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1"/>
  </p:notesMasterIdLst>
  <p:sldIdLst>
    <p:sldId id="256" r:id="rId2"/>
    <p:sldId id="258" r:id="rId3"/>
    <p:sldId id="259" r:id="rId4"/>
    <p:sldId id="260" r:id="rId5"/>
    <p:sldId id="261" r:id="rId6"/>
    <p:sldId id="262" r:id="rId7"/>
    <p:sldId id="263" r:id="rId8"/>
    <p:sldId id="264" r:id="rId9"/>
    <p:sldId id="266" r:id="rId10"/>
    <p:sldId id="265" r:id="rId11"/>
    <p:sldId id="294" r:id="rId12"/>
    <p:sldId id="267" r:id="rId13"/>
    <p:sldId id="284" r:id="rId14"/>
    <p:sldId id="287" r:id="rId15"/>
    <p:sldId id="285" r:id="rId16"/>
    <p:sldId id="288" r:id="rId17"/>
    <p:sldId id="286" r:id="rId18"/>
    <p:sldId id="289" r:id="rId19"/>
    <p:sldId id="283" r:id="rId20"/>
    <p:sldId id="268" r:id="rId21"/>
    <p:sldId id="269" r:id="rId22"/>
    <p:sldId id="270" r:id="rId23"/>
    <p:sldId id="271" r:id="rId24"/>
    <p:sldId id="272" r:id="rId25"/>
    <p:sldId id="290" r:id="rId26"/>
    <p:sldId id="291" r:id="rId27"/>
    <p:sldId id="292" r:id="rId28"/>
    <p:sldId id="293" r:id="rId29"/>
    <p:sldId id="273" r:id="rId30"/>
    <p:sldId id="274" r:id="rId31"/>
    <p:sldId id="275" r:id="rId32"/>
    <p:sldId id="276" r:id="rId33"/>
    <p:sldId id="277" r:id="rId34"/>
    <p:sldId id="278" r:id="rId35"/>
    <p:sldId id="279" r:id="rId36"/>
    <p:sldId id="280" r:id="rId37"/>
    <p:sldId id="295" r:id="rId38"/>
    <p:sldId id="281" r:id="rId39"/>
    <p:sldId id="282"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94" autoAdjust="0"/>
    <p:restoredTop sz="86404" autoAdjust="0"/>
  </p:normalViewPr>
  <p:slideViewPr>
    <p:cSldViewPr snapToGrid="0" snapToObjects="1">
      <p:cViewPr varScale="1">
        <p:scale>
          <a:sx n="100" d="100"/>
          <a:sy n="100" d="100"/>
        </p:scale>
        <p:origin x="728" y="160"/>
      </p:cViewPr>
      <p:guideLst/>
    </p:cSldViewPr>
  </p:slideViewPr>
  <p:outlineViewPr>
    <p:cViewPr>
      <p:scale>
        <a:sx n="33" d="100"/>
        <a:sy n="33" d="100"/>
      </p:scale>
      <p:origin x="0" y="-58613"/>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2291F9-FD8D-994F-8973-3E1CD1675D9F}" type="datetimeFigureOut">
              <a:rPr lang="en-US" smtClean="0"/>
              <a:t>2/6/20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6482F-772B-3348-832B-5B9013589BB6}" type="slidenum">
              <a:rPr lang="en-US" smtClean="0"/>
              <a:t>‹#›</a:t>
            </a:fld>
            <a:endParaRPr lang="en-US"/>
          </a:p>
        </p:txBody>
      </p:sp>
    </p:spTree>
    <p:extLst>
      <p:ext uri="{BB962C8B-B14F-4D97-AF65-F5344CB8AC3E}">
        <p14:creationId xmlns:p14="http://schemas.microsoft.com/office/powerpoint/2010/main" val="1859047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1</a:t>
            </a:fld>
            <a:endParaRPr lang="en-US"/>
          </a:p>
        </p:txBody>
      </p:sp>
    </p:spTree>
    <p:extLst>
      <p:ext uri="{BB962C8B-B14F-4D97-AF65-F5344CB8AC3E}">
        <p14:creationId xmlns:p14="http://schemas.microsoft.com/office/powerpoint/2010/main" val="1277332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17</a:t>
            </a:fld>
            <a:endParaRPr lang="en-US"/>
          </a:p>
        </p:txBody>
      </p:sp>
    </p:spTree>
    <p:extLst>
      <p:ext uri="{BB962C8B-B14F-4D97-AF65-F5344CB8AC3E}">
        <p14:creationId xmlns:p14="http://schemas.microsoft.com/office/powerpoint/2010/main" val="3844077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19</a:t>
            </a:fld>
            <a:endParaRPr lang="en-US"/>
          </a:p>
        </p:txBody>
      </p:sp>
    </p:spTree>
    <p:extLst>
      <p:ext uri="{BB962C8B-B14F-4D97-AF65-F5344CB8AC3E}">
        <p14:creationId xmlns:p14="http://schemas.microsoft.com/office/powerpoint/2010/main" val="2000290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20</a:t>
            </a:fld>
            <a:endParaRPr lang="en-US"/>
          </a:p>
        </p:txBody>
      </p:sp>
    </p:spTree>
    <p:extLst>
      <p:ext uri="{BB962C8B-B14F-4D97-AF65-F5344CB8AC3E}">
        <p14:creationId xmlns:p14="http://schemas.microsoft.com/office/powerpoint/2010/main" val="4112891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24</a:t>
            </a:fld>
            <a:endParaRPr lang="en-US"/>
          </a:p>
        </p:txBody>
      </p:sp>
    </p:spTree>
    <p:extLst>
      <p:ext uri="{BB962C8B-B14F-4D97-AF65-F5344CB8AC3E}">
        <p14:creationId xmlns:p14="http://schemas.microsoft.com/office/powerpoint/2010/main" val="981057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25</a:t>
            </a:fld>
            <a:endParaRPr lang="en-US"/>
          </a:p>
        </p:txBody>
      </p:sp>
    </p:spTree>
    <p:extLst>
      <p:ext uri="{BB962C8B-B14F-4D97-AF65-F5344CB8AC3E}">
        <p14:creationId xmlns:p14="http://schemas.microsoft.com/office/powerpoint/2010/main" val="1383171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26</a:t>
            </a:fld>
            <a:endParaRPr lang="en-US"/>
          </a:p>
        </p:txBody>
      </p:sp>
    </p:spTree>
    <p:extLst>
      <p:ext uri="{BB962C8B-B14F-4D97-AF65-F5344CB8AC3E}">
        <p14:creationId xmlns:p14="http://schemas.microsoft.com/office/powerpoint/2010/main" val="1482813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31</a:t>
            </a:fld>
            <a:endParaRPr lang="en-US"/>
          </a:p>
        </p:txBody>
      </p:sp>
    </p:spTree>
    <p:extLst>
      <p:ext uri="{BB962C8B-B14F-4D97-AF65-F5344CB8AC3E}">
        <p14:creationId xmlns:p14="http://schemas.microsoft.com/office/powerpoint/2010/main" val="972435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34</a:t>
            </a:fld>
            <a:endParaRPr lang="en-US"/>
          </a:p>
        </p:txBody>
      </p:sp>
    </p:spTree>
    <p:extLst>
      <p:ext uri="{BB962C8B-B14F-4D97-AF65-F5344CB8AC3E}">
        <p14:creationId xmlns:p14="http://schemas.microsoft.com/office/powerpoint/2010/main" val="196668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36</a:t>
            </a:fld>
            <a:endParaRPr lang="en-US"/>
          </a:p>
        </p:txBody>
      </p:sp>
    </p:spTree>
    <p:extLst>
      <p:ext uri="{BB962C8B-B14F-4D97-AF65-F5344CB8AC3E}">
        <p14:creationId xmlns:p14="http://schemas.microsoft.com/office/powerpoint/2010/main" val="3550570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37</a:t>
            </a:fld>
            <a:endParaRPr lang="en-US"/>
          </a:p>
        </p:txBody>
      </p:sp>
    </p:spTree>
    <p:extLst>
      <p:ext uri="{BB962C8B-B14F-4D97-AF65-F5344CB8AC3E}">
        <p14:creationId xmlns:p14="http://schemas.microsoft.com/office/powerpoint/2010/main" val="3261460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5</a:t>
            </a:fld>
            <a:endParaRPr lang="en-US"/>
          </a:p>
        </p:txBody>
      </p:sp>
    </p:spTree>
    <p:extLst>
      <p:ext uri="{BB962C8B-B14F-4D97-AF65-F5344CB8AC3E}">
        <p14:creationId xmlns:p14="http://schemas.microsoft.com/office/powerpoint/2010/main" val="469653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38</a:t>
            </a:fld>
            <a:endParaRPr lang="en-US"/>
          </a:p>
        </p:txBody>
      </p:sp>
    </p:spTree>
    <p:extLst>
      <p:ext uri="{BB962C8B-B14F-4D97-AF65-F5344CB8AC3E}">
        <p14:creationId xmlns:p14="http://schemas.microsoft.com/office/powerpoint/2010/main" val="1511482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6</a:t>
            </a:fld>
            <a:endParaRPr lang="en-US"/>
          </a:p>
        </p:txBody>
      </p:sp>
    </p:spTree>
    <p:extLst>
      <p:ext uri="{BB962C8B-B14F-4D97-AF65-F5344CB8AC3E}">
        <p14:creationId xmlns:p14="http://schemas.microsoft.com/office/powerpoint/2010/main" val="78992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7</a:t>
            </a:fld>
            <a:endParaRPr lang="en-US"/>
          </a:p>
        </p:txBody>
      </p:sp>
    </p:spTree>
    <p:extLst>
      <p:ext uri="{BB962C8B-B14F-4D97-AF65-F5344CB8AC3E}">
        <p14:creationId xmlns:p14="http://schemas.microsoft.com/office/powerpoint/2010/main" val="2529885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8</a:t>
            </a:fld>
            <a:endParaRPr lang="en-US"/>
          </a:p>
        </p:txBody>
      </p:sp>
    </p:spTree>
    <p:extLst>
      <p:ext uri="{BB962C8B-B14F-4D97-AF65-F5344CB8AC3E}">
        <p14:creationId xmlns:p14="http://schemas.microsoft.com/office/powerpoint/2010/main" val="206401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10</a:t>
            </a:fld>
            <a:endParaRPr lang="en-US"/>
          </a:p>
        </p:txBody>
      </p:sp>
    </p:spTree>
    <p:extLst>
      <p:ext uri="{BB962C8B-B14F-4D97-AF65-F5344CB8AC3E}">
        <p14:creationId xmlns:p14="http://schemas.microsoft.com/office/powerpoint/2010/main" val="16270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11</a:t>
            </a:fld>
            <a:endParaRPr lang="en-US"/>
          </a:p>
        </p:txBody>
      </p:sp>
    </p:spTree>
    <p:extLst>
      <p:ext uri="{BB962C8B-B14F-4D97-AF65-F5344CB8AC3E}">
        <p14:creationId xmlns:p14="http://schemas.microsoft.com/office/powerpoint/2010/main" val="3410700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15</a:t>
            </a:fld>
            <a:endParaRPr lang="en-US"/>
          </a:p>
        </p:txBody>
      </p:sp>
    </p:spTree>
    <p:extLst>
      <p:ext uri="{BB962C8B-B14F-4D97-AF65-F5344CB8AC3E}">
        <p14:creationId xmlns:p14="http://schemas.microsoft.com/office/powerpoint/2010/main" val="3299394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6482F-772B-3348-832B-5B9013589BB6}" type="slidenum">
              <a:rPr lang="en-US" smtClean="0"/>
              <a:t>16</a:t>
            </a:fld>
            <a:endParaRPr lang="en-US"/>
          </a:p>
        </p:txBody>
      </p:sp>
    </p:spTree>
    <p:extLst>
      <p:ext uri="{BB962C8B-B14F-4D97-AF65-F5344CB8AC3E}">
        <p14:creationId xmlns:p14="http://schemas.microsoft.com/office/powerpoint/2010/main" val="1724246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5611D6-88B5-7945-A30D-FF975E26C045}" type="datetime1">
              <a:rPr lang="en-US" smtClean="0"/>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627B17-9DD1-A345-8751-83B8F38A347B}" type="slidenum">
              <a:rPr lang="en-US" smtClean="0"/>
              <a:t>‹#›</a:t>
            </a:fld>
            <a:endParaRPr lang="en-US" dirty="0"/>
          </a:p>
        </p:txBody>
      </p:sp>
    </p:spTree>
    <p:extLst>
      <p:ext uri="{BB962C8B-B14F-4D97-AF65-F5344CB8AC3E}">
        <p14:creationId xmlns:p14="http://schemas.microsoft.com/office/powerpoint/2010/main" val="406413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60829E-3FE9-614E-A27B-20D57BF8B44F}" type="datetime1">
              <a:rPr lang="en-US" smtClean="0"/>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627B17-9DD1-A345-8751-83B8F38A347B}" type="slidenum">
              <a:rPr lang="en-US" smtClean="0"/>
              <a:t>‹#›</a:t>
            </a:fld>
            <a:endParaRPr lang="en-US" dirty="0"/>
          </a:p>
        </p:txBody>
      </p:sp>
    </p:spTree>
    <p:extLst>
      <p:ext uri="{BB962C8B-B14F-4D97-AF65-F5344CB8AC3E}">
        <p14:creationId xmlns:p14="http://schemas.microsoft.com/office/powerpoint/2010/main" val="1130267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9CA1B3-5C2F-5744-BC46-75DD4909AB7D}" type="datetime1">
              <a:rPr lang="en-US" smtClean="0"/>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627B17-9DD1-A345-8751-83B8F38A347B}" type="slidenum">
              <a:rPr lang="en-US" smtClean="0"/>
              <a:t>‹#›</a:t>
            </a:fld>
            <a:endParaRPr lang="en-US" dirty="0"/>
          </a:p>
        </p:txBody>
      </p:sp>
    </p:spTree>
    <p:extLst>
      <p:ext uri="{BB962C8B-B14F-4D97-AF65-F5344CB8AC3E}">
        <p14:creationId xmlns:p14="http://schemas.microsoft.com/office/powerpoint/2010/main" val="1917182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D1F73C-1309-9045-B0EB-91D64B3D3400}" type="datetime1">
              <a:rPr lang="en-US" smtClean="0"/>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627B17-9DD1-A345-8751-83B8F38A347B}" type="slidenum">
              <a:rPr lang="en-US" smtClean="0"/>
              <a:t>‹#›</a:t>
            </a:fld>
            <a:endParaRPr lang="en-US" dirty="0"/>
          </a:p>
        </p:txBody>
      </p:sp>
    </p:spTree>
    <p:extLst>
      <p:ext uri="{BB962C8B-B14F-4D97-AF65-F5344CB8AC3E}">
        <p14:creationId xmlns:p14="http://schemas.microsoft.com/office/powerpoint/2010/main" val="1598167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7BB0E4-3637-D04C-ABB5-F6D465DC5DAF}" type="datetime1">
              <a:rPr lang="en-US" smtClean="0"/>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627B17-9DD1-A345-8751-83B8F38A347B}" type="slidenum">
              <a:rPr lang="en-US" smtClean="0"/>
              <a:t>‹#›</a:t>
            </a:fld>
            <a:endParaRPr lang="en-US" dirty="0"/>
          </a:p>
        </p:txBody>
      </p:sp>
    </p:spTree>
    <p:extLst>
      <p:ext uri="{BB962C8B-B14F-4D97-AF65-F5344CB8AC3E}">
        <p14:creationId xmlns:p14="http://schemas.microsoft.com/office/powerpoint/2010/main" val="1826594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A247E-D908-CB4E-996C-5365D2E8221A}" type="datetime1">
              <a:rPr lang="en-US" smtClean="0"/>
              <a:t>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627B17-9DD1-A345-8751-83B8F38A347B}" type="slidenum">
              <a:rPr lang="en-US" smtClean="0"/>
              <a:t>‹#›</a:t>
            </a:fld>
            <a:endParaRPr lang="en-US" dirty="0"/>
          </a:p>
        </p:txBody>
      </p:sp>
    </p:spTree>
    <p:extLst>
      <p:ext uri="{BB962C8B-B14F-4D97-AF65-F5344CB8AC3E}">
        <p14:creationId xmlns:p14="http://schemas.microsoft.com/office/powerpoint/2010/main" val="1294775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B01DA3-EC30-CA43-A1F6-BBE03E791A36}" type="datetime1">
              <a:rPr lang="en-US" smtClean="0"/>
              <a:t>2/6/20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0627B17-9DD1-A345-8751-83B8F38A347B}" type="slidenum">
              <a:rPr lang="en-US" smtClean="0"/>
              <a:t>‹#›</a:t>
            </a:fld>
            <a:endParaRPr lang="en-US" dirty="0"/>
          </a:p>
        </p:txBody>
      </p:sp>
    </p:spTree>
    <p:extLst>
      <p:ext uri="{BB962C8B-B14F-4D97-AF65-F5344CB8AC3E}">
        <p14:creationId xmlns:p14="http://schemas.microsoft.com/office/powerpoint/2010/main" val="840537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6DE72A-9E1A-C84C-B550-50E99CBAEE15}" type="datetime1">
              <a:rPr lang="en-US" smtClean="0"/>
              <a:t>2/6/20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0627B17-9DD1-A345-8751-83B8F38A347B}" type="slidenum">
              <a:rPr lang="en-US" smtClean="0"/>
              <a:t>‹#›</a:t>
            </a:fld>
            <a:endParaRPr lang="en-US" dirty="0"/>
          </a:p>
        </p:txBody>
      </p:sp>
    </p:spTree>
    <p:extLst>
      <p:ext uri="{BB962C8B-B14F-4D97-AF65-F5344CB8AC3E}">
        <p14:creationId xmlns:p14="http://schemas.microsoft.com/office/powerpoint/2010/main" val="769004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D9B9A1-DEFA-5F4E-BF18-D6FA2E8C311D}" type="datetime1">
              <a:rPr lang="en-US" smtClean="0"/>
              <a:t>2/6/20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0627B17-9DD1-A345-8751-83B8F38A347B}" type="slidenum">
              <a:rPr lang="en-US" smtClean="0"/>
              <a:t>‹#›</a:t>
            </a:fld>
            <a:endParaRPr lang="en-US" dirty="0"/>
          </a:p>
        </p:txBody>
      </p:sp>
    </p:spTree>
    <p:extLst>
      <p:ext uri="{BB962C8B-B14F-4D97-AF65-F5344CB8AC3E}">
        <p14:creationId xmlns:p14="http://schemas.microsoft.com/office/powerpoint/2010/main" val="1107875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FB3554-1CF0-5D48-9632-F8FE6C3B695B}" type="datetime1">
              <a:rPr lang="en-US" smtClean="0"/>
              <a:t>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627B17-9DD1-A345-8751-83B8F38A347B}" type="slidenum">
              <a:rPr lang="en-US" smtClean="0"/>
              <a:t>‹#›</a:t>
            </a:fld>
            <a:endParaRPr lang="en-US" dirty="0"/>
          </a:p>
        </p:txBody>
      </p:sp>
    </p:spTree>
    <p:extLst>
      <p:ext uri="{BB962C8B-B14F-4D97-AF65-F5344CB8AC3E}">
        <p14:creationId xmlns:p14="http://schemas.microsoft.com/office/powerpoint/2010/main" val="138674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4FECF7-2FC4-F54B-926B-8B2F0B8EF5CF}" type="datetime1">
              <a:rPr lang="en-US" smtClean="0"/>
              <a:t>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627B17-9DD1-A345-8751-83B8F38A347B}" type="slidenum">
              <a:rPr lang="en-US" smtClean="0"/>
              <a:t>‹#›</a:t>
            </a:fld>
            <a:endParaRPr lang="en-US" dirty="0"/>
          </a:p>
        </p:txBody>
      </p:sp>
    </p:spTree>
    <p:extLst>
      <p:ext uri="{BB962C8B-B14F-4D97-AF65-F5344CB8AC3E}">
        <p14:creationId xmlns:p14="http://schemas.microsoft.com/office/powerpoint/2010/main" val="401530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1021B-94EE-A947-A786-207748B9A6CD}" type="datetime1">
              <a:rPr lang="en-US" smtClean="0"/>
              <a:t>2/6/20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27B17-9DD1-A345-8751-83B8F38A347B}" type="slidenum">
              <a:rPr lang="en-US" smtClean="0"/>
              <a:t>‹#›</a:t>
            </a:fld>
            <a:endParaRPr lang="en-US" dirty="0"/>
          </a:p>
        </p:txBody>
      </p:sp>
    </p:spTree>
    <p:extLst>
      <p:ext uri="{BB962C8B-B14F-4D97-AF65-F5344CB8AC3E}">
        <p14:creationId xmlns:p14="http://schemas.microsoft.com/office/powerpoint/2010/main" val="1496886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globe.gov/documents/355050/5af19cd8-158d-4bb4-ae4f-6c76991c85e6" TargetMode="External"/><Relationship Id="rId5" Type="http://schemas.openxmlformats.org/officeDocument/2006/relationships/hyperlink" Target="http://www.globe.gov/documents/355050/cbe42658-f763-4a6d-90a8-bc2fac880fdc" TargetMode="Externa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hyperlink" Target="http://www.globe.gov/documents/355050/1410b989-d936-4883-bbc8-662027d861d0"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www.globe.gov/documents/355050/6fc9ebef-810a-4595-b27e-d06097ad75ce" TargetMode="External"/><Relationship Id="rId5" Type="http://schemas.openxmlformats.org/officeDocument/2006/relationships/image" Target="../media/image19.jp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5.jpg"/><Relationship Id="rId7" Type="http://schemas.openxmlformats.org/officeDocument/2006/relationships/hyperlink" Target="https://itunes.apple.com/us/app/globe-data-entry/id980592274?ls=1&amp;mt=8" TargetMode="External"/><Relationship Id="rId2" Type="http://schemas.openxmlformats.org/officeDocument/2006/relationships/image" Target="../media/image24.jpg"/><Relationship Id="rId1" Type="http://schemas.openxmlformats.org/officeDocument/2006/relationships/slideLayout" Target="../slideLayouts/slideLayout4.xml"/><Relationship Id="rId6" Type="http://schemas.openxmlformats.org/officeDocument/2006/relationships/hyperlink" Target="https://play.google.com/store/apps/details?id=gov.nasa.globe.deapp&amp;hl=en" TargetMode="External"/><Relationship Id="rId5" Type="http://schemas.openxmlformats.org/officeDocument/2006/relationships/hyperlink" Target="mailto:DATA@GLOBE.GOV" TargetMode="External"/><Relationship Id="rId4" Type="http://schemas.openxmlformats.org/officeDocument/2006/relationships/hyperlink" Target="https://www.globe.gov/home?p_p_id=58&amp;p_p_lifecycle=0&amp;p_p_state=maximized&amp;p_p_mode=view&amp;p_p_col_id=column-2&amp;p_p_col_count=2&amp;_58_enter_data=1&amp;saveLastPath=0&amp;_58_struts_action=/login/login&amp;_58_redirect=https://data.globe.gov"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4.jpg"/><Relationship Id="rId7" Type="http://schemas.openxmlformats.org/officeDocument/2006/relationships/hyperlink" Target="https://www.globe.gov/documents/355050/efb91c50-32cb-4733-a2f6-1e2acaebc575" TargetMode="Externa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hyperlink" Target="http://www.globe.gov/documents/11865/51043531-12ea-4762-8bbf-0e54e6240fb1" TargetMode="External"/><Relationship Id="rId5" Type="http://schemas.openxmlformats.org/officeDocument/2006/relationships/hyperlink" Target="http://www.globe.gov/documents/11865/f9a328ea-8895-4cb4-954f-6669b89624b2" TargetMode="External"/><Relationship Id="rId4" Type="http://schemas.openxmlformats.org/officeDocument/2006/relationships/hyperlink" Target="http://www.globe.gov/do-globe/globe-teachers-guide/hydrospher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8" Type="http://schemas.openxmlformats.org/officeDocument/2006/relationships/hyperlink" Target="https://www.globe.gov/documents/10157/7349361/Viz+tutorial.pptx" TargetMode="External"/><Relationship Id="rId3" Type="http://schemas.openxmlformats.org/officeDocument/2006/relationships/image" Target="../media/image29.jpg"/><Relationship Id="rId7" Type="http://schemas.openxmlformats.org/officeDocument/2006/relationships/hyperlink" Target="https://www.globe.gov/documents/10157/7349361/Viz+tutorial.pdf"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1.jpg"/><Relationship Id="rId5" Type="http://schemas.openxmlformats.org/officeDocument/2006/relationships/hyperlink" Target="http://vis.globe.gov/GLOBE/" TargetMode="Externa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17.jpg"/></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www.nwf.org/-/media/PDFs/Eco-schools/2013-NASA/03_Module-III/Lesson-13/LESSON-13_What-Is-DBH.ashx?la=en&amp;hash=4FAB7CE60A21D9543FEE54A423A50A3F521B1939" TargetMode="External"/><Relationship Id="rId5" Type="http://schemas.openxmlformats.org/officeDocument/2006/relationships/image" Target="../media/image34.jpg"/><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39.xml.rels><?xml version="1.0" encoding="UTF-8" standalone="yes"?>
<Relationships xmlns="http://schemas.openxmlformats.org/package/2006/relationships"><Relationship Id="rId8" Type="http://schemas.openxmlformats.org/officeDocument/2006/relationships/hyperlink" Target="http://www.globe.gov/" TargetMode="External"/><Relationship Id="rId3" Type="http://schemas.openxmlformats.org/officeDocument/2006/relationships/image" Target="../media/image2.jpg"/><Relationship Id="rId7" Type="http://schemas.openxmlformats.org/officeDocument/2006/relationships/hyperlink" Target="mailto:help@globe.gov"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s://docs.google.com/forms/d/1nF4DOebsUPFN2I3Sl73HZkrN_BzFnjAgCBdAQAt_E0I/viewform?c=0&amp;w=1" TargetMode="External"/><Relationship Id="rId11" Type="http://schemas.openxmlformats.org/officeDocument/2006/relationships/image" Target="../media/image38.png"/><Relationship Id="rId5" Type="http://schemas.openxmlformats.org/officeDocument/2006/relationships/image" Target="../media/image37.jpg"/><Relationship Id="rId10" Type="http://schemas.openxmlformats.org/officeDocument/2006/relationships/hyperlink" Target="http://climate.nasa.gov/" TargetMode="External"/><Relationship Id="rId4" Type="http://schemas.openxmlformats.org/officeDocument/2006/relationships/image" Target="../media/image35.jpg"/><Relationship Id="rId9" Type="http://schemas.openxmlformats.org/officeDocument/2006/relationships/hyperlink" Target="http://nasawavelength.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hyperlink" Target="https://www.globe.gov/documents/355050/5a2ab7cc-2fdc-41dc-b7a3-59e3b110e25f" TargetMode="Externa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earthobservatory.nasa.gov/IOTD/view.php?id=86695" TargetMode="External"/><Relationship Id="rId5" Type="http://schemas.openxmlformats.org/officeDocument/2006/relationships/image" Target="../media/image15.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nner: The GLOBE Program: Biosphere, Biometry Protocol: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3" y="0"/>
            <a:ext cx="9159003" cy="809470"/>
          </a:xfrm>
          <a:prstGeom prst="rect">
            <a:avLst/>
          </a:prstGeom>
        </p:spPr>
      </p:pic>
      <p:sp>
        <p:nvSpPr>
          <p:cNvPr id="2" name="Title 1" hidden="1"/>
          <p:cNvSpPr>
            <a:spLocks noGrp="1"/>
          </p:cNvSpPr>
          <p:nvPr>
            <p:ph type="ctrTitle"/>
          </p:nvPr>
        </p:nvSpPr>
        <p:spPr/>
        <p:txBody>
          <a:bodyPr/>
          <a:lstStyle/>
          <a:p>
            <a:r>
              <a:rPr lang="en-US" dirty="0"/>
              <a:t>First Slide</a:t>
            </a:r>
          </a:p>
        </p:txBody>
      </p:sp>
      <p:pic>
        <p:nvPicPr>
          <p:cNvPr id="5" name="Picture 4" descr="cartoon illustration of girl measuring the circumference of a tree tru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9470"/>
            <a:ext cx="9144000" cy="6123772"/>
          </a:xfrm>
          <a:prstGeom prst="rect">
            <a:avLst/>
          </a:prstGeom>
        </p:spPr>
      </p:pic>
    </p:spTree>
    <p:extLst>
      <p:ext uri="{BB962C8B-B14F-4D97-AF65-F5344CB8AC3E}">
        <p14:creationId xmlns:p14="http://schemas.microsoft.com/office/powerpoint/2010/main" val="492264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0627B17-9DD1-A345-8751-83B8F38A347B}" type="slidenum">
              <a:rPr lang="en-US" smtClean="0"/>
              <a:t>9</a:t>
            </a:fld>
            <a:endParaRPr lang="en-US" dirty="0"/>
          </a:p>
        </p:txBody>
      </p:sp>
      <p:pic>
        <p:nvPicPr>
          <p:cNvPr id="4" name="Picture 3"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51747"/>
          </a:xfrm>
          <a:prstGeom prst="rect">
            <a:avLst/>
          </a:prstGeom>
        </p:spPr>
      </p:pic>
      <p:pic>
        <p:nvPicPr>
          <p:cNvPr id="5" name="Picture 4"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6" y="951747"/>
            <a:ext cx="1175141" cy="6021086"/>
          </a:xfrm>
          <a:prstGeom prst="rect">
            <a:avLst/>
          </a:prstGeom>
        </p:spPr>
      </p:pic>
      <p:sp>
        <p:nvSpPr>
          <p:cNvPr id="2" name="Title 1"/>
          <p:cNvSpPr>
            <a:spLocks noGrp="1"/>
          </p:cNvSpPr>
          <p:nvPr>
            <p:ph type="title"/>
          </p:nvPr>
        </p:nvSpPr>
        <p:spPr>
          <a:xfrm>
            <a:off x="1163885" y="1112932"/>
            <a:ext cx="7886700" cy="1325563"/>
          </a:xfrm>
        </p:spPr>
        <p:txBody>
          <a:bodyPr>
            <a:normAutofit fontScale="90000"/>
          </a:bodyPr>
          <a:lstStyle/>
          <a:p>
            <a:r>
              <a:rPr lang="en-US" sz="3600" b="1" dirty="0">
                <a:solidFill>
                  <a:srgbClr val="055000"/>
                </a:solidFill>
              </a:rPr>
              <a:t>How Your Measurements Can Help </a:t>
            </a:r>
            <a:br>
              <a:rPr lang="en-US" sz="3600" b="1" dirty="0">
                <a:solidFill>
                  <a:srgbClr val="055000"/>
                </a:solidFill>
              </a:rPr>
            </a:br>
            <a:br>
              <a:rPr lang="en-US" b="1" dirty="0">
                <a:solidFill>
                  <a:srgbClr val="055000"/>
                </a:solidFill>
              </a:rPr>
            </a:br>
            <a:endParaRPr lang="en-US" dirty="0"/>
          </a:p>
        </p:txBody>
      </p:sp>
      <p:sp>
        <p:nvSpPr>
          <p:cNvPr id="3" name="Content Placeholder 2"/>
          <p:cNvSpPr>
            <a:spLocks noGrp="1"/>
          </p:cNvSpPr>
          <p:nvPr>
            <p:ph sz="half" idx="1"/>
          </p:nvPr>
        </p:nvSpPr>
        <p:spPr>
          <a:xfrm>
            <a:off x="1334125" y="1670781"/>
            <a:ext cx="7076660" cy="4351338"/>
          </a:xfrm>
        </p:spPr>
        <p:txBody>
          <a:bodyPr>
            <a:noAutofit/>
          </a:bodyPr>
          <a:lstStyle/>
          <a:p>
            <a:pPr marL="0" indent="0" algn="just">
              <a:buNone/>
            </a:pPr>
            <a:r>
              <a:rPr lang="en-US" sz="1600" dirty="0"/>
              <a:t>Tree circumference data is also useful to forest ecologists.</a:t>
            </a:r>
          </a:p>
          <a:p>
            <a:pPr marL="0" indent="0" algn="just">
              <a:buNone/>
            </a:pPr>
            <a:r>
              <a:rPr lang="en-US" sz="1600" dirty="0"/>
              <a:t>Tree ranges are already changing as a result of changes in climate. Scientists and forest managers are concerned about the effect that changes temperature and precipitation will have on forests and their species composition.</a:t>
            </a:r>
          </a:p>
          <a:p>
            <a:pPr marL="0" indent="0" algn="just">
              <a:buNone/>
            </a:pPr>
            <a:r>
              <a:rPr lang="en-US" sz="1600" dirty="0"/>
              <a:t>Trees respond to stress by producing more seeds. These seeds are dispersed by wind and animals. Those that are transported to a suitable environment for germination will grow.  As climate warms and precipitation regimes change regionally, the most suitable sites for germination may be different than they are today, and that may mean that higher elevations and upper latitudes provide better conditions for seedlings than the present location of their parent tree.  This is the way that a species’ range can migrate. See next slide for the changes that we are anticipating to happen with respect to tree range in the boreal forest.</a:t>
            </a:r>
          </a:p>
          <a:p>
            <a:pPr marL="0" indent="0" algn="just">
              <a:buNone/>
            </a:pPr>
            <a:r>
              <a:rPr lang="en-US" sz="1600" dirty="0"/>
              <a:t>How can we track tree migration? The first indications of a changing tree range can be ascertained by </a:t>
            </a:r>
            <a:r>
              <a:rPr lang="en-US" sz="1600" b="1" dirty="0">
                <a:solidFill>
                  <a:srgbClr val="055000"/>
                </a:solidFill>
              </a:rPr>
              <a:t>counting and monitoring the size of trees </a:t>
            </a:r>
            <a:r>
              <a:rPr lang="en-US" sz="1600" dirty="0"/>
              <a:t>found in a given area and comparing these data with nearby regions. </a:t>
            </a:r>
          </a:p>
          <a:p>
            <a:pPr marL="0" indent="0" algn="just">
              <a:buNone/>
            </a:pPr>
            <a:endParaRPr lang="en-US" sz="1600" dirty="0"/>
          </a:p>
        </p:txBody>
      </p:sp>
    </p:spTree>
    <p:extLst>
      <p:ext uri="{BB962C8B-B14F-4D97-AF65-F5344CB8AC3E}">
        <p14:creationId xmlns:p14="http://schemas.microsoft.com/office/powerpoint/2010/main" val="137716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0627B17-9DD1-A345-8751-83B8F38A347B}" type="slidenum">
              <a:rPr lang="en-US" smtClean="0"/>
              <a:t>10</a:t>
            </a:fld>
            <a:endParaRPr lang="en-US" dirty="0"/>
          </a:p>
        </p:txBody>
      </p:sp>
      <p:pic>
        <p:nvPicPr>
          <p:cNvPr id="8" name="Picture 7" descr="Banner: Tree Circumference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51747"/>
          </a:xfrm>
          <a:prstGeom prst="rect">
            <a:avLst/>
          </a:prstGeom>
        </p:spPr>
      </p:pic>
      <p:pic>
        <p:nvPicPr>
          <p:cNvPr id="9" name="Picture 8"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6" y="951747"/>
            <a:ext cx="1175141" cy="6021086"/>
          </a:xfrm>
          <a:prstGeom prst="rect">
            <a:avLst/>
          </a:prstGeom>
        </p:spPr>
      </p:pic>
      <p:sp>
        <p:nvSpPr>
          <p:cNvPr id="2" name="Title 1"/>
          <p:cNvSpPr>
            <a:spLocks noGrp="1"/>
          </p:cNvSpPr>
          <p:nvPr>
            <p:ph type="title"/>
          </p:nvPr>
        </p:nvSpPr>
        <p:spPr>
          <a:xfrm>
            <a:off x="1210592" y="680968"/>
            <a:ext cx="7886700" cy="1325563"/>
          </a:xfrm>
        </p:spPr>
        <p:txBody>
          <a:bodyPr>
            <a:normAutofit/>
          </a:bodyPr>
          <a:lstStyle/>
          <a:p>
            <a:r>
              <a:rPr lang="en-US" sz="2400" b="1" dirty="0">
                <a:solidFill>
                  <a:schemeClr val="accent6">
                    <a:lumMod val="50000"/>
                  </a:schemeClr>
                </a:solidFill>
              </a:rPr>
              <a:t>Example of Changing Tree Range: Projected Changes in the Boreal Forest resulting from Climate Change</a:t>
            </a:r>
          </a:p>
        </p:txBody>
      </p:sp>
      <p:sp>
        <p:nvSpPr>
          <p:cNvPr id="3" name="Content Placeholder 2"/>
          <p:cNvSpPr>
            <a:spLocks noGrp="1"/>
          </p:cNvSpPr>
          <p:nvPr>
            <p:ph sz="half" idx="1"/>
          </p:nvPr>
        </p:nvSpPr>
        <p:spPr>
          <a:xfrm>
            <a:off x="1289614" y="1858394"/>
            <a:ext cx="4727029" cy="4351338"/>
          </a:xfrm>
        </p:spPr>
        <p:txBody>
          <a:bodyPr>
            <a:noAutofit/>
          </a:bodyPr>
          <a:lstStyle/>
          <a:p>
            <a:pPr marL="0" indent="0" algn="just">
              <a:buNone/>
            </a:pPr>
            <a:r>
              <a:rPr lang="en-US" sz="1800" dirty="0"/>
              <a:t>The distribution of grasslands and boreal forests is highly dependent on moisture availability. These maps of central Canada show the present location of grasslands, aspen parkland, and boreal and foothills forests. </a:t>
            </a:r>
          </a:p>
          <a:p>
            <a:pPr marL="0" indent="0" algn="just">
              <a:buNone/>
            </a:pPr>
            <a:r>
              <a:rPr lang="en-US" sz="1800" dirty="0"/>
              <a:t>In Western Canada, some scientists are already concerned that the expected warming and drying of the climate will drastically reduce the abundance of aspen, the primary commercial hardwood species in the southern boreal forest. Insufficient moisture could produce an open aspen parkland, where stunted aspen cluster along water courses, with grasslands in between.</a:t>
            </a:r>
          </a:p>
          <a:p>
            <a:pPr marL="0" indent="0" algn="just">
              <a:buNone/>
            </a:pPr>
            <a:r>
              <a:rPr lang="en-US" sz="1800" dirty="0"/>
              <a:t>Model simulations by Canadian Forest Service scientists indicate that under doubled atmospheric carbon dioxide levels, boreal forests will retreat and grasslands will expand. </a:t>
            </a:r>
          </a:p>
        </p:txBody>
      </p:sp>
      <p:pic>
        <p:nvPicPr>
          <p:cNvPr id="6" name="Content Placeholder 5" descr="Two images - the first shows the distribution of forest and grasslands in western Canada under the present climate.  The second image shows the same area under a possible future climate with retraction to smaller areas of the forest elements and expansion of grasslands."/>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221122" y="1747520"/>
            <a:ext cx="2312198" cy="4454024"/>
          </a:xfrm>
        </p:spPr>
      </p:pic>
      <p:sp>
        <p:nvSpPr>
          <p:cNvPr id="7" name="TextBox 6"/>
          <p:cNvSpPr txBox="1"/>
          <p:nvPr/>
        </p:nvSpPr>
        <p:spPr>
          <a:xfrm>
            <a:off x="6142372" y="6075145"/>
            <a:ext cx="2762943" cy="646331"/>
          </a:xfrm>
          <a:prstGeom prst="rect">
            <a:avLst/>
          </a:prstGeom>
          <a:noFill/>
        </p:spPr>
        <p:txBody>
          <a:bodyPr wrap="square" rtlCol="0">
            <a:spAutoFit/>
          </a:bodyPr>
          <a:lstStyle/>
          <a:p>
            <a:r>
              <a:rPr lang="en-US" sz="1200" i="1" dirty="0"/>
              <a:t>Text: NASA Observatory, Image: </a:t>
            </a:r>
            <a:r>
              <a:rPr lang="en-US" sz="1200" i="1"/>
              <a:t>courtesy  Ted </a:t>
            </a:r>
            <a:r>
              <a:rPr lang="en-US" sz="1200" i="1" dirty="0"/>
              <a:t>Hogg,  Northern Forestry Division of the Canadian Forest Service </a:t>
            </a:r>
          </a:p>
        </p:txBody>
      </p:sp>
    </p:spTree>
    <p:extLst>
      <p:ext uri="{BB962C8B-B14F-4D97-AF65-F5344CB8AC3E}">
        <p14:creationId xmlns:p14="http://schemas.microsoft.com/office/powerpoint/2010/main" val="1471358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0627B17-9DD1-A345-8751-83B8F38A347B}" type="slidenum">
              <a:rPr lang="en-US" smtClean="0"/>
              <a:t>11</a:t>
            </a:fld>
            <a:endParaRPr lang="en-US" dirty="0"/>
          </a:p>
        </p:txBody>
      </p:sp>
      <p:pic>
        <p:nvPicPr>
          <p:cNvPr id="4" name="Picture 3" descr="Banner: Tree Circumference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51747"/>
          </a:xfrm>
          <a:prstGeom prst="rect">
            <a:avLst/>
          </a:prstGeom>
        </p:spPr>
      </p:pic>
      <p:pic>
        <p:nvPicPr>
          <p:cNvPr id="5" name="Picture 4"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6" y="951747"/>
            <a:ext cx="1175141" cy="6021086"/>
          </a:xfrm>
          <a:prstGeom prst="rect">
            <a:avLst/>
          </a:prstGeom>
        </p:spPr>
      </p:pic>
      <p:sp>
        <p:nvSpPr>
          <p:cNvPr id="2" name="Title 1"/>
          <p:cNvSpPr>
            <a:spLocks noGrp="1"/>
          </p:cNvSpPr>
          <p:nvPr>
            <p:ph type="title"/>
          </p:nvPr>
        </p:nvSpPr>
        <p:spPr>
          <a:xfrm>
            <a:off x="1419015" y="1456710"/>
            <a:ext cx="7886700" cy="1346451"/>
          </a:xfrm>
        </p:spPr>
        <p:txBody>
          <a:bodyPr>
            <a:normAutofit fontScale="90000"/>
          </a:bodyPr>
          <a:lstStyle/>
          <a:p>
            <a:r>
              <a:rPr lang="en-US" sz="3600" b="1" dirty="0">
                <a:solidFill>
                  <a:srgbClr val="055000"/>
                </a:solidFill>
              </a:rPr>
              <a:t>Research Questions</a:t>
            </a:r>
            <a:br>
              <a:rPr lang="en-US" sz="3600" b="1" dirty="0">
                <a:solidFill>
                  <a:srgbClr val="055000"/>
                </a:solidFill>
              </a:rPr>
            </a:br>
            <a:br>
              <a:rPr lang="en-US" sz="3600" b="1" dirty="0">
                <a:solidFill>
                  <a:srgbClr val="055000"/>
                </a:solidFill>
              </a:rPr>
            </a:br>
            <a:br>
              <a:rPr lang="en-US" b="1" dirty="0">
                <a:solidFill>
                  <a:srgbClr val="055000"/>
                </a:solidFill>
              </a:rPr>
            </a:br>
            <a:endParaRPr lang="en-US" dirty="0"/>
          </a:p>
        </p:txBody>
      </p:sp>
      <p:sp>
        <p:nvSpPr>
          <p:cNvPr id="3" name="Content Placeholder 2"/>
          <p:cNvSpPr>
            <a:spLocks noGrp="1"/>
          </p:cNvSpPr>
          <p:nvPr>
            <p:ph sz="half" idx="1"/>
          </p:nvPr>
        </p:nvSpPr>
        <p:spPr>
          <a:xfrm>
            <a:off x="1419015" y="1786621"/>
            <a:ext cx="7125378" cy="4351338"/>
          </a:xfrm>
        </p:spPr>
        <p:txBody>
          <a:bodyPr>
            <a:noAutofit/>
          </a:bodyPr>
          <a:lstStyle/>
          <a:p>
            <a:pPr marL="0" indent="0" algn="just">
              <a:buNone/>
            </a:pPr>
            <a:r>
              <a:rPr lang="en-US" sz="1800" dirty="0"/>
              <a:t>Here are some questions that monitoring of vegetation using the </a:t>
            </a:r>
            <a:r>
              <a:rPr lang="en-US" sz="1800" b="1" dirty="0">
                <a:solidFill>
                  <a:srgbClr val="055000"/>
                </a:solidFill>
              </a:rPr>
              <a:t>Tree Circumference Field Guide</a:t>
            </a:r>
            <a:r>
              <a:rPr lang="en-US" sz="1800" dirty="0"/>
              <a:t> as part of the </a:t>
            </a:r>
            <a:r>
              <a:rPr lang="en-US" sz="1800" b="1" dirty="0">
                <a:solidFill>
                  <a:srgbClr val="055000"/>
                </a:solidFill>
              </a:rPr>
              <a:t>Biometry</a:t>
            </a:r>
            <a:r>
              <a:rPr lang="en-US" sz="1800" dirty="0"/>
              <a:t> Protocol could address:</a:t>
            </a:r>
          </a:p>
          <a:p>
            <a:pPr algn="just"/>
            <a:r>
              <a:rPr lang="en-US" sz="1800" dirty="0"/>
              <a:t>What happens to specific tree species as temperatures increase?</a:t>
            </a:r>
          </a:p>
          <a:p>
            <a:pPr algn="just"/>
            <a:r>
              <a:rPr lang="en-US" sz="1800" dirty="0"/>
              <a:t>What will happen when a tree’s optimum environment moves northward?</a:t>
            </a:r>
          </a:p>
          <a:p>
            <a:pPr algn="just"/>
            <a:r>
              <a:rPr lang="en-US" sz="1800" dirty="0"/>
              <a:t>Are we seeing changes in the composition and size of trees in our forests?</a:t>
            </a:r>
          </a:p>
          <a:p>
            <a:pPr algn="just"/>
            <a:r>
              <a:rPr lang="en-US" sz="1800" dirty="0"/>
              <a:t>How much carbon is sequestered:  by a tree and within a forest?</a:t>
            </a:r>
          </a:p>
          <a:p>
            <a:pPr algn="just"/>
            <a:r>
              <a:rPr lang="en-US" sz="1800" dirty="0"/>
              <a:t>Is there evidence of altitudinal migration of trees in your region in response to a changing climate? </a:t>
            </a:r>
          </a:p>
          <a:p>
            <a:pPr algn="just"/>
            <a:r>
              <a:rPr lang="en-US" sz="1800" dirty="0"/>
              <a:t>Can you think of others?</a:t>
            </a:r>
          </a:p>
        </p:txBody>
      </p:sp>
    </p:spTree>
    <p:extLst>
      <p:ext uri="{BB962C8B-B14F-4D97-AF65-F5344CB8AC3E}">
        <p14:creationId xmlns:p14="http://schemas.microsoft.com/office/powerpoint/2010/main" val="770478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12</a:t>
            </a:fld>
            <a:endParaRPr lang="en-US" dirty="0"/>
          </a:p>
        </p:txBody>
      </p:sp>
      <p:pic>
        <p:nvPicPr>
          <p:cNvPr id="7" name="Picture 6"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85"/>
            <a:ext cx="9144000" cy="936000"/>
          </a:xfrm>
          <a:prstGeom prst="rect">
            <a:avLst/>
          </a:prstGeom>
        </p:spPr>
      </p:pic>
      <p:pic>
        <p:nvPicPr>
          <p:cNvPr id="5" name="Picture 4"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8" y="942869"/>
            <a:ext cx="1175141" cy="6021086"/>
          </a:xfrm>
          <a:prstGeom prst="rect">
            <a:avLst/>
          </a:prstGeom>
        </p:spPr>
      </p:pic>
      <p:sp>
        <p:nvSpPr>
          <p:cNvPr id="2" name="Title 1"/>
          <p:cNvSpPr>
            <a:spLocks noGrp="1"/>
          </p:cNvSpPr>
          <p:nvPr>
            <p:ph type="title"/>
          </p:nvPr>
        </p:nvSpPr>
        <p:spPr>
          <a:xfrm>
            <a:off x="1419015" y="1619996"/>
            <a:ext cx="7886700" cy="1346451"/>
          </a:xfrm>
        </p:spPr>
        <p:txBody>
          <a:bodyPr>
            <a:normAutofit fontScale="90000"/>
          </a:bodyPr>
          <a:lstStyle/>
          <a:p>
            <a:r>
              <a:rPr lang="en-US" sz="3600" b="1" dirty="0">
                <a:solidFill>
                  <a:srgbClr val="055000"/>
                </a:solidFill>
              </a:rPr>
              <a:t>Let’s do a quick review before moving onto data collection! Question 1</a:t>
            </a:r>
            <a:br>
              <a:rPr lang="en-US" sz="3600" b="1" dirty="0">
                <a:solidFill>
                  <a:srgbClr val="055000"/>
                </a:solidFill>
              </a:rPr>
            </a:br>
            <a:br>
              <a:rPr lang="en-US" sz="3600" b="1" dirty="0">
                <a:solidFill>
                  <a:srgbClr val="055000"/>
                </a:solidFill>
              </a:rPr>
            </a:br>
            <a:br>
              <a:rPr lang="en-US" b="1" dirty="0">
                <a:solidFill>
                  <a:srgbClr val="055000"/>
                </a:solidFill>
              </a:rPr>
            </a:br>
            <a:endParaRPr lang="en-US" dirty="0"/>
          </a:p>
        </p:txBody>
      </p:sp>
      <p:sp>
        <p:nvSpPr>
          <p:cNvPr id="3" name="Content Placeholder 2"/>
          <p:cNvSpPr>
            <a:spLocks noGrp="1"/>
          </p:cNvSpPr>
          <p:nvPr>
            <p:ph sz="half" idx="1"/>
          </p:nvPr>
        </p:nvSpPr>
        <p:spPr>
          <a:xfrm>
            <a:off x="1419015" y="2129521"/>
            <a:ext cx="7125378" cy="4351338"/>
          </a:xfrm>
        </p:spPr>
        <p:txBody>
          <a:bodyPr>
            <a:noAutofit/>
          </a:bodyPr>
          <a:lstStyle/>
          <a:p>
            <a:pPr marL="0" indent="0">
              <a:buNone/>
            </a:pPr>
            <a:r>
              <a:rPr lang="en-US" sz="2000" b="1" dirty="0">
                <a:solidFill>
                  <a:schemeClr val="accent6">
                    <a:lumMod val="50000"/>
                  </a:schemeClr>
                </a:solidFill>
              </a:rPr>
              <a:t>Tree Circumference is part of what GLOBE protocol?</a:t>
            </a:r>
          </a:p>
          <a:p>
            <a:pPr marL="0" indent="0">
              <a:buNone/>
            </a:pPr>
            <a:r>
              <a:rPr lang="en-US" sz="2000" dirty="0"/>
              <a:t>A. Biometry</a:t>
            </a:r>
          </a:p>
          <a:p>
            <a:pPr marL="0" indent="0">
              <a:buNone/>
            </a:pPr>
            <a:r>
              <a:rPr lang="en-US" sz="2000" dirty="0"/>
              <a:t>B. Earth system</a:t>
            </a:r>
          </a:p>
          <a:p>
            <a:pPr marL="0" indent="0">
              <a:buNone/>
            </a:pPr>
            <a:r>
              <a:rPr lang="en-US" sz="2000" dirty="0"/>
              <a:t>C. Phenology</a:t>
            </a:r>
          </a:p>
          <a:p>
            <a:pPr marL="0" indent="0">
              <a:buNone/>
            </a:pPr>
            <a:r>
              <a:rPr lang="en-US" sz="2000" dirty="0"/>
              <a:t>D. Lithosphere</a:t>
            </a:r>
          </a:p>
          <a:p>
            <a:pPr marL="0" indent="0">
              <a:buNone/>
            </a:pPr>
            <a:endParaRPr lang="en-US" sz="1800" dirty="0"/>
          </a:p>
          <a:p>
            <a:pPr marL="0" indent="0">
              <a:buNone/>
            </a:pPr>
            <a:r>
              <a:rPr lang="en-US" sz="2400" b="1" dirty="0">
                <a:solidFill>
                  <a:srgbClr val="FF0000"/>
                </a:solidFill>
              </a:rPr>
              <a:t>What is the answer? </a:t>
            </a:r>
          </a:p>
        </p:txBody>
      </p:sp>
    </p:spTree>
    <p:extLst>
      <p:ext uri="{BB962C8B-B14F-4D97-AF65-F5344CB8AC3E}">
        <p14:creationId xmlns:p14="http://schemas.microsoft.com/office/powerpoint/2010/main" val="1832995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13</a:t>
            </a:fld>
            <a:endParaRPr lang="en-US" dirty="0"/>
          </a:p>
        </p:txBody>
      </p:sp>
      <p:pic>
        <p:nvPicPr>
          <p:cNvPr id="7" name="Picture 6"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85"/>
            <a:ext cx="9144000" cy="936000"/>
          </a:xfrm>
          <a:prstGeom prst="rect">
            <a:avLst/>
          </a:prstGeom>
        </p:spPr>
      </p:pic>
      <p:pic>
        <p:nvPicPr>
          <p:cNvPr id="5" name="Picture 4"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6" y="951747"/>
            <a:ext cx="1175141" cy="6021086"/>
          </a:xfrm>
          <a:prstGeom prst="rect">
            <a:avLst/>
          </a:prstGeom>
        </p:spPr>
      </p:pic>
      <p:sp>
        <p:nvSpPr>
          <p:cNvPr id="2" name="Title 1"/>
          <p:cNvSpPr>
            <a:spLocks noGrp="1"/>
          </p:cNvSpPr>
          <p:nvPr>
            <p:ph type="title"/>
          </p:nvPr>
        </p:nvSpPr>
        <p:spPr>
          <a:xfrm>
            <a:off x="1419015" y="1619996"/>
            <a:ext cx="7886700" cy="1346451"/>
          </a:xfrm>
        </p:spPr>
        <p:txBody>
          <a:bodyPr>
            <a:normAutofit fontScale="90000"/>
          </a:bodyPr>
          <a:lstStyle/>
          <a:p>
            <a:r>
              <a:rPr lang="en-US" sz="3600" b="1" dirty="0">
                <a:solidFill>
                  <a:srgbClr val="055000"/>
                </a:solidFill>
              </a:rPr>
              <a:t>Let’s do a quick review before moving onto data collection! Answer to Question 1 </a:t>
            </a:r>
            <a:br>
              <a:rPr lang="en-US" sz="3600" b="1" dirty="0">
                <a:solidFill>
                  <a:srgbClr val="055000"/>
                </a:solidFill>
              </a:rPr>
            </a:br>
            <a:br>
              <a:rPr lang="en-US" sz="3600" b="1" dirty="0">
                <a:solidFill>
                  <a:srgbClr val="055000"/>
                </a:solidFill>
              </a:rPr>
            </a:br>
            <a:br>
              <a:rPr lang="en-US" b="1" dirty="0">
                <a:solidFill>
                  <a:srgbClr val="055000"/>
                </a:solidFill>
              </a:rPr>
            </a:br>
            <a:endParaRPr lang="en-US" dirty="0"/>
          </a:p>
        </p:txBody>
      </p:sp>
      <p:sp>
        <p:nvSpPr>
          <p:cNvPr id="3" name="Content Placeholder 2"/>
          <p:cNvSpPr>
            <a:spLocks noGrp="1"/>
          </p:cNvSpPr>
          <p:nvPr>
            <p:ph sz="half" idx="1"/>
          </p:nvPr>
        </p:nvSpPr>
        <p:spPr>
          <a:xfrm>
            <a:off x="1419015" y="2129521"/>
            <a:ext cx="7125378" cy="4351338"/>
          </a:xfrm>
        </p:spPr>
        <p:txBody>
          <a:bodyPr>
            <a:noAutofit/>
          </a:bodyPr>
          <a:lstStyle/>
          <a:p>
            <a:pPr marL="0" indent="0">
              <a:buNone/>
            </a:pPr>
            <a:r>
              <a:rPr lang="en-US" sz="2000" b="1" dirty="0">
                <a:solidFill>
                  <a:schemeClr val="accent6">
                    <a:lumMod val="50000"/>
                  </a:schemeClr>
                </a:solidFill>
              </a:rPr>
              <a:t>Tree Circumference is part of what GLOBE protocol?</a:t>
            </a:r>
          </a:p>
          <a:p>
            <a:pPr marL="0" indent="0">
              <a:buNone/>
            </a:pPr>
            <a:r>
              <a:rPr lang="en-US" sz="2000" b="1" dirty="0">
                <a:solidFill>
                  <a:srgbClr val="FF0000"/>
                </a:solidFill>
              </a:rPr>
              <a:t>A. Biometry </a:t>
            </a:r>
            <a:r>
              <a:rPr lang="en-US" sz="2000" b="1" dirty="0">
                <a:solidFill>
                  <a:srgbClr val="FF0000"/>
                </a:solidFill>
                <a:sym typeface="Wingdings"/>
              </a:rPr>
              <a:t> Correct!</a:t>
            </a:r>
            <a:endParaRPr lang="en-US" sz="2000" b="1" dirty="0">
              <a:solidFill>
                <a:srgbClr val="FF0000"/>
              </a:solidFill>
            </a:endParaRPr>
          </a:p>
          <a:p>
            <a:pPr marL="0" indent="0">
              <a:buNone/>
            </a:pPr>
            <a:r>
              <a:rPr lang="en-US" sz="2000" dirty="0"/>
              <a:t>B. Earth system</a:t>
            </a:r>
          </a:p>
          <a:p>
            <a:pPr marL="0" indent="0">
              <a:buNone/>
            </a:pPr>
            <a:r>
              <a:rPr lang="en-US" sz="2000" dirty="0"/>
              <a:t>C. Phenology</a:t>
            </a:r>
          </a:p>
          <a:p>
            <a:pPr marL="0" indent="0">
              <a:buNone/>
            </a:pPr>
            <a:r>
              <a:rPr lang="en-US" sz="2000" dirty="0"/>
              <a:t>D. Lithosphere</a:t>
            </a:r>
          </a:p>
          <a:p>
            <a:pPr marL="0" indent="0">
              <a:buNone/>
            </a:pPr>
            <a:endParaRPr lang="en-US" sz="1800" dirty="0"/>
          </a:p>
          <a:p>
            <a:pPr marL="0" indent="0">
              <a:buNone/>
            </a:pPr>
            <a:r>
              <a:rPr lang="en-US" sz="2400" b="1" dirty="0">
                <a:solidFill>
                  <a:srgbClr val="FF0000"/>
                </a:solidFill>
              </a:rPr>
              <a:t>Were you correct? </a:t>
            </a:r>
          </a:p>
        </p:txBody>
      </p:sp>
    </p:spTree>
    <p:extLst>
      <p:ext uri="{BB962C8B-B14F-4D97-AF65-F5344CB8AC3E}">
        <p14:creationId xmlns:p14="http://schemas.microsoft.com/office/powerpoint/2010/main" val="277428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14</a:t>
            </a:fld>
            <a:endParaRPr lang="en-US" dirty="0"/>
          </a:p>
        </p:txBody>
      </p:sp>
      <p:pic>
        <p:nvPicPr>
          <p:cNvPr id="7" name="Picture 6"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85"/>
            <a:ext cx="9144000" cy="936000"/>
          </a:xfrm>
          <a:prstGeom prst="rect">
            <a:avLst/>
          </a:prstGeom>
        </p:spPr>
      </p:pic>
      <p:pic>
        <p:nvPicPr>
          <p:cNvPr id="5" name="Picture 4"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8" y="942869"/>
            <a:ext cx="1175141" cy="6021086"/>
          </a:xfrm>
          <a:prstGeom prst="rect">
            <a:avLst/>
          </a:prstGeom>
        </p:spPr>
      </p:pic>
      <p:sp>
        <p:nvSpPr>
          <p:cNvPr id="2" name="Title 1"/>
          <p:cNvSpPr>
            <a:spLocks noGrp="1"/>
          </p:cNvSpPr>
          <p:nvPr>
            <p:ph type="title"/>
          </p:nvPr>
        </p:nvSpPr>
        <p:spPr>
          <a:xfrm>
            <a:off x="1257300" y="1561939"/>
            <a:ext cx="7886700" cy="1346451"/>
          </a:xfrm>
        </p:spPr>
        <p:txBody>
          <a:bodyPr>
            <a:normAutofit fontScale="90000"/>
          </a:bodyPr>
          <a:lstStyle/>
          <a:p>
            <a:r>
              <a:rPr lang="en-US" sz="3600" b="1" dirty="0">
                <a:solidFill>
                  <a:srgbClr val="055000"/>
                </a:solidFill>
              </a:rPr>
              <a:t>Let’s do a quick review before moving onto data collection!  Question 2</a:t>
            </a:r>
            <a:br>
              <a:rPr lang="en-US" sz="3600" b="1" dirty="0">
                <a:solidFill>
                  <a:srgbClr val="055000"/>
                </a:solidFill>
              </a:rPr>
            </a:br>
            <a:br>
              <a:rPr lang="en-US" sz="3600" b="1" dirty="0">
                <a:solidFill>
                  <a:srgbClr val="055000"/>
                </a:solidFill>
              </a:rPr>
            </a:br>
            <a:br>
              <a:rPr lang="en-US" b="1" dirty="0">
                <a:solidFill>
                  <a:srgbClr val="055000"/>
                </a:solidFill>
              </a:rPr>
            </a:br>
            <a:endParaRPr lang="en-US" dirty="0"/>
          </a:p>
        </p:txBody>
      </p:sp>
      <p:sp>
        <p:nvSpPr>
          <p:cNvPr id="3" name="Content Placeholder 2"/>
          <p:cNvSpPr>
            <a:spLocks noGrp="1"/>
          </p:cNvSpPr>
          <p:nvPr>
            <p:ph sz="half" idx="1"/>
          </p:nvPr>
        </p:nvSpPr>
        <p:spPr>
          <a:xfrm>
            <a:off x="1419015" y="2129521"/>
            <a:ext cx="7125378" cy="4351338"/>
          </a:xfrm>
        </p:spPr>
        <p:txBody>
          <a:bodyPr>
            <a:noAutofit/>
          </a:bodyPr>
          <a:lstStyle/>
          <a:p>
            <a:pPr marL="0" indent="0">
              <a:buNone/>
            </a:pPr>
            <a:r>
              <a:rPr lang="en-US" sz="1800" b="1" dirty="0">
                <a:solidFill>
                  <a:schemeClr val="accent6">
                    <a:lumMod val="50000"/>
                  </a:schemeClr>
                </a:solidFill>
              </a:rPr>
              <a:t>Why does GLOBE report land cover classifications using the Modified UNESCO Classification (MUC Guide)?</a:t>
            </a:r>
          </a:p>
          <a:p>
            <a:pPr marL="0" indent="0">
              <a:buNone/>
            </a:pPr>
            <a:r>
              <a:rPr lang="en-US" sz="1800" dirty="0"/>
              <a:t>A. To standardize the terms and definitions used by GLOBE participants when describing the vegetation they are studying </a:t>
            </a:r>
          </a:p>
          <a:p>
            <a:pPr marL="0" indent="0">
              <a:buNone/>
            </a:pPr>
            <a:r>
              <a:rPr lang="en-US" sz="1800" dirty="0"/>
              <a:t>B. To enable comparable data to be available for analysis on the GLOBE website</a:t>
            </a:r>
          </a:p>
          <a:p>
            <a:pPr marL="0" indent="0">
              <a:buNone/>
            </a:pPr>
            <a:r>
              <a:rPr lang="en-US" sz="1800" dirty="0"/>
              <a:t>C. It is the only land cover classification scheme used worldwide</a:t>
            </a:r>
          </a:p>
          <a:p>
            <a:pPr marL="0" indent="0">
              <a:buNone/>
            </a:pPr>
            <a:r>
              <a:rPr lang="en-US" sz="1800" dirty="0"/>
              <a:t>D. None of the above</a:t>
            </a:r>
          </a:p>
          <a:p>
            <a:pPr marL="0" indent="0">
              <a:buNone/>
            </a:pPr>
            <a:r>
              <a:rPr lang="en-US" sz="1800" dirty="0"/>
              <a:t>E. A and B only</a:t>
            </a:r>
          </a:p>
          <a:p>
            <a:pPr marL="0" indent="0">
              <a:buNone/>
            </a:pPr>
            <a:endParaRPr lang="en-US" sz="2000" dirty="0"/>
          </a:p>
          <a:p>
            <a:pPr marL="0" indent="0">
              <a:buNone/>
            </a:pPr>
            <a:r>
              <a:rPr lang="en-US" sz="2000" b="1" dirty="0">
                <a:solidFill>
                  <a:srgbClr val="FF0000"/>
                </a:solidFill>
              </a:rPr>
              <a:t>What is the answer? </a:t>
            </a:r>
          </a:p>
        </p:txBody>
      </p:sp>
    </p:spTree>
    <p:extLst>
      <p:ext uri="{BB962C8B-B14F-4D97-AF65-F5344CB8AC3E}">
        <p14:creationId xmlns:p14="http://schemas.microsoft.com/office/powerpoint/2010/main" val="306864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15</a:t>
            </a:fld>
            <a:endParaRPr lang="en-US" dirty="0"/>
          </a:p>
        </p:txBody>
      </p:sp>
      <p:pic>
        <p:nvPicPr>
          <p:cNvPr id="7" name="Picture 6" descr="Banner: Tree Circumference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85"/>
            <a:ext cx="9144000" cy="936000"/>
          </a:xfrm>
          <a:prstGeom prst="rect">
            <a:avLst/>
          </a:prstGeom>
        </p:spPr>
      </p:pic>
      <p:pic>
        <p:nvPicPr>
          <p:cNvPr id="5" name="Picture 4"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6" y="951747"/>
            <a:ext cx="1175141" cy="6021086"/>
          </a:xfrm>
          <a:prstGeom prst="rect">
            <a:avLst/>
          </a:prstGeom>
        </p:spPr>
      </p:pic>
      <p:sp>
        <p:nvSpPr>
          <p:cNvPr id="2" name="Title 1"/>
          <p:cNvSpPr>
            <a:spLocks noGrp="1"/>
          </p:cNvSpPr>
          <p:nvPr>
            <p:ph type="title"/>
          </p:nvPr>
        </p:nvSpPr>
        <p:spPr>
          <a:xfrm>
            <a:off x="1257300" y="1619996"/>
            <a:ext cx="7886700" cy="1346451"/>
          </a:xfrm>
        </p:spPr>
        <p:txBody>
          <a:bodyPr>
            <a:normAutofit fontScale="90000"/>
          </a:bodyPr>
          <a:lstStyle/>
          <a:p>
            <a:r>
              <a:rPr lang="en-US" sz="3600" b="1" dirty="0">
                <a:solidFill>
                  <a:srgbClr val="055000"/>
                </a:solidFill>
              </a:rPr>
              <a:t>Let’s do a quick review before moving onto data collection! Answer to Question 2 </a:t>
            </a:r>
            <a:br>
              <a:rPr lang="en-US" sz="3600" b="1" dirty="0">
                <a:solidFill>
                  <a:srgbClr val="055000"/>
                </a:solidFill>
              </a:rPr>
            </a:br>
            <a:br>
              <a:rPr lang="en-US" sz="3600" b="1" dirty="0">
                <a:solidFill>
                  <a:srgbClr val="055000"/>
                </a:solidFill>
              </a:rPr>
            </a:br>
            <a:br>
              <a:rPr lang="en-US" b="1" dirty="0">
                <a:solidFill>
                  <a:srgbClr val="055000"/>
                </a:solidFill>
              </a:rPr>
            </a:br>
            <a:endParaRPr lang="en-US" dirty="0"/>
          </a:p>
        </p:txBody>
      </p:sp>
      <p:sp>
        <p:nvSpPr>
          <p:cNvPr id="3" name="Content Placeholder 2"/>
          <p:cNvSpPr>
            <a:spLocks noGrp="1"/>
          </p:cNvSpPr>
          <p:nvPr>
            <p:ph sz="half" idx="1"/>
          </p:nvPr>
        </p:nvSpPr>
        <p:spPr>
          <a:xfrm>
            <a:off x="1419015" y="2129521"/>
            <a:ext cx="7125378" cy="4351338"/>
          </a:xfrm>
        </p:spPr>
        <p:txBody>
          <a:bodyPr>
            <a:noAutofit/>
          </a:bodyPr>
          <a:lstStyle/>
          <a:p>
            <a:pPr marL="0" indent="0">
              <a:buNone/>
            </a:pPr>
            <a:r>
              <a:rPr lang="en-US" sz="1800" b="1" dirty="0">
                <a:solidFill>
                  <a:schemeClr val="accent6">
                    <a:lumMod val="50000"/>
                  </a:schemeClr>
                </a:solidFill>
              </a:rPr>
              <a:t>Why does GLOBE report land cover classifications using the Modified UNESCO Classification (MUC Guide)?</a:t>
            </a:r>
          </a:p>
          <a:p>
            <a:pPr marL="0" indent="0">
              <a:buNone/>
            </a:pPr>
            <a:r>
              <a:rPr lang="en-US" sz="1800" dirty="0"/>
              <a:t>A. To standardize the terms and definitions used by GLOBE participants when describing the vegetation they are studying </a:t>
            </a:r>
          </a:p>
          <a:p>
            <a:pPr marL="0" indent="0">
              <a:buNone/>
            </a:pPr>
            <a:r>
              <a:rPr lang="en-US" sz="1800" dirty="0"/>
              <a:t>B. To enable comparable data to be available for analysis on the GLOBE website</a:t>
            </a:r>
          </a:p>
          <a:p>
            <a:pPr marL="0" indent="0">
              <a:buNone/>
            </a:pPr>
            <a:r>
              <a:rPr lang="en-US" sz="1800" dirty="0"/>
              <a:t>C. It is the only land cover classification scheme used worldwide</a:t>
            </a:r>
          </a:p>
          <a:p>
            <a:pPr marL="0" indent="0">
              <a:buNone/>
            </a:pPr>
            <a:r>
              <a:rPr lang="en-US" sz="1800" dirty="0"/>
              <a:t>D. None of the above</a:t>
            </a:r>
          </a:p>
          <a:p>
            <a:pPr marL="0" indent="0">
              <a:buNone/>
            </a:pPr>
            <a:r>
              <a:rPr lang="en-US" sz="1800" b="1" dirty="0">
                <a:solidFill>
                  <a:srgbClr val="FF0000"/>
                </a:solidFill>
              </a:rPr>
              <a:t>E. A and B only </a:t>
            </a:r>
            <a:r>
              <a:rPr lang="en-US" sz="1800" b="1" dirty="0">
                <a:solidFill>
                  <a:srgbClr val="FF0000"/>
                </a:solidFill>
                <a:sym typeface="Wingdings"/>
              </a:rPr>
              <a:t> Correct!</a:t>
            </a:r>
            <a:endParaRPr lang="en-US" sz="1800" b="1" dirty="0">
              <a:solidFill>
                <a:srgbClr val="FF0000"/>
              </a:solidFill>
            </a:endParaRPr>
          </a:p>
          <a:p>
            <a:pPr marL="0" indent="0">
              <a:buNone/>
            </a:pPr>
            <a:endParaRPr lang="en-US" sz="2000" dirty="0"/>
          </a:p>
          <a:p>
            <a:pPr marL="0" indent="0">
              <a:buNone/>
            </a:pPr>
            <a:r>
              <a:rPr lang="en-US" sz="2000" b="1" dirty="0">
                <a:solidFill>
                  <a:srgbClr val="FF0000"/>
                </a:solidFill>
              </a:rPr>
              <a:t>Were you correct? </a:t>
            </a:r>
          </a:p>
        </p:txBody>
      </p:sp>
    </p:spTree>
    <p:extLst>
      <p:ext uri="{BB962C8B-B14F-4D97-AF65-F5344CB8AC3E}">
        <p14:creationId xmlns:p14="http://schemas.microsoft.com/office/powerpoint/2010/main" val="1957321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16</a:t>
            </a:fld>
            <a:endParaRPr lang="en-US" dirty="0"/>
          </a:p>
        </p:txBody>
      </p:sp>
      <p:pic>
        <p:nvPicPr>
          <p:cNvPr id="7" name="Picture 6" descr="Banner: Tree Circumference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85"/>
            <a:ext cx="9144000" cy="936000"/>
          </a:xfrm>
          <a:prstGeom prst="rect">
            <a:avLst/>
          </a:prstGeom>
        </p:spPr>
      </p:pic>
      <p:pic>
        <p:nvPicPr>
          <p:cNvPr id="5" name="Picture 4"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6" y="951747"/>
            <a:ext cx="1175141" cy="6021086"/>
          </a:xfrm>
          <a:prstGeom prst="rect">
            <a:avLst/>
          </a:prstGeom>
        </p:spPr>
      </p:pic>
      <p:sp>
        <p:nvSpPr>
          <p:cNvPr id="2" name="Title 1"/>
          <p:cNvSpPr>
            <a:spLocks noGrp="1"/>
          </p:cNvSpPr>
          <p:nvPr>
            <p:ph type="title"/>
          </p:nvPr>
        </p:nvSpPr>
        <p:spPr>
          <a:xfrm>
            <a:off x="1257300" y="1619996"/>
            <a:ext cx="7886700" cy="1346451"/>
          </a:xfrm>
        </p:spPr>
        <p:txBody>
          <a:bodyPr>
            <a:normAutofit fontScale="90000"/>
          </a:bodyPr>
          <a:lstStyle/>
          <a:p>
            <a:r>
              <a:rPr lang="en-US" sz="3600" b="1" dirty="0">
                <a:solidFill>
                  <a:srgbClr val="055000"/>
                </a:solidFill>
              </a:rPr>
              <a:t>Let’s do a quick review before moving onto data collection! Question 3</a:t>
            </a:r>
            <a:br>
              <a:rPr lang="en-US" sz="3600" b="1" dirty="0">
                <a:solidFill>
                  <a:srgbClr val="055000"/>
                </a:solidFill>
              </a:rPr>
            </a:br>
            <a:br>
              <a:rPr lang="en-US" sz="3600" b="1" dirty="0">
                <a:solidFill>
                  <a:srgbClr val="055000"/>
                </a:solidFill>
              </a:rPr>
            </a:br>
            <a:br>
              <a:rPr lang="en-US" b="1" dirty="0">
                <a:solidFill>
                  <a:srgbClr val="055000"/>
                </a:solidFill>
              </a:rPr>
            </a:br>
            <a:endParaRPr lang="en-US" dirty="0"/>
          </a:p>
        </p:txBody>
      </p:sp>
      <p:sp>
        <p:nvSpPr>
          <p:cNvPr id="3" name="Content Placeholder 2"/>
          <p:cNvSpPr>
            <a:spLocks noGrp="1"/>
          </p:cNvSpPr>
          <p:nvPr>
            <p:ph sz="half" idx="1"/>
          </p:nvPr>
        </p:nvSpPr>
        <p:spPr>
          <a:xfrm>
            <a:off x="1419014" y="2129521"/>
            <a:ext cx="7316771" cy="4351338"/>
          </a:xfrm>
        </p:spPr>
        <p:txBody>
          <a:bodyPr>
            <a:noAutofit/>
          </a:bodyPr>
          <a:lstStyle/>
          <a:p>
            <a:pPr marL="0" indent="0">
              <a:buNone/>
            </a:pPr>
            <a:r>
              <a:rPr lang="en-US" sz="2000" b="1" dirty="0">
                <a:solidFill>
                  <a:schemeClr val="accent6">
                    <a:lumMod val="50000"/>
                  </a:schemeClr>
                </a:solidFill>
              </a:rPr>
              <a:t>Which is a reason to collect tree circumference data? It allows us to: </a:t>
            </a:r>
          </a:p>
          <a:p>
            <a:pPr marL="0" indent="0">
              <a:buNone/>
            </a:pPr>
            <a:r>
              <a:rPr lang="en-US" sz="2000" dirty="0"/>
              <a:t>A. Track tree migration over the years</a:t>
            </a:r>
          </a:p>
          <a:p>
            <a:pPr marL="0" indent="0">
              <a:buNone/>
            </a:pPr>
            <a:r>
              <a:rPr lang="en-US" sz="2000" dirty="0"/>
              <a:t>B. Estimate standing tree biomass</a:t>
            </a:r>
          </a:p>
          <a:p>
            <a:pPr marL="0" indent="0">
              <a:buNone/>
            </a:pPr>
            <a:r>
              <a:rPr lang="en-US" sz="2000" dirty="0"/>
              <a:t>C.  learn about the role of trees in carbon sequestration (storage) in forests</a:t>
            </a:r>
          </a:p>
          <a:p>
            <a:pPr marL="0" indent="0">
              <a:buNone/>
            </a:pPr>
            <a:r>
              <a:rPr lang="en-US" sz="2000" dirty="0"/>
              <a:t>D. All of the above</a:t>
            </a:r>
          </a:p>
          <a:p>
            <a:pPr marL="0" indent="0">
              <a:buNone/>
            </a:pPr>
            <a:r>
              <a:rPr lang="en-US" sz="2000" dirty="0"/>
              <a:t>E. A and B only</a:t>
            </a:r>
          </a:p>
          <a:p>
            <a:pPr marL="0" indent="0">
              <a:buNone/>
            </a:pPr>
            <a:endParaRPr lang="en-US" sz="2000" dirty="0"/>
          </a:p>
          <a:p>
            <a:pPr marL="0" indent="0">
              <a:buNone/>
            </a:pPr>
            <a:r>
              <a:rPr lang="en-US" sz="2000" b="1" dirty="0">
                <a:solidFill>
                  <a:srgbClr val="FF0000"/>
                </a:solidFill>
              </a:rPr>
              <a:t>What is the answer? </a:t>
            </a:r>
          </a:p>
        </p:txBody>
      </p:sp>
    </p:spTree>
    <p:extLst>
      <p:ext uri="{BB962C8B-B14F-4D97-AF65-F5344CB8AC3E}">
        <p14:creationId xmlns:p14="http://schemas.microsoft.com/office/powerpoint/2010/main" val="1944227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17</a:t>
            </a:fld>
            <a:endParaRPr lang="en-US" dirty="0"/>
          </a:p>
        </p:txBody>
      </p:sp>
      <p:pic>
        <p:nvPicPr>
          <p:cNvPr id="7" name="Picture 6" descr="Banner: Tree Circumference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85"/>
            <a:ext cx="9144000" cy="936000"/>
          </a:xfrm>
          <a:prstGeom prst="rect">
            <a:avLst/>
          </a:prstGeom>
        </p:spPr>
      </p:pic>
      <p:pic>
        <p:nvPicPr>
          <p:cNvPr id="5" name="Picture 4"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6" y="951747"/>
            <a:ext cx="1175141" cy="6021086"/>
          </a:xfrm>
          <a:prstGeom prst="rect">
            <a:avLst/>
          </a:prstGeom>
        </p:spPr>
      </p:pic>
      <p:sp>
        <p:nvSpPr>
          <p:cNvPr id="2" name="Title 1"/>
          <p:cNvSpPr>
            <a:spLocks noGrp="1"/>
          </p:cNvSpPr>
          <p:nvPr>
            <p:ph type="title"/>
          </p:nvPr>
        </p:nvSpPr>
        <p:spPr>
          <a:xfrm>
            <a:off x="1257300" y="1619996"/>
            <a:ext cx="7886700" cy="1346451"/>
          </a:xfrm>
        </p:spPr>
        <p:txBody>
          <a:bodyPr>
            <a:normAutofit fontScale="90000"/>
          </a:bodyPr>
          <a:lstStyle/>
          <a:p>
            <a:r>
              <a:rPr lang="en-US" sz="3600" b="1" dirty="0">
                <a:solidFill>
                  <a:srgbClr val="055000"/>
                </a:solidFill>
              </a:rPr>
              <a:t>Let’s do a quick review before moving onto data collection! Answer to Question 3 </a:t>
            </a:r>
            <a:br>
              <a:rPr lang="en-US" sz="3600" b="1" dirty="0">
                <a:solidFill>
                  <a:srgbClr val="055000"/>
                </a:solidFill>
              </a:rPr>
            </a:br>
            <a:br>
              <a:rPr lang="en-US" sz="3600" b="1" dirty="0">
                <a:solidFill>
                  <a:srgbClr val="055000"/>
                </a:solidFill>
              </a:rPr>
            </a:br>
            <a:br>
              <a:rPr lang="en-US" b="1" dirty="0">
                <a:solidFill>
                  <a:srgbClr val="055000"/>
                </a:solidFill>
              </a:rPr>
            </a:br>
            <a:endParaRPr lang="en-US" dirty="0"/>
          </a:p>
        </p:txBody>
      </p:sp>
      <p:sp>
        <p:nvSpPr>
          <p:cNvPr id="3" name="Content Placeholder 2"/>
          <p:cNvSpPr>
            <a:spLocks noGrp="1"/>
          </p:cNvSpPr>
          <p:nvPr>
            <p:ph sz="half" idx="1"/>
          </p:nvPr>
        </p:nvSpPr>
        <p:spPr>
          <a:xfrm>
            <a:off x="1419014" y="2129521"/>
            <a:ext cx="7316771" cy="4351338"/>
          </a:xfrm>
        </p:spPr>
        <p:txBody>
          <a:bodyPr>
            <a:noAutofit/>
          </a:bodyPr>
          <a:lstStyle/>
          <a:p>
            <a:pPr marL="0" indent="0">
              <a:buNone/>
            </a:pPr>
            <a:r>
              <a:rPr lang="en-US" sz="2000" b="1" dirty="0">
                <a:solidFill>
                  <a:schemeClr val="accent6">
                    <a:lumMod val="50000"/>
                  </a:schemeClr>
                </a:solidFill>
              </a:rPr>
              <a:t>Which is a reason to collect tree circumference data? It allows us to: </a:t>
            </a:r>
          </a:p>
          <a:p>
            <a:pPr marL="0" indent="0">
              <a:buNone/>
            </a:pPr>
            <a:r>
              <a:rPr lang="en-US" sz="2000" dirty="0"/>
              <a:t>A. Track tree migration over the years</a:t>
            </a:r>
          </a:p>
          <a:p>
            <a:pPr marL="0" indent="0">
              <a:buNone/>
            </a:pPr>
            <a:r>
              <a:rPr lang="en-US" sz="2000" dirty="0"/>
              <a:t>B. Estimate standing tree biomass</a:t>
            </a:r>
          </a:p>
          <a:p>
            <a:pPr marL="0" indent="0">
              <a:buNone/>
            </a:pPr>
            <a:r>
              <a:rPr lang="en-US" sz="2000" dirty="0"/>
              <a:t>C.  learn about the role of trees in carbon sequestration (storage) in forests</a:t>
            </a:r>
          </a:p>
          <a:p>
            <a:pPr marL="0" indent="0">
              <a:buNone/>
            </a:pPr>
            <a:r>
              <a:rPr lang="en-US" sz="2000" b="1" dirty="0">
                <a:solidFill>
                  <a:srgbClr val="FF0000"/>
                </a:solidFill>
              </a:rPr>
              <a:t>D. All of the above </a:t>
            </a:r>
            <a:r>
              <a:rPr lang="en-US" sz="2000" b="1" dirty="0">
                <a:solidFill>
                  <a:srgbClr val="FF0000"/>
                </a:solidFill>
                <a:sym typeface="Wingdings"/>
              </a:rPr>
              <a:t> Correct!</a:t>
            </a:r>
            <a:endParaRPr lang="en-US" sz="2000" b="1" dirty="0">
              <a:solidFill>
                <a:srgbClr val="FF0000"/>
              </a:solidFill>
            </a:endParaRPr>
          </a:p>
          <a:p>
            <a:pPr marL="0" indent="0">
              <a:buNone/>
            </a:pPr>
            <a:r>
              <a:rPr lang="en-US" sz="2000" dirty="0"/>
              <a:t>E. A and B only</a:t>
            </a:r>
          </a:p>
          <a:p>
            <a:pPr marL="0" indent="0">
              <a:buNone/>
            </a:pPr>
            <a:endParaRPr lang="en-US" sz="2000" dirty="0"/>
          </a:p>
          <a:p>
            <a:pPr marL="0" indent="0">
              <a:buNone/>
            </a:pPr>
            <a:r>
              <a:rPr lang="en-US" sz="2000" b="1" dirty="0">
                <a:solidFill>
                  <a:srgbClr val="FF0000"/>
                </a:solidFill>
              </a:rPr>
              <a:t>Were you correct? </a:t>
            </a:r>
          </a:p>
          <a:p>
            <a:pPr marL="0" indent="0">
              <a:buNone/>
            </a:pPr>
            <a:r>
              <a:rPr lang="en-US" sz="2000" b="1" dirty="0">
                <a:solidFill>
                  <a:srgbClr val="FF0000"/>
                </a:solidFill>
              </a:rPr>
              <a:t>Let’s move on to data collection! </a:t>
            </a:r>
          </a:p>
        </p:txBody>
      </p:sp>
    </p:spTree>
    <p:extLst>
      <p:ext uri="{BB962C8B-B14F-4D97-AF65-F5344CB8AC3E}">
        <p14:creationId xmlns:p14="http://schemas.microsoft.com/office/powerpoint/2010/main" val="1545312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t>18</a:t>
            </a:fld>
            <a:endParaRPr lang="en-US" dirty="0"/>
          </a:p>
        </p:txBody>
      </p:sp>
      <p:pic>
        <p:nvPicPr>
          <p:cNvPr id="5" name="Picture 4"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8" y="-29264"/>
            <a:ext cx="9144000" cy="999937"/>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6" y="922053"/>
            <a:ext cx="1204646" cy="5974556"/>
          </a:xfrm>
          <a:prstGeom prst="rect">
            <a:avLst/>
          </a:prstGeom>
        </p:spPr>
      </p:pic>
      <p:sp>
        <p:nvSpPr>
          <p:cNvPr id="2" name="Title 1"/>
          <p:cNvSpPr>
            <a:spLocks noGrp="1"/>
          </p:cNvSpPr>
          <p:nvPr>
            <p:ph type="title"/>
          </p:nvPr>
        </p:nvSpPr>
        <p:spPr>
          <a:xfrm>
            <a:off x="1204646" y="544547"/>
            <a:ext cx="7886700" cy="1325563"/>
          </a:xfrm>
        </p:spPr>
        <p:txBody>
          <a:bodyPr>
            <a:normAutofit/>
          </a:bodyPr>
          <a:lstStyle/>
          <a:p>
            <a:r>
              <a:rPr lang="en-US" sz="2400" b="1" dirty="0">
                <a:solidFill>
                  <a:srgbClr val="055000"/>
                </a:solidFill>
              </a:rPr>
              <a:t>Protocol at a Glance: Tree Circumference</a:t>
            </a:r>
          </a:p>
        </p:txBody>
      </p:sp>
      <p:graphicFrame>
        <p:nvGraphicFramePr>
          <p:cNvPr id="11" name="Content Placeholder 8" descr="Table showing when, where, prerequiste work, key instrument and references for the Tree Circumference protocol.&#10;When - anytime during the year.&#10;Where - A homogeneous GLOBE Land cover study site.&#10;Prerequisite work - Defined GLOBE Land Cover Study Site Graminoid, Tree and Shrub Height Protocol.&#10;Key Instrument - tape measure.&#10;References - Tree Circumference Field Guide."/>
          <p:cNvGraphicFramePr>
            <a:graphicFrameLocks noGrp="1"/>
          </p:cNvGraphicFramePr>
          <p:nvPr>
            <p:ph sz="half" idx="1"/>
            <p:extLst>
              <p:ext uri="{D42A27DB-BD31-4B8C-83A1-F6EECF244321}">
                <p14:modId xmlns:p14="http://schemas.microsoft.com/office/powerpoint/2010/main" val="2569589595"/>
              </p:ext>
            </p:extLst>
          </p:nvPr>
        </p:nvGraphicFramePr>
        <p:xfrm>
          <a:off x="1495232" y="1868337"/>
          <a:ext cx="7305528" cy="3231171"/>
        </p:xfrm>
        <a:graphic>
          <a:graphicData uri="http://schemas.openxmlformats.org/drawingml/2006/table">
            <a:tbl>
              <a:tblPr firstRow="1" bandRow="1">
                <a:tableStyleId>{16D9F66E-5EB9-4882-86FB-DCBF35E3C3E4}</a:tableStyleId>
              </a:tblPr>
              <a:tblGrid>
                <a:gridCol w="2030144">
                  <a:extLst>
                    <a:ext uri="{9D8B030D-6E8A-4147-A177-3AD203B41FA5}">
                      <a16:colId xmlns:a16="http://schemas.microsoft.com/office/drawing/2014/main" val="20000"/>
                    </a:ext>
                  </a:extLst>
                </a:gridCol>
                <a:gridCol w="5275384">
                  <a:extLst>
                    <a:ext uri="{9D8B030D-6E8A-4147-A177-3AD203B41FA5}">
                      <a16:colId xmlns:a16="http://schemas.microsoft.com/office/drawing/2014/main" val="20001"/>
                    </a:ext>
                  </a:extLst>
                </a:gridCol>
              </a:tblGrid>
              <a:tr h="749133">
                <a:tc>
                  <a:txBody>
                    <a:bodyPr/>
                    <a:lstStyle/>
                    <a:p>
                      <a:r>
                        <a:rPr lang="en-US" b="0" dirty="0"/>
                        <a:t>When </a:t>
                      </a:r>
                    </a:p>
                  </a:txBody>
                  <a:tcPr/>
                </a:tc>
                <a:tc>
                  <a:txBody>
                    <a:bodyPr/>
                    <a:lstStyle/>
                    <a:p>
                      <a:r>
                        <a:rPr lang="en-US" b="0" dirty="0"/>
                        <a:t>Anytime during the year</a:t>
                      </a:r>
                      <a:r>
                        <a:rPr lang="en-US" b="0"/>
                        <a:t>, annually.</a:t>
                      </a:r>
                      <a:endParaRPr lang="en-US" b="0" dirty="0"/>
                    </a:p>
                  </a:txBody>
                  <a:tcPr/>
                </a:tc>
                <a:extLst>
                  <a:ext uri="{0D108BD9-81ED-4DB2-BD59-A6C34878D82A}">
                    <a16:rowId xmlns:a16="http://schemas.microsoft.com/office/drawing/2014/main" val="10000"/>
                  </a:ext>
                </a:extLst>
              </a:tr>
              <a:tr h="613986">
                <a:tc>
                  <a:txBody>
                    <a:bodyPr/>
                    <a:lstStyle/>
                    <a:p>
                      <a:r>
                        <a:rPr lang="en-US" dirty="0"/>
                        <a:t>Where</a:t>
                      </a:r>
                    </a:p>
                  </a:txBody>
                  <a:tcPr/>
                </a:tc>
                <a:tc>
                  <a:txBody>
                    <a:bodyPr/>
                    <a:lstStyle/>
                    <a:p>
                      <a:r>
                        <a:rPr lang="en-US" dirty="0"/>
                        <a:t>A homogeneous GLOBE Land Cover Study Site</a:t>
                      </a:r>
                    </a:p>
                  </a:txBody>
                  <a:tcPr/>
                </a:tc>
                <a:extLst>
                  <a:ext uri="{0D108BD9-81ED-4DB2-BD59-A6C34878D82A}">
                    <a16:rowId xmlns:a16="http://schemas.microsoft.com/office/drawing/2014/main" val="10001"/>
                  </a:ext>
                </a:extLst>
              </a:tr>
              <a:tr h="640080">
                <a:tc>
                  <a:txBody>
                    <a:bodyPr/>
                    <a:lstStyle/>
                    <a:p>
                      <a:r>
                        <a:rPr lang="en-US" dirty="0"/>
                        <a:t>Prerequisite Work</a:t>
                      </a:r>
                    </a:p>
                  </a:txBody>
                  <a:tcPr/>
                </a:tc>
                <a:tc>
                  <a:txBody>
                    <a:bodyPr/>
                    <a:lstStyle/>
                    <a:p>
                      <a:r>
                        <a:rPr lang="en-US" dirty="0"/>
                        <a:t>Defined</a:t>
                      </a:r>
                      <a:r>
                        <a:rPr lang="en-US" baseline="0" dirty="0"/>
                        <a:t> GLOBE Land Cover Study Site</a:t>
                      </a:r>
                    </a:p>
                    <a:p>
                      <a:r>
                        <a:rPr lang="en-US" baseline="0" dirty="0"/>
                        <a:t>Graminoid, Tree and Shrub Height Protocol</a:t>
                      </a:r>
                      <a:endParaRPr lang="en-US" dirty="0"/>
                    </a:p>
                  </a:txBody>
                  <a:tcPr/>
                </a:tc>
                <a:extLst>
                  <a:ext uri="{0D108BD9-81ED-4DB2-BD59-A6C34878D82A}">
                    <a16:rowId xmlns:a16="http://schemas.microsoft.com/office/drawing/2014/main" val="10002"/>
                  </a:ext>
                </a:extLst>
              </a:tr>
              <a:tr h="613986">
                <a:tc>
                  <a:txBody>
                    <a:bodyPr/>
                    <a:lstStyle/>
                    <a:p>
                      <a:r>
                        <a:rPr lang="en-US" dirty="0"/>
                        <a:t>Key Instrument</a:t>
                      </a:r>
                    </a:p>
                  </a:txBody>
                  <a:tcPr/>
                </a:tc>
                <a:tc>
                  <a:txBody>
                    <a:bodyPr/>
                    <a:lstStyle/>
                    <a:p>
                      <a:r>
                        <a:rPr lang="en-US" dirty="0"/>
                        <a:t>Tape measure</a:t>
                      </a:r>
                    </a:p>
                  </a:txBody>
                  <a:tcPr/>
                </a:tc>
                <a:extLst>
                  <a:ext uri="{0D108BD9-81ED-4DB2-BD59-A6C34878D82A}">
                    <a16:rowId xmlns:a16="http://schemas.microsoft.com/office/drawing/2014/main" val="10003"/>
                  </a:ext>
                </a:extLst>
              </a:tr>
              <a:tr h="613986">
                <a:tc>
                  <a:txBody>
                    <a:bodyPr/>
                    <a:lstStyle/>
                    <a:p>
                      <a:r>
                        <a:rPr lang="en-US" dirty="0"/>
                        <a:t>References</a:t>
                      </a:r>
                    </a:p>
                  </a:txBody>
                  <a:tcPr/>
                </a:tc>
                <a:tc>
                  <a:txBody>
                    <a:bodyPr/>
                    <a:lstStyle/>
                    <a:p>
                      <a:r>
                        <a:rPr lang="en-US" dirty="0"/>
                        <a:t>Tree Circumference Field</a:t>
                      </a:r>
                      <a:r>
                        <a:rPr lang="en-US" baseline="0" dirty="0"/>
                        <a:t> Guide</a:t>
                      </a: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32742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termark of girl measuring the circumference of a tree"/>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1176870" y="929660"/>
            <a:ext cx="8024257" cy="5944216"/>
          </a:xfrm>
          <a:prstGeom prst="rect">
            <a:avLst/>
          </a:prstGeom>
        </p:spPr>
      </p:pic>
      <p:sp>
        <p:nvSpPr>
          <p:cNvPr id="4" name="Slide Number Placeholder 3"/>
          <p:cNvSpPr>
            <a:spLocks noGrp="1"/>
          </p:cNvSpPr>
          <p:nvPr>
            <p:ph type="sldNum" sz="quarter" idx="12"/>
          </p:nvPr>
        </p:nvSpPr>
        <p:spPr/>
        <p:txBody>
          <a:bodyPr/>
          <a:lstStyle/>
          <a:p>
            <a:fld id="{F0627B17-9DD1-A345-8751-83B8F38A347B}" type="slidenum">
              <a:rPr lang="en-US" smtClean="0"/>
              <a:t>1</a:t>
            </a:fld>
            <a:endParaRPr lang="en-US" dirty="0"/>
          </a:p>
        </p:txBody>
      </p:sp>
      <p:pic>
        <p:nvPicPr>
          <p:cNvPr id="6" name="Picture 5" descr="Banner: Tree Circumference Field Guid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4"/>
            <a:ext cx="9144000" cy="987732"/>
          </a:xfrm>
          <a:prstGeom prst="rect">
            <a:avLst/>
          </a:prstGeom>
        </p:spPr>
      </p:pic>
      <p:pic>
        <p:nvPicPr>
          <p:cNvPr id="7" name="Picture 6" descr="Menu: What is tree circumfer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8" y="988366"/>
            <a:ext cx="1188179" cy="5967596"/>
          </a:xfrm>
          <a:prstGeom prst="rect">
            <a:avLst/>
          </a:prstGeom>
        </p:spPr>
      </p:pic>
      <p:sp>
        <p:nvSpPr>
          <p:cNvPr id="2" name="Title 1"/>
          <p:cNvSpPr>
            <a:spLocks noGrp="1"/>
          </p:cNvSpPr>
          <p:nvPr>
            <p:ph type="title"/>
          </p:nvPr>
        </p:nvSpPr>
        <p:spPr>
          <a:xfrm>
            <a:off x="1268608" y="835289"/>
            <a:ext cx="7886700" cy="890809"/>
          </a:xfrm>
        </p:spPr>
        <p:txBody>
          <a:bodyPr>
            <a:normAutofit/>
          </a:bodyPr>
          <a:lstStyle/>
          <a:p>
            <a:r>
              <a:rPr lang="en-US" sz="3600" b="1" dirty="0">
                <a:solidFill>
                  <a:schemeClr val="accent6">
                    <a:lumMod val="50000"/>
                  </a:schemeClr>
                </a:solidFill>
              </a:rPr>
              <a:t>Overview</a:t>
            </a:r>
          </a:p>
        </p:txBody>
      </p:sp>
      <p:sp>
        <p:nvSpPr>
          <p:cNvPr id="3" name="Content Placeholder 2"/>
          <p:cNvSpPr>
            <a:spLocks noGrp="1"/>
          </p:cNvSpPr>
          <p:nvPr>
            <p:ph sz="half" idx="1"/>
          </p:nvPr>
        </p:nvSpPr>
        <p:spPr>
          <a:xfrm>
            <a:off x="1176870" y="1756164"/>
            <a:ext cx="7577385" cy="5176417"/>
          </a:xfrm>
        </p:spPr>
        <p:txBody>
          <a:bodyPr>
            <a:normAutofit fontScale="55000" lnSpcReduction="20000"/>
          </a:bodyPr>
          <a:lstStyle/>
          <a:p>
            <a:pPr marL="0" marR="0" indent="0">
              <a:spcBef>
                <a:spcPts val="0"/>
              </a:spcBef>
              <a:spcAft>
                <a:spcPts val="0"/>
              </a:spcAft>
              <a:buNone/>
            </a:pPr>
            <a:r>
              <a:rPr lang="en-US" sz="3600" b="1" dirty="0">
                <a:solidFill>
                  <a:srgbClr val="055000"/>
                </a:solidFill>
                <a:ea typeface="ＭＳ 明朝"/>
                <a:cs typeface="Times New Roman"/>
              </a:rPr>
              <a:t>This module: </a:t>
            </a:r>
          </a:p>
          <a:p>
            <a:pPr marL="0" marR="0">
              <a:spcBef>
                <a:spcPts val="0"/>
              </a:spcBef>
              <a:spcAft>
                <a:spcPts val="0"/>
              </a:spcAft>
            </a:pPr>
            <a:endParaRPr lang="en-US" sz="3600" b="1" dirty="0">
              <a:solidFill>
                <a:srgbClr val="055000"/>
              </a:solidFill>
              <a:ea typeface="ＭＳ 明朝"/>
              <a:cs typeface="Times New Roman"/>
            </a:endParaRPr>
          </a:p>
          <a:p>
            <a:pPr marL="342900" lvl="0" indent="-342900">
              <a:spcBef>
                <a:spcPts val="0"/>
              </a:spcBef>
              <a:buFont typeface="Arial"/>
              <a:buChar char="•"/>
              <a:tabLst>
                <a:tab pos="457200" algn="l"/>
              </a:tabLst>
            </a:pPr>
            <a:r>
              <a:rPr lang="en-US" sz="3600" b="1" dirty="0">
                <a:solidFill>
                  <a:srgbClr val="055000"/>
                </a:solidFill>
                <a:ea typeface="ＭＳ 明朝"/>
                <a:cs typeface="Times New Roman"/>
              </a:rPr>
              <a:t>Provides a step by step introduction of the protocol method</a:t>
            </a:r>
          </a:p>
          <a:p>
            <a:pPr marL="342900" lvl="0" indent="-342900">
              <a:spcBef>
                <a:spcPts val="0"/>
              </a:spcBef>
              <a:buFont typeface="Arial"/>
              <a:buChar char="•"/>
              <a:tabLst>
                <a:tab pos="457200" algn="l"/>
              </a:tabLst>
            </a:pPr>
            <a:r>
              <a:rPr lang="en-US" sz="3600" b="1" dirty="0">
                <a:solidFill>
                  <a:srgbClr val="055000"/>
                </a:solidFill>
                <a:ea typeface="ＭＳ 明朝"/>
                <a:cs typeface="Times New Roman"/>
              </a:rPr>
              <a:t>Discusses the importance of tree circumference data for understanding changes in the Earth system</a:t>
            </a:r>
          </a:p>
          <a:p>
            <a:pPr marL="342900" lvl="0" indent="-342900">
              <a:spcBef>
                <a:spcPts val="0"/>
              </a:spcBef>
              <a:buFont typeface="Arial"/>
              <a:buChar char="•"/>
              <a:tabLst>
                <a:tab pos="457200" algn="l"/>
              </a:tabLst>
            </a:pPr>
            <a:endParaRPr lang="en-US" sz="3600" b="1" dirty="0">
              <a:solidFill>
                <a:srgbClr val="055000"/>
              </a:solidFill>
              <a:ea typeface="ＭＳ 明朝"/>
              <a:cs typeface="Times New Roman"/>
            </a:endParaRPr>
          </a:p>
          <a:p>
            <a:pPr marL="342900" lvl="0" indent="-342900">
              <a:spcBef>
                <a:spcPts val="0"/>
              </a:spcBef>
              <a:buFont typeface="Arial"/>
              <a:buChar char="•"/>
              <a:tabLst>
                <a:tab pos="457200" algn="l"/>
              </a:tabLst>
            </a:pPr>
            <a:endParaRPr lang="en-US" sz="3600" dirty="0">
              <a:solidFill>
                <a:srgbClr val="055000"/>
              </a:solidFill>
              <a:ea typeface="ＭＳ 明朝"/>
              <a:cs typeface="Times New Roman"/>
            </a:endParaRPr>
          </a:p>
          <a:p>
            <a:pPr marL="0" marR="0" indent="0">
              <a:spcBef>
                <a:spcPts val="0"/>
              </a:spcBef>
              <a:spcAft>
                <a:spcPts val="0"/>
              </a:spcAft>
              <a:buNone/>
            </a:pPr>
            <a:r>
              <a:rPr lang="en-US" sz="3600" b="1" dirty="0">
                <a:solidFill>
                  <a:srgbClr val="055000"/>
                </a:solidFill>
                <a:ea typeface="ＭＳ 明朝"/>
                <a:cs typeface="Times New Roman"/>
              </a:rPr>
              <a:t>Learning Objectives</a:t>
            </a:r>
          </a:p>
          <a:p>
            <a:pPr marL="0" marR="0">
              <a:spcBef>
                <a:spcPts val="0"/>
              </a:spcBef>
              <a:spcAft>
                <a:spcPts val="0"/>
              </a:spcAft>
            </a:pPr>
            <a:endParaRPr lang="en-US" sz="3600" dirty="0">
              <a:solidFill>
                <a:srgbClr val="055000"/>
              </a:solidFill>
              <a:ea typeface="ＭＳ 明朝"/>
              <a:cs typeface="Times New Roman"/>
            </a:endParaRPr>
          </a:p>
          <a:p>
            <a:pPr marL="0" marR="0" indent="0">
              <a:spcBef>
                <a:spcPts val="0"/>
              </a:spcBef>
              <a:spcAft>
                <a:spcPts val="0"/>
              </a:spcAft>
              <a:buNone/>
            </a:pPr>
            <a:r>
              <a:rPr lang="en-US" sz="3600" b="1" dirty="0">
                <a:solidFill>
                  <a:srgbClr val="055000"/>
                </a:solidFill>
                <a:ea typeface="ＭＳ 明朝"/>
                <a:cs typeface="Times New Roman"/>
              </a:rPr>
              <a:t>After completing this module, you will be able to:</a:t>
            </a:r>
          </a:p>
          <a:p>
            <a:pPr marL="0" marR="0">
              <a:spcBef>
                <a:spcPts val="0"/>
              </a:spcBef>
              <a:spcAft>
                <a:spcPts val="0"/>
              </a:spcAft>
            </a:pPr>
            <a:endParaRPr lang="en-US" sz="3600" dirty="0">
              <a:solidFill>
                <a:srgbClr val="055000"/>
              </a:solidFill>
              <a:ea typeface="ＭＳ 明朝"/>
              <a:cs typeface="Times New Roman"/>
            </a:endParaRPr>
          </a:p>
          <a:p>
            <a:pPr marL="342900" lvl="0" indent="-342900">
              <a:spcBef>
                <a:spcPts val="0"/>
              </a:spcBef>
              <a:buFont typeface="Arial"/>
              <a:buChar char="•"/>
              <a:tabLst>
                <a:tab pos="457200" algn="l"/>
              </a:tabLst>
            </a:pPr>
            <a:r>
              <a:rPr lang="en-US" sz="3600" b="1" dirty="0">
                <a:solidFill>
                  <a:srgbClr val="055000"/>
                </a:solidFill>
                <a:ea typeface="ＭＳ 明朝"/>
                <a:cs typeface="Times New Roman"/>
              </a:rPr>
              <a:t>Define tree circumference and give an example of how tree circumference data could be used to understand changes in forest structure and climate</a:t>
            </a:r>
          </a:p>
          <a:p>
            <a:pPr marL="342900" lvl="0" indent="-342900">
              <a:spcBef>
                <a:spcPts val="0"/>
              </a:spcBef>
              <a:buFont typeface="Arial"/>
              <a:buChar char="•"/>
              <a:tabLst>
                <a:tab pos="457200" algn="l"/>
              </a:tabLst>
            </a:pPr>
            <a:r>
              <a:rPr lang="en-US" sz="3600" b="1" dirty="0">
                <a:solidFill>
                  <a:srgbClr val="055000"/>
                </a:solidFill>
                <a:ea typeface="ＭＳ 明朝"/>
                <a:cs typeface="Times New Roman"/>
              </a:rPr>
              <a:t>Describe the importance of quality control steps in the the collection of accurate data</a:t>
            </a:r>
          </a:p>
          <a:p>
            <a:pPr marL="342900" lvl="0" indent="-342900">
              <a:spcBef>
                <a:spcPts val="0"/>
              </a:spcBef>
              <a:buFont typeface="Arial"/>
              <a:buChar char="•"/>
              <a:tabLst>
                <a:tab pos="457200" algn="l"/>
              </a:tabLst>
            </a:pPr>
            <a:r>
              <a:rPr lang="en-US" sz="3600" b="1" dirty="0">
                <a:solidFill>
                  <a:srgbClr val="055000"/>
                </a:solidFill>
                <a:ea typeface="ＭＳ 明朝"/>
                <a:cs typeface="Times New Roman"/>
              </a:rPr>
              <a:t>Conduct tree circumference measurements in the field</a:t>
            </a:r>
            <a:endParaRPr lang="en-US" sz="3600" dirty="0">
              <a:solidFill>
                <a:srgbClr val="055000"/>
              </a:solidFill>
              <a:ea typeface="ＭＳ 明朝"/>
              <a:cs typeface="Times New Roman"/>
            </a:endParaRPr>
          </a:p>
          <a:p>
            <a:pPr marL="342900" lvl="0" indent="-342900">
              <a:spcBef>
                <a:spcPts val="0"/>
              </a:spcBef>
              <a:buFont typeface="Arial"/>
              <a:buChar char="•"/>
              <a:tabLst>
                <a:tab pos="457200" algn="l"/>
              </a:tabLst>
            </a:pPr>
            <a:r>
              <a:rPr lang="en-US" sz="3600" b="1" dirty="0">
                <a:solidFill>
                  <a:srgbClr val="055000"/>
                </a:solidFill>
                <a:ea typeface="ＭＳ 明朝"/>
                <a:cs typeface="Times New Roman"/>
              </a:rPr>
              <a:t>Upload data to the GLOBE portal</a:t>
            </a:r>
            <a:endParaRPr lang="en-US" sz="3600" dirty="0">
              <a:solidFill>
                <a:srgbClr val="055000"/>
              </a:solidFill>
              <a:ea typeface="ＭＳ 明朝"/>
              <a:cs typeface="Times New Roman"/>
            </a:endParaRPr>
          </a:p>
          <a:p>
            <a:pPr marL="342900" lvl="0" indent="-342900">
              <a:spcBef>
                <a:spcPts val="0"/>
              </a:spcBef>
              <a:buFont typeface="Arial"/>
              <a:buChar char="•"/>
              <a:tabLst>
                <a:tab pos="457200" algn="l"/>
              </a:tabLst>
            </a:pPr>
            <a:r>
              <a:rPr lang="en-US" sz="3600" b="1" dirty="0">
                <a:solidFill>
                  <a:srgbClr val="055000"/>
                </a:solidFill>
                <a:ea typeface="ＭＳ 明朝"/>
                <a:cs typeface="Times New Roman"/>
              </a:rPr>
              <a:t>Visualize data using GLOBE’s Visualization Site</a:t>
            </a:r>
          </a:p>
          <a:p>
            <a:pPr marL="342900" lvl="0" indent="-342900">
              <a:spcBef>
                <a:spcPts val="0"/>
              </a:spcBef>
              <a:buFont typeface="Arial"/>
              <a:buChar char="•"/>
              <a:tabLst>
                <a:tab pos="457200" algn="l"/>
              </a:tabLst>
            </a:pPr>
            <a:endParaRPr lang="en-US" sz="3600" b="1" dirty="0">
              <a:solidFill>
                <a:srgbClr val="055000"/>
              </a:solidFill>
              <a:ea typeface="ＭＳ 明朝"/>
              <a:cs typeface="Times New Roman"/>
            </a:endParaRPr>
          </a:p>
          <a:p>
            <a:pPr marL="0" lvl="0" indent="0">
              <a:spcBef>
                <a:spcPts val="0"/>
              </a:spcBef>
              <a:buNone/>
              <a:tabLst>
                <a:tab pos="457200" algn="l"/>
              </a:tabLst>
            </a:pPr>
            <a:r>
              <a:rPr lang="en-US" sz="3600" b="1" i="1" dirty="0">
                <a:solidFill>
                  <a:srgbClr val="055000"/>
                </a:solidFill>
                <a:ea typeface="ＭＳ 明朝"/>
                <a:cs typeface="Times New Roman"/>
              </a:rPr>
              <a:t>Estimated time to complete module:  1.5 hours</a:t>
            </a:r>
          </a:p>
          <a:p>
            <a:pPr marL="342900" lvl="0" indent="-342900">
              <a:spcBef>
                <a:spcPts val="0"/>
              </a:spcBef>
              <a:buFont typeface="Arial"/>
              <a:buChar char="•"/>
              <a:tabLst>
                <a:tab pos="457200" algn="l"/>
              </a:tabLst>
            </a:pPr>
            <a:endParaRPr lang="en-US" sz="1200" b="1" dirty="0">
              <a:solidFill>
                <a:srgbClr val="055000"/>
              </a:solidFill>
              <a:ea typeface="ＭＳ 明朝"/>
              <a:cs typeface="Times New Roman"/>
            </a:endParaRPr>
          </a:p>
          <a:p>
            <a:pPr marL="342900" lvl="0" indent="-342900">
              <a:spcBef>
                <a:spcPts val="0"/>
              </a:spcBef>
              <a:buFont typeface="Arial"/>
              <a:buChar char="•"/>
              <a:tabLst>
                <a:tab pos="457200" algn="l"/>
              </a:tabLst>
            </a:pPr>
            <a:endParaRPr lang="en-US" sz="1200" dirty="0">
              <a:solidFill>
                <a:srgbClr val="055000"/>
              </a:solidFill>
              <a:ea typeface="ＭＳ 明朝"/>
              <a:cs typeface="Times New Roman"/>
            </a:endParaRPr>
          </a:p>
        </p:txBody>
      </p:sp>
    </p:spTree>
    <p:extLst>
      <p:ext uri="{BB962C8B-B14F-4D97-AF65-F5344CB8AC3E}">
        <p14:creationId xmlns:p14="http://schemas.microsoft.com/office/powerpoint/2010/main" val="1370167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19</a:t>
            </a:fld>
            <a:endParaRPr lang="en-US" dirty="0"/>
          </a:p>
        </p:txBody>
      </p:sp>
      <p:pic>
        <p:nvPicPr>
          <p:cNvPr id="5" name="Picture 4" descr="Banner: Tree Circumference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264"/>
            <a:ext cx="9144000" cy="999937"/>
          </a:xfrm>
          <a:prstGeom prst="rect">
            <a:avLst/>
          </a:prstGeom>
        </p:spPr>
      </p:pic>
      <p:pic>
        <p:nvPicPr>
          <p:cNvPr id="6" name="Picture 5"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2053"/>
            <a:ext cx="1204646" cy="5974556"/>
          </a:xfrm>
          <a:prstGeom prst="rect">
            <a:avLst/>
          </a:prstGeom>
        </p:spPr>
      </p:pic>
      <p:sp>
        <p:nvSpPr>
          <p:cNvPr id="2" name="Title 1"/>
          <p:cNvSpPr>
            <a:spLocks noGrp="1"/>
          </p:cNvSpPr>
          <p:nvPr>
            <p:ph type="title"/>
          </p:nvPr>
        </p:nvSpPr>
        <p:spPr>
          <a:xfrm>
            <a:off x="1204646" y="544547"/>
            <a:ext cx="7886700" cy="1325563"/>
          </a:xfrm>
        </p:spPr>
        <p:txBody>
          <a:bodyPr>
            <a:normAutofit/>
          </a:bodyPr>
          <a:lstStyle/>
          <a:p>
            <a:r>
              <a:rPr lang="en-US" sz="2400" b="1" dirty="0">
                <a:solidFill>
                  <a:srgbClr val="055000"/>
                </a:solidFill>
              </a:rPr>
              <a:t>How to Collect Your Data in the Field: Prerequisite Steps</a:t>
            </a:r>
          </a:p>
        </p:txBody>
      </p:sp>
      <p:sp>
        <p:nvSpPr>
          <p:cNvPr id="3" name="Content Placeholder 2"/>
          <p:cNvSpPr>
            <a:spLocks noGrp="1"/>
          </p:cNvSpPr>
          <p:nvPr>
            <p:ph sz="half" idx="1"/>
          </p:nvPr>
        </p:nvSpPr>
        <p:spPr>
          <a:xfrm>
            <a:off x="1204646" y="1533617"/>
            <a:ext cx="7647234" cy="4351338"/>
          </a:xfrm>
        </p:spPr>
        <p:txBody>
          <a:bodyPr>
            <a:normAutofit/>
          </a:bodyPr>
          <a:lstStyle/>
          <a:p>
            <a:pPr algn="just"/>
            <a:r>
              <a:rPr lang="en-US" sz="1800" dirty="0"/>
              <a:t>You will make tree circumference measurements for the dominant and co-dominant  trees you identified when completing the measurements in the </a:t>
            </a:r>
            <a:r>
              <a:rPr lang="en-US" sz="1800" b="1" dirty="0">
                <a:solidFill>
                  <a:srgbClr val="055000"/>
                </a:solidFill>
              </a:rPr>
              <a:t>Graminoid, Tree and Shrub Height </a:t>
            </a:r>
            <a:r>
              <a:rPr lang="en-US" sz="1800" dirty="0"/>
              <a:t>Field Guide.</a:t>
            </a:r>
          </a:p>
          <a:p>
            <a:pPr algn="just"/>
            <a:endParaRPr lang="en-US" sz="1800" dirty="0"/>
          </a:p>
          <a:p>
            <a:pPr algn="just"/>
            <a:r>
              <a:rPr lang="en-US" sz="1800" dirty="0"/>
              <a:t>You will have defined your Land Cover Sampling Site and will need to complete the measurements in the </a:t>
            </a:r>
            <a:r>
              <a:rPr lang="en-US" sz="1800" b="1" dirty="0">
                <a:solidFill>
                  <a:srgbClr val="055000"/>
                </a:solidFill>
              </a:rPr>
              <a:t>Graminoid, Tree and Shrub Height.  </a:t>
            </a:r>
            <a:r>
              <a:rPr lang="en-US" sz="1800" dirty="0"/>
              <a:t>Field Guide before you complete the tasks in the Tree Circumference Field Guide. </a:t>
            </a:r>
          </a:p>
          <a:p>
            <a:pPr algn="just"/>
            <a:endParaRPr lang="en-US" sz="1800" dirty="0"/>
          </a:p>
          <a:p>
            <a:pPr algn="just"/>
            <a:r>
              <a:rPr lang="en-US" sz="1800" b="1" dirty="0">
                <a:solidFill>
                  <a:srgbClr val="055000"/>
                </a:solidFill>
                <a:hlinkClick r:id="rId5"/>
              </a:rPr>
              <a:t>Land Cover Sampling Site</a:t>
            </a:r>
            <a:r>
              <a:rPr lang="en-US" sz="1800" dirty="0">
                <a:hlinkClick r:id="rId5"/>
              </a:rPr>
              <a:t> </a:t>
            </a:r>
            <a:endParaRPr lang="en-US" sz="1800" dirty="0"/>
          </a:p>
          <a:p>
            <a:pPr algn="just"/>
            <a:r>
              <a:rPr lang="en-US" sz="1800" b="1" dirty="0">
                <a:hlinkClick r:id="rId6"/>
              </a:rPr>
              <a:t>Graminoid, Tree and Shrub Height Field Guide</a:t>
            </a:r>
            <a:endParaRPr lang="en-US" sz="1800" b="1" dirty="0"/>
          </a:p>
        </p:txBody>
      </p:sp>
      <p:pic>
        <p:nvPicPr>
          <p:cNvPr id="7" name="Content Placeholder 6" descr="diagram of a 90 x90 m sampling grid located in a homogeneous vegetation area."/>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141654" y="3909331"/>
            <a:ext cx="2362947" cy="2686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6633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llustrations of the equipment needed to do the measurement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57950" y="1645920"/>
            <a:ext cx="2612654" cy="3244190"/>
          </a:xfrm>
        </p:spPr>
      </p:pic>
      <p:sp>
        <p:nvSpPr>
          <p:cNvPr id="4" name="Slide Number Placeholder 3"/>
          <p:cNvSpPr>
            <a:spLocks noGrp="1"/>
          </p:cNvSpPr>
          <p:nvPr>
            <p:ph type="sldNum" sz="quarter" idx="12"/>
          </p:nvPr>
        </p:nvSpPr>
        <p:spPr/>
        <p:txBody>
          <a:bodyPr/>
          <a:lstStyle/>
          <a:p>
            <a:fld id="{F0627B17-9DD1-A345-8751-83B8F38A347B}" type="slidenum">
              <a:rPr lang="en-US" smtClean="0"/>
              <a:t>20</a:t>
            </a:fld>
            <a:endParaRPr lang="en-US" dirty="0"/>
          </a:p>
        </p:txBody>
      </p:sp>
      <p:pic>
        <p:nvPicPr>
          <p:cNvPr id="5" name="Picture 4" descr="Banner: Tree Circumference Field guid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264"/>
            <a:ext cx="9144000" cy="999937"/>
          </a:xfrm>
          <a:prstGeom prst="rect">
            <a:avLst/>
          </a:prstGeom>
        </p:spPr>
      </p:pic>
      <p:pic>
        <p:nvPicPr>
          <p:cNvPr id="6" name="Picture 5" descr="Menu: How to Collect your dat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22053"/>
            <a:ext cx="1204646" cy="5974556"/>
          </a:xfrm>
          <a:prstGeom prst="rect">
            <a:avLst/>
          </a:prstGeom>
        </p:spPr>
      </p:pic>
      <p:sp>
        <p:nvSpPr>
          <p:cNvPr id="2" name="Title 1"/>
          <p:cNvSpPr>
            <a:spLocks noGrp="1"/>
          </p:cNvSpPr>
          <p:nvPr>
            <p:ph type="title"/>
          </p:nvPr>
        </p:nvSpPr>
        <p:spPr>
          <a:xfrm>
            <a:off x="1230973" y="701541"/>
            <a:ext cx="7886700" cy="1325563"/>
          </a:xfrm>
        </p:spPr>
        <p:txBody>
          <a:bodyPr>
            <a:normAutofit/>
          </a:bodyPr>
          <a:lstStyle/>
          <a:p>
            <a:r>
              <a:rPr lang="en-US" sz="3200" b="1" dirty="0">
                <a:solidFill>
                  <a:srgbClr val="055000"/>
                </a:solidFill>
              </a:rPr>
              <a:t>Assemble Equipment</a:t>
            </a:r>
          </a:p>
        </p:txBody>
      </p:sp>
      <p:sp>
        <p:nvSpPr>
          <p:cNvPr id="3" name="Content Placeholder 2"/>
          <p:cNvSpPr>
            <a:spLocks noGrp="1"/>
          </p:cNvSpPr>
          <p:nvPr>
            <p:ph sz="half" idx="1"/>
          </p:nvPr>
        </p:nvSpPr>
        <p:spPr>
          <a:xfrm>
            <a:off x="1204646" y="1757972"/>
            <a:ext cx="7647234" cy="4351338"/>
          </a:xfrm>
        </p:spPr>
        <p:txBody>
          <a:bodyPr>
            <a:normAutofit/>
          </a:bodyPr>
          <a:lstStyle/>
          <a:p>
            <a:pPr marL="171450" indent="-171450">
              <a:buFont typeface="Arial"/>
              <a:buChar char="•"/>
            </a:pPr>
            <a:r>
              <a:rPr lang="en-US" sz="1800" dirty="0"/>
              <a:t>Flexible Measuring Tape</a:t>
            </a:r>
          </a:p>
          <a:p>
            <a:pPr marL="171450" indent="-171450">
              <a:buFont typeface="Arial"/>
              <a:buChar char="•"/>
            </a:pPr>
            <a:r>
              <a:rPr lang="en-US" sz="1800" dirty="0"/>
              <a:t>Tree Circumference Data Sheet</a:t>
            </a:r>
          </a:p>
          <a:p>
            <a:pPr marL="171450" indent="-171450">
              <a:buFont typeface="Arial"/>
              <a:buChar char="•"/>
            </a:pPr>
            <a:r>
              <a:rPr lang="en-US" sz="1800" dirty="0"/>
              <a:t>Pen or Pencil</a:t>
            </a:r>
          </a:p>
          <a:p>
            <a:pPr marL="171450" indent="-171450">
              <a:buFont typeface="Arial"/>
              <a:buChar char="•"/>
            </a:pPr>
            <a:r>
              <a:rPr lang="en-US" sz="1800" dirty="0"/>
              <a:t>Species ID keys and/or other local species guides</a:t>
            </a:r>
          </a:p>
          <a:p>
            <a:pPr marL="171450" indent="-171450">
              <a:buFont typeface="Arial"/>
              <a:buChar char="•"/>
            </a:pPr>
            <a:endParaRPr lang="en-US" sz="1800" dirty="0"/>
          </a:p>
          <a:p>
            <a:pPr marL="0" indent="0">
              <a:buNone/>
            </a:pPr>
            <a:r>
              <a:rPr lang="en-US" sz="1800" b="1" dirty="0"/>
              <a:t>Bring the following documents with you in the field: </a:t>
            </a:r>
            <a:endParaRPr lang="en-US" sz="1800" dirty="0">
              <a:solidFill>
                <a:srgbClr val="055000"/>
              </a:solidFill>
            </a:endParaRPr>
          </a:p>
          <a:p>
            <a:r>
              <a:rPr lang="en-US" sz="1800" b="1" dirty="0">
                <a:solidFill>
                  <a:srgbClr val="000000"/>
                </a:solidFill>
                <a:hlinkClick r:id="rId6"/>
              </a:rPr>
              <a:t>Tree Circumference Data Sheet</a:t>
            </a:r>
            <a:endParaRPr lang="en-US" sz="1800" b="1" dirty="0">
              <a:solidFill>
                <a:srgbClr val="000000"/>
              </a:solidFill>
            </a:endParaRPr>
          </a:p>
          <a:p>
            <a:r>
              <a:rPr lang="en-US" sz="1800" b="1" dirty="0">
                <a:solidFill>
                  <a:srgbClr val="000000"/>
                </a:solidFill>
                <a:hlinkClick r:id="rId7"/>
              </a:rPr>
              <a:t>Tree Circumference Field Guide</a:t>
            </a:r>
            <a:endParaRPr lang="en-US" sz="1800" b="1" dirty="0">
              <a:solidFill>
                <a:srgbClr val="000000"/>
              </a:solidFill>
            </a:endParaRPr>
          </a:p>
          <a:p>
            <a:endParaRPr lang="en-US" sz="1200" dirty="0">
              <a:solidFill>
                <a:srgbClr val="000000"/>
              </a:solidFill>
            </a:endParaRPr>
          </a:p>
          <a:p>
            <a:pPr marL="171450" indent="-171450">
              <a:buFont typeface="Arial"/>
              <a:buChar char="•"/>
            </a:pPr>
            <a:endParaRPr lang="en-US" sz="1800" dirty="0"/>
          </a:p>
        </p:txBody>
      </p:sp>
    </p:spTree>
    <p:extLst>
      <p:ext uri="{BB962C8B-B14F-4D97-AF65-F5344CB8AC3E}">
        <p14:creationId xmlns:p14="http://schemas.microsoft.com/office/powerpoint/2010/main" val="2138467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t>21</a:t>
            </a:fld>
            <a:endParaRPr lang="en-US" dirty="0"/>
          </a:p>
        </p:txBody>
      </p:sp>
      <p:pic>
        <p:nvPicPr>
          <p:cNvPr id="5" name="Picture 4"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264"/>
            <a:ext cx="9144000" cy="999937"/>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4" y="944039"/>
            <a:ext cx="1204646" cy="5974556"/>
          </a:xfrm>
          <a:prstGeom prst="rect">
            <a:avLst/>
          </a:prstGeom>
        </p:spPr>
      </p:pic>
      <p:sp>
        <p:nvSpPr>
          <p:cNvPr id="2" name="Title 1"/>
          <p:cNvSpPr>
            <a:spLocks noGrp="1"/>
          </p:cNvSpPr>
          <p:nvPr>
            <p:ph type="title"/>
          </p:nvPr>
        </p:nvSpPr>
        <p:spPr>
          <a:xfrm>
            <a:off x="1230973" y="701541"/>
            <a:ext cx="7886700" cy="1325563"/>
          </a:xfrm>
        </p:spPr>
        <p:txBody>
          <a:bodyPr>
            <a:normAutofit/>
          </a:bodyPr>
          <a:lstStyle/>
          <a:p>
            <a:r>
              <a:rPr lang="en-US" sz="3200" b="1" dirty="0">
                <a:solidFill>
                  <a:srgbClr val="055000"/>
                </a:solidFill>
              </a:rPr>
              <a:t>How to Collect your Data in the Field</a:t>
            </a:r>
          </a:p>
        </p:txBody>
      </p:sp>
      <p:sp>
        <p:nvSpPr>
          <p:cNvPr id="8" name="Content Placeholder 2"/>
          <p:cNvSpPr>
            <a:spLocks noGrp="1"/>
          </p:cNvSpPr>
          <p:nvPr>
            <p:ph sz="half" idx="1"/>
          </p:nvPr>
        </p:nvSpPr>
        <p:spPr>
          <a:xfrm>
            <a:off x="1204646" y="1757972"/>
            <a:ext cx="7647234" cy="4351338"/>
          </a:xfrm>
        </p:spPr>
        <p:txBody>
          <a:bodyPr>
            <a:normAutofit lnSpcReduction="10000"/>
          </a:bodyPr>
          <a:lstStyle/>
          <a:p>
            <a:pPr marL="0" indent="0" algn="just">
              <a:buNone/>
            </a:pPr>
            <a:r>
              <a:rPr lang="en-US" sz="1800" b="1" dirty="0"/>
              <a:t>Select your dominant and co-dominant species</a:t>
            </a:r>
          </a:p>
          <a:p>
            <a:pPr marL="0" indent="0" algn="just">
              <a:buNone/>
            </a:pPr>
            <a:r>
              <a:rPr lang="en-US" sz="1800" dirty="0"/>
              <a:t>You will be taking your tree circumference measurements on the same 5 trees you selected for tree height. </a:t>
            </a:r>
          </a:p>
          <a:p>
            <a:pPr marL="0" indent="0" algn="just">
              <a:buNone/>
            </a:pPr>
            <a:r>
              <a:rPr lang="en-US" sz="1800" dirty="0"/>
              <a:t>a. Determine your dominant (most common) and co-dominant (second-most common) tree species by counting the number of times each tree species was recorded on the Canopy and Ground Cover Data Sheet. Record the names of the species on your Graminoid, Tree and Shrub Height Data Sheet</a:t>
            </a:r>
          </a:p>
          <a:p>
            <a:pPr marL="0" indent="0" algn="just">
              <a:buNone/>
            </a:pPr>
            <a:r>
              <a:rPr lang="en-US" sz="1800" dirty="0"/>
              <a:t>b. Choose: </a:t>
            </a:r>
          </a:p>
          <a:p>
            <a:pPr algn="just"/>
            <a:r>
              <a:rPr lang="en-US" sz="1800" dirty="0"/>
              <a:t>The tallest tree of the dominant species</a:t>
            </a:r>
          </a:p>
          <a:p>
            <a:pPr algn="just"/>
            <a:r>
              <a:rPr lang="en-US" sz="1800" dirty="0"/>
              <a:t>The shortest tree of the dominant species that still reaches the canopy</a:t>
            </a:r>
          </a:p>
          <a:p>
            <a:pPr algn="just"/>
            <a:r>
              <a:rPr lang="en-US" sz="1800" dirty="0"/>
              <a:t>Three trees that have heights in between the tallest and the shortest of the dominant species</a:t>
            </a:r>
          </a:p>
          <a:p>
            <a:pPr marL="0" indent="0" algn="just">
              <a:buNone/>
            </a:pPr>
            <a:r>
              <a:rPr lang="en-US" sz="1800" dirty="0"/>
              <a:t>c. Permanently mark and number/label the trees if you will be returning to this site to take measurements over time</a:t>
            </a:r>
          </a:p>
          <a:p>
            <a:pPr marL="0" indent="0" algn="just">
              <a:buNone/>
            </a:pPr>
            <a:endParaRPr lang="en-US" sz="1800" b="1" dirty="0"/>
          </a:p>
        </p:txBody>
      </p:sp>
    </p:spTree>
    <p:extLst>
      <p:ext uri="{BB962C8B-B14F-4D97-AF65-F5344CB8AC3E}">
        <p14:creationId xmlns:p14="http://schemas.microsoft.com/office/powerpoint/2010/main" val="294587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t>22</a:t>
            </a:fld>
            <a:endParaRPr lang="en-US" dirty="0"/>
          </a:p>
        </p:txBody>
      </p:sp>
      <p:pic>
        <p:nvPicPr>
          <p:cNvPr id="5" name="Picture 4"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264"/>
            <a:ext cx="9144000" cy="999937"/>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2053"/>
            <a:ext cx="1204646" cy="5974556"/>
          </a:xfrm>
          <a:prstGeom prst="rect">
            <a:avLst/>
          </a:prstGeom>
        </p:spPr>
      </p:pic>
      <p:sp>
        <p:nvSpPr>
          <p:cNvPr id="2" name="Title 1"/>
          <p:cNvSpPr>
            <a:spLocks noGrp="1"/>
          </p:cNvSpPr>
          <p:nvPr>
            <p:ph type="title"/>
          </p:nvPr>
        </p:nvSpPr>
        <p:spPr>
          <a:xfrm>
            <a:off x="1230973" y="701541"/>
            <a:ext cx="7886700" cy="1325563"/>
          </a:xfrm>
        </p:spPr>
        <p:txBody>
          <a:bodyPr>
            <a:normAutofit/>
          </a:bodyPr>
          <a:lstStyle/>
          <a:p>
            <a:r>
              <a:rPr lang="en-US" sz="3200" b="1" dirty="0">
                <a:solidFill>
                  <a:srgbClr val="055000"/>
                </a:solidFill>
              </a:rPr>
              <a:t>Measuring Tree Circumference</a:t>
            </a:r>
          </a:p>
        </p:txBody>
      </p:sp>
      <p:sp>
        <p:nvSpPr>
          <p:cNvPr id="8" name="Content Placeholder 2"/>
          <p:cNvSpPr>
            <a:spLocks noGrp="1"/>
          </p:cNvSpPr>
          <p:nvPr>
            <p:ph sz="half" idx="1"/>
          </p:nvPr>
        </p:nvSpPr>
        <p:spPr>
          <a:xfrm>
            <a:off x="1204646" y="1757972"/>
            <a:ext cx="3907000" cy="4351338"/>
          </a:xfrm>
        </p:spPr>
        <p:txBody>
          <a:bodyPr>
            <a:normAutofit/>
          </a:bodyPr>
          <a:lstStyle/>
          <a:p>
            <a:pPr marL="342900" indent="-342900" algn="just">
              <a:buAutoNum type="arabicPeriod"/>
            </a:pPr>
            <a:r>
              <a:rPr lang="en-US" sz="1800" dirty="0"/>
              <a:t>With the flexible tape measure, measure from the ground at the base of the  tree to a height of 1.35 m up on the tree (this is called Diameter Breast Height*). </a:t>
            </a:r>
          </a:p>
          <a:p>
            <a:pPr algn="just"/>
            <a:endParaRPr lang="en-US" sz="1800" dirty="0"/>
          </a:p>
          <a:p>
            <a:pPr marL="342900" indent="-342900" algn="just">
              <a:buAutoNum type="arabicPeriod" startAt="2"/>
            </a:pPr>
            <a:r>
              <a:rPr lang="en-US" sz="1800" dirty="0"/>
              <a:t>Measure the circumference in centimeters at</a:t>
            </a:r>
            <a:r>
              <a:rPr lang="en-US" sz="1800" b="1" dirty="0">
                <a:solidFill>
                  <a:srgbClr val="055000"/>
                </a:solidFill>
              </a:rPr>
              <a:t> Diameter Breast Height</a:t>
            </a:r>
            <a:r>
              <a:rPr lang="en-US" sz="1800" dirty="0"/>
              <a:t>.</a:t>
            </a:r>
          </a:p>
          <a:p>
            <a:pPr marL="0" indent="0" algn="just">
              <a:buNone/>
            </a:pPr>
            <a:endParaRPr lang="en-US" sz="1800" b="1" dirty="0"/>
          </a:p>
        </p:txBody>
      </p:sp>
      <p:pic>
        <p:nvPicPr>
          <p:cNvPr id="4" name="Content Placeholder 3" descr="cartoon of a student measuring around the circumference of a tree, holding the tape 1.35 m from the bottom of the tre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01286" y="1757971"/>
            <a:ext cx="3118058" cy="4196817"/>
          </a:xfrm>
        </p:spPr>
      </p:pic>
    </p:spTree>
    <p:extLst>
      <p:ext uri="{BB962C8B-B14F-4D97-AF65-F5344CB8AC3E}">
        <p14:creationId xmlns:p14="http://schemas.microsoft.com/office/powerpoint/2010/main" val="659423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t>23</a:t>
            </a:fld>
            <a:endParaRPr lang="en-US" dirty="0"/>
          </a:p>
        </p:txBody>
      </p:sp>
      <p:pic>
        <p:nvPicPr>
          <p:cNvPr id="5" name="Picture 4"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264"/>
            <a:ext cx="9144000" cy="999937"/>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2053"/>
            <a:ext cx="1204646" cy="5974556"/>
          </a:xfrm>
          <a:prstGeom prst="rect">
            <a:avLst/>
          </a:prstGeom>
        </p:spPr>
      </p:pic>
      <p:sp>
        <p:nvSpPr>
          <p:cNvPr id="2" name="Title 1"/>
          <p:cNvSpPr>
            <a:spLocks noGrp="1"/>
          </p:cNvSpPr>
          <p:nvPr>
            <p:ph type="title"/>
          </p:nvPr>
        </p:nvSpPr>
        <p:spPr>
          <a:xfrm>
            <a:off x="1230973" y="701541"/>
            <a:ext cx="7886700" cy="1325563"/>
          </a:xfrm>
        </p:spPr>
        <p:txBody>
          <a:bodyPr>
            <a:normAutofit/>
          </a:bodyPr>
          <a:lstStyle/>
          <a:p>
            <a:r>
              <a:rPr lang="en-US" sz="3200" b="1" dirty="0">
                <a:solidFill>
                  <a:srgbClr val="055000"/>
                </a:solidFill>
              </a:rPr>
              <a:t>Recording your measurements</a:t>
            </a:r>
          </a:p>
        </p:txBody>
      </p:sp>
      <p:sp>
        <p:nvSpPr>
          <p:cNvPr id="8" name="Content Placeholder 2"/>
          <p:cNvSpPr>
            <a:spLocks noGrp="1"/>
          </p:cNvSpPr>
          <p:nvPr>
            <p:ph sz="half" idx="1"/>
          </p:nvPr>
        </p:nvSpPr>
        <p:spPr>
          <a:xfrm>
            <a:off x="1409074" y="1757972"/>
            <a:ext cx="3702571" cy="4351338"/>
          </a:xfrm>
        </p:spPr>
        <p:txBody>
          <a:bodyPr>
            <a:normAutofit/>
          </a:bodyPr>
          <a:lstStyle/>
          <a:p>
            <a:pPr marL="0" indent="0">
              <a:buNone/>
            </a:pPr>
            <a:r>
              <a:rPr lang="en-US" sz="1800" dirty="0">
                <a:solidFill>
                  <a:srgbClr val="000000"/>
                </a:solidFill>
              </a:rPr>
              <a:t>3. Record your measurement on the Tree Circumference Data Sheet.</a:t>
            </a:r>
          </a:p>
          <a:p>
            <a:pPr marL="0" indent="0">
              <a:buNone/>
            </a:pPr>
            <a:endParaRPr lang="en-US" sz="1800" dirty="0">
              <a:solidFill>
                <a:srgbClr val="000000"/>
              </a:solidFill>
            </a:endParaRPr>
          </a:p>
          <a:p>
            <a:pPr marL="0" indent="0">
              <a:buNone/>
            </a:pPr>
            <a:r>
              <a:rPr lang="en-US" sz="1800" dirty="0">
                <a:solidFill>
                  <a:srgbClr val="000000"/>
                </a:solidFill>
              </a:rPr>
              <a:t>4. Repeat this for each of the trees you measured for height, using the </a:t>
            </a:r>
            <a:r>
              <a:rPr lang="en-US" sz="1800" b="1" dirty="0">
                <a:solidFill>
                  <a:srgbClr val="055000"/>
                </a:solidFill>
              </a:rPr>
              <a:t>Graminoid, Tree and Shrub Height Field Guide</a:t>
            </a:r>
            <a:r>
              <a:rPr lang="en-US" sz="1800" b="1" dirty="0">
                <a:solidFill>
                  <a:srgbClr val="000000"/>
                </a:solidFill>
              </a:rPr>
              <a:t>.</a:t>
            </a:r>
          </a:p>
          <a:p>
            <a:pPr marL="0" indent="0" algn="just">
              <a:buNone/>
            </a:pPr>
            <a:endParaRPr lang="en-US" sz="1800" b="1" dirty="0"/>
          </a:p>
        </p:txBody>
      </p:sp>
      <p:pic>
        <p:nvPicPr>
          <p:cNvPr id="10" name="Content Placeholder 9" descr="Screen Shot of the Tree Circumference Data Shee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34334" y="1806575"/>
            <a:ext cx="3041031"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2966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24</a:t>
            </a:fld>
            <a:endParaRPr lang="en-US" dirty="0"/>
          </a:p>
        </p:txBody>
      </p:sp>
      <p:pic>
        <p:nvPicPr>
          <p:cNvPr id="7" name="Picture 6" descr="Banner: Tree Circumference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85"/>
            <a:ext cx="9144000" cy="936000"/>
          </a:xfrm>
          <a:prstGeom prst="rect">
            <a:avLst/>
          </a:prstGeom>
        </p:spPr>
      </p:pic>
      <p:pic>
        <p:nvPicPr>
          <p:cNvPr id="5" name="Picture 4"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 y="942869"/>
            <a:ext cx="1175141" cy="6021086"/>
          </a:xfrm>
          <a:prstGeom prst="rect">
            <a:avLst/>
          </a:prstGeom>
        </p:spPr>
      </p:pic>
      <p:sp>
        <p:nvSpPr>
          <p:cNvPr id="2" name="Title 1"/>
          <p:cNvSpPr>
            <a:spLocks noGrp="1"/>
          </p:cNvSpPr>
          <p:nvPr>
            <p:ph type="title"/>
          </p:nvPr>
        </p:nvSpPr>
        <p:spPr>
          <a:xfrm>
            <a:off x="1257300" y="1604232"/>
            <a:ext cx="7886700" cy="1346451"/>
          </a:xfrm>
        </p:spPr>
        <p:txBody>
          <a:bodyPr>
            <a:normAutofit fontScale="90000"/>
          </a:bodyPr>
          <a:lstStyle/>
          <a:p>
            <a:r>
              <a:rPr lang="en-US" sz="3600" b="1" dirty="0">
                <a:solidFill>
                  <a:srgbClr val="055000"/>
                </a:solidFill>
              </a:rPr>
              <a:t>Let’s do a quick review before moving onto data entry. Question 4</a:t>
            </a:r>
            <a:br>
              <a:rPr lang="en-US" sz="3600" b="1" dirty="0">
                <a:solidFill>
                  <a:srgbClr val="055000"/>
                </a:solidFill>
              </a:rPr>
            </a:br>
            <a:br>
              <a:rPr lang="en-US" sz="3600" b="1" dirty="0">
                <a:solidFill>
                  <a:srgbClr val="055000"/>
                </a:solidFill>
              </a:rPr>
            </a:br>
            <a:br>
              <a:rPr lang="en-US" b="1" dirty="0">
                <a:solidFill>
                  <a:srgbClr val="055000"/>
                </a:solidFill>
              </a:rPr>
            </a:br>
            <a:endParaRPr lang="en-US" dirty="0"/>
          </a:p>
        </p:txBody>
      </p:sp>
      <p:sp>
        <p:nvSpPr>
          <p:cNvPr id="3" name="Content Placeholder 2"/>
          <p:cNvSpPr>
            <a:spLocks noGrp="1"/>
          </p:cNvSpPr>
          <p:nvPr>
            <p:ph sz="half" idx="1"/>
          </p:nvPr>
        </p:nvSpPr>
        <p:spPr>
          <a:xfrm>
            <a:off x="1419014" y="2129521"/>
            <a:ext cx="7316771" cy="4351338"/>
          </a:xfrm>
        </p:spPr>
        <p:txBody>
          <a:bodyPr>
            <a:noAutofit/>
          </a:bodyPr>
          <a:lstStyle/>
          <a:p>
            <a:pPr marL="0" indent="0">
              <a:buNone/>
            </a:pPr>
            <a:r>
              <a:rPr lang="en-US" sz="2000" b="1" dirty="0">
                <a:solidFill>
                  <a:schemeClr val="accent6">
                    <a:lumMod val="50000"/>
                  </a:schemeClr>
                </a:solidFill>
              </a:rPr>
              <a:t>Which trees do you use to take the tree circumference measurements?</a:t>
            </a:r>
          </a:p>
          <a:p>
            <a:pPr marL="457200" indent="-457200">
              <a:buFont typeface="+mj-lt"/>
              <a:buAutoNum type="alphaUcPeriod"/>
            </a:pPr>
            <a:r>
              <a:rPr lang="en-US" sz="2000" dirty="0"/>
              <a:t>The same 5 trees used for tree height</a:t>
            </a:r>
          </a:p>
          <a:p>
            <a:pPr marL="457200" indent="-457200">
              <a:buFont typeface="+mj-lt"/>
              <a:buAutoNum type="alphaUcPeriod"/>
            </a:pPr>
            <a:r>
              <a:rPr lang="en-US" sz="2000" dirty="0"/>
              <a:t>Any 5 trees that are dominant or the second-most common tree species</a:t>
            </a:r>
          </a:p>
          <a:p>
            <a:pPr marL="457200" indent="-457200">
              <a:buFont typeface="+mj-lt"/>
              <a:buAutoNum type="alphaUcPeriod"/>
            </a:pPr>
            <a:r>
              <a:rPr lang="en-US" sz="2000" dirty="0"/>
              <a:t>The 5 tallest trees </a:t>
            </a:r>
          </a:p>
          <a:p>
            <a:pPr marL="457200" indent="-457200">
              <a:buFont typeface="+mj-lt"/>
              <a:buAutoNum type="alphaUcPeriod"/>
            </a:pPr>
            <a:r>
              <a:rPr lang="en-US" sz="2000" dirty="0"/>
              <a:t>All of the above</a:t>
            </a:r>
          </a:p>
          <a:p>
            <a:pPr marL="457200" indent="-457200">
              <a:buFont typeface="+mj-lt"/>
              <a:buAutoNum type="alphaUcPeriod"/>
            </a:pPr>
            <a:r>
              <a:rPr lang="en-US" sz="2000" dirty="0"/>
              <a:t>A and C only</a:t>
            </a:r>
          </a:p>
          <a:p>
            <a:pPr marL="0" indent="0">
              <a:buNone/>
            </a:pPr>
            <a:endParaRPr lang="en-US" sz="2000" dirty="0"/>
          </a:p>
          <a:p>
            <a:pPr marL="0" indent="0">
              <a:buNone/>
            </a:pPr>
            <a:r>
              <a:rPr lang="en-US" sz="2000" b="1" dirty="0">
                <a:solidFill>
                  <a:srgbClr val="FF0000"/>
                </a:solidFill>
              </a:rPr>
              <a:t>What is the answer?</a:t>
            </a:r>
          </a:p>
        </p:txBody>
      </p:sp>
    </p:spTree>
    <p:extLst>
      <p:ext uri="{BB962C8B-B14F-4D97-AF65-F5344CB8AC3E}">
        <p14:creationId xmlns:p14="http://schemas.microsoft.com/office/powerpoint/2010/main" val="197357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25</a:t>
            </a:fld>
            <a:endParaRPr lang="en-US" dirty="0"/>
          </a:p>
        </p:txBody>
      </p:sp>
      <p:pic>
        <p:nvPicPr>
          <p:cNvPr id="7" name="Picture 6" descr="Banner: Tree Circumference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85"/>
            <a:ext cx="9144000" cy="936000"/>
          </a:xfrm>
          <a:prstGeom prst="rect">
            <a:avLst/>
          </a:prstGeom>
        </p:spPr>
      </p:pic>
      <p:pic>
        <p:nvPicPr>
          <p:cNvPr id="5" name="Picture 4"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 y="942869"/>
            <a:ext cx="1175141" cy="6021086"/>
          </a:xfrm>
          <a:prstGeom prst="rect">
            <a:avLst/>
          </a:prstGeom>
        </p:spPr>
      </p:pic>
      <p:sp>
        <p:nvSpPr>
          <p:cNvPr id="2" name="Title 1"/>
          <p:cNvSpPr>
            <a:spLocks noGrp="1"/>
          </p:cNvSpPr>
          <p:nvPr>
            <p:ph type="title"/>
          </p:nvPr>
        </p:nvSpPr>
        <p:spPr>
          <a:xfrm>
            <a:off x="1257300" y="1619996"/>
            <a:ext cx="7886700" cy="1346451"/>
          </a:xfrm>
        </p:spPr>
        <p:txBody>
          <a:bodyPr>
            <a:normAutofit fontScale="90000"/>
          </a:bodyPr>
          <a:lstStyle/>
          <a:p>
            <a:r>
              <a:rPr lang="en-US" sz="3600" b="1" dirty="0">
                <a:solidFill>
                  <a:srgbClr val="055000"/>
                </a:solidFill>
              </a:rPr>
              <a:t>Let’s do a quick review before moving onto data entry. Answer to Question 4 </a:t>
            </a:r>
            <a:br>
              <a:rPr lang="en-US" sz="3600" b="1" dirty="0">
                <a:solidFill>
                  <a:srgbClr val="055000"/>
                </a:solidFill>
              </a:rPr>
            </a:br>
            <a:br>
              <a:rPr lang="en-US" sz="3600" b="1" dirty="0">
                <a:solidFill>
                  <a:srgbClr val="055000"/>
                </a:solidFill>
              </a:rPr>
            </a:br>
            <a:br>
              <a:rPr lang="en-US" b="1" dirty="0">
                <a:solidFill>
                  <a:srgbClr val="055000"/>
                </a:solidFill>
              </a:rPr>
            </a:br>
            <a:endParaRPr lang="en-US" dirty="0"/>
          </a:p>
        </p:txBody>
      </p:sp>
      <p:sp>
        <p:nvSpPr>
          <p:cNvPr id="3" name="Content Placeholder 2"/>
          <p:cNvSpPr>
            <a:spLocks noGrp="1"/>
          </p:cNvSpPr>
          <p:nvPr>
            <p:ph sz="half" idx="1"/>
          </p:nvPr>
        </p:nvSpPr>
        <p:spPr>
          <a:xfrm>
            <a:off x="1419014" y="2129521"/>
            <a:ext cx="7316771" cy="4351338"/>
          </a:xfrm>
        </p:spPr>
        <p:txBody>
          <a:bodyPr>
            <a:noAutofit/>
          </a:bodyPr>
          <a:lstStyle/>
          <a:p>
            <a:pPr marL="0" indent="0">
              <a:buNone/>
            </a:pPr>
            <a:r>
              <a:rPr lang="en-US" sz="2000" b="1" dirty="0">
                <a:solidFill>
                  <a:schemeClr val="accent6">
                    <a:lumMod val="50000"/>
                  </a:schemeClr>
                </a:solidFill>
              </a:rPr>
              <a:t>Which trees do you use to take the tree circumference measurements?</a:t>
            </a:r>
          </a:p>
          <a:p>
            <a:pPr marL="457200" indent="-457200">
              <a:buFont typeface="+mj-lt"/>
              <a:buAutoNum type="alphaUcPeriod"/>
            </a:pPr>
            <a:r>
              <a:rPr lang="en-US" sz="2000" b="1" dirty="0">
                <a:solidFill>
                  <a:srgbClr val="FF0000"/>
                </a:solidFill>
              </a:rPr>
              <a:t>The same 5 trees used for tree height- Correct! </a:t>
            </a:r>
            <a:r>
              <a:rPr lang="en-US" sz="2000" b="1" dirty="0">
                <a:solidFill>
                  <a:srgbClr val="FF0000"/>
                </a:solidFill>
                <a:sym typeface="Wingdings"/>
              </a:rPr>
              <a:t> </a:t>
            </a:r>
            <a:endParaRPr lang="en-US" sz="2000" b="1" dirty="0">
              <a:solidFill>
                <a:srgbClr val="FF0000"/>
              </a:solidFill>
            </a:endParaRPr>
          </a:p>
          <a:p>
            <a:pPr marL="457200" indent="-457200">
              <a:buFont typeface="+mj-lt"/>
              <a:buAutoNum type="alphaUcPeriod"/>
            </a:pPr>
            <a:r>
              <a:rPr lang="en-US" sz="2000" dirty="0"/>
              <a:t>Any 5 trees that are dominant or the second-most common tree species</a:t>
            </a:r>
          </a:p>
          <a:p>
            <a:pPr marL="457200" indent="-457200">
              <a:buFont typeface="+mj-lt"/>
              <a:buAutoNum type="alphaUcPeriod"/>
            </a:pPr>
            <a:r>
              <a:rPr lang="en-US" sz="2000" dirty="0"/>
              <a:t>The 5 tallest trees </a:t>
            </a:r>
          </a:p>
          <a:p>
            <a:pPr marL="457200" indent="-457200">
              <a:buFont typeface="+mj-lt"/>
              <a:buAutoNum type="alphaUcPeriod"/>
            </a:pPr>
            <a:r>
              <a:rPr lang="en-US" sz="2000" dirty="0"/>
              <a:t>All of the above</a:t>
            </a:r>
          </a:p>
          <a:p>
            <a:pPr marL="457200" indent="-457200">
              <a:buFont typeface="+mj-lt"/>
              <a:buAutoNum type="alphaUcPeriod"/>
            </a:pPr>
            <a:r>
              <a:rPr lang="en-US" sz="2000" dirty="0"/>
              <a:t>A and C only</a:t>
            </a:r>
          </a:p>
          <a:p>
            <a:pPr marL="0" indent="0">
              <a:buNone/>
            </a:pPr>
            <a:endParaRPr lang="en-US" sz="2000" dirty="0"/>
          </a:p>
          <a:p>
            <a:pPr marL="0" indent="0">
              <a:buNone/>
            </a:pPr>
            <a:r>
              <a:rPr lang="en-US" sz="2000" b="1" dirty="0">
                <a:solidFill>
                  <a:srgbClr val="FF0000"/>
                </a:solidFill>
              </a:rPr>
              <a:t>Were you correct? </a:t>
            </a:r>
          </a:p>
        </p:txBody>
      </p:sp>
    </p:spTree>
    <p:extLst>
      <p:ext uri="{BB962C8B-B14F-4D97-AF65-F5344CB8AC3E}">
        <p14:creationId xmlns:p14="http://schemas.microsoft.com/office/powerpoint/2010/main" val="484804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26</a:t>
            </a:fld>
            <a:endParaRPr lang="en-US" dirty="0"/>
          </a:p>
        </p:txBody>
      </p:sp>
      <p:pic>
        <p:nvPicPr>
          <p:cNvPr id="7" name="Picture 6" descr="Banner: Tree Circumference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85"/>
            <a:ext cx="9144000" cy="936000"/>
          </a:xfrm>
          <a:prstGeom prst="rect">
            <a:avLst/>
          </a:prstGeom>
        </p:spPr>
      </p:pic>
      <p:pic>
        <p:nvPicPr>
          <p:cNvPr id="5" name="Picture 4"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 y="942869"/>
            <a:ext cx="1175141" cy="6021086"/>
          </a:xfrm>
          <a:prstGeom prst="rect">
            <a:avLst/>
          </a:prstGeom>
        </p:spPr>
      </p:pic>
      <p:sp>
        <p:nvSpPr>
          <p:cNvPr id="2" name="Title 1"/>
          <p:cNvSpPr>
            <a:spLocks noGrp="1"/>
          </p:cNvSpPr>
          <p:nvPr>
            <p:ph type="title"/>
          </p:nvPr>
        </p:nvSpPr>
        <p:spPr>
          <a:xfrm>
            <a:off x="1337735" y="1619996"/>
            <a:ext cx="7886700" cy="1346451"/>
          </a:xfrm>
        </p:spPr>
        <p:txBody>
          <a:bodyPr>
            <a:normAutofit fontScale="90000"/>
          </a:bodyPr>
          <a:lstStyle/>
          <a:p>
            <a:r>
              <a:rPr lang="en-US" sz="3600" b="1" dirty="0">
                <a:solidFill>
                  <a:srgbClr val="055000"/>
                </a:solidFill>
              </a:rPr>
              <a:t>Let’s do a quick review before moving onto data entry. Question 5</a:t>
            </a:r>
            <a:br>
              <a:rPr lang="en-US" sz="3600" b="1" dirty="0">
                <a:solidFill>
                  <a:srgbClr val="055000"/>
                </a:solidFill>
              </a:rPr>
            </a:br>
            <a:br>
              <a:rPr lang="en-US" sz="3600" b="1" dirty="0">
                <a:solidFill>
                  <a:srgbClr val="055000"/>
                </a:solidFill>
              </a:rPr>
            </a:br>
            <a:br>
              <a:rPr lang="en-US" b="1" dirty="0">
                <a:solidFill>
                  <a:srgbClr val="055000"/>
                </a:solidFill>
              </a:rPr>
            </a:br>
            <a:endParaRPr lang="en-US" dirty="0"/>
          </a:p>
        </p:txBody>
      </p:sp>
      <p:sp>
        <p:nvSpPr>
          <p:cNvPr id="3" name="Content Placeholder 2"/>
          <p:cNvSpPr>
            <a:spLocks noGrp="1"/>
          </p:cNvSpPr>
          <p:nvPr>
            <p:ph sz="half" idx="1"/>
          </p:nvPr>
        </p:nvSpPr>
        <p:spPr>
          <a:xfrm>
            <a:off x="1419014" y="2129521"/>
            <a:ext cx="7316771" cy="4351338"/>
          </a:xfrm>
        </p:spPr>
        <p:txBody>
          <a:bodyPr>
            <a:noAutofit/>
          </a:bodyPr>
          <a:lstStyle/>
          <a:p>
            <a:pPr marL="0" indent="0">
              <a:buNone/>
            </a:pPr>
            <a:r>
              <a:rPr lang="en-US" sz="2000" b="1" dirty="0">
                <a:solidFill>
                  <a:schemeClr val="accent6">
                    <a:lumMod val="50000"/>
                  </a:schemeClr>
                </a:solidFill>
              </a:rPr>
              <a:t>At what height should you measure tree circumference?</a:t>
            </a:r>
          </a:p>
          <a:p>
            <a:pPr marL="457200" indent="-457200">
              <a:buFont typeface="+mj-lt"/>
              <a:buAutoNum type="alphaUcPeriod"/>
            </a:pPr>
            <a:r>
              <a:rPr lang="en-US" sz="2000" dirty="0"/>
              <a:t>At the thickest part of the trunk</a:t>
            </a:r>
          </a:p>
          <a:p>
            <a:pPr marL="457200" indent="-457200">
              <a:buFont typeface="+mj-lt"/>
              <a:buAutoNum type="alphaUcPeriod"/>
            </a:pPr>
            <a:r>
              <a:rPr lang="en-US" sz="2000" dirty="0"/>
              <a:t>At 1.35 m from the base of the tree</a:t>
            </a:r>
          </a:p>
          <a:p>
            <a:pPr marL="457200" indent="-457200">
              <a:buFont typeface="+mj-lt"/>
              <a:buAutoNum type="alphaUcPeriod"/>
            </a:pPr>
            <a:r>
              <a:rPr lang="en-US" sz="2000" dirty="0"/>
              <a:t>Roughly at your chest height.</a:t>
            </a:r>
          </a:p>
          <a:p>
            <a:pPr marL="0" indent="0">
              <a:buNone/>
            </a:pPr>
            <a:endParaRPr lang="en-US" sz="2000" dirty="0"/>
          </a:p>
          <a:p>
            <a:pPr marL="0" indent="0">
              <a:buNone/>
            </a:pPr>
            <a:r>
              <a:rPr lang="en-US" sz="2000" b="1" dirty="0">
                <a:solidFill>
                  <a:srgbClr val="FF0000"/>
                </a:solidFill>
              </a:rPr>
              <a:t>What is your answer? </a:t>
            </a:r>
          </a:p>
        </p:txBody>
      </p:sp>
    </p:spTree>
    <p:extLst>
      <p:ext uri="{BB962C8B-B14F-4D97-AF65-F5344CB8AC3E}">
        <p14:creationId xmlns:p14="http://schemas.microsoft.com/office/powerpoint/2010/main" val="1418392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27</a:t>
            </a:fld>
            <a:endParaRPr lang="en-US" dirty="0"/>
          </a:p>
        </p:txBody>
      </p:sp>
      <p:pic>
        <p:nvPicPr>
          <p:cNvPr id="7" name="Picture 6"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85"/>
            <a:ext cx="9144000" cy="936000"/>
          </a:xfrm>
          <a:prstGeom prst="rect">
            <a:avLst/>
          </a:prstGeom>
        </p:spPr>
      </p:pic>
      <p:pic>
        <p:nvPicPr>
          <p:cNvPr id="5" name="Picture 4"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6" y="951747"/>
            <a:ext cx="1175141" cy="6021086"/>
          </a:xfrm>
          <a:prstGeom prst="rect">
            <a:avLst/>
          </a:prstGeom>
        </p:spPr>
      </p:pic>
      <p:sp>
        <p:nvSpPr>
          <p:cNvPr id="2" name="Title 1"/>
          <p:cNvSpPr>
            <a:spLocks noGrp="1"/>
          </p:cNvSpPr>
          <p:nvPr>
            <p:ph type="title"/>
          </p:nvPr>
        </p:nvSpPr>
        <p:spPr>
          <a:xfrm>
            <a:off x="1257300" y="951747"/>
            <a:ext cx="7886700" cy="1346451"/>
          </a:xfrm>
        </p:spPr>
        <p:txBody>
          <a:bodyPr>
            <a:normAutofit fontScale="90000"/>
          </a:bodyPr>
          <a:lstStyle/>
          <a:p>
            <a:br>
              <a:rPr lang="en-US" sz="3600" b="1" dirty="0">
                <a:solidFill>
                  <a:srgbClr val="055000"/>
                </a:solidFill>
              </a:rPr>
            </a:br>
            <a:br>
              <a:rPr lang="en-US" sz="3600" b="1" dirty="0">
                <a:solidFill>
                  <a:srgbClr val="055000"/>
                </a:solidFill>
              </a:rPr>
            </a:br>
            <a:br>
              <a:rPr lang="en-US" sz="3600" b="1" dirty="0">
                <a:solidFill>
                  <a:srgbClr val="055000"/>
                </a:solidFill>
              </a:rPr>
            </a:br>
            <a:r>
              <a:rPr lang="en-US" sz="3600" b="1" dirty="0">
                <a:solidFill>
                  <a:srgbClr val="055000"/>
                </a:solidFill>
              </a:rPr>
              <a:t>Let’s do a quick review before moving onto data entry. Answer to Question 5 </a:t>
            </a:r>
            <a:br>
              <a:rPr lang="en-US" sz="3600" b="1" dirty="0">
                <a:solidFill>
                  <a:srgbClr val="055000"/>
                </a:solidFill>
              </a:rPr>
            </a:br>
            <a:br>
              <a:rPr lang="en-US" sz="3600" b="1" dirty="0">
                <a:solidFill>
                  <a:srgbClr val="055000"/>
                </a:solidFill>
              </a:rPr>
            </a:br>
            <a:br>
              <a:rPr lang="en-US" b="1" dirty="0">
                <a:solidFill>
                  <a:srgbClr val="055000"/>
                </a:solidFill>
              </a:rPr>
            </a:br>
            <a:endParaRPr lang="en-US" dirty="0"/>
          </a:p>
        </p:txBody>
      </p:sp>
      <p:sp>
        <p:nvSpPr>
          <p:cNvPr id="3" name="Content Placeholder 2"/>
          <p:cNvSpPr>
            <a:spLocks noGrp="1"/>
          </p:cNvSpPr>
          <p:nvPr>
            <p:ph sz="half" idx="1"/>
          </p:nvPr>
        </p:nvSpPr>
        <p:spPr>
          <a:xfrm>
            <a:off x="1419014" y="2129521"/>
            <a:ext cx="7316771" cy="4351338"/>
          </a:xfrm>
        </p:spPr>
        <p:txBody>
          <a:bodyPr>
            <a:noAutofit/>
          </a:bodyPr>
          <a:lstStyle/>
          <a:p>
            <a:pPr marL="0" indent="0">
              <a:buNone/>
            </a:pPr>
            <a:r>
              <a:rPr lang="en-US" sz="2000" b="1" dirty="0">
                <a:solidFill>
                  <a:schemeClr val="accent6">
                    <a:lumMod val="50000"/>
                  </a:schemeClr>
                </a:solidFill>
              </a:rPr>
              <a:t>At what height should you measure tree circumference?</a:t>
            </a:r>
          </a:p>
          <a:p>
            <a:pPr marL="457200" indent="-457200">
              <a:buFont typeface="+mj-lt"/>
              <a:buAutoNum type="alphaUcPeriod"/>
            </a:pPr>
            <a:r>
              <a:rPr lang="en-US" sz="2000" dirty="0"/>
              <a:t>At the thickest part of the trunk</a:t>
            </a:r>
          </a:p>
          <a:p>
            <a:pPr marL="457200" indent="-457200">
              <a:buFont typeface="+mj-lt"/>
              <a:buAutoNum type="alphaUcPeriod"/>
            </a:pPr>
            <a:r>
              <a:rPr lang="en-US" sz="2000" b="1" dirty="0">
                <a:solidFill>
                  <a:srgbClr val="FF0000"/>
                </a:solidFill>
              </a:rPr>
              <a:t>At 1.35 m from the base of the tree </a:t>
            </a:r>
            <a:r>
              <a:rPr lang="en-US" sz="2000" b="1" dirty="0">
                <a:solidFill>
                  <a:srgbClr val="FF0000"/>
                </a:solidFill>
                <a:sym typeface="Wingdings"/>
              </a:rPr>
              <a:t> Correct! </a:t>
            </a:r>
            <a:endParaRPr lang="en-US" sz="2000" b="1" dirty="0">
              <a:solidFill>
                <a:srgbClr val="FF0000"/>
              </a:solidFill>
            </a:endParaRPr>
          </a:p>
          <a:p>
            <a:pPr marL="457200" indent="-457200">
              <a:buFont typeface="+mj-lt"/>
              <a:buAutoNum type="alphaUcPeriod"/>
            </a:pPr>
            <a:r>
              <a:rPr lang="en-US" sz="2000" dirty="0"/>
              <a:t>Roughly at your chest height.</a:t>
            </a:r>
          </a:p>
          <a:p>
            <a:pPr marL="0" indent="0">
              <a:buNone/>
            </a:pPr>
            <a:endParaRPr lang="en-US" sz="2000" dirty="0"/>
          </a:p>
          <a:p>
            <a:pPr marL="0" indent="0">
              <a:buNone/>
            </a:pPr>
            <a:r>
              <a:rPr lang="en-US" sz="2000" b="1" dirty="0">
                <a:solidFill>
                  <a:srgbClr val="FF0000"/>
                </a:solidFill>
              </a:rPr>
              <a:t>Were you correct? </a:t>
            </a:r>
          </a:p>
          <a:p>
            <a:pPr marL="0" indent="0">
              <a:buNone/>
            </a:pPr>
            <a:r>
              <a:rPr lang="en-US" sz="2000" b="1" dirty="0">
                <a:solidFill>
                  <a:srgbClr val="FF0000"/>
                </a:solidFill>
              </a:rPr>
              <a:t>Let’s now explore GLOBE Data Entry and Visualization!</a:t>
            </a:r>
          </a:p>
        </p:txBody>
      </p:sp>
    </p:spTree>
    <p:extLst>
      <p:ext uri="{BB962C8B-B14F-4D97-AF65-F5344CB8AC3E}">
        <p14:creationId xmlns:p14="http://schemas.microsoft.com/office/powerpoint/2010/main" val="2107018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0627B17-9DD1-A345-8751-83B8F38A347B}" type="slidenum">
              <a:rPr lang="en-US" smtClean="0"/>
              <a:pPr/>
              <a:t>28</a:t>
            </a:fld>
            <a:endParaRPr lang="en-US" dirty="0"/>
          </a:p>
        </p:txBody>
      </p:sp>
      <p:pic>
        <p:nvPicPr>
          <p:cNvPr id="4" name="Picture 3"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0"/>
            <a:ext cx="9144000" cy="986589"/>
          </a:xfrm>
          <a:prstGeom prst="rect">
            <a:avLst/>
          </a:prstGeom>
        </p:spPr>
      </p:pic>
      <p:pic>
        <p:nvPicPr>
          <p:cNvPr id="3" name="Picture 2"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5090"/>
            <a:ext cx="1149772" cy="5942910"/>
          </a:xfrm>
          <a:prstGeom prst="rect">
            <a:avLst/>
          </a:prstGeom>
        </p:spPr>
      </p:pic>
      <p:sp>
        <p:nvSpPr>
          <p:cNvPr id="5" name="Title 1">
            <a:extLst>
              <a:ext uri="{FF2B5EF4-FFF2-40B4-BE49-F238E27FC236}">
                <a16:creationId xmlns:a16="http://schemas.microsoft.com/office/drawing/2014/main" id="{792C617F-1F97-42EB-92EE-EC06E9B1FCA9}"/>
              </a:ext>
            </a:extLst>
          </p:cNvPr>
          <p:cNvSpPr>
            <a:spLocks noGrp="1"/>
          </p:cNvSpPr>
          <p:nvPr>
            <p:ph type="title"/>
          </p:nvPr>
        </p:nvSpPr>
        <p:spPr>
          <a:xfrm>
            <a:off x="1383253" y="997249"/>
            <a:ext cx="5518150" cy="735649"/>
          </a:xfrm>
        </p:spPr>
        <p:txBody>
          <a:bodyPr>
            <a:normAutofit/>
          </a:bodyPr>
          <a:lstStyle/>
          <a:p>
            <a:r>
              <a:rPr lang="en-US" sz="2800" b="1" dirty="0">
                <a:solidFill>
                  <a:schemeClr val="accent6">
                    <a:lumMod val="50000"/>
                  </a:schemeClr>
                </a:solidFill>
              </a:rPr>
              <a:t>Report Data to the GLOBE Database</a:t>
            </a:r>
          </a:p>
        </p:txBody>
      </p:sp>
      <p:sp>
        <p:nvSpPr>
          <p:cNvPr id="12" name="Content Placeholder 2"/>
          <p:cNvSpPr>
            <a:spLocks noGrp="1"/>
          </p:cNvSpPr>
          <p:nvPr>
            <p:ph sz="half" idx="1"/>
          </p:nvPr>
        </p:nvSpPr>
        <p:spPr>
          <a:xfrm>
            <a:off x="1383253" y="1825625"/>
            <a:ext cx="3886200" cy="4351338"/>
          </a:xfrm>
        </p:spPr>
        <p:txBody>
          <a:bodyPr>
            <a:normAutofit fontScale="77500" lnSpcReduction="20000"/>
          </a:bodyPr>
          <a:lstStyle/>
          <a:p>
            <a:r>
              <a:rPr lang="en-US" dirty="0">
                <a:hlinkClick r:id="rId4"/>
              </a:rPr>
              <a:t>Live Data Entry</a:t>
            </a:r>
            <a:r>
              <a:rPr lang="en-US" dirty="0"/>
              <a:t>: Upload your data to the official GLOBE science database</a:t>
            </a:r>
          </a:p>
          <a:p>
            <a:r>
              <a:rPr lang="en-US" dirty="0"/>
              <a:t>Email Data Entry: Send data in the body of your email (not as an attachment) to </a:t>
            </a:r>
            <a:r>
              <a:rPr lang="en-US" dirty="0">
                <a:hlinkClick r:id="rId5"/>
              </a:rPr>
              <a:t>DATA@GLOBE.GOV</a:t>
            </a:r>
            <a:endParaRPr lang="en-US" dirty="0"/>
          </a:p>
          <a:p>
            <a:endParaRPr lang="en-US" dirty="0"/>
          </a:p>
          <a:p>
            <a:r>
              <a:rPr lang="en-US" dirty="0"/>
              <a:t>Mobile Data App: Download the GLOBE Science Data Entry app to your mobile device and select the right option.</a:t>
            </a:r>
          </a:p>
          <a:p>
            <a:r>
              <a:rPr lang="en-US" dirty="0"/>
              <a:t>For Android via </a:t>
            </a:r>
            <a:r>
              <a:rPr lang="en-US" dirty="0">
                <a:hlinkClick r:id="rId6"/>
              </a:rPr>
              <a:t>Google Play</a:t>
            </a:r>
            <a:endParaRPr lang="en-US" dirty="0"/>
          </a:p>
          <a:p>
            <a:r>
              <a:rPr lang="en-US" dirty="0"/>
              <a:t>For IOS via the </a:t>
            </a:r>
            <a:r>
              <a:rPr lang="en-US" dirty="0">
                <a:hlinkClick r:id="rId7"/>
              </a:rPr>
              <a:t>App Store</a:t>
            </a:r>
            <a:r>
              <a:rPr lang="en-US" dirty="0"/>
              <a:t> </a:t>
            </a:r>
          </a:p>
          <a:p>
            <a:endParaRPr lang="en-US" dirty="0"/>
          </a:p>
        </p:txBody>
      </p:sp>
      <p:pic>
        <p:nvPicPr>
          <p:cNvPr id="13" name="Content Placeholder 7" descr="Screenshot of the GLOBE Program Science Data Entry App"/>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5581650" y="2496344"/>
            <a:ext cx="1981200" cy="3009900"/>
          </a:xfrm>
        </p:spPr>
      </p:pic>
    </p:spTree>
    <p:extLst>
      <p:ext uri="{BB962C8B-B14F-4D97-AF65-F5344CB8AC3E}">
        <p14:creationId xmlns:p14="http://schemas.microsoft.com/office/powerpoint/2010/main" val="1161289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2</a:t>
            </a:fld>
            <a:endParaRPr lang="en-US" dirty="0"/>
          </a:p>
        </p:txBody>
      </p:sp>
      <p:pic>
        <p:nvPicPr>
          <p:cNvPr id="6" name="Picture 5"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10"/>
            <a:ext cx="9144000" cy="987732"/>
          </a:xfrm>
          <a:prstGeom prst="rect">
            <a:avLst/>
          </a:prstGeom>
        </p:spPr>
      </p:pic>
      <p:pic>
        <p:nvPicPr>
          <p:cNvPr id="7" name="Picture 6" descr="Menu: What is tree circumfer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 y="988366"/>
            <a:ext cx="1188179" cy="5967596"/>
          </a:xfrm>
          <a:prstGeom prst="rect">
            <a:avLst/>
          </a:prstGeom>
        </p:spPr>
      </p:pic>
      <p:sp>
        <p:nvSpPr>
          <p:cNvPr id="2" name="Title 1"/>
          <p:cNvSpPr>
            <a:spLocks noGrp="1"/>
          </p:cNvSpPr>
          <p:nvPr>
            <p:ph type="title"/>
          </p:nvPr>
        </p:nvSpPr>
        <p:spPr>
          <a:xfrm>
            <a:off x="1176871" y="857225"/>
            <a:ext cx="7886700" cy="890809"/>
          </a:xfrm>
        </p:spPr>
        <p:txBody>
          <a:bodyPr>
            <a:normAutofit/>
          </a:bodyPr>
          <a:lstStyle/>
          <a:p>
            <a:r>
              <a:rPr lang="en-US" sz="3600" b="1" dirty="0">
                <a:solidFill>
                  <a:schemeClr val="accent6">
                    <a:lumMod val="50000"/>
                  </a:schemeClr>
                </a:solidFill>
              </a:rPr>
              <a:t>The Biosphere</a:t>
            </a:r>
          </a:p>
        </p:txBody>
      </p:sp>
      <p:sp>
        <p:nvSpPr>
          <p:cNvPr id="3" name="Content Placeholder 2"/>
          <p:cNvSpPr>
            <a:spLocks noGrp="1"/>
          </p:cNvSpPr>
          <p:nvPr>
            <p:ph sz="half" idx="1"/>
          </p:nvPr>
        </p:nvSpPr>
        <p:spPr>
          <a:xfrm>
            <a:off x="1293207" y="1601622"/>
            <a:ext cx="5332445" cy="4351338"/>
          </a:xfrm>
        </p:spPr>
        <p:txBody>
          <a:bodyPr>
            <a:noAutofit/>
          </a:bodyPr>
          <a:lstStyle/>
          <a:p>
            <a:pPr marL="0" indent="0" algn="just">
              <a:buNone/>
            </a:pPr>
            <a:r>
              <a:rPr lang="en-US" sz="1800" dirty="0"/>
              <a:t>The Biosphere is Earth’s zone of life. Every organism on Earth belongs to the biosphere. GLOBE has several ways to explore and measure components of the Biosphere through investigations in land cover and phenology. As well, the </a:t>
            </a:r>
            <a:r>
              <a:rPr lang="en-US" sz="1800" b="1" dirty="0">
                <a:hlinkClick r:id="rId4"/>
              </a:rPr>
              <a:t>Hydrosphere</a:t>
            </a:r>
            <a:r>
              <a:rPr lang="en-US" sz="1800" dirty="0"/>
              <a:t> investigations include the </a:t>
            </a:r>
            <a:r>
              <a:rPr lang="en-US" sz="1800" b="1" dirty="0">
                <a:hlinkClick r:id="rId5"/>
              </a:rPr>
              <a:t>macroinvertebrates</a:t>
            </a:r>
            <a:r>
              <a:rPr lang="en-US" sz="1800" b="1" dirty="0"/>
              <a:t> </a:t>
            </a:r>
            <a:r>
              <a:rPr lang="en-US" sz="1800" dirty="0"/>
              <a:t>and </a:t>
            </a:r>
            <a:r>
              <a:rPr lang="en-US" sz="1800" b="1" dirty="0">
                <a:hlinkClick r:id="rId6"/>
              </a:rPr>
              <a:t>mosquito</a:t>
            </a:r>
            <a:r>
              <a:rPr lang="en-US" sz="1800" dirty="0">
                <a:hlinkClick r:id="rId6"/>
              </a:rPr>
              <a:t> </a:t>
            </a:r>
            <a:r>
              <a:rPr lang="en-US" sz="1800" dirty="0"/>
              <a:t>larvae protocols.</a:t>
            </a:r>
          </a:p>
          <a:p>
            <a:pPr marL="0" indent="0" algn="just">
              <a:buNone/>
            </a:pPr>
            <a:r>
              <a:rPr lang="en-US" sz="1800" dirty="0"/>
              <a:t>Like all parts of the Earth system, the Biosphere is subject to change. We can quantify these changes by taking measurements over time, and compare what we saw in the past to what we see in the present. </a:t>
            </a:r>
          </a:p>
          <a:p>
            <a:pPr marL="0" indent="0">
              <a:buNone/>
            </a:pPr>
            <a:r>
              <a:rPr lang="en-US" sz="1800" dirty="0"/>
              <a:t>You can find more information in: </a:t>
            </a:r>
          </a:p>
          <a:p>
            <a:pPr marL="0" indent="0">
              <a:buNone/>
            </a:pPr>
            <a:r>
              <a:rPr lang="en-US" sz="1800" b="1" dirty="0">
                <a:hlinkClick r:id="rId7"/>
              </a:rPr>
              <a:t>Biosphere Introduction</a:t>
            </a:r>
            <a:endParaRPr lang="en-US" sz="1800" b="1" dirty="0"/>
          </a:p>
          <a:p>
            <a:pPr algn="just"/>
            <a:endParaRPr lang="en-US" sz="1800" dirty="0"/>
          </a:p>
        </p:txBody>
      </p:sp>
      <p:pic>
        <p:nvPicPr>
          <p:cNvPr id="10" name="Content Placeholder 9" descr="3 images of different land cover vegetation types. 1. desert with cactus. 2. grassy meadow with trees in the distance. 3. Sand dunes with grass."/>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6919140" y="1416661"/>
            <a:ext cx="1850942" cy="4351338"/>
          </a:xfrm>
        </p:spPr>
      </p:pic>
    </p:spTree>
    <p:extLst>
      <p:ext uri="{BB962C8B-B14F-4D97-AF65-F5344CB8AC3E}">
        <p14:creationId xmlns:p14="http://schemas.microsoft.com/office/powerpoint/2010/main" val="2110629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0627B17-9DD1-A345-8751-83B8F38A347B}" type="slidenum">
              <a:rPr lang="en-US" smtClean="0"/>
              <a:pPr/>
              <a:t>29</a:t>
            </a:fld>
            <a:endParaRPr lang="en-US" dirty="0"/>
          </a:p>
        </p:txBody>
      </p:sp>
      <p:pic>
        <p:nvPicPr>
          <p:cNvPr id="4" name="Picture 3"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0"/>
            <a:ext cx="9144000" cy="986589"/>
          </a:xfrm>
          <a:prstGeom prst="rect">
            <a:avLst/>
          </a:prstGeom>
        </p:spPr>
      </p:pic>
      <p:pic>
        <p:nvPicPr>
          <p:cNvPr id="3" name="Picture 2"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5090"/>
            <a:ext cx="1149772" cy="5942910"/>
          </a:xfrm>
          <a:prstGeom prst="rect">
            <a:avLst/>
          </a:prstGeom>
        </p:spPr>
      </p:pic>
      <p:sp>
        <p:nvSpPr>
          <p:cNvPr id="17" name="Title 1">
            <a:extLst>
              <a:ext uri="{FF2B5EF4-FFF2-40B4-BE49-F238E27FC236}">
                <a16:creationId xmlns:a16="http://schemas.microsoft.com/office/drawing/2014/main" id="{881302F2-E44C-4988-B6DE-F2FE3AC20C4B}"/>
              </a:ext>
            </a:extLst>
          </p:cNvPr>
          <p:cNvSpPr>
            <a:spLocks noGrp="1"/>
          </p:cNvSpPr>
          <p:nvPr>
            <p:ph type="title"/>
          </p:nvPr>
        </p:nvSpPr>
        <p:spPr>
          <a:xfrm>
            <a:off x="1149772" y="1038581"/>
            <a:ext cx="7601565" cy="986589"/>
          </a:xfrm>
        </p:spPr>
        <p:txBody>
          <a:bodyPr>
            <a:normAutofit/>
          </a:bodyPr>
          <a:lstStyle/>
          <a:p>
            <a:r>
              <a:rPr lang="en-US" sz="2700" b="1" dirty="0">
                <a:solidFill>
                  <a:schemeClr val="accent6">
                    <a:lumMod val="50000"/>
                  </a:schemeClr>
                </a:solidFill>
              </a:rPr>
              <a:t>Entering your data via Live Data Entry or Data Entry Mobile App- Step 1 </a:t>
            </a:r>
            <a:endParaRPr lang="en-US" dirty="0"/>
          </a:p>
        </p:txBody>
      </p:sp>
      <p:pic>
        <p:nvPicPr>
          <p:cNvPr id="10" name="Content Placeholder 8" descr="First screen of the data entry portal. Arrows point to where you select the sampling site. Under land cover, select &quot;New observation&quo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331029" y="2294787"/>
            <a:ext cx="5184321" cy="3913543"/>
          </a:xfrm>
        </p:spPr>
      </p:pic>
    </p:spTree>
    <p:extLst>
      <p:ext uri="{BB962C8B-B14F-4D97-AF65-F5344CB8AC3E}">
        <p14:creationId xmlns:p14="http://schemas.microsoft.com/office/powerpoint/2010/main" val="1450068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0627B17-9DD1-A345-8751-83B8F38A347B}" type="slidenum">
              <a:rPr lang="en-US" smtClean="0"/>
              <a:pPr/>
              <a:t>30</a:t>
            </a:fld>
            <a:endParaRPr lang="en-US" dirty="0"/>
          </a:p>
        </p:txBody>
      </p:sp>
      <p:pic>
        <p:nvPicPr>
          <p:cNvPr id="4" name="Picture 3"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0"/>
            <a:ext cx="9144000" cy="986589"/>
          </a:xfrm>
          <a:prstGeom prst="rect">
            <a:avLst/>
          </a:prstGeom>
        </p:spPr>
      </p:pic>
      <p:pic>
        <p:nvPicPr>
          <p:cNvPr id="3" name="Picture 2"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5090"/>
            <a:ext cx="1149772" cy="5942910"/>
          </a:xfrm>
          <a:prstGeom prst="rect">
            <a:avLst/>
          </a:prstGeom>
        </p:spPr>
      </p:pic>
      <p:sp>
        <p:nvSpPr>
          <p:cNvPr id="6" name="Title 1">
            <a:extLst>
              <a:ext uri="{FF2B5EF4-FFF2-40B4-BE49-F238E27FC236}">
                <a16:creationId xmlns:a16="http://schemas.microsoft.com/office/drawing/2014/main" id="{D96BDB75-0D77-4470-9A35-38462A7C09ED}"/>
              </a:ext>
            </a:extLst>
          </p:cNvPr>
          <p:cNvSpPr>
            <a:spLocks noGrp="1"/>
          </p:cNvSpPr>
          <p:nvPr>
            <p:ph type="title"/>
          </p:nvPr>
        </p:nvSpPr>
        <p:spPr>
          <a:xfrm>
            <a:off x="1149772" y="956609"/>
            <a:ext cx="7378700" cy="1148081"/>
          </a:xfrm>
        </p:spPr>
        <p:txBody>
          <a:bodyPr>
            <a:normAutofit/>
          </a:bodyPr>
          <a:lstStyle/>
          <a:p>
            <a:pPr rtl="0" eaLnBrk="1" latinLnBrk="0" hangingPunct="1"/>
            <a:r>
              <a:rPr lang="en-US" sz="2800" b="1" dirty="0">
                <a:solidFill>
                  <a:schemeClr val="accent6">
                    <a:lumMod val="50000"/>
                  </a:schemeClr>
                </a:solidFill>
              </a:rPr>
              <a:t>Entering your data via Live Data Entry or Data Entry Mobile App- Step 2 </a:t>
            </a:r>
          </a:p>
        </p:txBody>
      </p:sp>
      <p:pic>
        <p:nvPicPr>
          <p:cNvPr id="5" name="Content Placeholder 4" descr="Screenshot of data entry. Under dominant vegetation observations, enter genus, species and common name of dominant trees. Enter the circumference. Add additional tree data and submit. You are then done with your submission. You can see land cover data submitted by others using the GLOBE visualization system."/>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329543" y="2104690"/>
            <a:ext cx="6033407" cy="4126475"/>
          </a:xfrm>
        </p:spPr>
      </p:pic>
    </p:spTree>
    <p:extLst>
      <p:ext uri="{BB962C8B-B14F-4D97-AF65-F5344CB8AC3E}">
        <p14:creationId xmlns:p14="http://schemas.microsoft.com/office/powerpoint/2010/main" val="526208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pPr/>
              <a:t>31</a:t>
            </a:fld>
            <a:endParaRPr lang="en-US" dirty="0"/>
          </a:p>
        </p:txBody>
      </p:sp>
      <p:pic>
        <p:nvPicPr>
          <p:cNvPr id="2" name="Picture 1" descr="Banner: Tree Circumference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70726"/>
          </a:xfrm>
          <a:prstGeom prst="rect">
            <a:avLst/>
          </a:prstGeom>
        </p:spPr>
      </p:pic>
      <p:pic>
        <p:nvPicPr>
          <p:cNvPr id="6" name="Picture 5" descr="Menu: Understanding th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70726"/>
            <a:ext cx="1202926" cy="5930427"/>
          </a:xfrm>
          <a:prstGeom prst="rect">
            <a:avLst/>
          </a:prstGeom>
        </p:spPr>
      </p:pic>
      <p:sp>
        <p:nvSpPr>
          <p:cNvPr id="4" name="Title 1">
            <a:extLst>
              <a:ext uri="{FF2B5EF4-FFF2-40B4-BE49-F238E27FC236}">
                <a16:creationId xmlns:a16="http://schemas.microsoft.com/office/drawing/2014/main" id="{524127B6-EB06-49FD-928D-585F91E1462B}"/>
              </a:ext>
            </a:extLst>
          </p:cNvPr>
          <p:cNvSpPr>
            <a:spLocks noGrp="1"/>
          </p:cNvSpPr>
          <p:nvPr>
            <p:ph type="title"/>
          </p:nvPr>
        </p:nvSpPr>
        <p:spPr>
          <a:xfrm>
            <a:off x="1147438" y="970726"/>
            <a:ext cx="7886700" cy="802640"/>
          </a:xfrm>
        </p:spPr>
        <p:txBody>
          <a:bodyPr>
            <a:normAutofit/>
          </a:bodyPr>
          <a:lstStyle/>
          <a:p>
            <a:pPr rtl="0" eaLnBrk="1" latinLnBrk="0" hangingPunct="1"/>
            <a:r>
              <a:rPr lang="en-US" sz="2800" b="1" dirty="0">
                <a:solidFill>
                  <a:srgbClr val="055000"/>
                </a:solidFill>
              </a:rPr>
              <a:t>Visualize and Retrieve Data- Step 1</a:t>
            </a:r>
            <a:endParaRPr lang="en-US" sz="2800" dirty="0"/>
          </a:p>
        </p:txBody>
      </p:sp>
      <p:sp>
        <p:nvSpPr>
          <p:cNvPr id="10" name="Content Placeholder 2"/>
          <p:cNvSpPr>
            <a:spLocks noGrp="1"/>
          </p:cNvSpPr>
          <p:nvPr>
            <p:ph sz="half" idx="1"/>
          </p:nvPr>
        </p:nvSpPr>
        <p:spPr>
          <a:xfrm>
            <a:off x="1204588" y="1777902"/>
            <a:ext cx="3886200" cy="4351338"/>
          </a:xfrm>
        </p:spPr>
        <p:txBody>
          <a:bodyPr>
            <a:normAutofit fontScale="92500" lnSpcReduction="10000"/>
          </a:bodyPr>
          <a:lstStyle/>
          <a:p>
            <a:pPr marL="0" indent="0">
              <a:buNone/>
            </a:pPr>
            <a:r>
              <a:rPr lang="en-US" sz="2600" dirty="0"/>
              <a:t>Your tree circumference data will be used to determine your site’s Land Cover Classification. GLOBE provides the ability to view and interact with data measured across the world. Select our </a:t>
            </a:r>
            <a:r>
              <a:rPr lang="en-US" sz="2600" dirty="0">
                <a:hlinkClick r:id="rId5"/>
              </a:rPr>
              <a:t>visualization tool</a:t>
            </a:r>
            <a:r>
              <a:rPr lang="en-US" sz="2600" dirty="0"/>
              <a:t> to map, graph, filter and export Land Cover Classification data that have been measured across GLOBE protocols since 1995.</a:t>
            </a:r>
          </a:p>
          <a:p>
            <a:endParaRPr lang="en-US" dirty="0"/>
          </a:p>
        </p:txBody>
      </p:sp>
      <p:pic>
        <p:nvPicPr>
          <p:cNvPr id="8" name="Content Placeholder 7" descr="Image of map in the GLOBE Visualization System. From the drop down menu on the left, select land cover classification data. "/>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5377542" y="3092428"/>
            <a:ext cx="3599445" cy="1813566"/>
          </a:xfrm>
        </p:spPr>
      </p:pic>
      <p:sp>
        <p:nvSpPr>
          <p:cNvPr id="11" name="TextBox 10"/>
          <p:cNvSpPr txBox="1"/>
          <p:nvPr/>
        </p:nvSpPr>
        <p:spPr>
          <a:xfrm>
            <a:off x="1452510" y="6028316"/>
            <a:ext cx="7441906" cy="923330"/>
          </a:xfrm>
          <a:prstGeom prst="rect">
            <a:avLst/>
          </a:prstGeom>
          <a:noFill/>
        </p:spPr>
        <p:txBody>
          <a:bodyPr wrap="square" rtlCol="0">
            <a:spAutoFit/>
          </a:bodyPr>
          <a:lstStyle/>
          <a:p>
            <a:r>
              <a:rPr lang="en-US" sz="1200" dirty="0"/>
              <a:t>Link to step-by-step tutorials on Using the Visualization System will assist you in finding and analyzing GLOBE data:</a:t>
            </a:r>
          </a:p>
          <a:p>
            <a:r>
              <a:rPr lang="en-US" sz="1200" dirty="0">
                <a:hlinkClick r:id="rId7"/>
              </a:rPr>
              <a:t>PDF version</a:t>
            </a:r>
            <a:br>
              <a:rPr lang="en-US" sz="1200" dirty="0"/>
            </a:br>
            <a:r>
              <a:rPr lang="en-US" sz="1200" dirty="0">
                <a:hlinkClick r:id="rId8"/>
              </a:rPr>
              <a:t>PowerPoint version</a:t>
            </a:r>
            <a:endParaRPr lang="en-US" sz="1200" dirty="0"/>
          </a:p>
          <a:p>
            <a:endParaRPr lang="en-US" dirty="0"/>
          </a:p>
        </p:txBody>
      </p:sp>
    </p:spTree>
    <p:extLst>
      <p:ext uri="{BB962C8B-B14F-4D97-AF65-F5344CB8AC3E}">
        <p14:creationId xmlns:p14="http://schemas.microsoft.com/office/powerpoint/2010/main" val="1387314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pPr/>
              <a:t>32</a:t>
            </a:fld>
            <a:endParaRPr lang="en-US" dirty="0"/>
          </a:p>
        </p:txBody>
      </p:sp>
      <p:pic>
        <p:nvPicPr>
          <p:cNvPr id="2" name="Picture 1"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70726"/>
          </a:xfrm>
          <a:prstGeom prst="rect">
            <a:avLst/>
          </a:prstGeom>
        </p:spPr>
      </p:pic>
      <p:pic>
        <p:nvPicPr>
          <p:cNvPr id="6" name="Picture 5" descr="Menu: Understanding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0726"/>
            <a:ext cx="1202926" cy="5930427"/>
          </a:xfrm>
          <a:prstGeom prst="rect">
            <a:avLst/>
          </a:prstGeom>
        </p:spPr>
      </p:pic>
      <p:sp>
        <p:nvSpPr>
          <p:cNvPr id="5" name="Title 1">
            <a:extLst>
              <a:ext uri="{FF2B5EF4-FFF2-40B4-BE49-F238E27FC236}">
                <a16:creationId xmlns:a16="http://schemas.microsoft.com/office/drawing/2014/main" id="{5E2DF6E6-84F4-489F-BE99-9CD58CEAC945}"/>
              </a:ext>
            </a:extLst>
          </p:cNvPr>
          <p:cNvSpPr>
            <a:spLocks noGrp="1"/>
          </p:cNvSpPr>
          <p:nvPr>
            <p:ph type="title"/>
          </p:nvPr>
        </p:nvSpPr>
        <p:spPr>
          <a:xfrm>
            <a:off x="1202926" y="970726"/>
            <a:ext cx="7886700" cy="858074"/>
          </a:xfrm>
        </p:spPr>
        <p:txBody>
          <a:bodyPr/>
          <a:lstStyle/>
          <a:p>
            <a:pPr rtl="0" eaLnBrk="1" latinLnBrk="0" hangingPunct="1"/>
            <a:r>
              <a:rPr lang="en-US" sz="3200" b="1" dirty="0">
                <a:solidFill>
                  <a:srgbClr val="055000"/>
                </a:solidFill>
              </a:rPr>
              <a:t>Visualize and Retrieve Data- Step 2</a:t>
            </a:r>
            <a:endParaRPr lang="en-US" dirty="0"/>
          </a:p>
        </p:txBody>
      </p:sp>
      <p:pic>
        <p:nvPicPr>
          <p:cNvPr id="4" name="Content Placeholder 3" descr="At the top of the screen, select the date or range of dates you wish to view. You will see icons on the map at locations where data has been submitted.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09057" y="2025062"/>
            <a:ext cx="6806293" cy="3444289"/>
          </a:xfrm>
        </p:spPr>
      </p:pic>
    </p:spTree>
    <p:extLst>
      <p:ext uri="{BB962C8B-B14F-4D97-AF65-F5344CB8AC3E}">
        <p14:creationId xmlns:p14="http://schemas.microsoft.com/office/powerpoint/2010/main" val="605850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pPr/>
              <a:t>33</a:t>
            </a:fld>
            <a:endParaRPr lang="en-US" dirty="0"/>
          </a:p>
        </p:txBody>
      </p:sp>
      <p:pic>
        <p:nvPicPr>
          <p:cNvPr id="2" name="Picture 1"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70726"/>
          </a:xfrm>
          <a:prstGeom prst="rect">
            <a:avLst/>
          </a:prstGeom>
        </p:spPr>
      </p:pic>
      <p:pic>
        <p:nvPicPr>
          <p:cNvPr id="6" name="Picture 5" descr="Menu: Understanding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0726"/>
            <a:ext cx="1202926" cy="5930427"/>
          </a:xfrm>
          <a:prstGeom prst="rect">
            <a:avLst/>
          </a:prstGeom>
        </p:spPr>
      </p:pic>
      <p:sp>
        <p:nvSpPr>
          <p:cNvPr id="4" name="Title 1">
            <a:extLst>
              <a:ext uri="{FF2B5EF4-FFF2-40B4-BE49-F238E27FC236}">
                <a16:creationId xmlns:a16="http://schemas.microsoft.com/office/drawing/2014/main" id="{6FCA11E5-855D-4870-8BBA-08C2A67C2072}"/>
              </a:ext>
            </a:extLst>
          </p:cNvPr>
          <p:cNvSpPr>
            <a:spLocks noGrp="1"/>
          </p:cNvSpPr>
          <p:nvPr>
            <p:ph type="title"/>
          </p:nvPr>
        </p:nvSpPr>
        <p:spPr>
          <a:xfrm>
            <a:off x="1202926" y="970726"/>
            <a:ext cx="7886700" cy="644209"/>
          </a:xfrm>
        </p:spPr>
        <p:txBody>
          <a:bodyPr>
            <a:normAutofit/>
          </a:bodyPr>
          <a:lstStyle/>
          <a:p>
            <a:pPr rtl="0" eaLnBrk="1" latinLnBrk="0" hangingPunct="1"/>
            <a:r>
              <a:rPr lang="en-US" sz="2800" kern="1200" dirty="0">
                <a:solidFill>
                  <a:srgbClr val="055000"/>
                </a:solidFill>
                <a:effectLst/>
                <a:latin typeface="Calibri" panose="020F0502020204030204" pitchFamily="34" charset="0"/>
                <a:ea typeface="+mn-ea"/>
                <a:cs typeface="+mn-cs"/>
              </a:rPr>
              <a:t>Visualize and Retrieve Data- Step 3</a:t>
            </a:r>
            <a:endParaRPr lang="en-US" sz="2800" dirty="0"/>
          </a:p>
        </p:txBody>
      </p:sp>
      <p:pic>
        <p:nvPicPr>
          <p:cNvPr id="5" name="Content Placeholder 4" descr="Clicking on a location will open to a map note providing Land Cover Classification data for that location and time. Follow instructions in the tutorial to download data as a .csv file for analysi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473385" y="2133600"/>
            <a:ext cx="7041965" cy="3363686"/>
          </a:xfrm>
        </p:spPr>
      </p:pic>
    </p:spTree>
    <p:extLst>
      <p:ext uri="{BB962C8B-B14F-4D97-AF65-F5344CB8AC3E}">
        <p14:creationId xmlns:p14="http://schemas.microsoft.com/office/powerpoint/2010/main" val="1558516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Watermark image of girl measuring tree circumference"/>
          <p:cNvPicPr>
            <a:picLocks noGrp="1" noChangeAspect="1"/>
          </p:cNvPicPr>
          <p:nvPr>
            <p:ph sz="half" idx="2"/>
          </p:nvPr>
        </p:nvPicPr>
        <p:blipFill>
          <a:blip r:embed="rId3">
            <a:alphaModFix amt="10000"/>
            <a:extLst>
              <a:ext uri="{28A0092B-C50C-407E-A947-70E740481C1C}">
                <a14:useLocalDpi xmlns:a14="http://schemas.microsoft.com/office/drawing/2010/main" val="0"/>
              </a:ext>
            </a:extLst>
          </a:blip>
          <a:stretch>
            <a:fillRect/>
          </a:stretch>
        </p:blipFill>
        <p:spPr>
          <a:xfrm>
            <a:off x="1177031" y="1981200"/>
            <a:ext cx="7966969" cy="4891790"/>
          </a:xfrm>
          <a:prstGeom prst="rect">
            <a:avLst/>
          </a:prstGeom>
        </p:spPr>
      </p:pic>
      <p:sp>
        <p:nvSpPr>
          <p:cNvPr id="2" name="Slide Number Placeholder 1"/>
          <p:cNvSpPr>
            <a:spLocks noGrp="1"/>
          </p:cNvSpPr>
          <p:nvPr>
            <p:ph type="sldNum" sz="quarter" idx="12"/>
          </p:nvPr>
        </p:nvSpPr>
        <p:spPr/>
        <p:txBody>
          <a:bodyPr/>
          <a:lstStyle/>
          <a:p>
            <a:fld id="{F0627B17-9DD1-A345-8751-83B8F38A347B}" type="slidenum">
              <a:rPr lang="en-US" smtClean="0"/>
              <a:t>34</a:t>
            </a:fld>
            <a:endParaRPr lang="en-US" dirty="0"/>
          </a:p>
        </p:txBody>
      </p:sp>
      <p:pic>
        <p:nvPicPr>
          <p:cNvPr id="3" name="Picture 2" descr="Banner: Tree Circumference Field Guid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85"/>
            <a:ext cx="9144000" cy="936000"/>
          </a:xfrm>
          <a:prstGeom prst="rect">
            <a:avLst/>
          </a:prstGeom>
        </p:spPr>
      </p:pic>
      <p:pic>
        <p:nvPicPr>
          <p:cNvPr id="4" name="Picture 3" descr="Menu: Quiz yousel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15029"/>
            <a:ext cx="1177031" cy="5957961"/>
          </a:xfrm>
          <a:prstGeom prst="rect">
            <a:avLst/>
          </a:prstGeom>
        </p:spPr>
      </p:pic>
      <p:sp>
        <p:nvSpPr>
          <p:cNvPr id="10" name="Content Placeholder 2"/>
          <p:cNvSpPr>
            <a:spLocks noGrp="1"/>
          </p:cNvSpPr>
          <p:nvPr>
            <p:ph sz="half" idx="1"/>
          </p:nvPr>
        </p:nvSpPr>
        <p:spPr>
          <a:xfrm>
            <a:off x="1356124" y="2350281"/>
            <a:ext cx="7634678" cy="4351338"/>
          </a:xfrm>
        </p:spPr>
        <p:txBody>
          <a:bodyPr>
            <a:normAutofit fontScale="70000" lnSpcReduction="20000"/>
          </a:bodyPr>
          <a:lstStyle/>
          <a:p>
            <a:pPr marL="342900" lvl="0" indent="-342900">
              <a:buFont typeface="+mj-lt"/>
              <a:buAutoNum type="arabicPeriod"/>
            </a:pPr>
            <a:r>
              <a:rPr lang="en-US" sz="2000" b="1" dirty="0"/>
              <a:t>Tree circumference measurements are part of what GLOBE Protocol area or Earth system sphere? </a:t>
            </a:r>
          </a:p>
          <a:p>
            <a:pPr marL="342900" lvl="0" indent="-342900">
              <a:buFont typeface="+mj-lt"/>
              <a:buAutoNum type="arabicPeriod"/>
            </a:pPr>
            <a:r>
              <a:rPr lang="en-US" sz="2000" b="1" dirty="0"/>
              <a:t>Tree Circumference measurements are part of which specific protocol?</a:t>
            </a:r>
          </a:p>
          <a:p>
            <a:pPr marL="342900" lvl="0" indent="-342900">
              <a:buFont typeface="+mj-lt"/>
              <a:buAutoNum type="arabicPeriod"/>
            </a:pPr>
            <a:r>
              <a:rPr lang="en-US" sz="2000" b="1" dirty="0"/>
              <a:t>What environmental factors influence the  average circumference of a tree stand that you might be sampling? </a:t>
            </a:r>
          </a:p>
          <a:p>
            <a:pPr marL="342900" lvl="0" indent="-342900">
              <a:buFont typeface="+mj-lt"/>
              <a:buAutoNum type="arabicPeriod"/>
            </a:pPr>
            <a:r>
              <a:rPr lang="en-US" sz="2000" b="1" dirty="0"/>
              <a:t>Diameter Breast Height is a standard height used by ecologists and foresters to collect tree circumference data. How high is this measurement taken on the trunk of the tree, measuring from the ground?</a:t>
            </a:r>
          </a:p>
          <a:p>
            <a:pPr marL="342900" lvl="0" indent="-342900">
              <a:buFont typeface="+mj-lt"/>
              <a:buAutoNum type="arabicPeriod"/>
            </a:pPr>
            <a:r>
              <a:rPr lang="en-US" sz="2000" b="1" dirty="0"/>
              <a:t>Tree circumference data are used to quantify the amount of carbon stored on a landscape. Name one reason this data is important to scientists?</a:t>
            </a:r>
          </a:p>
          <a:p>
            <a:pPr marL="342900" lvl="0" indent="-342900">
              <a:buFont typeface="+mj-lt"/>
              <a:buAutoNum type="arabicPeriod"/>
            </a:pPr>
            <a:r>
              <a:rPr lang="en-US" sz="2000" b="1" dirty="0"/>
              <a:t>Explain how tree circumference data can be used to track tree migration and range spread related to a change in climate.</a:t>
            </a:r>
          </a:p>
          <a:p>
            <a:pPr marL="342900" lvl="0" indent="-342900">
              <a:buFont typeface="+mj-lt"/>
              <a:buAutoNum type="arabicPeriod"/>
            </a:pPr>
            <a:r>
              <a:rPr lang="en-US" sz="2000" b="1" dirty="0"/>
              <a:t>Where will you take your tree circumference measurements- on what GLOBE sampling site type?</a:t>
            </a:r>
          </a:p>
          <a:p>
            <a:pPr marL="342900" lvl="0" indent="-342900">
              <a:buFont typeface="+mj-lt"/>
              <a:buAutoNum type="arabicPeriod"/>
            </a:pPr>
            <a:r>
              <a:rPr lang="en-US" sz="2000" b="1" dirty="0"/>
              <a:t>You will need some data about your study area to choose the correct trees to measure: which other biometry measurement will you need to complete before completing the Tree Circumference measurements? </a:t>
            </a:r>
          </a:p>
          <a:p>
            <a:pPr marL="342900" lvl="0" indent="-342900">
              <a:buFont typeface="+mj-lt"/>
              <a:buAutoNum type="arabicPeriod"/>
            </a:pPr>
            <a:r>
              <a:rPr lang="en-US" sz="2000" b="1" dirty="0"/>
              <a:t>How do trees respond to stress?</a:t>
            </a:r>
          </a:p>
          <a:p>
            <a:pPr marL="342900" lvl="0" indent="-342900">
              <a:buFont typeface="+mj-lt"/>
              <a:buAutoNum type="arabicPeriod"/>
            </a:pPr>
            <a:r>
              <a:rPr lang="en-US" sz="2000" b="1" dirty="0"/>
              <a:t>How might a scientist use tree circumference to estimate the volume of biomass of above ground trees?  What other data might be useful?</a:t>
            </a:r>
            <a:r>
              <a:rPr lang="en-US" sz="2000" dirty="0"/>
              <a:t> </a:t>
            </a:r>
          </a:p>
          <a:p>
            <a:endParaRPr lang="en-US" dirty="0"/>
          </a:p>
        </p:txBody>
      </p:sp>
      <p:sp>
        <p:nvSpPr>
          <p:cNvPr id="5" name="Title 1">
            <a:extLst>
              <a:ext uri="{FF2B5EF4-FFF2-40B4-BE49-F238E27FC236}">
                <a16:creationId xmlns:a16="http://schemas.microsoft.com/office/drawing/2014/main" id="{207D666C-2C1C-496C-B993-234649B45FBA}"/>
              </a:ext>
            </a:extLst>
          </p:cNvPr>
          <p:cNvSpPr>
            <a:spLocks noGrp="1"/>
          </p:cNvSpPr>
          <p:nvPr>
            <p:ph type="title"/>
          </p:nvPr>
        </p:nvSpPr>
        <p:spPr>
          <a:xfrm>
            <a:off x="1177031" y="947977"/>
            <a:ext cx="7886700" cy="1190561"/>
          </a:xfrm>
        </p:spPr>
        <p:txBody>
          <a:bodyPr/>
          <a:lstStyle/>
          <a:p>
            <a:pPr rtl="0" eaLnBrk="1" latinLnBrk="0" hangingPunct="1"/>
            <a:r>
              <a:rPr lang="en-US" sz="2400" kern="1200" dirty="0">
                <a:solidFill>
                  <a:srgbClr val="055000"/>
                </a:solidFill>
                <a:effectLst/>
                <a:latin typeface="Calibri" panose="020F0502020204030204" pitchFamily="34" charset="0"/>
                <a:ea typeface="+mn-ea"/>
                <a:cs typeface="+mn-cs"/>
              </a:rPr>
              <a:t>Review questions to help you prepare to do the Tree Circumference measurements associated with the GLOBE Biometry Protocol</a:t>
            </a:r>
            <a:endParaRPr lang="en-US" dirty="0"/>
          </a:p>
        </p:txBody>
      </p:sp>
    </p:spTree>
    <p:extLst>
      <p:ext uri="{BB962C8B-B14F-4D97-AF65-F5344CB8AC3E}">
        <p14:creationId xmlns:p14="http://schemas.microsoft.com/office/powerpoint/2010/main" val="1918032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0627B17-9DD1-A345-8751-83B8F38A347B}" type="slidenum">
              <a:rPr lang="en-US" smtClean="0"/>
              <a:t>35</a:t>
            </a:fld>
            <a:endParaRPr lang="en-US" dirty="0"/>
          </a:p>
        </p:txBody>
      </p:sp>
      <p:pic>
        <p:nvPicPr>
          <p:cNvPr id="3" name="Picture 2"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36000"/>
          </a:xfrm>
          <a:prstGeom prst="rect">
            <a:avLst/>
          </a:prstGeom>
        </p:spPr>
      </p:pic>
      <p:pic>
        <p:nvPicPr>
          <p:cNvPr id="4" name="Picture 3" descr="Menu: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5029"/>
            <a:ext cx="1177031" cy="5957961"/>
          </a:xfrm>
          <a:prstGeom prst="rect">
            <a:avLst/>
          </a:prstGeom>
        </p:spPr>
      </p:pic>
      <p:sp>
        <p:nvSpPr>
          <p:cNvPr id="10" name="Content Placeholder 2"/>
          <p:cNvSpPr>
            <a:spLocks noGrp="1"/>
          </p:cNvSpPr>
          <p:nvPr>
            <p:ph sz="half" idx="1"/>
          </p:nvPr>
        </p:nvSpPr>
        <p:spPr>
          <a:xfrm>
            <a:off x="1356124" y="2038669"/>
            <a:ext cx="7634678" cy="4351338"/>
          </a:xfrm>
        </p:spPr>
        <p:txBody>
          <a:bodyPr>
            <a:normAutofit/>
          </a:bodyPr>
          <a:lstStyle/>
          <a:p>
            <a:pPr marL="0" indent="0">
              <a:spcBef>
                <a:spcPts val="0"/>
              </a:spcBef>
              <a:buFont typeface="Arial"/>
              <a:buNone/>
            </a:pPr>
            <a:r>
              <a:rPr lang="en-US" sz="2000" dirty="0">
                <a:solidFill>
                  <a:srgbClr val="000000"/>
                </a:solidFill>
              </a:rPr>
              <a:t>You have now completed the slide stack. If you are ready to take the quiz, sign on and take the quiz corresponding to </a:t>
            </a:r>
            <a:r>
              <a:rPr lang="en-US" sz="2000" b="1" dirty="0">
                <a:solidFill>
                  <a:srgbClr val="055000"/>
                </a:solidFill>
              </a:rPr>
              <a:t>Tree Circumference</a:t>
            </a:r>
            <a:r>
              <a:rPr lang="en-US" sz="2000" dirty="0">
                <a:solidFill>
                  <a:srgbClr val="000000"/>
                </a:solidFill>
              </a:rPr>
              <a:t>. </a:t>
            </a:r>
          </a:p>
          <a:p>
            <a:pPr marL="0" indent="0">
              <a:spcBef>
                <a:spcPts val="0"/>
              </a:spcBef>
              <a:buFont typeface="Arial"/>
              <a:buNone/>
            </a:pPr>
            <a:endParaRPr lang="en-US" sz="2000" dirty="0">
              <a:solidFill>
                <a:srgbClr val="000000"/>
              </a:solidFill>
            </a:endParaRPr>
          </a:p>
          <a:p>
            <a:pPr marL="0" indent="0">
              <a:spcBef>
                <a:spcPts val="0"/>
              </a:spcBef>
              <a:buFont typeface="Arial"/>
              <a:buNone/>
            </a:pPr>
            <a:r>
              <a:rPr lang="en-US" sz="2000" dirty="0">
                <a:solidFill>
                  <a:srgbClr val="000000"/>
                </a:solidFill>
              </a:rPr>
              <a:t>You can also review the slide stack, post questions on the discussion board, or look at the FAQs on the next page. </a:t>
            </a:r>
          </a:p>
          <a:p>
            <a:pPr marL="0" indent="0">
              <a:spcBef>
                <a:spcPts val="0"/>
              </a:spcBef>
              <a:buFont typeface="Arial"/>
              <a:buNone/>
            </a:pPr>
            <a:endParaRPr lang="en-US" sz="2000" dirty="0">
              <a:solidFill>
                <a:srgbClr val="000000"/>
              </a:solidFill>
            </a:endParaRPr>
          </a:p>
          <a:p>
            <a:pPr marL="0" indent="0">
              <a:spcBef>
                <a:spcPts val="0"/>
              </a:spcBef>
              <a:buFont typeface="Arial"/>
              <a:buNone/>
            </a:pPr>
            <a:r>
              <a:rPr lang="en-US" sz="2000" dirty="0">
                <a:solidFill>
                  <a:srgbClr val="000000"/>
                </a:solidFill>
              </a:rPr>
              <a:t>When you pass the quiz, you are ready to take </a:t>
            </a:r>
            <a:r>
              <a:rPr lang="en-US" sz="2000" b="1" dirty="0">
                <a:solidFill>
                  <a:srgbClr val="055000"/>
                </a:solidFill>
              </a:rPr>
              <a:t>Tree Circumference</a:t>
            </a:r>
            <a:r>
              <a:rPr lang="en-US" sz="2000" dirty="0">
                <a:solidFill>
                  <a:srgbClr val="000000"/>
                </a:solidFill>
              </a:rPr>
              <a:t> measurements! </a:t>
            </a:r>
            <a:r>
              <a:rPr lang="en-US" sz="2000" dirty="0"/>
              <a:t> </a:t>
            </a:r>
          </a:p>
          <a:p>
            <a:endParaRPr lang="en-US" dirty="0"/>
          </a:p>
        </p:txBody>
      </p:sp>
      <p:sp>
        <p:nvSpPr>
          <p:cNvPr id="5" name="Title 1">
            <a:extLst>
              <a:ext uri="{FF2B5EF4-FFF2-40B4-BE49-F238E27FC236}">
                <a16:creationId xmlns:a16="http://schemas.microsoft.com/office/drawing/2014/main" id="{FCA7604A-4E2A-4681-98A1-A0E656D259C7}"/>
              </a:ext>
            </a:extLst>
          </p:cNvPr>
          <p:cNvSpPr>
            <a:spLocks noGrp="1"/>
          </p:cNvSpPr>
          <p:nvPr>
            <p:ph type="title"/>
          </p:nvPr>
        </p:nvSpPr>
        <p:spPr>
          <a:xfrm>
            <a:off x="1177031" y="904236"/>
            <a:ext cx="6595110" cy="823594"/>
          </a:xfrm>
        </p:spPr>
        <p:txBody>
          <a:bodyPr/>
          <a:lstStyle/>
          <a:p>
            <a:pPr rtl="0" eaLnBrk="1" latinLnBrk="0" hangingPunct="1"/>
            <a:r>
              <a:rPr lang="en-US" sz="2800" kern="1200" dirty="0">
                <a:solidFill>
                  <a:srgbClr val="055000"/>
                </a:solidFill>
                <a:effectLst/>
                <a:latin typeface="Calibri" panose="020F0502020204030204" pitchFamily="34" charset="0"/>
                <a:ea typeface="+mn-ea"/>
                <a:cs typeface="+mn-cs"/>
              </a:rPr>
              <a:t>Are You Ready for the Quiz?</a:t>
            </a:r>
            <a:endParaRPr lang="en-US" dirty="0"/>
          </a:p>
        </p:txBody>
      </p:sp>
      <p:pic>
        <p:nvPicPr>
          <p:cNvPr id="11" name="Content Placeholder 10" descr="Watermark image of girl measuring tree circumference"/>
          <p:cNvPicPr>
            <a:picLocks noGrp="1" noChangeAspect="1"/>
          </p:cNvPicPr>
          <p:nvPr>
            <p:ph sz="half" idx="2"/>
          </p:nvPr>
        </p:nvPicPr>
        <p:blipFill>
          <a:blip r:embed="rId4">
            <a:alphaModFix amt="10000"/>
            <a:extLst>
              <a:ext uri="{28A0092B-C50C-407E-A947-70E740481C1C}">
                <a14:useLocalDpi xmlns:a14="http://schemas.microsoft.com/office/drawing/2010/main" val="0"/>
              </a:ext>
            </a:extLst>
          </a:blip>
          <a:stretch>
            <a:fillRect/>
          </a:stretch>
        </p:blipFill>
        <p:spPr>
          <a:xfrm>
            <a:off x="1177030" y="1540697"/>
            <a:ext cx="7966969" cy="5317303"/>
          </a:xfrm>
          <a:prstGeom prst="rect">
            <a:avLst/>
          </a:prstGeom>
        </p:spPr>
      </p:pic>
    </p:spTree>
    <p:extLst>
      <p:ext uri="{BB962C8B-B14F-4D97-AF65-F5344CB8AC3E}">
        <p14:creationId xmlns:p14="http://schemas.microsoft.com/office/powerpoint/2010/main" val="474945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Watermark image of girl measuring tree circumference"/>
          <p:cNvPicPr>
            <a:picLocks noGrp="1" noChangeAspect="1"/>
          </p:cNvPicPr>
          <p:nvPr>
            <p:ph sz="half" idx="2"/>
          </p:nvPr>
        </p:nvPicPr>
        <p:blipFill>
          <a:blip r:embed="rId3">
            <a:alphaModFix amt="10000"/>
            <a:extLst>
              <a:ext uri="{28A0092B-C50C-407E-A947-70E740481C1C}">
                <a14:useLocalDpi xmlns:a14="http://schemas.microsoft.com/office/drawing/2010/main" val="0"/>
              </a:ext>
            </a:extLst>
          </a:blip>
          <a:stretch>
            <a:fillRect/>
          </a:stretch>
        </p:blipFill>
        <p:spPr>
          <a:xfrm>
            <a:off x="1177030" y="1555687"/>
            <a:ext cx="7966969" cy="5317303"/>
          </a:xfrm>
          <a:prstGeom prst="rect">
            <a:avLst/>
          </a:prstGeom>
        </p:spPr>
      </p:pic>
      <p:sp>
        <p:nvSpPr>
          <p:cNvPr id="2" name="Slide Number Placeholder 1"/>
          <p:cNvSpPr>
            <a:spLocks noGrp="1"/>
          </p:cNvSpPr>
          <p:nvPr>
            <p:ph type="sldNum" sz="quarter" idx="12"/>
          </p:nvPr>
        </p:nvSpPr>
        <p:spPr/>
        <p:txBody>
          <a:bodyPr/>
          <a:lstStyle/>
          <a:p>
            <a:fld id="{F0627B17-9DD1-A345-8751-83B8F38A347B}" type="slidenum">
              <a:rPr lang="en-US" smtClean="0"/>
              <a:t>36</a:t>
            </a:fld>
            <a:endParaRPr lang="en-US" dirty="0"/>
          </a:p>
        </p:txBody>
      </p:sp>
      <p:pic>
        <p:nvPicPr>
          <p:cNvPr id="8" name="Picture 7" descr="Banner: Tree Circumference Field Guid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460"/>
            <a:ext cx="9144000" cy="961261"/>
          </a:xfrm>
          <a:prstGeom prst="rect">
            <a:avLst/>
          </a:prstGeom>
        </p:spPr>
      </p:pic>
      <p:pic>
        <p:nvPicPr>
          <p:cNvPr id="4" name="Picture 3" descr="Menu: Quiz yoursel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15029"/>
            <a:ext cx="1177031" cy="5957961"/>
          </a:xfrm>
          <a:prstGeom prst="rect">
            <a:avLst/>
          </a:prstGeom>
        </p:spPr>
      </p:pic>
      <p:sp>
        <p:nvSpPr>
          <p:cNvPr id="3" name="Title 1">
            <a:extLst>
              <a:ext uri="{FF2B5EF4-FFF2-40B4-BE49-F238E27FC236}">
                <a16:creationId xmlns:a16="http://schemas.microsoft.com/office/drawing/2014/main" id="{B90D88E1-54C4-4CE1-87C0-9826F0EAA31C}"/>
              </a:ext>
            </a:extLst>
          </p:cNvPr>
          <p:cNvSpPr>
            <a:spLocks noGrp="1"/>
          </p:cNvSpPr>
          <p:nvPr>
            <p:ph type="title"/>
          </p:nvPr>
        </p:nvSpPr>
        <p:spPr>
          <a:xfrm>
            <a:off x="1177031" y="936801"/>
            <a:ext cx="5934710" cy="618886"/>
          </a:xfrm>
        </p:spPr>
        <p:txBody>
          <a:bodyPr/>
          <a:lstStyle/>
          <a:p>
            <a:pPr rtl="0" eaLnBrk="1" latinLnBrk="0" hangingPunct="1"/>
            <a:r>
              <a:rPr lang="en-US" sz="2800" kern="1200" dirty="0">
                <a:solidFill>
                  <a:srgbClr val="055000"/>
                </a:solidFill>
                <a:effectLst/>
                <a:latin typeface="Calibri" panose="020F0502020204030204" pitchFamily="34" charset="0"/>
                <a:ea typeface="+mn-ea"/>
                <a:cs typeface="+mn-cs"/>
              </a:rPr>
              <a:t>Useful Teaching Resource</a:t>
            </a:r>
            <a:endParaRPr lang="en-US" dirty="0"/>
          </a:p>
        </p:txBody>
      </p:sp>
      <p:sp>
        <p:nvSpPr>
          <p:cNvPr id="10" name="Content Placeholder 2"/>
          <p:cNvSpPr>
            <a:spLocks noGrp="1"/>
          </p:cNvSpPr>
          <p:nvPr>
            <p:ph sz="half" idx="1"/>
          </p:nvPr>
        </p:nvSpPr>
        <p:spPr>
          <a:xfrm>
            <a:off x="1356124" y="2038669"/>
            <a:ext cx="7634678" cy="4351338"/>
          </a:xfrm>
        </p:spPr>
        <p:txBody>
          <a:bodyPr>
            <a:normAutofit/>
          </a:bodyPr>
          <a:lstStyle/>
          <a:p>
            <a:pPr marL="0" indent="0">
              <a:spcBef>
                <a:spcPts val="0"/>
              </a:spcBef>
              <a:buFont typeface="Arial"/>
              <a:buNone/>
            </a:pPr>
            <a:r>
              <a:rPr lang="en-US" sz="2000" dirty="0">
                <a:solidFill>
                  <a:srgbClr val="000000"/>
                </a:solidFill>
              </a:rPr>
              <a:t>Here is a lesson to introduce students to measuring tree circumference, calculating DBH and understanding how these data can be used by scientists to determine carbon storage,  developed by partners at Eco-Schools USA.  </a:t>
            </a:r>
          </a:p>
          <a:p>
            <a:pPr marL="0" indent="0">
              <a:spcBef>
                <a:spcPts val="0"/>
              </a:spcBef>
              <a:buFont typeface="Arial"/>
              <a:buNone/>
            </a:pPr>
            <a:endParaRPr lang="en-US" sz="2000" dirty="0">
              <a:solidFill>
                <a:srgbClr val="000000"/>
              </a:solidFill>
            </a:endParaRPr>
          </a:p>
          <a:p>
            <a:pPr marL="0" indent="0">
              <a:spcBef>
                <a:spcPts val="0"/>
              </a:spcBef>
              <a:buFont typeface="Arial"/>
              <a:buNone/>
            </a:pPr>
            <a:r>
              <a:rPr lang="en-US" sz="2000" dirty="0">
                <a:solidFill>
                  <a:srgbClr val="000000"/>
                </a:solidFill>
                <a:hlinkClick r:id="rId6"/>
              </a:rPr>
              <a:t>How do Scientists Measure Trees? </a:t>
            </a:r>
            <a:endParaRPr lang="en-US" sz="2000" dirty="0">
              <a:solidFill>
                <a:srgbClr val="000000"/>
              </a:solidFill>
            </a:endParaRPr>
          </a:p>
          <a:p>
            <a:pPr marL="0" indent="0">
              <a:spcBef>
                <a:spcPts val="0"/>
              </a:spcBef>
              <a:buFont typeface="Arial"/>
              <a:buNone/>
            </a:pPr>
            <a:r>
              <a:rPr lang="en-US" sz="1600" dirty="0"/>
              <a:t>	</a:t>
            </a:r>
            <a:r>
              <a:rPr lang="en-US" sz="2000" dirty="0"/>
              <a:t> </a:t>
            </a:r>
          </a:p>
          <a:p>
            <a:endParaRPr lang="en-US" dirty="0"/>
          </a:p>
        </p:txBody>
      </p:sp>
      <p:pic>
        <p:nvPicPr>
          <p:cNvPr id="12" name="Content Placeholder 5" descr="Flow diagram showing how a circumference measurement can be divided by 3.14 to determine DBH, and then inserted into equations to obtain a measure of approximate carbon storage per tree.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8899" y="4019208"/>
            <a:ext cx="4653049" cy="2217468"/>
          </a:xfrm>
          <a:prstGeom prst="rect">
            <a:avLst/>
          </a:prstGeom>
        </p:spPr>
      </p:pic>
    </p:spTree>
    <p:extLst>
      <p:ext uri="{BB962C8B-B14F-4D97-AF65-F5344CB8AC3E}">
        <p14:creationId xmlns:p14="http://schemas.microsoft.com/office/powerpoint/2010/main" val="1083404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t>37</a:t>
            </a:fld>
            <a:endParaRPr lang="en-US" dirty="0"/>
          </a:p>
        </p:txBody>
      </p:sp>
      <p:pic>
        <p:nvPicPr>
          <p:cNvPr id="2" name="Picture 1" descr="Banner: Tree Circumference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460"/>
            <a:ext cx="9144000" cy="961261"/>
          </a:xfrm>
          <a:prstGeom prst="rect">
            <a:avLst/>
          </a:prstGeom>
        </p:spPr>
      </p:pic>
      <p:pic>
        <p:nvPicPr>
          <p:cNvPr id="5" name="Picture 4" descr="Menu: Additional Inform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6001"/>
            <a:ext cx="1166601" cy="5922000"/>
          </a:xfrm>
          <a:prstGeom prst="rect">
            <a:avLst/>
          </a:prstGeom>
        </p:spPr>
      </p:pic>
      <p:sp>
        <p:nvSpPr>
          <p:cNvPr id="4" name="Title 1">
            <a:extLst>
              <a:ext uri="{FF2B5EF4-FFF2-40B4-BE49-F238E27FC236}">
                <a16:creationId xmlns:a16="http://schemas.microsoft.com/office/drawing/2014/main" id="{E5421B60-7913-4A5C-A67D-461D535FF994}"/>
              </a:ext>
            </a:extLst>
          </p:cNvPr>
          <p:cNvSpPr>
            <a:spLocks noGrp="1"/>
          </p:cNvSpPr>
          <p:nvPr>
            <p:ph type="title"/>
          </p:nvPr>
        </p:nvSpPr>
        <p:spPr>
          <a:xfrm>
            <a:off x="1166601" y="957769"/>
            <a:ext cx="7886700" cy="762634"/>
          </a:xfrm>
        </p:spPr>
        <p:txBody>
          <a:bodyPr/>
          <a:lstStyle/>
          <a:p>
            <a:pPr rtl="0" eaLnBrk="1" latinLnBrk="0" hangingPunct="1"/>
            <a:r>
              <a:rPr lang="en-US" sz="2800" kern="1200" dirty="0">
                <a:solidFill>
                  <a:srgbClr val="055000"/>
                </a:solidFill>
                <a:effectLst/>
                <a:latin typeface="Calibri" panose="020F0502020204030204" pitchFamily="34" charset="0"/>
                <a:ea typeface="+mn-ea"/>
                <a:cs typeface="+mn-cs"/>
              </a:rPr>
              <a:t>Frequently Asked Questions (FAQs)</a:t>
            </a:r>
            <a:endParaRPr lang="en-US" dirty="0"/>
          </a:p>
        </p:txBody>
      </p:sp>
      <p:sp>
        <p:nvSpPr>
          <p:cNvPr id="10" name="Content Placeholder 2"/>
          <p:cNvSpPr>
            <a:spLocks noGrp="1"/>
          </p:cNvSpPr>
          <p:nvPr>
            <p:ph sz="half" idx="1"/>
          </p:nvPr>
        </p:nvSpPr>
        <p:spPr>
          <a:xfrm>
            <a:off x="1356124" y="2038669"/>
            <a:ext cx="7634678" cy="4351338"/>
          </a:xfrm>
        </p:spPr>
        <p:txBody>
          <a:bodyPr>
            <a:normAutofit fontScale="85000" lnSpcReduction="20000"/>
          </a:bodyPr>
          <a:lstStyle/>
          <a:p>
            <a:pPr marL="0" indent="0">
              <a:buNone/>
            </a:pPr>
            <a:r>
              <a:rPr lang="en-US" sz="2000" b="1" dirty="0">
                <a:solidFill>
                  <a:srgbClr val="055000"/>
                </a:solidFill>
              </a:rPr>
              <a:t>Why do we measure at DBH (Diameter Breast Height) when we are measuring the circumference, not the diameter of the tree?</a:t>
            </a:r>
          </a:p>
          <a:p>
            <a:pPr marL="0" indent="0">
              <a:buNone/>
            </a:pPr>
            <a:r>
              <a:rPr lang="en-US" sz="2000" dirty="0"/>
              <a:t>The answer is that many ecologists use the diameter measurement in their analyses, but it is not possible to measure the diameter of a tree directly without specialized equipment. Tree diameter measurements only require a tape measure. To calculate diameter from circumference, the formula is</a:t>
            </a:r>
          </a:p>
          <a:p>
            <a:pPr marL="0" indent="0">
              <a:buNone/>
            </a:pPr>
            <a:r>
              <a:rPr lang="en-US" sz="2000" dirty="0"/>
              <a:t> </a:t>
            </a:r>
            <a:r>
              <a:rPr lang="en-US" sz="2000" b="1" i="1" dirty="0">
                <a:solidFill>
                  <a:schemeClr val="accent6">
                    <a:lumMod val="50000"/>
                  </a:schemeClr>
                </a:solidFill>
              </a:rPr>
              <a:t>Diameter = Circumference/ π </a:t>
            </a:r>
            <a:r>
              <a:rPr lang="en-US" sz="2000" dirty="0"/>
              <a:t>where </a:t>
            </a:r>
            <a:r>
              <a:rPr lang="el-GR" sz="2000" dirty="0"/>
              <a:t>π </a:t>
            </a:r>
            <a:r>
              <a:rPr lang="en-US" sz="2000" dirty="0"/>
              <a:t>is 3.14. </a:t>
            </a:r>
            <a:endParaRPr lang="en-US" sz="2000" b="1" i="1" dirty="0">
              <a:solidFill>
                <a:schemeClr val="accent6">
                  <a:lumMod val="50000"/>
                </a:schemeClr>
              </a:solidFill>
            </a:endParaRPr>
          </a:p>
          <a:p>
            <a:pPr marL="0" indent="0">
              <a:buNone/>
            </a:pPr>
            <a:endParaRPr lang="en-US" sz="2000" b="1" dirty="0">
              <a:solidFill>
                <a:srgbClr val="055000"/>
              </a:solidFill>
            </a:endParaRPr>
          </a:p>
          <a:p>
            <a:pPr marL="0" indent="0">
              <a:buNone/>
            </a:pPr>
            <a:r>
              <a:rPr lang="en-US" sz="2000" b="1" dirty="0">
                <a:solidFill>
                  <a:srgbClr val="055000"/>
                </a:solidFill>
              </a:rPr>
              <a:t>What do I do if I do not have a single co-dominant tree or shrub species?</a:t>
            </a:r>
          </a:p>
          <a:p>
            <a:pPr marL="0" indent="0">
              <a:buNone/>
            </a:pPr>
            <a:r>
              <a:rPr lang="en-US" sz="2000" dirty="0"/>
              <a:t>If the co-dominant species is mixed at your site, measure the heights and circumferences for 5 trees or shrubs of different species. Note the species you are using in the Metadata.</a:t>
            </a:r>
          </a:p>
          <a:p>
            <a:pPr marL="0" indent="0">
              <a:buNone/>
            </a:pPr>
            <a:endParaRPr lang="en-US" sz="2000" dirty="0"/>
          </a:p>
          <a:p>
            <a:pPr marL="0" indent="0">
              <a:buNone/>
            </a:pPr>
            <a:r>
              <a:rPr lang="en-US" sz="2000" b="1" dirty="0">
                <a:solidFill>
                  <a:srgbClr val="055000"/>
                </a:solidFill>
              </a:rPr>
              <a:t>What do I do if there are not 5 trees or shrubs of the dominant species at my site? Should I measure any heights and circumferences?</a:t>
            </a:r>
            <a:endParaRPr lang="en-US" sz="2000" dirty="0"/>
          </a:p>
          <a:p>
            <a:pPr marL="0" indent="0">
              <a:buNone/>
            </a:pPr>
            <a:r>
              <a:rPr lang="en-US" sz="2000" dirty="0"/>
              <a:t>If there are less than five, measure all the trees or shrubs at your site and make a note in the Metadata.</a:t>
            </a:r>
          </a:p>
          <a:p>
            <a:pPr marL="0" indent="0">
              <a:spcBef>
                <a:spcPts val="0"/>
              </a:spcBef>
              <a:buFont typeface="Arial"/>
              <a:buNone/>
            </a:pPr>
            <a:r>
              <a:rPr lang="en-US" sz="1600" dirty="0"/>
              <a:t>	</a:t>
            </a:r>
          </a:p>
          <a:p>
            <a:endParaRPr lang="en-US" dirty="0"/>
          </a:p>
        </p:txBody>
      </p:sp>
    </p:spTree>
    <p:extLst>
      <p:ext uri="{BB962C8B-B14F-4D97-AF65-F5344CB8AC3E}">
        <p14:creationId xmlns:p14="http://schemas.microsoft.com/office/powerpoint/2010/main" val="1643908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0" descr="Watermark image of girl measuring tree circumference"/>
          <p:cNvPicPr>
            <a:picLocks noGrp="1" noChangeAspect="1"/>
          </p:cNvPicPr>
          <p:nvPr>
            <p:ph sz="half" idx="2"/>
          </p:nvPr>
        </p:nvPicPr>
        <p:blipFill>
          <a:blip r:embed="rId3">
            <a:alphaModFix amt="10000"/>
            <a:extLst>
              <a:ext uri="{28A0092B-C50C-407E-A947-70E740481C1C}">
                <a14:useLocalDpi xmlns:a14="http://schemas.microsoft.com/office/drawing/2010/main" val="0"/>
              </a:ext>
            </a:extLst>
          </a:blip>
          <a:stretch>
            <a:fillRect/>
          </a:stretch>
        </p:blipFill>
        <p:spPr>
          <a:xfrm>
            <a:off x="1166601" y="936001"/>
            <a:ext cx="8842712" cy="5921999"/>
          </a:xfrm>
          <a:prstGeom prst="rect">
            <a:avLst/>
          </a:prstGeom>
        </p:spPr>
      </p:pic>
      <p:sp>
        <p:nvSpPr>
          <p:cNvPr id="3" name="Slide Number Placeholder 2"/>
          <p:cNvSpPr>
            <a:spLocks noGrp="1"/>
          </p:cNvSpPr>
          <p:nvPr>
            <p:ph type="sldNum" sz="quarter" idx="12"/>
          </p:nvPr>
        </p:nvSpPr>
        <p:spPr/>
        <p:txBody>
          <a:bodyPr/>
          <a:lstStyle/>
          <a:p>
            <a:fld id="{F0627B17-9DD1-A345-8751-83B8F38A347B}" type="slidenum">
              <a:rPr lang="en-US" smtClean="0"/>
              <a:t>38</a:t>
            </a:fld>
            <a:endParaRPr lang="en-US" dirty="0"/>
          </a:p>
        </p:txBody>
      </p:sp>
      <p:pic>
        <p:nvPicPr>
          <p:cNvPr id="2" name="Picture 1" descr="Banner: Tree Circumference Field Guid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456"/>
            <a:ext cx="9144000" cy="961261"/>
          </a:xfrm>
          <a:prstGeom prst="rect">
            <a:avLst/>
          </a:prstGeom>
        </p:spPr>
      </p:pic>
      <p:pic>
        <p:nvPicPr>
          <p:cNvPr id="5" name="Picture 4" descr="Menu: Additional Informati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6001"/>
            <a:ext cx="1166601" cy="5922000"/>
          </a:xfrm>
          <a:prstGeom prst="rect">
            <a:avLst/>
          </a:prstGeom>
        </p:spPr>
      </p:pic>
      <p:sp>
        <p:nvSpPr>
          <p:cNvPr id="10" name="Title 1"/>
          <p:cNvSpPr>
            <a:spLocks noGrp="1"/>
          </p:cNvSpPr>
          <p:nvPr>
            <p:ph type="title"/>
          </p:nvPr>
        </p:nvSpPr>
        <p:spPr>
          <a:xfrm>
            <a:off x="1257300" y="648112"/>
            <a:ext cx="7886700" cy="1325563"/>
          </a:xfrm>
        </p:spPr>
        <p:txBody>
          <a:bodyPr>
            <a:normAutofit/>
          </a:bodyPr>
          <a:lstStyle/>
          <a:p>
            <a:r>
              <a:rPr lang="en-US" sz="1400" b="1" dirty="0">
                <a:latin typeface="+mn-lt"/>
              </a:rPr>
              <a:t>Please provide us with feedback about this module. This is a community project and we welcome your comments, suggestions and edits! Comment here: </a:t>
            </a:r>
            <a:r>
              <a:rPr lang="en-US" sz="1400" b="1" dirty="0">
                <a:latin typeface="+mn-lt"/>
                <a:hlinkClick r:id="rId6"/>
              </a:rPr>
              <a:t>eTraining Feedback</a:t>
            </a:r>
            <a:br>
              <a:rPr lang="en-US" sz="1400" b="1" dirty="0">
                <a:latin typeface="+mn-lt"/>
              </a:rPr>
            </a:br>
            <a:r>
              <a:rPr lang="en-US" sz="1400" b="1" dirty="0">
                <a:latin typeface="+mn-lt"/>
              </a:rPr>
              <a:t>Questions about content of the module? Contact GLOBE: </a:t>
            </a:r>
            <a:r>
              <a:rPr lang="en-US" sz="1400" b="1" dirty="0">
                <a:latin typeface="+mn-lt"/>
                <a:hlinkClick r:id="rId7"/>
              </a:rPr>
              <a:t>help@globe.gov</a:t>
            </a:r>
            <a:br>
              <a:rPr lang="en-US" sz="1400" b="1" dirty="0">
                <a:latin typeface="+mn-lt"/>
              </a:rPr>
            </a:br>
            <a:endParaRPr lang="en-US" sz="1400" b="1" dirty="0">
              <a:solidFill>
                <a:srgbClr val="055000"/>
              </a:solidFill>
              <a:latin typeface="+mn-lt"/>
            </a:endParaRPr>
          </a:p>
        </p:txBody>
      </p:sp>
      <p:sp>
        <p:nvSpPr>
          <p:cNvPr id="13" name="Content Placeholder 7"/>
          <p:cNvSpPr>
            <a:spLocks noGrp="1"/>
          </p:cNvSpPr>
          <p:nvPr>
            <p:ph sz="half" idx="1"/>
          </p:nvPr>
        </p:nvSpPr>
        <p:spPr>
          <a:xfrm>
            <a:off x="1225703" y="1809430"/>
            <a:ext cx="7367758" cy="5094247"/>
          </a:xfrm>
        </p:spPr>
        <p:txBody>
          <a:bodyPr>
            <a:normAutofit lnSpcReduction="10000"/>
          </a:bodyPr>
          <a:lstStyle/>
          <a:p>
            <a:pPr marL="0" indent="0">
              <a:buNone/>
            </a:pPr>
            <a:r>
              <a:rPr lang="en-US" sz="2400" b="1" dirty="0">
                <a:solidFill>
                  <a:srgbClr val="055000"/>
                </a:solidFill>
              </a:rPr>
              <a:t>Credits</a:t>
            </a:r>
            <a:endParaRPr lang="en-US" sz="2400" b="1" dirty="0"/>
          </a:p>
          <a:p>
            <a:pPr marL="0" indent="0">
              <a:buNone/>
            </a:pPr>
            <a:r>
              <a:rPr lang="en-US" sz="1700" b="1" dirty="0"/>
              <a:t>Slides:  </a:t>
            </a:r>
          </a:p>
          <a:p>
            <a:pPr marL="0" indent="0">
              <a:buNone/>
            </a:pPr>
            <a:r>
              <a:rPr lang="en-US" sz="1700" dirty="0"/>
              <a:t>Russanne Low, Ph.D., University of Nebraska-Lincoln </a:t>
            </a:r>
          </a:p>
          <a:p>
            <a:pPr marL="0" indent="0">
              <a:buNone/>
            </a:pPr>
            <a:r>
              <a:rPr lang="en-US" sz="1700" dirty="0"/>
              <a:t>Rebecca Boger, Ph.D., Brooklyn College</a:t>
            </a:r>
          </a:p>
          <a:p>
            <a:pPr marL="0" indent="0">
              <a:buNone/>
            </a:pPr>
            <a:r>
              <a:rPr lang="en-US" sz="1700" b="1" dirty="0"/>
              <a:t>Cover Art: </a:t>
            </a:r>
          </a:p>
          <a:p>
            <a:pPr marL="0" indent="0">
              <a:buNone/>
            </a:pPr>
            <a:r>
              <a:rPr lang="en-US" sz="1700" dirty="0"/>
              <a:t>Jenn Glaser, ScribeArts</a:t>
            </a:r>
          </a:p>
          <a:p>
            <a:pPr marL="0" indent="0">
              <a:buNone/>
            </a:pPr>
            <a:r>
              <a:rPr lang="en-US" sz="1700" b="1" dirty="0"/>
              <a:t>More Information:</a:t>
            </a:r>
          </a:p>
          <a:p>
            <a:pPr marL="0" indent="0">
              <a:buNone/>
            </a:pPr>
            <a:r>
              <a:rPr lang="en-US" sz="1600" dirty="0">
                <a:hlinkClick r:id="rId8"/>
              </a:rPr>
              <a:t>The GLOBE Program</a:t>
            </a:r>
            <a:endParaRPr lang="en-US" sz="1600" dirty="0"/>
          </a:p>
          <a:p>
            <a:pPr marL="0" indent="0">
              <a:buNone/>
            </a:pPr>
            <a:r>
              <a:rPr lang="en-US" sz="1600" dirty="0">
                <a:hlinkClick r:id="rId9"/>
              </a:rPr>
              <a:t>NASA Wavelength  </a:t>
            </a:r>
            <a:r>
              <a:rPr lang="en-US" sz="1600" i="1" dirty="0"/>
              <a:t>NASA’s Digital Library for Earth and Space Science Education Resources</a:t>
            </a:r>
          </a:p>
          <a:p>
            <a:pPr marL="0" indent="0">
              <a:buNone/>
            </a:pPr>
            <a:r>
              <a:rPr lang="en-US" sz="1600" dirty="0">
                <a:hlinkClick r:id="rId10"/>
              </a:rPr>
              <a:t>NASA Global Climate Change: Vital Signs of the Planet</a:t>
            </a:r>
            <a:endParaRPr lang="en-US" sz="1600" dirty="0"/>
          </a:p>
          <a:p>
            <a:pPr marL="0" indent="0">
              <a:buNone/>
            </a:pPr>
            <a:r>
              <a:rPr lang="en-US" sz="1600" b="1" dirty="0"/>
              <a:t>The GLOBE Program is sponsored by these organizations: </a:t>
            </a:r>
          </a:p>
          <a:p>
            <a:pPr marL="0" indent="0">
              <a:buNone/>
            </a:pPr>
            <a:endParaRPr lang="en-US" sz="1600" b="1" dirty="0"/>
          </a:p>
          <a:p>
            <a:pPr marL="0" indent="0">
              <a:buNone/>
            </a:pPr>
            <a:r>
              <a:rPr lang="en-US" altLang="en-US" sz="1600" i="1" dirty="0">
                <a:solidFill>
                  <a:srgbClr val="000000"/>
                </a:solidFill>
              </a:rPr>
              <a:t>Version  2/12/20. If you edit and modify this slide set for use for educational purposes,  please note “modified </a:t>
            </a:r>
            <a:r>
              <a:rPr lang="en-US" altLang="en-US" sz="1600" i="1">
                <a:solidFill>
                  <a:srgbClr val="000000"/>
                </a:solidFill>
              </a:rPr>
              <a:t>by and </a:t>
            </a:r>
            <a:r>
              <a:rPr lang="en-US" altLang="en-US" sz="1600" i="1" dirty="0">
                <a:solidFill>
                  <a:srgbClr val="000000"/>
                </a:solidFill>
              </a:rPr>
              <a:t>your name </a:t>
            </a:r>
            <a:r>
              <a:rPr lang="en-US" altLang="en-US" sz="1600" i="1">
                <a:solidFill>
                  <a:srgbClr val="000000"/>
                </a:solidFill>
              </a:rPr>
              <a:t>and date“  </a:t>
            </a:r>
            <a:r>
              <a:rPr lang="en-US" altLang="en-US" sz="1600" i="1" dirty="0">
                <a:solidFill>
                  <a:srgbClr val="000000"/>
                </a:solidFill>
              </a:rPr>
              <a:t>on this page. Thank you.</a:t>
            </a:r>
            <a:endParaRPr lang="en-US" sz="1600" dirty="0"/>
          </a:p>
          <a:p>
            <a:pPr marL="0" indent="0">
              <a:buNone/>
            </a:pPr>
            <a:endParaRPr lang="en-US" sz="1600" b="1" dirty="0"/>
          </a:p>
          <a:p>
            <a:pPr marL="0" indent="0">
              <a:buNone/>
            </a:pPr>
            <a:endParaRPr lang="en-US" sz="1700" b="1" dirty="0"/>
          </a:p>
        </p:txBody>
      </p:sp>
      <p:pic>
        <p:nvPicPr>
          <p:cNvPr id="14" name="Picture 13" descr="Logos for NASA, NOAA, NSF and the U.S. Department of Stat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21464" y="5664170"/>
            <a:ext cx="1805613" cy="377871"/>
          </a:xfrm>
          <a:prstGeom prst="rect">
            <a:avLst/>
          </a:prstGeom>
        </p:spPr>
      </p:pic>
    </p:spTree>
    <p:extLst>
      <p:ext uri="{BB962C8B-B14F-4D97-AF65-F5344CB8AC3E}">
        <p14:creationId xmlns:p14="http://schemas.microsoft.com/office/powerpoint/2010/main" val="152275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3</a:t>
            </a:fld>
            <a:endParaRPr lang="en-US" dirty="0"/>
          </a:p>
        </p:txBody>
      </p:sp>
      <p:pic>
        <p:nvPicPr>
          <p:cNvPr id="6" name="Picture 5"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10"/>
            <a:ext cx="9144000" cy="987732"/>
          </a:xfrm>
          <a:prstGeom prst="rect">
            <a:avLst/>
          </a:prstGeom>
        </p:spPr>
      </p:pic>
      <p:pic>
        <p:nvPicPr>
          <p:cNvPr id="7" name="Picture 6" descr="Menu: What is tree circumfer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 y="988366"/>
            <a:ext cx="1188179" cy="5967596"/>
          </a:xfrm>
          <a:prstGeom prst="rect">
            <a:avLst/>
          </a:prstGeom>
        </p:spPr>
      </p:pic>
      <p:sp>
        <p:nvSpPr>
          <p:cNvPr id="2" name="Title 1"/>
          <p:cNvSpPr>
            <a:spLocks noGrp="1"/>
          </p:cNvSpPr>
          <p:nvPr>
            <p:ph type="title"/>
          </p:nvPr>
        </p:nvSpPr>
        <p:spPr>
          <a:xfrm>
            <a:off x="1176871" y="677866"/>
            <a:ext cx="7886700" cy="1325563"/>
          </a:xfrm>
        </p:spPr>
        <p:txBody>
          <a:bodyPr>
            <a:normAutofit/>
          </a:bodyPr>
          <a:lstStyle/>
          <a:p>
            <a:r>
              <a:rPr lang="en-US" sz="3600" b="1" dirty="0">
                <a:solidFill>
                  <a:schemeClr val="accent6">
                    <a:lumMod val="50000"/>
                  </a:schemeClr>
                </a:solidFill>
              </a:rPr>
              <a:t>What is Biometry?</a:t>
            </a:r>
          </a:p>
        </p:txBody>
      </p:sp>
      <p:sp>
        <p:nvSpPr>
          <p:cNvPr id="3" name="Content Placeholder 2"/>
          <p:cNvSpPr>
            <a:spLocks noGrp="1"/>
          </p:cNvSpPr>
          <p:nvPr>
            <p:ph sz="half" idx="1"/>
          </p:nvPr>
        </p:nvSpPr>
        <p:spPr>
          <a:xfrm>
            <a:off x="1236774" y="1665598"/>
            <a:ext cx="4109237" cy="4351338"/>
          </a:xfrm>
        </p:spPr>
        <p:txBody>
          <a:bodyPr>
            <a:normAutofit/>
          </a:bodyPr>
          <a:lstStyle/>
          <a:p>
            <a:pPr marL="0" indent="0" algn="just">
              <a:buNone/>
            </a:pPr>
            <a:r>
              <a:rPr lang="en-US" sz="1700" b="1" dirty="0">
                <a:solidFill>
                  <a:srgbClr val="073100"/>
                </a:solidFill>
              </a:rPr>
              <a:t>Biometry</a:t>
            </a:r>
            <a:r>
              <a:rPr lang="en-US" sz="1700" dirty="0"/>
              <a:t> is the measuring of living things.  A scientist is interested not only in the characteristics of vegetation at a study site, but also how it is distributed. How dense is the forest?  Does sunlight penetrate to the forest floor? Is the landscape dominated by grasses? Has there been a recent disturbance, such as a forest fire or flood? These are questions that are answered by taking biometric measurements. </a:t>
            </a:r>
          </a:p>
          <a:p>
            <a:pPr marL="0" indent="0" algn="just">
              <a:buNone/>
            </a:pPr>
            <a:endParaRPr lang="en-US" sz="1700" dirty="0"/>
          </a:p>
          <a:p>
            <a:pPr marL="0" indent="0" algn="just">
              <a:buNone/>
            </a:pPr>
            <a:r>
              <a:rPr lang="en-US" sz="1700" dirty="0"/>
              <a:t>This slide set introduces you to the Tree Circumference Measurement  Protocol. </a:t>
            </a:r>
          </a:p>
          <a:p>
            <a:endParaRPr lang="en-US" dirty="0"/>
          </a:p>
        </p:txBody>
      </p:sp>
      <p:pic>
        <p:nvPicPr>
          <p:cNvPr id="8" name="Content Placeholder 7" descr="List of GLOBE Biometry measurments: Land Cover Sample site, Canopy Cover and Ground Cover, Graminoid, Tree and Shrub Height, Tree Height on Level Ground: Simplified Clinometer Technique, Tree Height on Level Ground: Standard Clinometer Technique, Tree height on a slope: Stand by Tree; Tree Height on a Slope: Two-Triangle Techniques, Graminoid Biomass and Tree Circumference ( this protocol)"/>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26440" y="1528991"/>
            <a:ext cx="3380481" cy="4889220"/>
          </a:xfrm>
        </p:spPr>
      </p:pic>
    </p:spTree>
    <p:extLst>
      <p:ext uri="{BB962C8B-B14F-4D97-AF65-F5344CB8AC3E}">
        <p14:creationId xmlns:p14="http://schemas.microsoft.com/office/powerpoint/2010/main" val="678267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4</a:t>
            </a:fld>
            <a:endParaRPr lang="en-US" dirty="0"/>
          </a:p>
        </p:txBody>
      </p:sp>
      <p:pic>
        <p:nvPicPr>
          <p:cNvPr id="6" name="Picture 5" descr="Banner: Tree Circumference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10"/>
            <a:ext cx="9144000" cy="987732"/>
          </a:xfrm>
          <a:prstGeom prst="rect">
            <a:avLst/>
          </a:prstGeom>
        </p:spPr>
      </p:pic>
      <p:pic>
        <p:nvPicPr>
          <p:cNvPr id="7" name="Picture 6" descr="Menu: What is tree circumfer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 y="988366"/>
            <a:ext cx="1188179" cy="5967596"/>
          </a:xfrm>
          <a:prstGeom prst="rect">
            <a:avLst/>
          </a:prstGeom>
        </p:spPr>
      </p:pic>
      <p:sp>
        <p:nvSpPr>
          <p:cNvPr id="2" name="Title 1"/>
          <p:cNvSpPr>
            <a:spLocks noGrp="1"/>
          </p:cNvSpPr>
          <p:nvPr>
            <p:ph type="title"/>
          </p:nvPr>
        </p:nvSpPr>
        <p:spPr>
          <a:xfrm>
            <a:off x="1176871" y="677866"/>
            <a:ext cx="7886700" cy="1325563"/>
          </a:xfrm>
        </p:spPr>
        <p:txBody>
          <a:bodyPr>
            <a:normAutofit/>
          </a:bodyPr>
          <a:lstStyle/>
          <a:p>
            <a:r>
              <a:rPr lang="en-US" sz="3600" b="1" dirty="0">
                <a:solidFill>
                  <a:srgbClr val="055000"/>
                </a:solidFill>
              </a:rPr>
              <a:t>Why Study Land Cover?</a:t>
            </a:r>
            <a:endParaRPr lang="en-US" sz="3600" b="1" dirty="0">
              <a:solidFill>
                <a:schemeClr val="accent6">
                  <a:lumMod val="50000"/>
                </a:schemeClr>
              </a:solidFill>
            </a:endParaRPr>
          </a:p>
        </p:txBody>
      </p:sp>
      <p:sp>
        <p:nvSpPr>
          <p:cNvPr id="3" name="Content Placeholder 2"/>
          <p:cNvSpPr>
            <a:spLocks noGrp="1"/>
          </p:cNvSpPr>
          <p:nvPr>
            <p:ph sz="half" idx="1"/>
          </p:nvPr>
        </p:nvSpPr>
        <p:spPr>
          <a:xfrm>
            <a:off x="1236774" y="1665598"/>
            <a:ext cx="4109237" cy="4351338"/>
          </a:xfrm>
        </p:spPr>
        <p:txBody>
          <a:bodyPr>
            <a:normAutofit/>
          </a:bodyPr>
          <a:lstStyle/>
          <a:p>
            <a:pPr marL="0" indent="0" algn="just">
              <a:buNone/>
            </a:pPr>
            <a:r>
              <a:rPr lang="en-US" sz="1700" dirty="0">
                <a:solidFill>
                  <a:srgbClr val="000000"/>
                </a:solidFill>
              </a:rPr>
              <a:t>Land cover includes both developed and natural areas. All living things depend on their habitat, or land cover, for survival. They find shelter, food, and protection there. Land cover has a direct effect on the kinds of animals that will likely inhabit an area. Therefore, land cover is of great interest to ecologists, who study how plants and animals relate to their environment.</a:t>
            </a:r>
          </a:p>
          <a:p>
            <a:pPr marL="0" indent="0" algn="just">
              <a:buNone/>
            </a:pPr>
            <a:r>
              <a:rPr lang="en-US" sz="1700" dirty="0">
                <a:solidFill>
                  <a:srgbClr val="000000"/>
                </a:solidFill>
              </a:rPr>
              <a:t>Land cover can influence weather, soil properties, and water chemistry. Different land cover types are all distinct in their effects on the flow of energy, water and various chemicals between the air and surface soil. So, knowing what types of land cover occur is important for a variety of Earth system science investigations.</a:t>
            </a:r>
          </a:p>
          <a:p>
            <a:endParaRPr lang="en-US" dirty="0"/>
          </a:p>
        </p:txBody>
      </p:sp>
      <p:pic>
        <p:nvPicPr>
          <p:cNvPr id="8" name="Content Placeholder 7" descr="Earth system diagram: Energy flows and matter cycles through the Earth's biosphere, hydrosphere, atmosphere and pedosphere (soil). The cycles are powered by the Sun's energy.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05914" y="1783217"/>
            <a:ext cx="3423099" cy="3481671"/>
          </a:xfrm>
          <a:prstGeom prst="rect">
            <a:avLst/>
          </a:prstGeom>
        </p:spPr>
      </p:pic>
      <p:sp>
        <p:nvSpPr>
          <p:cNvPr id="10" name="Rectangle 9"/>
          <p:cNvSpPr/>
          <p:nvPr/>
        </p:nvSpPr>
        <p:spPr>
          <a:xfrm>
            <a:off x="5346011" y="5257040"/>
            <a:ext cx="4572000" cy="307777"/>
          </a:xfrm>
          <a:prstGeom prst="rect">
            <a:avLst/>
          </a:prstGeom>
        </p:spPr>
        <p:txBody>
          <a:bodyPr>
            <a:spAutoFit/>
          </a:bodyPr>
          <a:lstStyle/>
          <a:p>
            <a:r>
              <a:rPr lang="en-US" sz="1400" i="1" dirty="0"/>
              <a:t>The Earth System: Energy flows and matter cycles. </a:t>
            </a:r>
          </a:p>
        </p:txBody>
      </p:sp>
    </p:spTree>
    <p:extLst>
      <p:ext uri="{BB962C8B-B14F-4D97-AF65-F5344CB8AC3E}">
        <p14:creationId xmlns:p14="http://schemas.microsoft.com/office/powerpoint/2010/main" val="94570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5</a:t>
            </a:fld>
            <a:endParaRPr lang="en-US" dirty="0"/>
          </a:p>
        </p:txBody>
      </p:sp>
      <p:pic>
        <p:nvPicPr>
          <p:cNvPr id="6" name="Picture 5" descr="Banner: Tree Circumference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10"/>
            <a:ext cx="9144000" cy="987732"/>
          </a:xfrm>
          <a:prstGeom prst="rect">
            <a:avLst/>
          </a:prstGeom>
        </p:spPr>
      </p:pic>
      <p:pic>
        <p:nvPicPr>
          <p:cNvPr id="7" name="Picture 6" descr="Menu: What is tree circumfer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8" y="988366"/>
            <a:ext cx="1188179" cy="5967596"/>
          </a:xfrm>
          <a:prstGeom prst="rect">
            <a:avLst/>
          </a:prstGeom>
        </p:spPr>
      </p:pic>
      <p:sp>
        <p:nvSpPr>
          <p:cNvPr id="2" name="Title 1"/>
          <p:cNvSpPr>
            <a:spLocks noGrp="1"/>
          </p:cNvSpPr>
          <p:nvPr>
            <p:ph type="title"/>
          </p:nvPr>
        </p:nvSpPr>
        <p:spPr>
          <a:xfrm>
            <a:off x="1176871" y="677866"/>
            <a:ext cx="7886700" cy="1325563"/>
          </a:xfrm>
        </p:spPr>
        <p:txBody>
          <a:bodyPr>
            <a:normAutofit/>
          </a:bodyPr>
          <a:lstStyle/>
          <a:p>
            <a:r>
              <a:rPr lang="en-US" sz="3600" b="1" dirty="0">
                <a:solidFill>
                  <a:srgbClr val="055000"/>
                </a:solidFill>
              </a:rPr>
              <a:t>GLOBE Land Cover Investigations</a:t>
            </a:r>
          </a:p>
        </p:txBody>
      </p:sp>
      <p:sp>
        <p:nvSpPr>
          <p:cNvPr id="3" name="Content Placeholder 2"/>
          <p:cNvSpPr>
            <a:spLocks noGrp="1"/>
          </p:cNvSpPr>
          <p:nvPr>
            <p:ph sz="half" idx="1"/>
          </p:nvPr>
        </p:nvSpPr>
        <p:spPr>
          <a:xfrm>
            <a:off x="1353985" y="2874555"/>
            <a:ext cx="7532472" cy="4351338"/>
          </a:xfrm>
        </p:spPr>
        <p:txBody>
          <a:bodyPr>
            <a:normAutofit/>
          </a:bodyPr>
          <a:lstStyle/>
          <a:p>
            <a:pPr marL="0" indent="0" algn="just">
              <a:buNone/>
            </a:pPr>
            <a:r>
              <a:rPr lang="en-US" sz="1800" dirty="0">
                <a:solidFill>
                  <a:srgbClr val="000000"/>
                </a:solidFill>
              </a:rPr>
              <a:t>Land cover is a general term used to describe what is on the ground covering the land. Different land cover terms are used to describe the differences we see when we look at the land. Scientists classify land cover based on established criteria. This is done so that there is a consistent use of terms among people. For instance, what one person may call a forest living in the tropical Amazon may be quite different from a person living in northern Canada. Different species of trees live in these places, trees may be of different heights and the amount of ground and canopy cover may be quite different. For this reason, we need a standardized way to describe land cover.</a:t>
            </a:r>
          </a:p>
          <a:p>
            <a:pPr marL="0" indent="0" algn="just">
              <a:buNone/>
            </a:pPr>
            <a:r>
              <a:rPr lang="en-US" sz="1800" dirty="0">
                <a:solidFill>
                  <a:srgbClr val="000000"/>
                </a:solidFill>
              </a:rPr>
              <a:t>GLOBE uses a land cover classification scheme called </a:t>
            </a:r>
            <a:r>
              <a:rPr lang="en-US" sz="1800" b="1" dirty="0">
                <a:solidFill>
                  <a:srgbClr val="000000"/>
                </a:solidFill>
                <a:hlinkClick r:id="rId5"/>
              </a:rPr>
              <a:t>Modified UNESCO Classification (MUC)</a:t>
            </a:r>
            <a:r>
              <a:rPr lang="en-US" sz="1800" dirty="0">
                <a:solidFill>
                  <a:srgbClr val="000000"/>
                </a:solidFill>
              </a:rPr>
              <a:t>. There are many different types of classification schemes used. These are often designed for specific places or regions. MUC can be used around the world and allows people to contribute to a global data base.</a:t>
            </a:r>
          </a:p>
          <a:p>
            <a:pPr algn="just"/>
            <a:endParaRPr lang="en-US" sz="1800" dirty="0">
              <a:solidFill>
                <a:srgbClr val="000000"/>
              </a:solidFill>
            </a:endParaRPr>
          </a:p>
          <a:p>
            <a:endParaRPr lang="en-US" dirty="0"/>
          </a:p>
        </p:txBody>
      </p:sp>
      <p:pic>
        <p:nvPicPr>
          <p:cNvPr id="10" name="Content Placeholder 9" descr="Screen Shot of the MUC Guide"/>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rot="963856">
            <a:off x="7554690" y="1240939"/>
            <a:ext cx="1000381" cy="15249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6736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0627B17-9DD1-A345-8751-83B8F38A347B}" type="slidenum">
              <a:rPr lang="en-US" smtClean="0"/>
              <a:t>6</a:t>
            </a:fld>
            <a:endParaRPr lang="en-US" dirty="0"/>
          </a:p>
        </p:txBody>
      </p:sp>
      <p:pic>
        <p:nvPicPr>
          <p:cNvPr id="6" name="Picture 5" descr="Banner: Tree Circumference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10"/>
            <a:ext cx="9144000" cy="987732"/>
          </a:xfrm>
          <a:prstGeom prst="rect">
            <a:avLst/>
          </a:prstGeom>
        </p:spPr>
      </p:pic>
      <p:pic>
        <p:nvPicPr>
          <p:cNvPr id="7" name="Picture 6" descr="Menu: What is tree circumfer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8" y="988366"/>
            <a:ext cx="1188179" cy="5967596"/>
          </a:xfrm>
          <a:prstGeom prst="rect">
            <a:avLst/>
          </a:prstGeom>
        </p:spPr>
      </p:pic>
      <p:sp>
        <p:nvSpPr>
          <p:cNvPr id="2" name="Title 1"/>
          <p:cNvSpPr>
            <a:spLocks noGrp="1"/>
          </p:cNvSpPr>
          <p:nvPr>
            <p:ph type="title"/>
          </p:nvPr>
        </p:nvSpPr>
        <p:spPr>
          <a:xfrm>
            <a:off x="1176871" y="677866"/>
            <a:ext cx="7886700" cy="1325563"/>
          </a:xfrm>
        </p:spPr>
        <p:txBody>
          <a:bodyPr>
            <a:normAutofit/>
          </a:bodyPr>
          <a:lstStyle/>
          <a:p>
            <a:r>
              <a:rPr lang="en-US" sz="3600" b="1" dirty="0">
                <a:solidFill>
                  <a:srgbClr val="055000"/>
                </a:solidFill>
              </a:rPr>
              <a:t>What is Tree Circumference? </a:t>
            </a:r>
          </a:p>
        </p:txBody>
      </p:sp>
      <p:pic>
        <p:nvPicPr>
          <p:cNvPr id="8" name="Content Placeholder 7" descr="Photo: Student measuring tree circumferemce of a tree. The tape is held at about chest height."/>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496527" y="2207007"/>
            <a:ext cx="3392026" cy="2550803"/>
          </a:xfrm>
          <a:prstGeom prst="rect">
            <a:avLst/>
          </a:prstGeom>
        </p:spPr>
      </p:pic>
      <p:sp>
        <p:nvSpPr>
          <p:cNvPr id="9" name="Content Placeholder 8"/>
          <p:cNvSpPr>
            <a:spLocks noGrp="1"/>
          </p:cNvSpPr>
          <p:nvPr>
            <p:ph sz="half" idx="1"/>
          </p:nvPr>
        </p:nvSpPr>
        <p:spPr>
          <a:xfrm>
            <a:off x="1327548" y="1707223"/>
            <a:ext cx="4018302" cy="5112266"/>
          </a:xfrm>
        </p:spPr>
        <p:txBody>
          <a:bodyPr>
            <a:normAutofit/>
          </a:bodyPr>
          <a:lstStyle/>
          <a:p>
            <a:pPr marL="0" indent="0" algn="just">
              <a:buNone/>
            </a:pPr>
            <a:r>
              <a:rPr lang="en-US" sz="1600" dirty="0"/>
              <a:t>Tree circumference is a common measurement used by ecologists. It is the measurement around the trunk of the tree, taken at </a:t>
            </a:r>
            <a:r>
              <a:rPr lang="en-US" sz="1600" b="1" dirty="0">
                <a:solidFill>
                  <a:srgbClr val="055000"/>
                </a:solidFill>
              </a:rPr>
              <a:t>Diameter Breast Height. Diameter Breast Height (or Diameter-at-Breast-Height) </a:t>
            </a:r>
            <a:r>
              <a:rPr lang="en-US" sz="1600" dirty="0"/>
              <a:t>is a standard measure 1.35 m from the ground surface and  used by foresters and ecologists used to ensure consistency of measurement over time and between collectors. </a:t>
            </a:r>
          </a:p>
          <a:p>
            <a:pPr marL="0" indent="0" algn="just">
              <a:buNone/>
            </a:pPr>
            <a:r>
              <a:rPr lang="en-US" sz="1600" dirty="0"/>
              <a:t>Tree circumference is one of the several vegetation measurements in the</a:t>
            </a:r>
            <a:r>
              <a:rPr lang="en-US" sz="1600" b="1" dirty="0"/>
              <a:t> </a:t>
            </a:r>
            <a:r>
              <a:rPr lang="en-US" sz="1600" b="1" dirty="0">
                <a:solidFill>
                  <a:srgbClr val="055000"/>
                </a:solidFill>
              </a:rPr>
              <a:t>Biometry Protocol. </a:t>
            </a:r>
            <a:r>
              <a:rPr lang="en-US" sz="1600" dirty="0"/>
              <a:t>In combination with other measurements in the protocol, tree circumference data are useful for describing the vegetation landscape and answering many scientific questions related to forest stability and change. DBH measurements can be used to estimate the volume, biomass, and carbon storage of trees and are critical to understanding biomass and carbon storage in local ecosystems.</a:t>
            </a:r>
          </a:p>
          <a:p>
            <a:endParaRPr lang="en-US" dirty="0"/>
          </a:p>
        </p:txBody>
      </p:sp>
    </p:spTree>
    <p:extLst>
      <p:ext uri="{BB962C8B-B14F-4D97-AF65-F5344CB8AC3E}">
        <p14:creationId xmlns:p14="http://schemas.microsoft.com/office/powerpoint/2010/main" val="662676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627B17-9DD1-A345-8751-83B8F38A347B}" type="slidenum">
              <a:rPr lang="en-US" smtClean="0"/>
              <a:t>7</a:t>
            </a:fld>
            <a:endParaRPr lang="en-US" dirty="0"/>
          </a:p>
        </p:txBody>
      </p:sp>
      <p:pic>
        <p:nvPicPr>
          <p:cNvPr id="6" name="Picture 5" descr="Banner: Tree Circumference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08000"/>
          </a:xfrm>
          <a:prstGeom prst="rect">
            <a:avLst/>
          </a:prstGeom>
        </p:spPr>
      </p:pic>
      <p:pic>
        <p:nvPicPr>
          <p:cNvPr id="7" name="Picture 6" descr="Menu: Why collect tree circumferenc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008000"/>
            <a:ext cx="1163884" cy="5850000"/>
          </a:xfrm>
          <a:prstGeom prst="rect">
            <a:avLst/>
          </a:prstGeom>
        </p:spPr>
      </p:pic>
      <p:sp>
        <p:nvSpPr>
          <p:cNvPr id="2" name="Title 1"/>
          <p:cNvSpPr>
            <a:spLocks noGrp="1"/>
          </p:cNvSpPr>
          <p:nvPr>
            <p:ph type="title"/>
          </p:nvPr>
        </p:nvSpPr>
        <p:spPr>
          <a:xfrm>
            <a:off x="1163885" y="1008000"/>
            <a:ext cx="7886700" cy="1325563"/>
          </a:xfrm>
        </p:spPr>
        <p:txBody>
          <a:bodyPr>
            <a:normAutofit/>
          </a:bodyPr>
          <a:lstStyle/>
          <a:p>
            <a:r>
              <a:rPr lang="en-US" sz="3600" b="1" dirty="0">
                <a:solidFill>
                  <a:srgbClr val="055000"/>
                </a:solidFill>
              </a:rPr>
              <a:t>Why Collect Tree Circumference Data? </a:t>
            </a:r>
            <a:br>
              <a:rPr lang="en-US" b="1" dirty="0">
                <a:solidFill>
                  <a:srgbClr val="055000"/>
                </a:solidFill>
              </a:rPr>
            </a:br>
            <a:endParaRPr lang="en-US" dirty="0"/>
          </a:p>
        </p:txBody>
      </p:sp>
      <p:sp>
        <p:nvSpPr>
          <p:cNvPr id="3" name="Content Placeholder 2"/>
          <p:cNvSpPr>
            <a:spLocks noGrp="1"/>
          </p:cNvSpPr>
          <p:nvPr>
            <p:ph sz="half" idx="1"/>
          </p:nvPr>
        </p:nvSpPr>
        <p:spPr>
          <a:xfrm>
            <a:off x="1334125" y="1670781"/>
            <a:ext cx="7076660" cy="4351338"/>
          </a:xfrm>
        </p:spPr>
        <p:txBody>
          <a:bodyPr>
            <a:normAutofit/>
          </a:bodyPr>
          <a:lstStyle/>
          <a:p>
            <a:pPr marL="0" indent="0" algn="just">
              <a:buNone/>
            </a:pPr>
            <a:r>
              <a:rPr lang="en-US" sz="1400" dirty="0"/>
              <a:t>From circumference measurements, it is possible to calculate tree diameter and cross-sectional area, and estimate the volume and above ground biomass of trees. These measurements are used by foresters and managers to calculate the approximate age of the tree. The measurements are also used to estimate the amount of standing timber in a forest. </a:t>
            </a:r>
          </a:p>
          <a:p>
            <a:pPr marL="0" indent="0" algn="just">
              <a:buNone/>
            </a:pPr>
            <a:r>
              <a:rPr lang="en-US" sz="1400" dirty="0"/>
              <a:t>Carbon dioxide is a greenhouse gas contributing to climate change. Plants play an important role in the climate system by sequestering, or “fixing” carbon that they take in during the process of photosynthesis and turning it into plant biomass. Understanding the amount of carbon stored in vegetation is important for communities making land management decisions related to climate change mitigation. Standing carbon biomass can be calculated using measurements collected in the </a:t>
            </a:r>
            <a:r>
              <a:rPr lang="en-US" sz="1400" b="1" dirty="0">
                <a:solidFill>
                  <a:srgbClr val="055000"/>
                </a:solidFill>
              </a:rPr>
              <a:t>Biometry Protocol</a:t>
            </a:r>
            <a:r>
              <a:rPr lang="en-US" sz="1400" dirty="0"/>
              <a:t>.  Read about </a:t>
            </a:r>
            <a:r>
              <a:rPr lang="en-US" sz="1400" b="1" i="1" dirty="0">
                <a:solidFill>
                  <a:schemeClr val="accent6">
                    <a:lumMod val="50000"/>
                  </a:schemeClr>
                </a:solidFill>
              </a:rPr>
              <a:t>Above Ground Carbon Density in the next slide. </a:t>
            </a:r>
          </a:p>
        </p:txBody>
      </p:sp>
      <p:pic>
        <p:nvPicPr>
          <p:cNvPr id="9" name="Content Placeholder 8" descr="Illustrative Photos of three trees"/>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411507" y="3949278"/>
            <a:ext cx="6921895" cy="2407073"/>
          </a:xfrm>
        </p:spPr>
      </p:pic>
    </p:spTree>
    <p:extLst>
      <p:ext uri="{BB962C8B-B14F-4D97-AF65-F5344CB8AC3E}">
        <p14:creationId xmlns:p14="http://schemas.microsoft.com/office/powerpoint/2010/main" val="1459026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0627B17-9DD1-A345-8751-83B8F38A347B}" type="slidenum">
              <a:rPr lang="en-US" smtClean="0"/>
              <a:t>8</a:t>
            </a:fld>
            <a:endParaRPr lang="en-US" dirty="0"/>
          </a:p>
        </p:txBody>
      </p:sp>
      <p:pic>
        <p:nvPicPr>
          <p:cNvPr id="4" name="Picture 3" descr="Banner: Tree Circumference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51747"/>
          </a:xfrm>
          <a:prstGeom prst="rect">
            <a:avLst/>
          </a:prstGeom>
        </p:spPr>
      </p:pic>
      <p:pic>
        <p:nvPicPr>
          <p:cNvPr id="5" name="Picture 4"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6" y="951747"/>
            <a:ext cx="1175141" cy="6021086"/>
          </a:xfrm>
          <a:prstGeom prst="rect">
            <a:avLst/>
          </a:prstGeom>
        </p:spPr>
      </p:pic>
      <p:sp>
        <p:nvSpPr>
          <p:cNvPr id="2" name="Title 1"/>
          <p:cNvSpPr>
            <a:spLocks noGrp="1"/>
          </p:cNvSpPr>
          <p:nvPr>
            <p:ph type="title"/>
          </p:nvPr>
        </p:nvSpPr>
        <p:spPr>
          <a:xfrm>
            <a:off x="1257300" y="1456710"/>
            <a:ext cx="7886700" cy="1346451"/>
          </a:xfrm>
        </p:spPr>
        <p:txBody>
          <a:bodyPr>
            <a:normAutofit fontScale="90000"/>
          </a:bodyPr>
          <a:lstStyle/>
          <a:p>
            <a:r>
              <a:rPr lang="en-US" sz="3600" b="1" dirty="0">
                <a:solidFill>
                  <a:srgbClr val="055000"/>
                </a:solidFill>
              </a:rPr>
              <a:t>Above Ground Carbon Density</a:t>
            </a:r>
            <a:br>
              <a:rPr lang="en-US" sz="3600" b="1" dirty="0">
                <a:solidFill>
                  <a:srgbClr val="055000"/>
                </a:solidFill>
              </a:rPr>
            </a:br>
            <a:br>
              <a:rPr lang="en-US" sz="3600" b="1" dirty="0">
                <a:solidFill>
                  <a:srgbClr val="055000"/>
                </a:solidFill>
              </a:rPr>
            </a:br>
            <a:br>
              <a:rPr lang="en-US" sz="3600" b="1" dirty="0">
                <a:solidFill>
                  <a:srgbClr val="055000"/>
                </a:solidFill>
              </a:rPr>
            </a:br>
            <a:br>
              <a:rPr lang="en-US" b="1" dirty="0">
                <a:solidFill>
                  <a:srgbClr val="055000"/>
                </a:solidFill>
              </a:rPr>
            </a:br>
            <a:endParaRPr lang="en-US" dirty="0"/>
          </a:p>
        </p:txBody>
      </p:sp>
      <p:sp>
        <p:nvSpPr>
          <p:cNvPr id="3" name="Content Placeholder 2"/>
          <p:cNvSpPr>
            <a:spLocks noGrp="1"/>
          </p:cNvSpPr>
          <p:nvPr>
            <p:ph sz="half" idx="1"/>
          </p:nvPr>
        </p:nvSpPr>
        <p:spPr>
          <a:xfrm>
            <a:off x="1419015" y="1786621"/>
            <a:ext cx="3152985" cy="4351338"/>
          </a:xfrm>
        </p:spPr>
        <p:txBody>
          <a:bodyPr>
            <a:noAutofit/>
          </a:bodyPr>
          <a:lstStyle/>
          <a:p>
            <a:pPr marL="0" indent="0" algn="just">
              <a:buNone/>
            </a:pPr>
            <a:r>
              <a:rPr lang="en-US" sz="1600" dirty="0"/>
              <a:t>To assess the forest cover of Mexico, the research team pulled together a combination of ground-based and satellite measurements. Broad measures of forest density, height, and structure were derived from observations by the Landsat series of satellites, NASA’s Shuttle Radar Topography Mission, and the PALSAR radar backscatter instrument on Japan’s ALOS satellite. Those space-based measurements were then melded with data from ground-based inventories of trees on more than 26,000 plots across Mexico.</a:t>
            </a:r>
          </a:p>
        </p:txBody>
      </p:sp>
      <p:pic>
        <p:nvPicPr>
          <p:cNvPr id="8" name="Content Placeholder 7" descr="Screenshot:  Map of above ground carbon density in the country of Mexico."/>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733715" y="1942944"/>
            <a:ext cx="3984532" cy="3003810"/>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1387527" y="5103488"/>
            <a:ext cx="7371128" cy="1323439"/>
          </a:xfrm>
          <a:prstGeom prst="rect">
            <a:avLst/>
          </a:prstGeom>
          <a:noFill/>
        </p:spPr>
        <p:txBody>
          <a:bodyPr wrap="square" rtlCol="0">
            <a:spAutoFit/>
          </a:bodyPr>
          <a:lstStyle/>
          <a:p>
            <a:endParaRPr lang="en-US" sz="1600" dirty="0"/>
          </a:p>
          <a:p>
            <a:r>
              <a:rPr lang="en-US" sz="1600" dirty="0"/>
              <a:t>The maps above depict the concentration of biomass—a measure of the amount of organic carbon stored in the trunks, limbs, and leaves of trees in Mexico. The darkest greens reveal the areas with the densest, tallest, and most robust forest growth   </a:t>
            </a:r>
            <a:r>
              <a:rPr lang="en-US" sz="1600" i="1" dirty="0">
                <a:hlinkClick r:id="rId6"/>
              </a:rPr>
              <a:t>Text and Image: NASA Earth Observatory</a:t>
            </a:r>
            <a:r>
              <a:rPr lang="en-US" sz="1600" i="1" dirty="0"/>
              <a:t>.</a:t>
            </a:r>
          </a:p>
        </p:txBody>
      </p:sp>
    </p:spTree>
    <p:extLst>
      <p:ext uri="{BB962C8B-B14F-4D97-AF65-F5344CB8AC3E}">
        <p14:creationId xmlns:p14="http://schemas.microsoft.com/office/powerpoint/2010/main" val="2836833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9402</TotalTime>
  <Words>3616</Words>
  <Application>Microsoft Macintosh PowerPoint</Application>
  <PresentationFormat>On-screen Show (4:3)</PresentationFormat>
  <Paragraphs>314</Paragraphs>
  <Slides>39</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ＭＳ 明朝</vt:lpstr>
      <vt:lpstr>Arial</vt:lpstr>
      <vt:lpstr>Calibri</vt:lpstr>
      <vt:lpstr>Calibri Light</vt:lpstr>
      <vt:lpstr>Times New Roman</vt:lpstr>
      <vt:lpstr>Wingdings</vt:lpstr>
      <vt:lpstr>Office Theme</vt:lpstr>
      <vt:lpstr>First Slide</vt:lpstr>
      <vt:lpstr>Overview</vt:lpstr>
      <vt:lpstr>The Biosphere</vt:lpstr>
      <vt:lpstr>What is Biometry?</vt:lpstr>
      <vt:lpstr>Why Study Land Cover?</vt:lpstr>
      <vt:lpstr>GLOBE Land Cover Investigations</vt:lpstr>
      <vt:lpstr>What is Tree Circumference? </vt:lpstr>
      <vt:lpstr>Why Collect Tree Circumference Data?  </vt:lpstr>
      <vt:lpstr>Above Ground Carbon Density    </vt:lpstr>
      <vt:lpstr>How Your Measurements Can Help   </vt:lpstr>
      <vt:lpstr>Example of Changing Tree Range: Projected Changes in the Boreal Forest resulting from Climate Change</vt:lpstr>
      <vt:lpstr>Research Questions   </vt:lpstr>
      <vt:lpstr>Let’s do a quick review before moving onto data collection! Question 1   </vt:lpstr>
      <vt:lpstr>Let’s do a quick review before moving onto data collection! Answer to Question 1    </vt:lpstr>
      <vt:lpstr>Let’s do a quick review before moving onto data collection!  Question 2   </vt:lpstr>
      <vt:lpstr>Let’s do a quick review before moving onto data collection! Answer to Question 2    </vt:lpstr>
      <vt:lpstr>Let’s do a quick review before moving onto data collection! Question 3   </vt:lpstr>
      <vt:lpstr>Let’s do a quick review before moving onto data collection! Answer to Question 3    </vt:lpstr>
      <vt:lpstr>Protocol at a Glance: Tree Circumference</vt:lpstr>
      <vt:lpstr>How to Collect Your Data in the Field: Prerequisite Steps</vt:lpstr>
      <vt:lpstr>Assemble Equipment</vt:lpstr>
      <vt:lpstr>How to Collect your Data in the Field</vt:lpstr>
      <vt:lpstr>Measuring Tree Circumference</vt:lpstr>
      <vt:lpstr>Recording your measurements</vt:lpstr>
      <vt:lpstr>Let’s do a quick review before moving onto data entry. Question 4   </vt:lpstr>
      <vt:lpstr>Let’s do a quick review before moving onto data entry. Answer to Question 4    </vt:lpstr>
      <vt:lpstr>Let’s do a quick review before moving onto data entry. Question 5   </vt:lpstr>
      <vt:lpstr>   Let’s do a quick review before moving onto data entry. Answer to Question 5    </vt:lpstr>
      <vt:lpstr>Report Data to the GLOBE Database</vt:lpstr>
      <vt:lpstr>Entering your data via Live Data Entry or Data Entry Mobile App- Step 1 </vt:lpstr>
      <vt:lpstr>Entering your data via Live Data Entry or Data Entry Mobile App- Step 2 </vt:lpstr>
      <vt:lpstr>Visualize and Retrieve Data- Step 1</vt:lpstr>
      <vt:lpstr>Visualize and Retrieve Data- Step 2</vt:lpstr>
      <vt:lpstr>Visualize and Retrieve Data- Step 3</vt:lpstr>
      <vt:lpstr>Review questions to help you prepare to do the Tree Circumference measurements associated with the GLOBE Biometry Protocol</vt:lpstr>
      <vt:lpstr>Are You Ready for the Quiz?</vt:lpstr>
      <vt:lpstr>Useful Teaching Resource</vt:lpstr>
      <vt:lpstr>Frequently Asked Questions (FAQs)</vt:lpstr>
      <vt:lpstr>Please provide us with feedback about this module. This is a community project and we welcome your comments, suggestions and edits! Comment here: eTraining Feedback Questions about content of the module? Contact GLOBE: help@globe.gov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Microsoft Office User</cp:lastModifiedBy>
  <cp:revision>95</cp:revision>
  <dcterms:created xsi:type="dcterms:W3CDTF">2016-04-03T03:04:32Z</dcterms:created>
  <dcterms:modified xsi:type="dcterms:W3CDTF">2020-02-12T22:45:28Z</dcterms:modified>
</cp:coreProperties>
</file>