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slideLayouts/slideLayout2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 id="2147483674" r:id="rId2"/>
    <p:sldMasterId id="2147483770" r:id="rId3"/>
    <p:sldMasterId id="2147483746" r:id="rId4"/>
    <p:sldMasterId id="2147483774" r:id="rId5"/>
    <p:sldMasterId id="2147483776" r:id="rId6"/>
    <p:sldMasterId id="2147483778" r:id="rId7"/>
    <p:sldMasterId id="2147483780" r:id="rId8"/>
    <p:sldMasterId id="2147483782" r:id="rId9"/>
    <p:sldMasterId id="2147483784" r:id="rId10"/>
    <p:sldMasterId id="2147483786" r:id="rId11"/>
    <p:sldMasterId id="2147483791" r:id="rId12"/>
    <p:sldMasterId id="2147483793" r:id="rId13"/>
    <p:sldMasterId id="2147483795" r:id="rId14"/>
    <p:sldMasterId id="2147483797" r:id="rId15"/>
    <p:sldMasterId id="2147483799" r:id="rId16"/>
    <p:sldMasterId id="2147483801" r:id="rId17"/>
    <p:sldMasterId id="2147483803" r:id="rId18"/>
  </p:sldMasterIdLst>
  <p:notesMasterIdLst>
    <p:notesMasterId r:id="rId108"/>
  </p:notesMasterIdLst>
  <p:handoutMasterIdLst>
    <p:handoutMasterId r:id="rId109"/>
  </p:handoutMasterIdLst>
  <p:sldIdLst>
    <p:sldId id="256" r:id="rId19"/>
    <p:sldId id="437" r:id="rId20"/>
    <p:sldId id="258" r:id="rId21"/>
    <p:sldId id="339" r:id="rId22"/>
    <p:sldId id="445" r:id="rId23"/>
    <p:sldId id="342" r:id="rId24"/>
    <p:sldId id="340" r:id="rId25"/>
    <p:sldId id="364" r:id="rId26"/>
    <p:sldId id="344" r:id="rId27"/>
    <p:sldId id="345" r:id="rId28"/>
    <p:sldId id="346" r:id="rId29"/>
    <p:sldId id="348" r:id="rId30"/>
    <p:sldId id="347" r:id="rId31"/>
    <p:sldId id="349" r:id="rId32"/>
    <p:sldId id="350" r:id="rId33"/>
    <p:sldId id="351" r:id="rId34"/>
    <p:sldId id="352" r:id="rId35"/>
    <p:sldId id="438" r:id="rId36"/>
    <p:sldId id="439" r:id="rId37"/>
    <p:sldId id="353" r:id="rId38"/>
    <p:sldId id="354" r:id="rId39"/>
    <p:sldId id="355" r:id="rId40"/>
    <p:sldId id="356" r:id="rId41"/>
    <p:sldId id="365" r:id="rId42"/>
    <p:sldId id="359" r:id="rId43"/>
    <p:sldId id="440" r:id="rId44"/>
    <p:sldId id="441" r:id="rId45"/>
    <p:sldId id="442" r:id="rId46"/>
    <p:sldId id="443" r:id="rId47"/>
    <p:sldId id="446" r:id="rId48"/>
    <p:sldId id="360" r:id="rId49"/>
    <p:sldId id="361" r:id="rId50"/>
    <p:sldId id="362" r:id="rId51"/>
    <p:sldId id="447" r:id="rId52"/>
    <p:sldId id="448" r:id="rId53"/>
    <p:sldId id="432" r:id="rId54"/>
    <p:sldId id="449" r:id="rId55"/>
    <p:sldId id="341" r:id="rId56"/>
    <p:sldId id="366" r:id="rId57"/>
    <p:sldId id="367" r:id="rId58"/>
    <p:sldId id="372" r:id="rId59"/>
    <p:sldId id="450" r:id="rId60"/>
    <p:sldId id="369" r:id="rId61"/>
    <p:sldId id="451" r:id="rId62"/>
    <p:sldId id="452" r:id="rId63"/>
    <p:sldId id="453" r:id="rId64"/>
    <p:sldId id="454" r:id="rId65"/>
    <p:sldId id="460" r:id="rId66"/>
    <p:sldId id="363" r:id="rId67"/>
    <p:sldId id="377" r:id="rId68"/>
    <p:sldId id="378" r:id="rId69"/>
    <p:sldId id="379" r:id="rId70"/>
    <p:sldId id="455" r:id="rId71"/>
    <p:sldId id="456" r:id="rId72"/>
    <p:sldId id="382" r:id="rId73"/>
    <p:sldId id="383" r:id="rId74"/>
    <p:sldId id="457" r:id="rId75"/>
    <p:sldId id="409" r:id="rId76"/>
    <p:sldId id="461" r:id="rId77"/>
    <p:sldId id="462" r:id="rId78"/>
    <p:sldId id="410" r:id="rId79"/>
    <p:sldId id="458" r:id="rId80"/>
    <p:sldId id="411" r:id="rId81"/>
    <p:sldId id="404" r:id="rId82"/>
    <p:sldId id="393" r:id="rId83"/>
    <p:sldId id="388" r:id="rId84"/>
    <p:sldId id="394" r:id="rId85"/>
    <p:sldId id="463" r:id="rId86"/>
    <p:sldId id="435" r:id="rId87"/>
    <p:sldId id="401" r:id="rId88"/>
    <p:sldId id="433" r:id="rId89"/>
    <p:sldId id="405" r:id="rId90"/>
    <p:sldId id="406" r:id="rId91"/>
    <p:sldId id="434" r:id="rId92"/>
    <p:sldId id="407" r:id="rId93"/>
    <p:sldId id="464" r:id="rId94"/>
    <p:sldId id="414" r:id="rId95"/>
    <p:sldId id="415" r:id="rId96"/>
    <p:sldId id="419" r:id="rId97"/>
    <p:sldId id="427" r:id="rId98"/>
    <p:sldId id="428" r:id="rId99"/>
    <p:sldId id="429" r:id="rId100"/>
    <p:sldId id="389" r:id="rId101"/>
    <p:sldId id="423" r:id="rId102"/>
    <p:sldId id="424" r:id="rId103"/>
    <p:sldId id="425" r:id="rId104"/>
    <p:sldId id="459" r:id="rId105"/>
    <p:sldId id="436" r:id="rId106"/>
    <p:sldId id="391"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86"/>
    <a:srgbClr val="055000"/>
    <a:srgbClr val="0432FF"/>
    <a:srgbClr val="EFA315"/>
    <a:srgbClr val="B4DBDB"/>
    <a:srgbClr val="000072"/>
    <a:srgbClr val="073100"/>
    <a:srgbClr val="123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4E3A-810C-48BF-B5A4-18E773878D52}" v="17" dt="2024-11-06T17:58:37.4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6" autoAdjust="0"/>
    <p:restoredTop sz="86395" autoAdjust="0"/>
  </p:normalViewPr>
  <p:slideViewPr>
    <p:cSldViewPr snapToGrid="0" snapToObjects="1">
      <p:cViewPr varScale="1">
        <p:scale>
          <a:sx n="67" d="100"/>
          <a:sy n="67" d="100"/>
        </p:scale>
        <p:origin x="763" y="43"/>
      </p:cViewPr>
      <p:guideLst>
        <p:guide orient="horz" pos="2160"/>
        <p:guide pos="2880"/>
      </p:guideLst>
    </p:cSldViewPr>
  </p:slideViewPr>
  <p:outlineViewPr>
    <p:cViewPr>
      <p:scale>
        <a:sx n="33" d="100"/>
        <a:sy n="33" d="100"/>
      </p:scale>
      <p:origin x="0" y="-72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theme" Target="theme/theme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notesMaster" Target="notesMasters/notesMaster1.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handoutMaster" Target="handoutMasters/handoutMaster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commentAuthors" Target="commentAuthors.xml"/><Relationship Id="rId115" Type="http://schemas.microsoft.com/office/2016/11/relationships/changesInfo" Target="changesInfos/changesInfo1.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116" Type="http://schemas.microsoft.com/office/2015/10/relationships/revisionInfo" Target="revisionInfo.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5BCB4E3A-810C-48BF-B5A4-18E773878D52}"/>
    <pc:docChg chg="custSel addSld delSld modSld sldOrd">
      <pc:chgData name="Cornell Lewis" userId="f1efe6fb-81a3-4543-8c70-ba19aec2ba77" providerId="ADAL" clId="{5BCB4E3A-810C-48BF-B5A4-18E773878D52}" dt="2024-11-06T18:01:17.368" v="42" actId="700"/>
      <pc:docMkLst>
        <pc:docMk/>
      </pc:docMkLst>
      <pc:sldChg chg="ord">
        <pc:chgData name="Cornell Lewis" userId="f1efe6fb-81a3-4543-8c70-ba19aec2ba77" providerId="ADAL" clId="{5BCB4E3A-810C-48BF-B5A4-18E773878D52}" dt="2024-11-06T17:48:49.383" v="33"/>
        <pc:sldMkLst>
          <pc:docMk/>
          <pc:sldMk cId="1944220736" sldId="341"/>
        </pc:sldMkLst>
      </pc:sldChg>
      <pc:sldChg chg="del">
        <pc:chgData name="Cornell Lewis" userId="f1efe6fb-81a3-4543-8c70-ba19aec2ba77" providerId="ADAL" clId="{5BCB4E3A-810C-48BF-B5A4-18E773878D52}" dt="2024-11-06T00:59:51.295" v="7" actId="2696"/>
        <pc:sldMkLst>
          <pc:docMk/>
          <pc:sldMk cId="323309563" sldId="368"/>
        </pc:sldMkLst>
      </pc:sldChg>
      <pc:sldChg chg="del">
        <pc:chgData name="Cornell Lewis" userId="f1efe6fb-81a3-4543-8c70-ba19aec2ba77" providerId="ADAL" clId="{5BCB4E3A-810C-48BF-B5A4-18E773878D52}" dt="2024-11-06T01:00:28.721" v="9" actId="2696"/>
        <pc:sldMkLst>
          <pc:docMk/>
          <pc:sldMk cId="1223599925" sldId="370"/>
        </pc:sldMkLst>
      </pc:sldChg>
      <pc:sldChg chg="del">
        <pc:chgData name="Cornell Lewis" userId="f1efe6fb-81a3-4543-8c70-ba19aec2ba77" providerId="ADAL" clId="{5BCB4E3A-810C-48BF-B5A4-18E773878D52}" dt="2024-11-06T01:00:46.816" v="10" actId="2696"/>
        <pc:sldMkLst>
          <pc:docMk/>
          <pc:sldMk cId="1916541040" sldId="371"/>
        </pc:sldMkLst>
      </pc:sldChg>
      <pc:sldChg chg="modSp mod">
        <pc:chgData name="Cornell Lewis" userId="f1efe6fb-81a3-4543-8c70-ba19aec2ba77" providerId="ADAL" clId="{5BCB4E3A-810C-48BF-B5A4-18E773878D52}" dt="2024-11-06T00:58:30.114" v="3" actId="20577"/>
        <pc:sldMkLst>
          <pc:docMk/>
          <pc:sldMk cId="2382046790" sldId="372"/>
        </pc:sldMkLst>
        <pc:spChg chg="mod">
          <ac:chgData name="Cornell Lewis" userId="f1efe6fb-81a3-4543-8c70-ba19aec2ba77" providerId="ADAL" clId="{5BCB4E3A-810C-48BF-B5A4-18E773878D52}" dt="2024-11-06T00:58:30.114" v="3" actId="20577"/>
          <ac:spMkLst>
            <pc:docMk/>
            <pc:sldMk cId="2382046790" sldId="372"/>
            <ac:spMk id="2" creationId="{97360F6F-6499-4E8B-B7E0-8F35F874C3A2}"/>
          </ac:spMkLst>
        </pc:spChg>
      </pc:sldChg>
      <pc:sldChg chg="del">
        <pc:chgData name="Cornell Lewis" userId="f1efe6fb-81a3-4543-8c70-ba19aec2ba77" providerId="ADAL" clId="{5BCB4E3A-810C-48BF-B5A4-18E773878D52}" dt="2024-11-06T01:01:26.163" v="12" actId="2696"/>
        <pc:sldMkLst>
          <pc:docMk/>
          <pc:sldMk cId="3376422385" sldId="373"/>
        </pc:sldMkLst>
      </pc:sldChg>
      <pc:sldChg chg="del">
        <pc:chgData name="Cornell Lewis" userId="f1efe6fb-81a3-4543-8c70-ba19aec2ba77" providerId="ADAL" clId="{5BCB4E3A-810C-48BF-B5A4-18E773878D52}" dt="2024-11-06T01:02:00.350" v="15" actId="2696"/>
        <pc:sldMkLst>
          <pc:docMk/>
          <pc:sldMk cId="3184088927" sldId="375"/>
        </pc:sldMkLst>
      </pc:sldChg>
      <pc:sldChg chg="del">
        <pc:chgData name="Cornell Lewis" userId="f1efe6fb-81a3-4543-8c70-ba19aec2ba77" providerId="ADAL" clId="{5BCB4E3A-810C-48BF-B5A4-18E773878D52}" dt="2024-11-06T01:09:12.791" v="29" actId="2696"/>
        <pc:sldMkLst>
          <pc:docMk/>
          <pc:sldMk cId="3148391150" sldId="376"/>
        </pc:sldMkLst>
      </pc:sldChg>
      <pc:sldChg chg="del">
        <pc:chgData name="Cornell Lewis" userId="f1efe6fb-81a3-4543-8c70-ba19aec2ba77" providerId="ADAL" clId="{5BCB4E3A-810C-48BF-B5A4-18E773878D52}" dt="2024-11-06T01:02:56.603" v="17" actId="2696"/>
        <pc:sldMkLst>
          <pc:docMk/>
          <pc:sldMk cId="2489403578" sldId="380"/>
        </pc:sldMkLst>
      </pc:sldChg>
      <pc:sldChg chg="del">
        <pc:chgData name="Cornell Lewis" userId="f1efe6fb-81a3-4543-8c70-ba19aec2ba77" providerId="ADAL" clId="{5BCB4E3A-810C-48BF-B5A4-18E773878D52}" dt="2024-11-06T01:03:28.329" v="19" actId="2696"/>
        <pc:sldMkLst>
          <pc:docMk/>
          <pc:sldMk cId="1298398269" sldId="381"/>
        </pc:sldMkLst>
      </pc:sldChg>
      <pc:sldChg chg="del">
        <pc:chgData name="Cornell Lewis" userId="f1efe6fb-81a3-4543-8c70-ba19aec2ba77" providerId="ADAL" clId="{5BCB4E3A-810C-48BF-B5A4-18E773878D52}" dt="2024-11-06T01:04:08.986" v="21" actId="2696"/>
        <pc:sldMkLst>
          <pc:docMk/>
          <pc:sldMk cId="2904094407" sldId="384"/>
        </pc:sldMkLst>
      </pc:sldChg>
      <pc:sldChg chg="del">
        <pc:chgData name="Cornell Lewis" userId="f1efe6fb-81a3-4543-8c70-ba19aec2ba77" providerId="ADAL" clId="{5BCB4E3A-810C-48BF-B5A4-18E773878D52}" dt="2024-11-06T17:55:30.764" v="35" actId="2696"/>
        <pc:sldMkLst>
          <pc:docMk/>
          <pc:sldMk cId="349071415" sldId="386"/>
        </pc:sldMkLst>
      </pc:sldChg>
      <pc:sldChg chg="del">
        <pc:chgData name="Cornell Lewis" userId="f1efe6fb-81a3-4543-8c70-ba19aec2ba77" providerId="ADAL" clId="{5BCB4E3A-810C-48BF-B5A4-18E773878D52}" dt="2024-11-06T17:55:57.064" v="37" actId="2696"/>
        <pc:sldMkLst>
          <pc:docMk/>
          <pc:sldMk cId="2869361932" sldId="387"/>
        </pc:sldMkLst>
      </pc:sldChg>
      <pc:sldChg chg="add">
        <pc:chgData name="Cornell Lewis" userId="f1efe6fb-81a3-4543-8c70-ba19aec2ba77" providerId="ADAL" clId="{5BCB4E3A-810C-48BF-B5A4-18E773878D52}" dt="2024-11-06T01:06:18.794" v="24"/>
        <pc:sldMkLst>
          <pc:docMk/>
          <pc:sldMk cId="1090282900" sldId="389"/>
        </pc:sldMkLst>
      </pc:sldChg>
      <pc:sldChg chg="del">
        <pc:chgData name="Cornell Lewis" userId="f1efe6fb-81a3-4543-8c70-ba19aec2ba77" providerId="ADAL" clId="{5BCB4E3A-810C-48BF-B5A4-18E773878D52}" dt="2024-11-06T01:06:53.949" v="27" actId="2696"/>
        <pc:sldMkLst>
          <pc:docMk/>
          <pc:sldMk cId="3205404724" sldId="390"/>
        </pc:sldMkLst>
      </pc:sldChg>
      <pc:sldChg chg="del">
        <pc:chgData name="Cornell Lewis" userId="f1efe6fb-81a3-4543-8c70-ba19aec2ba77" providerId="ADAL" clId="{5BCB4E3A-810C-48BF-B5A4-18E773878D52}" dt="2024-11-06T17:57:10.179" v="39" actId="2696"/>
        <pc:sldMkLst>
          <pc:docMk/>
          <pc:sldMk cId="3018696235" sldId="395"/>
        </pc:sldMkLst>
      </pc:sldChg>
      <pc:sldChg chg="del">
        <pc:chgData name="Cornell Lewis" userId="f1efe6fb-81a3-4543-8c70-ba19aec2ba77" providerId="ADAL" clId="{5BCB4E3A-810C-48BF-B5A4-18E773878D52}" dt="2024-11-06T17:58:42.234" v="41" actId="2696"/>
        <pc:sldMkLst>
          <pc:docMk/>
          <pc:sldMk cId="2002592838" sldId="413"/>
        </pc:sldMkLst>
      </pc:sldChg>
      <pc:sldChg chg="del">
        <pc:chgData name="Cornell Lewis" userId="f1efe6fb-81a3-4543-8c70-ba19aec2ba77" providerId="ADAL" clId="{5BCB4E3A-810C-48BF-B5A4-18E773878D52}" dt="2024-11-06T01:04:58.328" v="23" actId="2696"/>
        <pc:sldMkLst>
          <pc:docMk/>
          <pc:sldMk cId="2536275941" sldId="426"/>
        </pc:sldMkLst>
      </pc:sldChg>
      <pc:sldChg chg="del">
        <pc:chgData name="Cornell Lewis" userId="f1efe6fb-81a3-4543-8c70-ba19aec2ba77" providerId="ADAL" clId="{5BCB4E3A-810C-48BF-B5A4-18E773878D52}" dt="2024-11-06T01:06:22.119" v="25" actId="2696"/>
        <pc:sldMkLst>
          <pc:docMk/>
          <pc:sldMk cId="3638064218" sldId="430"/>
        </pc:sldMkLst>
      </pc:sldChg>
      <pc:sldChg chg="modSp mod modClrScheme chgLayout">
        <pc:chgData name="Cornell Lewis" userId="f1efe6fb-81a3-4543-8c70-ba19aec2ba77" providerId="ADAL" clId="{5BCB4E3A-810C-48BF-B5A4-18E773878D52}" dt="2024-11-06T18:01:17.368" v="42" actId="700"/>
        <pc:sldMkLst>
          <pc:docMk/>
          <pc:sldMk cId="2821143327" sldId="436"/>
        </pc:sldMkLst>
        <pc:spChg chg="mod ord">
          <ac:chgData name="Cornell Lewis" userId="f1efe6fb-81a3-4543-8c70-ba19aec2ba77" providerId="ADAL" clId="{5BCB4E3A-810C-48BF-B5A4-18E773878D52}" dt="2024-11-06T18:01:17.368" v="42" actId="700"/>
          <ac:spMkLst>
            <pc:docMk/>
            <pc:sldMk cId="2821143327" sldId="436"/>
            <ac:spMk id="3" creationId="{A9E1CB8C-0034-525B-793C-5C6F95204365}"/>
          </ac:spMkLst>
        </pc:spChg>
      </pc:sldChg>
      <pc:sldChg chg="add del">
        <pc:chgData name="Cornell Lewis" userId="f1efe6fb-81a3-4543-8c70-ba19aec2ba77" providerId="ADAL" clId="{5BCB4E3A-810C-48BF-B5A4-18E773878D52}" dt="2024-11-06T00:59:38.150" v="5" actId="47"/>
        <pc:sldMkLst>
          <pc:docMk/>
          <pc:sldMk cId="467193486" sldId="450"/>
        </pc:sldMkLst>
      </pc:sldChg>
      <pc:sldChg chg="add">
        <pc:chgData name="Cornell Lewis" userId="f1efe6fb-81a3-4543-8c70-ba19aec2ba77" providerId="ADAL" clId="{5BCB4E3A-810C-48BF-B5A4-18E773878D52}" dt="2024-11-06T00:59:44.190" v="6"/>
        <pc:sldMkLst>
          <pc:docMk/>
          <pc:sldMk cId="3121712855" sldId="450"/>
        </pc:sldMkLst>
      </pc:sldChg>
      <pc:sldChg chg="add">
        <pc:chgData name="Cornell Lewis" userId="f1efe6fb-81a3-4543-8c70-ba19aec2ba77" providerId="ADAL" clId="{5BCB4E3A-810C-48BF-B5A4-18E773878D52}" dt="2024-11-06T01:00:10.550" v="8"/>
        <pc:sldMkLst>
          <pc:docMk/>
          <pc:sldMk cId="580899022" sldId="451"/>
        </pc:sldMkLst>
      </pc:sldChg>
      <pc:sldChg chg="add">
        <pc:chgData name="Cornell Lewis" userId="f1efe6fb-81a3-4543-8c70-ba19aec2ba77" providerId="ADAL" clId="{5BCB4E3A-810C-48BF-B5A4-18E773878D52}" dt="2024-11-06T01:01:22.732" v="11"/>
        <pc:sldMkLst>
          <pc:docMk/>
          <pc:sldMk cId="3374386027" sldId="452"/>
        </pc:sldMkLst>
      </pc:sldChg>
      <pc:sldChg chg="add">
        <pc:chgData name="Cornell Lewis" userId="f1efe6fb-81a3-4543-8c70-ba19aec2ba77" providerId="ADAL" clId="{5BCB4E3A-810C-48BF-B5A4-18E773878D52}" dt="2024-11-06T01:01:48.883" v="13"/>
        <pc:sldMkLst>
          <pc:docMk/>
          <pc:sldMk cId="2659712203" sldId="453"/>
        </pc:sldMkLst>
      </pc:sldChg>
      <pc:sldChg chg="add">
        <pc:chgData name="Cornell Lewis" userId="f1efe6fb-81a3-4543-8c70-ba19aec2ba77" providerId="ADAL" clId="{5BCB4E3A-810C-48BF-B5A4-18E773878D52}" dt="2024-11-06T01:01:56.765" v="14"/>
        <pc:sldMkLst>
          <pc:docMk/>
          <pc:sldMk cId="3676459869" sldId="454"/>
        </pc:sldMkLst>
      </pc:sldChg>
      <pc:sldChg chg="add">
        <pc:chgData name="Cornell Lewis" userId="f1efe6fb-81a3-4543-8c70-ba19aec2ba77" providerId="ADAL" clId="{5BCB4E3A-810C-48BF-B5A4-18E773878D52}" dt="2024-11-06T01:02:53.469" v="16"/>
        <pc:sldMkLst>
          <pc:docMk/>
          <pc:sldMk cId="2288022688" sldId="455"/>
        </pc:sldMkLst>
      </pc:sldChg>
      <pc:sldChg chg="add">
        <pc:chgData name="Cornell Lewis" userId="f1efe6fb-81a3-4543-8c70-ba19aec2ba77" providerId="ADAL" clId="{5BCB4E3A-810C-48BF-B5A4-18E773878D52}" dt="2024-11-06T01:03:09.766" v="18"/>
        <pc:sldMkLst>
          <pc:docMk/>
          <pc:sldMk cId="658305889" sldId="456"/>
        </pc:sldMkLst>
      </pc:sldChg>
      <pc:sldChg chg="add">
        <pc:chgData name="Cornell Lewis" userId="f1efe6fb-81a3-4543-8c70-ba19aec2ba77" providerId="ADAL" clId="{5BCB4E3A-810C-48BF-B5A4-18E773878D52}" dt="2024-11-06T01:04:04.400" v="20"/>
        <pc:sldMkLst>
          <pc:docMk/>
          <pc:sldMk cId="3638555801" sldId="457"/>
        </pc:sldMkLst>
      </pc:sldChg>
      <pc:sldChg chg="add">
        <pc:chgData name="Cornell Lewis" userId="f1efe6fb-81a3-4543-8c70-ba19aec2ba77" providerId="ADAL" clId="{5BCB4E3A-810C-48BF-B5A4-18E773878D52}" dt="2024-11-06T01:04:55.638" v="22"/>
        <pc:sldMkLst>
          <pc:docMk/>
          <pc:sldMk cId="652805503" sldId="458"/>
        </pc:sldMkLst>
      </pc:sldChg>
      <pc:sldChg chg="add">
        <pc:chgData name="Cornell Lewis" userId="f1efe6fb-81a3-4543-8c70-ba19aec2ba77" providerId="ADAL" clId="{5BCB4E3A-810C-48BF-B5A4-18E773878D52}" dt="2024-11-06T01:06:50.707" v="26"/>
        <pc:sldMkLst>
          <pc:docMk/>
          <pc:sldMk cId="2725140817" sldId="459"/>
        </pc:sldMkLst>
      </pc:sldChg>
      <pc:sldChg chg="add">
        <pc:chgData name="Cornell Lewis" userId="f1efe6fb-81a3-4543-8c70-ba19aec2ba77" providerId="ADAL" clId="{5BCB4E3A-810C-48BF-B5A4-18E773878D52}" dt="2024-11-06T01:09:08.611" v="28"/>
        <pc:sldMkLst>
          <pc:docMk/>
          <pc:sldMk cId="1983608238" sldId="460"/>
        </pc:sldMkLst>
      </pc:sldChg>
      <pc:sldChg chg="add">
        <pc:chgData name="Cornell Lewis" userId="f1efe6fb-81a3-4543-8c70-ba19aec2ba77" providerId="ADAL" clId="{5BCB4E3A-810C-48BF-B5A4-18E773878D52}" dt="2024-11-06T17:55:24.960" v="34"/>
        <pc:sldMkLst>
          <pc:docMk/>
          <pc:sldMk cId="1334454297" sldId="461"/>
        </pc:sldMkLst>
      </pc:sldChg>
      <pc:sldChg chg="add">
        <pc:chgData name="Cornell Lewis" userId="f1efe6fb-81a3-4543-8c70-ba19aec2ba77" providerId="ADAL" clId="{5BCB4E3A-810C-48BF-B5A4-18E773878D52}" dt="2024-11-06T17:55:51.918" v="36"/>
        <pc:sldMkLst>
          <pc:docMk/>
          <pc:sldMk cId="3733011206" sldId="462"/>
        </pc:sldMkLst>
      </pc:sldChg>
      <pc:sldChg chg="add">
        <pc:chgData name="Cornell Lewis" userId="f1efe6fb-81a3-4543-8c70-ba19aec2ba77" providerId="ADAL" clId="{5BCB4E3A-810C-48BF-B5A4-18E773878D52}" dt="2024-11-06T17:57:05.471" v="38"/>
        <pc:sldMkLst>
          <pc:docMk/>
          <pc:sldMk cId="2801410422" sldId="463"/>
        </pc:sldMkLst>
      </pc:sldChg>
      <pc:sldChg chg="add">
        <pc:chgData name="Cornell Lewis" userId="f1efe6fb-81a3-4543-8c70-ba19aec2ba77" providerId="ADAL" clId="{5BCB4E3A-810C-48BF-B5A4-18E773878D52}" dt="2024-11-06T17:58:37.496" v="40"/>
        <pc:sldMkLst>
          <pc:docMk/>
          <pc:sldMk cId="2301736474" sldId="4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4B3F3-CB82-0E42-A80B-6421A43B53A2}" type="datetimeFigureOut">
              <a:rPr lang="en-US" smtClean="0"/>
              <a:t>11/6/2024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344FF-DDE5-3847-BB87-D044A3BFC118}" type="slidenum">
              <a:rPr lang="en-US" smtClean="0"/>
              <a:t>‹#›</a:t>
            </a:fld>
            <a:endParaRPr lang="en-US"/>
          </a:p>
        </p:txBody>
      </p:sp>
    </p:spTree>
    <p:extLst>
      <p:ext uri="{BB962C8B-B14F-4D97-AF65-F5344CB8AC3E}">
        <p14:creationId xmlns:p14="http://schemas.microsoft.com/office/powerpoint/2010/main" val="27175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36C7-47EC-E249-A532-785805ACAEC9}" type="datetimeFigureOut">
              <a:rPr lang="en-US" smtClean="0"/>
              <a:pPr/>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70F6D-5A4F-704D-A884-A1E7AD52251E}" type="slidenum">
              <a:rPr lang="en-US" smtClean="0"/>
              <a:pPr/>
              <a:t>‹#›</a:t>
            </a:fld>
            <a:endParaRPr lang="en-US"/>
          </a:p>
        </p:txBody>
      </p:sp>
    </p:spTree>
    <p:extLst>
      <p:ext uri="{BB962C8B-B14F-4D97-AF65-F5344CB8AC3E}">
        <p14:creationId xmlns:p14="http://schemas.microsoft.com/office/powerpoint/2010/main" val="285149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70F6D-5A4F-704D-A884-A1E7AD52251E}" type="slidenum">
              <a:rPr lang="en-US" smtClean="0"/>
              <a:pPr/>
              <a:t>72</a:t>
            </a:fld>
            <a:endParaRPr lang="en-US"/>
          </a:p>
        </p:txBody>
      </p:sp>
    </p:spTree>
    <p:extLst>
      <p:ext uri="{BB962C8B-B14F-4D97-AF65-F5344CB8AC3E}">
        <p14:creationId xmlns:p14="http://schemas.microsoft.com/office/powerpoint/2010/main" val="11151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83</a:t>
            </a:fld>
            <a:endParaRPr lang="en-US"/>
          </a:p>
        </p:txBody>
      </p:sp>
    </p:spTree>
    <p:extLst>
      <p:ext uri="{BB962C8B-B14F-4D97-AF65-F5344CB8AC3E}">
        <p14:creationId xmlns:p14="http://schemas.microsoft.com/office/powerpoint/2010/main" val="395044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AAA3-CB1F-B58A-543D-75416916C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45159-1A04-0D71-03B6-A94A5302B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9EC66-346C-6DD0-0F0E-4155A3250F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717E1-B153-40EA-3BBB-6554527990D2}"/>
              </a:ext>
            </a:extLst>
          </p:cNvPr>
          <p:cNvSpPr>
            <a:spLocks noGrp="1"/>
          </p:cNvSpPr>
          <p:nvPr>
            <p:ph type="sldNum" sz="quarter" idx="10"/>
          </p:nvPr>
        </p:nvSpPr>
        <p:spPr/>
        <p:txBody>
          <a:bodyPr/>
          <a:lstStyle/>
          <a:p>
            <a:fld id="{1D770F6D-5A4F-704D-A884-A1E7AD52251E}" type="slidenum">
              <a:rPr lang="en-US" smtClean="0"/>
              <a:pPr/>
              <a:t>88</a:t>
            </a:fld>
            <a:endParaRPr lang="en-US"/>
          </a:p>
        </p:txBody>
      </p:sp>
    </p:spTree>
    <p:extLst>
      <p:ext uri="{BB962C8B-B14F-4D97-AF65-F5344CB8AC3E}">
        <p14:creationId xmlns:p14="http://schemas.microsoft.com/office/powerpoint/2010/main" val="56831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89</a:t>
            </a:fld>
            <a:endParaRPr lang="en-US"/>
          </a:p>
        </p:txBody>
      </p:sp>
    </p:spTree>
    <p:extLst>
      <p:ext uri="{BB962C8B-B14F-4D97-AF65-F5344CB8AC3E}">
        <p14:creationId xmlns:p14="http://schemas.microsoft.com/office/powerpoint/2010/main" val="21329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37</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43</a:t>
            </a:fld>
            <a:endParaRPr lang="en-US"/>
          </a:p>
        </p:txBody>
      </p:sp>
    </p:spTree>
    <p:extLst>
      <p:ext uri="{BB962C8B-B14F-4D97-AF65-F5344CB8AC3E}">
        <p14:creationId xmlns:p14="http://schemas.microsoft.com/office/powerpoint/2010/main" val="375525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45</a:t>
            </a:fld>
            <a:endParaRPr lang="en-US"/>
          </a:p>
        </p:txBody>
      </p:sp>
    </p:spTree>
    <p:extLst>
      <p:ext uri="{BB962C8B-B14F-4D97-AF65-F5344CB8AC3E}">
        <p14:creationId xmlns:p14="http://schemas.microsoft.com/office/powerpoint/2010/main" val="110350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48</a:t>
            </a:fld>
            <a:endParaRPr lang="en-US"/>
          </a:p>
        </p:txBody>
      </p:sp>
    </p:spTree>
    <p:extLst>
      <p:ext uri="{BB962C8B-B14F-4D97-AF65-F5344CB8AC3E}">
        <p14:creationId xmlns:p14="http://schemas.microsoft.com/office/powerpoint/2010/main" val="187294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54</a:t>
            </a:fld>
            <a:endParaRPr lang="en-US"/>
          </a:p>
        </p:txBody>
      </p:sp>
    </p:spTree>
    <p:extLst>
      <p:ext uri="{BB962C8B-B14F-4D97-AF65-F5344CB8AC3E}">
        <p14:creationId xmlns:p14="http://schemas.microsoft.com/office/powerpoint/2010/main" val="326111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60</a:t>
            </a:fld>
            <a:endParaRPr lang="en-US"/>
          </a:p>
        </p:txBody>
      </p:sp>
    </p:spTree>
    <p:extLst>
      <p:ext uri="{BB962C8B-B14F-4D97-AF65-F5344CB8AC3E}">
        <p14:creationId xmlns:p14="http://schemas.microsoft.com/office/powerpoint/2010/main" val="67814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67</a:t>
            </a:fld>
            <a:endParaRPr lang="en-US"/>
          </a:p>
        </p:txBody>
      </p:sp>
    </p:spTree>
    <p:extLst>
      <p:ext uri="{BB962C8B-B14F-4D97-AF65-F5344CB8AC3E}">
        <p14:creationId xmlns:p14="http://schemas.microsoft.com/office/powerpoint/2010/main" val="176390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4794-101F-D7CF-7C90-A0531369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D9E9B-E989-00EA-8AED-422F91531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D83D8-4D97-FD0F-DAA2-3EEE21A48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FEE21-F6D8-691A-B95F-9541EB4B122A}"/>
              </a:ext>
            </a:extLst>
          </p:cNvPr>
          <p:cNvSpPr>
            <a:spLocks noGrp="1"/>
          </p:cNvSpPr>
          <p:nvPr>
            <p:ph type="sldNum" sz="quarter" idx="10"/>
          </p:nvPr>
        </p:nvSpPr>
        <p:spPr/>
        <p:txBody>
          <a:bodyPr/>
          <a:lstStyle/>
          <a:p>
            <a:fld id="{1D770F6D-5A4F-704D-A884-A1E7AD52251E}" type="slidenum">
              <a:rPr lang="en-US" smtClean="0"/>
              <a:pPr/>
              <a:t>69</a:t>
            </a:fld>
            <a:endParaRPr lang="en-US"/>
          </a:p>
        </p:txBody>
      </p:sp>
    </p:spTree>
    <p:extLst>
      <p:ext uri="{BB962C8B-B14F-4D97-AF65-F5344CB8AC3E}">
        <p14:creationId xmlns:p14="http://schemas.microsoft.com/office/powerpoint/2010/main" val="377287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7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9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2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6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1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33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1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76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0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52282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9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7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68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s://www.globe.gov/" TargetMode="External"/><Relationship Id="rId5" Type="http://schemas.openxmlformats.org/officeDocument/2006/relationships/image" Target="../media/image2.png"/><Relationship Id="rId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8.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1CEBDA2-2881-0E4F-827D-180112938448}"/>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0" y="803124"/>
            <a:ext cx="9144000" cy="6054875"/>
          </a:xfrm>
          <a:prstGeom prst="rect">
            <a:avLst/>
          </a:prstGeom>
        </p:spPr>
      </p:pic>
      <p:pic>
        <p:nvPicPr>
          <p:cNvPr id="12" name="Picture 11"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9144000" cy="821267"/>
          </a:xfrm>
          <a:prstGeom prst="rect">
            <a:avLst/>
          </a:prstGeom>
          <a:ln>
            <a:noFill/>
          </a:ln>
          <a:effectLst>
            <a:outerShdw blurRad="50800" dist="38100" dir="5400000" algn="t" rotWithShape="0">
              <a:prstClr val="black">
                <a:alpha val="40000"/>
              </a:prstClr>
            </a:outerShdw>
          </a:effectLst>
        </p:spPr>
      </p:pic>
      <p:sp>
        <p:nvSpPr>
          <p:cNvPr id="13" name="Rectangle 12"/>
          <p:cNvSpPr/>
          <p:nvPr userDrawn="1"/>
        </p:nvSpPr>
        <p:spPr>
          <a:xfrm>
            <a:off x="0" y="0"/>
            <a:ext cx="3674533" cy="821267"/>
          </a:xfrm>
          <a:prstGeom prst="rect">
            <a:avLst/>
          </a:prstGeom>
          <a:solidFill>
            <a:srgbClr val="1A2659"/>
          </a:solidFill>
          <a:effectLst>
            <a:outerShdw blurRad="346075" dist="635000" dir="2520000" sx="43000" sy="43000" algn="tl"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1b_GLOBE_FULL2011White.png">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0879" y="101600"/>
            <a:ext cx="3073388" cy="401229"/>
          </a:xfrm>
          <a:prstGeom prst="rect">
            <a:avLst/>
          </a:prstGeom>
        </p:spPr>
      </p:pic>
      <p:sp>
        <p:nvSpPr>
          <p:cNvPr id="15" name="TextBox 14"/>
          <p:cNvSpPr txBox="1"/>
          <p:nvPr userDrawn="1"/>
        </p:nvSpPr>
        <p:spPr>
          <a:xfrm>
            <a:off x="601120" y="472610"/>
            <a:ext cx="2768613" cy="261610"/>
          </a:xfrm>
          <a:prstGeom prst="rect">
            <a:avLst/>
          </a:prstGeom>
          <a:noFill/>
        </p:spPr>
        <p:txBody>
          <a:bodyPr wrap="square" rtlCol="0">
            <a:spAutoFit/>
          </a:bodyPr>
          <a:lstStyle/>
          <a:p>
            <a:pPr algn="l"/>
            <a:r>
              <a:rPr lang="en-US" sz="1100" kern="1000" spc="0" dirty="0">
                <a:solidFill>
                  <a:schemeClr val="bg1"/>
                </a:solidFill>
              </a:rPr>
              <a:t>A Worldwide Science and Education Program</a:t>
            </a:r>
          </a:p>
        </p:txBody>
      </p:sp>
      <p:pic>
        <p:nvPicPr>
          <p:cNvPr id="26" name="Picture 25" descr="3_BiosphereICONsm.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81459" y="60837"/>
            <a:ext cx="713953" cy="713953"/>
          </a:xfrm>
          <a:prstGeom prst="rect">
            <a:avLst/>
          </a:prstGeom>
          <a:ln>
            <a:noFill/>
          </a:ln>
          <a:effectLst>
            <a:outerShdw blurRad="292100" dist="139700" dir="2700000" algn="tl" rotWithShape="0">
              <a:srgbClr val="333333">
                <a:alpha val="65000"/>
              </a:srgbClr>
            </a:outerShdw>
          </a:effectLst>
        </p:spPr>
      </p:pic>
      <p:sp>
        <p:nvSpPr>
          <p:cNvPr id="11" name="TextBox 10"/>
          <p:cNvSpPr txBox="1"/>
          <p:nvPr userDrawn="1"/>
        </p:nvSpPr>
        <p:spPr>
          <a:xfrm>
            <a:off x="4576563" y="141684"/>
            <a:ext cx="4567438" cy="369332"/>
          </a:xfrm>
          <a:prstGeom prst="rect">
            <a:avLst/>
          </a:prstGeom>
          <a:noFill/>
        </p:spPr>
        <p:txBody>
          <a:bodyPr wrap="square" rtlCol="0">
            <a:spAutoFit/>
          </a:bodyPr>
          <a:lstStyle/>
          <a:p>
            <a:r>
              <a:rPr lang="en-US" b="1" kern="1800" spc="360" dirty="0">
                <a:solidFill>
                  <a:srgbClr val="123B1C"/>
                </a:solidFill>
              </a:rPr>
              <a:t>Biosphere </a:t>
            </a:r>
            <a:r>
              <a:rPr lang="en-US" b="1" kern="1800" spc="360" dirty="0"/>
              <a:t>   </a:t>
            </a:r>
            <a:r>
              <a:rPr lang="en-US" b="1" kern="1800" spc="360" dirty="0">
                <a:solidFill>
                  <a:srgbClr val="123B1C"/>
                </a:solidFill>
              </a:rPr>
              <a:t>Carbon Cycle</a:t>
            </a:r>
          </a:p>
        </p:txBody>
      </p:sp>
      <p:sp>
        <p:nvSpPr>
          <p:cNvPr id="17" name="Oval 16"/>
          <p:cNvSpPr/>
          <p:nvPr userDrawn="1"/>
        </p:nvSpPr>
        <p:spPr>
          <a:xfrm>
            <a:off x="6153384" y="295296"/>
            <a:ext cx="115147" cy="115147"/>
          </a:xfrm>
          <a:prstGeom prst="ellips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TextBox 17"/>
          <p:cNvSpPr txBox="1"/>
          <p:nvPr userDrawn="1"/>
        </p:nvSpPr>
        <p:spPr>
          <a:xfrm>
            <a:off x="4584220" y="392681"/>
            <a:ext cx="4567438" cy="369332"/>
          </a:xfrm>
          <a:prstGeom prst="rect">
            <a:avLst/>
          </a:prstGeom>
          <a:noFill/>
        </p:spPr>
        <p:txBody>
          <a:bodyPr wrap="square" rtlCol="0">
            <a:spAutoFit/>
          </a:bodyPr>
          <a:lstStyle/>
          <a:p>
            <a:r>
              <a:rPr lang="en-US" b="1" kern="1800" spc="0" dirty="0">
                <a:solidFill>
                  <a:srgbClr val="123B1C"/>
                </a:solidFill>
              </a:rPr>
              <a:t>Non-Standard Site Field Protocols</a:t>
            </a:r>
          </a:p>
        </p:txBody>
      </p:sp>
      <p:sp>
        <p:nvSpPr>
          <p:cNvPr id="19" name="Title 5">
            <a:extLst>
              <a:ext uri="{FF2B5EF4-FFF2-40B4-BE49-F238E27FC236}">
                <a16:creationId xmlns:a16="http://schemas.microsoft.com/office/drawing/2014/main" id="{21DB77D1-956F-A644-910E-905C20EAD63C}"/>
              </a:ext>
            </a:extLst>
          </p:cNvPr>
          <p:cNvSpPr txBox="1">
            <a:spLocks/>
          </p:cNvSpPr>
          <p:nvPr userDrawn="1"/>
        </p:nvSpPr>
        <p:spPr>
          <a:xfrm>
            <a:off x="1283746" y="1660006"/>
            <a:ext cx="6576508" cy="1203964"/>
          </a:xfrm>
          <a:prstGeom prst="rect">
            <a:avLst/>
          </a:prstGeom>
          <a:solidFill>
            <a:srgbClr val="C9D2CB"/>
          </a:solidFill>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A3417"/>
                </a:solidFill>
                <a:ea typeface="Calibri Light" charset="0"/>
                <a:cs typeface="Calibri Light" charset="0"/>
              </a:rPr>
              <a:t>Non-Standard Site </a:t>
            </a:r>
          </a:p>
          <a:p>
            <a:r>
              <a:rPr lang="en-US" dirty="0">
                <a:solidFill>
                  <a:srgbClr val="0A3417"/>
                </a:solidFill>
                <a:ea typeface="Calibri Light" charset="0"/>
                <a:cs typeface="Calibri Light" charset="0"/>
              </a:rPr>
              <a:t>Carbon Cycle Protocols</a:t>
            </a:r>
          </a:p>
        </p:txBody>
      </p:sp>
      <p:sp>
        <p:nvSpPr>
          <p:cNvPr id="20" name="TextBox 19">
            <a:extLst>
              <a:ext uri="{FF2B5EF4-FFF2-40B4-BE49-F238E27FC236}">
                <a16:creationId xmlns:a16="http://schemas.microsoft.com/office/drawing/2014/main" id="{1565E43D-B27A-FA48-963F-04D97A81CC17}"/>
              </a:ext>
            </a:extLst>
          </p:cNvPr>
          <p:cNvSpPr txBox="1"/>
          <p:nvPr userDrawn="1"/>
        </p:nvSpPr>
        <p:spPr>
          <a:xfrm>
            <a:off x="0" y="6027003"/>
            <a:ext cx="9144000" cy="830997"/>
          </a:xfrm>
          <a:prstGeom prst="rect">
            <a:avLst/>
          </a:prstGeom>
          <a:solidFill>
            <a:srgbClr val="C9D2CB"/>
          </a:solidFill>
        </p:spPr>
        <p:txBody>
          <a:bodyPr wrap="square" rtlCol="0">
            <a:spAutoFit/>
          </a:bodyPr>
          <a:lstStyle/>
          <a:p>
            <a:pPr algn="ctr"/>
            <a:r>
              <a:rPr lang="en-US" sz="2400" dirty="0">
                <a:solidFill>
                  <a:srgbClr val="0A3417"/>
                </a:solidFill>
                <a:latin typeface="Calibri Light" charset="0"/>
                <a:ea typeface="Calibri Light" charset="0"/>
                <a:cs typeface="Calibri Light" charset="0"/>
              </a:rPr>
              <a:t>Read the module content and take the test that follows to earn the GLOBE Biosphere: Non-Standard Carbon Cycle certificate.</a:t>
            </a:r>
          </a:p>
        </p:txBody>
      </p:sp>
    </p:spTree>
    <p:extLst>
      <p:ext uri="{BB962C8B-B14F-4D97-AF65-F5344CB8AC3E}">
        <p14:creationId xmlns:p14="http://schemas.microsoft.com/office/powerpoint/2010/main" val="1688587222"/>
      </p:ext>
    </p:extLst>
  </p:cSld>
  <p:clrMap bg1="lt1" tx1="dk1" bg2="lt2" tx2="dk2" accent1="accent1" accent2="accent2" accent3="accent3" accent4="accent4" accent5="accent5" accent6="accent6" hlink="hlink" folHlink="folHlink"/>
  <p:sldLayoutIdLst>
    <p:sldLayoutId id="21474838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QUIZ</a:t>
              </a:r>
            </a:p>
            <a:p>
              <a:pPr algn="ctr"/>
              <a:r>
                <a:rPr lang="en-US" sz="1400" b="0"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055000"/>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C5E20599-50BB-EE6C-62FB-F579C3C6123B}"/>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023013036"/>
      </p:ext>
    </p:extLst>
  </p:cSld>
  <p:clrMap bg1="lt1" tx1="dk1" bg2="lt2" tx2="dk2" accent1="accent1" accent2="accent2" accent3="accent3" accent4="accent4" accent5="accent5" accent6="accent6" hlink="hlink" folHlink="folHlink"/>
  <p:sldLayoutIdLst>
    <p:sldLayoutId id="214748378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Additional</a:t>
              </a:r>
            </a:p>
            <a:p>
              <a:pPr algn="ctr"/>
              <a:r>
                <a:rPr lang="en-US" sz="1300" b="1" dirty="0">
                  <a:solidFill>
                    <a:srgbClr val="FFFFFF"/>
                  </a:solidFill>
                </a:rPr>
                <a:t>Information</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055000"/>
                </a:solidFill>
              </a:rPr>
              <a:t>J. Additional Information</a:t>
            </a:r>
          </a:p>
        </p:txBody>
      </p:sp>
      <p:sp>
        <p:nvSpPr>
          <p:cNvPr id="2" name="TextBox 1">
            <a:extLst>
              <a:ext uri="{FF2B5EF4-FFF2-40B4-BE49-F238E27FC236}">
                <a16:creationId xmlns:a16="http://schemas.microsoft.com/office/drawing/2014/main" id="{E1E403CC-6A65-9474-9406-50D12B885B09}"/>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565692730"/>
      </p:ext>
    </p:extLst>
  </p:cSld>
  <p:clrMap bg1="lt1" tx1="dk1" bg2="lt2" tx2="dk2" accent1="accent1" accent2="accent2" accent3="accent3" accent4="accent4" accent5="accent5" accent6="accent6" hlink="hlink" folHlink="folHlink"/>
  <p:sldLayoutIdLst>
    <p:sldLayoutId id="214748378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7" name="TextBox 26">
            <a:extLst>
              <a:ext uri="{FF2B5EF4-FFF2-40B4-BE49-F238E27FC236}">
                <a16:creationId xmlns:a16="http://schemas.microsoft.com/office/drawing/2014/main" id="{FF15FA4A-8F6F-854C-9CD1-0258E135B216}"/>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055000"/>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688174307"/>
      </p:ext>
    </p:extLst>
  </p:cSld>
  <p:clrMap bg1="lt1" tx1="dk1" bg2="lt2" tx2="dk2" accent1="accent1" accent2="accent2" accent3="accent3" accent4="accent4" accent5="accent5" accent6="accent6" hlink="hlink" folHlink="folHlink"/>
  <p:sldLayoutIdLst>
    <p:sldLayoutId id="21474837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58E1B375-B007-6744-B365-D105F8CDEF7E}"/>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1" name="Rectangle 20">
            <a:extLst>
              <a:ext uri="{FF2B5EF4-FFF2-40B4-BE49-F238E27FC236}">
                <a16:creationId xmlns:a16="http://schemas.microsoft.com/office/drawing/2014/main" id="{6EEB4FE8-CAB9-5946-AD25-9D28FD17B316}"/>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055000"/>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581480206"/>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3" name="Picture 22" descr="Globe_logo.svg.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pic>
        <p:nvPicPr>
          <p:cNvPr id="24" name="Picture 23"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C729CD2-DE3B-0D45-870B-20CED94E3ED0}"/>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5" name="TextBox 14">
            <a:extLst>
              <a:ext uri="{FF2B5EF4-FFF2-40B4-BE49-F238E27FC236}">
                <a16:creationId xmlns:a16="http://schemas.microsoft.com/office/drawing/2014/main" id="{6B703334-73DC-7543-97D6-2A5BA1A5AF2F}"/>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17" name="Group 16"/>
          <p:cNvGrpSpPr/>
          <p:nvPr userDrawn="1"/>
        </p:nvGrpSpPr>
        <p:grpSpPr>
          <a:xfrm>
            <a:off x="7823839" y="57917"/>
            <a:ext cx="1103962" cy="873141"/>
            <a:chOff x="7814851" y="57917"/>
            <a:chExt cx="1103962" cy="873141"/>
          </a:xfrm>
        </p:grpSpPr>
        <p:sp>
          <p:nvSpPr>
            <p:cNvPr id="18" name="Oval 17"/>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9" name="TextBox 18"/>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Biosphere?</a:t>
              </a:r>
            </a:p>
          </p:txBody>
        </p:sp>
      </p:grpSp>
      <p:sp>
        <p:nvSpPr>
          <p:cNvPr id="16" name="Rectangle 15">
            <a:extLst>
              <a:ext uri="{FF2B5EF4-FFF2-40B4-BE49-F238E27FC236}">
                <a16:creationId xmlns:a16="http://schemas.microsoft.com/office/drawing/2014/main" id="{CECD938A-80AF-6A43-A7CB-B2D0B06CA22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055000"/>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2323878882"/>
      </p:ext>
    </p:extLst>
  </p:cSld>
  <p:clrMap bg1="lt1" tx1="dk1" bg2="lt2" tx2="dk2" accent1="accent1" accent2="accent2" accent3="accent3" accent4="accent4" accent5="accent5" accent6="accent6" hlink="hlink" folHlink="folHlink"/>
  <p:sldLayoutIdLst>
    <p:sldLayoutId id="21474837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6" name="TextBox 15">
            <a:extLst>
              <a:ext uri="{FF2B5EF4-FFF2-40B4-BE49-F238E27FC236}">
                <a16:creationId xmlns:a16="http://schemas.microsoft.com/office/drawing/2014/main" id="{50682FD9-8A30-7543-924C-A0908E5DAA99}"/>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Carbon Cycle?</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D20931D5-CC60-114D-8799-30BC1AF6A9CE}"/>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055000"/>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012746743"/>
      </p:ext>
    </p:extLst>
  </p:cSld>
  <p:clrMap bg1="lt1" tx1="dk1" bg2="lt2" tx2="dk2" accent1="accent1" accent2="accent2" accent3="accent3" accent4="accent4" accent5="accent5" accent6="accent6" hlink="hlink" folHlink="folHlink"/>
  <p:sldLayoutIdLst>
    <p:sldLayoutId id="21474837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3" name="Rectangle 12">
            <a:extLst>
              <a:ext uri="{FF2B5EF4-FFF2-40B4-BE49-F238E27FC236}">
                <a16:creationId xmlns:a16="http://schemas.microsoft.com/office/drawing/2014/main" id="{3BF01815-3F44-4042-A6E6-6941C99BC0C5}"/>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055000"/>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1" name="TextBox 20">
            <a:extLst>
              <a:ext uri="{FF2B5EF4-FFF2-40B4-BE49-F238E27FC236}">
                <a16:creationId xmlns:a16="http://schemas.microsoft.com/office/drawing/2014/main" id="{05446309-E228-3840-8D15-C33F39DBB57A}"/>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Why</a:t>
              </a:r>
              <a:r>
                <a:rPr lang="en-US" sz="900" dirty="0">
                  <a:solidFill>
                    <a:srgbClr val="FFFFFF"/>
                  </a:solidFill>
                </a:rPr>
                <a:t> </a:t>
              </a:r>
            </a:p>
            <a:p>
              <a:pPr algn="ctr"/>
              <a:r>
                <a:rPr lang="en-US" sz="900" dirty="0">
                  <a:solidFill>
                    <a:srgbClr val="FFFFFF"/>
                  </a:solidFill>
                </a:rPr>
                <a:t>Collect Carbon Cycle data?</a:t>
              </a: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407485"/>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4F1A2F2E-6D4E-784B-BA78-36ADAFA5FFE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055000"/>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AC90076F-BEDA-6B4B-8667-A4B94DB27115}"/>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226213"/>
              <a:ext cx="1022370" cy="461665"/>
            </a:xfrm>
            <a:prstGeom prst="rect">
              <a:avLst/>
            </a:prstGeom>
            <a:noFill/>
          </p:spPr>
          <p:txBody>
            <a:bodyPr wrap="square" rtlCol="0">
              <a:spAutoFit/>
            </a:bodyPr>
            <a:lstStyle/>
            <a:p>
              <a:pPr algn="ctr"/>
              <a:r>
                <a:rPr lang="en-US" sz="1200" b="1" dirty="0">
                  <a:solidFill>
                    <a:srgbClr val="FFFFFF"/>
                  </a:solidFill>
                </a:rPr>
                <a:t>Introductory Activities</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1741066"/>
      </p:ext>
    </p:extLst>
  </p:cSld>
  <p:clrMap bg1="lt1" tx1="dk1" bg2="lt2" tx2="dk2" accent1="accent1" accent2="accent2" accent3="accent3" accent4="accent4" accent5="accent5" accent6="accent6" hlink="hlink" folHlink="folHlink"/>
  <p:sldLayoutIdLst>
    <p:sldLayoutId id="21474838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8A2D8C91-35E8-684A-9B31-B69D0BFF6280}"/>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055000"/>
                </a:solidFill>
              </a:rPr>
              <a:t>G. Quiz Yourself</a:t>
            </a:r>
          </a:p>
        </p:txBody>
      </p:sp>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C1E43B8A-6E9F-2B40-9DCB-D5E120342707}"/>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64658"/>
              <a:ext cx="1022370" cy="584775"/>
            </a:xfrm>
            <a:prstGeom prst="rect">
              <a:avLst/>
            </a:prstGeom>
            <a:noFill/>
          </p:spPr>
          <p:txBody>
            <a:bodyPr wrap="square" rtlCol="0">
              <a:spAutoFit/>
            </a:bodyPr>
            <a:lstStyle/>
            <a:p>
              <a:pPr algn="ctr"/>
              <a:r>
                <a:rPr lang="en-US" sz="1600" b="1" dirty="0">
                  <a:solidFill>
                    <a:srgbClr val="FFFFFF"/>
                  </a:solidFill>
                </a:rPr>
                <a:t>Quiz </a:t>
              </a:r>
            </a:p>
            <a:p>
              <a:pPr algn="ctr"/>
              <a:r>
                <a:rPr lang="en-US" sz="1600" b="1"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1907600"/>
      </p:ext>
    </p:extLst>
  </p:cSld>
  <p:clrMap bg1="lt1" tx1="dk1" bg2="lt2" tx2="dk2" accent1="accent1" accent2="accent2" accent3="accent3" accent4="accent4" accent5="accent5" accent6="accent6" hlink="hlink" folHlink="folHlink"/>
  <p:sldLayoutIdLst>
    <p:sldLayoutId id="21474838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055000"/>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BFA7BC07-C22B-C2D6-C471-8906246C31BA}"/>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801326246"/>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0" name="Rectangle 19">
            <a:extLst>
              <a:ext uri="{FF2B5EF4-FFF2-40B4-BE49-F238E27FC236}">
                <a16:creationId xmlns:a16="http://schemas.microsoft.com/office/drawing/2014/main" id="{9589487D-F5B5-4541-889F-3AD8B1563715}"/>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055000"/>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4A5E18C4-1ED9-9C59-FE10-70C4072912CF}"/>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589056479"/>
      </p:ext>
    </p:extLst>
  </p:cSld>
  <p:clrMap bg1="lt1" tx1="dk1" bg2="lt2" tx2="dk2" accent1="accent1" accent2="accent2" accent3="accent3" accent4="accent4" accent5="accent5" accent6="accent6" hlink="hlink" folHlink="folHlink"/>
  <p:sldLayoutIdLst>
    <p:sldLayoutId id="2147483771" r:id="rId1"/>
    <p:sldLayoutId id="2147483789" r:id="rId2"/>
    <p:sldLayoutId id="214748380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217488"/>
              <a:ext cx="1022370" cy="553998"/>
            </a:xfrm>
            <a:prstGeom prst="rect">
              <a:avLst/>
            </a:prstGeom>
            <a:noFill/>
          </p:spPr>
          <p:txBody>
            <a:bodyPr wrap="square" rtlCol="0">
              <a:spAutoFit/>
            </a:bodyPr>
            <a:lstStyle/>
            <a:p>
              <a:pPr algn="ctr"/>
              <a:r>
                <a:rPr lang="en-US" sz="1000" b="1" dirty="0">
                  <a:solidFill>
                    <a:srgbClr val="FFFFFF"/>
                  </a:solidFill>
                </a:rPr>
                <a:t>Field Measurements</a:t>
              </a:r>
            </a:p>
            <a:p>
              <a:pPr algn="ctr"/>
              <a:r>
                <a:rPr lang="en-US" sz="1000" b="1" dirty="0">
                  <a:solidFill>
                    <a:srgbClr val="FFFFFF"/>
                  </a:solidFill>
                </a:rPr>
                <a:t>Overview</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E1EDC52-6DAF-FE41-A99E-16C0083A5D61}"/>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055000"/>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C0E16839-7878-BEED-249C-DE55F2754171}"/>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97105105"/>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46331"/>
            </a:xfrm>
            <a:prstGeom prst="rect">
              <a:avLst/>
            </a:prstGeom>
            <a:noFill/>
          </p:spPr>
          <p:txBody>
            <a:bodyPr wrap="square" rtlCol="0">
              <a:spAutoFit/>
            </a:bodyPr>
            <a:lstStyle/>
            <a:p>
              <a:pPr algn="ctr"/>
              <a:r>
                <a:rPr lang="en-US" sz="1200" b="1" dirty="0">
                  <a:solidFill>
                    <a:srgbClr val="FFFFFF"/>
                  </a:solidFill>
                </a:rPr>
                <a:t>Field Learning Activities</a:t>
              </a:r>
              <a:endParaRPr lang="en-US" sz="1200" dirty="0">
                <a:solidFill>
                  <a:srgbClr val="FFFFFF"/>
                </a:solidFill>
              </a:endParaRP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D43B4-D125-9D43-8E9D-E8A08DF6DD6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055000"/>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FCBBE769-F639-9037-A300-3B50B10A32DD}"/>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959529292"/>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133880"/>
              <a:ext cx="1022370" cy="646331"/>
            </a:xfrm>
            <a:prstGeom prst="rect">
              <a:avLst/>
            </a:prstGeom>
            <a:noFill/>
          </p:spPr>
          <p:txBody>
            <a:bodyPr wrap="square" rtlCol="0">
              <a:spAutoFit/>
            </a:bodyPr>
            <a:lstStyle/>
            <a:p>
              <a:pPr algn="ctr"/>
              <a:r>
                <a:rPr lang="en-US" sz="1200" b="1" dirty="0">
                  <a:solidFill>
                    <a:srgbClr val="FFFFFF"/>
                  </a:solidFill>
                </a:rPr>
                <a:t>Site Selection &amp; Set up</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62553D5-1B4F-0A4F-8700-E2BB6E594D08}"/>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055000"/>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8066CCEA-F140-5D68-68D3-362DAB4AE204}"/>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431037340"/>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Vegetation Protocols</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055000"/>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4D2DD75D-1C92-2805-F56A-A7C143758AD0}"/>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634950193"/>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49269"/>
              <a:ext cx="1022370" cy="615553"/>
            </a:xfrm>
            <a:prstGeom prst="rect">
              <a:avLst/>
            </a:prstGeom>
            <a:noFill/>
          </p:spPr>
          <p:txBody>
            <a:bodyPr wrap="square" rtlCol="0">
              <a:spAutoFit/>
            </a:bodyPr>
            <a:lstStyle/>
            <a:p>
              <a:pPr algn="ctr"/>
              <a:r>
                <a:rPr lang="en-US" sz="1400" b="1" dirty="0">
                  <a:solidFill>
                    <a:srgbClr val="FFFFFF"/>
                  </a:solidFill>
                </a:rPr>
                <a:t>ENTER </a:t>
              </a:r>
            </a:p>
            <a:p>
              <a:pPr algn="ctr"/>
              <a:r>
                <a:rPr lang="en-US" sz="1000" b="0" dirty="0">
                  <a:solidFill>
                    <a:srgbClr val="FFFFFF"/>
                  </a:solidFill>
                </a:rPr>
                <a:t>data on GLOBE website</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055000"/>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E1E54CD8-DF16-CDB9-E8F8-861FAA7FB627}"/>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4150990999"/>
      </p:ext>
    </p:extLst>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Understand your data</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055000"/>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C31A4766-9A7C-4429-F6BB-81EA6C15E79E}"/>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74153117"/>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_8VqWKZIPrM"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vs.gsfc.nasa.gov/5207/"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globe.gov/documents/355050/7da1ef2a-28eb-43e6-b6ee-e6af26a401f3"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globe.gov/documents/355050/14396119/TeacherTemplates.pdf/0bd26c8f-47fd-41e1-ab5a-7732eadaa122" TargetMode="External"/><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lobe.gov/documents/355050/8cf263cb-436c-4e29-851f-678a6cfb6b2d"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hyperlink" Target="https://www.globe.gov/documents/355050/c8fbe3d4-e7d3-4b6a-9629-38f616b59ff6"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globe.gov/documents/355050/e4d3c5de-f6d3-43eb-af48-095c32009ad6"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hyperlink" Target="https://www.globe.gov/documents/355050/7d34fc3b-ef3c-49b5-a7dd-fb4a74ece686"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lobe.gov/documents/355050/5e499328-5723-4bb5-a2f7-f4a1ca95ce42"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lobe.gov/documents/355050/3cfae127-d96c-4216-8ba1-532506ed530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globe.gov/documents/355050/012c15c6-baf0-4ad1-a80b-0c1509564adf"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www.globe.gov/documents/355050/a4f1839d-7ae7-4e9f-b8d7-3488d2b80708" TargetMode="External"/><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 Id="rId4" Type="http://schemas.openxmlformats.org/officeDocument/2006/relationships/hyperlink" Target="https://www.globe.gov/documents/355050/752715f1-a78e-498f-ac44-40663fb32f4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www.globe.gov/documents/355050/ee51d7e8-66a9-4505-ad58-44019ef17bb1"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s://www.globe.gov/documents/355050/34fcad44-8d33-46b5-97cb-7b596aec8d9b"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jpeg"/><Relationship Id="rId1" Type="http://schemas.openxmlformats.org/officeDocument/2006/relationships/slideLayout" Target="../slideLayouts/slideLayout9.xml"/><Relationship Id="rId4" Type="http://schemas.openxmlformats.org/officeDocument/2006/relationships/image" Target="../media/image60.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3" Type="http://schemas.openxmlformats.org/officeDocument/2006/relationships/hyperlink" Target="https://www.globe.gov/documents/355050/6af62d54-344b-407a-b1a3-8914a521235a" TargetMode="External"/><Relationship Id="rId2" Type="http://schemas.openxmlformats.org/officeDocument/2006/relationships/hyperlink" Target="https://data.globe.gov/" TargetMode="Externa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globe.gov/globe-data/data-entry/email-data-entry" TargetMode="External"/><Relationship Id="rId2" Type="http://schemas.openxmlformats.org/officeDocument/2006/relationships/hyperlink" Target="https://dataentry.globe.gov/#/observerpro/home" TargetMode="External"/><Relationship Id="rId1" Type="http://schemas.openxmlformats.org/officeDocument/2006/relationships/slideLayout" Target="../slideLayouts/slideLayout10.xml"/><Relationship Id="rId4" Type="http://schemas.openxmlformats.org/officeDocument/2006/relationships/hyperlink" Target="https://www.globe.gov/globe-data/data-entry/globe-observer" TargetMode="External"/></Relationships>
</file>

<file path=ppt/slides/_rels/slide64.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ataentry.globe.gov/" TargetMode="External"/><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globe.gov/get-trained/tutorial-center/for-globe-educators/-/tutorials/104432059/introduction-to-student-accounts-capabilities" TargetMode="Externa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www.globe.gov/documents/355050/41927208/ShrubSaplingBiomassCarbonAnalysis.pdf/57cf20c4-a688-43f1-9799-e40341cc8e9d" TargetMode="External"/><Relationship Id="rId2" Type="http://schemas.openxmlformats.org/officeDocument/2006/relationships/hyperlink" Target="https://www.globe.gov/documents/355050/41927208/TreeBiomassCarbonAnalysis.pdf/6dad96c7-7b04-432b-b02e-1038a026062f" TargetMode="External"/><Relationship Id="rId1" Type="http://schemas.openxmlformats.org/officeDocument/2006/relationships/slideLayout" Target="../slideLayouts/slideLayout11.xml"/><Relationship Id="rId4" Type="http://schemas.openxmlformats.org/officeDocument/2006/relationships/hyperlink" Target="https://www.globe.gov/documents/355050/41927208/HerbaceousBiomassAnalysis.pdf/d95297bd-588b-4c9a-a635-1432807d94d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datasearch.globe.gov/" TargetMode="External"/><Relationship Id="rId1" Type="http://schemas.openxmlformats.org/officeDocument/2006/relationships/slideLayout" Target="../slideLayouts/slideLayout11.xml"/><Relationship Id="rId5" Type="http://schemas.openxmlformats.org/officeDocument/2006/relationships/image" Target="../media/image80.png"/><Relationship Id="rId4" Type="http://schemas.openxmlformats.org/officeDocument/2006/relationships/image" Target="../media/image79.png"/></Relationships>
</file>

<file path=ppt/slides/_rels/slide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1.xml"/><Relationship Id="rId5" Type="http://schemas.openxmlformats.org/officeDocument/2006/relationships/image" Target="../media/image85.png"/><Relationship Id="rId4" Type="http://schemas.openxmlformats.org/officeDocument/2006/relationships/hyperlink" Target="https://vis.globe.gov/"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www.globe.gov/documents/355050/41927208/HumanVsTreeCBackoftheEnvelope.pdf/d23e2e43-4ad7-41e1-b7f7-87d91fa498ee" TargetMode="Externa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globe.gov/documents/355050/41927208/DeterminingScaleCalculatingArea_SupporingProtocol.pdf/4c50c7f9-3b24-47ed-9959-0c4a482e244b" TargetMode="Externa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hyperlink" Target="https://www.globe.gov/documents/355050/41927208/CalculatingNPP.pdf/84ea6f4b-29a7-4d2a-82d8-4653104b8610" TargetMode="Externa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s://www.nasa.gov/feature/goddard/carbon-climate" TargetMode="External"/><Relationship Id="rId7" Type="http://schemas.openxmlformats.org/officeDocument/2006/relationships/hyperlink" Target="http://www.globalcarbonatlas.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globalcarbonproject.org/" TargetMode="External"/><Relationship Id="rId5" Type="http://schemas.openxmlformats.org/officeDocument/2006/relationships/hyperlink" Target="https://svs.gsfc.nasa.gov/" TargetMode="External"/><Relationship Id="rId4" Type="http://schemas.openxmlformats.org/officeDocument/2006/relationships/hyperlink" Target="https://climate.nasa.gov/"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95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1C665-63CD-7B4B-9F55-D6851357C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sp>
        <p:nvSpPr>
          <p:cNvPr id="6" name="Title 1">
            <a:extLst>
              <a:ext uri="{FF2B5EF4-FFF2-40B4-BE49-F238E27FC236}">
                <a16:creationId xmlns:a16="http://schemas.microsoft.com/office/drawing/2014/main" id="{11078A7A-3ADF-2C4C-839E-5CA8EE02FD5D}"/>
              </a:ext>
            </a:extLst>
          </p:cNvPr>
          <p:cNvSpPr txBox="1">
            <a:spLocks/>
          </p:cNvSpPr>
          <p:nvPr/>
        </p:nvSpPr>
        <p:spPr>
          <a:xfrm>
            <a:off x="1223418" y="1115923"/>
            <a:ext cx="7815071" cy="156336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Monthly records of atmospheric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been collected at Mauna Loa, Hawaii since 1958.</a:t>
            </a:r>
          </a:p>
        </p:txBody>
      </p:sp>
      <p:sp>
        <p:nvSpPr>
          <p:cNvPr id="8" name="TextBox 7">
            <a:extLst>
              <a:ext uri="{FF2B5EF4-FFF2-40B4-BE49-F238E27FC236}">
                <a16:creationId xmlns:a16="http://schemas.microsoft.com/office/drawing/2014/main" id="{CF4232AC-C6FC-D043-B2B1-F80B18861734}"/>
              </a:ext>
            </a:extLst>
          </p:cNvPr>
          <p:cNvSpPr txBox="1"/>
          <p:nvPr/>
        </p:nvSpPr>
        <p:spPr>
          <a:xfrm>
            <a:off x="6189997" y="2945152"/>
            <a:ext cx="2894043"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200" b="0" i="0" u="none" strike="noStrike" kern="0" cap="none" spc="0" normalizeH="0" baseline="0" noProof="0" dirty="0">
                <a:ln>
                  <a:noFill/>
                </a:ln>
                <a:solidFill>
                  <a:srgbClr val="FF0000"/>
                </a:solidFill>
                <a:effectLst/>
                <a:uLnTx/>
                <a:uFillTx/>
              </a:rPr>
              <a:t>red </a:t>
            </a:r>
            <a:r>
              <a:rPr kumimoji="0" lang="mr-IN" sz="2200" b="0" i="0" u="none" strike="noStrike" kern="0" cap="none" spc="0" normalizeH="0" baseline="0" noProof="0" dirty="0">
                <a:ln>
                  <a:noFill/>
                </a:ln>
                <a:solidFill>
                  <a:srgbClr val="FF0000"/>
                </a:solidFill>
                <a:effectLst/>
                <a:uLnTx/>
                <a:uFillTx/>
              </a:rPr>
              <a:t>–</a:t>
            </a:r>
            <a:r>
              <a:rPr kumimoji="0" lang="en-US" sz="2200" b="0" i="0" u="none" strike="noStrike" kern="0" cap="none" spc="0" normalizeH="0" baseline="0" noProof="0" dirty="0">
                <a:ln>
                  <a:noFill/>
                </a:ln>
                <a:solidFill>
                  <a:srgbClr val="FF0000"/>
                </a:solidFill>
                <a:effectLst/>
                <a:uLnTx/>
                <a:uFillTx/>
              </a:rPr>
              <a:t> monthly CO</a:t>
            </a:r>
            <a:r>
              <a:rPr kumimoji="0" lang="en-US" sz="2200" b="0" i="0" u="none" strike="noStrike" kern="0" cap="none" spc="0" normalizeH="0" baseline="-25000" noProof="0" dirty="0">
                <a:ln>
                  <a:noFill/>
                </a:ln>
                <a:solidFill>
                  <a:srgbClr val="FF0000"/>
                </a:solidFill>
                <a:effectLst/>
                <a:uLnTx/>
                <a:uFillTx/>
              </a:rPr>
              <a:t>2 </a:t>
            </a:r>
            <a:r>
              <a:rPr kumimoji="0" lang="en-US" sz="2200" b="0" i="0" u="none" strike="noStrike" kern="0" cap="none" spc="0" normalizeH="0" baseline="0" noProof="0" dirty="0">
                <a:ln>
                  <a:noFill/>
                </a:ln>
                <a:solidFill>
                  <a:srgbClr val="FF0000"/>
                </a:solidFill>
                <a:effectLst/>
                <a:uLnTx/>
                <a:uFillTx/>
              </a:rPr>
              <a:t>showing seasonal cycle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rPr>
              <a:t>black </a:t>
            </a:r>
            <a:r>
              <a:rPr kumimoji="0" lang="mr-IN" sz="2200" b="0" i="0" u="none" strike="noStrike" kern="0" cap="none" spc="0" normalizeH="0" baseline="0" noProof="0" dirty="0">
                <a:ln>
                  <a:noFill/>
                </a:ln>
                <a:solidFill>
                  <a:prstClr val="black"/>
                </a:solidFill>
                <a:effectLst/>
                <a:uLnTx/>
                <a:uFillTx/>
              </a:rPr>
              <a:t>–</a:t>
            </a:r>
            <a:r>
              <a:rPr kumimoji="0" lang="en-US" sz="2200" b="0" i="0" u="none" strike="noStrike" kern="0" cap="none" spc="0" normalizeH="0" baseline="0" noProof="0" dirty="0">
                <a:ln>
                  <a:noFill/>
                </a:ln>
                <a:solidFill>
                  <a:prstClr val="black"/>
                </a:solidFill>
                <a:effectLst/>
                <a:uLnTx/>
                <a:uFillTx/>
              </a:rPr>
              <a:t> long-term trend, adjusted for seasonal cycle</a:t>
            </a:r>
          </a:p>
        </p:txBody>
      </p:sp>
      <p:sp>
        <p:nvSpPr>
          <p:cNvPr id="9" name="TextBox 8">
            <a:extLst>
              <a:ext uri="{FF2B5EF4-FFF2-40B4-BE49-F238E27FC236}">
                <a16:creationId xmlns:a16="http://schemas.microsoft.com/office/drawing/2014/main" id="{D96FDDE7-3DAF-D749-AF26-FF2848686842}"/>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pic>
        <p:nvPicPr>
          <p:cNvPr id="3" name="Picture 2">
            <a:extLst>
              <a:ext uri="{FF2B5EF4-FFF2-40B4-BE49-F238E27FC236}">
                <a16:creationId xmlns:a16="http://schemas.microsoft.com/office/drawing/2014/main" id="{448874E5-05D2-8C4B-9C78-CD1E694BF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039" y="4996116"/>
            <a:ext cx="2385958" cy="1489014"/>
          </a:xfrm>
          <a:prstGeom prst="rect">
            <a:avLst/>
          </a:prstGeom>
        </p:spPr>
      </p:pic>
    </p:spTree>
    <p:extLst>
      <p:ext uri="{BB962C8B-B14F-4D97-AF65-F5344CB8AC3E}">
        <p14:creationId xmlns:p14="http://schemas.microsoft.com/office/powerpoint/2010/main" val="285819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D5C71A-B1F7-0342-8AD6-C2FA036A6651}"/>
              </a:ext>
            </a:extLst>
          </p:cNvPr>
          <p:cNvSpPr txBox="1">
            <a:spLocks/>
          </p:cNvSpPr>
          <p:nvPr/>
        </p:nvSpPr>
        <p:spPr>
          <a:xfrm>
            <a:off x="1223418" y="1115924"/>
            <a:ext cx="7815071" cy="149718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A closer look at several years of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concentrations reveals a zig-zag pattern, a seasonal cycle.</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10" name="Picture 9">
            <a:extLst>
              <a:ext uri="{FF2B5EF4-FFF2-40B4-BE49-F238E27FC236}">
                <a16:creationId xmlns:a16="http://schemas.microsoft.com/office/drawing/2014/main" id="{8EFC3CCD-D911-7B48-A3E3-00E100CAB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pic>
        <p:nvPicPr>
          <p:cNvPr id="11" name="Picture 10">
            <a:extLst>
              <a:ext uri="{FF2B5EF4-FFF2-40B4-BE49-F238E27FC236}">
                <a16:creationId xmlns:a16="http://schemas.microsoft.com/office/drawing/2014/main" id="{4F0EA94E-F002-5B4E-8778-895C252B2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453" y="3591856"/>
            <a:ext cx="3568661" cy="2768262"/>
          </a:xfrm>
          <a:prstGeom prst="rect">
            <a:avLst/>
          </a:prstGeom>
        </p:spPr>
      </p:pic>
      <p:sp>
        <p:nvSpPr>
          <p:cNvPr id="12" name="Rectangle 11">
            <a:extLst>
              <a:ext uri="{FF2B5EF4-FFF2-40B4-BE49-F238E27FC236}">
                <a16:creationId xmlns:a16="http://schemas.microsoft.com/office/drawing/2014/main" id="{A29A92CC-5514-DA49-AD9F-19ED84A90A6A}"/>
              </a:ext>
            </a:extLst>
          </p:cNvPr>
          <p:cNvSpPr/>
          <p:nvPr/>
        </p:nvSpPr>
        <p:spPr>
          <a:xfrm>
            <a:off x="5426582" y="3064790"/>
            <a:ext cx="418576" cy="360477"/>
          </a:xfrm>
          <a:prstGeom prst="rect">
            <a:avLst/>
          </a:prstGeom>
          <a:noFill/>
          <a:ln w="12700" cap="flat" cmpd="sng" algn="ctr">
            <a:solidFill>
              <a:sysClr val="windowText" lastClr="000000"/>
            </a:solidFill>
            <a:prstDash val="solid"/>
            <a:miter lim="800000"/>
          </a:ln>
          <a:effectLst>
            <a:outerShdw blurRad="50800" dist="762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39F6643-F89A-A041-BDC3-BD9B42173DFC}"/>
              </a:ext>
            </a:extLst>
          </p:cNvPr>
          <p:cNvCxnSpPr/>
          <p:nvPr/>
        </p:nvCxnSpPr>
        <p:spPr>
          <a:xfrm flipH="1" flipV="1">
            <a:off x="5845158" y="3064790"/>
            <a:ext cx="3087828" cy="821410"/>
          </a:xfrm>
          <a:prstGeom prst="line">
            <a:avLst/>
          </a:prstGeom>
          <a:noFill/>
          <a:ln w="635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3BEDB7B3-D8FE-3149-A55F-1733D57C81D5}"/>
              </a:ext>
            </a:extLst>
          </p:cNvPr>
          <p:cNvCxnSpPr/>
          <p:nvPr/>
        </p:nvCxnSpPr>
        <p:spPr>
          <a:xfrm flipH="1" flipV="1">
            <a:off x="5426582" y="3425267"/>
            <a:ext cx="675280" cy="2483164"/>
          </a:xfrm>
          <a:prstGeom prst="line">
            <a:avLst/>
          </a:prstGeom>
          <a:noFill/>
          <a:ln w="6350" cap="flat" cmpd="sng" algn="ctr">
            <a:solidFill>
              <a:sysClr val="windowText" lastClr="000000"/>
            </a:solidFill>
            <a:prstDash val="solid"/>
            <a:miter lim="800000"/>
          </a:ln>
          <a:effectLst/>
        </p:spPr>
      </p:cxnSp>
      <p:sp>
        <p:nvSpPr>
          <p:cNvPr id="15" name="TextBox 14">
            <a:extLst>
              <a:ext uri="{FF2B5EF4-FFF2-40B4-BE49-F238E27FC236}">
                <a16:creationId xmlns:a16="http://schemas.microsoft.com/office/drawing/2014/main" id="{4A06DF2F-CB0B-BB47-89CA-E8FCB6112360}"/>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258965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6BA612-206E-834E-8F4C-7526F8DD7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4235"/>
            <a:ext cx="5208500" cy="4040308"/>
          </a:xfrm>
          <a:prstGeom prst="rect">
            <a:avLst/>
          </a:prstGeom>
        </p:spPr>
      </p:pic>
      <p:sp>
        <p:nvSpPr>
          <p:cNvPr id="17" name="Title 1">
            <a:extLst>
              <a:ext uri="{FF2B5EF4-FFF2-40B4-BE49-F238E27FC236}">
                <a16:creationId xmlns:a16="http://schemas.microsoft.com/office/drawing/2014/main" id="{72A98223-2DB2-F54C-9C46-5851AE15ED42}"/>
              </a:ext>
            </a:extLst>
          </p:cNvPr>
          <p:cNvSpPr txBox="1">
            <a:spLocks/>
          </p:cNvSpPr>
          <p:nvPr/>
        </p:nvSpPr>
        <p:spPr>
          <a:xfrm>
            <a:off x="1154797" y="1198997"/>
            <a:ext cx="8006205"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“falling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photosynthesis exceeds respiration,</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taking up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from the atmosphere than it is releasing.</a:t>
            </a:r>
            <a:endParaRPr kumimoji="0" lang="en-US" sz="28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8" name="TextBox 17">
            <a:extLst>
              <a:ext uri="{FF2B5EF4-FFF2-40B4-BE49-F238E27FC236}">
                <a16:creationId xmlns:a16="http://schemas.microsoft.com/office/drawing/2014/main" id="{88969D48-22E4-3846-9ECF-FB60FDC710F6}"/>
              </a:ext>
            </a:extLst>
          </p:cNvPr>
          <p:cNvSpPr txBox="1"/>
          <p:nvPr/>
        </p:nvSpPr>
        <p:spPr>
          <a:xfrm>
            <a:off x="6089701" y="432857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September </a:t>
            </a:r>
          </a:p>
        </p:txBody>
      </p:sp>
      <p:sp>
        <p:nvSpPr>
          <p:cNvPr id="19" name="TextBox 18">
            <a:extLst>
              <a:ext uri="{FF2B5EF4-FFF2-40B4-BE49-F238E27FC236}">
                <a16:creationId xmlns:a16="http://schemas.microsoft.com/office/drawing/2014/main" id="{6F7B4F15-2B7B-C444-8F66-69CD000B9A03}"/>
              </a:ext>
            </a:extLst>
          </p:cNvPr>
          <p:cNvSpPr txBox="1"/>
          <p:nvPr/>
        </p:nvSpPr>
        <p:spPr>
          <a:xfrm>
            <a:off x="6039411" y="3110244"/>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May </a:t>
            </a:r>
            <a:endParaRPr kumimoji="0" lang="en-US" sz="1800" b="1" i="0" u="none" strike="noStrike" kern="0" cap="none" spc="0" normalizeH="0" baseline="0" noProof="0" dirty="0">
              <a:ln>
                <a:noFill/>
              </a:ln>
              <a:solidFill>
                <a:prstClr val="black"/>
              </a:solidFill>
              <a:effectLst/>
              <a:uLnTx/>
              <a:uFillTx/>
            </a:endParaRPr>
          </a:p>
        </p:txBody>
      </p:sp>
      <p:sp>
        <p:nvSpPr>
          <p:cNvPr id="20" name="Freeform 19">
            <a:extLst>
              <a:ext uri="{FF2B5EF4-FFF2-40B4-BE49-F238E27FC236}">
                <a16:creationId xmlns:a16="http://schemas.microsoft.com/office/drawing/2014/main" id="{FDC226F3-D9FC-664F-ADAC-6509FFDC3CF1}"/>
              </a:ext>
            </a:extLst>
          </p:cNvPr>
          <p:cNvSpPr/>
          <p:nvPr/>
        </p:nvSpPr>
        <p:spPr>
          <a:xfrm>
            <a:off x="6050844" y="3397245"/>
            <a:ext cx="276755" cy="931334"/>
          </a:xfrm>
          <a:custGeom>
            <a:avLst/>
            <a:gdLst>
              <a:gd name="connsiteX0" fmla="*/ 0 w 276755"/>
              <a:gd name="connsiteY0" fmla="*/ 0 h 931334"/>
              <a:gd name="connsiteX1" fmla="*/ 11289 w 276755"/>
              <a:gd name="connsiteY1" fmla="*/ 22578 h 931334"/>
              <a:gd name="connsiteX2" fmla="*/ 22578 w 276755"/>
              <a:gd name="connsiteY2" fmla="*/ 39512 h 931334"/>
              <a:gd name="connsiteX3" fmla="*/ 45156 w 276755"/>
              <a:gd name="connsiteY3" fmla="*/ 90312 h 931334"/>
              <a:gd name="connsiteX4" fmla="*/ 67734 w 276755"/>
              <a:gd name="connsiteY4" fmla="*/ 158045 h 931334"/>
              <a:gd name="connsiteX5" fmla="*/ 73378 w 276755"/>
              <a:gd name="connsiteY5" fmla="*/ 174978 h 931334"/>
              <a:gd name="connsiteX6" fmla="*/ 79023 w 276755"/>
              <a:gd name="connsiteY6" fmla="*/ 191912 h 931334"/>
              <a:gd name="connsiteX7" fmla="*/ 84667 w 276755"/>
              <a:gd name="connsiteY7" fmla="*/ 214489 h 931334"/>
              <a:gd name="connsiteX8" fmla="*/ 95956 w 276755"/>
              <a:gd name="connsiteY8" fmla="*/ 248356 h 931334"/>
              <a:gd name="connsiteX9" fmla="*/ 107245 w 276755"/>
              <a:gd name="connsiteY9" fmla="*/ 282223 h 931334"/>
              <a:gd name="connsiteX10" fmla="*/ 118534 w 276755"/>
              <a:gd name="connsiteY10" fmla="*/ 321734 h 931334"/>
              <a:gd name="connsiteX11" fmla="*/ 129823 w 276755"/>
              <a:gd name="connsiteY11" fmla="*/ 355600 h 931334"/>
              <a:gd name="connsiteX12" fmla="*/ 135467 w 276755"/>
              <a:gd name="connsiteY12" fmla="*/ 372534 h 931334"/>
              <a:gd name="connsiteX13" fmla="*/ 141112 w 276755"/>
              <a:gd name="connsiteY13" fmla="*/ 389467 h 931334"/>
              <a:gd name="connsiteX14" fmla="*/ 146756 w 276755"/>
              <a:gd name="connsiteY14" fmla="*/ 462845 h 931334"/>
              <a:gd name="connsiteX15" fmla="*/ 158045 w 276755"/>
              <a:gd name="connsiteY15" fmla="*/ 519289 h 931334"/>
              <a:gd name="connsiteX16" fmla="*/ 169334 w 276755"/>
              <a:gd name="connsiteY16" fmla="*/ 570089 h 931334"/>
              <a:gd name="connsiteX17" fmla="*/ 180623 w 276755"/>
              <a:gd name="connsiteY17" fmla="*/ 694267 h 931334"/>
              <a:gd name="connsiteX18" fmla="*/ 191912 w 276755"/>
              <a:gd name="connsiteY18" fmla="*/ 728134 h 931334"/>
              <a:gd name="connsiteX19" fmla="*/ 197556 w 276755"/>
              <a:gd name="connsiteY19" fmla="*/ 745067 h 931334"/>
              <a:gd name="connsiteX20" fmla="*/ 203200 w 276755"/>
              <a:gd name="connsiteY20" fmla="*/ 762000 h 931334"/>
              <a:gd name="connsiteX21" fmla="*/ 214489 w 276755"/>
              <a:gd name="connsiteY21" fmla="*/ 778934 h 931334"/>
              <a:gd name="connsiteX22" fmla="*/ 237067 w 276755"/>
              <a:gd name="connsiteY22" fmla="*/ 857956 h 931334"/>
              <a:gd name="connsiteX23" fmla="*/ 242712 w 276755"/>
              <a:gd name="connsiteY23" fmla="*/ 874889 h 931334"/>
              <a:gd name="connsiteX24" fmla="*/ 248356 w 276755"/>
              <a:gd name="connsiteY24" fmla="*/ 891823 h 931334"/>
              <a:gd name="connsiteX25" fmla="*/ 259645 w 276755"/>
              <a:gd name="connsiteY25" fmla="*/ 908756 h 931334"/>
              <a:gd name="connsiteX26" fmla="*/ 276578 w 276755"/>
              <a:gd name="connsiteY26" fmla="*/ 931334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755" h="931334">
                <a:moveTo>
                  <a:pt x="0" y="0"/>
                </a:moveTo>
                <a:cubicBezTo>
                  <a:pt x="3763" y="7526"/>
                  <a:pt x="7114" y="15272"/>
                  <a:pt x="11289" y="22578"/>
                </a:cubicBezTo>
                <a:cubicBezTo>
                  <a:pt x="14655" y="28468"/>
                  <a:pt x="19823" y="33313"/>
                  <a:pt x="22578" y="39512"/>
                </a:cubicBezTo>
                <a:cubicBezTo>
                  <a:pt x="49447" y="99966"/>
                  <a:pt x="19607" y="51988"/>
                  <a:pt x="45156" y="90312"/>
                </a:cubicBezTo>
                <a:lnTo>
                  <a:pt x="67734" y="158045"/>
                </a:lnTo>
                <a:lnTo>
                  <a:pt x="73378" y="174978"/>
                </a:lnTo>
                <a:cubicBezTo>
                  <a:pt x="75260" y="180623"/>
                  <a:pt x="77580" y="186140"/>
                  <a:pt x="79023" y="191912"/>
                </a:cubicBezTo>
                <a:cubicBezTo>
                  <a:pt x="80904" y="199438"/>
                  <a:pt x="82438" y="207059"/>
                  <a:pt x="84667" y="214489"/>
                </a:cubicBezTo>
                <a:cubicBezTo>
                  <a:pt x="88086" y="225887"/>
                  <a:pt x="92193" y="237067"/>
                  <a:pt x="95956" y="248356"/>
                </a:cubicBezTo>
                <a:lnTo>
                  <a:pt x="107245" y="282223"/>
                </a:lnTo>
                <a:cubicBezTo>
                  <a:pt x="126212" y="339124"/>
                  <a:pt x="97273" y="250867"/>
                  <a:pt x="118534" y="321734"/>
                </a:cubicBezTo>
                <a:cubicBezTo>
                  <a:pt x="121953" y="333131"/>
                  <a:pt x="126060" y="344311"/>
                  <a:pt x="129823" y="355600"/>
                </a:cubicBezTo>
                <a:lnTo>
                  <a:pt x="135467" y="372534"/>
                </a:lnTo>
                <a:lnTo>
                  <a:pt x="141112" y="389467"/>
                </a:lnTo>
                <a:cubicBezTo>
                  <a:pt x="142993" y="413926"/>
                  <a:pt x="144188" y="438448"/>
                  <a:pt x="146756" y="462845"/>
                </a:cubicBezTo>
                <a:cubicBezTo>
                  <a:pt x="150076" y="494384"/>
                  <a:pt x="152064" y="492374"/>
                  <a:pt x="158045" y="519289"/>
                </a:cubicBezTo>
                <a:cubicBezTo>
                  <a:pt x="172377" y="583781"/>
                  <a:pt x="155567" y="515029"/>
                  <a:pt x="169334" y="570089"/>
                </a:cubicBezTo>
                <a:cubicBezTo>
                  <a:pt x="171559" y="607914"/>
                  <a:pt x="169886" y="654900"/>
                  <a:pt x="180623" y="694267"/>
                </a:cubicBezTo>
                <a:cubicBezTo>
                  <a:pt x="183754" y="705747"/>
                  <a:pt x="188149" y="716845"/>
                  <a:pt x="191912" y="728134"/>
                </a:cubicBezTo>
                <a:lnTo>
                  <a:pt x="197556" y="745067"/>
                </a:lnTo>
                <a:cubicBezTo>
                  <a:pt x="199437" y="750711"/>
                  <a:pt x="199900" y="757050"/>
                  <a:pt x="203200" y="762000"/>
                </a:cubicBezTo>
                <a:lnTo>
                  <a:pt x="214489" y="778934"/>
                </a:lnTo>
                <a:cubicBezTo>
                  <a:pt x="228662" y="835623"/>
                  <a:pt x="220874" y="809378"/>
                  <a:pt x="237067" y="857956"/>
                </a:cubicBezTo>
                <a:lnTo>
                  <a:pt x="242712" y="874889"/>
                </a:lnTo>
                <a:cubicBezTo>
                  <a:pt x="244594" y="880534"/>
                  <a:pt x="245056" y="886872"/>
                  <a:pt x="248356" y="891823"/>
                </a:cubicBezTo>
                <a:cubicBezTo>
                  <a:pt x="252119" y="897467"/>
                  <a:pt x="254848" y="903959"/>
                  <a:pt x="259645" y="908756"/>
                </a:cubicBezTo>
                <a:cubicBezTo>
                  <a:pt x="279709" y="928820"/>
                  <a:pt x="276578" y="909552"/>
                  <a:pt x="276578" y="931334"/>
                </a:cubicBezTo>
              </a:path>
            </a:pathLst>
          </a:custGeom>
          <a:noFill/>
          <a:ln w="4445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8725AB3-BD7B-1A4B-A6CB-9FE3D8448148}"/>
              </a:ext>
            </a:extLst>
          </p:cNvPr>
          <p:cNvSpPr txBox="1"/>
          <p:nvPr/>
        </p:nvSpPr>
        <p:spPr>
          <a:xfrm>
            <a:off x="3392891" y="3217966"/>
            <a:ext cx="2504461" cy="523220"/>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black"/>
                </a:solidFill>
                <a:effectLst/>
                <a:uLnTx/>
                <a:uFillTx/>
                <a:latin typeface="Calibri Light" panose="020F0302020204030204"/>
              </a:rPr>
              <a:t>Photosynthesis</a:t>
            </a:r>
            <a:r>
              <a:rPr kumimoji="0" lang="en-US" sz="14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Light" panose="020F0302020204030204"/>
              </a:rPr>
              <a:t>CO</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 + H</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O </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C</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2</a:t>
            </a:r>
            <a:endParaRPr kumimoji="0" lang="en-US" sz="1400" b="0" i="0" u="none" strike="noStrike" kern="0" cap="none" spc="0" normalizeH="0" baseline="0" noProof="0" dirty="0">
              <a:ln>
                <a:noFill/>
              </a:ln>
              <a:solidFill>
                <a:prstClr val="black"/>
              </a:solidFill>
              <a:effectLst/>
              <a:uLnTx/>
              <a:uFillTx/>
              <a:latin typeface="Calibri Light" panose="020F0302020204030204"/>
            </a:endParaRPr>
          </a:p>
        </p:txBody>
      </p:sp>
      <p:sp>
        <p:nvSpPr>
          <p:cNvPr id="22" name="TextBox 21">
            <a:extLst>
              <a:ext uri="{FF2B5EF4-FFF2-40B4-BE49-F238E27FC236}">
                <a16:creationId xmlns:a16="http://schemas.microsoft.com/office/drawing/2014/main" id="{900DC94F-2ADB-6F4D-A7FB-ACA38CB51BC7}"/>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83142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F78397-8E68-4A49-B46D-B869C5A248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3034"/>
            <a:ext cx="5208500" cy="4040308"/>
          </a:xfrm>
          <a:prstGeom prst="rect">
            <a:avLst/>
          </a:prstGeom>
        </p:spPr>
      </p:pic>
      <p:sp>
        <p:nvSpPr>
          <p:cNvPr id="9" name="Title 1">
            <a:extLst>
              <a:ext uri="{FF2B5EF4-FFF2-40B4-BE49-F238E27FC236}">
                <a16:creationId xmlns:a16="http://schemas.microsoft.com/office/drawing/2014/main" id="{26BDBA9D-A9E7-BD41-B7A5-91FEDEEBC86C}"/>
              </a:ext>
            </a:extLst>
          </p:cNvPr>
          <p:cNvSpPr txBox="1">
            <a:spLocks/>
          </p:cNvSpPr>
          <p:nvPr/>
        </p:nvSpPr>
        <p:spPr>
          <a:xfrm>
            <a:off x="1159672" y="1404390"/>
            <a:ext cx="7910956" cy="1518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“rising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respiration exceeds photosynthesis,</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releasing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to the atmosphere than it is absorbing</a:t>
            </a:r>
            <a:r>
              <a:rPr kumimoji="0" lang="en-US" sz="2800" b="1" i="0" u="none" strike="noStrike" kern="1200" cap="none" spc="0" normalizeH="0" baseline="0" noProof="0" dirty="0">
                <a:ln>
                  <a:noFill/>
                </a:ln>
                <a:solidFill>
                  <a:srgbClr val="002060"/>
                </a:solidFill>
                <a:effectLst/>
                <a:uLnTx/>
                <a:uFillTx/>
                <a:latin typeface="Calibri Light"/>
                <a:ea typeface="+mj-ea"/>
                <a:cs typeface="+mj-cs"/>
              </a:rPr>
              <a:t>.</a:t>
            </a:r>
            <a:br>
              <a:rPr kumimoji="0" lang="en-US" sz="3600" b="1" i="0" u="none" strike="noStrike" kern="1200" cap="none" spc="0" normalizeH="0" baseline="0" noProof="0" dirty="0">
                <a:ln>
                  <a:noFill/>
                </a:ln>
                <a:solidFill>
                  <a:sysClr val="windowText" lastClr="000000"/>
                </a:solidFill>
                <a:effectLst/>
                <a:uLnTx/>
                <a:uFillTx/>
                <a:latin typeface="Calibri Light" charset="0"/>
                <a:ea typeface="+mj-ea"/>
                <a:cs typeface="+mj-cs"/>
              </a:rPr>
            </a:b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1" name="TextBox 10">
            <a:extLst>
              <a:ext uri="{FF2B5EF4-FFF2-40B4-BE49-F238E27FC236}">
                <a16:creationId xmlns:a16="http://schemas.microsoft.com/office/drawing/2014/main" id="{B54651E1-05A1-4041-8A19-D6CB3C813FBD}"/>
              </a:ext>
            </a:extLst>
          </p:cNvPr>
          <p:cNvSpPr txBox="1"/>
          <p:nvPr/>
        </p:nvSpPr>
        <p:spPr>
          <a:xfrm>
            <a:off x="3373904" y="3167018"/>
            <a:ext cx="2545080" cy="584775"/>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prstClr val="black"/>
                </a:solidFill>
                <a:effectLst/>
                <a:uLnTx/>
                <a:uFillTx/>
                <a:latin typeface="Calibri Light" panose="020F0302020204030204"/>
              </a:rPr>
              <a:t>Respiration</a:t>
            </a:r>
            <a:r>
              <a:rPr kumimoji="0" lang="en-US" sz="16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C</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a:t>
            </a:r>
            <a:r>
              <a:rPr kumimoji="0" lang="en-US" sz="1600" b="0" i="0" u="none" strike="noStrike" kern="0" cap="none" spc="0" normalizeH="0" baseline="0" noProof="0" dirty="0">
                <a:ln>
                  <a:noFill/>
                </a:ln>
                <a:solidFill>
                  <a:prstClr val="black"/>
                </a:solidFill>
                <a:effectLst/>
                <a:uLnTx/>
                <a:uFillTx/>
                <a:latin typeface="Calibri Light" panose="020F0302020204030204"/>
              </a:rPr>
              <a:t> CO</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 + H</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O</a:t>
            </a:r>
          </a:p>
        </p:txBody>
      </p:sp>
      <p:sp>
        <p:nvSpPr>
          <p:cNvPr id="12" name="TextBox 11">
            <a:extLst>
              <a:ext uri="{FF2B5EF4-FFF2-40B4-BE49-F238E27FC236}">
                <a16:creationId xmlns:a16="http://schemas.microsoft.com/office/drawing/2014/main" id="{106BB629-E971-1946-8B13-8C2A1F7601E2}"/>
              </a:ext>
            </a:extLst>
          </p:cNvPr>
          <p:cNvSpPr txBox="1"/>
          <p:nvPr/>
        </p:nvSpPr>
        <p:spPr>
          <a:xfrm>
            <a:off x="4999822" y="487563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September </a:t>
            </a:r>
            <a:endParaRPr kumimoji="0" lang="en-US" sz="1800" b="1" i="0"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9C49FE47-524B-5146-8C42-8AF26581A438}"/>
              </a:ext>
            </a:extLst>
          </p:cNvPr>
          <p:cNvSpPr txBox="1"/>
          <p:nvPr/>
        </p:nvSpPr>
        <p:spPr>
          <a:xfrm>
            <a:off x="6043989" y="3055323"/>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May </a:t>
            </a:r>
          </a:p>
        </p:txBody>
      </p:sp>
      <p:sp>
        <p:nvSpPr>
          <p:cNvPr id="14" name="Freeform 13">
            <a:extLst>
              <a:ext uri="{FF2B5EF4-FFF2-40B4-BE49-F238E27FC236}">
                <a16:creationId xmlns:a16="http://schemas.microsoft.com/office/drawing/2014/main" id="{3B4B7D21-DB67-F749-A208-A366F955B773}"/>
              </a:ext>
            </a:extLst>
          </p:cNvPr>
          <p:cNvSpPr/>
          <p:nvPr/>
        </p:nvSpPr>
        <p:spPr>
          <a:xfrm>
            <a:off x="5494877" y="3362679"/>
            <a:ext cx="572429" cy="1501965"/>
          </a:xfrm>
          <a:custGeom>
            <a:avLst/>
            <a:gdLst>
              <a:gd name="connsiteX0" fmla="*/ 0 w 572429"/>
              <a:gd name="connsiteY0" fmla="*/ 1501965 h 1501965"/>
              <a:gd name="connsiteX1" fmla="*/ 22303 w 572429"/>
              <a:gd name="connsiteY1" fmla="*/ 1472228 h 1501965"/>
              <a:gd name="connsiteX2" fmla="*/ 74342 w 572429"/>
              <a:gd name="connsiteY2" fmla="*/ 1412755 h 1501965"/>
              <a:gd name="connsiteX3" fmla="*/ 96644 w 572429"/>
              <a:gd name="connsiteY3" fmla="*/ 1286374 h 1501965"/>
              <a:gd name="connsiteX4" fmla="*/ 118946 w 572429"/>
              <a:gd name="connsiteY4" fmla="*/ 1212033 h 1501965"/>
              <a:gd name="connsiteX5" fmla="*/ 126381 w 572429"/>
              <a:gd name="connsiteY5" fmla="*/ 1182296 h 1501965"/>
              <a:gd name="connsiteX6" fmla="*/ 133815 w 572429"/>
              <a:gd name="connsiteY6" fmla="*/ 1145126 h 1501965"/>
              <a:gd name="connsiteX7" fmla="*/ 141249 w 572429"/>
              <a:gd name="connsiteY7" fmla="*/ 1122823 h 1501965"/>
              <a:gd name="connsiteX8" fmla="*/ 148683 w 572429"/>
              <a:gd name="connsiteY8" fmla="*/ 1041048 h 1501965"/>
              <a:gd name="connsiteX9" fmla="*/ 163551 w 572429"/>
              <a:gd name="connsiteY9" fmla="*/ 951838 h 1501965"/>
              <a:gd name="connsiteX10" fmla="*/ 170986 w 572429"/>
              <a:gd name="connsiteY10" fmla="*/ 929535 h 1501965"/>
              <a:gd name="connsiteX11" fmla="*/ 185854 w 572429"/>
              <a:gd name="connsiteY11" fmla="*/ 907233 h 1501965"/>
              <a:gd name="connsiteX12" fmla="*/ 208156 w 572429"/>
              <a:gd name="connsiteY12" fmla="*/ 870062 h 1501965"/>
              <a:gd name="connsiteX13" fmla="*/ 230459 w 572429"/>
              <a:gd name="connsiteY13" fmla="*/ 825457 h 1501965"/>
              <a:gd name="connsiteX14" fmla="*/ 252761 w 572429"/>
              <a:gd name="connsiteY14" fmla="*/ 780853 h 1501965"/>
              <a:gd name="connsiteX15" fmla="*/ 275064 w 572429"/>
              <a:gd name="connsiteY15" fmla="*/ 736248 h 1501965"/>
              <a:gd name="connsiteX16" fmla="*/ 289932 w 572429"/>
              <a:gd name="connsiteY16" fmla="*/ 691643 h 1501965"/>
              <a:gd name="connsiteX17" fmla="*/ 312234 w 572429"/>
              <a:gd name="connsiteY17" fmla="*/ 624735 h 1501965"/>
              <a:gd name="connsiteX18" fmla="*/ 327103 w 572429"/>
              <a:gd name="connsiteY18" fmla="*/ 580131 h 1501965"/>
              <a:gd name="connsiteX19" fmla="*/ 341971 w 572429"/>
              <a:gd name="connsiteY19" fmla="*/ 557828 h 1501965"/>
              <a:gd name="connsiteX20" fmla="*/ 349405 w 572429"/>
              <a:gd name="connsiteY20" fmla="*/ 535526 h 1501965"/>
              <a:gd name="connsiteX21" fmla="*/ 379142 w 572429"/>
              <a:gd name="connsiteY21" fmla="*/ 505789 h 1501965"/>
              <a:gd name="connsiteX22" fmla="*/ 408878 w 572429"/>
              <a:gd name="connsiteY22" fmla="*/ 468618 h 1501965"/>
              <a:gd name="connsiteX23" fmla="*/ 423746 w 572429"/>
              <a:gd name="connsiteY23" fmla="*/ 386843 h 1501965"/>
              <a:gd name="connsiteX24" fmla="*/ 438615 w 572429"/>
              <a:gd name="connsiteY24" fmla="*/ 342238 h 1501965"/>
              <a:gd name="connsiteX25" fmla="*/ 446049 w 572429"/>
              <a:gd name="connsiteY25" fmla="*/ 319935 h 1501965"/>
              <a:gd name="connsiteX26" fmla="*/ 453483 w 572429"/>
              <a:gd name="connsiteY26" fmla="*/ 290199 h 1501965"/>
              <a:gd name="connsiteX27" fmla="*/ 460917 w 572429"/>
              <a:gd name="connsiteY27" fmla="*/ 253028 h 1501965"/>
              <a:gd name="connsiteX28" fmla="*/ 475786 w 572429"/>
              <a:gd name="connsiteY28" fmla="*/ 148950 h 1501965"/>
              <a:gd name="connsiteX29" fmla="*/ 490654 w 572429"/>
              <a:gd name="connsiteY29" fmla="*/ 104345 h 1501965"/>
              <a:gd name="connsiteX30" fmla="*/ 498088 w 572429"/>
              <a:gd name="connsiteY30" fmla="*/ 59740 h 1501965"/>
              <a:gd name="connsiteX31" fmla="*/ 512956 w 572429"/>
              <a:gd name="connsiteY31" fmla="*/ 37438 h 1501965"/>
              <a:gd name="connsiteX32" fmla="*/ 564995 w 572429"/>
              <a:gd name="connsiteY32" fmla="*/ 267 h 1501965"/>
              <a:gd name="connsiteX33" fmla="*/ 572429 w 572429"/>
              <a:gd name="connsiteY33" fmla="*/ 267 h 150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2429" h="1501965">
                <a:moveTo>
                  <a:pt x="0" y="1501965"/>
                </a:moveTo>
                <a:cubicBezTo>
                  <a:pt x="7434" y="1492053"/>
                  <a:pt x="14071" y="1481489"/>
                  <a:pt x="22303" y="1472228"/>
                </a:cubicBezTo>
                <a:cubicBezTo>
                  <a:pt x="80290" y="1406992"/>
                  <a:pt x="42360" y="1460725"/>
                  <a:pt x="74342" y="1412755"/>
                </a:cubicBezTo>
                <a:cubicBezTo>
                  <a:pt x="101808" y="1330355"/>
                  <a:pt x="80905" y="1404416"/>
                  <a:pt x="96644" y="1286374"/>
                </a:cubicBezTo>
                <a:cubicBezTo>
                  <a:pt x="100014" y="1261097"/>
                  <a:pt x="112912" y="1236168"/>
                  <a:pt x="118946" y="1212033"/>
                </a:cubicBezTo>
                <a:cubicBezTo>
                  <a:pt x="121424" y="1202121"/>
                  <a:pt x="124164" y="1192270"/>
                  <a:pt x="126381" y="1182296"/>
                </a:cubicBezTo>
                <a:cubicBezTo>
                  <a:pt x="129122" y="1169962"/>
                  <a:pt x="130751" y="1157384"/>
                  <a:pt x="133815" y="1145126"/>
                </a:cubicBezTo>
                <a:cubicBezTo>
                  <a:pt x="135716" y="1137524"/>
                  <a:pt x="138771" y="1130257"/>
                  <a:pt x="141249" y="1122823"/>
                </a:cubicBezTo>
                <a:cubicBezTo>
                  <a:pt x="143727" y="1095565"/>
                  <a:pt x="145143" y="1068189"/>
                  <a:pt x="148683" y="1041048"/>
                </a:cubicBezTo>
                <a:cubicBezTo>
                  <a:pt x="152582" y="1011154"/>
                  <a:pt x="154017" y="980438"/>
                  <a:pt x="163551" y="951838"/>
                </a:cubicBezTo>
                <a:cubicBezTo>
                  <a:pt x="166029" y="944404"/>
                  <a:pt x="167481" y="936544"/>
                  <a:pt x="170986" y="929535"/>
                </a:cubicBezTo>
                <a:cubicBezTo>
                  <a:pt x="174982" y="921544"/>
                  <a:pt x="181858" y="915224"/>
                  <a:pt x="185854" y="907233"/>
                </a:cubicBezTo>
                <a:cubicBezTo>
                  <a:pt x="205156" y="868630"/>
                  <a:pt x="179115" y="899105"/>
                  <a:pt x="208156" y="870062"/>
                </a:cubicBezTo>
                <a:cubicBezTo>
                  <a:pt x="226841" y="814006"/>
                  <a:pt x="201636" y="883102"/>
                  <a:pt x="230459" y="825457"/>
                </a:cubicBezTo>
                <a:cubicBezTo>
                  <a:pt x="261240" y="763897"/>
                  <a:pt x="210148" y="844772"/>
                  <a:pt x="252761" y="780853"/>
                </a:cubicBezTo>
                <a:cubicBezTo>
                  <a:pt x="279872" y="699518"/>
                  <a:pt x="236635" y="822712"/>
                  <a:pt x="275064" y="736248"/>
                </a:cubicBezTo>
                <a:cubicBezTo>
                  <a:pt x="281429" y="721926"/>
                  <a:pt x="284976" y="706511"/>
                  <a:pt x="289932" y="691643"/>
                </a:cubicBezTo>
                <a:lnTo>
                  <a:pt x="312234" y="624735"/>
                </a:lnTo>
                <a:cubicBezTo>
                  <a:pt x="312236" y="624730"/>
                  <a:pt x="327100" y="580135"/>
                  <a:pt x="327103" y="580131"/>
                </a:cubicBezTo>
                <a:cubicBezTo>
                  <a:pt x="332059" y="572697"/>
                  <a:pt x="337975" y="565820"/>
                  <a:pt x="341971" y="557828"/>
                </a:cubicBezTo>
                <a:cubicBezTo>
                  <a:pt x="345475" y="550819"/>
                  <a:pt x="344850" y="541902"/>
                  <a:pt x="349405" y="535526"/>
                </a:cubicBezTo>
                <a:cubicBezTo>
                  <a:pt x="357553" y="524119"/>
                  <a:pt x="371366" y="517453"/>
                  <a:pt x="379142" y="505789"/>
                </a:cubicBezTo>
                <a:cubicBezTo>
                  <a:pt x="397898" y="477655"/>
                  <a:pt x="387693" y="489805"/>
                  <a:pt x="408878" y="468618"/>
                </a:cubicBezTo>
                <a:cubicBezTo>
                  <a:pt x="414113" y="431970"/>
                  <a:pt x="414187" y="418706"/>
                  <a:pt x="423746" y="386843"/>
                </a:cubicBezTo>
                <a:cubicBezTo>
                  <a:pt x="428250" y="371831"/>
                  <a:pt x="433659" y="357106"/>
                  <a:pt x="438615" y="342238"/>
                </a:cubicBezTo>
                <a:cubicBezTo>
                  <a:pt x="441093" y="334804"/>
                  <a:pt x="444148" y="327537"/>
                  <a:pt x="446049" y="319935"/>
                </a:cubicBezTo>
                <a:cubicBezTo>
                  <a:pt x="448527" y="310023"/>
                  <a:pt x="451267" y="300173"/>
                  <a:pt x="453483" y="290199"/>
                </a:cubicBezTo>
                <a:cubicBezTo>
                  <a:pt x="456224" y="277864"/>
                  <a:pt x="458996" y="265517"/>
                  <a:pt x="460917" y="253028"/>
                </a:cubicBezTo>
                <a:cubicBezTo>
                  <a:pt x="464440" y="230128"/>
                  <a:pt x="469428" y="174383"/>
                  <a:pt x="475786" y="148950"/>
                </a:cubicBezTo>
                <a:cubicBezTo>
                  <a:pt x="479587" y="133745"/>
                  <a:pt x="488078" y="119804"/>
                  <a:pt x="490654" y="104345"/>
                </a:cubicBezTo>
                <a:cubicBezTo>
                  <a:pt x="493132" y="89477"/>
                  <a:pt x="493321" y="74040"/>
                  <a:pt x="498088" y="59740"/>
                </a:cubicBezTo>
                <a:cubicBezTo>
                  <a:pt x="500913" y="51264"/>
                  <a:pt x="507141" y="44222"/>
                  <a:pt x="512956" y="37438"/>
                </a:cubicBezTo>
                <a:cubicBezTo>
                  <a:pt x="536030" y="10518"/>
                  <a:pt x="536216" y="7462"/>
                  <a:pt x="564995" y="267"/>
                </a:cubicBezTo>
                <a:cubicBezTo>
                  <a:pt x="567399" y="-334"/>
                  <a:pt x="569951" y="267"/>
                  <a:pt x="572429" y="267"/>
                </a:cubicBezTo>
              </a:path>
            </a:pathLst>
          </a:custGeom>
          <a:noFill/>
          <a:ln w="3810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BA0242-61DF-0048-B77A-4D3862AAB974}"/>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61226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FBBE3E-C7E0-5542-9499-9EE4F2FE3982}"/>
              </a:ext>
            </a:extLst>
          </p:cNvPr>
          <p:cNvSpPr txBox="1">
            <a:spLocks/>
          </p:cNvSpPr>
          <p:nvPr/>
        </p:nvSpPr>
        <p:spPr>
          <a:xfrm>
            <a:off x="1223418" y="1010993"/>
            <a:ext cx="7815071"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E4E79"/>
                </a:solidFill>
                <a:effectLst/>
                <a:uLnTx/>
                <a:uFillTx/>
                <a:latin typeface="Calibri Light" charset="0"/>
                <a:ea typeface="+mj-ea"/>
                <a:cs typeface="+mj-cs"/>
              </a:rPr>
              <a:t>The</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long-term trend shows an increase in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of 1-3 parts per million per year since 1958. </a:t>
            </a: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8" name="Picture 7">
            <a:extLst>
              <a:ext uri="{FF2B5EF4-FFF2-40B4-BE49-F238E27FC236}">
                <a16:creationId xmlns:a16="http://schemas.microsoft.com/office/drawing/2014/main" id="{FE8E3A43-2F12-BA46-B6C3-2611D71E8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3612" y="2157920"/>
            <a:ext cx="5925050" cy="4635883"/>
          </a:xfrm>
          <a:prstGeom prst="rect">
            <a:avLst/>
          </a:prstGeom>
        </p:spPr>
      </p:pic>
      <p:cxnSp>
        <p:nvCxnSpPr>
          <p:cNvPr id="9" name="Straight Arrow Connector 8">
            <a:extLst>
              <a:ext uri="{FF2B5EF4-FFF2-40B4-BE49-F238E27FC236}">
                <a16:creationId xmlns:a16="http://schemas.microsoft.com/office/drawing/2014/main" id="{D43F678E-967B-EA47-AB57-D37B0BB91193}"/>
              </a:ext>
            </a:extLst>
          </p:cNvPr>
          <p:cNvCxnSpPr/>
          <p:nvPr/>
        </p:nvCxnSpPr>
        <p:spPr>
          <a:xfrm flipV="1">
            <a:off x="3547501" y="3868615"/>
            <a:ext cx="2307102" cy="1448972"/>
          </a:xfrm>
          <a:prstGeom prst="straightConnector1">
            <a:avLst/>
          </a:prstGeom>
          <a:noFill/>
          <a:ln w="28575" cap="flat" cmpd="sng" algn="ctr">
            <a:solidFill>
              <a:sysClr val="windowText" lastClr="000000"/>
            </a:solidFill>
            <a:prstDash val="solid"/>
            <a:miter lim="800000"/>
            <a:tailEnd type="stealth" w="lg" len="lg"/>
          </a:ln>
          <a:effectLst/>
        </p:spPr>
      </p:cxnSp>
      <p:sp>
        <p:nvSpPr>
          <p:cNvPr id="10" name="TextBox 9">
            <a:extLst>
              <a:ext uri="{FF2B5EF4-FFF2-40B4-BE49-F238E27FC236}">
                <a16:creationId xmlns:a16="http://schemas.microsoft.com/office/drawing/2014/main" id="{86AB1328-824D-5541-AC56-FD2CCED43632}"/>
              </a:ext>
            </a:extLst>
          </p:cNvPr>
          <p:cNvSpPr txBox="1"/>
          <p:nvPr/>
        </p:nvSpPr>
        <p:spPr>
          <a:xfrm rot="19660497">
            <a:off x="3707234" y="4222338"/>
            <a:ext cx="16998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increasing trend</a:t>
            </a:r>
          </a:p>
        </p:txBody>
      </p:sp>
      <p:sp>
        <p:nvSpPr>
          <p:cNvPr id="11" name="TextBox 10">
            <a:extLst>
              <a:ext uri="{FF2B5EF4-FFF2-40B4-BE49-F238E27FC236}">
                <a16:creationId xmlns:a16="http://schemas.microsoft.com/office/drawing/2014/main" id="{1E587571-C3D0-8341-AAA9-CEC8108DDACE}"/>
              </a:ext>
            </a:extLst>
          </p:cNvPr>
          <p:cNvSpPr txBox="1"/>
          <p:nvPr/>
        </p:nvSpPr>
        <p:spPr>
          <a:xfrm>
            <a:off x="1223418" y="6516804"/>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11442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316B43-A8E7-F442-B5A1-385F54126BED}"/>
              </a:ext>
            </a:extLst>
          </p:cNvPr>
          <p:cNvSpPr txBox="1">
            <a:spLocks/>
          </p:cNvSpPr>
          <p:nvPr/>
        </p:nvSpPr>
        <p:spPr>
          <a:xfrm>
            <a:off x="1328928" y="922495"/>
            <a:ext cx="781507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are primarily from the burning of fossil fuels.</a:t>
            </a:r>
          </a:p>
        </p:txBody>
      </p:sp>
      <p:sp>
        <p:nvSpPr>
          <p:cNvPr id="6" name="TextBox 5">
            <a:extLst>
              <a:ext uri="{FF2B5EF4-FFF2-40B4-BE49-F238E27FC236}">
                <a16:creationId xmlns:a16="http://schemas.microsoft.com/office/drawing/2014/main" id="{9ABE643A-2DFC-2E43-AEC0-6BE2DD12DE5F}"/>
              </a:ext>
            </a:extLst>
          </p:cNvPr>
          <p:cNvSpPr txBox="1"/>
          <p:nvPr/>
        </p:nvSpPr>
        <p:spPr>
          <a:xfrm>
            <a:off x="1150999" y="6488668"/>
            <a:ext cx="247580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La </a:t>
            </a:r>
            <a:r>
              <a:rPr kumimoji="0" lang="en-US" sz="1200" b="0" i="0" u="none" strike="noStrike" kern="0" cap="none" spc="0" normalizeH="0" baseline="0" noProof="0" dirty="0" err="1">
                <a:ln>
                  <a:noFill/>
                </a:ln>
                <a:solidFill>
                  <a:prstClr val="black"/>
                </a:solidFill>
                <a:effectLst/>
                <a:uLnTx/>
                <a:uFillTx/>
              </a:rPr>
              <a:t>Quere</a:t>
            </a:r>
            <a:r>
              <a:rPr kumimoji="0" lang="en-US" sz="1200" b="0" i="0" u="none" strike="noStrike" kern="0" cap="none" spc="0" normalizeH="0" baseline="0" noProof="0" dirty="0">
                <a:ln>
                  <a:noFill/>
                </a:ln>
                <a:solidFill>
                  <a:prstClr val="black"/>
                </a:solidFill>
                <a:effectLst/>
                <a:uLnTx/>
                <a:uFillTx/>
              </a:rPr>
              <a:t> et al. 2016, Figure 3</a:t>
            </a:r>
          </a:p>
        </p:txBody>
      </p:sp>
      <p:pic>
        <p:nvPicPr>
          <p:cNvPr id="7" name="Picture 6">
            <a:extLst>
              <a:ext uri="{FF2B5EF4-FFF2-40B4-BE49-F238E27FC236}">
                <a16:creationId xmlns:a16="http://schemas.microsoft.com/office/drawing/2014/main" id="{12D7B359-B06E-B549-86AA-1333843CB2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9275" y="2234582"/>
            <a:ext cx="6780810" cy="4002929"/>
          </a:xfrm>
          <a:prstGeom prst="rect">
            <a:avLst/>
          </a:prstGeom>
        </p:spPr>
      </p:pic>
    </p:spTree>
    <p:extLst>
      <p:ext uri="{BB962C8B-B14F-4D97-AF65-F5344CB8AC3E}">
        <p14:creationId xmlns:p14="http://schemas.microsoft.com/office/powerpoint/2010/main" val="229384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F8F686-4DB1-3641-9BE9-1757A70BA588}"/>
              </a:ext>
            </a:extLst>
          </p:cNvPr>
          <p:cNvSpPr txBox="1"/>
          <p:nvPr/>
        </p:nvSpPr>
        <p:spPr>
          <a:xfrm>
            <a:off x="1137478" y="1191848"/>
            <a:ext cx="7988796" cy="954107"/>
          </a:xfrm>
          <a:prstGeom prst="rect">
            <a:avLst/>
          </a:prstGeom>
          <a:noFill/>
        </p:spPr>
        <p:txBody>
          <a:bodyPr wrap="square" rtlCol="0" anchor="t">
            <a:spAutoFit/>
          </a:bodyPr>
          <a:lstStyle/>
          <a:p>
            <a:pPr defTabSz="914400"/>
            <a:r>
              <a:rPr lang="en-US" sz="2800" b="1" dirty="0">
                <a:solidFill>
                  <a:srgbClr val="1E4E79"/>
                </a:solidFill>
                <a:latin typeface="Calibri Light" panose="020F0302020204030204"/>
              </a:rPr>
              <a:t>Fossil fuels come from organic material that was buried and deposited millions of years ago.</a:t>
            </a:r>
          </a:p>
        </p:txBody>
      </p:sp>
      <p:sp>
        <p:nvSpPr>
          <p:cNvPr id="2" name="TextBox 1">
            <a:extLst>
              <a:ext uri="{FF2B5EF4-FFF2-40B4-BE49-F238E27FC236}">
                <a16:creationId xmlns:a16="http://schemas.microsoft.com/office/drawing/2014/main" id="{A3B7383E-127C-1844-9558-4127E5C16FA6}"/>
              </a:ext>
            </a:extLst>
          </p:cNvPr>
          <p:cNvSpPr txBox="1"/>
          <p:nvPr/>
        </p:nvSpPr>
        <p:spPr>
          <a:xfrm>
            <a:off x="2060126" y="2655110"/>
            <a:ext cx="5023748" cy="646331"/>
          </a:xfrm>
          <a:prstGeom prst="rect">
            <a:avLst/>
          </a:prstGeom>
          <a:noFill/>
        </p:spPr>
        <p:txBody>
          <a:bodyPr wrap="none" rtlCol="0">
            <a:spAutoFit/>
          </a:bodyPr>
          <a:lstStyle/>
          <a:p>
            <a:pPr algn="ctr"/>
            <a:r>
              <a:rPr lang="en-US" dirty="0">
                <a:hlinkClick r:id="rId2"/>
              </a:rPr>
              <a:t>Play the Earth Operators Manual Video</a:t>
            </a:r>
          </a:p>
          <a:p>
            <a:pPr algn="ct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=_8VqWKZIPrM</a:t>
            </a:r>
            <a:endParaRPr lang="en-US" dirty="0"/>
          </a:p>
        </p:txBody>
      </p:sp>
    </p:spTree>
    <p:extLst>
      <p:ext uri="{BB962C8B-B14F-4D97-AF65-F5344CB8AC3E}">
        <p14:creationId xmlns:p14="http://schemas.microsoft.com/office/powerpoint/2010/main" val="241060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Ice cores trap ancient atmosphere in tiny bubbles.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3" name="Picture 2">
            <a:extLst>
              <a:ext uri="{FF2B5EF4-FFF2-40B4-BE49-F238E27FC236}">
                <a16:creationId xmlns:a16="http://schemas.microsoft.com/office/drawing/2014/main" id="{4F68A3D2-467D-8D42-823E-2CCFC34B1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1070" y="2248058"/>
            <a:ext cx="3109362" cy="4144780"/>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5638706" y="6115839"/>
            <a:ext cx="180690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Image: Bernhard </a:t>
            </a:r>
            <a:r>
              <a:rPr kumimoji="0" lang="en-US" sz="1200" b="0" i="0" u="none" strike="noStrike" kern="0" cap="none" spc="0" normalizeH="0" baseline="0" noProof="0" dirty="0" err="1">
                <a:ln>
                  <a:noFill/>
                </a:ln>
                <a:solidFill>
                  <a:schemeClr val="bg1"/>
                </a:solidFill>
                <a:effectLst/>
                <a:uLnTx/>
                <a:uFillTx/>
              </a:rPr>
              <a:t>Bereiter</a:t>
            </a:r>
            <a:endParaRPr kumimoji="0" lang="en-US" sz="1200" b="0" i="0" u="none" strike="noStrike" kern="0" cap="none" spc="0" normalizeH="0" baseline="0" noProof="0" dirty="0">
              <a:ln>
                <a:noFill/>
              </a:ln>
              <a:solidFill>
                <a:schemeClr val="bg1"/>
              </a:solidFill>
              <a:effectLst/>
              <a:uLnTx/>
              <a:uFillTx/>
            </a:endParaRPr>
          </a:p>
        </p:txBody>
      </p:sp>
      <p:pic>
        <p:nvPicPr>
          <p:cNvPr id="8" name="Picture 7">
            <a:extLst>
              <a:ext uri="{FF2B5EF4-FFF2-40B4-BE49-F238E27FC236}">
                <a16:creationId xmlns:a16="http://schemas.microsoft.com/office/drawing/2014/main" id="{5AB0A641-FF27-4C4D-B5E1-05B0BBA9CA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229" y="2263048"/>
            <a:ext cx="3848813" cy="4189751"/>
          </a:xfrm>
          <a:prstGeom prst="rect">
            <a:avLst/>
          </a:prstGeom>
        </p:spPr>
      </p:pic>
      <p:sp>
        <p:nvSpPr>
          <p:cNvPr id="9" name="TextBox 8">
            <a:extLst>
              <a:ext uri="{FF2B5EF4-FFF2-40B4-BE49-F238E27FC236}">
                <a16:creationId xmlns:a16="http://schemas.microsoft.com/office/drawing/2014/main" id="{A8A24215-A8D2-1A42-83A5-679F69F113E5}"/>
              </a:ext>
            </a:extLst>
          </p:cNvPr>
          <p:cNvSpPr txBox="1"/>
          <p:nvPr/>
        </p:nvSpPr>
        <p:spPr>
          <a:xfrm>
            <a:off x="1538229" y="6488668"/>
            <a:ext cx="1843903" cy="276999"/>
          </a:xfrm>
          <a:prstGeom prst="rect">
            <a:avLst/>
          </a:prstGeom>
          <a:noFill/>
        </p:spPr>
        <p:txBody>
          <a:bodyPr wrap="none" rtlCol="0">
            <a:spAutoFit/>
          </a:bodyPr>
          <a:lstStyle/>
          <a:p>
            <a:r>
              <a:rPr lang="en-US" sz="1200" dirty="0"/>
              <a:t>Image: Niels Bohr Institute</a:t>
            </a:r>
          </a:p>
        </p:txBody>
      </p:sp>
    </p:spTree>
    <p:extLst>
      <p:ext uri="{BB962C8B-B14F-4D97-AF65-F5344CB8AC3E}">
        <p14:creationId xmlns:p14="http://schemas.microsoft.com/office/powerpoint/2010/main" val="165458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1042415"/>
            <a:ext cx="7461504"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From ice cores</a:t>
            </a:r>
            <a:r>
              <a:rPr lang="en-US" dirty="0"/>
              <a:t>, we know atmospheric CO</a:t>
            </a:r>
            <a:r>
              <a:rPr lang="en-US" baseline="-25000" dirty="0"/>
              <a:t>2</a:t>
            </a:r>
            <a:r>
              <a:rPr lang="en-US" dirty="0"/>
              <a:t> is higher today than it has been in the past 800,000 years.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6" name="Picture 5">
            <a:extLst>
              <a:ext uri="{FF2B5EF4-FFF2-40B4-BE49-F238E27FC236}">
                <a16:creationId xmlns:a16="http://schemas.microsoft.com/office/drawing/2014/main" id="{F54BD96F-C547-A140-AC96-83E2089248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6756" y="2335468"/>
            <a:ext cx="6185847" cy="4218747"/>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1150999" y="6518648"/>
            <a:ext cx="279416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Jeremy </a:t>
            </a:r>
            <a:r>
              <a:rPr kumimoji="0" lang="en-US" sz="1200" b="0" i="0" u="none" strike="noStrike" kern="0" cap="none" spc="0" normalizeH="0" baseline="0" noProof="0" dirty="0" err="1">
                <a:ln>
                  <a:noFill/>
                </a:ln>
                <a:solidFill>
                  <a:prstClr val="black"/>
                </a:solidFill>
                <a:effectLst/>
                <a:uLnTx/>
                <a:uFillTx/>
              </a:rPr>
              <a:t>Shakun</a:t>
            </a:r>
            <a:r>
              <a:rPr kumimoji="0" lang="en-US" sz="1200" b="0" i="0" u="none" strike="noStrike" kern="0" cap="none" spc="0" normalizeH="0" baseline="0" noProof="0" dirty="0">
                <a:ln>
                  <a:noFill/>
                </a:ln>
                <a:solidFill>
                  <a:prstClr val="black"/>
                </a:solidFill>
                <a:effectLst/>
                <a:uLnTx/>
                <a:uFillTx/>
              </a:rPr>
              <a:t>/Harvard University</a:t>
            </a:r>
          </a:p>
        </p:txBody>
      </p:sp>
    </p:spTree>
    <p:extLst>
      <p:ext uri="{BB962C8B-B14F-4D97-AF65-F5344CB8AC3E}">
        <p14:creationId xmlns:p14="http://schemas.microsoft.com/office/powerpoint/2010/main" val="360193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990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dioxide is a greenhouse gas. It traps heat in the atmosphere and warms the Earth.</a:t>
            </a:r>
          </a:p>
        </p:txBody>
      </p:sp>
      <p:sp>
        <p:nvSpPr>
          <p:cNvPr id="7" name="TextBox 6">
            <a:extLst>
              <a:ext uri="{FF2B5EF4-FFF2-40B4-BE49-F238E27FC236}">
                <a16:creationId xmlns:a16="http://schemas.microsoft.com/office/drawing/2014/main" id="{84859899-9DEA-AD46-91A8-9C6D704C49B7}"/>
              </a:ext>
            </a:extLst>
          </p:cNvPr>
          <p:cNvSpPr txBox="1"/>
          <p:nvPr/>
        </p:nvSpPr>
        <p:spPr>
          <a:xfrm>
            <a:off x="1150999" y="6488668"/>
            <a:ext cx="99578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NASA</a:t>
            </a:r>
          </a:p>
        </p:txBody>
      </p:sp>
      <p:pic>
        <p:nvPicPr>
          <p:cNvPr id="3" name="Picture 2">
            <a:extLst>
              <a:ext uri="{FF2B5EF4-FFF2-40B4-BE49-F238E27FC236}">
                <a16:creationId xmlns:a16="http://schemas.microsoft.com/office/drawing/2014/main" id="{879C25D3-3D67-DF49-853B-856A559B5930}"/>
              </a:ext>
            </a:extLst>
          </p:cNvPr>
          <p:cNvPicPr>
            <a:picLocks noChangeAspect="1"/>
          </p:cNvPicPr>
          <p:nvPr/>
        </p:nvPicPr>
        <p:blipFill>
          <a:blip r:embed="rId2"/>
          <a:stretch>
            <a:fillRect/>
          </a:stretch>
        </p:blipFill>
        <p:spPr>
          <a:xfrm>
            <a:off x="2152571" y="2913321"/>
            <a:ext cx="5786689" cy="3575347"/>
          </a:xfrm>
          <a:prstGeom prst="rect">
            <a:avLst/>
          </a:prstGeom>
        </p:spPr>
      </p:pic>
    </p:spTree>
    <p:extLst>
      <p:ext uri="{BB962C8B-B14F-4D97-AF65-F5344CB8AC3E}">
        <p14:creationId xmlns:p14="http://schemas.microsoft.com/office/powerpoint/2010/main" val="20089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112360" y="2567204"/>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1 : </a:t>
            </a:r>
          </a:p>
          <a:p>
            <a:r>
              <a:rPr lang="en-US" dirty="0">
                <a:solidFill>
                  <a:srgbClr val="002060"/>
                </a:solidFill>
              </a:rPr>
              <a:t>Introduction to </a:t>
            </a:r>
          </a:p>
          <a:p>
            <a:r>
              <a:rPr lang="en-US" dirty="0">
                <a:solidFill>
                  <a:srgbClr val="002060"/>
                </a:solidFill>
              </a:rPr>
              <a:t>Carbon Cycle</a:t>
            </a:r>
          </a:p>
        </p:txBody>
      </p:sp>
    </p:spTree>
    <p:extLst>
      <p:ext uri="{BB962C8B-B14F-4D97-AF65-F5344CB8AC3E}">
        <p14:creationId xmlns:p14="http://schemas.microsoft.com/office/powerpoint/2010/main" val="428211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2DA005-9E42-8646-A784-C315781F68BC}"/>
              </a:ext>
            </a:extLst>
          </p:cNvPr>
          <p:cNvSpPr txBox="1">
            <a:spLocks/>
          </p:cNvSpPr>
          <p:nvPr/>
        </p:nvSpPr>
        <p:spPr>
          <a:xfrm>
            <a:off x="1328927" y="975657"/>
            <a:ext cx="771116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pic>
        <p:nvPicPr>
          <p:cNvPr id="6" name="Picture 5">
            <a:extLst>
              <a:ext uri="{FF2B5EF4-FFF2-40B4-BE49-F238E27FC236}">
                <a16:creationId xmlns:a16="http://schemas.microsoft.com/office/drawing/2014/main" id="{FE7097E4-3FE6-154C-B66B-D5432B8144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332"/>
          <a:stretch/>
        </p:blipFill>
        <p:spPr>
          <a:xfrm>
            <a:off x="1302407" y="2188565"/>
            <a:ext cx="5669394" cy="4123117"/>
          </a:xfrm>
          <a:prstGeom prst="rect">
            <a:avLst/>
          </a:prstGeom>
        </p:spPr>
      </p:pic>
      <p:sp>
        <p:nvSpPr>
          <p:cNvPr id="7" name="TextBox 6">
            <a:extLst>
              <a:ext uri="{FF2B5EF4-FFF2-40B4-BE49-F238E27FC236}">
                <a16:creationId xmlns:a16="http://schemas.microsoft.com/office/drawing/2014/main" id="{8839E384-135C-C34C-80F1-A164DD1215F5}"/>
              </a:ext>
            </a:extLst>
          </p:cNvPr>
          <p:cNvSpPr txBox="1"/>
          <p:nvPr/>
        </p:nvSpPr>
        <p:spPr>
          <a:xfrm>
            <a:off x="7054126" y="2353455"/>
            <a:ext cx="2089874" cy="42473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The term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 anomaly</a:t>
            </a:r>
            <a:r>
              <a:rPr kumimoji="0" lang="en-US" sz="18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means a departure from a reference value or long-term average, in this case 1951-1980. A positive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anomaly</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indicates that the observed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was warmer than the reference value.</a:t>
            </a:r>
            <a:endParaRPr kumimoji="0" lang="en-US"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7807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53271C-1524-C941-8AAE-51F1E5D3AF3D}"/>
              </a:ext>
            </a:extLst>
          </p:cNvPr>
          <p:cNvSpPr txBox="1">
            <a:spLocks/>
          </p:cNvSpPr>
          <p:nvPr/>
        </p:nvSpPr>
        <p:spPr>
          <a:xfrm>
            <a:off x="1328928" y="922495"/>
            <a:ext cx="7700772"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sp>
        <p:nvSpPr>
          <p:cNvPr id="6" name="TextBox 5">
            <a:extLst>
              <a:ext uri="{FF2B5EF4-FFF2-40B4-BE49-F238E27FC236}">
                <a16:creationId xmlns:a16="http://schemas.microsoft.com/office/drawing/2014/main" id="{14CA80A7-4F19-BD49-BD66-1A78F9EB787F}"/>
              </a:ext>
            </a:extLst>
          </p:cNvPr>
          <p:cNvSpPr txBox="1"/>
          <p:nvPr/>
        </p:nvSpPr>
        <p:spPr>
          <a:xfrm>
            <a:off x="1150999" y="6476573"/>
            <a:ext cx="285629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Movie: NASA </a:t>
            </a:r>
            <a:r>
              <a:rPr kumimoji="0" lang="en-US" sz="1200" b="0" i="0" u="none" strike="noStrike" kern="0" cap="none" spc="0" normalizeH="0" baseline="0" noProof="0">
                <a:ln>
                  <a:noFill/>
                </a:ln>
                <a:solidFill>
                  <a:prstClr val="black"/>
                </a:solidFill>
                <a:effectLst/>
                <a:uLnTx/>
                <a:uFillTx/>
              </a:rPr>
              <a:t>Scientific Visualization Studio</a:t>
            </a:r>
            <a:endParaRPr kumimoji="0" lang="en-US" sz="1200" b="0" i="0" u="none" strike="noStrike" kern="0" cap="none" spc="0" normalizeH="0" baseline="0" noProof="0" dirty="0">
              <a:ln>
                <a:noFill/>
              </a:ln>
              <a:solidFill>
                <a:prstClr val="black"/>
              </a:solidFill>
              <a:effectLst/>
              <a:uLnTx/>
              <a:uFillTx/>
            </a:endParaRPr>
          </a:p>
        </p:txBody>
      </p:sp>
      <p:sp>
        <p:nvSpPr>
          <p:cNvPr id="2" name="TextBox 1">
            <a:extLst>
              <a:ext uri="{FF2B5EF4-FFF2-40B4-BE49-F238E27FC236}">
                <a16:creationId xmlns:a16="http://schemas.microsoft.com/office/drawing/2014/main" id="{5C18F802-9305-4306-EAD9-F940B758D745}"/>
              </a:ext>
            </a:extLst>
          </p:cNvPr>
          <p:cNvSpPr txBox="1"/>
          <p:nvPr/>
        </p:nvSpPr>
        <p:spPr>
          <a:xfrm>
            <a:off x="2171700" y="2063392"/>
            <a:ext cx="5315301" cy="369332"/>
          </a:xfrm>
          <a:prstGeom prst="rect">
            <a:avLst/>
          </a:prstGeom>
          <a:noFill/>
        </p:spPr>
        <p:txBody>
          <a:bodyPr wrap="none" rtlCol="0">
            <a:spAutoFit/>
          </a:bodyPr>
          <a:lstStyle/>
          <a:p>
            <a:r>
              <a:rPr lang="en-US" dirty="0">
                <a:hlinkClick r:id="rId2"/>
              </a:rPr>
              <a:t>Play Global Temperature Anomalies from 1880 to 2023</a:t>
            </a:r>
            <a:endParaRPr lang="en-US" dirty="0"/>
          </a:p>
        </p:txBody>
      </p:sp>
      <p:pic>
        <p:nvPicPr>
          <p:cNvPr id="3" name="Picture 2">
            <a:hlinkClick r:id="rId2"/>
            <a:extLst>
              <a:ext uri="{FF2B5EF4-FFF2-40B4-BE49-F238E27FC236}">
                <a16:creationId xmlns:a16="http://schemas.microsoft.com/office/drawing/2014/main" id="{07A7C465-6BB7-2118-B4A6-ABCD067C5FF8}"/>
              </a:ext>
            </a:extLst>
          </p:cNvPr>
          <p:cNvPicPr>
            <a:picLocks noChangeAspect="1"/>
          </p:cNvPicPr>
          <p:nvPr/>
        </p:nvPicPr>
        <p:blipFill>
          <a:blip r:embed="rId3"/>
          <a:stretch>
            <a:fillRect/>
          </a:stretch>
        </p:blipFill>
        <p:spPr>
          <a:xfrm>
            <a:off x="1257300" y="2432724"/>
            <a:ext cx="7772400" cy="4378816"/>
          </a:xfrm>
          <a:prstGeom prst="rect">
            <a:avLst/>
          </a:prstGeom>
        </p:spPr>
      </p:pic>
    </p:spTree>
    <p:extLst>
      <p:ext uri="{BB962C8B-B14F-4D97-AF65-F5344CB8AC3E}">
        <p14:creationId xmlns:p14="http://schemas.microsoft.com/office/powerpoint/2010/main" val="329242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DE8133-0400-1E49-8E25-B8FEEBF904D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77A8BEEB-4F88-634B-9F7B-D7EC6DA015AC}"/>
              </a:ext>
            </a:extLst>
          </p:cNvPr>
          <p:cNvSpPr txBox="1">
            <a:spLocks/>
          </p:cNvSpPr>
          <p:nvPr/>
        </p:nvSpPr>
        <p:spPr>
          <a:xfrm>
            <a:off x="1382941" y="1923983"/>
            <a:ext cx="7492538" cy="1473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carbon cycle is no longer in balance due to human activities, specifically burning fossil fuels and land use change.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concentrations in the atmosphere are over 40% higher than the natural range over the past 800,000 years.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A0780E0-0868-AB46-923B-00ABAE608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3800" y="3472071"/>
            <a:ext cx="6091759" cy="2904464"/>
          </a:xfrm>
          <a:prstGeom prst="rect">
            <a:avLst/>
          </a:prstGeom>
        </p:spPr>
      </p:pic>
    </p:spTree>
    <p:extLst>
      <p:ext uri="{BB962C8B-B14F-4D97-AF65-F5344CB8AC3E}">
        <p14:creationId xmlns:p14="http://schemas.microsoft.com/office/powerpoint/2010/main" val="116450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3B97E-74C1-D446-9C7E-CAF37536A448}"/>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86F73647-C485-1D43-87CB-0347A508435C}"/>
              </a:ext>
            </a:extLst>
          </p:cNvPr>
          <p:cNvSpPr txBox="1">
            <a:spLocks/>
          </p:cNvSpPr>
          <p:nvPr/>
        </p:nvSpPr>
        <p:spPr>
          <a:xfrm>
            <a:off x="1382941" y="1908992"/>
            <a:ext cx="7492538" cy="225827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last time in Earth’s history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levels were this high was over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3 million years ago, during the mid-Pliocene Warm Period. The increase in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occurred over thousands of years. Sea level was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5-20 m higher, global air temperatures were 4</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and global sea surface temperatures were 2</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Today, we are increasing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noProof="0" dirty="0">
                <a:ln>
                  <a:noFill/>
                </a:ln>
                <a:solidFill>
                  <a:prstClr val="black"/>
                </a:solidFill>
                <a:effectLst/>
                <a:uLnTx/>
                <a:uFillTx/>
                <a:latin typeface="Calibri Light" charset="0"/>
                <a:ea typeface="+mn-ea"/>
                <a:cs typeface="+mn-cs"/>
              </a:rPr>
              <a:t> at a </a:t>
            </a:r>
            <a:r>
              <a:rPr lang="en-US" sz="2200" dirty="0">
                <a:solidFill>
                  <a:prstClr val="black"/>
                </a:solidFill>
              </a:rPr>
              <a:t>rate </a:t>
            </a:r>
            <a:r>
              <a:rPr kumimoji="0" lang="en-US" sz="2200" b="0" i="0" u="none" strike="noStrike" kern="1200" cap="none" spc="0" normalizeH="0" noProof="0" dirty="0">
                <a:ln>
                  <a:noFill/>
                </a:ln>
                <a:solidFill>
                  <a:prstClr val="black"/>
                </a:solidFill>
                <a:effectLst/>
                <a:uLnTx/>
                <a:uFillTx/>
                <a:latin typeface="Calibri Light" charset="0"/>
                <a:ea typeface="+mn-ea"/>
                <a:cs typeface="+mn-cs"/>
              </a:rPr>
              <a:t>faster than we’ve ever seen in the geologic record. </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CF99B06-3BC6-EE42-BBD9-56E3E9C73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7955" y="4167266"/>
            <a:ext cx="3882454" cy="2396202"/>
          </a:xfrm>
          <a:prstGeom prst="rect">
            <a:avLst/>
          </a:prstGeom>
        </p:spPr>
      </p:pic>
    </p:spTree>
    <p:extLst>
      <p:ext uri="{BB962C8B-B14F-4D97-AF65-F5344CB8AC3E}">
        <p14:creationId xmlns:p14="http://schemas.microsoft.com/office/powerpoint/2010/main" val="246114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BE82-9EAE-4E18-BF1E-14A96691ED60}"/>
              </a:ext>
            </a:extLst>
          </p:cNvPr>
          <p:cNvSpPr>
            <a:spLocks noGrp="1"/>
          </p:cNvSpPr>
          <p:nvPr>
            <p:ph type="title" idx="4294967295"/>
          </p:nvPr>
        </p:nvSpPr>
        <p:spPr>
          <a:xfrm>
            <a:off x="1257300" y="1028700"/>
            <a:ext cx="7886700" cy="892175"/>
          </a:xfrm>
          <a:prstGeom prst="rect">
            <a:avLst/>
          </a:prstGeom>
        </p:spPr>
        <p:txBody>
          <a:bodyPr/>
          <a:lstStyle/>
          <a:p>
            <a:r>
              <a:rPr lang="en-US" sz="4000" dirty="0">
                <a:solidFill>
                  <a:srgbClr val="002060"/>
                </a:solidFill>
              </a:rPr>
              <a:t>Why Collect Carbon Cycle Data?</a:t>
            </a:r>
          </a:p>
        </p:txBody>
      </p:sp>
      <p:sp>
        <p:nvSpPr>
          <p:cNvPr id="6" name="Content Placeholder 2">
            <a:extLst>
              <a:ext uri="{FF2B5EF4-FFF2-40B4-BE49-F238E27FC236}">
                <a16:creationId xmlns:a16="http://schemas.microsoft.com/office/drawing/2014/main" id="{7AF827D4-6904-D346-A644-0E781C4FC41C}"/>
              </a:ext>
            </a:extLst>
          </p:cNvPr>
          <p:cNvSpPr txBox="1">
            <a:spLocks/>
          </p:cNvSpPr>
          <p:nvPr/>
        </p:nvSpPr>
        <p:spPr>
          <a:xfrm>
            <a:off x="1324355" y="2066307"/>
            <a:ext cx="7617764" cy="13626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11113"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Scientists collect carbon cycle data to understand how terrestrial ecosystems will respond to warmer temperatures and higher CO</a:t>
            </a:r>
            <a:r>
              <a:rPr kumimoji="0" lang="en-US" sz="2200" u="none" strike="noStrike" kern="1200" cap="none" spc="0" normalizeH="0" baseline="-2500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2</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pic>
        <p:nvPicPr>
          <p:cNvPr id="7" name="Picture 4" descr="Image shows a group of people outdoors, with paper and pens in their hands.">
            <a:extLst>
              <a:ext uri="{FF2B5EF4-FFF2-40B4-BE49-F238E27FC236}">
                <a16:creationId xmlns:a16="http://schemas.microsoft.com/office/drawing/2014/main" id="{BAF7CC95-2ACF-1C40-9242-9EB27A975BFC}"/>
              </a:ext>
            </a:extLst>
          </p:cNvPr>
          <p:cNvPicPr>
            <a:picLocks noChangeAspect="1"/>
          </p:cNvPicPr>
          <p:nvPr/>
        </p:nvPicPr>
        <p:blipFill>
          <a:blip r:embed="rId2"/>
          <a:stretch>
            <a:fillRect/>
          </a:stretch>
        </p:blipFill>
        <p:spPr>
          <a:xfrm>
            <a:off x="5584730" y="3429000"/>
            <a:ext cx="3112754" cy="2340769"/>
          </a:xfrm>
          <a:prstGeom prst="rect">
            <a:avLst/>
          </a:prstGeom>
        </p:spPr>
      </p:pic>
      <p:sp>
        <p:nvSpPr>
          <p:cNvPr id="4" name="TextBox 3">
            <a:extLst>
              <a:ext uri="{FF2B5EF4-FFF2-40B4-BE49-F238E27FC236}">
                <a16:creationId xmlns:a16="http://schemas.microsoft.com/office/drawing/2014/main" id="{59196403-8A4A-9A2F-719C-5B19B49A92EC}"/>
              </a:ext>
            </a:extLst>
          </p:cNvPr>
          <p:cNvSpPr txBox="1"/>
          <p:nvPr/>
        </p:nvSpPr>
        <p:spPr>
          <a:xfrm>
            <a:off x="1366933" y="3190044"/>
            <a:ext cx="3973163" cy="3139321"/>
          </a:xfrm>
          <a:prstGeom prst="rect">
            <a:avLst/>
          </a:prstGeom>
          <a:noFill/>
        </p:spPr>
        <p:txBody>
          <a:bodyPr wrap="square">
            <a:spAutoFit/>
          </a:bodyPr>
          <a:lstStyle/>
          <a:p>
            <a:r>
              <a:rPr lang="en-US" sz="2200" b="0" i="0" u="none" strike="noStrike" dirty="0">
                <a:solidFill>
                  <a:srgbClr val="000000"/>
                </a:solidFill>
                <a:effectLst/>
                <a:latin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endParaRPr lang="en-US" sz="2200" dirty="0"/>
          </a:p>
        </p:txBody>
      </p:sp>
    </p:spTree>
    <p:extLst>
      <p:ext uri="{BB962C8B-B14F-4D97-AF65-F5344CB8AC3E}">
        <p14:creationId xmlns:p14="http://schemas.microsoft.com/office/powerpoint/2010/main" val="203524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0">
              <a:lnSpc>
                <a:spcPct val="120000"/>
              </a:lnSpc>
              <a:buNone/>
              <a:defRPr/>
            </a:pPr>
            <a:r>
              <a:rPr lang="en-US" sz="3200" b="1" dirty="0">
                <a:solidFill>
                  <a:prstClr val="black"/>
                </a:solidFill>
              </a:rPr>
              <a:t>The GLOBE Carbon Cycle materials include learning activities that introduce students to systems thinking, carbon, and the carbon cycle. </a:t>
            </a:r>
            <a:endParaRPr lang="en-US" dirty="0"/>
          </a:p>
          <a:p>
            <a:pPr marL="461010" indent="0">
              <a:lnSpc>
                <a:spcPct val="120000"/>
              </a:lnSpc>
              <a:buNone/>
              <a:defRPr/>
            </a:pPr>
            <a:r>
              <a:rPr lang="en-US" sz="3200" b="1" dirty="0">
                <a:solidFill>
                  <a:prstClr val="black"/>
                </a:solidFill>
              </a:rPr>
              <a:t>If these concepts are new to your students, they are highly recommended prior to conducting field protocols or modeling activities.</a:t>
            </a:r>
            <a:r>
              <a:rPr lang="en-US" sz="3200" b="1" dirty="0"/>
              <a:t> The activities include:</a:t>
            </a:r>
            <a:endParaRPr lang="en-US" dirty="0"/>
          </a:p>
          <a:p>
            <a:pPr marL="975360" indent="-514350">
              <a:lnSpc>
                <a:spcPct val="120000"/>
              </a:lnSpc>
              <a:buAutoNum type="arabicPeriod"/>
              <a:defRPr/>
            </a:pPr>
            <a:r>
              <a:rPr lang="en-US" sz="3200" b="1" dirty="0">
                <a:solidFill>
                  <a:prstClr val="black"/>
                </a:solidFill>
              </a:rPr>
              <a:t>Paperclip Simulation:</a:t>
            </a:r>
            <a:r>
              <a:rPr lang="en-US" sz="3200" dirty="0">
                <a:solidFill>
                  <a:prstClr val="black"/>
                </a:solidFill>
              </a:rPr>
              <a:t> introduction to systems thinking and using the '1-box model'</a:t>
            </a:r>
          </a:p>
          <a:p>
            <a:pPr marL="975360" indent="-514350">
              <a:lnSpc>
                <a:spcPct val="120000"/>
              </a:lnSpc>
              <a:buAutoNum type="arabicPeriod"/>
              <a:defRPr/>
            </a:pPr>
            <a:r>
              <a:rPr lang="en-US" sz="3200" b="1" dirty="0">
                <a:solidFill>
                  <a:prstClr val="black"/>
                </a:solidFill>
              </a:rPr>
              <a:t>Carbon Cycle Adventure Story:</a:t>
            </a:r>
            <a:r>
              <a:rPr lang="en-US" sz="3200" dirty="0">
                <a:solidFill>
                  <a:prstClr val="black"/>
                </a:solidFill>
              </a:rPr>
              <a:t> follow a carbon atom through the carbon cycle</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Carbon Travels Game:</a:t>
            </a:r>
            <a:r>
              <a:rPr lang="en-US" sz="3200" dirty="0">
                <a:solidFill>
                  <a:prstClr val="black"/>
                </a:solidFill>
              </a:rPr>
              <a:t> follow a carbon atom as it travels through the Earth's carbon pools </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Getting To Know Global Carbon: </a:t>
            </a:r>
            <a:r>
              <a:rPr lang="en-US" sz="3200" dirty="0">
                <a:solidFill>
                  <a:prstClr val="black"/>
                </a:solidFill>
              </a:rPr>
              <a:t>learn the basics of the carbon cycle through diagrams</a:t>
            </a:r>
          </a:p>
          <a:p>
            <a:pPr marL="461010" indent="0">
              <a:lnSpc>
                <a:spcPct val="120000"/>
              </a:lnSpc>
              <a:buNone/>
              <a:defRPr/>
            </a:pPr>
            <a:endParaRPr lang="en-US" sz="2200" dirty="0">
              <a:solidFill>
                <a:prstClr val="black"/>
              </a:solidFill>
            </a:endParaRPr>
          </a:p>
          <a:p>
            <a:pPr marL="457200" indent="-457200">
              <a:lnSpc>
                <a:spcPct val="120000"/>
              </a:lnSpc>
              <a:buFont typeface="Calibri Light" panose="020F0302020204030204"/>
              <a:buAutoNum type="arabicPeriod" startAt="3"/>
              <a:defRPr/>
            </a:pPr>
            <a:endParaRPr lang="en-US" sz="2200" dirty="0">
              <a:solidFill>
                <a:prstClr val="black"/>
              </a:solidFill>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87854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Paperclip Simulation</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hlinkClick r:id="rId2"/>
              </a:rPr>
              <a:t> </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Introduction to Systems Thinking </a:t>
            </a:r>
            <a:b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(60 minutes + 30 math extension).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4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Student Outcomes:</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Simulate a basic system</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Collect, record, and analyze data</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Create a 1-box model to learn modeling and system terms</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Manipulate variables to obtain an expected outcome</a:t>
            </a: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Materials:</a:t>
            </a: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Simulation materials: paperclips, bell, signs, and roles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Class Data Table (paper OR .</a:t>
            </a:r>
            <a:r>
              <a:rPr kumimoji="0" lang="en-US" sz="2200" b="0" i="0" u="none" strike="noStrike" kern="1200" cap="none" spc="0" normalizeH="0" baseline="0" noProof="0" dirty="0" err="1">
                <a:ln>
                  <a:noFill/>
                </a:ln>
                <a:solidFill>
                  <a:prstClr val="black"/>
                </a:solidFill>
                <a:effectLst/>
                <a:uLnTx/>
                <a:uFillTx/>
                <a:latin typeface="Calibri Light" charset="0"/>
                <a:ea typeface="+mn-ea"/>
                <a:cs typeface="+mn-cs"/>
              </a:rPr>
              <a:t>xls</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and Projector AND/OR Whiteboard/large paper with markers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Light" charset="0"/>
                <a:ea typeface="+mn-ea"/>
                <a:cs typeface="+mn-cs"/>
              </a:rPr>
              <a:t>Student Worksheets &amp; Paper Clip Simulation Data Table</a:t>
            </a:r>
            <a:endParaRPr kumimoji="0" lang="en-US" sz="2800" b="0" i="1"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457200" marR="0" lvl="0" indent="-457200" algn="l" defTabSz="914400" rtl="0" eaLnBrk="1" fontAlgn="auto" latinLnBrk="0" hangingPunct="1">
              <a:lnSpc>
                <a:spcPct val="120000"/>
              </a:lnSpc>
              <a:spcBef>
                <a:spcPts val="1000"/>
              </a:spcBef>
              <a:spcAft>
                <a:spcPts val="0"/>
              </a:spcAft>
              <a:buClrTx/>
              <a:buSzTx/>
              <a:buFont typeface="Calibri Light" panose="020F0302020204030204"/>
              <a:buAutoNum type="arabicPeriod" startAt="3"/>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2" descr="A close up of a clip&#10;&#10;Description generated with high confidence">
            <a:extLst>
              <a:ext uri="{FF2B5EF4-FFF2-40B4-BE49-F238E27FC236}">
                <a16:creationId xmlns:a16="http://schemas.microsoft.com/office/drawing/2014/main" id="{EA33234E-32C3-40C9-82F1-5C23D639CE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5085" y="1104900"/>
            <a:ext cx="1287453" cy="974900"/>
          </a:xfrm>
          <a:prstGeom prst="rect">
            <a:avLst/>
          </a:prstGeom>
        </p:spPr>
      </p:pic>
    </p:spTree>
    <p:extLst>
      <p:ext uri="{BB962C8B-B14F-4D97-AF65-F5344CB8AC3E}">
        <p14:creationId xmlns:p14="http://schemas.microsoft.com/office/powerpoint/2010/main" val="292198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E66B-22C9-1142-B137-D82ED8105AD7}"/>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What is a System?</a:t>
            </a:r>
          </a:p>
        </p:txBody>
      </p:sp>
      <p:sp>
        <p:nvSpPr>
          <p:cNvPr id="3" name="Content Placeholder 2">
            <a:extLst>
              <a:ext uri="{FF2B5EF4-FFF2-40B4-BE49-F238E27FC236}">
                <a16:creationId xmlns:a16="http://schemas.microsoft.com/office/drawing/2014/main" id="{D65BD6BC-54DB-6147-AF8C-12454013D56F}"/>
              </a:ext>
            </a:extLst>
          </p:cNvPr>
          <p:cNvSpPr txBox="1">
            <a:spLocks/>
          </p:cNvSpPr>
          <p:nvPr/>
        </p:nvSpPr>
        <p:spPr>
          <a:xfrm>
            <a:off x="1382713" y="1968910"/>
            <a:ext cx="7445979" cy="107574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b="1" dirty="0"/>
              <a:t>Definition: A collection of interconnected parts that function as a complex whole, through which matter cycles and energy flows</a:t>
            </a:r>
            <a:r>
              <a:rPr lang="en-US" sz="3700" dirty="0"/>
              <a:t>. </a:t>
            </a:r>
          </a:p>
          <a:p>
            <a:pPr marL="0" indent="0">
              <a:buNone/>
            </a:pPr>
            <a:endParaRPr lang="en-US" b="1" dirty="0"/>
          </a:p>
        </p:txBody>
      </p:sp>
      <p:pic>
        <p:nvPicPr>
          <p:cNvPr id="5" name="Picture 4">
            <a:extLst>
              <a:ext uri="{FF2B5EF4-FFF2-40B4-BE49-F238E27FC236}">
                <a16:creationId xmlns:a16="http://schemas.microsoft.com/office/drawing/2014/main" id="{7E853CA6-BFA1-C944-841E-CC53DE021E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8924" y="3185603"/>
            <a:ext cx="2391508" cy="2407559"/>
          </a:xfrm>
          <a:prstGeom prst="rect">
            <a:avLst/>
          </a:prstGeom>
          <a:ln>
            <a:solidFill>
              <a:schemeClr val="tx1"/>
            </a:solidFill>
          </a:ln>
        </p:spPr>
      </p:pic>
      <p:sp>
        <p:nvSpPr>
          <p:cNvPr id="6" name="TextBox 5">
            <a:extLst>
              <a:ext uri="{FF2B5EF4-FFF2-40B4-BE49-F238E27FC236}">
                <a16:creationId xmlns:a16="http://schemas.microsoft.com/office/drawing/2014/main" id="{F43963A3-51C4-9A45-8007-F5D9AC7EDE76}"/>
              </a:ext>
            </a:extLst>
          </p:cNvPr>
          <p:cNvSpPr txBox="1"/>
          <p:nvPr/>
        </p:nvSpPr>
        <p:spPr>
          <a:xfrm>
            <a:off x="1382713" y="3194265"/>
            <a:ext cx="4833257" cy="3139321"/>
          </a:xfrm>
          <a:prstGeom prst="rect">
            <a:avLst/>
          </a:prstGeom>
          <a:noFill/>
        </p:spPr>
        <p:txBody>
          <a:bodyPr wrap="square" rtlCol="0">
            <a:spAutoFit/>
          </a:bodyPr>
          <a:lstStyle/>
          <a:p>
            <a:r>
              <a:rPr lang="en-US" b="1" dirty="0"/>
              <a:t>Why does GLOBE use a ‘systems thinking’ approach to understand the Carbon Cycle?</a:t>
            </a:r>
          </a:p>
          <a:p>
            <a:endParaRPr lang="en-US" b="1" dirty="0"/>
          </a:p>
          <a:p>
            <a:r>
              <a:rPr lang="en-US" dirty="0"/>
              <a:t>1. Systems are an important unifying concept across the K-12 curriculum. </a:t>
            </a:r>
          </a:p>
          <a:p>
            <a:r>
              <a:rPr lang="en-US" dirty="0"/>
              <a:t>2. The actual carbon cycle is extremely complicated. Simplifying it as a system that focuses on the most important elements can help us understand why the atmosphere is changing and what it might look like in the future.</a:t>
            </a:r>
          </a:p>
          <a:p>
            <a:endParaRPr lang="en-US" dirty="0"/>
          </a:p>
        </p:txBody>
      </p:sp>
      <p:sp>
        <p:nvSpPr>
          <p:cNvPr id="7" name="TextBox 6">
            <a:extLst>
              <a:ext uri="{FF2B5EF4-FFF2-40B4-BE49-F238E27FC236}">
                <a16:creationId xmlns:a16="http://schemas.microsoft.com/office/drawing/2014/main" id="{98A325F0-6E28-6A43-9EA6-913F13AD0313}"/>
              </a:ext>
            </a:extLst>
          </p:cNvPr>
          <p:cNvSpPr txBox="1"/>
          <p:nvPr/>
        </p:nvSpPr>
        <p:spPr>
          <a:xfrm>
            <a:off x="5286571" y="6010420"/>
            <a:ext cx="3777042" cy="646331"/>
          </a:xfrm>
          <a:prstGeom prst="rect">
            <a:avLst/>
          </a:prstGeom>
          <a:noFill/>
          <a:ln>
            <a:noFill/>
          </a:ln>
        </p:spPr>
        <p:txBody>
          <a:bodyPr wrap="square" rtlCol="0">
            <a:spAutoFit/>
          </a:bodyPr>
          <a:lstStyle/>
          <a:p>
            <a:r>
              <a:rPr lang="en-US" i="1" dirty="0"/>
              <a:t>**Use the </a:t>
            </a:r>
            <a:r>
              <a:rPr lang="en-US" i="1" dirty="0" err="1">
                <a:hlinkClick r:id="rId3"/>
              </a:rPr>
              <a:t>Frayer</a:t>
            </a:r>
            <a:r>
              <a:rPr lang="en-US" i="1" dirty="0">
                <a:hlinkClick r:id="rId3"/>
              </a:rPr>
              <a:t> Model template </a:t>
            </a:r>
            <a:r>
              <a:rPr lang="en-US" i="1" dirty="0"/>
              <a:t>to help students define the word ‘system’ </a:t>
            </a:r>
          </a:p>
        </p:txBody>
      </p:sp>
      <p:cxnSp>
        <p:nvCxnSpPr>
          <p:cNvPr id="9" name="Straight Arrow Connector 8">
            <a:extLst>
              <a:ext uri="{FF2B5EF4-FFF2-40B4-BE49-F238E27FC236}">
                <a16:creationId xmlns:a16="http://schemas.microsoft.com/office/drawing/2014/main" id="{4C712DA7-EAFA-D441-B594-784D91F09A5C}"/>
              </a:ext>
            </a:extLst>
          </p:cNvPr>
          <p:cNvCxnSpPr>
            <a:stCxn id="7" idx="0"/>
            <a:endCxn id="5" idx="2"/>
          </p:cNvCxnSpPr>
          <p:nvPr/>
        </p:nvCxnSpPr>
        <p:spPr>
          <a:xfrm flipV="1">
            <a:off x="7175092" y="5593162"/>
            <a:ext cx="419586" cy="4172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20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713" y="1968910"/>
            <a:ext cx="7445979" cy="180445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10000"/>
              </a:lnSpc>
              <a:buNone/>
              <a:defRPr/>
            </a:pPr>
            <a:r>
              <a:rPr lang="en-US" sz="2000" dirty="0">
                <a:solidFill>
                  <a:prstClr val="black"/>
                </a:solidFill>
              </a:rPr>
              <a:t>The 1-box model represents an individual component of a system.  It introduces concepts like inputs, outputs and residence time and shows how these can produce particular patterns of change over time.</a:t>
            </a:r>
          </a:p>
          <a:p>
            <a:pPr marL="12700" indent="-12700">
              <a:lnSpc>
                <a:spcPct val="100000"/>
              </a:lnSpc>
              <a:buNone/>
              <a:defRPr/>
            </a:pPr>
            <a:r>
              <a:rPr lang="en-US" sz="2000" dirty="0">
                <a:solidFill>
                  <a:prstClr val="black"/>
                </a:solidFill>
              </a:rPr>
              <a:t>In the GLOBE Carbon Cycle Learning Activities, students use the 1-box model to diagram and manipulate movement of matter through systems.</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7" y="945561"/>
            <a:ext cx="7789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619500" y="4038009"/>
            <a:ext cx="2497896" cy="1454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6115050" y="4793080"/>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1428750" y="3885609"/>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Input Flux</a:t>
            </a:r>
          </a:p>
          <a:p>
            <a:pPr algn="ctr"/>
            <a:r>
              <a:rPr lang="en-US" dirty="0"/>
              <a:t>(per unit time)</a:t>
            </a:r>
          </a:p>
        </p:txBody>
      </p:sp>
      <p:sp>
        <p:nvSpPr>
          <p:cNvPr id="9" name="TextBox 8">
            <a:extLst>
              <a:ext uri="{FF2B5EF4-FFF2-40B4-BE49-F238E27FC236}">
                <a16:creationId xmlns:a16="http://schemas.microsoft.com/office/drawing/2014/main" id="{F644FC96-CE60-4809-A240-EB0C74AD7D7D}"/>
              </a:ext>
            </a:extLst>
          </p:cNvPr>
          <p:cNvSpPr txBox="1"/>
          <p:nvPr/>
        </p:nvSpPr>
        <p:spPr>
          <a:xfrm>
            <a:off x="5562601" y="5114334"/>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Output Flux</a:t>
            </a:r>
          </a:p>
          <a:p>
            <a:pPr algn="ctr"/>
            <a:r>
              <a:rPr lang="en-US" dirty="0"/>
              <a:t>(per unit time)</a:t>
            </a:r>
          </a:p>
        </p:txBody>
      </p:sp>
      <p:sp>
        <p:nvSpPr>
          <p:cNvPr id="10" name="TextBox 9">
            <a:extLst>
              <a:ext uri="{FF2B5EF4-FFF2-40B4-BE49-F238E27FC236}">
                <a16:creationId xmlns:a16="http://schemas.microsoft.com/office/drawing/2014/main" id="{FBCE8FB9-57E2-47CF-AA58-330E32D039BD}"/>
              </a:ext>
            </a:extLst>
          </p:cNvPr>
          <p:cNvSpPr txBox="1"/>
          <p:nvPr/>
        </p:nvSpPr>
        <p:spPr>
          <a:xfrm>
            <a:off x="3494432" y="4577160"/>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Pool</a:t>
            </a:r>
          </a:p>
        </p:txBody>
      </p:sp>
      <p:cxnSp>
        <p:nvCxnSpPr>
          <p:cNvPr id="11" name="Straight Arrow Connector 10">
            <a:extLst>
              <a:ext uri="{FF2B5EF4-FFF2-40B4-BE49-F238E27FC236}">
                <a16:creationId xmlns:a16="http://schemas.microsoft.com/office/drawing/2014/main" id="{E06F7C6D-C473-4D7B-B420-93C8EA603E20}"/>
              </a:ext>
            </a:extLst>
          </p:cNvPr>
          <p:cNvCxnSpPr>
            <a:cxnSpLocks/>
          </p:cNvCxnSpPr>
          <p:nvPr/>
        </p:nvCxnSpPr>
        <p:spPr>
          <a:xfrm>
            <a:off x="2209785" y="4793079"/>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5BA329A7-C67D-4EED-AAE2-FF86114AA0B6}"/>
              </a:ext>
            </a:extLst>
          </p:cNvPr>
          <p:cNvSpPr txBox="1"/>
          <p:nvPr/>
        </p:nvSpPr>
        <p:spPr>
          <a:xfrm>
            <a:off x="3487282" y="6004539"/>
            <a:ext cx="5632588" cy="7080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dirty="0"/>
              <a:t>*A pool can also be referred to as a stock or reservoir, a flux can also be referred to as a flow.</a:t>
            </a:r>
            <a:endParaRPr lang="en-US" dirty="0"/>
          </a:p>
        </p:txBody>
      </p:sp>
    </p:spTree>
    <p:extLst>
      <p:ext uri="{BB962C8B-B14F-4D97-AF65-F5344CB8AC3E}">
        <p14:creationId xmlns:p14="http://schemas.microsoft.com/office/powerpoint/2010/main" val="176229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95413" y="1915775"/>
            <a:ext cx="7475122" cy="154933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defRPr/>
            </a:pPr>
            <a:r>
              <a:rPr lang="en-US" sz="3200" dirty="0">
                <a:solidFill>
                  <a:prstClr val="black"/>
                </a:solidFill>
              </a:rPr>
              <a:t>The 1-box model can be used to represent many different systems.</a:t>
            </a:r>
            <a:r>
              <a:rPr lang="en-US" sz="3200" dirty="0"/>
              <a:t>  </a:t>
            </a:r>
            <a:endParaRPr lang="en-US" u="sng"/>
          </a:p>
          <a:p>
            <a:pPr marL="0" indent="0">
              <a:lnSpc>
                <a:spcPct val="110000"/>
              </a:lnSpc>
              <a:buNone/>
              <a:defRPr/>
            </a:pPr>
            <a:r>
              <a:rPr lang="en-US" sz="2000" u="sng" dirty="0"/>
              <a:t>In the paperclip factory simulation to understand the components of a system:</a:t>
            </a:r>
          </a:p>
          <a:p>
            <a:pPr marL="457200" indent="-457200">
              <a:buFont typeface="Calibri Light" panose="020F0302020204030204"/>
              <a:buAutoNum type="arabicPeriod" startAt="3"/>
              <a:defRPr/>
            </a:pPr>
            <a:endParaRPr lang="en-US" sz="2200" b="0" u="none" strike="noStrike" kern="1200" cap="none" spc="0" baseline="0" noProof="0" dirty="0">
              <a:solidFill>
                <a:prstClr val="black"/>
              </a:solidFill>
              <a:latin typeface="Calibri Light" charset="0"/>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8150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988076" y="3463373"/>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929761"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200134" y="3398675"/>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Production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5778779" y="4169355"/>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Purchases</a:t>
            </a:r>
          </a:p>
        </p:txBody>
      </p:sp>
      <p:sp>
        <p:nvSpPr>
          <p:cNvPr id="10" name="TextBox 9">
            <a:extLst>
              <a:ext uri="{FF2B5EF4-FFF2-40B4-BE49-F238E27FC236}">
                <a16:creationId xmlns:a16="http://schemas.microsoft.com/office/drawing/2014/main" id="{FBCE8FB9-57E2-47CF-AA58-330E32D039BD}"/>
              </a:ext>
            </a:extLst>
          </p:cNvPr>
          <p:cNvSpPr txBox="1"/>
          <p:nvPr/>
        </p:nvSpPr>
        <p:spPr>
          <a:xfrm>
            <a:off x="3989319" y="3588647"/>
            <a:ext cx="1941857" cy="8318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Store Inventory</a:t>
            </a:r>
          </a:p>
        </p:txBody>
      </p:sp>
      <p:sp>
        <p:nvSpPr>
          <p:cNvPr id="17" name="Rectangle 16">
            <a:extLst>
              <a:ext uri="{FF2B5EF4-FFF2-40B4-BE49-F238E27FC236}">
                <a16:creationId xmlns:a16="http://schemas.microsoft.com/office/drawing/2014/main" id="{753559F1-E20B-408B-B210-6C0AFCE742CD}"/>
              </a:ext>
            </a:extLst>
          </p:cNvPr>
          <p:cNvSpPr/>
          <p:nvPr/>
        </p:nvSpPr>
        <p:spPr>
          <a:xfrm>
            <a:off x="4010025" y="5483500"/>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a:off x="5953124" y="6026425"/>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2238375" y="5485466"/>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5800725" y="6188351"/>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Respiration</a:t>
            </a:r>
          </a:p>
        </p:txBody>
      </p:sp>
      <p:sp>
        <p:nvSpPr>
          <p:cNvPr id="22" name="TextBox 21">
            <a:extLst>
              <a:ext uri="{FF2B5EF4-FFF2-40B4-BE49-F238E27FC236}">
                <a16:creationId xmlns:a16="http://schemas.microsoft.com/office/drawing/2014/main" id="{D6BB75E9-C701-4700-954A-9A1678997BBB}"/>
              </a:ext>
            </a:extLst>
          </p:cNvPr>
          <p:cNvSpPr txBox="1"/>
          <p:nvPr/>
        </p:nvSpPr>
        <p:spPr>
          <a:xfrm>
            <a:off x="4010025" y="5803210"/>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7" name="TextBox 6">
            <a:extLst>
              <a:ext uri="{FF2B5EF4-FFF2-40B4-BE49-F238E27FC236}">
                <a16:creationId xmlns:a16="http://schemas.microsoft.com/office/drawing/2014/main" id="{E4D05DB5-D4E8-4BE8-BE4F-6D04A0FE7DDA}"/>
              </a:ext>
            </a:extLst>
          </p:cNvPr>
          <p:cNvSpPr txBox="1"/>
          <p:nvPr/>
        </p:nvSpPr>
        <p:spPr>
          <a:xfrm>
            <a:off x="1395413" y="4826000"/>
            <a:ext cx="6305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Calibri Light"/>
              </a:rPr>
              <a:t>Or to model parts of the Global Carbon Cycle:</a:t>
            </a:r>
            <a:endParaRPr lang="en-US" u="sng" dirty="0"/>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a:off x="2590980"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a:off x="2579604" y="6019237"/>
            <a:ext cx="14630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7208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162AC7-1B17-CD47-8ED8-6C396329C49E}"/>
              </a:ext>
            </a:extLst>
          </p:cNvPr>
          <p:cNvSpPr txBox="1">
            <a:spLocks/>
          </p:cNvSpPr>
          <p:nvPr/>
        </p:nvSpPr>
        <p:spPr>
          <a:xfrm>
            <a:off x="1328928" y="953656"/>
            <a:ext cx="7461504" cy="132556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Overview</a:t>
            </a:r>
          </a:p>
        </p:txBody>
      </p:sp>
      <p:sp>
        <p:nvSpPr>
          <p:cNvPr id="8" name="Content Placeholder 2">
            <a:extLst>
              <a:ext uri="{FF2B5EF4-FFF2-40B4-BE49-F238E27FC236}">
                <a16:creationId xmlns:a16="http://schemas.microsoft.com/office/drawing/2014/main" id="{E40A2483-8B8C-A742-AB56-9D8A6DB0A6C7}"/>
              </a:ext>
            </a:extLst>
          </p:cNvPr>
          <p:cNvSpPr txBox="1">
            <a:spLocks/>
          </p:cNvSpPr>
          <p:nvPr/>
        </p:nvSpPr>
        <p:spPr>
          <a:xfrm>
            <a:off x="1328928" y="1631383"/>
            <a:ext cx="7632192" cy="468735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500" dirty="0">
                <a:latin typeface="Calibri Light" panose="020F0502020204030204" pitchFamily="34" charset="0"/>
                <a:cs typeface="Calibri Light" panose="020F0502020204030204" pitchFamily="34" charset="0"/>
              </a:rPr>
              <a:t>This section…</a:t>
            </a:r>
          </a:p>
          <a:p>
            <a:r>
              <a:rPr lang="en-US" sz="2500" dirty="0">
                <a:latin typeface="Calibri Light" panose="020F0502020204030204" pitchFamily="34" charset="0"/>
                <a:cs typeface="Calibri Light" panose="020F0502020204030204" pitchFamily="34" charset="0"/>
              </a:rPr>
              <a:t>teaches why carbon is an important element in ecosystems and how it cycles through ecosystems.</a:t>
            </a:r>
          </a:p>
          <a:p>
            <a:r>
              <a:rPr lang="en-US" sz="2500" dirty="0">
                <a:latin typeface="Calibri Light" panose="020F0502020204030204" pitchFamily="34" charset="0"/>
                <a:cs typeface="Calibri Light" panose="020F0502020204030204" pitchFamily="34" charset="0"/>
              </a:rPr>
              <a:t>demonstrates how carbon is stored in and transferred between the biosphere, geosphere, atmosphere, and hydrosphere. </a:t>
            </a:r>
          </a:p>
          <a:p>
            <a:r>
              <a:rPr lang="en-US" sz="2500" dirty="0">
                <a:latin typeface="Calibri Light" panose="020F0502020204030204" pitchFamily="34" charset="0"/>
                <a:cs typeface="Calibri Light" panose="020F0502020204030204" pitchFamily="34" charset="0"/>
              </a:rPr>
              <a:t>explains how humans have disrupted the natural carbon cycle, including rates of transfer between spheres. </a:t>
            </a:r>
          </a:p>
          <a:p>
            <a:r>
              <a:rPr lang="en-US" sz="2500" dirty="0">
                <a:latin typeface="Calibri Light" panose="020F0502020204030204" pitchFamily="34" charset="0"/>
                <a:cs typeface="Calibri Light" panose="020F0502020204030204" pitchFamily="34" charset="0"/>
              </a:rPr>
              <a:t>explains how increases in atmospheric CO</a:t>
            </a:r>
            <a:r>
              <a:rPr lang="en-US" sz="2500" baseline="-25000" dirty="0">
                <a:latin typeface="Calibri Light" panose="020F0502020204030204" pitchFamily="34" charset="0"/>
                <a:cs typeface="Calibri Light" panose="020F0502020204030204" pitchFamily="34" charset="0"/>
              </a:rPr>
              <a:t>2</a:t>
            </a:r>
            <a:r>
              <a:rPr lang="en-US" sz="2500" dirty="0">
                <a:latin typeface="Calibri Light" panose="020F0502020204030204" pitchFamily="34" charset="0"/>
                <a:cs typeface="Calibri Light" panose="020F0502020204030204" pitchFamily="34" charset="0"/>
              </a:rPr>
              <a:t> impact climate.</a:t>
            </a:r>
          </a:p>
          <a:p>
            <a:r>
              <a:rPr lang="en-US" sz="2500" dirty="0">
                <a:latin typeface="Calibri Light" panose="020F0502020204030204" pitchFamily="34" charset="0"/>
                <a:cs typeface="Calibri Light" panose="020F0502020204030204" pitchFamily="34" charset="0"/>
              </a:rPr>
              <a:t>highlights four introductory Learning Activities.</a:t>
            </a:r>
          </a:p>
        </p:txBody>
      </p:sp>
    </p:spTree>
    <p:extLst>
      <p:ext uri="{BB962C8B-B14F-4D97-AF65-F5344CB8AC3E}">
        <p14:creationId xmlns:p14="http://schemas.microsoft.com/office/powerpoint/2010/main" val="106889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3559F1-E20B-408B-B210-6C0AFCE742CD}"/>
              </a:ext>
            </a:extLst>
          </p:cNvPr>
          <p:cNvSpPr/>
          <p:nvPr/>
        </p:nvSpPr>
        <p:spPr>
          <a:xfrm>
            <a:off x="6176567" y="5562359"/>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BB75E9-C701-4700-954A-9A1678997BBB}"/>
              </a:ext>
            </a:extLst>
          </p:cNvPr>
          <p:cNvSpPr txBox="1"/>
          <p:nvPr/>
        </p:nvSpPr>
        <p:spPr>
          <a:xfrm>
            <a:off x="6170764" y="5918084"/>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22863" y="2286154"/>
            <a:ext cx="7704878" cy="10261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20000"/>
              </a:lnSpc>
              <a:buNone/>
              <a:defRPr/>
            </a:pPr>
            <a:r>
              <a:rPr lang="en-US" sz="1800" dirty="0">
                <a:solidFill>
                  <a:prstClr val="black"/>
                </a:solidFill>
              </a:rPr>
              <a:t>Putting together many</a:t>
            </a:r>
            <a:r>
              <a:rPr lang="en-US" sz="1800" dirty="0"/>
              <a:t> boxes (pools) and arrows (fluxes) allows you to model the movement of matter through more complex systems. For example, the model below shows the movement of carbon through the Atmosphere, Soil and Plant Pools of the Carbon Cycle:</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2863" y="1061602"/>
            <a:ext cx="781507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Putting many '1-Box Models' </a:t>
            </a:r>
            <a:r>
              <a:rPr lang="en-US"/>
              <a:t>together makes </a:t>
            </a:r>
            <a:r>
              <a:rPr lang="en-US" dirty="0"/>
              <a:t>a </a:t>
            </a:r>
            <a:r>
              <a:rPr lang="en-US" u="sng" dirty="0"/>
              <a:t>box and arrow model</a:t>
            </a:r>
            <a:r>
              <a:rPr lang="en-US" dirty="0"/>
              <a:t> that shows how individual components of an entire system are connected.</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4516784" y="3411014"/>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543501" y="4600634"/>
            <a:ext cx="855615" cy="969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430809" y="4345734"/>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Soil Respiration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4627796" y="5766782"/>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Litterfall</a:t>
            </a:r>
          </a:p>
        </p:txBody>
      </p:sp>
      <p:sp>
        <p:nvSpPr>
          <p:cNvPr id="10" name="TextBox 9">
            <a:extLst>
              <a:ext uri="{FF2B5EF4-FFF2-40B4-BE49-F238E27FC236}">
                <a16:creationId xmlns:a16="http://schemas.microsoft.com/office/drawing/2014/main" id="{FBCE8FB9-57E2-47CF-AA58-330E32D039BD}"/>
              </a:ext>
            </a:extLst>
          </p:cNvPr>
          <p:cNvSpPr txBox="1"/>
          <p:nvPr/>
        </p:nvSpPr>
        <p:spPr>
          <a:xfrm>
            <a:off x="4516784" y="3553889"/>
            <a:ext cx="1941857"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Atmosphere Pool</a:t>
            </a:r>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flipH="1" flipV="1">
            <a:off x="4895781" y="6135157"/>
            <a:ext cx="1281528" cy="32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4195813" y="4876261"/>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6964707" y="4552676"/>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Plant Respiration</a:t>
            </a:r>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flipV="1">
            <a:off x="3867328" y="4075859"/>
            <a:ext cx="632333" cy="1486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flipH="1" flipV="1">
            <a:off x="6473505" y="3951528"/>
            <a:ext cx="865489" cy="1562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730DA223-1C72-48C4-966C-4C476B39CD22}"/>
              </a:ext>
            </a:extLst>
          </p:cNvPr>
          <p:cNvSpPr/>
          <p:nvPr/>
        </p:nvSpPr>
        <p:spPr>
          <a:xfrm>
            <a:off x="2909496" y="5556131"/>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660788-0184-4475-A51B-EC65C736B15C}"/>
              </a:ext>
            </a:extLst>
          </p:cNvPr>
          <p:cNvSpPr txBox="1"/>
          <p:nvPr/>
        </p:nvSpPr>
        <p:spPr>
          <a:xfrm>
            <a:off x="2919020" y="5918083"/>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Soil Pool</a:t>
            </a:r>
          </a:p>
        </p:txBody>
      </p:sp>
    </p:spTree>
    <p:extLst>
      <p:ext uri="{BB962C8B-B14F-4D97-AF65-F5344CB8AC3E}">
        <p14:creationId xmlns:p14="http://schemas.microsoft.com/office/powerpoint/2010/main" val="755293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2703C-DC16-EE47-AB32-44F6B62B1C6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Cycle Adventure Story </a:t>
            </a:r>
            <a:r>
              <a:rPr lang="mr-IN" sz="3200" dirty="0"/>
              <a:t>–</a:t>
            </a:r>
            <a:r>
              <a:rPr lang="en-US" sz="3200" dirty="0"/>
              <a:t> Follow a carbon atom through the carbon cycle in a self-guided adventure story (60-90 minutes).</a:t>
            </a:r>
            <a:endParaRPr lang="en-US" dirty="0"/>
          </a:p>
          <a:p>
            <a:pPr marL="461010" indent="0">
              <a:spcBef>
                <a:spcPts val="1400"/>
              </a:spcBef>
              <a:buNone/>
            </a:pPr>
            <a:r>
              <a:rPr lang="en-US" sz="2200" u="sng" dirty="0"/>
              <a:t>Student Outcomes:</a:t>
            </a:r>
          </a:p>
          <a:p>
            <a:pPr marL="803910" indent="-342900"/>
            <a:r>
              <a:rPr lang="en-US" sz="2200" dirty="0"/>
              <a:t>List major pools and fluxes of the carbon cycle</a:t>
            </a:r>
          </a:p>
          <a:p>
            <a:pPr marL="803910" indent="-342900"/>
            <a:r>
              <a:rPr lang="en-US" sz="2200" dirty="0"/>
              <a:t>Diagram the carbon cycle using box and arrow models</a:t>
            </a:r>
          </a:p>
          <a:p>
            <a:pPr marL="803910" indent="-342900"/>
            <a:r>
              <a:rPr lang="en-US" sz="2200" dirty="0"/>
              <a:t>Describe what components of the carbon cycle make it a system  </a:t>
            </a:r>
          </a:p>
          <a:p>
            <a:pPr marL="461010" indent="0">
              <a:buNone/>
            </a:pPr>
            <a:r>
              <a:rPr lang="en-US" sz="2200" u="sng" dirty="0"/>
              <a:t>Materials:</a:t>
            </a:r>
          </a:p>
          <a:p>
            <a:pPr marL="803910" indent="-342900"/>
            <a:r>
              <a:rPr lang="en-US" sz="2200" i="1" dirty="0"/>
              <a:t>Carbon Cycle Adventure Story booklets (one per student or pair)</a:t>
            </a:r>
          </a:p>
          <a:p>
            <a:pPr marL="803910" indent="-342900"/>
            <a:r>
              <a:rPr lang="en-US" sz="2200" i="1" dirty="0"/>
              <a:t>Carbon Story Journey Table (one per student or pair)</a:t>
            </a:r>
          </a:p>
          <a:p>
            <a:pPr marL="803910" indent="-342900"/>
            <a:r>
              <a:rPr lang="en-US" sz="2200" dirty="0"/>
              <a:t>White board, chalk board, large paper, or overhead projector &amp; markers/chalk</a:t>
            </a:r>
          </a:p>
        </p:txBody>
      </p:sp>
      <p:sp>
        <p:nvSpPr>
          <p:cNvPr id="4" name="Title 1">
            <a:extLst>
              <a:ext uri="{FF2B5EF4-FFF2-40B4-BE49-F238E27FC236}">
                <a16:creationId xmlns:a16="http://schemas.microsoft.com/office/drawing/2014/main" id="{84F71B7C-CD42-EC40-B02D-EBF505B58DDA}"/>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4" descr="carbon atom ">
            <a:extLst>
              <a:ext uri="{FF2B5EF4-FFF2-40B4-BE49-F238E27FC236}">
                <a16:creationId xmlns:a16="http://schemas.microsoft.com/office/drawing/2014/main" id="{28283D8D-D1D9-448D-94DC-2FB5F72826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2254" y="2876550"/>
            <a:ext cx="1276557" cy="1268035"/>
          </a:xfrm>
          <a:prstGeom prst="rect">
            <a:avLst/>
          </a:prstGeom>
        </p:spPr>
      </p:pic>
    </p:spTree>
    <p:extLst>
      <p:ext uri="{BB962C8B-B14F-4D97-AF65-F5344CB8AC3E}">
        <p14:creationId xmlns:p14="http://schemas.microsoft.com/office/powerpoint/2010/main" val="24855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5FBBC-8D41-C24D-A012-2D3866DE2E11}"/>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Travels Game </a:t>
            </a:r>
            <a:r>
              <a:rPr lang="mr-IN" sz="3200" dirty="0"/>
              <a:t>–</a:t>
            </a:r>
            <a:r>
              <a:rPr lang="en-US" sz="3200" dirty="0"/>
              <a:t> roll the dice to determine the fate of a carbon atom as it travels through Earth’s carbon pools (60-120 min)</a:t>
            </a:r>
            <a:endParaRPr lang="en-US" dirty="0"/>
          </a:p>
          <a:p>
            <a:pPr marL="461010" indent="0">
              <a:buNone/>
            </a:pPr>
            <a:r>
              <a:rPr lang="en-US" sz="2200" u="sng" dirty="0"/>
              <a:t>Student Outcomes:</a:t>
            </a:r>
          </a:p>
          <a:p>
            <a:pPr marL="803910" indent="-342900"/>
            <a:r>
              <a:rPr lang="en-US" sz="2200" dirty="0"/>
              <a:t>Research a specific carbon pool and present to peers</a:t>
            </a:r>
          </a:p>
          <a:p>
            <a:pPr marL="803910" indent="-342900"/>
            <a:r>
              <a:rPr lang="en-US" sz="2200" dirty="0"/>
              <a:t>List all major pools and fluxes in global carbon cycle</a:t>
            </a:r>
          </a:p>
          <a:p>
            <a:pPr marL="803910" indent="-342900"/>
            <a:r>
              <a:rPr lang="en-US" sz="2200" dirty="0"/>
              <a:t>Define residence time</a:t>
            </a:r>
          </a:p>
          <a:p>
            <a:pPr marL="803910" indent="-342900"/>
            <a:r>
              <a:rPr lang="en-US" sz="2200" dirty="0"/>
              <a:t>Compare and contrast the carbon cycle pre- and post-1700</a:t>
            </a:r>
          </a:p>
          <a:p>
            <a:pPr marL="461010" indent="0">
              <a:buNone/>
            </a:pPr>
            <a:r>
              <a:rPr lang="en-US" sz="2200" u="sng" dirty="0"/>
              <a:t>Materials:</a:t>
            </a:r>
          </a:p>
          <a:p>
            <a:pPr marL="803910" indent="-342900"/>
            <a:r>
              <a:rPr lang="en-US" sz="2200" dirty="0"/>
              <a:t>Resources about carbon cycle</a:t>
            </a:r>
          </a:p>
          <a:p>
            <a:pPr marL="803910" indent="-342900"/>
            <a:r>
              <a:rPr lang="en-US" sz="2200" dirty="0"/>
              <a:t>Large sheets of paper</a:t>
            </a:r>
          </a:p>
          <a:p>
            <a:pPr marL="803910" indent="-342900"/>
            <a:r>
              <a:rPr lang="en-US" sz="2200" i="1" dirty="0"/>
              <a:t>Carbon Cycle Station Instructions and Signs</a:t>
            </a:r>
          </a:p>
          <a:p>
            <a:pPr marL="803910" indent="-342900"/>
            <a:r>
              <a:rPr lang="en-US" sz="2200" i="1" dirty="0"/>
              <a:t>Journey Table </a:t>
            </a:r>
            <a:r>
              <a:rPr lang="en-US" sz="2200" dirty="0"/>
              <a:t>(1 per student)</a:t>
            </a:r>
          </a:p>
          <a:p>
            <a:pPr marL="803910" indent="-342900"/>
            <a:r>
              <a:rPr lang="en-US" sz="2200" dirty="0"/>
              <a:t>1 six-sided die per student or station</a:t>
            </a:r>
          </a:p>
          <a:p>
            <a:pPr marL="457200" indent="-457200">
              <a:buFont typeface="+mj-lt"/>
              <a:buAutoNum type="arabicPeriod" startAt="3"/>
            </a:pPr>
            <a:endParaRPr lang="en-US" sz="2200" dirty="0"/>
          </a:p>
        </p:txBody>
      </p:sp>
      <p:pic>
        <p:nvPicPr>
          <p:cNvPr id="4" name="Picture 3">
            <a:extLst>
              <a:ext uri="{FF2B5EF4-FFF2-40B4-BE49-F238E27FC236}">
                <a16:creationId xmlns:a16="http://schemas.microsoft.com/office/drawing/2014/main" id="{2CB72F5A-D3E0-7745-9482-7C57C0BA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1547" y="5133454"/>
            <a:ext cx="1422400" cy="1422400"/>
          </a:xfrm>
          <a:prstGeom prst="rect">
            <a:avLst/>
          </a:prstGeom>
        </p:spPr>
      </p:pic>
      <p:sp>
        <p:nvSpPr>
          <p:cNvPr id="5" name="Title 1">
            <a:extLst>
              <a:ext uri="{FF2B5EF4-FFF2-40B4-BE49-F238E27FC236}">
                <a16:creationId xmlns:a16="http://schemas.microsoft.com/office/drawing/2014/main" id="{C0E50EA5-0268-AE49-B574-4DFDA619099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66929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CA9FA9-1CDF-AB41-8508-E6A85BB79F1E}"/>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
        <p:nvSpPr>
          <p:cNvPr id="5" name="Content Placeholder 2">
            <a:extLst>
              <a:ext uri="{FF2B5EF4-FFF2-40B4-BE49-F238E27FC236}">
                <a16:creationId xmlns:a16="http://schemas.microsoft.com/office/drawing/2014/main" id="{08FB8DC2-0E9C-0D46-9FF8-7F31569F7594}"/>
              </a:ext>
            </a:extLst>
          </p:cNvPr>
          <p:cNvSpPr txBox="1">
            <a:spLocks/>
          </p:cNvSpPr>
          <p:nvPr/>
        </p:nvSpPr>
        <p:spPr>
          <a:xfrm>
            <a:off x="1382940" y="1876100"/>
            <a:ext cx="7407491" cy="44946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Getting to Know Global Carbon </a:t>
            </a:r>
            <a:r>
              <a:rPr kumimoji="0" lang="mr-IN" sz="3200" b="0" i="0" u="none" strike="noStrike" kern="1200" cap="none" spc="0" normalizeH="0" baseline="0" noProof="0" dirty="0">
                <a:ln>
                  <a:noFill/>
                </a:ln>
                <a:solidFill>
                  <a:prstClr val="black"/>
                </a:solidFill>
                <a:effectLst/>
                <a:uLnTx/>
                <a:uFillTx/>
                <a:latin typeface="Calibri Light" charset="0"/>
                <a:ea typeface="+mn-ea"/>
                <a:cs typeface="Mangal" panose="02040503050203030202" pitchFamily="18" charset="0"/>
              </a:rPr>
              <a:t>–</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learn the basics of the carbon cycle through diagrams (70-100 min)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sng" strike="noStrike" kern="1200" cap="none" spc="0" normalizeH="0" baseline="0" noProof="0" dirty="0">
                <a:ln>
                  <a:noFill/>
                </a:ln>
                <a:solidFill>
                  <a:prstClr val="black"/>
                </a:solidFill>
                <a:effectLst/>
                <a:uLnTx/>
                <a:uFillTx/>
                <a:latin typeface="Calibri Light" charset="0"/>
                <a:ea typeface="+mn-ea"/>
                <a:cs typeface="+mn-cs"/>
              </a:rPr>
              <a:t>Student Outcomes: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Create diagrams of complex systems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Conceptualize 1 </a:t>
            </a:r>
            <a:r>
              <a:rPr kumimoji="0" lang="en-US" sz="1500" b="0" i="0" u="none" strike="noStrike" kern="1200" cap="none" spc="0" normalizeH="0" baseline="0" noProof="0" dirty="0" err="1">
                <a:ln>
                  <a:noFill/>
                </a:ln>
                <a:solidFill>
                  <a:prstClr val="black"/>
                </a:solidFill>
                <a:effectLst/>
                <a:uLnTx/>
                <a:uFillTx/>
                <a:latin typeface="Calibri Light" charset="0"/>
                <a:ea typeface="+mn-ea"/>
                <a:cs typeface="+mn-cs"/>
              </a:rPr>
              <a:t>Pg</a:t>
            </a: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 of carbon</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Describe why the carbon cycle is not in equilibrium</a:t>
            </a:r>
          </a:p>
        </p:txBody>
      </p:sp>
      <p:sp>
        <p:nvSpPr>
          <p:cNvPr id="7" name="TextBox 6">
            <a:extLst>
              <a:ext uri="{FF2B5EF4-FFF2-40B4-BE49-F238E27FC236}">
                <a16:creationId xmlns:a16="http://schemas.microsoft.com/office/drawing/2014/main" id="{8D96EC7F-81A2-EF40-9037-8F7B4C66346E}"/>
              </a:ext>
            </a:extLst>
          </p:cNvPr>
          <p:cNvSpPr txBox="1"/>
          <p:nvPr/>
        </p:nvSpPr>
        <p:spPr>
          <a:xfrm>
            <a:off x="1382940" y="4764633"/>
            <a:ext cx="4806493" cy="2092325"/>
          </a:xfrm>
          <a:prstGeom prst="rect">
            <a:avLst/>
          </a:prstGeom>
          <a:noFill/>
        </p:spPr>
        <p:txBody>
          <a:bodyPr wrap="square" rtlCol="0" anchor="t">
            <a:spAutoFit/>
          </a:bodyPr>
          <a:lstStyle/>
          <a:p>
            <a:pPr marL="461645" indent="0">
              <a:spcBef>
                <a:spcPts val="1000"/>
              </a:spcBef>
              <a:buNone/>
            </a:pPr>
            <a:r>
              <a:rPr lang="en-US" sz="1500" u="sng" dirty="0">
                <a:latin typeface="Calibri Light" panose="020F0502020204030204" pitchFamily="34" charset="0"/>
                <a:cs typeface="Calibri Light" panose="020F0502020204030204" pitchFamily="34" charset="0"/>
              </a:rPr>
              <a:t>Materials:</a:t>
            </a:r>
            <a:endParaRPr lang="en-US" dirty="0">
              <a:latin typeface="Calibri Light" panose="020F0502020204030204" pitchFamily="34" charset="0"/>
              <a:cs typeface="Calibri Light" panose="020F0502020204030204" pitchFamily="34" charset="0"/>
            </a:endParaRP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White board, chalk board, large paper or overhead projector &amp; markers/chalk</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Materials for students to draw their own carbon cycle diagram</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Global Carbon Cycle Diagram </a:t>
            </a:r>
            <a:r>
              <a:rPr lang="mr-IN" sz="1500" dirty="0">
                <a:latin typeface="Calibri Light" panose="020F0502020204030204" pitchFamily="34" charset="0"/>
              </a:rPr>
              <a:t>–</a:t>
            </a:r>
            <a:r>
              <a:rPr lang="en-US" sz="1500" dirty="0">
                <a:latin typeface="Calibri Light" panose="020F0502020204030204" pitchFamily="34" charset="0"/>
                <a:cs typeface="Calibri Light" panose="020F0502020204030204" pitchFamily="34" charset="0"/>
              </a:rPr>
              <a:t> student copies or projected image</a:t>
            </a:r>
            <a:endParaRPr lang="en-US" sz="1600" dirty="0">
              <a:latin typeface="Calibri Light" panose="020F0502020204030204" pitchFamily="34" charset="0"/>
              <a:cs typeface="Calibri Light" panose="020F0502020204030204" pitchFamily="34" charset="0"/>
            </a:endParaRPr>
          </a:p>
        </p:txBody>
      </p:sp>
      <p:pic>
        <p:nvPicPr>
          <p:cNvPr id="2" name="Picture 5" descr="Diagram of the global carbon cycle">
            <a:extLst>
              <a:ext uri="{FF2B5EF4-FFF2-40B4-BE49-F238E27FC236}">
                <a16:creationId xmlns:a16="http://schemas.microsoft.com/office/drawing/2014/main" id="{F43149D5-E3DA-48F3-905C-C59B69F091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5985" y="2990850"/>
            <a:ext cx="2816632" cy="2549877"/>
          </a:xfrm>
          <a:prstGeom prst="rect">
            <a:avLst/>
          </a:prstGeom>
        </p:spPr>
      </p:pic>
    </p:spTree>
    <p:extLst>
      <p:ext uri="{BB962C8B-B14F-4D97-AF65-F5344CB8AC3E}">
        <p14:creationId xmlns:p14="http://schemas.microsoft.com/office/powerpoint/2010/main" val="7221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AB0047-44EC-B24A-B6C1-FA3DB97F44AC}"/>
              </a:ext>
            </a:extLst>
          </p:cNvPr>
          <p:cNvSpPr txBox="1">
            <a:spLocks/>
          </p:cNvSpPr>
          <p:nvPr/>
        </p:nvSpPr>
        <p:spPr>
          <a:xfrm>
            <a:off x="1400536" y="823802"/>
            <a:ext cx="7533914" cy="956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panose="020F0302020204030204"/>
                <a:ea typeface="+mj-ea"/>
                <a:cs typeface="+mj-cs"/>
              </a:rPr>
              <a:t>Quiz Questions</a:t>
            </a:r>
          </a:p>
        </p:txBody>
      </p:sp>
      <p:sp>
        <p:nvSpPr>
          <p:cNvPr id="6" name="Content Placeholder 2">
            <a:extLst>
              <a:ext uri="{FF2B5EF4-FFF2-40B4-BE49-F238E27FC236}">
                <a16:creationId xmlns:a16="http://schemas.microsoft.com/office/drawing/2014/main" id="{8EB4ECCD-DEA8-4440-804E-D8B2959573B4}"/>
              </a:ext>
            </a:extLst>
          </p:cNvPr>
          <p:cNvSpPr txBox="1">
            <a:spLocks/>
          </p:cNvSpPr>
          <p:nvPr/>
        </p:nvSpPr>
        <p:spPr>
          <a:xfrm>
            <a:off x="1400534" y="1482042"/>
            <a:ext cx="7533915" cy="50556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a:t>
            </a:r>
            <a:r>
              <a:rPr lang="en-US" sz="1800" dirty="0">
                <a:solidFill>
                  <a:sysClr val="windowText" lastClr="000000"/>
                </a:solidFill>
                <a:latin typeface="Calibri" panose="020F0502020204030204"/>
              </a:rPr>
              <a:t>carbon cycle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lang="en-US" sz="1800" b="0" i="0" u="none" strike="noStrike" kern="1200" cap="none" spc="0" baseline="0" noProof="0" dirty="0">
              <a:solidFill>
                <a:sysClr val="windowText" lastClr="000000"/>
              </a:solidFill>
              <a:latin typeface="Calibri" panose="020F0502020204030204"/>
              <a:cs typeface="Calibri"/>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What is the difference between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and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fluxes</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major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of carbon in the Earth System</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r>
              <a:rPr lang="en-US" sz="1800" dirty="0">
                <a:solidFill>
                  <a:sysClr val="windowText" lastClr="000000"/>
                </a:solidFill>
                <a:latin typeface="Calibri" panose="020F0502020204030204"/>
                <a:cs typeface="Calibri"/>
              </a:rPr>
              <a:t> Which contain the most carbon? The least?</a:t>
            </a:r>
            <a:endParaRPr lang="en-US" sz="1800" b="0" i="0" u="none" strike="noStrike" kern="1200" cap="none" spc="0" baseline="0" noProof="0" dirty="0">
              <a:solidFill>
                <a:sysClr val="windowText" lastClr="000000"/>
              </a:solidFill>
              <a:latin typeface="Calibri" panose="020F0502020204030204"/>
              <a:cs typeface="Calibri"/>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Why is studying the carbon cycle important?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When atmospheric carbon dioxide concentrations increase, what happens to Earth’s temperature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photosynthesis add or remove carbon from the atmosphere?</a:t>
            </a:r>
            <a:r>
              <a:rPr lang="en-US" sz="1800" dirty="0">
                <a:solidFill>
                  <a:sysClr val="windowText" lastClr="000000"/>
                </a:solidFill>
                <a:latin typeface="Calibri" panose="020F0502020204030204"/>
              </a:rPr>
              <a:t>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respiration add or remove carbon from the atmosphere?</a:t>
            </a:r>
            <a:endParaRPr lang="en-US" sz="1800" b="0" i="0" u="none" strike="noStrike" kern="1200" cap="none" spc="0" baseline="0" noProof="0" dirty="0">
              <a:solidFill>
                <a:sysClr val="windowText" lastClr="00000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process has caused the most recent (past 150 years) increase in atmospheric carbon dioxide?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activity could you use to introduce students to systems thinking?</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What is a system?</a:t>
            </a:r>
            <a:endParaRPr lang="en-US" sz="1800" b="0" i="0" u="none" strike="noStrike" kern="1200" cap="none" spc="0" baseline="0" noProof="0" dirty="0">
              <a:solidFill>
                <a:sysClr val="windowText" lastClr="000000"/>
              </a:solidFill>
              <a:latin typeface="Calibri" panose="020F0502020204030204"/>
            </a:endParaRPr>
          </a:p>
          <a:p>
            <a:pPr marL="514350" indent="-514350">
              <a:buAutoNum type="arabicPeriod"/>
              <a:defRPr/>
            </a:pPr>
            <a:r>
              <a:rPr lang="en-US" sz="1800" dirty="0">
                <a:solidFill>
                  <a:sysClr val="windowText" lastClr="000000"/>
                </a:solidFill>
                <a:latin typeface="Calibri" panose="020F0502020204030204"/>
              </a:rPr>
              <a:t>What is a 1-box model? What are two examples of a 1-box model?</a:t>
            </a:r>
          </a:p>
        </p:txBody>
      </p:sp>
    </p:spTree>
    <p:extLst>
      <p:ext uri="{BB962C8B-B14F-4D97-AF65-F5344CB8AC3E}">
        <p14:creationId xmlns:p14="http://schemas.microsoft.com/office/powerpoint/2010/main" val="3831583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220644" y="2675489"/>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2 : </a:t>
            </a:r>
          </a:p>
          <a:p>
            <a:r>
              <a:rPr lang="en-US" dirty="0">
                <a:solidFill>
                  <a:srgbClr val="002060"/>
                </a:solidFill>
              </a:rPr>
              <a:t>Non-Standard Site Field Protocols</a:t>
            </a:r>
          </a:p>
        </p:txBody>
      </p:sp>
    </p:spTree>
    <p:extLst>
      <p:ext uri="{BB962C8B-B14F-4D97-AF65-F5344CB8AC3E}">
        <p14:creationId xmlns:p14="http://schemas.microsoft.com/office/powerpoint/2010/main" val="1790383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FBE8-6ED9-48DC-802E-0E24E995C3D3}"/>
              </a:ext>
            </a:extLst>
          </p:cNvPr>
          <p:cNvSpPr>
            <a:spLocks noGrp="1"/>
          </p:cNvSpPr>
          <p:nvPr>
            <p:ph type="ctrTitle" idx="4294967295"/>
          </p:nvPr>
        </p:nvSpPr>
        <p:spPr>
          <a:xfrm>
            <a:off x="1887294" y="1157745"/>
            <a:ext cx="6154737" cy="860425"/>
          </a:xfrm>
        </p:spPr>
        <p:txBody>
          <a:bodyPr/>
          <a:lstStyle/>
          <a:p>
            <a:r>
              <a:rPr lang="en-US" sz="4000" dirty="0"/>
              <a:t>Overview</a:t>
            </a:r>
          </a:p>
        </p:txBody>
      </p:sp>
      <p:sp>
        <p:nvSpPr>
          <p:cNvPr id="4" name="Slide Number Placeholder 3">
            <a:extLst>
              <a:ext uri="{FF2B5EF4-FFF2-40B4-BE49-F238E27FC236}">
                <a16:creationId xmlns:a16="http://schemas.microsoft.com/office/drawing/2014/main" id="{455326EF-4DFF-4C29-B3A0-1F836AC72BC1}"/>
              </a:ext>
            </a:extLst>
          </p:cNvPr>
          <p:cNvSpPr>
            <a:spLocks noGrp="1"/>
          </p:cNvSpPr>
          <p:nvPr>
            <p:ph type="sldNum" sz="quarter" idx="4294967295"/>
          </p:nvPr>
        </p:nvSpPr>
        <p:spPr>
          <a:xfrm>
            <a:off x="0" y="0"/>
            <a:ext cx="0" cy="0"/>
          </a:xfrm>
        </p:spPr>
        <p:txBody>
          <a:bodyPr/>
          <a:lstStyle/>
          <a:p>
            <a:fld id="{CD3249D2-7C24-A948-B60E-13A125D620FA}" type="slidenum">
              <a:rPr lang="en-US" smtClean="0"/>
              <a:t>36</a:t>
            </a:fld>
            <a:endParaRPr lang="en-US" dirty="0"/>
          </a:p>
        </p:txBody>
      </p:sp>
      <p:sp>
        <p:nvSpPr>
          <p:cNvPr id="6" name="Content Placeholder 2">
            <a:extLst>
              <a:ext uri="{FF2B5EF4-FFF2-40B4-BE49-F238E27FC236}">
                <a16:creationId xmlns:a16="http://schemas.microsoft.com/office/drawing/2014/main" id="{D6A1A551-BA1D-4161-A002-9F31B9D664CB}"/>
              </a:ext>
            </a:extLst>
          </p:cNvPr>
          <p:cNvSpPr txBox="1">
            <a:spLocks/>
          </p:cNvSpPr>
          <p:nvPr/>
        </p:nvSpPr>
        <p:spPr>
          <a:xfrm>
            <a:off x="1359924" y="2018170"/>
            <a:ext cx="7632192" cy="42331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Light" panose="020F0502020204030204" pitchFamily="34" charset="0"/>
                <a:cs typeface="Calibri Light" panose="020F0502020204030204" pitchFamily="34" charset="0"/>
              </a:rPr>
              <a:t>This section…</a:t>
            </a:r>
          </a:p>
          <a:p>
            <a:r>
              <a:rPr lang="en-US" sz="2600" dirty="0">
                <a:latin typeface="Calibri Light" panose="020F0502020204030204" pitchFamily="34" charset="0"/>
                <a:cs typeface="Calibri Light" panose="020F0502020204030204" pitchFamily="34" charset="0"/>
              </a:rPr>
              <a:t>Shows how to determine if you have a </a:t>
            </a:r>
            <a:r>
              <a:rPr lang="en-US" sz="2600" i="1" dirty="0">
                <a:latin typeface="Calibri Light" panose="020F0502020204030204" pitchFamily="34" charset="0"/>
                <a:cs typeface="Calibri Light" panose="020F0502020204030204" pitchFamily="34" charset="0"/>
              </a:rPr>
              <a:t>standard </a:t>
            </a:r>
            <a:r>
              <a:rPr lang="en-US" sz="2600" dirty="0">
                <a:latin typeface="Calibri Light" panose="020F0502020204030204" pitchFamily="34" charset="0"/>
                <a:cs typeface="Calibri Light" panose="020F0502020204030204" pitchFamily="34" charset="0"/>
              </a:rPr>
              <a:t>or </a:t>
            </a:r>
            <a:r>
              <a:rPr lang="en-US" sz="2600" i="1" dirty="0">
                <a:latin typeface="Calibri Light" panose="020F0502020204030204" pitchFamily="34" charset="0"/>
                <a:cs typeface="Calibri Light" panose="020F0502020204030204" pitchFamily="34" charset="0"/>
              </a:rPr>
              <a:t>non-standard</a:t>
            </a:r>
            <a:r>
              <a:rPr lang="en-US" sz="2600" dirty="0">
                <a:latin typeface="Calibri Light" panose="020F0502020204030204" pitchFamily="34" charset="0"/>
                <a:cs typeface="Calibri Light" panose="020F0502020204030204" pitchFamily="34" charset="0"/>
              </a:rPr>
              <a:t> site. </a:t>
            </a:r>
          </a:p>
          <a:p>
            <a:r>
              <a:rPr lang="en-US" sz="2600" dirty="0">
                <a:latin typeface="Calibri Light" panose="020F0502020204030204" pitchFamily="34" charset="0"/>
                <a:cs typeface="Calibri Light" panose="020F0502020204030204" pitchFamily="34" charset="0"/>
              </a:rPr>
              <a:t>Demonstrates how to set up a non-standard sample site</a:t>
            </a:r>
          </a:p>
          <a:p>
            <a:r>
              <a:rPr lang="en-US" sz="2600" dirty="0">
                <a:latin typeface="Calibri Light" panose="020F0502020204030204" pitchFamily="34" charset="0"/>
                <a:cs typeface="Calibri Light" panose="020F0502020204030204" pitchFamily="34" charset="0"/>
              </a:rPr>
              <a:t>Provides step-by-step instructions for protocols</a:t>
            </a:r>
          </a:p>
          <a:p>
            <a:r>
              <a:rPr lang="en-US" sz="2600" dirty="0">
                <a:latin typeface="Calibri Light" panose="020F0502020204030204" pitchFamily="34" charset="0"/>
                <a:cs typeface="Calibri Light" panose="020F0502020204030204" pitchFamily="34" charset="0"/>
              </a:rPr>
              <a:t>Describes how to enter data on the GLOBE website</a:t>
            </a:r>
          </a:p>
          <a:p>
            <a:r>
              <a:rPr lang="en-US" sz="2600" dirty="0">
                <a:latin typeface="Calibri Light" panose="020F0502020204030204" pitchFamily="34" charset="0"/>
                <a:cs typeface="Calibri Light" panose="020F0502020204030204" pitchFamily="34" charset="0"/>
              </a:rPr>
              <a:t>Helps you understand your data</a:t>
            </a:r>
          </a:p>
        </p:txBody>
      </p:sp>
    </p:spTree>
    <p:extLst>
      <p:ext uri="{BB962C8B-B14F-4D97-AF65-F5344CB8AC3E}">
        <p14:creationId xmlns:p14="http://schemas.microsoft.com/office/powerpoint/2010/main" val="154134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81153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Calibri Light" panose="020F0502020204030204" pitchFamily="34" charset="0"/>
                <a:cs typeface="Calibri Light" panose="020F0502020204030204" pitchFamily="34" charset="0"/>
              </a:rPr>
              <a:t>After completing this module, you will be able to:</a:t>
            </a:r>
          </a:p>
          <a:p>
            <a:pPr>
              <a:lnSpc>
                <a:spcPct val="120000"/>
              </a:lnSpc>
            </a:pPr>
            <a:r>
              <a:rPr lang="en-US" dirty="0">
                <a:latin typeface="Calibri Light" panose="020F0502020204030204" pitchFamily="34" charset="0"/>
                <a:cs typeface="Calibri Light" panose="020F0502020204030204" pitchFamily="34" charset="0"/>
              </a:rPr>
              <a:t>Perform field measurements to assess carbon storage and plant growth at a local field site and upload data to the GLOBE database</a:t>
            </a:r>
          </a:p>
          <a:p>
            <a:pPr>
              <a:lnSpc>
                <a:spcPct val="120000"/>
              </a:lnSpc>
            </a:pPr>
            <a:r>
              <a:rPr lang="en-US" dirty="0">
                <a:latin typeface="Calibri Light" panose="020F0502020204030204" pitchFamily="34" charset="0"/>
                <a:cs typeface="Calibri Light" panose="020F0502020204030204" pitchFamily="34" charset="0"/>
              </a:rPr>
              <a:t>Understand resources available to help you analyze and interpret your data</a:t>
            </a:r>
          </a:p>
          <a:p>
            <a:pPr marL="0" indent="0">
              <a:lnSpc>
                <a:spcPct val="120000"/>
              </a:lnSpc>
              <a:buNone/>
            </a:pPr>
            <a:endParaRPr lang="en-US"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dirty="0">
                <a:latin typeface="Calibri Light" panose="020F0502020204030204" pitchFamily="34" charset="0"/>
                <a:cs typeface="Calibri Light" panose="020F0502020204030204" pitchFamily="34" charset="0"/>
              </a:rPr>
              <a:t>Estimated time to complete module: 1.5 hours</a:t>
            </a:r>
          </a:p>
        </p:txBody>
      </p:sp>
    </p:spTree>
    <p:extLst>
      <p:ext uri="{BB962C8B-B14F-4D97-AF65-F5344CB8AC3E}">
        <p14:creationId xmlns:p14="http://schemas.microsoft.com/office/powerpoint/2010/main" val="3253789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6B81-7E56-4555-86BE-85C7CFE37C11}"/>
              </a:ext>
            </a:extLst>
          </p:cNvPr>
          <p:cNvSpPr>
            <a:spLocks noGrp="1"/>
          </p:cNvSpPr>
          <p:nvPr>
            <p:ph type="title" idx="4294967295"/>
          </p:nvPr>
        </p:nvSpPr>
        <p:spPr>
          <a:xfrm>
            <a:off x="872490" y="1086485"/>
            <a:ext cx="7886700" cy="711835"/>
          </a:xfrm>
          <a:prstGeom prst="rect">
            <a:avLst/>
          </a:prstGeom>
        </p:spPr>
        <p:txBody>
          <a:bodyPr/>
          <a:lstStyle/>
          <a:p>
            <a:r>
              <a:rPr lang="en-US" sz="4000" kern="1200" dirty="0">
                <a:solidFill>
                  <a:srgbClr val="002060"/>
                </a:solidFill>
                <a:effectLst/>
                <a:latin typeface="Calibri" panose="020F0502020204030204" pitchFamily="34" charset="0"/>
                <a:ea typeface="+mn-ea"/>
                <a:cs typeface="+mn-cs"/>
              </a:rPr>
              <a:t>Field Protocols Flowchart</a:t>
            </a:r>
            <a:endParaRPr lang="en-US" dirty="0"/>
          </a:p>
        </p:txBody>
      </p:sp>
      <p:pic>
        <p:nvPicPr>
          <p:cNvPr id="5" name="Picture 4" descr="Image shows a flowchart: at the top there's a rectangle with the text Carbon &quot;Cycle Introductory Activities&quot;; then a down arrows connects to second rectangle with the text &quot;Field Learning Activities and 3 bullets - Percent cover, Allometry and Biomass Units&quot;; then a down arrow connects to third rectangle with the text &quot;Protocols and 2 bullets: Site Selection and Site Set-up&quot; then there are three down-arrow, one pointing left to the text &quot;Tree Protocols If site has any trees greater than 15 cm circumference&quot;; next arrow pointing to the center with the text &quot;Shrub/Sapling Protocol If site has shrubs/saplings on more than 25% sample site&quot;; next arrow pointing to the right with the text: &quot;Herbaceous Protocol If site has herbaceous vegetation on more than 50% sample site&quot;. Then there's another down arrow connecting to another rectangle with the text Data Entry; then there's another down arrow connecting to another rectangle with the text &quot;Data Analysis&quot; and one last down arrow connecting to another rectangle that reads &quot;Assessment&quot;.">
            <a:extLst>
              <a:ext uri="{FF2B5EF4-FFF2-40B4-BE49-F238E27FC236}">
                <a16:creationId xmlns:a16="http://schemas.microsoft.com/office/drawing/2014/main" id="{465450EA-6509-7F4B-8C06-C8431506F1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0154" y="2069305"/>
            <a:ext cx="6056815" cy="4668116"/>
          </a:xfrm>
          <a:prstGeom prst="rect">
            <a:avLst/>
          </a:prstGeom>
        </p:spPr>
      </p:pic>
    </p:spTree>
    <p:extLst>
      <p:ext uri="{BB962C8B-B14F-4D97-AF65-F5344CB8AC3E}">
        <p14:creationId xmlns:p14="http://schemas.microsoft.com/office/powerpoint/2010/main" val="1944220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5584F2-93CD-4CDC-8BE7-67B960AF3695}"/>
              </a:ext>
            </a:extLst>
          </p:cNvPr>
          <p:cNvSpPr>
            <a:spLocks noGrp="1"/>
          </p:cNvSpPr>
          <p:nvPr>
            <p:ph type="title" idx="4294967295"/>
          </p:nvPr>
        </p:nvSpPr>
        <p:spPr>
          <a:xfrm>
            <a:off x="1402080" y="1036320"/>
            <a:ext cx="7113270" cy="654368"/>
          </a:xfrm>
          <a:prstGeom prst="rect">
            <a:avLst/>
          </a:prstGeom>
        </p:spPr>
        <p:txBody>
          <a:bodyPr/>
          <a:lstStyle/>
          <a:p>
            <a:pPr rtl="0" eaLnBrk="1" latinLnBrk="0" hangingPunct="1"/>
            <a:r>
              <a:rPr lang="en-US" dirty="0">
                <a:solidFill>
                  <a:srgbClr val="002060"/>
                </a:solidFill>
              </a:rPr>
              <a:t>Example Research Questions</a:t>
            </a:r>
            <a:endParaRPr lang="en-US" dirty="0"/>
          </a:p>
        </p:txBody>
      </p:sp>
      <p:sp>
        <p:nvSpPr>
          <p:cNvPr id="3" name="Content Placeholder 2">
            <a:extLst>
              <a:ext uri="{FF2B5EF4-FFF2-40B4-BE49-F238E27FC236}">
                <a16:creationId xmlns:a16="http://schemas.microsoft.com/office/drawing/2014/main" id="{C9D8E9AD-6CA5-CD44-9373-7BACA358F4AA}"/>
              </a:ext>
            </a:extLst>
          </p:cNvPr>
          <p:cNvSpPr txBox="1">
            <a:spLocks/>
          </p:cNvSpPr>
          <p:nvPr/>
        </p:nvSpPr>
        <p:spPr>
          <a:xfrm>
            <a:off x="1323975" y="1954381"/>
            <a:ext cx="7637145" cy="351794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5275" indent="-117475">
              <a:buFont typeface="Arial"/>
              <a:buNone/>
            </a:pPr>
            <a:r>
              <a:rPr lang="en-US" sz="2200" dirty="0">
                <a:latin typeface="Calibri Light" panose="020F0502020204030204" pitchFamily="34" charset="0"/>
                <a:cs typeface="Calibri Light" panose="020F0502020204030204" pitchFamily="34" charset="0"/>
              </a:rPr>
              <a:t>There are many research questions that can be explored through carbon field measurements. Below are some examples:</a:t>
            </a:r>
          </a:p>
          <a:p>
            <a:r>
              <a:rPr lang="en-US" sz="2200" dirty="0">
                <a:latin typeface="Calibri Light" panose="020F0502020204030204" pitchFamily="34" charset="0"/>
                <a:cs typeface="Calibri Light" panose="020F0502020204030204" pitchFamily="34" charset="0"/>
              </a:rPr>
              <a:t>How much carbon is stored in the vegetation near my school? </a:t>
            </a:r>
          </a:p>
          <a:p>
            <a:r>
              <a:rPr lang="en-US" sz="2200" dirty="0">
                <a:latin typeface="Calibri Light" panose="020F0502020204030204" pitchFamily="34" charset="0"/>
                <a:cs typeface="Calibri Light" panose="020F0502020204030204" pitchFamily="34" charset="0"/>
              </a:rPr>
              <a:t>Do different vegetation types store different amounts of carbon? </a:t>
            </a:r>
          </a:p>
          <a:p>
            <a:r>
              <a:rPr lang="en-US" sz="2200" dirty="0">
                <a:latin typeface="Calibri Light" panose="020F0502020204030204" pitchFamily="34" charset="0"/>
                <a:cs typeface="Calibri Light" panose="020F0502020204030204" pitchFamily="34" charset="0"/>
              </a:rPr>
              <a:t>How does the uptake of carbon by schoolyard vegetation compare to the emissions of carbon by the school (carbon footprint)? </a:t>
            </a:r>
          </a:p>
          <a:p>
            <a:r>
              <a:rPr lang="en-US" sz="2200" dirty="0">
                <a:latin typeface="Calibri Light" panose="020F0502020204030204" pitchFamily="34" charset="0"/>
                <a:cs typeface="Calibri Light" panose="020F0502020204030204" pitchFamily="34" charset="0"/>
              </a:rPr>
              <a:t>Is there more carbon stored in the global human population or trees in [MY STATE]?</a:t>
            </a:r>
          </a:p>
          <a:p>
            <a:r>
              <a:rPr lang="en-US" sz="2200" dirty="0">
                <a:latin typeface="Calibri Light" panose="020F0502020204030204" pitchFamily="34" charset="0"/>
                <a:cs typeface="Calibri Light" panose="020F0502020204030204" pitchFamily="34" charset="0"/>
              </a:rPr>
              <a:t>What is the pattern in which biomass and carbon storage change over time in my sample site? *Multiple years of data needed*</a:t>
            </a:r>
          </a:p>
        </p:txBody>
      </p:sp>
    </p:spTree>
    <p:extLst>
      <p:ext uri="{BB962C8B-B14F-4D97-AF65-F5344CB8AC3E}">
        <p14:creationId xmlns:p14="http://schemas.microsoft.com/office/powerpoint/2010/main" val="30544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125730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latin typeface="Calibri Light" panose="020F0502020204030204" pitchFamily="34" charset="0"/>
                <a:cs typeface="Calibri Light" panose="020F0502020204030204" pitchFamily="34" charset="0"/>
              </a:rPr>
              <a:t>After completing this section, you will be able to:</a:t>
            </a:r>
          </a:p>
          <a:p>
            <a:pPr>
              <a:lnSpc>
                <a:spcPct val="120000"/>
              </a:lnSpc>
            </a:pPr>
            <a:r>
              <a:rPr lang="en-US" sz="2400" dirty="0">
                <a:latin typeface="Calibri Light" panose="020F0502020204030204" pitchFamily="34" charset="0"/>
                <a:cs typeface="Calibri Light" panose="020F0502020204030204" pitchFamily="34" charset="0"/>
              </a:rPr>
              <a:t>Provide examples of the role of humans in the global carbon cycle.</a:t>
            </a:r>
          </a:p>
          <a:p>
            <a:pPr>
              <a:lnSpc>
                <a:spcPct val="120000"/>
              </a:lnSpc>
            </a:pPr>
            <a:r>
              <a:rPr lang="en-US" sz="2400" dirty="0">
                <a:latin typeface="Calibri Light" panose="020F0502020204030204" pitchFamily="34" charset="0"/>
                <a:cs typeface="Calibri Light" panose="020F0502020204030204" pitchFamily="34" charset="0"/>
              </a:rPr>
              <a:t>Explain how carbon is stored in and passed between living &amp; non-living things in terrestrial ecosystems.</a:t>
            </a:r>
          </a:p>
          <a:p>
            <a:pPr>
              <a:lnSpc>
                <a:spcPct val="120000"/>
              </a:lnSpc>
            </a:pPr>
            <a:r>
              <a:rPr lang="en-US" sz="2400" dirty="0">
                <a:latin typeface="Calibri Light" panose="020F0502020204030204" pitchFamily="34" charset="0"/>
                <a:cs typeface="Calibri Light" panose="020F0502020204030204" pitchFamily="34" charset="0"/>
              </a:rPr>
              <a:t>Describe two ways in which environmental conditions impact carbon flows through ecosystems.</a:t>
            </a:r>
          </a:p>
          <a:p>
            <a:pPr marL="0" indent="0">
              <a:lnSpc>
                <a:spcPct val="120000"/>
              </a:lnSpc>
              <a:buNone/>
            </a:pPr>
            <a:endParaRPr lang="en-US" sz="2400"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sz="2400" dirty="0">
                <a:latin typeface="Calibri Light" panose="020F0502020204030204" pitchFamily="34" charset="0"/>
                <a:cs typeface="Calibri Light" panose="020F0502020204030204" pitchFamily="34" charset="0"/>
              </a:rPr>
              <a:t>Estimated time to complete module: 2 hours</a:t>
            </a:r>
          </a:p>
        </p:txBody>
      </p:sp>
    </p:spTree>
    <p:extLst>
      <p:ext uri="{BB962C8B-B14F-4D97-AF65-F5344CB8AC3E}">
        <p14:creationId xmlns:p14="http://schemas.microsoft.com/office/powerpoint/2010/main" val="211275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D16912-2879-4530-A2AA-F4BF5003E4EA}"/>
              </a:ext>
            </a:extLst>
          </p:cNvPr>
          <p:cNvSpPr>
            <a:spLocks noGrp="1"/>
          </p:cNvSpPr>
          <p:nvPr>
            <p:ph type="title" idx="4294967295"/>
          </p:nvPr>
        </p:nvSpPr>
        <p:spPr>
          <a:xfrm>
            <a:off x="1257300" y="1027906"/>
            <a:ext cx="7886700" cy="1325563"/>
          </a:xfrm>
          <a:prstGeom prst="rect">
            <a:avLst/>
          </a:prstGeom>
        </p:spPr>
        <p:txBody>
          <a:bodyPr/>
          <a:lstStyle/>
          <a:p>
            <a:pPr rtl="0" eaLnBrk="1" latinLnBrk="0" hangingPunct="1"/>
            <a:r>
              <a:rPr lang="en-US" dirty="0">
                <a:solidFill>
                  <a:srgbClr val="002060"/>
                </a:solidFill>
              </a:rPr>
              <a:t>How Will You Calculate Carbon?</a:t>
            </a:r>
          </a:p>
        </p:txBody>
      </p:sp>
      <p:pic>
        <p:nvPicPr>
          <p:cNvPr id="6" name="Picture 5" descr="Diagram to calculate carbon has 7 text elements and 6 arrows connecting the text elements to each other to illustrate the calculation process. First you make vegetation measurements by using allometric/mathematical equations to obtain the biomass in grams. The carbon equals the biomas times 50% which is the Carbon Storage in Vegetation in gC; then by dividing that by the Sample Site Area in square meters you get the Carbon Storage per site in gC/square meters.">
            <a:extLst>
              <a:ext uri="{FF2B5EF4-FFF2-40B4-BE49-F238E27FC236}">
                <a16:creationId xmlns:a16="http://schemas.microsoft.com/office/drawing/2014/main" id="{E617A0BD-8C9E-4045-9ABE-FC762AC53684}"/>
              </a:ext>
            </a:extLst>
          </p:cNvPr>
          <p:cNvPicPr>
            <a:picLocks noChangeAspect="1"/>
          </p:cNvPicPr>
          <p:nvPr/>
        </p:nvPicPr>
        <p:blipFill>
          <a:blip r:embed="rId2"/>
          <a:stretch>
            <a:fillRect/>
          </a:stretch>
        </p:blipFill>
        <p:spPr>
          <a:xfrm>
            <a:off x="1435684" y="2128555"/>
            <a:ext cx="7181240" cy="3620492"/>
          </a:xfrm>
          <a:prstGeom prst="rect">
            <a:avLst/>
          </a:prstGeom>
        </p:spPr>
      </p:pic>
    </p:spTree>
    <p:extLst>
      <p:ext uri="{BB962C8B-B14F-4D97-AF65-F5344CB8AC3E}">
        <p14:creationId xmlns:p14="http://schemas.microsoft.com/office/powerpoint/2010/main" val="1226086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0F6F-6499-4E8B-B7E0-8F35F874C3A2}"/>
              </a:ext>
            </a:extLst>
          </p:cNvPr>
          <p:cNvSpPr>
            <a:spLocks noGrp="1"/>
          </p:cNvSpPr>
          <p:nvPr>
            <p:ph type="title" idx="4294967295"/>
          </p:nvPr>
        </p:nvSpPr>
        <p:spPr>
          <a:xfrm>
            <a:off x="1156970" y="1027906"/>
            <a:ext cx="7886700" cy="1325563"/>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Non-Standard Site Carbon Field  Protocols</a:t>
            </a:r>
            <a:endParaRPr lang="en-US" dirty="0"/>
          </a:p>
        </p:txBody>
      </p:sp>
      <p:sp>
        <p:nvSpPr>
          <p:cNvPr id="5" name="Content Placeholder 2">
            <a:extLst>
              <a:ext uri="{FF2B5EF4-FFF2-40B4-BE49-F238E27FC236}">
                <a16:creationId xmlns:a16="http://schemas.microsoft.com/office/drawing/2014/main" id="{EF57F52F-7271-E742-A261-2D1F0B130960}"/>
              </a:ext>
            </a:extLst>
          </p:cNvPr>
          <p:cNvSpPr txBox="1">
            <a:spLocks/>
          </p:cNvSpPr>
          <p:nvPr/>
        </p:nvSpPr>
        <p:spPr>
          <a:xfrm>
            <a:off x="1324355" y="2066306"/>
            <a:ext cx="7617764" cy="446512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For All Sites Complete:</a:t>
            </a:r>
          </a:p>
          <a:p>
            <a:pPr marL="635000" indent="-457200">
              <a:lnSpc>
                <a:spcPct val="120000"/>
              </a:lnSpc>
              <a:buFont typeface="Arial" panose="020B0604020202020204" pitchFamily="34" charset="0"/>
              <a:buAutoNum type="arabicPeriod"/>
              <a:defRPr/>
            </a:pPr>
            <a:r>
              <a:rPr lang="en-US" sz="2200" dirty="0">
                <a:solidFill>
                  <a:sysClr val="windowText" lastClr="000000"/>
                </a:solidFill>
                <a:latin typeface="Calibri Light" panose="020F0502020204030204" pitchFamily="34" charset="0"/>
                <a:cs typeface="Calibri Light" panose="020F0502020204030204" pitchFamily="34" charset="0"/>
              </a:rPr>
              <a:t>Field Learning Activities</a:t>
            </a:r>
          </a:p>
          <a:p>
            <a:pPr marL="635000" marR="0" lvl="0" indent="-457200" algn="l" defTabSz="914400" eaLnBrk="1" fontAlgn="auto" latinLnBrk="0" hangingPunct="1">
              <a:lnSpc>
                <a:spcPct val="120000"/>
              </a:lnSpc>
              <a:spcBef>
                <a:spcPts val="1000"/>
              </a:spcBef>
              <a:spcAft>
                <a:spcPts val="0"/>
              </a:spcAft>
              <a:buClrTx/>
              <a:buSzTx/>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Selection</a:t>
            </a:r>
            <a:endParaRPr lang="en-US" dirty="0"/>
          </a:p>
          <a:p>
            <a:pPr marL="6350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Choose your field site location</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Set-up</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Set up your site</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Determine which vegetation you will measure based on tree size and % cover estimates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177800" indent="0">
              <a:buNone/>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Complete some or all of the following</a:t>
            </a:r>
            <a:r>
              <a:rPr lang="en-US" sz="2200" u="sng" dirty="0">
                <a:solidFill>
                  <a:sysClr val="windowText" lastClr="000000"/>
                </a:solidFill>
                <a:latin typeface="Calibri Light" panose="020F0502020204030204" pitchFamily="34" charset="0"/>
                <a:cs typeface="Calibri Light" panose="020F0502020204030204" pitchFamily="34" charset="0"/>
              </a:rPr>
              <a:t>, depending on vegetation present</a:t>
            </a: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a:t>
            </a:r>
            <a:endParaRPr lang="en-US" sz="2200" u="sng"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How to Measure Trees </a:t>
            </a:r>
            <a:r>
              <a:rPr lang="en-US" sz="2200" dirty="0">
                <a:solidFill>
                  <a:sysClr val="windowText" lastClr="000000"/>
                </a:solidFill>
                <a:latin typeface="Calibri Light" panose="020F0502020204030204" pitchFamily="34" charset="0"/>
                <a:cs typeface="Calibri Light" panose="020F0502020204030204" pitchFamily="34" charset="0"/>
              </a:rPr>
              <a:t>Supporting</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r>
              <a:rPr lang="en-US" sz="2200" dirty="0">
                <a:solidFill>
                  <a:sysClr val="windowText" lastClr="000000"/>
                </a:solidFill>
                <a:latin typeface="Calibri Light" panose="020F0502020204030204" pitchFamily="34" charset="0"/>
                <a:cs typeface="Calibri Light" panose="020F0502020204030204" pitchFamily="34" charset="0"/>
              </a:rPr>
              <a:t>Protocol</a:t>
            </a:r>
            <a:endParaRPr lang="en-US" sz="2200" u="none"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Tree Protocols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Shrub/Sapling Protocol</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Herbaceous Protocol</a:t>
            </a:r>
          </a:p>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38204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75473-10EA-426E-A588-6888F8FDE8A4}"/>
              </a:ext>
            </a:extLst>
          </p:cNvPr>
          <p:cNvSpPr>
            <a:spLocks noGrp="1"/>
          </p:cNvSpPr>
          <p:nvPr>
            <p:ph type="title" idx="4294967295"/>
          </p:nvPr>
        </p:nvSpPr>
        <p:spPr>
          <a:xfrm>
            <a:off x="1181806" y="1049868"/>
            <a:ext cx="6099527" cy="684742"/>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Field Learning Activities</a:t>
            </a:r>
            <a:endParaRPr lang="en-US" dirty="0"/>
          </a:p>
        </p:txBody>
      </p:sp>
      <p:sp>
        <p:nvSpPr>
          <p:cNvPr id="2" name="Content Placeholder 2">
            <a:extLst>
              <a:ext uri="{FF2B5EF4-FFF2-40B4-BE49-F238E27FC236}">
                <a16:creationId xmlns:a16="http://schemas.microsoft.com/office/drawing/2014/main" id="{F025F4E8-C842-5F40-9E97-1347C478D66E}"/>
              </a:ext>
            </a:extLst>
          </p:cNvPr>
          <p:cNvSpPr txBox="1">
            <a:spLocks/>
          </p:cNvSpPr>
          <p:nvPr/>
        </p:nvSpPr>
        <p:spPr>
          <a:xfrm>
            <a:off x="1324355" y="2066306"/>
            <a:ext cx="7617764" cy="13802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800" dirty="0"/>
              <a:t>These activities teach important concepts and skills for understanding and conducting Carbon Protocols.</a:t>
            </a:r>
          </a:p>
          <a:p>
            <a:pPr marL="295275" indent="-117475">
              <a:buFont typeface="Arial"/>
              <a:buNone/>
            </a:pPr>
            <a:endParaRPr lang="en-US" sz="2800" dirty="0"/>
          </a:p>
        </p:txBody>
      </p:sp>
      <p:sp>
        <p:nvSpPr>
          <p:cNvPr id="5" name="TextBox 4">
            <a:extLst>
              <a:ext uri="{FF2B5EF4-FFF2-40B4-BE49-F238E27FC236}">
                <a16:creationId xmlns:a16="http://schemas.microsoft.com/office/drawing/2014/main" id="{197F0F81-BA97-C147-B3C9-B528CA0E4BAE}"/>
              </a:ext>
            </a:extLst>
          </p:cNvPr>
          <p:cNvSpPr txBox="1"/>
          <p:nvPr/>
        </p:nvSpPr>
        <p:spPr>
          <a:xfrm>
            <a:off x="2082018" y="3391869"/>
            <a:ext cx="2877711" cy="1384995"/>
          </a:xfrm>
          <a:prstGeom prst="rect">
            <a:avLst/>
          </a:prstGeom>
          <a:noFill/>
        </p:spPr>
        <p:txBody>
          <a:bodyPr wrap="none" rtlCol="0" anchor="t">
            <a:spAutoFit/>
          </a:bodyPr>
          <a:lstStyle/>
          <a:p>
            <a:pPr marL="635000" indent="-457200">
              <a:lnSpc>
                <a:spcPct val="150000"/>
              </a:lnSpc>
              <a:buFont typeface="Arial"/>
              <a:buAutoNum type="arabicPeriod"/>
            </a:pPr>
            <a:r>
              <a:rPr lang="en-US" sz="2800" dirty="0"/>
              <a:t>Biomass Units</a:t>
            </a:r>
          </a:p>
          <a:p>
            <a:pPr marL="635000" indent="-457200">
              <a:lnSpc>
                <a:spcPct val="150000"/>
              </a:lnSpc>
              <a:buFont typeface="Arial"/>
              <a:buAutoNum type="arabicPeriod"/>
            </a:pPr>
            <a:r>
              <a:rPr lang="en-US" sz="2800" dirty="0" err="1"/>
              <a:t>Allometry</a:t>
            </a:r>
            <a:endParaRPr lang="en-US" sz="2800" dirty="0"/>
          </a:p>
        </p:txBody>
      </p:sp>
      <p:pic>
        <p:nvPicPr>
          <p:cNvPr id="6" name="Picture 9" descr="Image shows a world map with different colors; there is no legend.">
            <a:extLst>
              <a:ext uri="{FF2B5EF4-FFF2-40B4-BE49-F238E27FC236}">
                <a16:creationId xmlns:a16="http://schemas.microsoft.com/office/drawing/2014/main" id="{43775854-ACE0-9A49-8516-3A2B0FA80E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7136" y="5111948"/>
            <a:ext cx="2815444" cy="1349959"/>
          </a:xfrm>
          <a:prstGeom prst="rect">
            <a:avLst/>
          </a:prstGeom>
        </p:spPr>
      </p:pic>
      <p:pic>
        <p:nvPicPr>
          <p:cNvPr id="7"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1D381133-890C-E442-BEF2-48205A891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5430" y="3660720"/>
            <a:ext cx="2705002" cy="2902457"/>
          </a:xfrm>
          <a:prstGeom prst="rect">
            <a:avLst/>
          </a:prstGeom>
        </p:spPr>
      </p:pic>
    </p:spTree>
    <p:extLst>
      <p:ext uri="{BB962C8B-B14F-4D97-AF65-F5344CB8AC3E}">
        <p14:creationId xmlns:p14="http://schemas.microsoft.com/office/powerpoint/2010/main" val="3121712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World map showing different regions with different colors.">
            <a:extLst>
              <a:ext uri="{FF2B5EF4-FFF2-40B4-BE49-F238E27FC236}">
                <a16:creationId xmlns:a16="http://schemas.microsoft.com/office/drawing/2014/main" id="{22627583-271C-B94E-AC6C-E42170152F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3853" y="4525184"/>
            <a:ext cx="2815444" cy="1349959"/>
          </a:xfrm>
          <a:prstGeom prst="rect">
            <a:avLst/>
          </a:prstGeom>
        </p:spPr>
      </p:pic>
      <p:sp>
        <p:nvSpPr>
          <p:cNvPr id="6" name="Title 1">
            <a:extLst>
              <a:ext uri="{FF2B5EF4-FFF2-40B4-BE49-F238E27FC236}">
                <a16:creationId xmlns:a16="http://schemas.microsoft.com/office/drawing/2014/main" id="{71B4E73A-BBEF-49B5-AEDE-DB3062A2C88C}"/>
              </a:ext>
            </a:extLst>
          </p:cNvPr>
          <p:cNvSpPr>
            <a:spLocks noGrp="1"/>
          </p:cNvSpPr>
          <p:nvPr>
            <p:ph type="title" idx="4294967295"/>
          </p:nvPr>
        </p:nvSpPr>
        <p:spPr>
          <a:xfrm>
            <a:off x="1197610" y="1106805"/>
            <a:ext cx="6940550" cy="833755"/>
          </a:xfrm>
          <a:prstGeom prst="rect">
            <a:avLst/>
          </a:prstGeom>
        </p:spPr>
        <p:txBody>
          <a:bodyPr/>
          <a:lstStyle/>
          <a:p>
            <a:pPr rtl="0" eaLnBrk="1" latinLnBrk="0" hangingPunct="1"/>
            <a:r>
              <a:rPr lang="en-US" dirty="0">
                <a:solidFill>
                  <a:srgbClr val="002060"/>
                </a:solidFill>
                <a:hlinkClick r:id="rId4"/>
              </a:rPr>
              <a:t>Biomass Units</a:t>
            </a:r>
            <a:endParaRPr lang="en-US" dirty="0">
              <a:solidFill>
                <a:srgbClr val="002060"/>
              </a:solidFill>
            </a:endParaRPr>
          </a:p>
        </p:txBody>
      </p:sp>
      <p:sp>
        <p:nvSpPr>
          <p:cNvPr id="3" name="Content Placeholder 2">
            <a:extLst>
              <a:ext uri="{FF2B5EF4-FFF2-40B4-BE49-F238E27FC236}">
                <a16:creationId xmlns:a16="http://schemas.microsoft.com/office/drawing/2014/main" id="{FAD9D037-6BD5-B444-AADA-12A3B7B04DB0}"/>
              </a:ext>
            </a:extLst>
          </p:cNvPr>
          <p:cNvSpPr txBox="1">
            <a:spLocks/>
          </p:cNvSpPr>
          <p:nvPr/>
        </p:nvSpPr>
        <p:spPr>
          <a:xfrm>
            <a:off x="1308833" y="2116308"/>
            <a:ext cx="5155329"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calculate the biomass of the classroom in g/m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assess how biomass would change if size or mass of a sample area were different.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rank global biomes from greatest to least biomass and compare their guess to available data.</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estimate how much carbon is stored in their schoolyard (g C/m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 based on their biome classification and what they see.</a:t>
            </a:r>
            <a:endParaRPr lang="en-US" dirty="0">
              <a:latin typeface="Calibri Light" panose="020F0502020204030204" pitchFamily="34" charset="0"/>
              <a:cs typeface="Calibri Light" panose="020F0502020204030204" pitchFamily="34" charset="0"/>
            </a:endParaRPr>
          </a:p>
          <a:p>
            <a:pPr marL="295275" indent="-117475">
              <a:buFont typeface="Arial"/>
              <a:buNone/>
            </a:pPr>
            <a:endParaRPr lang="en-US" sz="2200" dirty="0">
              <a:latin typeface="Calibri Light" panose="020F0502020204030204" pitchFamily="34" charset="0"/>
              <a:cs typeface="Calibri Light" panose="020F0502020204030204" pitchFamily="34" charset="0"/>
            </a:endParaRPr>
          </a:p>
        </p:txBody>
      </p:sp>
      <p:pic>
        <p:nvPicPr>
          <p:cNvPr id="4" name="Picture 5" descr="Image shows a 5 meter by 6 meter rectangle with six people icons in it.">
            <a:extLst>
              <a:ext uri="{FF2B5EF4-FFF2-40B4-BE49-F238E27FC236}">
                <a16:creationId xmlns:a16="http://schemas.microsoft.com/office/drawing/2014/main" id="{EB45DCCC-4006-3A4A-B39F-E263AC80DC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686" y="2067957"/>
            <a:ext cx="2803292" cy="1760336"/>
          </a:xfrm>
          <a:prstGeom prst="rect">
            <a:avLst/>
          </a:prstGeom>
        </p:spPr>
      </p:pic>
    </p:spTree>
    <p:extLst>
      <p:ext uri="{BB962C8B-B14F-4D97-AF65-F5344CB8AC3E}">
        <p14:creationId xmlns:p14="http://schemas.microsoft.com/office/powerpoint/2010/main" val="3100546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CB7C30-24EF-3446-90AC-34EC8AD79AF3}"/>
              </a:ext>
            </a:extLst>
          </p:cNvPr>
          <p:cNvSpPr txBox="1">
            <a:spLocks/>
          </p:cNvSpPr>
          <p:nvPr/>
        </p:nvSpPr>
        <p:spPr>
          <a:xfrm>
            <a:off x="1323975" y="2123197"/>
            <a:ext cx="4101465" cy="446405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measure their height, arm span, and foot length to show how </a:t>
            </a:r>
            <a:r>
              <a:rPr lang="en-US" sz="2200" u="sng" dirty="0">
                <a:latin typeface="Calibri Light" panose="020F0502020204030204" pitchFamily="34" charset="0"/>
                <a:cs typeface="Calibri Light" panose="020F0502020204030204" pitchFamily="34" charset="0"/>
              </a:rPr>
              <a:t>living organism’s parts are related to the whole (allometry).</a:t>
            </a:r>
          </a:p>
          <a:p>
            <a:r>
              <a:rPr lang="en-US" sz="2200" dirty="0">
                <a:latin typeface="Calibri Light" panose="020F0502020204030204" pitchFamily="34" charset="0"/>
                <a:cs typeface="Calibri Light" panose="020F0502020204030204" pitchFamily="34" charset="0"/>
              </a:rPr>
              <a:t>Students use this concept to understand how circumference/DBH of trees can be used to estimate biomass.</a:t>
            </a:r>
          </a:p>
          <a:p>
            <a:r>
              <a:rPr lang="en-US" sz="2200" dirty="0">
                <a:latin typeface="Calibri Light" panose="020F0502020204030204" pitchFamily="34" charset="0"/>
                <a:cs typeface="Calibri Light" panose="020F0502020204030204" pitchFamily="34" charset="0"/>
              </a:rPr>
              <a:t>Students view allometric relationships of tree species groups.</a:t>
            </a:r>
          </a:p>
          <a:p>
            <a:pPr marL="295275" indent="-117475">
              <a:buFont typeface="Arial"/>
              <a:buNone/>
            </a:pPr>
            <a:endParaRPr lang="en-US" dirty="0">
              <a:latin typeface="Calibri Light" panose="020F0502020204030204" pitchFamily="34" charset="0"/>
              <a:cs typeface="Calibri Light" panose="020F0502020204030204" pitchFamily="34" charset="0"/>
            </a:endParaRPr>
          </a:p>
        </p:txBody>
      </p:sp>
      <p:pic>
        <p:nvPicPr>
          <p:cNvPr id="3"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2CCB5240-C5AC-6C41-B890-A51DAFB521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3562" y="2245360"/>
            <a:ext cx="3267923" cy="3506470"/>
          </a:xfrm>
          <a:prstGeom prst="rect">
            <a:avLst/>
          </a:prstGeom>
        </p:spPr>
      </p:pic>
      <p:sp>
        <p:nvSpPr>
          <p:cNvPr id="4" name="TextBox 3">
            <a:extLst>
              <a:ext uri="{FF2B5EF4-FFF2-40B4-BE49-F238E27FC236}">
                <a16:creationId xmlns:a16="http://schemas.microsoft.com/office/drawing/2014/main" id="{79E08D9D-DFF1-2149-91F6-499EB291E7B9}"/>
              </a:ext>
            </a:extLst>
          </p:cNvPr>
          <p:cNvSpPr txBox="1"/>
          <p:nvPr/>
        </p:nvSpPr>
        <p:spPr>
          <a:xfrm>
            <a:off x="7274944" y="5991225"/>
            <a:ext cx="1866182"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Jenkins et al. 2003</a:t>
            </a:r>
          </a:p>
        </p:txBody>
      </p:sp>
      <p:sp>
        <p:nvSpPr>
          <p:cNvPr id="5" name="Title 1">
            <a:extLst>
              <a:ext uri="{FF2B5EF4-FFF2-40B4-BE49-F238E27FC236}">
                <a16:creationId xmlns:a16="http://schemas.microsoft.com/office/drawing/2014/main" id="{5F2628DE-574A-AF4E-636B-1568E65BD418}"/>
              </a:ext>
            </a:extLst>
          </p:cNvPr>
          <p:cNvSpPr txBox="1">
            <a:spLocks/>
          </p:cNvSpPr>
          <p:nvPr/>
        </p:nvSpPr>
        <p:spPr>
          <a:xfrm>
            <a:off x="1248410" y="1188085"/>
            <a:ext cx="6646294" cy="8032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hlinkClick r:id="rId3"/>
              </a:rPr>
              <a:t>Allometry</a:t>
            </a:r>
            <a:endParaRPr lang="en-US" dirty="0"/>
          </a:p>
        </p:txBody>
      </p:sp>
    </p:spTree>
    <p:extLst>
      <p:ext uri="{BB962C8B-B14F-4D97-AF65-F5344CB8AC3E}">
        <p14:creationId xmlns:p14="http://schemas.microsoft.com/office/powerpoint/2010/main" val="580899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8D3C-429F-4F08-9CB2-F6C504FC0D07}"/>
              </a:ext>
            </a:extLst>
          </p:cNvPr>
          <p:cNvSpPr>
            <a:spLocks noGrp="1"/>
          </p:cNvSpPr>
          <p:nvPr>
            <p:ph type="title" idx="4294967295"/>
          </p:nvPr>
        </p:nvSpPr>
        <p:spPr>
          <a:xfrm>
            <a:off x="1179513" y="1117988"/>
            <a:ext cx="3369909" cy="752863"/>
          </a:xfrm>
          <a:prstGeom prst="rect">
            <a:avLst/>
          </a:prstGeom>
        </p:spPr>
        <p:txBody>
          <a:bodyPr/>
          <a:lstStyle/>
          <a:p>
            <a:r>
              <a:rPr lang="en-US" dirty="0">
                <a:hlinkClick r:id="rId3"/>
              </a:rPr>
              <a:t>Site Selection</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4709670" y="1117988"/>
            <a:ext cx="4411091" cy="923330"/>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5"/>
            <a:ext cx="7817328" cy="11459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Determine if your site is a “Standard” or ”Non-standard” site:</a:t>
            </a:r>
          </a:p>
        </p:txBody>
      </p:sp>
      <p:sp>
        <p:nvSpPr>
          <p:cNvPr id="15" name="TextBox 14">
            <a:extLst>
              <a:ext uri="{FF2B5EF4-FFF2-40B4-BE49-F238E27FC236}">
                <a16:creationId xmlns:a16="http://schemas.microsoft.com/office/drawing/2014/main" id="{9953811F-A2F2-6941-B57F-BB3E997C72E4}"/>
              </a:ext>
            </a:extLst>
          </p:cNvPr>
          <p:cNvSpPr txBox="1"/>
          <p:nvPr/>
        </p:nvSpPr>
        <p:spPr>
          <a:xfrm>
            <a:off x="1388803" y="2492591"/>
            <a:ext cx="6171724" cy="4124206"/>
          </a:xfrm>
          <a:prstGeom prst="rect">
            <a:avLst/>
          </a:prstGeom>
          <a:noFill/>
        </p:spPr>
        <p:txBody>
          <a:bodyPr wrap="square" rtlCol="0">
            <a:spAutoFit/>
          </a:bodyPr>
          <a:lstStyle/>
          <a:p>
            <a:r>
              <a:rPr lang="en-US" sz="2200" u="sng" dirty="0">
                <a:latin typeface="Calibri" panose="020F0502020204030204" pitchFamily="34" charset="0"/>
                <a:cs typeface="Calibri" panose="020F0502020204030204" pitchFamily="34" charset="0"/>
              </a:rPr>
              <a:t>Standard Site </a:t>
            </a:r>
            <a:r>
              <a:rPr lang="en-US" sz="2200" dirty="0">
                <a:latin typeface="Calibri" panose="020F0502020204030204" pitchFamily="34" charset="0"/>
                <a:cs typeface="Calibri" panose="020F0502020204030204" pitchFamily="34" charset="0"/>
              </a:rPr>
              <a:t>- </a:t>
            </a:r>
            <a:r>
              <a:rPr lang="en-US" sz="2200" dirty="0">
                <a:solidFill>
                  <a:sysClr val="windowText" lastClr="000000"/>
                </a:solidFill>
                <a:latin typeface="Calibri" panose="020F0502020204030204" pitchFamily="34" charset="0"/>
                <a:cs typeface="Calibri" panose="020F0502020204030204" pitchFamily="34" charset="0"/>
              </a:rPr>
              <a:t>an accessible area of at least 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 of contiguous vegetation (forest, </a:t>
            </a:r>
            <a:r>
              <a:rPr lang="en-US" sz="2200" dirty="0" err="1">
                <a:solidFill>
                  <a:sysClr val="windowText" lastClr="000000"/>
                </a:solidFill>
                <a:latin typeface="Calibri" panose="020F0502020204030204" pitchFamily="34" charset="0"/>
                <a:cs typeface="Calibri" panose="020F0502020204030204" pitchFamily="34" charset="0"/>
              </a:rPr>
              <a:t>shrubland</a:t>
            </a:r>
            <a:r>
              <a:rPr lang="en-US" sz="2200" dirty="0">
                <a:solidFill>
                  <a:sysClr val="windowText" lastClr="000000"/>
                </a:solidFill>
                <a:latin typeface="Calibri" panose="020F0502020204030204" pitchFamily="34" charset="0"/>
                <a:cs typeface="Calibri" panose="020F0502020204030204" pitchFamily="34" charset="0"/>
              </a:rPr>
              <a:t>, grassland). Aim for 30 m x 30 m (900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A smaller or different shaped area will work;  modify Tree Mapping protocol to suit your site &amp; students. </a:t>
            </a:r>
            <a:r>
              <a:rPr lang="en-US" sz="2000" b="1" dirty="0">
                <a:solidFill>
                  <a:srgbClr val="FF0000"/>
                </a:solidFill>
                <a:latin typeface="Calibri" panose="020F0502020204030204" pitchFamily="34" charset="0"/>
                <a:cs typeface="Calibri" panose="020F0502020204030204" pitchFamily="34" charset="0"/>
              </a:rPr>
              <a:t>*Please complete the Standard Site Carbon Cycle Protocols </a:t>
            </a:r>
            <a:r>
              <a:rPr lang="en-US" sz="2000" b="1" dirty="0" err="1">
                <a:solidFill>
                  <a:srgbClr val="FF0000"/>
                </a:solidFill>
                <a:latin typeface="Calibri" panose="020F0502020204030204" pitchFamily="34" charset="0"/>
                <a:cs typeface="Calibri" panose="020F0502020204030204" pitchFamily="34" charset="0"/>
              </a:rPr>
              <a:t>eTraining</a:t>
            </a:r>
            <a:r>
              <a:rPr lang="en-US" sz="2000" b="1" dirty="0">
                <a:solidFill>
                  <a:srgbClr val="FF0000"/>
                </a:solidFill>
                <a:latin typeface="Calibri" panose="020F0502020204030204" pitchFamily="34" charset="0"/>
                <a:cs typeface="Calibri" panose="020F0502020204030204" pitchFamily="34" charset="0"/>
              </a:rPr>
              <a:t>*</a:t>
            </a:r>
            <a:endParaRPr lang="en-US" sz="2200" dirty="0">
              <a:solidFill>
                <a:sysClr val="windowText" lastClr="000000"/>
              </a:solidFill>
              <a:latin typeface="Calibri" panose="020F0502020204030204" pitchFamily="34" charset="0"/>
              <a:cs typeface="Calibri" panose="020F0502020204030204" pitchFamily="34" charset="0"/>
            </a:endParaRPr>
          </a:p>
          <a:p>
            <a:endParaRPr lang="en-US" sz="2200" u="sng" dirty="0">
              <a:solidFill>
                <a:sysClr val="windowText" lastClr="000000"/>
              </a:solidFill>
              <a:latin typeface="Calibri" panose="020F0502020204030204" pitchFamily="34" charset="0"/>
              <a:cs typeface="Calibri" panose="020F0502020204030204" pitchFamily="34" charset="0"/>
            </a:endParaRPr>
          </a:p>
          <a:p>
            <a:r>
              <a:rPr lang="en-US" sz="2200" u="sng" dirty="0">
                <a:solidFill>
                  <a:sysClr val="windowText" lastClr="000000"/>
                </a:solidFill>
                <a:latin typeface="Calibri" panose="020F0502020204030204" pitchFamily="34" charset="0"/>
                <a:cs typeface="Calibri" panose="020F0502020204030204" pitchFamily="34" charset="0"/>
              </a:rPr>
              <a:t>Non-standard Site</a:t>
            </a:r>
            <a:r>
              <a:rPr lang="en-US" sz="2200" dirty="0">
                <a:solidFill>
                  <a:sysClr val="windowText" lastClr="000000"/>
                </a:solidFill>
                <a:latin typeface="Calibri" panose="020F0502020204030204" pitchFamily="34" charset="0"/>
                <a:cs typeface="Calibri" panose="020F0502020204030204" pitchFamily="34" charset="0"/>
              </a:rPr>
              <a:t> – an </a:t>
            </a:r>
            <a:r>
              <a:rPr lang="en-US" sz="2200" dirty="0">
                <a:latin typeface="Calibri" panose="020F0502020204030204" pitchFamily="34" charset="0"/>
                <a:cs typeface="Calibri" panose="020F0502020204030204" pitchFamily="34" charset="0"/>
              </a:rPr>
              <a:t>accessible area of </a:t>
            </a:r>
            <a:r>
              <a:rPr lang="en-US" sz="2200" dirty="0">
                <a:solidFill>
                  <a:sysClr val="windowText" lastClr="000000"/>
                </a:solidFill>
                <a:latin typeface="Calibri" panose="020F0502020204030204" pitchFamily="34" charset="0"/>
                <a:cs typeface="Calibri" panose="020F0502020204030204" pitchFamily="34" charset="0"/>
              </a:rPr>
              <a:t>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a:t>
            </a:r>
            <a:r>
              <a:rPr lang="en-US" sz="2200" dirty="0">
                <a:latin typeface="Calibri" panose="020F0502020204030204" pitchFamily="34" charset="0"/>
                <a:cs typeface="Calibri" panose="020F0502020204030204" pitchFamily="34" charset="0"/>
              </a:rPr>
              <a:t>  with some vegetation and some human interference (i.e. a local park, city block, or the school area itself). </a:t>
            </a:r>
            <a:endParaRPr lang="en-US" sz="2200" u="sng" dirty="0">
              <a:latin typeface="Calibri" panose="020F0502020204030204" pitchFamily="34" charset="0"/>
              <a:cs typeface="Calibri" panose="020F0502020204030204" pitchFamily="34" charset="0"/>
            </a:endParaRPr>
          </a:p>
        </p:txBody>
      </p:sp>
      <p:pic>
        <p:nvPicPr>
          <p:cNvPr id="12" name="Picture 4" descr="Image shows an icon of trees and 4 geometric shapes with 2 arrows crossing the center of each of the shapes, one arrow horizontally and the other vertically. One shape is a rectangle longer than wider; next is a rectangle wider than longer, next is a quadrilateral not square not rectangle; and the last one is an oval.">
            <a:extLst>
              <a:ext uri="{FF2B5EF4-FFF2-40B4-BE49-F238E27FC236}">
                <a16:creationId xmlns:a16="http://schemas.microsoft.com/office/drawing/2014/main" id="{CA4E6C8E-C648-9442-8DD4-520292B7F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8155" y="2632552"/>
            <a:ext cx="1418686" cy="1687018"/>
          </a:xfrm>
          <a:prstGeom prst="rect">
            <a:avLst/>
          </a:prstGeom>
        </p:spPr>
      </p:pic>
      <p:pic>
        <p:nvPicPr>
          <p:cNvPr id="13" name="Picture 6" descr="Image shows an icon of buildings with little vegetation. Below it there are two shapes, the first one is a trapezoid and the second one is a triangle. Both shapes have  other small shapes of different sorts inside them. ">
            <a:extLst>
              <a:ext uri="{FF2B5EF4-FFF2-40B4-BE49-F238E27FC236}">
                <a16:creationId xmlns:a16="http://schemas.microsoft.com/office/drawing/2014/main" id="{BB9508EE-134F-F247-8A14-C6B5C805B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8671" y="4961517"/>
            <a:ext cx="1637663" cy="1269432"/>
          </a:xfrm>
          <a:prstGeom prst="rect">
            <a:avLst/>
          </a:prstGeom>
        </p:spPr>
      </p:pic>
    </p:spTree>
    <p:extLst>
      <p:ext uri="{BB962C8B-B14F-4D97-AF65-F5344CB8AC3E}">
        <p14:creationId xmlns:p14="http://schemas.microsoft.com/office/powerpoint/2010/main" val="3374386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297BB-FC01-4407-8709-F46D940B5ED2}"/>
              </a:ext>
            </a:extLst>
          </p:cNvPr>
          <p:cNvSpPr>
            <a:spLocks noGrp="1"/>
          </p:cNvSpPr>
          <p:nvPr>
            <p:ph type="title" idx="4294967295"/>
          </p:nvPr>
        </p:nvSpPr>
        <p:spPr>
          <a:xfrm>
            <a:off x="1179513" y="963436"/>
            <a:ext cx="5337034" cy="7528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Site Selection (Cont’d)</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6261904" y="1117988"/>
            <a:ext cx="2858857" cy="1200329"/>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6"/>
            <a:ext cx="7817328" cy="5760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For a Non-Standard site:</a:t>
            </a:r>
          </a:p>
        </p:txBody>
      </p:sp>
      <p:sp>
        <p:nvSpPr>
          <p:cNvPr id="2" name="Rectangle 1">
            <a:extLst>
              <a:ext uri="{FF2B5EF4-FFF2-40B4-BE49-F238E27FC236}">
                <a16:creationId xmlns:a16="http://schemas.microsoft.com/office/drawing/2014/main" id="{935F8AAE-F1A4-9341-87DE-9A3A3B5B5706}"/>
              </a:ext>
            </a:extLst>
          </p:cNvPr>
          <p:cNvSpPr/>
          <p:nvPr/>
        </p:nvSpPr>
        <p:spPr>
          <a:xfrm>
            <a:off x="1400627" y="2471491"/>
            <a:ext cx="7278295" cy="4124206"/>
          </a:xfrm>
          <a:prstGeom prst="rect">
            <a:avLst/>
          </a:prstGeom>
        </p:spPr>
        <p:txBody>
          <a:bodyPr wrap="square">
            <a:spAutoFit/>
          </a:bodyPr>
          <a:lstStyle/>
          <a:p>
            <a:pPr>
              <a:spcAft>
                <a:spcPts val="600"/>
              </a:spcAft>
            </a:pPr>
            <a:r>
              <a:rPr lang="en-US" sz="2800" dirty="0">
                <a:solidFill>
                  <a:srgbClr val="000000"/>
                </a:solidFill>
                <a:latin typeface="Calibri" panose="020F0502020204030204" pitchFamily="34" charset="0"/>
                <a:cs typeface="Calibri" panose="020F0502020204030204" pitchFamily="34" charset="0"/>
              </a:rPr>
              <a:t>Use aerial maps to make a rough count of the number of trees in the schoolyard, park, or neighborhood of interest.</a:t>
            </a:r>
            <a:endParaRPr lang="en-US" sz="2800" dirty="0">
              <a:latin typeface="Calibri" panose="020F0502020204030204" pitchFamily="34" charset="0"/>
              <a:cs typeface="Calibri" panose="020F0502020204030204" pitchFamily="34" charset="0"/>
            </a:endParaRPr>
          </a:p>
          <a:p>
            <a:pPr marL="576263" indent="-346075" fontAlgn="base">
              <a:spcAft>
                <a:spcPts val="600"/>
              </a:spcAft>
            </a:pPr>
            <a:r>
              <a:rPr lang="en-US" sz="2800" dirty="0">
                <a:solidFill>
                  <a:srgbClr val="000000"/>
                </a:solidFill>
                <a:latin typeface="Calibri" panose="020F0502020204030204" pitchFamily="34" charset="0"/>
                <a:cs typeface="Calibri" panose="020F0502020204030204" pitchFamily="34" charset="0"/>
              </a:rPr>
              <a:t>a) If the number of trees is &lt; 150, your sample site size will be the entire area (i.e. A city block).</a:t>
            </a:r>
          </a:p>
          <a:p>
            <a:pPr marL="576263" indent="-346075"/>
            <a:r>
              <a:rPr lang="en-US" sz="2800" dirty="0">
                <a:solidFill>
                  <a:srgbClr val="000000"/>
                </a:solidFill>
                <a:latin typeface="Calibri" panose="020F0502020204030204" pitchFamily="34" charset="0"/>
                <a:cs typeface="Calibri" panose="020F0502020204030204" pitchFamily="34" charset="0"/>
              </a:rPr>
              <a:t>b) If the number of trees is ≥ 150, select 1-2 smaller areas in which to perform all field measurements for carbon.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712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8271F-71B1-43CB-BD05-179256680178}"/>
              </a:ext>
            </a:extLst>
          </p:cNvPr>
          <p:cNvSpPr>
            <a:spLocks noGrp="1"/>
          </p:cNvSpPr>
          <p:nvPr>
            <p:ph type="title" idx="4294967295"/>
          </p:nvPr>
        </p:nvSpPr>
        <p:spPr>
          <a:xfrm>
            <a:off x="1191564" y="974726"/>
            <a:ext cx="6178550" cy="741186"/>
          </a:xfrm>
          <a:prstGeom prst="rect">
            <a:avLst/>
          </a:prstGeom>
        </p:spPr>
        <p:txBody>
          <a:bodyPr/>
          <a:lstStyle/>
          <a:p>
            <a:r>
              <a:rPr lang="en-US" dirty="0">
                <a:hlinkClick r:id="rId2"/>
              </a:rPr>
              <a:t>Non-Standard Site  Set-Up</a:t>
            </a:r>
            <a:endParaRPr lang="en-US" dirty="0"/>
          </a:p>
        </p:txBody>
      </p:sp>
      <p:sp>
        <p:nvSpPr>
          <p:cNvPr id="18" name="Content Placeholder 9">
            <a:extLst>
              <a:ext uri="{FF2B5EF4-FFF2-40B4-BE49-F238E27FC236}">
                <a16:creationId xmlns:a16="http://schemas.microsoft.com/office/drawing/2014/main" id="{EF98F713-92F6-B24D-BF1F-FD6CCF3BDBC9}"/>
              </a:ext>
            </a:extLst>
          </p:cNvPr>
          <p:cNvSpPr txBox="1">
            <a:spLocks/>
          </p:cNvSpPr>
          <p:nvPr/>
        </p:nvSpPr>
        <p:spPr>
          <a:xfrm>
            <a:off x="1268721" y="1984684"/>
            <a:ext cx="7682308" cy="173287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Before going out in the field, students learn necessary skills for Site Set-up: pacing, compass, (and optional GPS).</a:t>
            </a:r>
          </a:p>
          <a:p>
            <a:pPr>
              <a:buFont typeface="Arial"/>
              <a:buNone/>
            </a:pPr>
            <a:r>
              <a:rPr lang="en-US" sz="2400" dirty="0"/>
              <a:t>Students then work in teams to set up a Carbon Cycle</a:t>
            </a:r>
          </a:p>
          <a:p>
            <a:pPr>
              <a:buFont typeface="Arial"/>
              <a:buNone/>
            </a:pPr>
            <a:r>
              <a:rPr lang="en-US" sz="2400" dirty="0"/>
              <a:t>sample site:</a:t>
            </a:r>
            <a:endParaRPr lang="en-US" dirty="0"/>
          </a:p>
          <a:p>
            <a:pPr marL="0" indent="0">
              <a:buFont typeface="Arial"/>
              <a:buNone/>
            </a:pPr>
            <a:endParaRPr lang="en-US" sz="2400" dirty="0"/>
          </a:p>
        </p:txBody>
      </p:sp>
      <p:sp>
        <p:nvSpPr>
          <p:cNvPr id="2" name="TextBox 1">
            <a:extLst>
              <a:ext uri="{FF2B5EF4-FFF2-40B4-BE49-F238E27FC236}">
                <a16:creationId xmlns:a16="http://schemas.microsoft.com/office/drawing/2014/main" id="{628F5EE6-B331-4840-B355-B3EAEA29AF68}"/>
              </a:ext>
            </a:extLst>
          </p:cNvPr>
          <p:cNvSpPr txBox="1"/>
          <p:nvPr/>
        </p:nvSpPr>
        <p:spPr>
          <a:xfrm>
            <a:off x="1316566" y="3619538"/>
            <a:ext cx="3484282" cy="2308324"/>
          </a:xfrm>
          <a:prstGeom prst="rect">
            <a:avLst/>
          </a:prstGeom>
          <a:noFill/>
        </p:spPr>
        <p:txBody>
          <a:bodyPr wrap="square" rtlCol="0">
            <a:spAutoFit/>
          </a:bodyPr>
          <a:lstStyle/>
          <a:p>
            <a:pPr>
              <a:buFont typeface="Arial"/>
              <a:buNone/>
            </a:pPr>
            <a:r>
              <a:rPr lang="en-US" sz="2400" dirty="0"/>
              <a:t>1. Perimeter Team</a:t>
            </a:r>
          </a:p>
          <a:p>
            <a:pPr>
              <a:buFont typeface="Arial"/>
              <a:buNone/>
            </a:pPr>
            <a:r>
              <a:rPr lang="en-US" sz="2400" dirty="0"/>
              <a:t>2. Photography Team</a:t>
            </a:r>
          </a:p>
          <a:p>
            <a:pPr>
              <a:buFont typeface="Arial"/>
              <a:buNone/>
            </a:pPr>
            <a:r>
              <a:rPr lang="en-US" sz="2400" dirty="0"/>
              <a:t>3. Data recording Team</a:t>
            </a:r>
          </a:p>
          <a:p>
            <a:pPr>
              <a:buFont typeface="Arial"/>
              <a:buNone/>
            </a:pPr>
            <a:r>
              <a:rPr lang="en-US" sz="2400" dirty="0"/>
              <a:t>4. GPS Team if using GPS unit*. </a:t>
            </a:r>
          </a:p>
          <a:p>
            <a:endParaRPr lang="en-US" sz="2400" dirty="0"/>
          </a:p>
        </p:txBody>
      </p:sp>
      <p:pic>
        <p:nvPicPr>
          <p:cNvPr id="3" name="Picture 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256B8251-C98D-1C4A-8F50-6E63CAF79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875" y="3310245"/>
            <a:ext cx="3688586" cy="3272971"/>
          </a:xfrm>
          <a:prstGeom prst="rect">
            <a:avLst/>
          </a:prstGeom>
        </p:spPr>
      </p:pic>
      <p:sp>
        <p:nvSpPr>
          <p:cNvPr id="5" name="TextBox 4">
            <a:extLst>
              <a:ext uri="{FF2B5EF4-FFF2-40B4-BE49-F238E27FC236}">
                <a16:creationId xmlns:a16="http://schemas.microsoft.com/office/drawing/2014/main" id="{95918602-D6EC-4945-91C5-1B4BB8E7CB6D}"/>
              </a:ext>
            </a:extLst>
          </p:cNvPr>
          <p:cNvSpPr txBox="1"/>
          <p:nvPr/>
        </p:nvSpPr>
        <p:spPr>
          <a:xfrm>
            <a:off x="1191564" y="6143043"/>
            <a:ext cx="3609284" cy="647499"/>
          </a:xfrm>
          <a:prstGeom prst="rect">
            <a:avLst/>
          </a:prstGeom>
          <a:noFill/>
        </p:spPr>
        <p:txBody>
          <a:bodyPr wrap="square" rtlCol="0">
            <a:spAutoFit/>
          </a:bodyPr>
          <a:lstStyle/>
          <a:p>
            <a:r>
              <a:rPr lang="en-US" dirty="0"/>
              <a:t>*If using phone for GPS, data recording team collects coordinates</a:t>
            </a:r>
          </a:p>
        </p:txBody>
      </p:sp>
    </p:spTree>
    <p:extLst>
      <p:ext uri="{BB962C8B-B14F-4D97-AF65-F5344CB8AC3E}">
        <p14:creationId xmlns:p14="http://schemas.microsoft.com/office/powerpoint/2010/main" val="3676459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2F939-76AC-4C47-B2D6-2F023C928F58}"/>
              </a:ext>
            </a:extLst>
          </p:cNvPr>
          <p:cNvSpPr>
            <a:spLocks noGrp="1"/>
          </p:cNvSpPr>
          <p:nvPr>
            <p:ph type="title" idx="4294967295"/>
          </p:nvPr>
        </p:nvSpPr>
        <p:spPr>
          <a:xfrm>
            <a:off x="1226961" y="933453"/>
            <a:ext cx="7917039" cy="718608"/>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Non-Standard Site Set-up (Cont’d)</a:t>
            </a:r>
            <a:endParaRPr lang="en-US" dirty="0"/>
          </a:p>
        </p:txBody>
      </p:sp>
      <p:sp>
        <p:nvSpPr>
          <p:cNvPr id="5" name="Content Placeholder 9">
            <a:extLst>
              <a:ext uri="{FF2B5EF4-FFF2-40B4-BE49-F238E27FC236}">
                <a16:creationId xmlns:a16="http://schemas.microsoft.com/office/drawing/2014/main" id="{E34EE357-246C-604B-A223-A904D171860E}"/>
              </a:ext>
            </a:extLst>
          </p:cNvPr>
          <p:cNvSpPr txBox="1">
            <a:spLocks/>
          </p:cNvSpPr>
          <p:nvPr/>
        </p:nvSpPr>
        <p:spPr>
          <a:xfrm>
            <a:off x="1328738" y="1881486"/>
            <a:ext cx="2417549"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sz="2600" dirty="0"/>
              <a:t>Perimeter Team</a:t>
            </a:r>
          </a:p>
          <a:p>
            <a:pPr marL="0" indent="0">
              <a:buNone/>
            </a:pPr>
            <a:r>
              <a:rPr lang="en-US" sz="1800" dirty="0"/>
              <a:t>Start at one corner of the site and rotate clockwise until facing nearest corner. Record bearing and paces to nearest corner. Repeat for each corner. </a:t>
            </a:r>
          </a:p>
          <a:p>
            <a:pPr>
              <a:buFont typeface="Arial"/>
              <a:buNone/>
            </a:pPr>
            <a:endParaRPr lang="en-US" dirty="0"/>
          </a:p>
          <a:p>
            <a:pPr>
              <a:buFont typeface="Arial"/>
              <a:buNone/>
            </a:pPr>
            <a:endParaRPr lang="en-US" dirty="0"/>
          </a:p>
        </p:txBody>
      </p:sp>
      <p:sp>
        <p:nvSpPr>
          <p:cNvPr id="2" name="Content Placeholder 9">
            <a:extLst>
              <a:ext uri="{FF2B5EF4-FFF2-40B4-BE49-F238E27FC236}">
                <a16:creationId xmlns:a16="http://schemas.microsoft.com/office/drawing/2014/main" id="{9E5F159C-05CD-224D-8BFF-11649E487C9B}"/>
              </a:ext>
            </a:extLst>
          </p:cNvPr>
          <p:cNvSpPr txBox="1">
            <a:spLocks/>
          </p:cNvSpPr>
          <p:nvPr/>
        </p:nvSpPr>
        <p:spPr>
          <a:xfrm>
            <a:off x="3741605" y="1881486"/>
            <a:ext cx="2732902"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Photography Team</a:t>
            </a:r>
          </a:p>
          <a:p>
            <a:pPr marL="0" indent="0">
              <a:buNone/>
            </a:pPr>
            <a:r>
              <a:rPr lang="en-US" sz="1800" dirty="0"/>
              <a:t>Select a spot in middle of site to take photos. Use compass to take one photo in nine directions below and work with data recording team to enter photo numbers or photo time-stamp on site set-up sheet.</a:t>
            </a:r>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Content Placeholder 9">
            <a:extLst>
              <a:ext uri="{FF2B5EF4-FFF2-40B4-BE49-F238E27FC236}">
                <a16:creationId xmlns:a16="http://schemas.microsoft.com/office/drawing/2014/main" id="{DBCD0FA0-F74B-9942-A36A-2608D7BFD405}"/>
              </a:ext>
            </a:extLst>
          </p:cNvPr>
          <p:cNvSpPr txBox="1">
            <a:spLocks/>
          </p:cNvSpPr>
          <p:nvPr/>
        </p:nvSpPr>
        <p:spPr>
          <a:xfrm>
            <a:off x="6474507" y="1881487"/>
            <a:ext cx="2532420" cy="47799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Data recording Team</a:t>
            </a:r>
          </a:p>
          <a:p>
            <a:pPr marL="0" indent="0">
              <a:buNone/>
            </a:pPr>
            <a:r>
              <a:rPr lang="en-US" sz="1800" dirty="0"/>
              <a:t>Work with photography team to record the photo numbers. Use the time stamp of the photo if using a smart phone. </a:t>
            </a:r>
          </a:p>
          <a:p>
            <a:pPr marL="0" indent="0">
              <a:buNone/>
            </a:pPr>
            <a:r>
              <a:rPr lang="en-US" sz="1800" dirty="0"/>
              <a:t>Provide additional info to metadata section (</a:t>
            </a:r>
            <a:r>
              <a:rPr lang="en-US" sz="1800" dirty="0" err="1"/>
              <a:t>ie</a:t>
            </a:r>
            <a:r>
              <a:rPr lang="en-US" sz="1800" dirty="0"/>
              <a:t>: MUC classification, dominant species, water, etc.)</a:t>
            </a:r>
          </a:p>
          <a:p>
            <a:pPr>
              <a:buFont typeface="Arial" panose="020B0604020202020204" pitchFamily="34" charset="0"/>
              <a:buNone/>
            </a:pPr>
            <a:endParaRPr lang="en-US" dirty="0"/>
          </a:p>
        </p:txBody>
      </p:sp>
      <p:pic>
        <p:nvPicPr>
          <p:cNvPr id="13" name="Picture 1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4D38E0E6-FFDB-9A4F-A30F-E2C04F47B8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1359" y="4430050"/>
            <a:ext cx="2072306" cy="1838806"/>
          </a:xfrm>
          <a:prstGeom prst="rect">
            <a:avLst/>
          </a:prstGeom>
        </p:spPr>
      </p:pic>
      <p:pic>
        <p:nvPicPr>
          <p:cNvPr id="15" name="Picture 14"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Center has arrows pointing to East, 45 degrees, N. 135 degrees, W, 225 degrees, S and 315 degrees.">
            <a:extLst>
              <a:ext uri="{FF2B5EF4-FFF2-40B4-BE49-F238E27FC236}">
                <a16:creationId xmlns:a16="http://schemas.microsoft.com/office/drawing/2014/main" id="{9B09861A-3016-6041-A62F-E27335F32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0011" y="4706719"/>
            <a:ext cx="1640771" cy="1689029"/>
          </a:xfrm>
          <a:prstGeom prst="rect">
            <a:avLst/>
          </a:prstGeom>
        </p:spPr>
      </p:pic>
    </p:spTree>
    <p:extLst>
      <p:ext uri="{BB962C8B-B14F-4D97-AF65-F5344CB8AC3E}">
        <p14:creationId xmlns:p14="http://schemas.microsoft.com/office/powerpoint/2010/main" val="1983608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C767-CFB7-4230-8FF6-EBED63A19461}"/>
              </a:ext>
            </a:extLst>
          </p:cNvPr>
          <p:cNvSpPr>
            <a:spLocks noGrp="1"/>
          </p:cNvSpPr>
          <p:nvPr>
            <p:ph type="title" idx="4294967295"/>
          </p:nvPr>
        </p:nvSpPr>
        <p:spPr>
          <a:xfrm>
            <a:off x="1242378" y="1056640"/>
            <a:ext cx="6645910" cy="6915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Decision Tree</a:t>
            </a:r>
            <a:endParaRPr lang="en-US" dirty="0"/>
          </a:p>
        </p:txBody>
      </p:sp>
      <p:sp>
        <p:nvSpPr>
          <p:cNvPr id="4" name="Content Placeholder 9">
            <a:extLst>
              <a:ext uri="{FF2B5EF4-FFF2-40B4-BE49-F238E27FC236}">
                <a16:creationId xmlns:a16="http://schemas.microsoft.com/office/drawing/2014/main" id="{ED55A9C3-8DE0-0F44-863F-6B4813A1E937}"/>
              </a:ext>
            </a:extLst>
          </p:cNvPr>
          <p:cNvSpPr txBox="1">
            <a:spLocks/>
          </p:cNvSpPr>
          <p:nvPr/>
        </p:nvSpPr>
        <p:spPr>
          <a:xfrm>
            <a:off x="1295400" y="1895475"/>
            <a:ext cx="6592888" cy="4182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Determine which vegetation you will measure. </a:t>
            </a:r>
          </a:p>
        </p:txBody>
      </p:sp>
      <p:pic>
        <p:nvPicPr>
          <p:cNvPr id="5" name="Picture 6" descr="Diagram of the Protocol Decision Tree. The question at the top is: Do you have trees greater than 15 centimeters circumference on your sample site? If the answer is YES, then the next question is: Do you have shrubs/saplings on more than 25% of your sample site? If the answer is YES, then the next question is: Do you have herbaceous vegetation on more than 50% of your sample site? If the answer is YES, then the protocol to be used is: Tress, Shrub/Sapling and Herbaceous. If the answer is NO, then the protocol to be used is&quot; Trees and Shrub/Sapling. Back to the top question: Do you have trees greater than 15 centimeters circumference on your sample site? If the answer is YES, then the next question is Do you have shrubs/saplings on more than 25 % of your sample site? If the answer is NO, then the next question is: Do you have herbaceous vegetation on more than 50% of your sample site? If the answer is YES, then the protocol to be used is: Tress and Herbaceous. If the answer is NO, then the protocol to be used is: Trees. Back to the top question: Do you have trees greater than 15 centimeters circumference on your sample site? If the answer is NO, then the next question is: Do you have shrubs/saplings on more than 25% of your sample site? If the answer is NO, then the protocol to be used is: Herbaceous. If the answer is YES, then the next question is: Do you have herbaceous vegetation on more than 50% of your sample site? If the answer is YES then the protocol to be used is: Shrub/Sapling and Herbaceous. If the answer is NO, then the protocol to be used is: Shrub/Sapling.">
            <a:extLst>
              <a:ext uri="{FF2B5EF4-FFF2-40B4-BE49-F238E27FC236}">
                <a16:creationId xmlns:a16="http://schemas.microsoft.com/office/drawing/2014/main" id="{91CD24C7-25B5-44D9-BA2D-4A6F2ADF03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2322530"/>
            <a:ext cx="5362365" cy="4399475"/>
          </a:xfrm>
          <a:prstGeom prst="rect">
            <a:avLst/>
          </a:prstGeom>
        </p:spPr>
      </p:pic>
      <p:sp>
        <p:nvSpPr>
          <p:cNvPr id="6" name="TextBox 5">
            <a:extLst>
              <a:ext uri="{FF2B5EF4-FFF2-40B4-BE49-F238E27FC236}">
                <a16:creationId xmlns:a16="http://schemas.microsoft.com/office/drawing/2014/main" id="{75A5982A-9FC9-48AC-A8FA-5BCEAE2409DD}"/>
              </a:ext>
            </a:extLst>
          </p:cNvPr>
          <p:cNvSpPr txBox="1"/>
          <p:nvPr/>
        </p:nvSpPr>
        <p:spPr>
          <a:xfrm>
            <a:off x="6742113" y="2273300"/>
            <a:ext cx="2215408"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 sure how big the trees are? See Supporting Protocol </a:t>
            </a:r>
            <a:r>
              <a:rPr lang="en-US" dirty="0">
                <a:hlinkClick r:id="rId3"/>
              </a:rPr>
              <a:t>'How To Measure Trees</a:t>
            </a:r>
            <a:r>
              <a:rPr lang="en-US" dirty="0"/>
              <a:t>' for instructions on accurate circumference measurements</a:t>
            </a:r>
          </a:p>
          <a:p>
            <a:pPr algn="ctr"/>
            <a:endParaRPr lang="en-US" dirty="0"/>
          </a:p>
        </p:txBody>
      </p:sp>
    </p:spTree>
    <p:extLst>
      <p:ext uri="{BB962C8B-B14F-4D97-AF65-F5344CB8AC3E}">
        <p14:creationId xmlns:p14="http://schemas.microsoft.com/office/powerpoint/2010/main" val="192419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328928" y="954972"/>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The Biosphere</a:t>
            </a:r>
          </a:p>
        </p:txBody>
      </p:sp>
      <p:sp>
        <p:nvSpPr>
          <p:cNvPr id="3" name="Content Placeholder 2">
            <a:extLst>
              <a:ext uri="{FF2B5EF4-FFF2-40B4-BE49-F238E27FC236}">
                <a16:creationId xmlns:a16="http://schemas.microsoft.com/office/drawing/2014/main" id="{45139BE8-27AF-724C-AACC-CFD6891816CF}"/>
              </a:ext>
            </a:extLst>
          </p:cNvPr>
          <p:cNvSpPr txBox="1">
            <a:spLocks/>
          </p:cNvSpPr>
          <p:nvPr/>
        </p:nvSpPr>
        <p:spPr>
          <a:xfrm>
            <a:off x="1324355" y="1733266"/>
            <a:ext cx="7617764" cy="4798163"/>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The Biosphere is comprised of all living things on Earth. GLOBE has several ways to explore and measure components of the biosphere through investigations about one of the most fundamental elements for life on Earth </a:t>
            </a:r>
            <a:r>
              <a:rPr lang="mr-IN" sz="2200" dirty="0">
                <a:latin typeface="Calibri Light" panose="020F0502020204030204" pitchFamily="34" charset="0"/>
              </a:rPr>
              <a:t>–</a:t>
            </a:r>
            <a:r>
              <a:rPr lang="en-US" sz="2200" dirty="0">
                <a:latin typeface="Calibri Light" panose="020F0502020204030204" pitchFamily="34" charset="0"/>
                <a:cs typeface="Calibri Light" panose="020F0502020204030204" pitchFamily="34" charset="0"/>
              </a:rPr>
              <a:t> carbon.  Carbon also plays a critical role in regulating the Earth's climate system. </a:t>
            </a:r>
          </a:p>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Through the burning of fossil fuels and land use change, humans have disrupted the carbon cycle and are now the dominant cause of global climate change. </a:t>
            </a:r>
          </a:p>
          <a:p>
            <a:pPr marL="0" indent="0">
              <a:buFont typeface="Arial"/>
              <a:buNone/>
            </a:pPr>
            <a:r>
              <a:rPr lang="en-US" sz="2200" dirty="0">
                <a:latin typeface="Calibri Light" panose="020F0502020204030204" pitchFamily="34" charset="0"/>
                <a:cs typeface="Calibri Light" panose="020F0502020204030204" pitchFamily="34" charset="0"/>
              </a:rPr>
              <a:t>The GLOBE Carbon Cycle Project consists of four major categories: </a:t>
            </a:r>
          </a:p>
          <a:p>
            <a:pPr marL="295275" indent="-117475">
              <a:buFont typeface="Arial"/>
              <a:buNone/>
            </a:pPr>
            <a:r>
              <a:rPr lang="en-US" sz="2200" dirty="0">
                <a:latin typeface="Calibri Light" panose="020F0502020204030204" pitchFamily="34" charset="0"/>
                <a:cs typeface="Calibri Light" panose="020F0502020204030204" pitchFamily="34" charset="0"/>
              </a:rPr>
              <a:t>(1) Introductory Learning Activities</a:t>
            </a:r>
          </a:p>
          <a:p>
            <a:pPr marL="295275" indent="-117475">
              <a:buFont typeface="Arial"/>
              <a:buNone/>
            </a:pPr>
            <a:r>
              <a:rPr lang="en-US" sz="2200" dirty="0">
                <a:latin typeface="Calibri Light" panose="020F0502020204030204" pitchFamily="34" charset="0"/>
                <a:cs typeface="Calibri Light" panose="020F0502020204030204" pitchFamily="34" charset="0"/>
              </a:rPr>
              <a:t>(2) Classroom experiments (Plant-A-Plant)</a:t>
            </a:r>
          </a:p>
          <a:p>
            <a:pPr marL="295275" indent="-117475">
              <a:buFont typeface="Arial"/>
              <a:buNone/>
            </a:pPr>
            <a:r>
              <a:rPr lang="en-US" sz="2200" dirty="0">
                <a:latin typeface="Calibri Light" panose="020F0502020204030204" pitchFamily="34" charset="0"/>
                <a:cs typeface="Calibri Light" panose="020F0502020204030204" pitchFamily="34" charset="0"/>
              </a:rPr>
              <a:t>(3) Field Measurements (Protocols)</a:t>
            </a:r>
          </a:p>
          <a:p>
            <a:pPr marL="295275" indent="-117475">
              <a:buFont typeface="Arial"/>
              <a:buNone/>
            </a:pPr>
            <a:r>
              <a:rPr lang="en-US" sz="2200" dirty="0">
                <a:latin typeface="Calibri Light" panose="020F0502020204030204" pitchFamily="34" charset="0"/>
                <a:cs typeface="Calibri Light" panose="020F0502020204030204" pitchFamily="34" charset="0"/>
              </a:rPr>
              <a:t>(4) Modeling</a:t>
            </a:r>
          </a:p>
        </p:txBody>
      </p:sp>
    </p:spTree>
    <p:extLst>
      <p:ext uri="{BB962C8B-B14F-4D97-AF65-F5344CB8AC3E}">
        <p14:creationId xmlns:p14="http://schemas.microsoft.com/office/powerpoint/2010/main" val="912953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0627-7562-4FD8-A937-53255819B3CD}"/>
              </a:ext>
            </a:extLst>
          </p:cNvPr>
          <p:cNvSpPr>
            <a:spLocks noGrp="1"/>
          </p:cNvSpPr>
          <p:nvPr>
            <p:ph type="title" idx="4294967295"/>
          </p:nvPr>
        </p:nvSpPr>
        <p:spPr>
          <a:xfrm>
            <a:off x="1322716" y="974358"/>
            <a:ext cx="7001510" cy="772795"/>
          </a:xfrm>
          <a:prstGeom prst="rect">
            <a:avLst/>
          </a:prstGeom>
        </p:spPr>
        <p:txBody>
          <a:bodyPr/>
          <a:lstStyle/>
          <a:p>
            <a:pPr rtl="0" eaLnBrk="1" latinLnBrk="0" hangingPunct="1"/>
            <a:r>
              <a:rPr lang="en-US" dirty="0">
                <a:solidFill>
                  <a:srgbClr val="002060"/>
                </a:solidFill>
              </a:rPr>
              <a:t>Trees: Protocol Overview</a:t>
            </a:r>
            <a:endParaRPr lang="en-US" dirty="0"/>
          </a:p>
        </p:txBody>
      </p:sp>
      <p:graphicFrame>
        <p:nvGraphicFramePr>
          <p:cNvPr id="7" name="Table 5" descr="Trees Protocol Overview">
            <a:extLst>
              <a:ext uri="{FF2B5EF4-FFF2-40B4-BE49-F238E27FC236}">
                <a16:creationId xmlns:a16="http://schemas.microsoft.com/office/drawing/2014/main" id="{F4C2FA8E-A7E8-9141-89BB-B72D8301358E}"/>
              </a:ext>
            </a:extLst>
          </p:cNvPr>
          <p:cNvGraphicFramePr>
            <a:graphicFrameLocks/>
          </p:cNvGraphicFramePr>
          <p:nvPr>
            <p:extLst>
              <p:ext uri="{D42A27DB-BD31-4B8C-83A1-F6EECF244321}">
                <p14:modId xmlns:p14="http://schemas.microsoft.com/office/powerpoint/2010/main" val="3832276550"/>
              </p:ext>
            </p:extLst>
          </p:nvPr>
        </p:nvGraphicFramePr>
        <p:xfrm>
          <a:off x="1322716" y="1747153"/>
          <a:ext cx="7710752" cy="4937760"/>
        </p:xfrm>
        <a:graphic>
          <a:graphicData uri="http://schemas.openxmlformats.org/drawingml/2006/table">
            <a:tbl>
              <a:tblPr firstRow="1" bandRow="1">
                <a:tableStyleId>{69CF1AB2-1976-4502-BF36-3FF5EA218861}</a:tableStyleId>
              </a:tblPr>
              <a:tblGrid>
                <a:gridCol w="3199042">
                  <a:extLst>
                    <a:ext uri="{9D8B030D-6E8A-4147-A177-3AD203B41FA5}">
                      <a16:colId xmlns:a16="http://schemas.microsoft.com/office/drawing/2014/main" val="1290412041"/>
                    </a:ext>
                  </a:extLst>
                </a:gridCol>
                <a:gridCol w="4511710">
                  <a:extLst>
                    <a:ext uri="{9D8B030D-6E8A-4147-A177-3AD203B41FA5}">
                      <a16:colId xmlns:a16="http://schemas.microsoft.com/office/drawing/2014/main" val="2959547806"/>
                    </a:ext>
                  </a:extLst>
                </a:gridCol>
              </a:tblGrid>
              <a:tr h="370840">
                <a:tc>
                  <a:txBody>
                    <a:bodyPr/>
                    <a:lstStyle/>
                    <a:p>
                      <a:pPr>
                        <a:buNone/>
                      </a:pPr>
                      <a:r>
                        <a:rPr lang="en-US" dirty="0">
                          <a:hlinkClick r:id="rId2"/>
                        </a:rPr>
                        <a:t>How to Measure Trees</a:t>
                      </a:r>
                      <a:endParaRPr lang="en-US" b="1" dirty="0"/>
                    </a:p>
                    <a:p>
                      <a:pPr lvl="0">
                        <a:buNone/>
                      </a:pPr>
                      <a:r>
                        <a:rPr lang="en-US" i="1" dirty="0"/>
                        <a:t>(Supporting Protocol)</a:t>
                      </a:r>
                    </a:p>
                  </a:txBody>
                  <a:tcPr/>
                </a:tc>
                <a:tc>
                  <a:txBody>
                    <a:bodyPr/>
                    <a:lstStyle/>
                    <a:p>
                      <a:pPr>
                        <a:buNone/>
                      </a:pPr>
                      <a:r>
                        <a:rPr lang="en-US" dirty="0"/>
                        <a:t>Time: 60 minutes</a:t>
                      </a:r>
                    </a:p>
                    <a:p>
                      <a:pPr lvl="0">
                        <a:buNone/>
                      </a:pPr>
                      <a:r>
                        <a:rPr lang="en-US" dirty="0"/>
                        <a:t>Instruments: tree cookies, small f</a:t>
                      </a:r>
                      <a:r>
                        <a:rPr lang="en-US" sz="1800" u="none" strike="noStrike" noProof="0" dirty="0"/>
                        <a:t>lexible measuring tape, calculator</a:t>
                      </a:r>
                    </a:p>
                    <a:p>
                      <a:pPr lvl="0">
                        <a:buNone/>
                      </a:pPr>
                      <a:r>
                        <a:rPr lang="en-US" dirty="0"/>
                        <a:t>Prerequisites: None</a:t>
                      </a:r>
                    </a:p>
                  </a:txBody>
                  <a:tcPr/>
                </a:tc>
                <a:extLst>
                  <a:ext uri="{0D108BD9-81ED-4DB2-BD59-A6C34878D82A}">
                    <a16:rowId xmlns:a16="http://schemas.microsoft.com/office/drawing/2014/main" val="2794483109"/>
                  </a:ext>
                </a:extLst>
              </a:tr>
              <a:tr h="370840">
                <a:tc>
                  <a:txBody>
                    <a:bodyPr/>
                    <a:lstStyle/>
                    <a:p>
                      <a:pPr>
                        <a:buNone/>
                      </a:pPr>
                      <a:r>
                        <a:rPr lang="en-US" dirty="0">
                          <a:hlinkClick r:id="rId3"/>
                        </a:rPr>
                        <a:t>Tree Mapping</a:t>
                      </a:r>
                      <a:endParaRPr lang="en-US" dirty="0"/>
                    </a:p>
                    <a:p>
                      <a:pPr lvl="0" algn="l">
                        <a:buNone/>
                      </a:pPr>
                      <a:r>
                        <a:rPr lang="en-US" sz="1800" i="1" u="none" strike="noStrike" noProof="0" dirty="0"/>
                        <a:t>*This can be done simultaneously with tree circumference, shrub/sapling &amp; herbaceous measurements (if applicable). Complete once per site.</a:t>
                      </a:r>
                      <a:endParaRPr lang="en-US" i="1" dirty="0"/>
                    </a:p>
                  </a:txBody>
                  <a:tcPr/>
                </a:tc>
                <a:tc>
                  <a:txBody>
                    <a:bodyPr/>
                    <a:lstStyle/>
                    <a:p>
                      <a:pPr lvl="0">
                        <a:buNone/>
                      </a:pPr>
                      <a:r>
                        <a:rPr lang="en-US" sz="1800" u="none" strike="noStrike" noProof="0" dirty="0"/>
                        <a:t>Time: 70 minutes (only needs to be completed once per site)</a:t>
                      </a:r>
                    </a:p>
                    <a:p>
                      <a:pPr lvl="0">
                        <a:buNone/>
                      </a:pPr>
                      <a:r>
                        <a:rPr lang="en-US" sz="1800" u="none" strike="noStrike" noProof="0" dirty="0"/>
                        <a:t>Instruments: 50 m flexible measuring tape, local tree ID guide, compass</a:t>
                      </a:r>
                    </a:p>
                    <a:p>
                      <a:pPr lvl="0">
                        <a:buNone/>
                      </a:pPr>
                      <a:r>
                        <a:rPr lang="en-US" sz="1800" u="none" strike="noStrike" noProof="0" dirty="0"/>
                        <a:t>Prerequisites: Site Set-up, How to Measure Trees, Field Learning Activities (Biomass Units, Allometry)</a:t>
                      </a:r>
                      <a:endParaRPr lang="en-US" dirty="0"/>
                    </a:p>
                  </a:txBody>
                  <a:tcPr/>
                </a:tc>
                <a:extLst>
                  <a:ext uri="{0D108BD9-81ED-4DB2-BD59-A6C34878D82A}">
                    <a16:rowId xmlns:a16="http://schemas.microsoft.com/office/drawing/2014/main" val="685455926"/>
                  </a:ext>
                </a:extLst>
              </a:tr>
              <a:tr h="370840">
                <a:tc>
                  <a:txBody>
                    <a:bodyPr/>
                    <a:lstStyle/>
                    <a:p>
                      <a:pPr>
                        <a:buNone/>
                      </a:pPr>
                      <a:r>
                        <a:rPr lang="en-US" dirty="0">
                          <a:hlinkClick r:id="rId4"/>
                        </a:rPr>
                        <a:t>Tree Circumference</a:t>
                      </a:r>
                      <a:endParaRPr lang="en-US" dirty="0"/>
                    </a:p>
                    <a:p>
                      <a:pPr lvl="0">
                        <a:buNone/>
                      </a:pPr>
                      <a:r>
                        <a:rPr lang="en-US" i="1" dirty="0"/>
                        <a:t>*</a:t>
                      </a:r>
                      <a:r>
                        <a:rPr lang="en-US" sz="1800" i="1" u="none" strike="noStrike" noProof="0" dirty="0"/>
                        <a:t>This can be done simultaneously with shrub/sapling &amp; herbaceous measurements (if applicable).Complete each year.</a:t>
                      </a:r>
                      <a:endParaRPr lang="en-US" i="1" dirty="0"/>
                    </a:p>
                  </a:txBody>
                  <a:tcPr/>
                </a:tc>
                <a:tc>
                  <a:txBody>
                    <a:bodyPr/>
                    <a:lstStyle/>
                    <a:p>
                      <a:pPr lvl="0">
                        <a:buNone/>
                      </a:pPr>
                      <a:r>
                        <a:rPr lang="en-US" sz="1800" u="none" strike="noStrike" noProof="0" dirty="0"/>
                        <a:t>Time: 60 minutes</a:t>
                      </a:r>
                    </a:p>
                    <a:p>
                      <a:pPr lvl="0">
                        <a:buNone/>
                      </a:pPr>
                      <a:r>
                        <a:rPr lang="en-US" sz="1800" u="none" strike="noStrike" noProof="0" dirty="0"/>
                        <a:t>Instruments:  Measuring tapes (150-300 cm)</a:t>
                      </a:r>
                    </a:p>
                    <a:p>
                      <a:pPr lvl="0">
                        <a:buNone/>
                      </a:pPr>
                      <a:r>
                        <a:rPr lang="en-US" sz="1800" u="none" strike="noStrike" noProof="0" dirty="0"/>
                        <a:t>Prerequisites: Site Set-up, How to Measure Trees, Tree Mapping, Field Learning Activities (Biomass Units, Allometry)</a:t>
                      </a:r>
                      <a:endParaRPr lang="en-US" sz="1800" b="0" i="0" u="none" strike="noStrike" noProof="0" dirty="0">
                        <a:solidFill>
                          <a:srgbClr val="000000"/>
                        </a:solidFill>
                        <a:latin typeface="Calibri"/>
                      </a:endParaRP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8584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29EC-29CB-4332-B241-100C36DEDE48}"/>
              </a:ext>
            </a:extLst>
          </p:cNvPr>
          <p:cNvSpPr>
            <a:spLocks noGrp="1"/>
          </p:cNvSpPr>
          <p:nvPr>
            <p:ph type="title" idx="4294967295"/>
          </p:nvPr>
        </p:nvSpPr>
        <p:spPr>
          <a:xfrm>
            <a:off x="1307157" y="1100813"/>
            <a:ext cx="614807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hlinkClick r:id="rId2"/>
              </a:rPr>
              <a:t>How to Measure Trees</a:t>
            </a:r>
            <a:endParaRPr lang="en-US" dirty="0"/>
          </a:p>
        </p:txBody>
      </p:sp>
      <p:sp>
        <p:nvSpPr>
          <p:cNvPr id="6" name="Content Placeholder 9">
            <a:extLst>
              <a:ext uri="{FF2B5EF4-FFF2-40B4-BE49-F238E27FC236}">
                <a16:creationId xmlns:a16="http://schemas.microsoft.com/office/drawing/2014/main" id="{47CA10FE-A836-764F-9A2F-5678ACE32FB9}"/>
              </a:ext>
            </a:extLst>
          </p:cNvPr>
          <p:cNvSpPr txBox="1">
            <a:spLocks/>
          </p:cNvSpPr>
          <p:nvPr/>
        </p:nvSpPr>
        <p:spPr>
          <a:xfrm>
            <a:off x="1163761" y="3837710"/>
            <a:ext cx="7797800" cy="258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measure tree cookies to understand the relationship between circumference and diameter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learn that </a:t>
            </a:r>
            <a:r>
              <a:rPr kumimoji="0" lang="en-US" sz="2400" b="1" i="0" u="none" strike="noStrike" kern="1200" cap="none" spc="0" normalizeH="0" baseline="0" noProof="0" dirty="0">
                <a:ln>
                  <a:noFill/>
                </a:ln>
                <a:solidFill>
                  <a:sysClr val="windowText" lastClr="000000"/>
                </a:solidFill>
                <a:effectLst/>
                <a:uLnTx/>
                <a:uFillTx/>
                <a:ea typeface="+mn-ea"/>
                <a:cs typeface="+mn-cs"/>
              </a:rPr>
              <a:t>circumference is measured at 1.35 meters from the tree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gain understanding of concepts precision and accuracy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6" descr="Image contains the cross section of three different trees, showing tree growth rings.">
            <a:extLst>
              <a:ext uri="{FF2B5EF4-FFF2-40B4-BE49-F238E27FC236}">
                <a16:creationId xmlns:a16="http://schemas.microsoft.com/office/drawing/2014/main" id="{E3D043B8-8745-9649-ACB6-A963B0AF2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0756" y="1924408"/>
            <a:ext cx="4634471" cy="1615304"/>
          </a:xfrm>
          <a:prstGeom prst="rect">
            <a:avLst/>
          </a:prstGeom>
        </p:spPr>
      </p:pic>
    </p:spTree>
    <p:extLst>
      <p:ext uri="{BB962C8B-B14F-4D97-AF65-F5344CB8AC3E}">
        <p14:creationId xmlns:p14="http://schemas.microsoft.com/office/powerpoint/2010/main" val="2178879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AC58-C7CC-4338-8B6F-DCF4E9EAB8AD}"/>
              </a:ext>
            </a:extLst>
          </p:cNvPr>
          <p:cNvSpPr>
            <a:spLocks noGrp="1"/>
          </p:cNvSpPr>
          <p:nvPr>
            <p:ph type="title" idx="4294967295"/>
          </p:nvPr>
        </p:nvSpPr>
        <p:spPr>
          <a:xfrm>
            <a:off x="1203884" y="1035685"/>
            <a:ext cx="747903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 (Cont’d)</a:t>
            </a:r>
            <a:endParaRPr lang="en-US" dirty="0"/>
          </a:p>
        </p:txBody>
      </p:sp>
      <p:sp>
        <p:nvSpPr>
          <p:cNvPr id="6" name="Content Placeholder 9">
            <a:extLst>
              <a:ext uri="{FF2B5EF4-FFF2-40B4-BE49-F238E27FC236}">
                <a16:creationId xmlns:a16="http://schemas.microsoft.com/office/drawing/2014/main" id="{1B8B6C71-7C09-CB4A-AEB1-C04CD89CA6CE}"/>
              </a:ext>
            </a:extLst>
          </p:cNvPr>
          <p:cNvSpPr txBox="1">
            <a:spLocks/>
          </p:cNvSpPr>
          <p:nvPr/>
        </p:nvSpPr>
        <p:spPr>
          <a:xfrm>
            <a:off x="1181717" y="1962149"/>
            <a:ext cx="3930610" cy="47780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Badly Behaving Trees Guide'</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right to accurately measure trees in the field plot: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Measure up 1.35m from the highest point around the base of the tree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this is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around the tree at the given height in cm to find tree circumference at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This can later be converted to diameter at breast height (DBH)</a:t>
            </a:r>
          </a:p>
        </p:txBody>
      </p:sp>
      <p:pic>
        <p:nvPicPr>
          <p:cNvPr id="9" name="Picture 8" descr="Image shows 6 diagrams of different trees. The first one is a Tree on Level Ground. The second one is a Tree on Slope. The third is a Leaning Tree. The fourth is a Tree with Branch or Deformity at Breast Height. The fifth is a Tree Forked Below Breast Height and the sixth is a Tree Forked Above Breast Height.">
            <a:extLst>
              <a:ext uri="{FF2B5EF4-FFF2-40B4-BE49-F238E27FC236}">
                <a16:creationId xmlns:a16="http://schemas.microsoft.com/office/drawing/2014/main" id="{CB3D04DD-1043-1548-9D88-291F2F0ED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9671" y="1962150"/>
            <a:ext cx="3507971" cy="4778099"/>
          </a:xfrm>
          <a:prstGeom prst="rect">
            <a:avLst/>
          </a:prstGeom>
        </p:spPr>
      </p:pic>
    </p:spTree>
    <p:extLst>
      <p:ext uri="{BB962C8B-B14F-4D97-AF65-F5344CB8AC3E}">
        <p14:creationId xmlns:p14="http://schemas.microsoft.com/office/powerpoint/2010/main" val="376303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61E74430-E3D3-084B-9417-673A897AA3F0}"/>
              </a:ext>
            </a:extLst>
          </p:cNvPr>
          <p:cNvSpPr txBox="1">
            <a:spLocks/>
          </p:cNvSpPr>
          <p:nvPr/>
        </p:nvSpPr>
        <p:spPr>
          <a:xfrm>
            <a:off x="1179513" y="2061174"/>
            <a:ext cx="7682706" cy="25733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Aerial image mapping – students draw circles around trees and shrubs visible on a Google Earth aerial image. Devise a naming/numbering system for your trees.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lang="en-US" sz="2400" dirty="0">
                <a:solidFill>
                  <a:sysClr val="windowText" lastClr="000000"/>
                </a:solidFill>
                <a:latin typeface="Calibri"/>
              </a:rPr>
              <a:t>Divide class into four quadrant teams.  Sub-divide quadrant team into Data Recorder, Tree Verification, and Species ID teams. </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0" name="Picture 9"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9226854F-9CD4-5D46-9B7F-830BC2680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924" y="4741914"/>
            <a:ext cx="2163016" cy="1919296"/>
          </a:xfrm>
          <a:prstGeom prst="rect">
            <a:avLst/>
          </a:prstGeom>
        </p:spPr>
      </p:pic>
      <p:sp>
        <p:nvSpPr>
          <p:cNvPr id="2" name="TextBox 1">
            <a:extLst>
              <a:ext uri="{FF2B5EF4-FFF2-40B4-BE49-F238E27FC236}">
                <a16:creationId xmlns:a16="http://schemas.microsoft.com/office/drawing/2014/main" id="{3FE9046B-BBFE-0C46-AF70-EFD45CB70F6D}"/>
              </a:ext>
            </a:extLst>
          </p:cNvPr>
          <p:cNvSpPr txBox="1"/>
          <p:nvPr/>
        </p:nvSpPr>
        <p:spPr>
          <a:xfrm>
            <a:off x="1920672" y="4971579"/>
            <a:ext cx="776430" cy="461665"/>
          </a:xfrm>
          <a:prstGeom prst="rect">
            <a:avLst/>
          </a:prstGeom>
          <a:noFill/>
        </p:spPr>
        <p:txBody>
          <a:bodyPr wrap="none" rtlCol="0">
            <a:spAutoFit/>
          </a:bodyPr>
          <a:lstStyle/>
          <a:p>
            <a:pPr algn="ctr"/>
            <a:r>
              <a:rPr lang="en-US" sz="1200" dirty="0"/>
              <a:t>West</a:t>
            </a:r>
          </a:p>
          <a:p>
            <a:pPr algn="ctr"/>
            <a:r>
              <a:rPr lang="en-US" sz="1200" dirty="0"/>
              <a:t>Quadrant</a:t>
            </a:r>
          </a:p>
        </p:txBody>
      </p:sp>
      <p:sp>
        <p:nvSpPr>
          <p:cNvPr id="11" name="TextBox 10">
            <a:extLst>
              <a:ext uri="{FF2B5EF4-FFF2-40B4-BE49-F238E27FC236}">
                <a16:creationId xmlns:a16="http://schemas.microsoft.com/office/drawing/2014/main" id="{16B1ECEF-6917-8140-8201-8588E6F3C843}"/>
              </a:ext>
            </a:extLst>
          </p:cNvPr>
          <p:cNvSpPr txBox="1"/>
          <p:nvPr/>
        </p:nvSpPr>
        <p:spPr>
          <a:xfrm>
            <a:off x="2785829" y="4951433"/>
            <a:ext cx="776430" cy="461665"/>
          </a:xfrm>
          <a:prstGeom prst="rect">
            <a:avLst/>
          </a:prstGeom>
          <a:noFill/>
        </p:spPr>
        <p:txBody>
          <a:bodyPr wrap="none" rtlCol="0">
            <a:spAutoFit/>
          </a:bodyPr>
          <a:lstStyle/>
          <a:p>
            <a:pPr algn="ctr"/>
            <a:r>
              <a:rPr lang="en-US" sz="1200" dirty="0"/>
              <a:t>North</a:t>
            </a:r>
          </a:p>
          <a:p>
            <a:pPr algn="ctr"/>
            <a:r>
              <a:rPr lang="en-US" sz="1200" dirty="0"/>
              <a:t>Quadrant</a:t>
            </a:r>
          </a:p>
        </p:txBody>
      </p:sp>
      <p:sp>
        <p:nvSpPr>
          <p:cNvPr id="13" name="TextBox 12">
            <a:extLst>
              <a:ext uri="{FF2B5EF4-FFF2-40B4-BE49-F238E27FC236}">
                <a16:creationId xmlns:a16="http://schemas.microsoft.com/office/drawing/2014/main" id="{24207B50-0B23-924E-8607-6FE2C24EEF34}"/>
              </a:ext>
            </a:extLst>
          </p:cNvPr>
          <p:cNvSpPr txBox="1"/>
          <p:nvPr/>
        </p:nvSpPr>
        <p:spPr>
          <a:xfrm>
            <a:off x="2697102" y="5859429"/>
            <a:ext cx="776430" cy="461665"/>
          </a:xfrm>
          <a:prstGeom prst="rect">
            <a:avLst/>
          </a:prstGeom>
          <a:noFill/>
        </p:spPr>
        <p:txBody>
          <a:bodyPr wrap="none" rtlCol="0">
            <a:spAutoFit/>
          </a:bodyPr>
          <a:lstStyle/>
          <a:p>
            <a:pPr algn="ctr"/>
            <a:r>
              <a:rPr lang="en-US" sz="1200" dirty="0"/>
              <a:t>East</a:t>
            </a:r>
          </a:p>
          <a:p>
            <a:pPr algn="ctr"/>
            <a:r>
              <a:rPr lang="en-US" sz="1200" dirty="0"/>
              <a:t>Quadrant</a:t>
            </a:r>
          </a:p>
        </p:txBody>
      </p:sp>
      <p:sp>
        <p:nvSpPr>
          <p:cNvPr id="12" name="TextBox 11">
            <a:extLst>
              <a:ext uri="{FF2B5EF4-FFF2-40B4-BE49-F238E27FC236}">
                <a16:creationId xmlns:a16="http://schemas.microsoft.com/office/drawing/2014/main" id="{F14A48F3-4E38-1B40-B7DF-863B1769B706}"/>
              </a:ext>
            </a:extLst>
          </p:cNvPr>
          <p:cNvSpPr txBox="1"/>
          <p:nvPr/>
        </p:nvSpPr>
        <p:spPr>
          <a:xfrm>
            <a:off x="1974829" y="5838583"/>
            <a:ext cx="776430" cy="461665"/>
          </a:xfrm>
          <a:prstGeom prst="rect">
            <a:avLst/>
          </a:prstGeom>
          <a:noFill/>
        </p:spPr>
        <p:txBody>
          <a:bodyPr wrap="none" rtlCol="0">
            <a:spAutoFit/>
          </a:bodyPr>
          <a:lstStyle/>
          <a:p>
            <a:pPr algn="ctr"/>
            <a:r>
              <a:rPr lang="en-US" sz="1200" dirty="0"/>
              <a:t>South</a:t>
            </a:r>
          </a:p>
          <a:p>
            <a:pPr algn="ctr"/>
            <a:r>
              <a:rPr lang="en-US" sz="1200" dirty="0"/>
              <a:t>Quadrant</a:t>
            </a:r>
          </a:p>
        </p:txBody>
      </p:sp>
      <p:sp>
        <p:nvSpPr>
          <p:cNvPr id="3" name="TextBox 2">
            <a:extLst>
              <a:ext uri="{FF2B5EF4-FFF2-40B4-BE49-F238E27FC236}">
                <a16:creationId xmlns:a16="http://schemas.microsoft.com/office/drawing/2014/main" id="{1FBAAC94-1119-9941-9E9B-BAE705999199}"/>
              </a:ext>
            </a:extLst>
          </p:cNvPr>
          <p:cNvSpPr txBox="1"/>
          <p:nvPr/>
        </p:nvSpPr>
        <p:spPr>
          <a:xfrm>
            <a:off x="2584386" y="4509458"/>
            <a:ext cx="333746" cy="369332"/>
          </a:xfrm>
          <a:prstGeom prst="rect">
            <a:avLst/>
          </a:prstGeom>
          <a:noFill/>
        </p:spPr>
        <p:txBody>
          <a:bodyPr wrap="none" rtlCol="0">
            <a:spAutoFit/>
          </a:bodyPr>
          <a:lstStyle/>
          <a:p>
            <a:r>
              <a:rPr lang="en-US" dirty="0"/>
              <a:t>N</a:t>
            </a:r>
          </a:p>
        </p:txBody>
      </p:sp>
      <p:sp>
        <p:nvSpPr>
          <p:cNvPr id="15" name="TextBox 14">
            <a:extLst>
              <a:ext uri="{FF2B5EF4-FFF2-40B4-BE49-F238E27FC236}">
                <a16:creationId xmlns:a16="http://schemas.microsoft.com/office/drawing/2014/main" id="{72487D9C-6EB3-1D43-9ABC-0B9ED71C608F}"/>
              </a:ext>
            </a:extLst>
          </p:cNvPr>
          <p:cNvSpPr txBox="1"/>
          <p:nvPr/>
        </p:nvSpPr>
        <p:spPr>
          <a:xfrm>
            <a:off x="3777083" y="5455103"/>
            <a:ext cx="296876" cy="369332"/>
          </a:xfrm>
          <a:prstGeom prst="rect">
            <a:avLst/>
          </a:prstGeom>
          <a:noFill/>
        </p:spPr>
        <p:txBody>
          <a:bodyPr wrap="none" rtlCol="0">
            <a:spAutoFit/>
          </a:bodyPr>
          <a:lstStyle/>
          <a:p>
            <a:r>
              <a:rPr lang="en-US" dirty="0"/>
              <a:t>E</a:t>
            </a:r>
          </a:p>
        </p:txBody>
      </p:sp>
      <p:sp>
        <p:nvSpPr>
          <p:cNvPr id="16" name="TextBox 15">
            <a:extLst>
              <a:ext uri="{FF2B5EF4-FFF2-40B4-BE49-F238E27FC236}">
                <a16:creationId xmlns:a16="http://schemas.microsoft.com/office/drawing/2014/main" id="{8DCD55D4-88A2-8C4E-A519-798FADAAF947}"/>
              </a:ext>
            </a:extLst>
          </p:cNvPr>
          <p:cNvSpPr txBox="1"/>
          <p:nvPr/>
        </p:nvSpPr>
        <p:spPr>
          <a:xfrm>
            <a:off x="2556334" y="6522939"/>
            <a:ext cx="290464" cy="369332"/>
          </a:xfrm>
          <a:prstGeom prst="rect">
            <a:avLst/>
          </a:prstGeom>
          <a:noFill/>
        </p:spPr>
        <p:txBody>
          <a:bodyPr wrap="none" rtlCol="0">
            <a:spAutoFit/>
          </a:bodyPr>
          <a:lstStyle/>
          <a:p>
            <a:r>
              <a:rPr lang="en-US" dirty="0"/>
              <a:t>S</a:t>
            </a:r>
          </a:p>
        </p:txBody>
      </p:sp>
      <p:sp>
        <p:nvSpPr>
          <p:cNvPr id="14" name="TextBox 13">
            <a:extLst>
              <a:ext uri="{FF2B5EF4-FFF2-40B4-BE49-F238E27FC236}">
                <a16:creationId xmlns:a16="http://schemas.microsoft.com/office/drawing/2014/main" id="{A0A1E499-34F6-8740-8648-3F623EA14BF1}"/>
              </a:ext>
            </a:extLst>
          </p:cNvPr>
          <p:cNvSpPr txBox="1"/>
          <p:nvPr/>
        </p:nvSpPr>
        <p:spPr>
          <a:xfrm>
            <a:off x="1567556" y="5471328"/>
            <a:ext cx="389850" cy="369332"/>
          </a:xfrm>
          <a:prstGeom prst="rect">
            <a:avLst/>
          </a:prstGeom>
          <a:noFill/>
        </p:spPr>
        <p:txBody>
          <a:bodyPr wrap="none" rtlCol="0">
            <a:spAutoFit/>
          </a:bodyPr>
          <a:lstStyle/>
          <a:p>
            <a:r>
              <a:rPr lang="en-US" dirty="0"/>
              <a:t>W</a:t>
            </a:r>
          </a:p>
        </p:txBody>
      </p:sp>
      <p:cxnSp>
        <p:nvCxnSpPr>
          <p:cNvPr id="8" name="Straight Arrow Connector 7" descr="Arrow pointing from upper left corner of West Quadrant, to an amplified image of West Quadrant of coordinate plane.">
            <a:extLst>
              <a:ext uri="{FF2B5EF4-FFF2-40B4-BE49-F238E27FC236}">
                <a16:creationId xmlns:a16="http://schemas.microsoft.com/office/drawing/2014/main" id="{8FE1851C-92CB-6E4C-B919-88B20DE776E7}"/>
              </a:ext>
            </a:extLst>
          </p:cNvPr>
          <p:cNvCxnSpPr>
            <a:cxnSpLocks/>
          </p:cNvCxnSpPr>
          <p:nvPr/>
        </p:nvCxnSpPr>
        <p:spPr>
          <a:xfrm flipV="1">
            <a:off x="1920672" y="4588798"/>
            <a:ext cx="2481734" cy="2698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descr="Arrow going from bottom left corner of West Quadrant to an amplified image of the West Quadrant of coordinate plane.">
            <a:extLst>
              <a:ext uri="{FF2B5EF4-FFF2-40B4-BE49-F238E27FC236}">
                <a16:creationId xmlns:a16="http://schemas.microsoft.com/office/drawing/2014/main" id="{1E8E46BF-D913-4C43-B369-8E8EDF61B539}"/>
              </a:ext>
            </a:extLst>
          </p:cNvPr>
          <p:cNvCxnSpPr>
            <a:cxnSpLocks/>
          </p:cNvCxnSpPr>
          <p:nvPr/>
        </p:nvCxnSpPr>
        <p:spPr>
          <a:xfrm>
            <a:off x="1974829" y="5655994"/>
            <a:ext cx="2451472" cy="8990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Picture 17" descr="Amplified image of the West Quadrant of coordinate plane.">
            <a:extLst>
              <a:ext uri="{FF2B5EF4-FFF2-40B4-BE49-F238E27FC236}">
                <a16:creationId xmlns:a16="http://schemas.microsoft.com/office/drawing/2014/main" id="{D81D8020-7AA7-5940-BAEE-15AAE93EFE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6301" y="4291581"/>
            <a:ext cx="2514126" cy="2359493"/>
          </a:xfrm>
          <a:prstGeom prst="rect">
            <a:avLst/>
          </a:prstGeom>
        </p:spPr>
      </p:pic>
      <p:sp>
        <p:nvSpPr>
          <p:cNvPr id="6" name="Title 5">
            <a:extLst>
              <a:ext uri="{FF2B5EF4-FFF2-40B4-BE49-F238E27FC236}">
                <a16:creationId xmlns:a16="http://schemas.microsoft.com/office/drawing/2014/main" id="{04B34F62-7B2E-44CE-A3BA-5A68F31FD7FC}"/>
              </a:ext>
            </a:extLst>
          </p:cNvPr>
          <p:cNvSpPr>
            <a:spLocks noGrp="1"/>
          </p:cNvSpPr>
          <p:nvPr>
            <p:ph type="title" idx="4294967295"/>
          </p:nvPr>
        </p:nvSpPr>
        <p:spPr>
          <a:xfrm>
            <a:off x="1156490" y="1098902"/>
            <a:ext cx="3523283" cy="707319"/>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a:t>
            </a:r>
            <a:endParaRPr lang="en-US" dirty="0"/>
          </a:p>
        </p:txBody>
      </p:sp>
    </p:spTree>
    <p:extLst>
      <p:ext uri="{BB962C8B-B14F-4D97-AF65-F5344CB8AC3E}">
        <p14:creationId xmlns:p14="http://schemas.microsoft.com/office/powerpoint/2010/main" val="2288022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2B04-FBA5-4B4A-B844-32C5BAE88236}"/>
              </a:ext>
            </a:extLst>
          </p:cNvPr>
          <p:cNvSpPr>
            <a:spLocks noGrp="1"/>
          </p:cNvSpPr>
          <p:nvPr>
            <p:ph type="title" idx="4294967295"/>
          </p:nvPr>
        </p:nvSpPr>
        <p:spPr>
          <a:xfrm>
            <a:off x="1179513" y="1070609"/>
            <a:ext cx="5313884" cy="673453"/>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 (Cont’d)</a:t>
            </a:r>
            <a:endParaRPr lang="en-US" dirty="0"/>
          </a:p>
        </p:txBody>
      </p:sp>
      <p:sp>
        <p:nvSpPr>
          <p:cNvPr id="6" name="Content Placeholder 9">
            <a:extLst>
              <a:ext uri="{FF2B5EF4-FFF2-40B4-BE49-F238E27FC236}">
                <a16:creationId xmlns:a16="http://schemas.microsoft.com/office/drawing/2014/main" id="{9427E0FB-12C5-144F-8F6E-DFF317671C48}"/>
              </a:ext>
            </a:extLst>
          </p:cNvPr>
          <p:cNvSpPr txBox="1">
            <a:spLocks/>
          </p:cNvSpPr>
          <p:nvPr/>
        </p:nvSpPr>
        <p:spPr>
          <a:xfrm>
            <a:off x="1179513" y="2385392"/>
            <a:ext cx="7682308" cy="42105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sz="2400" dirty="0"/>
              <a:t>Verify trees from aerial image </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and identify the genus and species.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3"/>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completing in conjunction with the Tree Circumference protocol, you will also measure circumference at this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descr="Table showing a column labeled Tree #s and a Column named Collection Year #: 1. Next row reads Date: 2011.&#10;Next rows show Tree #: NE1; Notes: Red Maple; Specific Scientific Name: Acer rubrum; Species Group: Maple Oak; CBH (cm): 60.">
            <a:extLst>
              <a:ext uri="{FF2B5EF4-FFF2-40B4-BE49-F238E27FC236}">
                <a16:creationId xmlns:a16="http://schemas.microsoft.com/office/drawing/2014/main" id="{6D7E3142-0548-0742-A555-B9A0EDC1E890}"/>
              </a:ext>
            </a:extLst>
          </p:cNvPr>
          <p:cNvPicPr>
            <a:picLocks noChangeAspect="1"/>
          </p:cNvPicPr>
          <p:nvPr/>
        </p:nvPicPr>
        <p:blipFill>
          <a:blip r:embed="rId3"/>
          <a:stretch>
            <a:fillRect/>
          </a:stretch>
        </p:blipFill>
        <p:spPr>
          <a:xfrm>
            <a:off x="1685039" y="4293438"/>
            <a:ext cx="6749282" cy="2015279"/>
          </a:xfrm>
          <a:prstGeom prst="rect">
            <a:avLst/>
          </a:prstGeom>
        </p:spPr>
      </p:pic>
    </p:spTree>
    <p:extLst>
      <p:ext uri="{BB962C8B-B14F-4D97-AF65-F5344CB8AC3E}">
        <p14:creationId xmlns:p14="http://schemas.microsoft.com/office/powerpoint/2010/main" val="658305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shows cartoon-like picture of a trunk of a tree and a man holding a tape measure around the tree at his breast height. There is a double-arrow next to the trunk indicating a height of 135 cm.">
            <a:extLst>
              <a:ext uri="{FF2B5EF4-FFF2-40B4-BE49-F238E27FC236}">
                <a16:creationId xmlns:a16="http://schemas.microsoft.com/office/drawing/2014/main" id="{BEB706B7-3EBB-D640-955F-327BDC1C108A}"/>
              </a:ext>
            </a:extLst>
          </p:cNvPr>
          <p:cNvPicPr>
            <a:picLocks noChangeAspect="1"/>
          </p:cNvPicPr>
          <p:nvPr/>
        </p:nvPicPr>
        <p:blipFill>
          <a:blip r:embed="rId2"/>
          <a:stretch>
            <a:fillRect/>
          </a:stretch>
        </p:blipFill>
        <p:spPr>
          <a:xfrm>
            <a:off x="6410325" y="2449849"/>
            <a:ext cx="2508525" cy="3025378"/>
          </a:xfrm>
          <a:prstGeom prst="rect">
            <a:avLst/>
          </a:prstGeom>
        </p:spPr>
      </p:pic>
      <p:sp>
        <p:nvSpPr>
          <p:cNvPr id="2" name="Title 1">
            <a:extLst>
              <a:ext uri="{FF2B5EF4-FFF2-40B4-BE49-F238E27FC236}">
                <a16:creationId xmlns:a16="http://schemas.microsoft.com/office/drawing/2014/main" id="{E6E72465-75C5-4F40-A232-E1E2B5B39C92}"/>
              </a:ext>
            </a:extLst>
          </p:cNvPr>
          <p:cNvSpPr>
            <a:spLocks noGrp="1"/>
          </p:cNvSpPr>
          <p:nvPr>
            <p:ph type="title" idx="4294967295"/>
          </p:nvPr>
        </p:nvSpPr>
        <p:spPr>
          <a:xfrm>
            <a:off x="1190625" y="1066981"/>
            <a:ext cx="5253990" cy="70185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 Circumference</a:t>
            </a:r>
            <a:endParaRPr lang="en-US" dirty="0"/>
          </a:p>
        </p:txBody>
      </p:sp>
      <p:sp>
        <p:nvSpPr>
          <p:cNvPr id="8" name="Rectangle 7">
            <a:extLst>
              <a:ext uri="{FF2B5EF4-FFF2-40B4-BE49-F238E27FC236}">
                <a16:creationId xmlns:a16="http://schemas.microsoft.com/office/drawing/2014/main" id="{E349D571-56E7-AF4F-8E0A-230937EC2A8E}"/>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7" name="Content Placeholder 9">
            <a:extLst>
              <a:ext uri="{FF2B5EF4-FFF2-40B4-BE49-F238E27FC236}">
                <a16:creationId xmlns:a16="http://schemas.microsoft.com/office/drawing/2014/main" id="{3D30EC3F-565E-474A-A412-C7DC450AB452}"/>
              </a:ext>
            </a:extLst>
          </p:cNvPr>
          <p:cNvSpPr txBox="1">
            <a:spLocks/>
          </p:cNvSpPr>
          <p:nvPr/>
        </p:nvSpPr>
        <p:spPr>
          <a:xfrm>
            <a:off x="1190625" y="2078037"/>
            <a:ext cx="5695084" cy="47799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circumference at breast height (CBH, 1.35m) for all mapped trees, currently living &amp; greater than 15cm CBH on your site.  </a:t>
            </a:r>
            <a:endParaRPr kumimoji="0" lang="en-US" sz="2400" b="0" i="1"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Measure CBH to the nearest tenth centimeter, e.g. 16.6cm.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the 'notes' section of the data sheet, include: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the tree has died since the previous year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common name of the tree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circumference was not measured at breast height (due to tree branching or bulging- </a:t>
            </a:r>
            <a:r>
              <a:rPr kumimoji="0" lang="en-US" sz="2000" b="0" i="1" u="none" strike="noStrike" kern="1200" cap="none" spc="0" normalizeH="0" baseline="0" noProof="0" dirty="0">
                <a:ln>
                  <a:noFill/>
                </a:ln>
                <a:solidFill>
                  <a:sysClr val="windowText" lastClr="000000"/>
                </a:solidFill>
                <a:effectLst/>
                <a:uLnTx/>
                <a:uFillTx/>
                <a:latin typeface="Calibri"/>
                <a:ea typeface="+mn-ea"/>
                <a:cs typeface="+mn-cs"/>
              </a:rPr>
              <a:t>See the 'Badly Behaving Tree Guide' for more information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98096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BD17-3FD9-409C-9AC9-63A6D54B9B95}"/>
              </a:ext>
            </a:extLst>
          </p:cNvPr>
          <p:cNvSpPr>
            <a:spLocks noGrp="1"/>
          </p:cNvSpPr>
          <p:nvPr>
            <p:ph type="title" idx="4294967295"/>
          </p:nvPr>
        </p:nvSpPr>
        <p:spPr>
          <a:xfrm>
            <a:off x="1238250" y="1027906"/>
            <a:ext cx="5955030"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Shrubs/Saplings: Protocol Overview</a:t>
            </a:r>
            <a:endParaRPr lang="en-US" dirty="0"/>
          </a:p>
        </p:txBody>
      </p:sp>
      <p:graphicFrame>
        <p:nvGraphicFramePr>
          <p:cNvPr id="5" name="Table 5" descr="Shrubs/Saplings Protocol Overview Table">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1202985915"/>
              </p:ext>
            </p:extLst>
          </p:nvPr>
        </p:nvGraphicFramePr>
        <p:xfrm>
          <a:off x="1328928" y="2771775"/>
          <a:ext cx="7581899" cy="16154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Shrub/Sapling Protocol</a:t>
                      </a:r>
                      <a:endParaRPr lang="en-US" sz="2000" dirty="0"/>
                    </a:p>
                    <a:p>
                      <a:pPr lvl="0">
                        <a:buNone/>
                      </a:pPr>
                      <a:r>
                        <a:rPr lang="en-US" sz="2000" i="1" dirty="0"/>
                        <a:t>*</a:t>
                      </a:r>
                      <a:r>
                        <a:rPr lang="en-US" sz="2000" i="1" u="none" strike="noStrike" noProof="0" dirty="0"/>
                        <a:t>This can be done simultaneously with tree &amp; herbaceous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Compass, 2-3 m stick marked in centimeters</a:t>
                      </a:r>
                    </a:p>
                    <a:p>
                      <a:pPr lvl="0">
                        <a:buNone/>
                      </a:pPr>
                      <a:r>
                        <a:rPr lang="en-US" sz="2000" u="none" strike="noStrike" noProof="0" dirty="0"/>
                        <a:t>Prerequisites: Site Set-up</a:t>
                      </a: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611331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F012-ED4B-453D-9FFE-3A3A8C6594A7}"/>
              </a:ext>
            </a:extLst>
          </p:cNvPr>
          <p:cNvSpPr>
            <a:spLocks noGrp="1"/>
          </p:cNvSpPr>
          <p:nvPr>
            <p:ph type="title" idx="4294967295"/>
          </p:nvPr>
        </p:nvSpPr>
        <p:spPr>
          <a:xfrm>
            <a:off x="1193095" y="1166638"/>
            <a:ext cx="5592172" cy="74118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Shrub/Sapling Protocol</a:t>
            </a:r>
            <a:endParaRPr lang="en-US" dirty="0"/>
          </a:p>
        </p:txBody>
      </p:sp>
      <p:sp>
        <p:nvSpPr>
          <p:cNvPr id="6" name="Content Placeholder 9">
            <a:extLst>
              <a:ext uri="{FF2B5EF4-FFF2-40B4-BE49-F238E27FC236}">
                <a16:creationId xmlns:a16="http://schemas.microsoft.com/office/drawing/2014/main" id="{88E8498A-5447-E84D-AFF0-FEB446D757AC}"/>
              </a:ext>
            </a:extLst>
          </p:cNvPr>
          <p:cNvSpPr txBox="1">
            <a:spLocks/>
          </p:cNvSpPr>
          <p:nvPr/>
        </p:nvSpPr>
        <p:spPr>
          <a:xfrm>
            <a:off x="1328739" y="2000250"/>
            <a:ext cx="487809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For each plot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Start at one edge of the site. Measure each shrub on the entire site. </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Mark ‘E’ if the species is evergreen and measure the height of the shrub or sapling</a:t>
            </a:r>
          </a:p>
          <a:p>
            <a:pPr marL="241300" lvl="1" indent="-227013">
              <a:lnSpc>
                <a:spcPct val="110000"/>
              </a:lnSpc>
              <a:spcBef>
                <a:spcPts val="1000"/>
              </a:spcBef>
            </a:pPr>
            <a:r>
              <a:rPr lang="en-US" sz="1800" dirty="0">
                <a:solidFill>
                  <a:sysClr val="windowText" lastClr="000000"/>
                </a:solidFill>
                <a:latin typeface="Calibri"/>
              </a:rPr>
              <a:t>Mark ‘D’ if the species is deciduous and measure the height of the shrub or sapling.</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Record the length in meters of the longest and shortest sides of the shrub. Also measure the height</a:t>
            </a:r>
            <a:r>
              <a:rPr lang="en-US" sz="1800" dirty="0">
                <a:solidFill>
                  <a:sysClr val="windowText" lastClr="000000"/>
                </a:solidFill>
                <a:latin typeface="Calibri"/>
              </a:rPr>
              <a:t> of the shrub if &lt; 2-3 m tall. If &gt; 2-3 m tall, use a clinometer or estimate height of shrub.</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Repeat for all shrubs and saplings on your site.</a:t>
            </a:r>
          </a:p>
        </p:txBody>
      </p:sp>
      <p:sp>
        <p:nvSpPr>
          <p:cNvPr id="8" name="TextBox 7">
            <a:extLst>
              <a:ext uri="{FF2B5EF4-FFF2-40B4-BE49-F238E27FC236}">
                <a16:creationId xmlns:a16="http://schemas.microsoft.com/office/drawing/2014/main" id="{54882CC6-3D03-C14E-928B-D30BDEC4C343}"/>
              </a:ext>
            </a:extLst>
          </p:cNvPr>
          <p:cNvSpPr txBox="1"/>
          <p:nvPr/>
        </p:nvSpPr>
        <p:spPr>
          <a:xfrm>
            <a:off x="6206837" y="2166505"/>
            <a:ext cx="2937163" cy="923330"/>
          </a:xfrm>
          <a:prstGeom prst="rect">
            <a:avLst/>
          </a:prstGeom>
          <a:noFill/>
        </p:spPr>
        <p:txBody>
          <a:bodyPr wrap="square" rtlCol="0">
            <a:spAutoFit/>
          </a:bodyPr>
          <a:lstStyle/>
          <a:p>
            <a:r>
              <a:rPr lang="en-US" i="1" dirty="0"/>
              <a:t>Non-Standard Shrub/Sapling Measurements - Student Field Guide</a:t>
            </a:r>
          </a:p>
        </p:txBody>
      </p:sp>
      <p:pic>
        <p:nvPicPr>
          <p:cNvPr id="9" name="Picture 8"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B8EE1E00-17BF-D945-A6DB-90F6CD0813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7126" y="3089835"/>
            <a:ext cx="2163016" cy="1919296"/>
          </a:xfrm>
          <a:prstGeom prst="rect">
            <a:avLst/>
          </a:prstGeom>
        </p:spPr>
      </p:pic>
      <p:pic>
        <p:nvPicPr>
          <p:cNvPr id="4" name="Picture 3" descr="Image shows part of a GLOBE Carbon Cycle - Non-Standard Shrub/Sapling Data Sheet.">
            <a:extLst>
              <a:ext uri="{FF2B5EF4-FFF2-40B4-BE49-F238E27FC236}">
                <a16:creationId xmlns:a16="http://schemas.microsoft.com/office/drawing/2014/main" id="{92F7EC5B-129E-3B4F-9FA3-B6181225D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5102" y="4995406"/>
            <a:ext cx="2862217" cy="1383814"/>
          </a:xfrm>
          <a:prstGeom prst="rect">
            <a:avLst/>
          </a:prstGeom>
        </p:spPr>
      </p:pic>
      <p:sp>
        <p:nvSpPr>
          <p:cNvPr id="10" name="TextBox 9">
            <a:extLst>
              <a:ext uri="{FF2B5EF4-FFF2-40B4-BE49-F238E27FC236}">
                <a16:creationId xmlns:a16="http://schemas.microsoft.com/office/drawing/2014/main" id="{942E173D-5D46-354E-87DC-00983F437798}"/>
              </a:ext>
            </a:extLst>
          </p:cNvPr>
          <p:cNvSpPr txBox="1"/>
          <p:nvPr/>
        </p:nvSpPr>
        <p:spPr>
          <a:xfrm>
            <a:off x="6220822" y="6348740"/>
            <a:ext cx="1143711" cy="369332"/>
          </a:xfrm>
          <a:prstGeom prst="rect">
            <a:avLst/>
          </a:prstGeom>
          <a:noFill/>
        </p:spPr>
        <p:txBody>
          <a:bodyPr wrap="none" rtlCol="0">
            <a:spAutoFit/>
          </a:bodyPr>
          <a:lstStyle/>
          <a:p>
            <a:r>
              <a:rPr lang="en-US" i="1" dirty="0"/>
              <a:t>Datasheet</a:t>
            </a:r>
          </a:p>
        </p:txBody>
      </p:sp>
    </p:spTree>
    <p:extLst>
      <p:ext uri="{BB962C8B-B14F-4D97-AF65-F5344CB8AC3E}">
        <p14:creationId xmlns:p14="http://schemas.microsoft.com/office/powerpoint/2010/main" val="3638555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4130-C39F-483D-AEF7-F49F5415E4C3}"/>
              </a:ext>
            </a:extLst>
          </p:cNvPr>
          <p:cNvSpPr>
            <a:spLocks noGrp="1"/>
          </p:cNvSpPr>
          <p:nvPr>
            <p:ph type="title" idx="4294967295"/>
          </p:nvPr>
        </p:nvSpPr>
        <p:spPr>
          <a:xfrm>
            <a:off x="1228089" y="1027906"/>
            <a:ext cx="7225031" cy="1325563"/>
          </a:xfrm>
          <a:prstGeom prst="rect">
            <a:avLst/>
          </a:prstGeom>
        </p:spPr>
        <p:txBody>
          <a:bodyPr/>
          <a:lstStyle/>
          <a:p>
            <a:pPr rtl="0" eaLnBrk="1" latinLnBrk="0" hangingPunct="1"/>
            <a:r>
              <a:rPr lang="en-US" dirty="0">
                <a:solidFill>
                  <a:srgbClr val="002060"/>
                </a:solidFill>
                <a:latin typeface="Calibri" panose="020F0502020204030204" pitchFamily="34" charset="0"/>
                <a:ea typeface="+mn-ea"/>
                <a:cs typeface="+mn-cs"/>
              </a:rPr>
              <a:t>Herbaceous Vegetation: </a:t>
            </a:r>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2021033042"/>
              </p:ext>
            </p:extLst>
          </p:nvPr>
        </p:nvGraphicFramePr>
        <p:xfrm>
          <a:off x="1328928" y="2771775"/>
          <a:ext cx="7581899" cy="22250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Herbaceous Vegetation Protocol</a:t>
                      </a:r>
                      <a:endParaRPr lang="en-US" sz="2000" dirty="0"/>
                    </a:p>
                    <a:p>
                      <a:pPr lvl="0">
                        <a:buNone/>
                      </a:pPr>
                      <a:r>
                        <a:rPr lang="en-US" sz="2000" i="1" dirty="0"/>
                        <a:t>*</a:t>
                      </a:r>
                      <a:r>
                        <a:rPr lang="en-US" sz="2000" i="1" u="none" strike="noStrike" noProof="0" dirty="0"/>
                        <a:t>This can be done simultaneously with tree &amp; shrub/sapling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OUTSIDE: beanbag, blindfold, measuring tape, clippers, small brown paper bags, INSIDE: balance, drying oven (optional)</a:t>
                      </a:r>
                      <a:endParaRPr lang="en-US" dirty="0"/>
                    </a:p>
                    <a:p>
                      <a:pPr lvl="0">
                        <a:buNone/>
                      </a:pPr>
                      <a:r>
                        <a:rPr lang="en-US" sz="2000" u="none" strike="noStrike" noProof="0" dirty="0"/>
                        <a:t>Prerequisites: Site Set-up</a:t>
                      </a:r>
                      <a:endParaRPr lang="en-US" dirty="0"/>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054698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D771D-1089-47AD-A6D9-185CAC99C8B8}"/>
              </a:ext>
            </a:extLst>
          </p:cNvPr>
          <p:cNvSpPr>
            <a:spLocks noGrp="1"/>
          </p:cNvSpPr>
          <p:nvPr>
            <p:ph type="title" idx="4294967295"/>
          </p:nvPr>
        </p:nvSpPr>
        <p:spPr>
          <a:xfrm>
            <a:off x="1232586" y="1029490"/>
            <a:ext cx="5164611"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a:t>
            </a:r>
            <a:endParaRPr lang="en-US" dirty="0"/>
          </a:p>
        </p:txBody>
      </p:sp>
      <p:sp>
        <p:nvSpPr>
          <p:cNvPr id="5" name="TextBox 4">
            <a:extLst>
              <a:ext uri="{FF2B5EF4-FFF2-40B4-BE49-F238E27FC236}">
                <a16:creationId xmlns:a16="http://schemas.microsoft.com/office/drawing/2014/main" id="{2230FC57-994B-904F-BF72-82996C908ADC}"/>
              </a:ext>
            </a:extLst>
          </p:cNvPr>
          <p:cNvSpPr txBox="1"/>
          <p:nvPr/>
        </p:nvSpPr>
        <p:spPr>
          <a:xfrm>
            <a:off x="6289964" y="1105954"/>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F1AD1404-70F7-D943-B62B-EE05DDC567DD}"/>
              </a:ext>
            </a:extLst>
          </p:cNvPr>
          <p:cNvSpPr txBox="1">
            <a:spLocks/>
          </p:cNvSpPr>
          <p:nvPr/>
        </p:nvSpPr>
        <p:spPr>
          <a:xfrm>
            <a:off x="1328739" y="1903266"/>
            <a:ext cx="506845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Collect samples of herbaceous vegetation from the site.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Blindfold a member of the team and have him/her/them throw a beanbag somewhere in the sample site.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Mark a one-meter square around the bean bag to take a random sample.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Using grass clippers, clip all the vegetation </a:t>
            </a:r>
            <a:r>
              <a:rPr lang="en-US" sz="1600" dirty="0">
                <a:solidFill>
                  <a:sysClr val="windowText" lastClr="000000"/>
                </a:solidFill>
                <a:latin typeface="Calibri"/>
              </a:rPr>
              <a:t>close to the ground within the square. Do NOT collect any leaves or litter that are already dead or unattached from the ground.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Place clippings into brown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paper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bags and label with the site name, date, and sample number (e.g., Field Site Name, Herb Sample #1, bag 1 of 2).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Repeat steps 1-5 </a:t>
            </a:r>
            <a:r>
              <a:rPr lang="en-US" sz="1600" u="sng" dirty="0">
                <a:solidFill>
                  <a:sysClr val="windowText" lastClr="000000"/>
                </a:solidFill>
                <a:latin typeface="Calibri"/>
              </a:rPr>
              <a:t>two more times</a:t>
            </a:r>
            <a:r>
              <a:rPr lang="en-US" sz="1600" dirty="0">
                <a:solidFill>
                  <a:sysClr val="windowText" lastClr="000000"/>
                </a:solidFill>
                <a:latin typeface="Calibri"/>
              </a:rPr>
              <a:t>.</a:t>
            </a:r>
            <a:endParaRPr kumimoji="0" lang="en-US" sz="16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Picture showing someone's hand holding an herbaceous vegetation sample.">
            <a:extLst>
              <a:ext uri="{FF2B5EF4-FFF2-40B4-BE49-F238E27FC236}">
                <a16:creationId xmlns:a16="http://schemas.microsoft.com/office/drawing/2014/main" id="{7A3A367D-8258-A241-8363-35166D261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8642" y="2387858"/>
            <a:ext cx="2120460" cy="1408481"/>
          </a:xfrm>
          <a:prstGeom prst="rect">
            <a:avLst/>
          </a:prstGeom>
        </p:spPr>
      </p:pic>
      <p:pic>
        <p:nvPicPr>
          <p:cNvPr id="7" name="Picture 6" descr="Picture of a brown paper bag.">
            <a:extLst>
              <a:ext uri="{FF2B5EF4-FFF2-40B4-BE49-F238E27FC236}">
                <a16:creationId xmlns:a16="http://schemas.microsoft.com/office/drawing/2014/main" id="{F9A77C23-1A86-5746-9971-841E583EB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6472" y="3913486"/>
            <a:ext cx="1422400" cy="1422400"/>
          </a:xfrm>
          <a:prstGeom prst="rect">
            <a:avLst/>
          </a:prstGeom>
        </p:spPr>
      </p:pic>
      <p:pic>
        <p:nvPicPr>
          <p:cNvPr id="6" name="Picture 5" descr="Picture showing four brown paper bags.">
            <a:extLst>
              <a:ext uri="{FF2B5EF4-FFF2-40B4-BE49-F238E27FC236}">
                <a16:creationId xmlns:a16="http://schemas.microsoft.com/office/drawing/2014/main" id="{EAED78BD-B8B9-2E4D-8D55-109A1898D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664" y="4890431"/>
            <a:ext cx="1397000" cy="1397000"/>
          </a:xfrm>
          <a:prstGeom prst="rect">
            <a:avLst/>
          </a:prstGeom>
        </p:spPr>
      </p:pic>
    </p:spTree>
    <p:extLst>
      <p:ext uri="{BB962C8B-B14F-4D97-AF65-F5344CB8AC3E}">
        <p14:creationId xmlns:p14="http://schemas.microsoft.com/office/powerpoint/2010/main" val="133445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B1AE097-240B-FE42-A89B-B5F9685EC386}"/>
              </a:ext>
            </a:extLst>
          </p:cNvPr>
          <p:cNvSpPr txBox="1">
            <a:spLocks/>
          </p:cNvSpPr>
          <p:nvPr/>
        </p:nvSpPr>
        <p:spPr>
          <a:xfrm>
            <a:off x="1328928" y="954972"/>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A building block of life</a:t>
            </a:r>
          </a:p>
        </p:txBody>
      </p:sp>
      <p:sp>
        <p:nvSpPr>
          <p:cNvPr id="10" name="Content Placeholder 2">
            <a:extLst>
              <a:ext uri="{FF2B5EF4-FFF2-40B4-BE49-F238E27FC236}">
                <a16:creationId xmlns:a16="http://schemas.microsoft.com/office/drawing/2014/main" id="{737A164C-CACD-324B-A85E-AA6ECB3DDBC0}"/>
              </a:ext>
            </a:extLst>
          </p:cNvPr>
          <p:cNvSpPr txBox="1">
            <a:spLocks/>
          </p:cNvSpPr>
          <p:nvPr/>
        </p:nvSpPr>
        <p:spPr>
          <a:xfrm>
            <a:off x="1328928" y="2237897"/>
            <a:ext cx="5997170" cy="248443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The most abundant element in living things</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Accounts for 45-50% of the total mass of the biosphere  </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Also present in the Earth’s atmosphere, soil, oceans, and crust</a:t>
            </a:r>
            <a:r>
              <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rPr>
              <a:t> </a:t>
            </a:r>
            <a:endPar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endParaRPr>
          </a:p>
          <a:p>
            <a:pPr marL="295275" marR="0" lvl="0" indent="-117475"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endParaRPr>
          </a:p>
        </p:txBody>
      </p:sp>
      <p:pic>
        <p:nvPicPr>
          <p:cNvPr id="11" name="Picture 4">
            <a:extLst>
              <a:ext uri="{FF2B5EF4-FFF2-40B4-BE49-F238E27FC236}">
                <a16:creationId xmlns:a16="http://schemas.microsoft.com/office/drawing/2014/main" id="{6D0D8815-28B2-A243-A06E-11C3B81055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0148" y="4970974"/>
            <a:ext cx="1807210" cy="1539395"/>
          </a:xfrm>
          <a:prstGeom prst="rect">
            <a:avLst/>
          </a:prstGeom>
        </p:spPr>
      </p:pic>
      <p:pic>
        <p:nvPicPr>
          <p:cNvPr id="12" name="Picture 6">
            <a:extLst>
              <a:ext uri="{FF2B5EF4-FFF2-40B4-BE49-F238E27FC236}">
                <a16:creationId xmlns:a16="http://schemas.microsoft.com/office/drawing/2014/main" id="{0A7B8007-DD58-E84D-AC51-DEEDAC54CF8F}"/>
              </a:ext>
            </a:extLst>
          </p:cNvPr>
          <p:cNvPicPr>
            <a:picLocks noChangeAspect="1"/>
          </p:cNvPicPr>
          <p:nvPr/>
        </p:nvPicPr>
        <p:blipFill>
          <a:blip r:embed="rId3"/>
          <a:stretch>
            <a:fillRect/>
          </a:stretch>
        </p:blipFill>
        <p:spPr>
          <a:xfrm>
            <a:off x="3502055" y="5028394"/>
            <a:ext cx="1409700" cy="1409700"/>
          </a:xfrm>
          <a:prstGeom prst="rect">
            <a:avLst/>
          </a:prstGeom>
        </p:spPr>
      </p:pic>
      <p:pic>
        <p:nvPicPr>
          <p:cNvPr id="13" name="Picture 12">
            <a:extLst>
              <a:ext uri="{FF2B5EF4-FFF2-40B4-BE49-F238E27FC236}">
                <a16:creationId xmlns:a16="http://schemas.microsoft.com/office/drawing/2014/main" id="{EB0A53B4-6F31-9444-B077-4BCF20DE7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6453" y="4993700"/>
            <a:ext cx="2002278" cy="1493942"/>
          </a:xfrm>
          <a:prstGeom prst="rect">
            <a:avLst/>
          </a:prstGeom>
        </p:spPr>
      </p:pic>
      <p:pic>
        <p:nvPicPr>
          <p:cNvPr id="14" name="Picture 14">
            <a:extLst>
              <a:ext uri="{FF2B5EF4-FFF2-40B4-BE49-F238E27FC236}">
                <a16:creationId xmlns:a16="http://schemas.microsoft.com/office/drawing/2014/main" id="{28C2249F-5E89-5D45-86B9-3160456146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2369" y="1771650"/>
            <a:ext cx="1581962" cy="1471432"/>
          </a:xfrm>
          <a:prstGeom prst="rect">
            <a:avLst/>
          </a:prstGeom>
        </p:spPr>
      </p:pic>
      <p:pic>
        <p:nvPicPr>
          <p:cNvPr id="15" name="Picture 16">
            <a:extLst>
              <a:ext uri="{FF2B5EF4-FFF2-40B4-BE49-F238E27FC236}">
                <a16:creationId xmlns:a16="http://schemas.microsoft.com/office/drawing/2014/main" id="{B45C61D9-1604-1F49-8017-8E0626252D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28537" y="3450607"/>
            <a:ext cx="1594083" cy="1717554"/>
          </a:xfrm>
          <a:prstGeom prst="rect">
            <a:avLst/>
          </a:prstGeom>
        </p:spPr>
      </p:pic>
      <p:pic>
        <p:nvPicPr>
          <p:cNvPr id="3" name="Picture 2">
            <a:extLst>
              <a:ext uri="{FF2B5EF4-FFF2-40B4-BE49-F238E27FC236}">
                <a16:creationId xmlns:a16="http://schemas.microsoft.com/office/drawing/2014/main" id="{F8BADA7E-1893-3A49-864D-6573B46534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0419" y="5375686"/>
            <a:ext cx="1593912" cy="1062408"/>
          </a:xfrm>
          <a:prstGeom prst="rect">
            <a:avLst/>
          </a:prstGeom>
        </p:spPr>
      </p:pic>
    </p:spTree>
    <p:extLst>
      <p:ext uri="{BB962C8B-B14F-4D97-AF65-F5344CB8AC3E}">
        <p14:creationId xmlns:p14="http://schemas.microsoft.com/office/powerpoint/2010/main" val="3136703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AA062E-37C9-4007-8BF4-78D56D766283}"/>
              </a:ext>
            </a:extLst>
          </p:cNvPr>
          <p:cNvSpPr>
            <a:spLocks noGrp="1"/>
          </p:cNvSpPr>
          <p:nvPr>
            <p:ph type="title" idx="4294967295"/>
          </p:nvPr>
        </p:nvSpPr>
        <p:spPr>
          <a:xfrm>
            <a:off x="1154727" y="1047355"/>
            <a:ext cx="6904902"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 (Cont’d)</a:t>
            </a:r>
            <a:endParaRPr lang="en-US" dirty="0"/>
          </a:p>
        </p:txBody>
      </p:sp>
      <p:sp>
        <p:nvSpPr>
          <p:cNvPr id="4" name="TextBox 3">
            <a:extLst>
              <a:ext uri="{FF2B5EF4-FFF2-40B4-BE49-F238E27FC236}">
                <a16:creationId xmlns:a16="http://schemas.microsoft.com/office/drawing/2014/main" id="{B96C0A7A-AB29-3C4D-93BF-8E66E8EB63B9}"/>
              </a:ext>
            </a:extLst>
          </p:cNvPr>
          <p:cNvSpPr txBox="1"/>
          <p:nvPr/>
        </p:nvSpPr>
        <p:spPr>
          <a:xfrm>
            <a:off x="6256856" y="1890983"/>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9D83818E-10C3-A045-8840-9C916D10E98B}"/>
              </a:ext>
            </a:extLst>
          </p:cNvPr>
          <p:cNvSpPr txBox="1">
            <a:spLocks/>
          </p:cNvSpPr>
          <p:nvPr/>
        </p:nvSpPr>
        <p:spPr>
          <a:xfrm>
            <a:off x="1235750" y="1903266"/>
            <a:ext cx="477011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Dry the herbaceous samples by either: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sysClr val="windowText" lastClr="000000"/>
                </a:solidFill>
                <a:latin typeface="Calibri"/>
              </a:rPr>
              <a:t>	(a) </a:t>
            </a:r>
            <a:r>
              <a:rPr lang="en-US" sz="1800" b="1" dirty="0">
                <a:solidFill>
                  <a:sysClr val="windowText" lastClr="000000"/>
                </a:solidFill>
                <a:latin typeface="Calibri"/>
              </a:rPr>
              <a:t>Drying oven: </a:t>
            </a:r>
            <a:r>
              <a:rPr lang="en-US" sz="1800" dirty="0">
                <a:solidFill>
                  <a:sysClr val="windowText" lastClr="000000"/>
                </a:solidFill>
                <a:latin typeface="Calibri"/>
              </a:rPr>
              <a:t>Set oven temp to 50-70</a:t>
            </a:r>
            <a:r>
              <a:rPr lang="en-US" sz="1800" baseline="30000" dirty="0">
                <a:solidFill>
                  <a:sysClr val="windowText" lastClr="000000"/>
                </a:solidFill>
                <a:latin typeface="Calibri"/>
              </a:rPr>
              <a:t>o</a:t>
            </a:r>
            <a:r>
              <a:rPr lang="en-US" sz="1800" dirty="0">
                <a:solidFill>
                  <a:sysClr val="windowText" lastClr="000000"/>
                </a:solidFill>
                <a:latin typeface="Calibri"/>
              </a:rPr>
              <a:t>F, put labeled bags in drying oven. Weigh the bag once per day after day one until sample weights the same two days in a row. Record the mass (g) of the sample + bag and the mass of the empty bag.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(b)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Air drying: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Select a dry, secluded area large enough for all sample bags. Open the tops of the bags for maximum airflow. Weigh once per day after day five, until sample weighs the same two days in a row. Record the mass (g) of the sample + bag, and the mass of the empty bag.</a:t>
            </a:r>
            <a:endParaRPr kumimoji="0" lang="en-US" sz="18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Picture of drying oven with several trays in it. Image credit reads censam.mit.edu">
            <a:extLst>
              <a:ext uri="{FF2B5EF4-FFF2-40B4-BE49-F238E27FC236}">
                <a16:creationId xmlns:a16="http://schemas.microsoft.com/office/drawing/2014/main" id="{FCB536DA-2B87-624B-BB22-51C991586C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2543" y="2604304"/>
            <a:ext cx="2640345" cy="1730769"/>
          </a:xfrm>
          <a:prstGeom prst="rect">
            <a:avLst/>
          </a:prstGeom>
        </p:spPr>
      </p:pic>
      <p:sp>
        <p:nvSpPr>
          <p:cNvPr id="6" name="TextBox 5">
            <a:extLst>
              <a:ext uri="{FF2B5EF4-FFF2-40B4-BE49-F238E27FC236}">
                <a16:creationId xmlns:a16="http://schemas.microsoft.com/office/drawing/2014/main" id="{F1B04BFD-6111-654B-B88F-A1D18608E597}"/>
              </a:ext>
            </a:extLst>
          </p:cNvPr>
          <p:cNvSpPr txBox="1"/>
          <p:nvPr/>
        </p:nvSpPr>
        <p:spPr>
          <a:xfrm>
            <a:off x="7637842" y="4283595"/>
            <a:ext cx="1398140" cy="246221"/>
          </a:xfrm>
          <a:prstGeom prst="rect">
            <a:avLst/>
          </a:prstGeom>
          <a:noFill/>
        </p:spPr>
        <p:txBody>
          <a:bodyPr wrap="none" rtlCol="0">
            <a:spAutoFit/>
          </a:bodyPr>
          <a:lstStyle/>
          <a:p>
            <a:r>
              <a:rPr lang="en-US" sz="1000" i="1" dirty="0"/>
              <a:t>Image: </a:t>
            </a:r>
            <a:r>
              <a:rPr lang="en-US" sz="1000" i="1" dirty="0" err="1"/>
              <a:t>censam.mit.edu</a:t>
            </a:r>
            <a:endParaRPr lang="en-US" sz="1000" i="1" dirty="0"/>
          </a:p>
        </p:txBody>
      </p:sp>
      <p:pic>
        <p:nvPicPr>
          <p:cNvPr id="1026" name="Picture 2" descr="Image shows three brown paper bags filled with vegetation samples.&#10;Image credit reads iowalearningfarms.&#10;https://iowalearningfarms.files.wordpress.com/2015/12/img_4237.jpg?w=646&amp;h=400">
            <a:extLst>
              <a:ext uri="{FF2B5EF4-FFF2-40B4-BE49-F238E27FC236}">
                <a16:creationId xmlns:a16="http://schemas.microsoft.com/office/drawing/2014/main" id="{F5DA6D7E-707A-814F-8E31-6F3307F756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5816" y="4859750"/>
            <a:ext cx="2551924" cy="1580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349A78-1D9B-4347-852D-4A7085599BE6}"/>
              </a:ext>
            </a:extLst>
          </p:cNvPr>
          <p:cNvSpPr txBox="1"/>
          <p:nvPr/>
        </p:nvSpPr>
        <p:spPr>
          <a:xfrm>
            <a:off x="7316816" y="6427674"/>
            <a:ext cx="1579278" cy="246221"/>
          </a:xfrm>
          <a:prstGeom prst="rect">
            <a:avLst/>
          </a:prstGeom>
          <a:noFill/>
        </p:spPr>
        <p:txBody>
          <a:bodyPr wrap="none" rtlCol="0">
            <a:spAutoFit/>
          </a:bodyPr>
          <a:lstStyle/>
          <a:p>
            <a:r>
              <a:rPr lang="en-US" sz="1000" i="1" dirty="0"/>
              <a:t>Image: </a:t>
            </a:r>
            <a:r>
              <a:rPr lang="en-US" sz="1000" i="1" dirty="0" err="1"/>
              <a:t>iowalearningfarms</a:t>
            </a:r>
            <a:endParaRPr lang="en-US" sz="1000" i="1" dirty="0"/>
          </a:p>
        </p:txBody>
      </p:sp>
    </p:spTree>
    <p:extLst>
      <p:ext uri="{BB962C8B-B14F-4D97-AF65-F5344CB8AC3E}">
        <p14:creationId xmlns:p14="http://schemas.microsoft.com/office/powerpoint/2010/main" val="3733011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C9B55-15AC-4902-8424-58ACE9AC6744}"/>
              </a:ext>
            </a:extLst>
          </p:cNvPr>
          <p:cNvSpPr>
            <a:spLocks noGrp="1"/>
          </p:cNvSpPr>
          <p:nvPr>
            <p:ph type="title" idx="4294967295"/>
          </p:nvPr>
        </p:nvSpPr>
        <p:spPr>
          <a:xfrm>
            <a:off x="1207770" y="1096645"/>
            <a:ext cx="7042150" cy="732155"/>
          </a:xfrm>
          <a:prstGeom prst="rect">
            <a:avLst/>
          </a:prstGeom>
        </p:spPr>
        <p:txBody>
          <a:bodyPr/>
          <a:lstStyle/>
          <a:p>
            <a:pPr rtl="0" eaLnBrk="1" fontAlgn="auto" latinLnBrk="0" hangingPunct="1"/>
            <a:r>
              <a:rPr lang="en-US" dirty="0">
                <a:solidFill>
                  <a:srgbClr val="002060"/>
                </a:solidFill>
              </a:rPr>
              <a:t>Data Entry at Globe.gov (1/3)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4154984"/>
          </a:xfrm>
          <a:prstGeom prst="rect">
            <a:avLst/>
          </a:prstGeom>
          <a:noFill/>
        </p:spPr>
        <p:txBody>
          <a:bodyPr wrap="square" rtlCol="0" anchor="t">
            <a:spAutoFit/>
          </a:bodyPr>
          <a:lstStyle/>
          <a:p>
            <a:r>
              <a:rPr lang="en-US" sz="2200" dirty="0"/>
              <a:t>After students have returned from the field with their paper data sheets, data can be shared with the GLOBE and scientific community by entering it into the GLOBE online science database (</a:t>
            </a:r>
            <a:r>
              <a:rPr lang="en-US" sz="2200" dirty="0">
                <a:hlinkClick r:id="rId2"/>
              </a:rPr>
              <a:t>https://data.globe.gov</a:t>
            </a:r>
            <a:r>
              <a:rPr lang="en-US" sz="2200" dirty="0"/>
              <a:t>). </a:t>
            </a:r>
          </a:p>
          <a:p>
            <a:endParaRPr lang="en-US" sz="2200" dirty="0"/>
          </a:p>
          <a:p>
            <a:r>
              <a:rPr lang="en-US" sz="2200" b="1" dirty="0"/>
              <a:t>When you submit your data through GLOBE, the calculations to convert your raw data to biomass and carbon storage values will be completed for you.</a:t>
            </a:r>
            <a:endParaRPr lang="en-US" sz="2200" dirty="0"/>
          </a:p>
          <a:p>
            <a:endParaRPr lang="en-US" sz="2200" dirty="0"/>
          </a:p>
          <a:p>
            <a:r>
              <a:rPr lang="en-US" sz="2200" b="1" dirty="0"/>
              <a:t>*Before you enter data, </a:t>
            </a:r>
            <a:r>
              <a:rPr lang="en-US" sz="2200" dirty="0"/>
              <a:t>review it as a class, checking for data quality including precision and typos. See the </a:t>
            </a:r>
            <a:r>
              <a:rPr lang="en-US" sz="2200" dirty="0">
                <a:hlinkClick r:id="rId3"/>
              </a:rPr>
              <a:t>Carbon Cycle Data Entry Teachers Guide</a:t>
            </a:r>
            <a:r>
              <a:rPr lang="en-US" sz="2200" dirty="0"/>
              <a:t> for notes and suggestions . </a:t>
            </a:r>
          </a:p>
        </p:txBody>
      </p:sp>
    </p:spTree>
    <p:extLst>
      <p:ext uri="{BB962C8B-B14F-4D97-AF65-F5344CB8AC3E}">
        <p14:creationId xmlns:p14="http://schemas.microsoft.com/office/powerpoint/2010/main" val="3728371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EFFFD-21AA-4C76-AAD4-BFFAD8AF8C83}"/>
              </a:ext>
            </a:extLst>
          </p:cNvPr>
          <p:cNvSpPr>
            <a:spLocks noGrp="1"/>
          </p:cNvSpPr>
          <p:nvPr>
            <p:ph type="title" idx="4294967295"/>
          </p:nvPr>
        </p:nvSpPr>
        <p:spPr>
          <a:xfrm>
            <a:off x="1193095" y="1031170"/>
            <a:ext cx="7600950" cy="1208693"/>
          </a:xfrm>
          <a:prstGeom prst="rect">
            <a:avLst/>
          </a:prstGeom>
        </p:spPr>
        <p:txBody>
          <a:bodyPr/>
          <a:lstStyle/>
          <a:p>
            <a:pPr rtl="0" eaLnBrk="1" latinLnBrk="0" hangingPunct="1"/>
            <a:r>
              <a:rPr lang="en-US" sz="3700" dirty="0">
                <a:solidFill>
                  <a:schemeClr val="accent1">
                    <a:lumMod val="50000"/>
                  </a:schemeClr>
                </a:solidFill>
              </a:rPr>
              <a:t>As Part of your data review - Compare Data To Previous Years if applicable</a:t>
            </a:r>
            <a:endParaRPr lang="en-US" dirty="0"/>
          </a:p>
        </p:txBody>
      </p:sp>
      <p:sp>
        <p:nvSpPr>
          <p:cNvPr id="4" name="Rectangle 3">
            <a:extLst>
              <a:ext uri="{FF2B5EF4-FFF2-40B4-BE49-F238E27FC236}">
                <a16:creationId xmlns:a16="http://schemas.microsoft.com/office/drawing/2014/main" id="{40465507-B9F3-4E47-88A8-C5BB8E654147}"/>
              </a:ext>
            </a:extLst>
          </p:cNvPr>
          <p:cNvSpPr/>
          <p:nvPr/>
        </p:nvSpPr>
        <p:spPr>
          <a:xfrm>
            <a:off x="1592664" y="2239863"/>
            <a:ext cx="6918290" cy="4401205"/>
          </a:xfrm>
          <a:prstGeom prst="rect">
            <a:avLst/>
          </a:prstGeom>
        </p:spPr>
        <p:txBody>
          <a:bodyPr wrap="square">
            <a:spAutoFit/>
          </a:bodyPr>
          <a:lstStyle/>
          <a:p>
            <a:pPr marL="342900" indent="-342900">
              <a:buFont typeface="+mj-lt"/>
              <a:buAutoNum type="arabicPeriod"/>
            </a:pPr>
            <a:r>
              <a:rPr lang="en-US" sz="2800" dirty="0"/>
              <a:t>Did any trees increase in circumference? Is it what you expected? Any possible errors? Compare large trees to small trees.</a:t>
            </a:r>
          </a:p>
          <a:p>
            <a:pPr marL="342900" indent="-342900">
              <a:buFont typeface="+mj-lt"/>
              <a:buAutoNum type="arabicPeriod"/>
            </a:pPr>
            <a:r>
              <a:rPr lang="en-US" sz="2800" dirty="0"/>
              <a:t>Any decreases in tree circumference? Have trees died? Difficult bark (wavy, bumpy)? Measured at same height?</a:t>
            </a:r>
          </a:p>
          <a:p>
            <a:pPr marL="342900" indent="-342900">
              <a:buFont typeface="+mj-lt"/>
              <a:buAutoNum type="arabicPeriod"/>
            </a:pPr>
            <a:r>
              <a:rPr lang="en-US" sz="2800" dirty="0"/>
              <a:t>Differences in species?</a:t>
            </a:r>
          </a:p>
          <a:p>
            <a:pPr marL="342900" indent="-342900">
              <a:buFont typeface="+mj-lt"/>
              <a:buAutoNum type="arabicPeriod"/>
            </a:pPr>
            <a:r>
              <a:rPr lang="en-US" sz="2800" dirty="0"/>
              <a:t>Any new trees? Factors that affected current year (i.e.: ice storms, insects, hurricanes).</a:t>
            </a:r>
          </a:p>
        </p:txBody>
      </p:sp>
    </p:spTree>
    <p:extLst>
      <p:ext uri="{BB962C8B-B14F-4D97-AF65-F5344CB8AC3E}">
        <p14:creationId xmlns:p14="http://schemas.microsoft.com/office/powerpoint/2010/main" val="652805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AAD3A8-B0E4-480B-AECC-C3EEF370F60E}"/>
              </a:ext>
            </a:extLst>
          </p:cNvPr>
          <p:cNvSpPr>
            <a:spLocks noGrp="1"/>
          </p:cNvSpPr>
          <p:nvPr>
            <p:ph type="title" idx="4294967295"/>
          </p:nvPr>
        </p:nvSpPr>
        <p:spPr>
          <a:xfrm>
            <a:off x="1196848" y="1106872"/>
            <a:ext cx="7682992" cy="589848"/>
          </a:xfrm>
          <a:prstGeom prst="rect">
            <a:avLst/>
          </a:prstGeom>
        </p:spPr>
        <p:txBody>
          <a:bodyPr/>
          <a:lstStyle/>
          <a:p>
            <a:pPr rtl="0" eaLnBrk="1" fontAlgn="auto" latinLnBrk="0" hangingPunct="1"/>
            <a:r>
              <a:rPr lang="en-US" kern="1200" dirty="0">
                <a:solidFill>
                  <a:srgbClr val="002060"/>
                </a:solidFill>
                <a:effectLst/>
                <a:ea typeface="+mn-ea"/>
                <a:cs typeface="+mn-cs"/>
              </a:rPr>
              <a:t>Data</a:t>
            </a:r>
            <a:r>
              <a:rPr lang="en-US" kern="1200" dirty="0">
                <a:solidFill>
                  <a:srgbClr val="002060"/>
                </a:solidFill>
                <a:effectLst/>
                <a:latin typeface="Calibri" panose="020F0502020204030204" pitchFamily="34" charset="0"/>
                <a:ea typeface="+mn-ea"/>
                <a:cs typeface="+mn-cs"/>
              </a:rPr>
              <a:t> Entry at Globe.gov (2/3)</a:t>
            </a:r>
            <a:endParaRPr lang="en-US" sz="8800"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400" y="2066925"/>
            <a:ext cx="7021513" cy="3970318"/>
          </a:xfrm>
          <a:prstGeom prst="rect">
            <a:avLst/>
          </a:prstGeom>
          <a:noFill/>
        </p:spPr>
        <p:txBody>
          <a:bodyPr wrap="square" rtlCol="0" anchor="t">
            <a:spAutoFit/>
          </a:bodyPr>
          <a:lstStyle/>
          <a:p>
            <a:r>
              <a:rPr lang="en-US" sz="2200" dirty="0"/>
              <a:t>Data can be entered to the GLOBE website in three ways:</a:t>
            </a:r>
            <a:endParaRPr lang="en-US" dirty="0"/>
          </a:p>
          <a:p>
            <a:endParaRPr lang="en-US" dirty="0"/>
          </a:p>
          <a:p>
            <a:pPr marL="342900" indent="-342900">
              <a:buAutoNum type="arabicPeriod"/>
            </a:pPr>
            <a:r>
              <a:rPr lang="en-US" sz="2200" dirty="0">
                <a:hlinkClick r:id="rId2"/>
              </a:rPr>
              <a:t>Desktop Data Entry</a:t>
            </a:r>
            <a:r>
              <a:rPr lang="en-US" sz="2200" dirty="0"/>
              <a:t>: Log environmental data directly on the GLOBE website.</a:t>
            </a:r>
            <a:endParaRPr lang="en-US" dirty="0"/>
          </a:p>
          <a:p>
            <a:pPr marL="342900" indent="-342900">
              <a:buAutoNum type="arabicPeriod"/>
            </a:pPr>
            <a:endParaRPr lang="en-US" dirty="0"/>
          </a:p>
          <a:p>
            <a:pPr marL="342900" indent="-342900">
              <a:buAutoNum type="arabicPeriod"/>
            </a:pPr>
            <a:r>
              <a:rPr lang="en-US" sz="2200" dirty="0">
                <a:hlinkClick r:id="rId3"/>
              </a:rPr>
              <a:t>Email Data Entry</a:t>
            </a:r>
            <a:r>
              <a:rPr lang="en-US" sz="2200" dirty="0"/>
              <a:t>: If connectivity is an issue, data can also be entered via email. </a:t>
            </a:r>
            <a:endParaRPr lang="en-US" dirty="0"/>
          </a:p>
          <a:p>
            <a:pPr marL="342900" indent="-342900">
              <a:buAutoNum type="arabicPeriod"/>
            </a:pPr>
            <a:endParaRPr lang="en-US" dirty="0"/>
          </a:p>
          <a:p>
            <a:pPr marL="342900" indent="-342900">
              <a:buAutoNum type="arabicPeriod"/>
            </a:pPr>
            <a:r>
              <a:rPr lang="en-US" sz="2200" dirty="0">
                <a:hlinkClick r:id="rId4"/>
              </a:rPr>
              <a:t>GLOBE Observer App</a:t>
            </a:r>
            <a:r>
              <a:rPr lang="en-US" sz="2200" dirty="0"/>
              <a:t>: The app allows users to enter data directly from an iOS or Android device for any GLOBE protocol.  </a:t>
            </a:r>
            <a:endParaRPr lang="en-US" dirty="0"/>
          </a:p>
          <a:p>
            <a:endParaRPr lang="en-US" sz="2200" dirty="0"/>
          </a:p>
        </p:txBody>
      </p:sp>
    </p:spTree>
    <p:extLst>
      <p:ext uri="{BB962C8B-B14F-4D97-AF65-F5344CB8AC3E}">
        <p14:creationId xmlns:p14="http://schemas.microsoft.com/office/powerpoint/2010/main" val="1418836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61048-C630-40CB-8A32-47C7284513A7}"/>
              </a:ext>
            </a:extLst>
          </p:cNvPr>
          <p:cNvSpPr>
            <a:spLocks noGrp="1"/>
          </p:cNvSpPr>
          <p:nvPr>
            <p:ph type="title" idx="4294967295"/>
          </p:nvPr>
        </p:nvSpPr>
        <p:spPr>
          <a:xfrm>
            <a:off x="1412240" y="1147445"/>
            <a:ext cx="7620000" cy="793115"/>
          </a:xfrm>
          <a:prstGeom prst="rect">
            <a:avLst/>
          </a:prstGeom>
        </p:spPr>
        <p:txBody>
          <a:bodyPr/>
          <a:lstStyle/>
          <a:p>
            <a:pPr rtl="0" eaLnBrk="1" fontAlgn="auto" latinLnBrk="0" hangingPunct="1"/>
            <a:r>
              <a:rPr lang="en-US" kern="1200" dirty="0">
                <a:solidFill>
                  <a:srgbClr val="002060"/>
                </a:solidFill>
                <a:effectLst/>
                <a:ea typeface="+mn-ea"/>
                <a:cs typeface="+mn-cs"/>
              </a:rPr>
              <a:t>Data Entry at Globe.gov (3/3)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3323987"/>
          </a:xfrm>
          <a:prstGeom prst="rect">
            <a:avLst/>
          </a:prstGeom>
          <a:noFill/>
        </p:spPr>
        <p:txBody>
          <a:bodyPr wrap="square" rtlCol="0" anchor="t">
            <a:spAutoFit/>
          </a:bodyPr>
          <a:lstStyle/>
          <a:p>
            <a:r>
              <a:rPr lang="en-US" sz="3000" dirty="0"/>
              <a:t>To add your Carbon Cycle data to the GLOBE website, create a new site if you do not already have one. </a:t>
            </a:r>
          </a:p>
          <a:p>
            <a:endParaRPr lang="en-US" sz="3000" dirty="0"/>
          </a:p>
          <a:p>
            <a:r>
              <a:rPr lang="en-US" sz="3000" dirty="0"/>
              <a:t>If you already have a Carbon Cycle site, you can skip ahead to </a:t>
            </a:r>
            <a:r>
              <a:rPr lang="en-US" sz="3000" dirty="0">
                <a:hlinkClick r:id="rId2" action="ppaction://hlinksldjump"/>
              </a:rPr>
              <a:t>add your Carbon Cycle data</a:t>
            </a:r>
            <a:r>
              <a:rPr lang="en-US" sz="3000" dirty="0"/>
              <a:t>.</a:t>
            </a:r>
          </a:p>
        </p:txBody>
      </p:sp>
    </p:spTree>
    <p:extLst>
      <p:ext uri="{BB962C8B-B14F-4D97-AF65-F5344CB8AC3E}">
        <p14:creationId xmlns:p14="http://schemas.microsoft.com/office/powerpoint/2010/main" val="239516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0080FB-AD85-6A44-A269-8B87FD5A2B6E}"/>
              </a:ext>
            </a:extLst>
          </p:cNvPr>
          <p:cNvSpPr txBox="1"/>
          <p:nvPr/>
        </p:nvSpPr>
        <p:spPr>
          <a:xfrm>
            <a:off x="1553560" y="2772597"/>
            <a:ext cx="7021267" cy="2862322"/>
          </a:xfrm>
          <a:prstGeom prst="rect">
            <a:avLst/>
          </a:prstGeom>
          <a:noFill/>
        </p:spPr>
        <p:txBody>
          <a:bodyPr wrap="square" rtlCol="0">
            <a:spAutoFit/>
          </a:bodyPr>
          <a:lstStyle/>
          <a:p>
            <a:pPr marL="342900" indent="-342900">
              <a:buFont typeface="+mj-lt"/>
              <a:buAutoNum type="arabicPeriod"/>
            </a:pPr>
            <a:r>
              <a:rPr lang="en-US" sz="3000" dirty="0"/>
              <a:t>Create a new site</a:t>
            </a:r>
          </a:p>
          <a:p>
            <a:pPr marL="342900" indent="-342900">
              <a:buFont typeface="+mj-lt"/>
              <a:buAutoNum type="arabicPeriod"/>
            </a:pPr>
            <a:r>
              <a:rPr lang="en-US" sz="3000" dirty="0"/>
              <a:t>Add site coordinates </a:t>
            </a:r>
          </a:p>
          <a:p>
            <a:pPr marL="342900" indent="-342900">
              <a:buFont typeface="+mj-lt"/>
              <a:buAutoNum type="arabicPeriod"/>
            </a:pPr>
            <a:r>
              <a:rPr lang="en-US" sz="3000" dirty="0"/>
              <a:t>Describe site, indicate standard or non-standard, and vegetation measured</a:t>
            </a:r>
          </a:p>
          <a:p>
            <a:pPr marL="342900" indent="-342900">
              <a:buFont typeface="+mj-lt"/>
              <a:buAutoNum type="arabicPeriod"/>
            </a:pPr>
            <a:r>
              <a:rPr lang="en-US" sz="3000" dirty="0"/>
              <a:t>Submit</a:t>
            </a:r>
          </a:p>
          <a:p>
            <a:pPr marL="342900" indent="-342900">
              <a:buFont typeface="+mj-lt"/>
              <a:buAutoNum type="arabicPeriod"/>
            </a:pPr>
            <a:r>
              <a:rPr lang="en-US" sz="3000" dirty="0"/>
              <a:t>Optional: add site photos</a:t>
            </a:r>
          </a:p>
        </p:txBody>
      </p:sp>
      <p:sp>
        <p:nvSpPr>
          <p:cNvPr id="3" name="Title 1">
            <a:extLst>
              <a:ext uri="{FF2B5EF4-FFF2-40B4-BE49-F238E27FC236}">
                <a16:creationId xmlns:a16="http://schemas.microsoft.com/office/drawing/2014/main" id="{EFE56881-AD7C-5B9F-A1C6-76AD72EB15C4}"/>
              </a:ext>
            </a:extLst>
          </p:cNvPr>
          <p:cNvSpPr txBox="1">
            <a:spLocks/>
          </p:cNvSpPr>
          <p:nvPr/>
        </p:nvSpPr>
        <p:spPr>
          <a:xfrm>
            <a:off x="1452739" y="1223081"/>
            <a:ext cx="7222910" cy="662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rPr>
              <a:t>Add new site at Globe.gov or on the GLOBE Observer App</a:t>
            </a:r>
            <a:endParaRPr lang="en-US" dirty="0">
              <a:solidFill>
                <a:srgbClr val="002060"/>
              </a:solidFill>
            </a:endParaRPr>
          </a:p>
        </p:txBody>
      </p:sp>
    </p:spTree>
    <p:extLst>
      <p:ext uri="{BB962C8B-B14F-4D97-AF65-F5344CB8AC3E}">
        <p14:creationId xmlns:p14="http://schemas.microsoft.com/office/powerpoint/2010/main" val="632926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A68-E09B-4853-BD1F-AABDCA97A0AA}"/>
              </a:ext>
            </a:extLst>
          </p:cNvPr>
          <p:cNvSpPr>
            <a:spLocks noGrp="1"/>
          </p:cNvSpPr>
          <p:nvPr>
            <p:ph type="title" idx="4294967295"/>
          </p:nvPr>
        </p:nvSpPr>
        <p:spPr>
          <a:xfrm>
            <a:off x="1328928" y="1117600"/>
            <a:ext cx="4864608" cy="623888"/>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1. Create a new site</a:t>
            </a:r>
            <a:endParaRPr lang="en-US" dirty="0"/>
          </a:p>
        </p:txBody>
      </p:sp>
      <p:sp>
        <p:nvSpPr>
          <p:cNvPr id="6" name="TextBox 5">
            <a:extLst>
              <a:ext uri="{FF2B5EF4-FFF2-40B4-BE49-F238E27FC236}">
                <a16:creationId xmlns:a16="http://schemas.microsoft.com/office/drawing/2014/main" id="{BB8760D7-40A0-9A2F-2BFE-C61F17673ED4}"/>
              </a:ext>
            </a:extLst>
          </p:cNvPr>
          <p:cNvSpPr txBox="1"/>
          <p:nvPr/>
        </p:nvSpPr>
        <p:spPr>
          <a:xfrm>
            <a:off x="1584960" y="1783629"/>
            <a:ext cx="6986400" cy="369332"/>
          </a:xfrm>
          <a:prstGeom prst="rect">
            <a:avLst/>
          </a:prstGeom>
          <a:noFill/>
        </p:spPr>
        <p:txBody>
          <a:bodyPr wrap="none" rtlCol="0">
            <a:spAutoFit/>
          </a:bodyPr>
          <a:lstStyle/>
          <a:p>
            <a:r>
              <a:rPr lang="en-US" dirty="0"/>
              <a:t>Log in to the </a:t>
            </a:r>
            <a:r>
              <a:rPr lang="en-US" dirty="0">
                <a:hlinkClick r:id="rId2"/>
              </a:rPr>
              <a:t>GLOBE Data Entry webpage</a:t>
            </a:r>
            <a:r>
              <a:rPr lang="en-US" dirty="0"/>
              <a:t> and click “Create/Edit My Sites”.</a:t>
            </a:r>
          </a:p>
        </p:txBody>
      </p:sp>
      <p:grpSp>
        <p:nvGrpSpPr>
          <p:cNvPr id="13" name="Group 12" descr="Data entry homepage.">
            <a:extLst>
              <a:ext uri="{FF2B5EF4-FFF2-40B4-BE49-F238E27FC236}">
                <a16:creationId xmlns:a16="http://schemas.microsoft.com/office/drawing/2014/main" id="{A0C392A8-1E1F-3C73-9080-4D181949D67E}"/>
              </a:ext>
            </a:extLst>
          </p:cNvPr>
          <p:cNvGrpSpPr/>
          <p:nvPr/>
        </p:nvGrpSpPr>
        <p:grpSpPr>
          <a:xfrm>
            <a:off x="3360511" y="2239756"/>
            <a:ext cx="4097796" cy="3044517"/>
            <a:chOff x="3360511" y="2239756"/>
            <a:chExt cx="4097796" cy="3044517"/>
          </a:xfrm>
        </p:grpSpPr>
        <p:pic>
          <p:nvPicPr>
            <p:cNvPr id="5" name="Picture 4" descr="A screenshot of a data entry&#10;&#10;Description automatically generated">
              <a:extLst>
                <a:ext uri="{FF2B5EF4-FFF2-40B4-BE49-F238E27FC236}">
                  <a16:creationId xmlns:a16="http://schemas.microsoft.com/office/drawing/2014/main" id="{054C92A3-8707-EC34-BC97-BC5B9FFB50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9CBC5D6A-7D64-B531-1FD6-D3DBEF6EF395}"/>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27DAC4FA-7E73-DC5F-FF46-37D37A2B37F3}"/>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12" name="Group 11" descr="Add a new site screenshot">
            <a:extLst>
              <a:ext uri="{FF2B5EF4-FFF2-40B4-BE49-F238E27FC236}">
                <a16:creationId xmlns:a16="http://schemas.microsoft.com/office/drawing/2014/main" id="{47112269-4486-FFA6-35C8-28270F1E493E}"/>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FEC40E94-05CF-7662-FDD6-2B30D0F07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7890A2A9-32BF-6263-C8BD-48AB5B990095}"/>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2626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E09B0E-7653-4756-9A9F-24F442529AF0}"/>
              </a:ext>
            </a:extLst>
          </p:cNvPr>
          <p:cNvSpPr>
            <a:spLocks noGrp="1"/>
          </p:cNvSpPr>
          <p:nvPr>
            <p:ph type="title" idx="4294967295"/>
          </p:nvPr>
        </p:nvSpPr>
        <p:spPr>
          <a:xfrm>
            <a:off x="1221032" y="1066800"/>
            <a:ext cx="7886700" cy="70167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2. Add site coordinates</a:t>
            </a:r>
            <a:endParaRPr lang="en-US" dirty="0"/>
          </a:p>
        </p:txBody>
      </p:sp>
      <p:grpSp>
        <p:nvGrpSpPr>
          <p:cNvPr id="19" name="Group 18" descr="Screenshot of page to add coordinates. Choose a site name and type in coordinates or use the map. ">
            <a:extLst>
              <a:ext uri="{FF2B5EF4-FFF2-40B4-BE49-F238E27FC236}">
                <a16:creationId xmlns:a16="http://schemas.microsoft.com/office/drawing/2014/main" id="{CDF6B1E8-21E9-2A7D-4492-3E908E83666F}"/>
              </a:ext>
            </a:extLst>
          </p:cNvPr>
          <p:cNvGrpSpPr/>
          <p:nvPr/>
        </p:nvGrpSpPr>
        <p:grpSpPr>
          <a:xfrm>
            <a:off x="1351100" y="1769270"/>
            <a:ext cx="7204049" cy="4537810"/>
            <a:chOff x="1351100" y="1769270"/>
            <a:chExt cx="7204049" cy="4537810"/>
          </a:xfrm>
        </p:grpSpPr>
        <p:pic>
          <p:nvPicPr>
            <p:cNvPr id="10" name="Picture 9" descr="A screenshot of a map&#10;&#10;Description automatically generated">
              <a:extLst>
                <a:ext uri="{FF2B5EF4-FFF2-40B4-BE49-F238E27FC236}">
                  <a16:creationId xmlns:a16="http://schemas.microsoft.com/office/drawing/2014/main" id="{CA4C3B4D-A7E0-5D78-205A-B721981A6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6" name="TextBox 5" descr="Text box that reads &quot;Select GPS if you used a GPS.&quot;">
              <a:extLst>
                <a:ext uri="{FF2B5EF4-FFF2-40B4-BE49-F238E27FC236}">
                  <a16:creationId xmlns:a16="http://schemas.microsoft.com/office/drawing/2014/main" id="{809B990A-A978-1242-99EE-2FEF70FE11F7}"/>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5" name="Straight Arrow Connector 4" descr="Down arrow pointing to radio button for GPS.">
              <a:extLst>
                <a:ext uri="{FF2B5EF4-FFF2-40B4-BE49-F238E27FC236}">
                  <a16:creationId xmlns:a16="http://schemas.microsoft.com/office/drawing/2014/main" id="{BE3CA5CC-9DC5-7643-B27F-C9A8A750D0D0}"/>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descr="Down arrow pointing to radio button for Other.">
              <a:extLst>
                <a:ext uri="{FF2B5EF4-FFF2-40B4-BE49-F238E27FC236}">
                  <a16:creationId xmlns:a16="http://schemas.microsoft.com/office/drawing/2014/main" id="{5EEE0EC0-E497-0C42-ACD8-B2FA19E42B4F}"/>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descr="Text box that reads &quot;Zoom into your region on the map and move the map until the red pin is on your site&quot;.">
              <a:extLst>
                <a:ext uri="{FF2B5EF4-FFF2-40B4-BE49-F238E27FC236}">
                  <a16:creationId xmlns:a16="http://schemas.microsoft.com/office/drawing/2014/main" id="{AF76F737-ABC5-E545-9283-8574F013E84E}"/>
                </a:ext>
              </a:extLst>
            </p:cNvPr>
            <p:cNvSpPr txBox="1"/>
            <p:nvPr/>
          </p:nvSpPr>
          <p:spPr>
            <a:xfrm>
              <a:off x="1526730" y="3172409"/>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7" name="Straight Arrow Connector 16" descr="Down arrow pointing to a location in the United States.">
              <a:extLst>
                <a:ext uri="{FF2B5EF4-FFF2-40B4-BE49-F238E27FC236}">
                  <a16:creationId xmlns:a16="http://schemas.microsoft.com/office/drawing/2014/main" id="{B99A5057-4496-6E4E-82FC-F195788EA4C5}"/>
                </a:ext>
              </a:extLst>
            </p:cNvPr>
            <p:cNvCxnSpPr>
              <a:cxnSpLocks/>
            </p:cNvCxnSpPr>
            <p:nvPr/>
          </p:nvCxnSpPr>
          <p:spPr>
            <a:xfrm>
              <a:off x="2942369" y="4695933"/>
              <a:ext cx="485980" cy="3377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8554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descr="Text box that reads &quot;Zoom into your region on the map and move the map until the red pin is on your site&quot;.">
            <a:extLst>
              <a:ext uri="{FF2B5EF4-FFF2-40B4-BE49-F238E27FC236}">
                <a16:creationId xmlns:a16="http://schemas.microsoft.com/office/drawing/2014/main" id="{F0567FB3-69F3-8C05-C0E8-7D747910990D}"/>
              </a:ext>
            </a:extLst>
          </p:cNvPr>
          <p:cNvSpPr txBox="1"/>
          <p:nvPr/>
        </p:nvSpPr>
        <p:spPr>
          <a:xfrm>
            <a:off x="4295201" y="6488668"/>
            <a:ext cx="4888992" cy="369332"/>
          </a:xfrm>
          <a:prstGeom prst="rect">
            <a:avLst/>
          </a:prstGeom>
          <a:noFill/>
        </p:spPr>
        <p:txBody>
          <a:bodyPr wrap="square" rtlCol="0">
            <a:spAutoFit/>
          </a:bodyPr>
          <a:lstStyle/>
          <a:p>
            <a:r>
              <a:rPr lang="en-US" dirty="0">
                <a:solidFill>
                  <a:srgbClr val="FF0000"/>
                </a:solidFill>
              </a:rPr>
              <a:t>*This will determine the data entry form you see! </a:t>
            </a:r>
          </a:p>
        </p:txBody>
      </p:sp>
      <p:sp>
        <p:nvSpPr>
          <p:cNvPr id="13" name="Title 1">
            <a:extLst>
              <a:ext uri="{FF2B5EF4-FFF2-40B4-BE49-F238E27FC236}">
                <a16:creationId xmlns:a16="http://schemas.microsoft.com/office/drawing/2014/main" id="{AA29EE81-7ED5-5228-AAD9-C2291DD36C70}"/>
              </a:ext>
            </a:extLst>
          </p:cNvPr>
          <p:cNvSpPr txBox="1">
            <a:spLocks/>
          </p:cNvSpPr>
          <p:nvPr/>
        </p:nvSpPr>
        <p:spPr>
          <a:xfrm>
            <a:off x="1096981" y="893445"/>
            <a:ext cx="8087212" cy="11283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a:solidFill>
                  <a:srgbClr val="002060"/>
                </a:solidFill>
                <a:latin typeface="Calibri" panose="020F0502020204030204" pitchFamily="34" charset="0"/>
                <a:ea typeface="+mn-ea"/>
                <a:cs typeface="+mn-cs"/>
              </a:rPr>
              <a:t>3. Describe </a:t>
            </a:r>
            <a:r>
              <a:rPr lang="en-US" sz="3600">
                <a:solidFill>
                  <a:srgbClr val="254061"/>
                </a:solidFill>
                <a:latin typeface="Calibri" panose="020F0502020204030204" pitchFamily="34" charset="0"/>
                <a:ea typeface="+mn-ea"/>
                <a:cs typeface="+mn-cs"/>
              </a:rPr>
              <a:t>site</a:t>
            </a:r>
            <a:r>
              <a:rPr lang="en-US" sz="3600">
                <a:solidFill>
                  <a:srgbClr val="002060"/>
                </a:solidFill>
                <a:latin typeface="Calibri" panose="020F0502020204030204" pitchFamily="34" charset="0"/>
                <a:ea typeface="+mn-ea"/>
                <a:cs typeface="+mn-cs"/>
              </a:rPr>
              <a:t>; indicate standard or non-standard, and vegetation types measured</a:t>
            </a:r>
            <a:endParaRPr lang="en-US" sz="3600" dirty="0"/>
          </a:p>
        </p:txBody>
      </p:sp>
      <p:grpSp>
        <p:nvGrpSpPr>
          <p:cNvPr id="19" name="Group 18" descr="Screenshot of the Carbon site creation page. Check the vegetation types, select your site type, and add the site area. ">
            <a:extLst>
              <a:ext uri="{FF2B5EF4-FFF2-40B4-BE49-F238E27FC236}">
                <a16:creationId xmlns:a16="http://schemas.microsoft.com/office/drawing/2014/main" id="{48CF232F-238E-1C0D-5C35-F9093051DAFD}"/>
              </a:ext>
            </a:extLst>
          </p:cNvPr>
          <p:cNvGrpSpPr/>
          <p:nvPr/>
        </p:nvGrpSpPr>
        <p:grpSpPr>
          <a:xfrm>
            <a:off x="1474657" y="2122520"/>
            <a:ext cx="7316052" cy="4265468"/>
            <a:chOff x="1474657" y="2122520"/>
            <a:chExt cx="7316052" cy="4265468"/>
          </a:xfrm>
        </p:grpSpPr>
        <p:grpSp>
          <p:nvGrpSpPr>
            <p:cNvPr id="2" name="Group 1">
              <a:extLst>
                <a:ext uri="{FF2B5EF4-FFF2-40B4-BE49-F238E27FC236}">
                  <a16:creationId xmlns:a16="http://schemas.microsoft.com/office/drawing/2014/main" id="{288BC1A3-D6FF-2A17-85AF-0C192DA4D86C}"/>
                </a:ext>
              </a:extLst>
            </p:cNvPr>
            <p:cNvGrpSpPr/>
            <p:nvPr/>
          </p:nvGrpSpPr>
          <p:grpSpPr>
            <a:xfrm>
              <a:off x="1474657" y="2867994"/>
              <a:ext cx="2310283" cy="3160915"/>
              <a:chOff x="1474657" y="2867994"/>
              <a:chExt cx="2310283" cy="3160915"/>
            </a:xfrm>
          </p:grpSpPr>
          <p:sp>
            <p:nvSpPr>
              <p:cNvPr id="4" name="TextBox 3" descr="Text box that reads &quot;Zoom into your region on the map and move the map until the red pin is on your site&quot;.">
                <a:extLst>
                  <a:ext uri="{FF2B5EF4-FFF2-40B4-BE49-F238E27FC236}">
                    <a16:creationId xmlns:a16="http://schemas.microsoft.com/office/drawing/2014/main" id="{9366DFD4-D507-F40B-5560-DBFD37327C54}"/>
                  </a:ext>
                </a:extLst>
              </p:cNvPr>
              <p:cNvSpPr txBox="1"/>
              <p:nvPr/>
            </p:nvSpPr>
            <p:spPr>
              <a:xfrm>
                <a:off x="1474657" y="2867994"/>
                <a:ext cx="1901619" cy="923330"/>
              </a:xfrm>
              <a:prstGeom prst="rect">
                <a:avLst/>
              </a:prstGeom>
              <a:noFill/>
            </p:spPr>
            <p:txBody>
              <a:bodyPr wrap="square" rtlCol="0">
                <a:spAutoFit/>
              </a:bodyPr>
              <a:lstStyle/>
              <a:p>
                <a:r>
                  <a:rPr lang="en-US" dirty="0">
                    <a:solidFill>
                      <a:srgbClr val="FF0000"/>
                    </a:solidFill>
                  </a:rPr>
                  <a:t>Check the vegetation types you will measure</a:t>
                </a:r>
              </a:p>
            </p:txBody>
          </p:sp>
          <p:sp>
            <p:nvSpPr>
              <p:cNvPr id="5" name="TextBox 4" descr="Text box that reads &quot;Zoom into your region on the map and move the map until the red pin is on your site&quot;.">
                <a:extLst>
                  <a:ext uri="{FF2B5EF4-FFF2-40B4-BE49-F238E27FC236}">
                    <a16:creationId xmlns:a16="http://schemas.microsoft.com/office/drawing/2014/main" id="{A0F592B9-FF23-B7F8-A04E-061F91458A7D}"/>
                  </a:ext>
                </a:extLst>
              </p:cNvPr>
              <p:cNvSpPr txBox="1"/>
              <p:nvPr/>
            </p:nvSpPr>
            <p:spPr>
              <a:xfrm>
                <a:off x="1650640" y="4408566"/>
                <a:ext cx="1901619" cy="646331"/>
              </a:xfrm>
              <a:prstGeom prst="rect">
                <a:avLst/>
              </a:prstGeom>
              <a:noFill/>
            </p:spPr>
            <p:txBody>
              <a:bodyPr wrap="square" rtlCol="0">
                <a:spAutoFit/>
              </a:bodyPr>
              <a:lstStyle/>
              <a:p>
                <a:r>
                  <a:rPr lang="en-US" dirty="0">
                    <a:solidFill>
                      <a:srgbClr val="FF0000"/>
                    </a:solidFill>
                  </a:rPr>
                  <a:t>Select Standard or Non-Standard*</a:t>
                </a:r>
              </a:p>
            </p:txBody>
          </p:sp>
          <p:sp>
            <p:nvSpPr>
              <p:cNvPr id="8" name="TextBox 7" descr="Text box that reads &quot;Zoom into your region on the map and move the map until the red pin is on your site&quot;.">
                <a:extLst>
                  <a:ext uri="{FF2B5EF4-FFF2-40B4-BE49-F238E27FC236}">
                    <a16:creationId xmlns:a16="http://schemas.microsoft.com/office/drawing/2014/main" id="{EFA42431-9EB9-FC30-4BD4-A2E5C99404A0}"/>
                  </a:ext>
                </a:extLst>
              </p:cNvPr>
              <p:cNvSpPr txBox="1"/>
              <p:nvPr/>
            </p:nvSpPr>
            <p:spPr>
              <a:xfrm>
                <a:off x="1660840" y="5382578"/>
                <a:ext cx="1901619" cy="646331"/>
              </a:xfrm>
              <a:prstGeom prst="rect">
                <a:avLst/>
              </a:prstGeom>
              <a:noFill/>
            </p:spPr>
            <p:txBody>
              <a:bodyPr wrap="square" rtlCol="0">
                <a:spAutoFit/>
              </a:bodyPr>
              <a:lstStyle/>
              <a:p>
                <a:r>
                  <a:rPr lang="en-US" dirty="0">
                    <a:solidFill>
                      <a:srgbClr val="FF0000"/>
                    </a:solidFill>
                  </a:rPr>
                  <a:t>Add the area of the site in m</a:t>
                </a:r>
                <a:r>
                  <a:rPr lang="en-US" baseline="30000" dirty="0">
                    <a:solidFill>
                      <a:srgbClr val="FF0000"/>
                    </a:solidFill>
                  </a:rPr>
                  <a:t>2</a:t>
                </a:r>
              </a:p>
            </p:txBody>
          </p:sp>
          <p:cxnSp>
            <p:nvCxnSpPr>
              <p:cNvPr id="9" name="Straight Arrow Connector 8" descr="Down arrow pointing to radio button for Other.">
                <a:extLst>
                  <a:ext uri="{FF2B5EF4-FFF2-40B4-BE49-F238E27FC236}">
                    <a16:creationId xmlns:a16="http://schemas.microsoft.com/office/drawing/2014/main" id="{8C33391B-9F31-CCCE-79E1-EBFCAEF66E62}"/>
                  </a:ext>
                </a:extLst>
              </p:cNvPr>
              <p:cNvCxnSpPr>
                <a:cxnSpLocks/>
              </p:cNvCxnSpPr>
              <p:nvPr/>
            </p:nvCxnSpPr>
            <p:spPr>
              <a:xfrm>
                <a:off x="2967612" y="3817801"/>
                <a:ext cx="817328" cy="2630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descr="Down arrow pointing to radio button for Other.">
                <a:extLst>
                  <a:ext uri="{FF2B5EF4-FFF2-40B4-BE49-F238E27FC236}">
                    <a16:creationId xmlns:a16="http://schemas.microsoft.com/office/drawing/2014/main" id="{1FCF9FBD-3B64-C79B-B8BA-EE7A2D92B6F5}"/>
                  </a:ext>
                </a:extLst>
              </p:cNvPr>
              <p:cNvCxnSpPr>
                <a:cxnSpLocks/>
              </p:cNvCxnSpPr>
              <p:nvPr/>
            </p:nvCxnSpPr>
            <p:spPr>
              <a:xfrm flipV="1">
                <a:off x="3132942" y="563698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descr="Down arrow pointing to radio button for Other.">
                <a:extLst>
                  <a:ext uri="{FF2B5EF4-FFF2-40B4-BE49-F238E27FC236}">
                    <a16:creationId xmlns:a16="http://schemas.microsoft.com/office/drawing/2014/main" id="{A145A815-343C-C12A-9D89-3847556201C8}"/>
                  </a:ext>
                </a:extLst>
              </p:cNvPr>
              <p:cNvCxnSpPr>
                <a:cxnSpLocks/>
              </p:cNvCxnSpPr>
              <p:nvPr/>
            </p:nvCxnSpPr>
            <p:spPr>
              <a:xfrm>
                <a:off x="3219376" y="4790181"/>
                <a:ext cx="565564" cy="1492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18" name="Picture 17" descr="A screenshot of a computer&#10;&#10;Description automatically generated">
              <a:extLst>
                <a:ext uri="{FF2B5EF4-FFF2-40B4-BE49-F238E27FC236}">
                  <a16:creationId xmlns:a16="http://schemas.microsoft.com/office/drawing/2014/main" id="{0B4E89C7-EC99-8DB1-35DB-D856BCA926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5888" y="2122520"/>
              <a:ext cx="4874821" cy="4265468"/>
            </a:xfrm>
            <a:prstGeom prst="rect">
              <a:avLst/>
            </a:prstGeom>
          </p:spPr>
        </p:pic>
      </p:grpSp>
    </p:spTree>
    <p:extLst>
      <p:ext uri="{BB962C8B-B14F-4D97-AF65-F5344CB8AC3E}">
        <p14:creationId xmlns:p14="http://schemas.microsoft.com/office/powerpoint/2010/main" val="2801410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D86F6-2EB1-0C5F-7E1B-A0EF49D29BE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76AC35-04B4-42C9-3CB1-01C67CEBA985}"/>
              </a:ext>
            </a:extLst>
          </p:cNvPr>
          <p:cNvSpPr>
            <a:spLocks noGrp="1"/>
          </p:cNvSpPr>
          <p:nvPr>
            <p:ph type="title" idx="4294967295"/>
          </p:nvPr>
        </p:nvSpPr>
        <p:spPr>
          <a:xfrm>
            <a:off x="1056788" y="1039749"/>
            <a:ext cx="8087212" cy="1128395"/>
          </a:xfrm>
          <a:prstGeom prst="rect">
            <a:avLst/>
          </a:prstGeom>
        </p:spPr>
        <p:txBody>
          <a:bodyPr/>
          <a:lstStyle/>
          <a:p>
            <a:pPr rtl="0" eaLnBrk="1" fontAlgn="auto" latinLnBrk="0" hangingPunct="1"/>
            <a:r>
              <a:rPr lang="en-US" dirty="0">
                <a:solidFill>
                  <a:srgbClr val="002060"/>
                </a:solidFill>
                <a:latin typeface="Calibri" panose="020F0502020204030204" pitchFamily="34" charset="0"/>
                <a:ea typeface="+mn-ea"/>
                <a:cs typeface="+mn-cs"/>
              </a:rPr>
              <a:t>4</a:t>
            </a:r>
            <a:r>
              <a:rPr lang="en-US" i="0" kern="1200" spc="0" baseline="0" dirty="0">
                <a:ln>
                  <a:noFill/>
                </a:ln>
                <a:solidFill>
                  <a:srgbClr val="002060"/>
                </a:solidFill>
                <a:effectLst/>
                <a:latin typeface="Calibri" panose="020F0502020204030204" pitchFamily="34" charset="0"/>
                <a:ea typeface="+mn-ea"/>
                <a:cs typeface="+mn-cs"/>
              </a:rPr>
              <a:t>. Submit!</a:t>
            </a:r>
            <a:endParaRPr lang="en-US" dirty="0"/>
          </a:p>
        </p:txBody>
      </p:sp>
      <p:pic>
        <p:nvPicPr>
          <p:cNvPr id="3" name="Picture 2" descr="Screenshot of the save site button">
            <a:extLst>
              <a:ext uri="{FF2B5EF4-FFF2-40B4-BE49-F238E27FC236}">
                <a16:creationId xmlns:a16="http://schemas.microsoft.com/office/drawing/2014/main" id="{63148A43-C648-0A9D-8E07-F7A03D278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684" y="2398208"/>
            <a:ext cx="6282796" cy="793616"/>
          </a:xfrm>
          <a:prstGeom prst="rect">
            <a:avLst/>
          </a:prstGeom>
        </p:spPr>
      </p:pic>
      <p:sp>
        <p:nvSpPr>
          <p:cNvPr id="6" name="TextBox 5">
            <a:extLst>
              <a:ext uri="{FF2B5EF4-FFF2-40B4-BE49-F238E27FC236}">
                <a16:creationId xmlns:a16="http://schemas.microsoft.com/office/drawing/2014/main" id="{FA3B685D-F7EC-BB15-0CD6-0B10DF182E9B}"/>
              </a:ext>
            </a:extLst>
          </p:cNvPr>
          <p:cNvSpPr txBox="1"/>
          <p:nvPr/>
        </p:nvSpPr>
        <p:spPr>
          <a:xfrm>
            <a:off x="2352494" y="1798812"/>
            <a:ext cx="5495800" cy="369332"/>
          </a:xfrm>
          <a:prstGeom prst="rect">
            <a:avLst/>
          </a:prstGeom>
          <a:noFill/>
        </p:spPr>
        <p:txBody>
          <a:bodyPr wrap="none" rtlCol="0">
            <a:spAutoFit/>
          </a:bodyPr>
          <a:lstStyle/>
          <a:p>
            <a:r>
              <a:rPr lang="en-US" dirty="0"/>
              <a:t>At the bottom of the screen, click the ”Save Site” button.</a:t>
            </a:r>
          </a:p>
        </p:txBody>
      </p:sp>
      <p:sp>
        <p:nvSpPr>
          <p:cNvPr id="11" name="TextBox 10">
            <a:extLst>
              <a:ext uri="{FF2B5EF4-FFF2-40B4-BE49-F238E27FC236}">
                <a16:creationId xmlns:a16="http://schemas.microsoft.com/office/drawing/2014/main" id="{ACA87082-EA28-6A1D-B9B9-3587B0BA3D71}"/>
              </a:ext>
            </a:extLst>
          </p:cNvPr>
          <p:cNvSpPr txBox="1"/>
          <p:nvPr/>
        </p:nvSpPr>
        <p:spPr>
          <a:xfrm>
            <a:off x="2198417" y="3666177"/>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78ACB1DF-2868-2559-D406-0954C053367B}"/>
              </a:ext>
            </a:extLst>
          </p:cNvPr>
          <p:cNvPicPr>
            <a:picLocks noChangeAspect="1"/>
          </p:cNvPicPr>
          <p:nvPr/>
        </p:nvPicPr>
        <p:blipFill>
          <a:blip r:embed="rId4"/>
          <a:stretch>
            <a:fillRect/>
          </a:stretch>
        </p:blipFill>
        <p:spPr>
          <a:xfrm>
            <a:off x="4332044" y="5617858"/>
            <a:ext cx="1536700" cy="609600"/>
          </a:xfrm>
          <a:prstGeom prst="rect">
            <a:avLst/>
          </a:prstGeom>
        </p:spPr>
      </p:pic>
      <p:cxnSp>
        <p:nvCxnSpPr>
          <p:cNvPr id="16" name="Straight Arrow Connector 15" descr="Down arrow pointing to radio button for Home.">
            <a:extLst>
              <a:ext uri="{FF2B5EF4-FFF2-40B4-BE49-F238E27FC236}">
                <a16:creationId xmlns:a16="http://schemas.microsoft.com/office/drawing/2014/main" id="{859AF847-A661-A7D1-44A1-DE9D549954DF}"/>
              </a:ext>
            </a:extLst>
          </p:cNvPr>
          <p:cNvCxnSpPr>
            <a:cxnSpLocks/>
          </p:cNvCxnSpPr>
          <p:nvPr/>
        </p:nvCxnSpPr>
        <p:spPr>
          <a:xfrm flipV="1">
            <a:off x="3983356" y="592265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89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4047-AC9B-46BB-A649-DD920B2B7795}"/>
              </a:ext>
            </a:extLst>
          </p:cNvPr>
          <p:cNvSpPr>
            <a:spLocks noGrp="1"/>
          </p:cNvSpPr>
          <p:nvPr>
            <p:ph type="title" idx="4294967295"/>
          </p:nvPr>
        </p:nvSpPr>
        <p:spPr>
          <a:xfrm>
            <a:off x="1257300" y="1157288"/>
            <a:ext cx="7886700" cy="1325562"/>
          </a:xfrm>
          <a:prstGeom prst="rect">
            <a:avLst/>
          </a:prstGeom>
        </p:spPr>
        <p:txBody>
          <a:bodyPr/>
          <a:lstStyle/>
          <a:p>
            <a:r>
              <a:rPr lang="en-US" sz="4000" dirty="0">
                <a:solidFill>
                  <a:srgbClr val="002060"/>
                </a:solidFill>
                <a:ea typeface="Calibri Light" charset="0"/>
                <a:cs typeface="Calibri Light" charset="0"/>
              </a:rPr>
              <a:t>Review: What is the Carbon Cycle?</a:t>
            </a:r>
          </a:p>
        </p:txBody>
      </p:sp>
      <p:sp>
        <p:nvSpPr>
          <p:cNvPr id="11" name="Content Placeholder 2">
            <a:extLst>
              <a:ext uri="{FF2B5EF4-FFF2-40B4-BE49-F238E27FC236}">
                <a16:creationId xmlns:a16="http://schemas.microsoft.com/office/drawing/2014/main" id="{3A16FD1E-2EDB-E04C-BA71-875E48BC8574}"/>
              </a:ext>
            </a:extLst>
          </p:cNvPr>
          <p:cNvSpPr txBox="1">
            <a:spLocks/>
          </p:cNvSpPr>
          <p:nvPr/>
        </p:nvSpPr>
        <p:spPr>
          <a:xfrm>
            <a:off x="1343066" y="2108509"/>
            <a:ext cx="7447366" cy="2649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Carbon is the most abundant element in living things. It is also present in the Earth’s atmosphere, soil, oceans, and crust. The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Global Carbon Cycle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movement of carbon between the atmosphere, land, and oceans.</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global carbon cycle is a key regulator of Earth’s climate system and is central to ecosystem function. Rising CO</a:t>
            </a:r>
            <a:r>
              <a:rPr kumimoji="0" lang="en-US" sz="1800" b="0" i="0" u="none" strike="noStrike" kern="1200" cap="none" spc="0" normalizeH="0" baseline="-25000" noProof="0" dirty="0">
                <a:ln>
                  <a:noFill/>
                </a:ln>
                <a:solidFill>
                  <a:sysClr val="windowText" lastClr="000000"/>
                </a:solidFill>
                <a:effectLst/>
                <a:uLnTx/>
                <a:uFillTx/>
                <a:latin typeface="Calibri"/>
                <a:ea typeface="+mn-ea"/>
                <a:cs typeface="+mn-cs"/>
              </a:rPr>
              <a:t>2</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dominant contributor to climate change.  Understanding how ecosystems cycle and store carbon is key to understanding solutions to climate change.</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12" name="Group 13" descr="Image of a sprout, a forest stream, and a decaying leaf. ">
            <a:extLst>
              <a:ext uri="{FF2B5EF4-FFF2-40B4-BE49-F238E27FC236}">
                <a16:creationId xmlns:a16="http://schemas.microsoft.com/office/drawing/2014/main" id="{95E05F9E-2C6F-0D4E-887E-BD809D560A36}"/>
              </a:ext>
            </a:extLst>
          </p:cNvPr>
          <p:cNvGrpSpPr/>
          <p:nvPr/>
        </p:nvGrpSpPr>
        <p:grpSpPr>
          <a:xfrm>
            <a:off x="1420788" y="4757858"/>
            <a:ext cx="7306060" cy="1828800"/>
            <a:chOff x="1353881" y="4757858"/>
            <a:chExt cx="7306060" cy="1828800"/>
          </a:xfrm>
        </p:grpSpPr>
        <p:pic>
          <p:nvPicPr>
            <p:cNvPr id="14" name="Picture 13" descr="Image on the left shows a sprout.">
              <a:extLst>
                <a:ext uri="{FF2B5EF4-FFF2-40B4-BE49-F238E27FC236}">
                  <a16:creationId xmlns:a16="http://schemas.microsoft.com/office/drawing/2014/main" id="{9AEE5551-292B-B44C-ACB6-E0BE1E6F26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3881" y="4757858"/>
              <a:ext cx="2432306" cy="1828800"/>
            </a:xfrm>
            <a:prstGeom prst="rect">
              <a:avLst/>
            </a:prstGeom>
          </p:spPr>
        </p:pic>
        <p:pic>
          <p:nvPicPr>
            <p:cNvPr id="13" name="Picture 12" descr="Image on the center shows a creek, looks sunny with tall trees on the sides.">
              <a:extLst>
                <a:ext uri="{FF2B5EF4-FFF2-40B4-BE49-F238E27FC236}">
                  <a16:creationId xmlns:a16="http://schemas.microsoft.com/office/drawing/2014/main" id="{978515EB-6C3C-5A48-80A2-03E6C8FC6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6187" y="4757858"/>
              <a:ext cx="2438400" cy="1828800"/>
            </a:xfrm>
            <a:prstGeom prst="rect">
              <a:avLst/>
            </a:prstGeom>
          </p:spPr>
        </p:pic>
        <p:pic>
          <p:nvPicPr>
            <p:cNvPr id="15" name="Picture 14" descr="Image on the right shows a dry leaf.">
              <a:extLst>
                <a:ext uri="{FF2B5EF4-FFF2-40B4-BE49-F238E27FC236}">
                  <a16:creationId xmlns:a16="http://schemas.microsoft.com/office/drawing/2014/main" id="{86622794-BA20-4D4B-A006-F7793B7CB622}"/>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218493" y="4757858"/>
              <a:ext cx="2441448" cy="1828800"/>
            </a:xfrm>
            <a:prstGeom prst="rect">
              <a:avLst/>
            </a:prstGeom>
          </p:spPr>
        </p:pic>
      </p:grpSp>
    </p:spTree>
    <p:extLst>
      <p:ext uri="{BB962C8B-B14F-4D97-AF65-F5344CB8AC3E}">
        <p14:creationId xmlns:p14="http://schemas.microsoft.com/office/powerpoint/2010/main" val="2439290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E2B9D7-118F-4398-84C1-502E3D922151}"/>
              </a:ext>
            </a:extLst>
          </p:cNvPr>
          <p:cNvSpPr>
            <a:spLocks noGrp="1"/>
          </p:cNvSpPr>
          <p:nvPr>
            <p:ph type="title" idx="4294967295"/>
          </p:nvPr>
        </p:nvSpPr>
        <p:spPr>
          <a:xfrm>
            <a:off x="1217930" y="1016000"/>
            <a:ext cx="6694678" cy="812799"/>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5. Optional: </a:t>
            </a:r>
            <a:r>
              <a:rPr lang="en-US" sz="4400" i="0" kern="1200" spc="0" baseline="0" dirty="0">
                <a:ln>
                  <a:noFill/>
                </a:ln>
                <a:solidFill>
                  <a:srgbClr val="254061"/>
                </a:solidFill>
                <a:effectLst/>
                <a:latin typeface="Calibri" panose="020F0502020204030204" pitchFamily="34" charset="0"/>
                <a:ea typeface="+mn-ea"/>
                <a:cs typeface="+mn-cs"/>
              </a:rPr>
              <a:t>Add site photos</a:t>
            </a:r>
            <a:endParaRPr lang="en-US" dirty="0"/>
          </a:p>
        </p:txBody>
      </p:sp>
      <p:grpSp>
        <p:nvGrpSpPr>
          <p:cNvPr id="14" name="Group 13" descr="Screenshot of site photo upload. There is also an option to add captions. ">
            <a:extLst>
              <a:ext uri="{FF2B5EF4-FFF2-40B4-BE49-F238E27FC236}">
                <a16:creationId xmlns:a16="http://schemas.microsoft.com/office/drawing/2014/main" id="{6A0D481A-8FFB-174D-F423-F1BCF9261B99}"/>
              </a:ext>
            </a:extLst>
          </p:cNvPr>
          <p:cNvGrpSpPr/>
          <p:nvPr/>
        </p:nvGrpSpPr>
        <p:grpSpPr>
          <a:xfrm>
            <a:off x="1724296" y="2898101"/>
            <a:ext cx="6765711" cy="3325614"/>
            <a:chOff x="1724296" y="2898101"/>
            <a:chExt cx="6765711" cy="3325614"/>
          </a:xfrm>
        </p:grpSpPr>
        <p:pic>
          <p:nvPicPr>
            <p:cNvPr id="4" name="Picture 3" descr="Screenshot of place to upload photos.">
              <a:extLst>
                <a:ext uri="{FF2B5EF4-FFF2-40B4-BE49-F238E27FC236}">
                  <a16:creationId xmlns:a16="http://schemas.microsoft.com/office/drawing/2014/main" id="{620241C5-4BDB-9DB5-0B3B-31216029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2929" y="2898101"/>
              <a:ext cx="4127078" cy="3325614"/>
            </a:xfrm>
            <a:prstGeom prst="rect">
              <a:avLst/>
            </a:prstGeom>
          </p:spPr>
        </p:pic>
        <p:sp>
          <p:nvSpPr>
            <p:cNvPr id="8" name="TextBox 7" descr="Screenshot of place to upload photos.">
              <a:extLst>
                <a:ext uri="{FF2B5EF4-FFF2-40B4-BE49-F238E27FC236}">
                  <a16:creationId xmlns:a16="http://schemas.microsoft.com/office/drawing/2014/main" id="{6C624F4D-93C9-934B-BA3F-BAA4BBB5495F}"/>
                </a:ext>
              </a:extLst>
            </p:cNvPr>
            <p:cNvSpPr txBox="1"/>
            <p:nvPr/>
          </p:nvSpPr>
          <p:spPr>
            <a:xfrm>
              <a:off x="1764763" y="3531394"/>
              <a:ext cx="1841787" cy="923330"/>
            </a:xfrm>
            <a:prstGeom prst="rect">
              <a:avLst/>
            </a:prstGeom>
            <a:noFill/>
          </p:spPr>
          <p:txBody>
            <a:bodyPr wrap="square" rtlCol="0">
              <a:spAutoFit/>
            </a:bodyPr>
            <a:lstStyle/>
            <a:p>
              <a:r>
                <a:rPr lang="en-US" dirty="0">
                  <a:solidFill>
                    <a:srgbClr val="FF0000"/>
                  </a:solidFill>
                </a:rPr>
                <a:t>Click on the camera icon to upload a photo.  </a:t>
              </a:r>
            </a:p>
          </p:txBody>
        </p:sp>
        <p:cxnSp>
          <p:nvCxnSpPr>
            <p:cNvPr id="9" name="Straight Arrow Connector 8" descr="Screenshot of place to upload photos.">
              <a:extLst>
                <a:ext uri="{FF2B5EF4-FFF2-40B4-BE49-F238E27FC236}">
                  <a16:creationId xmlns:a16="http://schemas.microsoft.com/office/drawing/2014/main" id="{D4A344B3-7973-B04D-98DF-814FAF288C74}"/>
                </a:ext>
              </a:extLst>
            </p:cNvPr>
            <p:cNvCxnSpPr>
              <a:cxnSpLocks/>
              <a:stCxn id="8" idx="2"/>
            </p:cNvCxnSpPr>
            <p:nvPr/>
          </p:nvCxnSpPr>
          <p:spPr>
            <a:xfrm>
              <a:off x="2685657" y="4454724"/>
              <a:ext cx="1677272" cy="2029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Screenshot of place to upload photos.">
              <a:extLst>
                <a:ext uri="{FF2B5EF4-FFF2-40B4-BE49-F238E27FC236}">
                  <a16:creationId xmlns:a16="http://schemas.microsoft.com/office/drawing/2014/main" id="{445F4195-A99A-9947-958B-C518EF6071F7}"/>
                </a:ext>
              </a:extLst>
            </p:cNvPr>
            <p:cNvCxnSpPr>
              <a:cxnSpLocks/>
            </p:cNvCxnSpPr>
            <p:nvPr/>
          </p:nvCxnSpPr>
          <p:spPr>
            <a:xfrm flipV="1">
              <a:off x="2685657" y="5331614"/>
              <a:ext cx="1763091" cy="69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descr="Screenshot of place to upload photos.">
              <a:extLst>
                <a:ext uri="{FF2B5EF4-FFF2-40B4-BE49-F238E27FC236}">
                  <a16:creationId xmlns:a16="http://schemas.microsoft.com/office/drawing/2014/main" id="{C2E297E1-F913-5FAB-2101-731962E54659}"/>
                </a:ext>
              </a:extLst>
            </p:cNvPr>
            <p:cNvSpPr txBox="1"/>
            <p:nvPr/>
          </p:nvSpPr>
          <p:spPr>
            <a:xfrm>
              <a:off x="1724296" y="4928616"/>
              <a:ext cx="1968073" cy="646331"/>
            </a:xfrm>
            <a:prstGeom prst="rect">
              <a:avLst/>
            </a:prstGeom>
            <a:noFill/>
          </p:spPr>
          <p:txBody>
            <a:bodyPr wrap="square">
              <a:spAutoFit/>
            </a:bodyPr>
            <a:lstStyle/>
            <a:p>
              <a:r>
                <a:rPr lang="en-US" dirty="0">
                  <a:solidFill>
                    <a:srgbClr val="FF0000"/>
                  </a:solidFill>
                </a:rPr>
                <a:t>Optional: add a caption</a:t>
              </a:r>
              <a:endParaRPr lang="en-US" dirty="0"/>
            </a:p>
          </p:txBody>
        </p:sp>
        <p:sp>
          <p:nvSpPr>
            <p:cNvPr id="6" name="TextBox 5" descr="Screenshot of place to upload photos.">
              <a:extLst>
                <a:ext uri="{FF2B5EF4-FFF2-40B4-BE49-F238E27FC236}">
                  <a16:creationId xmlns:a16="http://schemas.microsoft.com/office/drawing/2014/main" id="{CA7D10D1-879A-A7A4-E22A-67DF136C1FCF}"/>
                </a:ext>
              </a:extLst>
            </p:cNvPr>
            <p:cNvSpPr txBox="1"/>
            <p:nvPr/>
          </p:nvSpPr>
          <p:spPr>
            <a:xfrm>
              <a:off x="1764763" y="5801610"/>
              <a:ext cx="1968073" cy="369332"/>
            </a:xfrm>
            <a:prstGeom prst="rect">
              <a:avLst/>
            </a:prstGeom>
            <a:noFill/>
          </p:spPr>
          <p:txBody>
            <a:bodyPr wrap="square">
              <a:spAutoFit/>
            </a:bodyPr>
            <a:lstStyle/>
            <a:p>
              <a:r>
                <a:rPr lang="en-US" dirty="0">
                  <a:solidFill>
                    <a:srgbClr val="FF0000"/>
                  </a:solidFill>
                </a:rPr>
                <a:t>Click “Update Site”</a:t>
              </a:r>
              <a:endParaRPr lang="en-US" dirty="0"/>
            </a:p>
          </p:txBody>
        </p:sp>
        <p:cxnSp>
          <p:nvCxnSpPr>
            <p:cNvPr id="7" name="Straight Arrow Connector 6" descr="Screenshot of place to upload photos.">
              <a:extLst>
                <a:ext uri="{FF2B5EF4-FFF2-40B4-BE49-F238E27FC236}">
                  <a16:creationId xmlns:a16="http://schemas.microsoft.com/office/drawing/2014/main" id="{E972E890-B45B-D855-8754-981C9629047B}"/>
                </a:ext>
              </a:extLst>
            </p:cNvPr>
            <p:cNvCxnSpPr>
              <a:cxnSpLocks/>
              <a:stCxn id="6" idx="3"/>
            </p:cNvCxnSpPr>
            <p:nvPr/>
          </p:nvCxnSpPr>
          <p:spPr>
            <a:xfrm flipV="1">
              <a:off x="3732836" y="5960471"/>
              <a:ext cx="774000" cy="25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CD11622B-6E8C-2D49-8C3B-980E74575980}"/>
              </a:ext>
            </a:extLst>
          </p:cNvPr>
          <p:cNvSpPr txBox="1"/>
          <p:nvPr/>
        </p:nvSpPr>
        <p:spPr>
          <a:xfrm>
            <a:off x="1584961" y="1783629"/>
            <a:ext cx="7107936" cy="923330"/>
          </a:xfrm>
          <a:prstGeom prst="rect">
            <a:avLst/>
          </a:prstGeom>
          <a:noFill/>
        </p:spPr>
        <p:txBody>
          <a:bodyPr wrap="square" rtlCol="0">
            <a:spAutoFit/>
          </a:bodyPr>
          <a:lstStyle/>
          <a:p>
            <a:r>
              <a:rPr lang="en-US" dirty="0"/>
              <a:t>After your site is created, you can add site photos by going to “Create/Edit My Sites” from the data entry home page and clicking on your carbon site name. Scroll down to the photo section:</a:t>
            </a:r>
          </a:p>
        </p:txBody>
      </p:sp>
      <p:sp>
        <p:nvSpPr>
          <p:cNvPr id="16" name="TextBox 15" descr="Screenshot of place to upload photos.">
            <a:extLst>
              <a:ext uri="{FF2B5EF4-FFF2-40B4-BE49-F238E27FC236}">
                <a16:creationId xmlns:a16="http://schemas.microsoft.com/office/drawing/2014/main" id="{2F4EA50B-9008-98BA-FC72-94A440F019E1}"/>
              </a:ext>
            </a:extLst>
          </p:cNvPr>
          <p:cNvSpPr txBox="1"/>
          <p:nvPr/>
        </p:nvSpPr>
        <p:spPr>
          <a:xfrm>
            <a:off x="2638800" y="6397605"/>
            <a:ext cx="5000258" cy="369332"/>
          </a:xfrm>
          <a:prstGeom prst="rect">
            <a:avLst/>
          </a:prstGeom>
          <a:noFill/>
          <a:ln>
            <a:solidFill>
              <a:srgbClr val="FF0000"/>
            </a:solidFill>
          </a:ln>
        </p:spPr>
        <p:txBody>
          <a:bodyPr wrap="square">
            <a:spAutoFit/>
          </a:bodyPr>
          <a:lstStyle/>
          <a:p>
            <a:r>
              <a:rPr lang="en-US" dirty="0">
                <a:solidFill>
                  <a:srgbClr val="FF0000"/>
                </a:solidFill>
              </a:rPr>
              <a:t>Make sure that your photos do not contain people! </a:t>
            </a:r>
            <a:endParaRPr lang="en-US" dirty="0"/>
          </a:p>
        </p:txBody>
      </p:sp>
    </p:spTree>
    <p:extLst>
      <p:ext uri="{BB962C8B-B14F-4D97-AF65-F5344CB8AC3E}">
        <p14:creationId xmlns:p14="http://schemas.microsoft.com/office/powerpoint/2010/main" val="3772302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324D-A7B8-1489-28E6-11B46415C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594B7-CE8A-EEB7-47AF-EBFFA60728B1}"/>
              </a:ext>
            </a:extLst>
          </p:cNvPr>
          <p:cNvSpPr>
            <a:spLocks noGrp="1"/>
          </p:cNvSpPr>
          <p:nvPr>
            <p:ph type="title" idx="4294967295"/>
          </p:nvPr>
        </p:nvSpPr>
        <p:spPr>
          <a:xfrm>
            <a:off x="1232796" y="1198245"/>
            <a:ext cx="5970644" cy="721995"/>
          </a:xfrm>
          <a:prstGeom prst="rect">
            <a:avLst/>
          </a:prstGeom>
        </p:spPr>
        <p:txBody>
          <a:bodyPr/>
          <a:lstStyle/>
          <a:p>
            <a:pPr rtl="0" eaLnBrk="1" latinLnBrk="0" hangingPunct="1"/>
            <a:r>
              <a:rPr lang="en-US" kern="1200" dirty="0">
                <a:solidFill>
                  <a:srgbClr val="254061"/>
                </a:solidFill>
                <a:effectLst/>
                <a:ea typeface="+mn-ea"/>
                <a:cs typeface="+mn-cs"/>
              </a:rPr>
              <a:t>Add Carbon Cycle data</a:t>
            </a:r>
            <a:endParaRPr lang="en-US" dirty="0"/>
          </a:p>
        </p:txBody>
      </p:sp>
      <p:sp>
        <p:nvSpPr>
          <p:cNvPr id="9" name="TextBox 8">
            <a:extLst>
              <a:ext uri="{FF2B5EF4-FFF2-40B4-BE49-F238E27FC236}">
                <a16:creationId xmlns:a16="http://schemas.microsoft.com/office/drawing/2014/main" id="{E991145A-0D10-4123-6B5F-033057C58FBB}"/>
              </a:ext>
            </a:extLst>
          </p:cNvPr>
          <p:cNvSpPr txBox="1"/>
          <p:nvPr/>
        </p:nvSpPr>
        <p:spPr>
          <a:xfrm>
            <a:off x="1328929" y="2007704"/>
            <a:ext cx="7705344" cy="646331"/>
          </a:xfrm>
          <a:prstGeom prst="rect">
            <a:avLst/>
          </a:prstGeom>
          <a:noFill/>
        </p:spPr>
        <p:txBody>
          <a:bodyPr wrap="square" rtlCol="0">
            <a:spAutoFit/>
          </a:bodyPr>
          <a:lstStyle/>
          <a:p>
            <a:r>
              <a:rPr lang="en-US" dirty="0"/>
              <a:t>Once your site has been established in the database, you or your students are ready to upload carbon data. </a:t>
            </a:r>
            <a:r>
              <a:rPr lang="en-US" dirty="0">
                <a:hlinkClick r:id="rId2"/>
              </a:rPr>
              <a:t>Learn how to manage student accounts</a:t>
            </a:r>
            <a:r>
              <a:rPr lang="en-US" dirty="0"/>
              <a:t>. </a:t>
            </a:r>
          </a:p>
        </p:txBody>
      </p:sp>
      <p:grpSp>
        <p:nvGrpSpPr>
          <p:cNvPr id="8" name="Group 7" descr="Data entry homepage. Click new observation.">
            <a:extLst>
              <a:ext uri="{FF2B5EF4-FFF2-40B4-BE49-F238E27FC236}">
                <a16:creationId xmlns:a16="http://schemas.microsoft.com/office/drawing/2014/main" id="{F82FF06D-4FA6-599A-33CF-A65B17B06B50}"/>
              </a:ext>
            </a:extLst>
          </p:cNvPr>
          <p:cNvGrpSpPr/>
          <p:nvPr/>
        </p:nvGrpSpPr>
        <p:grpSpPr>
          <a:xfrm>
            <a:off x="1567314" y="2741499"/>
            <a:ext cx="7224956" cy="3933122"/>
            <a:chOff x="1567314" y="2741499"/>
            <a:chExt cx="7224956" cy="3933122"/>
          </a:xfrm>
        </p:grpSpPr>
        <p:sp>
          <p:nvSpPr>
            <p:cNvPr id="20" name="TextBox 19" descr="Text box that reads: &quot;Menu will expand with options below.&quot;">
              <a:extLst>
                <a:ext uri="{FF2B5EF4-FFF2-40B4-BE49-F238E27FC236}">
                  <a16:creationId xmlns:a16="http://schemas.microsoft.com/office/drawing/2014/main" id="{9A8EDFA5-42A2-AFF0-06D2-8BBBAD469494}"/>
                </a:ext>
              </a:extLst>
            </p:cNvPr>
            <p:cNvSpPr txBox="1"/>
            <p:nvPr/>
          </p:nvSpPr>
          <p:spPr>
            <a:xfrm>
              <a:off x="1567314" y="4093372"/>
              <a:ext cx="2551938" cy="923330"/>
            </a:xfrm>
            <a:prstGeom prst="rect">
              <a:avLst/>
            </a:prstGeom>
            <a:noFill/>
          </p:spPr>
          <p:txBody>
            <a:bodyPr wrap="square" rtlCol="0">
              <a:spAutoFit/>
            </a:bodyPr>
            <a:lstStyle/>
            <a:p>
              <a:r>
                <a:rPr lang="en-US" dirty="0">
                  <a:solidFill>
                    <a:srgbClr val="FF0000"/>
                  </a:solidFill>
                </a:rPr>
                <a:t>From the data entry homepage. Click “New Observation”</a:t>
              </a:r>
            </a:p>
          </p:txBody>
        </p:sp>
        <p:cxnSp>
          <p:nvCxnSpPr>
            <p:cNvPr id="19" name="Straight Arrow Connector 18" descr="Data entry homepage. Click new observation.">
              <a:extLst>
                <a:ext uri="{FF2B5EF4-FFF2-40B4-BE49-F238E27FC236}">
                  <a16:creationId xmlns:a16="http://schemas.microsoft.com/office/drawing/2014/main" id="{4D542355-822D-F38B-28F2-53E0B59175A3}"/>
                </a:ext>
              </a:extLst>
            </p:cNvPr>
            <p:cNvCxnSpPr>
              <a:cxnSpLocks/>
            </p:cNvCxnSpPr>
            <p:nvPr/>
          </p:nvCxnSpPr>
          <p:spPr>
            <a:xfrm>
              <a:off x="3377184" y="4838063"/>
              <a:ext cx="109993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73456EF-EA82-FA29-F09C-250E97EE2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771" y="2741499"/>
              <a:ext cx="4141499" cy="3933122"/>
            </a:xfrm>
            <a:prstGeom prst="rect">
              <a:avLst/>
            </a:prstGeom>
          </p:spPr>
        </p:pic>
      </p:grpSp>
    </p:spTree>
    <p:extLst>
      <p:ext uri="{BB962C8B-B14F-4D97-AF65-F5344CB8AC3E}">
        <p14:creationId xmlns:p14="http://schemas.microsoft.com/office/powerpoint/2010/main" val="29117055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36D5A-196B-08EF-FFFE-4072A4292D9D}"/>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23" name="Group 22" descr="Screenshot of the select the Carbon protocol. ">
            <a:extLst>
              <a:ext uri="{FF2B5EF4-FFF2-40B4-BE49-F238E27FC236}">
                <a16:creationId xmlns:a16="http://schemas.microsoft.com/office/drawing/2014/main" id="{0E07FC1B-956D-6879-E515-F245B8AB65AE}"/>
              </a:ext>
            </a:extLst>
          </p:cNvPr>
          <p:cNvGrpSpPr/>
          <p:nvPr/>
        </p:nvGrpSpPr>
        <p:grpSpPr>
          <a:xfrm>
            <a:off x="1467602" y="1798320"/>
            <a:ext cx="7477249" cy="4968239"/>
            <a:chOff x="1467602" y="1798320"/>
            <a:chExt cx="7477249" cy="4968239"/>
          </a:xfrm>
        </p:grpSpPr>
        <p:sp>
          <p:nvSpPr>
            <p:cNvPr id="16" name="TextBox 15" descr="Text box that reads: &quot;Select your site by clicking on it. This will expand a menu below.&quot;">
              <a:extLst>
                <a:ext uri="{FF2B5EF4-FFF2-40B4-BE49-F238E27FC236}">
                  <a16:creationId xmlns:a16="http://schemas.microsoft.com/office/drawing/2014/main" id="{33916C19-6AC7-6440-8ACD-7AB299A28751}"/>
                </a:ext>
              </a:extLst>
            </p:cNvPr>
            <p:cNvSpPr txBox="1"/>
            <p:nvPr/>
          </p:nvSpPr>
          <p:spPr>
            <a:xfrm>
              <a:off x="1467602" y="2921921"/>
              <a:ext cx="2551938" cy="646331"/>
            </a:xfrm>
            <a:prstGeom prst="rect">
              <a:avLst/>
            </a:prstGeom>
            <a:noFill/>
          </p:spPr>
          <p:txBody>
            <a:bodyPr wrap="square" rtlCol="0">
              <a:spAutoFit/>
            </a:bodyPr>
            <a:lstStyle/>
            <a:p>
              <a:r>
                <a:rPr lang="en-US" dirty="0">
                  <a:solidFill>
                    <a:srgbClr val="FF0000"/>
                  </a:solidFill>
                </a:rPr>
                <a:t>Under Biosphere, select Carbon Cycle</a:t>
              </a:r>
            </a:p>
          </p:txBody>
        </p:sp>
        <p:cxnSp>
          <p:nvCxnSpPr>
            <p:cNvPr id="7" name="Straight Arrow Connector 6" descr="Arrow pointing to the name and coordinates of a site: Thompson Farm Canopy Carbon Site. Latitude 43.37, Longitude -71.44, Elevation 30m.">
              <a:extLst>
                <a:ext uri="{FF2B5EF4-FFF2-40B4-BE49-F238E27FC236}">
                  <a16:creationId xmlns:a16="http://schemas.microsoft.com/office/drawing/2014/main" id="{B85666BA-C2B8-E340-9AAF-1B55A3F9A4DA}"/>
                </a:ext>
              </a:extLst>
            </p:cNvPr>
            <p:cNvCxnSpPr>
              <a:cxnSpLocks/>
            </p:cNvCxnSpPr>
            <p:nvPr/>
          </p:nvCxnSpPr>
          <p:spPr>
            <a:xfrm>
              <a:off x="3145536" y="3358896"/>
              <a:ext cx="1426464" cy="1392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96FAFA6-BDAD-BBE4-9172-41EE70F14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798320"/>
              <a:ext cx="4372851" cy="4968239"/>
            </a:xfrm>
            <a:prstGeom prst="rect">
              <a:avLst/>
            </a:prstGeom>
          </p:spPr>
        </p:pic>
        <p:sp>
          <p:nvSpPr>
            <p:cNvPr id="15" name="TextBox 14" descr="Text box that reads: &quot;Select your site by clicking on it. This will expand a menu below.&quot;">
              <a:extLst>
                <a:ext uri="{FF2B5EF4-FFF2-40B4-BE49-F238E27FC236}">
                  <a16:creationId xmlns:a16="http://schemas.microsoft.com/office/drawing/2014/main" id="{DAD31AA2-1A8D-4444-6F64-630BB3B4FD68}"/>
                </a:ext>
              </a:extLst>
            </p:cNvPr>
            <p:cNvSpPr txBox="1"/>
            <p:nvPr/>
          </p:nvSpPr>
          <p:spPr>
            <a:xfrm>
              <a:off x="1743832" y="6212459"/>
              <a:ext cx="2551938" cy="369332"/>
            </a:xfrm>
            <a:prstGeom prst="rect">
              <a:avLst/>
            </a:prstGeom>
            <a:noFill/>
          </p:spPr>
          <p:txBody>
            <a:bodyPr wrap="square" rtlCol="0">
              <a:spAutoFit/>
            </a:bodyPr>
            <a:lstStyle/>
            <a:p>
              <a:r>
                <a:rPr lang="en-US" dirty="0">
                  <a:solidFill>
                    <a:srgbClr val="FF0000"/>
                  </a:solidFill>
                </a:rPr>
                <a:t>Click Continue</a:t>
              </a:r>
            </a:p>
          </p:txBody>
        </p:sp>
        <p:cxnSp>
          <p:nvCxnSpPr>
            <p:cNvPr id="21" name="Straight Arrow Connector 20" descr="Arrow pointing to the name and coordinates of a site: Thompson Farm Canopy Carbon Site. Latitude 43.37, Longitude -71.44, Elevation 30m.">
              <a:extLst>
                <a:ext uri="{FF2B5EF4-FFF2-40B4-BE49-F238E27FC236}">
                  <a16:creationId xmlns:a16="http://schemas.microsoft.com/office/drawing/2014/main" id="{5F9F31D3-B46A-2285-14BF-4160A966E14C}"/>
                </a:ext>
              </a:extLst>
            </p:cNvPr>
            <p:cNvCxnSpPr>
              <a:cxnSpLocks/>
            </p:cNvCxnSpPr>
            <p:nvPr/>
          </p:nvCxnSpPr>
          <p:spPr>
            <a:xfrm>
              <a:off x="3413760" y="6397125"/>
              <a:ext cx="1434470" cy="696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5416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62727A-108C-4717-83ED-E06CF328CBCE}"/>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1" name="Group 10">
            <a:extLst>
              <a:ext uri="{FF2B5EF4-FFF2-40B4-BE49-F238E27FC236}">
                <a16:creationId xmlns:a16="http://schemas.microsoft.com/office/drawing/2014/main" id="{5F87CFD1-23F7-4430-9416-BB5CE258392B}"/>
              </a:ext>
            </a:extLst>
          </p:cNvPr>
          <p:cNvGrpSpPr/>
          <p:nvPr/>
        </p:nvGrpSpPr>
        <p:grpSpPr>
          <a:xfrm>
            <a:off x="1375841" y="2719429"/>
            <a:ext cx="7657428" cy="2852309"/>
            <a:chOff x="1375841" y="2719429"/>
            <a:chExt cx="7657428" cy="2852309"/>
          </a:xfrm>
        </p:grpSpPr>
        <p:pic>
          <p:nvPicPr>
            <p:cNvPr id="6" name="Picture 5" descr="Screenshot of the page to choose your carbon site.">
              <a:extLst>
                <a:ext uri="{FF2B5EF4-FFF2-40B4-BE49-F238E27FC236}">
                  <a16:creationId xmlns:a16="http://schemas.microsoft.com/office/drawing/2014/main" id="{19A6CD3B-BEAC-7C0A-C5D7-95DCAA2E66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50208" y="2719429"/>
              <a:ext cx="5083061" cy="2852309"/>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993D4D96-5DA0-C343-8854-2B7541EDC4C2}"/>
                </a:ext>
              </a:extLst>
            </p:cNvPr>
            <p:cNvSpPr txBox="1"/>
            <p:nvPr/>
          </p:nvSpPr>
          <p:spPr>
            <a:xfrm>
              <a:off x="1375841" y="3525125"/>
              <a:ext cx="3001087" cy="923330"/>
            </a:xfrm>
            <a:prstGeom prst="rect">
              <a:avLst/>
            </a:prstGeom>
            <a:noFill/>
          </p:spPr>
          <p:txBody>
            <a:bodyPr wrap="square" rtlCol="0">
              <a:spAutoFit/>
            </a:bodyPr>
            <a:lstStyle/>
            <a:p>
              <a:r>
                <a:rPr lang="en-US" dirty="0">
                  <a:solidFill>
                    <a:srgbClr val="FF0000"/>
                  </a:solidFill>
                </a:rPr>
                <a:t>Scroll down the page and choose the Carbon site you created</a:t>
              </a:r>
            </a:p>
          </p:txBody>
        </p:sp>
        <p:cxnSp>
          <p:nvCxnSpPr>
            <p:cNvPr id="7" name="Straight Arrow Connector 6" descr="Arrow that points to drop-down calendar.">
              <a:extLst>
                <a:ext uri="{FF2B5EF4-FFF2-40B4-BE49-F238E27FC236}">
                  <a16:creationId xmlns:a16="http://schemas.microsoft.com/office/drawing/2014/main" id="{FAA88A30-E79F-F541-85A9-E306C2D49659}"/>
                </a:ext>
              </a:extLst>
            </p:cNvPr>
            <p:cNvCxnSpPr>
              <a:cxnSpLocks/>
            </p:cNvCxnSpPr>
            <p:nvPr/>
          </p:nvCxnSpPr>
          <p:spPr>
            <a:xfrm>
              <a:off x="2450592" y="4350919"/>
              <a:ext cx="1609344" cy="1950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6860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6356-CEDD-32F3-4149-B278C2C24DC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1907BD1-6AB9-5646-0649-B2D1200B4DC4}"/>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2" name="Group 11" descr="Screenshot of page to update the date and time of data collection.">
            <a:extLst>
              <a:ext uri="{FF2B5EF4-FFF2-40B4-BE49-F238E27FC236}">
                <a16:creationId xmlns:a16="http://schemas.microsoft.com/office/drawing/2014/main" id="{331E81A7-CD6B-9438-B688-DA8F01A89409}"/>
              </a:ext>
            </a:extLst>
          </p:cNvPr>
          <p:cNvGrpSpPr/>
          <p:nvPr/>
        </p:nvGrpSpPr>
        <p:grpSpPr>
          <a:xfrm>
            <a:off x="1388033" y="2308757"/>
            <a:ext cx="7712003" cy="3592171"/>
            <a:chOff x="1388033" y="2308757"/>
            <a:chExt cx="7712003" cy="3592171"/>
          </a:xfrm>
        </p:grpSpPr>
        <p:pic>
          <p:nvPicPr>
            <p:cNvPr id="3" name="Picture 2" descr="A screenshot of a computer&#10;&#10;Description automatically generated">
              <a:extLst>
                <a:ext uri="{FF2B5EF4-FFF2-40B4-BE49-F238E27FC236}">
                  <a16:creationId xmlns:a16="http://schemas.microsoft.com/office/drawing/2014/main" id="{084580B8-3FE5-9C05-F50E-01CC7E71E8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752" y="2308757"/>
              <a:ext cx="5369284" cy="3592171"/>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64DA1BB8-0354-2540-0E54-CE71CDFCC92F}"/>
                </a:ext>
              </a:extLst>
            </p:cNvPr>
            <p:cNvSpPr txBox="1"/>
            <p:nvPr/>
          </p:nvSpPr>
          <p:spPr>
            <a:xfrm>
              <a:off x="1388033" y="2474455"/>
              <a:ext cx="1867231" cy="1200329"/>
            </a:xfrm>
            <a:prstGeom prst="rect">
              <a:avLst/>
            </a:prstGeom>
            <a:noFill/>
          </p:spPr>
          <p:txBody>
            <a:bodyPr wrap="square" rtlCol="0">
              <a:spAutoFit/>
            </a:bodyPr>
            <a:lstStyle/>
            <a:p>
              <a:r>
                <a:rPr lang="en-US" dirty="0">
                  <a:solidFill>
                    <a:srgbClr val="FF0000"/>
                  </a:solidFill>
                </a:rPr>
                <a:t>Update the date and time to when you collected your carbon data</a:t>
              </a:r>
            </a:p>
          </p:txBody>
        </p:sp>
        <p:cxnSp>
          <p:nvCxnSpPr>
            <p:cNvPr id="7" name="Straight Arrow Connector 6" descr="Arrow that points to drop-down calendar.">
              <a:extLst>
                <a:ext uri="{FF2B5EF4-FFF2-40B4-BE49-F238E27FC236}">
                  <a16:creationId xmlns:a16="http://schemas.microsoft.com/office/drawing/2014/main" id="{075D4C4F-314D-8883-3058-C912BCDD3013}"/>
                </a:ext>
              </a:extLst>
            </p:cNvPr>
            <p:cNvCxnSpPr>
              <a:cxnSpLocks/>
            </p:cNvCxnSpPr>
            <p:nvPr/>
          </p:nvCxnSpPr>
          <p:spPr>
            <a:xfrm>
              <a:off x="3096768" y="3209544"/>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descr="Text box that reads &quot;Select the date of your data collection.&quot;">
              <a:extLst>
                <a:ext uri="{FF2B5EF4-FFF2-40B4-BE49-F238E27FC236}">
                  <a16:creationId xmlns:a16="http://schemas.microsoft.com/office/drawing/2014/main" id="{872C7EB0-E40B-FBE2-0C20-0848C992FECE}"/>
                </a:ext>
              </a:extLst>
            </p:cNvPr>
            <p:cNvSpPr txBox="1"/>
            <p:nvPr/>
          </p:nvSpPr>
          <p:spPr>
            <a:xfrm>
              <a:off x="1546529" y="4883479"/>
              <a:ext cx="1867231" cy="646331"/>
            </a:xfrm>
            <a:prstGeom prst="rect">
              <a:avLst/>
            </a:prstGeom>
            <a:noFill/>
          </p:spPr>
          <p:txBody>
            <a:bodyPr wrap="square" rtlCol="0">
              <a:spAutoFit/>
            </a:bodyPr>
            <a:lstStyle/>
            <a:p>
              <a:r>
                <a:rPr lang="en-US" dirty="0">
                  <a:solidFill>
                    <a:srgbClr val="FF0000"/>
                  </a:solidFill>
                </a:rPr>
                <a:t>Click “Carbon Cycle”</a:t>
              </a:r>
            </a:p>
          </p:txBody>
        </p:sp>
        <p:cxnSp>
          <p:nvCxnSpPr>
            <p:cNvPr id="10" name="Straight Arrow Connector 9" descr="Arrow that points to drop-down calendar.">
              <a:extLst>
                <a:ext uri="{FF2B5EF4-FFF2-40B4-BE49-F238E27FC236}">
                  <a16:creationId xmlns:a16="http://schemas.microsoft.com/office/drawing/2014/main" id="{699EB57C-88A1-DCDD-3965-B602D9586A53}"/>
                </a:ext>
              </a:extLst>
            </p:cNvPr>
            <p:cNvCxnSpPr>
              <a:cxnSpLocks/>
            </p:cNvCxnSpPr>
            <p:nvPr/>
          </p:nvCxnSpPr>
          <p:spPr>
            <a:xfrm>
              <a:off x="3054096" y="5319498"/>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5953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7909-13B2-4BEA-9A40-1D855C061B1B}"/>
              </a:ext>
            </a:extLst>
          </p:cNvPr>
          <p:cNvSpPr>
            <a:spLocks noGrp="1"/>
          </p:cNvSpPr>
          <p:nvPr>
            <p:ph type="title" idx="4294967295"/>
          </p:nvPr>
        </p:nvSpPr>
        <p:spPr>
          <a:xfrm>
            <a:off x="1176528" y="1117600"/>
            <a:ext cx="6891131" cy="752475"/>
          </a:xfrm>
          <a:prstGeom prst="rect">
            <a:avLst/>
          </a:prstGeom>
        </p:spPr>
        <p:txBody>
          <a:bodyPr/>
          <a:lstStyle/>
          <a:p>
            <a:pPr rtl="0" eaLnBrk="1" latinLnBrk="0" hangingPunct="1"/>
            <a:r>
              <a:rPr lang="en-US" dirty="0">
                <a:solidFill>
                  <a:schemeClr val="accent1">
                    <a:lumMod val="50000"/>
                  </a:schemeClr>
                </a:solidFill>
              </a:rPr>
              <a:t>Add carbon cycle tree* data</a:t>
            </a:r>
            <a:endParaRPr lang="en-US" dirty="0"/>
          </a:p>
        </p:txBody>
      </p:sp>
      <p:sp>
        <p:nvSpPr>
          <p:cNvPr id="10" name="TextBox 9" descr="Text box that reads: &quot;* not all sites will have trees. Skip if not applicable to your site.&quot;">
            <a:extLst>
              <a:ext uri="{FF2B5EF4-FFF2-40B4-BE49-F238E27FC236}">
                <a16:creationId xmlns:a16="http://schemas.microsoft.com/office/drawing/2014/main" id="{734D4BEC-5A0D-144E-A5D4-B900D1E09C07}"/>
              </a:ext>
            </a:extLst>
          </p:cNvPr>
          <p:cNvSpPr txBox="1"/>
          <p:nvPr/>
        </p:nvSpPr>
        <p:spPr>
          <a:xfrm>
            <a:off x="1545068" y="6488668"/>
            <a:ext cx="6046720" cy="369332"/>
          </a:xfrm>
          <a:prstGeom prst="rect">
            <a:avLst/>
          </a:prstGeom>
          <a:noFill/>
        </p:spPr>
        <p:txBody>
          <a:bodyPr wrap="none" rtlCol="0">
            <a:spAutoFit/>
          </a:bodyPr>
          <a:lstStyle/>
          <a:p>
            <a:r>
              <a:rPr lang="en-US" dirty="0"/>
              <a:t>* not all sites will have trees. Skip if not applicable to your site.</a:t>
            </a:r>
          </a:p>
        </p:txBody>
      </p:sp>
      <p:sp>
        <p:nvSpPr>
          <p:cNvPr id="6" name="TextBox 5" descr="Text box that reads &quot;Enter data from your data sheet for each tree.&quot;">
            <a:extLst>
              <a:ext uri="{FF2B5EF4-FFF2-40B4-BE49-F238E27FC236}">
                <a16:creationId xmlns:a16="http://schemas.microsoft.com/office/drawing/2014/main" id="{2D0F25C6-B09E-ED4D-95EF-A599BDB8EF28}"/>
              </a:ext>
            </a:extLst>
          </p:cNvPr>
          <p:cNvSpPr txBox="1"/>
          <p:nvPr/>
        </p:nvSpPr>
        <p:spPr>
          <a:xfrm>
            <a:off x="1266378" y="1934451"/>
            <a:ext cx="6143531" cy="369332"/>
          </a:xfrm>
          <a:prstGeom prst="rect">
            <a:avLst/>
          </a:prstGeom>
          <a:noFill/>
        </p:spPr>
        <p:txBody>
          <a:bodyPr wrap="square" rtlCol="0">
            <a:spAutoFit/>
          </a:bodyPr>
          <a:lstStyle/>
          <a:p>
            <a:r>
              <a:rPr lang="en-US" dirty="0">
                <a:solidFill>
                  <a:srgbClr val="FF0000"/>
                </a:solidFill>
              </a:rPr>
              <a:t>Enter data from your data sheet for each tree.</a:t>
            </a:r>
          </a:p>
        </p:txBody>
      </p:sp>
      <p:grpSp>
        <p:nvGrpSpPr>
          <p:cNvPr id="16" name="Group 15" descr="Screenshot of the data entry form for trees. ">
            <a:extLst>
              <a:ext uri="{FF2B5EF4-FFF2-40B4-BE49-F238E27FC236}">
                <a16:creationId xmlns:a16="http://schemas.microsoft.com/office/drawing/2014/main" id="{52C1582D-7BB7-A95C-104E-3C3580A963B4}"/>
              </a:ext>
            </a:extLst>
          </p:cNvPr>
          <p:cNvGrpSpPr/>
          <p:nvPr/>
        </p:nvGrpSpPr>
        <p:grpSpPr>
          <a:xfrm>
            <a:off x="1596665" y="2303783"/>
            <a:ext cx="7385791" cy="4052619"/>
            <a:chOff x="1596665" y="2303783"/>
            <a:chExt cx="7385791" cy="4052619"/>
          </a:xfrm>
        </p:grpSpPr>
        <p:pic>
          <p:nvPicPr>
            <p:cNvPr id="4" name="Picture 3" descr="A screenshot of a computer&#10;&#10;Description automatically generated">
              <a:extLst>
                <a:ext uri="{FF2B5EF4-FFF2-40B4-BE49-F238E27FC236}">
                  <a16:creationId xmlns:a16="http://schemas.microsoft.com/office/drawing/2014/main" id="{CA5A92D3-4FBB-D21E-94E9-188201D80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665" y="2303783"/>
              <a:ext cx="5482955" cy="4052619"/>
            </a:xfrm>
            <a:prstGeom prst="rect">
              <a:avLst/>
            </a:prstGeom>
          </p:spPr>
        </p:pic>
        <p:sp>
          <p:nvSpPr>
            <p:cNvPr id="12" name="TextBox 11" descr="Text box that reads &quot;Enter data from your data sheet for each tree.&quot;">
              <a:extLst>
                <a:ext uri="{FF2B5EF4-FFF2-40B4-BE49-F238E27FC236}">
                  <a16:creationId xmlns:a16="http://schemas.microsoft.com/office/drawing/2014/main" id="{B5EEC3E0-B1D7-EBBE-92E5-617AC8462AAB}"/>
                </a:ext>
              </a:extLst>
            </p:cNvPr>
            <p:cNvSpPr txBox="1"/>
            <p:nvPr/>
          </p:nvSpPr>
          <p:spPr>
            <a:xfrm>
              <a:off x="7152861" y="4249262"/>
              <a:ext cx="1829595" cy="1477328"/>
            </a:xfrm>
            <a:prstGeom prst="rect">
              <a:avLst/>
            </a:prstGeom>
            <a:noFill/>
          </p:spPr>
          <p:txBody>
            <a:bodyPr wrap="square" rtlCol="0">
              <a:spAutoFit/>
            </a:bodyPr>
            <a:lstStyle/>
            <a:p>
              <a:r>
                <a:rPr lang="en-US" dirty="0">
                  <a:solidFill>
                    <a:srgbClr val="FF0000"/>
                  </a:solidFill>
                </a:rPr>
                <a:t>Click “Add Tree” to enter data for each subsequent tree you measured.</a:t>
              </a:r>
            </a:p>
          </p:txBody>
        </p:sp>
        <p:cxnSp>
          <p:nvCxnSpPr>
            <p:cNvPr id="13" name="Straight Arrow Connector 12" descr="Arrow that points to drop-down calendar.">
              <a:extLst>
                <a:ext uri="{FF2B5EF4-FFF2-40B4-BE49-F238E27FC236}">
                  <a16:creationId xmlns:a16="http://schemas.microsoft.com/office/drawing/2014/main" id="{50606E1A-D46A-739F-4DE3-1F24A85E4D03}"/>
                </a:ext>
              </a:extLst>
            </p:cNvPr>
            <p:cNvCxnSpPr>
              <a:cxnSpLocks/>
            </p:cNvCxnSpPr>
            <p:nvPr/>
          </p:nvCxnSpPr>
          <p:spPr>
            <a:xfrm flipH="1">
              <a:off x="6875877" y="5762922"/>
              <a:ext cx="1068060" cy="2630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9974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DD80-4C49-4371-AD0F-A8CF1219091A}"/>
              </a:ext>
            </a:extLst>
          </p:cNvPr>
          <p:cNvSpPr>
            <a:spLocks noGrp="1"/>
          </p:cNvSpPr>
          <p:nvPr>
            <p:ph type="title" idx="4294967295"/>
          </p:nvPr>
        </p:nvSpPr>
        <p:spPr>
          <a:xfrm>
            <a:off x="1167985" y="1027906"/>
            <a:ext cx="7263463" cy="1325563"/>
          </a:xfrm>
          <a:prstGeom prst="rect">
            <a:avLst/>
          </a:prstGeom>
        </p:spPr>
        <p:txBody>
          <a:bodyPr/>
          <a:lstStyle/>
          <a:p>
            <a:pPr rtl="0" eaLnBrk="1" latinLnBrk="0" hangingPunct="1"/>
            <a:r>
              <a:rPr lang="en-US" dirty="0">
                <a:solidFill>
                  <a:schemeClr val="accent1">
                    <a:lumMod val="50000"/>
                  </a:schemeClr>
                </a:solidFill>
              </a:rPr>
              <a:t>Enter shrub and sapling*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263463" cy="369332"/>
          </a:xfrm>
          <a:prstGeom prst="rect">
            <a:avLst/>
          </a:prstGeom>
          <a:noFill/>
        </p:spPr>
        <p:txBody>
          <a:bodyPr wrap="none" rtlCol="0">
            <a:spAutoFit/>
          </a:bodyPr>
          <a:lstStyle/>
          <a:p>
            <a:r>
              <a:rPr lang="en-US" dirty="0"/>
              <a:t>* not all sites will have shrubs/saplings or herbaceous. Skip if not applicable.</a:t>
            </a:r>
          </a:p>
        </p:txBody>
      </p:sp>
      <p:sp>
        <p:nvSpPr>
          <p:cNvPr id="3" name="TextBox 2" descr="Text box that reads: &quot;Add shrub, sapling data from worksheet.&quot;">
            <a:extLst>
              <a:ext uri="{FF2B5EF4-FFF2-40B4-BE49-F238E27FC236}">
                <a16:creationId xmlns:a16="http://schemas.microsoft.com/office/drawing/2014/main" id="{38A99085-242C-98E8-5923-C7B8A196E30D}"/>
              </a:ext>
            </a:extLst>
          </p:cNvPr>
          <p:cNvSpPr txBox="1"/>
          <p:nvPr/>
        </p:nvSpPr>
        <p:spPr>
          <a:xfrm>
            <a:off x="1595120" y="1753742"/>
            <a:ext cx="5498160" cy="369332"/>
          </a:xfrm>
          <a:prstGeom prst="rect">
            <a:avLst/>
          </a:prstGeom>
          <a:noFill/>
        </p:spPr>
        <p:txBody>
          <a:bodyPr wrap="square" rtlCol="0">
            <a:spAutoFit/>
          </a:bodyPr>
          <a:lstStyle/>
          <a:p>
            <a:r>
              <a:rPr lang="en-US" dirty="0">
                <a:solidFill>
                  <a:srgbClr val="FF0000"/>
                </a:solidFill>
              </a:rPr>
              <a:t>Add shrub and sapling data from your data sheet.</a:t>
            </a:r>
          </a:p>
        </p:txBody>
      </p:sp>
      <p:grpSp>
        <p:nvGrpSpPr>
          <p:cNvPr id="26" name="Group 25" descr="Data entry site for shrubs and saplings. Choose Add Sample to add additional data. ">
            <a:extLst>
              <a:ext uri="{FF2B5EF4-FFF2-40B4-BE49-F238E27FC236}">
                <a16:creationId xmlns:a16="http://schemas.microsoft.com/office/drawing/2014/main" id="{9C8BB640-C81F-66E4-4C71-E5D7D200B8DA}"/>
              </a:ext>
            </a:extLst>
          </p:cNvPr>
          <p:cNvGrpSpPr/>
          <p:nvPr/>
        </p:nvGrpSpPr>
        <p:grpSpPr>
          <a:xfrm>
            <a:off x="1363189" y="2008774"/>
            <a:ext cx="7068259" cy="4389210"/>
            <a:chOff x="1363189" y="2008774"/>
            <a:chExt cx="7068259" cy="4389210"/>
          </a:xfrm>
        </p:grpSpPr>
        <p:sp>
          <p:nvSpPr>
            <p:cNvPr id="10" name="TextBox 9" descr="Data entry site for shrubs and saplings. Choose Add Sample to add additional data. ">
              <a:extLst>
                <a:ext uri="{FF2B5EF4-FFF2-40B4-BE49-F238E27FC236}">
                  <a16:creationId xmlns:a16="http://schemas.microsoft.com/office/drawing/2014/main" id="{B7A5103F-75AA-6284-1782-6B2901B248DD}"/>
                </a:ext>
              </a:extLst>
            </p:cNvPr>
            <p:cNvSpPr txBox="1"/>
            <p:nvPr/>
          </p:nvSpPr>
          <p:spPr>
            <a:xfrm>
              <a:off x="1363189" y="6028652"/>
              <a:ext cx="6338610" cy="369332"/>
            </a:xfrm>
            <a:prstGeom prst="rect">
              <a:avLst/>
            </a:prstGeom>
            <a:noFill/>
          </p:spPr>
          <p:txBody>
            <a:bodyPr wrap="square" rtlCol="0">
              <a:spAutoFit/>
            </a:bodyPr>
            <a:lstStyle/>
            <a:p>
              <a:r>
                <a:rPr lang="en-US" dirty="0">
                  <a:solidFill>
                    <a:srgbClr val="FF0000"/>
                  </a:solidFill>
                </a:rPr>
                <a:t>Click “Add Sample” for additional shrubs or saplings as necessary.</a:t>
              </a:r>
            </a:p>
          </p:txBody>
        </p:sp>
        <p:pic>
          <p:nvPicPr>
            <p:cNvPr id="21" name="Picture 20" descr="Data entry site for shrubs and saplings. Choose Add Sample to add additional data. ">
              <a:extLst>
                <a:ext uri="{FF2B5EF4-FFF2-40B4-BE49-F238E27FC236}">
                  <a16:creationId xmlns:a16="http://schemas.microsoft.com/office/drawing/2014/main" id="{7FAC5F51-C9A6-443D-3CF2-6CB483C4E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200" y="2008774"/>
              <a:ext cx="6776248" cy="3904558"/>
            </a:xfrm>
            <a:prstGeom prst="rect">
              <a:avLst/>
            </a:prstGeom>
          </p:spPr>
        </p:pic>
        <p:cxnSp>
          <p:nvCxnSpPr>
            <p:cNvPr id="11" name="Straight Arrow Connector 10" descr="Data entry site for shrubs and saplings. Choose Add Sample to add additional data. ">
              <a:extLst>
                <a:ext uri="{FF2B5EF4-FFF2-40B4-BE49-F238E27FC236}">
                  <a16:creationId xmlns:a16="http://schemas.microsoft.com/office/drawing/2014/main" id="{FD2436BE-A444-E7F4-638F-88208F95EA2F}"/>
                </a:ext>
              </a:extLst>
            </p:cNvPr>
            <p:cNvCxnSpPr>
              <a:cxnSpLocks/>
            </p:cNvCxnSpPr>
            <p:nvPr/>
          </p:nvCxnSpPr>
          <p:spPr>
            <a:xfrm flipV="1">
              <a:off x="7604263" y="5805105"/>
              <a:ext cx="72568" cy="3350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01736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8135-1E25-4513-B25B-1B5F28915979}"/>
              </a:ext>
            </a:extLst>
          </p:cNvPr>
          <p:cNvSpPr>
            <a:spLocks noGrp="1"/>
          </p:cNvSpPr>
          <p:nvPr>
            <p:ph type="title" idx="4294967295"/>
          </p:nvPr>
        </p:nvSpPr>
        <p:spPr>
          <a:xfrm>
            <a:off x="1212805" y="1056005"/>
            <a:ext cx="5452397" cy="661035"/>
          </a:xfrm>
          <a:prstGeom prst="rect">
            <a:avLst/>
          </a:prstGeom>
        </p:spPr>
        <p:txBody>
          <a:bodyPr/>
          <a:lstStyle/>
          <a:p>
            <a:pPr rtl="0" eaLnBrk="1" latinLnBrk="0" hangingPunct="1"/>
            <a:r>
              <a:rPr lang="en-US" sz="4100" dirty="0">
                <a:solidFill>
                  <a:schemeClr val="accent1">
                    <a:lumMod val="50000"/>
                  </a:schemeClr>
                </a:solidFill>
              </a:rPr>
              <a:t>Enter herbaceous*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716151" cy="369332"/>
          </a:xfrm>
          <a:prstGeom prst="rect">
            <a:avLst/>
          </a:prstGeom>
          <a:noFill/>
        </p:spPr>
        <p:txBody>
          <a:bodyPr wrap="none" rtlCol="0">
            <a:spAutoFit/>
          </a:bodyPr>
          <a:lstStyle/>
          <a:p>
            <a:r>
              <a:rPr lang="en-US" dirty="0"/>
              <a:t>* not all sites will have herbaceous vegetation. Skip if not applicable to your site.</a:t>
            </a:r>
          </a:p>
        </p:txBody>
      </p:sp>
      <p:sp>
        <p:nvSpPr>
          <p:cNvPr id="13" name="TextBox 12" descr="Text box that reads: &quot;Add herbaceous data from worksheet.&quot;">
            <a:extLst>
              <a:ext uri="{FF2B5EF4-FFF2-40B4-BE49-F238E27FC236}">
                <a16:creationId xmlns:a16="http://schemas.microsoft.com/office/drawing/2014/main" id="{1701A309-B37F-A449-AD48-7F4986E0AA48}"/>
              </a:ext>
            </a:extLst>
          </p:cNvPr>
          <p:cNvSpPr txBox="1"/>
          <p:nvPr/>
        </p:nvSpPr>
        <p:spPr>
          <a:xfrm>
            <a:off x="1546637" y="1717040"/>
            <a:ext cx="6768289" cy="369332"/>
          </a:xfrm>
          <a:prstGeom prst="rect">
            <a:avLst/>
          </a:prstGeom>
          <a:noFill/>
        </p:spPr>
        <p:txBody>
          <a:bodyPr wrap="square" rtlCol="0">
            <a:spAutoFit/>
          </a:bodyPr>
          <a:lstStyle/>
          <a:p>
            <a:r>
              <a:rPr lang="en-US" dirty="0">
                <a:solidFill>
                  <a:srgbClr val="FF0000"/>
                </a:solidFill>
              </a:rPr>
              <a:t>Add data from your three herbaceous samples.</a:t>
            </a:r>
          </a:p>
        </p:txBody>
      </p:sp>
      <p:grpSp>
        <p:nvGrpSpPr>
          <p:cNvPr id="9" name="Group 8" descr="Data entry for herbaceous data. Biomass is automatically calculated. Click Add bag if you had multiple bags per sample. ">
            <a:extLst>
              <a:ext uri="{FF2B5EF4-FFF2-40B4-BE49-F238E27FC236}">
                <a16:creationId xmlns:a16="http://schemas.microsoft.com/office/drawing/2014/main" id="{396010B2-9F4E-EFBE-824F-84F616418459}"/>
              </a:ext>
            </a:extLst>
          </p:cNvPr>
          <p:cNvGrpSpPr/>
          <p:nvPr/>
        </p:nvGrpSpPr>
        <p:grpSpPr>
          <a:xfrm>
            <a:off x="1279244" y="2192371"/>
            <a:ext cx="7934085" cy="4174113"/>
            <a:chOff x="1279244" y="2192371"/>
            <a:chExt cx="7934085" cy="4174113"/>
          </a:xfrm>
        </p:grpSpPr>
        <p:pic>
          <p:nvPicPr>
            <p:cNvPr id="5" name="Picture 4" descr="A screenshot of a computer&#10;&#10;Description automatically generated">
              <a:extLst>
                <a:ext uri="{FF2B5EF4-FFF2-40B4-BE49-F238E27FC236}">
                  <a16:creationId xmlns:a16="http://schemas.microsoft.com/office/drawing/2014/main" id="{9370D664-7B58-521F-9A6C-B5099DBD5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244" y="2192371"/>
              <a:ext cx="7194180" cy="3801802"/>
            </a:xfrm>
            <a:prstGeom prst="rect">
              <a:avLst/>
            </a:prstGeom>
          </p:spPr>
        </p:pic>
        <p:sp>
          <p:nvSpPr>
            <p:cNvPr id="24" name="TextBox 23" descr="Text box that reads: &quot;Herbaceous biomas automatically calculated.&quot;">
              <a:extLst>
                <a:ext uri="{FF2B5EF4-FFF2-40B4-BE49-F238E27FC236}">
                  <a16:creationId xmlns:a16="http://schemas.microsoft.com/office/drawing/2014/main" id="{0B2ECDEB-4159-3040-8EE3-2264EF9F80A4}"/>
                </a:ext>
              </a:extLst>
            </p:cNvPr>
            <p:cNvSpPr txBox="1"/>
            <p:nvPr/>
          </p:nvSpPr>
          <p:spPr>
            <a:xfrm>
              <a:off x="2600271" y="5997152"/>
              <a:ext cx="5150018" cy="369332"/>
            </a:xfrm>
            <a:prstGeom prst="rect">
              <a:avLst/>
            </a:prstGeom>
            <a:noFill/>
          </p:spPr>
          <p:txBody>
            <a:bodyPr wrap="square" rtlCol="0">
              <a:spAutoFit/>
            </a:bodyPr>
            <a:lstStyle/>
            <a:p>
              <a:r>
                <a:rPr lang="en-US" dirty="0">
                  <a:solidFill>
                    <a:srgbClr val="FF0000"/>
                  </a:solidFill>
                </a:rPr>
                <a:t>Click “Add Bag” if you had multiple bags per sample.</a:t>
              </a:r>
            </a:p>
          </p:txBody>
        </p:sp>
        <p:cxnSp>
          <p:nvCxnSpPr>
            <p:cNvPr id="20" name="Straight Arrow Connector 19" descr="Arrow pointing to calculation of Herbaceous Biomass. The example shows: 'a-b = 50 g/m^2&quot;.">
              <a:extLst>
                <a:ext uri="{FF2B5EF4-FFF2-40B4-BE49-F238E27FC236}">
                  <a16:creationId xmlns:a16="http://schemas.microsoft.com/office/drawing/2014/main" id="{AF8F9130-076A-CA44-B7BD-4F608A8E2295}"/>
                </a:ext>
              </a:extLst>
            </p:cNvPr>
            <p:cNvCxnSpPr>
              <a:cxnSpLocks/>
            </p:cNvCxnSpPr>
            <p:nvPr/>
          </p:nvCxnSpPr>
          <p:spPr>
            <a:xfrm flipV="1">
              <a:off x="7750289" y="5944496"/>
              <a:ext cx="1" cy="2998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Herbaceous biomas automatically calculated.&quot;">
              <a:extLst>
                <a:ext uri="{FF2B5EF4-FFF2-40B4-BE49-F238E27FC236}">
                  <a16:creationId xmlns:a16="http://schemas.microsoft.com/office/drawing/2014/main" id="{02E4C0AF-E690-1272-CFBF-A120ADA11244}"/>
                </a:ext>
              </a:extLst>
            </p:cNvPr>
            <p:cNvSpPr txBox="1"/>
            <p:nvPr/>
          </p:nvSpPr>
          <p:spPr>
            <a:xfrm>
              <a:off x="6991665" y="4178142"/>
              <a:ext cx="2221664" cy="923330"/>
            </a:xfrm>
            <a:prstGeom prst="rect">
              <a:avLst/>
            </a:prstGeom>
            <a:noFill/>
          </p:spPr>
          <p:txBody>
            <a:bodyPr wrap="square" rtlCol="0">
              <a:spAutoFit/>
            </a:bodyPr>
            <a:lstStyle/>
            <a:p>
              <a:r>
                <a:rPr lang="en-US" dirty="0">
                  <a:solidFill>
                    <a:srgbClr val="FF0000"/>
                  </a:solidFill>
                </a:rPr>
                <a:t>Biomass is automatically calculated.</a:t>
              </a:r>
            </a:p>
          </p:txBody>
        </p:sp>
        <p:cxnSp>
          <p:nvCxnSpPr>
            <p:cNvPr id="7" name="Straight Arrow Connector 6" descr="Arrow pointing to calculation of Herbaceous Biomass. The example shows: 'a-b = 50 g/m^2&quot;.">
              <a:extLst>
                <a:ext uri="{FF2B5EF4-FFF2-40B4-BE49-F238E27FC236}">
                  <a16:creationId xmlns:a16="http://schemas.microsoft.com/office/drawing/2014/main" id="{9A5CEC00-1B98-01DD-583C-E5251118A024}"/>
                </a:ext>
              </a:extLst>
            </p:cNvPr>
            <p:cNvCxnSpPr>
              <a:cxnSpLocks/>
            </p:cNvCxnSpPr>
            <p:nvPr/>
          </p:nvCxnSpPr>
          <p:spPr>
            <a:xfrm flipH="1">
              <a:off x="3840480" y="4609079"/>
              <a:ext cx="3078032" cy="4780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86248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EA84-C4B9-4D90-84B5-E2526840E3B4}"/>
              </a:ext>
            </a:extLst>
          </p:cNvPr>
          <p:cNvSpPr>
            <a:spLocks noGrp="1"/>
          </p:cNvSpPr>
          <p:nvPr>
            <p:ph type="title" idx="4294967295"/>
          </p:nvPr>
        </p:nvSpPr>
        <p:spPr>
          <a:xfrm>
            <a:off x="1238250" y="1116965"/>
            <a:ext cx="4685030" cy="701675"/>
          </a:xfrm>
          <a:prstGeom prst="rect">
            <a:avLst/>
          </a:prstGeom>
        </p:spPr>
        <p:txBody>
          <a:bodyPr/>
          <a:lstStyle/>
          <a:p>
            <a:pPr rtl="0" eaLnBrk="1" latinLnBrk="0" hangingPunct="1"/>
            <a:r>
              <a:rPr lang="en-US" sz="4100" i="0" kern="1200" spc="0" baseline="0" dirty="0">
                <a:ln>
                  <a:noFill/>
                </a:ln>
                <a:solidFill>
                  <a:srgbClr val="254061"/>
                </a:solidFill>
                <a:effectLst/>
                <a:latin typeface="Calibri" panose="020F0502020204030204" pitchFamily="34" charset="0"/>
                <a:ea typeface="+mn-ea"/>
                <a:cs typeface="+mn-cs"/>
              </a:rPr>
              <a:t>Send Data to GLOBE</a:t>
            </a:r>
            <a:endParaRPr lang="en-US" dirty="0"/>
          </a:p>
        </p:txBody>
      </p:sp>
      <p:sp>
        <p:nvSpPr>
          <p:cNvPr id="3" name="TextBox 2">
            <a:extLst>
              <a:ext uri="{FF2B5EF4-FFF2-40B4-BE49-F238E27FC236}">
                <a16:creationId xmlns:a16="http://schemas.microsoft.com/office/drawing/2014/main" id="{D1E6507C-A5B2-A5DF-B612-12DF4DF3ABC7}"/>
              </a:ext>
            </a:extLst>
          </p:cNvPr>
          <p:cNvSpPr txBox="1"/>
          <p:nvPr/>
        </p:nvSpPr>
        <p:spPr>
          <a:xfrm>
            <a:off x="1549046" y="2058858"/>
            <a:ext cx="7021267" cy="3785652"/>
          </a:xfrm>
          <a:prstGeom prst="rect">
            <a:avLst/>
          </a:prstGeom>
          <a:noFill/>
        </p:spPr>
        <p:txBody>
          <a:bodyPr wrap="square" rtlCol="0">
            <a:spAutoFit/>
          </a:bodyPr>
          <a:lstStyle/>
          <a:p>
            <a:pPr marL="342900" indent="-342900">
              <a:buFont typeface="+mj-lt"/>
              <a:buAutoNum type="arabicPeriod"/>
            </a:pPr>
            <a:r>
              <a:rPr lang="en-US" sz="3000" dirty="0"/>
              <a:t>Click the “Review” button at the bottom of the screen.</a:t>
            </a:r>
          </a:p>
          <a:p>
            <a:pPr marL="342900" indent="-342900">
              <a:buFont typeface="+mj-lt"/>
              <a:buAutoNum type="arabicPeriod"/>
            </a:pPr>
            <a:r>
              <a:rPr lang="en-US" sz="3000" dirty="0"/>
              <a:t>Open the Biosphere drop down and review the data you entered. </a:t>
            </a:r>
          </a:p>
          <a:p>
            <a:pPr marL="342900" indent="-342900">
              <a:buFont typeface="+mj-lt"/>
              <a:buAutoNum type="arabicPeriod"/>
            </a:pPr>
            <a:r>
              <a:rPr lang="en-US" sz="3000" dirty="0"/>
              <a:t>If it is correct, click “Send Observations”.</a:t>
            </a:r>
          </a:p>
          <a:p>
            <a:pPr marL="342900" indent="-342900">
              <a:buFont typeface="+mj-lt"/>
              <a:buAutoNum type="arabicPeriod"/>
            </a:pPr>
            <a:r>
              <a:rPr lang="en-US" sz="3000" dirty="0"/>
              <a:t>Wait to receive the message that your observations were successfully sent!</a:t>
            </a:r>
          </a:p>
          <a:p>
            <a:pPr marL="342900" indent="-342900">
              <a:buFont typeface="+mj-lt"/>
              <a:buAutoNum type="arabicPeriod"/>
            </a:pPr>
            <a:endParaRPr lang="en-US" sz="3000" dirty="0"/>
          </a:p>
        </p:txBody>
      </p:sp>
      <p:pic>
        <p:nvPicPr>
          <p:cNvPr id="6" name="Picture 5" descr="Screenshot of message saying “Your observation has been successfully sent to GLOBE.”">
            <a:extLst>
              <a:ext uri="{FF2B5EF4-FFF2-40B4-BE49-F238E27FC236}">
                <a16:creationId xmlns:a16="http://schemas.microsoft.com/office/drawing/2014/main" id="{7709F5F1-A66A-5F2E-92B1-544022A1C57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82378" y="5536088"/>
            <a:ext cx="4912576" cy="1097280"/>
          </a:xfrm>
          <a:prstGeom prst="rect">
            <a:avLst/>
          </a:prstGeom>
        </p:spPr>
      </p:pic>
    </p:spTree>
    <p:extLst>
      <p:ext uri="{BB962C8B-B14F-4D97-AF65-F5344CB8AC3E}">
        <p14:creationId xmlns:p14="http://schemas.microsoft.com/office/powerpoint/2010/main" val="3937388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A2B7-2945-4357-8A7C-A55695CB2566}"/>
              </a:ext>
            </a:extLst>
          </p:cNvPr>
          <p:cNvSpPr>
            <a:spLocks noGrp="1"/>
          </p:cNvSpPr>
          <p:nvPr>
            <p:ph type="title" idx="4294967295"/>
          </p:nvPr>
        </p:nvSpPr>
        <p:spPr>
          <a:xfrm>
            <a:off x="1167130" y="1198245"/>
            <a:ext cx="7886700" cy="569595"/>
          </a:xfrm>
          <a:prstGeom prst="rect">
            <a:avLst/>
          </a:prstGeom>
        </p:spPr>
        <p:txBody>
          <a:bodyPr/>
          <a:lstStyle/>
          <a:p>
            <a:pPr rtl="0" eaLnBrk="1" latinLnBrk="0" hangingPunct="1"/>
            <a:r>
              <a:rPr lang="en-US" sz="3700" dirty="0">
                <a:solidFill>
                  <a:schemeClr val="accent1">
                    <a:lumMod val="50000"/>
                  </a:schemeClr>
                </a:solidFill>
              </a:rPr>
              <a:t>Understanding Your Data: Data Analysis</a:t>
            </a:r>
            <a:endParaRPr lang="en-US" dirty="0"/>
          </a:p>
        </p:txBody>
      </p:sp>
      <p:sp>
        <p:nvSpPr>
          <p:cNvPr id="5" name="TextBox 4">
            <a:extLst>
              <a:ext uri="{FF2B5EF4-FFF2-40B4-BE49-F238E27FC236}">
                <a16:creationId xmlns:a16="http://schemas.microsoft.com/office/drawing/2014/main" id="{29E2CAE7-256C-E440-B2E1-35737BB699AB}"/>
              </a:ext>
            </a:extLst>
          </p:cNvPr>
          <p:cNvSpPr txBox="1"/>
          <p:nvPr/>
        </p:nvSpPr>
        <p:spPr>
          <a:xfrm>
            <a:off x="1488922" y="2007704"/>
            <a:ext cx="7655077" cy="4632037"/>
          </a:xfrm>
          <a:prstGeom prst="rect">
            <a:avLst/>
          </a:prstGeom>
          <a:noFill/>
        </p:spPr>
        <p:txBody>
          <a:bodyPr wrap="square" rtlCol="0">
            <a:spAutoFit/>
          </a:bodyPr>
          <a:lstStyle/>
          <a:p>
            <a:pPr>
              <a:spcAft>
                <a:spcPts val="1200"/>
              </a:spcAft>
            </a:pPr>
            <a:r>
              <a:rPr lang="en-US" sz="2800" dirty="0"/>
              <a:t>Use the </a:t>
            </a:r>
            <a:r>
              <a:rPr lang="en-US" sz="2800" i="1" dirty="0"/>
              <a:t>Biomass &amp; Carbon Analysis Teacher Guides </a:t>
            </a:r>
            <a:r>
              <a:rPr lang="en-US" sz="2800" dirty="0"/>
              <a:t>(separate documents for </a:t>
            </a:r>
            <a:r>
              <a:rPr lang="en-US" sz="2800" i="1" dirty="0">
                <a:hlinkClick r:id="rId2"/>
              </a:rPr>
              <a:t>Trees</a:t>
            </a:r>
            <a:r>
              <a:rPr lang="en-US" sz="2800" i="1" dirty="0"/>
              <a:t>, </a:t>
            </a:r>
            <a:r>
              <a:rPr lang="en-US" sz="2800" i="1" dirty="0">
                <a:hlinkClick r:id="rId3"/>
              </a:rPr>
              <a:t>Shrubs/Saplings</a:t>
            </a:r>
            <a:r>
              <a:rPr lang="en-US" sz="2800" i="1" dirty="0"/>
              <a:t>, </a:t>
            </a:r>
            <a:r>
              <a:rPr lang="en-US" sz="2800" dirty="0"/>
              <a:t>and</a:t>
            </a:r>
            <a:r>
              <a:rPr lang="en-US" sz="2800" i="1" dirty="0"/>
              <a:t> </a:t>
            </a:r>
            <a:r>
              <a:rPr lang="en-US" sz="2800" i="1" dirty="0">
                <a:hlinkClick r:id="rId4"/>
              </a:rPr>
              <a:t>Herbaceous vegetation</a:t>
            </a:r>
            <a:r>
              <a:rPr lang="en-US" sz="2800" i="1" dirty="0"/>
              <a:t>) </a:t>
            </a:r>
            <a:r>
              <a:rPr lang="en-US" sz="2800" dirty="0"/>
              <a:t>to assist students with observing and understanding patterns and trends in their field measurement data. </a:t>
            </a:r>
          </a:p>
          <a:p>
            <a:pPr>
              <a:spcAft>
                <a:spcPts val="600"/>
              </a:spcAft>
            </a:pPr>
            <a:r>
              <a:rPr lang="en-US" sz="2800" u="sng" dirty="0"/>
              <a:t>Requires:</a:t>
            </a:r>
          </a:p>
          <a:p>
            <a:pPr marL="342900" indent="-342900">
              <a:buFont typeface="Arial" panose="020B0604020202020204" pitchFamily="34" charset="0"/>
              <a:buChar char="•"/>
            </a:pPr>
            <a:r>
              <a:rPr lang="en-US" sz="2800" dirty="0"/>
              <a:t>Data spreadsheet downloaded from GLOBE (</a:t>
            </a:r>
            <a:r>
              <a:rPr lang="en-US" sz="2800" i="1" dirty="0"/>
              <a:t>see instructions on following page</a:t>
            </a:r>
            <a:r>
              <a:rPr lang="en-US" sz="2800" dirty="0"/>
              <a:t>)</a:t>
            </a:r>
          </a:p>
          <a:p>
            <a:pPr marL="342900" indent="-342900">
              <a:buFont typeface="Arial" panose="020B0604020202020204" pitchFamily="34" charset="0"/>
              <a:buChar char="•"/>
            </a:pPr>
            <a:r>
              <a:rPr lang="en-US" sz="2800" dirty="0"/>
              <a:t>Microsoft Excel (or similar spreadsheet program)</a:t>
            </a:r>
          </a:p>
          <a:p>
            <a:pPr marL="342900" indent="-342900">
              <a:buFont typeface="Arial" panose="020B0604020202020204" pitchFamily="34" charset="0"/>
              <a:buChar char="•"/>
            </a:pPr>
            <a:r>
              <a:rPr lang="en-US" sz="2800" i="1" dirty="0"/>
              <a:t>Biomass Analysis Questions</a:t>
            </a:r>
          </a:p>
        </p:txBody>
      </p:sp>
    </p:spTree>
    <p:extLst>
      <p:ext uri="{BB962C8B-B14F-4D97-AF65-F5344CB8AC3E}">
        <p14:creationId xmlns:p14="http://schemas.microsoft.com/office/powerpoint/2010/main" val="103735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5E101-4A5F-4E76-A14E-FA6E41298AC3}"/>
              </a:ext>
            </a:extLst>
          </p:cNvPr>
          <p:cNvSpPr>
            <a:spLocks noGrp="1"/>
          </p:cNvSpPr>
          <p:nvPr>
            <p:ph type="title" idx="4294967295"/>
          </p:nvPr>
        </p:nvSpPr>
        <p:spPr>
          <a:xfrm>
            <a:off x="1257300" y="1014413"/>
            <a:ext cx="7886700" cy="720725"/>
          </a:xfrm>
          <a:prstGeom prst="rect">
            <a:avLst/>
          </a:prstGeom>
        </p:spPr>
        <p:txBody>
          <a:bodyPr/>
          <a:lstStyle/>
          <a:p>
            <a:r>
              <a:rPr lang="en-US" dirty="0">
                <a:solidFill>
                  <a:srgbClr val="002060"/>
                </a:solidFill>
              </a:rPr>
              <a:t>Review: The Carbon Cycle</a:t>
            </a:r>
          </a:p>
        </p:txBody>
      </p:sp>
      <p:sp>
        <p:nvSpPr>
          <p:cNvPr id="4" name="TextBox 1">
            <a:extLst>
              <a:ext uri="{FF2B5EF4-FFF2-40B4-BE49-F238E27FC236}">
                <a16:creationId xmlns:a16="http://schemas.microsoft.com/office/drawing/2014/main" id="{E1D3B649-2DBA-E240-8983-05F8C178DDDC}"/>
              </a:ext>
            </a:extLst>
          </p:cNvPr>
          <p:cNvSpPr txBox="1"/>
          <p:nvPr/>
        </p:nvSpPr>
        <p:spPr>
          <a:xfrm>
            <a:off x="6925457" y="1921492"/>
            <a:ext cx="2095711" cy="360098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432FF"/>
                </a:solidFill>
                <a:latin typeface="Calibri Light" panose="020F0502020204030204" pitchFamily="34" charset="0"/>
                <a:cs typeface="Calibri Light" panose="020F0502020204030204" pitchFamily="34" charset="0"/>
              </a:rPr>
              <a:t>Carbon Pools:</a:t>
            </a:r>
          </a:p>
          <a:p>
            <a:pPr algn="ctr"/>
            <a:r>
              <a:rPr lang="en-US" dirty="0">
                <a:latin typeface="Calibri Light" panose="020F0502020204030204" pitchFamily="34" charset="0"/>
                <a:cs typeface="Calibri Light" panose="020F0502020204030204" pitchFamily="34" charset="0"/>
              </a:rPr>
              <a:t>A place where carbon resides,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 (</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a:t>
            </a:r>
          </a:p>
          <a:p>
            <a:pPr algn="ctr"/>
            <a:endParaRPr lang="en-US" dirty="0">
              <a:solidFill>
                <a:srgbClr val="000000"/>
              </a:solidFill>
              <a:latin typeface="Calibri Light" panose="020F0502020204030204" pitchFamily="34" charset="0"/>
              <a:cs typeface="Calibri Light" panose="020F0502020204030204" pitchFamily="34" charset="0"/>
            </a:endParaRPr>
          </a:p>
          <a:p>
            <a:pPr algn="ctr"/>
            <a:r>
              <a:rPr lang="en-US" sz="2400" b="1" dirty="0">
                <a:solidFill>
                  <a:srgbClr val="FF0000"/>
                </a:solidFill>
                <a:latin typeface="Calibri Light" panose="020F0502020204030204" pitchFamily="34" charset="0"/>
                <a:cs typeface="Calibri Light" panose="020F0502020204030204" pitchFamily="34" charset="0"/>
              </a:rPr>
              <a:t>Carbon Fluxes:</a:t>
            </a:r>
          </a:p>
          <a:p>
            <a:pPr algn="ctr"/>
            <a:r>
              <a:rPr lang="en-US" dirty="0">
                <a:latin typeface="Calibri Light" panose="020F0502020204030204" pitchFamily="34" charset="0"/>
                <a:cs typeface="Calibri Light" panose="020F0502020204030204" pitchFamily="34" charset="0"/>
              </a:rPr>
              <a:t>Movement of carbon between pools,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/year</a:t>
            </a:r>
          </a:p>
          <a:p>
            <a:pPr algn="ctr"/>
            <a:r>
              <a:rPr lang="en-US" dirty="0">
                <a:latin typeface="Calibri Light" panose="020F0502020204030204" pitchFamily="34" charset="0"/>
                <a:cs typeface="Calibri Light" panose="020F0502020204030204" pitchFamily="34" charset="0"/>
              </a:rPr>
              <a:t>(</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/year)</a:t>
            </a:r>
          </a:p>
        </p:txBody>
      </p:sp>
      <p:pic>
        <p:nvPicPr>
          <p:cNvPr id="6" name="Picture 5" descr="Global Carbon Cycle Diagram. Legend reads Units: Petagrams = 10 exponent 15 gC; Pools: PG; Fluxes: Pg/year. Image shows following pools: Atmosphere 750, Plants 560, Soils 1,500, Surface Ocean 725, Intermediate and Deep Ocean 37275, Fossil Fuels 5000-10000, Earth's Crust 100,000,000; Image shows following fluxes: Soil Respiration 58, Photosynthesis 120, Volcanoes 0.1, Burning Fossil Fuels 93, Plant Respiration 59, Deforestation and Land Use Change 1.0, Ocean Uptake 92, Ocean Loss 90, Litterfall 59, Rivers 0.8, Burial to Sediments 0.01.">
            <a:extLst>
              <a:ext uri="{FF2B5EF4-FFF2-40B4-BE49-F238E27FC236}">
                <a16:creationId xmlns:a16="http://schemas.microsoft.com/office/drawing/2014/main" id="{B218EA71-672B-224A-8133-69251FC5A5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0191" y="1735676"/>
            <a:ext cx="5475266" cy="4889976"/>
          </a:xfrm>
          <a:prstGeom prst="rect">
            <a:avLst/>
          </a:prstGeom>
        </p:spPr>
      </p:pic>
    </p:spTree>
    <p:extLst>
      <p:ext uri="{BB962C8B-B14F-4D97-AF65-F5344CB8AC3E}">
        <p14:creationId xmlns:p14="http://schemas.microsoft.com/office/powerpoint/2010/main" val="1120895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6A45C9-C2CA-49C8-9866-4E8CC4DAFA97}"/>
              </a:ext>
            </a:extLst>
          </p:cNvPr>
          <p:cNvSpPr>
            <a:spLocks noGrp="1"/>
          </p:cNvSpPr>
          <p:nvPr>
            <p:ph type="title" idx="4294967295"/>
          </p:nvPr>
        </p:nvSpPr>
        <p:spPr>
          <a:xfrm>
            <a:off x="1217169" y="955040"/>
            <a:ext cx="7309600" cy="1036320"/>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(1/3)</a:t>
            </a:r>
            <a:endParaRPr lang="en-US" sz="3600" dirty="0">
              <a:effectLst/>
            </a:endParaRPr>
          </a:p>
          <a:p>
            <a:pPr algn="l" rtl="0" eaLnBrk="1" latinLnBrk="0" hangingPunct="1"/>
            <a:r>
              <a:rPr lang="en-US" sz="2700" i="0" kern="1200" spc="0" baseline="0" dirty="0">
                <a:ln>
                  <a:noFill/>
                </a:ln>
                <a:solidFill>
                  <a:srgbClr val="254061"/>
                </a:solidFill>
                <a:effectLst/>
                <a:latin typeface="Calibri" panose="020F0502020204030204" pitchFamily="34" charset="0"/>
                <a:ea typeface="+mn-ea"/>
                <a:cs typeface="+mn-cs"/>
              </a:rPr>
              <a:t>*complete with carbon and biomass estimates</a:t>
            </a:r>
            <a:endParaRPr lang="en-US" dirty="0"/>
          </a:p>
        </p:txBody>
      </p:sp>
      <p:sp>
        <p:nvSpPr>
          <p:cNvPr id="2" name="Rectangle 1">
            <a:extLst>
              <a:ext uri="{FF2B5EF4-FFF2-40B4-BE49-F238E27FC236}">
                <a16:creationId xmlns:a16="http://schemas.microsoft.com/office/drawing/2014/main" id="{4A790EE9-02A3-8047-8465-E0492ABFE877}"/>
              </a:ext>
            </a:extLst>
          </p:cNvPr>
          <p:cNvSpPr/>
          <p:nvPr/>
        </p:nvSpPr>
        <p:spPr>
          <a:xfrm>
            <a:off x="1217169" y="2073446"/>
            <a:ext cx="3957946" cy="4247317"/>
          </a:xfrm>
          <a:prstGeom prst="rect">
            <a:avLst/>
          </a:prstGeom>
        </p:spPr>
        <p:txBody>
          <a:bodyPr wrap="square">
            <a:spAutoFit/>
          </a:bodyPr>
          <a:lstStyle/>
          <a:p>
            <a:pPr marL="342900" indent="-342900">
              <a:buFont typeface="+mj-lt"/>
              <a:buAutoNum type="arabicPeriod"/>
            </a:pPr>
            <a:r>
              <a:rPr lang="en-US" dirty="0">
                <a:latin typeface="ArialMT"/>
              </a:rPr>
              <a:t>Go to GLOBE’s </a:t>
            </a:r>
            <a:r>
              <a:rPr lang="en-US" dirty="0">
                <a:latin typeface="ArialMT"/>
                <a:hlinkClick r:id="rId2"/>
              </a:rPr>
              <a:t>Data Access Tool  </a:t>
            </a:r>
            <a:endParaRPr lang="en-US" dirty="0">
              <a:latin typeface="ArialMT"/>
            </a:endParaRPr>
          </a:p>
          <a:p>
            <a:pPr marL="342900" indent="-342900">
              <a:buFont typeface="+mj-lt"/>
              <a:buAutoNum type="arabicPeriod"/>
            </a:pPr>
            <a:endParaRPr lang="en-US" dirty="0">
              <a:latin typeface="ArialMT"/>
            </a:endParaRPr>
          </a:p>
          <a:p>
            <a:pPr marL="342900" indent="-342900">
              <a:buFont typeface="+mj-lt"/>
              <a:buAutoNum type="arabicPeriod"/>
            </a:pPr>
            <a:r>
              <a:rPr lang="en-US" dirty="0">
                <a:latin typeface="ArialMT"/>
              </a:rPr>
              <a:t>Read through the instructions to familiarize yourself with this tool.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Under Data Filters, click ‘Select Protocols’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Scroll down to find the Biosphere section, click ‘Carbon Cycle’, and click Add to Filter.</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Select a data range that includes the date in which you collected data. Click Add to Filter.</a:t>
            </a:r>
            <a:endParaRPr lang="en-US" dirty="0">
              <a:latin typeface="TimesNewRomanPSMT" panose="02020603050405020304" pitchFamily="18" charset="0"/>
            </a:endParaRPr>
          </a:p>
        </p:txBody>
      </p:sp>
      <p:grpSp>
        <p:nvGrpSpPr>
          <p:cNvPr id="8" name="Group 7">
            <a:extLst>
              <a:ext uri="{FF2B5EF4-FFF2-40B4-BE49-F238E27FC236}">
                <a16:creationId xmlns:a16="http://schemas.microsoft.com/office/drawing/2014/main" id="{56FE4DE0-0EB8-C41F-33EF-13C4FD3EAE71}"/>
              </a:ext>
            </a:extLst>
          </p:cNvPr>
          <p:cNvGrpSpPr/>
          <p:nvPr/>
        </p:nvGrpSpPr>
        <p:grpSpPr>
          <a:xfrm>
            <a:off x="3842426" y="5128126"/>
            <a:ext cx="4926174" cy="1630948"/>
            <a:chOff x="3842426" y="5128126"/>
            <a:chExt cx="4926174" cy="1630948"/>
          </a:xfrm>
        </p:grpSpPr>
        <p:pic>
          <p:nvPicPr>
            <p:cNvPr id="7" name="Picture 6" descr="Screenshot of GLOBE web site where you can download data. This section emphasizes are where you enter the date range you want to retrieve data for.">
              <a:extLst>
                <a:ext uri="{FF2B5EF4-FFF2-40B4-BE49-F238E27FC236}">
                  <a16:creationId xmlns:a16="http://schemas.microsoft.com/office/drawing/2014/main" id="{2A43701F-8C02-924E-B0E0-5DD605CA3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9590" y="5128126"/>
              <a:ext cx="3509010" cy="1630948"/>
            </a:xfrm>
            <a:prstGeom prst="rect">
              <a:avLst/>
            </a:prstGeom>
          </p:spPr>
        </p:pic>
        <p:sp>
          <p:nvSpPr>
            <p:cNvPr id="13" name="Oval 12" descr="Oval surrounding the words &quot;Data Range&quot; on the GLOBE screen to retrieve data from a particular date range.">
              <a:extLst>
                <a:ext uri="{FF2B5EF4-FFF2-40B4-BE49-F238E27FC236}">
                  <a16:creationId xmlns:a16="http://schemas.microsoft.com/office/drawing/2014/main" id="{10214C81-C945-DA43-936D-55832C4EE7B0}"/>
                </a:ext>
              </a:extLst>
            </p:cNvPr>
            <p:cNvSpPr/>
            <p:nvPr/>
          </p:nvSpPr>
          <p:spPr>
            <a:xfrm>
              <a:off x="5076710" y="563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mage of the button labeled &quot;Add Filter&quot; that is part of the GLOBE web site section where you can download data.">
              <a:extLst>
                <a:ext uri="{FF2B5EF4-FFF2-40B4-BE49-F238E27FC236}">
                  <a16:creationId xmlns:a16="http://schemas.microsoft.com/office/drawing/2014/main" id="{963EC8EE-F2A4-D642-A08E-D50889CA0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6239680"/>
              <a:ext cx="1002248" cy="270343"/>
            </a:xfrm>
            <a:prstGeom prst="rect">
              <a:avLst/>
            </a:prstGeom>
          </p:spPr>
        </p:pic>
        <p:cxnSp>
          <p:nvCxnSpPr>
            <p:cNvPr id="16" name="Straight Arrow Connector 15" descr="Arrow pointing to the words &quot;Date Range&quot; on the GLOBE screen where you can download data.">
              <a:extLst>
                <a:ext uri="{FF2B5EF4-FFF2-40B4-BE49-F238E27FC236}">
                  <a16:creationId xmlns:a16="http://schemas.microsoft.com/office/drawing/2014/main" id="{6EC08DD7-21E3-8B41-A6C8-403735A6A279}"/>
                </a:ext>
              </a:extLst>
            </p:cNvPr>
            <p:cNvCxnSpPr>
              <a:cxnSpLocks/>
            </p:cNvCxnSpPr>
            <p:nvPr/>
          </p:nvCxnSpPr>
          <p:spPr>
            <a:xfrm flipV="1">
              <a:off x="4844675" y="5918200"/>
              <a:ext cx="496095" cy="339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6" name="Group 5">
            <a:extLst>
              <a:ext uri="{FF2B5EF4-FFF2-40B4-BE49-F238E27FC236}">
                <a16:creationId xmlns:a16="http://schemas.microsoft.com/office/drawing/2014/main" id="{C5EB64E0-64EC-6D15-2F3D-8A54D10C8B85}"/>
              </a:ext>
            </a:extLst>
          </p:cNvPr>
          <p:cNvGrpSpPr/>
          <p:nvPr/>
        </p:nvGrpSpPr>
        <p:grpSpPr>
          <a:xfrm>
            <a:off x="3842426" y="2295728"/>
            <a:ext cx="4949301" cy="2906581"/>
            <a:chOff x="3842426" y="2295728"/>
            <a:chExt cx="4949301" cy="2906581"/>
          </a:xfrm>
        </p:grpSpPr>
        <p:pic>
          <p:nvPicPr>
            <p:cNvPr id="5" name="Picture 4" descr="Screenshot of GLOBE web site's section where you can download data. Showing area where you select a filter, by selecting a protocol. On the example shown, the Carbon Cycle protocol is selected.">
              <a:extLst>
                <a:ext uri="{FF2B5EF4-FFF2-40B4-BE49-F238E27FC236}">
                  <a16:creationId xmlns:a16="http://schemas.microsoft.com/office/drawing/2014/main" id="{38926BB2-51E6-BE45-B690-A49961325C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8094" y="2295728"/>
              <a:ext cx="3453633" cy="2595140"/>
            </a:xfrm>
            <a:prstGeom prst="rect">
              <a:avLst/>
            </a:prstGeom>
          </p:spPr>
        </p:pic>
        <p:sp>
          <p:nvSpPr>
            <p:cNvPr id="12" name="Oval 11" descr="Oval surrounding the section on the GLOBE web site where you click on &quot;Select Protocols&quot;.">
              <a:extLst>
                <a:ext uri="{FF2B5EF4-FFF2-40B4-BE49-F238E27FC236}">
                  <a16:creationId xmlns:a16="http://schemas.microsoft.com/office/drawing/2014/main" id="{D8DC5BF4-01DA-294D-93E4-E9E4534A21DE}"/>
                </a:ext>
              </a:extLst>
            </p:cNvPr>
            <p:cNvSpPr/>
            <p:nvPr/>
          </p:nvSpPr>
          <p:spPr>
            <a:xfrm>
              <a:off x="5259590" y="288544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descr="Arrow pointing to section on GLOBE web site where you can Select Protocols to download data.">
              <a:extLst>
                <a:ext uri="{FF2B5EF4-FFF2-40B4-BE49-F238E27FC236}">
                  <a16:creationId xmlns:a16="http://schemas.microsoft.com/office/drawing/2014/main" id="{EAE10C6E-339A-764F-9B5D-83C584B5F93F}"/>
                </a:ext>
              </a:extLst>
            </p:cNvPr>
            <p:cNvCxnSpPr>
              <a:cxnSpLocks/>
              <a:endCxn id="12" idx="2"/>
            </p:cNvCxnSpPr>
            <p:nvPr/>
          </p:nvCxnSpPr>
          <p:spPr>
            <a:xfrm flipV="1">
              <a:off x="4844675" y="3017520"/>
              <a:ext cx="414915" cy="970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descr="Arrow pointing to section on GLOBE web site where you can filter by protocols. Example shown has &quot;Carbon Cycle&quot; checked.">
              <a:extLst>
                <a:ext uri="{FF2B5EF4-FFF2-40B4-BE49-F238E27FC236}">
                  <a16:creationId xmlns:a16="http://schemas.microsoft.com/office/drawing/2014/main" id="{801E5CBB-B865-914A-AFF5-FD59F14BC04D}"/>
                </a:ext>
              </a:extLst>
            </p:cNvPr>
            <p:cNvCxnSpPr>
              <a:cxnSpLocks/>
            </p:cNvCxnSpPr>
            <p:nvPr/>
          </p:nvCxnSpPr>
          <p:spPr>
            <a:xfrm flipV="1">
              <a:off x="4844675" y="4662254"/>
              <a:ext cx="2169420" cy="360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 name="Picture 2" descr="Image of the button labeled &quot;Add Filter&quot; that is part of the GLOBE web site section where you can download data.">
              <a:extLst>
                <a:ext uri="{FF2B5EF4-FFF2-40B4-BE49-F238E27FC236}">
                  <a16:creationId xmlns:a16="http://schemas.microsoft.com/office/drawing/2014/main" id="{3FE7D6EE-22F9-99C8-65FE-0C26D1D9E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4931966"/>
              <a:ext cx="1002248" cy="270343"/>
            </a:xfrm>
            <a:prstGeom prst="rect">
              <a:avLst/>
            </a:prstGeom>
          </p:spPr>
        </p:pic>
      </p:grpSp>
    </p:spTree>
    <p:extLst>
      <p:ext uri="{BB962C8B-B14F-4D97-AF65-F5344CB8AC3E}">
        <p14:creationId xmlns:p14="http://schemas.microsoft.com/office/powerpoint/2010/main" val="4095971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FB392E-F915-4913-924A-AC5011B1E7B0}"/>
              </a:ext>
            </a:extLst>
          </p:cNvPr>
          <p:cNvSpPr>
            <a:spLocks noGrp="1"/>
          </p:cNvSpPr>
          <p:nvPr>
            <p:ph type="title" idx="4294967295"/>
          </p:nvPr>
        </p:nvSpPr>
        <p:spPr>
          <a:xfrm>
            <a:off x="1193074" y="1016000"/>
            <a:ext cx="7453086" cy="650875"/>
          </a:xfrm>
          <a:prstGeom prst="rect">
            <a:avLst/>
          </a:prstGeom>
        </p:spPr>
        <p:txBody>
          <a:bodyPr/>
          <a:lstStyle/>
          <a:p>
            <a:pPr rtl="0" eaLnBrk="1" latinLnBrk="0" hangingPunct="1"/>
            <a:r>
              <a:rPr lang="en-US" sz="3700" dirty="0">
                <a:solidFill>
                  <a:schemeClr val="accent1">
                    <a:lumMod val="50000"/>
                  </a:schemeClr>
                </a:solidFill>
              </a:rPr>
              <a:t>Download Data From GLOBE (</a:t>
            </a:r>
            <a:r>
              <a:rPr lang="en-US" sz="3600" kern="1200" dirty="0">
                <a:solidFill>
                  <a:srgbClr val="254061"/>
                </a:solidFill>
                <a:effectLst/>
                <a:latin typeface="+mj-lt"/>
                <a:ea typeface="+mn-ea"/>
                <a:cs typeface="+mn-cs"/>
              </a:rPr>
              <a:t>2/3</a:t>
            </a:r>
            <a:r>
              <a:rPr lang="en-US" sz="3700" dirty="0">
                <a:solidFill>
                  <a:schemeClr val="accent1">
                    <a:lumMod val="50000"/>
                  </a:schemeClr>
                </a:solidFill>
              </a:rPr>
              <a:t>)</a:t>
            </a:r>
          </a:p>
        </p:txBody>
      </p:sp>
      <p:sp>
        <p:nvSpPr>
          <p:cNvPr id="2" name="Rectangle 1">
            <a:extLst>
              <a:ext uri="{FF2B5EF4-FFF2-40B4-BE49-F238E27FC236}">
                <a16:creationId xmlns:a16="http://schemas.microsoft.com/office/drawing/2014/main" id="{4A790EE9-02A3-8047-8465-E0492ABFE877}"/>
              </a:ext>
            </a:extLst>
          </p:cNvPr>
          <p:cNvSpPr/>
          <p:nvPr/>
        </p:nvSpPr>
        <p:spPr>
          <a:xfrm>
            <a:off x="1328929" y="2117761"/>
            <a:ext cx="4076192" cy="4247317"/>
          </a:xfrm>
          <a:prstGeom prst="rect">
            <a:avLst/>
          </a:prstGeom>
        </p:spPr>
        <p:txBody>
          <a:bodyPr wrap="square">
            <a:spAutoFit/>
          </a:bodyPr>
          <a:lstStyle/>
          <a:p>
            <a:pPr marL="342900" indent="-342900">
              <a:buFont typeface="+mj-lt"/>
              <a:buAutoNum type="arabicPeriod" startAt="6"/>
            </a:pPr>
            <a:r>
              <a:rPr lang="en-US" dirty="0">
                <a:latin typeface="ArialMT"/>
              </a:rPr>
              <a:t>Under Site Filters, click ‘School/Teacher/Partner/Team’, and select your school.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If you have multiple Carbon Cycle field sites, select the individual site in which you are interested under ‘Site Name’.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Click the green ‘Apply Filter’ button in the top left. </a:t>
            </a:r>
            <a:endParaRPr lang="en-US" dirty="0">
              <a:latin typeface="TimesNewRomanPSMT" panose="02020603050405020304" pitchFamily="18" charset="0"/>
            </a:endParaRPr>
          </a:p>
        </p:txBody>
      </p:sp>
      <p:grpSp>
        <p:nvGrpSpPr>
          <p:cNvPr id="10" name="Group 9">
            <a:extLst>
              <a:ext uri="{FF2B5EF4-FFF2-40B4-BE49-F238E27FC236}">
                <a16:creationId xmlns:a16="http://schemas.microsoft.com/office/drawing/2014/main" id="{0D3B9556-109D-9CB7-E7EF-2AAB94C90976}"/>
              </a:ext>
            </a:extLst>
          </p:cNvPr>
          <p:cNvGrpSpPr/>
          <p:nvPr/>
        </p:nvGrpSpPr>
        <p:grpSpPr>
          <a:xfrm>
            <a:off x="4669536" y="1929572"/>
            <a:ext cx="4069841" cy="2258641"/>
            <a:chOff x="4669536" y="1929572"/>
            <a:chExt cx="4069841" cy="2258641"/>
          </a:xfrm>
        </p:grpSpPr>
        <p:pic>
          <p:nvPicPr>
            <p:cNvPr id="8" name="Picture 7" descr="Screenshot of GLOBE web site's section where you can download data. Showing area where you select a filter, by selecting a school. ">
              <a:extLst>
                <a:ext uri="{FF2B5EF4-FFF2-40B4-BE49-F238E27FC236}">
                  <a16:creationId xmlns:a16="http://schemas.microsoft.com/office/drawing/2014/main" id="{BB5A106B-58D5-FF37-3A9F-9D19AB9A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0565" y="1929572"/>
              <a:ext cx="3348812" cy="2258641"/>
            </a:xfrm>
            <a:prstGeom prst="rect">
              <a:avLst/>
            </a:prstGeom>
          </p:spPr>
        </p:pic>
        <p:sp>
          <p:nvSpPr>
            <p:cNvPr id="6" name="Oval 5" descr="Oval surrounding the option to filter by School or Teacher on the screenshot of GLOBE web site.">
              <a:extLst>
                <a:ext uri="{FF2B5EF4-FFF2-40B4-BE49-F238E27FC236}">
                  <a16:creationId xmlns:a16="http://schemas.microsoft.com/office/drawing/2014/main" id="{C4D51449-9AF8-634F-A6FE-4E6EBB670573}"/>
                </a:ext>
              </a:extLst>
            </p:cNvPr>
            <p:cNvSpPr/>
            <p:nvPr/>
          </p:nvSpPr>
          <p:spPr>
            <a:xfrm>
              <a:off x="5405121" y="309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descr="Arrow points to GLOBE screen where you can click on &quot;School or Teacher&quot; to filter data to download.">
              <a:extLst>
                <a:ext uri="{FF2B5EF4-FFF2-40B4-BE49-F238E27FC236}">
                  <a16:creationId xmlns:a16="http://schemas.microsoft.com/office/drawing/2014/main" id="{BCB69157-8445-9849-9479-504B99C0B557}"/>
                </a:ext>
              </a:extLst>
            </p:cNvPr>
            <p:cNvCxnSpPr>
              <a:cxnSpLocks/>
            </p:cNvCxnSpPr>
            <p:nvPr/>
          </p:nvCxnSpPr>
          <p:spPr>
            <a:xfrm>
              <a:off x="4669536" y="2791968"/>
              <a:ext cx="649910" cy="4444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13" name="Group 12">
            <a:extLst>
              <a:ext uri="{FF2B5EF4-FFF2-40B4-BE49-F238E27FC236}">
                <a16:creationId xmlns:a16="http://schemas.microsoft.com/office/drawing/2014/main" id="{A61E2D76-2EA1-647D-A674-02B3ABFC9C71}"/>
              </a:ext>
            </a:extLst>
          </p:cNvPr>
          <p:cNvGrpSpPr/>
          <p:nvPr/>
        </p:nvGrpSpPr>
        <p:grpSpPr>
          <a:xfrm>
            <a:off x="4348480" y="4506559"/>
            <a:ext cx="4464050" cy="1548091"/>
            <a:chOff x="4348480" y="4506559"/>
            <a:chExt cx="4464050" cy="1548091"/>
          </a:xfrm>
        </p:grpSpPr>
        <p:pic>
          <p:nvPicPr>
            <p:cNvPr id="11" name="Picture 10" descr="Screenshot of GLOBE web site section where you can click on Apply Filter.">
              <a:extLst>
                <a:ext uri="{FF2B5EF4-FFF2-40B4-BE49-F238E27FC236}">
                  <a16:creationId xmlns:a16="http://schemas.microsoft.com/office/drawing/2014/main" id="{15CC33FF-96F1-1049-AEB9-ACDB2FC89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8480" y="4506559"/>
              <a:ext cx="3194050" cy="1548091"/>
            </a:xfrm>
            <a:prstGeom prst="rect">
              <a:avLst/>
            </a:prstGeom>
          </p:spPr>
        </p:pic>
        <p:cxnSp>
          <p:nvCxnSpPr>
            <p:cNvPr id="12" name="Straight Arrow Connector 11" descr="Arrow pointing to the &quot;Apply Filter&quot; button on the screenshot.">
              <a:extLst>
                <a:ext uri="{FF2B5EF4-FFF2-40B4-BE49-F238E27FC236}">
                  <a16:creationId xmlns:a16="http://schemas.microsoft.com/office/drawing/2014/main" id="{F5634349-57C8-624E-870E-3C2EDB61BCB6}"/>
                </a:ext>
              </a:extLst>
            </p:cNvPr>
            <p:cNvCxnSpPr>
              <a:cxnSpLocks/>
            </p:cNvCxnSpPr>
            <p:nvPr/>
          </p:nvCxnSpPr>
          <p:spPr>
            <a:xfrm flipV="1">
              <a:off x="4348480" y="4866640"/>
              <a:ext cx="1341120" cy="5610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61890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B7148C-B79C-4B77-BD11-317BB4E90EDD}"/>
              </a:ext>
            </a:extLst>
          </p:cNvPr>
          <p:cNvSpPr>
            <a:spLocks noGrp="1"/>
          </p:cNvSpPr>
          <p:nvPr>
            <p:ph type="title" idx="4294967295"/>
          </p:nvPr>
        </p:nvSpPr>
        <p:spPr>
          <a:xfrm>
            <a:off x="1188085" y="1028276"/>
            <a:ext cx="6706235" cy="671195"/>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(3/3)</a:t>
            </a:r>
            <a:endParaRPr lang="en-US" sz="3600" dirty="0"/>
          </a:p>
        </p:txBody>
      </p:sp>
      <p:sp>
        <p:nvSpPr>
          <p:cNvPr id="2" name="Rectangle 1">
            <a:extLst>
              <a:ext uri="{FF2B5EF4-FFF2-40B4-BE49-F238E27FC236}">
                <a16:creationId xmlns:a16="http://schemas.microsoft.com/office/drawing/2014/main" id="{4A790EE9-02A3-8047-8465-E0492ABFE877}"/>
              </a:ext>
            </a:extLst>
          </p:cNvPr>
          <p:cNvSpPr/>
          <p:nvPr/>
        </p:nvSpPr>
        <p:spPr>
          <a:xfrm>
            <a:off x="1328928" y="1699471"/>
            <a:ext cx="7601711" cy="4247317"/>
          </a:xfrm>
          <a:prstGeom prst="rect">
            <a:avLst/>
          </a:prstGeom>
        </p:spPr>
        <p:txBody>
          <a:bodyPr wrap="square">
            <a:spAutoFit/>
          </a:bodyPr>
          <a:lstStyle/>
          <a:p>
            <a:pPr marL="342900" indent="-342900">
              <a:buFont typeface="+mj-lt"/>
              <a:buAutoNum type="arabicPeriod" startAt="9"/>
            </a:pPr>
            <a:r>
              <a:rPr lang="en-US" dirty="0">
                <a:latin typeface="ArialMT"/>
              </a:rPr>
              <a:t>Click ‘Obtain Measurement Data’ </a:t>
            </a:r>
            <a:r>
              <a:rPr lang="en-US" i="1" dirty="0">
                <a:latin typeface="Arial" panose="020B0604020202020204" pitchFamily="34" charset="0"/>
              </a:rPr>
              <a:t>(Note, data will be downloaded for the whole list you see, if your school is not the only one listed, redefine your filters). </a:t>
            </a: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dirty="0">
              <a:latin typeface="TimesNewRomanPSMT" panose="02020603050405020304" pitchFamily="18" charset="0"/>
            </a:endParaRPr>
          </a:p>
          <a:p>
            <a:pPr marL="342900" indent="-342900">
              <a:buFont typeface="+mj-lt"/>
              <a:buAutoNum type="arabicPeriod" startAt="9"/>
            </a:pPr>
            <a:r>
              <a:rPr lang="en-US" dirty="0">
                <a:latin typeface="ArialMT"/>
              </a:rPr>
              <a:t>The button will update, and you can click Download Measurement Data to download a .csv, which can be opened in a spreadsheet tool such as Excel. </a:t>
            </a:r>
            <a:r>
              <a:rPr lang="en-US" i="1" dirty="0">
                <a:latin typeface="ArialMT"/>
              </a:rPr>
              <a:t>(See an example Carbon Cycle spreadsheet on the Data Analysis section of the Carbon Cycle webpage).</a:t>
            </a:r>
          </a:p>
          <a:p>
            <a:pPr marL="342900" indent="-342900">
              <a:buFont typeface="+mj-lt"/>
              <a:buAutoNum type="arabicPeriod" startAt="9"/>
            </a:pPr>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p:txBody>
      </p:sp>
      <p:pic>
        <p:nvPicPr>
          <p:cNvPr id="8" name="Picture 7" descr="Screenshot of GLOBE web site where you can click on Obtain Measurement Data.">
            <a:extLst>
              <a:ext uri="{FF2B5EF4-FFF2-40B4-BE49-F238E27FC236}">
                <a16:creationId xmlns:a16="http://schemas.microsoft.com/office/drawing/2014/main" id="{84A5B2F7-1206-F24C-A825-615DE105B6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7600" y="2750998"/>
            <a:ext cx="5293360" cy="713548"/>
          </a:xfrm>
          <a:prstGeom prst="rect">
            <a:avLst/>
          </a:prstGeom>
        </p:spPr>
      </p:pic>
      <p:sp>
        <p:nvSpPr>
          <p:cNvPr id="11" name="Oval 10" descr="Oval surrounding &quot;Obtain Measurement Data&quot;.">
            <a:extLst>
              <a:ext uri="{FF2B5EF4-FFF2-40B4-BE49-F238E27FC236}">
                <a16:creationId xmlns:a16="http://schemas.microsoft.com/office/drawing/2014/main" id="{8542B71E-B4DF-8842-BEF4-4A3BFE3C6EE0}"/>
              </a:ext>
            </a:extLst>
          </p:cNvPr>
          <p:cNvSpPr/>
          <p:nvPr/>
        </p:nvSpPr>
        <p:spPr>
          <a:xfrm>
            <a:off x="5161280" y="2586154"/>
            <a:ext cx="2031999" cy="508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 of Download Measurement Data (~1) button.">
            <a:extLst>
              <a:ext uri="{FF2B5EF4-FFF2-40B4-BE49-F238E27FC236}">
                <a16:creationId xmlns:a16="http://schemas.microsoft.com/office/drawing/2014/main" id="{2B53C21A-327A-204F-A4DB-452D54BB5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291" y="4844835"/>
            <a:ext cx="2120900" cy="297536"/>
          </a:xfrm>
          <a:prstGeom prst="rect">
            <a:avLst/>
          </a:prstGeom>
        </p:spPr>
      </p:pic>
      <p:cxnSp>
        <p:nvCxnSpPr>
          <p:cNvPr id="14" name="Straight Connector 13" descr="Straight line to separate the main content of the slide and a note that the GLOBE visualization system can also be used.">
            <a:extLst>
              <a:ext uri="{FF2B5EF4-FFF2-40B4-BE49-F238E27FC236}">
                <a16:creationId xmlns:a16="http://schemas.microsoft.com/office/drawing/2014/main" id="{66EB7E29-DD13-ED49-869C-570EF1C93A32}"/>
              </a:ext>
            </a:extLst>
          </p:cNvPr>
          <p:cNvCxnSpPr/>
          <p:nvPr/>
        </p:nvCxnSpPr>
        <p:spPr>
          <a:xfrm>
            <a:off x="1328928" y="5283200"/>
            <a:ext cx="760171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FDD38D9-2143-3146-8E0E-B7814708A0FB}"/>
              </a:ext>
            </a:extLst>
          </p:cNvPr>
          <p:cNvSpPr/>
          <p:nvPr/>
        </p:nvSpPr>
        <p:spPr>
          <a:xfrm>
            <a:off x="1772963" y="5435097"/>
            <a:ext cx="3799841" cy="1200329"/>
          </a:xfrm>
          <a:prstGeom prst="rect">
            <a:avLst/>
          </a:prstGeom>
        </p:spPr>
        <p:txBody>
          <a:bodyPr wrap="square">
            <a:spAutoFit/>
          </a:bodyPr>
          <a:lstStyle/>
          <a:p>
            <a:r>
              <a:rPr lang="en-US" i="1" dirty="0">
                <a:latin typeface="Arial" panose="020B0604020202020204" pitchFamily="34" charset="0"/>
              </a:rPr>
              <a:t>* </a:t>
            </a:r>
            <a:r>
              <a:rPr lang="en-US" b="1" i="1" dirty="0">
                <a:latin typeface="Arial" panose="020B0604020202020204" pitchFamily="34" charset="0"/>
              </a:rPr>
              <a:t>Note</a:t>
            </a:r>
            <a:r>
              <a:rPr lang="en-US" i="1" dirty="0">
                <a:latin typeface="Arial" panose="020B0604020202020204" pitchFamily="34" charset="0"/>
              </a:rPr>
              <a:t>, you can also use the </a:t>
            </a:r>
            <a:r>
              <a:rPr lang="en-US" i="1" dirty="0">
                <a:latin typeface="Arial" panose="020B0604020202020204" pitchFamily="34" charset="0"/>
                <a:hlinkClick r:id="rId4"/>
              </a:rPr>
              <a:t>GLOBE Visualization System </a:t>
            </a:r>
            <a:r>
              <a:rPr lang="en-US" i="1" dirty="0">
                <a:latin typeface="Arial" panose="020B0604020202020204" pitchFamily="34" charset="0"/>
              </a:rPr>
              <a:t>to view your and other school’s Carbon Cycle data on a map. </a:t>
            </a:r>
            <a:endParaRPr lang="en-US" i="1" dirty="0"/>
          </a:p>
        </p:txBody>
      </p:sp>
      <p:pic>
        <p:nvPicPr>
          <p:cNvPr id="18" name="Picture 17" descr="Screenshot of GLOBE Visualization System showing small part of map of US/Canada and data about a site.">
            <a:extLst>
              <a:ext uri="{FF2B5EF4-FFF2-40B4-BE49-F238E27FC236}">
                <a16:creationId xmlns:a16="http://schemas.microsoft.com/office/drawing/2014/main" id="{9CDF73BF-937F-3047-81D5-19CE8B571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72804" y="5435718"/>
            <a:ext cx="2502032" cy="1268789"/>
          </a:xfrm>
          <a:prstGeom prst="rect">
            <a:avLst/>
          </a:prstGeom>
        </p:spPr>
      </p:pic>
    </p:spTree>
    <p:extLst>
      <p:ext uri="{BB962C8B-B14F-4D97-AF65-F5344CB8AC3E}">
        <p14:creationId xmlns:p14="http://schemas.microsoft.com/office/powerpoint/2010/main" val="1748922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4B1C-AA64-4089-881B-6831DC64E6B1}"/>
              </a:ext>
            </a:extLst>
          </p:cNvPr>
          <p:cNvSpPr>
            <a:spLocks noGrp="1"/>
          </p:cNvSpPr>
          <p:nvPr>
            <p:ph type="title" idx="4294967295"/>
          </p:nvPr>
        </p:nvSpPr>
        <p:spPr>
          <a:xfrm>
            <a:off x="1177290" y="1027906"/>
            <a:ext cx="7062470" cy="1325563"/>
          </a:xfrm>
          <a:prstGeom prst="rect">
            <a:avLst/>
          </a:prstGeom>
        </p:spPr>
        <p:txBody>
          <a:bodyPr/>
          <a:lstStyle/>
          <a:p>
            <a:pPr rtl="0" eaLnBrk="1" latinLnBrk="0" hangingPunct="1"/>
            <a:r>
              <a:rPr lang="en-US" dirty="0">
                <a:solidFill>
                  <a:schemeClr val="accent1">
                    <a:lumMod val="50000"/>
                  </a:schemeClr>
                </a:solidFill>
              </a:rPr>
              <a:t>Understanding Your Data: Data Interpretation</a:t>
            </a:r>
            <a:endParaRPr lang="en-US" dirty="0"/>
          </a:p>
        </p:txBody>
      </p:sp>
      <p:sp>
        <p:nvSpPr>
          <p:cNvPr id="2" name="Rectangle 1">
            <a:extLst>
              <a:ext uri="{FF2B5EF4-FFF2-40B4-BE49-F238E27FC236}">
                <a16:creationId xmlns:a16="http://schemas.microsoft.com/office/drawing/2014/main" id="{6E481E96-1EA8-FB46-B61E-D2DE4D02E4BF}"/>
              </a:ext>
            </a:extLst>
          </p:cNvPr>
          <p:cNvSpPr/>
          <p:nvPr/>
        </p:nvSpPr>
        <p:spPr>
          <a:xfrm>
            <a:off x="2106402" y="2429735"/>
            <a:ext cx="6260123" cy="2554545"/>
          </a:xfrm>
          <a:prstGeom prst="rect">
            <a:avLst/>
          </a:prstGeom>
        </p:spPr>
        <p:txBody>
          <a:bodyPr wrap="square">
            <a:spAutoFit/>
          </a:bodyPr>
          <a:lstStyle/>
          <a:p>
            <a:endParaRPr lang="en-US" sz="3200" dirty="0"/>
          </a:p>
          <a:p>
            <a:pPr marL="514350" indent="-514350">
              <a:buFont typeface="+mj-lt"/>
              <a:buAutoNum type="arabicPeriod"/>
            </a:pPr>
            <a:r>
              <a:rPr lang="en-US" sz="3200" dirty="0"/>
              <a:t>Human carbon storage vs. tree carbon storage</a:t>
            </a:r>
          </a:p>
          <a:p>
            <a:pPr marL="514350" indent="-514350">
              <a:buFont typeface="+mj-lt"/>
              <a:buAutoNum type="arabicPeriod"/>
            </a:pPr>
            <a:r>
              <a:rPr lang="en-US" sz="3200" dirty="0"/>
              <a:t>Schoolyard area (scaling)</a:t>
            </a:r>
          </a:p>
          <a:p>
            <a:pPr marL="514350" indent="-514350">
              <a:buFont typeface="+mj-lt"/>
              <a:buAutoNum type="arabicPeriod"/>
            </a:pPr>
            <a:r>
              <a:rPr lang="en-US" sz="3200" dirty="0"/>
              <a:t>Net Primary Production (NPP)</a:t>
            </a:r>
          </a:p>
        </p:txBody>
      </p:sp>
    </p:spTree>
    <p:extLst>
      <p:ext uri="{BB962C8B-B14F-4D97-AF65-F5344CB8AC3E}">
        <p14:creationId xmlns:p14="http://schemas.microsoft.com/office/powerpoint/2010/main" val="1090282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44B6-A0A5-4E3C-8CE0-ABA4BDA14D97}"/>
              </a:ext>
            </a:extLst>
          </p:cNvPr>
          <p:cNvSpPr>
            <a:spLocks noGrp="1"/>
          </p:cNvSpPr>
          <p:nvPr>
            <p:ph type="title" idx="4294967295"/>
          </p:nvPr>
        </p:nvSpPr>
        <p:spPr>
          <a:xfrm>
            <a:off x="1257300" y="1076960"/>
            <a:ext cx="7348220" cy="711835"/>
          </a:xfrm>
          <a:prstGeom prst="rect">
            <a:avLst/>
          </a:prstGeom>
        </p:spPr>
        <p:txBody>
          <a:bodyPr/>
          <a:lstStyle/>
          <a:p>
            <a:r>
              <a:rPr lang="en-US" dirty="0">
                <a:solidFill>
                  <a:schemeClr val="accent1">
                    <a:lumMod val="50000"/>
                  </a:schemeClr>
                </a:solidFill>
              </a:rPr>
              <a:t>Human Carbon vs. Tree Carbon</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67664"/>
            <a:ext cx="3756028" cy="3939540"/>
          </a:xfrm>
          <a:prstGeom prst="rect">
            <a:avLst/>
          </a:prstGeom>
          <a:noFill/>
        </p:spPr>
        <p:txBody>
          <a:bodyPr wrap="square" rtlCol="0">
            <a:spAutoFit/>
          </a:bodyPr>
          <a:lstStyle/>
          <a:p>
            <a:pPr>
              <a:spcAft>
                <a:spcPts val="1200"/>
              </a:spcAft>
            </a:pPr>
            <a:r>
              <a:rPr lang="en-US" sz="2400" dirty="0"/>
              <a:t>Use a </a:t>
            </a:r>
            <a:r>
              <a:rPr lang="en-US" sz="2400" dirty="0">
                <a:hlinkClick r:id="rId2"/>
              </a:rPr>
              <a:t>back-of-the-envelope calculation </a:t>
            </a:r>
            <a:r>
              <a:rPr lang="en-US" sz="2400" dirty="0"/>
              <a:t>to determine whether more carbon is stored in humans or trees.</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Is there more carbon stored in the global human population or the trees in [MY STATE]?</a:t>
            </a:r>
            <a:endParaRPr lang="en-US" sz="2400" dirty="0">
              <a:solidFill>
                <a:srgbClr val="7030A0"/>
              </a:solidFill>
            </a:endParaRPr>
          </a:p>
        </p:txBody>
      </p:sp>
      <p:pic>
        <p:nvPicPr>
          <p:cNvPr id="5" name="Picture 4" descr="Image illustrating a back-of the-envelope calculation activity.">
            <a:extLst>
              <a:ext uri="{FF2B5EF4-FFF2-40B4-BE49-F238E27FC236}">
                <a16:creationId xmlns:a16="http://schemas.microsoft.com/office/drawing/2014/main" id="{4BA59A49-AAF6-954B-AF16-9602DD176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4956" y="2067664"/>
            <a:ext cx="3839587" cy="3333309"/>
          </a:xfrm>
          <a:prstGeom prst="rect">
            <a:avLst/>
          </a:prstGeom>
        </p:spPr>
      </p:pic>
      <p:sp>
        <p:nvSpPr>
          <p:cNvPr id="6" name="Rectangle 5">
            <a:extLst>
              <a:ext uri="{FF2B5EF4-FFF2-40B4-BE49-F238E27FC236}">
                <a16:creationId xmlns:a16="http://schemas.microsoft.com/office/drawing/2014/main" id="{8428D0D3-FD2C-ED46-8BB6-E5A348F84AF6}"/>
              </a:ext>
            </a:extLst>
          </p:cNvPr>
          <p:cNvSpPr/>
          <p:nvPr/>
        </p:nvSpPr>
        <p:spPr>
          <a:xfrm>
            <a:off x="5023625" y="5384338"/>
            <a:ext cx="3900918" cy="1323439"/>
          </a:xfrm>
          <a:prstGeom prst="rect">
            <a:avLst/>
          </a:prstGeom>
        </p:spPr>
        <p:txBody>
          <a:bodyPr wrap="square">
            <a:spAutoFit/>
          </a:bodyPr>
          <a:lstStyle/>
          <a:p>
            <a:pPr>
              <a:spcAft>
                <a:spcPts val="1200"/>
              </a:spcAft>
            </a:pPr>
            <a:r>
              <a:rPr lang="en-US" sz="2000" dirty="0"/>
              <a:t>** This activity can help students understand why there is not a ‘human’ pool on the Global Carbon Cycle Diagram. </a:t>
            </a:r>
          </a:p>
        </p:txBody>
      </p:sp>
    </p:spTree>
    <p:extLst>
      <p:ext uri="{BB962C8B-B14F-4D97-AF65-F5344CB8AC3E}">
        <p14:creationId xmlns:p14="http://schemas.microsoft.com/office/powerpoint/2010/main" val="36345970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10D1-763F-4696-A5B0-643B5DD1599D}"/>
              </a:ext>
            </a:extLst>
          </p:cNvPr>
          <p:cNvSpPr>
            <a:spLocks noGrp="1"/>
          </p:cNvSpPr>
          <p:nvPr>
            <p:ph type="title" idx="4294967295"/>
          </p:nvPr>
        </p:nvSpPr>
        <p:spPr>
          <a:xfrm>
            <a:off x="1136650" y="1096645"/>
            <a:ext cx="5812790" cy="854075"/>
          </a:xfrm>
          <a:prstGeom prst="rect">
            <a:avLst/>
          </a:prstGeom>
        </p:spPr>
        <p:txBody>
          <a:bodyPr/>
          <a:lstStyle/>
          <a:p>
            <a:pPr rtl="0" eaLnBrk="1" latinLnBrk="0" hangingPunct="1"/>
            <a:r>
              <a:rPr lang="en-US" dirty="0">
                <a:solidFill>
                  <a:schemeClr val="accent1">
                    <a:lumMod val="50000"/>
                  </a:schemeClr>
                </a:solidFill>
              </a:rPr>
              <a:t>Schoolyard area scaling</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39470"/>
            <a:ext cx="7815072" cy="2400657"/>
          </a:xfrm>
          <a:prstGeom prst="rect">
            <a:avLst/>
          </a:prstGeom>
          <a:noFill/>
        </p:spPr>
        <p:txBody>
          <a:bodyPr wrap="square" rtlCol="0">
            <a:spAutoFit/>
          </a:bodyPr>
          <a:lstStyle/>
          <a:p>
            <a:pPr>
              <a:spcAft>
                <a:spcPts val="1200"/>
              </a:spcAft>
            </a:pPr>
            <a:r>
              <a:rPr lang="en-US" sz="2800" dirty="0"/>
              <a:t>The</a:t>
            </a:r>
            <a:r>
              <a:rPr lang="en-US" sz="2800" i="1" dirty="0"/>
              <a:t> </a:t>
            </a:r>
            <a:r>
              <a:rPr lang="en-US" sz="2800" i="1" dirty="0">
                <a:hlinkClick r:id="rId2"/>
              </a:rPr>
              <a:t>Determining Scale &amp; Calculating Area Teacher Guide</a:t>
            </a:r>
            <a:r>
              <a:rPr lang="en-US" sz="2800" dirty="0">
                <a:hlinkClick r:id="rId2"/>
              </a:rPr>
              <a:t> </a:t>
            </a:r>
            <a:r>
              <a:rPr lang="en-US" sz="2800" dirty="0"/>
              <a:t>describes how to use an aerial photo/map to scale your sample site carbon measurements to larger areas of similar vegetation.  </a:t>
            </a:r>
          </a:p>
          <a:p>
            <a:pPr>
              <a:spcAft>
                <a:spcPts val="1200"/>
              </a:spcAft>
            </a:pPr>
            <a:endParaRPr lang="en-US" sz="2800" dirty="0">
              <a:solidFill>
                <a:srgbClr val="7030A0"/>
              </a:solidFill>
            </a:endParaRPr>
          </a:p>
        </p:txBody>
      </p:sp>
      <p:sp>
        <p:nvSpPr>
          <p:cNvPr id="5" name="Rectangle 4">
            <a:extLst>
              <a:ext uri="{FF2B5EF4-FFF2-40B4-BE49-F238E27FC236}">
                <a16:creationId xmlns:a16="http://schemas.microsoft.com/office/drawing/2014/main" id="{5E037779-031C-1E45-801D-F344D21A0B2D}"/>
              </a:ext>
            </a:extLst>
          </p:cNvPr>
          <p:cNvSpPr/>
          <p:nvPr/>
        </p:nvSpPr>
        <p:spPr>
          <a:xfrm>
            <a:off x="6544570" y="5568736"/>
            <a:ext cx="2556933" cy="1200329"/>
          </a:xfrm>
          <a:prstGeom prst="rect">
            <a:avLst/>
          </a:prstGeom>
        </p:spPr>
        <p:txBody>
          <a:bodyPr wrap="square">
            <a:spAutoFit/>
          </a:bodyPr>
          <a:lstStyle/>
          <a:p>
            <a:pPr>
              <a:spcAft>
                <a:spcPts val="1200"/>
              </a:spcAft>
            </a:pPr>
            <a:r>
              <a:rPr lang="en-US" i="1" dirty="0"/>
              <a:t>*Note the teacher will need Google Earth Pro (a free application) to create the map image.</a:t>
            </a:r>
          </a:p>
        </p:txBody>
      </p:sp>
      <p:pic>
        <p:nvPicPr>
          <p:cNvPr id="7" name="Picture 6" descr="Google Earth image showing aerial view of a site, with a lot of trees.">
            <a:extLst>
              <a:ext uri="{FF2B5EF4-FFF2-40B4-BE49-F238E27FC236}">
                <a16:creationId xmlns:a16="http://schemas.microsoft.com/office/drawing/2014/main" id="{C8873EE3-7654-0B4C-8088-354EB0F49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538" y="3497085"/>
            <a:ext cx="2109539" cy="1962469"/>
          </a:xfrm>
          <a:prstGeom prst="rect">
            <a:avLst/>
          </a:prstGeom>
        </p:spPr>
      </p:pic>
      <p:sp>
        <p:nvSpPr>
          <p:cNvPr id="8" name="Rectangle 7">
            <a:extLst>
              <a:ext uri="{FF2B5EF4-FFF2-40B4-BE49-F238E27FC236}">
                <a16:creationId xmlns:a16="http://schemas.microsoft.com/office/drawing/2014/main" id="{AA9000E7-CBE7-5C40-9AD2-52F9628B22BB}"/>
              </a:ext>
            </a:extLst>
          </p:cNvPr>
          <p:cNvSpPr/>
          <p:nvPr/>
        </p:nvSpPr>
        <p:spPr>
          <a:xfrm>
            <a:off x="1328928" y="4126509"/>
            <a:ext cx="4857719" cy="2246769"/>
          </a:xfrm>
          <a:prstGeom prst="rect">
            <a:avLst/>
          </a:prstGeom>
        </p:spPr>
        <p:txBody>
          <a:bodyPr wrap="square">
            <a:spAutoFit/>
          </a:bodyPr>
          <a:lstStyle/>
          <a:p>
            <a:pPr>
              <a:spcAft>
                <a:spcPts val="1200"/>
              </a:spcAft>
            </a:pPr>
            <a:r>
              <a:rPr lang="en-US" sz="2800" dirty="0">
                <a:solidFill>
                  <a:srgbClr val="7030A0"/>
                </a:solidFill>
              </a:rPr>
              <a:t>Example research question that can be answered through this activity: </a:t>
            </a:r>
            <a:r>
              <a:rPr lang="en-US" sz="2800" dirty="0">
                <a:solidFill>
                  <a:srgbClr val="7030A0"/>
                </a:solidFill>
                <a:latin typeface="Calibri Light" panose="020F0502020204030204" pitchFamily="34" charset="0"/>
                <a:cs typeface="Calibri Light" panose="020F0502020204030204" pitchFamily="34" charset="0"/>
              </a:rPr>
              <a:t>How much carbon is stored in the vegetation near my school?</a:t>
            </a:r>
          </a:p>
        </p:txBody>
      </p:sp>
    </p:spTree>
    <p:extLst>
      <p:ext uri="{BB962C8B-B14F-4D97-AF65-F5344CB8AC3E}">
        <p14:creationId xmlns:p14="http://schemas.microsoft.com/office/powerpoint/2010/main" val="3199207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0D07-1C19-47D0-9386-65407B462BB7}"/>
              </a:ext>
            </a:extLst>
          </p:cNvPr>
          <p:cNvSpPr>
            <a:spLocks noGrp="1"/>
          </p:cNvSpPr>
          <p:nvPr>
            <p:ph type="title" idx="4294967295"/>
          </p:nvPr>
        </p:nvSpPr>
        <p:spPr>
          <a:xfrm>
            <a:off x="1156970" y="1066800"/>
            <a:ext cx="7886700" cy="701675"/>
          </a:xfrm>
          <a:prstGeom prst="rect">
            <a:avLst/>
          </a:prstGeom>
        </p:spPr>
        <p:txBody>
          <a:bodyPr/>
          <a:lstStyle/>
          <a:p>
            <a:pPr rtl="0" eaLnBrk="1" latinLnBrk="0" hangingPunct="1"/>
            <a:r>
              <a:rPr lang="en-US" sz="4100" dirty="0">
                <a:solidFill>
                  <a:schemeClr val="accent1">
                    <a:lumMod val="50000"/>
                  </a:schemeClr>
                </a:solidFill>
              </a:rPr>
              <a:t>Calculating Net Primary Productivity</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1972414"/>
            <a:ext cx="7815072" cy="4093428"/>
          </a:xfrm>
          <a:prstGeom prst="rect">
            <a:avLst/>
          </a:prstGeom>
          <a:noFill/>
        </p:spPr>
        <p:txBody>
          <a:bodyPr wrap="square" rtlCol="0">
            <a:spAutoFit/>
          </a:bodyPr>
          <a:lstStyle/>
          <a:p>
            <a:pPr>
              <a:spcAft>
                <a:spcPts val="1200"/>
              </a:spcAft>
            </a:pPr>
            <a:r>
              <a:rPr lang="en-US" sz="2400" dirty="0"/>
              <a:t>Use the </a:t>
            </a:r>
            <a:r>
              <a:rPr lang="en-US" sz="2400" i="1" dirty="0">
                <a:hlinkClick r:id="rId2"/>
              </a:rPr>
              <a:t>Calculating Net Primary Productivity Teacher Guide </a:t>
            </a:r>
            <a:r>
              <a:rPr lang="en-US" sz="2400" dirty="0"/>
              <a:t>to understand the change in carbon storage over time</a:t>
            </a:r>
            <a:r>
              <a:rPr lang="en-US" sz="2400" b="1" dirty="0"/>
              <a:t>. *Needs multiple years of carbon data*</a:t>
            </a:r>
            <a:r>
              <a:rPr lang="en-US" sz="2400" dirty="0"/>
              <a:t>  </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What is the pattern in which biomass and carbon storage change over time in my sample site?</a:t>
            </a:r>
            <a:endParaRPr lang="en-US" sz="2400" dirty="0">
              <a:solidFill>
                <a:srgbClr val="7030A0"/>
              </a:solidFill>
            </a:endParaRPr>
          </a:p>
          <a:p>
            <a:pPr>
              <a:spcAft>
                <a:spcPts val="1200"/>
              </a:spcAft>
            </a:pPr>
            <a:r>
              <a:rPr lang="en-US" sz="2400" dirty="0"/>
              <a:t>Net Primary Productivity (NPP), or the production of plant biomass, is equal to all of the carbon taken up by the vegetation through photosynthesis </a:t>
            </a:r>
            <a:r>
              <a:rPr lang="en-US" sz="2400" i="1" dirty="0"/>
              <a:t>minus</a:t>
            </a:r>
            <a:r>
              <a:rPr lang="en-US" sz="2400" dirty="0"/>
              <a:t> the carbon that is lost to respiration. NPP can be calculated with this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57A1C0-6A4A-974A-A2E2-2ECC5A480B19}"/>
                  </a:ext>
                </a:extLst>
              </p:cNvPr>
              <p:cNvSpPr txBox="1"/>
              <p:nvPr/>
            </p:nvSpPr>
            <p:spPr>
              <a:xfrm>
                <a:off x="1255486" y="6184959"/>
                <a:ext cx="7865936" cy="33855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𝑁𝑃𝑃</m:t>
                      </m:r>
                      <m:r>
                        <a:rPr lang="en-US" sz="2200" b="0" i="1" smtClean="0">
                          <a:latin typeface="Cambria Math" panose="02040503050406030204" pitchFamily="18" charset="0"/>
                        </a:rPr>
                        <m:t>=</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𝑠𝑡𝑜𝑟𝑒𝑑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2 −</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𝑆𝑡𝑜𝑟𝑒𝑑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1</m:t>
                      </m:r>
                    </m:oMath>
                  </m:oMathPara>
                </a14:m>
                <a:endParaRPr lang="en-US" sz="2200" dirty="0">
                  <a:latin typeface="+mj-lt"/>
                </a:endParaRPr>
              </a:p>
            </p:txBody>
          </p:sp>
        </mc:Choice>
        <mc:Fallback xmlns="">
          <p:sp>
            <p:nvSpPr>
              <p:cNvPr id="6" name="TextBox 5">
                <a:extLst>
                  <a:ext uri="{FF2B5EF4-FFF2-40B4-BE49-F238E27FC236}">
                    <a16:creationId xmlns:a16="http://schemas.microsoft.com/office/drawing/2014/main" id="{5857A1C0-6A4A-974A-A2E2-2ECC5A480B19}"/>
                  </a:ext>
                </a:extLst>
              </p:cNvPr>
              <p:cNvSpPr txBox="1">
                <a:spLocks noRot="1" noChangeAspect="1" noMove="1" noResize="1" noEditPoints="1" noAdjustHandles="1" noChangeArrowheads="1" noChangeShapeType="1" noTextEdit="1"/>
              </p:cNvSpPr>
              <p:nvPr/>
            </p:nvSpPr>
            <p:spPr>
              <a:xfrm>
                <a:off x="1255486" y="6184959"/>
                <a:ext cx="7865936" cy="338554"/>
              </a:xfrm>
              <a:prstGeom prst="rect">
                <a:avLst/>
              </a:prstGeom>
              <a:blipFill>
                <a:blip r:embed="rId3"/>
                <a:stretch>
                  <a:fillRect l="-161" r="-161" b="-30000"/>
                </a:stretch>
              </a:blipFill>
            </p:spPr>
            <p:txBody>
              <a:bodyPr/>
              <a:lstStyle/>
              <a:p>
                <a:r>
                  <a:rPr lang="en-US">
                    <a:noFill/>
                  </a:rPr>
                  <a:t> </a:t>
                </a:r>
              </a:p>
            </p:txBody>
          </p:sp>
        </mc:Fallback>
      </mc:AlternateContent>
    </p:spTree>
    <p:extLst>
      <p:ext uri="{BB962C8B-B14F-4D97-AF65-F5344CB8AC3E}">
        <p14:creationId xmlns:p14="http://schemas.microsoft.com/office/powerpoint/2010/main" val="657474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D5548-F5AC-457E-AFF3-7219FE60F832}"/>
              </a:ext>
            </a:extLst>
          </p:cNvPr>
          <p:cNvSpPr>
            <a:spLocks noGrp="1"/>
          </p:cNvSpPr>
          <p:nvPr>
            <p:ph type="title" idx="4294967295"/>
          </p:nvPr>
        </p:nvSpPr>
        <p:spPr>
          <a:xfrm>
            <a:off x="1167130" y="943176"/>
            <a:ext cx="3242310" cy="671830"/>
          </a:xfrm>
          <a:prstGeom prst="rect">
            <a:avLst/>
          </a:prstGeom>
        </p:spPr>
        <p:txBody>
          <a:bodyPr/>
          <a:lstStyle/>
          <a:p>
            <a:pPr rtl="0" eaLnBrk="1" fontAlgn="auto" latinLnBrk="0" hangingPunct="1"/>
            <a:r>
              <a:rPr lang="en-US" sz="3600" b="1" i="0" kern="1200" spc="0" baseline="0" dirty="0">
                <a:ln>
                  <a:noFill/>
                </a:ln>
                <a:solidFill>
                  <a:srgbClr val="002060"/>
                </a:solidFill>
                <a:effectLst/>
                <a:latin typeface="Calibri Light" panose="020F0302020204030204" pitchFamily="34" charset="0"/>
                <a:ea typeface="+mn-ea"/>
                <a:cs typeface="+mn-cs"/>
              </a:rPr>
              <a:t>Quiz Questions</a:t>
            </a:r>
            <a:endParaRPr lang="en-US" dirty="0"/>
          </a:p>
        </p:txBody>
      </p:sp>
      <p:sp>
        <p:nvSpPr>
          <p:cNvPr id="3" name="Content Placeholder 2">
            <a:extLst>
              <a:ext uri="{FF2B5EF4-FFF2-40B4-BE49-F238E27FC236}">
                <a16:creationId xmlns:a16="http://schemas.microsoft.com/office/drawing/2014/main" id="{08B71F1C-FD70-994A-A749-1D975BD44907}"/>
              </a:ext>
            </a:extLst>
          </p:cNvPr>
          <p:cNvSpPr txBox="1">
            <a:spLocks/>
          </p:cNvSpPr>
          <p:nvPr/>
        </p:nvSpPr>
        <p:spPr>
          <a:xfrm>
            <a:off x="1400534" y="1615005"/>
            <a:ext cx="7533915" cy="50556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lvl="0" indent="-514350">
              <a:buFont typeface="+mj-lt"/>
              <a:buAutoNum type="arabicPeriod"/>
              <a:defRPr/>
            </a:pPr>
            <a:r>
              <a:rPr lang="en-US" sz="1800" dirty="0">
                <a:solidFill>
                  <a:sysClr val="windowText" lastClr="000000"/>
                </a:solidFill>
              </a:rPr>
              <a:t>Name two carbon cycle field learning activities. </a:t>
            </a:r>
          </a:p>
          <a:p>
            <a:pPr marL="514350" indent="-514350">
              <a:buFont typeface="+mj-lt"/>
              <a:buAutoNum type="arabicPeriod"/>
              <a:defRPr/>
            </a:pPr>
            <a:r>
              <a:rPr lang="en-US" sz="1800" dirty="0">
                <a:solidFill>
                  <a:sysClr val="windowText" lastClr="000000"/>
                </a:solidFill>
              </a:rPr>
              <a:t>What are some research questions you could ask using GLOBE carbon cycle data at your site?</a:t>
            </a:r>
          </a:p>
          <a:p>
            <a:pPr marL="514350" indent="-514350">
              <a:buFont typeface="+mj-lt"/>
              <a:buAutoNum type="arabicPeriod"/>
              <a:defRPr/>
            </a:pPr>
            <a:r>
              <a:rPr lang="en-US" sz="1800" dirty="0">
                <a:solidFill>
                  <a:sysClr val="windowText" lastClr="000000"/>
                </a:solidFill>
              </a:rPr>
              <a:t>What is the minimum area for a Non-Standard site?</a:t>
            </a:r>
          </a:p>
          <a:p>
            <a:pPr marL="514350" indent="-514350">
              <a:buFont typeface="+mj-lt"/>
              <a:buAutoNum type="arabicPeriod"/>
              <a:defRPr/>
            </a:pPr>
            <a:r>
              <a:rPr lang="en-US" sz="1800" dirty="0">
                <a:solidFill>
                  <a:sysClr val="windowText" lastClr="000000"/>
                </a:solidFill>
              </a:rPr>
              <a:t>If your site has trees, what data will you record for each tree?</a:t>
            </a:r>
          </a:p>
          <a:p>
            <a:pPr marL="514350" lvl="0" indent="-514350">
              <a:buFont typeface="+mj-lt"/>
              <a:buAutoNum type="arabicPeriod"/>
              <a:defRPr/>
            </a:pPr>
            <a:r>
              <a:rPr lang="en-US" sz="1800" dirty="0">
                <a:solidFill>
                  <a:sysClr val="windowText" lastClr="000000"/>
                </a:solidFill>
              </a:rPr>
              <a:t>At what height do you measure tree circumference?</a:t>
            </a:r>
          </a:p>
          <a:p>
            <a:pPr marL="514350" lvl="0" indent="-514350">
              <a:buFont typeface="+mj-lt"/>
              <a:buAutoNum type="arabicPeriod"/>
              <a:defRPr/>
            </a:pPr>
            <a:r>
              <a:rPr lang="en-US" sz="1800" dirty="0">
                <a:solidFill>
                  <a:sysClr val="windowText" lastClr="000000"/>
                </a:solidFill>
              </a:rPr>
              <a:t>If a tree is on a steep slope, what guide could you use to accurately measure tree circumference?</a:t>
            </a:r>
          </a:p>
          <a:p>
            <a:pPr marL="514350" indent="-514350">
              <a:buFont typeface="+mj-lt"/>
              <a:buAutoNum type="arabicPeriod"/>
              <a:defRPr/>
            </a:pPr>
            <a:r>
              <a:rPr lang="en-US" sz="1800" dirty="0">
                <a:solidFill>
                  <a:sysClr val="windowText" lastClr="000000"/>
                </a:solidFill>
              </a:rPr>
              <a:t>How are tree measurements converted to biomass? </a:t>
            </a:r>
          </a:p>
          <a:p>
            <a:pPr marL="514350" indent="-514350">
              <a:buFont typeface="+mj-lt"/>
              <a:buAutoNum type="arabicPeriod"/>
              <a:defRPr/>
            </a:pPr>
            <a:r>
              <a:rPr lang="en-US" sz="1800" dirty="0">
                <a:solidFill>
                  <a:sysClr val="windowText" lastClr="000000"/>
                </a:solidFill>
              </a:rPr>
              <a:t>What data will you record if your site has shrubs or saplings?</a:t>
            </a:r>
          </a:p>
          <a:p>
            <a:pPr marL="514350" indent="-514350">
              <a:buFont typeface="+mj-lt"/>
              <a:buAutoNum type="arabicPeriod"/>
              <a:defRPr/>
            </a:pPr>
            <a:r>
              <a:rPr lang="en-US" sz="1800" dirty="0">
                <a:solidFill>
                  <a:sysClr val="windowText" lastClr="000000"/>
                </a:solidFill>
              </a:rPr>
              <a:t>How is biomass converted to carbon storage?</a:t>
            </a:r>
          </a:p>
          <a:p>
            <a:pPr marL="514350" indent="-514350">
              <a:buFont typeface="+mj-lt"/>
              <a:buAutoNum type="arabicPeriod"/>
              <a:defRPr/>
            </a:pPr>
            <a:r>
              <a:rPr lang="en-US" sz="1800" dirty="0">
                <a:solidFill>
                  <a:sysClr val="windowText" lastClr="000000"/>
                </a:solidFill>
              </a:rPr>
              <a:t>How might someone calculate carbon storage of vegetation over the entire town based on your field measurements?</a:t>
            </a:r>
          </a:p>
        </p:txBody>
      </p:sp>
    </p:spTree>
    <p:extLst>
      <p:ext uri="{BB962C8B-B14F-4D97-AF65-F5344CB8AC3E}">
        <p14:creationId xmlns:p14="http://schemas.microsoft.com/office/powerpoint/2010/main" val="2725140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A2D0-54D6-5C9B-EB47-B583E754DAEB}"/>
            </a:ext>
          </a:extLst>
        </p:cNvPr>
        <p:cNvGrpSpPr/>
        <p:nvPr/>
      </p:nvGrpSpPr>
      <p:grpSpPr>
        <a:xfrm>
          <a:off x="0" y="0"/>
          <a:ext cx="0" cy="0"/>
          <a:chOff x="0" y="0"/>
          <a:chExt cx="0" cy="0"/>
        </a:xfrm>
      </p:grpSpPr>
      <p:sp>
        <p:nvSpPr>
          <p:cNvPr id="3" name="Title 1" hidden="1">
            <a:extLst>
              <a:ext uri="{FF2B5EF4-FFF2-40B4-BE49-F238E27FC236}">
                <a16:creationId xmlns:a16="http://schemas.microsoft.com/office/drawing/2014/main" id="{A9E1CB8C-0034-525B-793C-5C6F95204365}"/>
              </a:ext>
            </a:extLst>
          </p:cNvPr>
          <p:cNvSpPr>
            <a:spLocks noGrp="1"/>
          </p:cNvSpPr>
          <p:nvPr>
            <p:ph type="title" idx="4294967295"/>
          </p:nvPr>
        </p:nvSpPr>
        <p:spPr>
          <a:xfrm>
            <a:off x="0" y="1035050"/>
            <a:ext cx="3221038" cy="661988"/>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C7A5DC7F-74D0-CC0C-C8D6-F68337D36BE2}"/>
              </a:ext>
            </a:extLst>
          </p:cNvPr>
          <p:cNvSpPr txBox="1"/>
          <p:nvPr/>
        </p:nvSpPr>
        <p:spPr>
          <a:xfrm>
            <a:off x="1432560" y="1148081"/>
            <a:ext cx="7030720" cy="4955203"/>
          </a:xfrm>
          <a:prstGeom prst="rect">
            <a:avLst/>
          </a:prstGeom>
          <a:noFill/>
        </p:spPr>
        <p:txBody>
          <a:bodyPr wrap="square" rtlCol="0">
            <a:spAutoFit/>
          </a:bodyPr>
          <a:lstStyle/>
          <a:p>
            <a:r>
              <a:rPr lang="en-US" sz="2000" b="1" dirty="0"/>
              <a:t>Additional Resources:</a:t>
            </a:r>
          </a:p>
          <a:p>
            <a:endParaRPr lang="en-US" sz="2000" dirty="0"/>
          </a:p>
          <a:p>
            <a:r>
              <a:rPr lang="en-US" dirty="0"/>
              <a:t>NASA’s A Breathing Planet, Off Balance Article and Video:</a:t>
            </a:r>
          </a:p>
          <a:p>
            <a:r>
              <a:rPr lang="en-US" dirty="0">
                <a:hlinkClick r:id="rId3"/>
              </a:rPr>
              <a:t>https://www.nasa.gov/feature/goddard/carbon-climate</a:t>
            </a:r>
            <a:endParaRPr lang="en-US" dirty="0"/>
          </a:p>
          <a:p>
            <a:endParaRPr lang="en-US" dirty="0"/>
          </a:p>
          <a:p>
            <a:r>
              <a:rPr lang="en-US" dirty="0"/>
              <a:t>NASA Global Climate Change Website:</a:t>
            </a:r>
          </a:p>
          <a:p>
            <a:r>
              <a:rPr lang="en-US" dirty="0">
                <a:hlinkClick r:id="rId4"/>
              </a:rPr>
              <a:t>https://climate.nasa.gov/</a:t>
            </a:r>
            <a:endParaRPr lang="en-US" dirty="0"/>
          </a:p>
          <a:p>
            <a:endParaRPr lang="en-US" dirty="0"/>
          </a:p>
          <a:p>
            <a:pPr lvl="0"/>
            <a:r>
              <a:rPr lang="en-US" dirty="0">
                <a:solidFill>
                  <a:prstClr val="black"/>
                </a:solidFill>
              </a:rPr>
              <a:t>NASA Scientific Visualization Studio </a:t>
            </a:r>
          </a:p>
          <a:p>
            <a:pPr lvl="0"/>
            <a:r>
              <a:rPr lang="en-US" dirty="0">
                <a:solidFill>
                  <a:prstClr val="black"/>
                </a:solidFill>
                <a:hlinkClick r:id="rId5"/>
              </a:rPr>
              <a:t>https://svs.gsfc.nasa.gov</a:t>
            </a:r>
            <a:endParaRPr lang="en-US" dirty="0">
              <a:solidFill>
                <a:prstClr val="black"/>
              </a:solidFill>
            </a:endParaRPr>
          </a:p>
          <a:p>
            <a:pPr lvl="0"/>
            <a:endParaRPr lang="en-US" dirty="0">
              <a:solidFill>
                <a:prstClr val="black"/>
              </a:solidFill>
            </a:endParaRPr>
          </a:p>
          <a:p>
            <a:pPr lvl="0"/>
            <a:r>
              <a:rPr lang="en-US" dirty="0">
                <a:solidFill>
                  <a:prstClr val="black"/>
                </a:solidFill>
              </a:rPr>
              <a:t>Global Carbon Project </a:t>
            </a:r>
          </a:p>
          <a:p>
            <a:pPr lvl="0"/>
            <a:r>
              <a:rPr lang="en-US" dirty="0">
                <a:solidFill>
                  <a:prstClr val="black"/>
                </a:solidFill>
                <a:hlinkClick r:id="rId6"/>
              </a:rPr>
              <a:t>http://www.globalcarbonproject.org</a:t>
            </a:r>
            <a:endParaRPr lang="en-US" dirty="0">
              <a:solidFill>
                <a:prstClr val="black"/>
              </a:solidFill>
            </a:endParaRPr>
          </a:p>
          <a:p>
            <a:pPr lvl="1"/>
            <a:r>
              <a:rPr lang="en-US" dirty="0">
                <a:solidFill>
                  <a:prstClr val="black"/>
                </a:solidFill>
              </a:rPr>
              <a:t> </a:t>
            </a:r>
          </a:p>
          <a:p>
            <a:pPr marL="14288" lvl="1"/>
            <a:r>
              <a:rPr lang="en-US" dirty="0">
                <a:solidFill>
                  <a:prstClr val="black"/>
                </a:solidFill>
              </a:rPr>
              <a:t>Global Carbon Atlas</a:t>
            </a:r>
          </a:p>
          <a:p>
            <a:pPr marL="14288" lvl="1"/>
            <a:r>
              <a:rPr lang="en-US" dirty="0">
                <a:solidFill>
                  <a:prstClr val="black"/>
                </a:solidFill>
                <a:hlinkClick r:id="rId7"/>
              </a:rPr>
              <a:t>http://www.globalcarbonatlas.org</a:t>
            </a:r>
            <a:endParaRPr lang="en-US" dirty="0">
              <a:solidFill>
                <a:prstClr val="black"/>
              </a:solidFill>
            </a:endParaRPr>
          </a:p>
          <a:p>
            <a:endParaRPr lang="en-US" sz="2400" dirty="0"/>
          </a:p>
        </p:txBody>
      </p:sp>
    </p:spTree>
    <p:extLst>
      <p:ext uri="{BB962C8B-B14F-4D97-AF65-F5344CB8AC3E}">
        <p14:creationId xmlns:p14="http://schemas.microsoft.com/office/powerpoint/2010/main" val="2821143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hidden="1">
            <a:extLst>
              <a:ext uri="{FF2B5EF4-FFF2-40B4-BE49-F238E27FC236}">
                <a16:creationId xmlns:a16="http://schemas.microsoft.com/office/drawing/2014/main" id="{F3C3D31D-B20E-4C48-BBE6-6A17C3A47A33}"/>
              </a:ext>
            </a:extLst>
          </p:cNvPr>
          <p:cNvSpPr>
            <a:spLocks noGrp="1"/>
          </p:cNvSpPr>
          <p:nvPr>
            <p:ph type="title" idx="4294967295"/>
          </p:nvPr>
        </p:nvSpPr>
        <p:spPr>
          <a:xfrm>
            <a:off x="1258570" y="1035685"/>
            <a:ext cx="3221990" cy="661035"/>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9BA088B9-3D2B-7046-A0A6-AFE7AA12E623}"/>
              </a:ext>
            </a:extLst>
          </p:cNvPr>
          <p:cNvSpPr txBox="1"/>
          <p:nvPr/>
        </p:nvSpPr>
        <p:spPr>
          <a:xfrm>
            <a:off x="1432560" y="1148081"/>
            <a:ext cx="7030720" cy="5360442"/>
          </a:xfrm>
          <a:prstGeom prst="rect">
            <a:avLst/>
          </a:prstGeom>
          <a:noFill/>
        </p:spPr>
        <p:txBody>
          <a:bodyPr wrap="square" rtlCol="0">
            <a:spAutoFit/>
          </a:bodyPr>
          <a:lstStyle/>
          <a:p>
            <a:r>
              <a:rPr lang="en-US" sz="2000" b="1" dirty="0"/>
              <a:t>Questions about this module? </a:t>
            </a:r>
          </a:p>
          <a:p>
            <a:pPr algn="l" rtl="0">
              <a:spcBef>
                <a:spcPts val="0"/>
              </a:spcBef>
              <a:spcAft>
                <a:spcPts val="0"/>
              </a:spcAft>
            </a:pPr>
            <a:r>
              <a:rPr lang="en-US" sz="2000" dirty="0"/>
              <a:t>Contact GLOBE: </a:t>
            </a:r>
            <a:r>
              <a:rPr lang="en-US" sz="2000" u="none" strike="noStrike" dirty="0">
                <a:solidFill>
                  <a:srgbClr val="467886"/>
                </a:solidFill>
                <a:effectLst/>
                <a:latin typeface="Aptos" panose="020B0004020202020204" pitchFamily="34" charset="0"/>
                <a:hlinkClick r:id="rId3"/>
              </a:rPr>
              <a:t>training@nasaglobe.org</a:t>
            </a:r>
            <a:br>
              <a:rPr lang="en-US" sz="2000" dirty="0"/>
            </a:br>
            <a:br>
              <a:rPr lang="en-US" sz="2000" dirty="0"/>
            </a:br>
            <a:r>
              <a:rPr lang="en-US" sz="2000" b="1" dirty="0" err="1"/>
              <a:t>eTraining</a:t>
            </a:r>
            <a:r>
              <a:rPr lang="en-US" sz="2000" b="1" dirty="0"/>
              <a:t> Authors:</a:t>
            </a:r>
            <a:endParaRPr lang="en-US" sz="2000" b="0" i="0" u="none" strike="noStrike" dirty="0">
              <a:effectLst/>
            </a:endParaRPr>
          </a:p>
          <a:p>
            <a:pPr algn="l" rtl="0">
              <a:spcBef>
                <a:spcPts val="1000"/>
              </a:spcBef>
              <a:spcAft>
                <a:spcPts val="0"/>
              </a:spcAft>
            </a:pPr>
            <a:r>
              <a:rPr lang="en-US" sz="2000" b="0" i="0" u="none" strike="noStrike" dirty="0">
                <a:solidFill>
                  <a:srgbClr val="000000"/>
                </a:solidFill>
                <a:effectLst/>
              </a:rPr>
              <a:t>Dr. Elizabeth </a:t>
            </a:r>
            <a:r>
              <a:rPr lang="en-US" sz="2000" b="0" i="0" u="none" strike="noStrike" dirty="0" err="1">
                <a:solidFill>
                  <a:srgbClr val="000000"/>
                </a:solidFill>
                <a:effectLst/>
              </a:rPr>
              <a:t>Burakowski</a:t>
            </a:r>
            <a:r>
              <a:rPr lang="en-US" sz="2000" b="0" i="0" u="none" strike="noStrike" dirty="0">
                <a:solidFill>
                  <a:srgbClr val="000000"/>
                </a:solidFill>
                <a:effectLst/>
              </a:rPr>
              <a:t>, University of New Hampshire</a:t>
            </a:r>
            <a:endParaRPr lang="en-US" sz="2000" dirty="0">
              <a:solidFill>
                <a:srgbClr val="000000"/>
              </a:solidFill>
            </a:endParaRPr>
          </a:p>
          <a:p>
            <a:pPr>
              <a:spcBef>
                <a:spcPts val="1000"/>
              </a:spcBef>
            </a:pPr>
            <a:r>
              <a:rPr lang="en-US" sz="2000" b="0" i="0" u="none" strike="noStrike" dirty="0">
                <a:solidFill>
                  <a:srgbClr val="000000"/>
                </a:solidFill>
                <a:effectLst/>
              </a:rPr>
              <a:t>Haley </a:t>
            </a:r>
            <a:r>
              <a:rPr lang="en-US" sz="2000" b="0" i="0" u="none" strike="noStrike" dirty="0" err="1">
                <a:solidFill>
                  <a:srgbClr val="000000"/>
                </a:solidFill>
                <a:effectLst/>
              </a:rPr>
              <a:t>Wicklein</a:t>
            </a:r>
            <a:r>
              <a:rPr lang="en-US" sz="2000" b="0" i="0" u="none" strike="noStrike" dirty="0">
                <a:solidFill>
                  <a:srgbClr val="000000"/>
                </a:solidFill>
                <a:effectLst/>
              </a:rPr>
              <a:t>, University of New Hampshire</a:t>
            </a:r>
          </a:p>
          <a:p>
            <a:pPr>
              <a:spcBef>
                <a:spcPts val="1000"/>
              </a:spcBef>
            </a:pPr>
            <a:r>
              <a:rPr lang="en-US" sz="2000" b="0" i="0" u="none" strike="noStrike" dirty="0">
                <a:solidFill>
                  <a:srgbClr val="000000"/>
                </a:solidFill>
                <a:effectLst/>
              </a:rPr>
              <a:t>Jenni</a:t>
            </a:r>
            <a:r>
              <a:rPr lang="en-US" sz="2000" dirty="0">
                <a:solidFill>
                  <a:srgbClr val="000000"/>
                </a:solidFill>
              </a:rPr>
              <a:t>fer </a:t>
            </a:r>
            <a:r>
              <a:rPr lang="en-US" sz="2000" dirty="0" err="1">
                <a:solidFill>
                  <a:srgbClr val="000000"/>
                </a:solidFill>
              </a:rPr>
              <a:t>Bourgeault</a:t>
            </a:r>
            <a:r>
              <a:rPr lang="en-US" sz="2000" b="0" i="0" u="none" strike="noStrike" dirty="0">
                <a:solidFill>
                  <a:srgbClr val="000000"/>
                </a:solidFill>
                <a:effectLst/>
              </a:rPr>
              <a:t>, University of New Hampshire</a:t>
            </a:r>
            <a:endParaRPr lang="en-US" sz="2000" dirty="0">
              <a:solidFill>
                <a:srgbClr val="000000"/>
              </a:solidFill>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r>
              <a:rPr lang="en-US" sz="1600" b="0" i="0" u="none" strike="noStrike" dirty="0">
                <a:solidFill>
                  <a:srgbClr val="000000"/>
                </a:solidFill>
                <a:effectLst/>
              </a:rPr>
              <a:t>This work was supported by NASA (Grant no. 80NSSC18K0135). Any opinion, findings and conclusions or recommendations expressed in this material are those of the authors(s) and do not necessarily reflect the views of NASA.</a:t>
            </a:r>
            <a:endParaRPr lang="en-US" sz="2400" dirty="0"/>
          </a:p>
        </p:txBody>
      </p:sp>
    </p:spTree>
    <p:extLst>
      <p:ext uri="{BB962C8B-B14F-4D97-AF65-F5344CB8AC3E}">
        <p14:creationId xmlns:p14="http://schemas.microsoft.com/office/powerpoint/2010/main" val="312815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5948BA1-7948-8740-8649-52661B4EDD96}"/>
              </a:ext>
            </a:extLst>
          </p:cNvPr>
          <p:cNvSpPr txBox="1">
            <a:spLocks/>
          </p:cNvSpPr>
          <p:nvPr/>
        </p:nvSpPr>
        <p:spPr>
          <a:xfrm>
            <a:off x="1328928" y="922495"/>
            <a:ext cx="7721554"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How does the biosphere affect atmospheric carbon dioxide (CO</a:t>
            </a:r>
            <a:r>
              <a:rPr kumimoji="0" lang="en-US" sz="3600"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i="0" u="none" strike="noStrike" kern="1200" cap="none" spc="0" normalizeH="0" noProof="0" dirty="0">
                <a:ln>
                  <a:noFill/>
                </a:ln>
                <a:solidFill>
                  <a:srgbClr val="002060"/>
                </a:solidFill>
                <a:effectLst/>
                <a:uLnTx/>
                <a:uFillTx/>
                <a:latin typeface="Calibri Light" charset="0"/>
                <a:ea typeface="+mj-ea"/>
                <a:cs typeface="+mj-cs"/>
              </a:rPr>
              <a:t>)</a:t>
            </a: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 concentrations?</a:t>
            </a:r>
          </a:p>
        </p:txBody>
      </p:sp>
      <p:pic>
        <p:nvPicPr>
          <p:cNvPr id="13" name="Picture 12">
            <a:extLst>
              <a:ext uri="{FF2B5EF4-FFF2-40B4-BE49-F238E27FC236}">
                <a16:creationId xmlns:a16="http://schemas.microsoft.com/office/drawing/2014/main" id="{2FF0A178-1B12-B342-829B-48466DB768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3348148"/>
            <a:ext cx="2438400" cy="1828800"/>
          </a:xfrm>
          <a:prstGeom prst="rect">
            <a:avLst/>
          </a:prstGeom>
        </p:spPr>
      </p:pic>
      <p:pic>
        <p:nvPicPr>
          <p:cNvPr id="14" name="Picture 13">
            <a:extLst>
              <a:ext uri="{FF2B5EF4-FFF2-40B4-BE49-F238E27FC236}">
                <a16:creationId xmlns:a16="http://schemas.microsoft.com/office/drawing/2014/main" id="{9B9BDD49-3D63-0A41-8E8C-395E094BA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557" y="3362886"/>
            <a:ext cx="2438400" cy="1828800"/>
          </a:xfrm>
          <a:prstGeom prst="rect">
            <a:avLst/>
          </a:prstGeom>
        </p:spPr>
      </p:pic>
      <p:grpSp>
        <p:nvGrpSpPr>
          <p:cNvPr id="15" name="Group 14">
            <a:extLst>
              <a:ext uri="{FF2B5EF4-FFF2-40B4-BE49-F238E27FC236}">
                <a16:creationId xmlns:a16="http://schemas.microsoft.com/office/drawing/2014/main" id="{C30730D5-AF94-0349-AC81-AF1E6E4F4D9C}"/>
              </a:ext>
            </a:extLst>
          </p:cNvPr>
          <p:cNvGrpSpPr/>
          <p:nvPr/>
        </p:nvGrpSpPr>
        <p:grpSpPr>
          <a:xfrm>
            <a:off x="4473545" y="3515788"/>
            <a:ext cx="1474816" cy="1493520"/>
            <a:chOff x="3672840" y="2712720"/>
            <a:chExt cx="2225040" cy="1493520"/>
          </a:xfrm>
        </p:grpSpPr>
        <p:sp>
          <p:nvSpPr>
            <p:cNvPr id="16" name="Left Arrow 15">
              <a:extLst>
                <a:ext uri="{FF2B5EF4-FFF2-40B4-BE49-F238E27FC236}">
                  <a16:creationId xmlns:a16="http://schemas.microsoft.com/office/drawing/2014/main" id="{8D3EB086-0742-7E4F-8419-2E86B406B945}"/>
                </a:ext>
              </a:extLst>
            </p:cNvPr>
            <p:cNvSpPr/>
            <p:nvPr/>
          </p:nvSpPr>
          <p:spPr>
            <a:xfrm>
              <a:off x="3672840" y="2712720"/>
              <a:ext cx="2225040" cy="411480"/>
            </a:xfrm>
            <a:prstGeom prst="lef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Left Arrow 16">
              <a:extLst>
                <a:ext uri="{FF2B5EF4-FFF2-40B4-BE49-F238E27FC236}">
                  <a16:creationId xmlns:a16="http://schemas.microsoft.com/office/drawing/2014/main" id="{50BB67E2-B465-D845-87D2-E4E059379B5B}"/>
                </a:ext>
              </a:extLst>
            </p:cNvPr>
            <p:cNvSpPr/>
            <p:nvPr/>
          </p:nvSpPr>
          <p:spPr>
            <a:xfrm>
              <a:off x="3672840" y="3794760"/>
              <a:ext cx="2225040" cy="411480"/>
            </a:xfrm>
            <a:prstGeom prst="leftArrow">
              <a:avLst/>
            </a:prstGeom>
            <a:solidFill>
              <a:srgbClr val="5B9BD5"/>
            </a:solidFill>
            <a:ln w="12700" cap="flat" cmpd="sng" algn="ctr">
              <a:solidFill>
                <a:srgbClr val="5B9BD5">
                  <a:shade val="50000"/>
                </a:srgbClr>
              </a:solidFill>
              <a:prstDash val="solid"/>
              <a:miter lim="800000"/>
            </a:ln>
            <a:effectLst/>
            <a:scene3d>
              <a:camera prst="orthographicFront">
                <a:rot lat="0" lon="10800000" rev="0"/>
              </a:camera>
              <a:lightRig rig="threePt" dir="t"/>
            </a:scene3d>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D49444E7-44D4-9E47-AB7D-B8D26BD88AC7}"/>
              </a:ext>
            </a:extLst>
          </p:cNvPr>
          <p:cNvSpPr txBox="1"/>
          <p:nvPr/>
        </p:nvSpPr>
        <p:spPr>
          <a:xfrm>
            <a:off x="3149162" y="2229141"/>
            <a:ext cx="4265655"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Photosynthesis</a:t>
            </a:r>
            <a:endParaRPr lang="en-US" sz="3000" dirty="0">
              <a:solidFill>
                <a:prstClr val="black"/>
              </a:solidFill>
              <a:latin typeface="Calibri Light" panose="020F0302020204030204"/>
            </a:endParaRPr>
          </a:p>
          <a:p>
            <a:pPr algn="ctr" defTabSz="914400"/>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r>
              <a:rPr lang="en-US" sz="3000" dirty="0">
                <a:solidFill>
                  <a:prstClr val="black"/>
                </a:solidFill>
                <a:latin typeface="Calibri Light" panose="020F0302020204030204"/>
                <a:sym typeface="Wingdings"/>
              </a:rPr>
              <a:t> 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a:t>
            </a:r>
            <a:endParaRPr lang="en-US" sz="3000" dirty="0">
              <a:solidFill>
                <a:prstClr val="black"/>
              </a:solidFill>
              <a:latin typeface="Calibri Light" panose="020F0302020204030204"/>
            </a:endParaRPr>
          </a:p>
        </p:txBody>
      </p:sp>
      <p:sp>
        <p:nvSpPr>
          <p:cNvPr id="19" name="TextBox 18">
            <a:extLst>
              <a:ext uri="{FF2B5EF4-FFF2-40B4-BE49-F238E27FC236}">
                <a16:creationId xmlns:a16="http://schemas.microsoft.com/office/drawing/2014/main" id="{BC886695-1B0B-2B41-8C9E-AF4D87A803F9}"/>
              </a:ext>
            </a:extLst>
          </p:cNvPr>
          <p:cNvSpPr txBox="1"/>
          <p:nvPr/>
        </p:nvSpPr>
        <p:spPr>
          <a:xfrm>
            <a:off x="2967528" y="5641876"/>
            <a:ext cx="4323363"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Respiration</a:t>
            </a:r>
            <a:r>
              <a:rPr lang="en-US" sz="3000" dirty="0">
                <a:solidFill>
                  <a:prstClr val="black"/>
                </a:solidFill>
                <a:latin typeface="Calibri Light" panose="020F0302020204030204"/>
              </a:rPr>
              <a:t>	</a:t>
            </a:r>
          </a:p>
          <a:p>
            <a:pPr algn="ctr" defTabSz="914400"/>
            <a:r>
              <a:rPr lang="en-US" sz="3000" dirty="0">
                <a:solidFill>
                  <a:prstClr val="black"/>
                </a:solidFill>
                <a:latin typeface="Calibri Light" panose="020F0302020204030204"/>
                <a:sym typeface="Wingdings"/>
              </a:rPr>
              <a:t>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 </a:t>
            </a:r>
            <a:r>
              <a:rPr lang="en-US" sz="3000" dirty="0">
                <a:solidFill>
                  <a:prstClr val="black"/>
                </a:solidFill>
                <a:latin typeface="Calibri Light" panose="020F0302020204030204"/>
                <a:sym typeface="Wingdings"/>
              </a:rPr>
              <a:t> </a:t>
            </a:r>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p>
        </p:txBody>
      </p:sp>
      <p:sp>
        <p:nvSpPr>
          <p:cNvPr id="20" name="TextBox 19">
            <a:extLst>
              <a:ext uri="{FF2B5EF4-FFF2-40B4-BE49-F238E27FC236}">
                <a16:creationId xmlns:a16="http://schemas.microsoft.com/office/drawing/2014/main" id="{86A1ABFD-E990-624B-B6EE-D315A4078006}"/>
              </a:ext>
            </a:extLst>
          </p:cNvPr>
          <p:cNvSpPr txBox="1"/>
          <p:nvPr/>
        </p:nvSpPr>
        <p:spPr>
          <a:xfrm>
            <a:off x="2097455" y="5191686"/>
            <a:ext cx="11258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Biosphere</a:t>
            </a:r>
          </a:p>
        </p:txBody>
      </p:sp>
      <p:sp>
        <p:nvSpPr>
          <p:cNvPr id="21" name="TextBox 20">
            <a:extLst>
              <a:ext uri="{FF2B5EF4-FFF2-40B4-BE49-F238E27FC236}">
                <a16:creationId xmlns:a16="http://schemas.microsoft.com/office/drawing/2014/main" id="{CED7B4FC-B0E3-CC4E-8D47-508D00E2F2A3}"/>
              </a:ext>
            </a:extLst>
          </p:cNvPr>
          <p:cNvSpPr txBox="1"/>
          <p:nvPr/>
        </p:nvSpPr>
        <p:spPr>
          <a:xfrm>
            <a:off x="7114239" y="5155081"/>
            <a:ext cx="13364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Atmosphere</a:t>
            </a:r>
          </a:p>
        </p:txBody>
      </p:sp>
    </p:spTree>
    <p:extLst>
      <p:ext uri="{BB962C8B-B14F-4D97-AF65-F5344CB8AC3E}">
        <p14:creationId xmlns:p14="http://schemas.microsoft.com/office/powerpoint/2010/main" val="234509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J.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K. Additional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 What is the Biosp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D. What is the Carbon Cy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E. Why Collect Carbon Cycle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F. Introductory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G.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 Field Measurements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 Field Learning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 Site Selection and Set-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 Tree, Shrub/Sapling, and Herbaceous Protoc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 Enter data on GLOBE 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I. Understand your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18102</TotalTime>
  <Words>5757</Words>
  <Application>Microsoft Office PowerPoint</Application>
  <PresentationFormat>On-screen Show (4:3)</PresentationFormat>
  <Paragraphs>560</Paragraphs>
  <Slides>89</Slides>
  <Notes>13</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89</vt:i4>
      </vt:variant>
    </vt:vector>
  </HeadingPairs>
  <TitlesOfParts>
    <vt:vector size="114" baseType="lpstr">
      <vt:lpstr>Aptos</vt:lpstr>
      <vt:lpstr>Arial</vt:lpstr>
      <vt:lpstr>ArialMT</vt:lpstr>
      <vt:lpstr>Calibri</vt:lpstr>
      <vt:lpstr>Calibri Light</vt:lpstr>
      <vt:lpstr>Cambria Math</vt:lpstr>
      <vt:lpstr>TimesNewRomanPSMT</vt:lpstr>
      <vt:lpstr>Office Theme</vt:lpstr>
      <vt:lpstr>A. Overview</vt:lpstr>
      <vt:lpstr>B. Learning Objectives</vt:lpstr>
      <vt:lpstr>D. Field Measurements Overview</vt:lpstr>
      <vt:lpstr>E. Field Learning Activities</vt:lpstr>
      <vt:lpstr>F. Site Selection and Set-up</vt:lpstr>
      <vt:lpstr>G. Tree, Shrub/Sapling, and Herbaceous Protocols</vt:lpstr>
      <vt:lpstr>H. Enter data on GLOBE site</vt:lpstr>
      <vt:lpstr>I. Understand your data</vt:lpstr>
      <vt:lpstr>J. Quiz Yourself</vt:lpstr>
      <vt:lpstr>K. Additional Information</vt:lpstr>
      <vt:lpstr>1_A. Overview</vt:lpstr>
      <vt:lpstr>1_B. Learning Objectives</vt:lpstr>
      <vt:lpstr>C. What is the Biosphere?</vt:lpstr>
      <vt:lpstr>D. What is the Carbon Cycle?</vt:lpstr>
      <vt:lpstr>E. Why Collect Carbon Cycle Data?</vt:lpstr>
      <vt:lpstr>F. Introductory Activities</vt:lpstr>
      <vt:lpstr>G. Quiz Yourself</vt:lpstr>
      <vt:lpstr>PowerPoint Presentation</vt:lpstr>
      <vt:lpstr>PowerPoint Presentation</vt:lpstr>
      <vt:lpstr>PowerPoint Presentation</vt:lpstr>
      <vt:lpstr>Learning Objectives</vt:lpstr>
      <vt:lpstr>PowerPoint Presentation</vt:lpstr>
      <vt:lpstr>PowerPoint Presentation</vt:lpstr>
      <vt:lpstr>Review: What is the Carbon Cycle?</vt:lpstr>
      <vt:lpstr>Review: The Carbon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Collect Carbon Cycle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Learning Objectives</vt:lpstr>
      <vt:lpstr>Field Protocols Flowchart</vt:lpstr>
      <vt:lpstr>Example Research Questions</vt:lpstr>
      <vt:lpstr>How Will You Calculate Carbon?</vt:lpstr>
      <vt:lpstr>Non-Standard Site Carbon Field  Protocols</vt:lpstr>
      <vt:lpstr>Field Learning Activities</vt:lpstr>
      <vt:lpstr>Biomass Units</vt:lpstr>
      <vt:lpstr>PowerPoint Presentation</vt:lpstr>
      <vt:lpstr>Site Selection</vt:lpstr>
      <vt:lpstr>Site Selection (Cont’d)</vt:lpstr>
      <vt:lpstr>Non-Standard Site  Set-Up</vt:lpstr>
      <vt:lpstr>Non-Standard Site Set-up (Cont’d)</vt:lpstr>
      <vt:lpstr>Protocol Decision Tree</vt:lpstr>
      <vt:lpstr>Trees: Protocol Overview</vt:lpstr>
      <vt:lpstr>How to Measure Trees</vt:lpstr>
      <vt:lpstr>How to Measure Trees (Cont’d)</vt:lpstr>
      <vt:lpstr>Tree Mapping</vt:lpstr>
      <vt:lpstr>Tree Mapping (Cont’d)</vt:lpstr>
      <vt:lpstr>Tree Circumference</vt:lpstr>
      <vt:lpstr>Shrubs/Saplings: Protocol Overview</vt:lpstr>
      <vt:lpstr>Shrub/Sapling Protocol</vt:lpstr>
      <vt:lpstr>Herbaceous Vegetation: Protocol Overview</vt:lpstr>
      <vt:lpstr>Herbaceous Protocol</vt:lpstr>
      <vt:lpstr>Herbaceous Protocol (Cont’d)</vt:lpstr>
      <vt:lpstr>Data Entry at Globe.gov (1/3)</vt:lpstr>
      <vt:lpstr>As Part of your data review - Compare Data To Previous Years if applicable</vt:lpstr>
      <vt:lpstr>Data Entry at Globe.gov (2/3)</vt:lpstr>
      <vt:lpstr>Data Entry at Globe.gov (3/3)</vt:lpstr>
      <vt:lpstr>PowerPoint Presentation</vt:lpstr>
      <vt:lpstr>1. Create a new site</vt:lpstr>
      <vt:lpstr>2. Add site coordinates</vt:lpstr>
      <vt:lpstr>PowerPoint Presentation</vt:lpstr>
      <vt:lpstr>4. Submit!</vt:lpstr>
      <vt:lpstr>5. Optional: Add site photos</vt:lpstr>
      <vt:lpstr>Add Carbon Cycle data</vt:lpstr>
      <vt:lpstr>PowerPoint Presentation</vt:lpstr>
      <vt:lpstr>Add Carbon Cycle data (Cont’d)*</vt:lpstr>
      <vt:lpstr>Add Carbon Cycle data (Cont’d)*</vt:lpstr>
      <vt:lpstr>Add carbon cycle tree* data</vt:lpstr>
      <vt:lpstr>Enter shrub and sapling* data.</vt:lpstr>
      <vt:lpstr>Enter herbaceous* data</vt:lpstr>
      <vt:lpstr>Send Data to GLOBE</vt:lpstr>
      <vt:lpstr>Understanding Your Data: Data Analysis</vt:lpstr>
      <vt:lpstr>Download Data From GLOBE (1/3) *complete with carbon and biomass estimates</vt:lpstr>
      <vt:lpstr>Download Data From GLOBE (2/3)</vt:lpstr>
      <vt:lpstr>Download Data From GLOBE (3/3)</vt:lpstr>
      <vt:lpstr>Understanding Your Data: Data Interpretation</vt:lpstr>
      <vt:lpstr>Human Carbon vs. Tree Carbon</vt:lpstr>
      <vt:lpstr>Schoolyard area scaling</vt:lpstr>
      <vt:lpstr>Calculating Net Primary Productivity</vt:lpstr>
      <vt:lpstr>Quiz Questions</vt:lpstr>
      <vt:lpstr>Additional Information</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Temperature Protocol</dc:title>
  <dc:creator>russanne low</dc:creator>
  <cp:lastModifiedBy>Cornell Lewis</cp:lastModifiedBy>
  <cp:revision>1280</cp:revision>
  <cp:lastPrinted>2015-08-16T00:05:58Z</cp:lastPrinted>
  <dcterms:created xsi:type="dcterms:W3CDTF">2015-07-29T23:22:56Z</dcterms:created>
  <dcterms:modified xsi:type="dcterms:W3CDTF">2024-11-06T18:01:28Z</dcterms:modified>
</cp:coreProperties>
</file>