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4" r:id="rId2"/>
    <p:sldMasterId id="2147483770" r:id="rId3"/>
    <p:sldMasterId id="2147483734" r:id="rId4"/>
    <p:sldMasterId id="2147483746" r:id="rId5"/>
    <p:sldMasterId id="2147483774" r:id="rId6"/>
    <p:sldMasterId id="2147483776" r:id="rId7"/>
    <p:sldMasterId id="2147483778" r:id="rId8"/>
    <p:sldMasterId id="2147483780" r:id="rId9"/>
    <p:sldMasterId id="2147483782" r:id="rId10"/>
    <p:sldMasterId id="2147483784" r:id="rId11"/>
    <p:sldMasterId id="2147483786" r:id="rId12"/>
    <p:sldMasterId id="2147483724" r:id="rId13"/>
  </p:sldMasterIdLst>
  <p:notesMasterIdLst>
    <p:notesMasterId r:id="rId78"/>
  </p:notesMasterIdLst>
  <p:handoutMasterIdLst>
    <p:handoutMasterId r:id="rId79"/>
  </p:handoutMasterIdLst>
  <p:sldIdLst>
    <p:sldId id="338" r:id="rId14"/>
    <p:sldId id="258" r:id="rId15"/>
    <p:sldId id="339" r:id="rId16"/>
    <p:sldId id="340" r:id="rId17"/>
    <p:sldId id="364" r:id="rId18"/>
    <p:sldId id="365" r:id="rId19"/>
    <p:sldId id="341" r:id="rId20"/>
    <p:sldId id="366" r:id="rId21"/>
    <p:sldId id="367" r:id="rId22"/>
    <p:sldId id="372" r:id="rId23"/>
    <p:sldId id="368" r:id="rId24"/>
    <p:sldId id="369" r:id="rId25"/>
    <p:sldId id="371" r:id="rId26"/>
    <p:sldId id="373" r:id="rId27"/>
    <p:sldId id="426" r:id="rId28"/>
    <p:sldId id="375" r:id="rId29"/>
    <p:sldId id="428" r:id="rId30"/>
    <p:sldId id="363" r:id="rId31"/>
    <p:sldId id="378" r:id="rId32"/>
    <p:sldId id="429" r:id="rId33"/>
    <p:sldId id="379" r:id="rId34"/>
    <p:sldId id="380" r:id="rId35"/>
    <p:sldId id="381" r:id="rId36"/>
    <p:sldId id="382" r:id="rId37"/>
    <p:sldId id="383" r:id="rId38"/>
    <p:sldId id="384" r:id="rId39"/>
    <p:sldId id="409" r:id="rId40"/>
    <p:sldId id="386" r:id="rId41"/>
    <p:sldId id="387" r:id="rId42"/>
    <p:sldId id="410" r:id="rId43"/>
    <p:sldId id="427" r:id="rId44"/>
    <p:sldId id="411" r:id="rId45"/>
    <p:sldId id="404" r:id="rId46"/>
    <p:sldId id="393" r:id="rId47"/>
    <p:sldId id="388" r:id="rId48"/>
    <p:sldId id="394" r:id="rId49"/>
    <p:sldId id="395" r:id="rId50"/>
    <p:sldId id="434" r:id="rId51"/>
    <p:sldId id="397" r:id="rId52"/>
    <p:sldId id="398" r:id="rId53"/>
    <p:sldId id="399" r:id="rId54"/>
    <p:sldId id="400" r:id="rId55"/>
    <p:sldId id="401" r:id="rId56"/>
    <p:sldId id="402" r:id="rId57"/>
    <p:sldId id="403" r:id="rId58"/>
    <p:sldId id="433" r:id="rId59"/>
    <p:sldId id="412" r:id="rId60"/>
    <p:sldId id="405" r:id="rId61"/>
    <p:sldId id="406" r:id="rId62"/>
    <p:sldId id="407" r:id="rId63"/>
    <p:sldId id="408" r:id="rId64"/>
    <p:sldId id="413" r:id="rId65"/>
    <p:sldId id="415" r:id="rId66"/>
    <p:sldId id="417" r:id="rId67"/>
    <p:sldId id="419" r:id="rId68"/>
    <p:sldId id="431" r:id="rId69"/>
    <p:sldId id="432" r:id="rId70"/>
    <p:sldId id="430" r:id="rId71"/>
    <p:sldId id="389" r:id="rId72"/>
    <p:sldId id="423" r:id="rId73"/>
    <p:sldId id="424" r:id="rId74"/>
    <p:sldId id="425" r:id="rId75"/>
    <p:sldId id="390" r:id="rId76"/>
    <p:sldId id="391" r:id="rId7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9"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9B86"/>
    <a:srgbClr val="055000"/>
    <a:srgbClr val="0432FF"/>
    <a:srgbClr val="EFA315"/>
    <a:srgbClr val="B4DBDB"/>
    <a:srgbClr val="000072"/>
    <a:srgbClr val="073100"/>
    <a:srgbClr val="123B1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43" autoAdjust="0"/>
  </p:normalViewPr>
  <p:slideViewPr>
    <p:cSldViewPr snapToGrid="0" snapToObjects="1">
      <p:cViewPr varScale="1">
        <p:scale>
          <a:sx n="75" d="100"/>
          <a:sy n="75" d="100"/>
        </p:scale>
        <p:origin x="1085" y="53"/>
      </p:cViewPr>
      <p:guideLst>
        <p:guide orient="horz" pos="2160"/>
        <p:guide pos="2880"/>
      </p:guideLst>
    </p:cSldViewPr>
  </p:slideViewPr>
  <p:outlineViewPr>
    <p:cViewPr>
      <p:scale>
        <a:sx n="33" d="100"/>
        <a:sy n="33" d="100"/>
      </p:scale>
      <p:origin x="0" y="-685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slide" Target="slides/slide55.xml"/><Relationship Id="rId76" Type="http://schemas.openxmlformats.org/officeDocument/2006/relationships/slide" Target="slides/slide63.xml"/><Relationship Id="rId84"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8.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1D4B3F3-CB82-0E42-A80B-6421A43B53A2}" type="datetimeFigureOut">
              <a:rPr lang="en-US" smtClean="0"/>
              <a:t>9/23/2018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B344FF-DDE5-3847-BB87-D044A3BFC118}" type="slidenum">
              <a:rPr lang="en-US" smtClean="0"/>
              <a:t>‹#›</a:t>
            </a:fld>
            <a:endParaRPr lang="en-US"/>
          </a:p>
        </p:txBody>
      </p:sp>
    </p:spTree>
    <p:extLst>
      <p:ext uri="{BB962C8B-B14F-4D97-AF65-F5344CB8AC3E}">
        <p14:creationId xmlns:p14="http://schemas.microsoft.com/office/powerpoint/2010/main" val="2717554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2D36C7-47EC-E249-A532-785805ACAEC9}" type="datetimeFigureOut">
              <a:rPr lang="en-US" smtClean="0"/>
              <a:pPr/>
              <a:t>9/23/2018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770F6D-5A4F-704D-A884-A1E7AD52251E}" type="slidenum">
              <a:rPr lang="en-US" smtClean="0"/>
              <a:pPr/>
              <a:t>‹#›</a:t>
            </a:fld>
            <a:endParaRPr lang="en-US"/>
          </a:p>
        </p:txBody>
      </p:sp>
    </p:spTree>
    <p:extLst>
      <p:ext uri="{BB962C8B-B14F-4D97-AF65-F5344CB8AC3E}">
        <p14:creationId xmlns:p14="http://schemas.microsoft.com/office/powerpoint/2010/main" val="28514974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70F6D-5A4F-704D-A884-A1E7AD52251E}" type="slidenum">
              <a:rPr lang="en-US" smtClean="0"/>
              <a:pPr/>
              <a:t>6</a:t>
            </a:fld>
            <a:endParaRPr lang="en-US"/>
          </a:p>
        </p:txBody>
      </p:sp>
    </p:spTree>
    <p:extLst>
      <p:ext uri="{BB962C8B-B14F-4D97-AF65-F5344CB8AC3E}">
        <p14:creationId xmlns:p14="http://schemas.microsoft.com/office/powerpoint/2010/main" val="3592041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70F6D-5A4F-704D-A884-A1E7AD52251E}" type="slidenum">
              <a:rPr lang="en-US" smtClean="0"/>
              <a:pPr/>
              <a:t>30</a:t>
            </a:fld>
            <a:endParaRPr lang="en-US"/>
          </a:p>
        </p:txBody>
      </p:sp>
    </p:spTree>
    <p:extLst>
      <p:ext uri="{BB962C8B-B14F-4D97-AF65-F5344CB8AC3E}">
        <p14:creationId xmlns:p14="http://schemas.microsoft.com/office/powerpoint/2010/main" val="2693822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70F6D-5A4F-704D-A884-A1E7AD52251E}" type="slidenum">
              <a:rPr lang="en-US" smtClean="0"/>
              <a:pPr/>
              <a:t>39</a:t>
            </a:fld>
            <a:endParaRPr lang="en-US"/>
          </a:p>
        </p:txBody>
      </p:sp>
    </p:spTree>
    <p:extLst>
      <p:ext uri="{BB962C8B-B14F-4D97-AF65-F5344CB8AC3E}">
        <p14:creationId xmlns:p14="http://schemas.microsoft.com/office/powerpoint/2010/main" val="754634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70F6D-5A4F-704D-A884-A1E7AD52251E}" type="slidenum">
              <a:rPr lang="en-US" smtClean="0"/>
              <a:pPr/>
              <a:t>59</a:t>
            </a:fld>
            <a:endParaRPr lang="en-US"/>
          </a:p>
        </p:txBody>
      </p:sp>
    </p:spTree>
    <p:extLst>
      <p:ext uri="{BB962C8B-B14F-4D97-AF65-F5344CB8AC3E}">
        <p14:creationId xmlns:p14="http://schemas.microsoft.com/office/powerpoint/2010/main" val="3950443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770F6D-5A4F-704D-A884-A1E7AD52251E}" type="slidenum">
              <a:rPr lang="en-US" smtClean="0"/>
              <a:pPr/>
              <a:t>64</a:t>
            </a:fld>
            <a:endParaRPr lang="en-US"/>
          </a:p>
        </p:txBody>
      </p:sp>
    </p:spTree>
    <p:extLst>
      <p:ext uri="{BB962C8B-B14F-4D97-AF65-F5344CB8AC3E}">
        <p14:creationId xmlns:p14="http://schemas.microsoft.com/office/powerpoint/2010/main" val="1135729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70F6D-5A4F-704D-A884-A1E7AD52251E}" type="slidenum">
              <a:rPr lang="en-US" smtClean="0"/>
              <a:pPr/>
              <a:t>12</a:t>
            </a:fld>
            <a:endParaRPr lang="en-US"/>
          </a:p>
        </p:txBody>
      </p:sp>
    </p:spTree>
    <p:extLst>
      <p:ext uri="{BB962C8B-B14F-4D97-AF65-F5344CB8AC3E}">
        <p14:creationId xmlns:p14="http://schemas.microsoft.com/office/powerpoint/2010/main" val="2162836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70F6D-5A4F-704D-A884-A1E7AD52251E}" type="slidenum">
              <a:rPr lang="en-US" smtClean="0"/>
              <a:pPr/>
              <a:t>14</a:t>
            </a:fld>
            <a:endParaRPr lang="en-US"/>
          </a:p>
        </p:txBody>
      </p:sp>
    </p:spTree>
    <p:extLst>
      <p:ext uri="{BB962C8B-B14F-4D97-AF65-F5344CB8AC3E}">
        <p14:creationId xmlns:p14="http://schemas.microsoft.com/office/powerpoint/2010/main" val="1103509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70F6D-5A4F-704D-A884-A1E7AD52251E}" type="slidenum">
              <a:rPr lang="en-US" smtClean="0"/>
              <a:pPr/>
              <a:t>17</a:t>
            </a:fld>
            <a:endParaRPr lang="en-US"/>
          </a:p>
        </p:txBody>
      </p:sp>
    </p:spTree>
    <p:extLst>
      <p:ext uri="{BB962C8B-B14F-4D97-AF65-F5344CB8AC3E}">
        <p14:creationId xmlns:p14="http://schemas.microsoft.com/office/powerpoint/2010/main" val="1872946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70F6D-5A4F-704D-A884-A1E7AD52251E}" type="slidenum">
              <a:rPr lang="en-US" smtClean="0"/>
              <a:pPr/>
              <a:t>19</a:t>
            </a:fld>
            <a:endParaRPr lang="en-US"/>
          </a:p>
        </p:txBody>
      </p:sp>
    </p:spTree>
    <p:extLst>
      <p:ext uri="{BB962C8B-B14F-4D97-AF65-F5344CB8AC3E}">
        <p14:creationId xmlns:p14="http://schemas.microsoft.com/office/powerpoint/2010/main" val="2291058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70F6D-5A4F-704D-A884-A1E7AD52251E}" type="slidenum">
              <a:rPr lang="en-US" smtClean="0"/>
              <a:pPr/>
              <a:t>20</a:t>
            </a:fld>
            <a:endParaRPr lang="en-US"/>
          </a:p>
        </p:txBody>
      </p:sp>
    </p:spTree>
    <p:extLst>
      <p:ext uri="{BB962C8B-B14F-4D97-AF65-F5344CB8AC3E}">
        <p14:creationId xmlns:p14="http://schemas.microsoft.com/office/powerpoint/2010/main" val="2125961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70F6D-5A4F-704D-A884-A1E7AD52251E}" type="slidenum">
              <a:rPr lang="en-US" smtClean="0"/>
              <a:pPr/>
              <a:t>21</a:t>
            </a:fld>
            <a:endParaRPr lang="en-US"/>
          </a:p>
        </p:txBody>
      </p:sp>
    </p:spTree>
    <p:extLst>
      <p:ext uri="{BB962C8B-B14F-4D97-AF65-F5344CB8AC3E}">
        <p14:creationId xmlns:p14="http://schemas.microsoft.com/office/powerpoint/2010/main" val="863008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70F6D-5A4F-704D-A884-A1E7AD52251E}" type="slidenum">
              <a:rPr lang="en-US" smtClean="0"/>
              <a:pPr/>
              <a:t>23</a:t>
            </a:fld>
            <a:endParaRPr lang="en-US"/>
          </a:p>
        </p:txBody>
      </p:sp>
    </p:spTree>
    <p:extLst>
      <p:ext uri="{BB962C8B-B14F-4D97-AF65-F5344CB8AC3E}">
        <p14:creationId xmlns:p14="http://schemas.microsoft.com/office/powerpoint/2010/main" val="3261115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70F6D-5A4F-704D-A884-A1E7AD52251E}" type="slidenum">
              <a:rPr lang="en-US" smtClean="0"/>
              <a:pPr/>
              <a:t>29</a:t>
            </a:fld>
            <a:endParaRPr lang="en-US"/>
          </a:p>
        </p:txBody>
      </p:sp>
    </p:spTree>
    <p:extLst>
      <p:ext uri="{BB962C8B-B14F-4D97-AF65-F5344CB8AC3E}">
        <p14:creationId xmlns:p14="http://schemas.microsoft.com/office/powerpoint/2010/main" val="678140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1809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7398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6724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6526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66199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5576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2931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6390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592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3279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3540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50684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37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eg"/><Relationship Id="rId7" Type="http://schemas.openxmlformats.org/officeDocument/2006/relationships/image" Target="../media/image3.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hyperlink" Target="https://www.globe.gov/" TargetMode="External"/><Relationship Id="rId5" Type="http://schemas.openxmlformats.org/officeDocument/2006/relationships/image" Target="../media/image2.png"/><Relationship Id="rId4" Type="http://schemas.microsoft.com/office/2007/relationships/hdphoto" Target="../media/hdphoto1.wdp"/></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0.xml"/><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image" Target="../media/image5.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1.xml"/><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image" Target="../media/image5.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2.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Masters/_rels/slideMaster13.xml.rels><?xml version="1.0" encoding="UTF-8" standalone="yes"?>
<Relationships xmlns="http://schemas.openxmlformats.org/package/2006/relationships"><Relationship Id="rId3" Type="http://schemas.openxmlformats.org/officeDocument/2006/relationships/hyperlink" Target="https://www.globe.gov/documents/355050/ba6cd381-02be-4525-8fd4-f061515b9862" TargetMode="External"/><Relationship Id="rId7" Type="http://schemas.openxmlformats.org/officeDocument/2006/relationships/image" Target="../media/image9.png"/><Relationship Id="rId2" Type="http://schemas.openxmlformats.org/officeDocument/2006/relationships/theme" Target="../theme/theme13.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5.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6.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7.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8.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5.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9.xm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1CEBDA2-2881-0E4F-827D-180112938448}"/>
              </a:ext>
            </a:extLst>
          </p:cNvPr>
          <p:cNvPicPr>
            <a:picLocks noChangeAspect="1"/>
          </p:cNvPicPr>
          <p:nvPr userDrawn="1"/>
        </p:nvPicPr>
        <p:blipFill rotWithShape="1">
          <a:blip r:embed="rId3" cstate="screen">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p:blipFill>
        <p:spPr>
          <a:xfrm>
            <a:off x="0" y="803124"/>
            <a:ext cx="9144000" cy="6054875"/>
          </a:xfrm>
          <a:prstGeom prst="rect">
            <a:avLst/>
          </a:prstGeom>
        </p:spPr>
      </p:pic>
      <p:pic>
        <p:nvPicPr>
          <p:cNvPr id="12" name="Picture 11" descr="2_LP_BannerBioBUDBURST.png"/>
          <p:cNvPicPr>
            <a:picLocks noChangeAspect="1"/>
          </p:cNvPicPr>
          <p:nvPr userDrawn="1"/>
        </p:nvPicPr>
        <p:blipFill rotWithShape="1">
          <a:blip r:embed="rId5" cstate="screen">
            <a:extLst>
              <a:ext uri="{28A0092B-C50C-407E-A947-70E740481C1C}">
                <a14:useLocalDpi xmlns:a14="http://schemas.microsoft.com/office/drawing/2010/main"/>
              </a:ext>
            </a:extLst>
          </a:blip>
          <a:srcRect b="18801"/>
          <a:stretch/>
        </p:blipFill>
        <p:spPr>
          <a:xfrm>
            <a:off x="0" y="0"/>
            <a:ext cx="9144000" cy="821267"/>
          </a:xfrm>
          <a:prstGeom prst="rect">
            <a:avLst/>
          </a:prstGeom>
          <a:ln>
            <a:noFill/>
          </a:ln>
          <a:effectLst>
            <a:outerShdw blurRad="50800" dist="38100" dir="5400000" algn="t" rotWithShape="0">
              <a:prstClr val="black">
                <a:alpha val="40000"/>
              </a:prstClr>
            </a:outerShdw>
          </a:effectLst>
        </p:spPr>
      </p:pic>
      <p:sp>
        <p:nvSpPr>
          <p:cNvPr id="13" name="Rectangle 12"/>
          <p:cNvSpPr/>
          <p:nvPr userDrawn="1"/>
        </p:nvSpPr>
        <p:spPr>
          <a:xfrm>
            <a:off x="0" y="0"/>
            <a:ext cx="3674533" cy="821267"/>
          </a:xfrm>
          <a:prstGeom prst="rect">
            <a:avLst/>
          </a:prstGeom>
          <a:solidFill>
            <a:srgbClr val="1A2659"/>
          </a:solidFill>
          <a:effectLst>
            <a:outerShdw blurRad="346075" dist="635000" dir="2520000" sx="43000" sy="43000" algn="tl" rotWithShape="0">
              <a:srgbClr val="000000">
                <a:alpha val="64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1b_GLOBE_FULL2011White.png">
            <a:hlinkClick r:id="rId6"/>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60879" y="101600"/>
            <a:ext cx="3073388" cy="401229"/>
          </a:xfrm>
          <a:prstGeom prst="rect">
            <a:avLst/>
          </a:prstGeom>
        </p:spPr>
      </p:pic>
      <p:sp>
        <p:nvSpPr>
          <p:cNvPr id="15" name="TextBox 14"/>
          <p:cNvSpPr txBox="1"/>
          <p:nvPr userDrawn="1"/>
        </p:nvSpPr>
        <p:spPr>
          <a:xfrm>
            <a:off x="601120" y="472610"/>
            <a:ext cx="2768613" cy="261610"/>
          </a:xfrm>
          <a:prstGeom prst="rect">
            <a:avLst/>
          </a:prstGeom>
          <a:noFill/>
        </p:spPr>
        <p:txBody>
          <a:bodyPr wrap="square" rtlCol="0">
            <a:spAutoFit/>
          </a:bodyPr>
          <a:lstStyle/>
          <a:p>
            <a:pPr algn="l"/>
            <a:r>
              <a:rPr lang="en-US" sz="1100" kern="1000" spc="0" dirty="0">
                <a:solidFill>
                  <a:schemeClr val="bg1"/>
                </a:solidFill>
              </a:rPr>
              <a:t>A Worldwide Science and Education Program</a:t>
            </a:r>
          </a:p>
        </p:txBody>
      </p:sp>
      <p:pic>
        <p:nvPicPr>
          <p:cNvPr id="26" name="Picture 25" descr="3_BiosphereICONsm.pn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3781459" y="60837"/>
            <a:ext cx="713953" cy="713953"/>
          </a:xfrm>
          <a:prstGeom prst="rect">
            <a:avLst/>
          </a:prstGeom>
          <a:ln>
            <a:noFill/>
          </a:ln>
          <a:effectLst>
            <a:outerShdw blurRad="292100" dist="139700" dir="2700000" algn="tl" rotWithShape="0">
              <a:srgbClr val="333333">
                <a:alpha val="65000"/>
              </a:srgbClr>
            </a:outerShdw>
          </a:effectLst>
        </p:spPr>
      </p:pic>
      <p:sp>
        <p:nvSpPr>
          <p:cNvPr id="11" name="TextBox 10"/>
          <p:cNvSpPr txBox="1"/>
          <p:nvPr userDrawn="1"/>
        </p:nvSpPr>
        <p:spPr>
          <a:xfrm>
            <a:off x="4576563" y="141684"/>
            <a:ext cx="4567438" cy="369332"/>
          </a:xfrm>
          <a:prstGeom prst="rect">
            <a:avLst/>
          </a:prstGeom>
          <a:noFill/>
        </p:spPr>
        <p:txBody>
          <a:bodyPr wrap="square" rtlCol="0">
            <a:spAutoFit/>
          </a:bodyPr>
          <a:lstStyle/>
          <a:p>
            <a:r>
              <a:rPr lang="en-US" b="1" kern="1800" spc="360" dirty="0">
                <a:solidFill>
                  <a:srgbClr val="123B1C"/>
                </a:solidFill>
              </a:rPr>
              <a:t>Biosphere </a:t>
            </a:r>
            <a:r>
              <a:rPr lang="en-US" b="1" kern="1800" spc="360" dirty="0"/>
              <a:t>   </a:t>
            </a:r>
            <a:r>
              <a:rPr lang="en-US" b="1" kern="1800" spc="360" dirty="0">
                <a:solidFill>
                  <a:srgbClr val="123B1C"/>
                </a:solidFill>
              </a:rPr>
              <a:t>Carbon Cycle</a:t>
            </a:r>
          </a:p>
        </p:txBody>
      </p:sp>
      <p:sp>
        <p:nvSpPr>
          <p:cNvPr id="17" name="Oval 16"/>
          <p:cNvSpPr/>
          <p:nvPr userDrawn="1"/>
        </p:nvSpPr>
        <p:spPr>
          <a:xfrm>
            <a:off x="6153384" y="295296"/>
            <a:ext cx="115147" cy="115147"/>
          </a:xfrm>
          <a:prstGeom prst="ellipse">
            <a:avLst/>
          </a:prstGeom>
          <a:solidFill>
            <a:srgbClr val="000090"/>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TextBox 17"/>
          <p:cNvSpPr txBox="1"/>
          <p:nvPr userDrawn="1"/>
        </p:nvSpPr>
        <p:spPr>
          <a:xfrm>
            <a:off x="4584220" y="392681"/>
            <a:ext cx="4567438" cy="369332"/>
          </a:xfrm>
          <a:prstGeom prst="rect">
            <a:avLst/>
          </a:prstGeom>
          <a:noFill/>
        </p:spPr>
        <p:txBody>
          <a:bodyPr wrap="square" rtlCol="0">
            <a:spAutoFit/>
          </a:bodyPr>
          <a:lstStyle/>
          <a:p>
            <a:r>
              <a:rPr lang="en-US" b="1" kern="1800" spc="0" dirty="0">
                <a:solidFill>
                  <a:srgbClr val="123B1C"/>
                </a:solidFill>
              </a:rPr>
              <a:t>Non-Standard Site Field Protocols</a:t>
            </a:r>
          </a:p>
        </p:txBody>
      </p:sp>
      <p:sp>
        <p:nvSpPr>
          <p:cNvPr id="19" name="Title 5">
            <a:extLst>
              <a:ext uri="{FF2B5EF4-FFF2-40B4-BE49-F238E27FC236}">
                <a16:creationId xmlns:a16="http://schemas.microsoft.com/office/drawing/2014/main" id="{21DB77D1-956F-A644-910E-905C20EAD63C}"/>
              </a:ext>
            </a:extLst>
          </p:cNvPr>
          <p:cNvSpPr txBox="1">
            <a:spLocks/>
          </p:cNvSpPr>
          <p:nvPr userDrawn="1"/>
        </p:nvSpPr>
        <p:spPr>
          <a:xfrm>
            <a:off x="1283746" y="1660006"/>
            <a:ext cx="6576508" cy="1203964"/>
          </a:xfrm>
          <a:prstGeom prst="rect">
            <a:avLst/>
          </a:prstGeom>
          <a:solidFill>
            <a:srgbClr val="C9D2CB"/>
          </a:solidFill>
        </p:spPr>
        <p:txBody>
          <a:bodyP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rgbClr val="0A3417"/>
                </a:solidFill>
                <a:ea typeface="Calibri Light" charset="0"/>
                <a:cs typeface="Calibri Light" charset="0"/>
              </a:rPr>
              <a:t>Non-Standard Site </a:t>
            </a:r>
          </a:p>
          <a:p>
            <a:r>
              <a:rPr lang="en-US" dirty="0">
                <a:solidFill>
                  <a:srgbClr val="0A3417"/>
                </a:solidFill>
                <a:ea typeface="Calibri Light" charset="0"/>
                <a:cs typeface="Calibri Light" charset="0"/>
              </a:rPr>
              <a:t>Carbon Cycle Protocols</a:t>
            </a:r>
          </a:p>
        </p:txBody>
      </p:sp>
      <p:sp>
        <p:nvSpPr>
          <p:cNvPr id="20" name="TextBox 19">
            <a:extLst>
              <a:ext uri="{FF2B5EF4-FFF2-40B4-BE49-F238E27FC236}">
                <a16:creationId xmlns:a16="http://schemas.microsoft.com/office/drawing/2014/main" id="{1565E43D-B27A-FA48-963F-04D97A81CC17}"/>
              </a:ext>
            </a:extLst>
          </p:cNvPr>
          <p:cNvSpPr txBox="1"/>
          <p:nvPr userDrawn="1"/>
        </p:nvSpPr>
        <p:spPr>
          <a:xfrm>
            <a:off x="0" y="6027003"/>
            <a:ext cx="9144000" cy="830997"/>
          </a:xfrm>
          <a:prstGeom prst="rect">
            <a:avLst/>
          </a:prstGeom>
          <a:solidFill>
            <a:srgbClr val="C9D2CB"/>
          </a:solidFill>
        </p:spPr>
        <p:txBody>
          <a:bodyPr wrap="square" rtlCol="0">
            <a:spAutoFit/>
          </a:bodyPr>
          <a:lstStyle/>
          <a:p>
            <a:pPr algn="ctr"/>
            <a:r>
              <a:rPr lang="en-US" sz="2400" dirty="0">
                <a:solidFill>
                  <a:srgbClr val="0A3417"/>
                </a:solidFill>
                <a:latin typeface="Calibri Light" charset="0"/>
                <a:ea typeface="Calibri Light" charset="0"/>
                <a:cs typeface="Calibri Light" charset="0"/>
              </a:rPr>
              <a:t>Read the module content and take the test that follows to earn the GLOBE Biosphere: Non-Standard Carbon Cycle certificate.</a:t>
            </a:r>
          </a:p>
        </p:txBody>
      </p:sp>
    </p:spTree>
    <p:extLst>
      <p:ext uri="{BB962C8B-B14F-4D97-AF65-F5344CB8AC3E}">
        <p14:creationId xmlns:p14="http://schemas.microsoft.com/office/powerpoint/2010/main" val="1887813252"/>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2_LP_BannerBioBUDBURST.png"/>
          <p:cNvPicPr>
            <a:picLocks noChangeAspect="1"/>
          </p:cNvPicPr>
          <p:nvPr userDrawn="1"/>
        </p:nvPicPr>
        <p:blipFill rotWithShape="1">
          <a:blip r:embed="rId3" cstate="screen">
            <a:extLst>
              <a:ext uri="{28A0092B-C50C-407E-A947-70E740481C1C}">
                <a14:useLocalDpi xmlns:a14="http://schemas.microsoft.com/office/drawing/2010/main"/>
              </a:ext>
            </a:extLst>
          </a:blip>
          <a:srcRect b="18801"/>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pic>
        <p:nvPicPr>
          <p:cNvPr id="16" name="Picture 15" descr="2_LP_BannerBioBUDBURST.png">
            <a:extLst>
              <a:ext uri="{FF2B5EF4-FFF2-40B4-BE49-F238E27FC236}">
                <a16:creationId xmlns:a16="http://schemas.microsoft.com/office/drawing/2014/main" id="{52406B17-8F71-2A41-A701-8122F253F22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b="18801"/>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17" name="Picture 16" descr="Globe_logo.svg.png">
            <a:extLst>
              <a:ext uri="{FF2B5EF4-FFF2-40B4-BE49-F238E27FC236}">
                <a16:creationId xmlns:a16="http://schemas.microsoft.com/office/drawing/2014/main" id="{FE7F20D0-6887-7A4D-9217-ABAA0016B95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81AD74B6-F9B5-314F-A514-6B787B3A895C}"/>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grpSp>
        <p:nvGrpSpPr>
          <p:cNvPr id="25" name="Group 24">
            <a:extLst>
              <a:ext uri="{FF2B5EF4-FFF2-40B4-BE49-F238E27FC236}">
                <a16:creationId xmlns:a16="http://schemas.microsoft.com/office/drawing/2014/main" id="{29DBCFC1-E854-944F-ADB1-3F9E32B30CF3}"/>
              </a:ext>
            </a:extLst>
          </p:cNvPr>
          <p:cNvGrpSpPr/>
          <p:nvPr userDrawn="1"/>
        </p:nvGrpSpPr>
        <p:grpSpPr>
          <a:xfrm>
            <a:off x="7823839" y="50455"/>
            <a:ext cx="1103962" cy="873141"/>
            <a:chOff x="7814851" y="20475"/>
            <a:chExt cx="1103962" cy="873141"/>
          </a:xfrm>
        </p:grpSpPr>
        <p:sp>
          <p:nvSpPr>
            <p:cNvPr id="26" name="Oval 25">
              <a:extLst>
                <a:ext uri="{FF2B5EF4-FFF2-40B4-BE49-F238E27FC236}">
                  <a16:creationId xmlns:a16="http://schemas.microsoft.com/office/drawing/2014/main" id="{77761C80-334F-D54C-9FCD-95D2390B96FE}"/>
                </a:ext>
              </a:extLst>
            </p:cNvPr>
            <p:cNvSpPr/>
            <p:nvPr userDrawn="1"/>
          </p:nvSpPr>
          <p:spPr>
            <a:xfrm>
              <a:off x="7814851" y="20475"/>
              <a:ext cx="1103962" cy="873141"/>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27" name="TextBox 26">
              <a:extLst>
                <a:ext uri="{FF2B5EF4-FFF2-40B4-BE49-F238E27FC236}">
                  <a16:creationId xmlns:a16="http://schemas.microsoft.com/office/drawing/2014/main" id="{4BFC3FD5-5FE5-F849-99B8-0FCAB5E3AB67}"/>
                </a:ext>
              </a:extLst>
            </p:cNvPr>
            <p:cNvSpPr txBox="1"/>
            <p:nvPr userDrawn="1"/>
          </p:nvSpPr>
          <p:spPr>
            <a:xfrm>
              <a:off x="7855647" y="210824"/>
              <a:ext cx="1022370" cy="492443"/>
            </a:xfrm>
            <a:prstGeom prst="rect">
              <a:avLst/>
            </a:prstGeom>
            <a:noFill/>
          </p:spPr>
          <p:txBody>
            <a:bodyPr wrap="square" rtlCol="0">
              <a:spAutoFit/>
            </a:bodyPr>
            <a:lstStyle/>
            <a:p>
              <a:pPr algn="ctr"/>
              <a:r>
                <a:rPr lang="en-US" sz="1300" b="1" dirty="0">
                  <a:solidFill>
                    <a:srgbClr val="FFFFFF"/>
                  </a:solidFill>
                </a:rPr>
                <a:t>Understand your data</a:t>
              </a:r>
            </a:p>
          </p:txBody>
        </p:sp>
      </p:grpSp>
      <p:pic>
        <p:nvPicPr>
          <p:cNvPr id="28" name="Picture 27" descr="3_BiosphereICONsm.png">
            <a:extLst>
              <a:ext uri="{FF2B5EF4-FFF2-40B4-BE49-F238E27FC236}">
                <a16:creationId xmlns:a16="http://schemas.microsoft.com/office/drawing/2014/main" id="{D2CA2686-B752-8840-BA8A-232104FBB48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6047FD9F-600E-FC42-BA04-0E8D46DCB886}"/>
              </a:ext>
            </a:extLst>
          </p:cNvPr>
          <p:cNvSpPr/>
          <p:nvPr userDrawn="1"/>
        </p:nvSpPr>
        <p:spPr>
          <a:xfrm>
            <a:off x="-12102" y="1022210"/>
            <a:ext cx="1302057" cy="5878532"/>
          </a:xfrm>
          <a:prstGeom prst="rect">
            <a:avLst/>
          </a:prstGeom>
        </p:spPr>
        <p:txBody>
          <a:bodyPr wrap="square">
            <a:spAutoFit/>
          </a:bodyPr>
          <a:lstStyle/>
          <a:p>
            <a:pPr marL="15875" indent="-15875">
              <a:spcAft>
                <a:spcPts val="1200"/>
              </a:spcAft>
              <a:buAutoNum type="alphaUcPeriod"/>
              <a:tabLst/>
            </a:pPr>
            <a:r>
              <a:rPr lang="en-US" sz="1200" b="1" dirty="0">
                <a:solidFill>
                  <a:srgbClr val="719B86"/>
                </a:solidFill>
              </a:rPr>
              <a:t> Overview</a:t>
            </a:r>
          </a:p>
          <a:p>
            <a:pPr marL="15875" indent="-15875">
              <a:spcAft>
                <a:spcPts val="1200"/>
              </a:spcAft>
              <a:buAutoNum type="alphaUcPeriod"/>
              <a:tabLst/>
            </a:pPr>
            <a:r>
              <a:rPr lang="en-US" sz="1200" b="1" dirty="0">
                <a:solidFill>
                  <a:srgbClr val="719B86"/>
                </a:solidFill>
              </a:rPr>
              <a:t>Learning Objectives</a:t>
            </a:r>
          </a:p>
          <a:p>
            <a:pPr marL="15875" indent="-15875">
              <a:spcAft>
                <a:spcPts val="1200"/>
              </a:spcAft>
              <a:buAutoNum type="alphaUcPeriod"/>
              <a:tabLst/>
            </a:pPr>
            <a:r>
              <a:rPr lang="en-US" sz="1200" b="1" dirty="0">
                <a:solidFill>
                  <a:srgbClr val="719B86"/>
                </a:solidFill>
              </a:rPr>
              <a:t>What is the Carbon Cycle?</a:t>
            </a:r>
          </a:p>
          <a:p>
            <a:pPr>
              <a:spcAft>
                <a:spcPts val="1200"/>
              </a:spcAft>
            </a:pPr>
            <a:r>
              <a:rPr lang="en-US" sz="1200" b="1" dirty="0">
                <a:solidFill>
                  <a:srgbClr val="719B86"/>
                </a:solidFill>
              </a:rPr>
              <a:t>D. Field Measurements Overview</a:t>
            </a:r>
          </a:p>
          <a:p>
            <a:pPr>
              <a:spcAft>
                <a:spcPts val="1200"/>
              </a:spcAft>
            </a:pPr>
            <a:r>
              <a:rPr lang="en-US" sz="1200" b="1" dirty="0">
                <a:solidFill>
                  <a:srgbClr val="719B86"/>
                </a:solidFill>
              </a:rPr>
              <a:t>E. Field Learning Activities</a:t>
            </a:r>
          </a:p>
          <a:p>
            <a:pPr>
              <a:spcAft>
                <a:spcPts val="1200"/>
              </a:spcAft>
            </a:pPr>
            <a:r>
              <a:rPr lang="en-US" sz="1200" b="1" dirty="0">
                <a:solidFill>
                  <a:srgbClr val="719B86"/>
                </a:solidFill>
              </a:rPr>
              <a:t>F. Site Selection and Set-up</a:t>
            </a:r>
          </a:p>
          <a:p>
            <a:pPr>
              <a:spcAft>
                <a:spcPts val="1200"/>
              </a:spcAft>
            </a:pPr>
            <a:r>
              <a:rPr lang="en-US" sz="1200" b="1" dirty="0">
                <a:solidFill>
                  <a:srgbClr val="719B86"/>
                </a:solidFill>
              </a:rPr>
              <a:t>G. Tree, Shrub/Sapling, and Herbaceous Protocols</a:t>
            </a:r>
          </a:p>
          <a:p>
            <a:pPr>
              <a:spcAft>
                <a:spcPts val="1200"/>
              </a:spcAft>
            </a:pPr>
            <a:r>
              <a:rPr lang="en-US" sz="1200" b="1" dirty="0">
                <a:solidFill>
                  <a:srgbClr val="719B86"/>
                </a:solidFill>
              </a:rPr>
              <a:t>H. Enter data on GLOBE site</a:t>
            </a:r>
          </a:p>
          <a:p>
            <a:pPr>
              <a:spcAft>
                <a:spcPts val="1200"/>
              </a:spcAft>
            </a:pPr>
            <a:r>
              <a:rPr lang="en-US" sz="1200" b="1" dirty="0">
                <a:solidFill>
                  <a:srgbClr val="055000"/>
                </a:solidFill>
              </a:rPr>
              <a:t>I. Understand Your Data</a:t>
            </a:r>
          </a:p>
          <a:p>
            <a:pPr>
              <a:spcAft>
                <a:spcPts val="1200"/>
              </a:spcAft>
            </a:pPr>
            <a:r>
              <a:rPr lang="en-US" sz="1200" b="1" dirty="0">
                <a:solidFill>
                  <a:srgbClr val="719B86"/>
                </a:solidFill>
              </a:rPr>
              <a:t>J. Quiz Yourself</a:t>
            </a:r>
          </a:p>
          <a:p>
            <a:pPr>
              <a:spcAft>
                <a:spcPts val="1200"/>
              </a:spcAft>
            </a:pPr>
            <a:r>
              <a:rPr lang="en-US" sz="1200" b="1" dirty="0">
                <a:solidFill>
                  <a:srgbClr val="719B86"/>
                </a:solidFill>
              </a:rPr>
              <a:t>K. Additional Information</a:t>
            </a:r>
          </a:p>
        </p:txBody>
      </p:sp>
      <p:sp>
        <p:nvSpPr>
          <p:cNvPr id="15" name="TextBox 14">
            <a:extLst>
              <a:ext uri="{FF2B5EF4-FFF2-40B4-BE49-F238E27FC236}">
                <a16:creationId xmlns:a16="http://schemas.microsoft.com/office/drawing/2014/main" id="{22D4478D-C0A9-894C-8194-F62227AC612F}"/>
              </a:ext>
            </a:extLst>
          </p:cNvPr>
          <p:cNvSpPr txBox="1"/>
          <p:nvPr userDrawn="1"/>
        </p:nvSpPr>
        <p:spPr>
          <a:xfrm>
            <a:off x="3055824" y="498045"/>
            <a:ext cx="4522237" cy="276999"/>
          </a:xfrm>
          <a:prstGeom prst="rect">
            <a:avLst/>
          </a:prstGeom>
          <a:noFill/>
        </p:spPr>
        <p:txBody>
          <a:bodyPr wrap="square" rtlCol="0">
            <a:spAutoFit/>
          </a:bodyPr>
          <a:lstStyle/>
          <a:p>
            <a:pPr algn="ctr"/>
            <a:r>
              <a:rPr lang="en-US" sz="1200" b="1" kern="1800" spc="0" dirty="0">
                <a:solidFill>
                  <a:srgbClr val="123B1C"/>
                </a:solidFill>
              </a:rPr>
              <a:t>Non-Standard Site Field Protocols</a:t>
            </a:r>
            <a:endParaRPr lang="en-US" sz="1400" b="1" kern="1800" spc="0" dirty="0">
              <a:solidFill>
                <a:srgbClr val="123B1C"/>
              </a:solidFill>
            </a:endParaRPr>
          </a:p>
        </p:txBody>
      </p:sp>
    </p:spTree>
    <p:extLst>
      <p:ext uri="{BB962C8B-B14F-4D97-AF65-F5344CB8AC3E}">
        <p14:creationId xmlns:p14="http://schemas.microsoft.com/office/powerpoint/2010/main" val="274153117"/>
      </p:ext>
    </p:extLst>
  </p:cSld>
  <p:clrMap bg1="lt1" tx1="dk1" bg2="lt2" tx2="dk2" accent1="accent1" accent2="accent2" accent3="accent3" accent4="accent4" accent5="accent5" accent6="accent6" hlink="hlink" folHlink="folHlink"/>
  <p:sldLayoutIdLst>
    <p:sldLayoutId id="214748378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2_LP_BannerBioBUDBURST.png"/>
          <p:cNvPicPr>
            <a:picLocks noChangeAspect="1"/>
          </p:cNvPicPr>
          <p:nvPr userDrawn="1"/>
        </p:nvPicPr>
        <p:blipFill rotWithShape="1">
          <a:blip r:embed="rId3" cstate="screen">
            <a:extLst>
              <a:ext uri="{28A0092B-C50C-407E-A947-70E740481C1C}">
                <a14:useLocalDpi xmlns:a14="http://schemas.microsoft.com/office/drawing/2010/main"/>
              </a:ext>
            </a:extLst>
          </a:blip>
          <a:srcRect b="18801"/>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pic>
        <p:nvPicPr>
          <p:cNvPr id="16" name="Picture 15" descr="2_LP_BannerBioBUDBURST.png">
            <a:extLst>
              <a:ext uri="{FF2B5EF4-FFF2-40B4-BE49-F238E27FC236}">
                <a16:creationId xmlns:a16="http://schemas.microsoft.com/office/drawing/2014/main" id="{52406B17-8F71-2A41-A701-8122F253F22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b="18801"/>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17" name="Picture 16" descr="Globe_logo.svg.png">
            <a:extLst>
              <a:ext uri="{FF2B5EF4-FFF2-40B4-BE49-F238E27FC236}">
                <a16:creationId xmlns:a16="http://schemas.microsoft.com/office/drawing/2014/main" id="{FE7F20D0-6887-7A4D-9217-ABAA0016B95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81AD74B6-F9B5-314F-A514-6B787B3A895C}"/>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grpSp>
        <p:nvGrpSpPr>
          <p:cNvPr id="25" name="Group 24">
            <a:extLst>
              <a:ext uri="{FF2B5EF4-FFF2-40B4-BE49-F238E27FC236}">
                <a16:creationId xmlns:a16="http://schemas.microsoft.com/office/drawing/2014/main" id="{29DBCFC1-E854-944F-ADB1-3F9E32B30CF3}"/>
              </a:ext>
            </a:extLst>
          </p:cNvPr>
          <p:cNvGrpSpPr/>
          <p:nvPr userDrawn="1"/>
        </p:nvGrpSpPr>
        <p:grpSpPr>
          <a:xfrm>
            <a:off x="7823839" y="50455"/>
            <a:ext cx="1103962" cy="873141"/>
            <a:chOff x="7814851" y="20475"/>
            <a:chExt cx="1103962" cy="873141"/>
          </a:xfrm>
        </p:grpSpPr>
        <p:sp>
          <p:nvSpPr>
            <p:cNvPr id="26" name="Oval 25">
              <a:extLst>
                <a:ext uri="{FF2B5EF4-FFF2-40B4-BE49-F238E27FC236}">
                  <a16:creationId xmlns:a16="http://schemas.microsoft.com/office/drawing/2014/main" id="{77761C80-334F-D54C-9FCD-95D2390B96FE}"/>
                </a:ext>
              </a:extLst>
            </p:cNvPr>
            <p:cNvSpPr/>
            <p:nvPr userDrawn="1"/>
          </p:nvSpPr>
          <p:spPr>
            <a:xfrm>
              <a:off x="7814851" y="20475"/>
              <a:ext cx="1103962" cy="873141"/>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27" name="TextBox 26">
              <a:extLst>
                <a:ext uri="{FF2B5EF4-FFF2-40B4-BE49-F238E27FC236}">
                  <a16:creationId xmlns:a16="http://schemas.microsoft.com/office/drawing/2014/main" id="{4BFC3FD5-5FE5-F849-99B8-0FCAB5E3AB67}"/>
                </a:ext>
              </a:extLst>
            </p:cNvPr>
            <p:cNvSpPr txBox="1"/>
            <p:nvPr userDrawn="1"/>
          </p:nvSpPr>
          <p:spPr>
            <a:xfrm>
              <a:off x="7855647" y="195435"/>
              <a:ext cx="1022370" cy="523220"/>
            </a:xfrm>
            <a:prstGeom prst="rect">
              <a:avLst/>
            </a:prstGeom>
            <a:noFill/>
          </p:spPr>
          <p:txBody>
            <a:bodyPr wrap="square" rtlCol="0">
              <a:spAutoFit/>
            </a:bodyPr>
            <a:lstStyle/>
            <a:p>
              <a:pPr algn="ctr"/>
              <a:r>
                <a:rPr lang="en-US" sz="1400" b="1" dirty="0">
                  <a:solidFill>
                    <a:srgbClr val="FFFFFF"/>
                  </a:solidFill>
                </a:rPr>
                <a:t>QUIZ</a:t>
              </a:r>
            </a:p>
            <a:p>
              <a:pPr algn="ctr"/>
              <a:r>
                <a:rPr lang="en-US" sz="1400" b="0" dirty="0">
                  <a:solidFill>
                    <a:srgbClr val="FFFFFF"/>
                  </a:solidFill>
                </a:rPr>
                <a:t>yourself</a:t>
              </a:r>
            </a:p>
          </p:txBody>
        </p:sp>
      </p:grpSp>
      <p:pic>
        <p:nvPicPr>
          <p:cNvPr id="28" name="Picture 27" descr="3_BiosphereICONsm.png">
            <a:extLst>
              <a:ext uri="{FF2B5EF4-FFF2-40B4-BE49-F238E27FC236}">
                <a16:creationId xmlns:a16="http://schemas.microsoft.com/office/drawing/2014/main" id="{D2CA2686-B752-8840-BA8A-232104FBB48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6047FD9F-600E-FC42-BA04-0E8D46DCB886}"/>
              </a:ext>
            </a:extLst>
          </p:cNvPr>
          <p:cNvSpPr/>
          <p:nvPr userDrawn="1"/>
        </p:nvSpPr>
        <p:spPr>
          <a:xfrm>
            <a:off x="-12102" y="1022210"/>
            <a:ext cx="1302057" cy="5878532"/>
          </a:xfrm>
          <a:prstGeom prst="rect">
            <a:avLst/>
          </a:prstGeom>
        </p:spPr>
        <p:txBody>
          <a:bodyPr wrap="square">
            <a:spAutoFit/>
          </a:bodyPr>
          <a:lstStyle/>
          <a:p>
            <a:pPr marL="15875" indent="-15875">
              <a:spcAft>
                <a:spcPts val="1200"/>
              </a:spcAft>
              <a:buAutoNum type="alphaUcPeriod"/>
              <a:tabLst/>
            </a:pPr>
            <a:r>
              <a:rPr lang="en-US" sz="1200" b="1" dirty="0">
                <a:solidFill>
                  <a:srgbClr val="719B86"/>
                </a:solidFill>
              </a:rPr>
              <a:t> Overview</a:t>
            </a:r>
          </a:p>
          <a:p>
            <a:pPr marL="15875" indent="-15875">
              <a:spcAft>
                <a:spcPts val="1200"/>
              </a:spcAft>
              <a:buAutoNum type="alphaUcPeriod"/>
              <a:tabLst/>
            </a:pPr>
            <a:r>
              <a:rPr lang="en-US" sz="1200" b="1" dirty="0">
                <a:solidFill>
                  <a:srgbClr val="719B86"/>
                </a:solidFill>
              </a:rPr>
              <a:t>Learning Objectives</a:t>
            </a:r>
          </a:p>
          <a:p>
            <a:pPr marL="15875" indent="-15875">
              <a:spcAft>
                <a:spcPts val="1200"/>
              </a:spcAft>
              <a:buAutoNum type="alphaUcPeriod"/>
              <a:tabLst/>
            </a:pPr>
            <a:r>
              <a:rPr lang="en-US" sz="1200" b="1" dirty="0">
                <a:solidFill>
                  <a:srgbClr val="719B86"/>
                </a:solidFill>
              </a:rPr>
              <a:t>What is the Carbon Cycle?</a:t>
            </a:r>
          </a:p>
          <a:p>
            <a:pPr>
              <a:spcAft>
                <a:spcPts val="1200"/>
              </a:spcAft>
            </a:pPr>
            <a:r>
              <a:rPr lang="en-US" sz="1200" b="1" dirty="0">
                <a:solidFill>
                  <a:srgbClr val="719B86"/>
                </a:solidFill>
              </a:rPr>
              <a:t>D. Field Measurements Overview</a:t>
            </a:r>
          </a:p>
          <a:p>
            <a:pPr>
              <a:spcAft>
                <a:spcPts val="1200"/>
              </a:spcAft>
            </a:pPr>
            <a:r>
              <a:rPr lang="en-US" sz="1200" b="1" dirty="0">
                <a:solidFill>
                  <a:srgbClr val="719B86"/>
                </a:solidFill>
              </a:rPr>
              <a:t>E. Field Learning Activities</a:t>
            </a:r>
          </a:p>
          <a:p>
            <a:pPr>
              <a:spcAft>
                <a:spcPts val="1200"/>
              </a:spcAft>
            </a:pPr>
            <a:r>
              <a:rPr lang="en-US" sz="1200" b="1" dirty="0">
                <a:solidFill>
                  <a:srgbClr val="719B86"/>
                </a:solidFill>
              </a:rPr>
              <a:t>F. Site Selection and Set-up</a:t>
            </a:r>
          </a:p>
          <a:p>
            <a:pPr>
              <a:spcAft>
                <a:spcPts val="1200"/>
              </a:spcAft>
            </a:pPr>
            <a:r>
              <a:rPr lang="en-US" sz="1200" b="1" dirty="0">
                <a:solidFill>
                  <a:srgbClr val="719B86"/>
                </a:solidFill>
              </a:rPr>
              <a:t>G. Tree, Shrub/Sapling, and Herbaceous Protocols</a:t>
            </a:r>
          </a:p>
          <a:p>
            <a:pPr>
              <a:spcAft>
                <a:spcPts val="1200"/>
              </a:spcAft>
            </a:pPr>
            <a:r>
              <a:rPr lang="en-US" sz="1200" b="1" dirty="0">
                <a:solidFill>
                  <a:srgbClr val="719B86"/>
                </a:solidFill>
              </a:rPr>
              <a:t>H. Enter data on GLOBE site</a:t>
            </a:r>
          </a:p>
          <a:p>
            <a:pPr>
              <a:spcAft>
                <a:spcPts val="1200"/>
              </a:spcAft>
            </a:pPr>
            <a:r>
              <a:rPr lang="en-US" sz="1200" b="1" dirty="0">
                <a:solidFill>
                  <a:srgbClr val="719B86"/>
                </a:solidFill>
              </a:rPr>
              <a:t>I. Understand Your Data</a:t>
            </a:r>
          </a:p>
          <a:p>
            <a:pPr>
              <a:spcAft>
                <a:spcPts val="1200"/>
              </a:spcAft>
            </a:pPr>
            <a:r>
              <a:rPr lang="en-US" sz="1200" b="1" dirty="0">
                <a:solidFill>
                  <a:srgbClr val="055000"/>
                </a:solidFill>
              </a:rPr>
              <a:t>J. Quiz Yourself</a:t>
            </a:r>
          </a:p>
          <a:p>
            <a:pPr>
              <a:spcAft>
                <a:spcPts val="1200"/>
              </a:spcAft>
            </a:pPr>
            <a:r>
              <a:rPr lang="en-US" sz="1200" b="1" dirty="0">
                <a:solidFill>
                  <a:srgbClr val="719B86"/>
                </a:solidFill>
              </a:rPr>
              <a:t>K. Additional Information</a:t>
            </a:r>
          </a:p>
        </p:txBody>
      </p:sp>
      <p:sp>
        <p:nvSpPr>
          <p:cNvPr id="15" name="TextBox 14">
            <a:extLst>
              <a:ext uri="{FF2B5EF4-FFF2-40B4-BE49-F238E27FC236}">
                <a16:creationId xmlns:a16="http://schemas.microsoft.com/office/drawing/2014/main" id="{672848FD-52E6-5C4B-A6B1-C810A4431C2C}"/>
              </a:ext>
            </a:extLst>
          </p:cNvPr>
          <p:cNvSpPr txBox="1"/>
          <p:nvPr userDrawn="1"/>
        </p:nvSpPr>
        <p:spPr>
          <a:xfrm>
            <a:off x="3055824" y="498045"/>
            <a:ext cx="4522237" cy="276999"/>
          </a:xfrm>
          <a:prstGeom prst="rect">
            <a:avLst/>
          </a:prstGeom>
          <a:noFill/>
        </p:spPr>
        <p:txBody>
          <a:bodyPr wrap="square" rtlCol="0">
            <a:spAutoFit/>
          </a:bodyPr>
          <a:lstStyle/>
          <a:p>
            <a:pPr algn="ctr"/>
            <a:r>
              <a:rPr lang="en-US" sz="1200" b="1" kern="1800" spc="0" dirty="0">
                <a:solidFill>
                  <a:srgbClr val="123B1C"/>
                </a:solidFill>
              </a:rPr>
              <a:t>Non-Standard Site Field Protocols</a:t>
            </a:r>
            <a:endParaRPr lang="en-US" sz="1400" b="1" kern="1800" spc="0" dirty="0">
              <a:solidFill>
                <a:srgbClr val="123B1C"/>
              </a:solidFill>
            </a:endParaRPr>
          </a:p>
        </p:txBody>
      </p:sp>
    </p:spTree>
    <p:extLst>
      <p:ext uri="{BB962C8B-B14F-4D97-AF65-F5344CB8AC3E}">
        <p14:creationId xmlns:p14="http://schemas.microsoft.com/office/powerpoint/2010/main" val="1023013036"/>
      </p:ext>
    </p:extLst>
  </p:cSld>
  <p:clrMap bg1="lt1" tx1="dk1" bg2="lt2" tx2="dk2" accent1="accent1" accent2="accent2" accent3="accent3" accent4="accent4" accent5="accent5" accent6="accent6" hlink="hlink" folHlink="folHlink"/>
  <p:sldLayoutIdLst>
    <p:sldLayoutId id="214748378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2_LP_BannerBioBUDBURST.png"/>
          <p:cNvPicPr>
            <a:picLocks noChangeAspect="1"/>
          </p:cNvPicPr>
          <p:nvPr userDrawn="1"/>
        </p:nvPicPr>
        <p:blipFill rotWithShape="1">
          <a:blip r:embed="rId3" cstate="screen">
            <a:extLst>
              <a:ext uri="{28A0092B-C50C-407E-A947-70E740481C1C}">
                <a14:useLocalDpi xmlns:a14="http://schemas.microsoft.com/office/drawing/2010/main"/>
              </a:ext>
            </a:extLst>
          </a:blip>
          <a:srcRect b="18801"/>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pic>
        <p:nvPicPr>
          <p:cNvPr id="16" name="Picture 15" descr="2_LP_BannerBioBUDBURST.png">
            <a:extLst>
              <a:ext uri="{FF2B5EF4-FFF2-40B4-BE49-F238E27FC236}">
                <a16:creationId xmlns:a16="http://schemas.microsoft.com/office/drawing/2014/main" id="{52406B17-8F71-2A41-A701-8122F253F22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b="18801"/>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17" name="Picture 16" descr="Globe_logo.svg.png">
            <a:extLst>
              <a:ext uri="{FF2B5EF4-FFF2-40B4-BE49-F238E27FC236}">
                <a16:creationId xmlns:a16="http://schemas.microsoft.com/office/drawing/2014/main" id="{FE7F20D0-6887-7A4D-9217-ABAA0016B95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81AD74B6-F9B5-314F-A514-6B787B3A895C}"/>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grpSp>
        <p:nvGrpSpPr>
          <p:cNvPr id="25" name="Group 24">
            <a:extLst>
              <a:ext uri="{FF2B5EF4-FFF2-40B4-BE49-F238E27FC236}">
                <a16:creationId xmlns:a16="http://schemas.microsoft.com/office/drawing/2014/main" id="{29DBCFC1-E854-944F-ADB1-3F9E32B30CF3}"/>
              </a:ext>
            </a:extLst>
          </p:cNvPr>
          <p:cNvGrpSpPr/>
          <p:nvPr userDrawn="1"/>
        </p:nvGrpSpPr>
        <p:grpSpPr>
          <a:xfrm>
            <a:off x="7823839" y="50455"/>
            <a:ext cx="1103962" cy="873141"/>
            <a:chOff x="7814851" y="20475"/>
            <a:chExt cx="1103962" cy="873141"/>
          </a:xfrm>
        </p:grpSpPr>
        <p:sp>
          <p:nvSpPr>
            <p:cNvPr id="26" name="Oval 25">
              <a:extLst>
                <a:ext uri="{FF2B5EF4-FFF2-40B4-BE49-F238E27FC236}">
                  <a16:creationId xmlns:a16="http://schemas.microsoft.com/office/drawing/2014/main" id="{77761C80-334F-D54C-9FCD-95D2390B96FE}"/>
                </a:ext>
              </a:extLst>
            </p:cNvPr>
            <p:cNvSpPr/>
            <p:nvPr userDrawn="1"/>
          </p:nvSpPr>
          <p:spPr>
            <a:xfrm>
              <a:off x="7814851" y="20475"/>
              <a:ext cx="1103962" cy="873141"/>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27" name="TextBox 26">
              <a:extLst>
                <a:ext uri="{FF2B5EF4-FFF2-40B4-BE49-F238E27FC236}">
                  <a16:creationId xmlns:a16="http://schemas.microsoft.com/office/drawing/2014/main" id="{4BFC3FD5-5FE5-F849-99B8-0FCAB5E3AB67}"/>
                </a:ext>
              </a:extLst>
            </p:cNvPr>
            <p:cNvSpPr txBox="1"/>
            <p:nvPr userDrawn="1"/>
          </p:nvSpPr>
          <p:spPr>
            <a:xfrm>
              <a:off x="7855647" y="210824"/>
              <a:ext cx="1022370" cy="492443"/>
            </a:xfrm>
            <a:prstGeom prst="rect">
              <a:avLst/>
            </a:prstGeom>
            <a:noFill/>
          </p:spPr>
          <p:txBody>
            <a:bodyPr wrap="square" rtlCol="0">
              <a:spAutoFit/>
            </a:bodyPr>
            <a:lstStyle/>
            <a:p>
              <a:pPr algn="ctr"/>
              <a:r>
                <a:rPr lang="en-US" sz="1300" b="1" dirty="0">
                  <a:solidFill>
                    <a:srgbClr val="FFFFFF"/>
                  </a:solidFill>
                </a:rPr>
                <a:t>Additional</a:t>
              </a:r>
            </a:p>
            <a:p>
              <a:pPr algn="ctr"/>
              <a:r>
                <a:rPr lang="en-US" sz="1300" b="1" dirty="0">
                  <a:solidFill>
                    <a:srgbClr val="FFFFFF"/>
                  </a:solidFill>
                </a:rPr>
                <a:t>Information</a:t>
              </a:r>
            </a:p>
          </p:txBody>
        </p:sp>
      </p:grpSp>
      <p:pic>
        <p:nvPicPr>
          <p:cNvPr id="28" name="Picture 27" descr="3_BiosphereICONsm.png">
            <a:extLst>
              <a:ext uri="{FF2B5EF4-FFF2-40B4-BE49-F238E27FC236}">
                <a16:creationId xmlns:a16="http://schemas.microsoft.com/office/drawing/2014/main" id="{D2CA2686-B752-8840-BA8A-232104FBB48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6047FD9F-600E-FC42-BA04-0E8D46DCB886}"/>
              </a:ext>
            </a:extLst>
          </p:cNvPr>
          <p:cNvSpPr/>
          <p:nvPr userDrawn="1"/>
        </p:nvSpPr>
        <p:spPr>
          <a:xfrm>
            <a:off x="-12102" y="1022210"/>
            <a:ext cx="1302057" cy="5878532"/>
          </a:xfrm>
          <a:prstGeom prst="rect">
            <a:avLst/>
          </a:prstGeom>
        </p:spPr>
        <p:txBody>
          <a:bodyPr wrap="square">
            <a:spAutoFit/>
          </a:bodyPr>
          <a:lstStyle/>
          <a:p>
            <a:pPr marL="15875" indent="-15875">
              <a:spcAft>
                <a:spcPts val="1200"/>
              </a:spcAft>
              <a:buAutoNum type="alphaUcPeriod"/>
              <a:tabLst/>
            </a:pPr>
            <a:r>
              <a:rPr lang="en-US" sz="1200" b="1" dirty="0">
                <a:solidFill>
                  <a:srgbClr val="719B86"/>
                </a:solidFill>
              </a:rPr>
              <a:t> Overview</a:t>
            </a:r>
          </a:p>
          <a:p>
            <a:pPr marL="15875" indent="-15875">
              <a:spcAft>
                <a:spcPts val="1200"/>
              </a:spcAft>
              <a:buAutoNum type="alphaUcPeriod"/>
              <a:tabLst/>
            </a:pPr>
            <a:r>
              <a:rPr lang="en-US" sz="1200" b="1" dirty="0">
                <a:solidFill>
                  <a:srgbClr val="719B86"/>
                </a:solidFill>
              </a:rPr>
              <a:t>Learning Objectives</a:t>
            </a:r>
          </a:p>
          <a:p>
            <a:pPr marL="15875" indent="-15875">
              <a:spcAft>
                <a:spcPts val="1200"/>
              </a:spcAft>
              <a:buAutoNum type="alphaUcPeriod"/>
              <a:tabLst/>
            </a:pPr>
            <a:r>
              <a:rPr lang="en-US" sz="1200" b="1" dirty="0">
                <a:solidFill>
                  <a:srgbClr val="719B86"/>
                </a:solidFill>
              </a:rPr>
              <a:t>What is the Carbon Cycle?</a:t>
            </a:r>
          </a:p>
          <a:p>
            <a:pPr>
              <a:spcAft>
                <a:spcPts val="1200"/>
              </a:spcAft>
            </a:pPr>
            <a:r>
              <a:rPr lang="en-US" sz="1200" b="1" dirty="0">
                <a:solidFill>
                  <a:srgbClr val="719B86"/>
                </a:solidFill>
              </a:rPr>
              <a:t>D. Field Measurements Overview</a:t>
            </a:r>
          </a:p>
          <a:p>
            <a:pPr>
              <a:spcAft>
                <a:spcPts val="1200"/>
              </a:spcAft>
            </a:pPr>
            <a:r>
              <a:rPr lang="en-US" sz="1200" b="1" dirty="0">
                <a:solidFill>
                  <a:srgbClr val="719B86"/>
                </a:solidFill>
              </a:rPr>
              <a:t>E. Field Learning Activities</a:t>
            </a:r>
          </a:p>
          <a:p>
            <a:pPr>
              <a:spcAft>
                <a:spcPts val="1200"/>
              </a:spcAft>
            </a:pPr>
            <a:r>
              <a:rPr lang="en-US" sz="1200" b="1" dirty="0">
                <a:solidFill>
                  <a:srgbClr val="719B86"/>
                </a:solidFill>
              </a:rPr>
              <a:t>F. Site Selection and Set-up</a:t>
            </a:r>
          </a:p>
          <a:p>
            <a:pPr>
              <a:spcAft>
                <a:spcPts val="1200"/>
              </a:spcAft>
            </a:pPr>
            <a:r>
              <a:rPr lang="en-US" sz="1200" b="1" dirty="0">
                <a:solidFill>
                  <a:srgbClr val="719B86"/>
                </a:solidFill>
              </a:rPr>
              <a:t>G. Tree, Shrub/Sapling, and Herbaceous Protocols</a:t>
            </a:r>
          </a:p>
          <a:p>
            <a:pPr>
              <a:spcAft>
                <a:spcPts val="1200"/>
              </a:spcAft>
            </a:pPr>
            <a:r>
              <a:rPr lang="en-US" sz="1200" b="1" dirty="0">
                <a:solidFill>
                  <a:srgbClr val="719B86"/>
                </a:solidFill>
              </a:rPr>
              <a:t>H. Enter data on GLOBE site</a:t>
            </a:r>
          </a:p>
          <a:p>
            <a:pPr>
              <a:spcAft>
                <a:spcPts val="1200"/>
              </a:spcAft>
            </a:pPr>
            <a:r>
              <a:rPr lang="en-US" sz="1200" b="1" dirty="0">
                <a:solidFill>
                  <a:srgbClr val="719B86"/>
                </a:solidFill>
              </a:rPr>
              <a:t>I. Understand Your Data</a:t>
            </a:r>
          </a:p>
          <a:p>
            <a:pPr>
              <a:spcAft>
                <a:spcPts val="1200"/>
              </a:spcAft>
            </a:pPr>
            <a:r>
              <a:rPr lang="en-US" sz="1200" b="1" dirty="0">
                <a:solidFill>
                  <a:srgbClr val="719B86"/>
                </a:solidFill>
              </a:rPr>
              <a:t>J. Quiz Yourself</a:t>
            </a:r>
          </a:p>
          <a:p>
            <a:pPr>
              <a:spcAft>
                <a:spcPts val="1200"/>
              </a:spcAft>
            </a:pPr>
            <a:r>
              <a:rPr lang="en-US" sz="1200" b="1" dirty="0">
                <a:solidFill>
                  <a:srgbClr val="055000"/>
                </a:solidFill>
              </a:rPr>
              <a:t>K. Additional Information</a:t>
            </a:r>
          </a:p>
        </p:txBody>
      </p:sp>
      <p:sp>
        <p:nvSpPr>
          <p:cNvPr id="15" name="TextBox 14">
            <a:extLst>
              <a:ext uri="{FF2B5EF4-FFF2-40B4-BE49-F238E27FC236}">
                <a16:creationId xmlns:a16="http://schemas.microsoft.com/office/drawing/2014/main" id="{EC439DC8-E1F5-1242-9231-72856F65F713}"/>
              </a:ext>
            </a:extLst>
          </p:cNvPr>
          <p:cNvSpPr txBox="1"/>
          <p:nvPr userDrawn="1"/>
        </p:nvSpPr>
        <p:spPr>
          <a:xfrm>
            <a:off x="3055824" y="498045"/>
            <a:ext cx="4522237" cy="276999"/>
          </a:xfrm>
          <a:prstGeom prst="rect">
            <a:avLst/>
          </a:prstGeom>
          <a:noFill/>
        </p:spPr>
        <p:txBody>
          <a:bodyPr wrap="square" rtlCol="0">
            <a:spAutoFit/>
          </a:bodyPr>
          <a:lstStyle/>
          <a:p>
            <a:pPr algn="ctr"/>
            <a:r>
              <a:rPr lang="en-US" sz="1200" b="1" kern="1800" spc="0" dirty="0">
                <a:solidFill>
                  <a:srgbClr val="123B1C"/>
                </a:solidFill>
              </a:rPr>
              <a:t>Non-Standard Site Field Protocols</a:t>
            </a:r>
            <a:endParaRPr lang="en-US" sz="1400" b="1" kern="1800" spc="0" dirty="0">
              <a:solidFill>
                <a:srgbClr val="123B1C"/>
              </a:solidFill>
            </a:endParaRPr>
          </a:p>
        </p:txBody>
      </p:sp>
    </p:spTree>
    <p:extLst>
      <p:ext uri="{BB962C8B-B14F-4D97-AF65-F5344CB8AC3E}">
        <p14:creationId xmlns:p14="http://schemas.microsoft.com/office/powerpoint/2010/main" val="2565692730"/>
      </p:ext>
    </p:extLst>
  </p:cSld>
  <p:clrMap bg1="lt1" tx1="dk1" bg2="lt2" tx2="dk2" accent1="accent1" accent2="accent2" accent3="accent3" accent4="accent4" accent5="accent5" accent6="accent6" hlink="hlink" folHlink="folHlink"/>
  <p:sldLayoutIdLst>
    <p:sldLayoutId id="214748378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9" name="Picture 48" descr="1_LinkICON_8_14_15.png">
            <a:hlinkClick r:id="rId3"/>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196924" y="1059143"/>
            <a:ext cx="430755" cy="430755"/>
          </a:xfrm>
          <a:prstGeom prst="rect">
            <a:avLst/>
          </a:prstGeom>
          <a:ln>
            <a:noFill/>
          </a:ln>
          <a:effectLst>
            <a:outerShdw blurRad="292100" dist="139700" dir="2700000" algn="tl" rotWithShape="0">
              <a:srgbClr val="333333">
                <a:alpha val="65000"/>
              </a:srgbClr>
            </a:outerShdw>
          </a:effectLst>
        </p:spPr>
      </p:pic>
      <p:pic>
        <p:nvPicPr>
          <p:cNvPr id="50" name="Picture 49" descr="1_AttentionICON_8_14_15.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019420" y="1080521"/>
            <a:ext cx="399410" cy="409377"/>
          </a:xfrm>
          <a:prstGeom prst="rect">
            <a:avLst/>
          </a:prstGeom>
          <a:ln>
            <a:noFill/>
          </a:ln>
          <a:effectLst>
            <a:outerShdw blurRad="292100" dist="139700" dir="2700000" algn="tl" rotWithShape="0">
              <a:srgbClr val="333333">
                <a:alpha val="65000"/>
              </a:srgbClr>
            </a:outerShdw>
          </a:effectLst>
        </p:spPr>
      </p:pic>
      <p:grpSp>
        <p:nvGrpSpPr>
          <p:cNvPr id="57" name="Group 56"/>
          <p:cNvGrpSpPr/>
          <p:nvPr userDrawn="1"/>
        </p:nvGrpSpPr>
        <p:grpSpPr>
          <a:xfrm>
            <a:off x="775085" y="924410"/>
            <a:ext cx="1103962" cy="873144"/>
            <a:chOff x="7997802" y="52539"/>
            <a:chExt cx="1103962" cy="873144"/>
          </a:xfrm>
        </p:grpSpPr>
        <p:sp>
          <p:nvSpPr>
            <p:cNvPr id="58" name="Oval 57"/>
            <p:cNvSpPr/>
            <p:nvPr userDrawn="1"/>
          </p:nvSpPr>
          <p:spPr>
            <a:xfrm>
              <a:off x="7997802" y="52539"/>
              <a:ext cx="1103962" cy="873144"/>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59" name="TextBox 58"/>
            <p:cNvSpPr txBox="1"/>
            <p:nvPr userDrawn="1"/>
          </p:nvSpPr>
          <p:spPr>
            <a:xfrm>
              <a:off x="8070849" y="171108"/>
              <a:ext cx="995786" cy="477054"/>
            </a:xfrm>
            <a:prstGeom prst="rect">
              <a:avLst/>
            </a:prstGeom>
            <a:noFill/>
          </p:spPr>
          <p:txBody>
            <a:bodyPr wrap="none" rtlCol="0">
              <a:spAutoFit/>
            </a:bodyPr>
            <a:lstStyle/>
            <a:p>
              <a:pPr algn="ctr"/>
              <a:r>
                <a:rPr lang="en-US" sz="1600" b="1" spc="-100" dirty="0">
                  <a:solidFill>
                    <a:srgbClr val="FFFFFF"/>
                  </a:solidFill>
                </a:rPr>
                <a:t>WHAT IS</a:t>
              </a:r>
            </a:p>
            <a:p>
              <a:pPr algn="ctr"/>
              <a:r>
                <a:rPr lang="en-US" sz="900" spc="0" baseline="0" dirty="0">
                  <a:solidFill>
                    <a:srgbClr val="FFFFFF"/>
                  </a:solidFill>
                </a:rPr>
                <a:t>The Carbon Cycle</a:t>
              </a:r>
            </a:p>
          </p:txBody>
        </p:sp>
      </p:grpSp>
      <p:grpSp>
        <p:nvGrpSpPr>
          <p:cNvPr id="60" name="Group 59"/>
          <p:cNvGrpSpPr/>
          <p:nvPr userDrawn="1"/>
        </p:nvGrpSpPr>
        <p:grpSpPr>
          <a:xfrm>
            <a:off x="3963547" y="785390"/>
            <a:ext cx="1103962" cy="873142"/>
            <a:chOff x="6624346" y="1447612"/>
            <a:chExt cx="1103962" cy="1103962"/>
          </a:xfrm>
          <a:effectLst>
            <a:outerShdw blurRad="50800" dist="38100" dir="5400000" algn="t" rotWithShape="0">
              <a:prstClr val="black">
                <a:alpha val="40000"/>
              </a:prstClr>
            </a:outerShdw>
          </a:effectLst>
        </p:grpSpPr>
        <p:sp>
          <p:nvSpPr>
            <p:cNvPr id="61" name="Oval 60"/>
            <p:cNvSpPr/>
            <p:nvPr userDrawn="1"/>
          </p:nvSpPr>
          <p:spPr>
            <a:xfrm>
              <a:off x="6624346" y="1447612"/>
              <a:ext cx="1103962" cy="1103962"/>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62" name="TextBox 61"/>
            <p:cNvSpPr txBox="1"/>
            <p:nvPr userDrawn="1"/>
          </p:nvSpPr>
          <p:spPr>
            <a:xfrm>
              <a:off x="6734554" y="1598183"/>
              <a:ext cx="903694" cy="953391"/>
            </a:xfrm>
            <a:prstGeom prst="rect">
              <a:avLst/>
            </a:prstGeom>
            <a:noFill/>
          </p:spPr>
          <p:txBody>
            <a:bodyPr wrap="none" rtlCol="0">
              <a:spAutoFit/>
            </a:bodyPr>
            <a:lstStyle/>
            <a:p>
              <a:pPr algn="ctr"/>
              <a:r>
                <a:rPr lang="en-US" sz="1600" b="1" dirty="0">
                  <a:solidFill>
                    <a:srgbClr val="FFFFFF"/>
                  </a:solidFill>
                </a:rPr>
                <a:t>GLOBAL</a:t>
              </a:r>
            </a:p>
            <a:p>
              <a:pPr marL="0" marR="0" indent="0" algn="ctr" defTabSz="457200" rtl="0" eaLnBrk="1" fontAlgn="auto" latinLnBrk="0" hangingPunct="1">
                <a:lnSpc>
                  <a:spcPct val="100000"/>
                </a:lnSpc>
                <a:spcBef>
                  <a:spcPts val="0"/>
                </a:spcBef>
                <a:spcAft>
                  <a:spcPts val="0"/>
                </a:spcAft>
                <a:buClrTx/>
                <a:buSzTx/>
                <a:buFontTx/>
                <a:buNone/>
                <a:tabLst/>
                <a:defRPr/>
              </a:pPr>
              <a:r>
                <a:rPr lang="en-US" sz="1100" b="0" dirty="0">
                  <a:solidFill>
                    <a:srgbClr val="FFFFFF"/>
                  </a:solidFill>
                </a:rPr>
                <a:t>Perspectives</a:t>
              </a:r>
            </a:p>
            <a:p>
              <a:pPr algn="ctr"/>
              <a:endParaRPr lang="en-US" sz="1600" b="1" dirty="0">
                <a:solidFill>
                  <a:srgbClr val="FFFFFF"/>
                </a:solidFill>
              </a:endParaRPr>
            </a:p>
          </p:txBody>
        </p:sp>
      </p:grpSp>
      <p:grpSp>
        <p:nvGrpSpPr>
          <p:cNvPr id="75" name="Group 74"/>
          <p:cNvGrpSpPr/>
          <p:nvPr userDrawn="1"/>
        </p:nvGrpSpPr>
        <p:grpSpPr>
          <a:xfrm>
            <a:off x="5372820" y="834236"/>
            <a:ext cx="1103962" cy="893063"/>
            <a:chOff x="6624346" y="1422423"/>
            <a:chExt cx="1103962" cy="1129151"/>
          </a:xfrm>
          <a:effectLst>
            <a:outerShdw blurRad="50800" dist="38100" dir="5400000" algn="t" rotWithShape="0">
              <a:prstClr val="black">
                <a:alpha val="40000"/>
              </a:prstClr>
            </a:outerShdw>
          </a:effectLst>
        </p:grpSpPr>
        <p:sp>
          <p:nvSpPr>
            <p:cNvPr id="76" name="Oval 75"/>
            <p:cNvSpPr/>
            <p:nvPr userDrawn="1"/>
          </p:nvSpPr>
          <p:spPr>
            <a:xfrm>
              <a:off x="6624346" y="1447612"/>
              <a:ext cx="1103962" cy="1103962"/>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77" name="TextBox 76"/>
            <p:cNvSpPr txBox="1"/>
            <p:nvPr userDrawn="1"/>
          </p:nvSpPr>
          <p:spPr>
            <a:xfrm>
              <a:off x="6650269" y="1422423"/>
              <a:ext cx="1051095" cy="1070135"/>
            </a:xfrm>
            <a:prstGeom prst="rect">
              <a:avLst/>
            </a:prstGeom>
            <a:noFill/>
          </p:spPr>
          <p:txBody>
            <a:bodyPr wrap="none" rtlCol="0">
              <a:spAutoFit/>
            </a:bodyPr>
            <a:lstStyle/>
            <a:p>
              <a:pPr algn="ctr"/>
              <a:r>
                <a:rPr lang="en-US" sz="1600" b="1" dirty="0">
                  <a:solidFill>
                    <a:srgbClr val="FFFFFF"/>
                  </a:solidFill>
                </a:rPr>
                <a:t>HOW</a:t>
              </a:r>
            </a:p>
            <a:p>
              <a:pPr algn="ctr"/>
              <a:r>
                <a:rPr lang="en-US" sz="1100" dirty="0">
                  <a:solidFill>
                    <a:srgbClr val="FFFFFF"/>
                  </a:solidFill>
                </a:rPr>
                <a:t>Your </a:t>
              </a:r>
            </a:p>
            <a:p>
              <a:pPr algn="ctr"/>
              <a:r>
                <a:rPr lang="en-US" sz="1100" dirty="0">
                  <a:solidFill>
                    <a:srgbClr val="FFFFFF"/>
                  </a:solidFill>
                </a:rPr>
                <a:t>Measurements</a:t>
              </a:r>
            </a:p>
            <a:p>
              <a:pPr algn="ctr"/>
              <a:r>
                <a:rPr lang="en-US" sz="1100" dirty="0">
                  <a:solidFill>
                    <a:srgbClr val="FFFFFF"/>
                  </a:solidFill>
                </a:rPr>
                <a:t>Can Help</a:t>
              </a:r>
            </a:p>
          </p:txBody>
        </p:sp>
      </p:grpSp>
      <p:grpSp>
        <p:nvGrpSpPr>
          <p:cNvPr id="78" name="Group 77"/>
          <p:cNvGrpSpPr/>
          <p:nvPr userDrawn="1"/>
        </p:nvGrpSpPr>
        <p:grpSpPr>
          <a:xfrm>
            <a:off x="775085" y="2347041"/>
            <a:ext cx="1122067" cy="887461"/>
            <a:chOff x="1202690" y="699502"/>
            <a:chExt cx="1122067" cy="1122067"/>
          </a:xfrm>
          <a:effectLst>
            <a:outerShdw blurRad="50800" dist="38100" dir="5400000" algn="t" rotWithShape="0">
              <a:prstClr val="black">
                <a:alpha val="40000"/>
              </a:prstClr>
            </a:outerShdw>
          </a:effectLst>
        </p:grpSpPr>
        <p:sp>
          <p:nvSpPr>
            <p:cNvPr id="79" name="Oval 78"/>
            <p:cNvSpPr/>
            <p:nvPr userDrawn="1"/>
          </p:nvSpPr>
          <p:spPr>
            <a:xfrm>
              <a:off x="1202690" y="699502"/>
              <a:ext cx="1122067" cy="1122067"/>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80" name="TextBox 79"/>
            <p:cNvSpPr txBox="1"/>
            <p:nvPr userDrawn="1"/>
          </p:nvSpPr>
          <p:spPr>
            <a:xfrm>
              <a:off x="1333302" y="754902"/>
              <a:ext cx="877163" cy="856106"/>
            </a:xfrm>
            <a:prstGeom prst="rect">
              <a:avLst/>
            </a:prstGeom>
            <a:noFill/>
          </p:spPr>
          <p:txBody>
            <a:bodyPr wrap="none" rtlCol="0">
              <a:spAutoFit/>
            </a:bodyPr>
            <a:lstStyle/>
            <a:p>
              <a:pPr algn="ctr"/>
              <a:r>
                <a:rPr lang="en-US" sz="1100" b="0" dirty="0">
                  <a:solidFill>
                    <a:schemeClr val="bg1"/>
                  </a:solidFill>
                </a:rPr>
                <a:t>How to</a:t>
              </a:r>
            </a:p>
            <a:p>
              <a:pPr algn="ctr"/>
              <a:r>
                <a:rPr lang="en-US" sz="1100" b="0" dirty="0">
                  <a:solidFill>
                    <a:schemeClr val="bg1"/>
                  </a:solidFill>
                </a:rPr>
                <a:t>Collect </a:t>
              </a:r>
              <a:r>
                <a:rPr lang="en-US" sz="1100" b="0" baseline="0" dirty="0">
                  <a:solidFill>
                    <a:schemeClr val="bg1"/>
                  </a:solidFill>
                </a:rPr>
                <a:t>Your</a:t>
              </a:r>
            </a:p>
            <a:p>
              <a:pPr algn="ctr"/>
              <a:r>
                <a:rPr lang="en-US" sz="1600" b="1" baseline="0" dirty="0">
                  <a:solidFill>
                    <a:schemeClr val="bg1"/>
                  </a:solidFill>
                </a:rPr>
                <a:t>DATA</a:t>
              </a:r>
              <a:endParaRPr lang="en-US" sz="1600" b="1" dirty="0">
                <a:solidFill>
                  <a:srgbClr val="FFFFFF"/>
                </a:solidFill>
              </a:endParaRPr>
            </a:p>
          </p:txBody>
        </p:sp>
      </p:grpSp>
      <p:grpSp>
        <p:nvGrpSpPr>
          <p:cNvPr id="81" name="Group 80"/>
          <p:cNvGrpSpPr/>
          <p:nvPr userDrawn="1"/>
        </p:nvGrpSpPr>
        <p:grpSpPr>
          <a:xfrm>
            <a:off x="2221185" y="2361361"/>
            <a:ext cx="1103962" cy="873141"/>
            <a:chOff x="6624346" y="1447612"/>
            <a:chExt cx="1103962" cy="1103962"/>
          </a:xfrm>
          <a:effectLst>
            <a:outerShdw blurRad="50800" dist="38100" dir="5400000" algn="t" rotWithShape="0">
              <a:prstClr val="black">
                <a:alpha val="40000"/>
              </a:prstClr>
            </a:outerShdw>
          </a:effectLst>
        </p:grpSpPr>
        <p:sp>
          <p:nvSpPr>
            <p:cNvPr id="82" name="Oval 81"/>
            <p:cNvSpPr/>
            <p:nvPr userDrawn="1"/>
          </p:nvSpPr>
          <p:spPr>
            <a:xfrm>
              <a:off x="6624346" y="1447612"/>
              <a:ext cx="1103962" cy="1103962"/>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83" name="TextBox 82"/>
            <p:cNvSpPr txBox="1"/>
            <p:nvPr userDrawn="1"/>
          </p:nvSpPr>
          <p:spPr>
            <a:xfrm>
              <a:off x="6680400" y="1565598"/>
              <a:ext cx="990826" cy="642080"/>
            </a:xfrm>
            <a:prstGeom prst="rect">
              <a:avLst/>
            </a:prstGeom>
            <a:noFill/>
          </p:spPr>
          <p:txBody>
            <a:bodyPr wrap="none" rtlCol="0">
              <a:spAutoFit/>
            </a:bodyPr>
            <a:lstStyle/>
            <a:p>
              <a:pPr algn="ctr"/>
              <a:r>
                <a:rPr lang="en-US" sz="1600" b="1" dirty="0">
                  <a:solidFill>
                    <a:srgbClr val="FFFFFF"/>
                  </a:solidFill>
                </a:rPr>
                <a:t>TIME</a:t>
              </a:r>
            </a:p>
            <a:p>
              <a:pPr algn="ctr"/>
              <a:r>
                <a:rPr lang="en-US" sz="1100" dirty="0">
                  <a:solidFill>
                    <a:srgbClr val="FFFFFF"/>
                  </a:solidFill>
                </a:rPr>
                <a:t>Requirements</a:t>
              </a:r>
            </a:p>
          </p:txBody>
        </p:sp>
      </p:grpSp>
      <p:grpSp>
        <p:nvGrpSpPr>
          <p:cNvPr id="84" name="Group 83"/>
          <p:cNvGrpSpPr/>
          <p:nvPr userDrawn="1"/>
        </p:nvGrpSpPr>
        <p:grpSpPr>
          <a:xfrm>
            <a:off x="3682062" y="2347041"/>
            <a:ext cx="1103962" cy="873142"/>
            <a:chOff x="6624346" y="1447612"/>
            <a:chExt cx="1103962" cy="1103962"/>
          </a:xfrm>
          <a:effectLst>
            <a:outerShdw blurRad="50800" dist="38100" dir="5400000" algn="t" rotWithShape="0">
              <a:prstClr val="black">
                <a:alpha val="40000"/>
              </a:prstClr>
            </a:outerShdw>
          </a:effectLst>
        </p:grpSpPr>
        <p:sp>
          <p:nvSpPr>
            <p:cNvPr id="85" name="Oval 84"/>
            <p:cNvSpPr/>
            <p:nvPr userDrawn="1"/>
          </p:nvSpPr>
          <p:spPr>
            <a:xfrm>
              <a:off x="6624346" y="1447612"/>
              <a:ext cx="1103962" cy="1103962"/>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86" name="TextBox 85"/>
            <p:cNvSpPr txBox="1"/>
            <p:nvPr userDrawn="1"/>
          </p:nvSpPr>
          <p:spPr>
            <a:xfrm>
              <a:off x="6831914" y="1598183"/>
              <a:ext cx="708973" cy="642079"/>
            </a:xfrm>
            <a:prstGeom prst="rect">
              <a:avLst/>
            </a:prstGeom>
            <a:noFill/>
          </p:spPr>
          <p:txBody>
            <a:bodyPr wrap="none" rtlCol="0">
              <a:spAutoFit/>
            </a:bodyPr>
            <a:lstStyle/>
            <a:p>
              <a:pPr algn="ctr"/>
              <a:r>
                <a:rPr lang="en-US" sz="1600" b="1" dirty="0">
                  <a:solidFill>
                    <a:srgbClr val="FFFFFF"/>
                  </a:solidFill>
                </a:rPr>
                <a:t>SITE</a:t>
              </a:r>
            </a:p>
            <a:p>
              <a:pPr marL="0" marR="0" indent="0" algn="ctr" defTabSz="457200" rtl="0" eaLnBrk="1" fontAlgn="auto" latinLnBrk="0" hangingPunct="1">
                <a:lnSpc>
                  <a:spcPct val="100000"/>
                </a:lnSpc>
                <a:spcBef>
                  <a:spcPts val="0"/>
                </a:spcBef>
                <a:spcAft>
                  <a:spcPts val="0"/>
                </a:spcAft>
                <a:buClrTx/>
                <a:buSzTx/>
                <a:buFontTx/>
                <a:buNone/>
                <a:tabLst/>
                <a:defRPr/>
              </a:pPr>
              <a:r>
                <a:rPr lang="en-US" sz="1100" b="0" dirty="0">
                  <a:solidFill>
                    <a:srgbClr val="FFFFFF"/>
                  </a:solidFill>
                </a:rPr>
                <a:t>Selection</a:t>
              </a:r>
              <a:endParaRPr lang="en-US" sz="1600" b="1" dirty="0">
                <a:solidFill>
                  <a:srgbClr val="FFFFFF"/>
                </a:solidFill>
              </a:endParaRPr>
            </a:p>
          </p:txBody>
        </p:sp>
      </p:grpSp>
      <p:grpSp>
        <p:nvGrpSpPr>
          <p:cNvPr id="87" name="Group 86"/>
          <p:cNvGrpSpPr/>
          <p:nvPr userDrawn="1"/>
        </p:nvGrpSpPr>
        <p:grpSpPr>
          <a:xfrm>
            <a:off x="5187337" y="2347041"/>
            <a:ext cx="1103962" cy="873142"/>
            <a:chOff x="6624346" y="1447612"/>
            <a:chExt cx="1103962" cy="1103962"/>
          </a:xfrm>
          <a:effectLst>
            <a:outerShdw blurRad="50800" dist="38100" dir="5400000" algn="t" rotWithShape="0">
              <a:prstClr val="black">
                <a:alpha val="40000"/>
              </a:prstClr>
            </a:outerShdw>
          </a:effectLst>
        </p:grpSpPr>
        <p:sp>
          <p:nvSpPr>
            <p:cNvPr id="88" name="Oval 87"/>
            <p:cNvSpPr/>
            <p:nvPr userDrawn="1"/>
          </p:nvSpPr>
          <p:spPr>
            <a:xfrm>
              <a:off x="6624346" y="1447612"/>
              <a:ext cx="1103962" cy="1103962"/>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89" name="TextBox 88"/>
            <p:cNvSpPr txBox="1"/>
            <p:nvPr userDrawn="1"/>
          </p:nvSpPr>
          <p:spPr>
            <a:xfrm>
              <a:off x="6760643" y="1598183"/>
              <a:ext cx="851515" cy="642079"/>
            </a:xfrm>
            <a:prstGeom prst="rect">
              <a:avLst/>
            </a:prstGeom>
            <a:noFill/>
          </p:spPr>
          <p:txBody>
            <a:bodyPr wrap="none" rtlCol="0">
              <a:spAutoFit/>
            </a:bodyPr>
            <a:lstStyle/>
            <a:p>
              <a:pPr algn="ctr"/>
              <a:r>
                <a:rPr lang="en-US" sz="1600" b="1" dirty="0">
                  <a:solidFill>
                    <a:srgbClr val="FFFFFF"/>
                  </a:solidFill>
                </a:rPr>
                <a:t>SPECIES</a:t>
              </a:r>
            </a:p>
            <a:p>
              <a:pPr marL="0" marR="0" indent="0" algn="ctr" defTabSz="457200" rtl="0" eaLnBrk="1" fontAlgn="auto" latinLnBrk="0" hangingPunct="1">
                <a:lnSpc>
                  <a:spcPct val="100000"/>
                </a:lnSpc>
                <a:spcBef>
                  <a:spcPts val="0"/>
                </a:spcBef>
                <a:spcAft>
                  <a:spcPts val="0"/>
                </a:spcAft>
                <a:buClrTx/>
                <a:buSzTx/>
                <a:buFontTx/>
                <a:buNone/>
                <a:tabLst/>
                <a:defRPr/>
              </a:pPr>
              <a:r>
                <a:rPr lang="en-US" sz="1100" b="0" dirty="0">
                  <a:solidFill>
                    <a:srgbClr val="FFFFFF"/>
                  </a:solidFill>
                </a:rPr>
                <a:t>Selection</a:t>
              </a:r>
              <a:endParaRPr lang="en-US" sz="1600" b="1" dirty="0">
                <a:solidFill>
                  <a:srgbClr val="FFFFFF"/>
                </a:solidFill>
              </a:endParaRPr>
            </a:p>
          </p:txBody>
        </p:sp>
      </p:grpSp>
      <p:grpSp>
        <p:nvGrpSpPr>
          <p:cNvPr id="90" name="Group 89"/>
          <p:cNvGrpSpPr/>
          <p:nvPr userDrawn="1"/>
        </p:nvGrpSpPr>
        <p:grpSpPr>
          <a:xfrm>
            <a:off x="775085" y="3759636"/>
            <a:ext cx="1172116" cy="873142"/>
            <a:chOff x="6600343" y="1447612"/>
            <a:chExt cx="1172116" cy="1103962"/>
          </a:xfrm>
          <a:effectLst>
            <a:outerShdw blurRad="50800" dist="38100" dir="5400000" algn="t" rotWithShape="0">
              <a:prstClr val="black">
                <a:alpha val="40000"/>
              </a:prstClr>
            </a:outerShdw>
          </a:effectLst>
        </p:grpSpPr>
        <p:sp>
          <p:nvSpPr>
            <p:cNvPr id="91" name="Oval 90"/>
            <p:cNvSpPr/>
            <p:nvPr userDrawn="1"/>
          </p:nvSpPr>
          <p:spPr>
            <a:xfrm>
              <a:off x="6624346" y="1447612"/>
              <a:ext cx="1103962" cy="1103962"/>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92" name="TextBox 91"/>
            <p:cNvSpPr txBox="1"/>
            <p:nvPr userDrawn="1"/>
          </p:nvSpPr>
          <p:spPr>
            <a:xfrm>
              <a:off x="6600343" y="1731990"/>
              <a:ext cx="1172116" cy="428053"/>
            </a:xfrm>
            <a:prstGeom prst="rect">
              <a:avLst/>
            </a:prstGeom>
            <a:noFill/>
          </p:spPr>
          <p:txBody>
            <a:bodyPr wrap="none" rtlCol="0">
              <a:spAutoFit/>
            </a:bodyPr>
            <a:lstStyle/>
            <a:p>
              <a:pPr algn="ctr"/>
              <a:r>
                <a:rPr lang="en-US" sz="1600" b="1" dirty="0">
                  <a:solidFill>
                    <a:srgbClr val="FFFFFF"/>
                  </a:solidFill>
                </a:rPr>
                <a:t>MATERIALS</a:t>
              </a:r>
            </a:p>
          </p:txBody>
        </p:sp>
      </p:grpSp>
      <p:grpSp>
        <p:nvGrpSpPr>
          <p:cNvPr id="93" name="Group 92"/>
          <p:cNvGrpSpPr/>
          <p:nvPr userDrawn="1"/>
        </p:nvGrpSpPr>
        <p:grpSpPr>
          <a:xfrm>
            <a:off x="2219675" y="3759636"/>
            <a:ext cx="1103962" cy="873142"/>
            <a:chOff x="6624346" y="1447612"/>
            <a:chExt cx="1103962" cy="1103962"/>
          </a:xfrm>
          <a:effectLst>
            <a:outerShdw blurRad="50800" dist="38100" dir="5400000" algn="t" rotWithShape="0">
              <a:prstClr val="black">
                <a:alpha val="40000"/>
              </a:prstClr>
            </a:outerShdw>
          </a:effectLst>
        </p:grpSpPr>
        <p:sp>
          <p:nvSpPr>
            <p:cNvPr id="94" name="Oval 93"/>
            <p:cNvSpPr/>
            <p:nvPr userDrawn="1"/>
          </p:nvSpPr>
          <p:spPr>
            <a:xfrm>
              <a:off x="6624346" y="1447612"/>
              <a:ext cx="1103962" cy="1103962"/>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95" name="TextBox 94"/>
            <p:cNvSpPr txBox="1"/>
            <p:nvPr userDrawn="1"/>
          </p:nvSpPr>
          <p:spPr>
            <a:xfrm>
              <a:off x="6811457" y="1598183"/>
              <a:ext cx="749887" cy="642079"/>
            </a:xfrm>
            <a:prstGeom prst="rect">
              <a:avLst/>
            </a:prstGeom>
            <a:noFill/>
          </p:spPr>
          <p:txBody>
            <a:bodyPr wrap="none" rtlCol="0">
              <a:spAutoFit/>
            </a:bodyPr>
            <a:lstStyle/>
            <a:p>
              <a:pPr algn="ctr"/>
              <a:r>
                <a:rPr lang="en-US" sz="1600" b="1" dirty="0">
                  <a:solidFill>
                    <a:srgbClr val="FFFFFF"/>
                  </a:solidFill>
                </a:rPr>
                <a:t>SITE</a:t>
              </a:r>
            </a:p>
            <a:p>
              <a:pPr marL="0" marR="0" indent="0" algn="ctr" defTabSz="457200" rtl="0" eaLnBrk="1" fontAlgn="auto" latinLnBrk="0" hangingPunct="1">
                <a:lnSpc>
                  <a:spcPct val="100000"/>
                </a:lnSpc>
                <a:spcBef>
                  <a:spcPts val="0"/>
                </a:spcBef>
                <a:spcAft>
                  <a:spcPts val="0"/>
                </a:spcAft>
                <a:buClrTx/>
                <a:buSzTx/>
                <a:buFontTx/>
                <a:buNone/>
                <a:tabLst/>
                <a:defRPr/>
              </a:pPr>
              <a:r>
                <a:rPr lang="en-US" sz="1100" b="0" dirty="0">
                  <a:solidFill>
                    <a:srgbClr val="FFFFFF"/>
                  </a:solidFill>
                </a:rPr>
                <a:t>Definition</a:t>
              </a:r>
              <a:endParaRPr lang="en-US" sz="1600" b="1" dirty="0">
                <a:solidFill>
                  <a:srgbClr val="FFFFFF"/>
                </a:solidFill>
              </a:endParaRPr>
            </a:p>
          </p:txBody>
        </p:sp>
      </p:grpSp>
      <p:grpSp>
        <p:nvGrpSpPr>
          <p:cNvPr id="96" name="Group 95"/>
          <p:cNvGrpSpPr/>
          <p:nvPr userDrawn="1"/>
        </p:nvGrpSpPr>
        <p:grpSpPr>
          <a:xfrm>
            <a:off x="3752918" y="3752511"/>
            <a:ext cx="1103962" cy="880267"/>
            <a:chOff x="6624346" y="1438602"/>
            <a:chExt cx="1103962" cy="1112972"/>
          </a:xfrm>
          <a:effectLst>
            <a:outerShdw blurRad="50800" dist="38100" dir="5400000" algn="t" rotWithShape="0">
              <a:prstClr val="black">
                <a:alpha val="40000"/>
              </a:prstClr>
            </a:outerShdw>
          </a:effectLst>
        </p:grpSpPr>
        <p:sp>
          <p:nvSpPr>
            <p:cNvPr id="97" name="Oval 96"/>
            <p:cNvSpPr/>
            <p:nvPr userDrawn="1"/>
          </p:nvSpPr>
          <p:spPr>
            <a:xfrm>
              <a:off x="6624346" y="1447612"/>
              <a:ext cx="1103962" cy="1103962"/>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98" name="TextBox 97"/>
            <p:cNvSpPr txBox="1"/>
            <p:nvPr userDrawn="1"/>
          </p:nvSpPr>
          <p:spPr>
            <a:xfrm>
              <a:off x="6787217" y="1438602"/>
              <a:ext cx="756036" cy="1070134"/>
            </a:xfrm>
            <a:prstGeom prst="rect">
              <a:avLst/>
            </a:prstGeom>
            <a:noFill/>
          </p:spPr>
          <p:txBody>
            <a:bodyPr wrap="none" rtlCol="0">
              <a:spAutoFit/>
            </a:bodyPr>
            <a:lstStyle/>
            <a:p>
              <a:pPr algn="ctr"/>
              <a:r>
                <a:rPr lang="en-US" sz="1100" dirty="0">
                  <a:solidFill>
                    <a:srgbClr val="FFFFFF"/>
                  </a:solidFill>
                </a:rPr>
                <a:t>Enter</a:t>
              </a:r>
            </a:p>
            <a:p>
              <a:pPr algn="ctr"/>
              <a:r>
                <a:rPr lang="en-US" sz="1100" dirty="0">
                  <a:solidFill>
                    <a:srgbClr val="FFFFFF"/>
                  </a:solidFill>
                </a:rPr>
                <a:t>Data on </a:t>
              </a:r>
            </a:p>
            <a:p>
              <a:pPr algn="ctr"/>
              <a:r>
                <a:rPr lang="en-US" sz="1600" b="1" dirty="0">
                  <a:solidFill>
                    <a:srgbClr val="FFFFFF"/>
                  </a:solidFill>
                </a:rPr>
                <a:t>GLOBE</a:t>
              </a:r>
            </a:p>
            <a:p>
              <a:pPr algn="ctr"/>
              <a:r>
                <a:rPr lang="en-US" sz="1100" dirty="0">
                  <a:solidFill>
                    <a:srgbClr val="FFFFFF"/>
                  </a:solidFill>
                </a:rPr>
                <a:t>Website</a:t>
              </a:r>
            </a:p>
          </p:txBody>
        </p:sp>
      </p:grpSp>
      <p:grpSp>
        <p:nvGrpSpPr>
          <p:cNvPr id="99" name="Group 98"/>
          <p:cNvGrpSpPr/>
          <p:nvPr userDrawn="1"/>
        </p:nvGrpSpPr>
        <p:grpSpPr>
          <a:xfrm>
            <a:off x="5323634" y="3772049"/>
            <a:ext cx="1103962" cy="873141"/>
            <a:chOff x="6624346" y="1447612"/>
            <a:chExt cx="1103962" cy="1103962"/>
          </a:xfrm>
          <a:effectLst>
            <a:outerShdw blurRad="50800" dist="38100" dir="5400000" algn="t" rotWithShape="0">
              <a:prstClr val="black">
                <a:alpha val="40000"/>
              </a:prstClr>
            </a:outerShdw>
          </a:effectLst>
        </p:grpSpPr>
        <p:sp>
          <p:nvSpPr>
            <p:cNvPr id="100" name="Oval 99"/>
            <p:cNvSpPr/>
            <p:nvPr userDrawn="1"/>
          </p:nvSpPr>
          <p:spPr>
            <a:xfrm>
              <a:off x="6624346" y="1447612"/>
              <a:ext cx="1103962" cy="1103962"/>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101" name="TextBox 100"/>
            <p:cNvSpPr txBox="1"/>
            <p:nvPr userDrawn="1"/>
          </p:nvSpPr>
          <p:spPr>
            <a:xfrm>
              <a:off x="6755901" y="1547229"/>
              <a:ext cx="860989" cy="856106"/>
            </a:xfrm>
            <a:prstGeom prst="rect">
              <a:avLst/>
            </a:prstGeom>
            <a:noFill/>
          </p:spPr>
          <p:txBody>
            <a:bodyPr wrap="none" rtlCol="0">
              <a:spAutoFit/>
            </a:bodyPr>
            <a:lstStyle/>
            <a:p>
              <a:pPr algn="ctr"/>
              <a:r>
                <a:rPr lang="en-US" sz="1100" dirty="0">
                  <a:solidFill>
                    <a:srgbClr val="FFFFFF"/>
                  </a:solidFill>
                </a:rPr>
                <a:t>Understand</a:t>
              </a:r>
            </a:p>
            <a:p>
              <a:pPr algn="ctr"/>
              <a:r>
                <a:rPr lang="en-US" sz="1100" dirty="0">
                  <a:solidFill>
                    <a:srgbClr val="FFFFFF"/>
                  </a:solidFill>
                </a:rPr>
                <a:t>the</a:t>
              </a:r>
            </a:p>
            <a:p>
              <a:pPr algn="ctr"/>
              <a:r>
                <a:rPr lang="en-US" sz="1600" b="1" dirty="0">
                  <a:solidFill>
                    <a:srgbClr val="FFFFFF"/>
                  </a:solidFill>
                </a:rPr>
                <a:t>DATA</a:t>
              </a:r>
            </a:p>
          </p:txBody>
        </p:sp>
      </p:grpSp>
      <p:grpSp>
        <p:nvGrpSpPr>
          <p:cNvPr id="102" name="Group 101"/>
          <p:cNvGrpSpPr/>
          <p:nvPr userDrawn="1"/>
        </p:nvGrpSpPr>
        <p:grpSpPr>
          <a:xfrm>
            <a:off x="2245608" y="4957119"/>
            <a:ext cx="1150763" cy="873141"/>
            <a:chOff x="6611017" y="1447612"/>
            <a:chExt cx="1150763" cy="1103962"/>
          </a:xfrm>
          <a:effectLst>
            <a:outerShdw blurRad="50800" dist="38100" dir="5400000" algn="t" rotWithShape="0">
              <a:prstClr val="black">
                <a:alpha val="40000"/>
              </a:prstClr>
            </a:outerShdw>
          </a:effectLst>
        </p:grpSpPr>
        <p:sp>
          <p:nvSpPr>
            <p:cNvPr id="103" name="Oval 102"/>
            <p:cNvSpPr/>
            <p:nvPr userDrawn="1"/>
          </p:nvSpPr>
          <p:spPr>
            <a:xfrm>
              <a:off x="6624346" y="1447612"/>
              <a:ext cx="1103962" cy="1103962"/>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104" name="TextBox 103"/>
            <p:cNvSpPr txBox="1"/>
            <p:nvPr userDrawn="1"/>
          </p:nvSpPr>
          <p:spPr>
            <a:xfrm>
              <a:off x="6611017" y="1478136"/>
              <a:ext cx="1150763" cy="642080"/>
            </a:xfrm>
            <a:prstGeom prst="rect">
              <a:avLst/>
            </a:prstGeom>
            <a:noFill/>
          </p:spPr>
          <p:txBody>
            <a:bodyPr wrap="none" rtlCol="0">
              <a:spAutoFit/>
            </a:bodyPr>
            <a:lstStyle/>
            <a:p>
              <a:pPr algn="ctr"/>
              <a:r>
                <a:rPr lang="en-US" sz="1600" b="1" dirty="0">
                  <a:solidFill>
                    <a:srgbClr val="FFFFFF"/>
                  </a:solidFill>
                </a:rPr>
                <a:t>TEST</a:t>
              </a:r>
            </a:p>
            <a:p>
              <a:pPr algn="ctr"/>
              <a:r>
                <a:rPr lang="en-US" sz="1100" dirty="0">
                  <a:solidFill>
                    <a:srgbClr val="FFFFFF"/>
                  </a:solidFill>
                </a:rPr>
                <a:t>Your  Knowledge</a:t>
              </a:r>
            </a:p>
          </p:txBody>
        </p:sp>
      </p:grpSp>
      <p:pic>
        <p:nvPicPr>
          <p:cNvPr id="105" name="Picture 104" descr="Pencil.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4467877">
            <a:off x="2794077" y="4966159"/>
            <a:ext cx="55285" cy="1245106"/>
          </a:xfrm>
          <a:prstGeom prst="rect">
            <a:avLst/>
          </a:prstGeom>
          <a:ln>
            <a:noFill/>
          </a:ln>
          <a:effectLst>
            <a:outerShdw blurRad="292100" dist="139700" dir="2700000" algn="tl" rotWithShape="0">
              <a:srgbClr val="333333">
                <a:alpha val="65000"/>
              </a:srgbClr>
            </a:outerShdw>
          </a:effectLst>
        </p:spPr>
      </p:pic>
      <p:grpSp>
        <p:nvGrpSpPr>
          <p:cNvPr id="106" name="Group 105"/>
          <p:cNvGrpSpPr/>
          <p:nvPr userDrawn="1"/>
        </p:nvGrpSpPr>
        <p:grpSpPr>
          <a:xfrm>
            <a:off x="905697" y="4878525"/>
            <a:ext cx="1103962" cy="873141"/>
            <a:chOff x="6624346" y="1447612"/>
            <a:chExt cx="1103962" cy="1103962"/>
          </a:xfrm>
          <a:effectLst>
            <a:outerShdw blurRad="50800" dist="38100" dir="5400000" algn="t" rotWithShape="0">
              <a:prstClr val="black">
                <a:alpha val="40000"/>
              </a:prstClr>
            </a:outerShdw>
          </a:effectLst>
        </p:grpSpPr>
        <p:sp>
          <p:nvSpPr>
            <p:cNvPr id="107" name="Oval 106"/>
            <p:cNvSpPr/>
            <p:nvPr userDrawn="1"/>
          </p:nvSpPr>
          <p:spPr>
            <a:xfrm>
              <a:off x="6624346" y="1447612"/>
              <a:ext cx="1103962" cy="1103962"/>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108" name="TextBox 107"/>
            <p:cNvSpPr txBox="1"/>
            <p:nvPr userDrawn="1"/>
          </p:nvSpPr>
          <p:spPr>
            <a:xfrm>
              <a:off x="6799435" y="1634691"/>
              <a:ext cx="773926" cy="642080"/>
            </a:xfrm>
            <a:prstGeom prst="rect">
              <a:avLst/>
            </a:prstGeom>
            <a:noFill/>
          </p:spPr>
          <p:txBody>
            <a:bodyPr wrap="none" rtlCol="0">
              <a:spAutoFit/>
            </a:bodyPr>
            <a:lstStyle/>
            <a:p>
              <a:pPr algn="ctr"/>
              <a:r>
                <a:rPr lang="en-US" sz="1100" dirty="0">
                  <a:solidFill>
                    <a:srgbClr val="FFFFFF"/>
                  </a:solidFill>
                </a:rPr>
                <a:t>Additional</a:t>
              </a:r>
            </a:p>
            <a:p>
              <a:pPr algn="ctr"/>
              <a:r>
                <a:rPr lang="en-US" sz="1600" b="1" dirty="0">
                  <a:solidFill>
                    <a:srgbClr val="FFFFFF"/>
                  </a:solidFill>
                </a:rPr>
                <a:t>INFO</a:t>
              </a:r>
            </a:p>
          </p:txBody>
        </p:sp>
      </p:grpSp>
      <p:pic>
        <p:nvPicPr>
          <p:cNvPr id="3" name="Picture 2" descr="1_IdeaICON_8_29_15.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119158" y="1929022"/>
            <a:ext cx="900262" cy="716609"/>
          </a:xfrm>
          <a:prstGeom prst="rect">
            <a:avLst/>
          </a:prstGeom>
          <a:ln>
            <a:noFill/>
          </a:ln>
          <a:effectLst>
            <a:outerShdw blurRad="292100" dist="139700" dir="2700000" algn="tl" rotWithShape="0">
              <a:srgbClr val="333333">
                <a:alpha val="65000"/>
              </a:srgbClr>
            </a:outerShdw>
          </a:effectLst>
        </p:spPr>
      </p:pic>
      <p:grpSp>
        <p:nvGrpSpPr>
          <p:cNvPr id="48" name="Group 47"/>
          <p:cNvGrpSpPr/>
          <p:nvPr userDrawn="1"/>
        </p:nvGrpSpPr>
        <p:grpSpPr>
          <a:xfrm>
            <a:off x="2164103" y="785390"/>
            <a:ext cx="1103962" cy="1031051"/>
            <a:chOff x="7814851" y="51272"/>
            <a:chExt cx="1103962" cy="1031051"/>
          </a:xfrm>
        </p:grpSpPr>
        <p:sp>
          <p:nvSpPr>
            <p:cNvPr id="51" name="Oval 50"/>
            <p:cNvSpPr/>
            <p:nvPr userDrawn="1"/>
          </p:nvSpPr>
          <p:spPr>
            <a:xfrm>
              <a:off x="7814851" y="57917"/>
              <a:ext cx="1103962" cy="873141"/>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52" name="TextBox 51"/>
            <p:cNvSpPr txBox="1"/>
            <p:nvPr userDrawn="1"/>
          </p:nvSpPr>
          <p:spPr>
            <a:xfrm>
              <a:off x="7872020" y="51272"/>
              <a:ext cx="1022370" cy="1031051"/>
            </a:xfrm>
            <a:prstGeom prst="rect">
              <a:avLst/>
            </a:prstGeom>
            <a:noFill/>
          </p:spPr>
          <p:txBody>
            <a:bodyPr wrap="square" rtlCol="0">
              <a:spAutoFit/>
            </a:bodyPr>
            <a:lstStyle/>
            <a:p>
              <a:pPr algn="ctr"/>
              <a:r>
                <a:rPr lang="en-US" sz="1600" b="1" dirty="0">
                  <a:solidFill>
                    <a:srgbClr val="FFFFFF"/>
                  </a:solidFill>
                </a:rPr>
                <a:t>WHY</a:t>
              </a:r>
            </a:p>
            <a:p>
              <a:pPr algn="ctr"/>
              <a:r>
                <a:rPr lang="en-US" sz="900" dirty="0">
                  <a:solidFill>
                    <a:srgbClr val="FFFFFF"/>
                  </a:solidFill>
                </a:rPr>
                <a:t>Collect</a:t>
              </a:r>
              <a:endParaRPr lang="en-US" sz="900" baseline="0" dirty="0">
                <a:solidFill>
                  <a:srgbClr val="FFFFFF"/>
                </a:solidFill>
              </a:endParaRPr>
            </a:p>
            <a:p>
              <a:pPr algn="ctr"/>
              <a:r>
                <a:rPr lang="en-US" sz="900" dirty="0">
                  <a:solidFill>
                    <a:srgbClr val="FFFFFF"/>
                  </a:solidFill>
                </a:rPr>
                <a:t>Fire Fuel Transect Measurement</a:t>
              </a:r>
            </a:p>
            <a:p>
              <a:pPr algn="ctr"/>
              <a:r>
                <a:rPr lang="en-US" sz="900" dirty="0">
                  <a:solidFill>
                    <a:srgbClr val="FFFFFF"/>
                  </a:solidFill>
                </a:rPr>
                <a:t>Data?</a:t>
              </a:r>
            </a:p>
            <a:p>
              <a:pPr algn="ctr"/>
              <a:endParaRPr lang="en-US" sz="900" dirty="0">
                <a:solidFill>
                  <a:srgbClr val="FFFFFF"/>
                </a:solidFill>
              </a:endParaRPr>
            </a:p>
          </p:txBody>
        </p:sp>
      </p:grpSp>
    </p:spTree>
    <p:extLst>
      <p:ext uri="{BB962C8B-B14F-4D97-AF65-F5344CB8AC3E}">
        <p14:creationId xmlns:p14="http://schemas.microsoft.com/office/powerpoint/2010/main" val="4007268300"/>
      </p:ext>
    </p:extLst>
  </p:cSld>
  <p:clrMap bg1="lt1" tx1="dk1" bg2="lt2" tx2="dk2" accent1="accent1" accent2="accent2" accent3="accent3" accent4="accent4" accent5="accent5" accent6="accent6" hlink="hlink" folHlink="folHlink"/>
  <p:sldLayoutIdLst>
    <p:sldLayoutId id="2147483732"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3" name="Picture 22" descr="2_LP_BannerBioBUDBURST.png"/>
          <p:cNvPicPr>
            <a:picLocks noChangeAspect="1"/>
          </p:cNvPicPr>
          <p:nvPr userDrawn="1"/>
        </p:nvPicPr>
        <p:blipFill rotWithShape="1">
          <a:blip r:embed="rId3" cstate="screen">
            <a:extLst>
              <a:ext uri="{28A0092B-C50C-407E-A947-70E740481C1C}">
                <a14:useLocalDpi xmlns:a14="http://schemas.microsoft.com/office/drawing/2010/main"/>
              </a:ext>
            </a:extLst>
          </a:blip>
          <a:srcRect b="18801"/>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7" name="Picture 6" descr="2_LP_BannerBioBUDBURST.png"/>
          <p:cNvPicPr>
            <a:picLocks noChangeAspect="1"/>
          </p:cNvPicPr>
          <p:nvPr userDrawn="1"/>
        </p:nvPicPr>
        <p:blipFill rotWithShape="1">
          <a:blip r:embed="rId3" cstate="screen">
            <a:extLst>
              <a:ext uri="{28A0092B-C50C-407E-A947-70E740481C1C}">
                <a14:useLocalDpi xmlns:a14="http://schemas.microsoft.com/office/drawing/2010/main"/>
              </a:ext>
            </a:extLst>
          </a:blip>
          <a:srcRect b="18801"/>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pic>
        <p:nvPicPr>
          <p:cNvPr id="21" name="Picture 20" descr="3_BiosphereICONsm.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pic>
        <p:nvPicPr>
          <p:cNvPr id="19" name="Picture 18" descr="Globe_logo.svg.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grpSp>
        <p:nvGrpSpPr>
          <p:cNvPr id="15" name="Group 14"/>
          <p:cNvGrpSpPr/>
          <p:nvPr userDrawn="1"/>
        </p:nvGrpSpPr>
        <p:grpSpPr>
          <a:xfrm>
            <a:off x="7818700" y="52539"/>
            <a:ext cx="1103962" cy="873144"/>
            <a:chOff x="7997802" y="52539"/>
            <a:chExt cx="1103962" cy="873144"/>
          </a:xfrm>
        </p:grpSpPr>
        <p:sp>
          <p:nvSpPr>
            <p:cNvPr id="17" name="Oval 16"/>
            <p:cNvSpPr/>
            <p:nvPr userDrawn="1"/>
          </p:nvSpPr>
          <p:spPr>
            <a:xfrm>
              <a:off x="7997802" y="52539"/>
              <a:ext cx="1103962" cy="873144"/>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18" name="TextBox 17"/>
            <p:cNvSpPr txBox="1"/>
            <p:nvPr userDrawn="1"/>
          </p:nvSpPr>
          <p:spPr>
            <a:xfrm>
              <a:off x="8120317" y="171108"/>
              <a:ext cx="896849" cy="338554"/>
            </a:xfrm>
            <a:prstGeom prst="rect">
              <a:avLst/>
            </a:prstGeom>
            <a:noFill/>
          </p:spPr>
          <p:txBody>
            <a:bodyPr wrap="none" rtlCol="0">
              <a:spAutoFit/>
            </a:bodyPr>
            <a:lstStyle/>
            <a:p>
              <a:pPr algn="ctr"/>
              <a:r>
                <a:rPr lang="en-US" sz="1600" b="1" spc="-100" dirty="0">
                  <a:solidFill>
                    <a:srgbClr val="FFFFFF"/>
                  </a:solidFill>
                </a:rPr>
                <a:t>Overview</a:t>
              </a:r>
              <a:endParaRPr lang="en-US" sz="900" spc="0" baseline="0" dirty="0">
                <a:solidFill>
                  <a:srgbClr val="FFFFFF"/>
                </a:solidFill>
              </a:endParaRPr>
            </a:p>
          </p:txBody>
        </p:sp>
      </p:grpSp>
      <p:sp>
        <p:nvSpPr>
          <p:cNvPr id="26" name="TextBox 25">
            <a:extLst>
              <a:ext uri="{FF2B5EF4-FFF2-40B4-BE49-F238E27FC236}">
                <a16:creationId xmlns:a16="http://schemas.microsoft.com/office/drawing/2014/main" id="{280E8388-4FD3-7446-A8AA-301A9DC73574}"/>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sp>
        <p:nvSpPr>
          <p:cNvPr id="28" name="Rectangle 27">
            <a:extLst>
              <a:ext uri="{FF2B5EF4-FFF2-40B4-BE49-F238E27FC236}">
                <a16:creationId xmlns:a16="http://schemas.microsoft.com/office/drawing/2014/main" id="{B873008D-53D2-244D-B495-9FA04C248BCA}"/>
              </a:ext>
            </a:extLst>
          </p:cNvPr>
          <p:cNvSpPr/>
          <p:nvPr userDrawn="1"/>
        </p:nvSpPr>
        <p:spPr>
          <a:xfrm>
            <a:off x="-12102" y="1022210"/>
            <a:ext cx="1302057" cy="5878532"/>
          </a:xfrm>
          <a:prstGeom prst="rect">
            <a:avLst/>
          </a:prstGeom>
        </p:spPr>
        <p:txBody>
          <a:bodyPr wrap="square">
            <a:spAutoFit/>
          </a:bodyPr>
          <a:lstStyle/>
          <a:p>
            <a:pPr marL="15875" indent="-15875">
              <a:spcAft>
                <a:spcPts val="1200"/>
              </a:spcAft>
              <a:buAutoNum type="alphaUcPeriod"/>
              <a:tabLst/>
            </a:pPr>
            <a:r>
              <a:rPr lang="en-US" sz="1200" b="1" dirty="0">
                <a:solidFill>
                  <a:srgbClr val="055000"/>
                </a:solidFill>
              </a:rPr>
              <a:t> Overview</a:t>
            </a:r>
          </a:p>
          <a:p>
            <a:pPr marL="15875" indent="-15875">
              <a:spcAft>
                <a:spcPts val="1200"/>
              </a:spcAft>
              <a:buAutoNum type="alphaUcPeriod"/>
              <a:tabLst/>
            </a:pPr>
            <a:r>
              <a:rPr lang="en-US" sz="1200" b="1" dirty="0">
                <a:solidFill>
                  <a:srgbClr val="719B86"/>
                </a:solidFill>
              </a:rPr>
              <a:t>Learning Objectives</a:t>
            </a:r>
          </a:p>
          <a:p>
            <a:pPr marL="15875" indent="-15875">
              <a:spcAft>
                <a:spcPts val="1200"/>
              </a:spcAft>
              <a:buAutoNum type="alphaUcPeriod"/>
              <a:tabLst/>
            </a:pPr>
            <a:r>
              <a:rPr lang="en-US" sz="1200" b="1" dirty="0">
                <a:solidFill>
                  <a:srgbClr val="719B86"/>
                </a:solidFill>
              </a:rPr>
              <a:t>What is the Carbon Cycle?</a:t>
            </a:r>
          </a:p>
          <a:p>
            <a:pPr>
              <a:spcAft>
                <a:spcPts val="1200"/>
              </a:spcAft>
            </a:pPr>
            <a:r>
              <a:rPr lang="en-US" sz="1200" b="1" dirty="0">
                <a:solidFill>
                  <a:srgbClr val="719B86"/>
                </a:solidFill>
              </a:rPr>
              <a:t>D. Field Measurements Overview</a:t>
            </a:r>
          </a:p>
          <a:p>
            <a:pPr>
              <a:spcAft>
                <a:spcPts val="1200"/>
              </a:spcAft>
            </a:pPr>
            <a:r>
              <a:rPr lang="en-US" sz="1200" b="1" dirty="0">
                <a:solidFill>
                  <a:srgbClr val="719B86"/>
                </a:solidFill>
              </a:rPr>
              <a:t>E. Field Learning Activities</a:t>
            </a:r>
          </a:p>
          <a:p>
            <a:pPr>
              <a:spcAft>
                <a:spcPts val="1200"/>
              </a:spcAft>
            </a:pPr>
            <a:r>
              <a:rPr lang="en-US" sz="1200" b="1" dirty="0">
                <a:solidFill>
                  <a:srgbClr val="719B86"/>
                </a:solidFill>
              </a:rPr>
              <a:t>F. Site Selection and Set-up</a:t>
            </a:r>
          </a:p>
          <a:p>
            <a:pPr>
              <a:spcAft>
                <a:spcPts val="1200"/>
              </a:spcAft>
            </a:pPr>
            <a:r>
              <a:rPr lang="en-US" sz="1200" b="1" dirty="0">
                <a:solidFill>
                  <a:srgbClr val="719B86"/>
                </a:solidFill>
              </a:rPr>
              <a:t>G. Tree, Shrub/Sapling, and Herbaceous Protocols</a:t>
            </a:r>
          </a:p>
          <a:p>
            <a:pPr>
              <a:spcAft>
                <a:spcPts val="1200"/>
              </a:spcAft>
            </a:pPr>
            <a:r>
              <a:rPr lang="en-US" sz="1200" b="1" dirty="0">
                <a:solidFill>
                  <a:srgbClr val="719B86"/>
                </a:solidFill>
              </a:rPr>
              <a:t>H. Enter data on GLOBE site</a:t>
            </a:r>
          </a:p>
          <a:p>
            <a:pPr>
              <a:spcAft>
                <a:spcPts val="1200"/>
              </a:spcAft>
            </a:pPr>
            <a:r>
              <a:rPr lang="en-US" sz="1200" b="1" dirty="0">
                <a:solidFill>
                  <a:srgbClr val="719B86"/>
                </a:solidFill>
              </a:rPr>
              <a:t>I. Understand Your Data</a:t>
            </a:r>
          </a:p>
          <a:p>
            <a:pPr>
              <a:spcAft>
                <a:spcPts val="1200"/>
              </a:spcAft>
            </a:pPr>
            <a:r>
              <a:rPr lang="en-US" sz="1200" b="1" dirty="0">
                <a:solidFill>
                  <a:srgbClr val="719B86"/>
                </a:solidFill>
              </a:rPr>
              <a:t>J. Quiz Yourself</a:t>
            </a:r>
          </a:p>
          <a:p>
            <a:pPr>
              <a:spcAft>
                <a:spcPts val="1200"/>
              </a:spcAft>
            </a:pPr>
            <a:r>
              <a:rPr lang="en-US" sz="1200" b="1" dirty="0">
                <a:solidFill>
                  <a:srgbClr val="719B86"/>
                </a:solidFill>
              </a:rPr>
              <a:t>K. Additional Information</a:t>
            </a:r>
          </a:p>
        </p:txBody>
      </p:sp>
      <p:sp>
        <p:nvSpPr>
          <p:cNvPr id="12" name="TextBox 11">
            <a:extLst>
              <a:ext uri="{FF2B5EF4-FFF2-40B4-BE49-F238E27FC236}">
                <a16:creationId xmlns:a16="http://schemas.microsoft.com/office/drawing/2014/main" id="{5801BF13-1304-7345-831B-2F823DA058EF}"/>
              </a:ext>
            </a:extLst>
          </p:cNvPr>
          <p:cNvSpPr txBox="1"/>
          <p:nvPr userDrawn="1"/>
        </p:nvSpPr>
        <p:spPr>
          <a:xfrm>
            <a:off x="3055824" y="498045"/>
            <a:ext cx="4522237" cy="276999"/>
          </a:xfrm>
          <a:prstGeom prst="rect">
            <a:avLst/>
          </a:prstGeom>
          <a:noFill/>
        </p:spPr>
        <p:txBody>
          <a:bodyPr wrap="square" rtlCol="0">
            <a:spAutoFit/>
          </a:bodyPr>
          <a:lstStyle/>
          <a:p>
            <a:pPr algn="ctr"/>
            <a:r>
              <a:rPr lang="en-US" sz="1200" b="1" kern="1800" spc="0" dirty="0">
                <a:solidFill>
                  <a:srgbClr val="123B1C"/>
                </a:solidFill>
              </a:rPr>
              <a:t>Non-Standard Site Field Protocols</a:t>
            </a:r>
            <a:endParaRPr lang="en-US" sz="1400" b="1" kern="1800" spc="0" dirty="0">
              <a:solidFill>
                <a:srgbClr val="123B1C"/>
              </a:solidFill>
            </a:endParaRPr>
          </a:p>
        </p:txBody>
      </p:sp>
    </p:spTree>
    <p:extLst>
      <p:ext uri="{BB962C8B-B14F-4D97-AF65-F5344CB8AC3E}">
        <p14:creationId xmlns:p14="http://schemas.microsoft.com/office/powerpoint/2010/main" val="1801326246"/>
      </p:ext>
    </p:extLst>
  </p:cSld>
  <p:clrMap bg1="lt1" tx1="dk1" bg2="lt2" tx2="dk2" accent1="accent1" accent2="accent2" accent3="accent3" accent4="accent4" accent5="accent5" accent6="accent6" hlink="hlink" folHlink="folHlink"/>
  <p:sldLayoutIdLst>
    <p:sldLayoutId id="214748367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2_LP_BannerBioBUDBURST.png"/>
          <p:cNvPicPr>
            <a:picLocks noChangeAspect="1"/>
          </p:cNvPicPr>
          <p:nvPr userDrawn="1"/>
        </p:nvPicPr>
        <p:blipFill rotWithShape="1">
          <a:blip r:embed="rId3" cstate="screen">
            <a:extLst>
              <a:ext uri="{28A0092B-C50C-407E-A947-70E740481C1C}">
                <a14:useLocalDpi xmlns:a14="http://schemas.microsoft.com/office/drawing/2010/main"/>
              </a:ext>
            </a:extLst>
          </a:blip>
          <a:srcRect b="18801"/>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15" name="Picture 14" descr="2_LP_BannerBioBUDBURST.png"/>
          <p:cNvPicPr>
            <a:picLocks noChangeAspect="1"/>
          </p:cNvPicPr>
          <p:nvPr userDrawn="1"/>
        </p:nvPicPr>
        <p:blipFill rotWithShape="1">
          <a:blip r:embed="rId3" cstate="screen">
            <a:extLst>
              <a:ext uri="{28A0092B-C50C-407E-A947-70E740481C1C}">
                <a14:useLocalDpi xmlns:a14="http://schemas.microsoft.com/office/drawing/2010/main"/>
              </a:ext>
            </a:extLst>
          </a:blip>
          <a:srcRect b="18801"/>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grpSp>
        <p:nvGrpSpPr>
          <p:cNvPr id="16" name="Group 15"/>
          <p:cNvGrpSpPr/>
          <p:nvPr userDrawn="1"/>
        </p:nvGrpSpPr>
        <p:grpSpPr>
          <a:xfrm>
            <a:off x="7808013" y="46515"/>
            <a:ext cx="1103962" cy="950086"/>
            <a:chOff x="6624346" y="1447612"/>
            <a:chExt cx="1103962" cy="1201247"/>
          </a:xfrm>
          <a:effectLst>
            <a:outerShdw blurRad="50800" dist="38100" dir="5400000" algn="t" rotWithShape="0">
              <a:prstClr val="black">
                <a:alpha val="40000"/>
              </a:prstClr>
            </a:outerShdw>
          </a:effectLst>
        </p:grpSpPr>
        <p:sp>
          <p:nvSpPr>
            <p:cNvPr id="17" name="Oval 16"/>
            <p:cNvSpPr/>
            <p:nvPr userDrawn="1"/>
          </p:nvSpPr>
          <p:spPr>
            <a:xfrm>
              <a:off x="6624346" y="1447612"/>
              <a:ext cx="1103962" cy="1103962"/>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18" name="TextBox 17"/>
            <p:cNvSpPr txBox="1"/>
            <p:nvPr userDrawn="1"/>
          </p:nvSpPr>
          <p:spPr>
            <a:xfrm>
              <a:off x="6647795" y="1598183"/>
              <a:ext cx="1077218" cy="1050676"/>
            </a:xfrm>
            <a:prstGeom prst="rect">
              <a:avLst/>
            </a:prstGeom>
            <a:noFill/>
          </p:spPr>
          <p:txBody>
            <a:bodyPr wrap="none" rtlCol="0">
              <a:spAutoFit/>
            </a:bodyPr>
            <a:lstStyle/>
            <a:p>
              <a:pPr algn="ctr"/>
              <a:r>
                <a:rPr lang="en-US" sz="1600" b="1" dirty="0">
                  <a:solidFill>
                    <a:srgbClr val="FFFFFF"/>
                  </a:solidFill>
                </a:rPr>
                <a:t>Learning</a:t>
              </a:r>
            </a:p>
            <a:p>
              <a:pPr algn="ctr"/>
              <a:r>
                <a:rPr lang="en-US" sz="1600" b="1" dirty="0">
                  <a:solidFill>
                    <a:srgbClr val="FFFFFF"/>
                  </a:solidFill>
                </a:rPr>
                <a:t>Objectives</a:t>
              </a:r>
              <a:endParaRPr lang="en-US" sz="1100" b="0" dirty="0">
                <a:solidFill>
                  <a:srgbClr val="FFFFFF"/>
                </a:solidFill>
              </a:endParaRPr>
            </a:p>
            <a:p>
              <a:pPr algn="ctr"/>
              <a:endParaRPr lang="en-US" sz="1600" b="1" dirty="0">
                <a:solidFill>
                  <a:srgbClr val="FFFFFF"/>
                </a:solidFill>
              </a:endParaRPr>
            </a:p>
          </p:txBody>
        </p:sp>
      </p:grpSp>
      <p:pic>
        <p:nvPicPr>
          <p:cNvPr id="23" name="Picture 22" descr="3_BiosphereICONsm.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pic>
        <p:nvPicPr>
          <p:cNvPr id="25" name="Picture 24" descr="Globe_logo.svg.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sp>
        <p:nvSpPr>
          <p:cNvPr id="14" name="TextBox 13">
            <a:extLst>
              <a:ext uri="{FF2B5EF4-FFF2-40B4-BE49-F238E27FC236}">
                <a16:creationId xmlns:a16="http://schemas.microsoft.com/office/drawing/2014/main" id="{2BF66B58-1681-704E-8912-C8F609D16A7A}"/>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sp>
        <p:nvSpPr>
          <p:cNvPr id="20" name="Rectangle 19">
            <a:extLst>
              <a:ext uri="{FF2B5EF4-FFF2-40B4-BE49-F238E27FC236}">
                <a16:creationId xmlns:a16="http://schemas.microsoft.com/office/drawing/2014/main" id="{9589487D-F5B5-4541-889F-3AD8B1563715}"/>
              </a:ext>
            </a:extLst>
          </p:cNvPr>
          <p:cNvSpPr/>
          <p:nvPr userDrawn="1"/>
        </p:nvSpPr>
        <p:spPr>
          <a:xfrm>
            <a:off x="-12102" y="1022210"/>
            <a:ext cx="1302057" cy="5878532"/>
          </a:xfrm>
          <a:prstGeom prst="rect">
            <a:avLst/>
          </a:prstGeom>
        </p:spPr>
        <p:txBody>
          <a:bodyPr wrap="square">
            <a:spAutoFit/>
          </a:bodyPr>
          <a:lstStyle/>
          <a:p>
            <a:pPr marL="15875" indent="-15875">
              <a:spcAft>
                <a:spcPts val="1200"/>
              </a:spcAft>
              <a:buAutoNum type="alphaUcPeriod"/>
              <a:tabLst/>
            </a:pPr>
            <a:r>
              <a:rPr lang="en-US" sz="1200" b="1" dirty="0">
                <a:solidFill>
                  <a:srgbClr val="719B86"/>
                </a:solidFill>
              </a:rPr>
              <a:t> Overview</a:t>
            </a:r>
          </a:p>
          <a:p>
            <a:pPr marL="15875" indent="-15875">
              <a:spcAft>
                <a:spcPts val="1200"/>
              </a:spcAft>
              <a:buAutoNum type="alphaUcPeriod"/>
              <a:tabLst/>
            </a:pPr>
            <a:r>
              <a:rPr lang="en-US" sz="1200" b="1" dirty="0">
                <a:solidFill>
                  <a:srgbClr val="055000"/>
                </a:solidFill>
              </a:rPr>
              <a:t>Learning Objectives</a:t>
            </a:r>
          </a:p>
          <a:p>
            <a:pPr marL="15875" indent="-15875">
              <a:spcAft>
                <a:spcPts val="1200"/>
              </a:spcAft>
              <a:buAutoNum type="alphaUcPeriod"/>
              <a:tabLst/>
            </a:pPr>
            <a:r>
              <a:rPr lang="en-US" sz="1200" b="1" dirty="0">
                <a:solidFill>
                  <a:srgbClr val="719B86"/>
                </a:solidFill>
              </a:rPr>
              <a:t>What is the Carbon Cycle?</a:t>
            </a:r>
          </a:p>
          <a:p>
            <a:pPr>
              <a:spcAft>
                <a:spcPts val="1200"/>
              </a:spcAft>
            </a:pPr>
            <a:r>
              <a:rPr lang="en-US" sz="1200" b="1" dirty="0">
                <a:solidFill>
                  <a:srgbClr val="719B86"/>
                </a:solidFill>
              </a:rPr>
              <a:t>D. Field Measurements Overview</a:t>
            </a:r>
          </a:p>
          <a:p>
            <a:pPr>
              <a:spcAft>
                <a:spcPts val="1200"/>
              </a:spcAft>
            </a:pPr>
            <a:r>
              <a:rPr lang="en-US" sz="1200" b="1" dirty="0">
                <a:solidFill>
                  <a:srgbClr val="719B86"/>
                </a:solidFill>
              </a:rPr>
              <a:t>E. Field Learning Activities</a:t>
            </a:r>
          </a:p>
          <a:p>
            <a:pPr>
              <a:spcAft>
                <a:spcPts val="1200"/>
              </a:spcAft>
            </a:pPr>
            <a:r>
              <a:rPr lang="en-US" sz="1200" b="1" dirty="0">
                <a:solidFill>
                  <a:srgbClr val="719B86"/>
                </a:solidFill>
              </a:rPr>
              <a:t>F. Site Selection and Set-up</a:t>
            </a:r>
          </a:p>
          <a:p>
            <a:pPr>
              <a:spcAft>
                <a:spcPts val="1200"/>
              </a:spcAft>
            </a:pPr>
            <a:r>
              <a:rPr lang="en-US" sz="1200" b="1" dirty="0">
                <a:solidFill>
                  <a:srgbClr val="719B86"/>
                </a:solidFill>
              </a:rPr>
              <a:t>G. Tree, Shrub/Sapling, and Herbaceous Protocols</a:t>
            </a:r>
          </a:p>
          <a:p>
            <a:pPr>
              <a:spcAft>
                <a:spcPts val="1200"/>
              </a:spcAft>
            </a:pPr>
            <a:r>
              <a:rPr lang="en-US" sz="1200" b="1" dirty="0">
                <a:solidFill>
                  <a:srgbClr val="719B86"/>
                </a:solidFill>
              </a:rPr>
              <a:t>H. Enter data on GLOBE site</a:t>
            </a:r>
          </a:p>
          <a:p>
            <a:pPr>
              <a:spcAft>
                <a:spcPts val="1200"/>
              </a:spcAft>
            </a:pPr>
            <a:r>
              <a:rPr lang="en-US" sz="1200" b="1" dirty="0">
                <a:solidFill>
                  <a:srgbClr val="719B86"/>
                </a:solidFill>
              </a:rPr>
              <a:t>I. Understand Your Data</a:t>
            </a:r>
          </a:p>
          <a:p>
            <a:pPr>
              <a:spcAft>
                <a:spcPts val="1200"/>
              </a:spcAft>
            </a:pPr>
            <a:r>
              <a:rPr lang="en-US" sz="1200" b="1" dirty="0">
                <a:solidFill>
                  <a:srgbClr val="719B86"/>
                </a:solidFill>
              </a:rPr>
              <a:t>J. Quiz Yourself</a:t>
            </a:r>
          </a:p>
          <a:p>
            <a:pPr>
              <a:spcAft>
                <a:spcPts val="1200"/>
              </a:spcAft>
            </a:pPr>
            <a:r>
              <a:rPr lang="en-US" sz="1200" b="1" dirty="0">
                <a:solidFill>
                  <a:srgbClr val="719B86"/>
                </a:solidFill>
              </a:rPr>
              <a:t>K. Additional Information</a:t>
            </a:r>
          </a:p>
        </p:txBody>
      </p:sp>
      <p:sp>
        <p:nvSpPr>
          <p:cNvPr id="13" name="TextBox 12">
            <a:extLst>
              <a:ext uri="{FF2B5EF4-FFF2-40B4-BE49-F238E27FC236}">
                <a16:creationId xmlns:a16="http://schemas.microsoft.com/office/drawing/2014/main" id="{22ACF10C-EB4D-BA48-AAF5-3FF440C20765}"/>
              </a:ext>
            </a:extLst>
          </p:cNvPr>
          <p:cNvSpPr txBox="1"/>
          <p:nvPr userDrawn="1"/>
        </p:nvSpPr>
        <p:spPr>
          <a:xfrm>
            <a:off x="3055824" y="498045"/>
            <a:ext cx="4522237" cy="276999"/>
          </a:xfrm>
          <a:prstGeom prst="rect">
            <a:avLst/>
          </a:prstGeom>
          <a:noFill/>
        </p:spPr>
        <p:txBody>
          <a:bodyPr wrap="square" rtlCol="0">
            <a:spAutoFit/>
          </a:bodyPr>
          <a:lstStyle/>
          <a:p>
            <a:pPr algn="ctr"/>
            <a:r>
              <a:rPr lang="en-US" sz="1200" b="1" kern="1800" spc="0" dirty="0">
                <a:solidFill>
                  <a:srgbClr val="123B1C"/>
                </a:solidFill>
              </a:rPr>
              <a:t>Non-Standard Site Field Protocols</a:t>
            </a:r>
            <a:endParaRPr lang="en-US" sz="1400" b="1" kern="1800" spc="0" dirty="0">
              <a:solidFill>
                <a:srgbClr val="123B1C"/>
              </a:solidFill>
            </a:endParaRPr>
          </a:p>
        </p:txBody>
      </p:sp>
    </p:spTree>
    <p:extLst>
      <p:ext uri="{BB962C8B-B14F-4D97-AF65-F5344CB8AC3E}">
        <p14:creationId xmlns:p14="http://schemas.microsoft.com/office/powerpoint/2010/main" val="3589056479"/>
      </p:ext>
    </p:extLst>
  </p:cSld>
  <p:clrMap bg1="lt1" tx1="dk1" bg2="lt2" tx2="dk2" accent1="accent1" accent2="accent2" accent3="accent3" accent4="accent4" accent5="accent5" accent6="accent6" hlink="hlink" folHlink="folHlink"/>
  <p:sldLayoutIdLst>
    <p:sldLayoutId id="214748377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2_LP_BannerBioBUDBURST.png"/>
          <p:cNvPicPr>
            <a:picLocks noChangeAspect="1"/>
          </p:cNvPicPr>
          <p:nvPr userDrawn="1"/>
        </p:nvPicPr>
        <p:blipFill rotWithShape="1">
          <a:blip r:embed="rId3" cstate="screen">
            <a:extLst>
              <a:ext uri="{28A0092B-C50C-407E-A947-70E740481C1C}">
                <a14:useLocalDpi xmlns:a14="http://schemas.microsoft.com/office/drawing/2010/main"/>
              </a:ext>
            </a:extLst>
          </a:blip>
          <a:srcRect b="18801"/>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7" name="Picture 6" descr="2_LP_BannerBioBUDBURST.png"/>
          <p:cNvPicPr>
            <a:picLocks noChangeAspect="1"/>
          </p:cNvPicPr>
          <p:nvPr userDrawn="1"/>
        </p:nvPicPr>
        <p:blipFill rotWithShape="1">
          <a:blip r:embed="rId3" cstate="screen">
            <a:extLst>
              <a:ext uri="{28A0092B-C50C-407E-A947-70E740481C1C}">
                <a14:useLocalDpi xmlns:a14="http://schemas.microsoft.com/office/drawing/2010/main"/>
              </a:ext>
            </a:extLst>
          </a:blip>
          <a:srcRect b="18801"/>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pic>
        <p:nvPicPr>
          <p:cNvPr id="23" name="Picture 22" descr="Globe_logo.svg.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pic>
        <p:nvPicPr>
          <p:cNvPr id="24" name="Picture 23" descr="3_BiosphereICONsm.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sp>
        <p:nvSpPr>
          <p:cNvPr id="14" name="TextBox 13">
            <a:extLst>
              <a:ext uri="{FF2B5EF4-FFF2-40B4-BE49-F238E27FC236}">
                <a16:creationId xmlns:a16="http://schemas.microsoft.com/office/drawing/2014/main" id="{CC729CD2-DE3B-0D45-870B-20CED94E3ED0}"/>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grpSp>
        <p:nvGrpSpPr>
          <p:cNvPr id="17" name="Group 16"/>
          <p:cNvGrpSpPr/>
          <p:nvPr userDrawn="1"/>
        </p:nvGrpSpPr>
        <p:grpSpPr>
          <a:xfrm>
            <a:off x="7823839" y="57917"/>
            <a:ext cx="1103962" cy="873141"/>
            <a:chOff x="7814851" y="57917"/>
            <a:chExt cx="1103962" cy="873141"/>
          </a:xfrm>
        </p:grpSpPr>
        <p:sp>
          <p:nvSpPr>
            <p:cNvPr id="18" name="Oval 17"/>
            <p:cNvSpPr/>
            <p:nvPr userDrawn="1"/>
          </p:nvSpPr>
          <p:spPr>
            <a:xfrm>
              <a:off x="7814851" y="57917"/>
              <a:ext cx="1103962" cy="873141"/>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19" name="TextBox 18"/>
            <p:cNvSpPr txBox="1"/>
            <p:nvPr userDrawn="1"/>
          </p:nvSpPr>
          <p:spPr>
            <a:xfrm>
              <a:off x="7858372" y="146808"/>
              <a:ext cx="1022370" cy="615553"/>
            </a:xfrm>
            <a:prstGeom prst="rect">
              <a:avLst/>
            </a:prstGeom>
            <a:noFill/>
          </p:spPr>
          <p:txBody>
            <a:bodyPr wrap="square" rtlCol="0">
              <a:spAutoFit/>
            </a:bodyPr>
            <a:lstStyle/>
            <a:p>
              <a:pPr algn="ctr"/>
              <a:r>
                <a:rPr lang="en-US" sz="1600" b="1" dirty="0">
                  <a:solidFill>
                    <a:srgbClr val="FFFFFF"/>
                  </a:solidFill>
                </a:rPr>
                <a:t>What</a:t>
              </a:r>
            </a:p>
            <a:p>
              <a:pPr algn="ctr"/>
              <a:r>
                <a:rPr lang="en-US" sz="900" dirty="0">
                  <a:solidFill>
                    <a:srgbClr val="FFFFFF"/>
                  </a:solidFill>
                </a:rPr>
                <a:t>is the </a:t>
              </a:r>
            </a:p>
            <a:p>
              <a:pPr algn="ctr"/>
              <a:r>
                <a:rPr lang="en-US" sz="900" dirty="0">
                  <a:solidFill>
                    <a:srgbClr val="FFFFFF"/>
                  </a:solidFill>
                </a:rPr>
                <a:t>Carbon Cycle?</a:t>
              </a:r>
            </a:p>
          </p:txBody>
        </p:sp>
      </p:grpSp>
      <p:sp>
        <p:nvSpPr>
          <p:cNvPr id="13" name="Rectangle 12">
            <a:extLst>
              <a:ext uri="{FF2B5EF4-FFF2-40B4-BE49-F238E27FC236}">
                <a16:creationId xmlns:a16="http://schemas.microsoft.com/office/drawing/2014/main" id="{1E5C607E-6B55-5843-9379-3A1FA931E35B}"/>
              </a:ext>
            </a:extLst>
          </p:cNvPr>
          <p:cNvSpPr/>
          <p:nvPr userDrawn="1"/>
        </p:nvSpPr>
        <p:spPr>
          <a:xfrm>
            <a:off x="-12102" y="1022210"/>
            <a:ext cx="1302057" cy="5878532"/>
          </a:xfrm>
          <a:prstGeom prst="rect">
            <a:avLst/>
          </a:prstGeom>
        </p:spPr>
        <p:txBody>
          <a:bodyPr wrap="square">
            <a:spAutoFit/>
          </a:bodyPr>
          <a:lstStyle/>
          <a:p>
            <a:pPr marL="15875" indent="-15875">
              <a:spcAft>
                <a:spcPts val="1200"/>
              </a:spcAft>
              <a:buAutoNum type="alphaUcPeriod"/>
              <a:tabLst/>
            </a:pPr>
            <a:r>
              <a:rPr lang="en-US" sz="1200" b="1" dirty="0">
                <a:solidFill>
                  <a:srgbClr val="719B86"/>
                </a:solidFill>
              </a:rPr>
              <a:t> Overview</a:t>
            </a:r>
          </a:p>
          <a:p>
            <a:pPr marL="15875" indent="-15875">
              <a:spcAft>
                <a:spcPts val="1200"/>
              </a:spcAft>
              <a:buAutoNum type="alphaUcPeriod"/>
              <a:tabLst/>
            </a:pPr>
            <a:r>
              <a:rPr lang="en-US" sz="1200" b="1" dirty="0">
                <a:solidFill>
                  <a:srgbClr val="719B86"/>
                </a:solidFill>
              </a:rPr>
              <a:t>Learning Objectives</a:t>
            </a:r>
          </a:p>
          <a:p>
            <a:pPr marL="15875" indent="-15875">
              <a:spcAft>
                <a:spcPts val="1200"/>
              </a:spcAft>
              <a:buAutoNum type="alphaUcPeriod"/>
              <a:tabLst/>
            </a:pPr>
            <a:r>
              <a:rPr lang="en-US" sz="1200" b="1" dirty="0">
                <a:solidFill>
                  <a:srgbClr val="055000"/>
                </a:solidFill>
              </a:rPr>
              <a:t>What is the Carbon Cycle?</a:t>
            </a:r>
          </a:p>
          <a:p>
            <a:pPr>
              <a:spcAft>
                <a:spcPts val="1200"/>
              </a:spcAft>
            </a:pPr>
            <a:r>
              <a:rPr lang="en-US" sz="1200" b="1" dirty="0">
                <a:solidFill>
                  <a:srgbClr val="719B86"/>
                </a:solidFill>
              </a:rPr>
              <a:t>D. Field Measurements Overview</a:t>
            </a:r>
          </a:p>
          <a:p>
            <a:pPr>
              <a:spcAft>
                <a:spcPts val="1200"/>
              </a:spcAft>
            </a:pPr>
            <a:r>
              <a:rPr lang="en-US" sz="1200" b="1" dirty="0">
                <a:solidFill>
                  <a:srgbClr val="719B86"/>
                </a:solidFill>
              </a:rPr>
              <a:t>E. Field Learning Activities</a:t>
            </a:r>
          </a:p>
          <a:p>
            <a:pPr>
              <a:spcAft>
                <a:spcPts val="1200"/>
              </a:spcAft>
            </a:pPr>
            <a:r>
              <a:rPr lang="en-US" sz="1200" b="1" dirty="0">
                <a:solidFill>
                  <a:srgbClr val="719B86"/>
                </a:solidFill>
              </a:rPr>
              <a:t>F. Site Selection and Set-up</a:t>
            </a:r>
          </a:p>
          <a:p>
            <a:pPr>
              <a:spcAft>
                <a:spcPts val="1200"/>
              </a:spcAft>
            </a:pPr>
            <a:r>
              <a:rPr lang="en-US" sz="1200" b="1" dirty="0">
                <a:solidFill>
                  <a:srgbClr val="719B86"/>
                </a:solidFill>
              </a:rPr>
              <a:t>G. Tree, Shrub/Sapling, and Herbaceous Protocols</a:t>
            </a:r>
          </a:p>
          <a:p>
            <a:pPr>
              <a:spcAft>
                <a:spcPts val="1200"/>
              </a:spcAft>
            </a:pPr>
            <a:r>
              <a:rPr lang="en-US" sz="1200" b="1" dirty="0">
                <a:solidFill>
                  <a:srgbClr val="719B86"/>
                </a:solidFill>
              </a:rPr>
              <a:t>H. Enter data on GLOBE site</a:t>
            </a:r>
          </a:p>
          <a:p>
            <a:pPr>
              <a:spcAft>
                <a:spcPts val="1200"/>
              </a:spcAft>
            </a:pPr>
            <a:r>
              <a:rPr lang="en-US" sz="1200" b="1" dirty="0">
                <a:solidFill>
                  <a:srgbClr val="719B86"/>
                </a:solidFill>
              </a:rPr>
              <a:t>I. Understand Your Data</a:t>
            </a:r>
          </a:p>
          <a:p>
            <a:pPr>
              <a:spcAft>
                <a:spcPts val="1200"/>
              </a:spcAft>
            </a:pPr>
            <a:r>
              <a:rPr lang="en-US" sz="1200" b="1" dirty="0">
                <a:solidFill>
                  <a:srgbClr val="719B86"/>
                </a:solidFill>
              </a:rPr>
              <a:t>J. Quiz Yourself</a:t>
            </a:r>
          </a:p>
          <a:p>
            <a:pPr>
              <a:spcAft>
                <a:spcPts val="1200"/>
              </a:spcAft>
            </a:pPr>
            <a:r>
              <a:rPr lang="en-US" sz="1200" b="1" dirty="0">
                <a:solidFill>
                  <a:srgbClr val="719B86"/>
                </a:solidFill>
              </a:rPr>
              <a:t>K. Additional Information</a:t>
            </a:r>
          </a:p>
        </p:txBody>
      </p:sp>
      <p:sp>
        <p:nvSpPr>
          <p:cNvPr id="15" name="TextBox 14">
            <a:extLst>
              <a:ext uri="{FF2B5EF4-FFF2-40B4-BE49-F238E27FC236}">
                <a16:creationId xmlns:a16="http://schemas.microsoft.com/office/drawing/2014/main" id="{702033E4-878E-B247-8E63-98FF651DF7B6}"/>
              </a:ext>
            </a:extLst>
          </p:cNvPr>
          <p:cNvSpPr txBox="1"/>
          <p:nvPr userDrawn="1"/>
        </p:nvSpPr>
        <p:spPr>
          <a:xfrm>
            <a:off x="3055824" y="498045"/>
            <a:ext cx="4522237" cy="276999"/>
          </a:xfrm>
          <a:prstGeom prst="rect">
            <a:avLst/>
          </a:prstGeom>
          <a:noFill/>
        </p:spPr>
        <p:txBody>
          <a:bodyPr wrap="square" rtlCol="0">
            <a:spAutoFit/>
          </a:bodyPr>
          <a:lstStyle/>
          <a:p>
            <a:pPr algn="ctr"/>
            <a:r>
              <a:rPr lang="en-US" sz="1200" b="1" kern="1800" spc="0" dirty="0">
                <a:solidFill>
                  <a:srgbClr val="123B1C"/>
                </a:solidFill>
              </a:rPr>
              <a:t>Non-Standard Site Field Protocols</a:t>
            </a:r>
            <a:endParaRPr lang="en-US" sz="1400" b="1" kern="1800" spc="0" dirty="0">
              <a:solidFill>
                <a:srgbClr val="123B1C"/>
              </a:solidFill>
            </a:endParaRPr>
          </a:p>
        </p:txBody>
      </p:sp>
    </p:spTree>
    <p:extLst>
      <p:ext uri="{BB962C8B-B14F-4D97-AF65-F5344CB8AC3E}">
        <p14:creationId xmlns:p14="http://schemas.microsoft.com/office/powerpoint/2010/main" val="3128367516"/>
      </p:ext>
    </p:extLst>
  </p:cSld>
  <p:clrMap bg1="lt1" tx1="dk1" bg2="lt2" tx2="dk2" accent1="accent1" accent2="accent2" accent3="accent3" accent4="accent4" accent5="accent5" accent6="accent6" hlink="hlink" folHlink="folHlink"/>
  <p:sldLayoutIdLst>
    <p:sldLayoutId id="214748374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2_LP_BannerBioBUDBURST.png"/>
          <p:cNvPicPr>
            <a:picLocks noChangeAspect="1"/>
          </p:cNvPicPr>
          <p:nvPr userDrawn="1"/>
        </p:nvPicPr>
        <p:blipFill rotWithShape="1">
          <a:blip r:embed="rId3" cstate="screen">
            <a:extLst>
              <a:ext uri="{28A0092B-C50C-407E-A947-70E740481C1C}">
                <a14:useLocalDpi xmlns:a14="http://schemas.microsoft.com/office/drawing/2010/main"/>
              </a:ext>
            </a:extLst>
          </a:blip>
          <a:srcRect b="18801"/>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pic>
        <p:nvPicPr>
          <p:cNvPr id="13" name="Picture 12" descr="2_LP_BannerBioBUDBURST.png">
            <a:extLst>
              <a:ext uri="{FF2B5EF4-FFF2-40B4-BE49-F238E27FC236}">
                <a16:creationId xmlns:a16="http://schemas.microsoft.com/office/drawing/2014/main" id="{C1B4FE16-CF07-814E-94F8-515603928C4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b="18801"/>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14" name="Picture 13" descr="Globe_logo.svg.png">
            <a:extLst>
              <a:ext uri="{FF2B5EF4-FFF2-40B4-BE49-F238E27FC236}">
                <a16:creationId xmlns:a16="http://schemas.microsoft.com/office/drawing/2014/main" id="{C82FE5EA-7C8C-E24B-BD05-9EE1AAEA085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sp>
        <p:nvSpPr>
          <p:cNvPr id="15" name="TextBox 14">
            <a:extLst>
              <a:ext uri="{FF2B5EF4-FFF2-40B4-BE49-F238E27FC236}">
                <a16:creationId xmlns:a16="http://schemas.microsoft.com/office/drawing/2014/main" id="{18EBA11C-BD54-F642-A446-B62FCE2C404A}"/>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grpSp>
        <p:nvGrpSpPr>
          <p:cNvPr id="26" name="Group 25">
            <a:extLst>
              <a:ext uri="{FF2B5EF4-FFF2-40B4-BE49-F238E27FC236}">
                <a16:creationId xmlns:a16="http://schemas.microsoft.com/office/drawing/2014/main" id="{83937030-B8A6-3D45-A9E8-383D73782C47}"/>
              </a:ext>
            </a:extLst>
          </p:cNvPr>
          <p:cNvGrpSpPr/>
          <p:nvPr userDrawn="1"/>
        </p:nvGrpSpPr>
        <p:grpSpPr>
          <a:xfrm>
            <a:off x="7823839" y="57917"/>
            <a:ext cx="1103962" cy="873141"/>
            <a:chOff x="7814851" y="57917"/>
            <a:chExt cx="1103962" cy="873141"/>
          </a:xfrm>
        </p:grpSpPr>
        <p:sp>
          <p:nvSpPr>
            <p:cNvPr id="27" name="Oval 26">
              <a:extLst>
                <a:ext uri="{FF2B5EF4-FFF2-40B4-BE49-F238E27FC236}">
                  <a16:creationId xmlns:a16="http://schemas.microsoft.com/office/drawing/2014/main" id="{2493BC97-FF7F-D94D-B4C7-F05FCFEB5DCA}"/>
                </a:ext>
              </a:extLst>
            </p:cNvPr>
            <p:cNvSpPr/>
            <p:nvPr userDrawn="1"/>
          </p:nvSpPr>
          <p:spPr>
            <a:xfrm>
              <a:off x="7814851" y="57917"/>
              <a:ext cx="1103962" cy="873141"/>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28" name="TextBox 27">
              <a:extLst>
                <a:ext uri="{FF2B5EF4-FFF2-40B4-BE49-F238E27FC236}">
                  <a16:creationId xmlns:a16="http://schemas.microsoft.com/office/drawing/2014/main" id="{F70C6C49-CA17-7943-803B-9A139173D9C7}"/>
                </a:ext>
              </a:extLst>
            </p:cNvPr>
            <p:cNvSpPr txBox="1"/>
            <p:nvPr userDrawn="1"/>
          </p:nvSpPr>
          <p:spPr>
            <a:xfrm>
              <a:off x="7858372" y="217488"/>
              <a:ext cx="1022370" cy="553998"/>
            </a:xfrm>
            <a:prstGeom prst="rect">
              <a:avLst/>
            </a:prstGeom>
            <a:noFill/>
          </p:spPr>
          <p:txBody>
            <a:bodyPr wrap="square" rtlCol="0">
              <a:spAutoFit/>
            </a:bodyPr>
            <a:lstStyle/>
            <a:p>
              <a:pPr algn="ctr"/>
              <a:r>
                <a:rPr lang="en-US" sz="1000" b="1" dirty="0">
                  <a:solidFill>
                    <a:srgbClr val="FFFFFF"/>
                  </a:solidFill>
                </a:rPr>
                <a:t>Field Measurements</a:t>
              </a:r>
            </a:p>
            <a:p>
              <a:pPr algn="ctr"/>
              <a:r>
                <a:rPr lang="en-US" sz="1000" b="1" dirty="0">
                  <a:solidFill>
                    <a:srgbClr val="FFFFFF"/>
                  </a:solidFill>
                </a:rPr>
                <a:t>Overview</a:t>
              </a:r>
            </a:p>
          </p:txBody>
        </p:sp>
      </p:grpSp>
      <p:pic>
        <p:nvPicPr>
          <p:cNvPr id="29" name="Picture 28" descr="3_BiosphereICONsm.png">
            <a:extLst>
              <a:ext uri="{FF2B5EF4-FFF2-40B4-BE49-F238E27FC236}">
                <a16:creationId xmlns:a16="http://schemas.microsoft.com/office/drawing/2014/main" id="{3742A185-ADDE-AE4C-A80A-D39071A165E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FE1EDC52-6DAF-FE41-A99E-16C0083A5D61}"/>
              </a:ext>
            </a:extLst>
          </p:cNvPr>
          <p:cNvSpPr/>
          <p:nvPr userDrawn="1"/>
        </p:nvSpPr>
        <p:spPr>
          <a:xfrm>
            <a:off x="-12102" y="1022210"/>
            <a:ext cx="1302057" cy="5878532"/>
          </a:xfrm>
          <a:prstGeom prst="rect">
            <a:avLst/>
          </a:prstGeom>
        </p:spPr>
        <p:txBody>
          <a:bodyPr wrap="square">
            <a:spAutoFit/>
          </a:bodyPr>
          <a:lstStyle/>
          <a:p>
            <a:pPr marL="15875" indent="-15875">
              <a:spcAft>
                <a:spcPts val="1200"/>
              </a:spcAft>
              <a:buAutoNum type="alphaUcPeriod"/>
              <a:tabLst/>
            </a:pPr>
            <a:r>
              <a:rPr lang="en-US" sz="1200" b="1" dirty="0">
                <a:solidFill>
                  <a:srgbClr val="719B86"/>
                </a:solidFill>
              </a:rPr>
              <a:t> Overview</a:t>
            </a:r>
          </a:p>
          <a:p>
            <a:pPr marL="15875" indent="-15875">
              <a:spcAft>
                <a:spcPts val="1200"/>
              </a:spcAft>
              <a:buAutoNum type="alphaUcPeriod"/>
              <a:tabLst/>
            </a:pPr>
            <a:r>
              <a:rPr lang="en-US" sz="1200" b="1" dirty="0">
                <a:solidFill>
                  <a:srgbClr val="719B86"/>
                </a:solidFill>
              </a:rPr>
              <a:t>Learning Objectives</a:t>
            </a:r>
          </a:p>
          <a:p>
            <a:pPr marL="15875" indent="-15875">
              <a:spcAft>
                <a:spcPts val="1200"/>
              </a:spcAft>
              <a:buAutoNum type="alphaUcPeriod"/>
              <a:tabLst/>
            </a:pPr>
            <a:r>
              <a:rPr lang="en-US" sz="1200" b="1" dirty="0">
                <a:solidFill>
                  <a:srgbClr val="719B86"/>
                </a:solidFill>
              </a:rPr>
              <a:t>What is the Carbon Cycle?</a:t>
            </a:r>
          </a:p>
          <a:p>
            <a:pPr>
              <a:spcAft>
                <a:spcPts val="1200"/>
              </a:spcAft>
            </a:pPr>
            <a:r>
              <a:rPr lang="en-US" sz="1200" b="1" dirty="0">
                <a:solidFill>
                  <a:srgbClr val="055000"/>
                </a:solidFill>
              </a:rPr>
              <a:t>D. Field Measurements Overview</a:t>
            </a:r>
          </a:p>
          <a:p>
            <a:pPr>
              <a:spcAft>
                <a:spcPts val="1200"/>
              </a:spcAft>
            </a:pPr>
            <a:r>
              <a:rPr lang="en-US" sz="1200" b="1" dirty="0">
                <a:solidFill>
                  <a:srgbClr val="719B86"/>
                </a:solidFill>
              </a:rPr>
              <a:t>E. Field Learning Activities</a:t>
            </a:r>
          </a:p>
          <a:p>
            <a:pPr>
              <a:spcAft>
                <a:spcPts val="1200"/>
              </a:spcAft>
            </a:pPr>
            <a:r>
              <a:rPr lang="en-US" sz="1200" b="1" dirty="0">
                <a:solidFill>
                  <a:srgbClr val="719B86"/>
                </a:solidFill>
              </a:rPr>
              <a:t>F. Site Selection and Set-up</a:t>
            </a:r>
          </a:p>
          <a:p>
            <a:pPr>
              <a:spcAft>
                <a:spcPts val="1200"/>
              </a:spcAft>
            </a:pPr>
            <a:r>
              <a:rPr lang="en-US" sz="1200" b="1" dirty="0">
                <a:solidFill>
                  <a:srgbClr val="719B86"/>
                </a:solidFill>
              </a:rPr>
              <a:t>G. Tree, Shrub/Sapling, and Herbaceous Protocols</a:t>
            </a:r>
          </a:p>
          <a:p>
            <a:pPr>
              <a:spcAft>
                <a:spcPts val="1200"/>
              </a:spcAft>
            </a:pPr>
            <a:r>
              <a:rPr lang="en-US" sz="1200" b="1" dirty="0">
                <a:solidFill>
                  <a:srgbClr val="719B86"/>
                </a:solidFill>
              </a:rPr>
              <a:t>H. Enter data on GLOBE site</a:t>
            </a:r>
          </a:p>
          <a:p>
            <a:pPr>
              <a:spcAft>
                <a:spcPts val="1200"/>
              </a:spcAft>
            </a:pPr>
            <a:r>
              <a:rPr lang="en-US" sz="1200" b="1" dirty="0">
                <a:solidFill>
                  <a:srgbClr val="719B86"/>
                </a:solidFill>
              </a:rPr>
              <a:t>I. Understand Your Data</a:t>
            </a:r>
          </a:p>
          <a:p>
            <a:pPr>
              <a:spcAft>
                <a:spcPts val="1200"/>
              </a:spcAft>
            </a:pPr>
            <a:r>
              <a:rPr lang="en-US" sz="1200" b="1" dirty="0">
                <a:solidFill>
                  <a:srgbClr val="719B86"/>
                </a:solidFill>
              </a:rPr>
              <a:t>J. Quiz Yourself</a:t>
            </a:r>
          </a:p>
          <a:p>
            <a:pPr>
              <a:spcAft>
                <a:spcPts val="1200"/>
              </a:spcAft>
            </a:pPr>
            <a:r>
              <a:rPr lang="en-US" sz="1200" b="1" dirty="0">
                <a:solidFill>
                  <a:srgbClr val="719B86"/>
                </a:solidFill>
              </a:rPr>
              <a:t>K. Additional Information</a:t>
            </a:r>
          </a:p>
        </p:txBody>
      </p:sp>
      <p:sp>
        <p:nvSpPr>
          <p:cNvPr id="16" name="TextBox 15">
            <a:extLst>
              <a:ext uri="{FF2B5EF4-FFF2-40B4-BE49-F238E27FC236}">
                <a16:creationId xmlns:a16="http://schemas.microsoft.com/office/drawing/2014/main" id="{F6A83639-8F2F-9F44-B8F5-5EBDAA0CEF11}"/>
              </a:ext>
            </a:extLst>
          </p:cNvPr>
          <p:cNvSpPr txBox="1"/>
          <p:nvPr userDrawn="1"/>
        </p:nvSpPr>
        <p:spPr>
          <a:xfrm>
            <a:off x="3055824" y="498045"/>
            <a:ext cx="4522237" cy="276999"/>
          </a:xfrm>
          <a:prstGeom prst="rect">
            <a:avLst/>
          </a:prstGeom>
          <a:noFill/>
        </p:spPr>
        <p:txBody>
          <a:bodyPr wrap="square" rtlCol="0">
            <a:spAutoFit/>
          </a:bodyPr>
          <a:lstStyle/>
          <a:p>
            <a:pPr algn="ctr"/>
            <a:r>
              <a:rPr lang="en-US" sz="1200" b="1" kern="1800" spc="0" dirty="0">
                <a:solidFill>
                  <a:srgbClr val="123B1C"/>
                </a:solidFill>
              </a:rPr>
              <a:t>Non-Standard Site Field Protocols</a:t>
            </a:r>
            <a:endParaRPr lang="en-US" sz="1400" b="1" kern="1800" spc="0" dirty="0">
              <a:solidFill>
                <a:srgbClr val="123B1C"/>
              </a:solidFill>
            </a:endParaRPr>
          </a:p>
        </p:txBody>
      </p:sp>
    </p:spTree>
    <p:extLst>
      <p:ext uri="{BB962C8B-B14F-4D97-AF65-F5344CB8AC3E}">
        <p14:creationId xmlns:p14="http://schemas.microsoft.com/office/powerpoint/2010/main" val="297105105"/>
      </p:ext>
    </p:extLst>
  </p:cSld>
  <p:clrMap bg1="lt1" tx1="dk1" bg2="lt2" tx2="dk2" accent1="accent1" accent2="accent2" accent3="accent3" accent4="accent4" accent5="accent5" accent6="accent6" hlink="hlink" folHlink="folHlink"/>
  <p:sldLayoutIdLst>
    <p:sldLayoutId id="214748374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2_LP_BannerBioBUDBURST.png"/>
          <p:cNvPicPr>
            <a:picLocks noChangeAspect="1"/>
          </p:cNvPicPr>
          <p:nvPr userDrawn="1"/>
        </p:nvPicPr>
        <p:blipFill rotWithShape="1">
          <a:blip r:embed="rId3" cstate="screen">
            <a:extLst>
              <a:ext uri="{28A0092B-C50C-407E-A947-70E740481C1C}">
                <a14:useLocalDpi xmlns:a14="http://schemas.microsoft.com/office/drawing/2010/main"/>
              </a:ext>
            </a:extLst>
          </a:blip>
          <a:srcRect b="18801"/>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pic>
        <p:nvPicPr>
          <p:cNvPr id="14" name="Picture 13" descr="2_LP_BannerBioBUDBURST.png">
            <a:extLst>
              <a:ext uri="{FF2B5EF4-FFF2-40B4-BE49-F238E27FC236}">
                <a16:creationId xmlns:a16="http://schemas.microsoft.com/office/drawing/2014/main" id="{CF1E9FDC-0409-FF40-B41A-CD59D9BE9F1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b="18801"/>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15" name="Picture 14" descr="Globe_logo.svg.png">
            <a:extLst>
              <a:ext uri="{FF2B5EF4-FFF2-40B4-BE49-F238E27FC236}">
                <a16:creationId xmlns:a16="http://schemas.microsoft.com/office/drawing/2014/main" id="{A0ACD64B-EA51-C34A-BB0C-FEC0B567D82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sp>
        <p:nvSpPr>
          <p:cNvPr id="20" name="TextBox 19">
            <a:extLst>
              <a:ext uri="{FF2B5EF4-FFF2-40B4-BE49-F238E27FC236}">
                <a16:creationId xmlns:a16="http://schemas.microsoft.com/office/drawing/2014/main" id="{828E4824-7253-BC4B-83C1-7F0C4A33FED2}"/>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grpSp>
        <p:nvGrpSpPr>
          <p:cNvPr id="27" name="Group 26">
            <a:extLst>
              <a:ext uri="{FF2B5EF4-FFF2-40B4-BE49-F238E27FC236}">
                <a16:creationId xmlns:a16="http://schemas.microsoft.com/office/drawing/2014/main" id="{7B08539A-D6BF-BD46-BF43-5E82FA3BBC94}"/>
              </a:ext>
            </a:extLst>
          </p:cNvPr>
          <p:cNvGrpSpPr/>
          <p:nvPr userDrawn="1"/>
        </p:nvGrpSpPr>
        <p:grpSpPr>
          <a:xfrm>
            <a:off x="7823839" y="57917"/>
            <a:ext cx="1103962" cy="873141"/>
            <a:chOff x="7814851" y="57917"/>
            <a:chExt cx="1103962" cy="873141"/>
          </a:xfrm>
        </p:grpSpPr>
        <p:sp>
          <p:nvSpPr>
            <p:cNvPr id="28" name="Oval 27">
              <a:extLst>
                <a:ext uri="{FF2B5EF4-FFF2-40B4-BE49-F238E27FC236}">
                  <a16:creationId xmlns:a16="http://schemas.microsoft.com/office/drawing/2014/main" id="{169C8790-49B0-F54F-8851-0D59DD2A2CEA}"/>
                </a:ext>
              </a:extLst>
            </p:cNvPr>
            <p:cNvSpPr/>
            <p:nvPr userDrawn="1"/>
          </p:nvSpPr>
          <p:spPr>
            <a:xfrm>
              <a:off x="7814851" y="57917"/>
              <a:ext cx="1103962" cy="873141"/>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29" name="TextBox 28">
              <a:extLst>
                <a:ext uri="{FF2B5EF4-FFF2-40B4-BE49-F238E27FC236}">
                  <a16:creationId xmlns:a16="http://schemas.microsoft.com/office/drawing/2014/main" id="{86DA57BD-89DF-C145-BE02-14F17863C192}"/>
                </a:ext>
              </a:extLst>
            </p:cNvPr>
            <p:cNvSpPr txBox="1"/>
            <p:nvPr userDrawn="1"/>
          </p:nvSpPr>
          <p:spPr>
            <a:xfrm>
              <a:off x="7858372" y="146808"/>
              <a:ext cx="1022370" cy="646331"/>
            </a:xfrm>
            <a:prstGeom prst="rect">
              <a:avLst/>
            </a:prstGeom>
            <a:noFill/>
          </p:spPr>
          <p:txBody>
            <a:bodyPr wrap="square" rtlCol="0">
              <a:spAutoFit/>
            </a:bodyPr>
            <a:lstStyle/>
            <a:p>
              <a:pPr algn="ctr"/>
              <a:r>
                <a:rPr lang="en-US" sz="1200" b="1" dirty="0">
                  <a:solidFill>
                    <a:srgbClr val="FFFFFF"/>
                  </a:solidFill>
                </a:rPr>
                <a:t>Field Learning Activities</a:t>
              </a:r>
              <a:endParaRPr lang="en-US" sz="1200" dirty="0">
                <a:solidFill>
                  <a:srgbClr val="FFFFFF"/>
                </a:solidFill>
              </a:endParaRPr>
            </a:p>
          </p:txBody>
        </p:sp>
      </p:grpSp>
      <p:pic>
        <p:nvPicPr>
          <p:cNvPr id="30" name="Picture 29" descr="3_BiosphereICONsm.png">
            <a:extLst>
              <a:ext uri="{FF2B5EF4-FFF2-40B4-BE49-F238E27FC236}">
                <a16:creationId xmlns:a16="http://schemas.microsoft.com/office/drawing/2014/main" id="{F112EDA1-AA81-654D-93C2-346955748DF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982D43B4-D125-9D43-8E9D-E8A08DF6DD66}"/>
              </a:ext>
            </a:extLst>
          </p:cNvPr>
          <p:cNvSpPr/>
          <p:nvPr userDrawn="1"/>
        </p:nvSpPr>
        <p:spPr>
          <a:xfrm>
            <a:off x="-12102" y="1022210"/>
            <a:ext cx="1302057" cy="5878532"/>
          </a:xfrm>
          <a:prstGeom prst="rect">
            <a:avLst/>
          </a:prstGeom>
        </p:spPr>
        <p:txBody>
          <a:bodyPr wrap="square">
            <a:spAutoFit/>
          </a:bodyPr>
          <a:lstStyle/>
          <a:p>
            <a:pPr marL="15875" indent="-15875">
              <a:spcAft>
                <a:spcPts val="1200"/>
              </a:spcAft>
              <a:buAutoNum type="alphaUcPeriod"/>
              <a:tabLst/>
            </a:pPr>
            <a:r>
              <a:rPr lang="en-US" sz="1200" b="1" dirty="0">
                <a:solidFill>
                  <a:srgbClr val="719B86"/>
                </a:solidFill>
              </a:rPr>
              <a:t> Overview</a:t>
            </a:r>
          </a:p>
          <a:p>
            <a:pPr marL="15875" indent="-15875">
              <a:spcAft>
                <a:spcPts val="1200"/>
              </a:spcAft>
              <a:buAutoNum type="alphaUcPeriod"/>
              <a:tabLst/>
            </a:pPr>
            <a:r>
              <a:rPr lang="en-US" sz="1200" b="1" dirty="0">
                <a:solidFill>
                  <a:srgbClr val="719B86"/>
                </a:solidFill>
              </a:rPr>
              <a:t>Learning Objectives</a:t>
            </a:r>
          </a:p>
          <a:p>
            <a:pPr marL="15875" indent="-15875">
              <a:spcAft>
                <a:spcPts val="1200"/>
              </a:spcAft>
              <a:buAutoNum type="alphaUcPeriod"/>
              <a:tabLst/>
            </a:pPr>
            <a:r>
              <a:rPr lang="en-US" sz="1200" b="1" dirty="0">
                <a:solidFill>
                  <a:srgbClr val="719B86"/>
                </a:solidFill>
              </a:rPr>
              <a:t>What is the Carbon Cycle?</a:t>
            </a:r>
          </a:p>
          <a:p>
            <a:pPr>
              <a:spcAft>
                <a:spcPts val="1200"/>
              </a:spcAft>
            </a:pPr>
            <a:r>
              <a:rPr lang="en-US" sz="1200" b="1" dirty="0">
                <a:solidFill>
                  <a:srgbClr val="719B86"/>
                </a:solidFill>
              </a:rPr>
              <a:t>D. Field Measurements Overview</a:t>
            </a:r>
          </a:p>
          <a:p>
            <a:pPr>
              <a:spcAft>
                <a:spcPts val="1200"/>
              </a:spcAft>
            </a:pPr>
            <a:r>
              <a:rPr lang="en-US" sz="1200" b="1" dirty="0">
                <a:solidFill>
                  <a:srgbClr val="055000"/>
                </a:solidFill>
              </a:rPr>
              <a:t>E. Field Learning Activities</a:t>
            </a:r>
          </a:p>
          <a:p>
            <a:pPr>
              <a:spcAft>
                <a:spcPts val="1200"/>
              </a:spcAft>
            </a:pPr>
            <a:r>
              <a:rPr lang="en-US" sz="1200" b="1" dirty="0">
                <a:solidFill>
                  <a:srgbClr val="719B86"/>
                </a:solidFill>
              </a:rPr>
              <a:t>F. Site Selection and Set-up</a:t>
            </a:r>
          </a:p>
          <a:p>
            <a:pPr>
              <a:spcAft>
                <a:spcPts val="1200"/>
              </a:spcAft>
            </a:pPr>
            <a:r>
              <a:rPr lang="en-US" sz="1200" b="1" dirty="0">
                <a:solidFill>
                  <a:srgbClr val="719B86"/>
                </a:solidFill>
              </a:rPr>
              <a:t>G. Tree, Shrub/Sapling, and Herbaceous Protocols</a:t>
            </a:r>
          </a:p>
          <a:p>
            <a:pPr>
              <a:spcAft>
                <a:spcPts val="1200"/>
              </a:spcAft>
            </a:pPr>
            <a:r>
              <a:rPr lang="en-US" sz="1200" b="1" dirty="0">
                <a:solidFill>
                  <a:srgbClr val="719B86"/>
                </a:solidFill>
              </a:rPr>
              <a:t>H. Enter data on GLOBE site</a:t>
            </a:r>
          </a:p>
          <a:p>
            <a:pPr>
              <a:spcAft>
                <a:spcPts val="1200"/>
              </a:spcAft>
            </a:pPr>
            <a:r>
              <a:rPr lang="en-US" sz="1200" b="1" dirty="0">
                <a:solidFill>
                  <a:srgbClr val="719B86"/>
                </a:solidFill>
              </a:rPr>
              <a:t>I. Understand Your Data</a:t>
            </a:r>
          </a:p>
          <a:p>
            <a:pPr>
              <a:spcAft>
                <a:spcPts val="1200"/>
              </a:spcAft>
            </a:pPr>
            <a:r>
              <a:rPr lang="en-US" sz="1200" b="1" dirty="0">
                <a:solidFill>
                  <a:srgbClr val="719B86"/>
                </a:solidFill>
              </a:rPr>
              <a:t>J. Quiz Yourself</a:t>
            </a:r>
          </a:p>
          <a:p>
            <a:pPr>
              <a:spcAft>
                <a:spcPts val="1200"/>
              </a:spcAft>
            </a:pPr>
            <a:r>
              <a:rPr lang="en-US" sz="1200" b="1" dirty="0">
                <a:solidFill>
                  <a:srgbClr val="719B86"/>
                </a:solidFill>
              </a:rPr>
              <a:t>K. Additional Information</a:t>
            </a:r>
          </a:p>
        </p:txBody>
      </p:sp>
      <p:sp>
        <p:nvSpPr>
          <p:cNvPr id="16" name="TextBox 15">
            <a:extLst>
              <a:ext uri="{FF2B5EF4-FFF2-40B4-BE49-F238E27FC236}">
                <a16:creationId xmlns:a16="http://schemas.microsoft.com/office/drawing/2014/main" id="{330B57BD-0BC4-C742-B1E8-05246C87D979}"/>
              </a:ext>
            </a:extLst>
          </p:cNvPr>
          <p:cNvSpPr txBox="1"/>
          <p:nvPr userDrawn="1"/>
        </p:nvSpPr>
        <p:spPr>
          <a:xfrm>
            <a:off x="3055824" y="498045"/>
            <a:ext cx="4522237" cy="276999"/>
          </a:xfrm>
          <a:prstGeom prst="rect">
            <a:avLst/>
          </a:prstGeom>
          <a:noFill/>
        </p:spPr>
        <p:txBody>
          <a:bodyPr wrap="square" rtlCol="0">
            <a:spAutoFit/>
          </a:bodyPr>
          <a:lstStyle/>
          <a:p>
            <a:pPr algn="ctr"/>
            <a:r>
              <a:rPr lang="en-US" sz="1200" b="1" kern="1800" spc="0" dirty="0">
                <a:solidFill>
                  <a:srgbClr val="123B1C"/>
                </a:solidFill>
              </a:rPr>
              <a:t>Non-Standard Site Field Protocols</a:t>
            </a:r>
            <a:endParaRPr lang="en-US" sz="1400" b="1" kern="1800" spc="0" dirty="0">
              <a:solidFill>
                <a:srgbClr val="123B1C"/>
              </a:solidFill>
            </a:endParaRPr>
          </a:p>
        </p:txBody>
      </p:sp>
    </p:spTree>
    <p:extLst>
      <p:ext uri="{BB962C8B-B14F-4D97-AF65-F5344CB8AC3E}">
        <p14:creationId xmlns:p14="http://schemas.microsoft.com/office/powerpoint/2010/main" val="1959529292"/>
      </p:ext>
    </p:extLst>
  </p:cSld>
  <p:clrMap bg1="lt1" tx1="dk1" bg2="lt2" tx2="dk2" accent1="accent1" accent2="accent2" accent3="accent3" accent4="accent4" accent5="accent5" accent6="accent6" hlink="hlink" folHlink="folHlink"/>
  <p:sldLayoutIdLst>
    <p:sldLayoutId id="214748377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2_LP_BannerBioBUDBURST.png"/>
          <p:cNvPicPr>
            <a:picLocks noChangeAspect="1"/>
          </p:cNvPicPr>
          <p:nvPr userDrawn="1"/>
        </p:nvPicPr>
        <p:blipFill rotWithShape="1">
          <a:blip r:embed="rId3" cstate="screen">
            <a:extLst>
              <a:ext uri="{28A0092B-C50C-407E-A947-70E740481C1C}">
                <a14:useLocalDpi xmlns:a14="http://schemas.microsoft.com/office/drawing/2010/main"/>
              </a:ext>
            </a:extLst>
          </a:blip>
          <a:srcRect b="18801"/>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pic>
        <p:nvPicPr>
          <p:cNvPr id="16" name="Picture 15" descr="2_LP_BannerBioBUDBURST.png">
            <a:extLst>
              <a:ext uri="{FF2B5EF4-FFF2-40B4-BE49-F238E27FC236}">
                <a16:creationId xmlns:a16="http://schemas.microsoft.com/office/drawing/2014/main" id="{E0C356AB-0B0E-CC4D-AC84-58B3A5706BA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b="18801"/>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17" name="Picture 16" descr="Globe_logo.svg.png">
            <a:extLst>
              <a:ext uri="{FF2B5EF4-FFF2-40B4-BE49-F238E27FC236}">
                <a16:creationId xmlns:a16="http://schemas.microsoft.com/office/drawing/2014/main" id="{A2E535BA-BF24-AF47-BA54-EAE796FA452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DA77C418-6221-D34A-848C-88E0C32A8B47}"/>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grpSp>
        <p:nvGrpSpPr>
          <p:cNvPr id="25" name="Group 24">
            <a:extLst>
              <a:ext uri="{FF2B5EF4-FFF2-40B4-BE49-F238E27FC236}">
                <a16:creationId xmlns:a16="http://schemas.microsoft.com/office/drawing/2014/main" id="{0E0181D5-C9B5-FC44-ACB5-809F8A6FE8C3}"/>
              </a:ext>
            </a:extLst>
          </p:cNvPr>
          <p:cNvGrpSpPr/>
          <p:nvPr userDrawn="1"/>
        </p:nvGrpSpPr>
        <p:grpSpPr>
          <a:xfrm>
            <a:off x="7823839" y="50455"/>
            <a:ext cx="1103962" cy="873141"/>
            <a:chOff x="7814851" y="20475"/>
            <a:chExt cx="1103962" cy="873141"/>
          </a:xfrm>
        </p:grpSpPr>
        <p:sp>
          <p:nvSpPr>
            <p:cNvPr id="26" name="Oval 25">
              <a:extLst>
                <a:ext uri="{FF2B5EF4-FFF2-40B4-BE49-F238E27FC236}">
                  <a16:creationId xmlns:a16="http://schemas.microsoft.com/office/drawing/2014/main" id="{53B62ADB-D0C1-2D4C-9C07-E8459FA4E52E}"/>
                </a:ext>
              </a:extLst>
            </p:cNvPr>
            <p:cNvSpPr/>
            <p:nvPr userDrawn="1"/>
          </p:nvSpPr>
          <p:spPr>
            <a:xfrm>
              <a:off x="7814851" y="20475"/>
              <a:ext cx="1103962" cy="873141"/>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27" name="TextBox 26">
              <a:extLst>
                <a:ext uri="{FF2B5EF4-FFF2-40B4-BE49-F238E27FC236}">
                  <a16:creationId xmlns:a16="http://schemas.microsoft.com/office/drawing/2014/main" id="{A48CF00E-40C0-F449-A0ED-BDBD7AB2D620}"/>
                </a:ext>
              </a:extLst>
            </p:cNvPr>
            <p:cNvSpPr txBox="1"/>
            <p:nvPr userDrawn="1"/>
          </p:nvSpPr>
          <p:spPr>
            <a:xfrm>
              <a:off x="7855647" y="133880"/>
              <a:ext cx="1022370" cy="646331"/>
            </a:xfrm>
            <a:prstGeom prst="rect">
              <a:avLst/>
            </a:prstGeom>
            <a:noFill/>
          </p:spPr>
          <p:txBody>
            <a:bodyPr wrap="square" rtlCol="0">
              <a:spAutoFit/>
            </a:bodyPr>
            <a:lstStyle/>
            <a:p>
              <a:pPr algn="ctr"/>
              <a:r>
                <a:rPr lang="en-US" sz="1200" b="1" dirty="0">
                  <a:solidFill>
                    <a:srgbClr val="FFFFFF"/>
                  </a:solidFill>
                </a:rPr>
                <a:t>Site Selection &amp; Set up</a:t>
              </a:r>
            </a:p>
          </p:txBody>
        </p:sp>
      </p:grpSp>
      <p:pic>
        <p:nvPicPr>
          <p:cNvPr id="28" name="Picture 27" descr="3_BiosphereICONsm.png">
            <a:extLst>
              <a:ext uri="{FF2B5EF4-FFF2-40B4-BE49-F238E27FC236}">
                <a16:creationId xmlns:a16="http://schemas.microsoft.com/office/drawing/2014/main" id="{505F98F0-750E-194B-9E7B-4BB5802BA5B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362553D5-1B4F-0A4F-8700-E2BB6E594D08}"/>
              </a:ext>
            </a:extLst>
          </p:cNvPr>
          <p:cNvSpPr/>
          <p:nvPr userDrawn="1"/>
        </p:nvSpPr>
        <p:spPr>
          <a:xfrm>
            <a:off x="-12102" y="1022210"/>
            <a:ext cx="1302057" cy="5878532"/>
          </a:xfrm>
          <a:prstGeom prst="rect">
            <a:avLst/>
          </a:prstGeom>
        </p:spPr>
        <p:txBody>
          <a:bodyPr wrap="square">
            <a:spAutoFit/>
          </a:bodyPr>
          <a:lstStyle/>
          <a:p>
            <a:pPr marL="15875" indent="-15875">
              <a:spcAft>
                <a:spcPts val="1200"/>
              </a:spcAft>
              <a:buAutoNum type="alphaUcPeriod"/>
              <a:tabLst/>
            </a:pPr>
            <a:r>
              <a:rPr lang="en-US" sz="1200" b="1" dirty="0">
                <a:solidFill>
                  <a:srgbClr val="719B86"/>
                </a:solidFill>
              </a:rPr>
              <a:t> Overview</a:t>
            </a:r>
          </a:p>
          <a:p>
            <a:pPr marL="15875" indent="-15875">
              <a:spcAft>
                <a:spcPts val="1200"/>
              </a:spcAft>
              <a:buAutoNum type="alphaUcPeriod"/>
              <a:tabLst/>
            </a:pPr>
            <a:r>
              <a:rPr lang="en-US" sz="1200" b="1" dirty="0">
                <a:solidFill>
                  <a:srgbClr val="719B86"/>
                </a:solidFill>
              </a:rPr>
              <a:t>Learning Objectives</a:t>
            </a:r>
          </a:p>
          <a:p>
            <a:pPr marL="15875" indent="-15875">
              <a:spcAft>
                <a:spcPts val="1200"/>
              </a:spcAft>
              <a:buAutoNum type="alphaUcPeriod"/>
              <a:tabLst/>
            </a:pPr>
            <a:r>
              <a:rPr lang="en-US" sz="1200" b="1" dirty="0">
                <a:solidFill>
                  <a:srgbClr val="719B86"/>
                </a:solidFill>
              </a:rPr>
              <a:t>What is the Carbon Cycle?</a:t>
            </a:r>
          </a:p>
          <a:p>
            <a:pPr>
              <a:spcAft>
                <a:spcPts val="1200"/>
              </a:spcAft>
            </a:pPr>
            <a:r>
              <a:rPr lang="en-US" sz="1200" b="1" dirty="0">
                <a:solidFill>
                  <a:srgbClr val="719B86"/>
                </a:solidFill>
              </a:rPr>
              <a:t>D. Field Measurements Overview</a:t>
            </a:r>
          </a:p>
          <a:p>
            <a:pPr>
              <a:spcAft>
                <a:spcPts val="1200"/>
              </a:spcAft>
            </a:pPr>
            <a:r>
              <a:rPr lang="en-US" sz="1200" b="1" dirty="0">
                <a:solidFill>
                  <a:srgbClr val="719B86"/>
                </a:solidFill>
              </a:rPr>
              <a:t>E. Field Learning Activities</a:t>
            </a:r>
          </a:p>
          <a:p>
            <a:pPr>
              <a:spcAft>
                <a:spcPts val="1200"/>
              </a:spcAft>
            </a:pPr>
            <a:r>
              <a:rPr lang="en-US" sz="1200" b="1" dirty="0">
                <a:solidFill>
                  <a:srgbClr val="055000"/>
                </a:solidFill>
              </a:rPr>
              <a:t>F. Site Selection and Set-up</a:t>
            </a:r>
          </a:p>
          <a:p>
            <a:pPr>
              <a:spcAft>
                <a:spcPts val="1200"/>
              </a:spcAft>
            </a:pPr>
            <a:r>
              <a:rPr lang="en-US" sz="1200" b="1" dirty="0">
                <a:solidFill>
                  <a:srgbClr val="719B86"/>
                </a:solidFill>
              </a:rPr>
              <a:t>G. Tree, Shrub/Sapling, and Herbaceous Protocols</a:t>
            </a:r>
          </a:p>
          <a:p>
            <a:pPr>
              <a:spcAft>
                <a:spcPts val="1200"/>
              </a:spcAft>
            </a:pPr>
            <a:r>
              <a:rPr lang="en-US" sz="1200" b="1" dirty="0">
                <a:solidFill>
                  <a:srgbClr val="719B86"/>
                </a:solidFill>
              </a:rPr>
              <a:t>H. Enter data on GLOBE site</a:t>
            </a:r>
          </a:p>
          <a:p>
            <a:pPr>
              <a:spcAft>
                <a:spcPts val="1200"/>
              </a:spcAft>
            </a:pPr>
            <a:r>
              <a:rPr lang="en-US" sz="1200" b="1" dirty="0">
                <a:solidFill>
                  <a:srgbClr val="719B86"/>
                </a:solidFill>
              </a:rPr>
              <a:t>I. Understand Your Data</a:t>
            </a:r>
          </a:p>
          <a:p>
            <a:pPr>
              <a:spcAft>
                <a:spcPts val="1200"/>
              </a:spcAft>
            </a:pPr>
            <a:r>
              <a:rPr lang="en-US" sz="1200" b="1" dirty="0">
                <a:solidFill>
                  <a:srgbClr val="719B86"/>
                </a:solidFill>
              </a:rPr>
              <a:t>J. Quiz Yourself</a:t>
            </a:r>
          </a:p>
          <a:p>
            <a:pPr>
              <a:spcAft>
                <a:spcPts val="1200"/>
              </a:spcAft>
            </a:pPr>
            <a:r>
              <a:rPr lang="en-US" sz="1200" b="1" dirty="0">
                <a:solidFill>
                  <a:srgbClr val="719B86"/>
                </a:solidFill>
              </a:rPr>
              <a:t>K. Additional Information</a:t>
            </a:r>
          </a:p>
        </p:txBody>
      </p:sp>
      <p:sp>
        <p:nvSpPr>
          <p:cNvPr id="15" name="TextBox 14">
            <a:extLst>
              <a:ext uri="{FF2B5EF4-FFF2-40B4-BE49-F238E27FC236}">
                <a16:creationId xmlns:a16="http://schemas.microsoft.com/office/drawing/2014/main" id="{2A36BAEF-B9D6-6943-A038-8AE477DBDD08}"/>
              </a:ext>
            </a:extLst>
          </p:cNvPr>
          <p:cNvSpPr txBox="1"/>
          <p:nvPr userDrawn="1"/>
        </p:nvSpPr>
        <p:spPr>
          <a:xfrm>
            <a:off x="3055824" y="498045"/>
            <a:ext cx="4522237" cy="276999"/>
          </a:xfrm>
          <a:prstGeom prst="rect">
            <a:avLst/>
          </a:prstGeom>
          <a:noFill/>
        </p:spPr>
        <p:txBody>
          <a:bodyPr wrap="square" rtlCol="0">
            <a:spAutoFit/>
          </a:bodyPr>
          <a:lstStyle/>
          <a:p>
            <a:pPr algn="ctr"/>
            <a:r>
              <a:rPr lang="en-US" sz="1200" b="1" kern="1800" spc="0" dirty="0">
                <a:solidFill>
                  <a:srgbClr val="123B1C"/>
                </a:solidFill>
              </a:rPr>
              <a:t>Non-Standard Site Field Protocols</a:t>
            </a:r>
            <a:endParaRPr lang="en-US" sz="1400" b="1" kern="1800" spc="0" dirty="0">
              <a:solidFill>
                <a:srgbClr val="123B1C"/>
              </a:solidFill>
            </a:endParaRPr>
          </a:p>
        </p:txBody>
      </p:sp>
    </p:spTree>
    <p:extLst>
      <p:ext uri="{BB962C8B-B14F-4D97-AF65-F5344CB8AC3E}">
        <p14:creationId xmlns:p14="http://schemas.microsoft.com/office/powerpoint/2010/main" val="2431037340"/>
      </p:ext>
    </p:extLst>
  </p:cSld>
  <p:clrMap bg1="lt1" tx1="dk1" bg2="lt2" tx2="dk2" accent1="accent1" accent2="accent2" accent3="accent3" accent4="accent4" accent5="accent5" accent6="accent6" hlink="hlink" folHlink="folHlink"/>
  <p:sldLayoutIdLst>
    <p:sldLayoutId id="214748377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2_LP_BannerBioBUDBURST.png"/>
          <p:cNvPicPr>
            <a:picLocks noChangeAspect="1"/>
          </p:cNvPicPr>
          <p:nvPr userDrawn="1"/>
        </p:nvPicPr>
        <p:blipFill rotWithShape="1">
          <a:blip r:embed="rId3" cstate="screen">
            <a:extLst>
              <a:ext uri="{28A0092B-C50C-407E-A947-70E740481C1C}">
                <a14:useLocalDpi xmlns:a14="http://schemas.microsoft.com/office/drawing/2010/main"/>
              </a:ext>
            </a:extLst>
          </a:blip>
          <a:srcRect b="18801"/>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pic>
        <p:nvPicPr>
          <p:cNvPr id="16" name="Picture 15" descr="2_LP_BannerBioBUDBURST.png">
            <a:extLst>
              <a:ext uri="{FF2B5EF4-FFF2-40B4-BE49-F238E27FC236}">
                <a16:creationId xmlns:a16="http://schemas.microsoft.com/office/drawing/2014/main" id="{52406B17-8F71-2A41-A701-8122F253F22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b="18801"/>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17" name="Picture 16" descr="Globe_logo.svg.png">
            <a:extLst>
              <a:ext uri="{FF2B5EF4-FFF2-40B4-BE49-F238E27FC236}">
                <a16:creationId xmlns:a16="http://schemas.microsoft.com/office/drawing/2014/main" id="{FE7F20D0-6887-7A4D-9217-ABAA0016B95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81AD74B6-F9B5-314F-A514-6B787B3A895C}"/>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grpSp>
        <p:nvGrpSpPr>
          <p:cNvPr id="25" name="Group 24">
            <a:extLst>
              <a:ext uri="{FF2B5EF4-FFF2-40B4-BE49-F238E27FC236}">
                <a16:creationId xmlns:a16="http://schemas.microsoft.com/office/drawing/2014/main" id="{29DBCFC1-E854-944F-ADB1-3F9E32B30CF3}"/>
              </a:ext>
            </a:extLst>
          </p:cNvPr>
          <p:cNvGrpSpPr/>
          <p:nvPr userDrawn="1"/>
        </p:nvGrpSpPr>
        <p:grpSpPr>
          <a:xfrm>
            <a:off x="7838829" y="50455"/>
            <a:ext cx="1103962" cy="873141"/>
            <a:chOff x="7814851" y="20475"/>
            <a:chExt cx="1103962" cy="873141"/>
          </a:xfrm>
        </p:grpSpPr>
        <p:sp>
          <p:nvSpPr>
            <p:cNvPr id="26" name="Oval 25">
              <a:extLst>
                <a:ext uri="{FF2B5EF4-FFF2-40B4-BE49-F238E27FC236}">
                  <a16:creationId xmlns:a16="http://schemas.microsoft.com/office/drawing/2014/main" id="{77761C80-334F-D54C-9FCD-95D2390B96FE}"/>
                </a:ext>
              </a:extLst>
            </p:cNvPr>
            <p:cNvSpPr/>
            <p:nvPr userDrawn="1"/>
          </p:nvSpPr>
          <p:spPr>
            <a:xfrm>
              <a:off x="7814851" y="20475"/>
              <a:ext cx="1103962" cy="873141"/>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27" name="TextBox 26">
              <a:extLst>
                <a:ext uri="{FF2B5EF4-FFF2-40B4-BE49-F238E27FC236}">
                  <a16:creationId xmlns:a16="http://schemas.microsoft.com/office/drawing/2014/main" id="{4BFC3FD5-5FE5-F849-99B8-0FCAB5E3AB67}"/>
                </a:ext>
              </a:extLst>
            </p:cNvPr>
            <p:cNvSpPr txBox="1"/>
            <p:nvPr userDrawn="1"/>
          </p:nvSpPr>
          <p:spPr>
            <a:xfrm>
              <a:off x="7855647" y="195435"/>
              <a:ext cx="1022370" cy="523220"/>
            </a:xfrm>
            <a:prstGeom prst="rect">
              <a:avLst/>
            </a:prstGeom>
            <a:noFill/>
          </p:spPr>
          <p:txBody>
            <a:bodyPr wrap="square" rtlCol="0">
              <a:spAutoFit/>
            </a:bodyPr>
            <a:lstStyle/>
            <a:p>
              <a:pPr algn="ctr"/>
              <a:r>
                <a:rPr lang="en-US" sz="1400" b="1" dirty="0">
                  <a:solidFill>
                    <a:srgbClr val="FFFFFF"/>
                  </a:solidFill>
                </a:rPr>
                <a:t>Vegetation Protocols</a:t>
              </a:r>
            </a:p>
          </p:txBody>
        </p:sp>
      </p:grpSp>
      <p:pic>
        <p:nvPicPr>
          <p:cNvPr id="28" name="Picture 27" descr="3_BiosphereICONsm.png">
            <a:extLst>
              <a:ext uri="{FF2B5EF4-FFF2-40B4-BE49-F238E27FC236}">
                <a16:creationId xmlns:a16="http://schemas.microsoft.com/office/drawing/2014/main" id="{D2CA2686-B752-8840-BA8A-232104FBB48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6047FD9F-600E-FC42-BA04-0E8D46DCB886}"/>
              </a:ext>
            </a:extLst>
          </p:cNvPr>
          <p:cNvSpPr/>
          <p:nvPr userDrawn="1"/>
        </p:nvSpPr>
        <p:spPr>
          <a:xfrm>
            <a:off x="-12102" y="1022210"/>
            <a:ext cx="1302057" cy="5878532"/>
          </a:xfrm>
          <a:prstGeom prst="rect">
            <a:avLst/>
          </a:prstGeom>
        </p:spPr>
        <p:txBody>
          <a:bodyPr wrap="square">
            <a:spAutoFit/>
          </a:bodyPr>
          <a:lstStyle/>
          <a:p>
            <a:pPr marL="15875" indent="-15875">
              <a:spcAft>
                <a:spcPts val="1200"/>
              </a:spcAft>
              <a:buAutoNum type="alphaUcPeriod"/>
              <a:tabLst/>
            </a:pPr>
            <a:r>
              <a:rPr lang="en-US" sz="1200" b="1" dirty="0">
                <a:solidFill>
                  <a:srgbClr val="719B86"/>
                </a:solidFill>
              </a:rPr>
              <a:t> Overview</a:t>
            </a:r>
          </a:p>
          <a:p>
            <a:pPr marL="15875" indent="-15875">
              <a:spcAft>
                <a:spcPts val="1200"/>
              </a:spcAft>
              <a:buAutoNum type="alphaUcPeriod"/>
              <a:tabLst/>
            </a:pPr>
            <a:r>
              <a:rPr lang="en-US" sz="1200" b="1" dirty="0">
                <a:solidFill>
                  <a:srgbClr val="719B86"/>
                </a:solidFill>
              </a:rPr>
              <a:t>Learning Objectives</a:t>
            </a:r>
          </a:p>
          <a:p>
            <a:pPr marL="15875" indent="-15875">
              <a:spcAft>
                <a:spcPts val="1200"/>
              </a:spcAft>
              <a:buAutoNum type="alphaUcPeriod"/>
              <a:tabLst/>
            </a:pPr>
            <a:r>
              <a:rPr lang="en-US" sz="1200" b="1" dirty="0">
                <a:solidFill>
                  <a:srgbClr val="719B86"/>
                </a:solidFill>
              </a:rPr>
              <a:t>What is the Carbon Cycle?</a:t>
            </a:r>
          </a:p>
          <a:p>
            <a:pPr>
              <a:spcAft>
                <a:spcPts val="1200"/>
              </a:spcAft>
            </a:pPr>
            <a:r>
              <a:rPr lang="en-US" sz="1200" b="1" dirty="0">
                <a:solidFill>
                  <a:srgbClr val="719B86"/>
                </a:solidFill>
              </a:rPr>
              <a:t>D. Field Measurements Overview</a:t>
            </a:r>
          </a:p>
          <a:p>
            <a:pPr>
              <a:spcAft>
                <a:spcPts val="1200"/>
              </a:spcAft>
            </a:pPr>
            <a:r>
              <a:rPr lang="en-US" sz="1200" b="1" dirty="0">
                <a:solidFill>
                  <a:srgbClr val="719B86"/>
                </a:solidFill>
              </a:rPr>
              <a:t>E. Field Learning Activities</a:t>
            </a:r>
          </a:p>
          <a:p>
            <a:pPr>
              <a:spcAft>
                <a:spcPts val="1200"/>
              </a:spcAft>
            </a:pPr>
            <a:r>
              <a:rPr lang="en-US" sz="1200" b="1" dirty="0">
                <a:solidFill>
                  <a:srgbClr val="719B86"/>
                </a:solidFill>
              </a:rPr>
              <a:t>F. Site Selection and Set-up</a:t>
            </a:r>
          </a:p>
          <a:p>
            <a:pPr>
              <a:spcAft>
                <a:spcPts val="1200"/>
              </a:spcAft>
            </a:pPr>
            <a:r>
              <a:rPr lang="en-US" sz="1200" b="1" dirty="0">
                <a:solidFill>
                  <a:srgbClr val="055000"/>
                </a:solidFill>
              </a:rPr>
              <a:t>G. Tree, Shrub/Sapling, and Herbaceous Protocols</a:t>
            </a:r>
          </a:p>
          <a:p>
            <a:pPr>
              <a:spcAft>
                <a:spcPts val="1200"/>
              </a:spcAft>
            </a:pPr>
            <a:r>
              <a:rPr lang="en-US" sz="1200" b="1" dirty="0">
                <a:solidFill>
                  <a:srgbClr val="719B86"/>
                </a:solidFill>
              </a:rPr>
              <a:t>H. Enter data on GLOBE site</a:t>
            </a:r>
          </a:p>
          <a:p>
            <a:pPr>
              <a:spcAft>
                <a:spcPts val="1200"/>
              </a:spcAft>
            </a:pPr>
            <a:r>
              <a:rPr lang="en-US" sz="1200" b="1" dirty="0">
                <a:solidFill>
                  <a:srgbClr val="719B86"/>
                </a:solidFill>
              </a:rPr>
              <a:t>I. Understand Your Data</a:t>
            </a:r>
          </a:p>
          <a:p>
            <a:pPr>
              <a:spcAft>
                <a:spcPts val="1200"/>
              </a:spcAft>
            </a:pPr>
            <a:r>
              <a:rPr lang="en-US" sz="1200" b="1" dirty="0">
                <a:solidFill>
                  <a:srgbClr val="719B86"/>
                </a:solidFill>
              </a:rPr>
              <a:t>J. Quiz Yourself</a:t>
            </a:r>
          </a:p>
          <a:p>
            <a:pPr>
              <a:spcAft>
                <a:spcPts val="1200"/>
              </a:spcAft>
            </a:pPr>
            <a:r>
              <a:rPr lang="en-US" sz="1200" b="1" dirty="0">
                <a:solidFill>
                  <a:srgbClr val="719B86"/>
                </a:solidFill>
              </a:rPr>
              <a:t>K. Additional Information</a:t>
            </a:r>
          </a:p>
        </p:txBody>
      </p:sp>
      <p:sp>
        <p:nvSpPr>
          <p:cNvPr id="15" name="TextBox 14">
            <a:extLst>
              <a:ext uri="{FF2B5EF4-FFF2-40B4-BE49-F238E27FC236}">
                <a16:creationId xmlns:a16="http://schemas.microsoft.com/office/drawing/2014/main" id="{4A64697B-19F6-AE44-A4C7-1F29BB627064}"/>
              </a:ext>
            </a:extLst>
          </p:cNvPr>
          <p:cNvSpPr txBox="1"/>
          <p:nvPr userDrawn="1"/>
        </p:nvSpPr>
        <p:spPr>
          <a:xfrm>
            <a:off x="3055824" y="498045"/>
            <a:ext cx="4522237" cy="276999"/>
          </a:xfrm>
          <a:prstGeom prst="rect">
            <a:avLst/>
          </a:prstGeom>
          <a:noFill/>
        </p:spPr>
        <p:txBody>
          <a:bodyPr wrap="square" rtlCol="0">
            <a:spAutoFit/>
          </a:bodyPr>
          <a:lstStyle/>
          <a:p>
            <a:pPr algn="ctr"/>
            <a:r>
              <a:rPr lang="en-US" sz="1200" b="1" kern="1800" spc="0" dirty="0">
                <a:solidFill>
                  <a:srgbClr val="123B1C"/>
                </a:solidFill>
              </a:rPr>
              <a:t>Non-Standard Site Field Protocols</a:t>
            </a:r>
            <a:endParaRPr lang="en-US" sz="1400" b="1" kern="1800" spc="0" dirty="0">
              <a:solidFill>
                <a:srgbClr val="123B1C"/>
              </a:solidFill>
            </a:endParaRPr>
          </a:p>
        </p:txBody>
      </p:sp>
    </p:spTree>
    <p:extLst>
      <p:ext uri="{BB962C8B-B14F-4D97-AF65-F5344CB8AC3E}">
        <p14:creationId xmlns:p14="http://schemas.microsoft.com/office/powerpoint/2010/main" val="3634950193"/>
      </p:ext>
    </p:extLst>
  </p:cSld>
  <p:clrMap bg1="lt1" tx1="dk1" bg2="lt2" tx2="dk2" accent1="accent1" accent2="accent2" accent3="accent3" accent4="accent4" accent5="accent5" accent6="accent6" hlink="hlink" folHlink="folHlink"/>
  <p:sldLayoutIdLst>
    <p:sldLayoutId id="214748377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2_LP_BannerBioBUDBURST.png"/>
          <p:cNvPicPr>
            <a:picLocks noChangeAspect="1"/>
          </p:cNvPicPr>
          <p:nvPr userDrawn="1"/>
        </p:nvPicPr>
        <p:blipFill rotWithShape="1">
          <a:blip r:embed="rId3" cstate="screen">
            <a:extLst>
              <a:ext uri="{28A0092B-C50C-407E-A947-70E740481C1C}">
                <a14:useLocalDpi xmlns:a14="http://schemas.microsoft.com/office/drawing/2010/main"/>
              </a:ext>
            </a:extLst>
          </a:blip>
          <a:srcRect b="18801"/>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pic>
        <p:nvPicPr>
          <p:cNvPr id="16" name="Picture 15" descr="2_LP_BannerBioBUDBURST.png">
            <a:extLst>
              <a:ext uri="{FF2B5EF4-FFF2-40B4-BE49-F238E27FC236}">
                <a16:creationId xmlns:a16="http://schemas.microsoft.com/office/drawing/2014/main" id="{52406B17-8F71-2A41-A701-8122F253F22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b="18801"/>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17" name="Picture 16" descr="Globe_logo.svg.png">
            <a:extLst>
              <a:ext uri="{FF2B5EF4-FFF2-40B4-BE49-F238E27FC236}">
                <a16:creationId xmlns:a16="http://schemas.microsoft.com/office/drawing/2014/main" id="{FE7F20D0-6887-7A4D-9217-ABAA0016B95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81AD74B6-F9B5-314F-A514-6B787B3A895C}"/>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grpSp>
        <p:nvGrpSpPr>
          <p:cNvPr id="25" name="Group 24">
            <a:extLst>
              <a:ext uri="{FF2B5EF4-FFF2-40B4-BE49-F238E27FC236}">
                <a16:creationId xmlns:a16="http://schemas.microsoft.com/office/drawing/2014/main" id="{29DBCFC1-E854-944F-ADB1-3F9E32B30CF3}"/>
              </a:ext>
            </a:extLst>
          </p:cNvPr>
          <p:cNvGrpSpPr/>
          <p:nvPr userDrawn="1"/>
        </p:nvGrpSpPr>
        <p:grpSpPr>
          <a:xfrm>
            <a:off x="7823839" y="50455"/>
            <a:ext cx="1103962" cy="873141"/>
            <a:chOff x="7814851" y="20475"/>
            <a:chExt cx="1103962" cy="873141"/>
          </a:xfrm>
        </p:grpSpPr>
        <p:sp>
          <p:nvSpPr>
            <p:cNvPr id="26" name="Oval 25">
              <a:extLst>
                <a:ext uri="{FF2B5EF4-FFF2-40B4-BE49-F238E27FC236}">
                  <a16:creationId xmlns:a16="http://schemas.microsoft.com/office/drawing/2014/main" id="{77761C80-334F-D54C-9FCD-95D2390B96FE}"/>
                </a:ext>
              </a:extLst>
            </p:cNvPr>
            <p:cNvSpPr/>
            <p:nvPr userDrawn="1"/>
          </p:nvSpPr>
          <p:spPr>
            <a:xfrm>
              <a:off x="7814851" y="20475"/>
              <a:ext cx="1103962" cy="873141"/>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27" name="TextBox 26">
              <a:extLst>
                <a:ext uri="{FF2B5EF4-FFF2-40B4-BE49-F238E27FC236}">
                  <a16:creationId xmlns:a16="http://schemas.microsoft.com/office/drawing/2014/main" id="{4BFC3FD5-5FE5-F849-99B8-0FCAB5E3AB67}"/>
                </a:ext>
              </a:extLst>
            </p:cNvPr>
            <p:cNvSpPr txBox="1"/>
            <p:nvPr userDrawn="1"/>
          </p:nvSpPr>
          <p:spPr>
            <a:xfrm>
              <a:off x="7855647" y="149269"/>
              <a:ext cx="1022370" cy="615553"/>
            </a:xfrm>
            <a:prstGeom prst="rect">
              <a:avLst/>
            </a:prstGeom>
            <a:noFill/>
          </p:spPr>
          <p:txBody>
            <a:bodyPr wrap="square" rtlCol="0">
              <a:spAutoFit/>
            </a:bodyPr>
            <a:lstStyle/>
            <a:p>
              <a:pPr algn="ctr"/>
              <a:r>
                <a:rPr lang="en-US" sz="1400" b="1" dirty="0">
                  <a:solidFill>
                    <a:srgbClr val="FFFFFF"/>
                  </a:solidFill>
                </a:rPr>
                <a:t>ENTER </a:t>
              </a:r>
            </a:p>
            <a:p>
              <a:pPr algn="ctr"/>
              <a:r>
                <a:rPr lang="en-US" sz="1000" b="0" dirty="0">
                  <a:solidFill>
                    <a:srgbClr val="FFFFFF"/>
                  </a:solidFill>
                </a:rPr>
                <a:t>data on GLOBE website</a:t>
              </a:r>
            </a:p>
          </p:txBody>
        </p:sp>
      </p:grpSp>
      <p:pic>
        <p:nvPicPr>
          <p:cNvPr id="28" name="Picture 27" descr="3_BiosphereICONsm.png">
            <a:extLst>
              <a:ext uri="{FF2B5EF4-FFF2-40B4-BE49-F238E27FC236}">
                <a16:creationId xmlns:a16="http://schemas.microsoft.com/office/drawing/2014/main" id="{D2CA2686-B752-8840-BA8A-232104FBB48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6047FD9F-600E-FC42-BA04-0E8D46DCB886}"/>
              </a:ext>
            </a:extLst>
          </p:cNvPr>
          <p:cNvSpPr/>
          <p:nvPr userDrawn="1"/>
        </p:nvSpPr>
        <p:spPr>
          <a:xfrm>
            <a:off x="-12102" y="1022210"/>
            <a:ext cx="1302057" cy="5878532"/>
          </a:xfrm>
          <a:prstGeom prst="rect">
            <a:avLst/>
          </a:prstGeom>
        </p:spPr>
        <p:txBody>
          <a:bodyPr wrap="square">
            <a:spAutoFit/>
          </a:bodyPr>
          <a:lstStyle/>
          <a:p>
            <a:pPr marL="15875" indent="-15875">
              <a:spcAft>
                <a:spcPts val="1200"/>
              </a:spcAft>
              <a:buAutoNum type="alphaUcPeriod"/>
              <a:tabLst/>
            </a:pPr>
            <a:r>
              <a:rPr lang="en-US" sz="1200" b="1" dirty="0">
                <a:solidFill>
                  <a:srgbClr val="719B86"/>
                </a:solidFill>
              </a:rPr>
              <a:t> Overview</a:t>
            </a:r>
          </a:p>
          <a:p>
            <a:pPr marL="15875" indent="-15875">
              <a:spcAft>
                <a:spcPts val="1200"/>
              </a:spcAft>
              <a:buAutoNum type="alphaUcPeriod"/>
              <a:tabLst/>
            </a:pPr>
            <a:r>
              <a:rPr lang="en-US" sz="1200" b="1" dirty="0">
                <a:solidFill>
                  <a:srgbClr val="719B86"/>
                </a:solidFill>
              </a:rPr>
              <a:t>Learning Objectives</a:t>
            </a:r>
          </a:p>
          <a:p>
            <a:pPr marL="15875" indent="-15875">
              <a:spcAft>
                <a:spcPts val="1200"/>
              </a:spcAft>
              <a:buAutoNum type="alphaUcPeriod"/>
              <a:tabLst/>
            </a:pPr>
            <a:r>
              <a:rPr lang="en-US" sz="1200" b="1" dirty="0">
                <a:solidFill>
                  <a:srgbClr val="719B86"/>
                </a:solidFill>
              </a:rPr>
              <a:t>What is the Carbon Cycle?</a:t>
            </a:r>
          </a:p>
          <a:p>
            <a:pPr>
              <a:spcAft>
                <a:spcPts val="1200"/>
              </a:spcAft>
            </a:pPr>
            <a:r>
              <a:rPr lang="en-US" sz="1200" b="1" dirty="0">
                <a:solidFill>
                  <a:srgbClr val="719B86"/>
                </a:solidFill>
              </a:rPr>
              <a:t>D. Field Measurements Overview</a:t>
            </a:r>
          </a:p>
          <a:p>
            <a:pPr>
              <a:spcAft>
                <a:spcPts val="1200"/>
              </a:spcAft>
            </a:pPr>
            <a:r>
              <a:rPr lang="en-US" sz="1200" b="1" dirty="0">
                <a:solidFill>
                  <a:srgbClr val="719B86"/>
                </a:solidFill>
              </a:rPr>
              <a:t>E. Field Learning Activities</a:t>
            </a:r>
          </a:p>
          <a:p>
            <a:pPr>
              <a:spcAft>
                <a:spcPts val="1200"/>
              </a:spcAft>
            </a:pPr>
            <a:r>
              <a:rPr lang="en-US" sz="1200" b="1" dirty="0">
                <a:solidFill>
                  <a:srgbClr val="719B86"/>
                </a:solidFill>
              </a:rPr>
              <a:t>F. Site Selection and Set-up</a:t>
            </a:r>
          </a:p>
          <a:p>
            <a:pPr>
              <a:spcAft>
                <a:spcPts val="1200"/>
              </a:spcAft>
            </a:pPr>
            <a:r>
              <a:rPr lang="en-US" sz="1200" b="1" dirty="0">
                <a:solidFill>
                  <a:srgbClr val="719B86"/>
                </a:solidFill>
              </a:rPr>
              <a:t>G. Tree, Shrub/Sapling, and Herbaceous Protocols</a:t>
            </a:r>
          </a:p>
          <a:p>
            <a:pPr>
              <a:spcAft>
                <a:spcPts val="1200"/>
              </a:spcAft>
            </a:pPr>
            <a:r>
              <a:rPr lang="en-US" sz="1200" b="1" dirty="0">
                <a:solidFill>
                  <a:srgbClr val="055000"/>
                </a:solidFill>
              </a:rPr>
              <a:t>H. Enter data on GLOBE site</a:t>
            </a:r>
          </a:p>
          <a:p>
            <a:pPr>
              <a:spcAft>
                <a:spcPts val="1200"/>
              </a:spcAft>
            </a:pPr>
            <a:r>
              <a:rPr lang="en-US" sz="1200" b="1" dirty="0">
                <a:solidFill>
                  <a:srgbClr val="719B86"/>
                </a:solidFill>
              </a:rPr>
              <a:t>I. Understand Your Data</a:t>
            </a:r>
          </a:p>
          <a:p>
            <a:pPr>
              <a:spcAft>
                <a:spcPts val="1200"/>
              </a:spcAft>
            </a:pPr>
            <a:r>
              <a:rPr lang="en-US" sz="1200" b="1" dirty="0">
                <a:solidFill>
                  <a:srgbClr val="719B86"/>
                </a:solidFill>
              </a:rPr>
              <a:t>J. Quiz Yourself</a:t>
            </a:r>
          </a:p>
          <a:p>
            <a:pPr>
              <a:spcAft>
                <a:spcPts val="1200"/>
              </a:spcAft>
            </a:pPr>
            <a:r>
              <a:rPr lang="en-US" sz="1200" b="1" dirty="0">
                <a:solidFill>
                  <a:srgbClr val="719B86"/>
                </a:solidFill>
              </a:rPr>
              <a:t>K. Additional Information</a:t>
            </a:r>
          </a:p>
        </p:txBody>
      </p:sp>
      <p:sp>
        <p:nvSpPr>
          <p:cNvPr id="15" name="TextBox 14">
            <a:extLst>
              <a:ext uri="{FF2B5EF4-FFF2-40B4-BE49-F238E27FC236}">
                <a16:creationId xmlns:a16="http://schemas.microsoft.com/office/drawing/2014/main" id="{7D5259C7-B6F8-774F-A5A5-CFEA04239186}"/>
              </a:ext>
            </a:extLst>
          </p:cNvPr>
          <p:cNvSpPr txBox="1"/>
          <p:nvPr userDrawn="1"/>
        </p:nvSpPr>
        <p:spPr>
          <a:xfrm>
            <a:off x="3055824" y="498045"/>
            <a:ext cx="4522237" cy="276999"/>
          </a:xfrm>
          <a:prstGeom prst="rect">
            <a:avLst/>
          </a:prstGeom>
          <a:noFill/>
        </p:spPr>
        <p:txBody>
          <a:bodyPr wrap="square" rtlCol="0">
            <a:spAutoFit/>
          </a:bodyPr>
          <a:lstStyle/>
          <a:p>
            <a:pPr algn="ctr"/>
            <a:r>
              <a:rPr lang="en-US" sz="1200" b="1" kern="1800" spc="0" dirty="0">
                <a:solidFill>
                  <a:srgbClr val="123B1C"/>
                </a:solidFill>
              </a:rPr>
              <a:t>Non-Standard Site Field Protocols</a:t>
            </a:r>
            <a:endParaRPr lang="en-US" sz="1400" b="1" kern="1800" spc="0" dirty="0">
              <a:solidFill>
                <a:srgbClr val="123B1C"/>
              </a:solidFill>
            </a:endParaRPr>
          </a:p>
        </p:txBody>
      </p:sp>
    </p:spTree>
    <p:extLst>
      <p:ext uri="{BB962C8B-B14F-4D97-AF65-F5344CB8AC3E}">
        <p14:creationId xmlns:p14="http://schemas.microsoft.com/office/powerpoint/2010/main" val="4150990999"/>
      </p:ext>
    </p:extLst>
  </p:cSld>
  <p:clrMap bg1="lt1" tx1="dk1" bg2="lt2" tx2="dk2" accent1="accent1" accent2="accent2" accent3="accent3" accent4="accent4" accent5="accent5" accent6="accent6" hlink="hlink" folHlink="folHlink"/>
  <p:sldLayoutIdLst>
    <p:sldLayoutId id="214748378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www.globe.gov/documents/355050/3cfae127-d96c-4216-8ba1-532506ed5306"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globe.gov/documents/355050/012c15c6-baf0-4ad1-a80b-0c1509564adf"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globe.gov/documents/355050/8d8f96ed-62bf-47d1-a992-9a200a63f693" TargetMode="Externa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s://www.globe.gov/documents/355050/8d8f96ed-62bf-47d1-a992-9a200a63f693"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hyperlink" Target="https://www.globe.gov/documents/355050/d5800ef4-de76-455d-915a-95d35e7e3476" TargetMode="External"/><Relationship Id="rId4" Type="http://schemas.openxmlformats.org/officeDocument/2006/relationships/hyperlink" Target="https://www.globe.gov/documents/355050/2332df26-bb73-4373-80eb-9f6d34658485"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hyperlink" Target="https://www.globe.gov/documents/355050/11f78ab3-3d61-41f2-a813-6b58212064b4" TargetMode="Externa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hyperlink" Target="https://www.globe.gov/documents/355050/ccd13dc4-518b-4528-b288-374f85555e4c" TargetMode="Externa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image" Target="../media/image30.tiff"/><Relationship Id="rId1" Type="http://schemas.openxmlformats.org/officeDocument/2006/relationships/slideLayout" Target="../slideLayouts/slideLayout8.xml"/><Relationship Id="rId4" Type="http://schemas.openxmlformats.org/officeDocument/2006/relationships/image" Target="../media/image32.tiff"/></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data.globe.gov/"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hyperlink" Target="https://www.globe.gov/documents/355050/6af62d54-344b-407a-b1a3-8914a521235a"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hyperlink" Target="https://www.globe.gov/globe-data/data-entry/email-data-entry" TargetMode="External"/><Relationship Id="rId2" Type="http://schemas.openxmlformats.org/officeDocument/2006/relationships/hyperlink" Target="https://data.globe.gov/" TargetMode="External"/><Relationship Id="rId1" Type="http://schemas.openxmlformats.org/officeDocument/2006/relationships/slideLayout" Target="../slideLayouts/slideLayout9.xml"/><Relationship Id="rId4" Type="http://schemas.openxmlformats.org/officeDocument/2006/relationships/hyperlink" Target="https://www.globe.gov/globe-data/data-entry/data-entry-app" TargetMode="External"/></Relationships>
</file>

<file path=ppt/slides/_rels/slide33.xml.rels><?xml version="1.0" encoding="UTF-8" standalone="yes"?>
<Relationships xmlns="http://schemas.openxmlformats.org/package/2006/relationships"><Relationship Id="rId2" Type="http://schemas.openxmlformats.org/officeDocument/2006/relationships/slide" Target="slide48.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hyperlink" Target="https://www.globe.gov/documents/355050/355097/MUC+Field+Guide/5a2ab7cc-2fdc-41dc-b7a3-59e3b110e25f" TargetMode="External"/><Relationship Id="rId2" Type="http://schemas.openxmlformats.org/officeDocument/2006/relationships/hyperlink" Target="https://www.globe.gov/get-trained/protocol-etraining/etraining-modules/16867717/3099387" TargetMode="Externa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hyperlink" Target="https://www.globe.gov/documents/355050/41927208/ShrubSaplingBiomassCarbonAnalysis.pdf/57cf20c4-a688-43f1-9799-e40341cc8e9d" TargetMode="External"/><Relationship Id="rId2" Type="http://schemas.openxmlformats.org/officeDocument/2006/relationships/hyperlink" Target="https://www.globe.gov/documents/355050/41927208/TreeBiomassCarbonAnalysis.pdf/6dad96c7-7b04-432b-b02e-1038a026062f" TargetMode="External"/><Relationship Id="rId1" Type="http://schemas.openxmlformats.org/officeDocument/2006/relationships/slideLayout" Target="../slideLayouts/slideLayout10.xml"/><Relationship Id="rId4" Type="http://schemas.openxmlformats.org/officeDocument/2006/relationships/hyperlink" Target="https://www.globe.gov/documents/355050/41927208/HerbaceousBiomassAnalysis.pdf/d95297bd-588b-4c9a-a635-1432807d94d5"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datasearch.globe.gov/" TargetMode="External"/><Relationship Id="rId1" Type="http://schemas.openxmlformats.org/officeDocument/2006/relationships/slideLayout" Target="../slideLayouts/slideLayout10.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5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0.xml"/><Relationship Id="rId5" Type="http://schemas.openxmlformats.org/officeDocument/2006/relationships/image" Target="../media/image64.png"/><Relationship Id="rId4" Type="http://schemas.openxmlformats.org/officeDocument/2006/relationships/hyperlink" Target="https://vis.globe.gov/"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hyperlink" Target="https://www.globe.gov/documents/355050/41927208/HumanVsTreeCBackoftheEnvelope.pdf/d23e2e43-4ad7-41e1-b7f7-87d91fa498ee" TargetMode="External"/><Relationship Id="rId2" Type="http://schemas.openxmlformats.org/officeDocument/2006/relationships/image" Target="../media/image65.pn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hyperlink" Target="https://www.globe.gov/documents/355050/41927208/DeterminingScaleCalculatingArea_SupporingProtocol.pdf/4c50c7f9-3b24-47ed-9959-0c4a482e244b" TargetMode="Externa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image" Target="../media/image580.png"/><Relationship Id="rId2" Type="http://schemas.openxmlformats.org/officeDocument/2006/relationships/hyperlink" Target="https://www.globe.gov/documents/355050/41927208/CalculatingNPP.pdf/84ea6f4b-29a7-4d2a-82d8-4653104b8610" TargetMode="Externa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8" Type="http://schemas.openxmlformats.org/officeDocument/2006/relationships/hyperlink" Target="http://www.globalcarbonatlas.org/en/content/welcome-carbon-atlas" TargetMode="External"/><Relationship Id="rId3" Type="http://schemas.openxmlformats.org/officeDocument/2006/relationships/hyperlink" Target="mailto:help@globe.gov" TargetMode="External"/><Relationship Id="rId7" Type="http://schemas.openxmlformats.org/officeDocument/2006/relationships/hyperlink" Target="http://www.globalcarbonproject.org/"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hyperlink" Target="https://svs.gsfc.nasa.gov/" TargetMode="External"/><Relationship Id="rId5" Type="http://schemas.openxmlformats.org/officeDocument/2006/relationships/hyperlink" Target="https://climate.nasa.gov/" TargetMode="External"/><Relationship Id="rId4" Type="http://schemas.openxmlformats.org/officeDocument/2006/relationships/hyperlink" Target="https://www.nasa.gov/feature/goddard/carbon-climate"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4450FB89-30FB-49ED-B411-0246BCFA903B}"/>
              </a:ext>
            </a:extLst>
          </p:cNvPr>
          <p:cNvSpPr>
            <a:spLocks noGrp="1"/>
          </p:cNvSpPr>
          <p:nvPr>
            <p:ph type="title" idx="4294967295"/>
          </p:nvPr>
        </p:nvSpPr>
        <p:spPr>
          <a:xfrm>
            <a:off x="628650" y="3432416"/>
            <a:ext cx="7886700" cy="1325563"/>
          </a:xfrm>
          <a:prstGeom prst="rect">
            <a:avLst/>
          </a:prstGeom>
        </p:spPr>
        <p:txBody>
          <a:bodyPr/>
          <a:lstStyle/>
          <a:p>
            <a:r>
              <a:rPr lang="en-US" dirty="0"/>
              <a:t>Non-Standard Site Carbon Cycle Protocols</a:t>
            </a:r>
          </a:p>
        </p:txBody>
      </p:sp>
      <p:sp>
        <p:nvSpPr>
          <p:cNvPr id="2" name="TextBox 1">
            <a:extLst>
              <a:ext uri="{FF2B5EF4-FFF2-40B4-BE49-F238E27FC236}">
                <a16:creationId xmlns:a16="http://schemas.microsoft.com/office/drawing/2014/main" id="{07E9AC27-0859-CE4C-A125-C33C73689A55}"/>
              </a:ext>
            </a:extLst>
          </p:cNvPr>
          <p:cNvSpPr txBox="1"/>
          <p:nvPr/>
        </p:nvSpPr>
        <p:spPr>
          <a:xfrm>
            <a:off x="7650193" y="5757334"/>
            <a:ext cx="1493807" cy="276999"/>
          </a:xfrm>
          <a:prstGeom prst="rect">
            <a:avLst/>
          </a:prstGeom>
          <a:noFill/>
        </p:spPr>
        <p:txBody>
          <a:bodyPr wrap="none" rtlCol="0">
            <a:spAutoFit/>
          </a:bodyPr>
          <a:lstStyle/>
          <a:p>
            <a:r>
              <a:rPr lang="en-US" sz="1200" dirty="0">
                <a:solidFill>
                  <a:schemeClr val="bg1"/>
                </a:solidFill>
              </a:rPr>
              <a:t>Photo: E. </a:t>
            </a:r>
            <a:r>
              <a:rPr lang="en-US" sz="1200" dirty="0" err="1">
                <a:solidFill>
                  <a:schemeClr val="bg1"/>
                </a:solidFill>
              </a:rPr>
              <a:t>Burakowski</a:t>
            </a:r>
            <a:endParaRPr lang="en-US" sz="1200" dirty="0">
              <a:solidFill>
                <a:schemeClr val="bg1"/>
              </a:solidFill>
            </a:endParaRPr>
          </a:p>
        </p:txBody>
      </p:sp>
    </p:spTree>
    <p:extLst>
      <p:ext uri="{BB962C8B-B14F-4D97-AF65-F5344CB8AC3E}">
        <p14:creationId xmlns:p14="http://schemas.microsoft.com/office/powerpoint/2010/main" val="2691978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7DD3C-4B1C-4306-AC71-74324D52F76F}"/>
              </a:ext>
            </a:extLst>
          </p:cNvPr>
          <p:cNvSpPr>
            <a:spLocks noGrp="1"/>
          </p:cNvSpPr>
          <p:nvPr>
            <p:ph type="title" idx="4294967295"/>
          </p:nvPr>
        </p:nvSpPr>
        <p:spPr>
          <a:xfrm>
            <a:off x="1257300" y="1027906"/>
            <a:ext cx="5978878" cy="1325563"/>
          </a:xfrm>
          <a:prstGeom prst="rect">
            <a:avLst/>
          </a:prstGeom>
        </p:spPr>
        <p:txBody>
          <a:bodyPr/>
          <a:lstStyle/>
          <a:p>
            <a:pPr rtl="0" eaLnBrk="1" fontAlgn="auto" latinLnBrk="0" hangingPunct="1"/>
            <a:r>
              <a:rPr lang="en-US" sz="4000" i="0" kern="1200" spc="0" baseline="0" dirty="0">
                <a:ln>
                  <a:noFill/>
                </a:ln>
                <a:solidFill>
                  <a:srgbClr val="002060"/>
                </a:solidFill>
                <a:effectLst/>
                <a:latin typeface="Calibri" panose="020F0502020204030204" pitchFamily="34" charset="0"/>
                <a:ea typeface="+mn-ea"/>
                <a:cs typeface="+mn-cs"/>
              </a:rPr>
              <a:t>Non-Standard Site Carbon Field  Protocols</a:t>
            </a:r>
            <a:endParaRPr lang="en-US" dirty="0"/>
          </a:p>
        </p:txBody>
      </p:sp>
      <p:sp>
        <p:nvSpPr>
          <p:cNvPr id="6" name="Content Placeholder 2">
            <a:extLst>
              <a:ext uri="{FF2B5EF4-FFF2-40B4-BE49-F238E27FC236}">
                <a16:creationId xmlns:a16="http://schemas.microsoft.com/office/drawing/2014/main" id="{FD3909DF-E415-9A47-9E0D-3E286A09CC18}"/>
              </a:ext>
            </a:extLst>
          </p:cNvPr>
          <p:cNvSpPr txBox="1">
            <a:spLocks/>
          </p:cNvSpPr>
          <p:nvPr/>
        </p:nvSpPr>
        <p:spPr>
          <a:xfrm>
            <a:off x="1324355" y="2400840"/>
            <a:ext cx="7617764" cy="4465123"/>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5275" marR="0" lvl="0" indent="-117475"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u="sng"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For All Sites Complete:</a:t>
            </a:r>
          </a:p>
          <a:p>
            <a:pPr marL="635000" indent="-457200">
              <a:lnSpc>
                <a:spcPct val="120000"/>
              </a:lnSpc>
              <a:buFont typeface="Arial" panose="020B0604020202020204" pitchFamily="34" charset="0"/>
              <a:buAutoNum type="arabicPeriod"/>
              <a:defRPr/>
            </a:pPr>
            <a:r>
              <a:rPr lang="en-US" sz="2200" dirty="0">
                <a:solidFill>
                  <a:sysClr val="windowText" lastClr="000000"/>
                </a:solidFill>
                <a:latin typeface="Calibri Light" panose="020F0502020204030204" pitchFamily="34" charset="0"/>
                <a:cs typeface="Calibri Light" panose="020F0502020204030204" pitchFamily="34" charset="0"/>
              </a:rPr>
              <a:t>Field Learning Activities</a:t>
            </a:r>
          </a:p>
          <a:p>
            <a:pPr marL="635000" marR="0" lvl="0" indent="-457200" algn="l" defTabSz="914400" eaLnBrk="1" fontAlgn="auto" latinLnBrk="0" hangingPunct="1">
              <a:lnSpc>
                <a:spcPct val="120000"/>
              </a:lnSpc>
              <a:spcBef>
                <a:spcPts val="1000"/>
              </a:spcBef>
              <a:spcAft>
                <a:spcPts val="0"/>
              </a:spcAft>
              <a:buClrTx/>
              <a:buSzTx/>
              <a:buAutoNum type="arabicPeriod"/>
              <a:tabLst/>
              <a:defRPr/>
            </a:pPr>
            <a:r>
              <a:rPr kumimoji="0" lang="en-US" sz="22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Site Selection</a:t>
            </a:r>
            <a:endParaRPr lang="en-US" dirty="0"/>
          </a:p>
          <a:p>
            <a:pPr marL="635000" marR="0" lvl="1" indent="0" algn="l" defTabSz="914400" rtl="0" eaLnBrk="1" fontAlgn="auto" latinLnBrk="0" hangingPunct="1">
              <a:lnSpc>
                <a:spcPct val="120000"/>
              </a:lnSpc>
              <a:spcBef>
                <a:spcPts val="500"/>
              </a:spcBef>
              <a:spcAft>
                <a:spcPts val="0"/>
              </a:spcAft>
              <a:buClrTx/>
              <a:buSzTx/>
              <a:buFont typeface="Arial" panose="020B0604020202020204" pitchFamily="34" charset="0"/>
              <a:buNone/>
              <a:tabLst/>
              <a:defRPr/>
            </a:pPr>
            <a:r>
              <a:rPr kumimoji="0" lang="en-US" sz="18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 Choose your field site location</a:t>
            </a:r>
          </a:p>
          <a:p>
            <a:pPr marL="6350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sz="22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Site Set-up</a:t>
            </a:r>
          </a:p>
          <a:p>
            <a:pPr marL="635000" marR="0" lvl="1" indent="0" algn="l" defTabSz="914400" rtl="0" eaLnBrk="1" fontAlgn="auto" latinLnBrk="0" hangingPunct="1">
              <a:lnSpc>
                <a:spcPct val="110000"/>
              </a:lnSpc>
              <a:spcBef>
                <a:spcPts val="500"/>
              </a:spcBef>
              <a:spcAft>
                <a:spcPts val="0"/>
              </a:spcAft>
              <a:buClrTx/>
              <a:buSzTx/>
              <a:buFont typeface="Arial" panose="020B0604020202020204" pitchFamily="34" charset="0"/>
              <a:buNone/>
              <a:tabLst/>
              <a:defRPr/>
            </a:pPr>
            <a:r>
              <a:rPr kumimoji="0" lang="en-US" sz="19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 Set up your site</a:t>
            </a:r>
          </a:p>
          <a:p>
            <a:pPr marL="635000" marR="0" lvl="1" indent="0" algn="l" defTabSz="914400" rtl="0" eaLnBrk="1" fontAlgn="auto" latinLnBrk="0" hangingPunct="1">
              <a:lnSpc>
                <a:spcPct val="110000"/>
              </a:lnSpc>
              <a:spcBef>
                <a:spcPts val="500"/>
              </a:spcBef>
              <a:spcAft>
                <a:spcPts val="0"/>
              </a:spcAft>
              <a:buClrTx/>
              <a:buSzTx/>
              <a:buFont typeface="Arial" panose="020B0604020202020204" pitchFamily="34" charset="0"/>
              <a:buNone/>
              <a:tabLst/>
              <a:defRPr/>
            </a:pPr>
            <a:r>
              <a:rPr kumimoji="0" lang="en-US" sz="19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 Determine which vegetation you will measure based on tree size and % cover estimates</a:t>
            </a:r>
          </a:p>
          <a:p>
            <a:pPr marL="6350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endParaRPr kumimoji="0" lang="en-US" sz="22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endParaRPr>
          </a:p>
          <a:p>
            <a:pPr marL="177800" indent="0">
              <a:buNone/>
              <a:defRPr/>
            </a:pPr>
            <a:r>
              <a:rPr kumimoji="0" lang="en-US" sz="2200" u="sng"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Complete some or all of the following</a:t>
            </a:r>
            <a:r>
              <a:rPr lang="en-US" sz="2200" u="sng" dirty="0">
                <a:solidFill>
                  <a:sysClr val="windowText" lastClr="000000"/>
                </a:solidFill>
                <a:latin typeface="Calibri Light" panose="020F0502020204030204" pitchFamily="34" charset="0"/>
                <a:cs typeface="Calibri Light" panose="020F0502020204030204" pitchFamily="34" charset="0"/>
              </a:rPr>
              <a:t>, depending on vegetation present</a:t>
            </a:r>
            <a:r>
              <a:rPr kumimoji="0" lang="en-US" sz="2200" u="sng"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a:t>
            </a:r>
            <a:endParaRPr lang="en-US" sz="2200" u="sng" strike="noStrike" kern="1200" cap="none" spc="0" baseline="0" noProof="0" dirty="0">
              <a:solidFill>
                <a:sysClr val="windowText" lastClr="000000"/>
              </a:solidFill>
              <a:latin typeface="Calibri Light" panose="020F0502020204030204" pitchFamily="34" charset="0"/>
              <a:cs typeface="Calibri Light" panose="020F0502020204030204" pitchFamily="34" charset="0"/>
            </a:endParaRPr>
          </a:p>
          <a:p>
            <a:pPr marL="6350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sz="22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How to Measure Trees </a:t>
            </a:r>
            <a:r>
              <a:rPr lang="en-US" sz="2200" dirty="0">
                <a:solidFill>
                  <a:sysClr val="windowText" lastClr="000000"/>
                </a:solidFill>
                <a:latin typeface="Calibri Light" panose="020F0502020204030204" pitchFamily="34" charset="0"/>
                <a:cs typeface="Calibri Light" panose="020F0502020204030204" pitchFamily="34" charset="0"/>
              </a:rPr>
              <a:t>Supporting</a:t>
            </a:r>
            <a:r>
              <a:rPr kumimoji="0" lang="en-US" sz="22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 </a:t>
            </a:r>
            <a:r>
              <a:rPr lang="en-US" sz="2200" dirty="0">
                <a:solidFill>
                  <a:sysClr val="windowText" lastClr="000000"/>
                </a:solidFill>
                <a:latin typeface="Calibri Light" panose="020F0502020204030204" pitchFamily="34" charset="0"/>
                <a:cs typeface="Calibri Light" panose="020F0502020204030204" pitchFamily="34" charset="0"/>
              </a:rPr>
              <a:t>Protocol</a:t>
            </a:r>
            <a:endParaRPr lang="en-US" sz="2200" u="none" strike="noStrike" kern="1200" cap="none" spc="0" baseline="0" noProof="0" dirty="0">
              <a:solidFill>
                <a:sysClr val="windowText" lastClr="000000"/>
              </a:solidFill>
              <a:latin typeface="Calibri Light" panose="020F0502020204030204" pitchFamily="34" charset="0"/>
              <a:cs typeface="Calibri Light" panose="020F0502020204030204" pitchFamily="34" charset="0"/>
            </a:endParaRPr>
          </a:p>
          <a:p>
            <a:pPr marL="6350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sz="22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Tree Protocols</a:t>
            </a:r>
          </a:p>
          <a:p>
            <a:pPr marL="6350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sz="22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Shrub/Sapling Protocol</a:t>
            </a:r>
          </a:p>
          <a:p>
            <a:pPr marL="6350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sz="22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Herbaceous Protocol</a:t>
            </a:r>
          </a:p>
          <a:p>
            <a:pPr marL="295275" marR="0" lvl="0" indent="-117475"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2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endParaRPr>
          </a:p>
        </p:txBody>
      </p:sp>
    </p:spTree>
    <p:extLst>
      <p:ext uri="{BB962C8B-B14F-4D97-AF65-F5344CB8AC3E}">
        <p14:creationId xmlns:p14="http://schemas.microsoft.com/office/powerpoint/2010/main" val="2382046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B75473-10EA-426E-A588-6888F8FDE8A4}"/>
              </a:ext>
            </a:extLst>
          </p:cNvPr>
          <p:cNvSpPr>
            <a:spLocks noGrp="1"/>
          </p:cNvSpPr>
          <p:nvPr>
            <p:ph type="title" idx="4294967295"/>
          </p:nvPr>
        </p:nvSpPr>
        <p:spPr>
          <a:xfrm>
            <a:off x="1181806" y="1049868"/>
            <a:ext cx="6099527" cy="684742"/>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rPr>
              <a:t>Field Learning Activities</a:t>
            </a:r>
            <a:endParaRPr lang="en-US" dirty="0"/>
          </a:p>
        </p:txBody>
      </p:sp>
      <p:sp>
        <p:nvSpPr>
          <p:cNvPr id="2" name="Content Placeholder 2">
            <a:extLst>
              <a:ext uri="{FF2B5EF4-FFF2-40B4-BE49-F238E27FC236}">
                <a16:creationId xmlns:a16="http://schemas.microsoft.com/office/drawing/2014/main" id="{F025F4E8-C842-5F40-9E97-1347C478D66E}"/>
              </a:ext>
            </a:extLst>
          </p:cNvPr>
          <p:cNvSpPr txBox="1">
            <a:spLocks/>
          </p:cNvSpPr>
          <p:nvPr/>
        </p:nvSpPr>
        <p:spPr>
          <a:xfrm>
            <a:off x="1324355" y="2066306"/>
            <a:ext cx="7617764" cy="1380279"/>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7800" indent="0">
              <a:buNone/>
            </a:pPr>
            <a:r>
              <a:rPr lang="en-US" sz="2800" dirty="0"/>
              <a:t>These activities teach important concepts and skills for understanding and conducting Carbon Protocols.</a:t>
            </a:r>
          </a:p>
          <a:p>
            <a:pPr marL="295275" indent="-117475">
              <a:buFont typeface="Arial"/>
              <a:buNone/>
            </a:pPr>
            <a:endParaRPr lang="en-US" sz="2800" dirty="0"/>
          </a:p>
        </p:txBody>
      </p:sp>
      <p:sp>
        <p:nvSpPr>
          <p:cNvPr id="5" name="TextBox 4">
            <a:extLst>
              <a:ext uri="{FF2B5EF4-FFF2-40B4-BE49-F238E27FC236}">
                <a16:creationId xmlns:a16="http://schemas.microsoft.com/office/drawing/2014/main" id="{197F0F81-BA97-C147-B3C9-B528CA0E4BAE}"/>
              </a:ext>
            </a:extLst>
          </p:cNvPr>
          <p:cNvSpPr txBox="1"/>
          <p:nvPr/>
        </p:nvSpPr>
        <p:spPr>
          <a:xfrm>
            <a:off x="2082018" y="3391869"/>
            <a:ext cx="2877711" cy="1384995"/>
          </a:xfrm>
          <a:prstGeom prst="rect">
            <a:avLst/>
          </a:prstGeom>
          <a:noFill/>
        </p:spPr>
        <p:txBody>
          <a:bodyPr wrap="none" rtlCol="0" anchor="t">
            <a:spAutoFit/>
          </a:bodyPr>
          <a:lstStyle/>
          <a:p>
            <a:pPr marL="635000" indent="-457200">
              <a:lnSpc>
                <a:spcPct val="150000"/>
              </a:lnSpc>
              <a:buFont typeface="Arial"/>
              <a:buAutoNum type="arabicPeriod"/>
            </a:pPr>
            <a:r>
              <a:rPr lang="en-US" sz="2800" dirty="0"/>
              <a:t>Biomass Units</a:t>
            </a:r>
          </a:p>
          <a:p>
            <a:pPr marL="635000" indent="-457200">
              <a:lnSpc>
                <a:spcPct val="150000"/>
              </a:lnSpc>
              <a:buFont typeface="Arial"/>
              <a:buAutoNum type="arabicPeriod"/>
            </a:pPr>
            <a:r>
              <a:rPr lang="en-US" sz="2800" dirty="0" err="1"/>
              <a:t>Allometry</a:t>
            </a:r>
            <a:endParaRPr lang="en-US" sz="2800" dirty="0"/>
          </a:p>
        </p:txBody>
      </p:sp>
      <p:pic>
        <p:nvPicPr>
          <p:cNvPr id="6" name="Picture 9" descr="Image shows a world map with different colors; there is no legend.">
            <a:extLst>
              <a:ext uri="{FF2B5EF4-FFF2-40B4-BE49-F238E27FC236}">
                <a16:creationId xmlns:a16="http://schemas.microsoft.com/office/drawing/2014/main" id="{43775854-ACE0-9A49-8516-3A2B0FA80EB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07136" y="5111948"/>
            <a:ext cx="2815444" cy="1349959"/>
          </a:xfrm>
          <a:prstGeom prst="rect">
            <a:avLst/>
          </a:prstGeom>
        </p:spPr>
      </p:pic>
      <p:pic>
        <p:nvPicPr>
          <p:cNvPr id="7" name="Picture 5" descr="Image shows a graph of Predicted Biomass in kilograms against dbh in centimeters for: 1) maple/oak/hickory/beech 2) soft maple/birch 3) Douglas - fir 4) mixed hardwood 5) true fir/hemlock 6) aspen/alder/cottonwood/willow 7) spruce 8) pine 9) cedar/larch 10) woodland. All curves graphed seemed to be exponential.">
            <a:extLst>
              <a:ext uri="{FF2B5EF4-FFF2-40B4-BE49-F238E27FC236}">
                <a16:creationId xmlns:a16="http://schemas.microsoft.com/office/drawing/2014/main" id="{1D381133-890C-E442-BEF2-48205A891F69}"/>
              </a:ext>
            </a:extLst>
          </p:cNvPr>
          <p:cNvPicPr>
            <a:picLocks noChangeAspect="1"/>
          </p:cNvPicPr>
          <p:nvPr/>
        </p:nvPicPr>
        <p:blipFill>
          <a:blip r:embed="rId3"/>
          <a:stretch>
            <a:fillRect/>
          </a:stretch>
        </p:blipFill>
        <p:spPr>
          <a:xfrm>
            <a:off x="6085430" y="3660720"/>
            <a:ext cx="2705002" cy="2902457"/>
          </a:xfrm>
          <a:prstGeom prst="rect">
            <a:avLst/>
          </a:prstGeom>
        </p:spPr>
      </p:pic>
    </p:spTree>
    <p:extLst>
      <p:ext uri="{BB962C8B-B14F-4D97-AF65-F5344CB8AC3E}">
        <p14:creationId xmlns:p14="http://schemas.microsoft.com/office/powerpoint/2010/main" val="323309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B8029B2-E817-41FF-AACE-A080BA7D252A}"/>
              </a:ext>
            </a:extLst>
          </p:cNvPr>
          <p:cNvSpPr>
            <a:spLocks noGrp="1"/>
          </p:cNvSpPr>
          <p:nvPr>
            <p:ph type="title" idx="4294967295"/>
          </p:nvPr>
        </p:nvSpPr>
        <p:spPr>
          <a:xfrm>
            <a:off x="1308833" y="1144059"/>
            <a:ext cx="4030812" cy="662164"/>
          </a:xfrm>
          <a:prstGeom prst="rect">
            <a:avLst/>
          </a:prstGeom>
        </p:spPr>
        <p:txBody>
          <a:bodyPr/>
          <a:lstStyle/>
          <a:p>
            <a:pPr rtl="0" eaLnBrk="1" latinLnBrk="0" hangingPunct="1"/>
            <a:r>
              <a:rPr lang="en-US" dirty="0">
                <a:solidFill>
                  <a:srgbClr val="002060"/>
                </a:solidFill>
              </a:rPr>
              <a:t>Biomass Units</a:t>
            </a:r>
          </a:p>
        </p:txBody>
      </p:sp>
      <p:sp>
        <p:nvSpPr>
          <p:cNvPr id="3" name="Content Placeholder 2">
            <a:extLst>
              <a:ext uri="{FF2B5EF4-FFF2-40B4-BE49-F238E27FC236}">
                <a16:creationId xmlns:a16="http://schemas.microsoft.com/office/drawing/2014/main" id="{FAD9D037-6BD5-B444-AADA-12A3B7B04DB0}"/>
              </a:ext>
            </a:extLst>
          </p:cNvPr>
          <p:cNvSpPr txBox="1">
            <a:spLocks/>
          </p:cNvSpPr>
          <p:nvPr/>
        </p:nvSpPr>
        <p:spPr>
          <a:xfrm>
            <a:off x="1308833" y="2116308"/>
            <a:ext cx="5155329" cy="4464050"/>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latin typeface="Calibri Light" panose="020F0502020204030204" pitchFamily="34" charset="0"/>
                <a:cs typeface="Calibri Light" panose="020F0502020204030204" pitchFamily="34" charset="0"/>
              </a:rPr>
              <a:t>Students calculate the biomass of the classroom in g/m2.</a:t>
            </a:r>
            <a:endParaRPr lang="en-US" dirty="0">
              <a:latin typeface="Calibri Light" panose="020F0502020204030204" pitchFamily="34" charset="0"/>
              <a:cs typeface="Calibri Light" panose="020F0502020204030204" pitchFamily="34" charset="0"/>
            </a:endParaRPr>
          </a:p>
          <a:p>
            <a:r>
              <a:rPr lang="en-US" sz="2200" dirty="0">
                <a:latin typeface="Calibri Light" panose="020F0502020204030204" pitchFamily="34" charset="0"/>
                <a:cs typeface="Calibri Light" panose="020F0502020204030204" pitchFamily="34" charset="0"/>
              </a:rPr>
              <a:t>Students assess how biomass would change if size or mass of a sample area were different.</a:t>
            </a:r>
            <a:endParaRPr lang="en-US" dirty="0">
              <a:latin typeface="Calibri Light" panose="020F0502020204030204" pitchFamily="34" charset="0"/>
              <a:cs typeface="Calibri Light" panose="020F0502020204030204" pitchFamily="34" charset="0"/>
            </a:endParaRPr>
          </a:p>
          <a:p>
            <a:r>
              <a:rPr lang="en-US" sz="2200" dirty="0">
                <a:latin typeface="Calibri Light" panose="020F0502020204030204" pitchFamily="34" charset="0"/>
                <a:cs typeface="Calibri Light" panose="020F0502020204030204" pitchFamily="34" charset="0"/>
              </a:rPr>
              <a:t>Students rank global biomes from greatest to least biomass and compare their guess to available data.</a:t>
            </a:r>
            <a:endParaRPr lang="en-US" dirty="0">
              <a:latin typeface="Calibri Light" panose="020F0502020204030204" pitchFamily="34" charset="0"/>
              <a:cs typeface="Calibri Light" panose="020F0502020204030204" pitchFamily="34" charset="0"/>
            </a:endParaRPr>
          </a:p>
          <a:p>
            <a:r>
              <a:rPr lang="en-US" sz="2200" dirty="0">
                <a:latin typeface="Calibri Light" panose="020F0502020204030204" pitchFamily="34" charset="0"/>
                <a:cs typeface="Calibri Light" panose="020F0502020204030204" pitchFamily="34" charset="0"/>
              </a:rPr>
              <a:t>Students estimate how much carbon is stored in their in schoolyard (g C/m2) based on their biome classification and what they see.</a:t>
            </a:r>
            <a:endParaRPr lang="en-US" dirty="0">
              <a:latin typeface="Calibri Light" panose="020F0502020204030204" pitchFamily="34" charset="0"/>
              <a:cs typeface="Calibri Light" panose="020F0502020204030204" pitchFamily="34" charset="0"/>
            </a:endParaRPr>
          </a:p>
          <a:p>
            <a:pPr marL="295275" indent="-117475">
              <a:buFont typeface="Arial"/>
              <a:buNone/>
            </a:pPr>
            <a:endParaRPr lang="en-US" sz="2200" dirty="0">
              <a:latin typeface="Calibri Light" panose="020F0502020204030204" pitchFamily="34" charset="0"/>
              <a:cs typeface="Calibri Light" panose="020F0502020204030204" pitchFamily="34" charset="0"/>
            </a:endParaRPr>
          </a:p>
        </p:txBody>
      </p:sp>
      <p:pic>
        <p:nvPicPr>
          <p:cNvPr id="4" name="Picture 5" descr="Image shows a 5 meter by 6 meter rectangle with six people icons in it.">
            <a:extLst>
              <a:ext uri="{FF2B5EF4-FFF2-40B4-BE49-F238E27FC236}">
                <a16:creationId xmlns:a16="http://schemas.microsoft.com/office/drawing/2014/main" id="{EB45DCCC-4006-3A4A-B39F-E263AC80DC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10982" y="2221991"/>
            <a:ext cx="2557995" cy="1606301"/>
          </a:xfrm>
          <a:prstGeom prst="rect">
            <a:avLst/>
          </a:prstGeom>
        </p:spPr>
      </p:pic>
      <p:pic>
        <p:nvPicPr>
          <p:cNvPr id="2" name="Picture 9" descr="Image shows a world map with different colors; there is no legend.">
            <a:extLst>
              <a:ext uri="{FF2B5EF4-FFF2-40B4-BE49-F238E27FC236}">
                <a16:creationId xmlns:a16="http://schemas.microsoft.com/office/drawing/2014/main" id="{22627583-271C-B94E-AC6C-E42170152F7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03853" y="4525184"/>
            <a:ext cx="2815444" cy="1349959"/>
          </a:xfrm>
          <a:prstGeom prst="rect">
            <a:avLst/>
          </a:prstGeom>
        </p:spPr>
      </p:pic>
    </p:spTree>
    <p:extLst>
      <p:ext uri="{BB962C8B-B14F-4D97-AF65-F5344CB8AC3E}">
        <p14:creationId xmlns:p14="http://schemas.microsoft.com/office/powerpoint/2010/main" val="3100546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B28C370-0C3F-4FB5-810E-3AF74A31D84E}"/>
              </a:ext>
            </a:extLst>
          </p:cNvPr>
          <p:cNvSpPr>
            <a:spLocks noGrp="1"/>
          </p:cNvSpPr>
          <p:nvPr>
            <p:ph type="title" idx="4294967295"/>
          </p:nvPr>
        </p:nvSpPr>
        <p:spPr>
          <a:xfrm>
            <a:off x="1591733" y="1234371"/>
            <a:ext cx="2607734" cy="662164"/>
          </a:xfrm>
          <a:prstGeom prst="rect">
            <a:avLst/>
          </a:prstGeom>
        </p:spPr>
        <p:txBody>
          <a:bodyPr/>
          <a:lstStyle/>
          <a:p>
            <a:pPr rtl="0" eaLnBrk="1" latinLnBrk="0" hangingPunct="1"/>
            <a:r>
              <a:rPr lang="en-US" dirty="0">
                <a:solidFill>
                  <a:srgbClr val="002060"/>
                </a:solidFill>
              </a:rPr>
              <a:t>Allometry</a:t>
            </a:r>
          </a:p>
        </p:txBody>
      </p:sp>
      <p:sp>
        <p:nvSpPr>
          <p:cNvPr id="2" name="Content Placeholder 2">
            <a:extLst>
              <a:ext uri="{FF2B5EF4-FFF2-40B4-BE49-F238E27FC236}">
                <a16:creationId xmlns:a16="http://schemas.microsoft.com/office/drawing/2014/main" id="{35CB7C30-24EF-3446-90AC-34EC8AD79AF3}"/>
              </a:ext>
            </a:extLst>
          </p:cNvPr>
          <p:cNvSpPr txBox="1">
            <a:spLocks/>
          </p:cNvSpPr>
          <p:nvPr/>
        </p:nvSpPr>
        <p:spPr>
          <a:xfrm>
            <a:off x="1323975" y="2123197"/>
            <a:ext cx="4101465" cy="4464050"/>
          </a:xfrm>
          <a:prstGeom prst="rect">
            <a:avLst/>
          </a:prstGeom>
        </p:spPr>
        <p:txBody>
          <a:bodyPr vert="horz" lIns="91440" tIns="45720" rIns="91440" bIns="45720" rtlCol="0" anchor="t">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latin typeface="Calibri Light" panose="020F0502020204030204" pitchFamily="34" charset="0"/>
                <a:cs typeface="Calibri Light" panose="020F0502020204030204" pitchFamily="34" charset="0"/>
              </a:rPr>
              <a:t>Students measure their height, arm span, and foot length to show how </a:t>
            </a:r>
            <a:r>
              <a:rPr lang="en-US" sz="2200" u="sng" dirty="0">
                <a:latin typeface="Calibri Light" panose="020F0502020204030204" pitchFamily="34" charset="0"/>
                <a:cs typeface="Calibri Light" panose="020F0502020204030204" pitchFamily="34" charset="0"/>
              </a:rPr>
              <a:t>living organism’s parts are related to the whole (allometry).</a:t>
            </a:r>
          </a:p>
          <a:p>
            <a:r>
              <a:rPr lang="en-US" sz="2200" dirty="0">
                <a:latin typeface="Calibri Light" panose="020F0502020204030204" pitchFamily="34" charset="0"/>
                <a:cs typeface="Calibri Light" panose="020F0502020204030204" pitchFamily="34" charset="0"/>
              </a:rPr>
              <a:t>Students use this concept to understand how circumference/DBH of trees can be used to estimate biomass.</a:t>
            </a:r>
          </a:p>
          <a:p>
            <a:r>
              <a:rPr lang="en-US" sz="2200" dirty="0">
                <a:latin typeface="Calibri Light" panose="020F0502020204030204" pitchFamily="34" charset="0"/>
                <a:cs typeface="Calibri Light" panose="020F0502020204030204" pitchFamily="34" charset="0"/>
              </a:rPr>
              <a:t>Students view allometric relationships of tree species groups.</a:t>
            </a:r>
          </a:p>
          <a:p>
            <a:pPr marL="295275" indent="-117475">
              <a:buFont typeface="Arial"/>
              <a:buNone/>
            </a:pPr>
            <a:endParaRPr lang="en-US" dirty="0">
              <a:latin typeface="Calibri Light" panose="020F0502020204030204" pitchFamily="34" charset="0"/>
              <a:cs typeface="Calibri Light" panose="020F0502020204030204" pitchFamily="34" charset="0"/>
            </a:endParaRPr>
          </a:p>
        </p:txBody>
      </p:sp>
      <p:pic>
        <p:nvPicPr>
          <p:cNvPr id="3" name="Picture 5" descr="Image shows a graph of Predicted Biomass in kilograms against dbh in centimeters for: 1) maple/oak/hickory/beech 2) soft maple/birch 3) Douglas - fir 4) mixed hardwood 5) true fir/hemlock 6) aspen/alder/cottonwood/willow 7) spruce 8) pine 9) cedar/larch 10) woodland. All curves graphed seemed to be exponential.">
            <a:extLst>
              <a:ext uri="{FF2B5EF4-FFF2-40B4-BE49-F238E27FC236}">
                <a16:creationId xmlns:a16="http://schemas.microsoft.com/office/drawing/2014/main" id="{2CCB5240-C5AC-6C41-B890-A51DAFB52159}"/>
              </a:ext>
            </a:extLst>
          </p:cNvPr>
          <p:cNvPicPr>
            <a:picLocks noChangeAspect="1"/>
          </p:cNvPicPr>
          <p:nvPr/>
        </p:nvPicPr>
        <p:blipFill>
          <a:blip r:embed="rId2"/>
          <a:stretch>
            <a:fillRect/>
          </a:stretch>
        </p:blipFill>
        <p:spPr>
          <a:xfrm>
            <a:off x="5733562" y="2245360"/>
            <a:ext cx="3267923" cy="3506470"/>
          </a:xfrm>
          <a:prstGeom prst="rect">
            <a:avLst/>
          </a:prstGeom>
        </p:spPr>
      </p:pic>
      <p:sp>
        <p:nvSpPr>
          <p:cNvPr id="4" name="TextBox 3">
            <a:extLst>
              <a:ext uri="{FF2B5EF4-FFF2-40B4-BE49-F238E27FC236}">
                <a16:creationId xmlns:a16="http://schemas.microsoft.com/office/drawing/2014/main" id="{79E08D9D-DFF1-2149-91F6-499EB291E7B9}"/>
              </a:ext>
            </a:extLst>
          </p:cNvPr>
          <p:cNvSpPr txBox="1"/>
          <p:nvPr/>
        </p:nvSpPr>
        <p:spPr>
          <a:xfrm>
            <a:off x="7274944" y="5991225"/>
            <a:ext cx="1866182" cy="27699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t>Jenkins et al. 2003</a:t>
            </a:r>
          </a:p>
        </p:txBody>
      </p:sp>
    </p:spTree>
    <p:extLst>
      <p:ext uri="{BB962C8B-B14F-4D97-AF65-F5344CB8AC3E}">
        <p14:creationId xmlns:p14="http://schemas.microsoft.com/office/powerpoint/2010/main" val="1916541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08D3C-429F-4F08-9CB2-F6C504FC0D07}"/>
              </a:ext>
            </a:extLst>
          </p:cNvPr>
          <p:cNvSpPr>
            <a:spLocks noGrp="1"/>
          </p:cNvSpPr>
          <p:nvPr>
            <p:ph type="title" idx="4294967295"/>
          </p:nvPr>
        </p:nvSpPr>
        <p:spPr>
          <a:xfrm>
            <a:off x="1179513" y="1117988"/>
            <a:ext cx="3369909" cy="752863"/>
          </a:xfrm>
          <a:prstGeom prst="rect">
            <a:avLst/>
          </a:prstGeom>
        </p:spPr>
        <p:txBody>
          <a:bodyPr/>
          <a:lstStyle/>
          <a:p>
            <a:r>
              <a:rPr lang="en-US" dirty="0">
                <a:hlinkClick r:id="rId3"/>
              </a:rPr>
              <a:t>Site Selection</a:t>
            </a:r>
            <a:endParaRPr lang="en-US" dirty="0"/>
          </a:p>
        </p:txBody>
      </p:sp>
      <p:sp>
        <p:nvSpPr>
          <p:cNvPr id="14" name="TextBox 13">
            <a:extLst>
              <a:ext uri="{FF2B5EF4-FFF2-40B4-BE49-F238E27FC236}">
                <a16:creationId xmlns:a16="http://schemas.microsoft.com/office/drawing/2014/main" id="{09E97E4A-C3C5-F648-8760-F0C69F4BD4DA}"/>
              </a:ext>
            </a:extLst>
          </p:cNvPr>
          <p:cNvSpPr txBox="1"/>
          <p:nvPr/>
        </p:nvSpPr>
        <p:spPr>
          <a:xfrm>
            <a:off x="4709670" y="1117988"/>
            <a:ext cx="4411091" cy="923330"/>
          </a:xfrm>
          <a:prstGeom prst="rect">
            <a:avLst/>
          </a:prstGeom>
          <a:noFill/>
        </p:spPr>
        <p:txBody>
          <a:bodyPr wrap="square" rtlCol="0">
            <a:spAutoFit/>
          </a:bodyPr>
          <a:lstStyle/>
          <a:p>
            <a:pPr algn="r"/>
            <a:r>
              <a:rPr lang="en-US" i="1" dirty="0">
                <a:solidFill>
                  <a:sysClr val="windowText" lastClr="000000"/>
                </a:solidFill>
              </a:rPr>
              <a:t>Site selection can be completed with or without student involvement</a:t>
            </a:r>
            <a:endParaRPr lang="en-US" b="1" i="1" dirty="0">
              <a:solidFill>
                <a:sysClr val="windowText" lastClr="000000"/>
              </a:solidFill>
            </a:endParaRPr>
          </a:p>
          <a:p>
            <a:pPr algn="r"/>
            <a:endParaRPr lang="en-US" dirty="0"/>
          </a:p>
        </p:txBody>
      </p:sp>
      <p:sp>
        <p:nvSpPr>
          <p:cNvPr id="11" name="Content Placeholder 9">
            <a:extLst>
              <a:ext uri="{FF2B5EF4-FFF2-40B4-BE49-F238E27FC236}">
                <a16:creationId xmlns:a16="http://schemas.microsoft.com/office/drawing/2014/main" id="{099809DC-44E2-2148-86E6-8ACE9F2D5516}"/>
              </a:ext>
            </a:extLst>
          </p:cNvPr>
          <p:cNvSpPr txBox="1">
            <a:spLocks/>
          </p:cNvSpPr>
          <p:nvPr/>
        </p:nvSpPr>
        <p:spPr>
          <a:xfrm>
            <a:off x="1179513" y="1895475"/>
            <a:ext cx="7817328" cy="114596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None/>
              <a:tabLst/>
              <a:defRPr/>
            </a:pPr>
            <a:r>
              <a:rPr kumimoji="0" lang="en-US" sz="2400" i="0"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Determine if your site is a “Standard” or ”Non-standard” site:</a:t>
            </a:r>
          </a:p>
        </p:txBody>
      </p:sp>
      <p:sp>
        <p:nvSpPr>
          <p:cNvPr id="15" name="TextBox 14">
            <a:extLst>
              <a:ext uri="{FF2B5EF4-FFF2-40B4-BE49-F238E27FC236}">
                <a16:creationId xmlns:a16="http://schemas.microsoft.com/office/drawing/2014/main" id="{9953811F-A2F2-6941-B57F-BB3E997C72E4}"/>
              </a:ext>
            </a:extLst>
          </p:cNvPr>
          <p:cNvSpPr txBox="1"/>
          <p:nvPr/>
        </p:nvSpPr>
        <p:spPr>
          <a:xfrm>
            <a:off x="1388803" y="2492591"/>
            <a:ext cx="6171724" cy="4124206"/>
          </a:xfrm>
          <a:prstGeom prst="rect">
            <a:avLst/>
          </a:prstGeom>
          <a:noFill/>
        </p:spPr>
        <p:txBody>
          <a:bodyPr wrap="square" rtlCol="0">
            <a:spAutoFit/>
          </a:bodyPr>
          <a:lstStyle/>
          <a:p>
            <a:r>
              <a:rPr lang="en-US" sz="2200" u="sng" dirty="0">
                <a:latin typeface="Calibri" panose="020F0502020204030204" pitchFamily="34" charset="0"/>
                <a:cs typeface="Calibri" panose="020F0502020204030204" pitchFamily="34" charset="0"/>
              </a:rPr>
              <a:t>Standard Site </a:t>
            </a:r>
            <a:r>
              <a:rPr lang="en-US" sz="2200" dirty="0">
                <a:latin typeface="Calibri" panose="020F0502020204030204" pitchFamily="34" charset="0"/>
                <a:cs typeface="Calibri" panose="020F0502020204030204" pitchFamily="34" charset="0"/>
              </a:rPr>
              <a:t>- </a:t>
            </a:r>
            <a:r>
              <a:rPr lang="en-US" sz="2200" dirty="0">
                <a:solidFill>
                  <a:sysClr val="windowText" lastClr="000000"/>
                </a:solidFill>
                <a:latin typeface="Calibri" panose="020F0502020204030204" pitchFamily="34" charset="0"/>
                <a:cs typeface="Calibri" panose="020F0502020204030204" pitchFamily="34" charset="0"/>
              </a:rPr>
              <a:t>an accessible area of at least 225 m</a:t>
            </a:r>
            <a:r>
              <a:rPr lang="en-US" sz="2200" baseline="30000" dirty="0">
                <a:solidFill>
                  <a:sysClr val="windowText" lastClr="000000"/>
                </a:solidFill>
                <a:latin typeface="Calibri" panose="020F0502020204030204" pitchFamily="34" charset="0"/>
                <a:cs typeface="Calibri" panose="020F0502020204030204" pitchFamily="34" charset="0"/>
              </a:rPr>
              <a:t>2</a:t>
            </a:r>
            <a:r>
              <a:rPr lang="en-US" sz="2200" dirty="0">
                <a:solidFill>
                  <a:sysClr val="windowText" lastClr="000000"/>
                </a:solidFill>
                <a:latin typeface="Calibri" panose="020F0502020204030204" pitchFamily="34" charset="0"/>
                <a:cs typeface="Calibri" panose="020F0502020204030204" pitchFamily="34" charset="0"/>
              </a:rPr>
              <a:t> (15m x 15m) of contiguous vegetation (forest, </a:t>
            </a:r>
            <a:r>
              <a:rPr lang="en-US" sz="2200" dirty="0" err="1">
                <a:solidFill>
                  <a:sysClr val="windowText" lastClr="000000"/>
                </a:solidFill>
                <a:latin typeface="Calibri" panose="020F0502020204030204" pitchFamily="34" charset="0"/>
                <a:cs typeface="Calibri" panose="020F0502020204030204" pitchFamily="34" charset="0"/>
              </a:rPr>
              <a:t>shrubland</a:t>
            </a:r>
            <a:r>
              <a:rPr lang="en-US" sz="2200" dirty="0">
                <a:solidFill>
                  <a:sysClr val="windowText" lastClr="000000"/>
                </a:solidFill>
                <a:latin typeface="Calibri" panose="020F0502020204030204" pitchFamily="34" charset="0"/>
                <a:cs typeface="Calibri" panose="020F0502020204030204" pitchFamily="34" charset="0"/>
              </a:rPr>
              <a:t>, grassland). Aim for 30 m x 30 m (900 m</a:t>
            </a:r>
            <a:r>
              <a:rPr lang="en-US" sz="2200" baseline="30000" dirty="0">
                <a:solidFill>
                  <a:sysClr val="windowText" lastClr="000000"/>
                </a:solidFill>
                <a:latin typeface="Calibri" panose="020F0502020204030204" pitchFamily="34" charset="0"/>
                <a:cs typeface="Calibri" panose="020F0502020204030204" pitchFamily="34" charset="0"/>
              </a:rPr>
              <a:t>2</a:t>
            </a:r>
            <a:r>
              <a:rPr lang="en-US" sz="2200" dirty="0">
                <a:solidFill>
                  <a:sysClr val="windowText" lastClr="000000"/>
                </a:solidFill>
                <a:latin typeface="Calibri" panose="020F0502020204030204" pitchFamily="34" charset="0"/>
                <a:cs typeface="Calibri" panose="020F0502020204030204" pitchFamily="34" charset="0"/>
              </a:rPr>
              <a:t>). A smaller or different shaped area will work;  modify Tree Mapping protocol to suit your site &amp; students. </a:t>
            </a:r>
            <a:r>
              <a:rPr lang="en-US" sz="2000" b="1" dirty="0">
                <a:solidFill>
                  <a:srgbClr val="FF0000"/>
                </a:solidFill>
                <a:latin typeface="Calibri" panose="020F0502020204030204" pitchFamily="34" charset="0"/>
                <a:cs typeface="Calibri" panose="020F0502020204030204" pitchFamily="34" charset="0"/>
              </a:rPr>
              <a:t>*Please use Standard Site Carbon Cycle Protocols </a:t>
            </a:r>
            <a:r>
              <a:rPr lang="en-US" sz="2000" b="1" dirty="0" err="1">
                <a:solidFill>
                  <a:srgbClr val="FF0000"/>
                </a:solidFill>
                <a:latin typeface="Calibri" panose="020F0502020204030204" pitchFamily="34" charset="0"/>
                <a:cs typeface="Calibri" panose="020F0502020204030204" pitchFamily="34" charset="0"/>
              </a:rPr>
              <a:t>eTraining</a:t>
            </a:r>
            <a:r>
              <a:rPr lang="en-US" sz="2000" b="1" dirty="0">
                <a:solidFill>
                  <a:srgbClr val="FF0000"/>
                </a:solidFill>
                <a:latin typeface="Calibri" panose="020F0502020204030204" pitchFamily="34" charset="0"/>
                <a:cs typeface="Calibri" panose="020F0502020204030204" pitchFamily="34" charset="0"/>
              </a:rPr>
              <a:t>*</a:t>
            </a:r>
            <a:endParaRPr lang="en-US" sz="2200" dirty="0">
              <a:solidFill>
                <a:sysClr val="windowText" lastClr="000000"/>
              </a:solidFill>
              <a:latin typeface="Calibri" panose="020F0502020204030204" pitchFamily="34" charset="0"/>
              <a:cs typeface="Calibri" panose="020F0502020204030204" pitchFamily="34" charset="0"/>
            </a:endParaRPr>
          </a:p>
          <a:p>
            <a:endParaRPr lang="en-US" sz="2200" u="sng" dirty="0">
              <a:solidFill>
                <a:sysClr val="windowText" lastClr="000000"/>
              </a:solidFill>
              <a:latin typeface="Calibri" panose="020F0502020204030204" pitchFamily="34" charset="0"/>
              <a:cs typeface="Calibri" panose="020F0502020204030204" pitchFamily="34" charset="0"/>
            </a:endParaRPr>
          </a:p>
          <a:p>
            <a:r>
              <a:rPr lang="en-US" sz="2200" u="sng" dirty="0">
                <a:solidFill>
                  <a:sysClr val="windowText" lastClr="000000"/>
                </a:solidFill>
                <a:latin typeface="Calibri" panose="020F0502020204030204" pitchFamily="34" charset="0"/>
                <a:cs typeface="Calibri" panose="020F0502020204030204" pitchFamily="34" charset="0"/>
              </a:rPr>
              <a:t>Non-standard Site</a:t>
            </a:r>
            <a:r>
              <a:rPr lang="en-US" sz="2200" dirty="0">
                <a:solidFill>
                  <a:sysClr val="windowText" lastClr="000000"/>
                </a:solidFill>
                <a:latin typeface="Calibri" panose="020F0502020204030204" pitchFamily="34" charset="0"/>
                <a:cs typeface="Calibri" panose="020F0502020204030204" pitchFamily="34" charset="0"/>
              </a:rPr>
              <a:t> – an </a:t>
            </a:r>
            <a:r>
              <a:rPr lang="en-US" sz="2200" dirty="0">
                <a:latin typeface="Calibri" panose="020F0502020204030204" pitchFamily="34" charset="0"/>
                <a:cs typeface="Calibri" panose="020F0502020204030204" pitchFamily="34" charset="0"/>
              </a:rPr>
              <a:t>accessible area of </a:t>
            </a:r>
            <a:r>
              <a:rPr lang="en-US" sz="2200" dirty="0">
                <a:solidFill>
                  <a:sysClr val="windowText" lastClr="000000"/>
                </a:solidFill>
                <a:latin typeface="Calibri" panose="020F0502020204030204" pitchFamily="34" charset="0"/>
                <a:cs typeface="Calibri" panose="020F0502020204030204" pitchFamily="34" charset="0"/>
              </a:rPr>
              <a:t>225 m</a:t>
            </a:r>
            <a:r>
              <a:rPr lang="en-US" sz="2200" baseline="30000" dirty="0">
                <a:solidFill>
                  <a:sysClr val="windowText" lastClr="000000"/>
                </a:solidFill>
                <a:latin typeface="Calibri" panose="020F0502020204030204" pitchFamily="34" charset="0"/>
                <a:cs typeface="Calibri" panose="020F0502020204030204" pitchFamily="34" charset="0"/>
              </a:rPr>
              <a:t>2</a:t>
            </a:r>
            <a:r>
              <a:rPr lang="en-US" sz="2200" dirty="0">
                <a:solidFill>
                  <a:sysClr val="windowText" lastClr="000000"/>
                </a:solidFill>
                <a:latin typeface="Calibri" panose="020F0502020204030204" pitchFamily="34" charset="0"/>
                <a:cs typeface="Calibri" panose="020F0502020204030204" pitchFamily="34" charset="0"/>
              </a:rPr>
              <a:t> (15m x 15m)</a:t>
            </a:r>
            <a:r>
              <a:rPr lang="en-US" sz="2200" dirty="0">
                <a:latin typeface="Calibri" panose="020F0502020204030204" pitchFamily="34" charset="0"/>
                <a:cs typeface="Calibri" panose="020F0502020204030204" pitchFamily="34" charset="0"/>
              </a:rPr>
              <a:t>  with some vegetation and some human interference (i.e. a local park, city block, or the school area itself). </a:t>
            </a:r>
            <a:endParaRPr lang="en-US" sz="2200" u="sng" dirty="0">
              <a:latin typeface="Calibri" panose="020F0502020204030204" pitchFamily="34" charset="0"/>
              <a:cs typeface="Calibri" panose="020F0502020204030204" pitchFamily="34" charset="0"/>
            </a:endParaRPr>
          </a:p>
        </p:txBody>
      </p:sp>
      <p:pic>
        <p:nvPicPr>
          <p:cNvPr id="12" name="Picture 4" descr="Image shows an icon of trees and 4 geometric shapes with 2 arrows crossing the center of each of the shapes, one arrow horizontally and the other vertically. One shape is a rectangle longer than wider; next is a rectangle wider than longer, next is a quadrilateral not square not rectangle; and the last one is an oval.">
            <a:extLst>
              <a:ext uri="{FF2B5EF4-FFF2-40B4-BE49-F238E27FC236}">
                <a16:creationId xmlns:a16="http://schemas.microsoft.com/office/drawing/2014/main" id="{CA4E6C8E-C648-9442-8DD4-520292B7FF52}"/>
              </a:ext>
            </a:extLst>
          </p:cNvPr>
          <p:cNvPicPr>
            <a:picLocks noChangeAspect="1"/>
          </p:cNvPicPr>
          <p:nvPr/>
        </p:nvPicPr>
        <p:blipFill>
          <a:blip r:embed="rId4"/>
          <a:stretch>
            <a:fillRect/>
          </a:stretch>
        </p:blipFill>
        <p:spPr>
          <a:xfrm>
            <a:off x="7578155" y="2632552"/>
            <a:ext cx="1418686" cy="1687018"/>
          </a:xfrm>
          <a:prstGeom prst="rect">
            <a:avLst/>
          </a:prstGeom>
        </p:spPr>
      </p:pic>
      <p:pic>
        <p:nvPicPr>
          <p:cNvPr id="13" name="Picture 6" descr="Image shows an icon of buildings with little vegetation. Below it there are two shapes, the first one is a trapezoid and the second one is a triangle. Both shapes have  other small shapes of different sorts inside them. ">
            <a:extLst>
              <a:ext uri="{FF2B5EF4-FFF2-40B4-BE49-F238E27FC236}">
                <a16:creationId xmlns:a16="http://schemas.microsoft.com/office/drawing/2014/main" id="{BB9508EE-134F-F247-8A14-C6B5C805B79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468671" y="4961517"/>
            <a:ext cx="1637663" cy="1269432"/>
          </a:xfrm>
          <a:prstGeom prst="rect">
            <a:avLst/>
          </a:prstGeom>
        </p:spPr>
      </p:pic>
    </p:spTree>
    <p:extLst>
      <p:ext uri="{BB962C8B-B14F-4D97-AF65-F5344CB8AC3E}">
        <p14:creationId xmlns:p14="http://schemas.microsoft.com/office/powerpoint/2010/main" val="3376422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A297BB-FC01-4407-8709-F46D940B5ED2}"/>
              </a:ext>
            </a:extLst>
          </p:cNvPr>
          <p:cNvSpPr>
            <a:spLocks noGrp="1"/>
          </p:cNvSpPr>
          <p:nvPr>
            <p:ph type="title" idx="4294967295"/>
          </p:nvPr>
        </p:nvSpPr>
        <p:spPr>
          <a:xfrm>
            <a:off x="1179513" y="963436"/>
            <a:ext cx="5337034" cy="752863"/>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rPr>
              <a:t>Site Selection (Cont’d)</a:t>
            </a:r>
            <a:endParaRPr lang="en-US" dirty="0"/>
          </a:p>
        </p:txBody>
      </p:sp>
      <p:sp>
        <p:nvSpPr>
          <p:cNvPr id="14" name="TextBox 13">
            <a:extLst>
              <a:ext uri="{FF2B5EF4-FFF2-40B4-BE49-F238E27FC236}">
                <a16:creationId xmlns:a16="http://schemas.microsoft.com/office/drawing/2014/main" id="{09E97E4A-C3C5-F648-8760-F0C69F4BD4DA}"/>
              </a:ext>
            </a:extLst>
          </p:cNvPr>
          <p:cNvSpPr txBox="1"/>
          <p:nvPr/>
        </p:nvSpPr>
        <p:spPr>
          <a:xfrm>
            <a:off x="6261904" y="1117988"/>
            <a:ext cx="2858857" cy="1200329"/>
          </a:xfrm>
          <a:prstGeom prst="rect">
            <a:avLst/>
          </a:prstGeom>
          <a:noFill/>
        </p:spPr>
        <p:txBody>
          <a:bodyPr wrap="square" rtlCol="0">
            <a:spAutoFit/>
          </a:bodyPr>
          <a:lstStyle/>
          <a:p>
            <a:pPr algn="r"/>
            <a:r>
              <a:rPr lang="en-US" i="1" dirty="0">
                <a:solidFill>
                  <a:sysClr val="windowText" lastClr="000000"/>
                </a:solidFill>
              </a:rPr>
              <a:t>Site selection can be completed with or without student involvement</a:t>
            </a:r>
            <a:endParaRPr lang="en-US" b="1" i="1" dirty="0">
              <a:solidFill>
                <a:sysClr val="windowText" lastClr="000000"/>
              </a:solidFill>
            </a:endParaRPr>
          </a:p>
          <a:p>
            <a:pPr algn="r"/>
            <a:endParaRPr lang="en-US" dirty="0"/>
          </a:p>
        </p:txBody>
      </p:sp>
      <p:sp>
        <p:nvSpPr>
          <p:cNvPr id="11" name="Content Placeholder 9">
            <a:extLst>
              <a:ext uri="{FF2B5EF4-FFF2-40B4-BE49-F238E27FC236}">
                <a16:creationId xmlns:a16="http://schemas.microsoft.com/office/drawing/2014/main" id="{099809DC-44E2-2148-86E6-8ACE9F2D5516}"/>
              </a:ext>
            </a:extLst>
          </p:cNvPr>
          <p:cNvSpPr txBox="1">
            <a:spLocks/>
          </p:cNvSpPr>
          <p:nvPr/>
        </p:nvSpPr>
        <p:spPr>
          <a:xfrm>
            <a:off x="1179513" y="1895476"/>
            <a:ext cx="7817328" cy="57601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None/>
              <a:tabLst/>
              <a:defRPr/>
            </a:pPr>
            <a:r>
              <a:rPr kumimoji="0" lang="en-US" sz="2400" i="0"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For a Non-Standard site:</a:t>
            </a:r>
          </a:p>
        </p:txBody>
      </p:sp>
      <p:sp>
        <p:nvSpPr>
          <p:cNvPr id="2" name="Rectangle 1">
            <a:extLst>
              <a:ext uri="{FF2B5EF4-FFF2-40B4-BE49-F238E27FC236}">
                <a16:creationId xmlns:a16="http://schemas.microsoft.com/office/drawing/2014/main" id="{935F8AAE-F1A4-9341-87DE-9A3A3B5B5706}"/>
              </a:ext>
            </a:extLst>
          </p:cNvPr>
          <p:cNvSpPr/>
          <p:nvPr/>
        </p:nvSpPr>
        <p:spPr>
          <a:xfrm>
            <a:off x="1400627" y="2471491"/>
            <a:ext cx="7278295" cy="4124206"/>
          </a:xfrm>
          <a:prstGeom prst="rect">
            <a:avLst/>
          </a:prstGeom>
        </p:spPr>
        <p:txBody>
          <a:bodyPr wrap="square">
            <a:spAutoFit/>
          </a:bodyPr>
          <a:lstStyle/>
          <a:p>
            <a:pPr>
              <a:spcAft>
                <a:spcPts val="600"/>
              </a:spcAft>
            </a:pPr>
            <a:r>
              <a:rPr lang="en-US" sz="2800" dirty="0">
                <a:solidFill>
                  <a:srgbClr val="000000"/>
                </a:solidFill>
                <a:latin typeface="Calibri" panose="020F0502020204030204" pitchFamily="34" charset="0"/>
                <a:cs typeface="Calibri" panose="020F0502020204030204" pitchFamily="34" charset="0"/>
              </a:rPr>
              <a:t>Use aerial maps to make a rough count of the number of trees in the schoolyard, park, or neighborhood of interest.</a:t>
            </a:r>
            <a:endParaRPr lang="en-US" sz="2800" dirty="0">
              <a:latin typeface="Calibri" panose="020F0502020204030204" pitchFamily="34" charset="0"/>
              <a:cs typeface="Calibri" panose="020F0502020204030204" pitchFamily="34" charset="0"/>
            </a:endParaRPr>
          </a:p>
          <a:p>
            <a:pPr marL="576263" indent="-346075" fontAlgn="base">
              <a:spcAft>
                <a:spcPts val="600"/>
              </a:spcAft>
            </a:pPr>
            <a:r>
              <a:rPr lang="en-US" sz="2800" dirty="0">
                <a:solidFill>
                  <a:srgbClr val="000000"/>
                </a:solidFill>
                <a:latin typeface="Calibri" panose="020F0502020204030204" pitchFamily="34" charset="0"/>
                <a:cs typeface="Calibri" panose="020F0502020204030204" pitchFamily="34" charset="0"/>
              </a:rPr>
              <a:t>a) If the number of trees is &lt; 150, your sample site size will be the entire area (i.e. A city block).</a:t>
            </a:r>
          </a:p>
          <a:p>
            <a:pPr marL="576263" indent="-346075"/>
            <a:r>
              <a:rPr lang="en-US" sz="2800" dirty="0">
                <a:solidFill>
                  <a:srgbClr val="000000"/>
                </a:solidFill>
                <a:latin typeface="Calibri" panose="020F0502020204030204" pitchFamily="34" charset="0"/>
                <a:cs typeface="Calibri" panose="020F0502020204030204" pitchFamily="34" charset="0"/>
              </a:rPr>
              <a:t>b) If the number of trees is ≥ 150, select 1-2 smaller areas in which to perform all field measurements for carbon. </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59712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28271F-71B1-43CB-BD05-179256680178}"/>
              </a:ext>
            </a:extLst>
          </p:cNvPr>
          <p:cNvSpPr>
            <a:spLocks noGrp="1"/>
          </p:cNvSpPr>
          <p:nvPr>
            <p:ph type="title" idx="4294967295"/>
          </p:nvPr>
        </p:nvSpPr>
        <p:spPr>
          <a:xfrm>
            <a:off x="1191564" y="974726"/>
            <a:ext cx="6178550" cy="741186"/>
          </a:xfrm>
          <a:prstGeom prst="rect">
            <a:avLst/>
          </a:prstGeom>
        </p:spPr>
        <p:txBody>
          <a:bodyPr/>
          <a:lstStyle/>
          <a:p>
            <a:r>
              <a:rPr lang="en-US" dirty="0">
                <a:hlinkClick r:id="rId2"/>
              </a:rPr>
              <a:t>Non-Standard Site  Set-Up</a:t>
            </a:r>
            <a:endParaRPr lang="en-US" dirty="0"/>
          </a:p>
        </p:txBody>
      </p:sp>
      <p:sp>
        <p:nvSpPr>
          <p:cNvPr id="18" name="Content Placeholder 9">
            <a:extLst>
              <a:ext uri="{FF2B5EF4-FFF2-40B4-BE49-F238E27FC236}">
                <a16:creationId xmlns:a16="http://schemas.microsoft.com/office/drawing/2014/main" id="{EF98F713-92F6-B24D-BF1F-FD6CCF3BDBC9}"/>
              </a:ext>
            </a:extLst>
          </p:cNvPr>
          <p:cNvSpPr txBox="1">
            <a:spLocks/>
          </p:cNvSpPr>
          <p:nvPr/>
        </p:nvSpPr>
        <p:spPr>
          <a:xfrm>
            <a:off x="1268721" y="1984684"/>
            <a:ext cx="7682308" cy="1732877"/>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dirty="0"/>
              <a:t>Before going out in the field, students learn necessary skills for Site Set-up: pacing, compass, (and optional GPS).</a:t>
            </a:r>
          </a:p>
          <a:p>
            <a:pPr>
              <a:buFont typeface="Arial"/>
              <a:buNone/>
            </a:pPr>
            <a:r>
              <a:rPr lang="en-US" sz="2400" dirty="0"/>
              <a:t>Students then work in teams to set up a Carbon Cycle</a:t>
            </a:r>
          </a:p>
          <a:p>
            <a:pPr>
              <a:buFont typeface="Arial"/>
              <a:buNone/>
            </a:pPr>
            <a:r>
              <a:rPr lang="en-US" sz="2400" dirty="0"/>
              <a:t>sample site:</a:t>
            </a:r>
            <a:endParaRPr lang="en-US" dirty="0"/>
          </a:p>
          <a:p>
            <a:pPr marL="0" indent="0">
              <a:buFont typeface="Arial"/>
              <a:buNone/>
            </a:pPr>
            <a:endParaRPr lang="en-US" sz="2400" dirty="0"/>
          </a:p>
        </p:txBody>
      </p:sp>
      <p:sp>
        <p:nvSpPr>
          <p:cNvPr id="2" name="TextBox 1">
            <a:extLst>
              <a:ext uri="{FF2B5EF4-FFF2-40B4-BE49-F238E27FC236}">
                <a16:creationId xmlns:a16="http://schemas.microsoft.com/office/drawing/2014/main" id="{628F5EE6-B331-4840-B355-B3EAEA29AF68}"/>
              </a:ext>
            </a:extLst>
          </p:cNvPr>
          <p:cNvSpPr txBox="1"/>
          <p:nvPr/>
        </p:nvSpPr>
        <p:spPr>
          <a:xfrm>
            <a:off x="1316566" y="3619538"/>
            <a:ext cx="3484282" cy="2308324"/>
          </a:xfrm>
          <a:prstGeom prst="rect">
            <a:avLst/>
          </a:prstGeom>
          <a:noFill/>
        </p:spPr>
        <p:txBody>
          <a:bodyPr wrap="square" rtlCol="0">
            <a:spAutoFit/>
          </a:bodyPr>
          <a:lstStyle/>
          <a:p>
            <a:pPr>
              <a:buFont typeface="Arial"/>
              <a:buNone/>
            </a:pPr>
            <a:r>
              <a:rPr lang="en-US" sz="2400" dirty="0"/>
              <a:t>1. Perimeter Team</a:t>
            </a:r>
          </a:p>
          <a:p>
            <a:pPr>
              <a:buFont typeface="Arial"/>
              <a:buNone/>
            </a:pPr>
            <a:r>
              <a:rPr lang="en-US" sz="2400" dirty="0"/>
              <a:t>2. Photography Team</a:t>
            </a:r>
          </a:p>
          <a:p>
            <a:pPr>
              <a:buFont typeface="Arial"/>
              <a:buNone/>
            </a:pPr>
            <a:r>
              <a:rPr lang="en-US" sz="2400" dirty="0"/>
              <a:t>3. Data recording Team</a:t>
            </a:r>
          </a:p>
          <a:p>
            <a:pPr>
              <a:buFont typeface="Arial"/>
              <a:buNone/>
            </a:pPr>
            <a:r>
              <a:rPr lang="en-US" sz="2400" dirty="0"/>
              <a:t>4. GPS Team if using GPS unit*. </a:t>
            </a:r>
          </a:p>
          <a:p>
            <a:endParaRPr lang="en-US" sz="2400" dirty="0"/>
          </a:p>
        </p:txBody>
      </p:sp>
      <p:pic>
        <p:nvPicPr>
          <p:cNvPr id="3" name="Picture 2" descr="Image of coordinates plane, first quadrant has a medium rectangle, second quadrant has part of medium rectangle next to a small rectangle; third quadrant has a medium rectangle and a small part of the medium rectangle that is also on the second quadrant; fourth quadrant has a big square.">
            <a:extLst>
              <a:ext uri="{FF2B5EF4-FFF2-40B4-BE49-F238E27FC236}">
                <a16:creationId xmlns:a16="http://schemas.microsoft.com/office/drawing/2014/main" id="{256B8251-C98D-1C4A-8F50-6E63CAF79B5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09875" y="3310245"/>
            <a:ext cx="3688586" cy="3272971"/>
          </a:xfrm>
          <a:prstGeom prst="rect">
            <a:avLst/>
          </a:prstGeom>
        </p:spPr>
      </p:pic>
      <p:sp>
        <p:nvSpPr>
          <p:cNvPr id="5" name="TextBox 4">
            <a:extLst>
              <a:ext uri="{FF2B5EF4-FFF2-40B4-BE49-F238E27FC236}">
                <a16:creationId xmlns:a16="http://schemas.microsoft.com/office/drawing/2014/main" id="{95918602-D6EC-4945-91C5-1B4BB8E7CB6D}"/>
              </a:ext>
            </a:extLst>
          </p:cNvPr>
          <p:cNvSpPr txBox="1"/>
          <p:nvPr/>
        </p:nvSpPr>
        <p:spPr>
          <a:xfrm>
            <a:off x="1191564" y="6143043"/>
            <a:ext cx="3609284" cy="647499"/>
          </a:xfrm>
          <a:prstGeom prst="rect">
            <a:avLst/>
          </a:prstGeom>
          <a:noFill/>
        </p:spPr>
        <p:txBody>
          <a:bodyPr wrap="square" rtlCol="0">
            <a:spAutoFit/>
          </a:bodyPr>
          <a:lstStyle/>
          <a:p>
            <a:r>
              <a:rPr lang="en-US" dirty="0"/>
              <a:t>*If using phone for GPS, data recording team collects coordinates</a:t>
            </a:r>
          </a:p>
        </p:txBody>
      </p:sp>
    </p:spTree>
    <p:extLst>
      <p:ext uri="{BB962C8B-B14F-4D97-AF65-F5344CB8AC3E}">
        <p14:creationId xmlns:p14="http://schemas.microsoft.com/office/powerpoint/2010/main" val="3184088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32F939-76AC-4C47-B2D6-2F023C928F58}"/>
              </a:ext>
            </a:extLst>
          </p:cNvPr>
          <p:cNvSpPr>
            <a:spLocks noGrp="1"/>
          </p:cNvSpPr>
          <p:nvPr>
            <p:ph type="title" idx="4294967295"/>
          </p:nvPr>
        </p:nvSpPr>
        <p:spPr>
          <a:xfrm>
            <a:off x="1226961" y="933453"/>
            <a:ext cx="7917039" cy="718608"/>
          </a:xfrm>
          <a:prstGeom prst="rect">
            <a:avLst/>
          </a:prstGeom>
        </p:spPr>
        <p:txBody>
          <a:bodyPr/>
          <a:lstStyle/>
          <a:p>
            <a:r>
              <a:rPr lang="en-US" sz="4400" i="0" kern="1200" spc="0" baseline="0" dirty="0">
                <a:ln>
                  <a:noFill/>
                </a:ln>
                <a:solidFill>
                  <a:srgbClr val="002060"/>
                </a:solidFill>
                <a:effectLst/>
                <a:latin typeface="Calibri" panose="020F0502020204030204" pitchFamily="34" charset="0"/>
                <a:ea typeface="+mn-ea"/>
                <a:cs typeface="+mn-cs"/>
              </a:rPr>
              <a:t>Non-Standard Site Set-up (Cont’d)</a:t>
            </a:r>
            <a:endParaRPr lang="en-US" dirty="0"/>
          </a:p>
        </p:txBody>
      </p:sp>
      <p:sp>
        <p:nvSpPr>
          <p:cNvPr id="5" name="Content Placeholder 9">
            <a:extLst>
              <a:ext uri="{FF2B5EF4-FFF2-40B4-BE49-F238E27FC236}">
                <a16:creationId xmlns:a16="http://schemas.microsoft.com/office/drawing/2014/main" id="{E34EE357-246C-604B-A223-A904D171860E}"/>
              </a:ext>
            </a:extLst>
          </p:cNvPr>
          <p:cNvSpPr txBox="1">
            <a:spLocks/>
          </p:cNvSpPr>
          <p:nvPr/>
        </p:nvSpPr>
        <p:spPr>
          <a:xfrm>
            <a:off x="1328738" y="1881486"/>
            <a:ext cx="2417549" cy="4779963"/>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algn="ctr">
              <a:buFont typeface="Arial"/>
              <a:buNone/>
            </a:pPr>
            <a:r>
              <a:rPr lang="en-US" sz="2600" dirty="0"/>
              <a:t>Perimeter Team</a:t>
            </a:r>
          </a:p>
          <a:p>
            <a:pPr marL="0" indent="0">
              <a:buNone/>
            </a:pPr>
            <a:r>
              <a:rPr lang="en-US" sz="1800" dirty="0"/>
              <a:t>Start at one corner of the site and rotate clockwise until facing nearest corner. Record bearing and paces to nearest corner. Repeat for each corner. </a:t>
            </a:r>
          </a:p>
          <a:p>
            <a:pPr>
              <a:buFont typeface="Arial"/>
              <a:buNone/>
            </a:pPr>
            <a:endParaRPr lang="en-US" dirty="0"/>
          </a:p>
          <a:p>
            <a:pPr>
              <a:buFont typeface="Arial"/>
              <a:buNone/>
            </a:pPr>
            <a:endParaRPr lang="en-US" dirty="0"/>
          </a:p>
        </p:txBody>
      </p:sp>
      <p:sp>
        <p:nvSpPr>
          <p:cNvPr id="2" name="Content Placeholder 9">
            <a:extLst>
              <a:ext uri="{FF2B5EF4-FFF2-40B4-BE49-F238E27FC236}">
                <a16:creationId xmlns:a16="http://schemas.microsoft.com/office/drawing/2014/main" id="{9E5F159C-05CD-224D-8BFF-11649E487C9B}"/>
              </a:ext>
            </a:extLst>
          </p:cNvPr>
          <p:cNvSpPr txBox="1">
            <a:spLocks/>
          </p:cNvSpPr>
          <p:nvPr/>
        </p:nvSpPr>
        <p:spPr>
          <a:xfrm>
            <a:off x="3741605" y="1881486"/>
            <a:ext cx="2732902" cy="4779963"/>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en-US" sz="2600" dirty="0"/>
              <a:t>Photography Team</a:t>
            </a:r>
          </a:p>
          <a:p>
            <a:pPr marL="0" indent="0">
              <a:buNone/>
            </a:pPr>
            <a:r>
              <a:rPr lang="en-US" sz="1800" dirty="0"/>
              <a:t>Select a spot in middle of site to take photos. Use compass to take one photo in nine directions below and work with data recording team to enter photo numbers or photo time-stamp on site set-up sheet.</a:t>
            </a:r>
          </a:p>
          <a:p>
            <a:pPr>
              <a:buFont typeface="Arial" panose="020B0604020202020204" pitchFamily="34" charset="0"/>
              <a:buNone/>
            </a:pPr>
            <a:endParaRPr lang="en-US" dirty="0"/>
          </a:p>
          <a:p>
            <a:pPr>
              <a:buFont typeface="Arial" panose="020B0604020202020204" pitchFamily="34" charset="0"/>
              <a:buNone/>
            </a:pPr>
            <a:endParaRPr lang="en-US" dirty="0"/>
          </a:p>
        </p:txBody>
      </p:sp>
      <p:sp>
        <p:nvSpPr>
          <p:cNvPr id="3" name="Content Placeholder 9">
            <a:extLst>
              <a:ext uri="{FF2B5EF4-FFF2-40B4-BE49-F238E27FC236}">
                <a16:creationId xmlns:a16="http://schemas.microsoft.com/office/drawing/2014/main" id="{DBCD0FA0-F74B-9942-A36A-2608D7BFD405}"/>
              </a:ext>
            </a:extLst>
          </p:cNvPr>
          <p:cNvSpPr txBox="1">
            <a:spLocks/>
          </p:cNvSpPr>
          <p:nvPr/>
        </p:nvSpPr>
        <p:spPr>
          <a:xfrm>
            <a:off x="6474507" y="1881487"/>
            <a:ext cx="2532420" cy="477996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en-US" sz="2600" dirty="0"/>
              <a:t>Data recording Team</a:t>
            </a:r>
          </a:p>
          <a:p>
            <a:pPr marL="0" indent="0">
              <a:buNone/>
            </a:pPr>
            <a:r>
              <a:rPr lang="en-US" sz="1800" dirty="0"/>
              <a:t>Each team member independently estimates percent cover of shrubs &amp; saplings and herbaceous cover. </a:t>
            </a:r>
          </a:p>
          <a:p>
            <a:pPr marL="0" indent="0">
              <a:buNone/>
            </a:pPr>
            <a:r>
              <a:rPr lang="en-US" sz="1800" dirty="0"/>
              <a:t>Work with photography team to record the photo numbers. Use the time stamp of the photo if using a smart phone. </a:t>
            </a:r>
          </a:p>
          <a:p>
            <a:pPr marL="0" indent="0">
              <a:buNone/>
            </a:pPr>
            <a:r>
              <a:rPr lang="en-US" sz="1800" dirty="0"/>
              <a:t>Provide additional info to metadata section (</a:t>
            </a:r>
            <a:r>
              <a:rPr lang="en-US" sz="1800" dirty="0" err="1"/>
              <a:t>ie</a:t>
            </a:r>
            <a:r>
              <a:rPr lang="en-US" sz="1800" dirty="0"/>
              <a:t>: MUC classification, dominant species, water, etc.)</a:t>
            </a:r>
          </a:p>
          <a:p>
            <a:pPr>
              <a:buFont typeface="Arial" panose="020B0604020202020204" pitchFamily="34" charset="0"/>
              <a:buNone/>
            </a:pPr>
            <a:endParaRPr lang="en-US" dirty="0"/>
          </a:p>
        </p:txBody>
      </p:sp>
      <p:pic>
        <p:nvPicPr>
          <p:cNvPr id="13" name="Picture 12" descr="Image of coordinates plane, first quadrant has a medium rectangle, second quadrant has part of medium rectangle next to a small rectangle; third quadrant has a medium rectangle and a small part of the medium rectangle that is also on the second quadrant; fourth quadrant has a big square.">
            <a:extLst>
              <a:ext uri="{FF2B5EF4-FFF2-40B4-BE49-F238E27FC236}">
                <a16:creationId xmlns:a16="http://schemas.microsoft.com/office/drawing/2014/main" id="{4D38E0E6-FFDB-9A4F-A30F-E2C04F47B85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01359" y="4430050"/>
            <a:ext cx="2072306" cy="1838806"/>
          </a:xfrm>
          <a:prstGeom prst="rect">
            <a:avLst/>
          </a:prstGeom>
        </p:spPr>
      </p:pic>
      <p:pic>
        <p:nvPicPr>
          <p:cNvPr id="15" name="Picture 14" descr="Image of coordinates plane, first quadrant has a medium rectangle, second quadrant has part of medium rectangle next to a small rectangle; third quadrant has a medium rectangle and a small part of the medium rectangle that is also on the second quadrant; fourth quadrant has a big square. Center has arrows pointing to East, 45 degrees, N. 135 degrees, W, 225 degrees, S and 315 degrees.">
            <a:extLst>
              <a:ext uri="{FF2B5EF4-FFF2-40B4-BE49-F238E27FC236}">
                <a16:creationId xmlns:a16="http://schemas.microsoft.com/office/drawing/2014/main" id="{9B09861A-3016-6041-A62F-E27335F32269}"/>
              </a:ext>
            </a:extLst>
          </p:cNvPr>
          <p:cNvPicPr>
            <a:picLocks noChangeAspect="1"/>
          </p:cNvPicPr>
          <p:nvPr/>
        </p:nvPicPr>
        <p:blipFill>
          <a:blip r:embed="rId4"/>
          <a:stretch>
            <a:fillRect/>
          </a:stretch>
        </p:blipFill>
        <p:spPr>
          <a:xfrm>
            <a:off x="4290011" y="4706719"/>
            <a:ext cx="1640771" cy="1689029"/>
          </a:xfrm>
          <a:prstGeom prst="rect">
            <a:avLst/>
          </a:prstGeom>
        </p:spPr>
      </p:pic>
    </p:spTree>
    <p:extLst>
      <p:ext uri="{BB962C8B-B14F-4D97-AF65-F5344CB8AC3E}">
        <p14:creationId xmlns:p14="http://schemas.microsoft.com/office/powerpoint/2010/main" val="1983608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43F2A-4770-48CB-AFDC-DE8B1D0366DD}"/>
              </a:ext>
            </a:extLst>
          </p:cNvPr>
          <p:cNvSpPr>
            <a:spLocks noGrp="1"/>
          </p:cNvSpPr>
          <p:nvPr>
            <p:ph type="title" idx="4294967295"/>
          </p:nvPr>
        </p:nvSpPr>
        <p:spPr>
          <a:xfrm>
            <a:off x="1193095" y="974725"/>
            <a:ext cx="5343172" cy="729897"/>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rPr>
              <a:t>Protocol Decision Tree</a:t>
            </a:r>
            <a:endParaRPr lang="en-US" dirty="0"/>
          </a:p>
        </p:txBody>
      </p:sp>
      <p:sp>
        <p:nvSpPr>
          <p:cNvPr id="4" name="Content Placeholder 9">
            <a:extLst>
              <a:ext uri="{FF2B5EF4-FFF2-40B4-BE49-F238E27FC236}">
                <a16:creationId xmlns:a16="http://schemas.microsoft.com/office/drawing/2014/main" id="{ED55A9C3-8DE0-0F44-863F-6B4813A1E937}"/>
              </a:ext>
            </a:extLst>
          </p:cNvPr>
          <p:cNvSpPr txBox="1">
            <a:spLocks/>
          </p:cNvSpPr>
          <p:nvPr/>
        </p:nvSpPr>
        <p:spPr>
          <a:xfrm>
            <a:off x="1295400" y="1895475"/>
            <a:ext cx="6592888" cy="418222"/>
          </a:xfrm>
          <a:prstGeom prst="rect">
            <a:avLst/>
          </a:prstGeom>
        </p:spPr>
        <p:txBody>
          <a:bodyPr vert="horz" lIns="91440" tIns="45720" rIns="91440" bIns="45720" rtlCol="0" anchor="t">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dirty="0"/>
              <a:t>Determine which vegetation you will measure. </a:t>
            </a:r>
          </a:p>
        </p:txBody>
      </p:sp>
      <p:sp>
        <p:nvSpPr>
          <p:cNvPr id="6" name="TextBox 5">
            <a:extLst>
              <a:ext uri="{FF2B5EF4-FFF2-40B4-BE49-F238E27FC236}">
                <a16:creationId xmlns:a16="http://schemas.microsoft.com/office/drawing/2014/main" id="{75A5982A-9FC9-48AC-A8FA-5BCEAE2409DD}"/>
              </a:ext>
            </a:extLst>
          </p:cNvPr>
          <p:cNvSpPr txBox="1"/>
          <p:nvPr/>
        </p:nvSpPr>
        <p:spPr>
          <a:xfrm>
            <a:off x="6742477" y="2273300"/>
            <a:ext cx="2039816" cy="286232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*Not sure how big the trees are? See Supporting Protocol </a:t>
            </a:r>
            <a:r>
              <a:rPr lang="en-US" dirty="0">
                <a:hlinkClick r:id="rId2"/>
              </a:rPr>
              <a:t>'How To Measure Trees</a:t>
            </a:r>
            <a:r>
              <a:rPr lang="en-US" dirty="0"/>
              <a:t>' for instructions on accurate circumference measurements</a:t>
            </a:r>
          </a:p>
          <a:p>
            <a:pPr algn="ctr"/>
            <a:endParaRPr lang="en-US" dirty="0"/>
          </a:p>
        </p:txBody>
      </p:sp>
      <p:pic>
        <p:nvPicPr>
          <p:cNvPr id="7" name="Picture 6" descr="Diagram of the Protocol Decision Tree. The question at the top is: Do you have trees greater than 15 centimeters circumference on your sample site? If the answer is YES, then the next question is: Do you have shrubs/saplings on more than 25% of your sample site? If the answer is YES, then the next question is: Do you have herbaceous vegetation on more than 50% of your sample site? If the answer is YES, then the protocol to be used is: Tress, Shrub/Sapling and Herbaceous. If the answer is NO, then the protocol to be used is&quot; Trees and Shrub/Sapling. Back to the top question: Do you have trees greater than 15 centimeters circumference on your sample site? If the answer is YES, then the next question is Do you have shrubs/saplings on more than 25 % of your sample site? If the answer is NO, then the next question is: Do you have herbaceous vegetation on more than 50% of your sample site? If the answer is YES, then the protocol to be used is: Tress and Herbaceous. If the answer is NO, then the protocol to be used is: Trees. Back to the top question: Do you have trees greater than 15 centimeters circumference on your sample site? If the answer is NO, then the next question is: Do you have shrubs/saplings on more than 25% of your sample site? If the answer is NO, then the protocol to be used is: Herbaceous. If the answer is YES, then the next question is: Do you have herbaceous vegetation on more than 50% of your sample site? If the answer is YES then the protocol to be used is: Shrub/Sapling and Herbaceous. If the answer is NO, then the protocol to be used is: Shrub/Sapling.">
            <a:extLst>
              <a:ext uri="{FF2B5EF4-FFF2-40B4-BE49-F238E27FC236}">
                <a16:creationId xmlns:a16="http://schemas.microsoft.com/office/drawing/2014/main" id="{3C59639D-3B99-1F45-BE5B-F56FF3C25CC3}"/>
              </a:ext>
            </a:extLst>
          </p:cNvPr>
          <p:cNvPicPr>
            <a:picLocks noChangeAspect="1"/>
          </p:cNvPicPr>
          <p:nvPr/>
        </p:nvPicPr>
        <p:blipFill>
          <a:blip r:embed="rId3"/>
          <a:stretch>
            <a:fillRect/>
          </a:stretch>
        </p:blipFill>
        <p:spPr>
          <a:xfrm>
            <a:off x="1295400" y="2313697"/>
            <a:ext cx="5372100" cy="4457700"/>
          </a:xfrm>
          <a:prstGeom prst="rect">
            <a:avLst/>
          </a:prstGeom>
        </p:spPr>
      </p:pic>
    </p:spTree>
    <p:extLst>
      <p:ext uri="{BB962C8B-B14F-4D97-AF65-F5344CB8AC3E}">
        <p14:creationId xmlns:p14="http://schemas.microsoft.com/office/powerpoint/2010/main" val="1924193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4B075-1593-4B7A-A8ED-49D7B7D121B0}"/>
              </a:ext>
            </a:extLst>
          </p:cNvPr>
          <p:cNvSpPr>
            <a:spLocks noGrp="1"/>
          </p:cNvSpPr>
          <p:nvPr>
            <p:ph type="title" idx="4294967295"/>
          </p:nvPr>
        </p:nvSpPr>
        <p:spPr>
          <a:xfrm>
            <a:off x="1159229" y="1008591"/>
            <a:ext cx="5896328" cy="617009"/>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rPr>
              <a:t>Trees: Protocol Overview</a:t>
            </a:r>
            <a:endParaRPr lang="en-US" dirty="0"/>
          </a:p>
        </p:txBody>
      </p:sp>
      <p:graphicFrame>
        <p:nvGraphicFramePr>
          <p:cNvPr id="8" name="Table 5">
            <a:extLst>
              <a:ext uri="{FF2B5EF4-FFF2-40B4-BE49-F238E27FC236}">
                <a16:creationId xmlns:a16="http://schemas.microsoft.com/office/drawing/2014/main" id="{B1700B49-F2DA-CC48-839E-52991C74E20C}"/>
              </a:ext>
            </a:extLst>
          </p:cNvPr>
          <p:cNvGraphicFramePr>
            <a:graphicFrameLocks/>
          </p:cNvGraphicFramePr>
          <p:nvPr>
            <p:extLst>
              <p:ext uri="{D42A27DB-BD31-4B8C-83A1-F6EECF244321}">
                <p14:modId xmlns:p14="http://schemas.microsoft.com/office/powerpoint/2010/main" val="1447650950"/>
              </p:ext>
            </p:extLst>
          </p:nvPr>
        </p:nvGraphicFramePr>
        <p:xfrm>
          <a:off x="1322716" y="1777297"/>
          <a:ext cx="7581899" cy="4663440"/>
        </p:xfrm>
        <a:graphic>
          <a:graphicData uri="http://schemas.openxmlformats.org/drawingml/2006/table">
            <a:tbl>
              <a:tblPr firstRow="1" bandRow="1">
                <a:tableStyleId>{69CF1AB2-1976-4502-BF36-3FF5EA218861}</a:tableStyleId>
              </a:tblPr>
              <a:tblGrid>
                <a:gridCol w="3057525">
                  <a:extLst>
                    <a:ext uri="{9D8B030D-6E8A-4147-A177-3AD203B41FA5}">
                      <a16:colId xmlns:a16="http://schemas.microsoft.com/office/drawing/2014/main" val="1290412041"/>
                    </a:ext>
                  </a:extLst>
                </a:gridCol>
                <a:gridCol w="4524374">
                  <a:extLst>
                    <a:ext uri="{9D8B030D-6E8A-4147-A177-3AD203B41FA5}">
                      <a16:colId xmlns:a16="http://schemas.microsoft.com/office/drawing/2014/main" val="2959547806"/>
                    </a:ext>
                  </a:extLst>
                </a:gridCol>
              </a:tblGrid>
              <a:tr h="370840">
                <a:tc>
                  <a:txBody>
                    <a:bodyPr/>
                    <a:lstStyle/>
                    <a:p>
                      <a:pPr>
                        <a:buNone/>
                      </a:pPr>
                      <a:r>
                        <a:rPr lang="en-US" dirty="0">
                          <a:hlinkClick r:id="rId3"/>
                        </a:rPr>
                        <a:t>How to Measure Trees</a:t>
                      </a:r>
                      <a:endParaRPr lang="en-US" b="1" dirty="0"/>
                    </a:p>
                    <a:p>
                      <a:pPr lvl="0">
                        <a:buNone/>
                      </a:pPr>
                      <a:r>
                        <a:rPr lang="en-US" i="1" dirty="0"/>
                        <a:t>(Supporting Protocol)</a:t>
                      </a:r>
                    </a:p>
                  </a:txBody>
                  <a:tcPr/>
                </a:tc>
                <a:tc>
                  <a:txBody>
                    <a:bodyPr/>
                    <a:lstStyle/>
                    <a:p>
                      <a:pPr>
                        <a:buNone/>
                      </a:pPr>
                      <a:r>
                        <a:rPr lang="en-US" b="0" dirty="0"/>
                        <a:t>Time: 60 minutes</a:t>
                      </a:r>
                    </a:p>
                    <a:p>
                      <a:pPr lvl="0">
                        <a:buNone/>
                      </a:pPr>
                      <a:r>
                        <a:rPr lang="en-US" b="0" dirty="0"/>
                        <a:t>Instruments: tree cookies, small f</a:t>
                      </a:r>
                      <a:r>
                        <a:rPr lang="en-US" sz="1800" b="0" u="none" strike="noStrike" noProof="0" dirty="0"/>
                        <a:t>lexible measuring tape, calculator</a:t>
                      </a:r>
                    </a:p>
                    <a:p>
                      <a:pPr lvl="0">
                        <a:buNone/>
                      </a:pPr>
                      <a:r>
                        <a:rPr lang="en-US" b="0" dirty="0"/>
                        <a:t>Prerequisites: None</a:t>
                      </a:r>
                    </a:p>
                  </a:txBody>
                  <a:tcPr/>
                </a:tc>
                <a:extLst>
                  <a:ext uri="{0D108BD9-81ED-4DB2-BD59-A6C34878D82A}">
                    <a16:rowId xmlns:a16="http://schemas.microsoft.com/office/drawing/2014/main" val="2794483109"/>
                  </a:ext>
                </a:extLst>
              </a:tr>
              <a:tr h="370840">
                <a:tc>
                  <a:txBody>
                    <a:bodyPr/>
                    <a:lstStyle/>
                    <a:p>
                      <a:pPr>
                        <a:buNone/>
                      </a:pPr>
                      <a:r>
                        <a:rPr lang="en-US" dirty="0">
                          <a:hlinkClick r:id="rId4"/>
                        </a:rPr>
                        <a:t>Tree Mapping</a:t>
                      </a:r>
                      <a:endParaRPr lang="en-US" dirty="0"/>
                    </a:p>
                    <a:p>
                      <a:pPr lvl="0" algn="l">
                        <a:buNone/>
                      </a:pPr>
                      <a:r>
                        <a:rPr lang="en-US" sz="1800" i="1" u="none" strike="noStrike" noProof="0" dirty="0"/>
                        <a:t>*This can be done simultaneously with tree circumference, shrub/sapling &amp; herbaceous measurements (if applicable).</a:t>
                      </a:r>
                      <a:endParaRPr lang="en-US" i="1" dirty="0"/>
                    </a:p>
                  </a:txBody>
                  <a:tcPr/>
                </a:tc>
                <a:tc>
                  <a:txBody>
                    <a:bodyPr/>
                    <a:lstStyle/>
                    <a:p>
                      <a:pPr lvl="0">
                        <a:buNone/>
                      </a:pPr>
                      <a:r>
                        <a:rPr lang="en-US" sz="1800" u="none" strike="noStrike" noProof="0" dirty="0"/>
                        <a:t>Time: 70 minutes (only needs to be completed once per site)</a:t>
                      </a:r>
                    </a:p>
                    <a:p>
                      <a:pPr lvl="0">
                        <a:buNone/>
                      </a:pPr>
                      <a:r>
                        <a:rPr lang="en-US" sz="1800" u="none" strike="noStrike" noProof="0" dirty="0"/>
                        <a:t>Instruments: 50 m flexible measuring tape, local tree ID guide, compass</a:t>
                      </a:r>
                    </a:p>
                    <a:p>
                      <a:pPr lvl="0">
                        <a:buNone/>
                      </a:pPr>
                      <a:r>
                        <a:rPr lang="en-US" sz="1800" u="none" strike="noStrike" noProof="0" dirty="0"/>
                        <a:t>Prerequisites: Site Set-up, How to Measure Trees, Field Learning Activities (Biomass Units, </a:t>
                      </a:r>
                      <a:r>
                        <a:rPr lang="en-US" sz="1800" u="none" strike="noStrike" noProof="0" dirty="0" err="1"/>
                        <a:t>Allometry</a:t>
                      </a:r>
                      <a:r>
                        <a:rPr lang="en-US" sz="1800" u="none" strike="noStrike" noProof="0" dirty="0"/>
                        <a:t>)</a:t>
                      </a:r>
                      <a:endParaRPr lang="en-US" dirty="0"/>
                    </a:p>
                  </a:txBody>
                  <a:tcPr/>
                </a:tc>
                <a:extLst>
                  <a:ext uri="{0D108BD9-81ED-4DB2-BD59-A6C34878D82A}">
                    <a16:rowId xmlns:a16="http://schemas.microsoft.com/office/drawing/2014/main" val="685455926"/>
                  </a:ext>
                </a:extLst>
              </a:tr>
              <a:tr h="370840">
                <a:tc>
                  <a:txBody>
                    <a:bodyPr/>
                    <a:lstStyle/>
                    <a:p>
                      <a:pPr>
                        <a:buNone/>
                      </a:pPr>
                      <a:r>
                        <a:rPr lang="en-US" dirty="0">
                          <a:hlinkClick r:id="rId5"/>
                        </a:rPr>
                        <a:t>Tree Circumference</a:t>
                      </a:r>
                      <a:endParaRPr lang="en-US" dirty="0"/>
                    </a:p>
                    <a:p>
                      <a:pPr lvl="0">
                        <a:buNone/>
                      </a:pPr>
                      <a:r>
                        <a:rPr lang="en-US" i="1" dirty="0"/>
                        <a:t>*</a:t>
                      </a:r>
                      <a:r>
                        <a:rPr lang="en-US" sz="1800" i="1" u="none" strike="noStrike" noProof="0" dirty="0"/>
                        <a:t>This can be done simultaneously with shrub/sapling &amp; herbaceous measurements (if applicable).</a:t>
                      </a:r>
                      <a:endParaRPr lang="en-US" i="1" dirty="0"/>
                    </a:p>
                  </a:txBody>
                  <a:tcPr/>
                </a:tc>
                <a:tc>
                  <a:txBody>
                    <a:bodyPr/>
                    <a:lstStyle/>
                    <a:p>
                      <a:pPr lvl="0">
                        <a:buNone/>
                      </a:pPr>
                      <a:r>
                        <a:rPr lang="en-US" sz="1800" u="none" strike="noStrike" noProof="0" dirty="0"/>
                        <a:t>Time: 60 minutes</a:t>
                      </a:r>
                    </a:p>
                    <a:p>
                      <a:pPr lvl="0">
                        <a:buNone/>
                      </a:pPr>
                      <a:r>
                        <a:rPr lang="en-US" sz="1800" u="none" strike="noStrike" noProof="0" dirty="0"/>
                        <a:t>Instruments:  Measuring tapes (150-300 cm)</a:t>
                      </a:r>
                    </a:p>
                    <a:p>
                      <a:pPr lvl="0">
                        <a:buNone/>
                      </a:pPr>
                      <a:r>
                        <a:rPr lang="en-US" sz="1800" u="none" strike="noStrike" noProof="0" dirty="0"/>
                        <a:t>Prerequisites: Site Set-up, How to Measure Trees, Tree Mapping, Field Learning Activities (Biomass Units, </a:t>
                      </a:r>
                      <a:r>
                        <a:rPr lang="en-US" sz="1800" u="none" strike="noStrike" noProof="0" dirty="0" err="1"/>
                        <a:t>Allometry</a:t>
                      </a:r>
                      <a:r>
                        <a:rPr lang="en-US" sz="1800" u="none" strike="noStrike" noProof="0" dirty="0"/>
                        <a:t>)</a:t>
                      </a:r>
                      <a:endParaRPr lang="en-US" sz="1800" b="0" i="0" u="none" strike="noStrike" noProof="0" dirty="0">
                        <a:solidFill>
                          <a:srgbClr val="000000"/>
                        </a:solidFill>
                        <a:latin typeface="Calibri"/>
                      </a:endParaRPr>
                    </a:p>
                  </a:txBody>
                  <a:tcPr/>
                </a:tc>
                <a:extLst>
                  <a:ext uri="{0D108BD9-81ED-4DB2-BD59-A6C34878D82A}">
                    <a16:rowId xmlns:a16="http://schemas.microsoft.com/office/drawing/2014/main" val="669737955"/>
                  </a:ext>
                </a:extLst>
              </a:tr>
            </a:tbl>
          </a:graphicData>
        </a:graphic>
      </p:graphicFrame>
    </p:spTree>
    <p:extLst>
      <p:ext uri="{BB962C8B-B14F-4D97-AF65-F5344CB8AC3E}">
        <p14:creationId xmlns:p14="http://schemas.microsoft.com/office/powerpoint/2010/main" val="2178879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FA9FA-A2BA-4545-98BE-A03BE96DC219}"/>
              </a:ext>
            </a:extLst>
          </p:cNvPr>
          <p:cNvSpPr>
            <a:spLocks noGrp="1"/>
          </p:cNvSpPr>
          <p:nvPr>
            <p:ph type="title" idx="4294967295"/>
          </p:nvPr>
        </p:nvSpPr>
        <p:spPr>
          <a:xfrm>
            <a:off x="1230534" y="1099596"/>
            <a:ext cx="7519927" cy="734470"/>
          </a:xfrm>
          <a:prstGeom prst="rect">
            <a:avLst/>
          </a:prstGeom>
        </p:spPr>
        <p:txBody>
          <a:bodyPr/>
          <a:lstStyle/>
          <a:p>
            <a:r>
              <a:rPr lang="en-US" dirty="0">
                <a:solidFill>
                  <a:srgbClr val="002060"/>
                </a:solidFill>
              </a:rPr>
              <a:t>Overview</a:t>
            </a:r>
          </a:p>
        </p:txBody>
      </p:sp>
      <p:sp>
        <p:nvSpPr>
          <p:cNvPr id="4" name="Content Placeholder 2">
            <a:extLst>
              <a:ext uri="{FF2B5EF4-FFF2-40B4-BE49-F238E27FC236}">
                <a16:creationId xmlns:a16="http://schemas.microsoft.com/office/drawing/2014/main" id="{74680995-3E81-D249-9B03-727F76E2667E}"/>
              </a:ext>
            </a:extLst>
          </p:cNvPr>
          <p:cNvSpPr txBox="1">
            <a:spLocks/>
          </p:cNvSpPr>
          <p:nvPr/>
        </p:nvSpPr>
        <p:spPr>
          <a:xfrm>
            <a:off x="1359924" y="2018170"/>
            <a:ext cx="7632192" cy="3782601"/>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600" dirty="0">
                <a:latin typeface="Calibri Light" panose="020F0502020204030204" pitchFamily="34" charset="0"/>
                <a:cs typeface="Calibri Light" panose="020F0502020204030204" pitchFamily="34" charset="0"/>
              </a:rPr>
              <a:t>This module…</a:t>
            </a:r>
          </a:p>
          <a:p>
            <a:r>
              <a:rPr lang="en-US" sz="2600" dirty="0">
                <a:latin typeface="Calibri Light" panose="020F0502020204030204" pitchFamily="34" charset="0"/>
                <a:cs typeface="Calibri Light" panose="020F0502020204030204" pitchFamily="34" charset="0"/>
              </a:rPr>
              <a:t>Reviews why carbon is an important element in ecosystems and how it cycles through ecosystems</a:t>
            </a:r>
          </a:p>
          <a:p>
            <a:r>
              <a:rPr lang="en-US" sz="2600" dirty="0">
                <a:latin typeface="Calibri Light" panose="020F0502020204030204" pitchFamily="34" charset="0"/>
                <a:cs typeface="Calibri Light" panose="020F0502020204030204" pitchFamily="34" charset="0"/>
              </a:rPr>
              <a:t>Shows how to determine if you have a </a:t>
            </a:r>
            <a:r>
              <a:rPr lang="en-US" sz="2600" i="1" dirty="0">
                <a:latin typeface="Calibri Light" panose="020F0502020204030204" pitchFamily="34" charset="0"/>
                <a:cs typeface="Calibri Light" panose="020F0502020204030204" pitchFamily="34" charset="0"/>
              </a:rPr>
              <a:t>standard </a:t>
            </a:r>
            <a:r>
              <a:rPr lang="en-US" sz="2600" dirty="0">
                <a:latin typeface="Calibri Light" panose="020F0502020204030204" pitchFamily="34" charset="0"/>
                <a:cs typeface="Calibri Light" panose="020F0502020204030204" pitchFamily="34" charset="0"/>
              </a:rPr>
              <a:t>or </a:t>
            </a:r>
            <a:r>
              <a:rPr lang="en-US" sz="2600" i="1" dirty="0">
                <a:latin typeface="Calibri Light" panose="020F0502020204030204" pitchFamily="34" charset="0"/>
                <a:cs typeface="Calibri Light" panose="020F0502020204030204" pitchFamily="34" charset="0"/>
              </a:rPr>
              <a:t>non-standard</a:t>
            </a:r>
            <a:r>
              <a:rPr lang="en-US" sz="2600" dirty="0">
                <a:latin typeface="Calibri Light" panose="020F0502020204030204" pitchFamily="34" charset="0"/>
                <a:cs typeface="Calibri Light" panose="020F0502020204030204" pitchFamily="34" charset="0"/>
              </a:rPr>
              <a:t> site. </a:t>
            </a:r>
          </a:p>
          <a:p>
            <a:r>
              <a:rPr lang="en-US" sz="2600" dirty="0">
                <a:latin typeface="Calibri Light" panose="020F0502020204030204" pitchFamily="34" charset="0"/>
                <a:cs typeface="Calibri Light" panose="020F0502020204030204" pitchFamily="34" charset="0"/>
              </a:rPr>
              <a:t>Demonstrates how to set up a standard sample site</a:t>
            </a:r>
          </a:p>
          <a:p>
            <a:r>
              <a:rPr lang="en-US" sz="2600" dirty="0">
                <a:latin typeface="Calibri Light" panose="020F0502020204030204" pitchFamily="34" charset="0"/>
                <a:cs typeface="Calibri Light" panose="020F0502020204030204" pitchFamily="34" charset="0"/>
              </a:rPr>
              <a:t>Provides step-by-step instructions for protocols</a:t>
            </a:r>
          </a:p>
          <a:p>
            <a:r>
              <a:rPr lang="en-US" sz="2600" dirty="0">
                <a:latin typeface="Calibri Light" panose="020F0502020204030204" pitchFamily="34" charset="0"/>
                <a:cs typeface="Calibri Light" panose="020F0502020204030204" pitchFamily="34" charset="0"/>
              </a:rPr>
              <a:t>Describes how to enter data on the GLOBE website</a:t>
            </a:r>
          </a:p>
          <a:p>
            <a:r>
              <a:rPr lang="en-US" sz="2600" dirty="0">
                <a:latin typeface="Calibri Light" panose="020F0502020204030204" pitchFamily="34" charset="0"/>
                <a:cs typeface="Calibri Light" panose="020F0502020204030204" pitchFamily="34" charset="0"/>
              </a:rPr>
              <a:t>Helps you understand your data</a:t>
            </a:r>
          </a:p>
        </p:txBody>
      </p:sp>
    </p:spTree>
    <p:extLst>
      <p:ext uri="{BB962C8B-B14F-4D97-AF65-F5344CB8AC3E}">
        <p14:creationId xmlns:p14="http://schemas.microsoft.com/office/powerpoint/2010/main" val="10688919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E0584-4804-44EB-8C85-7FBF0ED36CA5}"/>
              </a:ext>
            </a:extLst>
          </p:cNvPr>
          <p:cNvSpPr>
            <a:spLocks noGrp="1"/>
          </p:cNvSpPr>
          <p:nvPr>
            <p:ph type="title" idx="4294967295"/>
          </p:nvPr>
        </p:nvSpPr>
        <p:spPr>
          <a:xfrm>
            <a:off x="1163761" y="974726"/>
            <a:ext cx="5475111" cy="718608"/>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rPr>
              <a:t>How to Measure Trees</a:t>
            </a:r>
            <a:endParaRPr lang="en-US" dirty="0"/>
          </a:p>
        </p:txBody>
      </p:sp>
      <p:sp>
        <p:nvSpPr>
          <p:cNvPr id="6" name="Content Placeholder 9">
            <a:extLst>
              <a:ext uri="{FF2B5EF4-FFF2-40B4-BE49-F238E27FC236}">
                <a16:creationId xmlns:a16="http://schemas.microsoft.com/office/drawing/2014/main" id="{47CA10FE-A836-764F-9A2F-5678ACE32FB9}"/>
              </a:ext>
            </a:extLst>
          </p:cNvPr>
          <p:cNvSpPr txBox="1">
            <a:spLocks/>
          </p:cNvSpPr>
          <p:nvPr/>
        </p:nvSpPr>
        <p:spPr>
          <a:xfrm>
            <a:off x="1163761" y="3837710"/>
            <a:ext cx="7797800" cy="258570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ea typeface="+mn-ea"/>
                <a:cs typeface="+mn-cs"/>
              </a:rPr>
              <a:t>Students measure tree cookies to understand the relationship between circumference and diameter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ea typeface="+mn-ea"/>
                <a:cs typeface="+mn-cs"/>
              </a:rPr>
              <a:t>Students learn that </a:t>
            </a:r>
            <a:r>
              <a:rPr kumimoji="0" lang="en-US" sz="2400" b="1" i="0" u="none" strike="noStrike" kern="1200" cap="none" spc="0" normalizeH="0" baseline="0" noProof="0">
                <a:ln>
                  <a:noFill/>
                </a:ln>
                <a:solidFill>
                  <a:sysClr val="windowText" lastClr="000000"/>
                </a:solidFill>
                <a:effectLst/>
                <a:uLnTx/>
                <a:uFillTx/>
                <a:ea typeface="+mn-ea"/>
                <a:cs typeface="+mn-cs"/>
              </a:rPr>
              <a:t>circumference is measured at 1.35 meters from the tree base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ea typeface="+mn-ea"/>
                <a:cs typeface="+mn-cs"/>
              </a:rPr>
              <a:t>Students gain understanding of concepts precision and accuracy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1" u="none" strike="noStrike" kern="1200" cap="none" spc="0" normalizeH="0" baseline="0" noProof="0" dirty="0">
              <a:ln>
                <a:noFill/>
              </a:ln>
              <a:solidFill>
                <a:sysClr val="windowText" lastClr="000000"/>
              </a:solidFill>
              <a:effectLst/>
              <a:uLnTx/>
              <a:uFillTx/>
              <a:ea typeface="+mn-ea"/>
              <a:cs typeface="+mn-cs"/>
            </a:endParaRPr>
          </a:p>
        </p:txBody>
      </p:sp>
      <p:pic>
        <p:nvPicPr>
          <p:cNvPr id="7" name="Picture 6" descr="Image contains the cross section of three different trees, showing tree growth rings.">
            <a:extLst>
              <a:ext uri="{FF2B5EF4-FFF2-40B4-BE49-F238E27FC236}">
                <a16:creationId xmlns:a16="http://schemas.microsoft.com/office/drawing/2014/main" id="{E3D043B8-8745-9649-ACB6-A963B0AF2093}"/>
              </a:ext>
            </a:extLst>
          </p:cNvPr>
          <p:cNvPicPr>
            <a:picLocks noChangeAspect="1"/>
          </p:cNvPicPr>
          <p:nvPr/>
        </p:nvPicPr>
        <p:blipFill>
          <a:blip r:embed="rId3"/>
          <a:stretch>
            <a:fillRect/>
          </a:stretch>
        </p:blipFill>
        <p:spPr>
          <a:xfrm>
            <a:off x="2820756" y="1924408"/>
            <a:ext cx="4634471" cy="1615304"/>
          </a:xfrm>
          <a:prstGeom prst="rect">
            <a:avLst/>
          </a:prstGeom>
        </p:spPr>
      </p:pic>
    </p:spTree>
    <p:extLst>
      <p:ext uri="{BB962C8B-B14F-4D97-AF65-F5344CB8AC3E}">
        <p14:creationId xmlns:p14="http://schemas.microsoft.com/office/powerpoint/2010/main" val="923697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8211C-8D2A-4605-9F84-3BEF94EDD36B}"/>
              </a:ext>
            </a:extLst>
          </p:cNvPr>
          <p:cNvSpPr>
            <a:spLocks noGrp="1"/>
          </p:cNvSpPr>
          <p:nvPr>
            <p:ph type="title" idx="4294967295"/>
          </p:nvPr>
        </p:nvSpPr>
        <p:spPr>
          <a:xfrm>
            <a:off x="1181717" y="974725"/>
            <a:ext cx="7418273" cy="696031"/>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rPr>
              <a:t>How to Measure Trees (Cont’d)</a:t>
            </a:r>
            <a:endParaRPr lang="en-US" dirty="0"/>
          </a:p>
        </p:txBody>
      </p:sp>
      <p:sp>
        <p:nvSpPr>
          <p:cNvPr id="6" name="Content Placeholder 9">
            <a:extLst>
              <a:ext uri="{FF2B5EF4-FFF2-40B4-BE49-F238E27FC236}">
                <a16:creationId xmlns:a16="http://schemas.microsoft.com/office/drawing/2014/main" id="{1B8B6C71-7C09-CB4A-AEB1-C04CD89CA6CE}"/>
              </a:ext>
            </a:extLst>
          </p:cNvPr>
          <p:cNvSpPr txBox="1">
            <a:spLocks/>
          </p:cNvSpPr>
          <p:nvPr/>
        </p:nvSpPr>
        <p:spPr>
          <a:xfrm>
            <a:off x="1181717" y="1962149"/>
            <a:ext cx="3930610" cy="4778099"/>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10000"/>
              </a:lnSpc>
              <a:spcBef>
                <a:spcPts val="1000"/>
              </a:spcBef>
              <a:spcAft>
                <a:spcPts val="0"/>
              </a:spcAft>
              <a:buClrTx/>
              <a:buSzTx/>
              <a:buNone/>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Use the '</a:t>
            </a:r>
            <a:r>
              <a:rPr kumimoji="0" lang="en-US" sz="2400" b="0" i="1" u="none" strike="noStrike" kern="1200" cap="none" spc="0" normalizeH="0" baseline="0" noProof="0" dirty="0">
                <a:ln>
                  <a:noFill/>
                </a:ln>
                <a:solidFill>
                  <a:sysClr val="windowText" lastClr="000000"/>
                </a:solidFill>
                <a:effectLst/>
                <a:uLnTx/>
                <a:uFillTx/>
                <a:latin typeface="Calibri"/>
                <a:ea typeface="+mn-ea"/>
                <a:cs typeface="+mn-cs"/>
              </a:rPr>
              <a:t>Badly Behaving Trees Guide'</a:t>
            </a: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 at right to accurately measure trees in the field plot:</a:t>
            </a:r>
          </a:p>
          <a:p>
            <a:pPr marL="685800" marR="0" lvl="1"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Measure up 1.35m from the highest point around the base of the tree - this is “breast height”. </a:t>
            </a:r>
          </a:p>
          <a:p>
            <a:pPr marL="685800" marR="0" lvl="1"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Measure around the tree at the given height in cm to find tree circumference at breast height. </a:t>
            </a:r>
          </a:p>
          <a:p>
            <a:pPr marL="685800" marR="0" lvl="1"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This can later be converted to diameter at breast height (DBH).</a:t>
            </a:r>
          </a:p>
        </p:txBody>
      </p:sp>
      <p:pic>
        <p:nvPicPr>
          <p:cNvPr id="9" name="Picture 8" descr="Image shows 6 diagrams of different trees. The first one is a Tree on Level Ground. The second one is a Tree on Slope. The third is a Leaning Tree. The fourth is a Tree with Branch or Deformity at Breast Height. The fifth is a Tree Forked Below Breast Height and the sixth is a Tree Forked Above Breast Height.">
            <a:extLst>
              <a:ext uri="{FF2B5EF4-FFF2-40B4-BE49-F238E27FC236}">
                <a16:creationId xmlns:a16="http://schemas.microsoft.com/office/drawing/2014/main" id="{CB3D04DD-1043-1548-9D88-291F2F0EDE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29671" y="1962150"/>
            <a:ext cx="3507971" cy="4778099"/>
          </a:xfrm>
          <a:prstGeom prst="rect">
            <a:avLst/>
          </a:prstGeom>
        </p:spPr>
      </p:pic>
    </p:spTree>
    <p:extLst>
      <p:ext uri="{BB962C8B-B14F-4D97-AF65-F5344CB8AC3E}">
        <p14:creationId xmlns:p14="http://schemas.microsoft.com/office/powerpoint/2010/main" val="376303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9">
            <a:extLst>
              <a:ext uri="{FF2B5EF4-FFF2-40B4-BE49-F238E27FC236}">
                <a16:creationId xmlns:a16="http://schemas.microsoft.com/office/drawing/2014/main" id="{61E74430-E3D3-084B-9417-673A897AA3F0}"/>
              </a:ext>
            </a:extLst>
          </p:cNvPr>
          <p:cNvSpPr txBox="1">
            <a:spLocks/>
          </p:cNvSpPr>
          <p:nvPr/>
        </p:nvSpPr>
        <p:spPr>
          <a:xfrm>
            <a:off x="1179513" y="2061174"/>
            <a:ext cx="7682706" cy="257337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Aerial image mapping – students draw circles around trees and shrubs visible on a Google Earth aerial image. Devise a naming/numbering system for your trees.</a:t>
            </a:r>
          </a:p>
          <a:p>
            <a:pPr marL="457200" marR="0" lvl="0" indent="-457200" algn="l" defTabSz="914400" rtl="0" eaLnBrk="1" fontAlgn="auto" latinLnBrk="0" hangingPunct="1">
              <a:lnSpc>
                <a:spcPct val="100000"/>
              </a:lnSpc>
              <a:spcBef>
                <a:spcPts val="1000"/>
              </a:spcBef>
              <a:spcAft>
                <a:spcPts val="0"/>
              </a:spcAft>
              <a:buClrTx/>
              <a:buSzTx/>
              <a:buFont typeface="+mj-lt"/>
              <a:buAutoNum type="arabicPeriod"/>
              <a:tabLst/>
              <a:defRPr/>
            </a:pPr>
            <a:r>
              <a:rPr lang="en-US" sz="2400" dirty="0">
                <a:solidFill>
                  <a:sysClr val="windowText" lastClr="000000"/>
                </a:solidFill>
                <a:latin typeface="Calibri"/>
              </a:rPr>
              <a:t>Divide class into four quadrant teams.  Sub-divide quadrant team into Data Recorder, Tree Verification, and Species ID teams. </a:t>
            </a: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10" name="Picture 9" descr="Image of coordinates plane, first quadrant has a medium rectangle, second quadrant has part of medium rectangle next to a small rectangle; third quadrant has a medium rectangle and a small part of the medium rectangle that is also on the second quadrant; fourth quadrant has a big square.">
            <a:extLst>
              <a:ext uri="{FF2B5EF4-FFF2-40B4-BE49-F238E27FC236}">
                <a16:creationId xmlns:a16="http://schemas.microsoft.com/office/drawing/2014/main" id="{9226854F-9CD4-5D46-9B7F-830BC268060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765924" y="4741914"/>
            <a:ext cx="2163016" cy="1919296"/>
          </a:xfrm>
          <a:prstGeom prst="rect">
            <a:avLst/>
          </a:prstGeom>
        </p:spPr>
      </p:pic>
      <p:sp>
        <p:nvSpPr>
          <p:cNvPr id="2" name="TextBox 1">
            <a:extLst>
              <a:ext uri="{FF2B5EF4-FFF2-40B4-BE49-F238E27FC236}">
                <a16:creationId xmlns:a16="http://schemas.microsoft.com/office/drawing/2014/main" id="{3FE9046B-BBFE-0C46-AF70-EFD45CB70F6D}"/>
              </a:ext>
            </a:extLst>
          </p:cNvPr>
          <p:cNvSpPr txBox="1"/>
          <p:nvPr/>
        </p:nvSpPr>
        <p:spPr>
          <a:xfrm>
            <a:off x="1920672" y="4971579"/>
            <a:ext cx="776430" cy="461665"/>
          </a:xfrm>
          <a:prstGeom prst="rect">
            <a:avLst/>
          </a:prstGeom>
          <a:noFill/>
        </p:spPr>
        <p:txBody>
          <a:bodyPr wrap="none" rtlCol="0">
            <a:spAutoFit/>
          </a:bodyPr>
          <a:lstStyle/>
          <a:p>
            <a:pPr algn="ctr"/>
            <a:r>
              <a:rPr lang="en-US" sz="1200" dirty="0"/>
              <a:t>West</a:t>
            </a:r>
          </a:p>
          <a:p>
            <a:pPr algn="ctr"/>
            <a:r>
              <a:rPr lang="en-US" sz="1200" dirty="0"/>
              <a:t>Quadrant</a:t>
            </a:r>
          </a:p>
        </p:txBody>
      </p:sp>
      <p:sp>
        <p:nvSpPr>
          <p:cNvPr id="11" name="TextBox 10">
            <a:extLst>
              <a:ext uri="{FF2B5EF4-FFF2-40B4-BE49-F238E27FC236}">
                <a16:creationId xmlns:a16="http://schemas.microsoft.com/office/drawing/2014/main" id="{16B1ECEF-6917-8140-8201-8588E6F3C843}"/>
              </a:ext>
            </a:extLst>
          </p:cNvPr>
          <p:cNvSpPr txBox="1"/>
          <p:nvPr/>
        </p:nvSpPr>
        <p:spPr>
          <a:xfrm>
            <a:off x="2785829" y="4951433"/>
            <a:ext cx="776430" cy="461665"/>
          </a:xfrm>
          <a:prstGeom prst="rect">
            <a:avLst/>
          </a:prstGeom>
          <a:noFill/>
        </p:spPr>
        <p:txBody>
          <a:bodyPr wrap="none" rtlCol="0">
            <a:spAutoFit/>
          </a:bodyPr>
          <a:lstStyle/>
          <a:p>
            <a:pPr algn="ctr"/>
            <a:r>
              <a:rPr lang="en-US" sz="1200" dirty="0"/>
              <a:t>North</a:t>
            </a:r>
          </a:p>
          <a:p>
            <a:pPr algn="ctr"/>
            <a:r>
              <a:rPr lang="en-US" sz="1200" dirty="0"/>
              <a:t>Quadrant</a:t>
            </a:r>
          </a:p>
        </p:txBody>
      </p:sp>
      <p:sp>
        <p:nvSpPr>
          <p:cNvPr id="13" name="TextBox 12">
            <a:extLst>
              <a:ext uri="{FF2B5EF4-FFF2-40B4-BE49-F238E27FC236}">
                <a16:creationId xmlns:a16="http://schemas.microsoft.com/office/drawing/2014/main" id="{24207B50-0B23-924E-8607-6FE2C24EEF34}"/>
              </a:ext>
            </a:extLst>
          </p:cNvPr>
          <p:cNvSpPr txBox="1"/>
          <p:nvPr/>
        </p:nvSpPr>
        <p:spPr>
          <a:xfrm>
            <a:off x="2697102" y="5859429"/>
            <a:ext cx="776430" cy="461665"/>
          </a:xfrm>
          <a:prstGeom prst="rect">
            <a:avLst/>
          </a:prstGeom>
          <a:noFill/>
        </p:spPr>
        <p:txBody>
          <a:bodyPr wrap="none" rtlCol="0">
            <a:spAutoFit/>
          </a:bodyPr>
          <a:lstStyle/>
          <a:p>
            <a:pPr algn="ctr"/>
            <a:r>
              <a:rPr lang="en-US" sz="1200" dirty="0"/>
              <a:t>East</a:t>
            </a:r>
          </a:p>
          <a:p>
            <a:pPr algn="ctr"/>
            <a:r>
              <a:rPr lang="en-US" sz="1200" dirty="0"/>
              <a:t>Quadrant</a:t>
            </a:r>
          </a:p>
        </p:txBody>
      </p:sp>
      <p:sp>
        <p:nvSpPr>
          <p:cNvPr id="12" name="TextBox 11">
            <a:extLst>
              <a:ext uri="{FF2B5EF4-FFF2-40B4-BE49-F238E27FC236}">
                <a16:creationId xmlns:a16="http://schemas.microsoft.com/office/drawing/2014/main" id="{F14A48F3-4E38-1B40-B7DF-863B1769B706}"/>
              </a:ext>
            </a:extLst>
          </p:cNvPr>
          <p:cNvSpPr txBox="1"/>
          <p:nvPr/>
        </p:nvSpPr>
        <p:spPr>
          <a:xfrm>
            <a:off x="1974829" y="5838583"/>
            <a:ext cx="776430" cy="461665"/>
          </a:xfrm>
          <a:prstGeom prst="rect">
            <a:avLst/>
          </a:prstGeom>
          <a:noFill/>
        </p:spPr>
        <p:txBody>
          <a:bodyPr wrap="none" rtlCol="0">
            <a:spAutoFit/>
          </a:bodyPr>
          <a:lstStyle/>
          <a:p>
            <a:pPr algn="ctr"/>
            <a:r>
              <a:rPr lang="en-US" sz="1200" dirty="0"/>
              <a:t>South</a:t>
            </a:r>
          </a:p>
          <a:p>
            <a:pPr algn="ctr"/>
            <a:r>
              <a:rPr lang="en-US" sz="1200" dirty="0"/>
              <a:t>Quadrant</a:t>
            </a:r>
          </a:p>
        </p:txBody>
      </p:sp>
      <p:sp>
        <p:nvSpPr>
          <p:cNvPr id="3" name="TextBox 2">
            <a:extLst>
              <a:ext uri="{FF2B5EF4-FFF2-40B4-BE49-F238E27FC236}">
                <a16:creationId xmlns:a16="http://schemas.microsoft.com/office/drawing/2014/main" id="{1FBAAC94-1119-9941-9E9B-BAE705999199}"/>
              </a:ext>
            </a:extLst>
          </p:cNvPr>
          <p:cNvSpPr txBox="1"/>
          <p:nvPr/>
        </p:nvSpPr>
        <p:spPr>
          <a:xfrm>
            <a:off x="2584386" y="4509458"/>
            <a:ext cx="333746" cy="369332"/>
          </a:xfrm>
          <a:prstGeom prst="rect">
            <a:avLst/>
          </a:prstGeom>
          <a:noFill/>
        </p:spPr>
        <p:txBody>
          <a:bodyPr wrap="none" rtlCol="0">
            <a:spAutoFit/>
          </a:bodyPr>
          <a:lstStyle/>
          <a:p>
            <a:r>
              <a:rPr lang="en-US" dirty="0"/>
              <a:t>N</a:t>
            </a:r>
          </a:p>
        </p:txBody>
      </p:sp>
      <p:sp>
        <p:nvSpPr>
          <p:cNvPr id="15" name="TextBox 14">
            <a:extLst>
              <a:ext uri="{FF2B5EF4-FFF2-40B4-BE49-F238E27FC236}">
                <a16:creationId xmlns:a16="http://schemas.microsoft.com/office/drawing/2014/main" id="{72487D9C-6EB3-1D43-9ABC-0B9ED71C608F}"/>
              </a:ext>
            </a:extLst>
          </p:cNvPr>
          <p:cNvSpPr txBox="1"/>
          <p:nvPr/>
        </p:nvSpPr>
        <p:spPr>
          <a:xfrm>
            <a:off x="3777083" y="5455103"/>
            <a:ext cx="296876" cy="369332"/>
          </a:xfrm>
          <a:prstGeom prst="rect">
            <a:avLst/>
          </a:prstGeom>
          <a:noFill/>
        </p:spPr>
        <p:txBody>
          <a:bodyPr wrap="none" rtlCol="0">
            <a:spAutoFit/>
          </a:bodyPr>
          <a:lstStyle/>
          <a:p>
            <a:r>
              <a:rPr lang="en-US" dirty="0"/>
              <a:t>E</a:t>
            </a:r>
          </a:p>
        </p:txBody>
      </p:sp>
      <p:sp>
        <p:nvSpPr>
          <p:cNvPr id="16" name="TextBox 15">
            <a:extLst>
              <a:ext uri="{FF2B5EF4-FFF2-40B4-BE49-F238E27FC236}">
                <a16:creationId xmlns:a16="http://schemas.microsoft.com/office/drawing/2014/main" id="{8DCD55D4-88A2-8C4E-A519-798FADAAF947}"/>
              </a:ext>
            </a:extLst>
          </p:cNvPr>
          <p:cNvSpPr txBox="1"/>
          <p:nvPr/>
        </p:nvSpPr>
        <p:spPr>
          <a:xfrm>
            <a:off x="2556334" y="6522939"/>
            <a:ext cx="290464" cy="369332"/>
          </a:xfrm>
          <a:prstGeom prst="rect">
            <a:avLst/>
          </a:prstGeom>
          <a:noFill/>
        </p:spPr>
        <p:txBody>
          <a:bodyPr wrap="none" rtlCol="0">
            <a:spAutoFit/>
          </a:bodyPr>
          <a:lstStyle/>
          <a:p>
            <a:r>
              <a:rPr lang="en-US" dirty="0"/>
              <a:t>S</a:t>
            </a:r>
          </a:p>
        </p:txBody>
      </p:sp>
      <p:sp>
        <p:nvSpPr>
          <p:cNvPr id="14" name="TextBox 13">
            <a:extLst>
              <a:ext uri="{FF2B5EF4-FFF2-40B4-BE49-F238E27FC236}">
                <a16:creationId xmlns:a16="http://schemas.microsoft.com/office/drawing/2014/main" id="{A0A1E499-34F6-8740-8648-3F623EA14BF1}"/>
              </a:ext>
            </a:extLst>
          </p:cNvPr>
          <p:cNvSpPr txBox="1"/>
          <p:nvPr/>
        </p:nvSpPr>
        <p:spPr>
          <a:xfrm>
            <a:off x="1567556" y="5471328"/>
            <a:ext cx="389850" cy="369332"/>
          </a:xfrm>
          <a:prstGeom prst="rect">
            <a:avLst/>
          </a:prstGeom>
          <a:noFill/>
        </p:spPr>
        <p:txBody>
          <a:bodyPr wrap="none" rtlCol="0">
            <a:spAutoFit/>
          </a:bodyPr>
          <a:lstStyle/>
          <a:p>
            <a:r>
              <a:rPr lang="en-US" dirty="0"/>
              <a:t>W</a:t>
            </a:r>
          </a:p>
        </p:txBody>
      </p:sp>
      <p:cxnSp>
        <p:nvCxnSpPr>
          <p:cNvPr id="8" name="Straight Arrow Connector 7" descr="Arrow pointing from upper left corner of West Quadrant, to an amplified image of West Quadrant of coordinate plane.">
            <a:extLst>
              <a:ext uri="{FF2B5EF4-FFF2-40B4-BE49-F238E27FC236}">
                <a16:creationId xmlns:a16="http://schemas.microsoft.com/office/drawing/2014/main" id="{8FE1851C-92CB-6E4C-B919-88B20DE776E7}"/>
              </a:ext>
            </a:extLst>
          </p:cNvPr>
          <p:cNvCxnSpPr>
            <a:cxnSpLocks/>
          </p:cNvCxnSpPr>
          <p:nvPr/>
        </p:nvCxnSpPr>
        <p:spPr>
          <a:xfrm flipV="1">
            <a:off x="1920672" y="4588798"/>
            <a:ext cx="2481734" cy="26984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9" name="Straight Arrow Connector 18" descr="Arrow going from bottom left corner of West Quadrant to an amplified image of the West Quadrant of coordinate plane.">
            <a:extLst>
              <a:ext uri="{FF2B5EF4-FFF2-40B4-BE49-F238E27FC236}">
                <a16:creationId xmlns:a16="http://schemas.microsoft.com/office/drawing/2014/main" id="{1E8E46BF-D913-4C43-B369-8E8EDF61B539}"/>
              </a:ext>
            </a:extLst>
          </p:cNvPr>
          <p:cNvCxnSpPr>
            <a:cxnSpLocks/>
          </p:cNvCxnSpPr>
          <p:nvPr/>
        </p:nvCxnSpPr>
        <p:spPr>
          <a:xfrm>
            <a:off x="1974829" y="5655994"/>
            <a:ext cx="2451472" cy="89901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18" name="Picture 17" descr="Amplified image of the West Quadrant of coordinate plane.">
            <a:extLst>
              <a:ext uri="{FF2B5EF4-FFF2-40B4-BE49-F238E27FC236}">
                <a16:creationId xmlns:a16="http://schemas.microsoft.com/office/drawing/2014/main" id="{D81D8020-7AA7-5940-BAEE-15AAE93EFE7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54233" b="51594"/>
          <a:stretch/>
        </p:blipFill>
        <p:spPr>
          <a:xfrm>
            <a:off x="4426301" y="4291581"/>
            <a:ext cx="2514126" cy="2359493"/>
          </a:xfrm>
          <a:prstGeom prst="rect">
            <a:avLst/>
          </a:prstGeom>
        </p:spPr>
      </p:pic>
      <p:sp>
        <p:nvSpPr>
          <p:cNvPr id="6" name="Title 5">
            <a:extLst>
              <a:ext uri="{FF2B5EF4-FFF2-40B4-BE49-F238E27FC236}">
                <a16:creationId xmlns:a16="http://schemas.microsoft.com/office/drawing/2014/main" id="{04B34F62-7B2E-44CE-A3BA-5A68F31FD7FC}"/>
              </a:ext>
            </a:extLst>
          </p:cNvPr>
          <p:cNvSpPr>
            <a:spLocks noGrp="1"/>
          </p:cNvSpPr>
          <p:nvPr>
            <p:ph type="title" idx="4294967295"/>
          </p:nvPr>
        </p:nvSpPr>
        <p:spPr>
          <a:xfrm>
            <a:off x="1156490" y="1098902"/>
            <a:ext cx="3523283" cy="707319"/>
          </a:xfrm>
          <a:prstGeom prst="rect">
            <a:avLst/>
          </a:prstGeom>
        </p:spPr>
        <p:txBody>
          <a:bodyPr/>
          <a:lstStyle/>
          <a:p>
            <a:r>
              <a:rPr lang="en-US" sz="4400" i="0" kern="1200" spc="0" baseline="0" dirty="0">
                <a:ln>
                  <a:noFill/>
                </a:ln>
                <a:solidFill>
                  <a:srgbClr val="002060"/>
                </a:solidFill>
                <a:effectLst/>
                <a:latin typeface="Calibri" panose="020F0502020204030204" pitchFamily="34" charset="0"/>
                <a:ea typeface="+mn-ea"/>
                <a:cs typeface="+mn-cs"/>
              </a:rPr>
              <a:t>Tree Mapping</a:t>
            </a:r>
            <a:endParaRPr lang="en-US" dirty="0"/>
          </a:p>
        </p:txBody>
      </p:sp>
    </p:spTree>
    <p:extLst>
      <p:ext uri="{BB962C8B-B14F-4D97-AF65-F5344CB8AC3E}">
        <p14:creationId xmlns:p14="http://schemas.microsoft.com/office/powerpoint/2010/main" val="2489403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22B04-FBA5-4B4A-B844-32C5BAE88236}"/>
              </a:ext>
            </a:extLst>
          </p:cNvPr>
          <p:cNvSpPr>
            <a:spLocks noGrp="1"/>
          </p:cNvSpPr>
          <p:nvPr>
            <p:ph type="title" idx="4294967295"/>
          </p:nvPr>
        </p:nvSpPr>
        <p:spPr>
          <a:xfrm>
            <a:off x="1179513" y="1070609"/>
            <a:ext cx="5313884" cy="673453"/>
          </a:xfrm>
          <a:prstGeom prst="rect">
            <a:avLst/>
          </a:prstGeom>
        </p:spPr>
        <p:txBody>
          <a:bodyPr/>
          <a:lstStyle/>
          <a:p>
            <a:r>
              <a:rPr lang="en-US" sz="4400" i="0" kern="1200" spc="0" baseline="0" dirty="0">
                <a:ln>
                  <a:noFill/>
                </a:ln>
                <a:solidFill>
                  <a:srgbClr val="002060"/>
                </a:solidFill>
                <a:effectLst/>
                <a:latin typeface="Calibri" panose="020F0502020204030204" pitchFamily="34" charset="0"/>
                <a:ea typeface="+mn-ea"/>
                <a:cs typeface="+mn-cs"/>
              </a:rPr>
              <a:t>Tree Mapping (Cont’d)</a:t>
            </a:r>
            <a:endParaRPr lang="en-US" dirty="0"/>
          </a:p>
        </p:txBody>
      </p:sp>
      <p:sp>
        <p:nvSpPr>
          <p:cNvPr id="6" name="Content Placeholder 9">
            <a:extLst>
              <a:ext uri="{FF2B5EF4-FFF2-40B4-BE49-F238E27FC236}">
                <a16:creationId xmlns:a16="http://schemas.microsoft.com/office/drawing/2014/main" id="{9427E0FB-12C5-144F-8F6E-DFF317671C48}"/>
              </a:ext>
            </a:extLst>
          </p:cNvPr>
          <p:cNvSpPr txBox="1">
            <a:spLocks/>
          </p:cNvSpPr>
          <p:nvPr/>
        </p:nvSpPr>
        <p:spPr>
          <a:xfrm>
            <a:off x="1179513" y="2385392"/>
            <a:ext cx="7682308" cy="421053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3"/>
            </a:pPr>
            <a:r>
              <a:rPr lang="en-US" sz="2400" dirty="0"/>
              <a:t>Verify trees from aerial image </a:t>
            </a: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and identify the genus and species. </a:t>
            </a:r>
            <a:endParaRPr kumimoji="0" lang="en-US"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startAt="3"/>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If completing in conjunction with the Tree Circumference protocol, you will also measure circumference at this time.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3" name="Picture 2" descr="Table showing a column labeled Tree #s and a Column named Collection Year #: 1. Next row reads Date: 2011.&#10;Next rows show Tree #: NE1; Notes: Red Maple; Specific Scientific Name: Acer rubrum; Species Group: Maple Oak; CBH (cm): 60.">
            <a:extLst>
              <a:ext uri="{FF2B5EF4-FFF2-40B4-BE49-F238E27FC236}">
                <a16:creationId xmlns:a16="http://schemas.microsoft.com/office/drawing/2014/main" id="{6D7E3142-0548-0742-A555-B9A0EDC1E890}"/>
              </a:ext>
            </a:extLst>
          </p:cNvPr>
          <p:cNvPicPr>
            <a:picLocks noChangeAspect="1"/>
          </p:cNvPicPr>
          <p:nvPr/>
        </p:nvPicPr>
        <p:blipFill>
          <a:blip r:embed="rId3"/>
          <a:stretch>
            <a:fillRect/>
          </a:stretch>
        </p:blipFill>
        <p:spPr>
          <a:xfrm>
            <a:off x="1685039" y="4293438"/>
            <a:ext cx="6749282" cy="2015279"/>
          </a:xfrm>
          <a:prstGeom prst="rect">
            <a:avLst/>
          </a:prstGeom>
        </p:spPr>
      </p:pic>
    </p:spTree>
    <p:extLst>
      <p:ext uri="{BB962C8B-B14F-4D97-AF65-F5344CB8AC3E}">
        <p14:creationId xmlns:p14="http://schemas.microsoft.com/office/powerpoint/2010/main" val="12983982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Image shows cartoon-like picture of a trunk of a tree and a man holding a tape measure around the tree at his breast height. There is a double-arrow next to the trunk indicating a height of 135 cm.">
            <a:extLst>
              <a:ext uri="{FF2B5EF4-FFF2-40B4-BE49-F238E27FC236}">
                <a16:creationId xmlns:a16="http://schemas.microsoft.com/office/drawing/2014/main" id="{BEB706B7-3EBB-D640-955F-327BDC1C108A}"/>
              </a:ext>
            </a:extLst>
          </p:cNvPr>
          <p:cNvPicPr>
            <a:picLocks noChangeAspect="1"/>
          </p:cNvPicPr>
          <p:nvPr/>
        </p:nvPicPr>
        <p:blipFill>
          <a:blip r:embed="rId2"/>
          <a:stretch>
            <a:fillRect/>
          </a:stretch>
        </p:blipFill>
        <p:spPr>
          <a:xfrm>
            <a:off x="6410325" y="2449849"/>
            <a:ext cx="2508525" cy="3025378"/>
          </a:xfrm>
          <a:prstGeom prst="rect">
            <a:avLst/>
          </a:prstGeom>
        </p:spPr>
      </p:pic>
      <p:sp>
        <p:nvSpPr>
          <p:cNvPr id="2" name="Title 1">
            <a:extLst>
              <a:ext uri="{FF2B5EF4-FFF2-40B4-BE49-F238E27FC236}">
                <a16:creationId xmlns:a16="http://schemas.microsoft.com/office/drawing/2014/main" id="{073B7A27-FDFD-4234-A0ED-464955A8434E}"/>
              </a:ext>
            </a:extLst>
          </p:cNvPr>
          <p:cNvSpPr>
            <a:spLocks noGrp="1"/>
          </p:cNvSpPr>
          <p:nvPr>
            <p:ph type="title" idx="4294967295"/>
          </p:nvPr>
        </p:nvSpPr>
        <p:spPr>
          <a:xfrm>
            <a:off x="1220768" y="1155347"/>
            <a:ext cx="4920387" cy="650875"/>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rPr>
              <a:t>Tree Circumference</a:t>
            </a:r>
            <a:endParaRPr lang="en-US" dirty="0"/>
          </a:p>
        </p:txBody>
      </p:sp>
      <p:sp>
        <p:nvSpPr>
          <p:cNvPr id="7" name="Content Placeholder 9">
            <a:extLst>
              <a:ext uri="{FF2B5EF4-FFF2-40B4-BE49-F238E27FC236}">
                <a16:creationId xmlns:a16="http://schemas.microsoft.com/office/drawing/2014/main" id="{3D30EC3F-565E-474A-A412-C7DC450AB452}"/>
              </a:ext>
            </a:extLst>
          </p:cNvPr>
          <p:cNvSpPr txBox="1">
            <a:spLocks/>
          </p:cNvSpPr>
          <p:nvPr/>
        </p:nvSpPr>
        <p:spPr>
          <a:xfrm>
            <a:off x="1220769" y="2078037"/>
            <a:ext cx="5695084" cy="4779963"/>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Measure circumference at breast height (CBH, 1.35m) for all mapped trees, currently living &amp; greater than 15cm CBH on your site.  </a:t>
            </a:r>
            <a:endParaRPr kumimoji="0" lang="en-US" sz="2400" b="0" i="1" u="none" strike="noStrike" kern="1200" cap="none" spc="0" normalizeH="0" baseline="0" noProof="0" dirty="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400" i="0" u="none" strike="noStrike" kern="1200" cap="none" spc="0" normalizeH="0" baseline="0" noProof="0" dirty="0">
                <a:ln>
                  <a:noFill/>
                </a:ln>
                <a:solidFill>
                  <a:sysClr val="windowText" lastClr="000000"/>
                </a:solidFill>
                <a:effectLst/>
                <a:uLnTx/>
                <a:uFillTx/>
                <a:latin typeface="Calibri"/>
                <a:ea typeface="+mn-ea"/>
                <a:cs typeface="+mn-cs"/>
              </a:rPr>
              <a:t>Measure CBH to the nearest tenth centimeter, e.g. 16.6cm. </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In the 'notes' section of the data sheet, include:</a:t>
            </a:r>
            <a:endParaRPr kumimoji="0" lang="en-US" sz="2800" b="0" i="0" u="none" strike="noStrike" kern="1200" cap="none" spc="0" normalizeH="0" baseline="0" noProof="0" dirty="0">
              <a:ln>
                <a:noFill/>
              </a:ln>
              <a:solidFill>
                <a:sysClr val="windowText" lastClr="000000"/>
              </a:solidFill>
              <a:effectLst/>
              <a:uLnTx/>
              <a:uFillTx/>
              <a:latin typeface="Calibri"/>
              <a:ea typeface="+mn-ea"/>
              <a:cs typeface="+mn-cs"/>
            </a:endParaRPr>
          </a:p>
          <a:p>
            <a:pPr marR="0" lvl="1" algn="l" defTabSz="914400" rtl="0" eaLnBrk="1" fontAlgn="auto" latinLnBrk="0" hangingPunct="1">
              <a:lnSpc>
                <a:spcPct val="110000"/>
              </a:lnSpc>
              <a:spcBef>
                <a:spcPts val="50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If the tree has died since the previous year</a:t>
            </a:r>
          </a:p>
          <a:p>
            <a:pPr marR="0" lvl="1" algn="l" defTabSz="914400" rtl="0" eaLnBrk="1" fontAlgn="auto" latinLnBrk="0" hangingPunct="1">
              <a:lnSpc>
                <a:spcPct val="110000"/>
              </a:lnSpc>
              <a:spcBef>
                <a:spcPts val="50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The common name of the tree</a:t>
            </a:r>
          </a:p>
          <a:p>
            <a:pPr marR="0" lvl="1" algn="l" defTabSz="914400" rtl="0" eaLnBrk="1" fontAlgn="auto" latinLnBrk="0" hangingPunct="1">
              <a:lnSpc>
                <a:spcPct val="110000"/>
              </a:lnSpc>
              <a:spcBef>
                <a:spcPts val="50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If circumference was not measured at breast height (due to tree branching or bulging- </a:t>
            </a:r>
            <a:r>
              <a:rPr kumimoji="0" lang="en-US" sz="2000" b="0" i="1" u="none" strike="noStrike" kern="1200" cap="none" spc="0" normalizeH="0" baseline="0" noProof="0" dirty="0">
                <a:ln>
                  <a:noFill/>
                </a:ln>
                <a:solidFill>
                  <a:sysClr val="windowText" lastClr="000000"/>
                </a:solidFill>
                <a:effectLst/>
                <a:uLnTx/>
                <a:uFillTx/>
                <a:latin typeface="Calibri"/>
                <a:ea typeface="+mn-ea"/>
                <a:cs typeface="+mn-cs"/>
              </a:rPr>
              <a:t>See the 'Badly Behaving Tree Guide' for more information</a:t>
            </a: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9980963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5FAC8-5AEE-40EE-80DA-9CF9CBB4FF7F}"/>
              </a:ext>
            </a:extLst>
          </p:cNvPr>
          <p:cNvSpPr>
            <a:spLocks noGrp="1"/>
          </p:cNvSpPr>
          <p:nvPr>
            <p:ph type="title" idx="4294967295"/>
          </p:nvPr>
        </p:nvSpPr>
        <p:spPr>
          <a:xfrm>
            <a:off x="1226962" y="1027906"/>
            <a:ext cx="4552950" cy="1325563"/>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rPr>
              <a:t>Shrubs/Saplings: </a:t>
            </a:r>
            <a:endParaRPr lang="en-US" dirty="0">
              <a:effectLst/>
            </a:endParaRPr>
          </a:p>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rPr>
              <a:t>Protocol Overview</a:t>
            </a:r>
            <a:endParaRPr lang="en-US" dirty="0"/>
          </a:p>
        </p:txBody>
      </p:sp>
      <p:graphicFrame>
        <p:nvGraphicFramePr>
          <p:cNvPr id="5" name="Table 5">
            <a:extLst>
              <a:ext uri="{FF2B5EF4-FFF2-40B4-BE49-F238E27FC236}">
                <a16:creationId xmlns:a16="http://schemas.microsoft.com/office/drawing/2014/main" id="{7C01B20C-512E-6D41-AACF-4A7311C76166}"/>
              </a:ext>
            </a:extLst>
          </p:cNvPr>
          <p:cNvGraphicFramePr>
            <a:graphicFrameLocks/>
          </p:cNvGraphicFramePr>
          <p:nvPr>
            <p:extLst>
              <p:ext uri="{D42A27DB-BD31-4B8C-83A1-F6EECF244321}">
                <p14:modId xmlns:p14="http://schemas.microsoft.com/office/powerpoint/2010/main" val="1372960782"/>
              </p:ext>
            </p:extLst>
          </p:nvPr>
        </p:nvGraphicFramePr>
        <p:xfrm>
          <a:off x="1328928" y="2771775"/>
          <a:ext cx="7581899" cy="1615440"/>
        </p:xfrm>
        <a:graphic>
          <a:graphicData uri="http://schemas.openxmlformats.org/drawingml/2006/table">
            <a:tbl>
              <a:tblPr firstRow="1" bandRow="1">
                <a:tableStyleId>{69CF1AB2-1976-4502-BF36-3FF5EA218861}</a:tableStyleId>
              </a:tblPr>
              <a:tblGrid>
                <a:gridCol w="3727981">
                  <a:extLst>
                    <a:ext uri="{9D8B030D-6E8A-4147-A177-3AD203B41FA5}">
                      <a16:colId xmlns:a16="http://schemas.microsoft.com/office/drawing/2014/main" val="1290412041"/>
                    </a:ext>
                  </a:extLst>
                </a:gridCol>
                <a:gridCol w="3853918">
                  <a:extLst>
                    <a:ext uri="{9D8B030D-6E8A-4147-A177-3AD203B41FA5}">
                      <a16:colId xmlns:a16="http://schemas.microsoft.com/office/drawing/2014/main" val="2959547806"/>
                    </a:ext>
                  </a:extLst>
                </a:gridCol>
              </a:tblGrid>
              <a:tr h="1439846">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buNone/>
                      </a:pPr>
                      <a:r>
                        <a:rPr lang="en-US" sz="2000" dirty="0">
                          <a:hlinkClick r:id="rId2"/>
                        </a:rPr>
                        <a:t>Shrub/Sapling Protocol</a:t>
                      </a:r>
                      <a:endParaRPr lang="en-US" sz="2000" dirty="0"/>
                    </a:p>
                    <a:p>
                      <a:pPr lvl="0">
                        <a:buNone/>
                      </a:pPr>
                      <a:r>
                        <a:rPr lang="en-US" sz="2000" i="1" dirty="0"/>
                        <a:t>*</a:t>
                      </a:r>
                      <a:r>
                        <a:rPr lang="en-US" sz="2000" i="1" u="none" strike="noStrike" noProof="0" dirty="0"/>
                        <a:t>This can be done simultaneously with tree &amp; herbaceous measurements (if applicable).</a:t>
                      </a:r>
                    </a:p>
                    <a:p>
                      <a:pPr lvl="0">
                        <a:buNone/>
                      </a:pPr>
                      <a:r>
                        <a:rPr lang="en-US" sz="2000" i="1" dirty="0"/>
                        <a:t>*Complete each year</a:t>
                      </a:r>
                    </a:p>
                  </a:txBody>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lvl="0">
                        <a:buNone/>
                      </a:pPr>
                      <a:r>
                        <a:rPr lang="en-US" sz="2000" u="none" strike="noStrike" noProof="0" dirty="0"/>
                        <a:t>Time: 40 minutes</a:t>
                      </a:r>
                      <a:endParaRPr lang="en-US" sz="2000" dirty="0"/>
                    </a:p>
                    <a:p>
                      <a:pPr lvl="0">
                        <a:buNone/>
                      </a:pPr>
                      <a:r>
                        <a:rPr lang="en-US" sz="2000" u="none" strike="noStrike" noProof="0" dirty="0"/>
                        <a:t>Instruments:  Compass, 2-3 m stick marked in centimeters</a:t>
                      </a:r>
                    </a:p>
                    <a:p>
                      <a:pPr lvl="0">
                        <a:buNone/>
                      </a:pPr>
                      <a:r>
                        <a:rPr lang="en-US" sz="2000" u="none" strike="noStrike" noProof="0" dirty="0"/>
                        <a:t>Prerequisites: Site Set-up</a:t>
                      </a:r>
                    </a:p>
                  </a:txBody>
                  <a:tcPr/>
                </a:tc>
                <a:extLst>
                  <a:ext uri="{0D108BD9-81ED-4DB2-BD59-A6C34878D82A}">
                    <a16:rowId xmlns:a16="http://schemas.microsoft.com/office/drawing/2014/main" val="669737955"/>
                  </a:ext>
                </a:extLst>
              </a:tr>
            </a:tbl>
          </a:graphicData>
        </a:graphic>
      </p:graphicFrame>
    </p:spTree>
    <p:extLst>
      <p:ext uri="{BB962C8B-B14F-4D97-AF65-F5344CB8AC3E}">
        <p14:creationId xmlns:p14="http://schemas.microsoft.com/office/powerpoint/2010/main" val="1611331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9F012-ED4B-453D-9FFE-3A3A8C6594A7}"/>
              </a:ext>
            </a:extLst>
          </p:cNvPr>
          <p:cNvSpPr>
            <a:spLocks noGrp="1"/>
          </p:cNvSpPr>
          <p:nvPr>
            <p:ph type="title" idx="4294967295"/>
          </p:nvPr>
        </p:nvSpPr>
        <p:spPr>
          <a:xfrm>
            <a:off x="1193095" y="1166638"/>
            <a:ext cx="5592172" cy="741186"/>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rPr>
              <a:t>Shrub/Sapling Protocol</a:t>
            </a:r>
            <a:endParaRPr lang="en-US" dirty="0"/>
          </a:p>
        </p:txBody>
      </p:sp>
      <p:sp>
        <p:nvSpPr>
          <p:cNvPr id="6" name="Content Placeholder 9">
            <a:extLst>
              <a:ext uri="{FF2B5EF4-FFF2-40B4-BE49-F238E27FC236}">
                <a16:creationId xmlns:a16="http://schemas.microsoft.com/office/drawing/2014/main" id="{88E8498A-5447-E84D-AFF0-FEB446D757AC}"/>
              </a:ext>
            </a:extLst>
          </p:cNvPr>
          <p:cNvSpPr txBox="1">
            <a:spLocks/>
          </p:cNvSpPr>
          <p:nvPr/>
        </p:nvSpPr>
        <p:spPr>
          <a:xfrm>
            <a:off x="1328739" y="2000250"/>
            <a:ext cx="4878098" cy="467764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For each plot corner:</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Start at one edge of the site. Measure each shrub on the entire site. </a:t>
            </a:r>
          </a:p>
          <a:p>
            <a:pPr marL="241300" lvl="1" indent="-227013">
              <a:lnSpc>
                <a:spcPct val="110000"/>
              </a:lnSpc>
              <a:spcBef>
                <a:spcPts val="1000"/>
              </a:spcBef>
            </a:pP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Mark ‘E’ if the species is evergreen and measure the height of the shrub or sapling</a:t>
            </a:r>
          </a:p>
          <a:p>
            <a:pPr marL="241300" lvl="1" indent="-227013">
              <a:lnSpc>
                <a:spcPct val="110000"/>
              </a:lnSpc>
              <a:spcBef>
                <a:spcPts val="1000"/>
              </a:spcBef>
            </a:pPr>
            <a:r>
              <a:rPr lang="en-US" sz="1800" dirty="0">
                <a:solidFill>
                  <a:sysClr val="windowText" lastClr="000000"/>
                </a:solidFill>
                <a:latin typeface="Calibri"/>
              </a:rPr>
              <a:t>Mark ‘D’ if the species is deciduous and measure the height of the shrub or sapling.</a:t>
            </a:r>
          </a:p>
          <a:p>
            <a:pPr marL="241300" lvl="1" indent="-227013">
              <a:lnSpc>
                <a:spcPct val="110000"/>
              </a:lnSpc>
              <a:spcBef>
                <a:spcPts val="1000"/>
              </a:spcBef>
            </a:pP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Record the length in meters of the longest and shortest sides of the shrub. Also measure the height</a:t>
            </a:r>
            <a:r>
              <a:rPr lang="en-US" sz="1800" dirty="0">
                <a:solidFill>
                  <a:sysClr val="windowText" lastClr="000000"/>
                </a:solidFill>
                <a:latin typeface="Calibri"/>
              </a:rPr>
              <a:t> of the shrub if &lt; 2-3 m tall. If &gt; 2-3 m tall, use a clinometer or estimate height of shrub.</a:t>
            </a: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Repeat for all shrubs and saplings on your site.</a:t>
            </a:r>
          </a:p>
        </p:txBody>
      </p:sp>
      <p:sp>
        <p:nvSpPr>
          <p:cNvPr id="8" name="TextBox 7">
            <a:extLst>
              <a:ext uri="{FF2B5EF4-FFF2-40B4-BE49-F238E27FC236}">
                <a16:creationId xmlns:a16="http://schemas.microsoft.com/office/drawing/2014/main" id="{54882CC6-3D03-C14E-928B-D30BDEC4C343}"/>
              </a:ext>
            </a:extLst>
          </p:cNvPr>
          <p:cNvSpPr txBox="1"/>
          <p:nvPr/>
        </p:nvSpPr>
        <p:spPr>
          <a:xfrm>
            <a:off x="6206837" y="2166505"/>
            <a:ext cx="2937163" cy="923330"/>
          </a:xfrm>
          <a:prstGeom prst="rect">
            <a:avLst/>
          </a:prstGeom>
          <a:noFill/>
        </p:spPr>
        <p:txBody>
          <a:bodyPr wrap="square" rtlCol="0">
            <a:spAutoFit/>
          </a:bodyPr>
          <a:lstStyle/>
          <a:p>
            <a:r>
              <a:rPr lang="en-US" i="1" dirty="0"/>
              <a:t>Non-Standard Shrub/Sapling Measurements - Student Field Guide</a:t>
            </a:r>
          </a:p>
        </p:txBody>
      </p:sp>
      <p:pic>
        <p:nvPicPr>
          <p:cNvPr id="9" name="Picture 8" descr="Image of coordinates plane, first quadrant has a medium rectangle, second quadrant has part of medium rectangle next to a small rectangle; third quadrant has a medium rectangle and a small part of the medium rectangle that is also on the second quadrant; fourth quadrant has a big square.">
            <a:extLst>
              <a:ext uri="{FF2B5EF4-FFF2-40B4-BE49-F238E27FC236}">
                <a16:creationId xmlns:a16="http://schemas.microsoft.com/office/drawing/2014/main" id="{B8EE1E00-17BF-D945-A6DB-90F6CD08139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417126" y="3089835"/>
            <a:ext cx="2163016" cy="1919296"/>
          </a:xfrm>
          <a:prstGeom prst="rect">
            <a:avLst/>
          </a:prstGeom>
        </p:spPr>
      </p:pic>
      <p:pic>
        <p:nvPicPr>
          <p:cNvPr id="4" name="Picture 3" descr="Image shows part of a GLOBE Carbon Cycle - Non-Standard Shrub/Sapling Data Sheet.">
            <a:extLst>
              <a:ext uri="{FF2B5EF4-FFF2-40B4-BE49-F238E27FC236}">
                <a16:creationId xmlns:a16="http://schemas.microsoft.com/office/drawing/2014/main" id="{92F7EC5B-129E-3B4F-9FA3-B6181225D042}"/>
              </a:ext>
            </a:extLst>
          </p:cNvPr>
          <p:cNvPicPr>
            <a:picLocks noChangeAspect="1"/>
          </p:cNvPicPr>
          <p:nvPr/>
        </p:nvPicPr>
        <p:blipFill>
          <a:blip r:embed="rId3"/>
          <a:stretch>
            <a:fillRect/>
          </a:stretch>
        </p:blipFill>
        <p:spPr>
          <a:xfrm>
            <a:off x="6175102" y="4995406"/>
            <a:ext cx="2862217" cy="1383814"/>
          </a:xfrm>
          <a:prstGeom prst="rect">
            <a:avLst/>
          </a:prstGeom>
        </p:spPr>
      </p:pic>
      <p:sp>
        <p:nvSpPr>
          <p:cNvPr id="10" name="TextBox 9">
            <a:extLst>
              <a:ext uri="{FF2B5EF4-FFF2-40B4-BE49-F238E27FC236}">
                <a16:creationId xmlns:a16="http://schemas.microsoft.com/office/drawing/2014/main" id="{942E173D-5D46-354E-87DC-00983F437798}"/>
              </a:ext>
            </a:extLst>
          </p:cNvPr>
          <p:cNvSpPr txBox="1"/>
          <p:nvPr/>
        </p:nvSpPr>
        <p:spPr>
          <a:xfrm>
            <a:off x="6220822" y="6348740"/>
            <a:ext cx="1143711" cy="369332"/>
          </a:xfrm>
          <a:prstGeom prst="rect">
            <a:avLst/>
          </a:prstGeom>
          <a:noFill/>
        </p:spPr>
        <p:txBody>
          <a:bodyPr wrap="none" rtlCol="0">
            <a:spAutoFit/>
          </a:bodyPr>
          <a:lstStyle/>
          <a:p>
            <a:r>
              <a:rPr lang="en-US" i="1" dirty="0"/>
              <a:t>Datasheet</a:t>
            </a:r>
          </a:p>
        </p:txBody>
      </p:sp>
    </p:spTree>
    <p:extLst>
      <p:ext uri="{BB962C8B-B14F-4D97-AF65-F5344CB8AC3E}">
        <p14:creationId xmlns:p14="http://schemas.microsoft.com/office/powerpoint/2010/main" val="2904094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58CE0-0B94-4848-88BB-47A6990FC1C5}"/>
              </a:ext>
            </a:extLst>
          </p:cNvPr>
          <p:cNvSpPr>
            <a:spLocks noGrp="1"/>
          </p:cNvSpPr>
          <p:nvPr>
            <p:ph type="title" idx="4294967295"/>
          </p:nvPr>
        </p:nvSpPr>
        <p:spPr>
          <a:xfrm>
            <a:off x="1328928" y="1027906"/>
            <a:ext cx="5693128" cy="1325563"/>
          </a:xfrm>
          <a:prstGeom prst="rect">
            <a:avLst/>
          </a:prstGeom>
        </p:spPr>
        <p:txBody>
          <a:bodyPr/>
          <a:lstStyle/>
          <a:p>
            <a:pPr rtl="0" eaLnBrk="1" latinLnBrk="0" hangingPunct="1"/>
            <a:r>
              <a:rPr lang="en-US" dirty="0">
                <a:solidFill>
                  <a:srgbClr val="002060"/>
                </a:solidFill>
                <a:latin typeface="Calibri" panose="020F0502020204030204" pitchFamily="34" charset="0"/>
                <a:ea typeface="+mn-ea"/>
                <a:cs typeface="+mn-cs"/>
              </a:rPr>
              <a:t>Herbaceous Vegetation</a:t>
            </a:r>
            <a:r>
              <a:rPr lang="en-US" sz="4400" i="0" kern="1200" spc="0" baseline="0" dirty="0">
                <a:ln>
                  <a:noFill/>
                </a:ln>
                <a:solidFill>
                  <a:srgbClr val="002060"/>
                </a:solidFill>
                <a:effectLst/>
                <a:latin typeface="Calibri" panose="020F0502020204030204" pitchFamily="34" charset="0"/>
                <a:ea typeface="+mn-ea"/>
                <a:cs typeface="+mn-cs"/>
              </a:rPr>
              <a:t>:</a:t>
            </a:r>
            <a:r>
              <a:rPr lang="en-US" sz="1800" kern="1200" dirty="0">
                <a:solidFill>
                  <a:srgbClr val="002060"/>
                </a:solidFill>
                <a:effectLst/>
                <a:latin typeface="Calibri" panose="020F0502020204030204" pitchFamily="34" charset="0"/>
                <a:ea typeface="+mn-ea"/>
                <a:cs typeface="+mn-cs"/>
              </a:rPr>
              <a:t> </a:t>
            </a:r>
            <a:endParaRPr lang="en-US" dirty="0">
              <a:effectLst/>
            </a:endParaRPr>
          </a:p>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rPr>
              <a:t>Protocol Overview</a:t>
            </a:r>
            <a:endParaRPr lang="en-US" dirty="0"/>
          </a:p>
        </p:txBody>
      </p:sp>
      <p:graphicFrame>
        <p:nvGraphicFramePr>
          <p:cNvPr id="5" name="Table 5">
            <a:extLst>
              <a:ext uri="{FF2B5EF4-FFF2-40B4-BE49-F238E27FC236}">
                <a16:creationId xmlns:a16="http://schemas.microsoft.com/office/drawing/2014/main" id="{7C01B20C-512E-6D41-AACF-4A7311C76166}"/>
              </a:ext>
            </a:extLst>
          </p:cNvPr>
          <p:cNvGraphicFramePr>
            <a:graphicFrameLocks/>
          </p:cNvGraphicFramePr>
          <p:nvPr>
            <p:extLst>
              <p:ext uri="{D42A27DB-BD31-4B8C-83A1-F6EECF244321}">
                <p14:modId xmlns:p14="http://schemas.microsoft.com/office/powerpoint/2010/main" val="691478576"/>
              </p:ext>
            </p:extLst>
          </p:nvPr>
        </p:nvGraphicFramePr>
        <p:xfrm>
          <a:off x="1328928" y="2771775"/>
          <a:ext cx="7581899" cy="2225040"/>
        </p:xfrm>
        <a:graphic>
          <a:graphicData uri="http://schemas.openxmlformats.org/drawingml/2006/table">
            <a:tbl>
              <a:tblPr firstRow="1" bandRow="1">
                <a:tableStyleId>{69CF1AB2-1976-4502-BF36-3FF5EA218861}</a:tableStyleId>
              </a:tblPr>
              <a:tblGrid>
                <a:gridCol w="3727981">
                  <a:extLst>
                    <a:ext uri="{9D8B030D-6E8A-4147-A177-3AD203B41FA5}">
                      <a16:colId xmlns:a16="http://schemas.microsoft.com/office/drawing/2014/main" val="1290412041"/>
                    </a:ext>
                  </a:extLst>
                </a:gridCol>
                <a:gridCol w="3853918">
                  <a:extLst>
                    <a:ext uri="{9D8B030D-6E8A-4147-A177-3AD203B41FA5}">
                      <a16:colId xmlns:a16="http://schemas.microsoft.com/office/drawing/2014/main" val="2959547806"/>
                    </a:ext>
                  </a:extLst>
                </a:gridCol>
              </a:tblGrid>
              <a:tr h="1439846">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buNone/>
                      </a:pPr>
                      <a:r>
                        <a:rPr lang="en-US" sz="2000" dirty="0">
                          <a:hlinkClick r:id="rId2"/>
                        </a:rPr>
                        <a:t>Herbaceous Vegetation Protocol</a:t>
                      </a:r>
                      <a:endParaRPr lang="en-US" sz="2000" dirty="0"/>
                    </a:p>
                    <a:p>
                      <a:pPr lvl="0">
                        <a:buNone/>
                      </a:pPr>
                      <a:r>
                        <a:rPr lang="en-US" sz="2000" i="1" dirty="0"/>
                        <a:t>*</a:t>
                      </a:r>
                      <a:r>
                        <a:rPr lang="en-US" sz="2000" i="1" u="none" strike="noStrike" noProof="0" dirty="0"/>
                        <a:t>This can be done simultaneously with tree &amp; shrub/sapling measurements (if applicable).</a:t>
                      </a:r>
                    </a:p>
                    <a:p>
                      <a:pPr lvl="0">
                        <a:buNone/>
                      </a:pPr>
                      <a:r>
                        <a:rPr lang="en-US" sz="2000" i="1" dirty="0"/>
                        <a:t>*Complete each year</a:t>
                      </a:r>
                    </a:p>
                  </a:txBody>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lvl="0">
                        <a:buNone/>
                      </a:pPr>
                      <a:r>
                        <a:rPr lang="en-US" sz="2000" u="none" strike="noStrike" noProof="0" dirty="0"/>
                        <a:t>Time: 40 minutes</a:t>
                      </a:r>
                      <a:endParaRPr lang="en-US" sz="2000" dirty="0"/>
                    </a:p>
                    <a:p>
                      <a:pPr lvl="0">
                        <a:buNone/>
                      </a:pPr>
                      <a:r>
                        <a:rPr lang="en-US" sz="2000" u="none" strike="noStrike" noProof="0" dirty="0"/>
                        <a:t>Instruments:  OUTSIDE: beanbag, blindfold, measuring tape, clippers, small brown paper bags, INSIDE: balance, drying oven (optional)</a:t>
                      </a:r>
                      <a:endParaRPr lang="en-US" dirty="0"/>
                    </a:p>
                    <a:p>
                      <a:pPr lvl="0">
                        <a:buNone/>
                      </a:pPr>
                      <a:r>
                        <a:rPr lang="en-US" sz="2000" u="none" strike="noStrike" noProof="0" dirty="0"/>
                        <a:t>Prerequisites: Site Set-up</a:t>
                      </a:r>
                      <a:endParaRPr lang="en-US" dirty="0"/>
                    </a:p>
                  </a:txBody>
                  <a:tcPr/>
                </a:tc>
                <a:extLst>
                  <a:ext uri="{0D108BD9-81ED-4DB2-BD59-A6C34878D82A}">
                    <a16:rowId xmlns:a16="http://schemas.microsoft.com/office/drawing/2014/main" val="669737955"/>
                  </a:ext>
                </a:extLst>
              </a:tr>
            </a:tbl>
          </a:graphicData>
        </a:graphic>
      </p:graphicFrame>
    </p:spTree>
    <p:extLst>
      <p:ext uri="{BB962C8B-B14F-4D97-AF65-F5344CB8AC3E}">
        <p14:creationId xmlns:p14="http://schemas.microsoft.com/office/powerpoint/2010/main" val="10546984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6D771D-1089-47AD-A6D9-185CAC99C8B8}"/>
              </a:ext>
            </a:extLst>
          </p:cNvPr>
          <p:cNvSpPr>
            <a:spLocks noGrp="1"/>
          </p:cNvSpPr>
          <p:nvPr>
            <p:ph type="title" idx="4294967295"/>
          </p:nvPr>
        </p:nvSpPr>
        <p:spPr>
          <a:xfrm>
            <a:off x="1232586" y="1029490"/>
            <a:ext cx="5164611" cy="740829"/>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rPr>
              <a:t>Herbaceous Protocol</a:t>
            </a:r>
            <a:endParaRPr lang="en-US" dirty="0"/>
          </a:p>
        </p:txBody>
      </p:sp>
      <p:sp>
        <p:nvSpPr>
          <p:cNvPr id="5" name="TextBox 4">
            <a:extLst>
              <a:ext uri="{FF2B5EF4-FFF2-40B4-BE49-F238E27FC236}">
                <a16:creationId xmlns:a16="http://schemas.microsoft.com/office/drawing/2014/main" id="{2230FC57-994B-904F-BF72-82996C908ADC}"/>
              </a:ext>
            </a:extLst>
          </p:cNvPr>
          <p:cNvSpPr txBox="1"/>
          <p:nvPr/>
        </p:nvSpPr>
        <p:spPr>
          <a:xfrm>
            <a:off x="6289964" y="1105954"/>
            <a:ext cx="2854036" cy="646331"/>
          </a:xfrm>
          <a:prstGeom prst="rect">
            <a:avLst/>
          </a:prstGeom>
          <a:noFill/>
        </p:spPr>
        <p:txBody>
          <a:bodyPr wrap="square" rtlCol="0">
            <a:spAutoFit/>
          </a:bodyPr>
          <a:lstStyle/>
          <a:p>
            <a:r>
              <a:rPr lang="en-US" i="1" dirty="0"/>
              <a:t>Herbaceous Measurements - Student Field Guide</a:t>
            </a:r>
          </a:p>
        </p:txBody>
      </p:sp>
      <p:sp>
        <p:nvSpPr>
          <p:cNvPr id="3" name="Content Placeholder 9">
            <a:extLst>
              <a:ext uri="{FF2B5EF4-FFF2-40B4-BE49-F238E27FC236}">
                <a16:creationId xmlns:a16="http://schemas.microsoft.com/office/drawing/2014/main" id="{F1AD1404-70F7-D943-B62B-EE05DDC567DD}"/>
              </a:ext>
            </a:extLst>
          </p:cNvPr>
          <p:cNvSpPr txBox="1">
            <a:spLocks/>
          </p:cNvSpPr>
          <p:nvPr/>
        </p:nvSpPr>
        <p:spPr>
          <a:xfrm>
            <a:off x="1328739" y="1903266"/>
            <a:ext cx="5068458" cy="467764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Collect samples of herbaceous vegetation from the site.</a:t>
            </a:r>
          </a:p>
          <a:p>
            <a:pPr marL="342900" marR="0" lvl="0" indent="-342900" algn="l" defTabSz="914400" rtl="0" eaLnBrk="1" fontAlgn="auto" latinLnBrk="0" hangingPunct="1">
              <a:lnSpc>
                <a:spcPct val="110000"/>
              </a:lnSpc>
              <a:spcBef>
                <a:spcPts val="1000"/>
              </a:spcBef>
              <a:spcAft>
                <a:spcPts val="0"/>
              </a:spcAft>
              <a:buClrTx/>
              <a:buSzTx/>
              <a:buFont typeface="+mj-lt"/>
              <a:buAutoNum type="arabicPeriod"/>
              <a:tabLst/>
              <a:defRPr/>
            </a:pPr>
            <a:r>
              <a:rPr kumimoji="0" lang="en-US" sz="1600" b="0" i="0" u="none" strike="noStrike" kern="1200" cap="none" spc="0" normalizeH="0" baseline="0" noProof="0" dirty="0">
                <a:ln>
                  <a:noFill/>
                </a:ln>
                <a:solidFill>
                  <a:sysClr val="windowText" lastClr="000000"/>
                </a:solidFill>
                <a:effectLst/>
                <a:uLnTx/>
                <a:uFillTx/>
                <a:latin typeface="Calibri"/>
                <a:ea typeface="+mn-ea"/>
                <a:cs typeface="+mn-cs"/>
              </a:rPr>
              <a:t>Blindfold a member of the team and have him/her/them throw a beanbag somewhere in the sample site. </a:t>
            </a:r>
          </a:p>
          <a:p>
            <a:pPr marL="342900" marR="0" lvl="0" indent="-342900" algn="l" defTabSz="914400" rtl="0" eaLnBrk="1" fontAlgn="auto" latinLnBrk="0" hangingPunct="1">
              <a:lnSpc>
                <a:spcPct val="110000"/>
              </a:lnSpc>
              <a:spcBef>
                <a:spcPts val="1000"/>
              </a:spcBef>
              <a:spcAft>
                <a:spcPts val="0"/>
              </a:spcAft>
              <a:buClrTx/>
              <a:buSzTx/>
              <a:buFont typeface="+mj-lt"/>
              <a:buAutoNum type="arabicPeriod"/>
              <a:tabLst/>
              <a:defRPr/>
            </a:pPr>
            <a:r>
              <a:rPr lang="en-US" sz="1600" dirty="0">
                <a:solidFill>
                  <a:sysClr val="windowText" lastClr="000000"/>
                </a:solidFill>
                <a:latin typeface="Calibri"/>
              </a:rPr>
              <a:t>Mark a one-meter square around the bean bag to take a random sample.</a:t>
            </a:r>
          </a:p>
          <a:p>
            <a:pPr marL="342900" marR="0" lvl="0" indent="-342900" algn="l" defTabSz="914400" rtl="0" eaLnBrk="1" fontAlgn="auto" latinLnBrk="0" hangingPunct="1">
              <a:lnSpc>
                <a:spcPct val="110000"/>
              </a:lnSpc>
              <a:spcBef>
                <a:spcPts val="1000"/>
              </a:spcBef>
              <a:spcAft>
                <a:spcPts val="0"/>
              </a:spcAft>
              <a:buClrTx/>
              <a:buSzTx/>
              <a:buFont typeface="+mj-lt"/>
              <a:buAutoNum type="arabicPeriod"/>
              <a:tabLst/>
              <a:defRPr/>
            </a:pPr>
            <a:r>
              <a:rPr kumimoji="0" lang="en-US" sz="1600" b="0" i="0" u="none" strike="noStrike" kern="1200" cap="none" spc="0" normalizeH="0" baseline="0" noProof="0" dirty="0">
                <a:ln>
                  <a:noFill/>
                </a:ln>
                <a:solidFill>
                  <a:sysClr val="windowText" lastClr="000000"/>
                </a:solidFill>
                <a:effectLst/>
                <a:uLnTx/>
                <a:uFillTx/>
                <a:latin typeface="Calibri"/>
                <a:ea typeface="+mn-ea"/>
                <a:cs typeface="+mn-cs"/>
              </a:rPr>
              <a:t>Using grass clippers, clip all the vegetation </a:t>
            </a:r>
            <a:r>
              <a:rPr lang="en-US" sz="1600" dirty="0">
                <a:solidFill>
                  <a:sysClr val="windowText" lastClr="000000"/>
                </a:solidFill>
                <a:latin typeface="Calibri"/>
              </a:rPr>
              <a:t>close to the ground within the square. Do NOT collect any leaves or litter that are already dead or unattached from the ground. </a:t>
            </a:r>
          </a:p>
          <a:p>
            <a:pPr marL="342900" marR="0" lvl="0" indent="-342900" algn="l" defTabSz="914400" rtl="0" eaLnBrk="1" fontAlgn="auto" latinLnBrk="0" hangingPunct="1">
              <a:lnSpc>
                <a:spcPct val="110000"/>
              </a:lnSpc>
              <a:spcBef>
                <a:spcPts val="1000"/>
              </a:spcBef>
              <a:spcAft>
                <a:spcPts val="0"/>
              </a:spcAft>
              <a:buClrTx/>
              <a:buSzTx/>
              <a:buFont typeface="+mj-lt"/>
              <a:buAutoNum type="arabicPeriod"/>
              <a:tabLst/>
              <a:defRPr/>
            </a:pPr>
            <a:r>
              <a:rPr kumimoji="0" lang="en-US" sz="1600" b="0" i="0" u="none" strike="noStrike" kern="1200" cap="none" spc="0" normalizeH="0" baseline="0" noProof="0" dirty="0">
                <a:ln>
                  <a:noFill/>
                </a:ln>
                <a:solidFill>
                  <a:sysClr val="windowText" lastClr="000000"/>
                </a:solidFill>
                <a:effectLst/>
                <a:uLnTx/>
                <a:uFillTx/>
                <a:latin typeface="Calibri"/>
                <a:ea typeface="+mn-ea"/>
                <a:cs typeface="+mn-cs"/>
              </a:rPr>
              <a:t>Place clippings into brown </a:t>
            </a:r>
            <a:r>
              <a:rPr kumimoji="0" lang="en-US" sz="1600" b="0" i="0" u="sng" strike="noStrike" kern="1200" cap="none" spc="0" normalizeH="0" baseline="0" noProof="0" dirty="0">
                <a:ln>
                  <a:noFill/>
                </a:ln>
                <a:solidFill>
                  <a:sysClr val="windowText" lastClr="000000"/>
                </a:solidFill>
                <a:effectLst/>
                <a:uLnTx/>
                <a:uFillTx/>
                <a:latin typeface="Calibri"/>
                <a:ea typeface="+mn-ea"/>
                <a:cs typeface="+mn-cs"/>
              </a:rPr>
              <a:t>paper</a:t>
            </a:r>
            <a:r>
              <a:rPr kumimoji="0" lang="en-US" sz="1600" b="0" i="0" u="none" strike="noStrike" kern="1200" cap="none" spc="0" normalizeH="0" baseline="0" noProof="0" dirty="0">
                <a:ln>
                  <a:noFill/>
                </a:ln>
                <a:solidFill>
                  <a:sysClr val="windowText" lastClr="000000"/>
                </a:solidFill>
                <a:effectLst/>
                <a:uLnTx/>
                <a:uFillTx/>
                <a:latin typeface="Calibri"/>
                <a:ea typeface="+mn-ea"/>
                <a:cs typeface="+mn-cs"/>
              </a:rPr>
              <a:t> bags and label with the site name, date, and sample number (e.g., Field Site Name, Herb Sample #1, bag 1 of 2). </a:t>
            </a:r>
          </a:p>
          <a:p>
            <a:pPr marL="342900" marR="0" lvl="0" indent="-342900" algn="l" defTabSz="914400" rtl="0" eaLnBrk="1" fontAlgn="auto" latinLnBrk="0" hangingPunct="1">
              <a:lnSpc>
                <a:spcPct val="110000"/>
              </a:lnSpc>
              <a:spcBef>
                <a:spcPts val="1000"/>
              </a:spcBef>
              <a:spcAft>
                <a:spcPts val="0"/>
              </a:spcAft>
              <a:buClrTx/>
              <a:buSzTx/>
              <a:buFont typeface="+mj-lt"/>
              <a:buAutoNum type="arabicPeriod"/>
              <a:tabLst/>
              <a:defRPr/>
            </a:pPr>
            <a:r>
              <a:rPr lang="en-US" sz="1600" dirty="0">
                <a:solidFill>
                  <a:sysClr val="windowText" lastClr="000000"/>
                </a:solidFill>
                <a:latin typeface="Calibri"/>
              </a:rPr>
              <a:t>Repeat steps 1-5 </a:t>
            </a:r>
            <a:r>
              <a:rPr lang="en-US" sz="1600" u="sng" dirty="0">
                <a:solidFill>
                  <a:sysClr val="windowText" lastClr="000000"/>
                </a:solidFill>
                <a:latin typeface="Calibri"/>
              </a:rPr>
              <a:t>two more times</a:t>
            </a:r>
            <a:r>
              <a:rPr lang="en-US" sz="1600" dirty="0">
                <a:solidFill>
                  <a:sysClr val="windowText" lastClr="000000"/>
                </a:solidFill>
                <a:latin typeface="Calibri"/>
              </a:rPr>
              <a:t>.</a:t>
            </a:r>
            <a:endParaRPr kumimoji="0" lang="en-US" sz="1600" b="0" i="0" u="sng"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8" name="Picture 7" descr="Picture showing someone's hand holding an herbaceous vegetation sample.">
            <a:extLst>
              <a:ext uri="{FF2B5EF4-FFF2-40B4-BE49-F238E27FC236}">
                <a16:creationId xmlns:a16="http://schemas.microsoft.com/office/drawing/2014/main" id="{7A3A367D-8258-A241-8363-35166D261097}"/>
              </a:ext>
            </a:extLst>
          </p:cNvPr>
          <p:cNvPicPr>
            <a:picLocks noChangeAspect="1"/>
          </p:cNvPicPr>
          <p:nvPr/>
        </p:nvPicPr>
        <p:blipFill>
          <a:blip r:embed="rId2"/>
          <a:stretch>
            <a:fillRect/>
          </a:stretch>
        </p:blipFill>
        <p:spPr>
          <a:xfrm>
            <a:off x="6828642" y="2387858"/>
            <a:ext cx="2120460" cy="1408481"/>
          </a:xfrm>
          <a:prstGeom prst="rect">
            <a:avLst/>
          </a:prstGeom>
        </p:spPr>
      </p:pic>
      <p:pic>
        <p:nvPicPr>
          <p:cNvPr id="7" name="Picture 6" descr="Picture of a brown paper bag.">
            <a:extLst>
              <a:ext uri="{FF2B5EF4-FFF2-40B4-BE49-F238E27FC236}">
                <a16:creationId xmlns:a16="http://schemas.microsoft.com/office/drawing/2014/main" id="{F9A77C23-1A86-5746-9971-841E583EB646}"/>
              </a:ext>
            </a:extLst>
          </p:cNvPr>
          <p:cNvPicPr>
            <a:picLocks noChangeAspect="1"/>
          </p:cNvPicPr>
          <p:nvPr/>
        </p:nvPicPr>
        <p:blipFill>
          <a:blip r:embed="rId3"/>
          <a:stretch>
            <a:fillRect/>
          </a:stretch>
        </p:blipFill>
        <p:spPr>
          <a:xfrm>
            <a:off x="6466472" y="3913486"/>
            <a:ext cx="1422400" cy="1422400"/>
          </a:xfrm>
          <a:prstGeom prst="rect">
            <a:avLst/>
          </a:prstGeom>
        </p:spPr>
      </p:pic>
      <p:pic>
        <p:nvPicPr>
          <p:cNvPr id="6" name="Picture 5" descr="Picture showing four brown paper bags.">
            <a:extLst>
              <a:ext uri="{FF2B5EF4-FFF2-40B4-BE49-F238E27FC236}">
                <a16:creationId xmlns:a16="http://schemas.microsoft.com/office/drawing/2014/main" id="{EAED78BD-B8B9-2E4D-8D55-109A1898DEF8}"/>
              </a:ext>
            </a:extLst>
          </p:cNvPr>
          <p:cNvPicPr>
            <a:picLocks noChangeAspect="1"/>
          </p:cNvPicPr>
          <p:nvPr/>
        </p:nvPicPr>
        <p:blipFill>
          <a:blip r:embed="rId4"/>
          <a:stretch>
            <a:fillRect/>
          </a:stretch>
        </p:blipFill>
        <p:spPr>
          <a:xfrm>
            <a:off x="7572664" y="4890431"/>
            <a:ext cx="1397000" cy="1397000"/>
          </a:xfrm>
          <a:prstGeom prst="rect">
            <a:avLst/>
          </a:prstGeom>
        </p:spPr>
      </p:pic>
    </p:spTree>
    <p:extLst>
      <p:ext uri="{BB962C8B-B14F-4D97-AF65-F5344CB8AC3E}">
        <p14:creationId xmlns:p14="http://schemas.microsoft.com/office/powerpoint/2010/main" val="3490714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AAA062E-37C9-4007-8BF4-78D56D766283}"/>
              </a:ext>
            </a:extLst>
          </p:cNvPr>
          <p:cNvSpPr>
            <a:spLocks noGrp="1"/>
          </p:cNvSpPr>
          <p:nvPr>
            <p:ph type="title" idx="4294967295"/>
          </p:nvPr>
        </p:nvSpPr>
        <p:spPr>
          <a:xfrm>
            <a:off x="1154727" y="1047355"/>
            <a:ext cx="6904902" cy="740829"/>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rPr>
              <a:t>Herbaceous Protocol (Cont’d)</a:t>
            </a:r>
            <a:endParaRPr lang="en-US" dirty="0"/>
          </a:p>
        </p:txBody>
      </p:sp>
      <p:sp>
        <p:nvSpPr>
          <p:cNvPr id="4" name="TextBox 3">
            <a:extLst>
              <a:ext uri="{FF2B5EF4-FFF2-40B4-BE49-F238E27FC236}">
                <a16:creationId xmlns:a16="http://schemas.microsoft.com/office/drawing/2014/main" id="{B96C0A7A-AB29-3C4D-93BF-8E66E8EB63B9}"/>
              </a:ext>
            </a:extLst>
          </p:cNvPr>
          <p:cNvSpPr txBox="1"/>
          <p:nvPr/>
        </p:nvSpPr>
        <p:spPr>
          <a:xfrm>
            <a:off x="6256856" y="1890983"/>
            <a:ext cx="2854036" cy="646331"/>
          </a:xfrm>
          <a:prstGeom prst="rect">
            <a:avLst/>
          </a:prstGeom>
          <a:noFill/>
        </p:spPr>
        <p:txBody>
          <a:bodyPr wrap="square" rtlCol="0">
            <a:spAutoFit/>
          </a:bodyPr>
          <a:lstStyle/>
          <a:p>
            <a:r>
              <a:rPr lang="en-US" i="1" dirty="0"/>
              <a:t>Herbaceous Measurements - Student Field Guide</a:t>
            </a:r>
          </a:p>
        </p:txBody>
      </p:sp>
      <p:sp>
        <p:nvSpPr>
          <p:cNvPr id="3" name="Content Placeholder 9">
            <a:extLst>
              <a:ext uri="{FF2B5EF4-FFF2-40B4-BE49-F238E27FC236}">
                <a16:creationId xmlns:a16="http://schemas.microsoft.com/office/drawing/2014/main" id="{9D83818E-10C3-A045-8840-9C916D10E98B}"/>
              </a:ext>
            </a:extLst>
          </p:cNvPr>
          <p:cNvSpPr txBox="1">
            <a:spLocks/>
          </p:cNvSpPr>
          <p:nvPr/>
        </p:nvSpPr>
        <p:spPr>
          <a:xfrm>
            <a:off x="1235750" y="1903266"/>
            <a:ext cx="4770115" cy="467764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Dry the herbaceous samples by either: </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sz="1800" dirty="0">
                <a:solidFill>
                  <a:sysClr val="windowText" lastClr="000000"/>
                </a:solidFill>
                <a:latin typeface="Calibri"/>
              </a:rPr>
              <a:t>	(a) </a:t>
            </a:r>
            <a:r>
              <a:rPr lang="en-US" sz="1800" b="1" dirty="0">
                <a:solidFill>
                  <a:sysClr val="windowText" lastClr="000000"/>
                </a:solidFill>
                <a:latin typeface="Calibri"/>
              </a:rPr>
              <a:t>Drying oven: </a:t>
            </a:r>
            <a:r>
              <a:rPr lang="en-US" sz="1800" dirty="0">
                <a:solidFill>
                  <a:sysClr val="windowText" lastClr="000000"/>
                </a:solidFill>
                <a:latin typeface="Calibri"/>
              </a:rPr>
              <a:t>Set oven temp to 50-70</a:t>
            </a:r>
            <a:r>
              <a:rPr lang="en-US" sz="1800" baseline="30000" dirty="0">
                <a:solidFill>
                  <a:sysClr val="windowText" lastClr="000000"/>
                </a:solidFill>
                <a:latin typeface="Calibri"/>
              </a:rPr>
              <a:t>o</a:t>
            </a:r>
            <a:r>
              <a:rPr lang="en-US" sz="1800" dirty="0">
                <a:solidFill>
                  <a:sysClr val="windowText" lastClr="000000"/>
                </a:solidFill>
                <a:latin typeface="Calibri"/>
              </a:rPr>
              <a:t>F, put labeled bags in drying oven. Weigh the bag once per day after day one until sample weights the same two days in a row. Record the mass (g) of the sample + bag and the mass of the empty bag.</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	(b) </a:t>
            </a:r>
            <a:r>
              <a:rPr kumimoji="0" lang="en-US" sz="1800" b="1" i="0" u="none" strike="noStrike" kern="1200" cap="none" spc="0" normalizeH="0" baseline="0" noProof="0" dirty="0">
                <a:ln>
                  <a:noFill/>
                </a:ln>
                <a:solidFill>
                  <a:sysClr val="windowText" lastClr="000000"/>
                </a:solidFill>
                <a:effectLst/>
                <a:uLnTx/>
                <a:uFillTx/>
                <a:latin typeface="Calibri"/>
                <a:ea typeface="+mn-ea"/>
                <a:cs typeface="+mn-cs"/>
              </a:rPr>
              <a:t>Air drying: </a:t>
            </a: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Select a dry, secluded area large enough for all sample bags. Open the tops of the bags for maximum airflow. Weigh once per day after day five, until sample weighs the same two days in a row. Record the mass (g) of the sample + bag, and the mass of the empty bag.</a:t>
            </a:r>
            <a:endParaRPr kumimoji="0" lang="en-US" sz="1800" b="0" i="0" u="sng"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5" name="Picture 4" descr="Picture of drying oven with several trays in it. Image credit reads censam.mit.edu">
            <a:extLst>
              <a:ext uri="{FF2B5EF4-FFF2-40B4-BE49-F238E27FC236}">
                <a16:creationId xmlns:a16="http://schemas.microsoft.com/office/drawing/2014/main" id="{FCB536DA-2B87-624B-BB22-51C991586C0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12543" y="2604304"/>
            <a:ext cx="2640345" cy="1730769"/>
          </a:xfrm>
          <a:prstGeom prst="rect">
            <a:avLst/>
          </a:prstGeom>
        </p:spPr>
      </p:pic>
      <p:sp>
        <p:nvSpPr>
          <p:cNvPr id="6" name="TextBox 5">
            <a:extLst>
              <a:ext uri="{FF2B5EF4-FFF2-40B4-BE49-F238E27FC236}">
                <a16:creationId xmlns:a16="http://schemas.microsoft.com/office/drawing/2014/main" id="{F1B04BFD-6111-654B-B88F-A1D18608E597}"/>
              </a:ext>
            </a:extLst>
          </p:cNvPr>
          <p:cNvSpPr txBox="1"/>
          <p:nvPr/>
        </p:nvSpPr>
        <p:spPr>
          <a:xfrm>
            <a:off x="7637842" y="4283595"/>
            <a:ext cx="1398140" cy="246221"/>
          </a:xfrm>
          <a:prstGeom prst="rect">
            <a:avLst/>
          </a:prstGeom>
          <a:noFill/>
        </p:spPr>
        <p:txBody>
          <a:bodyPr wrap="none" rtlCol="0">
            <a:spAutoFit/>
          </a:bodyPr>
          <a:lstStyle/>
          <a:p>
            <a:r>
              <a:rPr lang="en-US" sz="1000" i="1" dirty="0"/>
              <a:t>Image: </a:t>
            </a:r>
            <a:r>
              <a:rPr lang="en-US" sz="1000" i="1" dirty="0" err="1"/>
              <a:t>censam.mit.edu</a:t>
            </a:r>
            <a:endParaRPr lang="en-US" sz="1000" i="1" dirty="0"/>
          </a:p>
        </p:txBody>
      </p:sp>
      <p:pic>
        <p:nvPicPr>
          <p:cNvPr id="1026" name="Picture 2" descr="Image shows three brown paper bags filled with vegetation samples.&#10;Image credit reads iowalearningfarms.&#10;https://iowalearningfarms.files.wordpress.com/2015/12/img_4237.jpg?w=646&amp;h=400">
            <a:extLst>
              <a:ext uri="{FF2B5EF4-FFF2-40B4-BE49-F238E27FC236}">
                <a16:creationId xmlns:a16="http://schemas.microsoft.com/office/drawing/2014/main" id="{F5DA6D7E-707A-814F-8E31-6F3307F7566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45816" y="4859750"/>
            <a:ext cx="2551924" cy="158013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A349A78-1D9B-4347-852D-4A7085599BE6}"/>
              </a:ext>
            </a:extLst>
          </p:cNvPr>
          <p:cNvSpPr txBox="1"/>
          <p:nvPr/>
        </p:nvSpPr>
        <p:spPr>
          <a:xfrm>
            <a:off x="7316816" y="6427674"/>
            <a:ext cx="1579278" cy="246221"/>
          </a:xfrm>
          <a:prstGeom prst="rect">
            <a:avLst/>
          </a:prstGeom>
          <a:noFill/>
        </p:spPr>
        <p:txBody>
          <a:bodyPr wrap="none" rtlCol="0">
            <a:spAutoFit/>
          </a:bodyPr>
          <a:lstStyle/>
          <a:p>
            <a:r>
              <a:rPr lang="en-US" sz="1000" i="1" dirty="0"/>
              <a:t>Image: </a:t>
            </a:r>
            <a:r>
              <a:rPr lang="en-US" sz="1000" i="1" dirty="0" err="1"/>
              <a:t>iowalearningfarms</a:t>
            </a:r>
            <a:endParaRPr lang="en-US" sz="1000" i="1" dirty="0"/>
          </a:p>
        </p:txBody>
      </p:sp>
    </p:spTree>
    <p:extLst>
      <p:ext uri="{BB962C8B-B14F-4D97-AF65-F5344CB8AC3E}">
        <p14:creationId xmlns:p14="http://schemas.microsoft.com/office/powerpoint/2010/main" val="2869361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E2686F-26EB-4D09-B108-FE4B8A51F409}"/>
              </a:ext>
            </a:extLst>
          </p:cNvPr>
          <p:cNvSpPr>
            <a:spLocks noGrp="1"/>
          </p:cNvSpPr>
          <p:nvPr>
            <p:ph type="title" idx="4294967295"/>
          </p:nvPr>
        </p:nvSpPr>
        <p:spPr>
          <a:xfrm>
            <a:off x="1257300" y="1048032"/>
            <a:ext cx="7481586" cy="790896"/>
          </a:xfrm>
          <a:prstGeom prst="rect">
            <a:avLst/>
          </a:prstGeom>
        </p:spPr>
        <p:txBody>
          <a:bodyPr/>
          <a:lstStyle/>
          <a:p>
            <a:pPr rtl="0" eaLnBrk="1" latinLnBrk="0" hangingPunct="1"/>
            <a:r>
              <a:rPr lang="en-US" dirty="0">
                <a:solidFill>
                  <a:srgbClr val="002060"/>
                </a:solidFill>
              </a:rPr>
              <a:t>Learning Objectives</a:t>
            </a:r>
          </a:p>
        </p:txBody>
      </p:sp>
      <p:sp>
        <p:nvSpPr>
          <p:cNvPr id="5" name="Content Placeholder 2">
            <a:extLst>
              <a:ext uri="{FF2B5EF4-FFF2-40B4-BE49-F238E27FC236}">
                <a16:creationId xmlns:a16="http://schemas.microsoft.com/office/drawing/2014/main" id="{61E7F8C8-FE0C-994A-99D6-7AE37AACE004}"/>
              </a:ext>
            </a:extLst>
          </p:cNvPr>
          <p:cNvSpPr txBox="1">
            <a:spLocks/>
          </p:cNvSpPr>
          <p:nvPr/>
        </p:nvSpPr>
        <p:spPr>
          <a:xfrm>
            <a:off x="1328927" y="2053480"/>
            <a:ext cx="7676009" cy="4667995"/>
          </a:xfrm>
          <a:prstGeom prst="rect">
            <a:avLst/>
          </a:prstGeom>
        </p:spPr>
        <p:txBody>
          <a:bodyPr vert="horz" lIns="91440" tIns="45720" rIns="91440" bIns="45720" rtlCol="0" anchor="t">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latin typeface="Calibri Light" panose="020F0502020204030204" pitchFamily="34" charset="0"/>
                <a:cs typeface="Calibri Light" panose="020F0502020204030204" pitchFamily="34" charset="0"/>
              </a:rPr>
              <a:t>After completing this module, you will be able to:</a:t>
            </a:r>
          </a:p>
          <a:p>
            <a:pPr>
              <a:lnSpc>
                <a:spcPct val="120000"/>
              </a:lnSpc>
            </a:pPr>
            <a:r>
              <a:rPr lang="en-US" dirty="0">
                <a:latin typeface="Calibri Light" panose="020F0502020204030204" pitchFamily="34" charset="0"/>
                <a:cs typeface="Calibri Light" panose="020F0502020204030204" pitchFamily="34" charset="0"/>
              </a:rPr>
              <a:t>Describe the major pools and fluxes of the carbon cycle </a:t>
            </a:r>
          </a:p>
          <a:p>
            <a:pPr>
              <a:lnSpc>
                <a:spcPct val="120000"/>
              </a:lnSpc>
            </a:pPr>
            <a:r>
              <a:rPr lang="en-US" dirty="0">
                <a:latin typeface="Calibri Light" panose="020F0502020204030204" pitchFamily="34" charset="0"/>
                <a:cs typeface="Calibri Light" panose="020F0502020204030204" pitchFamily="34" charset="0"/>
              </a:rPr>
              <a:t>Perform field measurements to assess carbon storage and plant growth at a local field site and upload data to the GLOBE database</a:t>
            </a:r>
          </a:p>
          <a:p>
            <a:pPr>
              <a:lnSpc>
                <a:spcPct val="120000"/>
              </a:lnSpc>
            </a:pPr>
            <a:r>
              <a:rPr lang="en-US" dirty="0">
                <a:latin typeface="Calibri Light" panose="020F0502020204030204" pitchFamily="34" charset="0"/>
                <a:cs typeface="Calibri Light" panose="020F0502020204030204" pitchFamily="34" charset="0"/>
              </a:rPr>
              <a:t>Understand resources available to help you analyze and interpret your data</a:t>
            </a:r>
          </a:p>
          <a:p>
            <a:pPr marL="0" indent="0">
              <a:lnSpc>
                <a:spcPct val="120000"/>
              </a:lnSpc>
              <a:buFont typeface="Arial"/>
              <a:buNone/>
            </a:pPr>
            <a:endParaRPr lang="en-US" dirty="0">
              <a:latin typeface="Calibri Light" panose="020F0502020204030204" pitchFamily="34" charset="0"/>
              <a:cs typeface="Calibri Light" panose="020F0502020204030204" pitchFamily="34" charset="0"/>
            </a:endParaRPr>
          </a:p>
          <a:p>
            <a:pPr marL="0" indent="0">
              <a:lnSpc>
                <a:spcPct val="120000"/>
              </a:lnSpc>
              <a:buFont typeface="Arial"/>
              <a:buNone/>
            </a:pPr>
            <a:r>
              <a:rPr lang="en-US" dirty="0">
                <a:latin typeface="Calibri Light" panose="020F0502020204030204" pitchFamily="34" charset="0"/>
                <a:cs typeface="Calibri Light" panose="020F0502020204030204" pitchFamily="34" charset="0"/>
              </a:rPr>
              <a:t>Estimated time to complete module: 2 hours</a:t>
            </a:r>
          </a:p>
        </p:txBody>
      </p:sp>
    </p:spTree>
    <p:extLst>
      <p:ext uri="{BB962C8B-B14F-4D97-AF65-F5344CB8AC3E}">
        <p14:creationId xmlns:p14="http://schemas.microsoft.com/office/powerpoint/2010/main" val="2112752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75865B-670A-4E20-93BE-0D903218BE24}"/>
              </a:ext>
            </a:extLst>
          </p:cNvPr>
          <p:cNvSpPr>
            <a:spLocks noGrp="1"/>
          </p:cNvSpPr>
          <p:nvPr>
            <p:ph type="title" idx="4294967295"/>
          </p:nvPr>
        </p:nvSpPr>
        <p:spPr>
          <a:xfrm>
            <a:off x="1249537" y="1053749"/>
            <a:ext cx="6482351" cy="662164"/>
          </a:xfrm>
          <a:prstGeom prst="rect">
            <a:avLst/>
          </a:prstGeom>
        </p:spPr>
        <p:txBody>
          <a:bodyPr/>
          <a:lstStyle/>
          <a:p>
            <a:pPr rtl="0" eaLnBrk="1" fontAlgn="auto" latinLnBrk="0" hangingPunct="1"/>
            <a:r>
              <a:rPr lang="en-US" sz="4100" dirty="0">
                <a:solidFill>
                  <a:srgbClr val="002060"/>
                </a:solidFill>
              </a:rPr>
              <a:t>Data Entry at Globe.gov (1/3)</a:t>
            </a:r>
          </a:p>
        </p:txBody>
      </p:sp>
      <p:sp>
        <p:nvSpPr>
          <p:cNvPr id="3" name="TextBox 2">
            <a:extLst>
              <a:ext uri="{FF2B5EF4-FFF2-40B4-BE49-F238E27FC236}">
                <a16:creationId xmlns:a16="http://schemas.microsoft.com/office/drawing/2014/main" id="{D5826A8B-1FC6-7542-BB83-332C573A1383}"/>
              </a:ext>
            </a:extLst>
          </p:cNvPr>
          <p:cNvSpPr txBox="1"/>
          <p:nvPr/>
        </p:nvSpPr>
        <p:spPr>
          <a:xfrm>
            <a:off x="1549046" y="2067341"/>
            <a:ext cx="7021267" cy="4708981"/>
          </a:xfrm>
          <a:prstGeom prst="rect">
            <a:avLst/>
          </a:prstGeom>
          <a:noFill/>
        </p:spPr>
        <p:txBody>
          <a:bodyPr wrap="square" rtlCol="0" anchor="t">
            <a:spAutoFit/>
          </a:bodyPr>
          <a:lstStyle/>
          <a:p>
            <a:r>
              <a:rPr lang="en-US" sz="2200" dirty="0"/>
              <a:t>After students have returned from the field with their paper data sheets, data can be shared with the GLOBE and scientific community by entering it into the  GLOBE online science database (</a:t>
            </a:r>
            <a:r>
              <a:rPr lang="en-US" sz="2200" dirty="0">
                <a:hlinkClick r:id="rId3"/>
              </a:rPr>
              <a:t>https://data.globe.gov</a:t>
            </a:r>
            <a:r>
              <a:rPr lang="en-US" sz="2200" dirty="0"/>
              <a:t>).</a:t>
            </a:r>
          </a:p>
          <a:p>
            <a:br>
              <a:rPr lang="en-US" dirty="0">
                <a:latin typeface="+mn-ea"/>
                <a:cs typeface="+mn-ea"/>
              </a:rPr>
            </a:br>
            <a:endParaRPr lang="en-US" sz="2200" dirty="0"/>
          </a:p>
          <a:p>
            <a:r>
              <a:rPr lang="en-US" sz="2200" b="1" dirty="0"/>
              <a:t>When you submit your data through GLOBE, the calculations to convert your raw data to biomass and carbon storage values will be completed for you.</a:t>
            </a:r>
            <a:endParaRPr lang="en-US" sz="2200" dirty="0"/>
          </a:p>
          <a:p>
            <a:br>
              <a:rPr lang="en-US" dirty="0">
                <a:latin typeface="+mn-ea"/>
                <a:cs typeface="+mn-ea"/>
              </a:rPr>
            </a:br>
            <a:endParaRPr lang="en-US" sz="2200" dirty="0"/>
          </a:p>
          <a:p>
            <a:r>
              <a:rPr lang="en-US" sz="2200" b="1" dirty="0"/>
              <a:t>*Before you enter data, </a:t>
            </a:r>
            <a:r>
              <a:rPr lang="en-US" sz="2200" dirty="0"/>
              <a:t>review it as a class, checking for data quality including precision and typos. See the </a:t>
            </a:r>
            <a:r>
              <a:rPr lang="en-US" sz="2200" dirty="0">
                <a:hlinkClick r:id="rId4"/>
              </a:rPr>
              <a:t>Carbon Cycle Data Entry Teachers Guide</a:t>
            </a:r>
            <a:r>
              <a:rPr lang="en-US" sz="2200" dirty="0"/>
              <a:t> for notes and suggestions . </a:t>
            </a:r>
          </a:p>
        </p:txBody>
      </p:sp>
    </p:spTree>
    <p:extLst>
      <p:ext uri="{BB962C8B-B14F-4D97-AF65-F5344CB8AC3E}">
        <p14:creationId xmlns:p14="http://schemas.microsoft.com/office/powerpoint/2010/main" val="37283715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AEFFFD-21AA-4C76-AAD4-BFFAD8AF8C83}"/>
              </a:ext>
            </a:extLst>
          </p:cNvPr>
          <p:cNvSpPr>
            <a:spLocks noGrp="1"/>
          </p:cNvSpPr>
          <p:nvPr>
            <p:ph type="title" idx="4294967295"/>
          </p:nvPr>
        </p:nvSpPr>
        <p:spPr>
          <a:xfrm>
            <a:off x="1193095" y="1031170"/>
            <a:ext cx="7600950" cy="1208693"/>
          </a:xfrm>
          <a:prstGeom prst="rect">
            <a:avLst/>
          </a:prstGeom>
        </p:spPr>
        <p:txBody>
          <a:bodyPr/>
          <a:lstStyle/>
          <a:p>
            <a:pPr rtl="0" eaLnBrk="1" latinLnBrk="0" hangingPunct="1"/>
            <a:r>
              <a:rPr lang="en-US" sz="3700" dirty="0">
                <a:solidFill>
                  <a:schemeClr val="accent1">
                    <a:lumMod val="50000"/>
                  </a:schemeClr>
                </a:solidFill>
              </a:rPr>
              <a:t>As Part of your data review - Compare Data To Previous Years if applicable</a:t>
            </a:r>
            <a:endParaRPr lang="en-US" dirty="0"/>
          </a:p>
        </p:txBody>
      </p:sp>
      <p:sp>
        <p:nvSpPr>
          <p:cNvPr id="4" name="Rectangle 3">
            <a:extLst>
              <a:ext uri="{FF2B5EF4-FFF2-40B4-BE49-F238E27FC236}">
                <a16:creationId xmlns:a16="http://schemas.microsoft.com/office/drawing/2014/main" id="{40465507-B9F3-4E47-88A8-C5BB8E654147}"/>
              </a:ext>
            </a:extLst>
          </p:cNvPr>
          <p:cNvSpPr/>
          <p:nvPr/>
        </p:nvSpPr>
        <p:spPr>
          <a:xfrm>
            <a:off x="1592664" y="2239863"/>
            <a:ext cx="6918290" cy="4401205"/>
          </a:xfrm>
          <a:prstGeom prst="rect">
            <a:avLst/>
          </a:prstGeom>
        </p:spPr>
        <p:txBody>
          <a:bodyPr wrap="square">
            <a:spAutoFit/>
          </a:bodyPr>
          <a:lstStyle/>
          <a:p>
            <a:pPr marL="342900" indent="-342900">
              <a:buFont typeface="+mj-lt"/>
              <a:buAutoNum type="arabicPeriod"/>
            </a:pPr>
            <a:r>
              <a:rPr lang="en-US" sz="2800" dirty="0"/>
              <a:t>Did any trees increase in circumference? Is it what you expected? Any possible errors? Compare large trees to small trees.</a:t>
            </a:r>
          </a:p>
          <a:p>
            <a:pPr marL="342900" indent="-342900">
              <a:buFont typeface="+mj-lt"/>
              <a:buAutoNum type="arabicPeriod"/>
            </a:pPr>
            <a:r>
              <a:rPr lang="en-US" sz="2800" dirty="0"/>
              <a:t>Any decreases in tree circumference? Have trees died? Difficult bark (wavy, bumpy)? Measured at same height?</a:t>
            </a:r>
          </a:p>
          <a:p>
            <a:pPr marL="342900" indent="-342900">
              <a:buFont typeface="+mj-lt"/>
              <a:buAutoNum type="arabicPeriod"/>
            </a:pPr>
            <a:r>
              <a:rPr lang="en-US" sz="2800" dirty="0"/>
              <a:t>Differences in species?</a:t>
            </a:r>
          </a:p>
          <a:p>
            <a:pPr marL="342900" indent="-342900">
              <a:buFont typeface="+mj-lt"/>
              <a:buAutoNum type="arabicPeriod"/>
            </a:pPr>
            <a:r>
              <a:rPr lang="en-US" sz="2800" dirty="0"/>
              <a:t>Any new trees? Factors that affected current year (i.e.: ice storms, insects, hurricanes).</a:t>
            </a:r>
          </a:p>
        </p:txBody>
      </p:sp>
    </p:spTree>
    <p:extLst>
      <p:ext uri="{BB962C8B-B14F-4D97-AF65-F5344CB8AC3E}">
        <p14:creationId xmlns:p14="http://schemas.microsoft.com/office/powerpoint/2010/main" val="6528055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465CAF-3071-44AF-B574-FA0ADD312D13}"/>
              </a:ext>
            </a:extLst>
          </p:cNvPr>
          <p:cNvSpPr>
            <a:spLocks noGrp="1"/>
          </p:cNvSpPr>
          <p:nvPr>
            <p:ph type="title" idx="4294967295"/>
          </p:nvPr>
        </p:nvSpPr>
        <p:spPr>
          <a:xfrm>
            <a:off x="1328561" y="1151468"/>
            <a:ext cx="6982062" cy="786342"/>
          </a:xfrm>
          <a:prstGeom prst="rect">
            <a:avLst/>
          </a:prstGeom>
        </p:spPr>
        <p:txBody>
          <a:bodyPr/>
          <a:lstStyle/>
          <a:p>
            <a:pPr rtl="0" eaLnBrk="1" fontAlgn="auto" latinLnBrk="0" hangingPunct="1"/>
            <a:r>
              <a:rPr lang="en-US" dirty="0">
                <a:solidFill>
                  <a:srgbClr val="002060"/>
                </a:solidFill>
              </a:rPr>
              <a:t>Data Entry at Globe.gov (2/3)</a:t>
            </a:r>
          </a:p>
        </p:txBody>
      </p:sp>
      <p:sp>
        <p:nvSpPr>
          <p:cNvPr id="3" name="TextBox 2">
            <a:extLst>
              <a:ext uri="{FF2B5EF4-FFF2-40B4-BE49-F238E27FC236}">
                <a16:creationId xmlns:a16="http://schemas.microsoft.com/office/drawing/2014/main" id="{D5826A8B-1FC6-7542-BB83-332C573A1383}"/>
              </a:ext>
            </a:extLst>
          </p:cNvPr>
          <p:cNvSpPr txBox="1"/>
          <p:nvPr/>
        </p:nvSpPr>
        <p:spPr>
          <a:xfrm>
            <a:off x="1549400" y="2066925"/>
            <a:ext cx="7021513" cy="4647426"/>
          </a:xfrm>
          <a:prstGeom prst="rect">
            <a:avLst/>
          </a:prstGeom>
          <a:noFill/>
        </p:spPr>
        <p:txBody>
          <a:bodyPr wrap="square" rtlCol="0" anchor="t">
            <a:spAutoFit/>
          </a:bodyPr>
          <a:lstStyle/>
          <a:p>
            <a:r>
              <a:rPr lang="en-US" sz="2200" dirty="0"/>
              <a:t>Data can be entered to the GLOBE website in three ways:</a:t>
            </a:r>
            <a:endParaRPr lang="en-US" dirty="0"/>
          </a:p>
          <a:p>
            <a:endParaRPr lang="en-US" dirty="0"/>
          </a:p>
          <a:p>
            <a:pPr marL="342900" indent="-342900">
              <a:buAutoNum type="arabicPeriod"/>
            </a:pPr>
            <a:r>
              <a:rPr lang="en-US" sz="2200" dirty="0">
                <a:hlinkClick r:id="rId2"/>
              </a:rPr>
              <a:t>Live Data Entry</a:t>
            </a:r>
            <a:r>
              <a:rPr lang="en-US" sz="2200" dirty="0"/>
              <a:t>: These pages are for entering environmental data, collected at defined sites, according to protocols, and using approved instrumentation – for entry into the official GLOBE science database.</a:t>
            </a:r>
            <a:endParaRPr lang="en-US" dirty="0"/>
          </a:p>
          <a:p>
            <a:pPr marL="342900" indent="-342900">
              <a:buAutoNum type="arabicPeriod"/>
            </a:pPr>
            <a:endParaRPr lang="en-US" dirty="0"/>
          </a:p>
          <a:p>
            <a:pPr marL="342900" indent="-342900">
              <a:buAutoNum type="arabicPeriod"/>
            </a:pPr>
            <a:r>
              <a:rPr lang="en-US" sz="2200" dirty="0">
                <a:hlinkClick r:id="rId3"/>
              </a:rPr>
              <a:t>Email Data Entry</a:t>
            </a:r>
            <a:r>
              <a:rPr lang="en-US" sz="2200" dirty="0"/>
              <a:t>: If connectivity is an issue, data can also be entered via email. </a:t>
            </a:r>
            <a:endParaRPr lang="en-US" dirty="0"/>
          </a:p>
          <a:p>
            <a:pPr marL="342900" indent="-342900">
              <a:buAutoNum type="arabicPeriod"/>
            </a:pPr>
            <a:endParaRPr lang="en-US" dirty="0"/>
          </a:p>
          <a:p>
            <a:pPr marL="342900" indent="-342900">
              <a:buAutoNum type="arabicPeriod"/>
            </a:pPr>
            <a:r>
              <a:rPr lang="en-US" sz="2200" dirty="0">
                <a:hlinkClick r:id="rId4"/>
              </a:rPr>
              <a:t>Mobile Data App</a:t>
            </a:r>
            <a:r>
              <a:rPr lang="en-US" sz="2200" dirty="0"/>
              <a:t>: The app allows users to enter data directly from an iOS or Android device for any GLOBE protocol.  </a:t>
            </a:r>
            <a:endParaRPr lang="en-US" dirty="0"/>
          </a:p>
          <a:p>
            <a:endParaRPr lang="en-US" sz="2200" dirty="0"/>
          </a:p>
        </p:txBody>
      </p:sp>
    </p:spTree>
    <p:extLst>
      <p:ext uri="{BB962C8B-B14F-4D97-AF65-F5344CB8AC3E}">
        <p14:creationId xmlns:p14="http://schemas.microsoft.com/office/powerpoint/2010/main" val="14188363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555E3B-D3FB-4411-AB9B-E809A63CE105}"/>
              </a:ext>
            </a:extLst>
          </p:cNvPr>
          <p:cNvSpPr>
            <a:spLocks noGrp="1"/>
          </p:cNvSpPr>
          <p:nvPr>
            <p:ph type="title" idx="4294967295"/>
          </p:nvPr>
        </p:nvSpPr>
        <p:spPr>
          <a:xfrm>
            <a:off x="1181805" y="1200503"/>
            <a:ext cx="6908899" cy="650875"/>
          </a:xfrm>
          <a:prstGeom prst="rect">
            <a:avLst/>
          </a:prstGeom>
        </p:spPr>
        <p:txBody>
          <a:bodyPr/>
          <a:lstStyle/>
          <a:p>
            <a:pPr rtl="0" eaLnBrk="1" fontAlgn="auto" latinLnBrk="0" hangingPunct="1"/>
            <a:r>
              <a:rPr lang="en-US" dirty="0">
                <a:solidFill>
                  <a:srgbClr val="002060"/>
                </a:solidFill>
              </a:rPr>
              <a:t>Data Entry at Globe.gov (3/3)</a:t>
            </a:r>
          </a:p>
        </p:txBody>
      </p:sp>
      <p:sp>
        <p:nvSpPr>
          <p:cNvPr id="3" name="TextBox 2">
            <a:extLst>
              <a:ext uri="{FF2B5EF4-FFF2-40B4-BE49-F238E27FC236}">
                <a16:creationId xmlns:a16="http://schemas.microsoft.com/office/drawing/2014/main" id="{D5826A8B-1FC6-7542-BB83-332C573A1383}"/>
              </a:ext>
            </a:extLst>
          </p:cNvPr>
          <p:cNvSpPr txBox="1"/>
          <p:nvPr/>
        </p:nvSpPr>
        <p:spPr>
          <a:xfrm>
            <a:off x="1549046" y="2067341"/>
            <a:ext cx="7021267" cy="3323987"/>
          </a:xfrm>
          <a:prstGeom prst="rect">
            <a:avLst/>
          </a:prstGeom>
          <a:noFill/>
        </p:spPr>
        <p:txBody>
          <a:bodyPr wrap="square" rtlCol="0" anchor="t">
            <a:spAutoFit/>
          </a:bodyPr>
          <a:lstStyle/>
          <a:p>
            <a:r>
              <a:rPr lang="en-US" sz="3000" dirty="0"/>
              <a:t>To add your Carbon Cycle data to the GLOBE website, create a new site if you do not already have one. </a:t>
            </a:r>
          </a:p>
          <a:p>
            <a:endParaRPr lang="en-US" sz="3000" dirty="0"/>
          </a:p>
          <a:p>
            <a:r>
              <a:rPr lang="en-US" sz="3000" dirty="0"/>
              <a:t>If you already have a Carbon Cycle site, you can skip ahead to </a:t>
            </a:r>
            <a:r>
              <a:rPr lang="en-US" sz="3000" dirty="0">
                <a:hlinkClick r:id="rId2" action="ppaction://hlinksldjump"/>
              </a:rPr>
              <a:t>add your Carbon Cycle data</a:t>
            </a:r>
            <a:r>
              <a:rPr lang="en-US" sz="3000" dirty="0"/>
              <a:t>.</a:t>
            </a:r>
          </a:p>
        </p:txBody>
      </p:sp>
    </p:spTree>
    <p:extLst>
      <p:ext uri="{BB962C8B-B14F-4D97-AF65-F5344CB8AC3E}">
        <p14:creationId xmlns:p14="http://schemas.microsoft.com/office/powerpoint/2010/main" val="2395166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0C963-BBE5-47CC-9881-07B230C96C8F}"/>
              </a:ext>
            </a:extLst>
          </p:cNvPr>
          <p:cNvSpPr>
            <a:spLocks noGrp="1"/>
          </p:cNvSpPr>
          <p:nvPr>
            <p:ph type="title" idx="4294967295"/>
          </p:nvPr>
        </p:nvSpPr>
        <p:spPr>
          <a:xfrm>
            <a:off x="1452739" y="1223081"/>
            <a:ext cx="6212417" cy="662164"/>
          </a:xfrm>
          <a:prstGeom prst="rect">
            <a:avLst/>
          </a:prstGeom>
        </p:spPr>
        <p:txBody>
          <a:bodyPr/>
          <a:lstStyle/>
          <a:p>
            <a:pPr rtl="0" eaLnBrk="1" fontAlgn="auto" latinLnBrk="0" hangingPunct="1"/>
            <a:r>
              <a:rPr lang="en-US" dirty="0">
                <a:solidFill>
                  <a:srgbClr val="002060"/>
                </a:solidFill>
              </a:rPr>
              <a:t>Add new site at Globe.gov</a:t>
            </a:r>
          </a:p>
        </p:txBody>
      </p:sp>
      <p:sp>
        <p:nvSpPr>
          <p:cNvPr id="4" name="TextBox 3">
            <a:extLst>
              <a:ext uri="{FF2B5EF4-FFF2-40B4-BE49-F238E27FC236}">
                <a16:creationId xmlns:a16="http://schemas.microsoft.com/office/drawing/2014/main" id="{F10080FB-AD85-6A44-A269-8B87FD5A2B6E}"/>
              </a:ext>
            </a:extLst>
          </p:cNvPr>
          <p:cNvSpPr txBox="1"/>
          <p:nvPr/>
        </p:nvSpPr>
        <p:spPr>
          <a:xfrm>
            <a:off x="1549046" y="2266122"/>
            <a:ext cx="7021267" cy="4247317"/>
          </a:xfrm>
          <a:prstGeom prst="rect">
            <a:avLst/>
          </a:prstGeom>
          <a:noFill/>
        </p:spPr>
        <p:txBody>
          <a:bodyPr wrap="square" rtlCol="0">
            <a:spAutoFit/>
          </a:bodyPr>
          <a:lstStyle/>
          <a:p>
            <a:pPr marL="342900" indent="-342900">
              <a:buFont typeface="+mj-lt"/>
              <a:buAutoNum type="arabicPeriod"/>
            </a:pPr>
            <a:r>
              <a:rPr lang="en-US" sz="3000" dirty="0"/>
              <a:t>Add new site</a:t>
            </a:r>
          </a:p>
          <a:p>
            <a:pPr marL="342900" indent="-342900">
              <a:buFont typeface="+mj-lt"/>
              <a:buAutoNum type="arabicPeriod"/>
            </a:pPr>
            <a:r>
              <a:rPr lang="en-US" sz="3000" dirty="0"/>
              <a:t>Add site coordinates by map</a:t>
            </a:r>
          </a:p>
          <a:p>
            <a:pPr marL="342900" indent="-342900">
              <a:buFont typeface="+mj-lt"/>
              <a:buAutoNum type="arabicPeriod"/>
            </a:pPr>
            <a:r>
              <a:rPr lang="en-US" sz="3000" dirty="0"/>
              <a:t>Describe site, and indicate if standard or non-standard</a:t>
            </a:r>
          </a:p>
          <a:p>
            <a:pPr marL="342900" indent="-342900">
              <a:buFont typeface="+mj-lt"/>
              <a:buAutoNum type="arabicPeriod"/>
            </a:pPr>
            <a:r>
              <a:rPr lang="en-US" sz="3000" dirty="0"/>
              <a:t>Land Cover type (see </a:t>
            </a:r>
            <a:r>
              <a:rPr lang="en-US" sz="3000" dirty="0">
                <a:hlinkClick r:id="rId2"/>
              </a:rPr>
              <a:t>Land Cover </a:t>
            </a:r>
            <a:r>
              <a:rPr lang="en-US" sz="3000" dirty="0" err="1">
                <a:hlinkClick r:id="rId2"/>
              </a:rPr>
              <a:t>eTraining</a:t>
            </a:r>
            <a:r>
              <a:rPr lang="en-US" sz="3000" dirty="0"/>
              <a:t>)</a:t>
            </a:r>
          </a:p>
          <a:p>
            <a:pPr marL="342900" indent="-342900">
              <a:buFont typeface="+mj-lt"/>
              <a:buAutoNum type="arabicPeriod"/>
            </a:pPr>
            <a:r>
              <a:rPr lang="en-US" sz="3000" dirty="0"/>
              <a:t>Add </a:t>
            </a:r>
            <a:r>
              <a:rPr lang="en-US" sz="3000" dirty="0">
                <a:hlinkClick r:id="rId3"/>
              </a:rPr>
              <a:t>MUC</a:t>
            </a:r>
            <a:r>
              <a:rPr lang="en-US" sz="3000" dirty="0"/>
              <a:t> description</a:t>
            </a:r>
          </a:p>
          <a:p>
            <a:pPr marL="342900" indent="-342900">
              <a:buFont typeface="+mj-lt"/>
              <a:buAutoNum type="arabicPeriod"/>
            </a:pPr>
            <a:r>
              <a:rPr lang="en-US" sz="3000" dirty="0"/>
              <a:t>Add site photos</a:t>
            </a:r>
          </a:p>
          <a:p>
            <a:pPr marL="342900" indent="-342900">
              <a:buFont typeface="+mj-lt"/>
              <a:buAutoNum type="arabicPeriod"/>
            </a:pPr>
            <a:r>
              <a:rPr lang="en-US" sz="3000" dirty="0"/>
              <a:t>Submit </a:t>
            </a:r>
          </a:p>
        </p:txBody>
      </p:sp>
    </p:spTree>
    <p:extLst>
      <p:ext uri="{BB962C8B-B14F-4D97-AF65-F5344CB8AC3E}">
        <p14:creationId xmlns:p14="http://schemas.microsoft.com/office/powerpoint/2010/main" val="6329263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939635A-881F-4536-A1DD-B39BDD58FDD7}"/>
              </a:ext>
            </a:extLst>
          </p:cNvPr>
          <p:cNvSpPr>
            <a:spLocks noGrp="1"/>
          </p:cNvSpPr>
          <p:nvPr>
            <p:ph type="title" idx="4294967295"/>
          </p:nvPr>
        </p:nvSpPr>
        <p:spPr>
          <a:xfrm>
            <a:off x="1136650" y="1110191"/>
            <a:ext cx="4214283" cy="707319"/>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rPr>
              <a:t>1. Add new site</a:t>
            </a:r>
            <a:endParaRPr lang="en-US" dirty="0"/>
          </a:p>
        </p:txBody>
      </p:sp>
      <p:pic>
        <p:nvPicPr>
          <p:cNvPr id="5" name="Picture 4" descr="Screenshot of Site Definition on Globe's Web Site. It shows a field to enter the site name; fields to enter Latitude, Longitude and Elevation and radio button to mark whether the Source of Coordinates Data was GPS or Other. On the left of the screenshot there is a list of site types, including Biosphere - Carbon Cycle.">
            <a:extLst>
              <a:ext uri="{FF2B5EF4-FFF2-40B4-BE49-F238E27FC236}">
                <a16:creationId xmlns:a16="http://schemas.microsoft.com/office/drawing/2014/main" id="{665C62E4-1FF2-48DD-8705-F160BAD96BF9}"/>
              </a:ext>
            </a:extLst>
          </p:cNvPr>
          <p:cNvPicPr>
            <a:picLocks noChangeAspect="1"/>
          </p:cNvPicPr>
          <p:nvPr/>
        </p:nvPicPr>
        <p:blipFill>
          <a:blip r:embed="rId2"/>
          <a:stretch>
            <a:fillRect/>
          </a:stretch>
        </p:blipFill>
        <p:spPr>
          <a:xfrm>
            <a:off x="1421142" y="2074985"/>
            <a:ext cx="7205968" cy="3848835"/>
          </a:xfrm>
          <a:prstGeom prst="rect">
            <a:avLst/>
          </a:prstGeom>
        </p:spPr>
      </p:pic>
    </p:spTree>
    <p:extLst>
      <p:ext uri="{BB962C8B-B14F-4D97-AF65-F5344CB8AC3E}">
        <p14:creationId xmlns:p14="http://schemas.microsoft.com/office/powerpoint/2010/main" val="34326262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6EBD08-2109-4481-8144-D1964C07D98C}"/>
              </a:ext>
            </a:extLst>
          </p:cNvPr>
          <p:cNvSpPr>
            <a:spLocks noGrp="1"/>
          </p:cNvSpPr>
          <p:nvPr>
            <p:ph type="title" idx="4294967295"/>
          </p:nvPr>
        </p:nvSpPr>
        <p:spPr>
          <a:xfrm>
            <a:off x="1193094" y="1065036"/>
            <a:ext cx="7363884" cy="662164"/>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rPr>
              <a:t>2. Add site coordinates via map</a:t>
            </a:r>
            <a:endParaRPr lang="en-US" dirty="0"/>
          </a:p>
        </p:txBody>
      </p:sp>
      <p:pic>
        <p:nvPicPr>
          <p:cNvPr id="4" name="Picture 3" descr="Screenshot showing of GLOBE web site where you add a site; it includes a world map.">
            <a:extLst>
              <a:ext uri="{FF2B5EF4-FFF2-40B4-BE49-F238E27FC236}">
                <a16:creationId xmlns:a16="http://schemas.microsoft.com/office/drawing/2014/main" id="{D38902E4-1CB3-D041-9979-B52005DFDBD7}"/>
              </a:ext>
            </a:extLst>
          </p:cNvPr>
          <p:cNvPicPr>
            <a:picLocks noChangeAspect="1"/>
          </p:cNvPicPr>
          <p:nvPr/>
        </p:nvPicPr>
        <p:blipFill>
          <a:blip r:embed="rId2"/>
          <a:stretch>
            <a:fillRect/>
          </a:stretch>
        </p:blipFill>
        <p:spPr>
          <a:xfrm>
            <a:off x="1328928" y="2698238"/>
            <a:ext cx="7884150" cy="4026732"/>
          </a:xfrm>
          <a:prstGeom prst="rect">
            <a:avLst/>
          </a:prstGeom>
        </p:spPr>
      </p:pic>
      <p:sp>
        <p:nvSpPr>
          <p:cNvPr id="6" name="TextBox 5" descr="Text box reads &quot;Select 'GPS' if you used a GPS.&quot;">
            <a:extLst>
              <a:ext uri="{FF2B5EF4-FFF2-40B4-BE49-F238E27FC236}">
                <a16:creationId xmlns:a16="http://schemas.microsoft.com/office/drawing/2014/main" id="{809B990A-A978-1242-99EE-2FEF70FE11F7}"/>
              </a:ext>
            </a:extLst>
          </p:cNvPr>
          <p:cNvSpPr txBox="1"/>
          <p:nvPr/>
        </p:nvSpPr>
        <p:spPr>
          <a:xfrm>
            <a:off x="1563989" y="1997235"/>
            <a:ext cx="1871471" cy="646331"/>
          </a:xfrm>
          <a:prstGeom prst="rect">
            <a:avLst/>
          </a:prstGeom>
          <a:noFill/>
        </p:spPr>
        <p:txBody>
          <a:bodyPr wrap="square" rtlCol="0">
            <a:spAutoFit/>
          </a:bodyPr>
          <a:lstStyle/>
          <a:p>
            <a:r>
              <a:rPr lang="en-US" dirty="0">
                <a:solidFill>
                  <a:srgbClr val="FF0000"/>
                </a:solidFill>
              </a:rPr>
              <a:t>Select ‘GPS’ if you used a GPS. </a:t>
            </a:r>
          </a:p>
        </p:txBody>
      </p:sp>
      <p:cxnSp>
        <p:nvCxnSpPr>
          <p:cNvPr id="5" name="Straight Arrow Connector 4" descr="Down arrow pointing to radio button for GPS.">
            <a:extLst>
              <a:ext uri="{FF2B5EF4-FFF2-40B4-BE49-F238E27FC236}">
                <a16:creationId xmlns:a16="http://schemas.microsoft.com/office/drawing/2014/main" id="{BE3CA5CC-9DC5-7643-B27F-C9A8A750D0D0}"/>
              </a:ext>
            </a:extLst>
          </p:cNvPr>
          <p:cNvCxnSpPr>
            <a:cxnSpLocks/>
          </p:cNvCxnSpPr>
          <p:nvPr/>
        </p:nvCxnSpPr>
        <p:spPr>
          <a:xfrm>
            <a:off x="2765580" y="2698238"/>
            <a:ext cx="724380" cy="117272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4" name="TextBox 13" descr="Text box that reads &quot;Select other if you use the map below or smartphone&quot;">
            <a:extLst>
              <a:ext uri="{FF2B5EF4-FFF2-40B4-BE49-F238E27FC236}">
                <a16:creationId xmlns:a16="http://schemas.microsoft.com/office/drawing/2014/main" id="{750F884F-A597-8540-89F0-35A8872B829E}"/>
              </a:ext>
            </a:extLst>
          </p:cNvPr>
          <p:cNvSpPr txBox="1"/>
          <p:nvPr/>
        </p:nvSpPr>
        <p:spPr>
          <a:xfrm>
            <a:off x="5270731" y="1997235"/>
            <a:ext cx="2267447" cy="923330"/>
          </a:xfrm>
          <a:prstGeom prst="rect">
            <a:avLst/>
          </a:prstGeom>
          <a:noFill/>
        </p:spPr>
        <p:txBody>
          <a:bodyPr wrap="square" rtlCol="0">
            <a:spAutoFit/>
          </a:bodyPr>
          <a:lstStyle/>
          <a:p>
            <a:r>
              <a:rPr lang="en-US" dirty="0">
                <a:solidFill>
                  <a:srgbClr val="FF0000"/>
                </a:solidFill>
              </a:rPr>
              <a:t>Select ‘other’ if you use the map below or smartphone. </a:t>
            </a:r>
          </a:p>
        </p:txBody>
      </p:sp>
      <p:cxnSp>
        <p:nvCxnSpPr>
          <p:cNvPr id="9" name="Straight Arrow Connector 8" descr="Down arrow pointing to radio button for Other.">
            <a:extLst>
              <a:ext uri="{FF2B5EF4-FFF2-40B4-BE49-F238E27FC236}">
                <a16:creationId xmlns:a16="http://schemas.microsoft.com/office/drawing/2014/main" id="{5EEE0EC0-E497-0C42-ACD8-B2FA19E42B4F}"/>
              </a:ext>
            </a:extLst>
          </p:cNvPr>
          <p:cNvCxnSpPr>
            <a:cxnSpLocks/>
          </p:cNvCxnSpPr>
          <p:nvPr/>
        </p:nvCxnSpPr>
        <p:spPr>
          <a:xfrm flipH="1">
            <a:off x="4191000" y="2643566"/>
            <a:ext cx="973382" cy="124263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AF76F737-ABC5-E545-9283-8574F013E84E}"/>
              </a:ext>
            </a:extLst>
          </p:cNvPr>
          <p:cNvSpPr txBox="1"/>
          <p:nvPr/>
        </p:nvSpPr>
        <p:spPr>
          <a:xfrm>
            <a:off x="4688309" y="4350186"/>
            <a:ext cx="3657600" cy="923330"/>
          </a:xfrm>
          <a:prstGeom prst="rect">
            <a:avLst/>
          </a:prstGeom>
          <a:noFill/>
        </p:spPr>
        <p:txBody>
          <a:bodyPr wrap="square" rtlCol="0">
            <a:spAutoFit/>
          </a:bodyPr>
          <a:lstStyle/>
          <a:p>
            <a:pPr algn="r"/>
            <a:r>
              <a:rPr lang="en-US" dirty="0">
                <a:solidFill>
                  <a:srgbClr val="FF0000"/>
                </a:solidFill>
              </a:rPr>
              <a:t>Zoom into your region on the map and move the map until the red pin is on your site.</a:t>
            </a:r>
          </a:p>
        </p:txBody>
      </p:sp>
      <p:cxnSp>
        <p:nvCxnSpPr>
          <p:cNvPr id="17" name="Straight Arrow Connector 16" descr="Arrow pointing to a site on a U.S. map.">
            <a:extLst>
              <a:ext uri="{FF2B5EF4-FFF2-40B4-BE49-F238E27FC236}">
                <a16:creationId xmlns:a16="http://schemas.microsoft.com/office/drawing/2014/main" id="{B99A5057-4496-6E4E-82FC-F195788EA4C5}"/>
              </a:ext>
            </a:extLst>
          </p:cNvPr>
          <p:cNvCxnSpPr>
            <a:cxnSpLocks/>
          </p:cNvCxnSpPr>
          <p:nvPr/>
        </p:nvCxnSpPr>
        <p:spPr>
          <a:xfrm>
            <a:off x="5791200" y="5135880"/>
            <a:ext cx="289560" cy="27479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85546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34AE3A0-2472-49A5-AB5B-F9F7E7624D12}"/>
              </a:ext>
            </a:extLst>
          </p:cNvPr>
          <p:cNvSpPr>
            <a:spLocks noGrp="1"/>
          </p:cNvSpPr>
          <p:nvPr>
            <p:ph type="title" idx="4294967295"/>
          </p:nvPr>
        </p:nvSpPr>
        <p:spPr>
          <a:xfrm>
            <a:off x="1170517" y="1053747"/>
            <a:ext cx="6257572" cy="1325563"/>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rPr>
              <a:t>3. Describe </a:t>
            </a:r>
            <a:r>
              <a:rPr lang="en-US" sz="4400" i="0" kern="1200" spc="0" baseline="0" dirty="0">
                <a:ln>
                  <a:noFill/>
                </a:ln>
                <a:solidFill>
                  <a:srgbClr val="254061"/>
                </a:solidFill>
                <a:effectLst/>
                <a:latin typeface="Calibri" panose="020F0502020204030204" pitchFamily="34" charset="0"/>
                <a:ea typeface="+mn-ea"/>
                <a:cs typeface="+mn-cs"/>
              </a:rPr>
              <a:t>site</a:t>
            </a:r>
            <a:r>
              <a:rPr lang="en-US" sz="4400" i="0" kern="1200" spc="0" baseline="0" dirty="0">
                <a:ln>
                  <a:noFill/>
                </a:ln>
                <a:solidFill>
                  <a:srgbClr val="002060"/>
                </a:solidFill>
                <a:effectLst/>
                <a:latin typeface="Calibri" panose="020F0502020204030204" pitchFamily="34" charset="0"/>
                <a:ea typeface="+mn-ea"/>
                <a:cs typeface="+mn-cs"/>
              </a:rPr>
              <a:t>; indicate if standard or non-standard</a:t>
            </a:r>
            <a:endParaRPr lang="en-US" dirty="0"/>
          </a:p>
        </p:txBody>
      </p:sp>
      <p:pic>
        <p:nvPicPr>
          <p:cNvPr id="6" name="Picture 5" descr="Screenshot of GLOBE web site where a site  is defined. On the left the different protocols are listed; the Biosphere Land Cover and Carbon Cycle are checked. On the right there is a Comments section that reads &quot;A mixed deciduous-coniferous forest site with shrubs and herbaceous vegetation in southeastern New Hampshire, USA. Below that there is a field to enter comments on carbon collection. Then there is a section to select the site description options about vegetation types.  There are two warning labels that read IMPORTANT, these will determine the data entry form you see; the first one says &quot;Check the vegetation types you measured.&quot;. The second one says &quot;Select Standard or Non-Standard&quot;.">
            <a:extLst>
              <a:ext uri="{FF2B5EF4-FFF2-40B4-BE49-F238E27FC236}">
                <a16:creationId xmlns:a16="http://schemas.microsoft.com/office/drawing/2014/main" id="{3E86DE7C-230E-4415-A9F6-3BF0D31385AA}"/>
              </a:ext>
            </a:extLst>
          </p:cNvPr>
          <p:cNvPicPr>
            <a:picLocks noChangeAspect="1"/>
          </p:cNvPicPr>
          <p:nvPr/>
        </p:nvPicPr>
        <p:blipFill>
          <a:blip r:embed="rId2"/>
          <a:stretch>
            <a:fillRect/>
          </a:stretch>
        </p:blipFill>
        <p:spPr>
          <a:xfrm>
            <a:off x="1328928" y="2528206"/>
            <a:ext cx="6668078" cy="3894157"/>
          </a:xfrm>
          <a:prstGeom prst="rect">
            <a:avLst/>
          </a:prstGeom>
        </p:spPr>
      </p:pic>
    </p:spTree>
    <p:extLst>
      <p:ext uri="{BB962C8B-B14F-4D97-AF65-F5344CB8AC3E}">
        <p14:creationId xmlns:p14="http://schemas.microsoft.com/office/powerpoint/2010/main" val="30186962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34AE3A0-2472-49A5-AB5B-F9F7E7624D12}"/>
              </a:ext>
            </a:extLst>
          </p:cNvPr>
          <p:cNvSpPr>
            <a:spLocks noGrp="1"/>
          </p:cNvSpPr>
          <p:nvPr>
            <p:ph type="title" idx="4294967295"/>
          </p:nvPr>
        </p:nvSpPr>
        <p:spPr>
          <a:xfrm>
            <a:off x="1170517" y="1053747"/>
            <a:ext cx="6257572" cy="1325563"/>
          </a:xfrm>
          <a:prstGeom prst="rect">
            <a:avLst/>
          </a:prstGeom>
        </p:spPr>
        <p:txBody>
          <a:bodyPr/>
          <a:lstStyle/>
          <a:p>
            <a:pPr rtl="0" eaLnBrk="1" fontAlgn="auto" latinLnBrk="0" hangingPunct="1"/>
            <a:r>
              <a:rPr lang="en-US" dirty="0">
                <a:solidFill>
                  <a:srgbClr val="002060"/>
                </a:solidFill>
                <a:latin typeface="Calibri" panose="020F0502020204030204" pitchFamily="34" charset="0"/>
                <a:ea typeface="+mn-ea"/>
                <a:cs typeface="+mn-cs"/>
              </a:rPr>
              <a:t>4</a:t>
            </a:r>
            <a:r>
              <a:rPr lang="en-US" sz="4400" i="0" kern="1200" spc="0" baseline="0" dirty="0">
                <a:ln>
                  <a:noFill/>
                </a:ln>
                <a:solidFill>
                  <a:srgbClr val="002060"/>
                </a:solidFill>
                <a:effectLst/>
                <a:latin typeface="Calibri" panose="020F0502020204030204" pitchFamily="34" charset="0"/>
                <a:ea typeface="+mn-ea"/>
                <a:cs typeface="+mn-cs"/>
              </a:rPr>
              <a:t>. Describe </a:t>
            </a:r>
            <a:r>
              <a:rPr lang="en-US" sz="4400" i="0" kern="1200" spc="0" baseline="0" dirty="0">
                <a:ln>
                  <a:noFill/>
                </a:ln>
                <a:solidFill>
                  <a:srgbClr val="254061"/>
                </a:solidFill>
                <a:effectLst/>
                <a:latin typeface="Calibri" panose="020F0502020204030204" pitchFamily="34" charset="0"/>
                <a:ea typeface="+mn-ea"/>
                <a:cs typeface="+mn-cs"/>
              </a:rPr>
              <a:t>Land Cover</a:t>
            </a:r>
            <a:endParaRPr lang="en-US" dirty="0"/>
          </a:p>
        </p:txBody>
      </p:sp>
      <p:pic>
        <p:nvPicPr>
          <p:cNvPr id="3" name="Picture 2" descr="Screenshot of GLOBE web site section to add site description.">
            <a:extLst>
              <a:ext uri="{FF2B5EF4-FFF2-40B4-BE49-F238E27FC236}">
                <a16:creationId xmlns:a16="http://schemas.microsoft.com/office/drawing/2014/main" id="{D69E5305-C600-4FF3-BB1A-2095317D42BE}"/>
              </a:ext>
            </a:extLst>
          </p:cNvPr>
          <p:cNvPicPr>
            <a:picLocks noChangeAspect="1"/>
          </p:cNvPicPr>
          <p:nvPr/>
        </p:nvPicPr>
        <p:blipFill>
          <a:blip r:embed="rId2"/>
          <a:stretch>
            <a:fillRect/>
          </a:stretch>
        </p:blipFill>
        <p:spPr>
          <a:xfrm>
            <a:off x="1594195" y="2639783"/>
            <a:ext cx="6591984" cy="3738440"/>
          </a:xfrm>
          <a:prstGeom prst="rect">
            <a:avLst/>
          </a:prstGeom>
        </p:spPr>
      </p:pic>
    </p:spTree>
    <p:extLst>
      <p:ext uri="{BB962C8B-B14F-4D97-AF65-F5344CB8AC3E}">
        <p14:creationId xmlns:p14="http://schemas.microsoft.com/office/powerpoint/2010/main" val="4314549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A4D37-511D-42FE-A6B2-EC83664C13AD}"/>
              </a:ext>
            </a:extLst>
          </p:cNvPr>
          <p:cNvSpPr>
            <a:spLocks noGrp="1"/>
          </p:cNvSpPr>
          <p:nvPr>
            <p:ph type="title" idx="4294967295"/>
          </p:nvPr>
        </p:nvSpPr>
        <p:spPr>
          <a:xfrm>
            <a:off x="1145895" y="993870"/>
            <a:ext cx="8079128" cy="1325563"/>
          </a:xfrm>
          <a:prstGeom prst="rect">
            <a:avLst/>
          </a:prstGeom>
        </p:spPr>
        <p:txBody>
          <a:bodyPr/>
          <a:lstStyle/>
          <a:p>
            <a:pPr rtl="0" eaLnBrk="1" latinLnBrk="0" hangingPunct="1"/>
            <a:r>
              <a:rPr lang="en-US" sz="4000" i="0" kern="1200" spc="0" baseline="0" dirty="0">
                <a:ln>
                  <a:noFill/>
                </a:ln>
                <a:solidFill>
                  <a:srgbClr val="254061"/>
                </a:solidFill>
                <a:effectLst/>
                <a:latin typeface="Calibri" panose="020F0502020204030204" pitchFamily="34" charset="0"/>
                <a:ea typeface="+mn-ea"/>
                <a:cs typeface="+mn-cs"/>
              </a:rPr>
              <a:t>5. </a:t>
            </a:r>
            <a:r>
              <a:rPr lang="en-US" sz="4000" dirty="0">
                <a:solidFill>
                  <a:srgbClr val="254061"/>
                </a:solidFill>
                <a:latin typeface="Calibri" panose="020F0502020204030204" pitchFamily="34" charset="0"/>
                <a:ea typeface="+mn-ea"/>
                <a:cs typeface="+mn-cs"/>
              </a:rPr>
              <a:t>Add Modified UNESCO Classification (MUC) Land Cover (1/4)</a:t>
            </a:r>
          </a:p>
        </p:txBody>
      </p:sp>
      <p:pic>
        <p:nvPicPr>
          <p:cNvPr id="3" name="Picture 2" descr="Screenshot of GLOBE web site section to add site description.">
            <a:extLst>
              <a:ext uri="{FF2B5EF4-FFF2-40B4-BE49-F238E27FC236}">
                <a16:creationId xmlns:a16="http://schemas.microsoft.com/office/drawing/2014/main" id="{C0B89CE3-0751-144E-8AF2-5962B3CAC5F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71635" y="2320068"/>
            <a:ext cx="7672365" cy="3529303"/>
          </a:xfrm>
          <a:prstGeom prst="rect">
            <a:avLst/>
          </a:prstGeom>
        </p:spPr>
      </p:pic>
      <p:sp>
        <p:nvSpPr>
          <p:cNvPr id="6" name="TextBox 5" descr="Text box that reads: &quot;A second drop-down menu appears after you selected from the first drop-down menu. Continue down the menus until MUC code is completed.&quot;">
            <a:extLst>
              <a:ext uri="{FF2B5EF4-FFF2-40B4-BE49-F238E27FC236}">
                <a16:creationId xmlns:a16="http://schemas.microsoft.com/office/drawing/2014/main" id="{E078C253-55D5-144D-AFB1-A915D9128333}"/>
              </a:ext>
            </a:extLst>
          </p:cNvPr>
          <p:cNvSpPr txBox="1"/>
          <p:nvPr/>
        </p:nvSpPr>
        <p:spPr>
          <a:xfrm>
            <a:off x="5636302" y="5191169"/>
            <a:ext cx="3507697" cy="1477328"/>
          </a:xfrm>
          <a:prstGeom prst="rect">
            <a:avLst/>
          </a:prstGeom>
          <a:noFill/>
        </p:spPr>
        <p:txBody>
          <a:bodyPr wrap="square" rtlCol="0">
            <a:spAutoFit/>
          </a:bodyPr>
          <a:lstStyle/>
          <a:p>
            <a:r>
              <a:rPr lang="en-US" dirty="0">
                <a:solidFill>
                  <a:srgbClr val="FF0000"/>
                </a:solidFill>
              </a:rPr>
              <a:t>A second drop-down menu appears after you selected from the first drop-down menu. Continue down the menus until MUC code is completed.  </a:t>
            </a:r>
          </a:p>
        </p:txBody>
      </p:sp>
      <p:cxnSp>
        <p:nvCxnSpPr>
          <p:cNvPr id="5" name="Straight Arrow Connector 4" descr="Up arrow pointing to drop down menu listing MUC Description options such as Woodland, Mainly Evergreen, Woodland, Mainly Deciduous and Woodland, Extremely Xeromorphic (Dry)">
            <a:extLst>
              <a:ext uri="{FF2B5EF4-FFF2-40B4-BE49-F238E27FC236}">
                <a16:creationId xmlns:a16="http://schemas.microsoft.com/office/drawing/2014/main" id="{5D1AB2A8-F35C-EA4A-B1C4-8F20B97243B8}"/>
              </a:ext>
            </a:extLst>
          </p:cNvPr>
          <p:cNvCxnSpPr>
            <a:cxnSpLocks/>
          </p:cNvCxnSpPr>
          <p:nvPr/>
        </p:nvCxnSpPr>
        <p:spPr>
          <a:xfrm flipH="1" flipV="1">
            <a:off x="5236464" y="4811843"/>
            <a:ext cx="399839" cy="59960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1314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F179A-52B9-45FD-A6EC-38A6F0BE0230}"/>
              </a:ext>
            </a:extLst>
          </p:cNvPr>
          <p:cNvSpPr>
            <a:spLocks noGrp="1"/>
          </p:cNvSpPr>
          <p:nvPr>
            <p:ph type="title" idx="4294967295"/>
          </p:nvPr>
        </p:nvSpPr>
        <p:spPr>
          <a:xfrm>
            <a:off x="1343066" y="1087822"/>
            <a:ext cx="7648532" cy="722696"/>
          </a:xfrm>
          <a:prstGeom prst="rect">
            <a:avLst/>
          </a:prstGeom>
        </p:spPr>
        <p:txBody>
          <a:bodyPr/>
          <a:lstStyle/>
          <a:p>
            <a:pPr>
              <a:lnSpc>
                <a:spcPct val="100000"/>
              </a:lnSpc>
            </a:pPr>
            <a:r>
              <a:rPr lang="en-US" sz="4000" dirty="0">
                <a:solidFill>
                  <a:srgbClr val="002060"/>
                </a:solidFill>
                <a:ea typeface="Calibri Light" charset="0"/>
                <a:cs typeface="Calibri Light" charset="0"/>
              </a:rPr>
              <a:t>Review: What is the Carbon Cycle?</a:t>
            </a:r>
            <a:endParaRPr lang="en-US" dirty="0"/>
          </a:p>
        </p:txBody>
      </p:sp>
      <p:sp>
        <p:nvSpPr>
          <p:cNvPr id="11" name="Content Placeholder 2">
            <a:extLst>
              <a:ext uri="{FF2B5EF4-FFF2-40B4-BE49-F238E27FC236}">
                <a16:creationId xmlns:a16="http://schemas.microsoft.com/office/drawing/2014/main" id="{3A16FD1E-2EDB-E04C-BA71-875E48BC8574}"/>
              </a:ext>
            </a:extLst>
          </p:cNvPr>
          <p:cNvSpPr txBox="1">
            <a:spLocks/>
          </p:cNvSpPr>
          <p:nvPr/>
        </p:nvSpPr>
        <p:spPr>
          <a:xfrm>
            <a:off x="1343066" y="1955684"/>
            <a:ext cx="7447366" cy="264934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Carbon is the most abundant element in living things. It is also present in the Earth’s atmosphere, soil, oceans, and crust. The </a:t>
            </a:r>
            <a:r>
              <a:rPr kumimoji="0" lang="en-US" sz="1800" b="1" i="0" u="none" strike="noStrike" kern="1200" cap="none" spc="0" normalizeH="0" baseline="0" noProof="0" dirty="0">
                <a:ln>
                  <a:noFill/>
                </a:ln>
                <a:solidFill>
                  <a:sysClr val="windowText" lastClr="000000"/>
                </a:solidFill>
                <a:effectLst/>
                <a:uLnTx/>
                <a:uFillTx/>
                <a:latin typeface="Calibri"/>
                <a:ea typeface="+mn-ea"/>
                <a:cs typeface="+mn-cs"/>
              </a:rPr>
              <a:t>Global Carbon Cycle</a:t>
            </a: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 is the movement of carbon between the atmosphere, land, and oceans.</a:t>
            </a:r>
            <a:endParaRPr kumimoji="0" lang="en-US" sz="1800" b="0" i="1"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The global carbon cycle is a key regulator of Earth’s climate system and is central to ecosystem function. Rising CO2 is the dominant contributor to climate change.  Understanding how ecosystems cycle and store carbon is key to understanding solutions to climate change.</a:t>
            </a:r>
            <a:endParaRPr kumimoji="0" lang="en-US" sz="1800" b="0" i="1"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14" name="Picture 13" descr="Image of a sprout.">
            <a:extLst>
              <a:ext uri="{FF2B5EF4-FFF2-40B4-BE49-F238E27FC236}">
                <a16:creationId xmlns:a16="http://schemas.microsoft.com/office/drawing/2014/main" id="{9AEE5551-292B-B44C-ACB6-E0BE1E6F260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20788" y="4757858"/>
            <a:ext cx="2432306" cy="1828800"/>
          </a:xfrm>
          <a:prstGeom prst="rect">
            <a:avLst/>
          </a:prstGeom>
        </p:spPr>
      </p:pic>
      <p:pic>
        <p:nvPicPr>
          <p:cNvPr id="13" name="Picture 12" descr="Image of a creek, looks sunny with tall trees on the sides.">
            <a:extLst>
              <a:ext uri="{FF2B5EF4-FFF2-40B4-BE49-F238E27FC236}">
                <a16:creationId xmlns:a16="http://schemas.microsoft.com/office/drawing/2014/main" id="{978515EB-6C3C-5A48-80A2-03E6C8FC67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53094" y="4757858"/>
            <a:ext cx="2438400" cy="1828800"/>
          </a:xfrm>
          <a:prstGeom prst="rect">
            <a:avLst/>
          </a:prstGeom>
        </p:spPr>
      </p:pic>
      <p:pic>
        <p:nvPicPr>
          <p:cNvPr id="3" name="Picture 2" descr="Image of a dry leaf.">
            <a:extLst>
              <a:ext uri="{FF2B5EF4-FFF2-40B4-BE49-F238E27FC236}">
                <a16:creationId xmlns:a16="http://schemas.microsoft.com/office/drawing/2014/main" id="{1BD54A4C-A005-AC43-9F3E-9BDD428E810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285400" y="4757858"/>
            <a:ext cx="2743200" cy="1828800"/>
          </a:xfrm>
          <a:prstGeom prst="rect">
            <a:avLst/>
          </a:prstGeom>
        </p:spPr>
      </p:pic>
    </p:spTree>
    <p:extLst>
      <p:ext uri="{BB962C8B-B14F-4D97-AF65-F5344CB8AC3E}">
        <p14:creationId xmlns:p14="http://schemas.microsoft.com/office/powerpoint/2010/main" val="24392900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975A8A-E1AB-4817-A887-91FF409D01E2}"/>
              </a:ext>
            </a:extLst>
          </p:cNvPr>
          <p:cNvSpPr>
            <a:spLocks noGrp="1"/>
          </p:cNvSpPr>
          <p:nvPr>
            <p:ph type="title" idx="4294967295"/>
          </p:nvPr>
        </p:nvSpPr>
        <p:spPr>
          <a:xfrm>
            <a:off x="1166149" y="1010161"/>
            <a:ext cx="7109750" cy="783914"/>
          </a:xfrm>
          <a:prstGeom prst="rect">
            <a:avLst/>
          </a:prstGeom>
        </p:spPr>
        <p:txBody>
          <a:bodyPr/>
          <a:lstStyle/>
          <a:p>
            <a:pPr rtl="0" eaLnBrk="1" latinLnBrk="0" hangingPunct="1"/>
            <a:r>
              <a:rPr lang="en-US" sz="4400" i="0" kern="1200" spc="0" baseline="0" dirty="0">
                <a:ln>
                  <a:noFill/>
                </a:ln>
                <a:solidFill>
                  <a:srgbClr val="254061"/>
                </a:solidFill>
                <a:effectLst/>
                <a:latin typeface="Calibri" panose="020F0502020204030204" pitchFamily="34" charset="0"/>
                <a:ea typeface="+mn-ea"/>
                <a:cs typeface="+mn-cs"/>
              </a:rPr>
              <a:t>5. Add </a:t>
            </a:r>
            <a:r>
              <a:rPr lang="en-US" dirty="0">
                <a:solidFill>
                  <a:srgbClr val="254061"/>
                </a:solidFill>
                <a:latin typeface="Calibri" panose="020F0502020204030204" pitchFamily="34" charset="0"/>
                <a:ea typeface="+mn-ea"/>
                <a:cs typeface="+mn-cs"/>
              </a:rPr>
              <a:t>MUC Land Cover (2/4)</a:t>
            </a:r>
          </a:p>
        </p:txBody>
      </p:sp>
      <p:pic>
        <p:nvPicPr>
          <p:cNvPr id="9" name="Picture 8" descr="Screenshot of GLOBE web site section to add site description.">
            <a:extLst>
              <a:ext uri="{FF2B5EF4-FFF2-40B4-BE49-F238E27FC236}">
                <a16:creationId xmlns:a16="http://schemas.microsoft.com/office/drawing/2014/main" id="{AE532E9C-70D2-BC41-94D2-C9F0004CAA6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28928" y="1918252"/>
            <a:ext cx="7585024" cy="3454352"/>
          </a:xfrm>
          <a:prstGeom prst="rect">
            <a:avLst/>
          </a:prstGeom>
        </p:spPr>
      </p:pic>
      <p:sp>
        <p:nvSpPr>
          <p:cNvPr id="3" name="TextBox 2" descr="Text box that reads:  &quot;Continue down the menus&quot;.">
            <a:extLst>
              <a:ext uri="{FF2B5EF4-FFF2-40B4-BE49-F238E27FC236}">
                <a16:creationId xmlns:a16="http://schemas.microsoft.com/office/drawing/2014/main" id="{9155CA62-E41C-8147-BD63-0F1DA795FE28}"/>
              </a:ext>
            </a:extLst>
          </p:cNvPr>
          <p:cNvSpPr txBox="1"/>
          <p:nvPr/>
        </p:nvSpPr>
        <p:spPr>
          <a:xfrm>
            <a:off x="6275979" y="5283152"/>
            <a:ext cx="2359216" cy="646331"/>
          </a:xfrm>
          <a:prstGeom prst="rect">
            <a:avLst/>
          </a:prstGeom>
          <a:noFill/>
        </p:spPr>
        <p:txBody>
          <a:bodyPr wrap="square" rtlCol="0">
            <a:spAutoFit/>
          </a:bodyPr>
          <a:lstStyle/>
          <a:p>
            <a:r>
              <a:rPr lang="en-US" dirty="0">
                <a:solidFill>
                  <a:srgbClr val="FF0000"/>
                </a:solidFill>
              </a:rPr>
              <a:t>Continue down the menus.</a:t>
            </a:r>
          </a:p>
        </p:txBody>
      </p:sp>
      <p:cxnSp>
        <p:nvCxnSpPr>
          <p:cNvPr id="2" name="Straight Arrow Connector 1" descr="Up arrow pointing to drop down menu for MUC Description.">
            <a:extLst>
              <a:ext uri="{FF2B5EF4-FFF2-40B4-BE49-F238E27FC236}">
                <a16:creationId xmlns:a16="http://schemas.microsoft.com/office/drawing/2014/main" id="{9F421DAF-8DDB-7445-80B2-841E110C9B69}"/>
              </a:ext>
            </a:extLst>
          </p:cNvPr>
          <p:cNvCxnSpPr>
            <a:cxnSpLocks/>
          </p:cNvCxnSpPr>
          <p:nvPr/>
        </p:nvCxnSpPr>
        <p:spPr>
          <a:xfrm flipH="1" flipV="1">
            <a:off x="5404470" y="5023513"/>
            <a:ext cx="854765" cy="61622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8" name="TextBox 7" descr="Text box that reads: &quot;MUC code will update automatically in this box. You do not need to enter numbers here if you are using the menus.&quot;">
            <a:extLst>
              <a:ext uri="{FF2B5EF4-FFF2-40B4-BE49-F238E27FC236}">
                <a16:creationId xmlns:a16="http://schemas.microsoft.com/office/drawing/2014/main" id="{2B7BEF3E-0028-DD4B-9169-2E74F82299B6}"/>
              </a:ext>
            </a:extLst>
          </p:cNvPr>
          <p:cNvSpPr txBox="1"/>
          <p:nvPr/>
        </p:nvSpPr>
        <p:spPr>
          <a:xfrm>
            <a:off x="3817418" y="5929483"/>
            <a:ext cx="5366339" cy="923330"/>
          </a:xfrm>
          <a:prstGeom prst="rect">
            <a:avLst/>
          </a:prstGeom>
          <a:noFill/>
        </p:spPr>
        <p:txBody>
          <a:bodyPr wrap="square" rtlCol="0">
            <a:spAutoFit/>
          </a:bodyPr>
          <a:lstStyle/>
          <a:p>
            <a:r>
              <a:rPr lang="en-US" dirty="0">
                <a:solidFill>
                  <a:srgbClr val="FF0000"/>
                </a:solidFill>
              </a:rPr>
              <a:t>MUC code will update automatically in this box. You do not need to enter numbers here if you are using the menus. </a:t>
            </a:r>
          </a:p>
        </p:txBody>
      </p:sp>
      <p:cxnSp>
        <p:nvCxnSpPr>
          <p:cNvPr id="7" name="Straight Arrow Connector 6" descr="Up arrow pointing to field for MUC Code.">
            <a:extLst>
              <a:ext uri="{FF2B5EF4-FFF2-40B4-BE49-F238E27FC236}">
                <a16:creationId xmlns:a16="http://schemas.microsoft.com/office/drawing/2014/main" id="{20C5B252-CEC7-E546-B482-0692D0D576E2}"/>
              </a:ext>
            </a:extLst>
          </p:cNvPr>
          <p:cNvCxnSpPr>
            <a:cxnSpLocks/>
          </p:cNvCxnSpPr>
          <p:nvPr/>
        </p:nvCxnSpPr>
        <p:spPr>
          <a:xfrm flipH="1" flipV="1">
            <a:off x="3687814" y="5350265"/>
            <a:ext cx="269589" cy="57921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35426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B0AF8B5-6515-49EB-A35F-C931F47E2BD4}"/>
              </a:ext>
            </a:extLst>
          </p:cNvPr>
          <p:cNvSpPr>
            <a:spLocks noGrp="1"/>
          </p:cNvSpPr>
          <p:nvPr>
            <p:ph type="title" idx="4294967295"/>
          </p:nvPr>
        </p:nvSpPr>
        <p:spPr>
          <a:xfrm>
            <a:off x="1214271" y="1076960"/>
            <a:ext cx="7246823" cy="711835"/>
          </a:xfrm>
          <a:prstGeom prst="rect">
            <a:avLst/>
          </a:prstGeom>
        </p:spPr>
        <p:txBody>
          <a:bodyPr/>
          <a:lstStyle/>
          <a:p>
            <a:pPr rtl="0" eaLnBrk="1" latinLnBrk="0" hangingPunct="1"/>
            <a:r>
              <a:rPr lang="en-US" sz="4400" i="0" kern="1200" spc="0" baseline="0" dirty="0">
                <a:ln>
                  <a:noFill/>
                </a:ln>
                <a:solidFill>
                  <a:srgbClr val="254061"/>
                </a:solidFill>
                <a:effectLst/>
                <a:latin typeface="Calibri" panose="020F0502020204030204" pitchFamily="34" charset="0"/>
                <a:ea typeface="+mn-ea"/>
                <a:cs typeface="+mn-cs"/>
              </a:rPr>
              <a:t>5. Add </a:t>
            </a:r>
            <a:r>
              <a:rPr lang="en-US" dirty="0">
                <a:solidFill>
                  <a:srgbClr val="254061"/>
                </a:solidFill>
                <a:latin typeface="Calibri" panose="020F0502020204030204" pitchFamily="34" charset="0"/>
                <a:ea typeface="+mn-ea"/>
                <a:cs typeface="+mn-cs"/>
              </a:rPr>
              <a:t>MUC Land Cover (3/4)</a:t>
            </a:r>
          </a:p>
        </p:txBody>
      </p:sp>
      <p:pic>
        <p:nvPicPr>
          <p:cNvPr id="11" name="Picture 10" descr="Screenshot of GLOBE web site section to add site description. Specifically it shows the section of Land Cover.">
            <a:extLst>
              <a:ext uri="{FF2B5EF4-FFF2-40B4-BE49-F238E27FC236}">
                <a16:creationId xmlns:a16="http://schemas.microsoft.com/office/drawing/2014/main" id="{3B37EE18-E56D-CB44-BABD-4B19FF0C765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78813" y="2007704"/>
            <a:ext cx="7622158" cy="3796075"/>
          </a:xfrm>
          <a:prstGeom prst="rect">
            <a:avLst/>
          </a:prstGeom>
        </p:spPr>
      </p:pic>
      <p:sp>
        <p:nvSpPr>
          <p:cNvPr id="4" name="TextBox 3" descr="Text box that reads &quot;Note how the MUC code updated automatically&quot;">
            <a:extLst>
              <a:ext uri="{FF2B5EF4-FFF2-40B4-BE49-F238E27FC236}">
                <a16:creationId xmlns:a16="http://schemas.microsoft.com/office/drawing/2014/main" id="{76053EB8-39C8-8646-A694-D6DAD15E80BF}"/>
              </a:ext>
            </a:extLst>
          </p:cNvPr>
          <p:cNvSpPr txBox="1"/>
          <p:nvPr/>
        </p:nvSpPr>
        <p:spPr>
          <a:xfrm>
            <a:off x="3817418" y="6247532"/>
            <a:ext cx="5366339" cy="369332"/>
          </a:xfrm>
          <a:prstGeom prst="rect">
            <a:avLst/>
          </a:prstGeom>
          <a:noFill/>
        </p:spPr>
        <p:txBody>
          <a:bodyPr wrap="square" rtlCol="0">
            <a:spAutoFit/>
          </a:bodyPr>
          <a:lstStyle/>
          <a:p>
            <a:r>
              <a:rPr lang="en-US" dirty="0">
                <a:solidFill>
                  <a:srgbClr val="FF0000"/>
                </a:solidFill>
              </a:rPr>
              <a:t>Note how the MUC code updated automatically.</a:t>
            </a:r>
          </a:p>
        </p:txBody>
      </p:sp>
      <p:cxnSp>
        <p:nvCxnSpPr>
          <p:cNvPr id="3" name="Straight Arrow Connector 2" descr="Up arrow pointing to the field that shows the MUC Code.">
            <a:extLst>
              <a:ext uri="{FF2B5EF4-FFF2-40B4-BE49-F238E27FC236}">
                <a16:creationId xmlns:a16="http://schemas.microsoft.com/office/drawing/2014/main" id="{635FC945-10C7-AF48-984B-56BB01D1A72F}"/>
              </a:ext>
            </a:extLst>
          </p:cNvPr>
          <p:cNvCxnSpPr>
            <a:cxnSpLocks/>
          </p:cNvCxnSpPr>
          <p:nvPr/>
        </p:nvCxnSpPr>
        <p:spPr>
          <a:xfrm flipH="1" flipV="1">
            <a:off x="3774390" y="5803779"/>
            <a:ext cx="272954" cy="44375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8" name="TextBox 7" descr="Text box that reads &quot;Fourth drop down menu&quot;.">
            <a:extLst>
              <a:ext uri="{FF2B5EF4-FFF2-40B4-BE49-F238E27FC236}">
                <a16:creationId xmlns:a16="http://schemas.microsoft.com/office/drawing/2014/main" id="{3B8F7B9F-147F-234E-88CF-074745E6B655}"/>
              </a:ext>
            </a:extLst>
          </p:cNvPr>
          <p:cNvSpPr txBox="1"/>
          <p:nvPr/>
        </p:nvSpPr>
        <p:spPr>
          <a:xfrm>
            <a:off x="5931573" y="5448339"/>
            <a:ext cx="2808670" cy="369332"/>
          </a:xfrm>
          <a:prstGeom prst="rect">
            <a:avLst/>
          </a:prstGeom>
          <a:noFill/>
        </p:spPr>
        <p:txBody>
          <a:bodyPr wrap="square" rtlCol="0">
            <a:spAutoFit/>
          </a:bodyPr>
          <a:lstStyle/>
          <a:p>
            <a:r>
              <a:rPr lang="en-US" dirty="0">
                <a:solidFill>
                  <a:srgbClr val="FF0000"/>
                </a:solidFill>
              </a:rPr>
              <a:t>Fourth drop down menu.</a:t>
            </a:r>
          </a:p>
        </p:txBody>
      </p:sp>
      <p:cxnSp>
        <p:nvCxnSpPr>
          <p:cNvPr id="7" name="Straight Arrow Connector 6" descr="Up arrow pointing to fourth drop-down menu; on this example, the options seen on the drop-down menu are: Woodland, Mainly Deciduous, Cold-Deciduos with Evergreens, With Evergreen Broad-Leaved Trees and Woodland, Mainly Deciduous, Cold-Deciduous with Evergreens, with Evergreen Needle-.">
            <a:extLst>
              <a:ext uri="{FF2B5EF4-FFF2-40B4-BE49-F238E27FC236}">
                <a16:creationId xmlns:a16="http://schemas.microsoft.com/office/drawing/2014/main" id="{9A95F39B-08FC-B540-A877-3754880DB439}"/>
              </a:ext>
            </a:extLst>
          </p:cNvPr>
          <p:cNvCxnSpPr>
            <a:cxnSpLocks/>
          </p:cNvCxnSpPr>
          <p:nvPr/>
        </p:nvCxnSpPr>
        <p:spPr>
          <a:xfrm flipH="1" flipV="1">
            <a:off x="5672364" y="5004586"/>
            <a:ext cx="242466" cy="60155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47338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3E4CFF-9C64-4516-908B-B46B09C454CE}"/>
              </a:ext>
            </a:extLst>
          </p:cNvPr>
          <p:cNvSpPr>
            <a:spLocks noGrp="1"/>
          </p:cNvSpPr>
          <p:nvPr>
            <p:ph type="title" idx="4294967295"/>
          </p:nvPr>
        </p:nvSpPr>
        <p:spPr>
          <a:xfrm>
            <a:off x="1187450" y="1005205"/>
            <a:ext cx="7296793" cy="732155"/>
          </a:xfrm>
          <a:prstGeom prst="rect">
            <a:avLst/>
          </a:prstGeom>
        </p:spPr>
        <p:txBody>
          <a:bodyPr/>
          <a:lstStyle/>
          <a:p>
            <a:pPr rtl="0" eaLnBrk="1" latinLnBrk="0" hangingPunct="1"/>
            <a:r>
              <a:rPr lang="en-US" sz="4400" i="0" kern="1200" spc="0" baseline="0" dirty="0">
                <a:ln>
                  <a:noFill/>
                </a:ln>
                <a:solidFill>
                  <a:srgbClr val="254061"/>
                </a:solidFill>
                <a:effectLst/>
                <a:latin typeface="Calibri" panose="020F0502020204030204" pitchFamily="34" charset="0"/>
                <a:ea typeface="+mn-ea"/>
                <a:cs typeface="+mn-cs"/>
              </a:rPr>
              <a:t>5. Add </a:t>
            </a:r>
            <a:r>
              <a:rPr lang="en-US" dirty="0">
                <a:solidFill>
                  <a:srgbClr val="254061"/>
                </a:solidFill>
                <a:latin typeface="Calibri" panose="020F0502020204030204" pitchFamily="34" charset="0"/>
                <a:ea typeface="+mn-ea"/>
                <a:cs typeface="+mn-cs"/>
              </a:rPr>
              <a:t>MUC Land Cover (4/4)</a:t>
            </a:r>
          </a:p>
        </p:txBody>
      </p:sp>
      <p:pic>
        <p:nvPicPr>
          <p:cNvPr id="7" name="Picture 6" descr="Screenshot of GLOBE web site section to add site description.">
            <a:extLst>
              <a:ext uri="{FF2B5EF4-FFF2-40B4-BE49-F238E27FC236}">
                <a16:creationId xmlns:a16="http://schemas.microsoft.com/office/drawing/2014/main" id="{5834359D-3F6D-9C47-8343-0B37A2F36F6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36457" y="1887783"/>
            <a:ext cx="7600013" cy="3747541"/>
          </a:xfrm>
          <a:prstGeom prst="rect">
            <a:avLst/>
          </a:prstGeom>
        </p:spPr>
      </p:pic>
      <p:sp>
        <p:nvSpPr>
          <p:cNvPr id="3" name="TextBox 2" descr="Text box that reads: &quot;Completed MUC code. Alternatively, you can skip the drop-down menus and enter the 4-digit MUC code directly from the GLOBE MUC App.&quot;">
            <a:extLst>
              <a:ext uri="{FF2B5EF4-FFF2-40B4-BE49-F238E27FC236}">
                <a16:creationId xmlns:a16="http://schemas.microsoft.com/office/drawing/2014/main" id="{68597D23-38BA-CC4A-9829-B217288774A4}"/>
              </a:ext>
            </a:extLst>
          </p:cNvPr>
          <p:cNvSpPr txBox="1"/>
          <p:nvPr/>
        </p:nvSpPr>
        <p:spPr>
          <a:xfrm>
            <a:off x="5228773" y="5367806"/>
            <a:ext cx="3915226" cy="1200329"/>
          </a:xfrm>
          <a:prstGeom prst="rect">
            <a:avLst/>
          </a:prstGeom>
          <a:noFill/>
        </p:spPr>
        <p:txBody>
          <a:bodyPr wrap="square" rtlCol="0">
            <a:spAutoFit/>
          </a:bodyPr>
          <a:lstStyle/>
          <a:p>
            <a:r>
              <a:rPr lang="en-US" dirty="0">
                <a:solidFill>
                  <a:srgbClr val="FF0000"/>
                </a:solidFill>
              </a:rPr>
              <a:t>Completed MUC code. Alternatively, you can skip the drop-down menus and enter the 4-digit MUC code directly from the GLOBE MUC App. </a:t>
            </a:r>
          </a:p>
        </p:txBody>
      </p:sp>
      <p:cxnSp>
        <p:nvCxnSpPr>
          <p:cNvPr id="2" name="Straight Arrow Connector 1" descr="Up arrow pointing to the field where the MUC code will either show up directly after you go through the drop-down menus,; or will be entered directly by you.">
            <a:extLst>
              <a:ext uri="{FF2B5EF4-FFF2-40B4-BE49-F238E27FC236}">
                <a16:creationId xmlns:a16="http://schemas.microsoft.com/office/drawing/2014/main" id="{23D158AA-FC68-A841-BD6C-FA77EB2E4826}"/>
              </a:ext>
            </a:extLst>
          </p:cNvPr>
          <p:cNvCxnSpPr>
            <a:cxnSpLocks/>
            <a:stCxn id="3" idx="1"/>
          </p:cNvCxnSpPr>
          <p:nvPr/>
        </p:nvCxnSpPr>
        <p:spPr>
          <a:xfrm flipH="1" flipV="1">
            <a:off x="4174435" y="5552475"/>
            <a:ext cx="1054338" cy="41549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01086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7A0B84-2F84-45B4-AB21-09973133DC00}"/>
              </a:ext>
            </a:extLst>
          </p:cNvPr>
          <p:cNvSpPr>
            <a:spLocks noGrp="1"/>
          </p:cNvSpPr>
          <p:nvPr>
            <p:ph type="title" idx="4294967295"/>
          </p:nvPr>
        </p:nvSpPr>
        <p:spPr>
          <a:xfrm>
            <a:off x="1554480" y="1036320"/>
            <a:ext cx="6960870" cy="654368"/>
          </a:xfrm>
          <a:prstGeom prst="rect">
            <a:avLst/>
          </a:prstGeom>
        </p:spPr>
        <p:txBody>
          <a:bodyPr/>
          <a:lstStyle/>
          <a:p>
            <a:pPr rtl="0" eaLnBrk="1" latinLnBrk="0" hangingPunct="1"/>
            <a:r>
              <a:rPr lang="en-US" dirty="0">
                <a:solidFill>
                  <a:srgbClr val="254061"/>
                </a:solidFill>
                <a:latin typeface="Calibri" panose="020F0502020204030204" pitchFamily="34" charset="0"/>
                <a:ea typeface="+mn-ea"/>
                <a:cs typeface="+mn-cs"/>
              </a:rPr>
              <a:t>6. </a:t>
            </a:r>
            <a:r>
              <a:rPr lang="en-US" sz="4400" i="0" kern="1200" spc="0" baseline="0" dirty="0">
                <a:ln>
                  <a:noFill/>
                </a:ln>
                <a:solidFill>
                  <a:srgbClr val="254061"/>
                </a:solidFill>
                <a:effectLst/>
                <a:latin typeface="Calibri" panose="020F0502020204030204" pitchFamily="34" charset="0"/>
                <a:ea typeface="+mn-ea"/>
                <a:cs typeface="+mn-cs"/>
              </a:rPr>
              <a:t>Add site photos (1/3)</a:t>
            </a:r>
            <a:endParaRPr lang="en-US" dirty="0"/>
          </a:p>
        </p:txBody>
      </p:sp>
      <p:sp>
        <p:nvSpPr>
          <p:cNvPr id="3" name="TextBox 2">
            <a:extLst>
              <a:ext uri="{FF2B5EF4-FFF2-40B4-BE49-F238E27FC236}">
                <a16:creationId xmlns:a16="http://schemas.microsoft.com/office/drawing/2014/main" id="{234BAE80-21B7-5445-BAD1-3AB13A0D9EFF}"/>
              </a:ext>
            </a:extLst>
          </p:cNvPr>
          <p:cNvSpPr txBox="1"/>
          <p:nvPr/>
        </p:nvSpPr>
        <p:spPr>
          <a:xfrm>
            <a:off x="5010114" y="4239828"/>
            <a:ext cx="3915226" cy="1200329"/>
          </a:xfrm>
          <a:prstGeom prst="rect">
            <a:avLst/>
          </a:prstGeom>
          <a:noFill/>
        </p:spPr>
        <p:txBody>
          <a:bodyPr wrap="square" rtlCol="0">
            <a:spAutoFit/>
          </a:bodyPr>
          <a:lstStyle/>
          <a:p>
            <a:r>
              <a:rPr lang="en-US" dirty="0">
                <a:solidFill>
                  <a:srgbClr val="FF0000"/>
                </a:solidFill>
              </a:rPr>
              <a:t>Completed MUC code. Alternatively, you can skip the drop-down menus and enter the MUC code from the GLOBE MUC App. </a:t>
            </a:r>
          </a:p>
        </p:txBody>
      </p:sp>
      <p:pic>
        <p:nvPicPr>
          <p:cNvPr id="6" name="Picture 5" descr="Screen shot of GLOBE web site where you can create a site. On the left it shows the list of different site types that can be added, by protocol, including Biosphere - Land Cover and Standing Carbon. On the right it shows field to enter photo date and to add images.">
            <a:extLst>
              <a:ext uri="{FF2B5EF4-FFF2-40B4-BE49-F238E27FC236}">
                <a16:creationId xmlns:a16="http://schemas.microsoft.com/office/drawing/2014/main" id="{2C76E1DD-F501-3A47-B715-84B8512EB54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28928" y="1973706"/>
            <a:ext cx="7696451" cy="4128920"/>
          </a:xfrm>
          <a:prstGeom prst="rect">
            <a:avLst/>
          </a:prstGeom>
        </p:spPr>
      </p:pic>
      <p:sp>
        <p:nvSpPr>
          <p:cNvPr id="8" name="TextBox 7" descr="Text box that reads: &quot;Enter the date the photos were taken.&quot;">
            <a:extLst>
              <a:ext uri="{FF2B5EF4-FFF2-40B4-BE49-F238E27FC236}">
                <a16:creationId xmlns:a16="http://schemas.microsoft.com/office/drawing/2014/main" id="{6C624F4D-93C9-934B-BA3F-BAA4BBB5495F}"/>
              </a:ext>
            </a:extLst>
          </p:cNvPr>
          <p:cNvSpPr txBox="1"/>
          <p:nvPr/>
        </p:nvSpPr>
        <p:spPr>
          <a:xfrm>
            <a:off x="5705061" y="1718536"/>
            <a:ext cx="2420718" cy="646331"/>
          </a:xfrm>
          <a:prstGeom prst="rect">
            <a:avLst/>
          </a:prstGeom>
          <a:noFill/>
        </p:spPr>
        <p:txBody>
          <a:bodyPr wrap="square" rtlCol="0">
            <a:spAutoFit/>
          </a:bodyPr>
          <a:lstStyle/>
          <a:p>
            <a:r>
              <a:rPr lang="en-US" dirty="0">
                <a:solidFill>
                  <a:srgbClr val="FF0000"/>
                </a:solidFill>
              </a:rPr>
              <a:t>Enter the date the photos were </a:t>
            </a:r>
            <a:r>
              <a:rPr lang="en-US" i="1" dirty="0">
                <a:solidFill>
                  <a:srgbClr val="FF0000"/>
                </a:solidFill>
              </a:rPr>
              <a:t>taken</a:t>
            </a:r>
            <a:r>
              <a:rPr lang="en-US" dirty="0">
                <a:solidFill>
                  <a:srgbClr val="FF0000"/>
                </a:solidFill>
              </a:rPr>
              <a:t>.</a:t>
            </a:r>
          </a:p>
        </p:txBody>
      </p:sp>
      <p:cxnSp>
        <p:nvCxnSpPr>
          <p:cNvPr id="9" name="Straight Arrow Connector 8" descr="Down arrow pointing to where the photo date is entered.">
            <a:extLst>
              <a:ext uri="{FF2B5EF4-FFF2-40B4-BE49-F238E27FC236}">
                <a16:creationId xmlns:a16="http://schemas.microsoft.com/office/drawing/2014/main" id="{D4A344B3-7973-B04D-98DF-814FAF288C74}"/>
              </a:ext>
            </a:extLst>
          </p:cNvPr>
          <p:cNvCxnSpPr>
            <a:cxnSpLocks/>
          </p:cNvCxnSpPr>
          <p:nvPr/>
        </p:nvCxnSpPr>
        <p:spPr>
          <a:xfrm flipH="1">
            <a:off x="4482945" y="2007704"/>
            <a:ext cx="1222117" cy="54182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descr="Text box that reads: &quot;Click '+Add', and navigate to your photos on your computer. Add photos for North, South, East, West, Upward, and Downward.">
            <a:extLst>
              <a:ext uri="{FF2B5EF4-FFF2-40B4-BE49-F238E27FC236}">
                <a16:creationId xmlns:a16="http://schemas.microsoft.com/office/drawing/2014/main" id="{694908DB-0624-DB41-B05C-B1E8DE453B53}"/>
              </a:ext>
            </a:extLst>
          </p:cNvPr>
          <p:cNvSpPr txBox="1"/>
          <p:nvPr/>
        </p:nvSpPr>
        <p:spPr>
          <a:xfrm>
            <a:off x="3964575" y="3708915"/>
            <a:ext cx="5125585" cy="923330"/>
          </a:xfrm>
          <a:prstGeom prst="rect">
            <a:avLst/>
          </a:prstGeom>
          <a:noFill/>
        </p:spPr>
        <p:txBody>
          <a:bodyPr wrap="square" rtlCol="0">
            <a:spAutoFit/>
          </a:bodyPr>
          <a:lstStyle/>
          <a:p>
            <a:r>
              <a:rPr lang="en-US" dirty="0">
                <a:solidFill>
                  <a:srgbClr val="FF0000"/>
                </a:solidFill>
              </a:rPr>
              <a:t>Click ‘+Add’, and navigate to your photos on you computer. Add photos for North, South, East, West, Upward, and Downward</a:t>
            </a:r>
          </a:p>
        </p:txBody>
      </p:sp>
      <p:cxnSp>
        <p:nvCxnSpPr>
          <p:cNvPr id="15" name="Straight Arrow Connector 14" descr="Up arrow pointing to a button that reads &quot;+ Add&quot;.">
            <a:extLst>
              <a:ext uri="{FF2B5EF4-FFF2-40B4-BE49-F238E27FC236}">
                <a16:creationId xmlns:a16="http://schemas.microsoft.com/office/drawing/2014/main" id="{445F4195-A99A-9947-958B-C518EF6071F7}"/>
              </a:ext>
            </a:extLst>
          </p:cNvPr>
          <p:cNvCxnSpPr>
            <a:cxnSpLocks/>
          </p:cNvCxnSpPr>
          <p:nvPr/>
        </p:nvCxnSpPr>
        <p:spPr>
          <a:xfrm flipH="1" flipV="1">
            <a:off x="3583345" y="3117681"/>
            <a:ext cx="372431" cy="93748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23027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C60A4D-0EEF-4A4E-B7F8-768AEC8F4F6A}"/>
              </a:ext>
            </a:extLst>
          </p:cNvPr>
          <p:cNvSpPr>
            <a:spLocks noGrp="1"/>
          </p:cNvSpPr>
          <p:nvPr>
            <p:ph type="title" idx="4294967295"/>
          </p:nvPr>
        </p:nvSpPr>
        <p:spPr>
          <a:xfrm>
            <a:off x="1207770" y="1127125"/>
            <a:ext cx="6148070" cy="701675"/>
          </a:xfrm>
          <a:prstGeom prst="rect">
            <a:avLst/>
          </a:prstGeom>
        </p:spPr>
        <p:txBody>
          <a:bodyPr/>
          <a:lstStyle/>
          <a:p>
            <a:pPr rtl="0" eaLnBrk="1" latinLnBrk="0" hangingPunct="1"/>
            <a:r>
              <a:rPr lang="en-US" dirty="0">
                <a:solidFill>
                  <a:srgbClr val="254061"/>
                </a:solidFill>
                <a:latin typeface="Calibri" panose="020F0502020204030204" pitchFamily="34" charset="0"/>
                <a:ea typeface="+mn-ea"/>
                <a:cs typeface="+mn-cs"/>
              </a:rPr>
              <a:t>6. </a:t>
            </a:r>
            <a:r>
              <a:rPr lang="en-US" sz="4400" i="0" kern="1200" spc="0" baseline="0" dirty="0">
                <a:ln>
                  <a:noFill/>
                </a:ln>
                <a:solidFill>
                  <a:srgbClr val="254061"/>
                </a:solidFill>
                <a:effectLst/>
                <a:latin typeface="Calibri" panose="020F0502020204030204" pitchFamily="34" charset="0"/>
                <a:ea typeface="+mn-ea"/>
                <a:cs typeface="+mn-cs"/>
              </a:rPr>
              <a:t>Add site photos (2/3)</a:t>
            </a:r>
            <a:endParaRPr lang="en-US" dirty="0"/>
          </a:p>
        </p:txBody>
      </p:sp>
      <p:pic>
        <p:nvPicPr>
          <p:cNvPr id="9" name="Picture 8" descr="Screen shot of GLOBE web site where you can create a site. On the left it shows the list of different site types that can be added, by protocol, including Biosphere - Land Cover and Standing Carbon. On the right it shows steps to add a photo of the site. ">
            <a:extLst>
              <a:ext uri="{FF2B5EF4-FFF2-40B4-BE49-F238E27FC236}">
                <a16:creationId xmlns:a16="http://schemas.microsoft.com/office/drawing/2014/main" id="{55DFE1F1-D06B-4DCA-B23A-DAC67AEE136C}"/>
              </a:ext>
            </a:extLst>
          </p:cNvPr>
          <p:cNvPicPr>
            <a:picLocks noChangeAspect="1"/>
          </p:cNvPicPr>
          <p:nvPr/>
        </p:nvPicPr>
        <p:blipFill>
          <a:blip r:embed="rId2"/>
          <a:stretch>
            <a:fillRect/>
          </a:stretch>
        </p:blipFill>
        <p:spPr>
          <a:xfrm>
            <a:off x="1406438" y="2123588"/>
            <a:ext cx="7190773" cy="3573124"/>
          </a:xfrm>
          <a:prstGeom prst="rect">
            <a:avLst/>
          </a:prstGeom>
        </p:spPr>
      </p:pic>
    </p:spTree>
    <p:extLst>
      <p:ext uri="{BB962C8B-B14F-4D97-AF65-F5344CB8AC3E}">
        <p14:creationId xmlns:p14="http://schemas.microsoft.com/office/powerpoint/2010/main" val="9864104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7BF64C-84EB-4714-9DDE-544E533108F7}"/>
              </a:ext>
            </a:extLst>
          </p:cNvPr>
          <p:cNvSpPr>
            <a:spLocks noGrp="1"/>
          </p:cNvSpPr>
          <p:nvPr>
            <p:ph type="title" idx="4294967295"/>
          </p:nvPr>
        </p:nvSpPr>
        <p:spPr>
          <a:xfrm>
            <a:off x="1167130" y="1027907"/>
            <a:ext cx="5711190" cy="851694"/>
          </a:xfrm>
          <a:prstGeom prst="rect">
            <a:avLst/>
          </a:prstGeom>
        </p:spPr>
        <p:txBody>
          <a:bodyPr/>
          <a:lstStyle/>
          <a:p>
            <a:pPr rtl="0" eaLnBrk="1" latinLnBrk="0" hangingPunct="1"/>
            <a:r>
              <a:rPr lang="en-US" dirty="0">
                <a:solidFill>
                  <a:srgbClr val="254061"/>
                </a:solidFill>
                <a:latin typeface="Calibri" panose="020F0502020204030204" pitchFamily="34" charset="0"/>
                <a:ea typeface="+mn-ea"/>
                <a:cs typeface="+mn-cs"/>
              </a:rPr>
              <a:t>6. </a:t>
            </a:r>
            <a:r>
              <a:rPr lang="en-US" sz="4400" i="0" kern="1200" spc="0" baseline="0" dirty="0">
                <a:ln>
                  <a:noFill/>
                </a:ln>
                <a:solidFill>
                  <a:srgbClr val="254061"/>
                </a:solidFill>
                <a:effectLst/>
                <a:latin typeface="Calibri" panose="020F0502020204030204" pitchFamily="34" charset="0"/>
                <a:ea typeface="+mn-ea"/>
                <a:cs typeface="+mn-cs"/>
              </a:rPr>
              <a:t>Add site photos (3/3)</a:t>
            </a:r>
            <a:endParaRPr lang="en-US" dirty="0"/>
          </a:p>
        </p:txBody>
      </p:sp>
      <p:pic>
        <p:nvPicPr>
          <p:cNvPr id="8" name="Picture 7" descr="Screen shot of GLOBE web site where you can create a site. On the left it shows the list of different site types that can be added, by protocol, including Biosphere - Land Cover and Standing Carbon. On the right it shows steps to add a photo of the site. On the bottom it has the option to click on the Update Site button.">
            <a:extLst>
              <a:ext uri="{FF2B5EF4-FFF2-40B4-BE49-F238E27FC236}">
                <a16:creationId xmlns:a16="http://schemas.microsoft.com/office/drawing/2014/main" id="{810BB838-AFA9-4CF0-A828-5E08F7F21DAC}"/>
              </a:ext>
            </a:extLst>
          </p:cNvPr>
          <p:cNvPicPr>
            <a:picLocks noChangeAspect="1"/>
          </p:cNvPicPr>
          <p:nvPr/>
        </p:nvPicPr>
        <p:blipFill>
          <a:blip r:embed="rId2"/>
          <a:stretch>
            <a:fillRect/>
          </a:stretch>
        </p:blipFill>
        <p:spPr>
          <a:xfrm>
            <a:off x="1553511" y="2032207"/>
            <a:ext cx="7206442" cy="4135970"/>
          </a:xfrm>
          <a:prstGeom prst="rect">
            <a:avLst/>
          </a:prstGeom>
        </p:spPr>
      </p:pic>
    </p:spTree>
    <p:extLst>
      <p:ext uri="{BB962C8B-B14F-4D97-AF65-F5344CB8AC3E}">
        <p14:creationId xmlns:p14="http://schemas.microsoft.com/office/powerpoint/2010/main" val="37243233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53F1B7-36C9-4051-9E5B-354D770D3B35}"/>
              </a:ext>
            </a:extLst>
          </p:cNvPr>
          <p:cNvSpPr>
            <a:spLocks noGrp="1"/>
          </p:cNvSpPr>
          <p:nvPr>
            <p:ph type="title" idx="4294967295"/>
          </p:nvPr>
        </p:nvSpPr>
        <p:spPr>
          <a:xfrm>
            <a:off x="1400810" y="1198245"/>
            <a:ext cx="3912870" cy="640715"/>
          </a:xfrm>
          <a:prstGeom prst="rect">
            <a:avLst/>
          </a:prstGeom>
        </p:spPr>
        <p:txBody>
          <a:bodyPr/>
          <a:lstStyle/>
          <a:p>
            <a:pPr rtl="0" eaLnBrk="1" latinLnBrk="0" hangingPunct="1"/>
            <a:r>
              <a:rPr lang="en-US" sz="4400" i="0" kern="1200" spc="0" baseline="0" dirty="0">
                <a:ln>
                  <a:noFill/>
                </a:ln>
                <a:solidFill>
                  <a:srgbClr val="254061"/>
                </a:solidFill>
                <a:effectLst/>
                <a:latin typeface="Calibri" panose="020F0502020204030204" pitchFamily="34" charset="0"/>
                <a:ea typeface="+mn-ea"/>
                <a:cs typeface="+mn-cs"/>
              </a:rPr>
              <a:t>7. Submit site</a:t>
            </a:r>
            <a:endParaRPr lang="en-US" dirty="0"/>
          </a:p>
        </p:txBody>
      </p:sp>
      <p:pic>
        <p:nvPicPr>
          <p:cNvPr id="8" name="Picture 7" descr="Screen shot of GLOBE web site where you can create a site. On the left it shows the list of different site types that can be added, by protocol, including Biosphere - Land Cover and Standing Carbon. On the right it shows steps to add a photo of the site. On the bottom it has the option to click on the Create Site button.">
            <a:extLst>
              <a:ext uri="{FF2B5EF4-FFF2-40B4-BE49-F238E27FC236}">
                <a16:creationId xmlns:a16="http://schemas.microsoft.com/office/drawing/2014/main" id="{0DC7EDD0-DAE1-47F7-BA9B-6C9D1D6BF532}"/>
              </a:ext>
            </a:extLst>
          </p:cNvPr>
          <p:cNvPicPr>
            <a:picLocks noChangeAspect="1"/>
          </p:cNvPicPr>
          <p:nvPr/>
        </p:nvPicPr>
        <p:blipFill>
          <a:blip r:embed="rId2"/>
          <a:stretch>
            <a:fillRect/>
          </a:stretch>
        </p:blipFill>
        <p:spPr>
          <a:xfrm>
            <a:off x="1487206" y="2131188"/>
            <a:ext cx="7374319" cy="4260468"/>
          </a:xfrm>
          <a:prstGeom prst="rect">
            <a:avLst/>
          </a:prstGeom>
        </p:spPr>
      </p:pic>
    </p:spTree>
    <p:extLst>
      <p:ext uri="{BB962C8B-B14F-4D97-AF65-F5344CB8AC3E}">
        <p14:creationId xmlns:p14="http://schemas.microsoft.com/office/powerpoint/2010/main" val="28997834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FD3605-4EC0-420A-B6CD-4153CC294CFD}"/>
              </a:ext>
            </a:extLst>
          </p:cNvPr>
          <p:cNvSpPr>
            <a:spLocks noGrp="1"/>
          </p:cNvSpPr>
          <p:nvPr>
            <p:ph type="title" idx="4294967295"/>
          </p:nvPr>
        </p:nvSpPr>
        <p:spPr>
          <a:xfrm>
            <a:off x="1228090" y="1056640"/>
            <a:ext cx="7458710" cy="691515"/>
          </a:xfrm>
          <a:prstGeom prst="rect">
            <a:avLst/>
          </a:prstGeom>
        </p:spPr>
        <p:txBody>
          <a:bodyPr/>
          <a:lstStyle/>
          <a:p>
            <a:pPr rtl="0" eaLnBrk="1" latinLnBrk="0" hangingPunct="1"/>
            <a:r>
              <a:rPr lang="en-US" sz="4100" i="0" kern="1200" spc="0" baseline="0" dirty="0">
                <a:ln>
                  <a:noFill/>
                </a:ln>
                <a:solidFill>
                  <a:srgbClr val="254061"/>
                </a:solidFill>
                <a:effectLst/>
                <a:latin typeface="Calibri" panose="020F0502020204030204" pitchFamily="34" charset="0"/>
                <a:ea typeface="+mn-ea"/>
                <a:cs typeface="+mn-cs"/>
              </a:rPr>
              <a:t>8. Confirm site submission/update</a:t>
            </a:r>
            <a:endParaRPr lang="en-US" dirty="0"/>
          </a:p>
        </p:txBody>
      </p:sp>
      <p:pic>
        <p:nvPicPr>
          <p:cNvPr id="4" name="Picture 3" descr="Screenshot of GLOBE web site section to add site definition. It shows a happy face on the top and the text &quot;Site updated successfully&quot;.">
            <a:extLst>
              <a:ext uri="{FF2B5EF4-FFF2-40B4-BE49-F238E27FC236}">
                <a16:creationId xmlns:a16="http://schemas.microsoft.com/office/drawing/2014/main" id="{3311FADE-16CF-A24D-AB88-52F9D6D4209B}"/>
              </a:ext>
            </a:extLst>
          </p:cNvPr>
          <p:cNvPicPr>
            <a:picLocks noChangeAspect="1"/>
          </p:cNvPicPr>
          <p:nvPr/>
        </p:nvPicPr>
        <p:blipFill>
          <a:blip r:embed="rId2"/>
          <a:stretch>
            <a:fillRect/>
          </a:stretch>
        </p:blipFill>
        <p:spPr>
          <a:xfrm>
            <a:off x="1312196" y="1840063"/>
            <a:ext cx="7831803" cy="3414719"/>
          </a:xfrm>
          <a:prstGeom prst="rect">
            <a:avLst/>
          </a:prstGeom>
        </p:spPr>
      </p:pic>
      <p:sp>
        <p:nvSpPr>
          <p:cNvPr id="16" name="TextBox 15" descr="Text box that reads: &quot;Look for the Site Created or Updated Successfully&quot;">
            <a:extLst>
              <a:ext uri="{FF2B5EF4-FFF2-40B4-BE49-F238E27FC236}">
                <a16:creationId xmlns:a16="http://schemas.microsoft.com/office/drawing/2014/main" id="{42C7EF9E-C063-FA47-82AA-B9A63EE0CAD0}"/>
              </a:ext>
            </a:extLst>
          </p:cNvPr>
          <p:cNvSpPr txBox="1"/>
          <p:nvPr/>
        </p:nvSpPr>
        <p:spPr>
          <a:xfrm>
            <a:off x="3851974" y="2007704"/>
            <a:ext cx="4947251" cy="646331"/>
          </a:xfrm>
          <a:prstGeom prst="rect">
            <a:avLst/>
          </a:prstGeom>
          <a:noFill/>
        </p:spPr>
        <p:txBody>
          <a:bodyPr wrap="square" rtlCol="0">
            <a:spAutoFit/>
          </a:bodyPr>
          <a:lstStyle/>
          <a:p>
            <a:r>
              <a:rPr lang="en-US" dirty="0">
                <a:solidFill>
                  <a:srgbClr val="FF0000"/>
                </a:solidFill>
              </a:rPr>
              <a:t>Look for the ‘Site Created or Updated Successfully’ message</a:t>
            </a:r>
          </a:p>
        </p:txBody>
      </p:sp>
      <p:cxnSp>
        <p:nvCxnSpPr>
          <p:cNvPr id="17" name="Straight Arrow Connector 16" descr="Arrow pointing to happy face and text that reads &quot;Site created successfully&quot;.">
            <a:extLst>
              <a:ext uri="{FF2B5EF4-FFF2-40B4-BE49-F238E27FC236}">
                <a16:creationId xmlns:a16="http://schemas.microsoft.com/office/drawing/2014/main" id="{E800E565-91E5-8142-9919-2F0CA56EFAEA}"/>
              </a:ext>
            </a:extLst>
          </p:cNvPr>
          <p:cNvCxnSpPr>
            <a:cxnSpLocks/>
          </p:cNvCxnSpPr>
          <p:nvPr/>
        </p:nvCxnSpPr>
        <p:spPr>
          <a:xfrm flipH="1">
            <a:off x="3057994" y="2181626"/>
            <a:ext cx="715299" cy="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8" name="TextBox 7" descr="Text box that reads: &quot;If you don't see 'Site Created or Update successfully, follow the red error messages to complete the form.&quot;">
            <a:extLst>
              <a:ext uri="{FF2B5EF4-FFF2-40B4-BE49-F238E27FC236}">
                <a16:creationId xmlns:a16="http://schemas.microsoft.com/office/drawing/2014/main" id="{6311B9FB-D899-7C49-9B5E-E2E97F1088D8}"/>
              </a:ext>
            </a:extLst>
          </p:cNvPr>
          <p:cNvSpPr txBox="1"/>
          <p:nvPr/>
        </p:nvSpPr>
        <p:spPr>
          <a:xfrm>
            <a:off x="2754471" y="5422423"/>
            <a:ext cx="4947251" cy="923330"/>
          </a:xfrm>
          <a:prstGeom prst="rect">
            <a:avLst/>
          </a:prstGeom>
          <a:noFill/>
        </p:spPr>
        <p:txBody>
          <a:bodyPr wrap="square" rtlCol="0">
            <a:spAutoFit/>
          </a:bodyPr>
          <a:lstStyle/>
          <a:p>
            <a:r>
              <a:rPr lang="en-US" dirty="0">
                <a:solidFill>
                  <a:srgbClr val="FF0000"/>
                </a:solidFill>
              </a:rPr>
              <a:t>If you don’t see “Site Created or Updated successfully, follow the red error messages to complete the form”. </a:t>
            </a:r>
          </a:p>
        </p:txBody>
      </p:sp>
    </p:spTree>
    <p:extLst>
      <p:ext uri="{BB962C8B-B14F-4D97-AF65-F5344CB8AC3E}">
        <p14:creationId xmlns:p14="http://schemas.microsoft.com/office/powerpoint/2010/main" val="36526418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85E2F-F9C8-4414-B63D-7530B4138D9E}"/>
              </a:ext>
            </a:extLst>
          </p:cNvPr>
          <p:cNvSpPr>
            <a:spLocks noGrp="1"/>
          </p:cNvSpPr>
          <p:nvPr>
            <p:ph type="title" idx="4294967295"/>
          </p:nvPr>
        </p:nvSpPr>
        <p:spPr>
          <a:xfrm>
            <a:off x="1197610" y="1036320"/>
            <a:ext cx="5538470" cy="671195"/>
          </a:xfrm>
          <a:prstGeom prst="rect">
            <a:avLst/>
          </a:prstGeom>
        </p:spPr>
        <p:txBody>
          <a:bodyPr/>
          <a:lstStyle/>
          <a:p>
            <a:pPr rtl="0" eaLnBrk="1" latinLnBrk="0" hangingPunct="1"/>
            <a:r>
              <a:rPr lang="en-US" dirty="0">
                <a:solidFill>
                  <a:schemeClr val="accent1">
                    <a:lumMod val="50000"/>
                  </a:schemeClr>
                </a:solidFill>
              </a:rPr>
              <a:t>Add Carbon Cycle data</a:t>
            </a:r>
          </a:p>
        </p:txBody>
      </p:sp>
      <p:sp>
        <p:nvSpPr>
          <p:cNvPr id="9" name="TextBox 8">
            <a:extLst>
              <a:ext uri="{FF2B5EF4-FFF2-40B4-BE49-F238E27FC236}">
                <a16:creationId xmlns:a16="http://schemas.microsoft.com/office/drawing/2014/main" id="{4A3F6C31-FF65-3849-A70D-E48297E4D6A7}"/>
              </a:ext>
            </a:extLst>
          </p:cNvPr>
          <p:cNvSpPr txBox="1"/>
          <p:nvPr/>
        </p:nvSpPr>
        <p:spPr>
          <a:xfrm>
            <a:off x="1328928" y="1855307"/>
            <a:ext cx="7845866" cy="369332"/>
          </a:xfrm>
          <a:prstGeom prst="rect">
            <a:avLst/>
          </a:prstGeom>
          <a:noFill/>
        </p:spPr>
        <p:txBody>
          <a:bodyPr wrap="none" rtlCol="0">
            <a:spAutoFit/>
          </a:bodyPr>
          <a:lstStyle/>
          <a:p>
            <a:r>
              <a:rPr lang="en-US" dirty="0"/>
              <a:t>Once your site has been established in the database, navigate to data entry home.</a:t>
            </a:r>
          </a:p>
        </p:txBody>
      </p:sp>
      <p:pic>
        <p:nvPicPr>
          <p:cNvPr id="5" name="Picture 4" descr="Screenshot of GLOBE web site where you can select your site from &quot;My Organizations and Sites&quot;.">
            <a:extLst>
              <a:ext uri="{FF2B5EF4-FFF2-40B4-BE49-F238E27FC236}">
                <a16:creationId xmlns:a16="http://schemas.microsoft.com/office/drawing/2014/main" id="{F8533C00-4E90-9044-8925-BD15A980A9EA}"/>
              </a:ext>
            </a:extLst>
          </p:cNvPr>
          <p:cNvPicPr>
            <a:picLocks noChangeAspect="1"/>
          </p:cNvPicPr>
          <p:nvPr/>
        </p:nvPicPr>
        <p:blipFill>
          <a:blip r:embed="rId2"/>
          <a:stretch>
            <a:fillRect/>
          </a:stretch>
        </p:blipFill>
        <p:spPr>
          <a:xfrm>
            <a:off x="1328928" y="2291875"/>
            <a:ext cx="7815071" cy="1734484"/>
          </a:xfrm>
          <a:prstGeom prst="rect">
            <a:avLst/>
          </a:prstGeom>
        </p:spPr>
      </p:pic>
      <p:pic>
        <p:nvPicPr>
          <p:cNvPr id="13" name="Picture 12" descr="Screenshot of GLOBE web site where you can select your site from &quot;My Organizations and Sites&quot;.">
            <a:extLst>
              <a:ext uri="{FF2B5EF4-FFF2-40B4-BE49-F238E27FC236}">
                <a16:creationId xmlns:a16="http://schemas.microsoft.com/office/drawing/2014/main" id="{5380D37E-8B47-8E43-9B81-5A319DBD1074}"/>
              </a:ext>
            </a:extLst>
          </p:cNvPr>
          <p:cNvPicPr>
            <a:picLocks noChangeAspect="1"/>
          </p:cNvPicPr>
          <p:nvPr/>
        </p:nvPicPr>
        <p:blipFill>
          <a:blip r:embed="rId3"/>
          <a:stretch>
            <a:fillRect/>
          </a:stretch>
        </p:blipFill>
        <p:spPr>
          <a:xfrm>
            <a:off x="1359722" y="3900399"/>
            <a:ext cx="7815072" cy="2918245"/>
          </a:xfrm>
          <a:prstGeom prst="rect">
            <a:avLst/>
          </a:prstGeom>
        </p:spPr>
      </p:pic>
      <p:sp>
        <p:nvSpPr>
          <p:cNvPr id="16" name="TextBox 15" descr="Text box that reads &quot;Select your site by clicking on it. This will expand a menu below.&quot;">
            <a:extLst>
              <a:ext uri="{FF2B5EF4-FFF2-40B4-BE49-F238E27FC236}">
                <a16:creationId xmlns:a16="http://schemas.microsoft.com/office/drawing/2014/main" id="{33916C19-6AC7-6440-8ACD-7AB299A28751}"/>
              </a:ext>
            </a:extLst>
          </p:cNvPr>
          <p:cNvSpPr txBox="1"/>
          <p:nvPr/>
        </p:nvSpPr>
        <p:spPr>
          <a:xfrm>
            <a:off x="5108036" y="2652443"/>
            <a:ext cx="2551938" cy="923330"/>
          </a:xfrm>
          <a:prstGeom prst="rect">
            <a:avLst/>
          </a:prstGeom>
          <a:noFill/>
        </p:spPr>
        <p:txBody>
          <a:bodyPr wrap="square" rtlCol="0">
            <a:spAutoFit/>
          </a:bodyPr>
          <a:lstStyle/>
          <a:p>
            <a:r>
              <a:rPr lang="en-US" dirty="0">
                <a:solidFill>
                  <a:srgbClr val="FF0000"/>
                </a:solidFill>
              </a:rPr>
              <a:t>Select your site by clicking on it. This will expand a menu below.  </a:t>
            </a:r>
          </a:p>
        </p:txBody>
      </p:sp>
      <p:cxnSp>
        <p:nvCxnSpPr>
          <p:cNvPr id="7" name="Straight Arrow Connector 6" descr="Arrow pointing to text box that reads &quot;Select your site by clicking on it. This will expand a menu below.&quot;">
            <a:extLst>
              <a:ext uri="{FF2B5EF4-FFF2-40B4-BE49-F238E27FC236}">
                <a16:creationId xmlns:a16="http://schemas.microsoft.com/office/drawing/2014/main" id="{B85666BA-C2B8-E340-9AAF-1B55A3F9A4DA}"/>
              </a:ext>
            </a:extLst>
          </p:cNvPr>
          <p:cNvCxnSpPr>
            <a:cxnSpLocks/>
          </p:cNvCxnSpPr>
          <p:nvPr/>
        </p:nvCxnSpPr>
        <p:spPr>
          <a:xfrm flipH="1">
            <a:off x="4402667" y="2837109"/>
            <a:ext cx="705369"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51E8BA15-E41C-BA42-84E3-ADAB8343F930}"/>
              </a:ext>
            </a:extLst>
          </p:cNvPr>
          <p:cNvSpPr txBox="1"/>
          <p:nvPr/>
        </p:nvSpPr>
        <p:spPr>
          <a:xfrm>
            <a:off x="4816280" y="3769528"/>
            <a:ext cx="2551938" cy="646331"/>
          </a:xfrm>
          <a:prstGeom prst="rect">
            <a:avLst/>
          </a:prstGeom>
          <a:noFill/>
        </p:spPr>
        <p:txBody>
          <a:bodyPr wrap="square" rtlCol="0">
            <a:spAutoFit/>
          </a:bodyPr>
          <a:lstStyle/>
          <a:p>
            <a:r>
              <a:rPr lang="en-US" dirty="0">
                <a:solidFill>
                  <a:srgbClr val="FF0000"/>
                </a:solidFill>
              </a:rPr>
              <a:t>Menu will expand with options below.</a:t>
            </a:r>
          </a:p>
        </p:txBody>
      </p:sp>
      <p:cxnSp>
        <p:nvCxnSpPr>
          <p:cNvPr id="19" name="Straight Arrow Connector 18" descr="Arrow pointing to a site: Dartsford High School.">
            <a:extLst>
              <a:ext uri="{FF2B5EF4-FFF2-40B4-BE49-F238E27FC236}">
                <a16:creationId xmlns:a16="http://schemas.microsoft.com/office/drawing/2014/main" id="{C20041F3-BB76-C247-B089-71AA829C1013}"/>
              </a:ext>
            </a:extLst>
          </p:cNvPr>
          <p:cNvCxnSpPr>
            <a:cxnSpLocks/>
            <a:stCxn id="20" idx="1"/>
          </p:cNvCxnSpPr>
          <p:nvPr/>
        </p:nvCxnSpPr>
        <p:spPr>
          <a:xfrm flipH="1" flipV="1">
            <a:off x="3759200" y="3769530"/>
            <a:ext cx="1057080" cy="32316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F8F4A6AE-FEBE-6049-8D4F-FB772A649D17}"/>
              </a:ext>
            </a:extLst>
          </p:cNvPr>
          <p:cNvSpPr txBox="1"/>
          <p:nvPr/>
        </p:nvSpPr>
        <p:spPr>
          <a:xfrm>
            <a:off x="3914648" y="5732640"/>
            <a:ext cx="3969933" cy="369332"/>
          </a:xfrm>
          <a:prstGeom prst="rect">
            <a:avLst/>
          </a:prstGeom>
          <a:noFill/>
        </p:spPr>
        <p:txBody>
          <a:bodyPr wrap="none" rtlCol="0">
            <a:spAutoFit/>
          </a:bodyPr>
          <a:lstStyle/>
          <a:p>
            <a:r>
              <a:rPr lang="en-US" dirty="0">
                <a:solidFill>
                  <a:srgbClr val="FF0000"/>
                </a:solidFill>
              </a:rPr>
              <a:t>Select new observation for carbon cycle.</a:t>
            </a:r>
          </a:p>
        </p:txBody>
      </p:sp>
      <p:cxnSp>
        <p:nvCxnSpPr>
          <p:cNvPr id="17" name="Straight Arrow Connector 16" descr="Arrow pointing to &quot;New observation&quot; button.">
            <a:extLst>
              <a:ext uri="{FF2B5EF4-FFF2-40B4-BE49-F238E27FC236}">
                <a16:creationId xmlns:a16="http://schemas.microsoft.com/office/drawing/2014/main" id="{DC0C13A2-3D2D-1849-8EAF-4F2E4E19B0D8}"/>
              </a:ext>
            </a:extLst>
          </p:cNvPr>
          <p:cNvCxnSpPr>
            <a:cxnSpLocks/>
          </p:cNvCxnSpPr>
          <p:nvPr/>
        </p:nvCxnSpPr>
        <p:spPr>
          <a:xfrm flipH="1" flipV="1">
            <a:off x="3473196" y="5732640"/>
            <a:ext cx="441452" cy="18466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54169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1E9BF4-1BD8-435A-B63B-3D3D5E880855}"/>
              </a:ext>
            </a:extLst>
          </p:cNvPr>
          <p:cNvSpPr>
            <a:spLocks noGrp="1"/>
          </p:cNvSpPr>
          <p:nvPr>
            <p:ph type="title" idx="4294967295"/>
          </p:nvPr>
        </p:nvSpPr>
        <p:spPr>
          <a:xfrm>
            <a:off x="1255587" y="1045845"/>
            <a:ext cx="4352733" cy="661035"/>
          </a:xfrm>
          <a:prstGeom prst="rect">
            <a:avLst/>
          </a:prstGeom>
        </p:spPr>
        <p:txBody>
          <a:bodyPr/>
          <a:lstStyle/>
          <a:p>
            <a:pPr rtl="0" eaLnBrk="1" latinLnBrk="0" hangingPunct="1"/>
            <a:r>
              <a:rPr lang="en-US" dirty="0">
                <a:solidFill>
                  <a:schemeClr val="accent1">
                    <a:lumMod val="50000"/>
                  </a:schemeClr>
                </a:solidFill>
              </a:rPr>
              <a:t>Add carbon data*</a:t>
            </a:r>
          </a:p>
        </p:txBody>
      </p:sp>
      <p:pic>
        <p:nvPicPr>
          <p:cNvPr id="6" name="Picture 5" descr="Screenshot of web site that says Carbon Cycle Creating; Measured on date YYYY-MM-DD.">
            <a:extLst>
              <a:ext uri="{FF2B5EF4-FFF2-40B4-BE49-F238E27FC236}">
                <a16:creationId xmlns:a16="http://schemas.microsoft.com/office/drawing/2014/main" id="{7838A82C-02CC-B243-870F-A9BF6B3E9B91}"/>
              </a:ext>
            </a:extLst>
          </p:cNvPr>
          <p:cNvPicPr>
            <a:picLocks noChangeAspect="1"/>
          </p:cNvPicPr>
          <p:nvPr/>
        </p:nvPicPr>
        <p:blipFill>
          <a:blip r:embed="rId2"/>
          <a:stretch>
            <a:fillRect/>
          </a:stretch>
        </p:blipFill>
        <p:spPr>
          <a:xfrm>
            <a:off x="1261193" y="1948837"/>
            <a:ext cx="7815072" cy="1223572"/>
          </a:xfrm>
          <a:prstGeom prst="rect">
            <a:avLst/>
          </a:prstGeom>
        </p:spPr>
      </p:pic>
      <p:cxnSp>
        <p:nvCxnSpPr>
          <p:cNvPr id="7" name="Straight Arrow Connector 6" descr="Arrow pointing to field to enter date of data collection.">
            <a:extLst>
              <a:ext uri="{FF2B5EF4-FFF2-40B4-BE49-F238E27FC236}">
                <a16:creationId xmlns:a16="http://schemas.microsoft.com/office/drawing/2014/main" id="{FAA88A30-E79F-F541-85A9-E306C2D49659}"/>
              </a:ext>
            </a:extLst>
          </p:cNvPr>
          <p:cNvCxnSpPr>
            <a:cxnSpLocks/>
          </p:cNvCxnSpPr>
          <p:nvPr/>
        </p:nvCxnSpPr>
        <p:spPr>
          <a:xfrm flipH="1">
            <a:off x="2554714" y="2766104"/>
            <a:ext cx="884963"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993D4D96-5DA0-C343-8854-2B7541EDC4C2}"/>
              </a:ext>
            </a:extLst>
          </p:cNvPr>
          <p:cNvSpPr txBox="1"/>
          <p:nvPr/>
        </p:nvSpPr>
        <p:spPr>
          <a:xfrm>
            <a:off x="3439677" y="2581438"/>
            <a:ext cx="4556504" cy="369332"/>
          </a:xfrm>
          <a:prstGeom prst="rect">
            <a:avLst/>
          </a:prstGeom>
          <a:noFill/>
        </p:spPr>
        <p:txBody>
          <a:bodyPr wrap="none" rtlCol="0">
            <a:spAutoFit/>
          </a:bodyPr>
          <a:lstStyle/>
          <a:p>
            <a:r>
              <a:rPr lang="en-US" dirty="0">
                <a:solidFill>
                  <a:srgbClr val="FF0000"/>
                </a:solidFill>
              </a:rPr>
              <a:t>Select or enter the date of your </a:t>
            </a:r>
            <a:r>
              <a:rPr lang="en-US" b="1" dirty="0">
                <a:solidFill>
                  <a:srgbClr val="FF0000"/>
                </a:solidFill>
              </a:rPr>
              <a:t>data collection</a:t>
            </a:r>
          </a:p>
        </p:txBody>
      </p:sp>
      <p:sp>
        <p:nvSpPr>
          <p:cNvPr id="2" name="TextBox 1">
            <a:extLst>
              <a:ext uri="{FF2B5EF4-FFF2-40B4-BE49-F238E27FC236}">
                <a16:creationId xmlns:a16="http://schemas.microsoft.com/office/drawing/2014/main" id="{85C1319E-7D54-5B49-8A80-0315F20FA145}"/>
              </a:ext>
            </a:extLst>
          </p:cNvPr>
          <p:cNvSpPr txBox="1"/>
          <p:nvPr/>
        </p:nvSpPr>
        <p:spPr>
          <a:xfrm>
            <a:off x="1328928" y="6102346"/>
            <a:ext cx="6581225" cy="646331"/>
          </a:xfrm>
          <a:prstGeom prst="rect">
            <a:avLst/>
          </a:prstGeom>
          <a:noFill/>
        </p:spPr>
        <p:txBody>
          <a:bodyPr wrap="none" rtlCol="0">
            <a:spAutoFit/>
          </a:bodyPr>
          <a:lstStyle/>
          <a:p>
            <a:r>
              <a:rPr lang="en-US" dirty="0"/>
              <a:t>*Data entry on the GLOBE website is very similar to the GLOBE App. </a:t>
            </a:r>
          </a:p>
          <a:p>
            <a:r>
              <a:rPr lang="en-US" dirty="0"/>
              <a:t>Only web data entry is shown here. </a:t>
            </a:r>
          </a:p>
        </p:txBody>
      </p:sp>
    </p:spTree>
    <p:extLst>
      <p:ext uri="{BB962C8B-B14F-4D97-AF65-F5344CB8AC3E}">
        <p14:creationId xmlns:p14="http://schemas.microsoft.com/office/powerpoint/2010/main" val="3646860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B0ABE8-B505-400F-9384-6A0AE261207D}"/>
              </a:ext>
            </a:extLst>
          </p:cNvPr>
          <p:cNvSpPr>
            <a:spLocks noGrp="1"/>
          </p:cNvSpPr>
          <p:nvPr>
            <p:ph type="title" idx="4294967295"/>
          </p:nvPr>
        </p:nvSpPr>
        <p:spPr>
          <a:xfrm>
            <a:off x="1276571" y="1082756"/>
            <a:ext cx="6073354" cy="711321"/>
          </a:xfrm>
          <a:prstGeom prst="rect">
            <a:avLst/>
          </a:prstGeom>
        </p:spPr>
        <p:txBody>
          <a:bodyPr/>
          <a:lstStyle/>
          <a:p>
            <a:pPr rtl="0" eaLnBrk="1" latinLnBrk="0" hangingPunct="1"/>
            <a:r>
              <a:rPr lang="en-US" dirty="0">
                <a:solidFill>
                  <a:srgbClr val="002060"/>
                </a:solidFill>
              </a:rPr>
              <a:t>Review: The Carbon Cycle</a:t>
            </a:r>
          </a:p>
        </p:txBody>
      </p:sp>
      <p:sp>
        <p:nvSpPr>
          <p:cNvPr id="4" name="TextBox 1">
            <a:extLst>
              <a:ext uri="{FF2B5EF4-FFF2-40B4-BE49-F238E27FC236}">
                <a16:creationId xmlns:a16="http://schemas.microsoft.com/office/drawing/2014/main" id="{E1D3B649-2DBA-E240-8983-05F8C178DDDC}"/>
              </a:ext>
            </a:extLst>
          </p:cNvPr>
          <p:cNvSpPr txBox="1"/>
          <p:nvPr/>
        </p:nvSpPr>
        <p:spPr>
          <a:xfrm>
            <a:off x="6925457" y="1921492"/>
            <a:ext cx="2095711" cy="3600986"/>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solidFill>
                  <a:srgbClr val="0432FF"/>
                </a:solidFill>
                <a:latin typeface="Calibri Light" panose="020F0502020204030204" pitchFamily="34" charset="0"/>
                <a:cs typeface="Calibri Light" panose="020F0502020204030204" pitchFamily="34" charset="0"/>
              </a:rPr>
              <a:t>Carbon Pools:</a:t>
            </a:r>
          </a:p>
          <a:p>
            <a:pPr algn="ctr"/>
            <a:r>
              <a:rPr lang="en-US" dirty="0">
                <a:latin typeface="Calibri Light" panose="020F0502020204030204" pitchFamily="34" charset="0"/>
                <a:cs typeface="Calibri Light" panose="020F0502020204030204" pitchFamily="34" charset="0"/>
              </a:rPr>
              <a:t>A place where carbon resides, measured in </a:t>
            </a:r>
            <a:r>
              <a:rPr lang="en-US" dirty="0" err="1">
                <a:latin typeface="Calibri Light" panose="020F0502020204030204" pitchFamily="34" charset="0"/>
                <a:cs typeface="Calibri Light" panose="020F0502020204030204" pitchFamily="34" charset="0"/>
              </a:rPr>
              <a:t>Petagrams</a:t>
            </a:r>
            <a:r>
              <a:rPr lang="en-US" dirty="0">
                <a:latin typeface="Calibri Light" panose="020F0502020204030204" pitchFamily="34" charset="0"/>
                <a:cs typeface="Calibri Light" panose="020F0502020204030204" pitchFamily="34" charset="0"/>
              </a:rPr>
              <a:t> (</a:t>
            </a:r>
            <a:r>
              <a:rPr lang="en-US" dirty="0" err="1">
                <a:latin typeface="Calibri Light" panose="020F0502020204030204" pitchFamily="34" charset="0"/>
                <a:cs typeface="Calibri Light" panose="020F0502020204030204" pitchFamily="34" charset="0"/>
              </a:rPr>
              <a:t>Pg</a:t>
            </a:r>
            <a:r>
              <a:rPr lang="en-US" dirty="0">
                <a:latin typeface="Calibri Light" panose="020F0502020204030204" pitchFamily="34" charset="0"/>
                <a:cs typeface="Calibri Light" panose="020F0502020204030204" pitchFamily="34" charset="0"/>
              </a:rPr>
              <a:t>)</a:t>
            </a:r>
          </a:p>
          <a:p>
            <a:pPr algn="ctr"/>
            <a:endParaRPr lang="en-US" dirty="0">
              <a:solidFill>
                <a:srgbClr val="000000"/>
              </a:solidFill>
              <a:latin typeface="Calibri Light" panose="020F0502020204030204" pitchFamily="34" charset="0"/>
              <a:cs typeface="Calibri Light" panose="020F0502020204030204" pitchFamily="34" charset="0"/>
            </a:endParaRPr>
          </a:p>
          <a:p>
            <a:pPr algn="ctr"/>
            <a:r>
              <a:rPr lang="en-US" sz="2400" b="1" dirty="0">
                <a:solidFill>
                  <a:srgbClr val="FF0000"/>
                </a:solidFill>
                <a:latin typeface="Calibri Light" panose="020F0502020204030204" pitchFamily="34" charset="0"/>
                <a:cs typeface="Calibri Light" panose="020F0502020204030204" pitchFamily="34" charset="0"/>
              </a:rPr>
              <a:t>Carbon Fluxes:</a:t>
            </a:r>
          </a:p>
          <a:p>
            <a:pPr algn="ctr"/>
            <a:r>
              <a:rPr lang="en-US" dirty="0">
                <a:latin typeface="Calibri Light" panose="020F0502020204030204" pitchFamily="34" charset="0"/>
                <a:cs typeface="Calibri Light" panose="020F0502020204030204" pitchFamily="34" charset="0"/>
              </a:rPr>
              <a:t>Movement of carbon between pools, measured in </a:t>
            </a:r>
            <a:r>
              <a:rPr lang="en-US" dirty="0" err="1">
                <a:latin typeface="Calibri Light" panose="020F0502020204030204" pitchFamily="34" charset="0"/>
                <a:cs typeface="Calibri Light" panose="020F0502020204030204" pitchFamily="34" charset="0"/>
              </a:rPr>
              <a:t>Petagrams</a:t>
            </a:r>
            <a:r>
              <a:rPr lang="en-US" dirty="0">
                <a:latin typeface="Calibri Light" panose="020F0502020204030204" pitchFamily="34" charset="0"/>
                <a:cs typeface="Calibri Light" panose="020F0502020204030204" pitchFamily="34" charset="0"/>
              </a:rPr>
              <a:t>/year</a:t>
            </a:r>
          </a:p>
          <a:p>
            <a:pPr algn="ctr"/>
            <a:r>
              <a:rPr lang="en-US" dirty="0">
                <a:latin typeface="Calibri Light" panose="020F0502020204030204" pitchFamily="34" charset="0"/>
                <a:cs typeface="Calibri Light" panose="020F0502020204030204" pitchFamily="34" charset="0"/>
              </a:rPr>
              <a:t>(</a:t>
            </a:r>
            <a:r>
              <a:rPr lang="en-US" dirty="0" err="1">
                <a:latin typeface="Calibri Light" panose="020F0502020204030204" pitchFamily="34" charset="0"/>
                <a:cs typeface="Calibri Light" panose="020F0502020204030204" pitchFamily="34" charset="0"/>
              </a:rPr>
              <a:t>Pg</a:t>
            </a:r>
            <a:r>
              <a:rPr lang="en-US" dirty="0">
                <a:latin typeface="Calibri Light" panose="020F0502020204030204" pitchFamily="34" charset="0"/>
                <a:cs typeface="Calibri Light" panose="020F0502020204030204" pitchFamily="34" charset="0"/>
              </a:rPr>
              <a:t>/year)</a:t>
            </a:r>
          </a:p>
        </p:txBody>
      </p:sp>
      <p:pic>
        <p:nvPicPr>
          <p:cNvPr id="6" name="Picture 5" descr="Global Carbon Cycle Diagram. Legend reads Units: Petagrams = 10 exponent 15 gC; Pools: PG; Fluxes: Pg/year. Image shows following pools: Atmosphere 750, Plants 560, Soils 1,500, Surface Ocean 725, Intermediate and Deep Ocean 37275, Fossil Fuels 5000-10000, Earth's Crust 100,000,000; Image shows following fluxes: Soil Respiration 58, Photosynthesis 120, Volcanoes 0.1, Burning Fossil Fuels 93, Plant Respiration 59, Deforestation and Land Use Change 1.0, Ocean Uptake 92, Ocean Loss 90, Litterfall 59, Rivers 0.8, Burial to Sediments 0.01.">
            <a:extLst>
              <a:ext uri="{FF2B5EF4-FFF2-40B4-BE49-F238E27FC236}">
                <a16:creationId xmlns:a16="http://schemas.microsoft.com/office/drawing/2014/main" id="{B218EA71-672B-224A-8133-69251FC5A5F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50191" y="1735676"/>
            <a:ext cx="5475266" cy="4889976"/>
          </a:xfrm>
          <a:prstGeom prst="rect">
            <a:avLst/>
          </a:prstGeom>
        </p:spPr>
      </p:pic>
    </p:spTree>
    <p:extLst>
      <p:ext uri="{BB962C8B-B14F-4D97-AF65-F5344CB8AC3E}">
        <p14:creationId xmlns:p14="http://schemas.microsoft.com/office/powerpoint/2010/main" val="11208951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E0703-A47F-4241-BC8F-30C980029204}"/>
              </a:ext>
            </a:extLst>
          </p:cNvPr>
          <p:cNvSpPr>
            <a:spLocks noGrp="1"/>
          </p:cNvSpPr>
          <p:nvPr>
            <p:ph type="title" idx="4294967295"/>
          </p:nvPr>
        </p:nvSpPr>
        <p:spPr>
          <a:xfrm>
            <a:off x="1248410" y="1048271"/>
            <a:ext cx="6595110" cy="770370"/>
          </a:xfrm>
          <a:prstGeom prst="rect">
            <a:avLst/>
          </a:prstGeom>
        </p:spPr>
        <p:txBody>
          <a:bodyPr/>
          <a:lstStyle/>
          <a:p>
            <a:pPr rtl="0" eaLnBrk="1" latinLnBrk="0" hangingPunct="1"/>
            <a:r>
              <a:rPr lang="en-US" kern="1200" dirty="0">
                <a:solidFill>
                  <a:srgbClr val="254061"/>
                </a:solidFill>
                <a:effectLst/>
                <a:ea typeface="+mn-ea"/>
                <a:cs typeface="+mn-cs"/>
              </a:rPr>
              <a:t>Add carbon cycle tree* data</a:t>
            </a:r>
            <a:endParaRPr lang="en-US" dirty="0"/>
          </a:p>
        </p:txBody>
      </p:sp>
      <p:sp>
        <p:nvSpPr>
          <p:cNvPr id="10" name="TextBox 9">
            <a:extLst>
              <a:ext uri="{FF2B5EF4-FFF2-40B4-BE49-F238E27FC236}">
                <a16:creationId xmlns:a16="http://schemas.microsoft.com/office/drawing/2014/main" id="{734D4BEC-5A0D-144E-A5D4-B900D1E09C07}"/>
              </a:ext>
            </a:extLst>
          </p:cNvPr>
          <p:cNvSpPr txBox="1"/>
          <p:nvPr/>
        </p:nvSpPr>
        <p:spPr>
          <a:xfrm>
            <a:off x="1363189" y="6488668"/>
            <a:ext cx="6046720" cy="369332"/>
          </a:xfrm>
          <a:prstGeom prst="rect">
            <a:avLst/>
          </a:prstGeom>
          <a:noFill/>
        </p:spPr>
        <p:txBody>
          <a:bodyPr wrap="none" rtlCol="0">
            <a:spAutoFit/>
          </a:bodyPr>
          <a:lstStyle/>
          <a:p>
            <a:r>
              <a:rPr lang="en-US" dirty="0"/>
              <a:t>* not all sites will have trees. Skip if not applicable to your site.</a:t>
            </a:r>
          </a:p>
        </p:txBody>
      </p:sp>
      <p:pic>
        <p:nvPicPr>
          <p:cNvPr id="3" name="Picture 2" descr="Screenshot of GLOBE web site where you can add carbon cycle tree data.">
            <a:extLst>
              <a:ext uri="{FF2B5EF4-FFF2-40B4-BE49-F238E27FC236}">
                <a16:creationId xmlns:a16="http://schemas.microsoft.com/office/drawing/2014/main" id="{9EB86D53-1A23-D64F-AF96-28F730354FBB}"/>
              </a:ext>
            </a:extLst>
          </p:cNvPr>
          <p:cNvPicPr>
            <a:picLocks noChangeAspect="1"/>
          </p:cNvPicPr>
          <p:nvPr/>
        </p:nvPicPr>
        <p:blipFill>
          <a:blip r:embed="rId2"/>
          <a:stretch>
            <a:fillRect/>
          </a:stretch>
        </p:blipFill>
        <p:spPr>
          <a:xfrm>
            <a:off x="1788605" y="2201832"/>
            <a:ext cx="6310365" cy="3907549"/>
          </a:xfrm>
          <a:prstGeom prst="rect">
            <a:avLst/>
          </a:prstGeom>
        </p:spPr>
      </p:pic>
      <p:sp>
        <p:nvSpPr>
          <p:cNvPr id="6" name="TextBox 5">
            <a:extLst>
              <a:ext uri="{FF2B5EF4-FFF2-40B4-BE49-F238E27FC236}">
                <a16:creationId xmlns:a16="http://schemas.microsoft.com/office/drawing/2014/main" id="{2D0F25C6-B09E-ED4D-95EF-A599BDB8EF28}"/>
              </a:ext>
            </a:extLst>
          </p:cNvPr>
          <p:cNvSpPr txBox="1"/>
          <p:nvPr/>
        </p:nvSpPr>
        <p:spPr>
          <a:xfrm>
            <a:off x="4156871" y="2170633"/>
            <a:ext cx="4496198" cy="369332"/>
          </a:xfrm>
          <a:prstGeom prst="rect">
            <a:avLst/>
          </a:prstGeom>
          <a:noFill/>
        </p:spPr>
        <p:txBody>
          <a:bodyPr wrap="square" rtlCol="0">
            <a:spAutoFit/>
          </a:bodyPr>
          <a:lstStyle/>
          <a:p>
            <a:r>
              <a:rPr lang="en-US" dirty="0">
                <a:solidFill>
                  <a:srgbClr val="FF0000"/>
                </a:solidFill>
              </a:rPr>
              <a:t>Enter data from your data sheet for each tree</a:t>
            </a:r>
          </a:p>
        </p:txBody>
      </p:sp>
      <p:cxnSp>
        <p:nvCxnSpPr>
          <p:cNvPr id="5" name="Straight Arrow Connector 4" descr="Arrow pointing to field to select species group.">
            <a:extLst>
              <a:ext uri="{FF2B5EF4-FFF2-40B4-BE49-F238E27FC236}">
                <a16:creationId xmlns:a16="http://schemas.microsoft.com/office/drawing/2014/main" id="{F616EDFC-7AE7-A54F-AA9C-6DB7272F8788}"/>
              </a:ext>
            </a:extLst>
          </p:cNvPr>
          <p:cNvCxnSpPr>
            <a:cxnSpLocks/>
          </p:cNvCxnSpPr>
          <p:nvPr/>
        </p:nvCxnSpPr>
        <p:spPr>
          <a:xfrm flipH="1">
            <a:off x="3084844" y="2373128"/>
            <a:ext cx="1047345" cy="52079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5F4CBA15-E1F5-854F-BD5F-E86BC637BF00}"/>
              </a:ext>
            </a:extLst>
          </p:cNvPr>
          <p:cNvSpPr txBox="1"/>
          <p:nvPr/>
        </p:nvSpPr>
        <p:spPr>
          <a:xfrm>
            <a:off x="6499813" y="3957421"/>
            <a:ext cx="2513559" cy="1200329"/>
          </a:xfrm>
          <a:prstGeom prst="rect">
            <a:avLst/>
          </a:prstGeom>
          <a:noFill/>
        </p:spPr>
        <p:txBody>
          <a:bodyPr wrap="square" rtlCol="0">
            <a:spAutoFit/>
          </a:bodyPr>
          <a:lstStyle/>
          <a:p>
            <a:r>
              <a:rPr lang="en-US" dirty="0">
                <a:solidFill>
                  <a:srgbClr val="FF0000"/>
                </a:solidFill>
              </a:rPr>
              <a:t>Record the tree name/number from your data sheet in the Comments section</a:t>
            </a:r>
          </a:p>
        </p:txBody>
      </p:sp>
      <p:cxnSp>
        <p:nvCxnSpPr>
          <p:cNvPr id="12" name="Straight Arrow Connector 11" descr="Arrow pointing to field to enter comments.">
            <a:extLst>
              <a:ext uri="{FF2B5EF4-FFF2-40B4-BE49-F238E27FC236}">
                <a16:creationId xmlns:a16="http://schemas.microsoft.com/office/drawing/2014/main" id="{0C6B24AF-2603-7546-A000-007500945EE6}"/>
              </a:ext>
            </a:extLst>
          </p:cNvPr>
          <p:cNvCxnSpPr>
            <a:cxnSpLocks/>
          </p:cNvCxnSpPr>
          <p:nvPr/>
        </p:nvCxnSpPr>
        <p:spPr>
          <a:xfrm flipH="1" flipV="1">
            <a:off x="5727560" y="4342205"/>
            <a:ext cx="772253" cy="27566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99742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88DFD-61E9-4EFD-BF23-EA9FF4C03145}"/>
              </a:ext>
            </a:extLst>
          </p:cNvPr>
          <p:cNvSpPr>
            <a:spLocks noGrp="1"/>
          </p:cNvSpPr>
          <p:nvPr>
            <p:ph type="title" idx="4294967295"/>
          </p:nvPr>
        </p:nvSpPr>
        <p:spPr>
          <a:xfrm>
            <a:off x="1167130" y="1035685"/>
            <a:ext cx="7886700" cy="640715"/>
          </a:xfrm>
          <a:prstGeom prst="rect">
            <a:avLst/>
          </a:prstGeom>
        </p:spPr>
        <p:txBody>
          <a:bodyPr/>
          <a:lstStyle/>
          <a:p>
            <a:pPr rtl="0" eaLnBrk="1" latinLnBrk="0" hangingPunct="1"/>
            <a:r>
              <a:rPr lang="en-US" dirty="0">
                <a:solidFill>
                  <a:schemeClr val="accent1">
                    <a:lumMod val="50000"/>
                  </a:schemeClr>
                </a:solidFill>
              </a:rPr>
              <a:t>Add additional trees if necessary</a:t>
            </a:r>
          </a:p>
        </p:txBody>
      </p:sp>
      <p:pic>
        <p:nvPicPr>
          <p:cNvPr id="3" name="Picture 2" descr="Screenshot of GLOBE web site where you can add information about additional trees.">
            <a:extLst>
              <a:ext uri="{FF2B5EF4-FFF2-40B4-BE49-F238E27FC236}">
                <a16:creationId xmlns:a16="http://schemas.microsoft.com/office/drawing/2014/main" id="{3E55537F-F674-9B43-9805-42A5DE63FD88}"/>
              </a:ext>
            </a:extLst>
          </p:cNvPr>
          <p:cNvPicPr>
            <a:picLocks noChangeAspect="1"/>
          </p:cNvPicPr>
          <p:nvPr/>
        </p:nvPicPr>
        <p:blipFill>
          <a:blip r:embed="rId2"/>
          <a:stretch>
            <a:fillRect/>
          </a:stretch>
        </p:blipFill>
        <p:spPr>
          <a:xfrm>
            <a:off x="1573456" y="2182149"/>
            <a:ext cx="7355527" cy="4258843"/>
          </a:xfrm>
          <a:prstGeom prst="rect">
            <a:avLst/>
          </a:prstGeom>
        </p:spPr>
      </p:pic>
      <p:cxnSp>
        <p:nvCxnSpPr>
          <p:cNvPr id="5" name="Straight Arrow Connector 4" descr="Arrow that points to button labeled &quot;+Add Tree&quot;.">
            <a:extLst>
              <a:ext uri="{FF2B5EF4-FFF2-40B4-BE49-F238E27FC236}">
                <a16:creationId xmlns:a16="http://schemas.microsoft.com/office/drawing/2014/main" id="{F616EDFC-7AE7-A54F-AA9C-6DB7272F8788}"/>
              </a:ext>
            </a:extLst>
          </p:cNvPr>
          <p:cNvCxnSpPr>
            <a:cxnSpLocks/>
          </p:cNvCxnSpPr>
          <p:nvPr/>
        </p:nvCxnSpPr>
        <p:spPr>
          <a:xfrm flipH="1">
            <a:off x="2360689" y="6303744"/>
            <a:ext cx="1172818"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2D0F25C6-B09E-ED4D-95EF-A599BDB8EF28}"/>
              </a:ext>
            </a:extLst>
          </p:cNvPr>
          <p:cNvSpPr txBox="1"/>
          <p:nvPr/>
        </p:nvSpPr>
        <p:spPr>
          <a:xfrm>
            <a:off x="3707792" y="6072631"/>
            <a:ext cx="4496198" cy="369332"/>
          </a:xfrm>
          <a:prstGeom prst="rect">
            <a:avLst/>
          </a:prstGeom>
          <a:noFill/>
        </p:spPr>
        <p:txBody>
          <a:bodyPr wrap="square" rtlCol="0">
            <a:spAutoFit/>
          </a:bodyPr>
          <a:lstStyle/>
          <a:p>
            <a:r>
              <a:rPr lang="en-US" dirty="0">
                <a:solidFill>
                  <a:srgbClr val="FF0000"/>
                </a:solidFill>
              </a:rPr>
              <a:t>Add additional trees, if necessary.</a:t>
            </a:r>
          </a:p>
        </p:txBody>
      </p:sp>
    </p:spTree>
    <p:extLst>
      <p:ext uri="{BB962C8B-B14F-4D97-AF65-F5344CB8AC3E}">
        <p14:creationId xmlns:p14="http://schemas.microsoft.com/office/powerpoint/2010/main" val="35269995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8DD80-4C49-4371-AD0F-A8CF1219091A}"/>
              </a:ext>
            </a:extLst>
          </p:cNvPr>
          <p:cNvSpPr>
            <a:spLocks noGrp="1"/>
          </p:cNvSpPr>
          <p:nvPr>
            <p:ph type="title" idx="4294967295"/>
          </p:nvPr>
        </p:nvSpPr>
        <p:spPr>
          <a:xfrm>
            <a:off x="1167986" y="1027906"/>
            <a:ext cx="6564630" cy="1325563"/>
          </a:xfrm>
          <a:prstGeom prst="rect">
            <a:avLst/>
          </a:prstGeom>
        </p:spPr>
        <p:txBody>
          <a:bodyPr/>
          <a:lstStyle/>
          <a:p>
            <a:pPr rtl="0" eaLnBrk="1" latinLnBrk="0" hangingPunct="1"/>
            <a:r>
              <a:rPr lang="en-US" dirty="0">
                <a:solidFill>
                  <a:schemeClr val="accent1">
                    <a:lumMod val="50000"/>
                  </a:schemeClr>
                </a:solidFill>
              </a:rPr>
              <a:t>Enter shrub, sapling* and herbaceous data.</a:t>
            </a:r>
          </a:p>
        </p:txBody>
      </p:sp>
      <p:pic>
        <p:nvPicPr>
          <p:cNvPr id="25" name="Picture 24" descr="Image of data entry screen. The upper row reads Sample 1 and has three drop-down buttons to the right: Shrubs/Sapling Presence (drop-down entry says Hit); Type (drop-down entry says Evergreen); Height (drop-down entry says 2 m). The bottom row reads Sample 2 and has only one drop-down button to the right, that reads Shrubs/Sapling Presence (drop-down entry says Miss). Below those rows there is a click-on button that has a plus sign and reads Add Shrub.">
            <a:extLst>
              <a:ext uri="{FF2B5EF4-FFF2-40B4-BE49-F238E27FC236}">
                <a16:creationId xmlns:a16="http://schemas.microsoft.com/office/drawing/2014/main" id="{87DA2004-8284-5347-A548-5F892E8E1D29}"/>
              </a:ext>
            </a:extLst>
          </p:cNvPr>
          <p:cNvPicPr>
            <a:picLocks noChangeAspect="1"/>
          </p:cNvPicPr>
          <p:nvPr/>
        </p:nvPicPr>
        <p:blipFill>
          <a:blip r:embed="rId2"/>
          <a:stretch>
            <a:fillRect/>
          </a:stretch>
        </p:blipFill>
        <p:spPr>
          <a:xfrm>
            <a:off x="1167986" y="3038019"/>
            <a:ext cx="7653867" cy="3078614"/>
          </a:xfrm>
          <a:prstGeom prst="rect">
            <a:avLst/>
          </a:prstGeom>
        </p:spPr>
      </p:pic>
      <p:cxnSp>
        <p:nvCxnSpPr>
          <p:cNvPr id="5" name="Straight Arrow Connector 4" descr="Arrow pointing to button labeled &quot;+Add Shrub&quot;.">
            <a:extLst>
              <a:ext uri="{FF2B5EF4-FFF2-40B4-BE49-F238E27FC236}">
                <a16:creationId xmlns:a16="http://schemas.microsoft.com/office/drawing/2014/main" id="{F616EDFC-7AE7-A54F-AA9C-6DB7272F8788}"/>
              </a:ext>
            </a:extLst>
          </p:cNvPr>
          <p:cNvCxnSpPr>
            <a:cxnSpLocks/>
          </p:cNvCxnSpPr>
          <p:nvPr/>
        </p:nvCxnSpPr>
        <p:spPr>
          <a:xfrm flipH="1">
            <a:off x="2173298" y="4342290"/>
            <a:ext cx="519102"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2D0F25C6-B09E-ED4D-95EF-A599BDB8EF28}"/>
              </a:ext>
            </a:extLst>
          </p:cNvPr>
          <p:cNvSpPr txBox="1"/>
          <p:nvPr/>
        </p:nvSpPr>
        <p:spPr>
          <a:xfrm>
            <a:off x="2836927" y="4157624"/>
            <a:ext cx="5498160" cy="369332"/>
          </a:xfrm>
          <a:prstGeom prst="rect">
            <a:avLst/>
          </a:prstGeom>
          <a:noFill/>
        </p:spPr>
        <p:txBody>
          <a:bodyPr wrap="square" rtlCol="0">
            <a:spAutoFit/>
          </a:bodyPr>
          <a:lstStyle/>
          <a:p>
            <a:r>
              <a:rPr lang="en-US" dirty="0">
                <a:solidFill>
                  <a:srgbClr val="FF0000"/>
                </a:solidFill>
              </a:rPr>
              <a:t>Add additional shrubs or saplings, if necessary.</a:t>
            </a:r>
          </a:p>
        </p:txBody>
      </p:sp>
      <p:cxnSp>
        <p:nvCxnSpPr>
          <p:cNvPr id="12" name="Straight Arrow Connector 11" descr="Arrow pointing to drop-down menu to select either Hit or Miss for Shrubs/Sapling Presence.">
            <a:extLst>
              <a:ext uri="{FF2B5EF4-FFF2-40B4-BE49-F238E27FC236}">
                <a16:creationId xmlns:a16="http://schemas.microsoft.com/office/drawing/2014/main" id="{05E02B84-4894-E948-9C69-3F3616D664BD}"/>
              </a:ext>
            </a:extLst>
          </p:cNvPr>
          <p:cNvCxnSpPr>
            <a:cxnSpLocks/>
          </p:cNvCxnSpPr>
          <p:nvPr/>
        </p:nvCxnSpPr>
        <p:spPr>
          <a:xfrm flipH="1">
            <a:off x="3003761" y="3099906"/>
            <a:ext cx="204134" cy="33358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1701A309-B37F-A449-AD48-7F4986E0AA48}"/>
              </a:ext>
            </a:extLst>
          </p:cNvPr>
          <p:cNvSpPr txBox="1"/>
          <p:nvPr/>
        </p:nvSpPr>
        <p:spPr>
          <a:xfrm>
            <a:off x="2898829" y="2670444"/>
            <a:ext cx="5498160" cy="369332"/>
          </a:xfrm>
          <a:prstGeom prst="rect">
            <a:avLst/>
          </a:prstGeom>
          <a:noFill/>
        </p:spPr>
        <p:txBody>
          <a:bodyPr wrap="square" rtlCol="0">
            <a:spAutoFit/>
          </a:bodyPr>
          <a:lstStyle/>
          <a:p>
            <a:r>
              <a:rPr lang="en-US" dirty="0">
                <a:solidFill>
                  <a:srgbClr val="FF0000"/>
                </a:solidFill>
              </a:rPr>
              <a:t>Add shrub, sapling data from worksheet.</a:t>
            </a:r>
          </a:p>
        </p:txBody>
      </p:sp>
      <p:cxnSp>
        <p:nvCxnSpPr>
          <p:cNvPr id="16" name="Straight Arrow Connector 15" descr="Arrow pointing to field to enter length (longest side) in meters.">
            <a:extLst>
              <a:ext uri="{FF2B5EF4-FFF2-40B4-BE49-F238E27FC236}">
                <a16:creationId xmlns:a16="http://schemas.microsoft.com/office/drawing/2014/main" id="{8E51263E-FF9E-BC44-B21E-C400B8146268}"/>
              </a:ext>
            </a:extLst>
          </p:cNvPr>
          <p:cNvCxnSpPr>
            <a:cxnSpLocks/>
          </p:cNvCxnSpPr>
          <p:nvPr/>
        </p:nvCxnSpPr>
        <p:spPr>
          <a:xfrm>
            <a:off x="4579495" y="3099906"/>
            <a:ext cx="0" cy="37584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descr="Arrow pointing to length (shortest side) in meters.">
            <a:extLst>
              <a:ext uri="{FF2B5EF4-FFF2-40B4-BE49-F238E27FC236}">
                <a16:creationId xmlns:a16="http://schemas.microsoft.com/office/drawing/2014/main" id="{AF8F9130-076A-CA44-B7BD-4F608A8E2295}"/>
              </a:ext>
            </a:extLst>
          </p:cNvPr>
          <p:cNvCxnSpPr>
            <a:cxnSpLocks/>
          </p:cNvCxnSpPr>
          <p:nvPr/>
        </p:nvCxnSpPr>
        <p:spPr>
          <a:xfrm>
            <a:off x="6190939" y="3099906"/>
            <a:ext cx="254831" cy="33358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8BBBCE2E-3FCF-0946-A09F-033E23494B11}"/>
              </a:ext>
            </a:extLst>
          </p:cNvPr>
          <p:cNvSpPr txBox="1"/>
          <p:nvPr/>
        </p:nvSpPr>
        <p:spPr>
          <a:xfrm>
            <a:off x="1363189" y="6488668"/>
            <a:ext cx="7263463" cy="369332"/>
          </a:xfrm>
          <a:prstGeom prst="rect">
            <a:avLst/>
          </a:prstGeom>
          <a:noFill/>
        </p:spPr>
        <p:txBody>
          <a:bodyPr wrap="none" rtlCol="0">
            <a:spAutoFit/>
          </a:bodyPr>
          <a:lstStyle/>
          <a:p>
            <a:r>
              <a:rPr lang="en-US" dirty="0"/>
              <a:t>* not all sites will have shrubs/saplings or herbaceous. Skip if not applicable.</a:t>
            </a:r>
          </a:p>
        </p:txBody>
      </p:sp>
      <p:cxnSp>
        <p:nvCxnSpPr>
          <p:cNvPr id="14" name="Straight Arrow Connector 13" descr="Arrow pointing to field to enter mass of sample and bag (a).">
            <a:extLst>
              <a:ext uri="{FF2B5EF4-FFF2-40B4-BE49-F238E27FC236}">
                <a16:creationId xmlns:a16="http://schemas.microsoft.com/office/drawing/2014/main" id="{FEF646FA-B1B5-784E-BAA7-DA600B584E1C}"/>
              </a:ext>
            </a:extLst>
          </p:cNvPr>
          <p:cNvCxnSpPr>
            <a:cxnSpLocks/>
          </p:cNvCxnSpPr>
          <p:nvPr/>
        </p:nvCxnSpPr>
        <p:spPr>
          <a:xfrm flipH="1">
            <a:off x="2757635" y="5087677"/>
            <a:ext cx="79292" cy="9860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7C4642FD-4FDA-1243-A381-B855473FDD27}"/>
              </a:ext>
            </a:extLst>
          </p:cNvPr>
          <p:cNvSpPr txBox="1"/>
          <p:nvPr/>
        </p:nvSpPr>
        <p:spPr>
          <a:xfrm>
            <a:off x="2797281" y="4690356"/>
            <a:ext cx="5498160" cy="369332"/>
          </a:xfrm>
          <a:prstGeom prst="rect">
            <a:avLst/>
          </a:prstGeom>
          <a:noFill/>
        </p:spPr>
        <p:txBody>
          <a:bodyPr wrap="square" rtlCol="0">
            <a:spAutoFit/>
          </a:bodyPr>
          <a:lstStyle/>
          <a:p>
            <a:r>
              <a:rPr lang="en-US" dirty="0">
                <a:solidFill>
                  <a:srgbClr val="FF0000"/>
                </a:solidFill>
              </a:rPr>
              <a:t>Add herbaceous data from worksheet.</a:t>
            </a:r>
          </a:p>
        </p:txBody>
      </p:sp>
      <p:cxnSp>
        <p:nvCxnSpPr>
          <p:cNvPr id="17" name="Straight Arrow Connector 16" descr="Arrow pointing to field to enter mass of empty bag (b).">
            <a:extLst>
              <a:ext uri="{FF2B5EF4-FFF2-40B4-BE49-F238E27FC236}">
                <a16:creationId xmlns:a16="http://schemas.microsoft.com/office/drawing/2014/main" id="{7AFE1318-DC4E-2D44-ABFB-64E2C2DB618A}"/>
              </a:ext>
            </a:extLst>
          </p:cNvPr>
          <p:cNvCxnSpPr>
            <a:cxnSpLocks/>
          </p:cNvCxnSpPr>
          <p:nvPr/>
        </p:nvCxnSpPr>
        <p:spPr>
          <a:xfrm>
            <a:off x="4333369" y="5019489"/>
            <a:ext cx="0" cy="20905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descr="Arrow pointing to calculation that reads: &quot;Herbaceous Biomass a-b = 29g/m^2.&quot;">
            <a:extLst>
              <a:ext uri="{FF2B5EF4-FFF2-40B4-BE49-F238E27FC236}">
                <a16:creationId xmlns:a16="http://schemas.microsoft.com/office/drawing/2014/main" id="{6D85C4D6-447D-3049-BFAE-91074BCDD8B9}"/>
              </a:ext>
            </a:extLst>
          </p:cNvPr>
          <p:cNvCxnSpPr>
            <a:cxnSpLocks/>
          </p:cNvCxnSpPr>
          <p:nvPr/>
        </p:nvCxnSpPr>
        <p:spPr>
          <a:xfrm>
            <a:off x="5994400" y="5087677"/>
            <a:ext cx="205244" cy="9860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descr="Arrow pointing to button labeled &quot;+Add Bag&quot;.">
            <a:extLst>
              <a:ext uri="{FF2B5EF4-FFF2-40B4-BE49-F238E27FC236}">
                <a16:creationId xmlns:a16="http://schemas.microsoft.com/office/drawing/2014/main" id="{191300B3-75CA-1A4C-9D82-96BAB75366CA}"/>
              </a:ext>
            </a:extLst>
          </p:cNvPr>
          <p:cNvCxnSpPr>
            <a:cxnSpLocks/>
          </p:cNvCxnSpPr>
          <p:nvPr/>
        </p:nvCxnSpPr>
        <p:spPr>
          <a:xfrm flipH="1">
            <a:off x="2094006" y="5864584"/>
            <a:ext cx="519102"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C44D9DB7-1120-994C-97CE-AB12D635808C}"/>
              </a:ext>
            </a:extLst>
          </p:cNvPr>
          <p:cNvSpPr txBox="1"/>
          <p:nvPr/>
        </p:nvSpPr>
        <p:spPr>
          <a:xfrm>
            <a:off x="2757635" y="5679918"/>
            <a:ext cx="5498160" cy="369332"/>
          </a:xfrm>
          <a:prstGeom prst="rect">
            <a:avLst/>
          </a:prstGeom>
          <a:noFill/>
        </p:spPr>
        <p:txBody>
          <a:bodyPr wrap="square" rtlCol="0">
            <a:spAutoFit/>
          </a:bodyPr>
          <a:lstStyle/>
          <a:p>
            <a:r>
              <a:rPr lang="en-US" dirty="0">
                <a:solidFill>
                  <a:srgbClr val="FF0000"/>
                </a:solidFill>
              </a:rPr>
              <a:t>Add additional herbaceous, if necessary.</a:t>
            </a:r>
          </a:p>
        </p:txBody>
      </p:sp>
    </p:spTree>
    <p:extLst>
      <p:ext uri="{BB962C8B-B14F-4D97-AF65-F5344CB8AC3E}">
        <p14:creationId xmlns:p14="http://schemas.microsoft.com/office/powerpoint/2010/main" val="20025928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9E433-BF50-4B9A-9356-FBF652839471}"/>
              </a:ext>
            </a:extLst>
          </p:cNvPr>
          <p:cNvSpPr>
            <a:spLocks noGrp="1"/>
          </p:cNvSpPr>
          <p:nvPr>
            <p:ph type="title" idx="4294967295"/>
          </p:nvPr>
        </p:nvSpPr>
        <p:spPr>
          <a:xfrm>
            <a:off x="1196848" y="1049974"/>
            <a:ext cx="5060950" cy="882174"/>
          </a:xfrm>
          <a:prstGeom prst="rect">
            <a:avLst/>
          </a:prstGeom>
        </p:spPr>
        <p:txBody>
          <a:bodyPr/>
          <a:lstStyle/>
          <a:p>
            <a:pPr rtl="0" eaLnBrk="1" latinLnBrk="0" hangingPunct="1"/>
            <a:r>
              <a:rPr lang="en-US" dirty="0">
                <a:solidFill>
                  <a:srgbClr val="254061"/>
                </a:solidFill>
                <a:latin typeface="Calibri" panose="020F0502020204030204" pitchFamily="34" charset="0"/>
                <a:ea typeface="+mn-ea"/>
                <a:cs typeface="+mn-cs"/>
              </a:rPr>
              <a:t>Send </a:t>
            </a:r>
            <a:r>
              <a:rPr lang="en-US" sz="4400" i="0" kern="1200" spc="0" baseline="0" dirty="0">
                <a:ln>
                  <a:noFill/>
                </a:ln>
                <a:solidFill>
                  <a:srgbClr val="254061"/>
                </a:solidFill>
                <a:effectLst/>
                <a:latin typeface="Calibri" panose="020F0502020204030204" pitchFamily="34" charset="0"/>
                <a:ea typeface="+mn-ea"/>
                <a:cs typeface="+mn-cs"/>
              </a:rPr>
              <a:t>Data to GLOBE</a:t>
            </a:r>
            <a:endParaRPr lang="en-US" dirty="0"/>
          </a:p>
        </p:txBody>
      </p:sp>
      <p:pic>
        <p:nvPicPr>
          <p:cNvPr id="7" name="Picture 6" descr="Screenshot of GLOBE web site where you can click on &quot;Send Data&quot; button.">
            <a:extLst>
              <a:ext uri="{FF2B5EF4-FFF2-40B4-BE49-F238E27FC236}">
                <a16:creationId xmlns:a16="http://schemas.microsoft.com/office/drawing/2014/main" id="{CE8E6C6F-AE66-DA45-A43E-2C6460C1E205}"/>
              </a:ext>
            </a:extLst>
          </p:cNvPr>
          <p:cNvPicPr>
            <a:picLocks noChangeAspect="1"/>
          </p:cNvPicPr>
          <p:nvPr/>
        </p:nvPicPr>
        <p:blipFill>
          <a:blip r:embed="rId2"/>
          <a:stretch>
            <a:fillRect/>
          </a:stretch>
        </p:blipFill>
        <p:spPr>
          <a:xfrm>
            <a:off x="1328928" y="2570704"/>
            <a:ext cx="7815072" cy="2068299"/>
          </a:xfrm>
          <a:prstGeom prst="rect">
            <a:avLst/>
          </a:prstGeom>
        </p:spPr>
      </p:pic>
      <p:cxnSp>
        <p:nvCxnSpPr>
          <p:cNvPr id="14" name="Straight Arrow Connector 13" descr="Arrow pointing to button labeled &quot;Send Data&quot;.">
            <a:extLst>
              <a:ext uri="{FF2B5EF4-FFF2-40B4-BE49-F238E27FC236}">
                <a16:creationId xmlns:a16="http://schemas.microsoft.com/office/drawing/2014/main" id="{812822E7-3D51-FB47-BDAE-C2721122B5E9}"/>
              </a:ext>
            </a:extLst>
          </p:cNvPr>
          <p:cNvCxnSpPr>
            <a:cxnSpLocks/>
          </p:cNvCxnSpPr>
          <p:nvPr/>
        </p:nvCxnSpPr>
        <p:spPr>
          <a:xfrm flipV="1">
            <a:off x="1933731" y="4635083"/>
            <a:ext cx="0" cy="33966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E93D69E7-3ACD-4944-B0B0-D9B396582462}"/>
              </a:ext>
            </a:extLst>
          </p:cNvPr>
          <p:cNvSpPr txBox="1"/>
          <p:nvPr/>
        </p:nvSpPr>
        <p:spPr>
          <a:xfrm>
            <a:off x="1651690" y="5017337"/>
            <a:ext cx="5498160" cy="369332"/>
          </a:xfrm>
          <a:prstGeom prst="rect">
            <a:avLst/>
          </a:prstGeom>
          <a:noFill/>
        </p:spPr>
        <p:txBody>
          <a:bodyPr wrap="square" rtlCol="0">
            <a:spAutoFit/>
          </a:bodyPr>
          <a:lstStyle/>
          <a:p>
            <a:r>
              <a:rPr lang="en-US" dirty="0">
                <a:solidFill>
                  <a:srgbClr val="FF0000"/>
                </a:solidFill>
              </a:rPr>
              <a:t>Click ‘Send Data’ when data entry is complete. </a:t>
            </a:r>
          </a:p>
        </p:txBody>
      </p:sp>
    </p:spTree>
    <p:extLst>
      <p:ext uri="{BB962C8B-B14F-4D97-AF65-F5344CB8AC3E}">
        <p14:creationId xmlns:p14="http://schemas.microsoft.com/office/powerpoint/2010/main" val="39373880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9520B-42BE-47B4-8E0E-CECCB9CFED42}"/>
              </a:ext>
            </a:extLst>
          </p:cNvPr>
          <p:cNvSpPr>
            <a:spLocks noGrp="1"/>
          </p:cNvSpPr>
          <p:nvPr>
            <p:ph type="title" idx="4294967295"/>
          </p:nvPr>
        </p:nvSpPr>
        <p:spPr>
          <a:xfrm>
            <a:off x="1217930" y="1005205"/>
            <a:ext cx="5975350" cy="721995"/>
          </a:xfrm>
          <a:prstGeom prst="rect">
            <a:avLst/>
          </a:prstGeom>
        </p:spPr>
        <p:txBody>
          <a:bodyPr/>
          <a:lstStyle/>
          <a:p>
            <a:pPr rtl="0" eaLnBrk="1" latinLnBrk="0" hangingPunct="1"/>
            <a:r>
              <a:rPr lang="en-US" dirty="0">
                <a:solidFill>
                  <a:srgbClr val="254061"/>
                </a:solidFill>
                <a:latin typeface="Calibri" panose="020F0502020204030204" pitchFamily="34" charset="0"/>
                <a:ea typeface="+mn-ea"/>
                <a:cs typeface="+mn-cs"/>
              </a:rPr>
              <a:t>Confirm</a:t>
            </a:r>
            <a:r>
              <a:rPr lang="en-US" sz="4400" i="0" kern="1200" spc="0" baseline="0" dirty="0">
                <a:ln>
                  <a:noFill/>
                </a:ln>
                <a:solidFill>
                  <a:srgbClr val="254061"/>
                </a:solidFill>
                <a:effectLst/>
                <a:latin typeface="Calibri" panose="020F0502020204030204" pitchFamily="34" charset="0"/>
                <a:ea typeface="+mn-ea"/>
                <a:cs typeface="+mn-cs"/>
              </a:rPr>
              <a:t> Data Submission</a:t>
            </a:r>
            <a:endParaRPr lang="en-US" dirty="0"/>
          </a:p>
        </p:txBody>
      </p:sp>
      <p:pic>
        <p:nvPicPr>
          <p:cNvPr id="5" name="Picture 4" descr="Screenshot of GLOBE web site where you see confirmation of Observation created successfully.">
            <a:extLst>
              <a:ext uri="{FF2B5EF4-FFF2-40B4-BE49-F238E27FC236}">
                <a16:creationId xmlns:a16="http://schemas.microsoft.com/office/drawing/2014/main" id="{7BFF9AC8-56E4-D244-BBCF-FC71807546A1}"/>
              </a:ext>
            </a:extLst>
          </p:cNvPr>
          <p:cNvPicPr>
            <a:picLocks noChangeAspect="1"/>
          </p:cNvPicPr>
          <p:nvPr/>
        </p:nvPicPr>
        <p:blipFill>
          <a:blip r:embed="rId2"/>
          <a:stretch>
            <a:fillRect/>
          </a:stretch>
        </p:blipFill>
        <p:spPr>
          <a:xfrm>
            <a:off x="1328928" y="1977311"/>
            <a:ext cx="7815072" cy="1771328"/>
          </a:xfrm>
          <a:prstGeom prst="rect">
            <a:avLst/>
          </a:prstGeom>
        </p:spPr>
      </p:pic>
      <p:sp>
        <p:nvSpPr>
          <p:cNvPr id="6" name="Oval 5" descr="Oval around the confirmation message that includes a happy face and the text: &quot;Observation created successfully. Print this submission, view observations or create a new one.&quot;">
            <a:extLst>
              <a:ext uri="{FF2B5EF4-FFF2-40B4-BE49-F238E27FC236}">
                <a16:creationId xmlns:a16="http://schemas.microsoft.com/office/drawing/2014/main" id="{0EF92612-DF2F-2542-94AA-C7E5C18E6331}"/>
              </a:ext>
            </a:extLst>
          </p:cNvPr>
          <p:cNvSpPr/>
          <p:nvPr/>
        </p:nvSpPr>
        <p:spPr>
          <a:xfrm>
            <a:off x="1328928" y="1858780"/>
            <a:ext cx="4742088" cy="88442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A76307C-AC3C-A14A-BB34-DD736AAA0F30}"/>
              </a:ext>
            </a:extLst>
          </p:cNvPr>
          <p:cNvSpPr txBox="1"/>
          <p:nvPr/>
        </p:nvSpPr>
        <p:spPr>
          <a:xfrm>
            <a:off x="3555398" y="3154940"/>
            <a:ext cx="5410905" cy="369332"/>
          </a:xfrm>
          <a:prstGeom prst="rect">
            <a:avLst/>
          </a:prstGeom>
          <a:noFill/>
        </p:spPr>
        <p:txBody>
          <a:bodyPr wrap="none" rtlCol="0">
            <a:spAutoFit/>
          </a:bodyPr>
          <a:lstStyle/>
          <a:p>
            <a:r>
              <a:rPr lang="en-US" dirty="0">
                <a:solidFill>
                  <a:srgbClr val="FF0000"/>
                </a:solidFill>
              </a:rPr>
              <a:t>Look for the ‘Observation created successfully message’.</a:t>
            </a:r>
          </a:p>
        </p:txBody>
      </p:sp>
      <p:cxnSp>
        <p:nvCxnSpPr>
          <p:cNvPr id="10" name="Straight Arrow Connector 9" descr="Arrow pointing to the &quot;Observation created successfully&quot; message.">
            <a:extLst>
              <a:ext uri="{FF2B5EF4-FFF2-40B4-BE49-F238E27FC236}">
                <a16:creationId xmlns:a16="http://schemas.microsoft.com/office/drawing/2014/main" id="{74450863-8A51-DA44-B9A1-47956A28953B}"/>
              </a:ext>
            </a:extLst>
          </p:cNvPr>
          <p:cNvCxnSpPr>
            <a:cxnSpLocks/>
          </p:cNvCxnSpPr>
          <p:nvPr/>
        </p:nvCxnSpPr>
        <p:spPr>
          <a:xfrm flipH="1" flipV="1">
            <a:off x="4092315" y="2818151"/>
            <a:ext cx="164892" cy="33679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74250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31F8C-434E-454C-B7A0-BA7573EF6AFD}"/>
              </a:ext>
            </a:extLst>
          </p:cNvPr>
          <p:cNvSpPr>
            <a:spLocks noGrp="1"/>
          </p:cNvSpPr>
          <p:nvPr>
            <p:ph type="title" idx="4294967295"/>
          </p:nvPr>
        </p:nvSpPr>
        <p:spPr>
          <a:xfrm>
            <a:off x="1142133" y="1015365"/>
            <a:ext cx="7886700" cy="610235"/>
          </a:xfrm>
          <a:prstGeom prst="rect">
            <a:avLst/>
          </a:prstGeom>
        </p:spPr>
        <p:txBody>
          <a:bodyPr/>
          <a:lstStyle/>
          <a:p>
            <a:pPr rtl="0" eaLnBrk="1" latinLnBrk="0" hangingPunct="1"/>
            <a:r>
              <a:rPr lang="en-US" sz="3700" dirty="0">
                <a:solidFill>
                  <a:schemeClr val="accent1">
                    <a:lumMod val="50000"/>
                  </a:schemeClr>
                </a:solidFill>
              </a:rPr>
              <a:t>Understanding Your Data: Data Analysis</a:t>
            </a:r>
          </a:p>
        </p:txBody>
      </p:sp>
      <p:sp>
        <p:nvSpPr>
          <p:cNvPr id="5" name="TextBox 4">
            <a:extLst>
              <a:ext uri="{FF2B5EF4-FFF2-40B4-BE49-F238E27FC236}">
                <a16:creationId xmlns:a16="http://schemas.microsoft.com/office/drawing/2014/main" id="{29E2CAE7-256C-E440-B2E1-35737BB699AB}"/>
              </a:ext>
            </a:extLst>
          </p:cNvPr>
          <p:cNvSpPr txBox="1"/>
          <p:nvPr/>
        </p:nvSpPr>
        <p:spPr>
          <a:xfrm>
            <a:off x="1444094" y="1833303"/>
            <a:ext cx="7584739" cy="5062924"/>
          </a:xfrm>
          <a:prstGeom prst="rect">
            <a:avLst/>
          </a:prstGeom>
          <a:noFill/>
        </p:spPr>
        <p:txBody>
          <a:bodyPr wrap="square" rtlCol="0">
            <a:spAutoFit/>
          </a:bodyPr>
          <a:lstStyle/>
          <a:p>
            <a:pPr>
              <a:spcAft>
                <a:spcPts val="1200"/>
              </a:spcAft>
            </a:pPr>
            <a:r>
              <a:rPr lang="en-US" sz="2800" dirty="0"/>
              <a:t>Use the </a:t>
            </a:r>
            <a:r>
              <a:rPr lang="en-US" sz="2800" i="1" dirty="0"/>
              <a:t>Biomass &amp; Carbon Data Analysis Teacher Guide </a:t>
            </a:r>
            <a:r>
              <a:rPr lang="en-US" sz="2800" dirty="0"/>
              <a:t>(separate documents for </a:t>
            </a:r>
            <a:r>
              <a:rPr lang="en-US" sz="2800" i="1" dirty="0">
                <a:hlinkClick r:id="rId2"/>
              </a:rPr>
              <a:t>Trees</a:t>
            </a:r>
            <a:r>
              <a:rPr lang="en-US" sz="2800" i="1" dirty="0"/>
              <a:t>, </a:t>
            </a:r>
            <a:r>
              <a:rPr lang="en-US" sz="2800" i="1" dirty="0">
                <a:hlinkClick r:id="rId3"/>
              </a:rPr>
              <a:t>Shrubs/Saplings</a:t>
            </a:r>
            <a:r>
              <a:rPr lang="en-US" sz="2800" i="1" dirty="0"/>
              <a:t>, </a:t>
            </a:r>
            <a:r>
              <a:rPr lang="en-US" sz="2800" dirty="0"/>
              <a:t>and</a:t>
            </a:r>
            <a:r>
              <a:rPr lang="en-US" sz="2800" i="1" dirty="0"/>
              <a:t> </a:t>
            </a:r>
            <a:r>
              <a:rPr lang="en-US" sz="2800" i="1" dirty="0">
                <a:hlinkClick r:id="rId4"/>
              </a:rPr>
              <a:t>Herbaceous vegetation</a:t>
            </a:r>
            <a:r>
              <a:rPr lang="en-US" sz="2800" i="1" dirty="0"/>
              <a:t>) </a:t>
            </a:r>
            <a:r>
              <a:rPr lang="en-US" sz="2800" dirty="0"/>
              <a:t>to assist students with observing and understanding patterns and trends in their tree field measurement data. </a:t>
            </a:r>
          </a:p>
          <a:p>
            <a:pPr>
              <a:spcAft>
                <a:spcPts val="600"/>
              </a:spcAft>
            </a:pPr>
            <a:r>
              <a:rPr lang="en-US" sz="2800" u="sng" dirty="0"/>
              <a:t>Requires:</a:t>
            </a:r>
          </a:p>
          <a:p>
            <a:pPr marL="342900" indent="-342900">
              <a:buFont typeface="Arial" panose="020B0604020202020204" pitchFamily="34" charset="0"/>
              <a:buChar char="•"/>
            </a:pPr>
            <a:r>
              <a:rPr lang="en-US" sz="2800" dirty="0"/>
              <a:t>Data spreadsheet downloaded from GLOBE (</a:t>
            </a:r>
            <a:r>
              <a:rPr lang="en-US" sz="2800" i="1" dirty="0"/>
              <a:t>see instructions on following page</a:t>
            </a:r>
            <a:r>
              <a:rPr lang="en-US" sz="2800" dirty="0"/>
              <a:t>)</a:t>
            </a:r>
          </a:p>
          <a:p>
            <a:pPr marL="342900" indent="-342900">
              <a:buFont typeface="Arial" panose="020B0604020202020204" pitchFamily="34" charset="0"/>
              <a:buChar char="•"/>
            </a:pPr>
            <a:r>
              <a:rPr lang="en-US" sz="2800" dirty="0"/>
              <a:t>Microsoft Excel (or similar spreadsheet program)</a:t>
            </a:r>
          </a:p>
          <a:p>
            <a:pPr marL="342900" indent="-342900">
              <a:buFont typeface="Arial" panose="020B0604020202020204" pitchFamily="34" charset="0"/>
              <a:buChar char="•"/>
            </a:pPr>
            <a:r>
              <a:rPr lang="en-US" sz="2800" i="1" dirty="0"/>
              <a:t>Biomass Analysis Questions</a:t>
            </a:r>
          </a:p>
        </p:txBody>
      </p:sp>
    </p:spTree>
    <p:extLst>
      <p:ext uri="{BB962C8B-B14F-4D97-AF65-F5344CB8AC3E}">
        <p14:creationId xmlns:p14="http://schemas.microsoft.com/office/powerpoint/2010/main" val="10373552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4F545-1667-4779-8D49-7E11104F59D6}"/>
              </a:ext>
            </a:extLst>
          </p:cNvPr>
          <p:cNvSpPr>
            <a:spLocks noGrp="1"/>
          </p:cNvSpPr>
          <p:nvPr>
            <p:ph type="title" idx="4294967295"/>
          </p:nvPr>
        </p:nvSpPr>
        <p:spPr>
          <a:xfrm>
            <a:off x="1176376" y="995680"/>
            <a:ext cx="7319442" cy="1030641"/>
          </a:xfrm>
          <a:prstGeom prst="rect">
            <a:avLst/>
          </a:prstGeom>
        </p:spPr>
        <p:txBody>
          <a:bodyPr/>
          <a:lstStyle/>
          <a:p>
            <a:pPr rtl="0" eaLnBrk="1" latinLnBrk="0" hangingPunct="1"/>
            <a:r>
              <a:rPr lang="en-US" sz="4100" dirty="0">
                <a:solidFill>
                  <a:schemeClr val="accent1">
                    <a:lumMod val="50000"/>
                  </a:schemeClr>
                </a:solidFill>
              </a:rPr>
              <a:t>Download Data from GLOBE (1/3)</a:t>
            </a:r>
          </a:p>
          <a:p>
            <a:pPr rtl="0" eaLnBrk="1" latinLnBrk="0" hangingPunct="1"/>
            <a:r>
              <a:rPr lang="en-US" sz="2700" i="0" kern="1200" spc="0" baseline="0" dirty="0">
                <a:ln>
                  <a:noFill/>
                </a:ln>
                <a:solidFill>
                  <a:srgbClr val="254061"/>
                </a:solidFill>
                <a:effectLst/>
                <a:latin typeface="Calibri" panose="020F0502020204030204" pitchFamily="34" charset="0"/>
                <a:ea typeface="+mn-ea"/>
                <a:cs typeface="+mn-cs"/>
              </a:rPr>
              <a:t>*complete with carbon and biomass estimates</a:t>
            </a:r>
            <a:endParaRPr lang="en-US" dirty="0"/>
          </a:p>
        </p:txBody>
      </p:sp>
      <p:sp>
        <p:nvSpPr>
          <p:cNvPr id="14" name="Rectangle 13">
            <a:extLst>
              <a:ext uri="{FF2B5EF4-FFF2-40B4-BE49-F238E27FC236}">
                <a16:creationId xmlns:a16="http://schemas.microsoft.com/office/drawing/2014/main" id="{E524A08C-AFCF-E14A-854A-F2C254020397}"/>
              </a:ext>
            </a:extLst>
          </p:cNvPr>
          <p:cNvSpPr/>
          <p:nvPr/>
        </p:nvSpPr>
        <p:spPr>
          <a:xfrm>
            <a:off x="1217169" y="2219361"/>
            <a:ext cx="3858566" cy="3785652"/>
          </a:xfrm>
          <a:prstGeom prst="rect">
            <a:avLst/>
          </a:prstGeom>
        </p:spPr>
        <p:txBody>
          <a:bodyPr wrap="square">
            <a:spAutoFit/>
          </a:bodyPr>
          <a:lstStyle/>
          <a:p>
            <a:pPr marL="342900" indent="-342900">
              <a:buFont typeface="+mj-lt"/>
              <a:buAutoNum type="arabicPeriod"/>
            </a:pPr>
            <a:r>
              <a:rPr lang="en-US" sz="1600" dirty="0">
                <a:latin typeface="ArialMT"/>
              </a:rPr>
              <a:t>Go to GLOBE’s </a:t>
            </a:r>
            <a:r>
              <a:rPr lang="en-US" sz="1600" dirty="0">
                <a:latin typeface="ArialMT"/>
                <a:hlinkClick r:id="rId2"/>
              </a:rPr>
              <a:t>Data Access Tool  </a:t>
            </a:r>
            <a:endParaRPr lang="en-US" sz="1600" dirty="0">
              <a:latin typeface="ArialMT"/>
            </a:endParaRPr>
          </a:p>
          <a:p>
            <a:pPr marL="342900" indent="-342900">
              <a:buFont typeface="+mj-lt"/>
              <a:buAutoNum type="arabicPeriod"/>
            </a:pPr>
            <a:endParaRPr lang="en-US" sz="1600" dirty="0">
              <a:latin typeface="ArialMT"/>
            </a:endParaRPr>
          </a:p>
          <a:p>
            <a:pPr marL="342900" indent="-342900">
              <a:buFont typeface="+mj-lt"/>
              <a:buAutoNum type="arabicPeriod"/>
            </a:pPr>
            <a:r>
              <a:rPr lang="en-US" sz="1600" dirty="0">
                <a:latin typeface="ArialMT"/>
              </a:rPr>
              <a:t>Read through the instructions to familiarize yourself with this tool. </a:t>
            </a:r>
          </a:p>
          <a:p>
            <a:pPr marL="342900" indent="-342900">
              <a:buFont typeface="+mj-lt"/>
              <a:buAutoNum type="arabicPeriod"/>
            </a:pPr>
            <a:endParaRPr lang="en-US" sz="1600" dirty="0">
              <a:latin typeface="TimesNewRomanPSMT" panose="02020603050405020304" pitchFamily="18" charset="0"/>
            </a:endParaRPr>
          </a:p>
          <a:p>
            <a:pPr marL="342900" indent="-342900">
              <a:buFont typeface="+mj-lt"/>
              <a:buAutoNum type="arabicPeriod"/>
            </a:pPr>
            <a:r>
              <a:rPr lang="en-US" sz="1600" dirty="0">
                <a:latin typeface="ArialMT"/>
              </a:rPr>
              <a:t>Under Data Filters, click ‘Select Protocols’ </a:t>
            </a:r>
          </a:p>
          <a:p>
            <a:pPr marL="342900" indent="-342900">
              <a:buFont typeface="+mj-lt"/>
              <a:buAutoNum type="arabicPeriod"/>
            </a:pPr>
            <a:endParaRPr lang="en-US" sz="1600" dirty="0">
              <a:latin typeface="TimesNewRomanPSMT" panose="02020603050405020304" pitchFamily="18" charset="0"/>
            </a:endParaRPr>
          </a:p>
          <a:p>
            <a:pPr marL="342900" indent="-342900">
              <a:buFont typeface="+mj-lt"/>
              <a:buAutoNum type="arabicPeriod"/>
            </a:pPr>
            <a:r>
              <a:rPr lang="en-US" sz="1600" dirty="0">
                <a:latin typeface="ArialMT"/>
              </a:rPr>
              <a:t>Scroll down to find the Biosphere section, click ‘Carbon Cycle’, and click on Add Protocols.</a:t>
            </a:r>
          </a:p>
          <a:p>
            <a:pPr marL="342900" indent="-342900">
              <a:buFont typeface="+mj-lt"/>
              <a:buAutoNum type="arabicPeriod"/>
            </a:pPr>
            <a:endParaRPr lang="en-US" sz="1600" dirty="0">
              <a:latin typeface="TimesNewRomanPSMT" panose="02020603050405020304" pitchFamily="18" charset="0"/>
            </a:endParaRPr>
          </a:p>
          <a:p>
            <a:pPr marL="342900" indent="-342900">
              <a:buFont typeface="+mj-lt"/>
              <a:buAutoNum type="arabicPeriod"/>
            </a:pPr>
            <a:r>
              <a:rPr lang="en-US" sz="1600" dirty="0">
                <a:latin typeface="ArialMT"/>
              </a:rPr>
              <a:t>Select a data range that includes the date in which you collected data. Click on Add to Filter.</a:t>
            </a:r>
            <a:endParaRPr lang="en-US" sz="1600" dirty="0">
              <a:latin typeface="TimesNewRomanPSMT" panose="02020603050405020304" pitchFamily="18" charset="0"/>
            </a:endParaRPr>
          </a:p>
        </p:txBody>
      </p:sp>
      <p:pic>
        <p:nvPicPr>
          <p:cNvPr id="15" name="Picture 14" descr="Screenshot of GLOBE web site's section where you can download data. Showing area where you select a filter, by selecting a protocol. On the example shown, the Carbon Cycle protocol is selected.">
            <a:extLst>
              <a:ext uri="{FF2B5EF4-FFF2-40B4-BE49-F238E27FC236}">
                <a16:creationId xmlns:a16="http://schemas.microsoft.com/office/drawing/2014/main" id="{3470B4FB-48E7-8345-BF5A-DF38022A141E}"/>
              </a:ext>
            </a:extLst>
          </p:cNvPr>
          <p:cNvPicPr>
            <a:picLocks noChangeAspect="1"/>
          </p:cNvPicPr>
          <p:nvPr/>
        </p:nvPicPr>
        <p:blipFill>
          <a:blip r:embed="rId3"/>
          <a:stretch>
            <a:fillRect/>
          </a:stretch>
        </p:blipFill>
        <p:spPr>
          <a:xfrm>
            <a:off x="5236464" y="2219361"/>
            <a:ext cx="3555263" cy="2671507"/>
          </a:xfrm>
          <a:prstGeom prst="rect">
            <a:avLst/>
          </a:prstGeom>
        </p:spPr>
      </p:pic>
      <p:pic>
        <p:nvPicPr>
          <p:cNvPr id="16" name="Picture 15" descr="Screenshot of GLOBE web site where you can download data. This section emphasizes are where you enter the date range you want to retrieve data for.">
            <a:extLst>
              <a:ext uri="{FF2B5EF4-FFF2-40B4-BE49-F238E27FC236}">
                <a16:creationId xmlns:a16="http://schemas.microsoft.com/office/drawing/2014/main" id="{2F6315CD-5714-C54B-A6FC-8D1FE7CA5D62}"/>
              </a:ext>
            </a:extLst>
          </p:cNvPr>
          <p:cNvPicPr>
            <a:picLocks noChangeAspect="1"/>
          </p:cNvPicPr>
          <p:nvPr/>
        </p:nvPicPr>
        <p:blipFill>
          <a:blip r:embed="rId4"/>
          <a:stretch>
            <a:fillRect/>
          </a:stretch>
        </p:blipFill>
        <p:spPr>
          <a:xfrm>
            <a:off x="5259590" y="5128126"/>
            <a:ext cx="3509010" cy="1630948"/>
          </a:xfrm>
          <a:prstGeom prst="rect">
            <a:avLst/>
          </a:prstGeom>
        </p:spPr>
      </p:pic>
      <p:pic>
        <p:nvPicPr>
          <p:cNvPr id="17" name="Picture 16" descr="Image of button labeled &quot;Add Protocols&quot;.">
            <a:extLst>
              <a:ext uri="{FF2B5EF4-FFF2-40B4-BE49-F238E27FC236}">
                <a16:creationId xmlns:a16="http://schemas.microsoft.com/office/drawing/2014/main" id="{66C03B3C-F9B6-AC4B-A81B-4A428E73936B}"/>
              </a:ext>
            </a:extLst>
          </p:cNvPr>
          <p:cNvPicPr>
            <a:picLocks noChangeAspect="1"/>
          </p:cNvPicPr>
          <p:nvPr/>
        </p:nvPicPr>
        <p:blipFill>
          <a:blip r:embed="rId5"/>
          <a:stretch>
            <a:fillRect/>
          </a:stretch>
        </p:blipFill>
        <p:spPr>
          <a:xfrm>
            <a:off x="3584446" y="4976056"/>
            <a:ext cx="1062205" cy="238191"/>
          </a:xfrm>
          <a:prstGeom prst="rect">
            <a:avLst/>
          </a:prstGeom>
        </p:spPr>
      </p:pic>
      <p:pic>
        <p:nvPicPr>
          <p:cNvPr id="18" name="Picture 17" descr="Image of button labeled &quot;Add to Filter&quot;.">
            <a:extLst>
              <a:ext uri="{FF2B5EF4-FFF2-40B4-BE49-F238E27FC236}">
                <a16:creationId xmlns:a16="http://schemas.microsoft.com/office/drawing/2014/main" id="{3864AB6A-F192-8A47-BB55-A94CFFE2FC3E}"/>
              </a:ext>
            </a:extLst>
          </p:cNvPr>
          <p:cNvPicPr>
            <a:picLocks noChangeAspect="1"/>
          </p:cNvPicPr>
          <p:nvPr/>
        </p:nvPicPr>
        <p:blipFill>
          <a:blip r:embed="rId6"/>
          <a:stretch>
            <a:fillRect/>
          </a:stretch>
        </p:blipFill>
        <p:spPr>
          <a:xfrm>
            <a:off x="3557012" y="5953000"/>
            <a:ext cx="1178560" cy="317901"/>
          </a:xfrm>
          <a:prstGeom prst="rect">
            <a:avLst/>
          </a:prstGeom>
        </p:spPr>
      </p:pic>
      <p:sp>
        <p:nvSpPr>
          <p:cNvPr id="19" name="Oval 18" descr="Oval surrounding the section on the GLOBE web site where you click on &quot;Select Protocols&quot;.">
            <a:extLst>
              <a:ext uri="{FF2B5EF4-FFF2-40B4-BE49-F238E27FC236}">
                <a16:creationId xmlns:a16="http://schemas.microsoft.com/office/drawing/2014/main" id="{86065C75-FDD1-634B-A1CB-08219D3C331A}"/>
              </a:ext>
            </a:extLst>
          </p:cNvPr>
          <p:cNvSpPr/>
          <p:nvPr/>
        </p:nvSpPr>
        <p:spPr>
          <a:xfrm>
            <a:off x="5259590" y="2885440"/>
            <a:ext cx="1080250" cy="26416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descr="Oval surrounding the words &quot;Data Range&quot; on the GLOBE screen to retrieve data from a particular date range.">
            <a:extLst>
              <a:ext uri="{FF2B5EF4-FFF2-40B4-BE49-F238E27FC236}">
                <a16:creationId xmlns:a16="http://schemas.microsoft.com/office/drawing/2014/main" id="{CD1F3C5D-C089-D049-996A-4E3D76DF678E}"/>
              </a:ext>
            </a:extLst>
          </p:cNvPr>
          <p:cNvSpPr/>
          <p:nvPr/>
        </p:nvSpPr>
        <p:spPr>
          <a:xfrm>
            <a:off x="5076710" y="5638800"/>
            <a:ext cx="1080250" cy="26416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Arrow Connector 20" descr="Arrow pointing to section on GLOBE web site where you can Select Protocols to download data.">
            <a:extLst>
              <a:ext uri="{FF2B5EF4-FFF2-40B4-BE49-F238E27FC236}">
                <a16:creationId xmlns:a16="http://schemas.microsoft.com/office/drawing/2014/main" id="{00179A02-2072-0148-B894-6E7E79197A9B}"/>
              </a:ext>
            </a:extLst>
          </p:cNvPr>
          <p:cNvCxnSpPr>
            <a:cxnSpLocks/>
            <a:endCxn id="19" idx="2"/>
          </p:cNvCxnSpPr>
          <p:nvPr/>
        </p:nvCxnSpPr>
        <p:spPr>
          <a:xfrm flipV="1">
            <a:off x="4844675" y="3017520"/>
            <a:ext cx="414915" cy="97037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2" name="Straight Arrow Connector 21" descr="Arrow pointing to the words &quot;Date Range&quot; on the GLOBE screen where you can download data.">
            <a:extLst>
              <a:ext uri="{FF2B5EF4-FFF2-40B4-BE49-F238E27FC236}">
                <a16:creationId xmlns:a16="http://schemas.microsoft.com/office/drawing/2014/main" id="{F3C1F9E9-EA80-8E43-9717-EA9958231F9C}"/>
              </a:ext>
            </a:extLst>
          </p:cNvPr>
          <p:cNvCxnSpPr>
            <a:cxnSpLocks/>
          </p:cNvCxnSpPr>
          <p:nvPr/>
        </p:nvCxnSpPr>
        <p:spPr>
          <a:xfrm flipV="1">
            <a:off x="4844675" y="5918200"/>
            <a:ext cx="496095" cy="33907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3" name="Straight Arrow Connector 22" descr="Arrow pointing to section on GLOBE web site where you can filter by protocols. Example shown has &quot;Carbon Cycle&quot; checked.">
            <a:extLst>
              <a:ext uri="{FF2B5EF4-FFF2-40B4-BE49-F238E27FC236}">
                <a16:creationId xmlns:a16="http://schemas.microsoft.com/office/drawing/2014/main" id="{C580F53B-FC71-B345-82FD-5C957D8FF46B}"/>
              </a:ext>
            </a:extLst>
          </p:cNvPr>
          <p:cNvCxnSpPr>
            <a:cxnSpLocks/>
          </p:cNvCxnSpPr>
          <p:nvPr/>
        </p:nvCxnSpPr>
        <p:spPr>
          <a:xfrm flipV="1">
            <a:off x="4844675" y="4662254"/>
            <a:ext cx="2169420" cy="36069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1365817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1ED25-AF96-4B5D-A05A-20F854215182}"/>
              </a:ext>
            </a:extLst>
          </p:cNvPr>
          <p:cNvSpPr>
            <a:spLocks noGrp="1"/>
          </p:cNvSpPr>
          <p:nvPr>
            <p:ph type="title" idx="4294967295"/>
          </p:nvPr>
        </p:nvSpPr>
        <p:spPr>
          <a:xfrm>
            <a:off x="1156970" y="1035685"/>
            <a:ext cx="7296150" cy="681355"/>
          </a:xfrm>
          <a:prstGeom prst="rect">
            <a:avLst/>
          </a:prstGeom>
        </p:spPr>
        <p:txBody>
          <a:bodyPr/>
          <a:lstStyle/>
          <a:p>
            <a:pPr rtl="0" eaLnBrk="1" latinLnBrk="0" hangingPunct="1"/>
            <a:r>
              <a:rPr lang="en-US" sz="4100" dirty="0">
                <a:solidFill>
                  <a:schemeClr val="accent1">
                    <a:lumMod val="50000"/>
                  </a:schemeClr>
                </a:solidFill>
              </a:rPr>
              <a:t>Download Data from GLOBE (2/3)</a:t>
            </a:r>
          </a:p>
        </p:txBody>
      </p:sp>
      <p:sp>
        <p:nvSpPr>
          <p:cNvPr id="6" name="Rectangle 5">
            <a:extLst>
              <a:ext uri="{FF2B5EF4-FFF2-40B4-BE49-F238E27FC236}">
                <a16:creationId xmlns:a16="http://schemas.microsoft.com/office/drawing/2014/main" id="{FA000E00-91C2-2B42-B975-1F2E751AE00A}"/>
              </a:ext>
            </a:extLst>
          </p:cNvPr>
          <p:cNvSpPr/>
          <p:nvPr/>
        </p:nvSpPr>
        <p:spPr>
          <a:xfrm>
            <a:off x="1328930" y="2117761"/>
            <a:ext cx="3998995" cy="3970318"/>
          </a:xfrm>
          <a:prstGeom prst="rect">
            <a:avLst/>
          </a:prstGeom>
        </p:spPr>
        <p:txBody>
          <a:bodyPr wrap="square">
            <a:spAutoFit/>
          </a:bodyPr>
          <a:lstStyle/>
          <a:p>
            <a:pPr marL="342900" indent="-342900">
              <a:buFont typeface="+mj-lt"/>
              <a:buAutoNum type="arabicPeriod" startAt="6"/>
            </a:pPr>
            <a:r>
              <a:rPr lang="en-US" dirty="0">
                <a:latin typeface="ArialMT"/>
              </a:rPr>
              <a:t>Under Site Filters, click ‘School or Teacher’, and select your school. </a:t>
            </a:r>
          </a:p>
          <a:p>
            <a:pPr marL="342900" indent="-342900">
              <a:buFont typeface="+mj-lt"/>
              <a:buAutoNum type="arabicPeriod" startAt="6"/>
            </a:pPr>
            <a:endParaRPr lang="en-US" dirty="0">
              <a:latin typeface="TimesNewRomanPSMT" panose="02020603050405020304" pitchFamily="18" charset="0"/>
            </a:endParaRPr>
          </a:p>
          <a:p>
            <a:pPr marL="342900" indent="-342900">
              <a:buFont typeface="+mj-lt"/>
              <a:buAutoNum type="arabicPeriod" startAt="6"/>
            </a:pPr>
            <a:endParaRPr lang="en-US" dirty="0">
              <a:latin typeface="TimesNewRomanPSMT" panose="02020603050405020304" pitchFamily="18" charset="0"/>
            </a:endParaRPr>
          </a:p>
          <a:p>
            <a:pPr marL="342900" indent="-342900">
              <a:buFont typeface="+mj-lt"/>
              <a:buAutoNum type="arabicPeriod" startAt="6"/>
            </a:pPr>
            <a:endParaRPr lang="en-US" dirty="0">
              <a:latin typeface="TimesNewRomanPSMT" panose="02020603050405020304" pitchFamily="18" charset="0"/>
            </a:endParaRPr>
          </a:p>
          <a:p>
            <a:pPr marL="342900" indent="-342900">
              <a:buFont typeface="+mj-lt"/>
              <a:buAutoNum type="arabicPeriod" startAt="6"/>
            </a:pPr>
            <a:endParaRPr lang="en-US" dirty="0">
              <a:latin typeface="TimesNewRomanPSMT" panose="02020603050405020304" pitchFamily="18" charset="0"/>
            </a:endParaRPr>
          </a:p>
          <a:p>
            <a:pPr marL="342900" indent="-342900">
              <a:buFont typeface="+mj-lt"/>
              <a:buAutoNum type="arabicPeriod" startAt="6"/>
            </a:pPr>
            <a:r>
              <a:rPr lang="en-US" dirty="0">
                <a:latin typeface="ArialMT"/>
              </a:rPr>
              <a:t>If you have multiple Carbon Cycle field sites, select the individual site which you are interested in under ‘Site Name’. </a:t>
            </a:r>
          </a:p>
          <a:p>
            <a:pPr marL="342900" indent="-342900">
              <a:buFont typeface="+mj-lt"/>
              <a:buAutoNum type="arabicPeriod" startAt="6"/>
            </a:pPr>
            <a:endParaRPr lang="en-US" dirty="0">
              <a:latin typeface="TimesNewRomanPSMT" panose="02020603050405020304" pitchFamily="18" charset="0"/>
            </a:endParaRPr>
          </a:p>
          <a:p>
            <a:pPr marL="342900" indent="-342900">
              <a:buFont typeface="+mj-lt"/>
              <a:buAutoNum type="arabicPeriod" startAt="6"/>
            </a:pPr>
            <a:endParaRPr lang="en-US" dirty="0">
              <a:latin typeface="TimesNewRomanPSMT" panose="02020603050405020304" pitchFamily="18" charset="0"/>
            </a:endParaRPr>
          </a:p>
          <a:p>
            <a:pPr marL="342900" indent="-342900">
              <a:buFont typeface="+mj-lt"/>
              <a:buAutoNum type="arabicPeriod" startAt="6"/>
            </a:pPr>
            <a:r>
              <a:rPr lang="en-US" dirty="0">
                <a:latin typeface="ArialMT"/>
              </a:rPr>
              <a:t>Click the green ‘Apply Filter’ button in the top left. </a:t>
            </a:r>
            <a:endParaRPr lang="en-US" dirty="0">
              <a:latin typeface="TimesNewRomanPSMT" panose="02020603050405020304" pitchFamily="18" charset="0"/>
            </a:endParaRPr>
          </a:p>
        </p:txBody>
      </p:sp>
      <p:pic>
        <p:nvPicPr>
          <p:cNvPr id="7" name="Picture 6" descr="Screenshot of GLOBE web site's section where you can download data. Showing area where you select a filter, by selecting a school or teacher. ">
            <a:extLst>
              <a:ext uri="{FF2B5EF4-FFF2-40B4-BE49-F238E27FC236}">
                <a16:creationId xmlns:a16="http://schemas.microsoft.com/office/drawing/2014/main" id="{24848A66-36FB-A74E-9C93-78FA40526AAB}"/>
              </a:ext>
            </a:extLst>
          </p:cNvPr>
          <p:cNvPicPr>
            <a:picLocks noChangeAspect="1"/>
          </p:cNvPicPr>
          <p:nvPr/>
        </p:nvPicPr>
        <p:blipFill>
          <a:blip r:embed="rId2"/>
          <a:stretch>
            <a:fillRect/>
          </a:stretch>
        </p:blipFill>
        <p:spPr>
          <a:xfrm>
            <a:off x="5327925" y="1955201"/>
            <a:ext cx="3605061" cy="1834478"/>
          </a:xfrm>
          <a:prstGeom prst="rect">
            <a:avLst/>
          </a:prstGeom>
        </p:spPr>
      </p:pic>
      <p:sp>
        <p:nvSpPr>
          <p:cNvPr id="8" name="Oval 7" descr="Oval surrounding option to filter by School or Teacher.">
            <a:extLst>
              <a:ext uri="{FF2B5EF4-FFF2-40B4-BE49-F238E27FC236}">
                <a16:creationId xmlns:a16="http://schemas.microsoft.com/office/drawing/2014/main" id="{CCA4A419-F8D9-3D40-B950-E34A0216EB2F}"/>
              </a:ext>
            </a:extLst>
          </p:cNvPr>
          <p:cNvSpPr/>
          <p:nvPr/>
        </p:nvSpPr>
        <p:spPr>
          <a:xfrm>
            <a:off x="5327925" y="3098800"/>
            <a:ext cx="1059792" cy="26416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descr="Arrow pointing to option to filter by School or Teacher.">
            <a:extLst>
              <a:ext uri="{FF2B5EF4-FFF2-40B4-BE49-F238E27FC236}">
                <a16:creationId xmlns:a16="http://schemas.microsoft.com/office/drawing/2014/main" id="{334DBB45-0C58-BB4E-A495-62CF56E60381}"/>
              </a:ext>
            </a:extLst>
          </p:cNvPr>
          <p:cNvCxnSpPr>
            <a:cxnSpLocks/>
            <a:endCxn id="8" idx="2"/>
          </p:cNvCxnSpPr>
          <p:nvPr/>
        </p:nvCxnSpPr>
        <p:spPr>
          <a:xfrm>
            <a:off x="5048832" y="2570481"/>
            <a:ext cx="279093" cy="660399"/>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pic>
        <p:nvPicPr>
          <p:cNvPr id="10" name="Picture 9" descr="Screenshot of GLOBE web site section where you can click on Apply Filter.">
            <a:extLst>
              <a:ext uri="{FF2B5EF4-FFF2-40B4-BE49-F238E27FC236}">
                <a16:creationId xmlns:a16="http://schemas.microsoft.com/office/drawing/2014/main" id="{3C731D73-2FB7-BE4F-8201-CB4C353E9CB4}"/>
              </a:ext>
            </a:extLst>
          </p:cNvPr>
          <p:cNvPicPr>
            <a:picLocks noChangeAspect="1"/>
          </p:cNvPicPr>
          <p:nvPr/>
        </p:nvPicPr>
        <p:blipFill>
          <a:blip r:embed="rId3"/>
          <a:stretch>
            <a:fillRect/>
          </a:stretch>
        </p:blipFill>
        <p:spPr>
          <a:xfrm>
            <a:off x="5537244" y="4506559"/>
            <a:ext cx="3133560" cy="1548091"/>
          </a:xfrm>
          <a:prstGeom prst="rect">
            <a:avLst/>
          </a:prstGeom>
        </p:spPr>
      </p:pic>
      <p:cxnSp>
        <p:nvCxnSpPr>
          <p:cNvPr id="11" name="Straight Arrow Connector 10" descr="Arrow pointing to button labeled &quot;Apply Filter&quot;.">
            <a:extLst>
              <a:ext uri="{FF2B5EF4-FFF2-40B4-BE49-F238E27FC236}">
                <a16:creationId xmlns:a16="http://schemas.microsoft.com/office/drawing/2014/main" id="{4DE2989B-7289-8740-80F7-324606D976D3}"/>
              </a:ext>
            </a:extLst>
          </p:cNvPr>
          <p:cNvCxnSpPr>
            <a:cxnSpLocks/>
          </p:cNvCxnSpPr>
          <p:nvPr/>
        </p:nvCxnSpPr>
        <p:spPr>
          <a:xfrm flipV="1">
            <a:off x="4291295" y="4866640"/>
            <a:ext cx="1315721" cy="56104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6529534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A1363-3AE4-4DCA-8570-A66A019D3711}"/>
              </a:ext>
            </a:extLst>
          </p:cNvPr>
          <p:cNvSpPr>
            <a:spLocks noGrp="1"/>
          </p:cNvSpPr>
          <p:nvPr>
            <p:ph type="title" idx="4294967295"/>
          </p:nvPr>
        </p:nvSpPr>
        <p:spPr>
          <a:xfrm>
            <a:off x="1187450" y="1045845"/>
            <a:ext cx="7296150" cy="691515"/>
          </a:xfrm>
          <a:prstGeom prst="rect">
            <a:avLst/>
          </a:prstGeom>
        </p:spPr>
        <p:txBody>
          <a:bodyPr/>
          <a:lstStyle/>
          <a:p>
            <a:pPr rtl="0" eaLnBrk="1" latinLnBrk="0" hangingPunct="1"/>
            <a:r>
              <a:rPr lang="en-US" sz="4100" dirty="0">
                <a:solidFill>
                  <a:schemeClr val="accent1">
                    <a:lumMod val="50000"/>
                  </a:schemeClr>
                </a:solidFill>
              </a:rPr>
              <a:t>Download Data from GLOBE (3/3)</a:t>
            </a:r>
          </a:p>
        </p:txBody>
      </p:sp>
      <p:sp>
        <p:nvSpPr>
          <p:cNvPr id="16" name="Rectangle 15">
            <a:extLst>
              <a:ext uri="{FF2B5EF4-FFF2-40B4-BE49-F238E27FC236}">
                <a16:creationId xmlns:a16="http://schemas.microsoft.com/office/drawing/2014/main" id="{ECE9CCA9-FAB8-B04F-8E12-6E2EE1BC8524}"/>
              </a:ext>
            </a:extLst>
          </p:cNvPr>
          <p:cNvSpPr/>
          <p:nvPr/>
        </p:nvSpPr>
        <p:spPr>
          <a:xfrm>
            <a:off x="1328928" y="2117761"/>
            <a:ext cx="7601711" cy="4247317"/>
          </a:xfrm>
          <a:prstGeom prst="rect">
            <a:avLst/>
          </a:prstGeom>
        </p:spPr>
        <p:txBody>
          <a:bodyPr wrap="square">
            <a:spAutoFit/>
          </a:bodyPr>
          <a:lstStyle/>
          <a:p>
            <a:pPr marL="342900" indent="-342900">
              <a:buFont typeface="+mj-lt"/>
              <a:buAutoNum type="arabicPeriod" startAt="9"/>
            </a:pPr>
            <a:r>
              <a:rPr lang="en-US" dirty="0">
                <a:latin typeface="ArialMT"/>
              </a:rPr>
              <a:t>Click ‘Obtain Measurement Data’ </a:t>
            </a:r>
            <a:r>
              <a:rPr lang="en-US" i="1" dirty="0">
                <a:latin typeface="Arial" panose="020B0604020202020204" pitchFamily="34" charset="0"/>
              </a:rPr>
              <a:t>(Note, data will be downloaded for the whole list you see, if your school is not the only one listed, redefine your filters). </a:t>
            </a:r>
          </a:p>
          <a:p>
            <a:pPr marL="342900" indent="-342900">
              <a:buFont typeface="+mj-lt"/>
              <a:buAutoNum type="arabicPeriod" startAt="9"/>
            </a:pPr>
            <a:endParaRPr lang="en-US" i="1" dirty="0">
              <a:latin typeface="Arial" panose="020B0604020202020204" pitchFamily="34" charset="0"/>
            </a:endParaRPr>
          </a:p>
          <a:p>
            <a:pPr marL="342900" indent="-342900">
              <a:buFont typeface="+mj-lt"/>
              <a:buAutoNum type="arabicPeriod" startAt="9"/>
            </a:pPr>
            <a:endParaRPr lang="en-US" i="1" dirty="0">
              <a:latin typeface="Arial" panose="020B0604020202020204" pitchFamily="34" charset="0"/>
            </a:endParaRPr>
          </a:p>
          <a:p>
            <a:pPr marL="342900" indent="-342900">
              <a:buFont typeface="+mj-lt"/>
              <a:buAutoNum type="arabicPeriod" startAt="9"/>
            </a:pPr>
            <a:endParaRPr lang="en-US" i="1" dirty="0">
              <a:latin typeface="Arial" panose="020B0604020202020204" pitchFamily="34" charset="0"/>
            </a:endParaRPr>
          </a:p>
          <a:p>
            <a:pPr marL="342900" indent="-342900">
              <a:buFont typeface="+mj-lt"/>
              <a:buAutoNum type="arabicPeriod" startAt="9"/>
            </a:pPr>
            <a:endParaRPr lang="en-US" dirty="0">
              <a:latin typeface="TimesNewRomanPSMT" panose="02020603050405020304" pitchFamily="18" charset="0"/>
            </a:endParaRPr>
          </a:p>
          <a:p>
            <a:pPr marL="342900" indent="-342900">
              <a:buFont typeface="+mj-lt"/>
              <a:buAutoNum type="arabicPeriod" startAt="9"/>
            </a:pPr>
            <a:r>
              <a:rPr lang="en-US" dirty="0">
                <a:latin typeface="ArialMT"/>
              </a:rPr>
              <a:t>The button will update, and you can click                                    to download a .csv, which can be opened in a spreadsheet tool such as Excel. </a:t>
            </a:r>
            <a:r>
              <a:rPr lang="en-US" i="1" dirty="0">
                <a:latin typeface="ArialMT"/>
              </a:rPr>
              <a:t>(See an example Carbon Cycle spreadsheet on the Data Analysis section of the Carbon Cycle webpage).</a:t>
            </a:r>
          </a:p>
          <a:p>
            <a:pPr marL="342900" indent="-342900">
              <a:buFont typeface="+mj-lt"/>
              <a:buAutoNum type="arabicPeriod" startAt="9"/>
            </a:pPr>
            <a:endParaRPr lang="en-US" i="1" dirty="0">
              <a:latin typeface="Arial" panose="020B0604020202020204" pitchFamily="34" charset="0"/>
            </a:endParaRPr>
          </a:p>
          <a:p>
            <a:endParaRPr lang="en-US" i="1" dirty="0">
              <a:latin typeface="Arial" panose="020B0604020202020204" pitchFamily="34" charset="0"/>
            </a:endParaRPr>
          </a:p>
          <a:p>
            <a:endParaRPr lang="en-US" i="1" dirty="0">
              <a:latin typeface="Arial" panose="020B0604020202020204" pitchFamily="34" charset="0"/>
            </a:endParaRPr>
          </a:p>
          <a:p>
            <a:endParaRPr lang="en-US" i="1" dirty="0">
              <a:latin typeface="Arial" panose="020B0604020202020204" pitchFamily="34" charset="0"/>
            </a:endParaRPr>
          </a:p>
        </p:txBody>
      </p:sp>
      <p:pic>
        <p:nvPicPr>
          <p:cNvPr id="17" name="Picture 16" descr="Screenshot of GLOBE web site where you can click on Obtain Measurement Data.">
            <a:extLst>
              <a:ext uri="{FF2B5EF4-FFF2-40B4-BE49-F238E27FC236}">
                <a16:creationId xmlns:a16="http://schemas.microsoft.com/office/drawing/2014/main" id="{DA551D05-63DF-9444-AF1E-738D4E1081AF}"/>
              </a:ext>
            </a:extLst>
          </p:cNvPr>
          <p:cNvPicPr>
            <a:picLocks noChangeAspect="1"/>
          </p:cNvPicPr>
          <p:nvPr/>
        </p:nvPicPr>
        <p:blipFill>
          <a:blip r:embed="rId2"/>
          <a:stretch>
            <a:fillRect/>
          </a:stretch>
        </p:blipFill>
        <p:spPr>
          <a:xfrm>
            <a:off x="2387600" y="2994190"/>
            <a:ext cx="5293360" cy="713548"/>
          </a:xfrm>
          <a:prstGeom prst="rect">
            <a:avLst/>
          </a:prstGeom>
        </p:spPr>
      </p:pic>
      <p:pic>
        <p:nvPicPr>
          <p:cNvPr id="18" name="Picture 17" descr="Image of Download Measurement Data (~1) button.">
            <a:extLst>
              <a:ext uri="{FF2B5EF4-FFF2-40B4-BE49-F238E27FC236}">
                <a16:creationId xmlns:a16="http://schemas.microsoft.com/office/drawing/2014/main" id="{9CD508BB-37AC-C440-8EA7-70652803A4DB}"/>
              </a:ext>
            </a:extLst>
          </p:cNvPr>
          <p:cNvPicPr>
            <a:picLocks noChangeAspect="1"/>
          </p:cNvPicPr>
          <p:nvPr/>
        </p:nvPicPr>
        <p:blipFill>
          <a:blip r:embed="rId3"/>
          <a:stretch>
            <a:fillRect/>
          </a:stretch>
        </p:blipFill>
        <p:spPr>
          <a:xfrm>
            <a:off x="5946140" y="4047167"/>
            <a:ext cx="2120900" cy="297536"/>
          </a:xfrm>
          <a:prstGeom prst="rect">
            <a:avLst/>
          </a:prstGeom>
        </p:spPr>
      </p:pic>
      <p:sp>
        <p:nvSpPr>
          <p:cNvPr id="19" name="Oval 18" descr="Oval surrounding &quot;Obtain Measurement Data&quot;.">
            <a:extLst>
              <a:ext uri="{FF2B5EF4-FFF2-40B4-BE49-F238E27FC236}">
                <a16:creationId xmlns:a16="http://schemas.microsoft.com/office/drawing/2014/main" id="{D30621B0-4FD2-1349-AE1B-6ABD9E72B34B}"/>
              </a:ext>
            </a:extLst>
          </p:cNvPr>
          <p:cNvSpPr/>
          <p:nvPr/>
        </p:nvSpPr>
        <p:spPr>
          <a:xfrm>
            <a:off x="5161280" y="2840154"/>
            <a:ext cx="2031999" cy="5080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82F1AE6-F183-684C-967E-A2653348FF33}"/>
              </a:ext>
            </a:extLst>
          </p:cNvPr>
          <p:cNvSpPr/>
          <p:nvPr/>
        </p:nvSpPr>
        <p:spPr>
          <a:xfrm>
            <a:off x="1772963" y="5435097"/>
            <a:ext cx="3799841" cy="1200329"/>
          </a:xfrm>
          <a:prstGeom prst="rect">
            <a:avLst/>
          </a:prstGeom>
        </p:spPr>
        <p:txBody>
          <a:bodyPr wrap="square">
            <a:spAutoFit/>
          </a:bodyPr>
          <a:lstStyle/>
          <a:p>
            <a:r>
              <a:rPr lang="en-US" i="1" dirty="0">
                <a:latin typeface="Arial" panose="020B0604020202020204" pitchFamily="34" charset="0"/>
              </a:rPr>
              <a:t>* </a:t>
            </a:r>
            <a:r>
              <a:rPr lang="en-US" b="1" i="1" dirty="0">
                <a:latin typeface="Arial" panose="020B0604020202020204" pitchFamily="34" charset="0"/>
              </a:rPr>
              <a:t>Note</a:t>
            </a:r>
            <a:r>
              <a:rPr lang="en-US" i="1" dirty="0">
                <a:latin typeface="Arial" panose="020B0604020202020204" pitchFamily="34" charset="0"/>
              </a:rPr>
              <a:t>, you can also use the </a:t>
            </a:r>
            <a:r>
              <a:rPr lang="en-US" i="1" dirty="0">
                <a:latin typeface="Arial" panose="020B0604020202020204" pitchFamily="34" charset="0"/>
                <a:hlinkClick r:id="rId4"/>
              </a:rPr>
              <a:t>GLOBE Visualization System </a:t>
            </a:r>
            <a:r>
              <a:rPr lang="en-US" i="1" dirty="0">
                <a:latin typeface="Arial" panose="020B0604020202020204" pitchFamily="34" charset="0"/>
              </a:rPr>
              <a:t>to view your and other school’s Carbon Cycle data on a map. </a:t>
            </a:r>
            <a:endParaRPr lang="en-US" i="1" dirty="0"/>
          </a:p>
        </p:txBody>
      </p:sp>
      <p:cxnSp>
        <p:nvCxnSpPr>
          <p:cNvPr id="21" name="Straight Connector 20" descr="Line dividing upper part of slide with main content and lower side of slide with a Note about the possibility of using also the GLOBE Visualization System.">
            <a:extLst>
              <a:ext uri="{FF2B5EF4-FFF2-40B4-BE49-F238E27FC236}">
                <a16:creationId xmlns:a16="http://schemas.microsoft.com/office/drawing/2014/main" id="{7D05632F-4D6B-6B4B-8EB6-677BAE7AE86A}"/>
              </a:ext>
            </a:extLst>
          </p:cNvPr>
          <p:cNvCxnSpPr/>
          <p:nvPr/>
        </p:nvCxnSpPr>
        <p:spPr>
          <a:xfrm>
            <a:off x="1328928" y="5283200"/>
            <a:ext cx="7601711"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pic>
        <p:nvPicPr>
          <p:cNvPr id="22" name="Picture 21" descr="Screenshot of GLOBE Visualization System showing small part of map of US/Canada and data about a site.">
            <a:extLst>
              <a:ext uri="{FF2B5EF4-FFF2-40B4-BE49-F238E27FC236}">
                <a16:creationId xmlns:a16="http://schemas.microsoft.com/office/drawing/2014/main" id="{92BFB75B-0489-5241-9161-7FDAFCF32CA7}"/>
              </a:ext>
            </a:extLst>
          </p:cNvPr>
          <p:cNvPicPr>
            <a:picLocks noChangeAspect="1"/>
          </p:cNvPicPr>
          <p:nvPr/>
        </p:nvPicPr>
        <p:blipFill rotWithShape="1">
          <a:blip r:embed="rId5"/>
          <a:srcRect t="16368"/>
          <a:stretch/>
        </p:blipFill>
        <p:spPr>
          <a:xfrm>
            <a:off x="5572804" y="5435718"/>
            <a:ext cx="2502032" cy="1268789"/>
          </a:xfrm>
          <a:prstGeom prst="rect">
            <a:avLst/>
          </a:prstGeom>
        </p:spPr>
      </p:pic>
    </p:spTree>
    <p:extLst>
      <p:ext uri="{BB962C8B-B14F-4D97-AF65-F5344CB8AC3E}">
        <p14:creationId xmlns:p14="http://schemas.microsoft.com/office/powerpoint/2010/main" val="15147995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424B1C-AA64-4089-881B-6831DC64E6B1}"/>
              </a:ext>
            </a:extLst>
          </p:cNvPr>
          <p:cNvSpPr>
            <a:spLocks noGrp="1"/>
          </p:cNvSpPr>
          <p:nvPr>
            <p:ph type="title" idx="4294967295"/>
          </p:nvPr>
        </p:nvSpPr>
        <p:spPr>
          <a:xfrm>
            <a:off x="1177290" y="1027906"/>
            <a:ext cx="7062470" cy="1325563"/>
          </a:xfrm>
          <a:prstGeom prst="rect">
            <a:avLst/>
          </a:prstGeom>
        </p:spPr>
        <p:txBody>
          <a:bodyPr/>
          <a:lstStyle/>
          <a:p>
            <a:pPr rtl="0" eaLnBrk="1" latinLnBrk="0" hangingPunct="1"/>
            <a:r>
              <a:rPr lang="en-US" dirty="0">
                <a:solidFill>
                  <a:schemeClr val="accent1">
                    <a:lumMod val="50000"/>
                  </a:schemeClr>
                </a:solidFill>
              </a:rPr>
              <a:t>Understanding Your Data: Data Interpretation</a:t>
            </a:r>
            <a:endParaRPr lang="en-US" dirty="0"/>
          </a:p>
        </p:txBody>
      </p:sp>
      <p:sp>
        <p:nvSpPr>
          <p:cNvPr id="2" name="Rectangle 1">
            <a:extLst>
              <a:ext uri="{FF2B5EF4-FFF2-40B4-BE49-F238E27FC236}">
                <a16:creationId xmlns:a16="http://schemas.microsoft.com/office/drawing/2014/main" id="{6E481E96-1EA8-FB46-B61E-D2DE4D02E4BF}"/>
              </a:ext>
            </a:extLst>
          </p:cNvPr>
          <p:cNvSpPr/>
          <p:nvPr/>
        </p:nvSpPr>
        <p:spPr>
          <a:xfrm>
            <a:off x="2106402" y="2429735"/>
            <a:ext cx="6260123" cy="2554545"/>
          </a:xfrm>
          <a:prstGeom prst="rect">
            <a:avLst/>
          </a:prstGeom>
        </p:spPr>
        <p:txBody>
          <a:bodyPr wrap="square">
            <a:spAutoFit/>
          </a:bodyPr>
          <a:lstStyle/>
          <a:p>
            <a:endParaRPr lang="en-US" sz="3200" dirty="0"/>
          </a:p>
          <a:p>
            <a:pPr marL="514350" indent="-514350">
              <a:buFont typeface="+mj-lt"/>
              <a:buAutoNum type="arabicPeriod"/>
            </a:pPr>
            <a:r>
              <a:rPr lang="en-US" sz="3200" dirty="0"/>
              <a:t>Human carbon storage vs. tree carbon storage</a:t>
            </a:r>
          </a:p>
          <a:p>
            <a:pPr marL="514350" indent="-514350">
              <a:buFont typeface="+mj-lt"/>
              <a:buAutoNum type="arabicPeriod"/>
            </a:pPr>
            <a:r>
              <a:rPr lang="en-US" sz="3200" dirty="0"/>
              <a:t>Schoolyard area (scaling)</a:t>
            </a:r>
          </a:p>
          <a:p>
            <a:pPr marL="514350" indent="-514350">
              <a:buFont typeface="+mj-lt"/>
              <a:buAutoNum type="arabicPeriod"/>
            </a:pPr>
            <a:r>
              <a:rPr lang="en-US" sz="3200" dirty="0"/>
              <a:t>Net Primary Production (NPP)</a:t>
            </a:r>
          </a:p>
        </p:txBody>
      </p:sp>
    </p:spTree>
    <p:extLst>
      <p:ext uri="{BB962C8B-B14F-4D97-AF65-F5344CB8AC3E}">
        <p14:creationId xmlns:p14="http://schemas.microsoft.com/office/powerpoint/2010/main" val="1090282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0396B-81A8-4D2B-B005-283175C90F83}"/>
              </a:ext>
            </a:extLst>
          </p:cNvPr>
          <p:cNvSpPr>
            <a:spLocks noGrp="1"/>
          </p:cNvSpPr>
          <p:nvPr>
            <p:ph type="title" idx="4294967295"/>
          </p:nvPr>
        </p:nvSpPr>
        <p:spPr>
          <a:xfrm>
            <a:off x="1271721" y="1291101"/>
            <a:ext cx="7362993" cy="607148"/>
          </a:xfrm>
          <a:prstGeom prst="rect">
            <a:avLst/>
          </a:prstGeom>
        </p:spPr>
        <p:txBody>
          <a:bodyPr/>
          <a:lstStyle/>
          <a:p>
            <a:pPr rtl="0" eaLnBrk="1" fontAlgn="auto" latinLnBrk="0" hangingPunct="1"/>
            <a:r>
              <a:rPr lang="en-US" sz="4000" i="0" kern="1200" spc="0" baseline="0" dirty="0">
                <a:ln>
                  <a:noFill/>
                </a:ln>
                <a:solidFill>
                  <a:srgbClr val="002060"/>
                </a:solidFill>
                <a:effectLst/>
                <a:latin typeface="Calibri" panose="020F0502020204030204" pitchFamily="34" charset="0"/>
                <a:ea typeface="+mn-ea"/>
                <a:cs typeface="+mn-cs"/>
              </a:rPr>
              <a:t>Review: Why Collect Carbon Data?</a:t>
            </a:r>
            <a:endParaRPr lang="en-US" dirty="0"/>
          </a:p>
        </p:txBody>
      </p:sp>
      <p:sp>
        <p:nvSpPr>
          <p:cNvPr id="6" name="Content Placeholder 2">
            <a:extLst>
              <a:ext uri="{FF2B5EF4-FFF2-40B4-BE49-F238E27FC236}">
                <a16:creationId xmlns:a16="http://schemas.microsoft.com/office/drawing/2014/main" id="{7AF827D4-6904-D346-A644-0E781C4FC41C}"/>
              </a:ext>
            </a:extLst>
          </p:cNvPr>
          <p:cNvSpPr txBox="1">
            <a:spLocks/>
          </p:cNvSpPr>
          <p:nvPr/>
        </p:nvSpPr>
        <p:spPr>
          <a:xfrm>
            <a:off x="1324355" y="2066306"/>
            <a:ext cx="7617764" cy="446512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kumimoji="0" lang="en-US" sz="22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Scientists collect carbon cycle data to understand how terrestrial ecosystems will respond to warmer temperatures and higher CO</a:t>
            </a:r>
            <a:r>
              <a:rPr kumimoji="0" lang="en-US" sz="18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2</a:t>
            </a:r>
            <a:r>
              <a:rPr kumimoji="0" lang="en-US" sz="22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  </a:t>
            </a:r>
            <a:endParaRPr kumimoji="0" lang="en-US" sz="28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endParaRPr>
          </a:p>
          <a:p>
            <a:pPr marL="0" indent="0">
              <a:buNone/>
              <a:defRPr/>
            </a:pPr>
            <a:r>
              <a:rPr kumimoji="0" lang="en-US" sz="22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Carbon cycle data collected with GLOBE will contribute to a better understanding of the relationship between carbon storage in plants and surface climate.  </a:t>
            </a:r>
            <a:endParaRPr kumimoji="0" lang="en-US" sz="28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endParaRPr>
          </a:p>
        </p:txBody>
      </p:sp>
      <p:pic>
        <p:nvPicPr>
          <p:cNvPr id="7" name="Picture 4" descr="Image shows a group of people outdoors, with paper and pens in their hands.">
            <a:extLst>
              <a:ext uri="{FF2B5EF4-FFF2-40B4-BE49-F238E27FC236}">
                <a16:creationId xmlns:a16="http://schemas.microsoft.com/office/drawing/2014/main" id="{BAF7CC95-2ACF-1C40-9242-9EB27A975BFC}"/>
              </a:ext>
            </a:extLst>
          </p:cNvPr>
          <p:cNvPicPr>
            <a:picLocks noChangeAspect="1"/>
          </p:cNvPicPr>
          <p:nvPr/>
        </p:nvPicPr>
        <p:blipFill>
          <a:blip r:embed="rId3"/>
          <a:stretch>
            <a:fillRect/>
          </a:stretch>
        </p:blipFill>
        <p:spPr>
          <a:xfrm>
            <a:off x="3488532" y="4201319"/>
            <a:ext cx="3112754" cy="2340769"/>
          </a:xfrm>
          <a:prstGeom prst="rect">
            <a:avLst/>
          </a:prstGeom>
        </p:spPr>
      </p:pic>
    </p:spTree>
    <p:extLst>
      <p:ext uri="{BB962C8B-B14F-4D97-AF65-F5344CB8AC3E}">
        <p14:creationId xmlns:p14="http://schemas.microsoft.com/office/powerpoint/2010/main" val="20352493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3BE7B-EBCD-4FC1-8A16-F556DA961325}"/>
              </a:ext>
            </a:extLst>
          </p:cNvPr>
          <p:cNvSpPr>
            <a:spLocks noGrp="1"/>
          </p:cNvSpPr>
          <p:nvPr>
            <p:ph type="title" idx="4294967295"/>
          </p:nvPr>
        </p:nvSpPr>
        <p:spPr>
          <a:xfrm>
            <a:off x="1146810" y="984885"/>
            <a:ext cx="7265670" cy="701675"/>
          </a:xfrm>
          <a:prstGeom prst="rect">
            <a:avLst/>
          </a:prstGeom>
        </p:spPr>
        <p:txBody>
          <a:bodyPr/>
          <a:lstStyle/>
          <a:p>
            <a:pPr rtl="0" eaLnBrk="1" latinLnBrk="0" hangingPunct="1"/>
            <a:r>
              <a:rPr lang="en-US" dirty="0">
                <a:solidFill>
                  <a:schemeClr val="accent1">
                    <a:lumMod val="50000"/>
                  </a:schemeClr>
                </a:solidFill>
              </a:rPr>
              <a:t>Human Carbon vs. Tree Carbon</a:t>
            </a:r>
            <a:endParaRPr lang="en-US" dirty="0"/>
          </a:p>
        </p:txBody>
      </p:sp>
      <p:pic>
        <p:nvPicPr>
          <p:cNvPr id="5" name="Picture 4" descr="Image illustrating a back-of the-envelope calculation activity.">
            <a:extLst>
              <a:ext uri="{FF2B5EF4-FFF2-40B4-BE49-F238E27FC236}">
                <a16:creationId xmlns:a16="http://schemas.microsoft.com/office/drawing/2014/main" id="{4BA59A49-AAF6-954B-AF16-9602DD1763D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084956" y="2196685"/>
            <a:ext cx="3839587" cy="3333309"/>
          </a:xfrm>
          <a:prstGeom prst="rect">
            <a:avLst/>
          </a:prstGeom>
        </p:spPr>
      </p:pic>
      <p:sp>
        <p:nvSpPr>
          <p:cNvPr id="6" name="TextBox 5">
            <a:extLst>
              <a:ext uri="{FF2B5EF4-FFF2-40B4-BE49-F238E27FC236}">
                <a16:creationId xmlns:a16="http://schemas.microsoft.com/office/drawing/2014/main" id="{CB91EDE0-CDBB-0B4C-BA78-9BC09BC33E60}"/>
              </a:ext>
            </a:extLst>
          </p:cNvPr>
          <p:cNvSpPr txBox="1"/>
          <p:nvPr/>
        </p:nvSpPr>
        <p:spPr>
          <a:xfrm>
            <a:off x="1328928" y="2067664"/>
            <a:ext cx="3756028" cy="3939540"/>
          </a:xfrm>
          <a:prstGeom prst="rect">
            <a:avLst/>
          </a:prstGeom>
          <a:noFill/>
        </p:spPr>
        <p:txBody>
          <a:bodyPr wrap="square" rtlCol="0">
            <a:spAutoFit/>
          </a:bodyPr>
          <a:lstStyle/>
          <a:p>
            <a:pPr>
              <a:spcAft>
                <a:spcPts val="1200"/>
              </a:spcAft>
            </a:pPr>
            <a:r>
              <a:rPr lang="en-US" sz="2400" dirty="0"/>
              <a:t>Use a </a:t>
            </a:r>
            <a:r>
              <a:rPr lang="en-US" sz="2400" dirty="0">
                <a:hlinkClick r:id="rId3"/>
              </a:rPr>
              <a:t>back-of-the-envelope calculation </a:t>
            </a:r>
            <a:r>
              <a:rPr lang="en-US" sz="2400" dirty="0"/>
              <a:t>to determine whether more carbon is stored in humans or trees.</a:t>
            </a:r>
          </a:p>
          <a:p>
            <a:pPr>
              <a:spcAft>
                <a:spcPts val="1200"/>
              </a:spcAft>
            </a:pPr>
            <a:r>
              <a:rPr lang="en-US" sz="2400" dirty="0">
                <a:solidFill>
                  <a:srgbClr val="7030A0"/>
                </a:solidFill>
              </a:rPr>
              <a:t>Example research question that can be answered through this activity: </a:t>
            </a:r>
            <a:r>
              <a:rPr lang="en-US" sz="2400" dirty="0">
                <a:solidFill>
                  <a:srgbClr val="7030A0"/>
                </a:solidFill>
                <a:latin typeface="Calibri Light" panose="020F0502020204030204" pitchFamily="34" charset="0"/>
                <a:cs typeface="Calibri Light" panose="020F0502020204030204" pitchFamily="34" charset="0"/>
              </a:rPr>
              <a:t>Is there more carbon stored in the global human population or the trees in [MY STATE]?</a:t>
            </a:r>
            <a:endParaRPr lang="en-US" sz="2400" dirty="0">
              <a:solidFill>
                <a:srgbClr val="7030A0"/>
              </a:solidFill>
            </a:endParaRPr>
          </a:p>
        </p:txBody>
      </p:sp>
      <p:sp>
        <p:nvSpPr>
          <p:cNvPr id="7" name="Rectangle 6">
            <a:extLst>
              <a:ext uri="{FF2B5EF4-FFF2-40B4-BE49-F238E27FC236}">
                <a16:creationId xmlns:a16="http://schemas.microsoft.com/office/drawing/2014/main" id="{E5F83FD2-07E1-5D4D-BAD3-FAC9D4376CA5}"/>
              </a:ext>
            </a:extLst>
          </p:cNvPr>
          <p:cNvSpPr/>
          <p:nvPr/>
        </p:nvSpPr>
        <p:spPr>
          <a:xfrm>
            <a:off x="5023625" y="5384338"/>
            <a:ext cx="3900918" cy="1323439"/>
          </a:xfrm>
          <a:prstGeom prst="rect">
            <a:avLst/>
          </a:prstGeom>
        </p:spPr>
        <p:txBody>
          <a:bodyPr wrap="square">
            <a:spAutoFit/>
          </a:bodyPr>
          <a:lstStyle/>
          <a:p>
            <a:pPr>
              <a:spcAft>
                <a:spcPts val="1200"/>
              </a:spcAft>
            </a:pPr>
            <a:r>
              <a:rPr lang="en-US" sz="2000" dirty="0"/>
              <a:t>** This activity can help students understand why there is not a ‘human’ pool on the Global Carbon Cycle Diagram. </a:t>
            </a:r>
          </a:p>
        </p:txBody>
      </p:sp>
    </p:spTree>
    <p:extLst>
      <p:ext uri="{BB962C8B-B14F-4D97-AF65-F5344CB8AC3E}">
        <p14:creationId xmlns:p14="http://schemas.microsoft.com/office/powerpoint/2010/main" val="36345970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45515-D16D-4A48-A90E-2F0D6288F871}"/>
              </a:ext>
            </a:extLst>
          </p:cNvPr>
          <p:cNvSpPr>
            <a:spLocks noGrp="1"/>
          </p:cNvSpPr>
          <p:nvPr>
            <p:ph type="title" idx="4294967295"/>
          </p:nvPr>
        </p:nvSpPr>
        <p:spPr>
          <a:xfrm>
            <a:off x="1156970" y="903605"/>
            <a:ext cx="5721350" cy="610235"/>
          </a:xfrm>
          <a:prstGeom prst="rect">
            <a:avLst/>
          </a:prstGeom>
        </p:spPr>
        <p:txBody>
          <a:bodyPr/>
          <a:lstStyle/>
          <a:p>
            <a:pPr rtl="0" eaLnBrk="1" latinLnBrk="0" hangingPunct="1"/>
            <a:r>
              <a:rPr lang="en-US" sz="4100" dirty="0">
                <a:solidFill>
                  <a:schemeClr val="accent1">
                    <a:lumMod val="50000"/>
                  </a:schemeClr>
                </a:solidFill>
              </a:rPr>
              <a:t>Schoolyard area scaling</a:t>
            </a:r>
            <a:endParaRPr lang="en-US" dirty="0"/>
          </a:p>
        </p:txBody>
      </p:sp>
      <p:sp>
        <p:nvSpPr>
          <p:cNvPr id="4" name="TextBox 3">
            <a:extLst>
              <a:ext uri="{FF2B5EF4-FFF2-40B4-BE49-F238E27FC236}">
                <a16:creationId xmlns:a16="http://schemas.microsoft.com/office/drawing/2014/main" id="{5F24CFAA-CD11-42F2-BA64-701FB1EE563B}"/>
              </a:ext>
            </a:extLst>
          </p:cNvPr>
          <p:cNvSpPr txBox="1"/>
          <p:nvPr/>
        </p:nvSpPr>
        <p:spPr>
          <a:xfrm>
            <a:off x="1463040" y="1513840"/>
            <a:ext cx="6177280" cy="646331"/>
          </a:xfrm>
          <a:prstGeom prst="rect">
            <a:avLst/>
          </a:prstGeom>
          <a:noFill/>
        </p:spPr>
        <p:txBody>
          <a:bodyPr wrap="square" rtlCol="0">
            <a:spAutoFit/>
          </a:bodyPr>
          <a:lstStyle/>
          <a:p>
            <a:r>
              <a:rPr lang="en-US" i="1" dirty="0"/>
              <a:t>*Very helpful activity for Non-Standard Sites!*</a:t>
            </a:r>
          </a:p>
          <a:p>
            <a:endParaRPr lang="en-US" dirty="0"/>
          </a:p>
        </p:txBody>
      </p:sp>
      <p:sp>
        <p:nvSpPr>
          <p:cNvPr id="5" name="TextBox 4">
            <a:extLst>
              <a:ext uri="{FF2B5EF4-FFF2-40B4-BE49-F238E27FC236}">
                <a16:creationId xmlns:a16="http://schemas.microsoft.com/office/drawing/2014/main" id="{775FAB26-C620-7549-9736-FE67645CBE94}"/>
              </a:ext>
            </a:extLst>
          </p:cNvPr>
          <p:cNvSpPr txBox="1"/>
          <p:nvPr/>
        </p:nvSpPr>
        <p:spPr>
          <a:xfrm>
            <a:off x="1328928" y="2067664"/>
            <a:ext cx="7815072" cy="2400657"/>
          </a:xfrm>
          <a:prstGeom prst="rect">
            <a:avLst/>
          </a:prstGeom>
          <a:noFill/>
        </p:spPr>
        <p:txBody>
          <a:bodyPr wrap="square" rtlCol="0">
            <a:spAutoFit/>
          </a:bodyPr>
          <a:lstStyle/>
          <a:p>
            <a:pPr>
              <a:spcAft>
                <a:spcPts val="1200"/>
              </a:spcAft>
            </a:pPr>
            <a:r>
              <a:rPr lang="en-US" sz="2800" dirty="0"/>
              <a:t>The</a:t>
            </a:r>
            <a:r>
              <a:rPr lang="en-US" sz="2800" i="1" dirty="0"/>
              <a:t> </a:t>
            </a:r>
            <a:r>
              <a:rPr lang="en-US" sz="2800" i="1" dirty="0">
                <a:hlinkClick r:id="rId2"/>
              </a:rPr>
              <a:t>Determining Scale &amp; Calculating Area Teacher Guide</a:t>
            </a:r>
            <a:r>
              <a:rPr lang="en-US" sz="2800" dirty="0">
                <a:hlinkClick r:id="rId2"/>
              </a:rPr>
              <a:t> </a:t>
            </a:r>
            <a:r>
              <a:rPr lang="en-US" sz="2800" dirty="0"/>
              <a:t>describes how to use an aerial photo/map to scale your sample site carbon measurements to larger areas of similar vegetation.  </a:t>
            </a:r>
          </a:p>
          <a:p>
            <a:pPr>
              <a:spcAft>
                <a:spcPts val="1200"/>
              </a:spcAft>
            </a:pPr>
            <a:endParaRPr lang="en-US" sz="2800" dirty="0">
              <a:solidFill>
                <a:srgbClr val="7030A0"/>
              </a:solidFill>
            </a:endParaRPr>
          </a:p>
        </p:txBody>
      </p:sp>
      <p:sp>
        <p:nvSpPr>
          <p:cNvPr id="6" name="Rectangle 5">
            <a:extLst>
              <a:ext uri="{FF2B5EF4-FFF2-40B4-BE49-F238E27FC236}">
                <a16:creationId xmlns:a16="http://schemas.microsoft.com/office/drawing/2014/main" id="{A958D204-C5F1-D04D-AACD-7E00216D7B23}"/>
              </a:ext>
            </a:extLst>
          </p:cNvPr>
          <p:cNvSpPr/>
          <p:nvPr/>
        </p:nvSpPr>
        <p:spPr>
          <a:xfrm>
            <a:off x="1328928" y="4126509"/>
            <a:ext cx="4857719" cy="2246769"/>
          </a:xfrm>
          <a:prstGeom prst="rect">
            <a:avLst/>
          </a:prstGeom>
        </p:spPr>
        <p:txBody>
          <a:bodyPr wrap="square">
            <a:spAutoFit/>
          </a:bodyPr>
          <a:lstStyle/>
          <a:p>
            <a:pPr>
              <a:spcAft>
                <a:spcPts val="1200"/>
              </a:spcAft>
            </a:pPr>
            <a:r>
              <a:rPr lang="en-US" sz="2800" dirty="0">
                <a:solidFill>
                  <a:srgbClr val="7030A0"/>
                </a:solidFill>
              </a:rPr>
              <a:t>Example research question that can be answered through this activity: </a:t>
            </a:r>
            <a:r>
              <a:rPr lang="en-US" sz="2800" dirty="0">
                <a:solidFill>
                  <a:srgbClr val="7030A0"/>
                </a:solidFill>
                <a:latin typeface="Calibri Light" panose="020F0502020204030204" pitchFamily="34" charset="0"/>
                <a:cs typeface="Calibri Light" panose="020F0502020204030204" pitchFamily="34" charset="0"/>
              </a:rPr>
              <a:t>How much carbon is stored in the vegetation near my school?</a:t>
            </a:r>
          </a:p>
        </p:txBody>
      </p:sp>
      <p:pic>
        <p:nvPicPr>
          <p:cNvPr id="7" name="Picture 6" descr="Google Earth image showing aerial view of a site, with a lot of trees.">
            <a:extLst>
              <a:ext uri="{FF2B5EF4-FFF2-40B4-BE49-F238E27FC236}">
                <a16:creationId xmlns:a16="http://schemas.microsoft.com/office/drawing/2014/main" id="{B1EB4A9F-6E14-5C40-8C80-31AB4D2459A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676538" y="3497085"/>
            <a:ext cx="2109539" cy="1962469"/>
          </a:xfrm>
          <a:prstGeom prst="rect">
            <a:avLst/>
          </a:prstGeom>
        </p:spPr>
      </p:pic>
      <p:sp>
        <p:nvSpPr>
          <p:cNvPr id="8" name="Rectangle 7">
            <a:extLst>
              <a:ext uri="{FF2B5EF4-FFF2-40B4-BE49-F238E27FC236}">
                <a16:creationId xmlns:a16="http://schemas.microsoft.com/office/drawing/2014/main" id="{E819BE33-1615-A54A-BE2C-941B67369445}"/>
              </a:ext>
            </a:extLst>
          </p:cNvPr>
          <p:cNvSpPr/>
          <p:nvPr/>
        </p:nvSpPr>
        <p:spPr>
          <a:xfrm>
            <a:off x="6544570" y="5568736"/>
            <a:ext cx="2556933" cy="1200329"/>
          </a:xfrm>
          <a:prstGeom prst="rect">
            <a:avLst/>
          </a:prstGeom>
        </p:spPr>
        <p:txBody>
          <a:bodyPr wrap="square">
            <a:spAutoFit/>
          </a:bodyPr>
          <a:lstStyle/>
          <a:p>
            <a:pPr>
              <a:spcAft>
                <a:spcPts val="1200"/>
              </a:spcAft>
            </a:pPr>
            <a:r>
              <a:rPr lang="en-US" i="1" dirty="0"/>
              <a:t>*Note the teacher will need Google Earth Pro (a free application) to create the map image.</a:t>
            </a:r>
          </a:p>
        </p:txBody>
      </p:sp>
    </p:spTree>
    <p:extLst>
      <p:ext uri="{BB962C8B-B14F-4D97-AF65-F5344CB8AC3E}">
        <p14:creationId xmlns:p14="http://schemas.microsoft.com/office/powerpoint/2010/main" val="31992070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661EDB-3A48-4A82-A2E4-A6423FEE2E9C}"/>
              </a:ext>
            </a:extLst>
          </p:cNvPr>
          <p:cNvSpPr>
            <a:spLocks noGrp="1"/>
          </p:cNvSpPr>
          <p:nvPr>
            <p:ph type="title" idx="4294967295"/>
          </p:nvPr>
        </p:nvSpPr>
        <p:spPr>
          <a:xfrm>
            <a:off x="1146810" y="974725"/>
            <a:ext cx="7886700" cy="701675"/>
          </a:xfrm>
          <a:prstGeom prst="rect">
            <a:avLst/>
          </a:prstGeom>
        </p:spPr>
        <p:txBody>
          <a:bodyPr/>
          <a:lstStyle/>
          <a:p>
            <a:pPr rtl="0" eaLnBrk="1" latinLnBrk="0" hangingPunct="1"/>
            <a:r>
              <a:rPr lang="en-US" sz="4100" dirty="0">
                <a:solidFill>
                  <a:schemeClr val="accent1">
                    <a:lumMod val="50000"/>
                  </a:schemeClr>
                </a:solidFill>
              </a:rPr>
              <a:t>Calculating Net Primary Productivity</a:t>
            </a:r>
          </a:p>
        </p:txBody>
      </p:sp>
      <p:sp>
        <p:nvSpPr>
          <p:cNvPr id="4" name="TextBox 3">
            <a:extLst>
              <a:ext uri="{FF2B5EF4-FFF2-40B4-BE49-F238E27FC236}">
                <a16:creationId xmlns:a16="http://schemas.microsoft.com/office/drawing/2014/main" id="{8A8370B4-108D-7C49-9F58-63AC58D5DDD9}"/>
              </a:ext>
            </a:extLst>
          </p:cNvPr>
          <p:cNvSpPr txBox="1"/>
          <p:nvPr/>
        </p:nvSpPr>
        <p:spPr>
          <a:xfrm>
            <a:off x="1328928" y="1972414"/>
            <a:ext cx="7815072" cy="4093428"/>
          </a:xfrm>
          <a:prstGeom prst="rect">
            <a:avLst/>
          </a:prstGeom>
          <a:noFill/>
        </p:spPr>
        <p:txBody>
          <a:bodyPr wrap="square" rtlCol="0">
            <a:spAutoFit/>
          </a:bodyPr>
          <a:lstStyle/>
          <a:p>
            <a:pPr>
              <a:spcAft>
                <a:spcPts val="1200"/>
              </a:spcAft>
            </a:pPr>
            <a:r>
              <a:rPr lang="en-US" sz="2400" dirty="0"/>
              <a:t>Use the </a:t>
            </a:r>
            <a:r>
              <a:rPr lang="en-US" sz="2400" i="1" dirty="0">
                <a:hlinkClick r:id="rId2"/>
              </a:rPr>
              <a:t>Calculating Net Primary Productivity Teacher Guide </a:t>
            </a:r>
            <a:r>
              <a:rPr lang="en-US" sz="2400" dirty="0"/>
              <a:t>to understand the change in carbon storage over time</a:t>
            </a:r>
            <a:r>
              <a:rPr lang="en-US" sz="2400" b="1" dirty="0"/>
              <a:t>. *Needs multiple years of carbon data*</a:t>
            </a:r>
            <a:r>
              <a:rPr lang="en-US" sz="2400" dirty="0"/>
              <a:t>  </a:t>
            </a:r>
          </a:p>
          <a:p>
            <a:pPr>
              <a:spcAft>
                <a:spcPts val="1200"/>
              </a:spcAft>
            </a:pPr>
            <a:r>
              <a:rPr lang="en-US" sz="2400" dirty="0">
                <a:solidFill>
                  <a:srgbClr val="7030A0"/>
                </a:solidFill>
              </a:rPr>
              <a:t>Example research question that can be answered through this activity: </a:t>
            </a:r>
            <a:r>
              <a:rPr lang="en-US" sz="2400" dirty="0">
                <a:solidFill>
                  <a:srgbClr val="7030A0"/>
                </a:solidFill>
                <a:latin typeface="Calibri Light" panose="020F0502020204030204" pitchFamily="34" charset="0"/>
                <a:cs typeface="Calibri Light" panose="020F0502020204030204" pitchFamily="34" charset="0"/>
              </a:rPr>
              <a:t>What is the pattern in which biomass and carbon storage change over time in my sample site?</a:t>
            </a:r>
            <a:endParaRPr lang="en-US" sz="2400" dirty="0">
              <a:solidFill>
                <a:srgbClr val="7030A0"/>
              </a:solidFill>
            </a:endParaRPr>
          </a:p>
          <a:p>
            <a:pPr>
              <a:spcAft>
                <a:spcPts val="1200"/>
              </a:spcAft>
            </a:pPr>
            <a:r>
              <a:rPr lang="en-US" sz="2400" dirty="0"/>
              <a:t>Net Primary Productivity (NPP), or the production of plant biomass, is equal to all of the carbon taken up by the vegetation through photosynthesis </a:t>
            </a:r>
            <a:r>
              <a:rPr lang="en-US" sz="2400" i="1" dirty="0"/>
              <a:t>minus</a:t>
            </a:r>
            <a:r>
              <a:rPr lang="en-US" sz="2400" dirty="0"/>
              <a:t> the carbon that is lost to respiration. NPP can be calculated with this equation:</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857A1C0-6A4A-974A-A2E2-2ECC5A480B19}"/>
                  </a:ext>
                </a:extLst>
              </p:cNvPr>
              <p:cNvSpPr txBox="1"/>
              <p:nvPr/>
            </p:nvSpPr>
            <p:spPr>
              <a:xfrm>
                <a:off x="1247920" y="6221966"/>
                <a:ext cx="7865936" cy="338554"/>
              </a:xfrm>
              <a:prstGeom prst="rect">
                <a:avLst/>
              </a:prstGeom>
            </p:spPr>
            <p:style>
              <a:lnRef idx="2">
                <a:schemeClr val="dk1"/>
              </a:lnRef>
              <a:fillRef idx="1">
                <a:schemeClr val="lt1"/>
              </a:fillRef>
              <a:effectRef idx="0">
                <a:schemeClr val="dk1"/>
              </a:effectRef>
              <a:fontRef idx="minor">
                <a:schemeClr val="dk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𝑁𝑃𝑃</m:t>
                      </m:r>
                      <m:r>
                        <a:rPr lang="en-US" sz="2200" b="0" i="1" smtClean="0">
                          <a:latin typeface="Cambria Math" panose="02040503050406030204" pitchFamily="18" charset="0"/>
                        </a:rPr>
                        <m:t>=</m:t>
                      </m:r>
                      <m:r>
                        <a:rPr lang="en-US" sz="2200" b="0" i="1" smtClean="0">
                          <a:latin typeface="Cambria Math" panose="02040503050406030204" pitchFamily="18" charset="0"/>
                        </a:rPr>
                        <m:t>𝐶𝑎𝑟𝑏𝑜𝑛</m:t>
                      </m:r>
                      <m:r>
                        <a:rPr lang="en-US" sz="2200" b="0" i="1" smtClean="0">
                          <a:latin typeface="Cambria Math" panose="02040503050406030204" pitchFamily="18" charset="0"/>
                        </a:rPr>
                        <m:t> </m:t>
                      </m:r>
                      <m:r>
                        <a:rPr lang="en-US" sz="2200" b="0" i="1" smtClean="0">
                          <a:latin typeface="Cambria Math" panose="02040503050406030204" pitchFamily="18" charset="0"/>
                        </a:rPr>
                        <m:t>𝑠𝑡𝑜𝑟𝑒𝑑</m:t>
                      </m:r>
                      <m:r>
                        <a:rPr lang="en-US" sz="2200" b="0" i="1" smtClean="0">
                          <a:latin typeface="Cambria Math" panose="02040503050406030204" pitchFamily="18" charset="0"/>
                        </a:rPr>
                        <m:t> </m:t>
                      </m:r>
                      <m:r>
                        <a:rPr lang="en-US" sz="2200" b="0" i="1" smtClean="0">
                          <a:latin typeface="Cambria Math" panose="02040503050406030204" pitchFamily="18" charset="0"/>
                        </a:rPr>
                        <m:t>𝑓𝑜𝑟</m:t>
                      </m:r>
                      <m:r>
                        <a:rPr lang="en-US" sz="2200" b="0" i="1" smtClean="0">
                          <a:latin typeface="Cambria Math" panose="02040503050406030204" pitchFamily="18" charset="0"/>
                        </a:rPr>
                        <m:t> </m:t>
                      </m:r>
                      <m:r>
                        <a:rPr lang="en-US" sz="2200" b="0" i="1" smtClean="0">
                          <a:latin typeface="Cambria Math" panose="02040503050406030204" pitchFamily="18" charset="0"/>
                        </a:rPr>
                        <m:t>𝑌𝑒𝑎𝑟</m:t>
                      </m:r>
                      <m:r>
                        <a:rPr lang="en-US" sz="2200" b="0" i="1" smtClean="0">
                          <a:latin typeface="Cambria Math" panose="02040503050406030204" pitchFamily="18" charset="0"/>
                        </a:rPr>
                        <m:t> 2 −</m:t>
                      </m:r>
                      <m:r>
                        <a:rPr lang="en-US" sz="2200" b="0" i="1" smtClean="0">
                          <a:latin typeface="Cambria Math" panose="02040503050406030204" pitchFamily="18" charset="0"/>
                        </a:rPr>
                        <m:t>𝐶𝑎𝑟𝑏𝑜𝑛</m:t>
                      </m:r>
                      <m:r>
                        <a:rPr lang="en-US" sz="2200" b="0" i="1" smtClean="0">
                          <a:latin typeface="Cambria Math" panose="02040503050406030204" pitchFamily="18" charset="0"/>
                        </a:rPr>
                        <m:t> </m:t>
                      </m:r>
                      <m:r>
                        <a:rPr lang="en-US" sz="2200" b="0" i="1" smtClean="0">
                          <a:latin typeface="Cambria Math" panose="02040503050406030204" pitchFamily="18" charset="0"/>
                        </a:rPr>
                        <m:t>𝑆𝑡𝑜𝑟𝑒𝑑</m:t>
                      </m:r>
                      <m:r>
                        <a:rPr lang="en-US" sz="2200" b="0" i="1" smtClean="0">
                          <a:latin typeface="Cambria Math" panose="02040503050406030204" pitchFamily="18" charset="0"/>
                        </a:rPr>
                        <m:t> </m:t>
                      </m:r>
                      <m:r>
                        <a:rPr lang="en-US" sz="2200" b="0" i="1" smtClean="0">
                          <a:latin typeface="Cambria Math" panose="02040503050406030204" pitchFamily="18" charset="0"/>
                        </a:rPr>
                        <m:t>𝑓𝑜𝑟</m:t>
                      </m:r>
                      <m:r>
                        <a:rPr lang="en-US" sz="2200" b="0" i="1" smtClean="0">
                          <a:latin typeface="Cambria Math" panose="02040503050406030204" pitchFamily="18" charset="0"/>
                        </a:rPr>
                        <m:t> </m:t>
                      </m:r>
                      <m:r>
                        <a:rPr lang="en-US" sz="2200" b="0" i="1" smtClean="0">
                          <a:latin typeface="Cambria Math" panose="02040503050406030204" pitchFamily="18" charset="0"/>
                        </a:rPr>
                        <m:t>𝑌𝑒𝑎𝑟</m:t>
                      </m:r>
                      <m:r>
                        <a:rPr lang="en-US" sz="2200" b="0" i="1" smtClean="0">
                          <a:latin typeface="Cambria Math" panose="02040503050406030204" pitchFamily="18" charset="0"/>
                        </a:rPr>
                        <m:t> 1</m:t>
                      </m:r>
                    </m:oMath>
                  </m:oMathPara>
                </a14:m>
                <a:endParaRPr lang="en-US" sz="2200" dirty="0">
                  <a:latin typeface="+mj-lt"/>
                </a:endParaRPr>
              </a:p>
            </p:txBody>
          </p:sp>
        </mc:Choice>
        <mc:Fallback xmlns="">
          <p:sp>
            <p:nvSpPr>
              <p:cNvPr id="6" name="TextBox 5">
                <a:extLst>
                  <a:ext uri="{FF2B5EF4-FFF2-40B4-BE49-F238E27FC236}">
                    <a16:creationId xmlns:a16="http://schemas.microsoft.com/office/drawing/2014/main" id="{5857A1C0-6A4A-974A-A2E2-2ECC5A480B19}"/>
                  </a:ext>
                </a:extLst>
              </p:cNvPr>
              <p:cNvSpPr txBox="1">
                <a:spLocks noRot="1" noChangeAspect="1" noMove="1" noResize="1" noEditPoints="1" noAdjustHandles="1" noChangeArrowheads="1" noChangeShapeType="1" noTextEdit="1"/>
              </p:cNvSpPr>
              <p:nvPr/>
            </p:nvSpPr>
            <p:spPr>
              <a:xfrm>
                <a:off x="1247920" y="6221966"/>
                <a:ext cx="7865936" cy="338554"/>
              </a:xfrm>
              <a:prstGeom prst="rect">
                <a:avLst/>
              </a:prstGeom>
              <a:blipFill>
                <a:blip r:embed="rId3"/>
                <a:stretch>
                  <a:fillRect r="-161" b="-30000"/>
                </a:stretch>
              </a:blipFill>
            </p:spPr>
            <p:txBody>
              <a:bodyPr/>
              <a:lstStyle/>
              <a:p>
                <a:r>
                  <a:rPr lang="en-US">
                    <a:noFill/>
                  </a:rPr>
                  <a:t> </a:t>
                </a:r>
              </a:p>
            </p:txBody>
          </p:sp>
        </mc:Fallback>
      </mc:AlternateContent>
    </p:spTree>
    <p:extLst>
      <p:ext uri="{BB962C8B-B14F-4D97-AF65-F5344CB8AC3E}">
        <p14:creationId xmlns:p14="http://schemas.microsoft.com/office/powerpoint/2010/main" val="6574747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D5548-F5AC-457E-AFF3-7219FE60F832}"/>
              </a:ext>
            </a:extLst>
          </p:cNvPr>
          <p:cNvSpPr>
            <a:spLocks noGrp="1"/>
          </p:cNvSpPr>
          <p:nvPr>
            <p:ph type="title" idx="4294967295"/>
          </p:nvPr>
        </p:nvSpPr>
        <p:spPr>
          <a:xfrm>
            <a:off x="1167130" y="943176"/>
            <a:ext cx="3242310" cy="671830"/>
          </a:xfrm>
          <a:prstGeom prst="rect">
            <a:avLst/>
          </a:prstGeom>
        </p:spPr>
        <p:txBody>
          <a:bodyPr/>
          <a:lstStyle/>
          <a:p>
            <a:pPr rtl="0" eaLnBrk="1" fontAlgn="auto" latinLnBrk="0" hangingPunct="1"/>
            <a:r>
              <a:rPr lang="en-US" sz="3600" b="1" i="0" kern="1200" spc="0" baseline="0" dirty="0">
                <a:ln>
                  <a:noFill/>
                </a:ln>
                <a:solidFill>
                  <a:srgbClr val="002060"/>
                </a:solidFill>
                <a:effectLst/>
                <a:latin typeface="Calibri Light" panose="020F0302020204030204" pitchFamily="34" charset="0"/>
                <a:ea typeface="+mn-ea"/>
                <a:cs typeface="+mn-cs"/>
              </a:rPr>
              <a:t>Quiz Questions</a:t>
            </a:r>
            <a:endParaRPr lang="en-US" dirty="0"/>
          </a:p>
        </p:txBody>
      </p:sp>
      <p:sp>
        <p:nvSpPr>
          <p:cNvPr id="3" name="Content Placeholder 2">
            <a:extLst>
              <a:ext uri="{FF2B5EF4-FFF2-40B4-BE49-F238E27FC236}">
                <a16:creationId xmlns:a16="http://schemas.microsoft.com/office/drawing/2014/main" id="{08B71F1C-FD70-994A-A749-1D975BD44907}"/>
              </a:ext>
            </a:extLst>
          </p:cNvPr>
          <p:cNvSpPr txBox="1">
            <a:spLocks/>
          </p:cNvSpPr>
          <p:nvPr/>
        </p:nvSpPr>
        <p:spPr>
          <a:xfrm>
            <a:off x="1400534" y="1615005"/>
            <a:ext cx="7533915" cy="50556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Challenge yourself to answer these questions and check whether you have achieved the learning objectives of this module.</a:t>
            </a:r>
          </a:p>
          <a:p>
            <a:pPr marL="514350" lvl="0" indent="-514350">
              <a:buFont typeface="+mj-lt"/>
              <a:buAutoNum type="arabicPeriod"/>
              <a:defRPr/>
            </a:pPr>
            <a:r>
              <a:rPr lang="en-US" sz="1800" dirty="0">
                <a:solidFill>
                  <a:sysClr val="windowText" lastClr="000000"/>
                </a:solidFill>
              </a:rPr>
              <a:t>Name two carbon cycle field learning activities. </a:t>
            </a:r>
          </a:p>
          <a:p>
            <a:pPr marL="514350" indent="-514350">
              <a:buFont typeface="+mj-lt"/>
              <a:buAutoNum type="arabicPeriod"/>
              <a:defRPr/>
            </a:pPr>
            <a:r>
              <a:rPr lang="en-US" sz="1800" dirty="0">
                <a:solidFill>
                  <a:sysClr val="windowText" lastClr="000000"/>
                </a:solidFill>
              </a:rPr>
              <a:t>What are some research questions you could ask using GLOBE carbon cycle data at your site?</a:t>
            </a:r>
          </a:p>
          <a:p>
            <a:pPr marL="514350" indent="-514350">
              <a:buFont typeface="+mj-lt"/>
              <a:buAutoNum type="arabicPeriod"/>
              <a:defRPr/>
            </a:pPr>
            <a:r>
              <a:rPr lang="en-US" sz="1800" dirty="0">
                <a:solidFill>
                  <a:sysClr val="windowText" lastClr="000000"/>
                </a:solidFill>
              </a:rPr>
              <a:t>What is the minimum area for a Non-Standard site?</a:t>
            </a:r>
          </a:p>
          <a:p>
            <a:pPr marL="514350" indent="-514350">
              <a:buFont typeface="+mj-lt"/>
              <a:buAutoNum type="arabicPeriod"/>
              <a:defRPr/>
            </a:pPr>
            <a:r>
              <a:rPr lang="en-US" sz="1800" dirty="0">
                <a:solidFill>
                  <a:sysClr val="windowText" lastClr="000000"/>
                </a:solidFill>
              </a:rPr>
              <a:t>If your site has trees, what data will you record for each tree?</a:t>
            </a:r>
          </a:p>
          <a:p>
            <a:pPr marL="514350" lvl="0" indent="-514350">
              <a:buFont typeface="+mj-lt"/>
              <a:buAutoNum type="arabicPeriod"/>
              <a:defRPr/>
            </a:pPr>
            <a:r>
              <a:rPr lang="en-US" sz="1800" dirty="0">
                <a:solidFill>
                  <a:sysClr val="windowText" lastClr="000000"/>
                </a:solidFill>
              </a:rPr>
              <a:t>At what height do you measure tree circumference?</a:t>
            </a:r>
          </a:p>
          <a:p>
            <a:pPr marL="514350" lvl="0" indent="-514350">
              <a:buFont typeface="+mj-lt"/>
              <a:buAutoNum type="arabicPeriod"/>
              <a:defRPr/>
            </a:pPr>
            <a:r>
              <a:rPr lang="en-US" sz="1800" dirty="0">
                <a:solidFill>
                  <a:sysClr val="windowText" lastClr="000000"/>
                </a:solidFill>
              </a:rPr>
              <a:t>If a tree is on a steep slope, what guide could you use to accurately measure tree circumference?</a:t>
            </a:r>
          </a:p>
          <a:p>
            <a:pPr marL="514350" indent="-514350">
              <a:buFont typeface="+mj-lt"/>
              <a:buAutoNum type="arabicPeriod"/>
              <a:defRPr/>
            </a:pPr>
            <a:r>
              <a:rPr lang="en-US" sz="1800" dirty="0">
                <a:solidFill>
                  <a:sysClr val="windowText" lastClr="000000"/>
                </a:solidFill>
              </a:rPr>
              <a:t>How are tree measurements converted to biomass? </a:t>
            </a:r>
          </a:p>
          <a:p>
            <a:pPr marL="514350" indent="-514350">
              <a:buFont typeface="+mj-lt"/>
              <a:buAutoNum type="arabicPeriod"/>
              <a:defRPr/>
            </a:pPr>
            <a:r>
              <a:rPr lang="en-US" sz="1800" dirty="0">
                <a:solidFill>
                  <a:sysClr val="windowText" lastClr="000000"/>
                </a:solidFill>
              </a:rPr>
              <a:t>What data will you record if your site has shrubs or saplings?</a:t>
            </a:r>
          </a:p>
          <a:p>
            <a:pPr marL="514350" indent="-514350">
              <a:buFont typeface="+mj-lt"/>
              <a:buAutoNum type="arabicPeriod"/>
              <a:defRPr/>
            </a:pPr>
            <a:r>
              <a:rPr lang="en-US" sz="1800" dirty="0">
                <a:solidFill>
                  <a:sysClr val="windowText" lastClr="000000"/>
                </a:solidFill>
              </a:rPr>
              <a:t>How is biomass converted to carbon storage?</a:t>
            </a:r>
          </a:p>
          <a:p>
            <a:pPr marL="514350" indent="-514350">
              <a:buFont typeface="+mj-lt"/>
              <a:buAutoNum type="arabicPeriod"/>
              <a:defRPr/>
            </a:pPr>
            <a:r>
              <a:rPr lang="en-US" sz="1800" dirty="0">
                <a:solidFill>
                  <a:sysClr val="windowText" lastClr="000000"/>
                </a:solidFill>
              </a:rPr>
              <a:t>How might someone calculate carbon storage of vegetation over the entire town based on your field measurements?</a:t>
            </a:r>
          </a:p>
        </p:txBody>
      </p:sp>
    </p:spTree>
    <p:extLst>
      <p:ext uri="{BB962C8B-B14F-4D97-AF65-F5344CB8AC3E}">
        <p14:creationId xmlns:p14="http://schemas.microsoft.com/office/powerpoint/2010/main" val="32054047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60EB16E4-9558-4AC5-A6B1-C20B71DCB4E2}"/>
              </a:ext>
            </a:extLst>
          </p:cNvPr>
          <p:cNvSpPr>
            <a:spLocks noGrp="1"/>
          </p:cNvSpPr>
          <p:nvPr>
            <p:ph type="title" idx="4294967295"/>
          </p:nvPr>
        </p:nvSpPr>
        <p:spPr>
          <a:xfrm>
            <a:off x="1238250" y="980588"/>
            <a:ext cx="2876550" cy="445509"/>
          </a:xfrm>
          <a:prstGeom prst="rect">
            <a:avLst/>
          </a:prstGeom>
        </p:spPr>
        <p:txBody>
          <a:bodyPr/>
          <a:lstStyle/>
          <a:p>
            <a:r>
              <a:rPr lang="en-US" sz="2000" b="1" dirty="0"/>
              <a:t>Additional Information</a:t>
            </a:r>
          </a:p>
        </p:txBody>
      </p:sp>
      <p:sp>
        <p:nvSpPr>
          <p:cNvPr id="2" name="TextBox 1">
            <a:extLst>
              <a:ext uri="{FF2B5EF4-FFF2-40B4-BE49-F238E27FC236}">
                <a16:creationId xmlns:a16="http://schemas.microsoft.com/office/drawing/2014/main" id="{9BA088B9-3D2B-7046-A0A6-AFE7AA12E623}"/>
              </a:ext>
            </a:extLst>
          </p:cNvPr>
          <p:cNvSpPr txBox="1"/>
          <p:nvPr/>
        </p:nvSpPr>
        <p:spPr>
          <a:xfrm>
            <a:off x="1238250" y="1130802"/>
            <a:ext cx="6762044" cy="6001643"/>
          </a:xfrm>
          <a:prstGeom prst="rect">
            <a:avLst/>
          </a:prstGeom>
          <a:noFill/>
        </p:spPr>
        <p:txBody>
          <a:bodyPr wrap="none" rtlCol="0">
            <a:spAutoFit/>
          </a:bodyPr>
          <a:lstStyle/>
          <a:p>
            <a:r>
              <a:rPr lang="en-US" sz="2000" b="1" dirty="0"/>
              <a:t>Questions about this module? </a:t>
            </a:r>
            <a:r>
              <a:rPr lang="en-US" sz="2000" dirty="0"/>
              <a:t>Contact GLOBE: </a:t>
            </a:r>
            <a:r>
              <a:rPr lang="en-US" sz="2000" dirty="0">
                <a:hlinkClick r:id="rId3"/>
              </a:rPr>
              <a:t>help@globe.gov</a:t>
            </a:r>
            <a:br>
              <a:rPr lang="en-US" sz="2000" dirty="0"/>
            </a:br>
            <a:br>
              <a:rPr lang="en-US" sz="2000" dirty="0"/>
            </a:br>
            <a:r>
              <a:rPr lang="en-US" sz="2000" b="1" dirty="0"/>
              <a:t>Additional Links:</a:t>
            </a:r>
          </a:p>
          <a:p>
            <a:endParaRPr lang="en-US" sz="2000" dirty="0"/>
          </a:p>
          <a:p>
            <a:r>
              <a:rPr lang="en-US" sz="2000" dirty="0"/>
              <a:t>NASA’s A Breathing Planet, Off Balance Article and Video:</a:t>
            </a:r>
          </a:p>
          <a:p>
            <a:r>
              <a:rPr lang="en-US" sz="2000" dirty="0">
                <a:hlinkClick r:id="rId4"/>
              </a:rPr>
              <a:t>https://www.nasa.gov/feature/goddard/carbon-climate</a:t>
            </a:r>
            <a:endParaRPr lang="en-US" sz="2000" dirty="0"/>
          </a:p>
          <a:p>
            <a:endParaRPr lang="en-US" sz="2000" dirty="0"/>
          </a:p>
          <a:p>
            <a:r>
              <a:rPr lang="en-US" sz="2000" dirty="0"/>
              <a:t>NASA Global Climate Change Website:</a:t>
            </a:r>
          </a:p>
          <a:p>
            <a:r>
              <a:rPr lang="en-US" sz="2000" dirty="0">
                <a:hlinkClick r:id="rId5"/>
              </a:rPr>
              <a:t>https://climate.nasa.gov/</a:t>
            </a:r>
            <a:endParaRPr lang="en-US" sz="2000" dirty="0"/>
          </a:p>
          <a:p>
            <a:endParaRPr lang="en-US" sz="2000" dirty="0"/>
          </a:p>
          <a:p>
            <a:pPr lvl="0"/>
            <a:r>
              <a:rPr lang="en-US" sz="2000" dirty="0">
                <a:solidFill>
                  <a:prstClr val="black"/>
                </a:solidFill>
              </a:rPr>
              <a:t>NASA Scientific Visualization Studio </a:t>
            </a:r>
          </a:p>
          <a:p>
            <a:pPr lvl="0"/>
            <a:r>
              <a:rPr lang="en-US" sz="2000" dirty="0">
                <a:solidFill>
                  <a:prstClr val="black"/>
                </a:solidFill>
              </a:rPr>
              <a:t>(</a:t>
            </a:r>
            <a:r>
              <a:rPr lang="en-US" sz="2000" dirty="0">
                <a:solidFill>
                  <a:prstClr val="black"/>
                </a:solidFill>
                <a:hlinkClick r:id="rId6"/>
              </a:rPr>
              <a:t>https://svs.gsfc.nasa.gov)</a:t>
            </a:r>
            <a:endParaRPr lang="en-US" sz="2000" dirty="0">
              <a:solidFill>
                <a:prstClr val="black"/>
              </a:solidFill>
            </a:endParaRPr>
          </a:p>
          <a:p>
            <a:pPr lvl="0"/>
            <a:endParaRPr lang="en-US" sz="2000" dirty="0">
              <a:solidFill>
                <a:prstClr val="black"/>
              </a:solidFill>
            </a:endParaRPr>
          </a:p>
          <a:p>
            <a:pPr lvl="0"/>
            <a:r>
              <a:rPr lang="en-US" sz="2000" dirty="0">
                <a:solidFill>
                  <a:prstClr val="black"/>
                </a:solidFill>
              </a:rPr>
              <a:t>Global Carbon Project </a:t>
            </a:r>
          </a:p>
          <a:p>
            <a:pPr lvl="0"/>
            <a:r>
              <a:rPr lang="en-US" sz="2000" dirty="0">
                <a:solidFill>
                  <a:prstClr val="black"/>
                </a:solidFill>
              </a:rPr>
              <a:t>(</a:t>
            </a:r>
            <a:r>
              <a:rPr lang="en-US" sz="2000" dirty="0">
                <a:solidFill>
                  <a:prstClr val="black"/>
                </a:solidFill>
                <a:hlinkClick r:id="rId7"/>
              </a:rPr>
              <a:t>http://www.globalcarbonproject.org</a:t>
            </a:r>
            <a:r>
              <a:rPr lang="en-US" sz="2000" dirty="0">
                <a:solidFill>
                  <a:prstClr val="black"/>
                </a:solidFill>
              </a:rPr>
              <a:t>)</a:t>
            </a:r>
          </a:p>
          <a:p>
            <a:pPr lvl="1"/>
            <a:r>
              <a:rPr lang="en-US" sz="2000" dirty="0">
                <a:solidFill>
                  <a:prstClr val="black"/>
                </a:solidFill>
              </a:rPr>
              <a:t> </a:t>
            </a:r>
          </a:p>
          <a:p>
            <a:pPr marL="14288" lvl="1"/>
            <a:r>
              <a:rPr lang="en-US" sz="2000" dirty="0">
                <a:solidFill>
                  <a:prstClr val="black"/>
                </a:solidFill>
              </a:rPr>
              <a:t>Global Carbon Atlas</a:t>
            </a:r>
          </a:p>
          <a:p>
            <a:pPr marL="14288" lvl="1"/>
            <a:r>
              <a:rPr lang="en-US" sz="2000" dirty="0">
                <a:solidFill>
                  <a:prstClr val="black"/>
                </a:solidFill>
              </a:rPr>
              <a:t>(</a:t>
            </a:r>
            <a:r>
              <a:rPr lang="en-US" sz="2000" dirty="0">
                <a:solidFill>
                  <a:prstClr val="black"/>
                </a:solidFill>
                <a:hlinkClick r:id="rId8"/>
              </a:rPr>
              <a:t>http://www.globalcarbonatlas.org</a:t>
            </a:r>
            <a:r>
              <a:rPr lang="en-US" sz="2000" dirty="0">
                <a:solidFill>
                  <a:prstClr val="black"/>
                </a:solidFill>
              </a:rPr>
              <a:t>)</a:t>
            </a:r>
          </a:p>
          <a:p>
            <a:endParaRPr lang="en-US" sz="2400" dirty="0"/>
          </a:p>
        </p:txBody>
      </p:sp>
    </p:spTree>
    <p:extLst>
      <p:ext uri="{BB962C8B-B14F-4D97-AF65-F5344CB8AC3E}">
        <p14:creationId xmlns:p14="http://schemas.microsoft.com/office/powerpoint/2010/main" val="3128158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6D187-40D7-4AC6-B08B-9D3AA4DD15EB}"/>
              </a:ext>
            </a:extLst>
          </p:cNvPr>
          <p:cNvSpPr>
            <a:spLocks noGrp="1"/>
          </p:cNvSpPr>
          <p:nvPr>
            <p:ph type="title" idx="4294967295"/>
          </p:nvPr>
        </p:nvSpPr>
        <p:spPr>
          <a:xfrm>
            <a:off x="1276832" y="1134320"/>
            <a:ext cx="6593953" cy="769194"/>
          </a:xfrm>
          <a:prstGeom prst="rect">
            <a:avLst/>
          </a:prstGeom>
        </p:spPr>
        <p:txBody>
          <a:bodyPr/>
          <a:lstStyle/>
          <a:p>
            <a:r>
              <a:rPr lang="en-US" sz="4000" kern="1200" dirty="0">
                <a:solidFill>
                  <a:srgbClr val="002060"/>
                </a:solidFill>
                <a:effectLst/>
                <a:latin typeface="Calibri" panose="020F0502020204030204" pitchFamily="34" charset="0"/>
                <a:ea typeface="+mn-ea"/>
                <a:cs typeface="+mn-cs"/>
              </a:rPr>
              <a:t>Field Protocols Flowchart</a:t>
            </a:r>
            <a:endParaRPr lang="en-US" dirty="0"/>
          </a:p>
        </p:txBody>
      </p:sp>
      <p:pic>
        <p:nvPicPr>
          <p:cNvPr id="3" name="Picture 2" descr="Image shows a flowchart: at the top there's a rectangle with the text Carbon &quot;Cycle Introductory Activities&quot;; then a down arrows connects to second rectangle with the text &quot;Field Learning Activities and 3 bullets - Percent cover, Allometry and Biomass Units&quot;; then a down arrow connects to third rectangle with the text &quot;Protocols and 2 bullets: Site Selection and Site Set-up&quot; then there are three down-arrow, one pointing left to the text &quot;Tree Protocols If site has any trees greater than 15 cm circumference&quot;; next arrow pointing to the center with the text &quot;Shrub/Sapling Protocol If site has shrubs/saplings on more than 25% sample site&quot;; next arrow pointing to the right with the text: &quot;Herbaceous Protocol If site has herbaceous vegetation on more than 50% sample site&quot;. Then there's another down arrow connecting to another rectangle with the text Data Entry; then there's another down arrow connecting to another rectangle with the text &quot;Data Analysis&quot; and one last down arrow connecting to another rectangle that reads &quot;Assessment&quot;.">
            <a:extLst>
              <a:ext uri="{FF2B5EF4-FFF2-40B4-BE49-F238E27FC236}">
                <a16:creationId xmlns:a16="http://schemas.microsoft.com/office/drawing/2014/main" id="{B776A9FC-DAC7-5B4B-9F56-27323C94835D}"/>
              </a:ext>
            </a:extLst>
          </p:cNvPr>
          <p:cNvPicPr>
            <a:picLocks noChangeAspect="1"/>
          </p:cNvPicPr>
          <p:nvPr/>
        </p:nvPicPr>
        <p:blipFill>
          <a:blip r:embed="rId2"/>
          <a:stretch>
            <a:fillRect/>
          </a:stretch>
        </p:blipFill>
        <p:spPr>
          <a:xfrm>
            <a:off x="1917024" y="2045882"/>
            <a:ext cx="6290268" cy="4658708"/>
          </a:xfrm>
          <a:prstGeom prst="rect">
            <a:avLst/>
          </a:prstGeom>
        </p:spPr>
      </p:pic>
    </p:spTree>
    <p:extLst>
      <p:ext uri="{BB962C8B-B14F-4D97-AF65-F5344CB8AC3E}">
        <p14:creationId xmlns:p14="http://schemas.microsoft.com/office/powerpoint/2010/main" val="1944220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75FD74-4503-42A0-9076-68AE0D5D5682}"/>
              </a:ext>
            </a:extLst>
          </p:cNvPr>
          <p:cNvSpPr>
            <a:spLocks noGrp="1"/>
          </p:cNvSpPr>
          <p:nvPr>
            <p:ph type="title" idx="4294967295"/>
          </p:nvPr>
        </p:nvSpPr>
        <p:spPr>
          <a:xfrm>
            <a:off x="1323975" y="1072444"/>
            <a:ext cx="7160684" cy="707319"/>
          </a:xfrm>
          <a:prstGeom prst="rect">
            <a:avLst/>
          </a:prstGeom>
        </p:spPr>
        <p:txBody>
          <a:bodyPr/>
          <a:lstStyle/>
          <a:p>
            <a:pPr rtl="0" eaLnBrk="1" latinLnBrk="0" hangingPunct="1"/>
            <a:r>
              <a:rPr lang="en-US" dirty="0">
                <a:solidFill>
                  <a:srgbClr val="002060"/>
                </a:solidFill>
              </a:rPr>
              <a:t>Example Research Questions</a:t>
            </a:r>
          </a:p>
        </p:txBody>
      </p:sp>
      <p:sp>
        <p:nvSpPr>
          <p:cNvPr id="3" name="Content Placeholder 2">
            <a:extLst>
              <a:ext uri="{FF2B5EF4-FFF2-40B4-BE49-F238E27FC236}">
                <a16:creationId xmlns:a16="http://schemas.microsoft.com/office/drawing/2014/main" id="{C9D8E9AD-6CA5-CD44-9373-7BACA358F4AA}"/>
              </a:ext>
            </a:extLst>
          </p:cNvPr>
          <p:cNvSpPr txBox="1">
            <a:spLocks/>
          </p:cNvSpPr>
          <p:nvPr/>
        </p:nvSpPr>
        <p:spPr>
          <a:xfrm>
            <a:off x="1323975" y="1954381"/>
            <a:ext cx="7637145" cy="3517949"/>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7800" indent="0">
              <a:buNone/>
            </a:pPr>
            <a:r>
              <a:rPr lang="en-US" sz="2200" dirty="0">
                <a:latin typeface="Calibri Light" panose="020F0502020204030204" pitchFamily="34" charset="0"/>
                <a:cs typeface="Calibri Light" panose="020F0502020204030204" pitchFamily="34" charset="0"/>
              </a:rPr>
              <a:t>There are many research questions that can be explored through carbon field measurements. Below are some examples:</a:t>
            </a:r>
          </a:p>
          <a:p>
            <a:r>
              <a:rPr lang="en-US" sz="2200" dirty="0">
                <a:latin typeface="Calibri Light" panose="020F0502020204030204" pitchFamily="34" charset="0"/>
                <a:cs typeface="Calibri Light" panose="020F0502020204030204" pitchFamily="34" charset="0"/>
              </a:rPr>
              <a:t>How much carbon is stored in the vegetation near my school? </a:t>
            </a:r>
          </a:p>
          <a:p>
            <a:r>
              <a:rPr lang="en-US" sz="2200" dirty="0">
                <a:latin typeface="Calibri Light" panose="020F0502020204030204" pitchFamily="34" charset="0"/>
                <a:cs typeface="Calibri Light" panose="020F0502020204030204" pitchFamily="34" charset="0"/>
              </a:rPr>
              <a:t>Do different vegetation types store different amounts of carbon? </a:t>
            </a:r>
          </a:p>
          <a:p>
            <a:r>
              <a:rPr lang="en-US" sz="2200" dirty="0">
                <a:latin typeface="Calibri Light" panose="020F0502020204030204" pitchFamily="34" charset="0"/>
                <a:cs typeface="Calibri Light" panose="020F0502020204030204" pitchFamily="34" charset="0"/>
              </a:rPr>
              <a:t>How does the uptake of carbon by schoolyard vegetation compare to the emissions of carbon by the school (carbon footprint)? </a:t>
            </a:r>
          </a:p>
          <a:p>
            <a:r>
              <a:rPr lang="en-US" sz="2200" dirty="0">
                <a:latin typeface="Calibri Light" panose="020F0502020204030204" pitchFamily="34" charset="0"/>
                <a:cs typeface="Calibri Light" panose="020F0502020204030204" pitchFamily="34" charset="0"/>
              </a:rPr>
              <a:t>Is there more carbon stored in the global human population or trees in [MY STATE]?</a:t>
            </a:r>
          </a:p>
          <a:p>
            <a:r>
              <a:rPr lang="en-US" sz="2200" dirty="0">
                <a:latin typeface="Calibri Light" panose="020F0502020204030204" pitchFamily="34" charset="0"/>
                <a:cs typeface="Calibri Light" panose="020F0502020204030204" pitchFamily="34" charset="0"/>
              </a:rPr>
              <a:t>What is the pattern in which biomass and carbon storage change over time in my sample site? *Multiple years of data needed*</a:t>
            </a:r>
          </a:p>
        </p:txBody>
      </p:sp>
    </p:spTree>
    <p:extLst>
      <p:ext uri="{BB962C8B-B14F-4D97-AF65-F5344CB8AC3E}">
        <p14:creationId xmlns:p14="http://schemas.microsoft.com/office/powerpoint/2010/main" val="3054408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EC613F-DFAD-4DBE-BF90-8F21555ECE28}"/>
              </a:ext>
            </a:extLst>
          </p:cNvPr>
          <p:cNvSpPr>
            <a:spLocks noGrp="1"/>
          </p:cNvSpPr>
          <p:nvPr>
            <p:ph type="title" idx="4294967295"/>
          </p:nvPr>
        </p:nvSpPr>
        <p:spPr>
          <a:xfrm>
            <a:off x="1204384" y="1144059"/>
            <a:ext cx="7631445" cy="718608"/>
          </a:xfrm>
          <a:prstGeom prst="rect">
            <a:avLst/>
          </a:prstGeom>
        </p:spPr>
        <p:txBody>
          <a:bodyPr/>
          <a:lstStyle/>
          <a:p>
            <a:pPr rtl="0" eaLnBrk="1" latinLnBrk="0" hangingPunct="1"/>
            <a:r>
              <a:rPr lang="en-US" dirty="0">
                <a:solidFill>
                  <a:srgbClr val="002060"/>
                </a:solidFill>
              </a:rPr>
              <a:t>How Will You Calculate Carbon?</a:t>
            </a:r>
          </a:p>
        </p:txBody>
      </p:sp>
      <p:pic>
        <p:nvPicPr>
          <p:cNvPr id="5" name="Picture 4" descr="Diagram to calculate carbon has 7 text elements and 6 arrows connecting the text elements to each other to illustrate the calculation process. First you make vegetation measurements by using allometric/mathematical equations to obtain the biomass in grams. The carbon equals the biomas times 50% which is the Carbon Storage in Vegetation in gC; then by dividing that by the Sample Site Area in square meters you get the Carbon Storage per site in gC/square meters.">
            <a:extLst>
              <a:ext uri="{FF2B5EF4-FFF2-40B4-BE49-F238E27FC236}">
                <a16:creationId xmlns:a16="http://schemas.microsoft.com/office/drawing/2014/main" id="{03C9E85A-C6CD-42EC-8662-C7B2C98F6A03}"/>
              </a:ext>
            </a:extLst>
          </p:cNvPr>
          <p:cNvPicPr>
            <a:picLocks noChangeAspect="1"/>
          </p:cNvPicPr>
          <p:nvPr/>
        </p:nvPicPr>
        <p:blipFill>
          <a:blip r:embed="rId2"/>
          <a:stretch>
            <a:fillRect/>
          </a:stretch>
        </p:blipFill>
        <p:spPr>
          <a:xfrm>
            <a:off x="1513895" y="2272084"/>
            <a:ext cx="7051000" cy="3554830"/>
          </a:xfrm>
          <a:prstGeom prst="rect">
            <a:avLst/>
          </a:prstGeom>
        </p:spPr>
      </p:pic>
    </p:spTree>
    <p:extLst>
      <p:ext uri="{BB962C8B-B14F-4D97-AF65-F5344CB8AC3E}">
        <p14:creationId xmlns:p14="http://schemas.microsoft.com/office/powerpoint/2010/main" val="12260866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I. Understand your da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J. Quiz Yourself">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K. Additional Inform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LIBRARY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 Overvi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B. Learning Objecti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 What is the Carbon Cyc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D. Field Measurements Overvi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E. Field Learning Activiti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F. Site Selection and Set-u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G. Tree, Shrub/Sapling, and Herbaceous Protocol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H. Enter data on GLOBE s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15396</TotalTime>
  <Words>3146</Words>
  <Application>Microsoft Office PowerPoint</Application>
  <PresentationFormat>On-screen Show (4:3)</PresentationFormat>
  <Paragraphs>373</Paragraphs>
  <Slides>64</Slides>
  <Notes>13</Notes>
  <HiddenSlides>0</HiddenSlides>
  <MMClips>0</MMClips>
  <ScaleCrop>false</ScaleCrop>
  <HeadingPairs>
    <vt:vector size="6" baseType="variant">
      <vt:variant>
        <vt:lpstr>Fonts Used</vt:lpstr>
      </vt:variant>
      <vt:variant>
        <vt:i4>7</vt:i4>
      </vt:variant>
      <vt:variant>
        <vt:lpstr>Theme</vt:lpstr>
      </vt:variant>
      <vt:variant>
        <vt:i4>13</vt:i4>
      </vt:variant>
      <vt:variant>
        <vt:lpstr>Slide Titles</vt:lpstr>
      </vt:variant>
      <vt:variant>
        <vt:i4>64</vt:i4>
      </vt:variant>
    </vt:vector>
  </HeadingPairs>
  <TitlesOfParts>
    <vt:vector size="84" baseType="lpstr">
      <vt:lpstr>Arial</vt:lpstr>
      <vt:lpstr>ArialMT</vt:lpstr>
      <vt:lpstr>Calibri</vt:lpstr>
      <vt:lpstr>Calibri Light</vt:lpstr>
      <vt:lpstr>Cambria Math</vt:lpstr>
      <vt:lpstr>Courier New</vt:lpstr>
      <vt:lpstr>TimesNewRomanPSMT</vt:lpstr>
      <vt:lpstr>Office Theme</vt:lpstr>
      <vt:lpstr>A. Overview</vt:lpstr>
      <vt:lpstr>B. Learning Objectives</vt:lpstr>
      <vt:lpstr>C. What is the Carbon Cycle?</vt:lpstr>
      <vt:lpstr>D. Field Measurements Overview</vt:lpstr>
      <vt:lpstr>E. Field Learning Activities</vt:lpstr>
      <vt:lpstr>F. Site Selection and Set-up</vt:lpstr>
      <vt:lpstr>G. Tree, Shrub/Sapling, and Herbaceous Protocols</vt:lpstr>
      <vt:lpstr>H. Enter data on GLOBE site</vt:lpstr>
      <vt:lpstr>I. Understand your data</vt:lpstr>
      <vt:lpstr>J. Quiz Yourself</vt:lpstr>
      <vt:lpstr>K. Additional Information</vt:lpstr>
      <vt:lpstr>LIBRARY PAGE</vt:lpstr>
      <vt:lpstr>Non-Standard Site Carbon Cycle Protocols</vt:lpstr>
      <vt:lpstr>Overview</vt:lpstr>
      <vt:lpstr>Learning Objectives</vt:lpstr>
      <vt:lpstr>Review: What is the Carbon Cycle?</vt:lpstr>
      <vt:lpstr>Review: The Carbon Cycle</vt:lpstr>
      <vt:lpstr>Review: Why Collect Carbon Data?</vt:lpstr>
      <vt:lpstr>Field Protocols Flowchart</vt:lpstr>
      <vt:lpstr>Example Research Questions</vt:lpstr>
      <vt:lpstr>How Will You Calculate Carbon?</vt:lpstr>
      <vt:lpstr>Non-Standard Site Carbon Field  Protocols</vt:lpstr>
      <vt:lpstr>Field Learning Activities</vt:lpstr>
      <vt:lpstr>Biomass Units</vt:lpstr>
      <vt:lpstr>Allometry</vt:lpstr>
      <vt:lpstr>Site Selection</vt:lpstr>
      <vt:lpstr>Site Selection (Cont’d)</vt:lpstr>
      <vt:lpstr>Non-Standard Site  Set-Up</vt:lpstr>
      <vt:lpstr>Non-Standard Site Set-up (Cont’d)</vt:lpstr>
      <vt:lpstr>Protocol Decision Tree</vt:lpstr>
      <vt:lpstr>Trees: Protocol Overview</vt:lpstr>
      <vt:lpstr>How to Measure Trees</vt:lpstr>
      <vt:lpstr>How to Measure Trees (Cont’d)</vt:lpstr>
      <vt:lpstr>Tree Mapping</vt:lpstr>
      <vt:lpstr>Tree Mapping (Cont’d)</vt:lpstr>
      <vt:lpstr>Tree Circumference</vt:lpstr>
      <vt:lpstr>Shrubs/Saplings:  Protocol Overview</vt:lpstr>
      <vt:lpstr>Shrub/Sapling Protocol</vt:lpstr>
      <vt:lpstr>Herbaceous Vegetation:  Protocol Overview</vt:lpstr>
      <vt:lpstr>Herbaceous Protocol</vt:lpstr>
      <vt:lpstr>Herbaceous Protocol (Cont’d)</vt:lpstr>
      <vt:lpstr>Data Entry at Globe.gov (1/3)</vt:lpstr>
      <vt:lpstr>As Part of your data review - Compare Data To Previous Years if applicable</vt:lpstr>
      <vt:lpstr>Data Entry at Globe.gov (2/3)</vt:lpstr>
      <vt:lpstr>Data Entry at Globe.gov (3/3)</vt:lpstr>
      <vt:lpstr>Add new site at Globe.gov</vt:lpstr>
      <vt:lpstr>1. Add new site</vt:lpstr>
      <vt:lpstr>2. Add site coordinates via map</vt:lpstr>
      <vt:lpstr>3. Describe site; indicate if standard or non-standard</vt:lpstr>
      <vt:lpstr>4. Describe Land Cover</vt:lpstr>
      <vt:lpstr>5. Add Modified UNESCO Classification (MUC) Land Cover (1/4)</vt:lpstr>
      <vt:lpstr>5. Add MUC Land Cover (2/4)</vt:lpstr>
      <vt:lpstr>5. Add MUC Land Cover (3/4)</vt:lpstr>
      <vt:lpstr>5. Add MUC Land Cover (4/4)</vt:lpstr>
      <vt:lpstr>6. Add site photos (1/3)</vt:lpstr>
      <vt:lpstr>6. Add site photos (2/3)</vt:lpstr>
      <vt:lpstr>6. Add site photos (3/3)</vt:lpstr>
      <vt:lpstr>7. Submit site</vt:lpstr>
      <vt:lpstr>8. Confirm site submission/update</vt:lpstr>
      <vt:lpstr>Add Carbon Cycle data</vt:lpstr>
      <vt:lpstr>Add carbon data*</vt:lpstr>
      <vt:lpstr>Add carbon cycle tree* data</vt:lpstr>
      <vt:lpstr>Add additional trees if necessary</vt:lpstr>
      <vt:lpstr>Enter shrub, sapling* and herbaceous data.</vt:lpstr>
      <vt:lpstr>Send Data to GLOBE</vt:lpstr>
      <vt:lpstr>Confirm Data Submission</vt:lpstr>
      <vt:lpstr>Understanding Your Data: Data Analysis</vt:lpstr>
      <vt:lpstr>Download Data from GLOBE (1/3) *complete with carbon and biomass estimates</vt:lpstr>
      <vt:lpstr>Download Data from GLOBE (2/3)</vt:lpstr>
      <vt:lpstr>Download Data from GLOBE (3/3)</vt:lpstr>
      <vt:lpstr>Understanding Your Data: Data Interpretation</vt:lpstr>
      <vt:lpstr>Human Carbon vs. Tree Carbon</vt:lpstr>
      <vt:lpstr>Schoolyard area scaling</vt:lpstr>
      <vt:lpstr>Calculating Net Primary Productivity</vt:lpstr>
      <vt:lpstr>Quiz Questions</vt:lpstr>
      <vt:lpstr>Additional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Temperature Protocol</dc:title>
  <dc:creator>russanne low</dc:creator>
  <cp:lastModifiedBy>Rosalba</cp:lastModifiedBy>
  <cp:revision>1084</cp:revision>
  <cp:lastPrinted>2015-08-16T00:05:58Z</cp:lastPrinted>
  <dcterms:created xsi:type="dcterms:W3CDTF">2015-07-29T23:22:56Z</dcterms:created>
  <dcterms:modified xsi:type="dcterms:W3CDTF">2018-09-24T01:03:32Z</dcterms:modified>
</cp:coreProperties>
</file>