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KPRtOYl6gaGUQXHu/bPTPikrFR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4A46C5-0951-45E9-B79C-22008016A1E4}">
  <a:tblStyle styleId="{244A46C5-0951-45E9-B79C-22008016A1E4}" styleName="Table_0">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F1E8"/>
          </a:solidFill>
        </a:fill>
      </a:tcStyle>
    </a:lastRow>
    <a:seCell>
      <a:tcTxStyle/>
      <a:tcStyle>
        <a:tcBdr/>
      </a:tcStyle>
    </a:seCell>
    <a:swCell>
      <a:tcTxStyle/>
      <a:tcStyle>
        <a:tcBdr/>
      </a:tcStyle>
    </a:swCell>
    <a:firstRow>
      <a:tcTxStyle b="on" i="off"/>
      <a:tcStyle>
        <a:tcBdr/>
        <a:fill>
          <a:solidFill>
            <a:srgbClr val="EBF1E8"/>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47"/>
          <p:cNvSpPr txBox="1">
            <a:spLocks noGrp="1"/>
          </p:cNvSpPr>
          <p:nvPr>
            <p:ph type="title"/>
          </p:nvPr>
        </p:nvSpPr>
        <p:spPr>
          <a:xfrm>
            <a:off x="922162" y="500062"/>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85623"/>
              </a:buClr>
              <a:buSzPts val="2800"/>
              <a:buFont typeface="Calibri"/>
              <a:buNone/>
              <a:defRPr sz="2800">
                <a:solidFill>
                  <a:srgbClr val="38562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7"/>
          <p:cNvSpPr txBox="1">
            <a:spLocks noGrp="1"/>
          </p:cNvSpPr>
          <p:nvPr>
            <p:ph type="body" idx="1"/>
          </p:nvPr>
        </p:nvSpPr>
        <p:spPr>
          <a:xfrm>
            <a:off x="918634" y="1486959"/>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7"/>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7"/>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48"/>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5"/>
          <p:cNvSpPr>
            <a:spLocks noGrp="1"/>
          </p:cNvSpPr>
          <p:nvPr>
            <p:ph type="pic" idx="2"/>
          </p:nvPr>
        </p:nvSpPr>
        <p:spPr>
          <a:xfrm>
            <a:off x="3887391" y="987426"/>
            <a:ext cx="4629150" cy="4873625"/>
          </a:xfrm>
          <a:prstGeom prst="rect">
            <a:avLst/>
          </a:prstGeom>
          <a:noFill/>
          <a:ln>
            <a:noFill/>
          </a:ln>
        </p:spPr>
      </p:sp>
      <p:sp>
        <p:nvSpPr>
          <p:cNvPr id="68" name="Google Shape;68;p5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www.globe.gov/do-globe/globe-teachers-guide/instruments" TargetMode="Externa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hyperlink" Target="http://www.globe.gov/documents/355050/7870b60c-379a-4707-a790-65778a72aa03" TargetMode="External"/><Relationship Id="rId13" Type="http://schemas.openxmlformats.org/officeDocument/2006/relationships/image" Target="../media/image23.png"/><Relationship Id="rId3" Type="http://schemas.openxmlformats.org/officeDocument/2006/relationships/image" Target="../media/image17.jpg"/><Relationship Id="rId7" Type="http://schemas.openxmlformats.org/officeDocument/2006/relationships/hyperlink" Target="http://www.globe.gov/documents/348614/8c79fb1e-7c89-49c9-ba29-4a1ca05c5191" TargetMode="External"/><Relationship Id="rId12"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www.globe.gov/documents/355050/d57744e6-dc09-44fb-b167-919ade719254" TargetMode="External"/><Relationship Id="rId11" Type="http://schemas.openxmlformats.org/officeDocument/2006/relationships/image" Target="../media/image21.png"/><Relationship Id="rId5" Type="http://schemas.openxmlformats.org/officeDocument/2006/relationships/hyperlink" Target="http://www.globe.gov/documents/355050/cab9c991-4969-493a-8e00-9bf80fdbc501" TargetMode="External"/><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8.jpg"/><Relationship Id="rId9" Type="http://schemas.openxmlformats.org/officeDocument/2006/relationships/image" Target="../media/image19.png"/><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hyperlink" Target="http://www.globe.gov/documents/348614/8c79fb1e-7c89-49c9-ba29-4a1ca05c5191" TargetMode="Externa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hyperlink" Target="http://www.globe.gov/documents/10157/2209c9c4-96d7-46fe-acdd-eba84b73e5df" TargetMode="Externa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8.jpg"/><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8" Type="http://schemas.openxmlformats.org/officeDocument/2006/relationships/hyperlink" Target="https://www.globe.gov/documents/355050/efb91c50-32cb-4733-a2f6-1e2acaebc575" TargetMode="External"/><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 Id="rId9" Type="http://schemas.openxmlformats.org/officeDocument/2006/relationships/hyperlink" Target="https://www.globe.gov/documents/11865/9d46bef9-31cc-4c50-83f9-6a64c90bc46f"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globe.gov/globe-data/data-entry/email-data-entry" TargetMode="External"/><Relationship Id="rId3" Type="http://schemas.openxmlformats.org/officeDocument/2006/relationships/image" Target="../media/image39.jpg"/><Relationship Id="rId7" Type="http://schemas.openxmlformats.org/officeDocument/2006/relationships/hyperlink" Target="https://dataentry.globe.gov/#/observerpro/home"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globe.gov/home?p_p_id=58&amp;p_p_lifecycle=0&amp;p_p_state=maximized&amp;p_p_mode=view&amp;p_p_col_id=column-2&amp;p_p_col_count=2&amp;_58_enter_data=1&amp;saveLastPath=0&amp;_58_struts_action=/login/login&amp;_58_redirect=https://data.globe.gov" TargetMode="External"/><Relationship Id="rId5" Type="http://schemas.openxmlformats.org/officeDocument/2006/relationships/image" Target="../media/image41.png"/><Relationship Id="rId4" Type="http://schemas.openxmlformats.org/officeDocument/2006/relationships/image" Target="../media/image40.jpg"/><Relationship Id="rId9" Type="http://schemas.openxmlformats.org/officeDocument/2006/relationships/hyperlink" Target="https://www.globe.gov/globe-data/data-entry/globe-observe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jpg"/></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2.jp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www.globe.gov/get-trained/tutorial-center/data-entry/-/tutorials/104432042/edit-create-globe-sites" TargetMode="External"/><Relationship Id="rId5" Type="http://schemas.openxmlformats.org/officeDocument/2006/relationships/image" Target="../media/image42.jpg"/><Relationship Id="rId4" Type="http://schemas.openxmlformats.org/officeDocument/2006/relationships/image" Target="../media/image39.jp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39.jp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image" Target="../media/image50.jpg"/><Relationship Id="rId7" Type="http://schemas.openxmlformats.org/officeDocument/2006/relationships/hyperlink" Target="https://www.globe.gov/get-trained/tutorial-center/data-access/-/tutorials/104432049/introduction-to-the-vis-system"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vis.globe.gov/GLOBE/" TargetMode="External"/><Relationship Id="rId5" Type="http://schemas.openxmlformats.org/officeDocument/2006/relationships/image" Target="../media/image52.png"/><Relationship Id="rId4" Type="http://schemas.openxmlformats.org/officeDocument/2006/relationships/image" Target="../media/image51.jpg"/></Relationships>
</file>

<file path=ppt/slides/_rels/slide3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1.jpg"/></Relationships>
</file>

<file path=ppt/slides/_rels/slide3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1.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55.jpg"/><Relationship Id="rId4" Type="http://schemas.openxmlformats.org/officeDocument/2006/relationships/image" Target="../media/image15.jp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57.jpg"/><Relationship Id="rId4" Type="http://schemas.openxmlformats.org/officeDocument/2006/relationships/image" Target="../media/image56.jpg"/></Relationships>
</file>

<file path=ppt/slides/_rels/slide4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9.jpg"/></Relationships>
</file>

<file path=ppt/slides/_rels/slide4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9.jpg"/></Relationships>
</file>

<file path=ppt/slides/_rels/slide44.xml.rels><?xml version="1.0" encoding="UTF-8" standalone="yes"?>
<Relationships xmlns="http://schemas.openxmlformats.org/package/2006/relationships"><Relationship Id="rId8" Type="http://schemas.openxmlformats.org/officeDocument/2006/relationships/hyperlink" Target="http://nasawavelength.org/" TargetMode="External"/><Relationship Id="rId3" Type="http://schemas.openxmlformats.org/officeDocument/2006/relationships/image" Target="../media/image2.png"/><Relationship Id="rId7" Type="http://schemas.openxmlformats.org/officeDocument/2006/relationships/hyperlink" Target="http://www.globe.gov/"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hyperlink" Target="mailto:training@nasaglobe.org" TargetMode="External"/><Relationship Id="rId5" Type="http://schemas.openxmlformats.org/officeDocument/2006/relationships/image" Target="../media/image59.jpg"/><Relationship Id="rId4" Type="http://schemas.openxmlformats.org/officeDocument/2006/relationships/image" Target="../media/image58.jpg"/><Relationship Id="rId9" Type="http://schemas.openxmlformats.org/officeDocument/2006/relationships/hyperlink" Target="http://climate.nas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hyperlink" Target="https://svs.gsfc.nasa.gov/31053" TargetMode="External"/><Relationship Id="rId3" Type="http://schemas.openxmlformats.org/officeDocument/2006/relationships/image" Target="../media/image10.jpg"/><Relationship Id="rId7" Type="http://schemas.openxmlformats.org/officeDocument/2006/relationships/hyperlink" Target="https://mynasadata.larc.nasa.gov/mini-lessonactivity/observing-annual-vegetation-change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neo.sci.gsfc.nasa.gov/view.php?datasetId=MOD13A2_M_NDVI"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89" name="Google Shape;89;p1" descr="Background image of grasses"/>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68734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83" name="Google Shape;183;p10"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0945" y="-16330"/>
            <a:ext cx="8159638" cy="1039645"/>
          </a:xfrm>
          <a:prstGeom prst="rect">
            <a:avLst/>
          </a:prstGeom>
          <a:noFill/>
          <a:ln>
            <a:noFill/>
          </a:ln>
        </p:spPr>
      </p:pic>
      <p:pic>
        <p:nvPicPr>
          <p:cNvPr id="184" name="Google Shape;184;p10"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1"/>
            <a:ext cx="1145546" cy="6858001"/>
          </a:xfrm>
          <a:prstGeom prst="rect">
            <a:avLst/>
          </a:prstGeom>
          <a:noFill/>
          <a:ln>
            <a:noFill/>
          </a:ln>
        </p:spPr>
      </p:pic>
      <p:sp>
        <p:nvSpPr>
          <p:cNvPr id="185" name="Google Shape;185;p10"/>
          <p:cNvSpPr txBox="1">
            <a:spLocks noGrp="1"/>
          </p:cNvSpPr>
          <p:nvPr>
            <p:ph type="title"/>
          </p:nvPr>
        </p:nvSpPr>
        <p:spPr>
          <a:xfrm>
            <a:off x="1233883" y="80053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Answer to question 1.</a:t>
            </a:r>
            <a:endParaRPr/>
          </a:p>
        </p:txBody>
      </p:sp>
      <p:sp>
        <p:nvSpPr>
          <p:cNvPr id="186" name="Google Shape;186;p10"/>
          <p:cNvSpPr txBox="1">
            <a:spLocks noGrp="1"/>
          </p:cNvSpPr>
          <p:nvPr>
            <p:ph type="body" idx="1"/>
          </p:nvPr>
        </p:nvSpPr>
        <p:spPr>
          <a:xfrm>
            <a:off x="1487714" y="1963248"/>
            <a:ext cx="6921500"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a:t>1. What part of the Earth system is known as the zone of life?</a:t>
            </a:r>
            <a:endParaRPr sz="2000"/>
          </a:p>
          <a:p>
            <a:pPr marL="0" lvl="0" indent="0" algn="l" rtl="0">
              <a:lnSpc>
                <a:spcPct val="90000"/>
              </a:lnSpc>
              <a:spcBef>
                <a:spcPts val="1000"/>
              </a:spcBef>
              <a:spcAft>
                <a:spcPts val="0"/>
              </a:spcAft>
              <a:buClr>
                <a:schemeClr val="dk1"/>
              </a:buClr>
              <a:buSzPts val="2000"/>
              <a:buNone/>
            </a:pPr>
            <a:r>
              <a:rPr lang="en-US" sz="2000" b="1"/>
              <a:t>	</a:t>
            </a:r>
            <a:r>
              <a:rPr lang="en-US" sz="2000"/>
              <a:t>A. Atmosphere</a:t>
            </a:r>
            <a:endParaRPr/>
          </a:p>
          <a:p>
            <a:pPr marL="0" lvl="0" indent="0" algn="l" rtl="0">
              <a:lnSpc>
                <a:spcPct val="90000"/>
              </a:lnSpc>
              <a:spcBef>
                <a:spcPts val="1000"/>
              </a:spcBef>
              <a:spcAft>
                <a:spcPts val="0"/>
              </a:spcAft>
              <a:buClr>
                <a:schemeClr val="dk1"/>
              </a:buClr>
              <a:buSzPts val="2000"/>
              <a:buNone/>
            </a:pPr>
            <a:r>
              <a:rPr lang="en-US" sz="2000" b="1"/>
              <a:t>	B. Biosphere- </a:t>
            </a:r>
            <a:r>
              <a:rPr lang="en-US" sz="2000" b="1">
                <a:solidFill>
                  <a:srgbClr val="FF0000"/>
                </a:solidFill>
              </a:rPr>
              <a:t>correct ☺ </a:t>
            </a:r>
            <a:endParaRPr sz="2000" b="1">
              <a:solidFill>
                <a:srgbClr val="FF0000"/>
              </a:solidFill>
            </a:endParaRPr>
          </a:p>
          <a:p>
            <a:pPr marL="0" lvl="0" indent="0" algn="l" rtl="0">
              <a:lnSpc>
                <a:spcPct val="90000"/>
              </a:lnSpc>
              <a:spcBef>
                <a:spcPts val="1000"/>
              </a:spcBef>
              <a:spcAft>
                <a:spcPts val="0"/>
              </a:spcAft>
              <a:buClr>
                <a:schemeClr val="dk1"/>
              </a:buClr>
              <a:buSzPts val="2000"/>
              <a:buNone/>
            </a:pPr>
            <a:r>
              <a:rPr lang="en-US" sz="2000" b="1"/>
              <a:t>	</a:t>
            </a:r>
            <a:r>
              <a:rPr lang="en-US" sz="2000"/>
              <a:t>C. Lithosphere</a:t>
            </a:r>
            <a:endParaRPr/>
          </a:p>
          <a:p>
            <a:pPr marL="0" lvl="0" indent="0" algn="l" rtl="0">
              <a:lnSpc>
                <a:spcPct val="90000"/>
              </a:lnSpc>
              <a:spcBef>
                <a:spcPts val="1000"/>
              </a:spcBef>
              <a:spcAft>
                <a:spcPts val="0"/>
              </a:spcAft>
              <a:buClr>
                <a:schemeClr val="dk1"/>
              </a:buClr>
              <a:buSzPts val="2000"/>
              <a:buNone/>
            </a:pPr>
            <a:r>
              <a:rPr lang="en-US" sz="2000"/>
              <a:t>	D. Hydrosphere</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92" name="Google Shape;192;p11"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0945" y="-16330"/>
            <a:ext cx="8159638" cy="1039645"/>
          </a:xfrm>
          <a:prstGeom prst="rect">
            <a:avLst/>
          </a:prstGeom>
          <a:noFill/>
          <a:ln>
            <a:noFill/>
          </a:ln>
        </p:spPr>
      </p:pic>
      <p:pic>
        <p:nvPicPr>
          <p:cNvPr id="193" name="Google Shape;193;p11"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1"/>
            <a:ext cx="1145546" cy="6858001"/>
          </a:xfrm>
          <a:prstGeom prst="rect">
            <a:avLst/>
          </a:prstGeom>
          <a:noFill/>
          <a:ln>
            <a:noFill/>
          </a:ln>
        </p:spPr>
      </p:pic>
      <p:sp>
        <p:nvSpPr>
          <p:cNvPr id="194" name="Google Shape;194;p11"/>
          <p:cNvSpPr txBox="1">
            <a:spLocks noGrp="1"/>
          </p:cNvSpPr>
          <p:nvPr>
            <p:ph type="title"/>
          </p:nvPr>
        </p:nvSpPr>
        <p:spPr>
          <a:xfrm>
            <a:off x="1194851" y="877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Question 2</a:t>
            </a:r>
            <a:endParaRPr/>
          </a:p>
        </p:txBody>
      </p:sp>
      <p:sp>
        <p:nvSpPr>
          <p:cNvPr id="195" name="Google Shape;195;p11"/>
          <p:cNvSpPr txBox="1">
            <a:spLocks noGrp="1"/>
          </p:cNvSpPr>
          <p:nvPr>
            <p:ph type="body" idx="1"/>
          </p:nvPr>
        </p:nvSpPr>
        <p:spPr>
          <a:xfrm>
            <a:off x="1520370" y="2012233"/>
            <a:ext cx="6660243"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True or False: In every part of the world, there is one green-up and green-down cycle. </a:t>
            </a:r>
            <a:endParaRPr/>
          </a:p>
          <a:p>
            <a:pPr marL="0" lvl="0" indent="0" algn="l" rtl="0">
              <a:lnSpc>
                <a:spcPct val="90000"/>
              </a:lnSpc>
              <a:spcBef>
                <a:spcPts val="1000"/>
              </a:spcBef>
              <a:spcAft>
                <a:spcPts val="0"/>
              </a:spcAft>
              <a:buClr>
                <a:schemeClr val="dk1"/>
              </a:buClr>
              <a:buSzPts val="2000"/>
              <a:buNone/>
            </a:pPr>
            <a:r>
              <a:rPr lang="en-US" sz="2000" b="1"/>
              <a:t>	</a:t>
            </a: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Do you know the answer?</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01" name="Google Shape;201;p12"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0945" y="-16330"/>
            <a:ext cx="8159638" cy="1039645"/>
          </a:xfrm>
          <a:prstGeom prst="rect">
            <a:avLst/>
          </a:prstGeom>
          <a:noFill/>
          <a:ln>
            <a:noFill/>
          </a:ln>
        </p:spPr>
      </p:pic>
      <p:pic>
        <p:nvPicPr>
          <p:cNvPr id="202" name="Google Shape;202;p12"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1"/>
            <a:ext cx="1145546" cy="6858001"/>
          </a:xfrm>
          <a:prstGeom prst="rect">
            <a:avLst/>
          </a:prstGeom>
          <a:noFill/>
          <a:ln>
            <a:noFill/>
          </a:ln>
        </p:spPr>
      </p:pic>
      <p:sp>
        <p:nvSpPr>
          <p:cNvPr id="203" name="Google Shape;203;p12"/>
          <p:cNvSpPr txBox="1">
            <a:spLocks noGrp="1"/>
          </p:cNvSpPr>
          <p:nvPr>
            <p:ph type="title"/>
          </p:nvPr>
        </p:nvSpPr>
        <p:spPr>
          <a:xfrm>
            <a:off x="1224783" y="8285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Answer to question 2</a:t>
            </a:r>
            <a:endParaRPr/>
          </a:p>
        </p:txBody>
      </p:sp>
      <p:sp>
        <p:nvSpPr>
          <p:cNvPr id="204" name="Google Shape;204;p12"/>
          <p:cNvSpPr txBox="1">
            <a:spLocks noGrp="1"/>
          </p:cNvSpPr>
          <p:nvPr>
            <p:ph type="body" idx="1"/>
          </p:nvPr>
        </p:nvSpPr>
        <p:spPr>
          <a:xfrm>
            <a:off x="1520370" y="2012233"/>
            <a:ext cx="6660243"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True or False: In every part of the world, there is one green-up and green-down cycle.  </a:t>
            </a:r>
            <a:r>
              <a:rPr lang="en-US" sz="2000" b="1">
                <a:solidFill>
                  <a:srgbClr val="FF0000"/>
                </a:solidFill>
              </a:rPr>
              <a:t>False ☺  </a:t>
            </a:r>
            <a:endParaRPr/>
          </a:p>
          <a:p>
            <a:pPr marL="0" lvl="0" indent="0" algn="l" rtl="0">
              <a:lnSpc>
                <a:spcPct val="90000"/>
              </a:lnSpc>
              <a:spcBef>
                <a:spcPts val="1000"/>
              </a:spcBef>
              <a:spcAft>
                <a:spcPts val="0"/>
              </a:spcAft>
              <a:buClr>
                <a:schemeClr val="dk1"/>
              </a:buClr>
              <a:buSzPts val="2000"/>
              <a:buNone/>
            </a:pPr>
            <a:r>
              <a:rPr lang="en-US" sz="2000" b="1"/>
              <a:t>	</a:t>
            </a: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10" name="Google Shape;210;p13"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0945" y="-16330"/>
            <a:ext cx="8159638" cy="1039645"/>
          </a:xfrm>
          <a:prstGeom prst="rect">
            <a:avLst/>
          </a:prstGeom>
          <a:noFill/>
          <a:ln>
            <a:noFill/>
          </a:ln>
        </p:spPr>
      </p:pic>
      <p:pic>
        <p:nvPicPr>
          <p:cNvPr id="211" name="Google Shape;211;p13"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1"/>
            <a:ext cx="1145546" cy="6858001"/>
          </a:xfrm>
          <a:prstGeom prst="rect">
            <a:avLst/>
          </a:prstGeom>
          <a:noFill/>
          <a:ln>
            <a:noFill/>
          </a:ln>
        </p:spPr>
      </p:pic>
      <p:sp>
        <p:nvSpPr>
          <p:cNvPr id="212" name="Google Shape;212;p13"/>
          <p:cNvSpPr txBox="1">
            <a:spLocks noGrp="1"/>
          </p:cNvSpPr>
          <p:nvPr>
            <p:ph type="title"/>
          </p:nvPr>
        </p:nvSpPr>
        <p:spPr>
          <a:xfrm>
            <a:off x="1233883" y="80007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Question 3</a:t>
            </a:r>
            <a:endParaRPr/>
          </a:p>
        </p:txBody>
      </p:sp>
      <p:sp>
        <p:nvSpPr>
          <p:cNvPr id="213" name="Google Shape;213;p13"/>
          <p:cNvSpPr txBox="1">
            <a:spLocks noGrp="1"/>
          </p:cNvSpPr>
          <p:nvPr>
            <p:ph type="body" idx="1"/>
          </p:nvPr>
        </p:nvSpPr>
        <p:spPr>
          <a:xfrm>
            <a:off x="1514165" y="1985831"/>
            <a:ext cx="7248071" cy="435133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000"/>
              <a:buNone/>
            </a:pPr>
            <a:r>
              <a:rPr lang="en-US" sz="2000" b="1"/>
              <a:t>Why are scientists interested in green-up data? The data can be used to:</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help interpret satellite observations of greenness, such as imagery of the Normalized Difference Vegetation Index (NDVI)</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determine how environmental conditions affect plant growth</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calculate changes in growing season length and onset over years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monitor the nature and extent of climate change and its effects on plants and animals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all of the above</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only A and B</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Do you know the answer?</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19" name="Google Shape;219;p14"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0945" y="-16330"/>
            <a:ext cx="8159638" cy="1039645"/>
          </a:xfrm>
          <a:prstGeom prst="rect">
            <a:avLst/>
          </a:prstGeom>
          <a:noFill/>
          <a:ln>
            <a:noFill/>
          </a:ln>
        </p:spPr>
      </p:pic>
      <p:pic>
        <p:nvPicPr>
          <p:cNvPr id="220" name="Google Shape;220;p14"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1"/>
            <a:ext cx="1145546" cy="6858001"/>
          </a:xfrm>
          <a:prstGeom prst="rect">
            <a:avLst/>
          </a:prstGeom>
          <a:noFill/>
          <a:ln>
            <a:noFill/>
          </a:ln>
        </p:spPr>
      </p:pic>
      <p:sp>
        <p:nvSpPr>
          <p:cNvPr id="221" name="Google Shape;221;p14"/>
          <p:cNvSpPr txBox="1">
            <a:spLocks noGrp="1"/>
          </p:cNvSpPr>
          <p:nvPr>
            <p:ph type="title"/>
          </p:nvPr>
        </p:nvSpPr>
        <p:spPr>
          <a:xfrm>
            <a:off x="1224924" y="8219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Answer to question 3</a:t>
            </a:r>
            <a:endParaRPr/>
          </a:p>
        </p:txBody>
      </p:sp>
      <p:sp>
        <p:nvSpPr>
          <p:cNvPr id="222" name="Google Shape;222;p14"/>
          <p:cNvSpPr txBox="1">
            <a:spLocks noGrp="1"/>
          </p:cNvSpPr>
          <p:nvPr>
            <p:ph type="body" idx="1"/>
          </p:nvPr>
        </p:nvSpPr>
        <p:spPr>
          <a:xfrm>
            <a:off x="1514165" y="1985831"/>
            <a:ext cx="7248071" cy="435133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000"/>
              <a:buNone/>
            </a:pPr>
            <a:r>
              <a:rPr lang="en-US" sz="2000" b="1"/>
              <a:t>Why are scientists interested in green-up data? The data can be used to:</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help interpret satellite observations of greenness, such as imagery of the Normalized Difference Vegetation Index (NDVI)</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determine how environmental conditions affect plant growth</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calculate changes in growing season length and onset over years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monitor the nature and extent of climate change and its effects on plants and animals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b="1"/>
              <a:t>all of the above –</a:t>
            </a:r>
            <a:r>
              <a:rPr lang="en-US" sz="2000" b="1">
                <a:solidFill>
                  <a:srgbClr val="FF0000"/>
                </a:solidFill>
              </a:rPr>
              <a:t>correct ☺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only A and B</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Let’s now look at data collection.</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28" name="Google Shape;228;p15"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2663"/>
            <a:ext cx="7977688" cy="1001061"/>
          </a:xfrm>
          <a:prstGeom prst="rect">
            <a:avLst/>
          </a:prstGeom>
          <a:noFill/>
          <a:ln>
            <a:noFill/>
          </a:ln>
        </p:spPr>
      </p:pic>
      <p:pic>
        <p:nvPicPr>
          <p:cNvPr id="229" name="Google Shape;229;p15"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8992"/>
            <a:ext cx="1194027" cy="6874329"/>
          </a:xfrm>
          <a:prstGeom prst="rect">
            <a:avLst/>
          </a:prstGeom>
          <a:noFill/>
          <a:ln>
            <a:noFill/>
          </a:ln>
        </p:spPr>
      </p:pic>
      <p:sp>
        <p:nvSpPr>
          <p:cNvPr id="230" name="Google Shape;230;p15"/>
          <p:cNvSpPr txBox="1">
            <a:spLocks noGrp="1"/>
          </p:cNvSpPr>
          <p:nvPr>
            <p:ph type="title"/>
          </p:nvPr>
        </p:nvSpPr>
        <p:spPr>
          <a:xfrm>
            <a:off x="1276054" y="6178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Overview of the Grass Green-Down Protocol</a:t>
            </a:r>
            <a:endParaRPr/>
          </a:p>
        </p:txBody>
      </p:sp>
      <p:graphicFrame>
        <p:nvGraphicFramePr>
          <p:cNvPr id="231" name="Google Shape;231;p15" descr="Table:&#10;When: At least twice a week beginning two weeks prior to the anticipated start of green down, continuing until plant color change has ended or leaves have dropped off.&#10;Where: Grass Green-Up, Green-Down site:  ideally, your observations in a one-meter square that is dominated by grass plants. &#10;Time Needed: 10-15 minutes per measurement. Frequency of observations: Ideally, visit plant at least two times a week to check for the start of green-up and continue observing until leaf growth plateaus.&#10;Prerequisites: None&#10;Primary Instrument: Metric ruler, GLOBE Plant COlor Guide&#10;Skill Level: ALl&#10;References: Tree, Shrub, and Grass Green-Down Data Sheet&#10;Grass Green-Up and Green-Down Site Selection Field Guide&#10;Site Definition Sheet"/>
          <p:cNvGraphicFramePr/>
          <p:nvPr/>
        </p:nvGraphicFramePr>
        <p:xfrm>
          <a:off x="1437831" y="1595275"/>
          <a:ext cx="3000000" cy="3000000"/>
        </p:xfrm>
        <a:graphic>
          <a:graphicData uri="http://schemas.openxmlformats.org/drawingml/2006/table">
            <a:tbl>
              <a:tblPr firstRow="1" bandRow="1">
                <a:noFill/>
                <a:tableStyleId>{244A46C5-0951-45E9-B79C-22008016A1E4}</a:tableStyleId>
              </a:tblPr>
              <a:tblGrid>
                <a:gridCol w="2442025">
                  <a:extLst>
                    <a:ext uri="{9D8B030D-6E8A-4147-A177-3AD203B41FA5}">
                      <a16:colId xmlns:a16="http://schemas.microsoft.com/office/drawing/2014/main" val="20000"/>
                    </a:ext>
                  </a:extLst>
                </a:gridCol>
                <a:gridCol w="4562000">
                  <a:extLst>
                    <a:ext uri="{9D8B030D-6E8A-4147-A177-3AD203B41FA5}">
                      <a16:colId xmlns:a16="http://schemas.microsoft.com/office/drawing/2014/main" val="20001"/>
                    </a:ext>
                  </a:extLst>
                </a:gridCol>
              </a:tblGrid>
              <a:tr h="984650">
                <a:tc>
                  <a:txBody>
                    <a:bodyPr/>
                    <a:lstStyle/>
                    <a:p>
                      <a:pPr marL="0" marR="0" lvl="0" indent="0" algn="l" rtl="0">
                        <a:spcBef>
                          <a:spcPts val="0"/>
                        </a:spcBef>
                        <a:spcAft>
                          <a:spcPts val="0"/>
                        </a:spcAft>
                        <a:buNone/>
                      </a:pPr>
                      <a:r>
                        <a:rPr lang="en-US" sz="1400" b="1" u="none" strike="noStrike" cap="none">
                          <a:solidFill>
                            <a:srgbClr val="385623"/>
                          </a:solidFill>
                        </a:rPr>
                        <a:t>When</a:t>
                      </a:r>
                      <a:endParaRPr/>
                    </a:p>
                  </a:txBody>
                  <a:tcPr marL="91450" marR="91450" marT="45725" marB="45725"/>
                </a:tc>
                <a:tc>
                  <a:txBody>
                    <a:bodyPr/>
                    <a:lstStyle/>
                    <a:p>
                      <a:pPr marL="0" marR="0" lvl="0" indent="0" algn="just" rtl="0">
                        <a:lnSpc>
                          <a:spcPct val="100000"/>
                        </a:lnSpc>
                        <a:spcBef>
                          <a:spcPts val="0"/>
                        </a:spcBef>
                        <a:spcAft>
                          <a:spcPts val="0"/>
                        </a:spcAft>
                        <a:buNone/>
                      </a:pPr>
                      <a:r>
                        <a:rPr lang="en-US" sz="1400" b="1" i="0" u="none" strike="noStrike" cap="none">
                          <a:solidFill>
                            <a:srgbClr val="055000"/>
                          </a:solidFill>
                        </a:rPr>
                        <a:t>At least twice a week beginning two weeks prior to the anticipated start of green down, continuing until plant color change has ended, or leaves have dropped off.</a:t>
                      </a:r>
                      <a:endParaRPr/>
                    </a:p>
                    <a:p>
                      <a:pPr marL="285750" marR="0" lvl="0" indent="-196850" algn="just" rtl="0">
                        <a:spcBef>
                          <a:spcPts val="0"/>
                        </a:spcBef>
                        <a:spcAft>
                          <a:spcPts val="0"/>
                        </a:spcAft>
                        <a:buClr>
                          <a:schemeClr val="dk1"/>
                        </a:buClr>
                        <a:buSzPts val="1400"/>
                        <a:buFont typeface="Arial"/>
                        <a:buNone/>
                      </a:pPr>
                      <a:endParaRPr sz="1400" b="1">
                        <a:solidFill>
                          <a:srgbClr val="385623"/>
                        </a:solidFill>
                      </a:endParaRPr>
                    </a:p>
                  </a:txBody>
                  <a:tcPr marL="91450" marR="91450" marT="45725" marB="45725"/>
                </a:tc>
                <a:extLst>
                  <a:ext uri="{0D108BD9-81ED-4DB2-BD59-A6C34878D82A}">
                    <a16:rowId xmlns:a16="http://schemas.microsoft.com/office/drawing/2014/main" val="10000"/>
                  </a:ext>
                </a:extLst>
              </a:tr>
              <a:tr h="731525">
                <a:tc>
                  <a:txBody>
                    <a:bodyPr/>
                    <a:lstStyle/>
                    <a:p>
                      <a:pPr marL="0" marR="0" lvl="0" indent="0" algn="l" rtl="0">
                        <a:spcBef>
                          <a:spcPts val="0"/>
                        </a:spcBef>
                        <a:spcAft>
                          <a:spcPts val="0"/>
                        </a:spcAft>
                        <a:buNone/>
                      </a:pPr>
                      <a:r>
                        <a:rPr lang="en-US" sz="1400" b="1">
                          <a:solidFill>
                            <a:srgbClr val="385623"/>
                          </a:solidFill>
                        </a:rPr>
                        <a:t>Where </a:t>
                      </a:r>
                      <a:endParaRPr/>
                    </a:p>
                  </a:txBody>
                  <a:tcPr marL="91450" marR="91450" marT="45725" marB="45725"/>
                </a:tc>
                <a:tc>
                  <a:txBody>
                    <a:bodyPr/>
                    <a:lstStyle/>
                    <a:p>
                      <a:pPr marL="0" marR="0" lvl="0" indent="0" algn="just" rtl="0">
                        <a:spcBef>
                          <a:spcPts val="0"/>
                        </a:spcBef>
                        <a:spcAft>
                          <a:spcPts val="0"/>
                        </a:spcAft>
                        <a:buClr>
                          <a:srgbClr val="385623"/>
                        </a:buClr>
                        <a:buSzPts val="1400"/>
                        <a:buFont typeface="Arial"/>
                        <a:buNone/>
                      </a:pPr>
                      <a:r>
                        <a:rPr lang="en-US" sz="1400" b="1">
                          <a:solidFill>
                            <a:srgbClr val="385623"/>
                          </a:solidFill>
                        </a:rPr>
                        <a:t>Grass Green-Up, Green-Down site:  ideally, your observations in a one-meter square that is dominated by grass plants. </a:t>
                      </a:r>
                      <a:endParaRPr/>
                    </a:p>
                  </a:txBody>
                  <a:tcPr marL="91450" marR="91450" marT="45725" marB="45725"/>
                </a:tc>
                <a:extLst>
                  <a:ext uri="{0D108BD9-81ED-4DB2-BD59-A6C34878D82A}">
                    <a16:rowId xmlns:a16="http://schemas.microsoft.com/office/drawing/2014/main" val="10001"/>
                  </a:ext>
                </a:extLst>
              </a:tr>
              <a:tr h="1158250">
                <a:tc>
                  <a:txBody>
                    <a:bodyPr/>
                    <a:lstStyle/>
                    <a:p>
                      <a:pPr marL="0" marR="0" lvl="0" indent="0" algn="l" rtl="0">
                        <a:spcBef>
                          <a:spcPts val="0"/>
                        </a:spcBef>
                        <a:spcAft>
                          <a:spcPts val="0"/>
                        </a:spcAft>
                        <a:buNone/>
                      </a:pPr>
                      <a:r>
                        <a:rPr lang="en-US" sz="1400" b="1">
                          <a:solidFill>
                            <a:srgbClr val="385623"/>
                          </a:solidFill>
                        </a:rPr>
                        <a:t>Time Needed</a:t>
                      </a:r>
                      <a:endParaRPr/>
                    </a:p>
                  </a:txBody>
                  <a:tcPr marL="91450" marR="91450" marT="45725" marB="45725"/>
                </a:tc>
                <a:tc>
                  <a:txBody>
                    <a:bodyPr/>
                    <a:lstStyle/>
                    <a:p>
                      <a:pPr marL="0" marR="0" lvl="0" indent="0" algn="l" rtl="0">
                        <a:lnSpc>
                          <a:spcPct val="100000"/>
                        </a:lnSpc>
                        <a:spcBef>
                          <a:spcPts val="0"/>
                        </a:spcBef>
                        <a:spcAft>
                          <a:spcPts val="0"/>
                        </a:spcAft>
                        <a:buClr>
                          <a:srgbClr val="385623"/>
                        </a:buClr>
                        <a:buSzPts val="1400"/>
                        <a:buFont typeface="Calibri"/>
                        <a:buNone/>
                      </a:pPr>
                      <a:r>
                        <a:rPr lang="en-US" sz="1400" b="1">
                          <a:solidFill>
                            <a:srgbClr val="385623"/>
                          </a:solidFill>
                        </a:rPr>
                        <a:t>10-15 minutes per measurement. Frequency of observations: Ideally, visit your site at least two times a week</a:t>
                      </a:r>
                      <a:r>
                        <a:rPr lang="en-US" b="1">
                          <a:solidFill>
                            <a:srgbClr val="385623"/>
                          </a:solidFill>
                        </a:rPr>
                        <a:t>.</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400" b="1">
                          <a:solidFill>
                            <a:srgbClr val="385623"/>
                          </a:solidFill>
                        </a:rPr>
                        <a:t>Prerequisites </a:t>
                      </a:r>
                      <a:endParaRPr sz="1400" b="1">
                        <a:solidFill>
                          <a:srgbClr val="385623"/>
                        </a:solidFill>
                      </a:endParaRPr>
                    </a:p>
                  </a:txBody>
                  <a:tcPr marL="91450" marR="91450" marT="45725" marB="45725"/>
                </a:tc>
                <a:tc>
                  <a:txBody>
                    <a:bodyPr/>
                    <a:lstStyle/>
                    <a:p>
                      <a:pPr marL="0" marR="0" lvl="0" indent="0" algn="l" rtl="0">
                        <a:lnSpc>
                          <a:spcPct val="100000"/>
                        </a:lnSpc>
                        <a:spcBef>
                          <a:spcPts val="0"/>
                        </a:spcBef>
                        <a:spcAft>
                          <a:spcPts val="0"/>
                        </a:spcAft>
                        <a:buClr>
                          <a:srgbClr val="385623"/>
                        </a:buClr>
                        <a:buSzPts val="1400"/>
                        <a:buFont typeface="Calibri"/>
                        <a:buNone/>
                      </a:pPr>
                      <a:r>
                        <a:rPr lang="en-US" sz="1400" b="1">
                          <a:solidFill>
                            <a:srgbClr val="385623"/>
                          </a:solidFill>
                        </a:rPr>
                        <a:t>None</a:t>
                      </a:r>
                      <a:endParaRPr/>
                    </a:p>
                  </a:txBody>
                  <a:tcPr marL="91450" marR="91450" marT="45725" marB="45725"/>
                </a:tc>
                <a:extLst>
                  <a:ext uri="{0D108BD9-81ED-4DB2-BD59-A6C34878D82A}">
                    <a16:rowId xmlns:a16="http://schemas.microsoft.com/office/drawing/2014/main" val="10003"/>
                  </a:ext>
                </a:extLst>
              </a:tr>
              <a:tr h="304800">
                <a:tc>
                  <a:txBody>
                    <a:bodyPr/>
                    <a:lstStyle/>
                    <a:p>
                      <a:pPr marL="0" marR="0" lvl="0" indent="0" algn="l" rtl="0">
                        <a:spcBef>
                          <a:spcPts val="0"/>
                        </a:spcBef>
                        <a:spcAft>
                          <a:spcPts val="0"/>
                        </a:spcAft>
                        <a:buNone/>
                      </a:pPr>
                      <a:r>
                        <a:rPr lang="en-US" sz="1400" b="1">
                          <a:solidFill>
                            <a:srgbClr val="385623"/>
                          </a:solidFill>
                        </a:rPr>
                        <a:t>Primary Instrument</a:t>
                      </a:r>
                      <a:endParaRPr/>
                    </a:p>
                  </a:txBody>
                  <a:tcPr marL="91450" marR="91450" marT="45725" marB="45725"/>
                </a:tc>
                <a:tc>
                  <a:txBody>
                    <a:bodyPr/>
                    <a:lstStyle/>
                    <a:p>
                      <a:pPr marL="0" marR="0" lvl="0" indent="0" algn="just" rtl="0">
                        <a:spcBef>
                          <a:spcPts val="0"/>
                        </a:spcBef>
                        <a:spcAft>
                          <a:spcPts val="0"/>
                        </a:spcAft>
                        <a:buNone/>
                      </a:pPr>
                      <a:r>
                        <a:rPr lang="en-US" sz="1400" b="1" u="sng">
                          <a:solidFill>
                            <a:srgbClr val="385623"/>
                          </a:solidFill>
                          <a:hlinkClick r:id="rId5">
                            <a:extLst>
                              <a:ext uri="{A12FA001-AC4F-418D-AE19-62706E023703}">
                                <ahyp:hlinkClr xmlns:ahyp="http://schemas.microsoft.com/office/drawing/2018/hyperlinkcolor" val="tx"/>
                              </a:ext>
                            </a:extLst>
                          </a:hlinkClick>
                        </a:rPr>
                        <a:t>GLOBE Plant Color Guide</a:t>
                      </a:r>
                      <a:endParaRPr sz="1400" b="1">
                        <a:solidFill>
                          <a:srgbClr val="385623"/>
                        </a:solidFill>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400" b="1">
                          <a:solidFill>
                            <a:srgbClr val="385623"/>
                          </a:solidFill>
                        </a:rPr>
                        <a:t>Skill level</a:t>
                      </a:r>
                      <a:endParaRPr sz="1400" b="1">
                        <a:solidFill>
                          <a:srgbClr val="385623"/>
                        </a:solidFill>
                      </a:endParaRPr>
                    </a:p>
                  </a:txBody>
                  <a:tcPr marL="91450" marR="91450" marT="45725" marB="45725"/>
                </a:tc>
                <a:tc>
                  <a:txBody>
                    <a:bodyPr/>
                    <a:lstStyle/>
                    <a:p>
                      <a:pPr marL="0" marR="0" lvl="0" indent="0" algn="l" rtl="0">
                        <a:spcBef>
                          <a:spcPts val="0"/>
                        </a:spcBef>
                        <a:spcAft>
                          <a:spcPts val="0"/>
                        </a:spcAft>
                        <a:buNone/>
                      </a:pPr>
                      <a:r>
                        <a:rPr lang="en-US" sz="1400" b="1">
                          <a:solidFill>
                            <a:srgbClr val="385623"/>
                          </a:solidFill>
                        </a:rPr>
                        <a:t>All</a:t>
                      </a:r>
                      <a:endParaRPr/>
                    </a:p>
                  </a:txBody>
                  <a:tcPr marL="91450" marR="91450" marT="45725" marB="45725"/>
                </a:tc>
                <a:extLst>
                  <a:ext uri="{0D108BD9-81ED-4DB2-BD59-A6C34878D82A}">
                    <a16:rowId xmlns:a16="http://schemas.microsoft.com/office/drawing/2014/main" val="10005"/>
                  </a:ext>
                </a:extLst>
              </a:tr>
              <a:tr h="816875">
                <a:tc>
                  <a:txBody>
                    <a:bodyPr/>
                    <a:lstStyle/>
                    <a:p>
                      <a:pPr marL="0" marR="0" lvl="0" indent="0" algn="l" rtl="0">
                        <a:spcBef>
                          <a:spcPts val="0"/>
                        </a:spcBef>
                        <a:spcAft>
                          <a:spcPts val="0"/>
                        </a:spcAft>
                        <a:buNone/>
                      </a:pPr>
                      <a:r>
                        <a:rPr lang="en-US" sz="1400" b="1">
                          <a:solidFill>
                            <a:srgbClr val="385623"/>
                          </a:solidFill>
                        </a:rPr>
                        <a:t>References</a:t>
                      </a:r>
                      <a:endParaRPr/>
                    </a:p>
                  </a:txBody>
                  <a:tcPr marL="91450" marR="91450" marT="45725" marB="45725"/>
                </a:tc>
                <a:tc>
                  <a:txBody>
                    <a:bodyPr/>
                    <a:lstStyle/>
                    <a:p>
                      <a:pPr marL="0" marR="0" lvl="0" indent="0" algn="just" rtl="0">
                        <a:lnSpc>
                          <a:spcPct val="100000"/>
                        </a:lnSpc>
                        <a:spcBef>
                          <a:spcPts val="0"/>
                        </a:spcBef>
                        <a:spcAft>
                          <a:spcPts val="0"/>
                        </a:spcAft>
                        <a:buNone/>
                      </a:pPr>
                      <a:r>
                        <a:rPr lang="en-US" sz="1400" b="1">
                          <a:solidFill>
                            <a:srgbClr val="055000"/>
                          </a:solidFill>
                        </a:rPr>
                        <a:t>Tree, Shrub, and Grass Green-Down Data Sheet</a:t>
                      </a:r>
                      <a:endParaRPr/>
                    </a:p>
                    <a:p>
                      <a:pPr marL="0" marR="0" lvl="0" indent="0" algn="just" rtl="0">
                        <a:spcBef>
                          <a:spcPts val="280"/>
                        </a:spcBef>
                        <a:spcAft>
                          <a:spcPts val="0"/>
                        </a:spcAft>
                        <a:buNone/>
                      </a:pPr>
                      <a:r>
                        <a:rPr lang="en-US" sz="1400" b="1">
                          <a:solidFill>
                            <a:srgbClr val="055000"/>
                          </a:solidFill>
                        </a:rPr>
                        <a:t>Grass Green-Up and Green-Down Site Selection Field Guide</a:t>
                      </a:r>
                      <a:endParaRPr/>
                    </a:p>
                    <a:p>
                      <a:pPr marL="0" marR="0" lvl="0" indent="0" algn="just" rtl="0">
                        <a:lnSpc>
                          <a:spcPct val="100000"/>
                        </a:lnSpc>
                        <a:spcBef>
                          <a:spcPts val="280"/>
                        </a:spcBef>
                        <a:spcAft>
                          <a:spcPts val="0"/>
                        </a:spcAft>
                        <a:buNone/>
                      </a:pPr>
                      <a:r>
                        <a:rPr lang="en-US" sz="1400" b="1">
                          <a:solidFill>
                            <a:srgbClr val="055000"/>
                          </a:solidFill>
                        </a:rPr>
                        <a:t>Site Definition Sheet</a:t>
                      </a:r>
                      <a:endParaRPr sz="1400" b="1">
                        <a:solidFill>
                          <a:srgbClr val="055000"/>
                        </a:solidFill>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37" name="Google Shape;237;p16"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238" name="Google Shape;238;p16"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239" name="Google Shape;239;p16"/>
          <p:cNvSpPr txBox="1">
            <a:spLocks noGrp="1"/>
          </p:cNvSpPr>
          <p:nvPr>
            <p:ph type="title"/>
          </p:nvPr>
        </p:nvSpPr>
        <p:spPr>
          <a:xfrm>
            <a:off x="1276054" y="6178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Needed Equipment and Documents</a:t>
            </a:r>
            <a:endParaRPr/>
          </a:p>
        </p:txBody>
      </p:sp>
      <p:sp>
        <p:nvSpPr>
          <p:cNvPr id="240" name="Google Shape;240;p16"/>
          <p:cNvSpPr txBox="1">
            <a:spLocks noGrp="1"/>
          </p:cNvSpPr>
          <p:nvPr>
            <p:ph type="body" idx="2"/>
          </p:nvPr>
        </p:nvSpPr>
        <p:spPr>
          <a:xfrm>
            <a:off x="1297478" y="1630194"/>
            <a:ext cx="4923708" cy="5049344"/>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dk1"/>
              </a:buClr>
              <a:buSzPct val="100000"/>
              <a:buNone/>
            </a:pPr>
            <a:r>
              <a:rPr lang="en-US" b="1"/>
              <a:t>First Visit</a:t>
            </a:r>
            <a:endParaRPr/>
          </a:p>
          <a:p>
            <a:pPr marL="285750" lvl="0" indent="-285750" algn="l" rtl="0">
              <a:lnSpc>
                <a:spcPct val="90000"/>
              </a:lnSpc>
              <a:spcBef>
                <a:spcPts val="1000"/>
              </a:spcBef>
              <a:spcAft>
                <a:spcPts val="0"/>
              </a:spcAft>
              <a:buClr>
                <a:schemeClr val="dk1"/>
              </a:buClr>
              <a:buSzPct val="100000"/>
              <a:buFont typeface="Arial"/>
              <a:buChar char="•"/>
            </a:pPr>
            <a:r>
              <a:rPr lang="en-US"/>
              <a:t>Pencil or pen</a:t>
            </a:r>
            <a:endParaRPr/>
          </a:p>
          <a:p>
            <a:pPr marL="285750" lvl="0" indent="-285750" algn="l" rtl="0">
              <a:lnSpc>
                <a:spcPct val="90000"/>
              </a:lnSpc>
              <a:spcBef>
                <a:spcPts val="1000"/>
              </a:spcBef>
              <a:spcAft>
                <a:spcPts val="0"/>
              </a:spcAft>
              <a:buClr>
                <a:schemeClr val="dk1"/>
              </a:buClr>
              <a:buSzPct val="100000"/>
              <a:buFont typeface="Arial"/>
              <a:buChar char="•"/>
            </a:pPr>
            <a:r>
              <a:rPr lang="en-US"/>
              <a:t>Camera</a:t>
            </a:r>
            <a:endParaRPr/>
          </a:p>
          <a:p>
            <a:pPr marL="285750" lvl="0" indent="-285750" algn="l" rtl="0">
              <a:lnSpc>
                <a:spcPct val="90000"/>
              </a:lnSpc>
              <a:spcBef>
                <a:spcPts val="1000"/>
              </a:spcBef>
              <a:spcAft>
                <a:spcPts val="0"/>
              </a:spcAft>
              <a:buClr>
                <a:schemeClr val="dk1"/>
              </a:buClr>
              <a:buSzPct val="100000"/>
              <a:buFont typeface="Arial"/>
              <a:buChar char="•"/>
            </a:pPr>
            <a:r>
              <a:rPr lang="en-US"/>
              <a:t>Compass</a:t>
            </a:r>
            <a:endParaRPr/>
          </a:p>
          <a:p>
            <a:pPr marL="285750" lvl="0" indent="-285750" algn="l" rtl="0">
              <a:lnSpc>
                <a:spcPct val="90000"/>
              </a:lnSpc>
              <a:spcBef>
                <a:spcPts val="1000"/>
              </a:spcBef>
              <a:spcAft>
                <a:spcPts val="0"/>
              </a:spcAft>
              <a:buClr>
                <a:schemeClr val="dk1"/>
              </a:buClr>
              <a:buSzPct val="100000"/>
              <a:buFont typeface="Arial"/>
              <a:buChar char="•"/>
            </a:pPr>
            <a:r>
              <a:rPr lang="en-US"/>
              <a:t>Fine-Tip Permanent Marker</a:t>
            </a:r>
            <a:endParaRPr/>
          </a:p>
          <a:p>
            <a:pPr marL="285750" lvl="0" indent="-285750" algn="l" rtl="0">
              <a:lnSpc>
                <a:spcPct val="90000"/>
              </a:lnSpc>
              <a:spcBef>
                <a:spcPts val="1000"/>
              </a:spcBef>
              <a:spcAft>
                <a:spcPts val="0"/>
              </a:spcAft>
              <a:buClr>
                <a:schemeClr val="dk1"/>
              </a:buClr>
              <a:buSzPct val="100000"/>
              <a:buFont typeface="Arial"/>
              <a:buChar char="•"/>
            </a:pPr>
            <a:r>
              <a:rPr lang="en-US"/>
              <a:t>GLOBE Plant Color Guide</a:t>
            </a:r>
            <a:endParaRPr/>
          </a:p>
          <a:p>
            <a:pPr marL="285750" lvl="0" indent="-187960" algn="l" rtl="0">
              <a:lnSpc>
                <a:spcPct val="90000"/>
              </a:lnSpc>
              <a:spcBef>
                <a:spcPts val="1000"/>
              </a:spcBef>
              <a:spcAft>
                <a:spcPts val="0"/>
              </a:spcAft>
              <a:buClr>
                <a:schemeClr val="dk1"/>
              </a:buClr>
              <a:buSzPct val="100000"/>
              <a:buFont typeface="Arial"/>
              <a:buNone/>
            </a:pPr>
            <a:endParaRPr/>
          </a:p>
          <a:p>
            <a:pPr marL="0" lvl="0" indent="0" algn="l" rtl="0">
              <a:lnSpc>
                <a:spcPct val="90000"/>
              </a:lnSpc>
              <a:spcBef>
                <a:spcPts val="1000"/>
              </a:spcBef>
              <a:spcAft>
                <a:spcPts val="0"/>
              </a:spcAft>
              <a:buClr>
                <a:schemeClr val="dk1"/>
              </a:buClr>
              <a:buSzPct val="100000"/>
              <a:buNone/>
            </a:pPr>
            <a:r>
              <a:rPr lang="en-US" b="1"/>
              <a:t>Every Visit</a:t>
            </a:r>
            <a:endParaRPr/>
          </a:p>
          <a:p>
            <a:pPr marL="285750" lvl="0" indent="-285750" algn="l" rtl="0">
              <a:lnSpc>
                <a:spcPct val="90000"/>
              </a:lnSpc>
              <a:spcBef>
                <a:spcPts val="1000"/>
              </a:spcBef>
              <a:spcAft>
                <a:spcPts val="0"/>
              </a:spcAft>
              <a:buClr>
                <a:schemeClr val="dk1"/>
              </a:buClr>
              <a:buSzPct val="100000"/>
              <a:buFont typeface="Arial"/>
              <a:buChar char="•"/>
            </a:pPr>
            <a:r>
              <a:rPr lang="en-US"/>
              <a:t>GLOBE Plant Color Guide</a:t>
            </a:r>
            <a:endParaRPr/>
          </a:p>
          <a:p>
            <a:pPr marL="285750" lvl="0" indent="-285750" algn="l" rtl="0">
              <a:lnSpc>
                <a:spcPct val="90000"/>
              </a:lnSpc>
              <a:spcBef>
                <a:spcPts val="1000"/>
              </a:spcBef>
              <a:spcAft>
                <a:spcPts val="0"/>
              </a:spcAft>
              <a:buClr>
                <a:schemeClr val="dk1"/>
              </a:buClr>
              <a:buSzPct val="100000"/>
              <a:buFont typeface="Arial"/>
              <a:buChar char="•"/>
            </a:pPr>
            <a:r>
              <a:rPr lang="en-US"/>
              <a:t>Pencil or pen</a:t>
            </a:r>
            <a:endParaRPr/>
          </a:p>
          <a:p>
            <a:pPr marL="228600" lvl="0" indent="-13081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b="1"/>
              <a:t>Documents Needed Each Visit</a:t>
            </a:r>
            <a:endParaRPr/>
          </a:p>
          <a:p>
            <a:pPr marL="285750" lvl="0" indent="-285750"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5"/>
              </a:rPr>
              <a:t>Grass Green-Down Protocol Field Guide</a:t>
            </a:r>
            <a:endParaRPr b="1"/>
          </a:p>
          <a:p>
            <a:pPr marL="285750" lvl="0" indent="-285750"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6"/>
              </a:rPr>
              <a:t>Green Down Tree, Shrub and Grass Green-Down Data Sheet</a:t>
            </a:r>
            <a:endParaRPr b="1"/>
          </a:p>
          <a:p>
            <a:pPr marL="285750" lvl="0" indent="-285750"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7"/>
              </a:rPr>
              <a:t>Site Definition Sheet</a:t>
            </a:r>
            <a:endParaRPr b="1"/>
          </a:p>
          <a:p>
            <a:pPr marL="285750" lvl="0" indent="-285750" algn="l" rtl="0">
              <a:lnSpc>
                <a:spcPct val="90000"/>
              </a:lnSpc>
              <a:spcBef>
                <a:spcPts val="1000"/>
              </a:spcBef>
              <a:spcAft>
                <a:spcPts val="0"/>
              </a:spcAft>
              <a:buClr>
                <a:srgbClr val="055000"/>
              </a:buClr>
              <a:buSzPct val="100000"/>
              <a:buFont typeface="Arial"/>
              <a:buChar char="•"/>
            </a:pPr>
            <a:r>
              <a:rPr lang="en-US" b="1" u="sng">
                <a:solidFill>
                  <a:srgbClr val="055000"/>
                </a:solidFill>
                <a:hlinkClick r:id="rId8">
                  <a:extLst>
                    <a:ext uri="{A12FA001-AC4F-418D-AE19-62706E023703}">
                      <ahyp:hlinkClr xmlns:ahyp="http://schemas.microsoft.com/office/drawing/2018/hyperlinkcolor" val="tx"/>
                    </a:ext>
                  </a:extLst>
                </a:hlinkClick>
              </a:rPr>
              <a:t>Grass Green-Up and Green-Down Site Selection Field Guide</a:t>
            </a:r>
            <a:endParaRPr b="1"/>
          </a:p>
          <a:p>
            <a:pPr marL="228600" lvl="0" indent="-130810" algn="l" rtl="0">
              <a:lnSpc>
                <a:spcPct val="90000"/>
              </a:lnSpc>
              <a:spcBef>
                <a:spcPts val="1000"/>
              </a:spcBef>
              <a:spcAft>
                <a:spcPts val="0"/>
              </a:spcAft>
              <a:buClr>
                <a:schemeClr val="dk1"/>
              </a:buClr>
              <a:buSzPct val="100000"/>
              <a:buNone/>
            </a:pPr>
            <a:endParaRPr/>
          </a:p>
        </p:txBody>
      </p:sp>
      <p:pic>
        <p:nvPicPr>
          <p:cNvPr id="241" name="Google Shape;241;p16" descr="Clipboard"/>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822641" y="3260999"/>
            <a:ext cx="2081939" cy="2743928"/>
          </a:xfrm>
          <a:prstGeom prst="rect">
            <a:avLst/>
          </a:prstGeom>
          <a:noFill/>
          <a:ln>
            <a:noFill/>
          </a:ln>
          <a:effectLst>
            <a:outerShdw blurRad="292100" dist="139700" dir="2700000" algn="tl" rotWithShape="0">
              <a:srgbClr val="333333">
                <a:alpha val="64705"/>
              </a:srgbClr>
            </a:outerShdw>
          </a:effectLst>
        </p:spPr>
      </p:pic>
      <p:pic>
        <p:nvPicPr>
          <p:cNvPr id="242" name="Google Shape;242;p16" descr="Pencil"/>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rot="3937689">
            <a:off x="7002652" y="3018302"/>
            <a:ext cx="76542" cy="1723853"/>
          </a:xfrm>
          <a:prstGeom prst="rect">
            <a:avLst/>
          </a:prstGeom>
          <a:noFill/>
          <a:ln>
            <a:noFill/>
          </a:ln>
          <a:effectLst>
            <a:outerShdw blurRad="292100" dist="139700" dir="2700000" algn="tl" rotWithShape="0">
              <a:srgbClr val="333333">
                <a:alpha val="64705"/>
              </a:srgbClr>
            </a:outerShdw>
          </a:effectLst>
        </p:spPr>
      </p:pic>
      <p:pic>
        <p:nvPicPr>
          <p:cNvPr id="243" name="Google Shape;243;p16" descr="Permanent Marke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240012" y="3705870"/>
            <a:ext cx="1510375" cy="227647"/>
          </a:xfrm>
          <a:prstGeom prst="rect">
            <a:avLst/>
          </a:prstGeom>
          <a:noFill/>
          <a:ln>
            <a:noFill/>
          </a:ln>
          <a:effectLst>
            <a:outerShdw blurRad="292100" dist="139700" dir="2700000" algn="tl" rotWithShape="0">
              <a:srgbClr val="333333">
                <a:alpha val="64705"/>
              </a:srgbClr>
            </a:outerShdw>
          </a:effectLst>
        </p:spPr>
      </p:pic>
      <p:pic>
        <p:nvPicPr>
          <p:cNvPr id="244" name="Google Shape;244;p16" descr="Backpack"/>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7705637" y="1571203"/>
            <a:ext cx="1049664" cy="1545290"/>
          </a:xfrm>
          <a:prstGeom prst="rect">
            <a:avLst/>
          </a:prstGeom>
          <a:noFill/>
          <a:ln>
            <a:noFill/>
          </a:ln>
          <a:effectLst>
            <a:outerShdw blurRad="292100" dist="139700" dir="2700000" algn="tl" rotWithShape="0">
              <a:srgbClr val="333333">
                <a:alpha val="64705"/>
              </a:srgbClr>
            </a:outerShdw>
          </a:effectLst>
        </p:spPr>
      </p:pic>
      <p:pic>
        <p:nvPicPr>
          <p:cNvPr id="245" name="Google Shape;245;p16" descr="Compass"/>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rot="2831837">
            <a:off x="5932022" y="2645113"/>
            <a:ext cx="390699" cy="775910"/>
          </a:xfrm>
          <a:prstGeom prst="rect">
            <a:avLst/>
          </a:prstGeom>
          <a:noFill/>
          <a:ln>
            <a:noFill/>
          </a:ln>
        </p:spPr>
      </p:pic>
      <p:pic>
        <p:nvPicPr>
          <p:cNvPr id="246" name="Google Shape;246;p16" descr="Walkie Talkie"/>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rot="747072">
            <a:off x="6822641" y="1571203"/>
            <a:ext cx="595831" cy="1881833"/>
          </a:xfrm>
          <a:prstGeom prst="rect">
            <a:avLst/>
          </a:prstGeom>
          <a:noFill/>
          <a:ln>
            <a:noFill/>
          </a:ln>
        </p:spPr>
      </p:pic>
      <p:pic>
        <p:nvPicPr>
          <p:cNvPr id="247" name="Google Shape;247;p16" descr="Plant color guide"/>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6626778" y="4870719"/>
            <a:ext cx="1279119" cy="1656103"/>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54" name="Google Shape;254;p17"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255" name="Google Shape;255;p17"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256" name="Google Shape;256;p17"/>
          <p:cNvSpPr txBox="1">
            <a:spLocks noGrp="1"/>
          </p:cNvSpPr>
          <p:nvPr>
            <p:ph type="title"/>
          </p:nvPr>
        </p:nvSpPr>
        <p:spPr>
          <a:xfrm>
            <a:off x="1276054" y="6178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Site Selection</a:t>
            </a:r>
            <a:endParaRPr/>
          </a:p>
        </p:txBody>
      </p:sp>
      <p:sp>
        <p:nvSpPr>
          <p:cNvPr id="257" name="Google Shape;257;p17"/>
          <p:cNvSpPr txBox="1">
            <a:spLocks noGrp="1"/>
          </p:cNvSpPr>
          <p:nvPr>
            <p:ph type="body" idx="2"/>
          </p:nvPr>
        </p:nvSpPr>
        <p:spPr>
          <a:xfrm>
            <a:off x="1520497" y="1515894"/>
            <a:ext cx="7283514" cy="50493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Site selection is important. Chose a site that contains plants indicative of the surrounding climate.  You will need to make your observations in a one-meter square that is dominated by grass plants. </a:t>
            </a:r>
            <a:endParaRPr/>
          </a:p>
          <a:p>
            <a:pPr marL="342900" lvl="0" indent="-215900" algn="l" rtl="0">
              <a:lnSpc>
                <a:spcPct val="100000"/>
              </a:lnSpc>
              <a:spcBef>
                <a:spcPts val="400"/>
              </a:spcBef>
              <a:spcAft>
                <a:spcPts val="0"/>
              </a:spcAft>
              <a:buClr>
                <a:schemeClr val="dk1"/>
              </a:buClr>
              <a:buSzPts val="2000"/>
              <a:buFont typeface="Arial"/>
              <a:buNone/>
            </a:pPr>
            <a:endParaRPr sz="2000"/>
          </a:p>
          <a:p>
            <a:pPr marL="742950" lvl="1" indent="-285750" algn="l" rtl="0">
              <a:lnSpc>
                <a:spcPct val="100000"/>
              </a:lnSpc>
              <a:spcBef>
                <a:spcPts val="400"/>
              </a:spcBef>
              <a:spcAft>
                <a:spcPts val="0"/>
              </a:spcAft>
              <a:buClr>
                <a:schemeClr val="dk1"/>
              </a:buClr>
              <a:buSzPts val="2000"/>
              <a:buFont typeface="Arial"/>
              <a:buChar char="–"/>
            </a:pPr>
            <a:r>
              <a:rPr lang="en-US" sz="2000"/>
              <a:t>Native species</a:t>
            </a:r>
            <a:endParaRPr/>
          </a:p>
          <a:p>
            <a:pPr marL="742950" lvl="1" indent="-285750" algn="l" rtl="0">
              <a:lnSpc>
                <a:spcPct val="100000"/>
              </a:lnSpc>
              <a:spcBef>
                <a:spcPts val="400"/>
              </a:spcBef>
              <a:spcAft>
                <a:spcPts val="0"/>
              </a:spcAft>
              <a:buClr>
                <a:schemeClr val="dk1"/>
              </a:buClr>
              <a:buSzPts val="2000"/>
              <a:buFont typeface="Arial"/>
              <a:buChar char="–"/>
            </a:pPr>
            <a:r>
              <a:rPr lang="en-US" sz="2000"/>
              <a:t>Not watered or fertilized</a:t>
            </a:r>
            <a:endParaRPr/>
          </a:p>
          <a:p>
            <a:pPr marL="742950" lvl="1" indent="-285750" algn="l" rtl="0">
              <a:lnSpc>
                <a:spcPct val="100000"/>
              </a:lnSpc>
              <a:spcBef>
                <a:spcPts val="400"/>
              </a:spcBef>
              <a:spcAft>
                <a:spcPts val="0"/>
              </a:spcAft>
              <a:buClr>
                <a:schemeClr val="dk1"/>
              </a:buClr>
              <a:buSzPts val="2000"/>
              <a:buFont typeface="Arial"/>
              <a:buChar char="–"/>
            </a:pPr>
            <a:r>
              <a:rPr lang="en-US" sz="2000"/>
              <a:t>Away from buildings</a:t>
            </a:r>
            <a:endParaRPr/>
          </a:p>
          <a:p>
            <a:pPr marL="742950" lvl="1" indent="-285750" algn="l" rtl="0">
              <a:lnSpc>
                <a:spcPct val="100000"/>
              </a:lnSpc>
              <a:spcBef>
                <a:spcPts val="400"/>
              </a:spcBef>
              <a:spcAft>
                <a:spcPts val="0"/>
              </a:spcAft>
              <a:buClr>
                <a:schemeClr val="dk1"/>
              </a:buClr>
              <a:buSzPts val="2000"/>
              <a:buFont typeface="Arial"/>
              <a:buChar char="–"/>
            </a:pPr>
            <a:r>
              <a:rPr lang="en-US" sz="2000"/>
              <a:t>Choose a site that is accessible and can be visited repeatedly.</a:t>
            </a:r>
            <a:endParaRPr/>
          </a:p>
          <a:p>
            <a:pPr marL="742950" lvl="1" indent="-158750" algn="l" rtl="0">
              <a:lnSpc>
                <a:spcPct val="100000"/>
              </a:lnSpc>
              <a:spcBef>
                <a:spcPts val="400"/>
              </a:spcBef>
              <a:spcAft>
                <a:spcPts val="0"/>
              </a:spcAft>
              <a:buClr>
                <a:schemeClr val="dk1"/>
              </a:buClr>
              <a:buSzPts val="2000"/>
              <a:buFont typeface="Arial"/>
              <a:buNone/>
            </a:pPr>
            <a:endParaRPr sz="2000"/>
          </a:p>
          <a:p>
            <a:pPr marL="228600" lvl="2" indent="-228600" algn="l" rtl="0">
              <a:lnSpc>
                <a:spcPct val="90000"/>
              </a:lnSpc>
              <a:spcBef>
                <a:spcPts val="1000"/>
              </a:spcBef>
              <a:spcAft>
                <a:spcPts val="0"/>
              </a:spcAft>
              <a:buClr>
                <a:srgbClr val="123B1C"/>
              </a:buClr>
              <a:buSzPts val="2000"/>
              <a:buChar char="•"/>
            </a:pPr>
            <a:r>
              <a:rPr lang="en-US" b="1" i="1">
                <a:solidFill>
                  <a:srgbClr val="123B1C"/>
                </a:solidFill>
              </a:rPr>
              <a:t>NOTE: To determine if the plant is too close to a building, stand at the plant and sight the top of the building through your clinometer. If the angle is greater than 45˚, the building is too close. You do not want the plant to be closer to the building than it is tall. </a:t>
            </a:r>
            <a:endParaRPr/>
          </a:p>
          <a:p>
            <a:pPr marL="228600" lvl="0" indent="-50800" algn="l" rtl="0">
              <a:lnSpc>
                <a:spcPct val="90000"/>
              </a:lnSpc>
              <a:spcBef>
                <a:spcPts val="1000"/>
              </a:spcBef>
              <a:spcAft>
                <a:spcPts val="0"/>
              </a:spcAft>
              <a:buClr>
                <a:schemeClr val="dk1"/>
              </a:buClr>
              <a:buSzPts val="2800"/>
              <a:buNone/>
            </a:pPr>
            <a:endParaRPr/>
          </a:p>
        </p:txBody>
      </p:sp>
      <p:pic>
        <p:nvPicPr>
          <p:cNvPr id="258" name="Google Shape;258;p17" descr="caution ic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79463" y="4830939"/>
            <a:ext cx="399410" cy="40937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64" name="Google Shape;264;p18"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265" name="Google Shape;265;p1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266" name="Google Shape;266;p18"/>
          <p:cNvSpPr txBox="1">
            <a:spLocks noGrp="1"/>
          </p:cNvSpPr>
          <p:nvPr>
            <p:ph type="title"/>
          </p:nvPr>
        </p:nvSpPr>
        <p:spPr>
          <a:xfrm>
            <a:off x="1185066" y="1288511"/>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Other Site Selection Considerations </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67" name="Google Shape;267;p18"/>
          <p:cNvSpPr txBox="1"/>
          <p:nvPr/>
        </p:nvSpPr>
        <p:spPr>
          <a:xfrm>
            <a:off x="1338000" y="1503048"/>
            <a:ext cx="7242270"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Select one or more species that is common in your area. Think from the perspective of a satellite – what is the satellite “seeing”?</a:t>
            </a:r>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r>
              <a:rPr lang="en-US" sz="1800">
                <a:solidFill>
                  <a:schemeClr val="dk1"/>
                </a:solidFill>
                <a:latin typeface="Calibri"/>
                <a:ea typeface="Calibri"/>
                <a:cs typeface="Calibri"/>
                <a:sym typeface="Calibri"/>
              </a:rPr>
              <a:t>If you are also doing atmospheric or soil moisture protocols, select a site </a:t>
            </a:r>
            <a:r>
              <a:rPr lang="en-US" sz="1800" b="1">
                <a:solidFill>
                  <a:srgbClr val="055000"/>
                </a:solidFill>
                <a:latin typeface="Calibri"/>
                <a:ea typeface="Calibri"/>
                <a:cs typeface="Calibri"/>
                <a:sym typeface="Calibri"/>
              </a:rPr>
              <a:t>less than 2 km </a:t>
            </a:r>
            <a:r>
              <a:rPr lang="en-US" sz="1800">
                <a:solidFill>
                  <a:schemeClr val="dk1"/>
                </a:solidFill>
                <a:latin typeface="Calibri"/>
                <a:ea typeface="Calibri"/>
                <a:cs typeface="Calibri"/>
                <a:sym typeface="Calibri"/>
              </a:rPr>
              <a:t>from your atmosphere or soil moisture site, and </a:t>
            </a:r>
            <a:r>
              <a:rPr lang="en-US" sz="1800" b="1">
                <a:solidFill>
                  <a:srgbClr val="055000"/>
                </a:solidFill>
                <a:latin typeface="Calibri"/>
                <a:ea typeface="Calibri"/>
                <a:cs typeface="Calibri"/>
                <a:sym typeface="Calibri"/>
              </a:rPr>
              <a:t>an elevation difference less than 100 meters</a:t>
            </a:r>
            <a:r>
              <a:rPr lang="en-US" sz="1800">
                <a:solidFill>
                  <a:schemeClr val="dk1"/>
                </a:solidFill>
                <a:latin typeface="Calibri"/>
                <a:ea typeface="Calibri"/>
                <a:cs typeface="Calibri"/>
                <a:sym typeface="Calibri"/>
              </a:rPr>
              <a:t>. This is important because local topography affects weather significantly.</a:t>
            </a:r>
            <a:endParaRPr/>
          </a:p>
          <a:p>
            <a:pPr marL="342900" marR="0" lvl="0" indent="-228600" algn="l" rtl="0">
              <a:lnSpc>
                <a:spcPct val="10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68" name="Google Shape;268;p18" descr="Diagram showing a side view of a forest landscape, showing trees, shrubs and grass. A second diagram shows the &quot;circles&quot; of the tree canopy from above, the way a satellite  sees it.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01770" y="2344007"/>
            <a:ext cx="7018831" cy="21551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74" name="Google Shape;274;p19"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275" name="Google Shape;275;p1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276" name="Google Shape;276;p19"/>
          <p:cNvSpPr txBox="1">
            <a:spLocks noGrp="1"/>
          </p:cNvSpPr>
          <p:nvPr>
            <p:ph type="title"/>
          </p:nvPr>
        </p:nvSpPr>
        <p:spPr>
          <a:xfrm>
            <a:off x="1198394" y="1452323"/>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Green-Down Site Definition-1</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r>
              <a:rPr lang="en-US" b="1">
                <a:solidFill>
                  <a:srgbClr val="055000"/>
                </a:solidFill>
              </a:rPr>
              <a:t>-</a:t>
            </a:r>
            <a:endParaRPr/>
          </a:p>
        </p:txBody>
      </p:sp>
      <p:sp>
        <p:nvSpPr>
          <p:cNvPr id="277" name="Google Shape;277;p19"/>
          <p:cNvSpPr txBox="1"/>
          <p:nvPr/>
        </p:nvSpPr>
        <p:spPr>
          <a:xfrm>
            <a:off x="1332473" y="1601019"/>
            <a:ext cx="7550270" cy="481610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1. Complete the Greening portion of the </a:t>
            </a:r>
            <a:r>
              <a:rPr lang="en-US" sz="16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Site Definition Sheet</a:t>
            </a:r>
            <a:r>
              <a:rPr lang="en-US" sz="1600">
                <a:solidFill>
                  <a:schemeClr val="dk1"/>
                </a:solidFill>
                <a:latin typeface="Arial"/>
                <a:ea typeface="Arial"/>
                <a:cs typeface="Arial"/>
                <a:sym typeface="Arial"/>
              </a:rPr>
              <a:t>.</a:t>
            </a:r>
            <a:endParaRPr/>
          </a:p>
          <a:p>
            <a:pPr marL="0" marR="0" lvl="0" indent="0" algn="just" rtl="0">
              <a:lnSpc>
                <a:spcPct val="90000"/>
              </a:lnSpc>
              <a:spcBef>
                <a:spcPts val="1000"/>
              </a:spcBef>
              <a:spcAft>
                <a:spcPts val="0"/>
              </a:spcAft>
              <a:buClr>
                <a:schemeClr val="dk1"/>
              </a:buClr>
              <a:buSzPts val="1600"/>
              <a:buFont typeface="Arial"/>
              <a:buNone/>
            </a:pPr>
            <a:r>
              <a:rPr lang="en-US" sz="1600">
                <a:solidFill>
                  <a:schemeClr val="dk1"/>
                </a:solidFill>
                <a:latin typeface="Arial"/>
                <a:ea typeface="Arial"/>
                <a:cs typeface="Arial"/>
                <a:sym typeface="Arial"/>
              </a:rPr>
              <a:t>2. Identify genus using field guides or help of plant specialists. Record the genus on the Site Definition Sheet. </a:t>
            </a:r>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78" name="Google Shape;278;p19" descr="Screenshot of Site Definition Sheet, with arrow pointing to check box for &quot;Greening&quot; site."/>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a:off x="1456812" y="2616307"/>
            <a:ext cx="3048000" cy="39624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79" name="Google Shape;279;p19" descr="In the Greening section of the Site Definition Sheet, indicate if there are multiple dominant species, and if the plant is in the understory.  Identify the genus and species, where possible for the primary, secondary, and tertiary plant genus/species that you will be observing. "/>
          <p:cNvPicPr preferRelativeResize="0">
            <a:picLocks noGrp="1"/>
          </p:cNvPicPr>
          <p:nvPr>
            <p:ph type="body" idx="1"/>
          </p:nvPr>
        </p:nvPicPr>
        <p:blipFill rotWithShape="1">
          <a:blip r:embed="rId7" cstate="email">
            <a:alphaModFix/>
            <a:extLst>
              <a:ext uri="{28A0092B-C50C-407E-A947-70E740481C1C}">
                <a14:useLocalDpi xmlns:a14="http://schemas.microsoft.com/office/drawing/2010/main"/>
              </a:ext>
            </a:extLst>
          </a:blip>
          <a:srcRect/>
          <a:stretch/>
        </p:blipFill>
        <p:spPr>
          <a:xfrm>
            <a:off x="4779312" y="3316245"/>
            <a:ext cx="3886200" cy="24931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watermark of grass blades in bloom"/>
          <p:cNvPicPr preferRelativeResize="0"/>
          <p:nvPr/>
        </p:nvPicPr>
        <p:blipFill rotWithShape="1">
          <a:blip r:embed="rId3" cstate="email">
            <a:alphaModFix amt="32000"/>
            <a:extLst>
              <a:ext uri="{28A0092B-C50C-407E-A947-70E740481C1C}">
                <a14:useLocalDpi xmlns:a14="http://schemas.microsoft.com/office/drawing/2010/main"/>
              </a:ext>
            </a:extLst>
          </a:blip>
          <a:srcRect/>
          <a:stretch/>
        </p:blipFill>
        <p:spPr>
          <a:xfrm>
            <a:off x="1178624" y="1785974"/>
            <a:ext cx="7984830" cy="5130800"/>
          </a:xfrm>
          <a:prstGeom prst="rect">
            <a:avLst/>
          </a:prstGeom>
          <a:noFill/>
          <a:ln>
            <a:noFill/>
          </a:ln>
        </p:spPr>
      </p:pic>
      <p:sp>
        <p:nvSpPr>
          <p:cNvPr id="95" name="Google Shape;95;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96" name="Google Shape;96;p2" descr="Banner: Grass Green-Down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84674" y="-1"/>
            <a:ext cx="7947896" cy="1045029"/>
          </a:xfrm>
          <a:prstGeom prst="rect">
            <a:avLst/>
          </a:prstGeom>
          <a:noFill/>
          <a:ln>
            <a:noFill/>
          </a:ln>
        </p:spPr>
      </p:pic>
      <p:pic>
        <p:nvPicPr>
          <p:cNvPr id="97" name="Google Shape;97;p2" descr="Menu: What is grass green-down?"/>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41846" y="37"/>
            <a:ext cx="1226520" cy="6916737"/>
          </a:xfrm>
          <a:prstGeom prst="rect">
            <a:avLst/>
          </a:prstGeom>
          <a:noFill/>
          <a:ln>
            <a:noFill/>
          </a:ln>
        </p:spPr>
      </p:pic>
      <p:sp>
        <p:nvSpPr>
          <p:cNvPr id="98" name="Google Shape;98;p2"/>
          <p:cNvSpPr txBox="1">
            <a:spLocks noGrp="1"/>
          </p:cNvSpPr>
          <p:nvPr>
            <p:ph type="title"/>
          </p:nvPr>
        </p:nvSpPr>
        <p:spPr>
          <a:xfrm>
            <a:off x="1164298" y="62914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200"/>
              <a:buFont typeface="Calibri"/>
              <a:buNone/>
            </a:pPr>
            <a:r>
              <a:rPr lang="en-US" sz="3200" b="1"/>
              <a:t>Overview</a:t>
            </a:r>
            <a:endParaRPr/>
          </a:p>
        </p:txBody>
      </p:sp>
      <p:sp>
        <p:nvSpPr>
          <p:cNvPr id="99" name="Google Shape;99;p2"/>
          <p:cNvSpPr txBox="1"/>
          <p:nvPr/>
        </p:nvSpPr>
        <p:spPr>
          <a:xfrm>
            <a:off x="1128103" y="1485062"/>
            <a:ext cx="7959090"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b="0" i="0"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2800" b="1" i="0" u="none" strike="noStrike" cap="none">
                <a:solidFill>
                  <a:srgbClr val="055000"/>
                </a:solidFill>
                <a:latin typeface="Calibri"/>
                <a:ea typeface="Calibri"/>
                <a:cs typeface="Calibri"/>
                <a:sym typeface="Calibri"/>
              </a:rPr>
              <a:t>This module: </a:t>
            </a:r>
            <a:endParaRPr/>
          </a:p>
          <a:p>
            <a:pPr marL="0" marR="0" lvl="0" indent="0" algn="l" rtl="0">
              <a:spcBef>
                <a:spcPts val="0"/>
              </a:spcBef>
              <a:spcAft>
                <a:spcPts val="0"/>
              </a:spcAft>
              <a:buNone/>
            </a:pP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Describes how to select and define a GLOBE Phenology Protocol Study Site</a:t>
            </a:r>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Provides a step-by-step introduction of the protocol method</a:t>
            </a:r>
            <a:endParaRPr/>
          </a:p>
          <a:p>
            <a:pPr marL="342900" marR="0" lvl="0" indent="-279400" algn="l" rtl="0">
              <a:spcBef>
                <a:spcPts val="0"/>
              </a:spcBef>
              <a:spcAft>
                <a:spcPts val="0"/>
              </a:spcAft>
              <a:buClr>
                <a:schemeClr val="dk1"/>
              </a:buClr>
              <a:buSzPts val="1000"/>
              <a:buFont typeface="Arial"/>
              <a:buNone/>
            </a:pPr>
            <a:endParaRPr sz="1000" b="0" i="0"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i="0" u="none" strike="noStrike" cap="none">
                <a:solidFill>
                  <a:srgbClr val="055000"/>
                </a:solidFill>
                <a:latin typeface="Calibri"/>
                <a:ea typeface="Calibri"/>
                <a:cs typeface="Calibri"/>
                <a:sym typeface="Calibri"/>
              </a:rPr>
              <a:t>Learning Objectives</a:t>
            </a:r>
            <a:endParaRPr/>
          </a:p>
          <a:p>
            <a:pPr marL="0" marR="0" lvl="0" indent="0" algn="l" rtl="0">
              <a:spcBef>
                <a:spcPts val="0"/>
              </a:spcBef>
              <a:spcAft>
                <a:spcPts val="0"/>
              </a:spcAft>
              <a:buNone/>
            </a:pPr>
            <a:endParaRPr sz="1000" b="0" i="0"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i="0" u="none" strike="noStrike" cap="none">
                <a:solidFill>
                  <a:srgbClr val="055000"/>
                </a:solidFill>
                <a:latin typeface="Calibri"/>
                <a:ea typeface="Calibri"/>
                <a:cs typeface="Calibri"/>
                <a:sym typeface="Calibri"/>
              </a:rPr>
              <a:t>After completing this module, you will be able to:</a:t>
            </a:r>
            <a:endParaRPr/>
          </a:p>
          <a:p>
            <a:pPr marL="0" marR="0" lvl="0" indent="0" algn="l" rtl="0">
              <a:spcBef>
                <a:spcPts val="0"/>
              </a:spcBef>
              <a:spcAft>
                <a:spcPts val="0"/>
              </a:spcAft>
              <a:buNone/>
            </a:pP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Define phenology and what is meant by grass green-down</a:t>
            </a:r>
            <a:endParaRPr sz="1800" b="1"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Describe the importance of quality control steps in the collection of accurate data</a:t>
            </a:r>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Describe why green-down data is important for understanding our changing Earth system</a:t>
            </a:r>
            <a:endParaRPr sz="1800" b="1"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Identify a grass green-down study site and conduct measurements in the field</a:t>
            </a: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Upload data to the GLOBE database</a:t>
            </a: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Visualize data using GLOBE’s Visualization System</a:t>
            </a:r>
            <a:endParaRPr/>
          </a:p>
          <a:p>
            <a:pPr marL="342900" marR="0" lvl="0" indent="-228600" algn="l" rtl="0">
              <a:spcBef>
                <a:spcPts val="0"/>
              </a:spcBef>
              <a:spcAft>
                <a:spcPts val="0"/>
              </a:spcAft>
              <a:buClr>
                <a:schemeClr val="dk1"/>
              </a:buClr>
              <a:buSzPts val="1800"/>
              <a:buFont typeface="Arial"/>
              <a:buNone/>
            </a:pPr>
            <a:endParaRPr sz="1800" b="1" i="1"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i="1" u="none" strike="noStrike" cap="none">
                <a:solidFill>
                  <a:srgbClr val="055000"/>
                </a:solidFill>
                <a:latin typeface="Calibri"/>
                <a:ea typeface="Calibri"/>
                <a:cs typeface="Calibri"/>
                <a:sym typeface="Calibri"/>
              </a:rPr>
              <a:t>Estimated time to complete module;  1.5 hours</a:t>
            </a:r>
            <a:endParaRPr sz="1800" b="1" i="1" u="none" strike="noStrike" cap="none">
              <a:solidFill>
                <a:srgbClr val="055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85" name="Google Shape;285;p20"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286" name="Google Shape;286;p2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287" name="Google Shape;287;p20"/>
          <p:cNvSpPr txBox="1">
            <a:spLocks noGrp="1"/>
          </p:cNvSpPr>
          <p:nvPr>
            <p:ph type="title"/>
          </p:nvPr>
        </p:nvSpPr>
        <p:spPr>
          <a:xfrm>
            <a:off x="1198394" y="1452323"/>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Green-Down Site Definition-2</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88" name="Google Shape;288;p20"/>
          <p:cNvSpPr txBox="1"/>
          <p:nvPr/>
        </p:nvSpPr>
        <p:spPr>
          <a:xfrm>
            <a:off x="1332473" y="1601019"/>
            <a:ext cx="7550270" cy="481610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3. Select a one-meter square area dominated by grass plants. Mark your one-meter square plot with nails or stakes or other durable identifiers.</a:t>
            </a:r>
            <a:endParaRPr/>
          </a:p>
          <a:p>
            <a:pPr marL="0" marR="0" lvl="0" indent="0" algn="just" rtl="0">
              <a:lnSpc>
                <a:spcPct val="90000"/>
              </a:lnSpc>
              <a:spcBef>
                <a:spcPts val="1000"/>
              </a:spcBef>
              <a:spcAft>
                <a:spcPts val="0"/>
              </a:spcAft>
              <a:buClr>
                <a:schemeClr val="dk1"/>
              </a:buClr>
              <a:buSzPts val="1600"/>
              <a:buFont typeface="Arial"/>
              <a:buNone/>
            </a:pPr>
            <a:r>
              <a:rPr lang="en-US" sz="1600">
                <a:solidFill>
                  <a:schemeClr val="dk1"/>
                </a:solidFill>
                <a:latin typeface="Arial"/>
                <a:ea typeface="Arial"/>
                <a:cs typeface="Arial"/>
                <a:sym typeface="Arial"/>
              </a:rPr>
              <a:t>4. Locate coordinates using your phone or the </a:t>
            </a:r>
            <a:r>
              <a:rPr lang="en-US" sz="1600" b="1"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GPS Protocol</a:t>
            </a:r>
            <a:r>
              <a:rPr lang="en-US" sz="1600" b="1">
                <a:solidFill>
                  <a:schemeClr val="dk1"/>
                </a:solidFill>
                <a:latin typeface="Arial"/>
                <a:ea typeface="Arial"/>
                <a:cs typeface="Arial"/>
                <a:sym typeface="Arial"/>
              </a:rPr>
              <a:t>.</a:t>
            </a:r>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89" name="Google Shape;289;p20" descr="Photograph of a 1 m x 1 m sample grid, with both grass and broad leaf plant found within. Be sure to only document grass blade green-down "/>
          <p:cNvPicPr preferRelativeResize="0">
            <a:picLocks noGrp="1"/>
          </p:cNvPicPr>
          <p:nvPr>
            <p:ph type="body" idx="1"/>
          </p:nvPr>
        </p:nvPicPr>
        <p:blipFill rotWithShape="1">
          <a:blip r:embed="rId6">
            <a:alphaModFix/>
          </a:blip>
          <a:srcRect/>
          <a:stretch/>
        </p:blipFill>
        <p:spPr>
          <a:xfrm>
            <a:off x="2534449" y="2777886"/>
            <a:ext cx="4795754" cy="35802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95" name="Google Shape;295;p21"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296" name="Google Shape;296;p21"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297" name="Google Shape;297;p21"/>
          <p:cNvSpPr txBox="1">
            <a:spLocks noGrp="1"/>
          </p:cNvSpPr>
          <p:nvPr>
            <p:ph type="title"/>
          </p:nvPr>
        </p:nvSpPr>
        <p:spPr>
          <a:xfrm>
            <a:off x="1194026" y="1630754"/>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First Visit: Green-Down Grasses</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98" name="Google Shape;298;p21"/>
          <p:cNvSpPr txBox="1"/>
          <p:nvPr/>
        </p:nvSpPr>
        <p:spPr>
          <a:xfrm>
            <a:off x="1332472" y="1601019"/>
            <a:ext cx="4248647" cy="4816109"/>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First visit only/getting started</a:t>
            </a:r>
            <a:endParaRPr sz="1800">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Fill in the top of your </a:t>
            </a:r>
            <a:r>
              <a:rPr lang="en-US" sz="1800" i="1">
                <a:solidFill>
                  <a:schemeClr val="dk1"/>
                </a:solidFill>
                <a:latin typeface="Calibri"/>
                <a:ea typeface="Calibri"/>
                <a:cs typeface="Calibri"/>
                <a:sym typeface="Calibri"/>
              </a:rPr>
              <a:t>Data Sheet</a:t>
            </a:r>
            <a:r>
              <a:rPr lang="en-US" sz="1800">
                <a:solidFill>
                  <a:schemeClr val="dk1"/>
                </a:solidFill>
                <a:latin typeface="Calibri"/>
                <a:ea typeface="Calibri"/>
                <a:cs typeface="Calibri"/>
                <a:sym typeface="Calibri"/>
              </a:rPr>
              <a:t>. </a:t>
            </a:r>
            <a:endParaRPr/>
          </a:p>
          <a:p>
            <a:pPr marL="342900" marR="0" lvl="0" indent="-228600" algn="just" rtl="0">
              <a:lnSpc>
                <a:spcPct val="100000"/>
              </a:lnSpc>
              <a:spcBef>
                <a:spcPts val="36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Determine whether there are more than one green down cycles; if yes, during which cycle are you currently collecting data (1, 2, or 3)? </a:t>
            </a:r>
            <a:endParaRPr/>
          </a:p>
          <a:p>
            <a:pPr marL="342900" marR="0" lvl="0" indent="-228600" algn="just" rtl="0">
              <a:lnSpc>
                <a:spcPct val="100000"/>
              </a:lnSpc>
              <a:spcBef>
                <a:spcPts val="36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Look for the four longest green grass shoots. </a:t>
            </a:r>
            <a:endParaRPr/>
          </a:p>
          <a:p>
            <a:pPr marL="342900" marR="0" lvl="0" indent="-228600" algn="just" rtl="0">
              <a:lnSpc>
                <a:spcPct val="100000"/>
              </a:lnSpc>
              <a:spcBef>
                <a:spcPts val="36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Mark the base of the longest grass shoot with a single dot, using a permanent felt marker.  Mark the second longest shoot with two dots, the third with three dots and the fourth shoot with four dots. </a:t>
            </a:r>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99" name="Google Shape;299;p21" descr="Artist's image of 5 blades of grass in a clump. Using a marker, indicate the largest of 5 grass leaves with one dot, second longest with 2 dots, third longest with three dots, and four dots for the shortest blade of the 4. You need to monitor 4 grass leaves in this protoocol "/>
          <p:cNvPicPr preferRelativeResize="0">
            <a:picLocks noGrp="1"/>
          </p:cNvPicPr>
          <p:nvPr>
            <p:ph type="body" idx="1"/>
          </p:nvPr>
        </p:nvPicPr>
        <p:blipFill rotWithShape="1">
          <a:blip r:embed="rId5">
            <a:alphaModFix/>
          </a:blip>
          <a:srcRect/>
          <a:stretch/>
        </p:blipFill>
        <p:spPr>
          <a:xfrm>
            <a:off x="5719565" y="1728282"/>
            <a:ext cx="3168163" cy="406776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05" name="Google Shape;305;p22"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306" name="Google Shape;306;p2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307" name="Google Shape;307;p22"/>
          <p:cNvSpPr txBox="1">
            <a:spLocks noGrp="1"/>
          </p:cNvSpPr>
          <p:nvPr>
            <p:ph type="title"/>
          </p:nvPr>
        </p:nvSpPr>
        <p:spPr>
          <a:xfrm>
            <a:off x="1194026" y="1630754"/>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First Visit: Green-Down Grasses- Site Documentation</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08" name="Google Shape;308;p22"/>
          <p:cNvSpPr txBox="1"/>
          <p:nvPr/>
        </p:nvSpPr>
        <p:spPr>
          <a:xfrm>
            <a:off x="1332472" y="1601019"/>
            <a:ext cx="4248647" cy="4816109"/>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First visit only/getting started</a:t>
            </a:r>
            <a:endParaRPr/>
          </a:p>
          <a:p>
            <a:pPr marL="0" marR="0" lvl="0" indent="0" algn="just" rtl="0">
              <a:lnSpc>
                <a:spcPct val="90000"/>
              </a:lnSpc>
              <a:spcBef>
                <a:spcPts val="360"/>
              </a:spcBef>
              <a:spcAft>
                <a:spcPts val="0"/>
              </a:spcAft>
              <a:buClr>
                <a:schemeClr val="dk1"/>
              </a:buClr>
              <a:buSzPts val="1800"/>
              <a:buFont typeface="Arial"/>
              <a:buNone/>
            </a:pPr>
            <a:r>
              <a:rPr lang="en-US" sz="1800">
                <a:solidFill>
                  <a:schemeClr val="dk1"/>
                </a:solidFill>
                <a:latin typeface="Calibri"/>
                <a:ea typeface="Calibri"/>
                <a:cs typeface="Calibri"/>
                <a:sym typeface="Calibri"/>
              </a:rPr>
              <a:t>5. Take a photograph from the center of the site looking in the north, south, east, and west directions. </a:t>
            </a:r>
            <a:endParaRPr sz="1800">
              <a:solidFill>
                <a:schemeClr val="dk1"/>
              </a:solidFill>
              <a:latin typeface="Calibri"/>
              <a:ea typeface="Calibri"/>
              <a:cs typeface="Calibri"/>
              <a:sym typeface="Calibri"/>
            </a:endParaRPr>
          </a:p>
          <a:p>
            <a:pPr marL="228600" marR="0" lvl="0" indent="-114300" algn="just" rtl="0">
              <a:lnSpc>
                <a:spcPct val="10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309" name="Google Shape;309;p22" descr="Artist's image of a clump of grass."/>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7229190" y="1601019"/>
            <a:ext cx="1334094" cy="1712911"/>
          </a:xfrm>
          <a:prstGeom prst="rect">
            <a:avLst/>
          </a:prstGeom>
          <a:noFill/>
          <a:ln>
            <a:noFill/>
          </a:ln>
        </p:spPr>
      </p:pic>
      <p:pic>
        <p:nvPicPr>
          <p:cNvPr id="310" name="Google Shape;310;p22" descr="Girl holding West indicator card, so that the photo can be recognized as pointed west."/>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a:off x="2756607" y="3063091"/>
            <a:ext cx="4248647" cy="318648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23" descr="Image of grass clump. "/>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6457950" y="4224040"/>
            <a:ext cx="1945118" cy="2497436"/>
          </a:xfrm>
          <a:prstGeom prst="rect">
            <a:avLst/>
          </a:prstGeom>
          <a:noFill/>
          <a:ln>
            <a:noFill/>
          </a:ln>
        </p:spPr>
      </p:pic>
      <p:sp>
        <p:nvSpPr>
          <p:cNvPr id="316" name="Google Shape;316;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17" name="Google Shape;317;p23" descr="Banner: Grass Green-Down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318" name="Google Shape;318;p23" descr="Menu: How to collect your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319" name="Google Shape;319;p23"/>
          <p:cNvSpPr txBox="1">
            <a:spLocks noGrp="1"/>
          </p:cNvSpPr>
          <p:nvPr>
            <p:ph type="title"/>
          </p:nvPr>
        </p:nvSpPr>
        <p:spPr>
          <a:xfrm>
            <a:off x="1241195" y="181011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Every Visit: Green-Down Grasses</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20" name="Google Shape;320;p23"/>
          <p:cNvSpPr txBox="1"/>
          <p:nvPr/>
        </p:nvSpPr>
        <p:spPr>
          <a:xfrm>
            <a:off x="1332472" y="1601019"/>
            <a:ext cx="4248647" cy="4816109"/>
          </a:xfrm>
          <a:prstGeom prst="rect">
            <a:avLst/>
          </a:prstGeom>
          <a:noFill/>
          <a:ln>
            <a:noFill/>
          </a:ln>
        </p:spPr>
        <p:txBody>
          <a:bodyPr spcFirstLastPara="1" wrap="square" lIns="91425" tIns="45700" rIns="91425" bIns="45700" anchor="t" anchorCtr="0">
            <a:noAutofit/>
          </a:bodyPr>
          <a:lstStyle/>
          <a:p>
            <a:pPr marL="514350" marR="0" lvl="0" indent="-514350" algn="just" rtl="0">
              <a:lnSpc>
                <a:spcPct val="100000"/>
              </a:lnSpc>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Examine each of your four grass shoots. For each shoot, use the GLOBE Plant Color Guide to estimate the dominant color percentage of each shoot. For example, if shoot #1 appears colored at 60 percent 5G 7/12 and 40 percent 2.5 Y8/10, record the shoot color as 5G 7/12 for that observation date.</a:t>
            </a:r>
            <a:endParaRPr/>
          </a:p>
          <a:p>
            <a:pPr marL="514350" marR="0" lvl="0" indent="-514350" algn="just" rtl="0">
              <a:lnSpc>
                <a:spcPct val="100000"/>
              </a:lnSpc>
              <a:spcBef>
                <a:spcPts val="32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Record your observations for each shoot on the </a:t>
            </a:r>
            <a:r>
              <a:rPr lang="en-US" sz="1600" i="1">
                <a:solidFill>
                  <a:schemeClr val="dk1"/>
                </a:solidFill>
                <a:latin typeface="Calibri"/>
                <a:ea typeface="Calibri"/>
                <a:cs typeface="Calibri"/>
                <a:sym typeface="Calibri"/>
              </a:rPr>
              <a:t>Tree, Shrub, and Grass Green-Down Data Sheet</a:t>
            </a:r>
            <a:r>
              <a:rPr lang="en-US" sz="1600">
                <a:solidFill>
                  <a:schemeClr val="dk1"/>
                </a:solidFill>
                <a:latin typeface="Calibri"/>
                <a:ea typeface="Calibri"/>
                <a:cs typeface="Calibri"/>
                <a:sym typeface="Calibri"/>
              </a:rPr>
              <a:t>.</a:t>
            </a:r>
            <a:endParaRPr/>
          </a:p>
          <a:p>
            <a:pPr marL="914400" marR="0" lvl="1" indent="-514350" algn="just"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If leaf is snow covered, report “snow covered”;</a:t>
            </a:r>
            <a:endParaRPr/>
          </a:p>
          <a:p>
            <a:pPr marL="914400" marR="0" lvl="1" indent="-514350" algn="just"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If leaf has fallen, report “fallen” and stop reporting after that;</a:t>
            </a:r>
            <a:endParaRPr/>
          </a:p>
          <a:p>
            <a:pPr marL="914400" marR="0" lvl="1" indent="-514350" algn="just"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Otherwise, continue to report the color until the color stops changing.</a:t>
            </a:r>
            <a:endParaRPr/>
          </a:p>
          <a:p>
            <a:pPr marL="171450" marR="0" lvl="1" indent="0" algn="just" rtl="0">
              <a:lnSpc>
                <a:spcPct val="100000"/>
              </a:lnSpc>
              <a:spcBef>
                <a:spcPts val="320"/>
              </a:spcBef>
              <a:spcAft>
                <a:spcPts val="0"/>
              </a:spcAft>
              <a:buClr>
                <a:srgbClr val="FF0000"/>
              </a:buClr>
              <a:buSzPts val="1600"/>
              <a:buFont typeface="Arial"/>
              <a:buNone/>
            </a:pPr>
            <a:r>
              <a:rPr lang="en-US" sz="1600" b="1" i="0" u="none" strike="noStrike" cap="none">
                <a:solidFill>
                  <a:srgbClr val="FF0000"/>
                </a:solidFill>
                <a:latin typeface="Calibri"/>
                <a:ea typeface="Calibri"/>
                <a:cs typeface="Calibri"/>
                <a:sym typeface="Calibri"/>
              </a:rPr>
              <a:t>You are done! </a:t>
            </a:r>
            <a:endParaRPr/>
          </a:p>
          <a:p>
            <a:pPr marL="228600" marR="0" lvl="0" indent="-114300" algn="just" rtl="0">
              <a:lnSpc>
                <a:spcPct val="10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321" name="Google Shape;321;p23" descr="The GLOBE Plant Color Guide is superimposed over a blade of grass undergoing green-down. Matching the color of the blade of grass to the color chart allows for identification of a standardized color description, here 5 R 3/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005145" y="1186733"/>
            <a:ext cx="2226191" cy="288229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27" name="Google Shape;327;p24"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328" name="Google Shape;328;p24"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329" name="Google Shape;329;p24"/>
          <p:cNvSpPr txBox="1">
            <a:spLocks noGrp="1"/>
          </p:cNvSpPr>
          <p:nvPr>
            <p:ph type="title"/>
          </p:nvPr>
        </p:nvSpPr>
        <p:spPr>
          <a:xfrm>
            <a:off x="1198394" y="1710936"/>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Green-Down Data Sheet</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r>
              <a:rPr lang="en-US"/>
              <a:t>r</a:t>
            </a:r>
            <a:endParaRPr/>
          </a:p>
        </p:txBody>
      </p:sp>
      <p:sp>
        <p:nvSpPr>
          <p:cNvPr id="330" name="Google Shape;330;p24"/>
          <p:cNvSpPr txBox="1"/>
          <p:nvPr/>
        </p:nvSpPr>
        <p:spPr>
          <a:xfrm>
            <a:off x="1534885" y="1615664"/>
            <a:ext cx="3249355" cy="355540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800"/>
              <a:buFont typeface="Arial"/>
              <a:buNone/>
            </a:pPr>
            <a:endParaRPr sz="1800" b="1">
              <a:solidFill>
                <a:srgbClr val="055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Fill in the top portion of the data sheet.</a:t>
            </a:r>
            <a:endParaRPr/>
          </a:p>
          <a:p>
            <a:pPr marL="0" marR="0" lvl="0" indent="0" algn="just"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Because of the possibility of multiple growing seasons in a year, report which cycle you are observing. If there is only one cycle, then you report green-up cycle 1. The onset of the first green-down after 1 January is considered cycle 1.</a:t>
            </a:r>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331" name="Google Shape;331;p24" descr="Screenshot of Green-down data sheet, used for Tree, Shrub and Grass green-down data. "/>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5534775" y="1710936"/>
            <a:ext cx="2439022" cy="31303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cxnSp>
        <p:nvCxnSpPr>
          <p:cNvPr id="332" name="Google Shape;332;p24" descr="arrow points to where you identify which green-up/green-down cycle is being monitored, as some locations have more than one cycle  in a year."/>
          <p:cNvCxnSpPr/>
          <p:nvPr/>
        </p:nvCxnSpPr>
        <p:spPr>
          <a:xfrm rot="10800000" flipH="1">
            <a:off x="4811448" y="2348924"/>
            <a:ext cx="880270" cy="460567"/>
          </a:xfrm>
          <a:prstGeom prst="straightConnector1">
            <a:avLst/>
          </a:prstGeom>
          <a:noFill/>
          <a:ln w="38100" cap="flat" cmpd="sng">
            <a:solidFill>
              <a:srgbClr val="385623"/>
            </a:solidFill>
            <a:prstDash val="solid"/>
            <a:miter lim="800000"/>
            <a:headEnd type="none" w="sm" len="sm"/>
            <a:tailEnd type="stealth"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38" name="Google Shape;338;p25"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339" name="Google Shape;339;p25"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340" name="Google Shape;340;p25"/>
          <p:cNvSpPr txBox="1">
            <a:spLocks noGrp="1"/>
          </p:cNvSpPr>
          <p:nvPr>
            <p:ph type="title"/>
          </p:nvPr>
        </p:nvSpPr>
        <p:spPr>
          <a:xfrm>
            <a:off x="1241195" y="181011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Example of Completed Data Sheet</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pic>
        <p:nvPicPr>
          <p:cNvPr id="341" name="Google Shape;341;p25" descr="Screenshot of completed data entry sheet, showing that for each date, you enter growing season cycle number, and color descriptions of each leaf as they change over the green-down period."/>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185065" y="1526621"/>
            <a:ext cx="5504411" cy="4943452"/>
          </a:xfrm>
          <a:prstGeom prst="rect">
            <a:avLst/>
          </a:prstGeom>
          <a:noFill/>
          <a:ln>
            <a:noFill/>
          </a:ln>
        </p:spPr>
      </p:pic>
      <p:pic>
        <p:nvPicPr>
          <p:cNvPr id="342" name="Google Shape;342;p25" descr="Illustration of the GLOBE Plant Color Guide, with colored boxes that can be matched to different colored leaves."/>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6665331" y="2114921"/>
            <a:ext cx="2057400" cy="266376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48" name="Google Shape;348;p26"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3875" y="9410"/>
            <a:ext cx="7992482" cy="1018347"/>
          </a:xfrm>
          <a:prstGeom prst="rect">
            <a:avLst/>
          </a:prstGeom>
          <a:noFill/>
          <a:ln>
            <a:noFill/>
          </a:ln>
        </p:spPr>
      </p:pic>
      <p:pic>
        <p:nvPicPr>
          <p:cNvPr id="349" name="Google Shape;349;p26"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194027" cy="6874329"/>
          </a:xfrm>
          <a:prstGeom prst="rect">
            <a:avLst/>
          </a:prstGeom>
          <a:noFill/>
          <a:ln>
            <a:noFill/>
          </a:ln>
        </p:spPr>
      </p:pic>
      <p:sp>
        <p:nvSpPr>
          <p:cNvPr id="350" name="Google Shape;350;p26"/>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Question 4</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51" name="Google Shape;351;p26"/>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When selecting a phenology site, you want to be sure it is accessible and easy to visit, and that you collect data that can be examined in the context of other GLOBE data you might collect.  GLOBE recommends that you place your site as close to your other study sites as possible, and no further than:  </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2 km from your Atmosphere or Soil (Pedosphere) investigation sites</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100 m difference in elevation from your Atmosphere or Soil study sites</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Both A and B</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Neither A nor B: you must collect your data at your Biosphere Land Cover study site.</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What is the answer? </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57" name="Google Shape;357;p27"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1518" y="-1024"/>
            <a:ext cx="7992482" cy="1018347"/>
          </a:xfrm>
          <a:prstGeom prst="rect">
            <a:avLst/>
          </a:prstGeom>
          <a:noFill/>
          <a:ln>
            <a:noFill/>
          </a:ln>
        </p:spPr>
      </p:pic>
      <p:pic>
        <p:nvPicPr>
          <p:cNvPr id="358" name="Google Shape;358;p27"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359" name="Google Shape;359;p27"/>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Answer to question 4</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60" name="Google Shape;360;p27"/>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When selecting a phenology site, you want to be sure it is accessible and easy to visit, and that you collect data that can be examined in the context of other GLOBE data you might collect.  GLOBE recommends that you place your site as close to your other study sites as possible, and no further than:  </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2 km from your Atmosphere or Soil (Pedosphere) investigation sites</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100 m difference in elevation from your Atmosphere or Soil study sites</a:t>
            </a:r>
            <a:endParaRPr/>
          </a:p>
          <a:p>
            <a:pPr marL="342900" lvl="0" indent="-342900" algn="l" rtl="0">
              <a:lnSpc>
                <a:spcPct val="90000"/>
              </a:lnSpc>
              <a:spcBef>
                <a:spcPts val="1000"/>
              </a:spcBef>
              <a:spcAft>
                <a:spcPts val="0"/>
              </a:spcAft>
              <a:buClr>
                <a:srgbClr val="FF0000"/>
              </a:buClr>
              <a:buSzPts val="1800"/>
              <a:buFont typeface="Calibri"/>
              <a:buAutoNum type="alphaLcParenR"/>
            </a:pPr>
            <a:r>
              <a:rPr lang="en-US" b="1">
                <a:solidFill>
                  <a:srgbClr val="FF0000"/>
                </a:solidFill>
              </a:rPr>
              <a:t>Both A and B- correct ☺ </a:t>
            </a:r>
            <a:endParaRPr b="1">
              <a:solidFill>
                <a:srgbClr val="FF0000"/>
              </a:solidFill>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Neither A nor B: you must collect your data at your Biosphere Land Cover study site.</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Were you correct?</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66" name="Google Shape;366;p28"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1518" y="-1024"/>
            <a:ext cx="7992482" cy="1018347"/>
          </a:xfrm>
          <a:prstGeom prst="rect">
            <a:avLst/>
          </a:prstGeom>
          <a:noFill/>
          <a:ln>
            <a:noFill/>
          </a:ln>
        </p:spPr>
      </p:pic>
      <p:pic>
        <p:nvPicPr>
          <p:cNvPr id="367" name="Google Shape;367;p2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368" name="Google Shape;368;p28"/>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Question 5</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69" name="Google Shape;369;p28"/>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How do you ensure that you look at the same blades of grass as you monitor green-down?</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Take a GPS reading of the grass blade.</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Mark the blades with small dots, with the longest blade marked with one dot, the second longest with two dots, and so on.</a:t>
            </a:r>
            <a:endParaRPr/>
          </a:p>
          <a:p>
            <a:pPr marL="342900" lvl="0" indent="-228600" algn="l" rtl="0">
              <a:lnSpc>
                <a:spcPct val="90000"/>
              </a:lnSpc>
              <a:spcBef>
                <a:spcPts val="1000"/>
              </a:spcBef>
              <a:spcAft>
                <a:spcPts val="0"/>
              </a:spcAft>
              <a:buClr>
                <a:schemeClr val="dk1"/>
              </a:buClr>
              <a:buSzPts val="1800"/>
              <a:buFont typeface="Calibri"/>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What is the answer? </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75" name="Google Shape;375;p29"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1518" y="-1024"/>
            <a:ext cx="7992482" cy="1018347"/>
          </a:xfrm>
          <a:prstGeom prst="rect">
            <a:avLst/>
          </a:prstGeom>
          <a:noFill/>
          <a:ln>
            <a:noFill/>
          </a:ln>
        </p:spPr>
      </p:pic>
      <p:pic>
        <p:nvPicPr>
          <p:cNvPr id="376" name="Google Shape;376;p2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377" name="Google Shape;377;p29"/>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Answer to Question 5</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78" name="Google Shape;378;p29"/>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How do you ensure that you look at the same blades of grass as you monitor green-down?</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Take a GPS reading of the grass blade.</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b="1"/>
              <a:t>Mark the blades with small dots, with the longest blade marked with one dot, the second longest with two dots, and so on.- </a:t>
            </a:r>
            <a:r>
              <a:rPr lang="en-US" b="1">
                <a:solidFill>
                  <a:srgbClr val="FF0000"/>
                </a:solidFill>
              </a:rPr>
              <a:t>correct ☺ </a:t>
            </a:r>
            <a:endParaRPr b="1">
              <a:solidFill>
                <a:srgbClr val="FF0000"/>
              </a:solidFill>
            </a:endParaRPr>
          </a:p>
          <a:p>
            <a:pPr marL="342900" lvl="0" indent="-228600" algn="l" rtl="0">
              <a:lnSpc>
                <a:spcPct val="90000"/>
              </a:lnSpc>
              <a:spcBef>
                <a:spcPts val="1000"/>
              </a:spcBef>
              <a:spcAft>
                <a:spcPts val="0"/>
              </a:spcAft>
              <a:buClr>
                <a:schemeClr val="dk1"/>
              </a:buClr>
              <a:buSzPts val="1800"/>
              <a:buFont typeface="Calibri"/>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Were you correct? Now let’s look at GLOBE Data Entry and Visualization</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05" name="Google Shape;105;p3" descr="Banner: Grass Green-Down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207530" y="-15763"/>
            <a:ext cx="7936470" cy="1011805"/>
          </a:xfrm>
          <a:prstGeom prst="rect">
            <a:avLst/>
          </a:prstGeom>
          <a:noFill/>
          <a:ln>
            <a:noFill/>
          </a:ln>
        </p:spPr>
      </p:pic>
      <p:pic>
        <p:nvPicPr>
          <p:cNvPr id="106" name="Google Shape;106;p3" descr="Menu: What is grass green-down?"/>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8986" y="37"/>
            <a:ext cx="1226520" cy="6916737"/>
          </a:xfrm>
          <a:prstGeom prst="rect">
            <a:avLst/>
          </a:prstGeom>
          <a:noFill/>
          <a:ln>
            <a:noFill/>
          </a:ln>
        </p:spPr>
      </p:pic>
      <p:sp>
        <p:nvSpPr>
          <p:cNvPr id="107" name="Google Shape;107;p3"/>
          <p:cNvSpPr txBox="1">
            <a:spLocks noGrp="1"/>
          </p:cNvSpPr>
          <p:nvPr>
            <p:ph type="title"/>
          </p:nvPr>
        </p:nvSpPr>
        <p:spPr>
          <a:xfrm>
            <a:off x="1262840" y="7183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The Biosphere</a:t>
            </a:r>
            <a:endParaRPr/>
          </a:p>
        </p:txBody>
      </p:sp>
      <p:grpSp>
        <p:nvGrpSpPr>
          <p:cNvPr id="108" name="Google Shape;108;p3" descr="Three photographs of very different vegetation cover: a cactus filled desert, a meadow surrounded by trees, and a sand dune with grasses. "/>
          <p:cNvGrpSpPr/>
          <p:nvPr/>
        </p:nvGrpSpPr>
        <p:grpSpPr>
          <a:xfrm>
            <a:off x="6567714" y="1391443"/>
            <a:ext cx="2122488" cy="5191125"/>
            <a:chOff x="6388100" y="1101725"/>
            <a:chExt cx="2122488" cy="5191125"/>
          </a:xfrm>
        </p:grpSpPr>
        <p:pic>
          <p:nvPicPr>
            <p:cNvPr id="109" name="Google Shape;109;p3" descr="heterogenous landscape squar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88100" y="2774950"/>
              <a:ext cx="2082800" cy="1492250"/>
            </a:xfrm>
            <a:prstGeom prst="rect">
              <a:avLst/>
            </a:prstGeom>
            <a:noFill/>
            <a:ln>
              <a:noFill/>
            </a:ln>
          </p:spPr>
        </p:pic>
        <p:pic>
          <p:nvPicPr>
            <p:cNvPr id="110" name="Google Shape;110;p3" descr="Three photographs of different vegetation zones: Sonoran desert, USA, meadow with birches, and sand dunes.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88100" y="1101725"/>
              <a:ext cx="2082800" cy="1577975"/>
            </a:xfrm>
            <a:prstGeom prst="rect">
              <a:avLst/>
            </a:prstGeom>
            <a:noFill/>
            <a:ln>
              <a:noFill/>
            </a:ln>
          </p:spPr>
        </p:pic>
        <p:pic>
          <p:nvPicPr>
            <p:cNvPr id="111" name="Google Shape;111;p3" descr="Three images of different landscape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88100" y="4394200"/>
              <a:ext cx="2082800" cy="1543050"/>
            </a:xfrm>
            <a:prstGeom prst="rect">
              <a:avLst/>
            </a:prstGeom>
            <a:noFill/>
            <a:ln>
              <a:noFill/>
            </a:ln>
          </p:spPr>
        </p:pic>
        <p:sp>
          <p:nvSpPr>
            <p:cNvPr id="112" name="Google Shape;112;p3"/>
            <p:cNvSpPr txBox="1"/>
            <p:nvPr/>
          </p:nvSpPr>
          <p:spPr>
            <a:xfrm>
              <a:off x="6850063" y="6046788"/>
              <a:ext cx="1660525"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Photo Credit: Shelley E. Olds</a:t>
              </a:r>
              <a:endParaRPr/>
            </a:p>
          </p:txBody>
        </p:sp>
      </p:grpSp>
      <p:sp>
        <p:nvSpPr>
          <p:cNvPr id="113" name="Google Shape;113;p3"/>
          <p:cNvSpPr/>
          <p:nvPr/>
        </p:nvSpPr>
        <p:spPr>
          <a:xfrm>
            <a:off x="1525762" y="1562889"/>
            <a:ext cx="4672012" cy="35086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endParaRPr/>
          </a:p>
          <a:p>
            <a:pPr marL="0" marR="0" lvl="0" indent="0" algn="just" rtl="0">
              <a:spcBef>
                <a:spcPts val="0"/>
              </a:spcBef>
              <a:spcAft>
                <a:spcPts val="0"/>
              </a:spcAft>
              <a:buNone/>
            </a:pPr>
            <a:endParaRPr sz="1800" b="0" i="0" u="none" strike="noStrike" cap="none">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0" i="0" u="none" strike="noStrike" cap="none">
                <a:solidFill>
                  <a:srgbClr val="000000"/>
                </a:solidFill>
                <a:latin typeface="Calibri"/>
                <a:ea typeface="Calibri"/>
                <a:cs typeface="Calibri"/>
                <a:sym typeface="Calibri"/>
              </a:rPr>
              <a:t>Grass Green-Down is one of the GLOBE </a:t>
            </a:r>
            <a:r>
              <a:rPr lang="en-US" sz="1800" b="1" i="0" u="none" strike="noStrike" cap="none">
                <a:solidFill>
                  <a:srgbClr val="485925"/>
                </a:solidFill>
                <a:latin typeface="Calibri"/>
                <a:ea typeface="Calibri"/>
                <a:cs typeface="Calibri"/>
                <a:sym typeface="Calibri"/>
              </a:rPr>
              <a:t>phenology</a:t>
            </a:r>
            <a:r>
              <a:rPr lang="en-US" sz="1800" b="0" i="0" u="none" strike="noStrike" cap="none">
                <a:solidFill>
                  <a:srgbClr val="000000"/>
                </a:solidFill>
                <a:latin typeface="Calibri"/>
                <a:ea typeface="Calibri"/>
                <a:cs typeface="Calibri"/>
                <a:sym typeface="Calibri"/>
              </a:rPr>
              <a:t> protocols.</a:t>
            </a:r>
            <a:endParaRPr/>
          </a:p>
        </p:txBody>
      </p:sp>
      <p:sp>
        <p:nvSpPr>
          <p:cNvPr id="114" name="Google Shape;114;p3"/>
          <p:cNvSpPr txBox="1"/>
          <p:nvPr/>
        </p:nvSpPr>
        <p:spPr>
          <a:xfrm>
            <a:off x="1792288" y="5250390"/>
            <a:ext cx="384380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More information can be found in the: </a:t>
            </a:r>
            <a:endParaRPr/>
          </a:p>
          <a:p>
            <a:pPr marL="0" marR="0" lvl="0" indent="0" algn="l" rtl="0">
              <a:spcBef>
                <a:spcPts val="0"/>
              </a:spcBef>
              <a:spcAft>
                <a:spcPts val="0"/>
              </a:spcAft>
              <a:buNone/>
            </a:pPr>
            <a:r>
              <a:rPr lang="en-US" sz="1800" b="1" i="0" u="sng" strike="noStrike" cap="none">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Biosphere Introduction</a:t>
            </a:r>
            <a:endParaRPr sz="18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1" i="0" u="sng" strike="noStrike" cap="none">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Hydrosphere Introduction</a:t>
            </a: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84" name="Google Shape;384;p30"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1196" y="16328"/>
            <a:ext cx="8042804" cy="980071"/>
          </a:xfrm>
          <a:prstGeom prst="rect">
            <a:avLst/>
          </a:prstGeom>
          <a:noFill/>
          <a:ln>
            <a:noFill/>
          </a:ln>
        </p:spPr>
      </p:pic>
      <p:pic>
        <p:nvPicPr>
          <p:cNvPr id="385" name="Google Shape;385;p30"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738" y="0"/>
            <a:ext cx="1176094" cy="6858000"/>
          </a:xfrm>
          <a:prstGeom prst="rect">
            <a:avLst/>
          </a:prstGeom>
          <a:noFill/>
          <a:ln>
            <a:noFill/>
          </a:ln>
        </p:spPr>
      </p:pic>
      <p:pic>
        <p:nvPicPr>
          <p:cNvPr id="386" name="Google Shape;386;p30" descr="GLOBE Observer App home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51212" y="1743385"/>
            <a:ext cx="1883683" cy="3170100"/>
          </a:xfrm>
          <a:prstGeom prst="rect">
            <a:avLst/>
          </a:prstGeom>
          <a:noFill/>
          <a:ln>
            <a:noFill/>
          </a:ln>
        </p:spPr>
      </p:pic>
      <p:sp>
        <p:nvSpPr>
          <p:cNvPr id="387" name="Google Shape;387;p30"/>
          <p:cNvSpPr/>
          <p:nvPr/>
        </p:nvSpPr>
        <p:spPr>
          <a:xfrm>
            <a:off x="1450946" y="1127833"/>
            <a:ext cx="5187532"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Report Your Data to GLOBE</a:t>
            </a:r>
            <a:endParaRPr/>
          </a:p>
          <a:p>
            <a:pPr marL="0" marR="0" lvl="0" indent="0" algn="l" rtl="0">
              <a:spcBef>
                <a:spcPts val="0"/>
              </a:spcBef>
              <a:spcAft>
                <a:spcPts val="0"/>
              </a:spcAft>
              <a:buNone/>
            </a:pPr>
            <a:endParaRPr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endParaRPr>
          </a:p>
          <a:p>
            <a:pPr marL="0" marR="0" lvl="0" indent="-139700" algn="l" rtl="0">
              <a:spcBef>
                <a:spcPts val="0"/>
              </a:spcBef>
              <a:spcAft>
                <a:spcPts val="0"/>
              </a:spcAft>
              <a:buClr>
                <a:srgbClr val="000000"/>
              </a:buClr>
              <a:buSzPts val="2200"/>
              <a:buFont typeface="Calibri"/>
              <a:buAutoNum type="arabicPeriod"/>
            </a:pPr>
            <a:r>
              <a:rPr lang="en-US" sz="2200" b="0" i="0" u="sng" strike="noStrike">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Desktop Data Entry</a:t>
            </a:r>
            <a:r>
              <a:rPr lang="en-US" sz="2200" b="0" i="0" u="none" strike="noStrike">
                <a:solidFill>
                  <a:srgbClr val="000000"/>
                </a:solidFill>
                <a:latin typeface="Calibri"/>
                <a:ea typeface="Calibri"/>
                <a:cs typeface="Calibri"/>
                <a:sym typeface="Calibri"/>
              </a:rPr>
              <a:t>: Log environmental data directly on the GLOBE website.</a:t>
            </a:r>
            <a:endParaRPr/>
          </a:p>
          <a:p>
            <a:pPr marL="0" marR="0" lvl="0" indent="0" algn="l" rtl="0">
              <a:spcBef>
                <a:spcPts val="0"/>
              </a:spcBef>
              <a:spcAft>
                <a:spcPts val="0"/>
              </a:spcAft>
              <a:buClr>
                <a:schemeClr val="dk1"/>
              </a:buClr>
              <a:buSzPts val="2200"/>
              <a:buFont typeface="Calibri"/>
              <a:buNone/>
            </a:pPr>
            <a:endParaRPr sz="2200" b="0" i="0" u="none" strike="noStrike">
              <a:solidFill>
                <a:srgbClr val="000000"/>
              </a:solidFill>
              <a:latin typeface="Calibri"/>
              <a:ea typeface="Calibri"/>
              <a:cs typeface="Calibri"/>
              <a:sym typeface="Calibri"/>
            </a:endParaRPr>
          </a:p>
          <a:p>
            <a:pPr marL="0" marR="0" lvl="0" indent="-139700" algn="l" rtl="0">
              <a:spcBef>
                <a:spcPts val="0"/>
              </a:spcBef>
              <a:spcAft>
                <a:spcPts val="0"/>
              </a:spcAft>
              <a:buClr>
                <a:srgbClr val="000000"/>
              </a:buClr>
              <a:buSzPts val="2200"/>
              <a:buFont typeface="Calibri"/>
              <a:buAutoNum type="arabicPeriod"/>
            </a:pPr>
            <a:r>
              <a:rPr lang="en-US" sz="2200" b="0" i="0" u="sng" strike="noStrike">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Email Data Entry</a:t>
            </a:r>
            <a:r>
              <a:rPr lang="en-US" sz="2200" b="0" i="0" u="none" strike="noStrike">
                <a:solidFill>
                  <a:srgbClr val="000000"/>
                </a:solidFill>
                <a:latin typeface="Calibri"/>
                <a:ea typeface="Calibri"/>
                <a:cs typeface="Calibri"/>
                <a:sym typeface="Calibri"/>
              </a:rPr>
              <a:t>: If connectivity is an issue, data can also be entered via email. </a:t>
            </a:r>
            <a:endParaRPr/>
          </a:p>
          <a:p>
            <a:pPr marL="0" marR="0" lvl="0" indent="0" algn="l" rtl="0">
              <a:spcBef>
                <a:spcPts val="0"/>
              </a:spcBef>
              <a:spcAft>
                <a:spcPts val="0"/>
              </a:spcAft>
              <a:buClr>
                <a:schemeClr val="dk1"/>
              </a:buClr>
              <a:buSzPts val="2200"/>
              <a:buFont typeface="Calibri"/>
              <a:buNone/>
            </a:pPr>
            <a:endParaRPr sz="2200" b="0" i="0" u="none" strike="noStrike">
              <a:solidFill>
                <a:srgbClr val="000000"/>
              </a:solidFill>
              <a:latin typeface="Calibri"/>
              <a:ea typeface="Calibri"/>
              <a:cs typeface="Calibri"/>
              <a:sym typeface="Calibri"/>
            </a:endParaRPr>
          </a:p>
          <a:p>
            <a:pPr marL="0" marR="0" lvl="0" indent="-139700" algn="l" rtl="0">
              <a:spcBef>
                <a:spcPts val="0"/>
              </a:spcBef>
              <a:spcAft>
                <a:spcPts val="0"/>
              </a:spcAft>
              <a:buClr>
                <a:srgbClr val="000000"/>
              </a:buClr>
              <a:buSzPts val="2200"/>
              <a:buFont typeface="Calibri"/>
              <a:buAutoNum type="arabicPeriod"/>
            </a:pPr>
            <a:r>
              <a:rPr lang="en-US" sz="2200" b="0" i="0" u="sng" strike="noStrike">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GLOBE Observer App</a:t>
            </a:r>
            <a:r>
              <a:rPr lang="en-US" sz="2200" b="0" i="0" u="none" strike="noStrike">
                <a:solidFill>
                  <a:srgbClr val="000000"/>
                </a:solidFill>
                <a:latin typeface="Calibri"/>
                <a:ea typeface="Calibri"/>
                <a:cs typeface="Calibri"/>
                <a:sym typeface="Calibri"/>
              </a:rPr>
              <a:t>: The app allows users to enter data directly from an iOS or Android device for any GLOBE protocol.  </a:t>
            </a:r>
            <a:endParaRPr sz="22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393" name="Google Shape;393;p32"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1196" y="16328"/>
            <a:ext cx="8042804" cy="980071"/>
          </a:xfrm>
          <a:prstGeom prst="rect">
            <a:avLst/>
          </a:prstGeom>
          <a:noFill/>
          <a:ln>
            <a:noFill/>
          </a:ln>
        </p:spPr>
      </p:pic>
      <p:pic>
        <p:nvPicPr>
          <p:cNvPr id="394" name="Google Shape;394;p32"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395" name="Google Shape;395;p32"/>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pic>
        <p:nvPicPr>
          <p:cNvPr id="396" name="Google Shape;396;p32" descr="A screenshot of the data entry home screen&#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21621" y="1953058"/>
            <a:ext cx="4163748" cy="4585855"/>
          </a:xfrm>
          <a:prstGeom prst="rect">
            <a:avLst/>
          </a:prstGeom>
          <a:noFill/>
          <a:ln>
            <a:noFill/>
          </a:ln>
        </p:spPr>
      </p:pic>
      <p:sp>
        <p:nvSpPr>
          <p:cNvPr id="397" name="Google Shape;397;p32"/>
          <p:cNvSpPr txBox="1"/>
          <p:nvPr/>
        </p:nvSpPr>
        <p:spPr>
          <a:xfrm>
            <a:off x="1358524" y="3785274"/>
            <a:ext cx="173311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“New Observation(s)”</a:t>
            </a:r>
            <a:endParaRPr/>
          </a:p>
        </p:txBody>
      </p:sp>
      <p:cxnSp>
        <p:nvCxnSpPr>
          <p:cNvPr id="398" name="Google Shape;398;p32" descr="Arrow points to the word &quot;Add&quot;- clicking on this word will cause the dropdown menu to appear."/>
          <p:cNvCxnSpPr/>
          <p:nvPr/>
        </p:nvCxnSpPr>
        <p:spPr>
          <a:xfrm>
            <a:off x="2942798" y="4067298"/>
            <a:ext cx="778823" cy="0"/>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04" name="Google Shape;404;p33"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1196" y="16328"/>
            <a:ext cx="8042804" cy="980071"/>
          </a:xfrm>
          <a:prstGeom prst="rect">
            <a:avLst/>
          </a:prstGeom>
          <a:noFill/>
          <a:ln>
            <a:noFill/>
          </a:ln>
        </p:spPr>
      </p:pic>
      <p:pic>
        <p:nvPicPr>
          <p:cNvPr id="405" name="Google Shape;405;p33"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06" name="Google Shape;406;p33"/>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07" name="Google Shape;407;p33"/>
          <p:cNvSpPr txBox="1"/>
          <p:nvPr/>
        </p:nvSpPr>
        <p:spPr>
          <a:xfrm>
            <a:off x="1522397" y="3148433"/>
            <a:ext cx="173311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Select “Greening: Green Down”</a:t>
            </a:r>
            <a:endParaRPr/>
          </a:p>
        </p:txBody>
      </p:sp>
      <p:cxnSp>
        <p:nvCxnSpPr>
          <p:cNvPr id="408" name="Google Shape;408;p33" descr="Arrow points to the word &quot;Add&quot;- clicking on this word will cause the dropdown menu to appear."/>
          <p:cNvCxnSpPr/>
          <p:nvPr/>
        </p:nvCxnSpPr>
        <p:spPr>
          <a:xfrm>
            <a:off x="3255513" y="3610098"/>
            <a:ext cx="778823" cy="0"/>
          </a:xfrm>
          <a:prstGeom prst="straightConnector1">
            <a:avLst/>
          </a:prstGeom>
          <a:noFill/>
          <a:ln w="38100" cap="flat" cmpd="sng">
            <a:solidFill>
              <a:schemeClr val="dk1"/>
            </a:solidFill>
            <a:prstDash val="solid"/>
            <a:miter lim="800000"/>
            <a:headEnd type="none" w="sm" len="sm"/>
            <a:tailEnd type="triangle" w="med" len="med"/>
          </a:ln>
        </p:spPr>
      </p:cxnSp>
      <p:pic>
        <p:nvPicPr>
          <p:cNvPr id="409" name="Google Shape;409;p33" descr="A screenshot of a the protocol selection 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034336" y="1526021"/>
            <a:ext cx="4481014" cy="5195455"/>
          </a:xfrm>
          <a:prstGeom prst="rect">
            <a:avLst/>
          </a:prstGeom>
          <a:noFill/>
          <a:ln>
            <a:noFill/>
          </a:ln>
        </p:spPr>
      </p:pic>
      <p:sp>
        <p:nvSpPr>
          <p:cNvPr id="410" name="Google Shape;410;p33"/>
          <p:cNvSpPr txBox="1"/>
          <p:nvPr/>
        </p:nvSpPr>
        <p:spPr>
          <a:xfrm>
            <a:off x="1832395" y="6348309"/>
            <a:ext cx="17331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Continue</a:t>
            </a:r>
            <a:endParaRPr/>
          </a:p>
        </p:txBody>
      </p:sp>
      <p:cxnSp>
        <p:nvCxnSpPr>
          <p:cNvPr id="411" name="Google Shape;411;p33" descr="Arrow points to the word &quot;Add&quot;- clicking on this word will cause the dropdown menu to appear."/>
          <p:cNvCxnSpPr/>
          <p:nvPr/>
        </p:nvCxnSpPr>
        <p:spPr>
          <a:xfrm>
            <a:off x="3477186" y="6532975"/>
            <a:ext cx="778823" cy="0"/>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34" descr="A screenshot of the location p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66597" y="1843033"/>
            <a:ext cx="4941412" cy="4141374"/>
          </a:xfrm>
          <a:prstGeom prst="rect">
            <a:avLst/>
          </a:prstGeom>
          <a:noFill/>
          <a:ln>
            <a:noFill/>
          </a:ln>
        </p:spPr>
      </p:pic>
      <p:sp>
        <p:nvSpPr>
          <p:cNvPr id="417" name="Google Shape;417;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18" name="Google Shape;418;p34" descr="Banner: Grass Green-down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01196" y="16328"/>
            <a:ext cx="8042804" cy="980071"/>
          </a:xfrm>
          <a:prstGeom prst="rect">
            <a:avLst/>
          </a:prstGeom>
          <a:noFill/>
          <a:ln>
            <a:noFill/>
          </a:ln>
        </p:spPr>
      </p:pic>
      <p:pic>
        <p:nvPicPr>
          <p:cNvPr id="419" name="Google Shape;419;p34" descr="Menu: Entering data on GLOBE Web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20" name="Google Shape;420;p34"/>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21" name="Google Shape;421;p34"/>
          <p:cNvSpPr txBox="1"/>
          <p:nvPr/>
        </p:nvSpPr>
        <p:spPr>
          <a:xfrm>
            <a:off x="1413897" y="2015833"/>
            <a:ext cx="1855775"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On the location page, scroll down to select your site OR choose “New Site Location” to add a new site.</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Tutorials are available on how to add a new site.</a:t>
            </a:r>
            <a:endParaRPr sz="1800" b="1">
              <a:solidFill>
                <a:schemeClr val="dk1"/>
              </a:solidFill>
              <a:latin typeface="Calibri"/>
              <a:ea typeface="Calibri"/>
              <a:cs typeface="Calibri"/>
              <a:sym typeface="Calibri"/>
            </a:endParaRPr>
          </a:p>
        </p:txBody>
      </p:sp>
      <p:cxnSp>
        <p:nvCxnSpPr>
          <p:cNvPr id="422" name="Google Shape;422;p34" descr="Arrow points to the word &quot;Add&quot;- clicking on this word will cause the dropdown menu to appear."/>
          <p:cNvCxnSpPr/>
          <p:nvPr/>
        </p:nvCxnSpPr>
        <p:spPr>
          <a:xfrm>
            <a:off x="3158225" y="2654134"/>
            <a:ext cx="778823" cy="0"/>
          </a:xfrm>
          <a:prstGeom prst="straightConnector1">
            <a:avLst/>
          </a:prstGeom>
          <a:noFill/>
          <a:ln w="38100" cap="flat" cmpd="sng">
            <a:solidFill>
              <a:schemeClr val="dk1"/>
            </a:solidFill>
            <a:prstDash val="solid"/>
            <a:miter lim="800000"/>
            <a:headEnd type="none" w="sm" len="sm"/>
            <a:tailEnd type="triangle" w="med" len="med"/>
          </a:ln>
        </p:spPr>
      </p:cxnSp>
      <p:cxnSp>
        <p:nvCxnSpPr>
          <p:cNvPr id="423" name="Google Shape;423;p34" descr="Arrow points to the word &quot;Add&quot;- clicking on this word will cause the dropdown menu to appear."/>
          <p:cNvCxnSpPr/>
          <p:nvPr/>
        </p:nvCxnSpPr>
        <p:spPr>
          <a:xfrm>
            <a:off x="3087774" y="5687848"/>
            <a:ext cx="778823" cy="0"/>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35" descr="A screenshot of the time and date p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68844" y="2109910"/>
            <a:ext cx="5251974" cy="3478418"/>
          </a:xfrm>
          <a:prstGeom prst="rect">
            <a:avLst/>
          </a:prstGeom>
          <a:noFill/>
          <a:ln>
            <a:noFill/>
          </a:ln>
        </p:spPr>
      </p:pic>
      <p:sp>
        <p:nvSpPr>
          <p:cNvPr id="429" name="Google Shape;429;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30" name="Google Shape;430;p35" descr="Banner: Grass Green-down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01196" y="16328"/>
            <a:ext cx="8042804" cy="980071"/>
          </a:xfrm>
          <a:prstGeom prst="rect">
            <a:avLst/>
          </a:prstGeom>
          <a:noFill/>
          <a:ln>
            <a:noFill/>
          </a:ln>
        </p:spPr>
      </p:pic>
      <p:pic>
        <p:nvPicPr>
          <p:cNvPr id="431" name="Google Shape;431;p35" descr="Menu: Entering data on GLOBE Web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32" name="Google Shape;432;p35"/>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33" name="Google Shape;433;p35"/>
          <p:cNvSpPr txBox="1"/>
          <p:nvPr/>
        </p:nvSpPr>
        <p:spPr>
          <a:xfrm>
            <a:off x="1413897" y="2015833"/>
            <a:ext cx="185577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Add the time and date that you collected your data</a:t>
            </a:r>
            <a:endParaRPr/>
          </a:p>
        </p:txBody>
      </p:sp>
      <p:cxnSp>
        <p:nvCxnSpPr>
          <p:cNvPr id="434" name="Google Shape;434;p35" descr="Arrow points to the word &quot;Add&quot;- clicking on this word will cause the dropdown menu to appear."/>
          <p:cNvCxnSpPr/>
          <p:nvPr/>
        </p:nvCxnSpPr>
        <p:spPr>
          <a:xfrm>
            <a:off x="2978727" y="2479964"/>
            <a:ext cx="593135" cy="414756"/>
          </a:xfrm>
          <a:prstGeom prst="straightConnector1">
            <a:avLst/>
          </a:prstGeom>
          <a:noFill/>
          <a:ln w="38100" cap="flat" cmpd="sng">
            <a:solidFill>
              <a:schemeClr val="dk1"/>
            </a:solidFill>
            <a:prstDash val="solid"/>
            <a:miter lim="800000"/>
            <a:headEnd type="none" w="sm" len="sm"/>
            <a:tailEnd type="triangle" w="med" len="med"/>
          </a:ln>
        </p:spPr>
      </p:cxnSp>
      <p:cxnSp>
        <p:nvCxnSpPr>
          <p:cNvPr id="435" name="Google Shape;435;p35" descr="Arrow points to the word &quot;Add&quot;- clicking on this word will cause the dropdown menu to appear."/>
          <p:cNvCxnSpPr/>
          <p:nvPr/>
        </p:nvCxnSpPr>
        <p:spPr>
          <a:xfrm>
            <a:off x="3117273" y="5224753"/>
            <a:ext cx="541810" cy="0"/>
          </a:xfrm>
          <a:prstGeom prst="straightConnector1">
            <a:avLst/>
          </a:prstGeom>
          <a:noFill/>
          <a:ln w="38100" cap="flat" cmpd="sng">
            <a:solidFill>
              <a:schemeClr val="dk1"/>
            </a:solidFill>
            <a:prstDash val="solid"/>
            <a:miter lim="800000"/>
            <a:headEnd type="none" w="sm" len="sm"/>
            <a:tailEnd type="triangle" w="med" len="med"/>
          </a:ln>
        </p:spPr>
      </p:cxnSp>
      <p:sp>
        <p:nvSpPr>
          <p:cNvPr id="436" name="Google Shape;436;p35"/>
          <p:cNvSpPr txBox="1"/>
          <p:nvPr/>
        </p:nvSpPr>
        <p:spPr>
          <a:xfrm>
            <a:off x="1510879" y="4921815"/>
            <a:ext cx="18557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Greening: Green Down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pSp>
        <p:nvGrpSpPr>
          <p:cNvPr id="441" name="Google Shape;441;p36" descr="Screenshot of plant data entry page."/>
          <p:cNvGrpSpPr/>
          <p:nvPr/>
        </p:nvGrpSpPr>
        <p:grpSpPr>
          <a:xfrm>
            <a:off x="3963881" y="1636387"/>
            <a:ext cx="4935110" cy="4719964"/>
            <a:chOff x="3963881" y="1636387"/>
            <a:chExt cx="4935110" cy="4719964"/>
          </a:xfrm>
        </p:grpSpPr>
        <p:pic>
          <p:nvPicPr>
            <p:cNvPr id="442" name="Google Shape;442;p36" descr="A screenshot of a compute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63881" y="1636387"/>
              <a:ext cx="4935109" cy="980071"/>
            </a:xfrm>
            <a:prstGeom prst="rect">
              <a:avLst/>
            </a:prstGeom>
            <a:noFill/>
            <a:ln>
              <a:noFill/>
            </a:ln>
          </p:spPr>
        </p:pic>
        <p:pic>
          <p:nvPicPr>
            <p:cNvPr id="443" name="Google Shape;443;p36" descr="A screenshot of a computer&#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63882" y="2787443"/>
              <a:ext cx="4935109" cy="3568908"/>
            </a:xfrm>
            <a:prstGeom prst="rect">
              <a:avLst/>
            </a:prstGeom>
            <a:noFill/>
            <a:ln>
              <a:noFill/>
            </a:ln>
          </p:spPr>
        </p:pic>
      </p:grpSp>
      <p:sp>
        <p:nvSpPr>
          <p:cNvPr id="444" name="Google Shape;444;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45" name="Google Shape;445;p36" descr="Banner: Grass Green-down protocol"/>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01196" y="16328"/>
            <a:ext cx="8042804" cy="980071"/>
          </a:xfrm>
          <a:prstGeom prst="rect">
            <a:avLst/>
          </a:prstGeom>
          <a:noFill/>
          <a:ln>
            <a:noFill/>
          </a:ln>
        </p:spPr>
      </p:pic>
      <p:pic>
        <p:nvPicPr>
          <p:cNvPr id="446" name="Google Shape;446;p36" descr="Menu: Entering data on GLOBE Websit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47" name="Google Shape;447;p36"/>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48" name="Google Shape;448;p36"/>
          <p:cNvSpPr txBox="1"/>
          <p:nvPr/>
        </p:nvSpPr>
        <p:spPr>
          <a:xfrm>
            <a:off x="1413897" y="2015833"/>
            <a:ext cx="185577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Choose your growing season cycle number</a:t>
            </a:r>
            <a:endParaRPr/>
          </a:p>
        </p:txBody>
      </p:sp>
      <p:cxnSp>
        <p:nvCxnSpPr>
          <p:cNvPr id="449" name="Google Shape;449;p36" descr="Arrow points to the word &quot;Add&quot;- clicking on this word will cause the dropdown menu to appear."/>
          <p:cNvCxnSpPr/>
          <p:nvPr/>
        </p:nvCxnSpPr>
        <p:spPr>
          <a:xfrm rot="10800000" flipH="1">
            <a:off x="3269672" y="1896126"/>
            <a:ext cx="598804" cy="365775"/>
          </a:xfrm>
          <a:prstGeom prst="straightConnector1">
            <a:avLst/>
          </a:prstGeom>
          <a:noFill/>
          <a:ln w="38100" cap="flat" cmpd="sng">
            <a:solidFill>
              <a:schemeClr val="dk1"/>
            </a:solidFill>
            <a:prstDash val="solid"/>
            <a:miter lim="800000"/>
            <a:headEnd type="none" w="sm" len="sm"/>
            <a:tailEnd type="triangle" w="med" len="med"/>
          </a:ln>
        </p:spPr>
      </p:cxnSp>
      <p:cxnSp>
        <p:nvCxnSpPr>
          <p:cNvPr id="450" name="Google Shape;450;p36" descr="Arrow points to the word &quot;Add&quot;- clicking on this word will cause the dropdown menu to appear."/>
          <p:cNvCxnSpPr/>
          <p:nvPr/>
        </p:nvCxnSpPr>
        <p:spPr>
          <a:xfrm>
            <a:off x="3482065" y="4298906"/>
            <a:ext cx="541810" cy="0"/>
          </a:xfrm>
          <a:prstGeom prst="straightConnector1">
            <a:avLst/>
          </a:prstGeom>
          <a:noFill/>
          <a:ln w="38100" cap="flat" cmpd="sng">
            <a:solidFill>
              <a:schemeClr val="dk1"/>
            </a:solidFill>
            <a:prstDash val="solid"/>
            <a:miter lim="800000"/>
            <a:headEnd type="none" w="sm" len="sm"/>
            <a:tailEnd type="triangle" w="med" len="med"/>
          </a:ln>
        </p:spPr>
      </p:cxnSp>
      <p:sp>
        <p:nvSpPr>
          <p:cNvPr id="451" name="Google Shape;451;p36"/>
          <p:cNvSpPr txBox="1"/>
          <p:nvPr/>
        </p:nvSpPr>
        <p:spPr>
          <a:xfrm>
            <a:off x="1396510" y="3485922"/>
            <a:ext cx="1855775"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Add your leaf color codes for each grass leaf by selecting “color change” and clicking “Select Leaf Color”</a:t>
            </a:r>
            <a:endParaRPr/>
          </a:p>
        </p:txBody>
      </p:sp>
      <p:cxnSp>
        <p:nvCxnSpPr>
          <p:cNvPr id="452" name="Google Shape;452;p36" descr="Arrow points to the word &quot;Add&quot;- clicking on this word will cause the dropdown menu to appear."/>
          <p:cNvCxnSpPr/>
          <p:nvPr/>
        </p:nvCxnSpPr>
        <p:spPr>
          <a:xfrm rot="10800000" flipH="1">
            <a:off x="3569074" y="3369663"/>
            <a:ext cx="367793" cy="232519"/>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58" name="Google Shape;458;p37"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1196" y="16328"/>
            <a:ext cx="8042804" cy="980071"/>
          </a:xfrm>
          <a:prstGeom prst="rect">
            <a:avLst/>
          </a:prstGeom>
          <a:noFill/>
          <a:ln>
            <a:noFill/>
          </a:ln>
        </p:spPr>
      </p:pic>
      <p:pic>
        <p:nvPicPr>
          <p:cNvPr id="459" name="Google Shape;459;p37"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60" name="Google Shape;460;p37"/>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Review and sent data via the GLOBE website or GLOBE Observer App</a:t>
            </a:r>
            <a:endParaRPr/>
          </a:p>
        </p:txBody>
      </p:sp>
      <p:sp>
        <p:nvSpPr>
          <p:cNvPr id="461" name="Google Shape;461;p37"/>
          <p:cNvSpPr txBox="1"/>
          <p:nvPr/>
        </p:nvSpPr>
        <p:spPr>
          <a:xfrm>
            <a:off x="1396509" y="2398770"/>
            <a:ext cx="18557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Review the data you entered</a:t>
            </a:r>
            <a:endParaRPr/>
          </a:p>
        </p:txBody>
      </p:sp>
      <p:cxnSp>
        <p:nvCxnSpPr>
          <p:cNvPr id="462" name="Google Shape;462;p37" descr="Arrow points to the word &quot;Add&quot;- clicking on this word will cause the dropdown menu to appear."/>
          <p:cNvCxnSpPr/>
          <p:nvPr/>
        </p:nvCxnSpPr>
        <p:spPr>
          <a:xfrm>
            <a:off x="3338063" y="2732023"/>
            <a:ext cx="685812" cy="348143"/>
          </a:xfrm>
          <a:prstGeom prst="straightConnector1">
            <a:avLst/>
          </a:prstGeom>
          <a:noFill/>
          <a:ln w="38100" cap="flat" cmpd="sng">
            <a:solidFill>
              <a:schemeClr val="dk1"/>
            </a:solidFill>
            <a:prstDash val="solid"/>
            <a:miter lim="800000"/>
            <a:headEnd type="none" w="sm" len="sm"/>
            <a:tailEnd type="triangle" w="med" len="med"/>
          </a:ln>
        </p:spPr>
      </p:cxnSp>
      <p:cxnSp>
        <p:nvCxnSpPr>
          <p:cNvPr id="463" name="Google Shape;463;p37" descr="Arrow points to the word &quot;Add&quot;- clicking on this word will cause the dropdown menu to appear."/>
          <p:cNvCxnSpPr/>
          <p:nvPr/>
        </p:nvCxnSpPr>
        <p:spPr>
          <a:xfrm>
            <a:off x="3752970" y="6388057"/>
            <a:ext cx="541810" cy="0"/>
          </a:xfrm>
          <a:prstGeom prst="straightConnector1">
            <a:avLst/>
          </a:prstGeom>
          <a:noFill/>
          <a:ln w="38100" cap="flat" cmpd="sng">
            <a:solidFill>
              <a:schemeClr val="dk1"/>
            </a:solidFill>
            <a:prstDash val="solid"/>
            <a:miter lim="800000"/>
            <a:headEnd type="none" w="sm" len="sm"/>
            <a:tailEnd type="triangle" w="med" len="med"/>
          </a:ln>
        </p:spPr>
      </p:cxnSp>
      <p:sp>
        <p:nvSpPr>
          <p:cNvPr id="464" name="Google Shape;464;p37"/>
          <p:cNvSpPr txBox="1"/>
          <p:nvPr/>
        </p:nvSpPr>
        <p:spPr>
          <a:xfrm>
            <a:off x="1516084" y="4748091"/>
            <a:ext cx="1855775"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send observation and wait for the message that your observation was successfully sent!  </a:t>
            </a:r>
            <a:endParaRPr/>
          </a:p>
        </p:txBody>
      </p:sp>
      <p:pic>
        <p:nvPicPr>
          <p:cNvPr id="465" name="Google Shape;465;p37" descr="A screenshot of the review page for data entry."/>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280876" y="1896126"/>
            <a:ext cx="4032752" cy="473176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471" name="Google Shape;471;p38"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1"/>
            <a:ext cx="8015898" cy="1023306"/>
          </a:xfrm>
          <a:prstGeom prst="rect">
            <a:avLst/>
          </a:prstGeom>
          <a:noFill/>
          <a:ln>
            <a:noFill/>
          </a:ln>
        </p:spPr>
      </p:pic>
      <p:pic>
        <p:nvPicPr>
          <p:cNvPr id="472" name="Google Shape;472;p38"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634"/>
            <a:ext cx="1165860" cy="6859634"/>
          </a:xfrm>
          <a:prstGeom prst="rect">
            <a:avLst/>
          </a:prstGeom>
          <a:noFill/>
          <a:ln>
            <a:noFill/>
          </a:ln>
        </p:spPr>
      </p:pic>
      <p:pic>
        <p:nvPicPr>
          <p:cNvPr id="473" name="Google Shape;473;p38" descr="Screenshot of the filters menu in the visualization system.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65051" y="2356681"/>
            <a:ext cx="2997566" cy="3892573"/>
          </a:xfrm>
          <a:prstGeom prst="rect">
            <a:avLst/>
          </a:prstGeom>
          <a:noFill/>
          <a:ln>
            <a:noFill/>
          </a:ln>
        </p:spPr>
      </p:pic>
      <p:sp>
        <p:nvSpPr>
          <p:cNvPr id="474" name="Google Shape;474;p38"/>
          <p:cNvSpPr txBox="1"/>
          <p:nvPr/>
        </p:nvSpPr>
        <p:spPr>
          <a:xfrm>
            <a:off x="1388532" y="1022853"/>
            <a:ext cx="7628400" cy="4217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GLOBE provides the ability to view and interact with data measured across the world. Use the </a:t>
            </a:r>
            <a:r>
              <a:rPr lang="en-US" sz="1800" b="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visualization tool</a:t>
            </a:r>
            <a:r>
              <a:rPr lang="en-US" sz="1800">
                <a:solidFill>
                  <a:schemeClr val="dk1"/>
                </a:solidFill>
                <a:latin typeface="Calibri"/>
                <a:ea typeface="Calibri"/>
                <a:cs typeface="Calibri"/>
                <a:sym typeface="Calibri"/>
              </a:rPr>
              <a:t> to map, graph, filter and export Green-Down data that have been measured across GLOBE protocols since 1995. </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475" name="Google Shape;475;p38"/>
          <p:cNvSpPr txBox="1"/>
          <p:nvPr/>
        </p:nvSpPr>
        <p:spPr>
          <a:xfrm>
            <a:off x="2345735" y="2589460"/>
            <a:ext cx="120576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the layers icon.</a:t>
            </a:r>
            <a:endParaRPr/>
          </a:p>
        </p:txBody>
      </p:sp>
      <p:sp>
        <p:nvSpPr>
          <p:cNvPr id="476" name="Google Shape;476;p38"/>
          <p:cNvSpPr txBox="1"/>
          <p:nvPr/>
        </p:nvSpPr>
        <p:spPr>
          <a:xfrm>
            <a:off x="1889688" y="4230743"/>
            <a:ext cx="1487229"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Select Green-down under the Biosphere drop down </a:t>
            </a:r>
            <a:endParaRPr/>
          </a:p>
        </p:txBody>
      </p:sp>
      <p:sp>
        <p:nvSpPr>
          <p:cNvPr id="477" name="Google Shape;477;p38"/>
          <p:cNvSpPr txBox="1"/>
          <p:nvPr/>
        </p:nvSpPr>
        <p:spPr>
          <a:xfrm>
            <a:off x="7787901" y="3436221"/>
            <a:ext cx="14872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Submit.</a:t>
            </a:r>
            <a:endParaRPr/>
          </a:p>
        </p:txBody>
      </p:sp>
      <p:cxnSp>
        <p:nvCxnSpPr>
          <p:cNvPr id="478" name="Google Shape;478;p38"/>
          <p:cNvCxnSpPr/>
          <p:nvPr/>
        </p:nvCxnSpPr>
        <p:spPr>
          <a:xfrm rot="10800000" flipH="1">
            <a:off x="3306871" y="2589460"/>
            <a:ext cx="764088" cy="266474"/>
          </a:xfrm>
          <a:prstGeom prst="straightConnector1">
            <a:avLst/>
          </a:prstGeom>
          <a:noFill/>
          <a:ln w="38100" cap="flat" cmpd="sng">
            <a:solidFill>
              <a:schemeClr val="dk1"/>
            </a:solidFill>
            <a:prstDash val="solid"/>
            <a:miter lim="800000"/>
            <a:headEnd type="none" w="sm" len="sm"/>
            <a:tailEnd type="stealth" w="med" len="med"/>
          </a:ln>
        </p:spPr>
      </p:cxnSp>
      <p:cxnSp>
        <p:nvCxnSpPr>
          <p:cNvPr id="479" name="Google Shape;479;p38"/>
          <p:cNvCxnSpPr/>
          <p:nvPr/>
        </p:nvCxnSpPr>
        <p:spPr>
          <a:xfrm>
            <a:off x="3226382" y="4923738"/>
            <a:ext cx="938669" cy="0"/>
          </a:xfrm>
          <a:prstGeom prst="straightConnector1">
            <a:avLst/>
          </a:prstGeom>
          <a:noFill/>
          <a:ln w="38100" cap="flat" cmpd="sng">
            <a:solidFill>
              <a:schemeClr val="dk1"/>
            </a:solidFill>
            <a:prstDash val="solid"/>
            <a:miter lim="800000"/>
            <a:headEnd type="none" w="sm" len="sm"/>
            <a:tailEnd type="stealth" w="med" len="med"/>
          </a:ln>
        </p:spPr>
      </p:cxnSp>
      <p:cxnSp>
        <p:nvCxnSpPr>
          <p:cNvPr id="480" name="Google Shape;480;p38"/>
          <p:cNvCxnSpPr/>
          <p:nvPr/>
        </p:nvCxnSpPr>
        <p:spPr>
          <a:xfrm flipH="1">
            <a:off x="7049709" y="3676035"/>
            <a:ext cx="705759" cy="241340"/>
          </a:xfrm>
          <a:prstGeom prst="straightConnector1">
            <a:avLst/>
          </a:prstGeom>
          <a:noFill/>
          <a:ln w="38100" cap="flat" cmpd="sng">
            <a:solidFill>
              <a:schemeClr val="dk1"/>
            </a:solidFill>
            <a:prstDash val="solid"/>
            <a:miter lim="800000"/>
            <a:headEnd type="none" w="sm" len="sm"/>
            <a:tailEnd type="stealth" w="med" len="med"/>
          </a:ln>
        </p:spPr>
      </p:cxnSp>
      <p:sp>
        <p:nvSpPr>
          <p:cNvPr id="481" name="Google Shape;481;p38"/>
          <p:cNvSpPr txBox="1"/>
          <p:nvPr/>
        </p:nvSpPr>
        <p:spPr>
          <a:xfrm>
            <a:off x="2345735" y="6317824"/>
            <a:ext cx="595511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See</a:t>
            </a:r>
            <a:r>
              <a:rPr lang="en-US" sz="14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video tutorials on using the GLOBE Visualization system</a:t>
            </a:r>
            <a:r>
              <a:rPr lang="en-US" sz="1400">
                <a:solidFill>
                  <a:schemeClr val="dk1"/>
                </a:solidFill>
                <a:latin typeface="Calibri"/>
                <a:ea typeface="Calibri"/>
                <a:cs typeface="Calibri"/>
                <a:sym typeface="Calibri"/>
              </a:rPr>
              <a:t>. </a:t>
            </a:r>
            <a:br>
              <a:rPr lang="en-US" sz="1400" b="1">
                <a:solidFill>
                  <a:schemeClr val="dk1"/>
                </a:solidFill>
                <a:latin typeface="Calibri"/>
                <a:ea typeface="Calibri"/>
                <a:cs typeface="Calibri"/>
                <a:sym typeface="Calibri"/>
              </a:rPr>
            </a:br>
            <a:endParaRPr sz="1400" b="1">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39"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1"/>
            <a:ext cx="8015898" cy="1023306"/>
          </a:xfrm>
          <a:prstGeom prst="rect">
            <a:avLst/>
          </a:prstGeom>
          <a:noFill/>
          <a:ln>
            <a:noFill/>
          </a:ln>
        </p:spPr>
      </p:pic>
      <p:pic>
        <p:nvPicPr>
          <p:cNvPr id="487" name="Google Shape;487;p39"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634"/>
            <a:ext cx="1165860" cy="6859634"/>
          </a:xfrm>
          <a:prstGeom prst="rect">
            <a:avLst/>
          </a:prstGeom>
          <a:noFill/>
          <a:ln>
            <a:noFill/>
          </a:ln>
        </p:spPr>
      </p:pic>
      <p:pic>
        <p:nvPicPr>
          <p:cNvPr id="488" name="Google Shape;488;p39" descr="Screenshot of the data visualization system showing the date chooser.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97294" y="2972021"/>
            <a:ext cx="7359112" cy="2856891"/>
          </a:xfrm>
          <a:prstGeom prst="rect">
            <a:avLst/>
          </a:prstGeom>
          <a:noFill/>
          <a:ln>
            <a:noFill/>
          </a:ln>
        </p:spPr>
      </p:pic>
      <p:sp>
        <p:nvSpPr>
          <p:cNvPr id="489" name="Google Shape;489;p39"/>
          <p:cNvSpPr txBox="1"/>
          <p:nvPr/>
        </p:nvSpPr>
        <p:spPr>
          <a:xfrm>
            <a:off x="1397294" y="1029088"/>
            <a:ext cx="7270800" cy="366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Select the date for which you need Green-Down data. </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cxnSp>
        <p:nvCxnSpPr>
          <p:cNvPr id="490" name="Google Shape;490;p39"/>
          <p:cNvCxnSpPr/>
          <p:nvPr/>
        </p:nvCxnSpPr>
        <p:spPr>
          <a:xfrm>
            <a:off x="4425234" y="2111738"/>
            <a:ext cx="1963691" cy="1474610"/>
          </a:xfrm>
          <a:prstGeom prst="straightConnector1">
            <a:avLst/>
          </a:prstGeom>
          <a:noFill/>
          <a:ln w="38100" cap="flat" cmpd="sng">
            <a:solidFill>
              <a:schemeClr val="dk1"/>
            </a:solidFill>
            <a:prstDash val="solid"/>
            <a:miter lim="800000"/>
            <a:headEnd type="none" w="sm" len="sm"/>
            <a:tailEnd type="stealth" w="med" len="med"/>
          </a:ln>
        </p:spPr>
      </p:cxnSp>
      <p:sp>
        <p:nvSpPr>
          <p:cNvPr id="491" name="Google Shape;491;p39"/>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38</a:t>
            </a:fld>
            <a:endParaRPr sz="1200">
              <a:solidFill>
                <a:srgbClr val="888888"/>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40"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1"/>
            <a:ext cx="8015898" cy="1023306"/>
          </a:xfrm>
          <a:prstGeom prst="rect">
            <a:avLst/>
          </a:prstGeom>
          <a:noFill/>
          <a:ln>
            <a:noFill/>
          </a:ln>
        </p:spPr>
      </p:pic>
      <p:pic>
        <p:nvPicPr>
          <p:cNvPr id="497" name="Google Shape;497;p40"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634"/>
            <a:ext cx="1165860" cy="6859634"/>
          </a:xfrm>
          <a:prstGeom prst="rect">
            <a:avLst/>
          </a:prstGeom>
          <a:noFill/>
          <a:ln>
            <a:noFill/>
          </a:ln>
        </p:spPr>
      </p:pic>
      <p:sp>
        <p:nvSpPr>
          <p:cNvPr id="498" name="Google Shape;498;p40"/>
          <p:cNvSpPr txBox="1"/>
          <p:nvPr/>
        </p:nvSpPr>
        <p:spPr>
          <a:xfrm>
            <a:off x="1397294" y="1140518"/>
            <a:ext cx="7270751"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499" name="Google Shape;499;p40"/>
          <p:cNvSpPr txBox="1"/>
          <p:nvPr/>
        </p:nvSpPr>
        <p:spPr>
          <a:xfrm>
            <a:off x="1397294" y="1027776"/>
            <a:ext cx="7441906"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Select the sampling site for which you need Green-Down Data, and a box will open with a data summary for that site.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500" name="Google Shape;500;p40"/>
          <p:cNvSpPr txBox="1"/>
          <p:nvPr/>
        </p:nvSpPr>
        <p:spPr>
          <a:xfrm>
            <a:off x="7837750" y="2208115"/>
            <a:ext cx="120226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on the table icon to view the data in a table and download it as a .csv for analysis.</a:t>
            </a:r>
            <a:endParaRPr/>
          </a:p>
        </p:txBody>
      </p:sp>
      <p:pic>
        <p:nvPicPr>
          <p:cNvPr id="501" name="Google Shape;501;p40" descr="A screenshot of a computer&#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459296" y="2433180"/>
            <a:ext cx="5106259" cy="3471449"/>
          </a:xfrm>
          <a:prstGeom prst="rect">
            <a:avLst/>
          </a:prstGeom>
          <a:noFill/>
          <a:ln>
            <a:noFill/>
          </a:ln>
        </p:spPr>
      </p:pic>
      <p:cxnSp>
        <p:nvCxnSpPr>
          <p:cNvPr id="502" name="Google Shape;502;p40"/>
          <p:cNvCxnSpPr/>
          <p:nvPr/>
        </p:nvCxnSpPr>
        <p:spPr>
          <a:xfrm>
            <a:off x="2306782" y="3574473"/>
            <a:ext cx="1152489" cy="1557412"/>
          </a:xfrm>
          <a:prstGeom prst="straightConnector1">
            <a:avLst/>
          </a:prstGeom>
          <a:noFill/>
          <a:ln w="38100" cap="flat" cmpd="sng">
            <a:solidFill>
              <a:schemeClr val="dk1"/>
            </a:solidFill>
            <a:prstDash val="solid"/>
            <a:miter lim="800000"/>
            <a:headEnd type="none" w="sm" len="sm"/>
            <a:tailEnd type="stealth" w="med" len="med"/>
          </a:ln>
        </p:spPr>
      </p:cxnSp>
      <p:cxnSp>
        <p:nvCxnSpPr>
          <p:cNvPr id="503" name="Google Shape;503;p40"/>
          <p:cNvCxnSpPr/>
          <p:nvPr/>
        </p:nvCxnSpPr>
        <p:spPr>
          <a:xfrm flipH="1">
            <a:off x="7152362" y="2755098"/>
            <a:ext cx="685388" cy="533611"/>
          </a:xfrm>
          <a:prstGeom prst="straightConnector1">
            <a:avLst/>
          </a:prstGeom>
          <a:noFill/>
          <a:ln w="38100" cap="flat" cmpd="sng">
            <a:solidFill>
              <a:schemeClr val="dk1"/>
            </a:solidFill>
            <a:prstDash val="solid"/>
            <a:miter lim="800000"/>
            <a:headEnd type="none" w="sm" len="sm"/>
            <a:tailEnd type="stealth" w="med" len="med"/>
          </a:ln>
        </p:spPr>
      </p:cxnSp>
      <p:sp>
        <p:nvSpPr>
          <p:cNvPr id="504" name="Google Shape;504;p40"/>
          <p:cNvSpPr txBox="1"/>
          <p:nvPr/>
        </p:nvSpPr>
        <p:spPr>
          <a:xfrm>
            <a:off x="1306250" y="2421402"/>
            <a:ext cx="120226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Clicking on a location will open to a map note providing  data for that location and time.  </a:t>
            </a:r>
            <a:endParaRPr/>
          </a:p>
        </p:txBody>
      </p:sp>
      <p:sp>
        <p:nvSpPr>
          <p:cNvPr id="505" name="Google Shape;505;p40"/>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39</a:t>
            </a:fld>
            <a:endParaRPr sz="1200">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0" name="Google Shape;120;p4" descr="Banner: Grass Green-Down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207530" y="-15763"/>
            <a:ext cx="7936470" cy="1011805"/>
          </a:xfrm>
          <a:prstGeom prst="rect">
            <a:avLst/>
          </a:prstGeom>
          <a:noFill/>
          <a:ln>
            <a:noFill/>
          </a:ln>
        </p:spPr>
      </p:pic>
      <p:pic>
        <p:nvPicPr>
          <p:cNvPr id="121" name="Google Shape;121;p4" descr="Menu: What is grass green-down?"/>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8986" y="37"/>
            <a:ext cx="1226520" cy="6916737"/>
          </a:xfrm>
          <a:prstGeom prst="rect">
            <a:avLst/>
          </a:prstGeom>
          <a:noFill/>
          <a:ln>
            <a:noFill/>
          </a:ln>
        </p:spPr>
      </p:pic>
      <p:sp>
        <p:nvSpPr>
          <p:cNvPr id="122" name="Google Shape;122;p4"/>
          <p:cNvSpPr txBox="1">
            <a:spLocks noGrp="1"/>
          </p:cNvSpPr>
          <p:nvPr>
            <p:ph type="title"/>
          </p:nvPr>
        </p:nvSpPr>
        <p:spPr>
          <a:xfrm>
            <a:off x="1262840" y="7183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55000"/>
              </a:buClr>
              <a:buSzPts val="2400"/>
              <a:buFont typeface="Calibri"/>
              <a:buNone/>
            </a:pPr>
            <a:r>
              <a:rPr lang="en-US" sz="2400" b="1">
                <a:solidFill>
                  <a:srgbClr val="055000"/>
                </a:solidFill>
              </a:rPr>
              <a:t>What is Phenology, and how is it related to Green-Down? </a:t>
            </a:r>
            <a:endParaRPr/>
          </a:p>
        </p:txBody>
      </p:sp>
      <p:sp>
        <p:nvSpPr>
          <p:cNvPr id="123" name="Google Shape;123;p4"/>
          <p:cNvSpPr txBox="1"/>
          <p:nvPr/>
        </p:nvSpPr>
        <p:spPr>
          <a:xfrm>
            <a:off x="1207530" y="1730148"/>
            <a:ext cx="5048723" cy="4900274"/>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Clr>
                <a:srgbClr val="385623"/>
              </a:buClr>
              <a:buSzPts val="1600"/>
              <a:buFont typeface="Arial"/>
              <a:buNone/>
            </a:pPr>
            <a:r>
              <a:rPr lang="en-US" sz="1600" b="1" i="0" u="none" strike="noStrike" cap="none">
                <a:solidFill>
                  <a:srgbClr val="385623"/>
                </a:solidFill>
                <a:latin typeface="Calibri"/>
                <a:ea typeface="Calibri"/>
                <a:cs typeface="Calibri"/>
                <a:sym typeface="Calibri"/>
              </a:rPr>
              <a:t>Phenology </a:t>
            </a:r>
            <a:r>
              <a:rPr lang="en-US" sz="1600" b="0" i="0" u="none" strike="noStrike" cap="none">
                <a:solidFill>
                  <a:schemeClr val="dk1"/>
                </a:solidFill>
                <a:latin typeface="Calibri"/>
                <a:ea typeface="Calibri"/>
                <a:cs typeface="Calibri"/>
                <a:sym typeface="Calibri"/>
              </a:rPr>
              <a:t>is the study of living organisms’ response to seasonal and climatic changes in the environment in which they live. You can study the phenology of both plants and animals. </a:t>
            </a:r>
            <a:endParaRPr/>
          </a:p>
          <a:p>
            <a:pPr marL="0" marR="0" lvl="0" indent="0" algn="just" rtl="0">
              <a:lnSpc>
                <a:spcPct val="100000"/>
              </a:lnSpc>
              <a:spcBef>
                <a:spcPts val="32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plant growing season is the period between green-up and green-down. </a:t>
            </a:r>
            <a:endParaRPr/>
          </a:p>
          <a:p>
            <a:pPr marL="0" marR="0" lvl="0" indent="0" algn="just" rtl="0">
              <a:lnSpc>
                <a:spcPct val="100000"/>
              </a:lnSpc>
              <a:spcBef>
                <a:spcPts val="32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32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Plant green-up is initiated when dormancy (a state of suspended growth and metabolism) is broken by environmental conditions such as longer hours of sunlight and higher temperatures in temperate regions, or rains and cooler temperatures in desert areas.</a:t>
            </a:r>
            <a:endParaRPr/>
          </a:p>
          <a:p>
            <a:pPr marL="0" marR="0" lvl="0" indent="0" algn="just" rtl="0">
              <a:lnSpc>
                <a:spcPct val="9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rgbClr val="385623"/>
              </a:buClr>
              <a:buSzPts val="1800"/>
              <a:buFont typeface="Arial"/>
              <a:buNone/>
            </a:pPr>
            <a:r>
              <a:rPr lang="en-US" sz="1800" b="1" i="0" u="none" strike="noStrike" cap="none">
                <a:solidFill>
                  <a:srgbClr val="385623"/>
                </a:solidFill>
                <a:latin typeface="Calibri"/>
                <a:ea typeface="Calibri"/>
                <a:cs typeface="Calibri"/>
                <a:sym typeface="Calibri"/>
              </a:rPr>
              <a:t>Green-down marks the end of the growing season for many plants. A color change is generally associated with green-down of leaves.  The color will vary by species.</a:t>
            </a:r>
            <a:endParaRPr sz="1800" b="0" i="0" u="none" strike="noStrike" cap="none">
              <a:solidFill>
                <a:schemeClr val="dk1"/>
              </a:solidFill>
              <a:latin typeface="Calibri"/>
              <a:ea typeface="Calibri"/>
              <a:cs typeface="Calibri"/>
              <a:sym typeface="Calibri"/>
            </a:endParaRPr>
          </a:p>
          <a:p>
            <a:pPr marL="228600" marR="0" lvl="0" indent="-114300" algn="just" rtl="0">
              <a:lnSpc>
                <a:spcPct val="90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24" name="Google Shape;124;p4" descr="Global maps showing vegetation green-up data comparing March 1987 and May 1987, showing increasing greening in the N. Hemisphere over that month. Image: NASA: NDVI.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58323" y="1636996"/>
            <a:ext cx="2549000" cy="499342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41" descr="watermark of grass blades in bloom"/>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135753" y="1766592"/>
            <a:ext cx="7984830" cy="5130800"/>
          </a:xfrm>
          <a:prstGeom prst="rect">
            <a:avLst/>
          </a:prstGeom>
          <a:noFill/>
          <a:ln>
            <a:noFill/>
          </a:ln>
        </p:spPr>
      </p:pic>
      <p:sp>
        <p:nvSpPr>
          <p:cNvPr id="511" name="Google Shape;511;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512" name="Google Shape;512;p41" descr="Banner: Grass Green-down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8100" y="2539"/>
            <a:ext cx="8015899" cy="1018347"/>
          </a:xfrm>
          <a:prstGeom prst="rect">
            <a:avLst/>
          </a:prstGeom>
          <a:noFill/>
          <a:ln>
            <a:noFill/>
          </a:ln>
        </p:spPr>
      </p:pic>
      <p:pic>
        <p:nvPicPr>
          <p:cNvPr id="513" name="Google Shape;513;p41" descr="Menu: Quiz yourself"/>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7899" y="0"/>
            <a:ext cx="1180220" cy="6897392"/>
          </a:xfrm>
          <a:prstGeom prst="rect">
            <a:avLst/>
          </a:prstGeom>
          <a:noFill/>
          <a:ln>
            <a:noFill/>
          </a:ln>
        </p:spPr>
      </p:pic>
      <p:sp>
        <p:nvSpPr>
          <p:cNvPr id="514" name="Google Shape;514;p41"/>
          <p:cNvSpPr txBox="1">
            <a:spLocks noGrp="1"/>
          </p:cNvSpPr>
          <p:nvPr>
            <p:ph type="title"/>
          </p:nvPr>
        </p:nvSpPr>
        <p:spPr>
          <a:xfrm>
            <a:off x="1233883" y="7203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000"/>
              <a:buFont typeface="Calibri"/>
              <a:buNone/>
            </a:pPr>
            <a:r>
              <a:rPr lang="en-US" sz="2000" b="1">
                <a:solidFill>
                  <a:srgbClr val="055000"/>
                </a:solidFill>
              </a:rPr>
              <a:t>Review questions to help you prepare to do the Grass Green-Down Measurements associated with the GLOBE Biometry Protocols</a:t>
            </a:r>
            <a:endParaRPr sz="2000">
              <a:solidFill>
                <a:srgbClr val="055000"/>
              </a:solidFill>
            </a:endParaRPr>
          </a:p>
        </p:txBody>
      </p:sp>
      <p:sp>
        <p:nvSpPr>
          <p:cNvPr id="515" name="Google Shape;515;p41"/>
          <p:cNvSpPr txBox="1"/>
          <p:nvPr/>
        </p:nvSpPr>
        <p:spPr>
          <a:xfrm>
            <a:off x="1278103" y="2045914"/>
            <a:ext cx="7606689" cy="50061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Grass Green-Down measurements are part of what GLOBE Protocol area or Earth system sphere? </a:t>
            </a:r>
            <a:endParaRPr/>
          </a:p>
          <a:p>
            <a:pPr marL="342900" marR="0" lvl="0" indent="-342900" algn="l" rtl="0">
              <a:lnSpc>
                <a:spcPct val="90000"/>
              </a:lnSpc>
              <a:spcBef>
                <a:spcPts val="100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What is phenology?</a:t>
            </a:r>
            <a:endParaRPr/>
          </a:p>
          <a:p>
            <a:pPr marL="342900" marR="0" lvl="0" indent="-342900" algn="l" rtl="0">
              <a:lnSpc>
                <a:spcPct val="90000"/>
              </a:lnSpc>
              <a:spcBef>
                <a:spcPts val="100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Why is it important for scientists to know when green-down takes place in a location, year by year?</a:t>
            </a:r>
            <a:endParaRPr/>
          </a:p>
          <a:p>
            <a:pPr marL="342900" marR="0" lvl="0" indent="-342900" algn="l" rtl="0">
              <a:lnSpc>
                <a:spcPct val="90000"/>
              </a:lnSpc>
              <a:spcBef>
                <a:spcPts val="100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With respect to Green-Up and Green-Down, when is the plant growing season? </a:t>
            </a:r>
            <a:endParaRPr/>
          </a:p>
          <a:p>
            <a:pPr marL="342900" marR="0" lvl="0" indent="-342900" algn="l" rtl="0">
              <a:lnSpc>
                <a:spcPct val="90000"/>
              </a:lnSpc>
              <a:spcBef>
                <a:spcPts val="100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Green-down is a metabolic response to what changes in a plant’s environment?</a:t>
            </a:r>
            <a:endParaRPr/>
          </a:p>
          <a:p>
            <a:pPr marL="342900" marR="0" lvl="0" indent="-342900" algn="l" rtl="0">
              <a:lnSpc>
                <a:spcPct val="90000"/>
              </a:lnSpc>
              <a:spcBef>
                <a:spcPts val="100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Why is green-down data useful for scientists and what does it tell us about changes in the Earth system?</a:t>
            </a:r>
            <a:endParaRPr/>
          </a:p>
          <a:p>
            <a:pPr marL="342900" marR="0" lvl="0" indent="-342900" algn="l" rtl="0">
              <a:lnSpc>
                <a:spcPct val="90000"/>
              </a:lnSpc>
              <a:spcBef>
                <a:spcPts val="100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Why do we use the GLOBE plant color guide when monitoring Green-Down?</a:t>
            </a:r>
            <a:endParaRPr/>
          </a:p>
          <a:p>
            <a:pPr marL="342900" marR="0" lvl="0" indent="-342900" algn="l" rtl="0">
              <a:lnSpc>
                <a:spcPct val="90000"/>
              </a:lnSpc>
              <a:spcBef>
                <a:spcPts val="100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When do you start and stop your grass green-down measurements?</a:t>
            </a:r>
            <a:endParaRPr/>
          </a:p>
          <a:p>
            <a:pPr marL="342900" marR="0" lvl="0" indent="-342900" algn="l" rtl="0">
              <a:lnSpc>
                <a:spcPct val="90000"/>
              </a:lnSpc>
              <a:spcBef>
                <a:spcPts val="100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How do you identify the grass leaves you are monitoring, so you can return to the same leaves throughout the green-down phase of the plant growth cycle?</a:t>
            </a:r>
            <a:endParaRPr/>
          </a:p>
          <a:p>
            <a:pPr marL="342900" marR="0" lvl="0" indent="-342900" algn="l" rtl="0">
              <a:lnSpc>
                <a:spcPct val="90000"/>
              </a:lnSpc>
              <a:spcBef>
                <a:spcPts val="100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Why is it important to measure green-down of grasses in a natural habitat, rather than in a lawn or a crop field?</a:t>
            </a:r>
            <a:endParaRPr sz="16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42" descr="watermark of grass blades in bloom"/>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164298" y="1727200"/>
            <a:ext cx="7984830" cy="5130800"/>
          </a:xfrm>
          <a:prstGeom prst="rect">
            <a:avLst/>
          </a:prstGeom>
          <a:noFill/>
          <a:ln>
            <a:noFill/>
          </a:ln>
        </p:spPr>
      </p:pic>
      <p:sp>
        <p:nvSpPr>
          <p:cNvPr id="521" name="Google Shape;521;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522" name="Google Shape;522;p42" descr="Banner: Grass Green-Down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1438" y="1"/>
            <a:ext cx="7984830" cy="973006"/>
          </a:xfrm>
          <a:prstGeom prst="rect">
            <a:avLst/>
          </a:prstGeom>
          <a:noFill/>
          <a:ln>
            <a:noFill/>
          </a:ln>
        </p:spPr>
      </p:pic>
      <p:pic>
        <p:nvPicPr>
          <p:cNvPr id="523" name="Google Shape;523;p42" descr="Menu: Additional Information"/>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0" y="-22859"/>
            <a:ext cx="1164298" cy="6880859"/>
          </a:xfrm>
          <a:prstGeom prst="rect">
            <a:avLst/>
          </a:prstGeom>
          <a:noFill/>
          <a:ln>
            <a:noFill/>
          </a:ln>
        </p:spPr>
      </p:pic>
      <p:sp>
        <p:nvSpPr>
          <p:cNvPr id="524" name="Google Shape;524;p42"/>
          <p:cNvSpPr txBox="1">
            <a:spLocks noGrp="1"/>
          </p:cNvSpPr>
          <p:nvPr>
            <p:ph type="title"/>
          </p:nvPr>
        </p:nvSpPr>
        <p:spPr>
          <a:xfrm>
            <a:off x="1164298" y="62914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200"/>
              <a:buFont typeface="Calibri"/>
              <a:buNone/>
            </a:pPr>
            <a:r>
              <a:rPr lang="en-US" sz="3200" b="1"/>
              <a:t>Congratulations!</a:t>
            </a:r>
            <a:endParaRPr/>
          </a:p>
        </p:txBody>
      </p:sp>
      <p:sp>
        <p:nvSpPr>
          <p:cNvPr id="525" name="Google Shape;525;p42"/>
          <p:cNvSpPr txBox="1"/>
          <p:nvPr/>
        </p:nvSpPr>
        <p:spPr>
          <a:xfrm>
            <a:off x="1487331" y="1641514"/>
            <a:ext cx="684024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a:solidFill>
                  <a:srgbClr val="000000"/>
                </a:solidFill>
                <a:latin typeface="Calibri"/>
                <a:ea typeface="Calibri"/>
                <a:cs typeface="Calibri"/>
                <a:sym typeface="Calibri"/>
              </a:rPr>
              <a:t>You have now completed the slide stack. Sign on to the GLOBE website and take the assessment corresponding to </a:t>
            </a:r>
            <a:r>
              <a:rPr lang="en-US" sz="2400" b="1">
                <a:solidFill>
                  <a:srgbClr val="055000"/>
                </a:solidFill>
                <a:latin typeface="Calibri"/>
                <a:ea typeface="Calibri"/>
                <a:cs typeface="Calibri"/>
                <a:sym typeface="Calibri"/>
              </a:rPr>
              <a:t>Grass Green-Down Protocol</a:t>
            </a:r>
            <a:r>
              <a:rPr lang="en-US" sz="2400" b="1">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24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2400">
                <a:solidFill>
                  <a:srgbClr val="000000"/>
                </a:solidFill>
                <a:latin typeface="Calibri"/>
                <a:ea typeface="Calibri"/>
                <a:cs typeface="Calibri"/>
                <a:sym typeface="Calibri"/>
              </a:rPr>
              <a:t>When you pass the assessment, you are ready to take </a:t>
            </a:r>
            <a:r>
              <a:rPr lang="en-US" sz="2400" b="1">
                <a:solidFill>
                  <a:srgbClr val="055000"/>
                </a:solidFill>
                <a:latin typeface="Calibri"/>
                <a:ea typeface="Calibri"/>
                <a:cs typeface="Calibri"/>
                <a:sym typeface="Calibri"/>
              </a:rPr>
              <a:t>Grass Green-Down </a:t>
            </a:r>
            <a:r>
              <a:rPr lang="en-US" sz="2400">
                <a:solidFill>
                  <a:srgbClr val="000000"/>
                </a:solidFill>
                <a:latin typeface="Calibri"/>
                <a:ea typeface="Calibri"/>
                <a:cs typeface="Calibri"/>
                <a:sym typeface="Calibri"/>
              </a:rPr>
              <a:t>measurements!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Welcome to the </a:t>
            </a:r>
            <a:r>
              <a:rPr lang="en-US" sz="2400" b="1">
                <a:solidFill>
                  <a:srgbClr val="055000"/>
                </a:solidFill>
                <a:latin typeface="Calibri"/>
                <a:ea typeface="Calibri"/>
                <a:cs typeface="Calibri"/>
                <a:sym typeface="Calibri"/>
              </a:rPr>
              <a:t>Green-Down GLOBE community!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531" name="Google Shape;531;p43"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
            <a:ext cx="8084498" cy="1012370"/>
          </a:xfrm>
          <a:prstGeom prst="rect">
            <a:avLst/>
          </a:prstGeom>
          <a:noFill/>
          <a:ln>
            <a:noFill/>
          </a:ln>
        </p:spPr>
      </p:pic>
      <p:pic>
        <p:nvPicPr>
          <p:cNvPr id="532" name="Google Shape;532;p43" descr="Menu: Additional information"/>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1"/>
            <a:ext cx="1187776" cy="6857999"/>
          </a:xfrm>
          <a:prstGeom prst="rect">
            <a:avLst/>
          </a:prstGeom>
          <a:noFill/>
          <a:ln>
            <a:noFill/>
          </a:ln>
        </p:spPr>
      </p:pic>
      <p:sp>
        <p:nvSpPr>
          <p:cNvPr id="533" name="Google Shape;533;p43"/>
          <p:cNvSpPr txBox="1">
            <a:spLocks noGrp="1"/>
          </p:cNvSpPr>
          <p:nvPr>
            <p:ph type="title"/>
          </p:nvPr>
        </p:nvSpPr>
        <p:spPr>
          <a:xfrm>
            <a:off x="1324045" y="78486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Research Questions for Investigation: </a:t>
            </a:r>
            <a:endParaRPr/>
          </a:p>
        </p:txBody>
      </p:sp>
      <p:sp>
        <p:nvSpPr>
          <p:cNvPr id="534" name="Google Shape;534;p43"/>
          <p:cNvSpPr txBox="1"/>
          <p:nvPr/>
        </p:nvSpPr>
        <p:spPr>
          <a:xfrm>
            <a:off x="1324045" y="1484343"/>
            <a:ext cx="7493384"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i="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What other animals (butterflies, waterfowl, songbirds) migrate after plants green-down? When? Why?</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Does the timing of green-down occur earlier or later at higher elevations in your region? Why?</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Does the timing of green-down occur earlier or later inland or near the coast in your region? Why?</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How do fallen plant leaves affect soil properties such as soil color, water-holding capacity, and soil nutrients? How could you find out? Why is this important?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540" name="Google Shape;540;p44"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
            <a:ext cx="8084498" cy="1012370"/>
          </a:xfrm>
          <a:prstGeom prst="rect">
            <a:avLst/>
          </a:prstGeom>
          <a:noFill/>
          <a:ln>
            <a:noFill/>
          </a:ln>
        </p:spPr>
      </p:pic>
      <p:pic>
        <p:nvPicPr>
          <p:cNvPr id="541" name="Google Shape;541;p44" descr="Menu: Additional information"/>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1"/>
            <a:ext cx="1187776" cy="6857999"/>
          </a:xfrm>
          <a:prstGeom prst="rect">
            <a:avLst/>
          </a:prstGeom>
          <a:noFill/>
          <a:ln>
            <a:noFill/>
          </a:ln>
        </p:spPr>
      </p:pic>
      <p:sp>
        <p:nvSpPr>
          <p:cNvPr id="542" name="Google Shape;542;p44"/>
          <p:cNvSpPr txBox="1">
            <a:spLocks noGrp="1"/>
          </p:cNvSpPr>
          <p:nvPr>
            <p:ph type="title"/>
          </p:nvPr>
        </p:nvSpPr>
        <p:spPr>
          <a:xfrm>
            <a:off x="1324045" y="784864"/>
            <a:ext cx="607279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FAQ: Frequently Asked Questions</a:t>
            </a:r>
            <a:endParaRPr/>
          </a:p>
        </p:txBody>
      </p:sp>
      <p:sp>
        <p:nvSpPr>
          <p:cNvPr id="543" name="Google Shape;543;p44"/>
          <p:cNvSpPr txBox="1"/>
          <p:nvPr/>
        </p:nvSpPr>
        <p:spPr>
          <a:xfrm>
            <a:off x="1324045" y="2110427"/>
            <a:ext cx="7624012"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385623"/>
                </a:solidFill>
                <a:latin typeface="Calibri"/>
                <a:ea typeface="Calibri"/>
                <a:cs typeface="Calibri"/>
                <a:sym typeface="Calibri"/>
              </a:rPr>
              <a:t>Should I use the same leaves I used for green-up?</a:t>
            </a:r>
            <a:endParaRPr/>
          </a:p>
          <a:p>
            <a:pPr marL="0" marR="0" lvl="0" indent="0" algn="l" rtl="0">
              <a:spcBef>
                <a:spcPts val="0"/>
              </a:spcBef>
              <a:spcAft>
                <a:spcPts val="0"/>
              </a:spcAft>
              <a:buNone/>
            </a:pPr>
            <a:endParaRPr sz="2000" b="1">
              <a:solidFill>
                <a:srgbClr val="385623"/>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If possible, use the same grass plot. If you use other plants, try to select plants of the same species. If the plants you use for green-down are at a different location than the ones you used for green-up, then define a new site.</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a:solidFill>
                  <a:srgbClr val="385623"/>
                </a:solidFill>
                <a:latin typeface="Calibri"/>
                <a:ea typeface="Calibri"/>
                <a:cs typeface="Calibri"/>
                <a:sym typeface="Calibri"/>
              </a:rPr>
              <a:t>Do you have any tips how to locate the same grass blade and make measurements throughout the observation period?</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The best way to locate the grass blades is by providing small dots on the leaves you are monitoring, according to the protocol. Next to the grass blade, mark this area with some flagging tape on a wire or other way so that the area can be located easily throughout the observation period.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45" descr="watermark of grass blades in bloom"/>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164298" y="1708205"/>
            <a:ext cx="7984830" cy="5130800"/>
          </a:xfrm>
          <a:prstGeom prst="rect">
            <a:avLst/>
          </a:prstGeom>
          <a:noFill/>
          <a:ln>
            <a:noFill/>
          </a:ln>
        </p:spPr>
      </p:pic>
      <p:sp>
        <p:nvSpPr>
          <p:cNvPr id="549" name="Google Shape;549;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pic>
        <p:nvPicPr>
          <p:cNvPr id="550" name="Google Shape;550;p45"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298" y="4898"/>
            <a:ext cx="8084498" cy="1012370"/>
          </a:xfrm>
          <a:prstGeom prst="rect">
            <a:avLst/>
          </a:prstGeom>
          <a:noFill/>
          <a:ln>
            <a:noFill/>
          </a:ln>
        </p:spPr>
      </p:pic>
      <p:pic>
        <p:nvPicPr>
          <p:cNvPr id="551" name="Google Shape;551;p45" descr="Menu: Additional informati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1"/>
            <a:ext cx="1187776" cy="6857999"/>
          </a:xfrm>
          <a:prstGeom prst="rect">
            <a:avLst/>
          </a:prstGeom>
          <a:noFill/>
          <a:ln>
            <a:noFill/>
          </a:ln>
        </p:spPr>
      </p:pic>
      <p:sp>
        <p:nvSpPr>
          <p:cNvPr id="552" name="Google Shape;552;p45"/>
          <p:cNvSpPr txBox="1">
            <a:spLocks noGrp="1"/>
          </p:cNvSpPr>
          <p:nvPr>
            <p:ph type="title"/>
          </p:nvPr>
        </p:nvSpPr>
        <p:spPr>
          <a:xfrm>
            <a:off x="1187776" y="983455"/>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40000"/>
              <a:buFont typeface="Calibri"/>
              <a:buNone/>
            </a:pPr>
            <a:br>
              <a:rPr lang="en-US" b="1">
                <a:solidFill>
                  <a:srgbClr val="055000"/>
                </a:solidFill>
              </a:rPr>
            </a:br>
            <a:br>
              <a:rPr lang="en-US" sz="1800" b="1">
                <a:latin typeface="Calibri"/>
                <a:ea typeface="Calibri"/>
                <a:cs typeface="Calibri"/>
                <a:sym typeface="Calibri"/>
              </a:rPr>
            </a:br>
            <a:r>
              <a:rPr lang="en-US" sz="1800" b="1">
                <a:latin typeface="Calibri"/>
                <a:ea typeface="Calibri"/>
                <a:cs typeface="Calibri"/>
                <a:sym typeface="Calibri"/>
              </a:rPr>
              <a:t>Questions about the content of this module? Contact GLOBE:  </a:t>
            </a:r>
            <a:r>
              <a:rPr lang="en-US" sz="1800" b="1" i="0" u="sng" strike="noStrike">
                <a:solidFill>
                  <a:srgbClr val="467886"/>
                </a:solidFill>
                <a:latin typeface="Arial"/>
                <a:ea typeface="Arial"/>
                <a:cs typeface="Arial"/>
                <a:sym typeface="Arial"/>
                <a:hlinkClick r:id="rId6">
                  <a:extLst>
                    <a:ext uri="{A12FA001-AC4F-418D-AE19-62706E023703}">
                      <ahyp:hlinkClr xmlns:ahyp="http://schemas.microsoft.com/office/drawing/2018/hyperlinkcolor" val="tx"/>
                    </a:ext>
                  </a:extLst>
                </a:hlinkClick>
              </a:rPr>
              <a:t>training@nasaglobe.org</a:t>
            </a:r>
            <a:r>
              <a:rPr lang="en-US" sz="2000" b="1" i="0" u="sng" strike="noStrike">
                <a:solidFill>
                  <a:srgbClr val="055000"/>
                </a:solidFill>
                <a:latin typeface="Arial"/>
                <a:ea typeface="Arial"/>
                <a:cs typeface="Arial"/>
                <a:sym typeface="Arial"/>
              </a:rPr>
              <a:t>.</a:t>
            </a:r>
            <a:br>
              <a:rPr lang="en-US" sz="1800" b="1">
                <a:latin typeface="Calibri"/>
                <a:ea typeface="Calibri"/>
                <a:cs typeface="Calibri"/>
                <a:sym typeface="Calibri"/>
              </a:rPr>
            </a:br>
            <a:br>
              <a:rPr lang="en-US" sz="2000" b="1">
                <a:latin typeface="Calibri"/>
                <a:ea typeface="Calibri"/>
                <a:cs typeface="Calibri"/>
                <a:sym typeface="Calibri"/>
              </a:rPr>
            </a:br>
            <a:endParaRPr sz="2000" b="1">
              <a:solidFill>
                <a:srgbClr val="055000"/>
              </a:solidFill>
              <a:latin typeface="Calibri"/>
              <a:ea typeface="Calibri"/>
              <a:cs typeface="Calibri"/>
              <a:sym typeface="Calibri"/>
            </a:endParaRPr>
          </a:p>
        </p:txBody>
      </p:sp>
      <p:sp>
        <p:nvSpPr>
          <p:cNvPr id="553" name="Google Shape;553;p45"/>
          <p:cNvSpPr txBox="1"/>
          <p:nvPr/>
        </p:nvSpPr>
        <p:spPr>
          <a:xfrm>
            <a:off x="1211254" y="2246087"/>
            <a:ext cx="7367758" cy="474780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85623"/>
              </a:buClr>
              <a:buSzPts val="2400"/>
              <a:buFont typeface="Arial"/>
              <a:buNone/>
            </a:pPr>
            <a:r>
              <a:rPr lang="en-US" sz="2400" b="1">
                <a:solidFill>
                  <a:srgbClr val="385623"/>
                </a:solidFill>
                <a:latin typeface="Calibri"/>
                <a:ea typeface="Calibri"/>
                <a:cs typeface="Calibri"/>
                <a:sym typeface="Calibri"/>
              </a:rPr>
              <a:t>Credits</a:t>
            </a:r>
            <a:endParaRPr/>
          </a:p>
          <a:p>
            <a:pPr marL="0" marR="0" lvl="0" indent="0" algn="l" rtl="0">
              <a:lnSpc>
                <a:spcPct val="90000"/>
              </a:lnSpc>
              <a:spcBef>
                <a:spcPts val="100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Slides:  </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Russanne Low, Ph.D., University of Nebraska-Lincoln, USA </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Rebecca Boger, Ph.D., Brooklyn College, NYC, USA</a:t>
            </a:r>
            <a:endParaRPr/>
          </a:p>
          <a:p>
            <a:pPr marL="0" marR="0" lvl="0" indent="0" algn="l" rtl="0">
              <a:lnSpc>
                <a:spcPct val="90000"/>
              </a:lnSpc>
              <a:spcBef>
                <a:spcPts val="100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Cover Art:  </a:t>
            </a:r>
            <a:r>
              <a:rPr lang="en-US" sz="1800">
                <a:solidFill>
                  <a:schemeClr val="dk1"/>
                </a:solidFill>
                <a:latin typeface="Calibri"/>
                <a:ea typeface="Calibri"/>
                <a:cs typeface="Calibri"/>
                <a:sym typeface="Calibri"/>
              </a:rPr>
              <a:t>Jenn Glaser, </a:t>
            </a:r>
            <a:r>
              <a:rPr lang="en-US" sz="1800" i="1">
                <a:solidFill>
                  <a:schemeClr val="dk1"/>
                </a:solidFill>
                <a:latin typeface="Calibri"/>
                <a:ea typeface="Calibri"/>
                <a:cs typeface="Calibri"/>
                <a:sym typeface="Calibri"/>
              </a:rPr>
              <a:t>ScribeArts</a:t>
            </a:r>
            <a:endParaRPr sz="17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700"/>
              <a:buFont typeface="Arial"/>
              <a:buNone/>
            </a:pPr>
            <a:r>
              <a:rPr lang="en-US" sz="1700" b="1">
                <a:solidFill>
                  <a:schemeClr val="dk1"/>
                </a:solidFill>
                <a:latin typeface="Calibri"/>
                <a:ea typeface="Calibri"/>
                <a:cs typeface="Calibri"/>
                <a:sym typeface="Calibri"/>
              </a:rPr>
              <a:t>More Information:</a:t>
            </a:r>
            <a:endParaRPr/>
          </a:p>
          <a:p>
            <a:pPr marL="0" marR="0" lvl="0" indent="0" algn="l" rtl="0">
              <a:lnSpc>
                <a:spcPct val="90000"/>
              </a:lnSpc>
              <a:spcBef>
                <a:spcPts val="1000"/>
              </a:spcBef>
              <a:spcAft>
                <a:spcPts val="0"/>
              </a:spcAft>
              <a:buClr>
                <a:schemeClr val="dk1"/>
              </a:buClr>
              <a:buSzPts val="1600"/>
              <a:buFont typeface="Arial"/>
              <a:buNone/>
            </a:pPr>
            <a:r>
              <a:rPr lang="en-US" sz="16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The GLOBE Program</a:t>
            </a: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r>
              <a:rPr lang="en-US" sz="16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NASA Wavelength </a:t>
            </a:r>
            <a:r>
              <a:rPr lang="en-US" sz="1600">
                <a:solidFill>
                  <a:schemeClr val="dk1"/>
                </a:solidFill>
                <a:latin typeface="Calibri"/>
                <a:ea typeface="Calibri"/>
                <a:cs typeface="Calibri"/>
                <a:sym typeface="Calibri"/>
              </a:rPr>
              <a:t>NASA’s Digital Library of Earth and Space Education Resources</a:t>
            </a:r>
            <a:endParaRPr/>
          </a:p>
          <a:p>
            <a:pPr marL="0" marR="0" lvl="0" indent="0" algn="l" rtl="0">
              <a:lnSpc>
                <a:spcPct val="90000"/>
              </a:lnSpc>
              <a:spcBef>
                <a:spcPts val="1000"/>
              </a:spcBef>
              <a:spcAft>
                <a:spcPts val="0"/>
              </a:spcAft>
              <a:buClr>
                <a:schemeClr val="dk1"/>
              </a:buClr>
              <a:buSzPts val="1600"/>
              <a:buFont typeface="Arial"/>
              <a:buNone/>
            </a:pPr>
            <a:r>
              <a:rPr lang="en-US" sz="16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NASA Global Climate Change: Vital Signs of the Planet</a:t>
            </a: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600"/>
              <a:buFont typeface="Arial"/>
              <a:buNone/>
            </a:pPr>
            <a:r>
              <a:rPr lang="en-US" sz="1600" i="1">
                <a:solidFill>
                  <a:srgbClr val="000000"/>
                </a:solidFill>
                <a:latin typeface="Calibri"/>
                <a:ea typeface="Calibri"/>
                <a:cs typeface="Calibri"/>
                <a:sym typeface="Calibri"/>
              </a:rPr>
              <a:t>Version  9/25/24. If you edit and modify this slide set for use for educational purposes,  please note “modified by (and your name and date</a:t>
            </a:r>
            <a:r>
              <a:rPr lang="en-US" sz="1600" i="1">
                <a:latin typeface="Calibri"/>
                <a:ea typeface="Calibri"/>
                <a:cs typeface="Calibri"/>
                <a:sym typeface="Calibri"/>
              </a:rPr>
              <a:t>)</a:t>
            </a:r>
            <a:r>
              <a:rPr lang="en-US" sz="1600" i="1">
                <a:solidFill>
                  <a:srgbClr val="000000"/>
                </a:solidFill>
                <a:latin typeface="Calibri"/>
                <a:ea typeface="Calibri"/>
                <a:cs typeface="Calibri"/>
                <a:sym typeface="Calibri"/>
              </a:rPr>
              <a:t>“ on this page. </a:t>
            </a: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700"/>
              <a:buFont typeface="Arial"/>
              <a:buNone/>
            </a:pPr>
            <a:endParaRPr sz="1700" b="1">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0" name="Google Shape;130;p5" descr="Banner: Grass Green-Down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207530" y="-15763"/>
            <a:ext cx="7936470" cy="1011805"/>
          </a:xfrm>
          <a:prstGeom prst="rect">
            <a:avLst/>
          </a:prstGeom>
          <a:noFill/>
          <a:ln>
            <a:noFill/>
          </a:ln>
        </p:spPr>
      </p:pic>
      <p:pic>
        <p:nvPicPr>
          <p:cNvPr id="131" name="Google Shape;131;p5" descr="Menu: What is grass green-down?"/>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8986" y="37"/>
            <a:ext cx="1226520" cy="6916737"/>
          </a:xfrm>
          <a:prstGeom prst="rect">
            <a:avLst/>
          </a:prstGeom>
          <a:noFill/>
          <a:ln>
            <a:noFill/>
          </a:ln>
        </p:spPr>
      </p:pic>
      <p:sp>
        <p:nvSpPr>
          <p:cNvPr id="132" name="Google Shape;132;p5"/>
          <p:cNvSpPr txBox="1">
            <a:spLocks noGrp="1"/>
          </p:cNvSpPr>
          <p:nvPr>
            <p:ph type="title"/>
          </p:nvPr>
        </p:nvSpPr>
        <p:spPr>
          <a:xfrm>
            <a:off x="1262840" y="7183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55000"/>
              </a:buClr>
              <a:buSzPts val="2800"/>
              <a:buFont typeface="Calibri"/>
              <a:buNone/>
            </a:pPr>
            <a:r>
              <a:rPr lang="en-US" b="1">
                <a:solidFill>
                  <a:srgbClr val="055000"/>
                </a:solidFill>
              </a:rPr>
              <a:t>What is Grass Green- Down?</a:t>
            </a:r>
            <a:endParaRPr/>
          </a:p>
        </p:txBody>
      </p:sp>
      <p:sp>
        <p:nvSpPr>
          <p:cNvPr id="133" name="Google Shape;133;p5"/>
          <p:cNvSpPr txBox="1"/>
          <p:nvPr/>
        </p:nvSpPr>
        <p:spPr>
          <a:xfrm>
            <a:off x="1207530" y="1730148"/>
            <a:ext cx="4474813" cy="4900274"/>
          </a:xfrm>
          <a:prstGeom prst="rect">
            <a:avLst/>
          </a:prstGeom>
          <a:noFill/>
          <a:ln>
            <a:noFill/>
          </a:ln>
        </p:spPr>
        <p:txBody>
          <a:bodyPr spcFirstLastPara="1" wrap="square" lIns="91425" tIns="45700" rIns="91425" bIns="45700" anchor="t" anchorCtr="0">
            <a:normAutofit fontScale="70000" lnSpcReduction="20000"/>
          </a:bodyPr>
          <a:lstStyle/>
          <a:p>
            <a:pPr marL="342900" marR="0" lvl="0" indent="-342900" algn="just" rtl="0">
              <a:lnSpc>
                <a:spcPct val="100000"/>
              </a:lnSpc>
              <a:spcBef>
                <a:spcPts val="0"/>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Plant green-down is also called senescence. It is initiated when environmental conditions change:</a:t>
            </a:r>
            <a:endParaRPr/>
          </a:p>
          <a:p>
            <a:pPr marL="342900" marR="0" lvl="0" indent="-239712" algn="just" rtl="0">
              <a:lnSpc>
                <a:spcPct val="100000"/>
              </a:lnSpc>
              <a:spcBef>
                <a:spcPts val="325"/>
              </a:spcBef>
              <a:spcAft>
                <a:spcPts val="0"/>
              </a:spcAft>
              <a:buClr>
                <a:schemeClr val="dk1"/>
              </a:buClr>
              <a:buSzPct val="100000"/>
              <a:buFont typeface="Arial"/>
              <a:buNone/>
            </a:pPr>
            <a:endParaRPr sz="2600" b="0" i="0" u="none" strike="noStrike" cap="none">
              <a:solidFill>
                <a:schemeClr val="dk1"/>
              </a:solidFill>
              <a:latin typeface="Calibri"/>
              <a:ea typeface="Calibri"/>
              <a:cs typeface="Calibri"/>
              <a:sym typeface="Calibri"/>
            </a:endParaRPr>
          </a:p>
          <a:p>
            <a:pPr marL="742950" marR="0" lvl="1" indent="-285750" algn="just" rtl="0">
              <a:lnSpc>
                <a:spcPct val="100000"/>
              </a:lnSpc>
              <a:spcBef>
                <a:spcPts val="325"/>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Fewer hours of sunlight and lower temperatures in temperate regions.</a:t>
            </a:r>
            <a:endParaRPr/>
          </a:p>
          <a:p>
            <a:pPr marL="914400" marR="0" lvl="2" indent="0" algn="just" rtl="0">
              <a:lnSpc>
                <a:spcPct val="100000"/>
              </a:lnSpc>
              <a:spcBef>
                <a:spcPts val="325"/>
              </a:spcBef>
              <a:spcAft>
                <a:spcPts val="0"/>
              </a:spcAft>
              <a:buClr>
                <a:schemeClr val="dk1"/>
              </a:buClr>
              <a:buSzPct val="100000"/>
              <a:buFont typeface="Arial"/>
              <a:buNone/>
            </a:pPr>
            <a:r>
              <a:rPr lang="en-US" sz="2600" b="0" i="0" u="none" strike="noStrike" cap="none">
                <a:solidFill>
                  <a:schemeClr val="dk1"/>
                </a:solidFill>
                <a:latin typeface="Calibri"/>
                <a:ea typeface="Calibri"/>
                <a:cs typeface="Calibri"/>
                <a:sym typeface="Calibri"/>
              </a:rPr>
              <a:t> </a:t>
            </a:r>
            <a:endParaRPr/>
          </a:p>
          <a:p>
            <a:pPr marL="742950" marR="0" lvl="1" indent="-285750" algn="just" rtl="0">
              <a:lnSpc>
                <a:spcPct val="100000"/>
              </a:lnSpc>
              <a:spcBef>
                <a:spcPts val="325"/>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Drier and warmer temperatures in desert areas. </a:t>
            </a:r>
            <a:endParaRPr/>
          </a:p>
          <a:p>
            <a:pPr marL="685800" marR="0" lvl="1" indent="-125412" algn="just" rtl="0">
              <a:lnSpc>
                <a:spcPct val="100000"/>
              </a:lnSpc>
              <a:spcBef>
                <a:spcPts val="325"/>
              </a:spcBef>
              <a:spcAft>
                <a:spcPts val="0"/>
              </a:spcAft>
              <a:buClr>
                <a:schemeClr val="dk1"/>
              </a:buClr>
              <a:buSzPct val="100000"/>
              <a:buFont typeface="Arial"/>
              <a:buNone/>
            </a:pPr>
            <a:endParaRPr sz="26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325"/>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Green-down starts dormancy (a state of suspended growth and metabolism).</a:t>
            </a:r>
            <a:endParaRPr/>
          </a:p>
          <a:p>
            <a:pPr marL="228600" marR="0" lvl="0" indent="-125412" algn="just" rtl="0">
              <a:lnSpc>
                <a:spcPct val="100000"/>
              </a:lnSpc>
              <a:spcBef>
                <a:spcPts val="325"/>
              </a:spcBef>
              <a:spcAft>
                <a:spcPts val="0"/>
              </a:spcAft>
              <a:buClr>
                <a:schemeClr val="dk1"/>
              </a:buClr>
              <a:buSzPct val="100000"/>
              <a:buFont typeface="Arial"/>
              <a:buNone/>
            </a:pPr>
            <a:endParaRPr sz="2600" b="0" i="0" u="none" strike="noStrike" cap="none">
              <a:solidFill>
                <a:schemeClr val="dk1"/>
              </a:solidFill>
              <a:latin typeface="Calibri"/>
              <a:ea typeface="Calibri"/>
              <a:cs typeface="Calibri"/>
              <a:sym typeface="Calibri"/>
            </a:endParaRPr>
          </a:p>
          <a:p>
            <a:pPr marL="342900" marR="0" lvl="0" indent="-342900" algn="just" rtl="0">
              <a:lnSpc>
                <a:spcPct val="90000"/>
              </a:lnSpc>
              <a:spcBef>
                <a:spcPts val="325"/>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For many places around the world, there is one green-up and green-down cycle, e.g., one warm and cold season.</a:t>
            </a:r>
            <a:endParaRPr/>
          </a:p>
          <a:p>
            <a:pPr marL="228600" marR="0" lvl="0" indent="-125412" algn="just" rtl="0">
              <a:lnSpc>
                <a:spcPct val="90000"/>
              </a:lnSpc>
              <a:spcBef>
                <a:spcPts val="325"/>
              </a:spcBef>
              <a:spcAft>
                <a:spcPts val="0"/>
              </a:spcAft>
              <a:buClr>
                <a:schemeClr val="dk1"/>
              </a:buClr>
              <a:buSzPct val="100000"/>
              <a:buFont typeface="Arial"/>
              <a:buNone/>
            </a:pPr>
            <a:endParaRPr sz="2600" b="0" i="0" u="none" strike="noStrike" cap="none">
              <a:solidFill>
                <a:schemeClr val="dk1"/>
              </a:solidFill>
              <a:latin typeface="Calibri"/>
              <a:ea typeface="Calibri"/>
              <a:cs typeface="Calibri"/>
              <a:sym typeface="Calibri"/>
            </a:endParaRPr>
          </a:p>
          <a:p>
            <a:pPr marL="342900" marR="0" lvl="0" indent="-342900" algn="just" rtl="0">
              <a:lnSpc>
                <a:spcPct val="90000"/>
              </a:lnSpc>
              <a:spcBef>
                <a:spcPts val="325"/>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There are places where multiple wet and dry seasons can occur in a single year, resulting in multiple green-up and green-down cycles.</a:t>
            </a:r>
            <a:endParaRPr/>
          </a:p>
          <a:p>
            <a:pPr marL="342900" marR="0" lvl="0" indent="-271462" algn="just" rtl="0">
              <a:lnSpc>
                <a:spcPct val="100000"/>
              </a:lnSpc>
              <a:spcBef>
                <a:spcPts val="225"/>
              </a:spcBef>
              <a:spcAft>
                <a:spcPts val="0"/>
              </a:spcAft>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a:p>
            <a:pPr marL="342900" marR="0" lvl="0" indent="-271462" algn="just" rtl="0">
              <a:lnSpc>
                <a:spcPct val="100000"/>
              </a:lnSpc>
              <a:spcBef>
                <a:spcPts val="225"/>
              </a:spcBef>
              <a:spcAft>
                <a:spcPts val="0"/>
              </a:spcAft>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a:p>
            <a:pPr marL="228600" marR="0" lvl="0" indent="-157162" algn="just" rtl="0">
              <a:lnSpc>
                <a:spcPct val="90000"/>
              </a:lnSpc>
              <a:spcBef>
                <a:spcPts val="1000"/>
              </a:spcBef>
              <a:spcAft>
                <a:spcPts val="0"/>
              </a:spcAft>
              <a:buClr>
                <a:schemeClr val="dk1"/>
              </a:buClr>
              <a:buSzPct val="100000"/>
              <a:buFont typeface="Arial"/>
              <a:buNone/>
            </a:pPr>
            <a:endParaRPr sz="1800" b="0" i="0" u="none" strike="noStrike" cap="none">
              <a:solidFill>
                <a:srgbClr val="000000"/>
              </a:solidFill>
              <a:latin typeface="Calibri"/>
              <a:ea typeface="Calibri"/>
              <a:cs typeface="Calibri"/>
              <a:sym typeface="Calibri"/>
            </a:endParaRPr>
          </a:p>
        </p:txBody>
      </p:sp>
      <p:pic>
        <p:nvPicPr>
          <p:cNvPr id="134" name="Google Shape;134;p5" descr="Photo of trees and grasss in green-down stage. Most are familiar with green-down of trees, but color change also marks dormancy of grasses.&#10;"/>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018284" y="1730148"/>
            <a:ext cx="2722046" cy="2041535"/>
          </a:xfrm>
          <a:prstGeom prst="rect">
            <a:avLst/>
          </a:prstGeom>
          <a:noFill/>
          <a:ln>
            <a:noFill/>
          </a:ln>
        </p:spPr>
      </p:pic>
      <p:sp>
        <p:nvSpPr>
          <p:cNvPr id="135" name="Google Shape;135;p5"/>
          <p:cNvSpPr txBox="1"/>
          <p:nvPr/>
        </p:nvSpPr>
        <p:spPr>
          <a:xfrm>
            <a:off x="6018284" y="3857119"/>
            <a:ext cx="2488690"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0" i="1" u="none" strike="noStrike" cap="none">
                <a:solidFill>
                  <a:schemeClr val="dk1"/>
                </a:solidFill>
                <a:latin typeface="Calibri"/>
                <a:ea typeface="Calibri"/>
                <a:cs typeface="Calibri"/>
                <a:sym typeface="Calibri"/>
              </a:rPr>
              <a:t>Most are familiar with green-down of trees, but color change also marks dormancy of grasses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1" name="Google Shape;141;p6"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2444" y="0"/>
            <a:ext cx="7951556" cy="968952"/>
          </a:xfrm>
          <a:prstGeom prst="rect">
            <a:avLst/>
          </a:prstGeom>
          <a:noFill/>
          <a:ln>
            <a:noFill/>
          </a:ln>
        </p:spPr>
      </p:pic>
      <p:pic>
        <p:nvPicPr>
          <p:cNvPr id="142" name="Google Shape;142;p6" descr="Menu:  Why collect grass green-down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0954" y="-27644"/>
            <a:ext cx="1219200" cy="6885643"/>
          </a:xfrm>
          <a:prstGeom prst="rect">
            <a:avLst/>
          </a:prstGeom>
          <a:noFill/>
          <a:ln>
            <a:noFill/>
          </a:ln>
        </p:spPr>
      </p:pic>
      <p:sp>
        <p:nvSpPr>
          <p:cNvPr id="143" name="Google Shape;143;p6"/>
          <p:cNvSpPr txBox="1">
            <a:spLocks noGrp="1"/>
          </p:cNvSpPr>
          <p:nvPr>
            <p:ph type="title"/>
          </p:nvPr>
        </p:nvSpPr>
        <p:spPr>
          <a:xfrm>
            <a:off x="1208246" y="6602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Why Collect Green-Down Data?</a:t>
            </a:r>
            <a:endParaRPr/>
          </a:p>
        </p:txBody>
      </p:sp>
      <p:sp>
        <p:nvSpPr>
          <p:cNvPr id="144" name="Google Shape;144;p6"/>
          <p:cNvSpPr txBox="1"/>
          <p:nvPr/>
        </p:nvSpPr>
        <p:spPr>
          <a:xfrm>
            <a:off x="1254600" y="1562397"/>
            <a:ext cx="7723551"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Scientists are very interested in knowing when leaves appear in spring and how quickly they expand. The timing and rate of fall leaf changes, such as color changes and leaf drop, are also important. These plant phenological events are directly related to </a:t>
            </a:r>
            <a:r>
              <a:rPr lang="en-US" sz="1800" b="1" i="0" u="none" strike="noStrike" cap="none">
                <a:solidFill>
                  <a:srgbClr val="385623"/>
                </a:solidFill>
                <a:latin typeface="Calibri"/>
                <a:ea typeface="Calibri"/>
                <a:cs typeface="Calibri"/>
                <a:sym typeface="Calibri"/>
              </a:rPr>
              <a:t>global carbon fixation </a:t>
            </a:r>
            <a:r>
              <a:rPr lang="en-US" sz="1800" b="0" i="0" u="none" strike="noStrike" cap="none">
                <a:solidFill>
                  <a:schemeClr val="dk1"/>
                </a:solidFill>
                <a:latin typeface="Calibri"/>
                <a:ea typeface="Calibri"/>
                <a:cs typeface="Calibri"/>
                <a:sym typeface="Calibri"/>
              </a:rPr>
              <a:t>and the amount of </a:t>
            </a:r>
            <a:r>
              <a:rPr lang="en-US" sz="1800" b="1" i="0" u="none" strike="noStrike" cap="none">
                <a:solidFill>
                  <a:srgbClr val="385623"/>
                </a:solidFill>
                <a:latin typeface="Calibri"/>
                <a:ea typeface="Calibri"/>
                <a:cs typeface="Calibri"/>
                <a:sym typeface="Calibri"/>
              </a:rPr>
              <a:t>carbon dioxide in the atmosphere</a:t>
            </a:r>
            <a:r>
              <a:rPr lang="en-US" sz="1800" b="0" i="0" u="none" strike="noStrike" cap="none">
                <a:solidFill>
                  <a:schemeClr val="dk1"/>
                </a:solidFill>
                <a:latin typeface="Calibri"/>
                <a:ea typeface="Calibri"/>
                <a:cs typeface="Calibri"/>
                <a:sym typeface="Calibri"/>
              </a:rPr>
              <a:t>. Also, they affect and are affected by air temperature and humidity, as well as soil moisture.</a:t>
            </a:r>
            <a:endParaRPr sz="1800" b="1" i="0" u="none" strike="noStrike" cap="none">
              <a:solidFill>
                <a:srgbClr val="055000"/>
              </a:solidFill>
              <a:latin typeface="Calibri"/>
              <a:ea typeface="Calibri"/>
              <a:cs typeface="Calibri"/>
              <a:sym typeface="Calibri"/>
            </a:endParaRPr>
          </a:p>
        </p:txBody>
      </p:sp>
      <p:pic>
        <p:nvPicPr>
          <p:cNvPr id="145" name="Google Shape;145;p6" descr="Two photographs of a landscape showing changes in green (photosynthetically active tissue) at different times of year. "/>
          <p:cNvPicPr preferRelativeResize="0">
            <a:picLocks noGrp="1"/>
          </p:cNvPicPr>
          <p:nvPr>
            <p:ph type="body" idx="1"/>
          </p:nvPr>
        </p:nvPicPr>
        <p:blipFill rotWithShape="1">
          <a:blip r:embed="rId5">
            <a:alphaModFix/>
          </a:blip>
          <a:srcRect/>
          <a:stretch/>
        </p:blipFill>
        <p:spPr>
          <a:xfrm>
            <a:off x="1254600" y="3333535"/>
            <a:ext cx="7247658" cy="28386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1" name="Google Shape;151;p7"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2444" y="0"/>
            <a:ext cx="7951556" cy="968952"/>
          </a:xfrm>
          <a:prstGeom prst="rect">
            <a:avLst/>
          </a:prstGeom>
          <a:noFill/>
          <a:ln>
            <a:noFill/>
          </a:ln>
        </p:spPr>
      </p:pic>
      <p:pic>
        <p:nvPicPr>
          <p:cNvPr id="152" name="Google Shape;152;p7" descr="Menu:  Why collect grass green-down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0954" y="-27644"/>
            <a:ext cx="1219200" cy="6885643"/>
          </a:xfrm>
          <a:prstGeom prst="rect">
            <a:avLst/>
          </a:prstGeom>
          <a:noFill/>
          <a:ln>
            <a:noFill/>
          </a:ln>
        </p:spPr>
      </p:pic>
      <p:sp>
        <p:nvSpPr>
          <p:cNvPr id="153" name="Google Shape;153;p7"/>
          <p:cNvSpPr txBox="1"/>
          <p:nvPr/>
        </p:nvSpPr>
        <p:spPr>
          <a:xfrm>
            <a:off x="1186422" y="1173374"/>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7"/>
          <p:cNvSpPr txBox="1"/>
          <p:nvPr/>
        </p:nvSpPr>
        <p:spPr>
          <a:xfrm>
            <a:off x="1764323" y="1573271"/>
            <a:ext cx="6666523" cy="607954"/>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100000"/>
              </a:lnSpc>
              <a:spcBef>
                <a:spcPts val="0"/>
              </a:spcBef>
              <a:spcAft>
                <a:spcPts val="0"/>
              </a:spcAft>
              <a:buClr>
                <a:schemeClr val="dk1"/>
              </a:buClr>
              <a:buSzPct val="100000"/>
              <a:buFont typeface="Calibri"/>
              <a:buNone/>
            </a:pPr>
            <a:endParaRPr sz="4400" b="0" i="0" u="none" strike="noStrike" cap="none">
              <a:solidFill>
                <a:schemeClr val="dk1"/>
              </a:solidFill>
              <a:latin typeface="Calibri"/>
              <a:ea typeface="Calibri"/>
              <a:cs typeface="Calibri"/>
              <a:sym typeface="Calibri"/>
            </a:endParaRPr>
          </a:p>
        </p:txBody>
      </p:sp>
      <p:pic>
        <p:nvPicPr>
          <p:cNvPr id="155" name="Google Shape;155;p7" descr="A global map of NDVI from TERRA/MODIS satellites. ">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94717" y="4113161"/>
            <a:ext cx="3762310" cy="2608673"/>
          </a:xfrm>
          <a:prstGeom prst="rect">
            <a:avLst/>
          </a:prstGeom>
          <a:noFill/>
          <a:ln>
            <a:noFill/>
          </a:ln>
        </p:spPr>
      </p:pic>
      <p:sp>
        <p:nvSpPr>
          <p:cNvPr id="156" name="Google Shape;156;p7"/>
          <p:cNvSpPr txBox="1"/>
          <p:nvPr/>
        </p:nvSpPr>
        <p:spPr>
          <a:xfrm>
            <a:off x="1396088" y="1689607"/>
            <a:ext cx="7359427" cy="24314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700">
                <a:solidFill>
                  <a:schemeClr val="dk1"/>
                </a:solidFill>
                <a:latin typeface="Calibri"/>
                <a:ea typeface="Calibri"/>
                <a:cs typeface="Calibri"/>
                <a:sym typeface="Calibri"/>
              </a:rPr>
              <a:t>Many scientists use data from a NASA sensor, the Moderate Resolution Imaging Spectrometer (MODIS), to monitor the seasonal dynamics of vegetation. </a:t>
            </a:r>
            <a:endParaRPr/>
          </a:p>
          <a:p>
            <a:pPr marL="0" marR="0" lvl="0" indent="0" algn="just" rtl="0">
              <a:spcBef>
                <a:spcPts val="0"/>
              </a:spcBef>
              <a:spcAft>
                <a:spcPts val="0"/>
              </a:spcAft>
              <a:buNone/>
            </a:pPr>
            <a:endParaRPr sz="17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700">
                <a:solidFill>
                  <a:schemeClr val="dk1"/>
                </a:solidFill>
                <a:latin typeface="Calibri"/>
                <a:ea typeface="Calibri"/>
                <a:cs typeface="Calibri"/>
                <a:sym typeface="Calibri"/>
              </a:rPr>
              <a:t>Scientists also use a metric called the Normalized Difference Vegetation Index (or NDVI) to quantify the Earth’s greenness. NDVI is calculated from satellite data of red and near-infrared light, and can help monitor vegetation health, ecosystem disturbances, and changes in vegetation density over time. </a:t>
            </a:r>
            <a:r>
              <a:rPr lang="en-US" sz="17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Learn more about NDVI in this My NASA Data Mini-lesson</a:t>
            </a:r>
            <a:r>
              <a:rPr lang="en-US" sz="1700">
                <a:solidFill>
                  <a:schemeClr val="dk1"/>
                </a:solidFill>
                <a:latin typeface="Calibri"/>
                <a:ea typeface="Calibri"/>
                <a:cs typeface="Calibri"/>
                <a:sym typeface="Calibri"/>
              </a:rPr>
              <a:t>. </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p:txBody>
      </p:sp>
      <p:sp>
        <p:nvSpPr>
          <p:cNvPr id="157" name="Google Shape;157;p7">
            <a:hlinkClick r:id="rId8"/>
          </p:cNvPr>
          <p:cNvSpPr txBox="1"/>
          <p:nvPr/>
        </p:nvSpPr>
        <p:spPr>
          <a:xfrm>
            <a:off x="5755656" y="4502573"/>
            <a:ext cx="2951365" cy="1200329"/>
          </a:xfrm>
          <a:prstGeom prst="rect">
            <a:avLst/>
          </a:prstGeom>
          <a:noFill/>
          <a:ln w="9525" cap="flat" cmpd="sng">
            <a:solidFill>
              <a:srgbClr val="055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Watch an animation of NDVI from the NASA Visualization Studio to see changes in greenness over time! </a:t>
            </a:r>
            <a:endParaRPr sz="1800">
              <a:solidFill>
                <a:schemeClr val="dk1"/>
              </a:solidFill>
              <a:latin typeface="Calibri"/>
              <a:ea typeface="Calibri"/>
              <a:cs typeface="Calibri"/>
              <a:sym typeface="Calibri"/>
            </a:endParaRPr>
          </a:p>
        </p:txBody>
      </p:sp>
      <p:sp>
        <p:nvSpPr>
          <p:cNvPr id="158" name="Google Shape;158;p7"/>
          <p:cNvSpPr txBox="1"/>
          <p:nvPr/>
        </p:nvSpPr>
        <p:spPr>
          <a:xfrm>
            <a:off x="1186422" y="817906"/>
            <a:ext cx="6058705" cy="826021"/>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Satellite Measurements of Phenology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8"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2444" y="0"/>
            <a:ext cx="7951556" cy="968952"/>
          </a:xfrm>
          <a:prstGeom prst="rect">
            <a:avLst/>
          </a:prstGeom>
          <a:noFill/>
          <a:ln>
            <a:noFill/>
          </a:ln>
        </p:spPr>
      </p:pic>
      <p:pic>
        <p:nvPicPr>
          <p:cNvPr id="164" name="Google Shape;164;p8" descr="Menu:  Why collect grass green-down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0954" y="-27644"/>
            <a:ext cx="1219200" cy="6885643"/>
          </a:xfrm>
          <a:prstGeom prst="rect">
            <a:avLst/>
          </a:prstGeom>
          <a:noFill/>
          <a:ln>
            <a:noFill/>
          </a:ln>
        </p:spPr>
      </p:pic>
      <p:sp>
        <p:nvSpPr>
          <p:cNvPr id="165" name="Google Shape;165;p8"/>
          <p:cNvSpPr txBox="1"/>
          <p:nvPr/>
        </p:nvSpPr>
        <p:spPr>
          <a:xfrm>
            <a:off x="1186422" y="1173374"/>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8"/>
          <p:cNvSpPr txBox="1"/>
          <p:nvPr/>
        </p:nvSpPr>
        <p:spPr>
          <a:xfrm>
            <a:off x="1277816" y="1567370"/>
            <a:ext cx="7455877" cy="357749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a:solidFill>
                  <a:srgbClr val="000000"/>
                </a:solidFill>
                <a:latin typeface="Calibri"/>
                <a:ea typeface="Calibri"/>
                <a:cs typeface="Calibri"/>
                <a:sym typeface="Calibri"/>
              </a:rPr>
              <a:t>Your observations are valuable contributions to the scientific community and may be used by educators, students, researchers, and the general public to increase environmental awareness and STEM literacy, as well as advance Earth system science.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Monitoring the length of the growing season is important for society so that it can better adapt to variations in the length of the growing season and to other impacts of climate change, which may affect food production, economic growth, and human health.</a:t>
            </a:r>
            <a:endParaRPr/>
          </a:p>
        </p:txBody>
      </p:sp>
      <p:sp>
        <p:nvSpPr>
          <p:cNvPr id="167" name="Google Shape;167;p8"/>
          <p:cNvSpPr txBox="1"/>
          <p:nvPr/>
        </p:nvSpPr>
        <p:spPr>
          <a:xfrm>
            <a:off x="1277816" y="872067"/>
            <a:ext cx="6058705" cy="826021"/>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Why Collect Green-Down Data</a:t>
            </a:r>
            <a:r>
              <a:rPr lang="en-US" sz="2800" b="1">
                <a:solidFill>
                  <a:srgbClr val="055000"/>
                </a:solidFill>
                <a:latin typeface="Calibri"/>
                <a:ea typeface="Calibri"/>
                <a:cs typeface="Calibri"/>
                <a:sym typeface="Calibri"/>
              </a:rPr>
              <a:t>?</a:t>
            </a:r>
            <a:endParaRPr/>
          </a:p>
        </p:txBody>
      </p:sp>
      <p:pic>
        <p:nvPicPr>
          <p:cNvPr id="168" name="Google Shape;168;p8" descr="A field of brown grass with trees in the background&#10;&#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889238" y="4500019"/>
            <a:ext cx="6233031" cy="20776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74" name="Google Shape;174;p9"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0945" y="-16330"/>
            <a:ext cx="8159638" cy="1039645"/>
          </a:xfrm>
          <a:prstGeom prst="rect">
            <a:avLst/>
          </a:prstGeom>
          <a:noFill/>
          <a:ln>
            <a:noFill/>
          </a:ln>
        </p:spPr>
      </p:pic>
      <p:pic>
        <p:nvPicPr>
          <p:cNvPr id="175" name="Google Shape;175;p9"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1"/>
            <a:ext cx="1145546" cy="6858001"/>
          </a:xfrm>
          <a:prstGeom prst="rect">
            <a:avLst/>
          </a:prstGeom>
          <a:noFill/>
          <a:ln>
            <a:noFill/>
          </a:ln>
        </p:spPr>
      </p:pic>
      <p:sp>
        <p:nvSpPr>
          <p:cNvPr id="176" name="Google Shape;176;p9"/>
          <p:cNvSpPr txBox="1">
            <a:spLocks noGrp="1"/>
          </p:cNvSpPr>
          <p:nvPr>
            <p:ph type="title"/>
          </p:nvPr>
        </p:nvSpPr>
        <p:spPr>
          <a:xfrm>
            <a:off x="1233883" y="75536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Question 1</a:t>
            </a:r>
            <a:endParaRPr/>
          </a:p>
        </p:txBody>
      </p:sp>
      <p:sp>
        <p:nvSpPr>
          <p:cNvPr id="177" name="Google Shape;177;p9"/>
          <p:cNvSpPr txBox="1">
            <a:spLocks noGrp="1"/>
          </p:cNvSpPr>
          <p:nvPr>
            <p:ph type="body" idx="1"/>
          </p:nvPr>
        </p:nvSpPr>
        <p:spPr>
          <a:xfrm>
            <a:off x="1487714" y="1963248"/>
            <a:ext cx="6921500"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a:t>1. What part of the Earth system is known as the zone of life?</a:t>
            </a:r>
            <a:endParaRPr sz="2000"/>
          </a:p>
          <a:p>
            <a:pPr marL="0" lvl="0" indent="0" algn="l" rtl="0">
              <a:lnSpc>
                <a:spcPct val="90000"/>
              </a:lnSpc>
              <a:spcBef>
                <a:spcPts val="1000"/>
              </a:spcBef>
              <a:spcAft>
                <a:spcPts val="0"/>
              </a:spcAft>
              <a:buClr>
                <a:schemeClr val="dk1"/>
              </a:buClr>
              <a:buSzPts val="2000"/>
              <a:buNone/>
            </a:pPr>
            <a:r>
              <a:rPr lang="en-US" sz="2000" b="1"/>
              <a:t>	</a:t>
            </a:r>
            <a:r>
              <a:rPr lang="en-US" sz="2000"/>
              <a:t>A. Atmosphere</a:t>
            </a:r>
            <a:endParaRPr/>
          </a:p>
          <a:p>
            <a:pPr marL="0" lvl="0" indent="0" algn="l" rtl="0">
              <a:lnSpc>
                <a:spcPct val="90000"/>
              </a:lnSpc>
              <a:spcBef>
                <a:spcPts val="1000"/>
              </a:spcBef>
              <a:spcAft>
                <a:spcPts val="0"/>
              </a:spcAft>
              <a:buClr>
                <a:schemeClr val="dk1"/>
              </a:buClr>
              <a:buSzPts val="2000"/>
              <a:buNone/>
            </a:pPr>
            <a:r>
              <a:rPr lang="en-US" sz="2000" b="1"/>
              <a:t>	</a:t>
            </a:r>
            <a:r>
              <a:rPr lang="en-US" sz="2000"/>
              <a:t>B. Biosphere</a:t>
            </a:r>
            <a:endParaRPr/>
          </a:p>
          <a:p>
            <a:pPr marL="0" lvl="0" indent="0" algn="l" rtl="0">
              <a:lnSpc>
                <a:spcPct val="90000"/>
              </a:lnSpc>
              <a:spcBef>
                <a:spcPts val="1000"/>
              </a:spcBef>
              <a:spcAft>
                <a:spcPts val="0"/>
              </a:spcAft>
              <a:buClr>
                <a:schemeClr val="dk1"/>
              </a:buClr>
              <a:buSzPts val="2000"/>
              <a:buNone/>
            </a:pPr>
            <a:r>
              <a:rPr lang="en-US" sz="2000" b="1"/>
              <a:t>	</a:t>
            </a:r>
            <a:r>
              <a:rPr lang="en-US" sz="2000"/>
              <a:t>C. Lithosphere</a:t>
            </a:r>
            <a:endParaRPr/>
          </a:p>
          <a:p>
            <a:pPr marL="0" lvl="0" indent="0" algn="l" rtl="0">
              <a:lnSpc>
                <a:spcPct val="90000"/>
              </a:lnSpc>
              <a:spcBef>
                <a:spcPts val="1000"/>
              </a:spcBef>
              <a:spcAft>
                <a:spcPts val="0"/>
              </a:spcAft>
              <a:buClr>
                <a:schemeClr val="dk1"/>
              </a:buClr>
              <a:buSzPts val="2000"/>
              <a:buNone/>
            </a:pPr>
            <a:r>
              <a:rPr lang="en-US" sz="2000"/>
              <a:t>	D. Hydrosphere</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Do you know the answer?</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3366</Words>
  <Application>Microsoft Macintosh PowerPoint</Application>
  <PresentationFormat>On-screen Show (4:3)</PresentationFormat>
  <Paragraphs>377</Paragraphs>
  <Slides>44</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PowerPoint Presentation</vt:lpstr>
      <vt:lpstr>Overview</vt:lpstr>
      <vt:lpstr>The Biosphere</vt:lpstr>
      <vt:lpstr>What is Phenology, and how is it related to Green-Down? </vt:lpstr>
      <vt:lpstr>What is Grass Green- Down?</vt:lpstr>
      <vt:lpstr>Why Collect Green-Down Data?</vt:lpstr>
      <vt:lpstr>PowerPoint Presentation</vt:lpstr>
      <vt:lpstr>PowerPoint Presentation</vt:lpstr>
      <vt:lpstr>Let’s do a quick review before moving onto data collection! Question 1</vt:lpstr>
      <vt:lpstr>Let’s do a quick review before moving onto data collection! Answer to question 1.</vt:lpstr>
      <vt:lpstr>Let’s do a quick review before moving onto data collection! Question 2</vt:lpstr>
      <vt:lpstr>Let’s do a quick review before moving onto data collection! Answer to question 2</vt:lpstr>
      <vt:lpstr>Let’s do a quick review before moving onto data collection! Question 3</vt:lpstr>
      <vt:lpstr>Let’s do a quick review before moving onto data collection!  Answer to question 3</vt:lpstr>
      <vt:lpstr>Overview of the Grass Green-Down Protocol</vt:lpstr>
      <vt:lpstr>Needed Equipment and Documents</vt:lpstr>
      <vt:lpstr>Site Selection</vt:lpstr>
      <vt:lpstr>Other Site Selection Considerations     </vt:lpstr>
      <vt:lpstr>Grass Green-Down Site Definition-1     -</vt:lpstr>
      <vt:lpstr>Grass Green-Down Site Definition-2     </vt:lpstr>
      <vt:lpstr>First Visit: Green-Down Grasses      </vt:lpstr>
      <vt:lpstr>First Visit: Green-Down Grasses- Site Documentation      </vt:lpstr>
      <vt:lpstr>Every Visit: Green-Down Grasses       </vt:lpstr>
      <vt:lpstr>Grass Green-Down Data Sheet      r</vt:lpstr>
      <vt:lpstr>Example of Completed Data Sheet       </vt:lpstr>
      <vt:lpstr>Let’s review so far! Question 4        </vt:lpstr>
      <vt:lpstr>Let’s review so far! Answer to question 4        </vt:lpstr>
      <vt:lpstr>Let’s review so far!  Question 5        </vt:lpstr>
      <vt:lpstr>Let’s review so far!  Answer to Question 5        </vt:lpstr>
      <vt:lpstr>PowerPoint Presentation</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Review and sent data via the GLOBE website or GLOBE Observer App</vt:lpstr>
      <vt:lpstr>PowerPoint Presentation</vt:lpstr>
      <vt:lpstr>PowerPoint Presentation</vt:lpstr>
      <vt:lpstr>PowerPoint Presentation</vt:lpstr>
      <vt:lpstr>Review questions to help you prepare to do the Grass Green-Down Measurements associated with the GLOBE Biometry Protocols</vt:lpstr>
      <vt:lpstr>Congratulations!</vt:lpstr>
      <vt:lpstr>Research Questions for Investigation: </vt:lpstr>
      <vt:lpstr>FAQ: Frequently Asked Questions</vt:lpstr>
      <vt:lpstr>  Questions about the content of this module? Contact GLOBE:  training@nasaglobe.org.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David Overoye</cp:lastModifiedBy>
  <cp:revision>1</cp:revision>
  <dcterms:created xsi:type="dcterms:W3CDTF">2016-04-14T20:43:53Z</dcterms:created>
  <dcterms:modified xsi:type="dcterms:W3CDTF">2024-09-30T22:07:13Z</dcterms:modified>
</cp:coreProperties>
</file>