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Lst>
  <p:notesMasterIdLst>
    <p:notesMasterId r:id="rId43"/>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mhxcuJFvcICvqeHFAfkSse9O4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20" Type="http://schemas.openxmlformats.org/officeDocument/2006/relationships/slide" Target="slides/slide3.xml"/><Relationship Id="rId4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Links need to be added</a:t>
            </a:r>
            <a:endParaRPr/>
          </a:p>
        </p:txBody>
      </p:sp>
      <p:sp>
        <p:nvSpPr>
          <p:cNvPr id="328" name="Google Shape;32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75" name="Google Shape;37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2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2"/>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2"/>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3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5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4.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5.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6.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7.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1267"/>
          </a:xfrm>
          <a:prstGeom prst="rect">
            <a:avLst/>
          </a:prstGeom>
          <a:noFill/>
          <a:ln>
            <a:noFill/>
          </a:ln>
          <a:effectLst>
            <a:outerShdw blurRad="50800" dist="38100" dir="5400000" algn="t" rotWithShape="0">
              <a:srgbClr val="000000">
                <a:alpha val="40000"/>
              </a:srgbClr>
            </a:outerShdw>
          </a:effectLst>
        </p:spPr>
      </p:pic>
      <p:pic>
        <p:nvPicPr>
          <p:cNvPr id="11" name="Google Shape;11;p26" descr="1_GLOBE LOGO_USE_small.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5001"/>
            <a:ext cx="3657600" cy="810883"/>
          </a:xfrm>
          <a:prstGeom prst="rect">
            <a:avLst/>
          </a:prstGeom>
          <a:noFill/>
          <a:ln>
            <a:noFill/>
          </a:ln>
        </p:spPr>
      </p:pic>
      <p:sp>
        <p:nvSpPr>
          <p:cNvPr id="12" name="Google Shape;12;p26"/>
          <p:cNvSpPr txBox="1"/>
          <p:nvPr/>
        </p:nvSpPr>
        <p:spPr>
          <a:xfrm>
            <a:off x="4640798" y="129787"/>
            <a:ext cx="183620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123B1C"/>
                </a:solidFill>
                <a:latin typeface="Calibri"/>
                <a:ea typeface="Calibri"/>
                <a:cs typeface="Calibri"/>
                <a:sym typeface="Calibri"/>
              </a:rPr>
              <a:t>Biosphere</a:t>
            </a:r>
            <a:endParaRPr sz="1400" b="1">
              <a:solidFill>
                <a:srgbClr val="123B1C"/>
              </a:solidFill>
              <a:latin typeface="Calibri"/>
              <a:ea typeface="Calibri"/>
              <a:cs typeface="Calibri"/>
              <a:sym typeface="Calibri"/>
            </a:endParaRPr>
          </a:p>
        </p:txBody>
      </p:sp>
      <p:sp>
        <p:nvSpPr>
          <p:cNvPr id="13" name="Google Shape;13;p26"/>
          <p:cNvSpPr/>
          <p:nvPr/>
        </p:nvSpPr>
        <p:spPr>
          <a:xfrm>
            <a:off x="6081728" y="285425"/>
            <a:ext cx="115147" cy="115147"/>
          </a:xfrm>
          <a:prstGeom prst="ellipse">
            <a:avLst/>
          </a:prstGeom>
          <a:solidFill>
            <a:srgbClr val="000090"/>
          </a:soli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4" name="Google Shape;14;p26" descr="3_BiosphereICONsm.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781459" y="60837"/>
            <a:ext cx="713953" cy="713953"/>
          </a:xfrm>
          <a:prstGeom prst="rect">
            <a:avLst/>
          </a:prstGeom>
          <a:noFill/>
          <a:ln>
            <a:noFill/>
          </a:ln>
          <a:effectLst>
            <a:outerShdw blurRad="292100" dist="139700" dir="2700000" algn="tl" rotWithShape="0">
              <a:srgbClr val="333333">
                <a:alpha val="64705"/>
              </a:srgbClr>
            </a:outerShdw>
          </a:effectLst>
        </p:spPr>
      </p:pic>
      <p:pic>
        <p:nvPicPr>
          <p:cNvPr id="15" name="Google Shape;15;p26" descr="1_LandingPageBioBUDBURSTv2.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0" y="1389842"/>
            <a:ext cx="9144000" cy="5468158"/>
          </a:xfrm>
          <a:prstGeom prst="rect">
            <a:avLst/>
          </a:prstGeom>
          <a:noFill/>
          <a:ln>
            <a:noFill/>
          </a:ln>
        </p:spPr>
      </p:pic>
      <p:sp>
        <p:nvSpPr>
          <p:cNvPr id="16" name="Google Shape;16;p26"/>
          <p:cNvSpPr/>
          <p:nvPr/>
        </p:nvSpPr>
        <p:spPr>
          <a:xfrm>
            <a:off x="6302438" y="129787"/>
            <a:ext cx="226892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Green-Down Protocol</a:t>
            </a:r>
            <a:endParaRPr/>
          </a:p>
          <a:p>
            <a:pPr marL="0" marR="0" lvl="0" indent="0" algn="l" rtl="0">
              <a:spcBef>
                <a:spcPts val="0"/>
              </a:spcBef>
              <a:spcAft>
                <a:spcPts val="0"/>
              </a:spcAft>
              <a:buNone/>
            </a:pPr>
            <a:r>
              <a:rPr lang="en-US" sz="1800" b="1">
                <a:solidFill>
                  <a:srgbClr val="123B1C"/>
                </a:solidFill>
                <a:latin typeface="Calibri"/>
                <a:ea typeface="Calibri"/>
                <a:cs typeface="Calibri"/>
                <a:sym typeface="Calibri"/>
              </a:rPr>
              <a:t>Trees and Shrubs</a:t>
            </a:r>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pic>
        <p:nvPicPr>
          <p:cNvPr id="113" name="Google Shape;113;p44"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14" name="Google Shape;114;p44"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15" name="Google Shape;115;p44"/>
          <p:cNvGrpSpPr/>
          <p:nvPr/>
        </p:nvGrpSpPr>
        <p:grpSpPr>
          <a:xfrm>
            <a:off x="7816919" y="59722"/>
            <a:ext cx="1103962" cy="880267"/>
            <a:chOff x="6624346" y="1438602"/>
            <a:chExt cx="1103962" cy="1112972"/>
          </a:xfrm>
        </p:grpSpPr>
        <p:sp>
          <p:nvSpPr>
            <p:cNvPr id="116" name="Google Shape;116;p4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44"/>
            <p:cNvSpPr txBox="1"/>
            <p:nvPr/>
          </p:nvSpPr>
          <p:spPr>
            <a:xfrm>
              <a:off x="6787217" y="1438602"/>
              <a:ext cx="756036" cy="1070134"/>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pic>
        <p:nvPicPr>
          <p:cNvPr id="118" name="Google Shape;118;p44"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19" name="Google Shape;119;p44"/>
          <p:cNvSpPr/>
          <p:nvPr/>
        </p:nvSpPr>
        <p:spPr>
          <a:xfrm>
            <a:off x="20557" y="1038630"/>
            <a:ext cx="1144221"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E. Entering Data on GLOBE Website</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20" name="Google Shape;120;p44"/>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21" name="Google Shape;121;p44"/>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122" name="Google Shape;122;p44"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pic>
        <p:nvPicPr>
          <p:cNvPr id="125" name="Google Shape;125;p46"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26" name="Google Shape;126;p46"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27" name="Google Shape;127;p46"/>
          <p:cNvGrpSpPr/>
          <p:nvPr/>
        </p:nvGrpSpPr>
        <p:grpSpPr>
          <a:xfrm>
            <a:off x="7866950" y="41503"/>
            <a:ext cx="1103962" cy="873141"/>
            <a:chOff x="6575501" y="1435260"/>
            <a:chExt cx="1103962" cy="1103962"/>
          </a:xfrm>
        </p:grpSpPr>
        <p:sp>
          <p:nvSpPr>
            <p:cNvPr id="128" name="Google Shape;128;p46"/>
            <p:cNvSpPr/>
            <p:nvPr/>
          </p:nvSpPr>
          <p:spPr>
            <a:xfrm>
              <a:off x="6575501" y="1435260"/>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46"/>
            <p:cNvSpPr txBox="1"/>
            <p:nvPr/>
          </p:nvSpPr>
          <p:spPr>
            <a:xfrm>
              <a:off x="6697287" y="1547229"/>
              <a:ext cx="860989"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pic>
        <p:nvPicPr>
          <p:cNvPr id="130" name="Google Shape;130;p46"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31" name="Google Shape;131;p46"/>
          <p:cNvSpPr/>
          <p:nvPr/>
        </p:nvSpPr>
        <p:spPr>
          <a:xfrm>
            <a:off x="20557" y="1038630"/>
            <a:ext cx="1144221"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F. Understand the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32" name="Google Shape;132;p46"/>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33" name="Google Shape;133;p46"/>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134" name="Google Shape;134;p46"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pic>
        <p:nvPicPr>
          <p:cNvPr id="137" name="Google Shape;137;p48"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38" name="Google Shape;138;p48"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39" name="Google Shape;139;p48"/>
          <p:cNvGrpSpPr/>
          <p:nvPr/>
        </p:nvGrpSpPr>
        <p:grpSpPr>
          <a:xfrm>
            <a:off x="7792889" y="51272"/>
            <a:ext cx="1150763" cy="873141"/>
            <a:chOff x="6611017" y="1447612"/>
            <a:chExt cx="1150763" cy="1103962"/>
          </a:xfrm>
        </p:grpSpPr>
        <p:sp>
          <p:nvSpPr>
            <p:cNvPr id="140" name="Google Shape;140;p4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48"/>
            <p:cNvSpPr txBox="1"/>
            <p:nvPr/>
          </p:nvSpPr>
          <p:spPr>
            <a:xfrm>
              <a:off x="6611017" y="1478136"/>
              <a:ext cx="1150763"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Knowledge</a:t>
              </a:r>
              <a:endParaRPr/>
            </a:p>
          </p:txBody>
        </p:sp>
      </p:grpSp>
      <p:pic>
        <p:nvPicPr>
          <p:cNvPr id="142" name="Google Shape;142;p48" descr="Pencil.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4467877">
            <a:off x="8370665" y="60312"/>
            <a:ext cx="55285" cy="1245106"/>
          </a:xfrm>
          <a:prstGeom prst="rect">
            <a:avLst/>
          </a:prstGeom>
          <a:noFill/>
          <a:ln>
            <a:noFill/>
          </a:ln>
          <a:effectLst>
            <a:outerShdw blurRad="292100" dist="139700" dir="2700000" algn="tl" rotWithShape="0">
              <a:srgbClr val="333333">
                <a:alpha val="64705"/>
              </a:srgbClr>
            </a:outerShdw>
          </a:effectLst>
        </p:spPr>
      </p:pic>
      <p:pic>
        <p:nvPicPr>
          <p:cNvPr id="143" name="Google Shape;143;p48" descr="Globe_logo.svg.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44" name="Google Shape;144;p48"/>
          <p:cNvSpPr/>
          <p:nvPr/>
        </p:nvSpPr>
        <p:spPr>
          <a:xfrm>
            <a:off x="20557" y="1038630"/>
            <a:ext cx="1144221"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45" name="Google Shape;145;p48"/>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46" name="Google Shape;146;p48"/>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147" name="Google Shape;147;p48" descr="3_BiosphereICONsm.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pic>
        <p:nvPicPr>
          <p:cNvPr id="150" name="Google Shape;150;p50"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51" name="Google Shape;151;p50"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52" name="Google Shape;152;p50"/>
          <p:cNvGrpSpPr/>
          <p:nvPr/>
        </p:nvGrpSpPr>
        <p:grpSpPr>
          <a:xfrm>
            <a:off x="7856652" y="51272"/>
            <a:ext cx="1103962" cy="873141"/>
            <a:chOff x="6624346" y="1447612"/>
            <a:chExt cx="1103962" cy="1103962"/>
          </a:xfrm>
        </p:grpSpPr>
        <p:sp>
          <p:nvSpPr>
            <p:cNvPr id="153" name="Google Shape;153;p50"/>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50"/>
            <p:cNvSpPr txBox="1"/>
            <p:nvPr/>
          </p:nvSpPr>
          <p:spPr>
            <a:xfrm>
              <a:off x="6799435" y="1634691"/>
              <a:ext cx="7739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pic>
        <p:nvPicPr>
          <p:cNvPr id="155" name="Google Shape;155;p50"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56" name="Google Shape;156;p50"/>
          <p:cNvSpPr/>
          <p:nvPr/>
        </p:nvSpPr>
        <p:spPr>
          <a:xfrm>
            <a:off x="20557" y="1038630"/>
            <a:ext cx="1144221"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Information</a:t>
            </a:r>
            <a:endParaRPr/>
          </a:p>
        </p:txBody>
      </p:sp>
      <p:sp>
        <p:nvSpPr>
          <p:cNvPr id="157" name="Google Shape;157;p50"/>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58" name="Google Shape;158;p50"/>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159" name="Google Shape;159;p50"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pic>
        <p:nvPicPr>
          <p:cNvPr id="162" name="Google Shape;162;p52"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163" name="Google Shape;163;p52"/>
          <p:cNvGrpSpPr/>
          <p:nvPr/>
        </p:nvGrpSpPr>
        <p:grpSpPr>
          <a:xfrm>
            <a:off x="7834800" y="53293"/>
            <a:ext cx="1103962" cy="873142"/>
            <a:chOff x="6546194" y="1447612"/>
            <a:chExt cx="1103962" cy="1103962"/>
          </a:xfrm>
        </p:grpSpPr>
        <p:sp>
          <p:nvSpPr>
            <p:cNvPr id="164" name="Google Shape;164;p52"/>
            <p:cNvSpPr/>
            <p:nvPr/>
          </p:nvSpPr>
          <p:spPr>
            <a:xfrm>
              <a:off x="6546194"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52"/>
            <p:cNvSpPr txBox="1"/>
            <p:nvPr/>
          </p:nvSpPr>
          <p:spPr>
            <a:xfrm>
              <a:off x="6682491" y="1635237"/>
              <a:ext cx="851515"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166" name="Google Shape;166;p52"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67" name="Google Shape;167;p52"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68" name="Google Shape;168;p52"/>
          <p:cNvSpPr/>
          <p:nvPr/>
        </p:nvSpPr>
        <p:spPr>
          <a:xfrm>
            <a:off x="20557" y="1038630"/>
            <a:ext cx="1144221"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69" name="Google Shape;169;p52"/>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70" name="Google Shape;170;p52"/>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171" name="Google Shape;171;p52"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pic>
        <p:nvPicPr>
          <p:cNvPr id="174" name="Google Shape;174;p54"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175" name="Google Shape;175;p54"/>
          <p:cNvGrpSpPr/>
          <p:nvPr/>
        </p:nvGrpSpPr>
        <p:grpSpPr>
          <a:xfrm>
            <a:off x="7797747" y="51399"/>
            <a:ext cx="1103962" cy="873142"/>
            <a:chOff x="6624346" y="1447612"/>
            <a:chExt cx="1103962" cy="1103962"/>
          </a:xfrm>
        </p:grpSpPr>
        <p:sp>
          <p:nvSpPr>
            <p:cNvPr id="176" name="Google Shape;176;p5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54"/>
            <p:cNvSpPr txBox="1"/>
            <p:nvPr/>
          </p:nvSpPr>
          <p:spPr>
            <a:xfrm>
              <a:off x="6811457" y="1598183"/>
              <a:ext cx="749887"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pic>
        <p:nvPicPr>
          <p:cNvPr id="178" name="Google Shape;178;p54"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79" name="Google Shape;179;p54"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80" name="Google Shape;180;p54"/>
          <p:cNvSpPr/>
          <p:nvPr/>
        </p:nvSpPr>
        <p:spPr>
          <a:xfrm>
            <a:off x="20557" y="1038630"/>
            <a:ext cx="1144221"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81" name="Google Shape;181;p54"/>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82" name="Google Shape;182;p54"/>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183" name="Google Shape;183;p54"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pic>
        <p:nvPicPr>
          <p:cNvPr id="186" name="Google Shape;186;p56"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87" name="Google Shape;187;p56"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88" name="Google Shape;188;p56"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89" name="Google Shape;189;p56"/>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90" name="Google Shape;190;p56"/>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191" name="Google Shape;191;p56"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pic>
        <p:nvPicPr>
          <p:cNvPr id="194" name="Google Shape;194;p58" descr="1_AttentionICON_8_14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19420" y="1080521"/>
            <a:ext cx="399410" cy="409377"/>
          </a:xfrm>
          <a:prstGeom prst="rect">
            <a:avLst/>
          </a:prstGeom>
          <a:noFill/>
          <a:ln>
            <a:noFill/>
          </a:ln>
          <a:effectLst>
            <a:outerShdw blurRad="292100" dist="139700" dir="2700000" algn="tl" rotWithShape="0">
              <a:srgbClr val="333333">
                <a:alpha val="64705"/>
              </a:srgbClr>
            </a:outerShdw>
          </a:effectLst>
        </p:spPr>
      </p:pic>
      <p:grpSp>
        <p:nvGrpSpPr>
          <p:cNvPr id="195" name="Google Shape;195;p58"/>
          <p:cNvGrpSpPr/>
          <p:nvPr/>
        </p:nvGrpSpPr>
        <p:grpSpPr>
          <a:xfrm>
            <a:off x="3963547" y="785390"/>
            <a:ext cx="1103962" cy="873142"/>
            <a:chOff x="6624346" y="1447612"/>
            <a:chExt cx="1103962" cy="1103962"/>
          </a:xfrm>
        </p:grpSpPr>
        <p:sp>
          <p:nvSpPr>
            <p:cNvPr id="196" name="Google Shape;196;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58"/>
            <p:cNvSpPr txBox="1"/>
            <p:nvPr/>
          </p:nvSpPr>
          <p:spPr>
            <a:xfrm>
              <a:off x="6734554" y="1598183"/>
              <a:ext cx="903694" cy="953391"/>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grpSp>
        <p:nvGrpSpPr>
          <p:cNvPr id="198" name="Google Shape;198;p58"/>
          <p:cNvGrpSpPr/>
          <p:nvPr/>
        </p:nvGrpSpPr>
        <p:grpSpPr>
          <a:xfrm>
            <a:off x="5372820" y="834236"/>
            <a:ext cx="1103962" cy="893063"/>
            <a:chOff x="6624346" y="1422423"/>
            <a:chExt cx="1103962" cy="1129151"/>
          </a:xfrm>
        </p:grpSpPr>
        <p:sp>
          <p:nvSpPr>
            <p:cNvPr id="199" name="Google Shape;199;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58"/>
            <p:cNvSpPr txBox="1"/>
            <p:nvPr/>
          </p:nvSpPr>
          <p:spPr>
            <a:xfrm>
              <a:off x="6650269" y="1422423"/>
              <a:ext cx="1051095" cy="1070135"/>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grpSp>
        <p:nvGrpSpPr>
          <p:cNvPr id="201" name="Google Shape;201;p58"/>
          <p:cNvGrpSpPr/>
          <p:nvPr/>
        </p:nvGrpSpPr>
        <p:grpSpPr>
          <a:xfrm>
            <a:off x="775085" y="2347041"/>
            <a:ext cx="1122067" cy="887461"/>
            <a:chOff x="1202690" y="699502"/>
            <a:chExt cx="1122067" cy="1122067"/>
          </a:xfrm>
        </p:grpSpPr>
        <p:sp>
          <p:nvSpPr>
            <p:cNvPr id="202" name="Google Shape;202;p58"/>
            <p:cNvSpPr/>
            <p:nvPr/>
          </p:nvSpPr>
          <p:spPr>
            <a:xfrm>
              <a:off x="1202690" y="699502"/>
              <a:ext cx="1122067" cy="1122067"/>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8"/>
            <p:cNvSpPr txBox="1"/>
            <p:nvPr/>
          </p:nvSpPr>
          <p:spPr>
            <a:xfrm>
              <a:off x="1333302" y="754902"/>
              <a:ext cx="877163"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grpSp>
        <p:nvGrpSpPr>
          <p:cNvPr id="204" name="Google Shape;204;p58"/>
          <p:cNvGrpSpPr/>
          <p:nvPr/>
        </p:nvGrpSpPr>
        <p:grpSpPr>
          <a:xfrm>
            <a:off x="2221185" y="2361361"/>
            <a:ext cx="1103962" cy="873141"/>
            <a:chOff x="6624346" y="1447612"/>
            <a:chExt cx="1103962" cy="1103962"/>
          </a:xfrm>
        </p:grpSpPr>
        <p:sp>
          <p:nvSpPr>
            <p:cNvPr id="205" name="Google Shape;205;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58"/>
            <p:cNvSpPr txBox="1"/>
            <p:nvPr/>
          </p:nvSpPr>
          <p:spPr>
            <a:xfrm>
              <a:off x="6680400" y="1565598"/>
              <a:ext cx="9908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grpSp>
        <p:nvGrpSpPr>
          <p:cNvPr id="207" name="Google Shape;207;p58"/>
          <p:cNvGrpSpPr/>
          <p:nvPr/>
        </p:nvGrpSpPr>
        <p:grpSpPr>
          <a:xfrm>
            <a:off x="3682062" y="2347041"/>
            <a:ext cx="1103962" cy="873142"/>
            <a:chOff x="6624346" y="1447612"/>
            <a:chExt cx="1103962" cy="1103962"/>
          </a:xfrm>
        </p:grpSpPr>
        <p:sp>
          <p:nvSpPr>
            <p:cNvPr id="208" name="Google Shape;208;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8"/>
            <p:cNvSpPr txBox="1"/>
            <p:nvPr/>
          </p:nvSpPr>
          <p:spPr>
            <a:xfrm>
              <a:off x="6831914" y="1598183"/>
              <a:ext cx="708973"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10" name="Google Shape;210;p58"/>
          <p:cNvGrpSpPr/>
          <p:nvPr/>
        </p:nvGrpSpPr>
        <p:grpSpPr>
          <a:xfrm>
            <a:off x="5187337" y="2347041"/>
            <a:ext cx="1103962" cy="873142"/>
            <a:chOff x="6624346" y="1447612"/>
            <a:chExt cx="1103962" cy="1103962"/>
          </a:xfrm>
        </p:grpSpPr>
        <p:sp>
          <p:nvSpPr>
            <p:cNvPr id="211" name="Google Shape;211;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58"/>
            <p:cNvSpPr txBox="1"/>
            <p:nvPr/>
          </p:nvSpPr>
          <p:spPr>
            <a:xfrm>
              <a:off x="6760643" y="1598183"/>
              <a:ext cx="851515"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13" name="Google Shape;213;p58"/>
          <p:cNvGrpSpPr/>
          <p:nvPr/>
        </p:nvGrpSpPr>
        <p:grpSpPr>
          <a:xfrm>
            <a:off x="775085" y="3759636"/>
            <a:ext cx="1172116" cy="873142"/>
            <a:chOff x="6600343" y="1447612"/>
            <a:chExt cx="1172116" cy="1103962"/>
          </a:xfrm>
        </p:grpSpPr>
        <p:sp>
          <p:nvSpPr>
            <p:cNvPr id="214" name="Google Shape;214;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58"/>
            <p:cNvSpPr txBox="1"/>
            <p:nvPr/>
          </p:nvSpPr>
          <p:spPr>
            <a:xfrm>
              <a:off x="6600343" y="1731990"/>
              <a:ext cx="1172116" cy="428053"/>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grpSp>
        <p:nvGrpSpPr>
          <p:cNvPr id="216" name="Google Shape;216;p58"/>
          <p:cNvGrpSpPr/>
          <p:nvPr/>
        </p:nvGrpSpPr>
        <p:grpSpPr>
          <a:xfrm>
            <a:off x="2219675" y="3759636"/>
            <a:ext cx="1103962" cy="873142"/>
            <a:chOff x="6624346" y="1447612"/>
            <a:chExt cx="1103962" cy="1103962"/>
          </a:xfrm>
        </p:grpSpPr>
        <p:sp>
          <p:nvSpPr>
            <p:cNvPr id="217" name="Google Shape;217;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58"/>
            <p:cNvSpPr txBox="1"/>
            <p:nvPr/>
          </p:nvSpPr>
          <p:spPr>
            <a:xfrm>
              <a:off x="6811457" y="1598183"/>
              <a:ext cx="749887"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grpSp>
        <p:nvGrpSpPr>
          <p:cNvPr id="219" name="Google Shape;219;p58"/>
          <p:cNvGrpSpPr/>
          <p:nvPr/>
        </p:nvGrpSpPr>
        <p:grpSpPr>
          <a:xfrm>
            <a:off x="3752918" y="3752511"/>
            <a:ext cx="1103962" cy="880267"/>
            <a:chOff x="6624346" y="1438602"/>
            <a:chExt cx="1103962" cy="1112972"/>
          </a:xfrm>
        </p:grpSpPr>
        <p:sp>
          <p:nvSpPr>
            <p:cNvPr id="220" name="Google Shape;220;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58"/>
            <p:cNvSpPr txBox="1"/>
            <p:nvPr/>
          </p:nvSpPr>
          <p:spPr>
            <a:xfrm>
              <a:off x="6787217" y="1438602"/>
              <a:ext cx="756036" cy="1070134"/>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grpSp>
        <p:nvGrpSpPr>
          <p:cNvPr id="222" name="Google Shape;222;p58"/>
          <p:cNvGrpSpPr/>
          <p:nvPr/>
        </p:nvGrpSpPr>
        <p:grpSpPr>
          <a:xfrm>
            <a:off x="5323634" y="3772049"/>
            <a:ext cx="1103962" cy="873141"/>
            <a:chOff x="6624346" y="1447612"/>
            <a:chExt cx="1103962" cy="1103962"/>
          </a:xfrm>
        </p:grpSpPr>
        <p:sp>
          <p:nvSpPr>
            <p:cNvPr id="223" name="Google Shape;223;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58"/>
            <p:cNvSpPr txBox="1"/>
            <p:nvPr/>
          </p:nvSpPr>
          <p:spPr>
            <a:xfrm>
              <a:off x="6755901" y="1547229"/>
              <a:ext cx="860989"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grpSp>
        <p:nvGrpSpPr>
          <p:cNvPr id="225" name="Google Shape;225;p58"/>
          <p:cNvGrpSpPr/>
          <p:nvPr/>
        </p:nvGrpSpPr>
        <p:grpSpPr>
          <a:xfrm>
            <a:off x="2245608" y="4957119"/>
            <a:ext cx="1150763" cy="873141"/>
            <a:chOff x="6611017" y="1447612"/>
            <a:chExt cx="1150763" cy="1103962"/>
          </a:xfrm>
        </p:grpSpPr>
        <p:sp>
          <p:nvSpPr>
            <p:cNvPr id="226" name="Google Shape;226;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58"/>
            <p:cNvSpPr txBox="1"/>
            <p:nvPr/>
          </p:nvSpPr>
          <p:spPr>
            <a:xfrm>
              <a:off x="6611017" y="1478136"/>
              <a:ext cx="1150763"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Knowledge</a:t>
              </a:r>
              <a:endParaRPr/>
            </a:p>
          </p:txBody>
        </p:sp>
      </p:grpSp>
      <p:pic>
        <p:nvPicPr>
          <p:cNvPr id="228" name="Google Shape;228;p58" descr="Pencil.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4467877">
            <a:off x="2794077" y="4966159"/>
            <a:ext cx="55285" cy="1245106"/>
          </a:xfrm>
          <a:prstGeom prst="rect">
            <a:avLst/>
          </a:prstGeom>
          <a:noFill/>
          <a:ln>
            <a:noFill/>
          </a:ln>
          <a:effectLst>
            <a:outerShdw blurRad="292100" dist="139700" dir="2700000" algn="tl" rotWithShape="0">
              <a:srgbClr val="333333">
                <a:alpha val="64705"/>
              </a:srgbClr>
            </a:outerShdw>
          </a:effectLst>
        </p:spPr>
      </p:pic>
      <p:grpSp>
        <p:nvGrpSpPr>
          <p:cNvPr id="229" name="Google Shape;229;p58"/>
          <p:cNvGrpSpPr/>
          <p:nvPr/>
        </p:nvGrpSpPr>
        <p:grpSpPr>
          <a:xfrm>
            <a:off x="905697" y="4878525"/>
            <a:ext cx="1103962" cy="873141"/>
            <a:chOff x="6624346" y="1447612"/>
            <a:chExt cx="1103962" cy="1103962"/>
          </a:xfrm>
        </p:grpSpPr>
        <p:sp>
          <p:nvSpPr>
            <p:cNvPr id="230" name="Google Shape;230;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58"/>
            <p:cNvSpPr txBox="1"/>
            <p:nvPr/>
          </p:nvSpPr>
          <p:spPr>
            <a:xfrm>
              <a:off x="6799435" y="1634691"/>
              <a:ext cx="7739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pic>
        <p:nvPicPr>
          <p:cNvPr id="232" name="Google Shape;232;p58" descr="1_IdeaICON_8_29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119158" y="1929022"/>
            <a:ext cx="900262" cy="716609"/>
          </a:xfrm>
          <a:prstGeom prst="rect">
            <a:avLst/>
          </a:prstGeom>
          <a:noFill/>
          <a:ln>
            <a:noFill/>
          </a:ln>
          <a:effectLst>
            <a:outerShdw blurRad="292100" dist="139700" dir="2700000" algn="tl" rotWithShape="0">
              <a:srgbClr val="333333">
                <a:alpha val="64705"/>
              </a:srgbClr>
            </a:outerShdw>
          </a:effectLst>
        </p:spPr>
      </p:pic>
      <p:sp>
        <p:nvSpPr>
          <p:cNvPr id="233" name="Google Shape;233;p58"/>
          <p:cNvSpPr/>
          <p:nvPr/>
        </p:nvSpPr>
        <p:spPr>
          <a:xfrm>
            <a:off x="528805" y="785388"/>
            <a:ext cx="1103962" cy="873144"/>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58"/>
          <p:cNvSpPr/>
          <p:nvPr/>
        </p:nvSpPr>
        <p:spPr>
          <a:xfrm>
            <a:off x="2164103" y="732201"/>
            <a:ext cx="1103962" cy="873141"/>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pic>
        <p:nvPicPr>
          <p:cNvPr id="19" name="Google Shape;19;p28"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20" name="Google Shape;20;p28" descr="3_BiosphereICONsm.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pic>
        <p:nvPicPr>
          <p:cNvPr id="21" name="Google Shape;21;p28" descr="2_LP_BannerBioBUDBURST.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22" name="Google Shape;22;p28" descr="Globe_logo.svg.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3" name="Google Shape;23;p28"/>
          <p:cNvSpPr/>
          <p:nvPr/>
        </p:nvSpPr>
        <p:spPr>
          <a:xfrm>
            <a:off x="7887083" y="52539"/>
            <a:ext cx="1103962" cy="873144"/>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28"/>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055000"/>
              </a:buClr>
              <a:buSzPts val="1200"/>
              <a:buFont typeface="Calibri"/>
              <a:buAutoNum type="alphaUcPeriod"/>
            </a:pPr>
            <a:r>
              <a:rPr lang="en-US" sz="1200" b="1">
                <a:solidFill>
                  <a:srgbClr val="055000"/>
                </a:solidFill>
                <a:latin typeface="Calibri"/>
                <a:ea typeface="Calibri"/>
                <a:cs typeface="Calibri"/>
                <a:sym typeface="Calibri"/>
              </a:rPr>
              <a:t>What is</a:t>
            </a:r>
            <a:endParaRPr/>
          </a:p>
          <a:p>
            <a:pPr marL="0" marR="0" lvl="0" indent="0" algn="l" rtl="0">
              <a:spcBef>
                <a:spcPts val="0"/>
              </a:spcBef>
              <a:spcAft>
                <a:spcPts val="0"/>
              </a:spcAft>
              <a:buClr>
                <a:srgbClr val="055000"/>
              </a:buClr>
              <a:buSzPts val="1200"/>
              <a:buFont typeface="Calibri"/>
              <a:buNone/>
            </a:pPr>
            <a:r>
              <a:rPr lang="en-US" sz="1200" b="1">
                <a:solidFill>
                  <a:srgbClr val="055000"/>
                </a:solidFill>
                <a:latin typeface="Calibri"/>
                <a:ea typeface="Calibri"/>
                <a:cs typeface="Calibri"/>
                <a:sym typeface="Calibri"/>
              </a:rPr>
              <a:t>Tree and Shrub Green-Down?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25" name="Google Shape;25;p28"/>
          <p:cNvSpPr txBox="1"/>
          <p:nvPr/>
        </p:nvSpPr>
        <p:spPr>
          <a:xfrm>
            <a:off x="7924966" y="142087"/>
            <a:ext cx="1058879"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Tree and Shrub</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Green-Down?</a:t>
            </a:r>
            <a:endParaRPr sz="1100">
              <a:solidFill>
                <a:srgbClr val="FFFFFF"/>
              </a:solidFill>
              <a:latin typeface="Calibri"/>
              <a:ea typeface="Calibri"/>
              <a:cs typeface="Calibri"/>
              <a:sym typeface="Calibri"/>
            </a:endParaRPr>
          </a:p>
        </p:txBody>
      </p:sp>
      <p:sp>
        <p:nvSpPr>
          <p:cNvPr id="26" name="Google Shape;26;p28"/>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27" name="Google Shape;27;p28"/>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pic>
        <p:nvPicPr>
          <p:cNvPr id="30" name="Google Shape;30;p30"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31" name="Google Shape;31;p30"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32" name="Google Shape;32;p30"/>
          <p:cNvGrpSpPr/>
          <p:nvPr/>
        </p:nvGrpSpPr>
        <p:grpSpPr>
          <a:xfrm>
            <a:off x="7856858" y="46515"/>
            <a:ext cx="1103962" cy="873142"/>
            <a:chOff x="6624346" y="1447612"/>
            <a:chExt cx="1103962" cy="1103962"/>
          </a:xfrm>
        </p:grpSpPr>
        <p:sp>
          <p:nvSpPr>
            <p:cNvPr id="33" name="Google Shape;33;p30"/>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30"/>
            <p:cNvSpPr txBox="1"/>
            <p:nvPr/>
          </p:nvSpPr>
          <p:spPr>
            <a:xfrm>
              <a:off x="6734554" y="1598183"/>
              <a:ext cx="903694" cy="953391"/>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pic>
        <p:nvPicPr>
          <p:cNvPr id="35" name="Google Shape;35;p30"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36" name="Google Shape;36;p30"/>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055000"/>
              </a:buClr>
              <a:buSzPts val="1200"/>
              <a:buFont typeface="Calibri"/>
              <a:buAutoNum type="alphaUcPeriod"/>
            </a:pPr>
            <a:r>
              <a:rPr lang="en-US" sz="1200" b="1">
                <a:solidFill>
                  <a:srgbClr val="055000"/>
                </a:solidFill>
                <a:latin typeface="Calibri"/>
                <a:ea typeface="Calibri"/>
                <a:cs typeface="Calibri"/>
                <a:sym typeface="Calibri"/>
              </a:rPr>
              <a:t>What is</a:t>
            </a:r>
            <a:endParaRPr/>
          </a:p>
          <a:p>
            <a:pPr marL="0" marR="0" lvl="0" indent="0" algn="l" rtl="0">
              <a:spcBef>
                <a:spcPts val="0"/>
              </a:spcBef>
              <a:spcAft>
                <a:spcPts val="0"/>
              </a:spcAft>
              <a:buClr>
                <a:srgbClr val="055000"/>
              </a:buClr>
              <a:buSzPts val="1200"/>
              <a:buFont typeface="Calibri"/>
              <a:buNone/>
            </a:pPr>
            <a:r>
              <a:rPr lang="en-US" sz="1200" b="1">
                <a:solidFill>
                  <a:srgbClr val="055000"/>
                </a:solidFill>
                <a:latin typeface="Calibri"/>
                <a:ea typeface="Calibri"/>
                <a:cs typeface="Calibri"/>
                <a:sym typeface="Calibri"/>
              </a:rPr>
              <a:t>Tree and Shrub Green-Down?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37" name="Google Shape;37;p30"/>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38" name="Google Shape;38;p30"/>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39" name="Google Shape;39;p30"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pic>
        <p:nvPicPr>
          <p:cNvPr id="42" name="Google Shape;42;p32"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43" name="Google Shape;43;p32"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sp>
        <p:nvSpPr>
          <p:cNvPr id="44" name="Google Shape;44;p32"/>
          <p:cNvSpPr/>
          <p:nvPr/>
        </p:nvSpPr>
        <p:spPr>
          <a:xfrm>
            <a:off x="7862915" y="57917"/>
            <a:ext cx="1103962" cy="873141"/>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32"/>
          <p:cNvSpPr txBox="1"/>
          <p:nvPr/>
        </p:nvSpPr>
        <p:spPr>
          <a:xfrm>
            <a:off x="7920084" y="21965"/>
            <a:ext cx="1022370" cy="10310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WHY</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Collect</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Tree and Shrub</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Green-Down Data?</a:t>
            </a:r>
            <a:endParaRPr/>
          </a:p>
          <a:p>
            <a:pPr marL="0" marR="0" lvl="0" indent="0" algn="ctr" rtl="0">
              <a:spcBef>
                <a:spcPts val="0"/>
              </a:spcBef>
              <a:spcAft>
                <a:spcPts val="0"/>
              </a:spcAft>
              <a:buNone/>
            </a:pPr>
            <a:endParaRPr sz="900">
              <a:solidFill>
                <a:srgbClr val="FFFFFF"/>
              </a:solidFill>
              <a:latin typeface="Calibri"/>
              <a:ea typeface="Calibri"/>
              <a:cs typeface="Calibri"/>
              <a:sym typeface="Calibri"/>
            </a:endParaRPr>
          </a:p>
        </p:txBody>
      </p:sp>
      <p:pic>
        <p:nvPicPr>
          <p:cNvPr id="46" name="Google Shape;46;p32"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47" name="Google Shape;47;p32"/>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Green-Down Data?</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48" name="Google Shape;48;p32"/>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49" name="Google Shape;49;p32"/>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50" name="Google Shape;50;p32"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pic>
        <p:nvPicPr>
          <p:cNvPr id="53" name="Google Shape;53;p34"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54" name="Google Shape;54;p34"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55" name="Google Shape;55;p34"/>
          <p:cNvGrpSpPr/>
          <p:nvPr/>
        </p:nvGrpSpPr>
        <p:grpSpPr>
          <a:xfrm>
            <a:off x="7912819" y="18708"/>
            <a:ext cx="1103962" cy="893063"/>
            <a:chOff x="6624346" y="1422423"/>
            <a:chExt cx="1103962" cy="1129151"/>
          </a:xfrm>
        </p:grpSpPr>
        <p:sp>
          <p:nvSpPr>
            <p:cNvPr id="56" name="Google Shape;56;p3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34"/>
            <p:cNvSpPr txBox="1"/>
            <p:nvPr/>
          </p:nvSpPr>
          <p:spPr>
            <a:xfrm>
              <a:off x="6650269" y="1422423"/>
              <a:ext cx="1051095" cy="1070135"/>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pic>
        <p:nvPicPr>
          <p:cNvPr id="58" name="Google Shape;58;p34"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59" name="Google Shape;59;p34"/>
          <p:cNvSpPr/>
          <p:nvPr/>
        </p:nvSpPr>
        <p:spPr>
          <a:xfrm>
            <a:off x="20557" y="1038630"/>
            <a:ext cx="1144221"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 How Your Measurements Can Help</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60" name="Google Shape;60;p34"/>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61" name="Google Shape;61;p34"/>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62" name="Google Shape;62;p34"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pic>
        <p:nvPicPr>
          <p:cNvPr id="65" name="Google Shape;65;p36"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66" name="Google Shape;66;p36"/>
          <p:cNvGrpSpPr/>
          <p:nvPr/>
        </p:nvGrpSpPr>
        <p:grpSpPr>
          <a:xfrm>
            <a:off x="7783255" y="46054"/>
            <a:ext cx="1103962" cy="873141"/>
            <a:chOff x="6624346" y="1447612"/>
            <a:chExt cx="1103962" cy="1103962"/>
          </a:xfrm>
        </p:grpSpPr>
        <p:sp>
          <p:nvSpPr>
            <p:cNvPr id="67" name="Google Shape;67;p36"/>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68;p36"/>
            <p:cNvSpPr txBox="1"/>
            <p:nvPr/>
          </p:nvSpPr>
          <p:spPr>
            <a:xfrm>
              <a:off x="6680400" y="1565598"/>
              <a:ext cx="9908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pic>
        <p:nvPicPr>
          <p:cNvPr id="69" name="Google Shape;69;p36"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70" name="Google Shape;70;p36"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71" name="Google Shape;71;p36"/>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72" name="Google Shape;72;p36"/>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73" name="Google Shape;73;p36"/>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74" name="Google Shape;74;p36"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pic>
        <p:nvPicPr>
          <p:cNvPr id="77" name="Google Shape;77;p38"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78" name="Google Shape;78;p38"/>
          <p:cNvGrpSpPr/>
          <p:nvPr/>
        </p:nvGrpSpPr>
        <p:grpSpPr>
          <a:xfrm>
            <a:off x="7772116" y="37560"/>
            <a:ext cx="1172116" cy="873142"/>
            <a:chOff x="6600343" y="1447612"/>
            <a:chExt cx="1172116" cy="1103962"/>
          </a:xfrm>
        </p:grpSpPr>
        <p:sp>
          <p:nvSpPr>
            <p:cNvPr id="79" name="Google Shape;79;p3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38"/>
            <p:cNvSpPr txBox="1"/>
            <p:nvPr/>
          </p:nvSpPr>
          <p:spPr>
            <a:xfrm>
              <a:off x="6600343" y="1731990"/>
              <a:ext cx="1172116" cy="428053"/>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pic>
        <p:nvPicPr>
          <p:cNvPr id="81" name="Google Shape;81;p38"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82" name="Google Shape;82;p38"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83" name="Google Shape;83;p38"/>
          <p:cNvSpPr/>
          <p:nvPr/>
        </p:nvSpPr>
        <p:spPr>
          <a:xfrm>
            <a:off x="20557" y="1038630"/>
            <a:ext cx="1144221"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84" name="Google Shape;84;p38"/>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85" name="Google Shape;85;p38"/>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86" name="Google Shape;86;p38"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pic>
        <p:nvPicPr>
          <p:cNvPr id="89" name="Google Shape;89;p40"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90" name="Google Shape;90;p40"/>
          <p:cNvGrpSpPr/>
          <p:nvPr/>
        </p:nvGrpSpPr>
        <p:grpSpPr>
          <a:xfrm>
            <a:off x="7804679" y="64456"/>
            <a:ext cx="1103962" cy="873142"/>
            <a:chOff x="6624346" y="1447612"/>
            <a:chExt cx="1103962" cy="1103962"/>
          </a:xfrm>
        </p:grpSpPr>
        <p:sp>
          <p:nvSpPr>
            <p:cNvPr id="91" name="Google Shape;91;p40"/>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40"/>
            <p:cNvSpPr txBox="1"/>
            <p:nvPr/>
          </p:nvSpPr>
          <p:spPr>
            <a:xfrm>
              <a:off x="6831914" y="1598183"/>
              <a:ext cx="708973"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93" name="Google Shape;93;p40"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94" name="Google Shape;94;p40"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95" name="Google Shape;95;p40"/>
          <p:cNvSpPr/>
          <p:nvPr/>
        </p:nvSpPr>
        <p:spPr>
          <a:xfrm>
            <a:off x="20557" y="1038630"/>
            <a:ext cx="1144221"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96" name="Google Shape;96;p40"/>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97" name="Google Shape;97;p40"/>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98" name="Google Shape;98;p40"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pic>
        <p:nvPicPr>
          <p:cNvPr id="101" name="Google Shape;101;p42"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02" name="Google Shape;102;p42"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03" name="Google Shape;103;p42"/>
          <p:cNvGrpSpPr/>
          <p:nvPr/>
        </p:nvGrpSpPr>
        <p:grpSpPr>
          <a:xfrm>
            <a:off x="7805854" y="51272"/>
            <a:ext cx="1122067" cy="887461"/>
            <a:chOff x="1202690" y="699502"/>
            <a:chExt cx="1122067" cy="1122067"/>
          </a:xfrm>
        </p:grpSpPr>
        <p:sp>
          <p:nvSpPr>
            <p:cNvPr id="104" name="Google Shape;104;p42"/>
            <p:cNvSpPr/>
            <p:nvPr/>
          </p:nvSpPr>
          <p:spPr>
            <a:xfrm>
              <a:off x="1202690" y="699502"/>
              <a:ext cx="1122067" cy="1122067"/>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42"/>
            <p:cNvSpPr txBox="1"/>
            <p:nvPr/>
          </p:nvSpPr>
          <p:spPr>
            <a:xfrm>
              <a:off x="1333302" y="754902"/>
              <a:ext cx="877163"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pic>
        <p:nvPicPr>
          <p:cNvPr id="106" name="Google Shape;106;p42"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07" name="Google Shape;107;p42"/>
          <p:cNvSpPr/>
          <p:nvPr/>
        </p:nvSpPr>
        <p:spPr>
          <a:xfrm>
            <a:off x="20557" y="1038630"/>
            <a:ext cx="1144221"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08" name="Google Shape;108;p42"/>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09" name="Google Shape;109;p42"/>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110" name="Google Shape;110;p42"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hyperlink" Target="http://www.globe.gov/documents/355050/92d9f68b-e192-42f6-b5a8-e13aa48434e1" TargetMode="External"/><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globe.gov/documents/355050/fc49d147-9b79-4b11-9bf2-47a2918f0361" TargetMode="External"/><Relationship Id="rId11" Type="http://schemas.openxmlformats.org/officeDocument/2006/relationships/image" Target="../media/image31.png"/><Relationship Id="rId5" Type="http://schemas.openxmlformats.org/officeDocument/2006/relationships/hyperlink" Target="http://www.globe.gov/documents/355050/d57744e6-dc09-44fb-b167-919ade719254" TargetMode="External"/><Relationship Id="rId15" Type="http://schemas.openxmlformats.org/officeDocument/2006/relationships/image" Target="../media/image35.jpeg"/><Relationship Id="rId10" Type="http://schemas.openxmlformats.org/officeDocument/2006/relationships/image" Target="../media/image30.png"/><Relationship Id="rId4" Type="http://schemas.openxmlformats.org/officeDocument/2006/relationships/hyperlink" Target="http://www.globe.gov/documents/355050/0ae2e930-1ea9-4850-a782-704486e8b392" TargetMode="External"/><Relationship Id="rId9" Type="http://schemas.openxmlformats.org/officeDocument/2006/relationships/image" Target="../media/image29.png"/><Relationship Id="rId1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6.jp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www.globe.gov/documents/355050/0ae2e930-1ea9-4850-a782-704486e8b392"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hyperlink" Target="http://www.globe.gov/documents/10157/2209c9c4-96d7-46fe-acdd-eba84b73e5df" TargetMode="External"/><Relationship Id="rId4" Type="http://schemas.openxmlformats.org/officeDocument/2006/relationships/hyperlink" Target="http://www.globe.gov/documents/355050/92d9f68b-e192-42f6-b5a8-e13aa48434e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42.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hyperlink" Target="https://www.globe.gov/home?p_p_id=58&amp;p_p_lifecycle=0&amp;p_p_state=maximized&amp;p_p_mode=view&amp;p_p_col_id=column-2&amp;p_p_col_count=2&amp;_58_enter_data=1&amp;saveLastPath=0&amp;_58_struts_action=/login/login&amp;_58_redirect=https://data.globe.gov" TargetMode="External"/><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hyperlink" Target="https://www.globe.gov/globe-data/data-entry/globe-observer" TargetMode="External"/><Relationship Id="rId5" Type="http://schemas.openxmlformats.org/officeDocument/2006/relationships/hyperlink" Target="https://www.globe.gov/globe-data/data-entry/email-data-entry" TargetMode="External"/><Relationship Id="rId4" Type="http://schemas.openxmlformats.org/officeDocument/2006/relationships/hyperlink" Target="https://dataentry.globe.gov/#/observerpro/hom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hyperlink" Target="https://www.globe.gov/get-trained/tutorial-center/data-access/-/tutorials/104432049/introduction-to-the-vis-system" TargetMode="External"/><Relationship Id="rId4" Type="http://schemas.openxmlformats.org/officeDocument/2006/relationships/hyperlink" Target="http://vis.globe.gov/GLO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ww.globe.gov/"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mailto:training@nasaglob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s://www.globe.gov/documents/11865/9d46bef9-31cc-4c50-83f9-6a64c90bc46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globe.gov/documents/355050/efb91c50-32cb-4733-a2f6-1e2acaebc575"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hyperlink" Target="http://neo.sci.gsfc.nasa.gov/view.php?datasetId=MOD13A2_M_NDVI"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svs.gsfc.nasa.gov/31053" TargetMode="External"/><Relationship Id="rId5" Type="http://schemas.openxmlformats.org/officeDocument/2006/relationships/hyperlink" Target="https://mynasadata.larc.nasa.gov/mini-lessonactivity/observing-annual-vegetation-changes" TargetMode="Externa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0"/>
          <p:cNvSpPr/>
          <p:nvPr/>
        </p:nvSpPr>
        <p:spPr>
          <a:xfrm>
            <a:off x="1302282" y="1539175"/>
            <a:ext cx="5254516" cy="4801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What You Need the first visit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Pencil or pen.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Camera</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Compass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Fine-Tip Permanent Marker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GLOBE Plant Color Guide</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Every Visit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GLOBE Plant Color Guide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Pencil or pen</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Documents to Bring to the Field</a:t>
            </a:r>
            <a:endParaRPr/>
          </a:p>
          <a:p>
            <a:pPr marL="0" marR="0" lvl="0" indent="0" algn="l" rtl="0">
              <a:spcBef>
                <a:spcPts val="0"/>
              </a:spcBef>
              <a:spcAft>
                <a:spcPts val="0"/>
              </a:spcAft>
              <a:buNone/>
            </a:pPr>
            <a:r>
              <a:rPr lang="en-US" sz="1800" b="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Site Definition Sheet</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u="sng">
                <a:solidFill>
                  <a:srgbClr val="055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Tree and Shrub Green-Up and Green-Down Site Selection </a:t>
            </a:r>
            <a:endParaRPr sz="18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Tree, Shrub and Grass Green-Down Data Sheet</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u="sng">
                <a:solidFill>
                  <a:srgbClr val="055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Tree and Shrube GreenDown Protocol Field Guide</a:t>
            </a:r>
            <a:endParaRPr sz="1800" b="1">
              <a:solidFill>
                <a:srgbClr val="055000"/>
              </a:solidFill>
              <a:latin typeface="Calibri"/>
              <a:ea typeface="Calibri"/>
              <a:cs typeface="Calibri"/>
              <a:sym typeface="Calibri"/>
            </a:endParaRPr>
          </a:p>
        </p:txBody>
      </p:sp>
      <p:pic>
        <p:nvPicPr>
          <p:cNvPr id="331" name="Google Shape;331;p10" descr="Clipboar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22641" y="3260999"/>
            <a:ext cx="2081939" cy="2743928"/>
          </a:xfrm>
          <a:prstGeom prst="rect">
            <a:avLst/>
          </a:prstGeom>
          <a:noFill/>
          <a:ln>
            <a:noFill/>
          </a:ln>
          <a:effectLst>
            <a:outerShdw blurRad="292100" dist="139700" dir="2700000" algn="tl" rotWithShape="0">
              <a:srgbClr val="333333">
                <a:alpha val="64705"/>
              </a:srgbClr>
            </a:outerShdw>
          </a:effectLst>
        </p:spPr>
      </p:pic>
      <p:pic>
        <p:nvPicPr>
          <p:cNvPr id="332" name="Google Shape;332;p10" descr="Pencil"/>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3937689">
            <a:off x="7002652" y="3018302"/>
            <a:ext cx="76542" cy="1723853"/>
          </a:xfrm>
          <a:prstGeom prst="rect">
            <a:avLst/>
          </a:prstGeom>
          <a:noFill/>
          <a:ln>
            <a:noFill/>
          </a:ln>
          <a:effectLst>
            <a:outerShdw blurRad="292100" dist="139700" dir="2700000" algn="tl" rotWithShape="0">
              <a:srgbClr val="333333">
                <a:alpha val="64705"/>
              </a:srgbClr>
            </a:outerShdw>
          </a:effectLst>
        </p:spPr>
      </p:pic>
      <p:pic>
        <p:nvPicPr>
          <p:cNvPr id="333" name="Google Shape;333;p10" descr="Permanent Marke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240012" y="3705870"/>
            <a:ext cx="1510375" cy="227647"/>
          </a:xfrm>
          <a:prstGeom prst="rect">
            <a:avLst/>
          </a:prstGeom>
          <a:noFill/>
          <a:ln>
            <a:noFill/>
          </a:ln>
          <a:effectLst>
            <a:outerShdw blurRad="292100" dist="139700" dir="2700000" algn="tl" rotWithShape="0">
              <a:srgbClr val="333333">
                <a:alpha val="64705"/>
              </a:srgbClr>
            </a:outerShdw>
          </a:effectLst>
        </p:spPr>
      </p:pic>
      <p:pic>
        <p:nvPicPr>
          <p:cNvPr id="334" name="Google Shape;334;p10" descr="Backpack"/>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7705637" y="1571203"/>
            <a:ext cx="1049664" cy="1545290"/>
          </a:xfrm>
          <a:prstGeom prst="rect">
            <a:avLst/>
          </a:prstGeom>
          <a:noFill/>
          <a:ln>
            <a:noFill/>
          </a:ln>
          <a:effectLst>
            <a:outerShdw blurRad="292100" dist="139700" dir="2700000" algn="tl" rotWithShape="0">
              <a:srgbClr val="333333">
                <a:alpha val="64705"/>
              </a:srgbClr>
            </a:outerShdw>
          </a:effectLst>
        </p:spPr>
      </p:pic>
      <p:pic>
        <p:nvPicPr>
          <p:cNvPr id="335" name="Google Shape;335;p10" descr="Ribbon"/>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5432884" y="1786424"/>
            <a:ext cx="1123914" cy="948641"/>
          </a:xfrm>
          <a:prstGeom prst="rect">
            <a:avLst/>
          </a:prstGeom>
          <a:noFill/>
          <a:ln>
            <a:noFill/>
          </a:ln>
        </p:spPr>
      </p:pic>
      <p:pic>
        <p:nvPicPr>
          <p:cNvPr id="336" name="Google Shape;336;p10" descr="Compass"/>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rot="2831837">
            <a:off x="4782951" y="1415279"/>
            <a:ext cx="390699" cy="775910"/>
          </a:xfrm>
          <a:prstGeom prst="rect">
            <a:avLst/>
          </a:prstGeom>
          <a:noFill/>
          <a:ln>
            <a:noFill/>
          </a:ln>
        </p:spPr>
      </p:pic>
      <p:pic>
        <p:nvPicPr>
          <p:cNvPr id="337" name="Google Shape;337;p10" descr="Walkie Talkie"/>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rot="747072">
            <a:off x="6822641" y="1571203"/>
            <a:ext cx="595831" cy="1881833"/>
          </a:xfrm>
          <a:prstGeom prst="rect">
            <a:avLst/>
          </a:prstGeom>
          <a:noFill/>
          <a:ln>
            <a:noFill/>
          </a:ln>
        </p:spPr>
      </p:pic>
      <p:pic>
        <p:nvPicPr>
          <p:cNvPr id="338" name="Google Shape;338;p10" descr="Plant color guide"/>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6626778" y="4870719"/>
            <a:ext cx="1279119" cy="1656103"/>
          </a:xfrm>
          <a:prstGeom prst="rect">
            <a:avLst/>
          </a:prstGeom>
          <a:noFill/>
          <a:ln>
            <a:noFill/>
          </a:ln>
          <a:effectLst>
            <a:outerShdw blurRad="292100" dist="139700" dir="2700000" algn="tl" rotWithShape="0">
              <a:srgbClr val="333333">
                <a:alpha val="64705"/>
              </a:srgbClr>
            </a:outerShdw>
          </a:effectLst>
        </p:spPr>
      </p:pic>
      <p:pic>
        <p:nvPicPr>
          <p:cNvPr id="339" name="Google Shape;339;p10" descr="Tree Guide"/>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4944360" y="2841774"/>
            <a:ext cx="902636" cy="1295827"/>
          </a:xfrm>
          <a:prstGeom prst="rect">
            <a:avLst/>
          </a:prstGeom>
          <a:noFill/>
          <a:ln>
            <a:noFill/>
          </a:ln>
        </p:spPr>
      </p:pic>
      <p:sp>
        <p:nvSpPr>
          <p:cNvPr id="340" name="Google Shape;340;p10"/>
          <p:cNvSpPr/>
          <p:nvPr/>
        </p:nvSpPr>
        <p:spPr>
          <a:xfrm>
            <a:off x="1343591" y="1042357"/>
            <a:ext cx="724444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Assemble</a:t>
            </a:r>
            <a:r>
              <a:rPr lang="en-US" sz="2000" b="1">
                <a:solidFill>
                  <a:srgbClr val="055000"/>
                </a:solidFill>
                <a:latin typeface="Calibri"/>
                <a:ea typeface="Calibri"/>
                <a:cs typeface="Calibri"/>
                <a:sym typeface="Calibri"/>
              </a:rPr>
              <a:t> </a:t>
            </a:r>
            <a:r>
              <a:rPr lang="en-US" sz="2400" b="1">
                <a:solidFill>
                  <a:srgbClr val="055000"/>
                </a:solidFill>
                <a:latin typeface="Calibri"/>
                <a:ea typeface="Calibri"/>
                <a:cs typeface="Calibri"/>
                <a:sym typeface="Calibri"/>
              </a:rPr>
              <a:t>Equipment for the Green-Down Protocol</a:t>
            </a:r>
            <a:endParaRPr/>
          </a:p>
          <a:p>
            <a:pPr marL="0" marR="0" lvl="0" indent="0" algn="l" rtl="0">
              <a:spcBef>
                <a:spcPts val="0"/>
              </a:spcBef>
              <a:spcAft>
                <a:spcPts val="0"/>
              </a:spcAft>
              <a:buNone/>
            </a:pPr>
            <a:endParaRPr sz="2400" b="1">
              <a:solidFill>
                <a:srgbClr val="055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1"/>
          <p:cNvSpPr/>
          <p:nvPr/>
        </p:nvSpPr>
        <p:spPr>
          <a:xfrm>
            <a:off x="1386416" y="1050051"/>
            <a:ext cx="62725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Site Definition and Site Selection</a:t>
            </a:r>
            <a:endParaRPr/>
          </a:p>
        </p:txBody>
      </p:sp>
      <p:pic>
        <p:nvPicPr>
          <p:cNvPr id="346" name="Google Shape;346;p11" descr="1_AttentionICON_8_14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12348" y="5326044"/>
            <a:ext cx="399410" cy="409377"/>
          </a:xfrm>
          <a:prstGeom prst="rect">
            <a:avLst/>
          </a:prstGeom>
          <a:noFill/>
          <a:ln>
            <a:noFill/>
          </a:ln>
          <a:effectLst>
            <a:outerShdw blurRad="292100" dist="139700" dir="2700000" algn="tl" rotWithShape="0">
              <a:srgbClr val="333333">
                <a:alpha val="64705"/>
              </a:srgbClr>
            </a:outerShdw>
          </a:effectLst>
        </p:spPr>
      </p:pic>
      <p:sp>
        <p:nvSpPr>
          <p:cNvPr id="347" name="Google Shape;347;p11"/>
          <p:cNvSpPr txBox="1"/>
          <p:nvPr/>
        </p:nvSpPr>
        <p:spPr>
          <a:xfrm>
            <a:off x="2102556" y="5432778"/>
            <a:ext cx="6603816"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b="1" i="1">
                <a:solidFill>
                  <a:srgbClr val="123B1C"/>
                </a:solidFill>
                <a:latin typeface="Calibri"/>
                <a:ea typeface="Calibri"/>
                <a:cs typeface="Calibri"/>
                <a:sym typeface="Calibri"/>
              </a:rPr>
              <a:t>Plants should not be closer to a building that the height of that building.  To determine if the plant is too close to a building, stand at the plant and sight the top of the building through our clinometer. If the angle is greater than 45˚,  the building is too close. </a:t>
            </a:r>
            <a:endParaRPr/>
          </a:p>
        </p:txBody>
      </p:sp>
      <p:pic>
        <p:nvPicPr>
          <p:cNvPr id="348" name="Google Shape;348;p11" descr="Students measuring a transect on a study site"/>
          <p:cNvPicPr preferRelativeResize="0"/>
          <p:nvPr/>
        </p:nvPicPr>
        <p:blipFill rotWithShape="1">
          <a:blip r:embed="rId4">
            <a:alphaModFix/>
          </a:blip>
          <a:srcRect/>
          <a:stretch/>
        </p:blipFill>
        <p:spPr>
          <a:xfrm>
            <a:off x="5404464" y="1796243"/>
            <a:ext cx="3421731" cy="2566298"/>
          </a:xfrm>
          <a:prstGeom prst="rect">
            <a:avLst/>
          </a:prstGeom>
          <a:noFill/>
          <a:ln>
            <a:noFill/>
          </a:ln>
        </p:spPr>
      </p:pic>
      <p:sp>
        <p:nvSpPr>
          <p:cNvPr id="349" name="Google Shape;349;p11"/>
          <p:cNvSpPr txBox="1"/>
          <p:nvPr/>
        </p:nvSpPr>
        <p:spPr>
          <a:xfrm>
            <a:off x="1386416" y="1702749"/>
            <a:ext cx="4142025" cy="319472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Site selection is important!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Choose </a:t>
            </a:r>
            <a:r>
              <a:rPr lang="en-US" sz="1800" b="0" i="0" u="none" strike="noStrike" cap="none">
                <a:solidFill>
                  <a:schemeClr val="dk1"/>
                </a:solidFill>
                <a:latin typeface="Calibri"/>
                <a:ea typeface="Calibri"/>
                <a:cs typeface="Calibri"/>
                <a:sym typeface="Calibri"/>
              </a:rPr>
              <a:t>plants that are indicative of the surrounding climate:</a:t>
            </a:r>
            <a:endParaRPr/>
          </a:p>
          <a:p>
            <a:pPr marL="742950" marR="0" lvl="1" indent="-2857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Native species</a:t>
            </a:r>
            <a:endParaRPr/>
          </a:p>
          <a:p>
            <a:pPr marL="742950" marR="0" lvl="1" indent="-2857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Not watered or fertilized</a:t>
            </a:r>
            <a:endParaRPr/>
          </a:p>
          <a:p>
            <a:pPr marL="742950" marR="0" lvl="1" indent="-2857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Away from buildings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Choose a site that is accessible and can be visited repeatedly.</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If possible, choose the same plant/s each year.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2"/>
          <p:cNvSpPr/>
          <p:nvPr/>
        </p:nvSpPr>
        <p:spPr>
          <a:xfrm>
            <a:off x="1400811" y="1389096"/>
            <a:ext cx="7514587" cy="44689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Select one or more species that is common in your area. Think from the perspective of a satellite – what is the satellite “seeing”?</a:t>
            </a:r>
            <a:endParaRPr/>
          </a:p>
          <a:p>
            <a:pPr marL="342900" marR="0" lvl="0" indent="-228600" algn="just" rtl="0">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228600" algn="just" rtl="0">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228600" algn="just" rtl="0">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r>
              <a:rPr lang="en-US" sz="1800">
                <a:solidFill>
                  <a:schemeClr val="dk1"/>
                </a:solidFill>
                <a:latin typeface="Calibri"/>
                <a:ea typeface="Calibri"/>
                <a:cs typeface="Calibri"/>
                <a:sym typeface="Calibri"/>
              </a:rPr>
              <a:t>If you are also doing atmospheric or soil moisture protocols, select a site </a:t>
            </a:r>
            <a:r>
              <a:rPr lang="en-US" sz="1800" b="1">
                <a:solidFill>
                  <a:srgbClr val="055000"/>
                </a:solidFill>
                <a:latin typeface="Calibri"/>
                <a:ea typeface="Calibri"/>
                <a:cs typeface="Calibri"/>
                <a:sym typeface="Calibri"/>
              </a:rPr>
              <a:t>less than 2 km </a:t>
            </a:r>
            <a:r>
              <a:rPr lang="en-US" sz="1800">
                <a:solidFill>
                  <a:schemeClr val="dk1"/>
                </a:solidFill>
                <a:latin typeface="Calibri"/>
                <a:ea typeface="Calibri"/>
                <a:cs typeface="Calibri"/>
                <a:sym typeface="Calibri"/>
              </a:rPr>
              <a:t>from your atmosphere or soil moisture site, and </a:t>
            </a:r>
            <a:r>
              <a:rPr lang="en-US" sz="1800" b="1">
                <a:solidFill>
                  <a:srgbClr val="055000"/>
                </a:solidFill>
                <a:latin typeface="Calibri"/>
                <a:ea typeface="Calibri"/>
                <a:cs typeface="Calibri"/>
                <a:sym typeface="Calibri"/>
              </a:rPr>
              <a:t>an elevation difference less than 100 meters</a:t>
            </a:r>
            <a:r>
              <a:rPr lang="en-US" sz="1800">
                <a:solidFill>
                  <a:schemeClr val="dk1"/>
                </a:solidFill>
                <a:latin typeface="Calibri"/>
                <a:ea typeface="Calibri"/>
                <a:cs typeface="Calibri"/>
                <a:sym typeface="Calibri"/>
              </a:rPr>
              <a:t>. This is important because local topography affects weather significantly.</a:t>
            </a:r>
            <a:endParaRPr/>
          </a:p>
        </p:txBody>
      </p:sp>
      <p:grpSp>
        <p:nvGrpSpPr>
          <p:cNvPr id="355" name="Google Shape;355;p12" descr="Sketch showing trees and shrubs of different heights from a side view and a satellite view."/>
          <p:cNvGrpSpPr/>
          <p:nvPr/>
        </p:nvGrpSpPr>
        <p:grpSpPr>
          <a:xfrm>
            <a:off x="1943425" y="2379945"/>
            <a:ext cx="6658669" cy="1792183"/>
            <a:chOff x="1421775" y="2864366"/>
            <a:chExt cx="7994663" cy="2863334"/>
          </a:xfrm>
        </p:grpSpPr>
        <p:cxnSp>
          <p:nvCxnSpPr>
            <p:cNvPr id="356" name="Google Shape;356;p12"/>
            <p:cNvCxnSpPr/>
            <p:nvPr/>
          </p:nvCxnSpPr>
          <p:spPr>
            <a:xfrm rot="10800000">
              <a:off x="6273800" y="4457700"/>
              <a:ext cx="1041400"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pic>
          <p:nvPicPr>
            <p:cNvPr id="357" name="Google Shape;357;p12" descr="Screen Shot 2015-08-26 at 12.44.57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21775" y="2864366"/>
              <a:ext cx="6305268" cy="2863334"/>
            </a:xfrm>
            <a:prstGeom prst="rect">
              <a:avLst/>
            </a:prstGeom>
            <a:noFill/>
            <a:ln>
              <a:noFill/>
            </a:ln>
          </p:spPr>
        </p:pic>
        <p:cxnSp>
          <p:nvCxnSpPr>
            <p:cNvPr id="358" name="Google Shape;358;p12"/>
            <p:cNvCxnSpPr/>
            <p:nvPr/>
          </p:nvCxnSpPr>
          <p:spPr>
            <a:xfrm rot="10800000">
              <a:off x="1877362" y="3187700"/>
              <a:ext cx="5003800" cy="0"/>
            </a:xfrm>
            <a:prstGeom prst="straightConnector1">
              <a:avLst/>
            </a:prstGeom>
            <a:noFill/>
            <a:ln w="25400" cap="flat" cmpd="sng">
              <a:solidFill>
                <a:srgbClr val="055000"/>
              </a:solidFill>
              <a:prstDash val="solid"/>
              <a:round/>
              <a:headEnd type="none" w="sm" len="sm"/>
              <a:tailEnd type="none" w="sm" len="sm"/>
            </a:ln>
            <a:effectLst>
              <a:outerShdw blurRad="40000" dist="20000" dir="5400000" rotWithShape="0">
                <a:srgbClr val="000000">
                  <a:alpha val="37647"/>
                </a:srgbClr>
              </a:outerShdw>
            </a:effectLst>
          </p:spPr>
        </p:cxnSp>
        <p:cxnSp>
          <p:nvCxnSpPr>
            <p:cNvPr id="359" name="Google Shape;359;p12"/>
            <p:cNvCxnSpPr/>
            <p:nvPr/>
          </p:nvCxnSpPr>
          <p:spPr>
            <a:xfrm>
              <a:off x="5649262" y="3175000"/>
              <a:ext cx="0" cy="12827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0" name="Google Shape;360;p12"/>
            <p:cNvCxnSpPr/>
            <p:nvPr/>
          </p:nvCxnSpPr>
          <p:spPr>
            <a:xfrm>
              <a:off x="5357162" y="3213100"/>
              <a:ext cx="0" cy="11430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1" name="Google Shape;361;p12"/>
            <p:cNvCxnSpPr/>
            <p:nvPr/>
          </p:nvCxnSpPr>
          <p:spPr>
            <a:xfrm>
              <a:off x="6182662" y="3162300"/>
              <a:ext cx="0" cy="11049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2" name="Google Shape;362;p12"/>
            <p:cNvCxnSpPr/>
            <p:nvPr/>
          </p:nvCxnSpPr>
          <p:spPr>
            <a:xfrm>
              <a:off x="3922062" y="3200400"/>
              <a:ext cx="0" cy="10668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3" name="Google Shape;363;p12"/>
            <p:cNvCxnSpPr/>
            <p:nvPr/>
          </p:nvCxnSpPr>
          <p:spPr>
            <a:xfrm>
              <a:off x="2956862" y="3162300"/>
              <a:ext cx="0" cy="12192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4" name="Google Shape;364;p12"/>
            <p:cNvCxnSpPr/>
            <p:nvPr/>
          </p:nvCxnSpPr>
          <p:spPr>
            <a:xfrm>
              <a:off x="2448862" y="3162300"/>
              <a:ext cx="25400" cy="1114167"/>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5" name="Google Shape;365;p12"/>
            <p:cNvCxnSpPr/>
            <p:nvPr/>
          </p:nvCxnSpPr>
          <p:spPr>
            <a:xfrm>
              <a:off x="1877362" y="3187700"/>
              <a:ext cx="12700" cy="1088767"/>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6" name="Google Shape;366;p12"/>
            <p:cNvCxnSpPr/>
            <p:nvPr/>
          </p:nvCxnSpPr>
          <p:spPr>
            <a:xfrm>
              <a:off x="6881162" y="3175000"/>
              <a:ext cx="0" cy="10922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7" name="Google Shape;367;p12"/>
            <p:cNvCxnSpPr/>
            <p:nvPr/>
          </p:nvCxnSpPr>
          <p:spPr>
            <a:xfrm>
              <a:off x="4417362" y="3162300"/>
              <a:ext cx="0" cy="11938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8" name="Google Shape;368;p12"/>
            <p:cNvCxnSpPr/>
            <p:nvPr/>
          </p:nvCxnSpPr>
          <p:spPr>
            <a:xfrm>
              <a:off x="3373724" y="3162300"/>
              <a:ext cx="0" cy="12446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9" name="Google Shape;369;p12"/>
            <p:cNvCxnSpPr>
              <a:stCxn id="370" idx="1"/>
            </p:cNvCxnSpPr>
            <p:nvPr/>
          </p:nvCxnSpPr>
          <p:spPr>
            <a:xfrm flipH="1">
              <a:off x="7073795" y="4836563"/>
              <a:ext cx="960300" cy="3450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sp>
          <p:nvSpPr>
            <p:cNvPr id="370" name="Google Shape;370;p12"/>
            <p:cNvSpPr txBox="1"/>
            <p:nvPr/>
          </p:nvSpPr>
          <p:spPr>
            <a:xfrm>
              <a:off x="8034095" y="4480937"/>
              <a:ext cx="1382343" cy="7112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55000"/>
                  </a:solidFill>
                  <a:latin typeface="Calibri"/>
                  <a:ea typeface="Calibri"/>
                  <a:cs typeface="Calibri"/>
                  <a:sym typeface="Calibri"/>
                </a:rPr>
                <a:t>Satellite View</a:t>
              </a:r>
              <a:endParaRPr/>
            </a:p>
          </p:txBody>
        </p:sp>
      </p:grpSp>
      <p:sp>
        <p:nvSpPr>
          <p:cNvPr id="371" name="Google Shape;371;p12"/>
          <p:cNvSpPr txBox="1"/>
          <p:nvPr/>
        </p:nvSpPr>
        <p:spPr>
          <a:xfrm>
            <a:off x="1199444" y="927431"/>
            <a:ext cx="345779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Other Site Considerations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3"/>
          <p:cNvSpPr/>
          <p:nvPr/>
        </p:nvSpPr>
        <p:spPr>
          <a:xfrm>
            <a:off x="1180986" y="1021675"/>
            <a:ext cx="627259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55000"/>
                </a:solidFill>
                <a:latin typeface="Calibri"/>
                <a:ea typeface="Calibri"/>
                <a:cs typeface="Calibri"/>
                <a:sym typeface="Calibri"/>
              </a:rPr>
              <a:t>Site preparation: Trees and shrubs</a:t>
            </a:r>
            <a:endParaRPr/>
          </a:p>
        </p:txBody>
      </p:sp>
      <p:sp>
        <p:nvSpPr>
          <p:cNvPr id="378" name="Google Shape;378;p13"/>
          <p:cNvSpPr txBox="1"/>
          <p:nvPr/>
        </p:nvSpPr>
        <p:spPr>
          <a:xfrm>
            <a:off x="1239736" y="1478774"/>
            <a:ext cx="7475269" cy="48507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700" b="1" i="0" u="none" strike="noStrike" cap="none">
                <a:solidFill>
                  <a:schemeClr val="dk1"/>
                </a:solidFill>
                <a:latin typeface="Calibri"/>
                <a:ea typeface="Calibri"/>
                <a:cs typeface="Calibri"/>
                <a:sym typeface="Calibri"/>
              </a:rPr>
              <a:t>Before collecting data, set up site</a:t>
            </a:r>
            <a:r>
              <a:rPr lang="en-US" sz="1700" b="1">
                <a:solidFill>
                  <a:schemeClr val="dk1"/>
                </a:solidFill>
                <a:latin typeface="Calibri"/>
                <a:ea typeface="Calibri"/>
                <a:cs typeface="Calibri"/>
                <a:sym typeface="Calibri"/>
              </a:rPr>
              <a:t>, using the </a:t>
            </a:r>
            <a:r>
              <a:rPr lang="en-US" sz="1700" b="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Tree and Shrub Green- Up and Green-Down Site Selection Field Guide</a:t>
            </a:r>
            <a:endParaRPr sz="1700" b="1">
              <a:solidFill>
                <a:schemeClr val="dk1"/>
              </a:solidFill>
              <a:latin typeface="Calibri"/>
              <a:ea typeface="Calibri"/>
              <a:cs typeface="Calibri"/>
              <a:sym typeface="Calibri"/>
            </a:endParaRPr>
          </a:p>
          <a:p>
            <a:pPr marL="0" marR="0" lvl="0" indent="0" algn="l" rtl="0">
              <a:lnSpc>
                <a:spcPct val="100000"/>
              </a:lnSpc>
              <a:spcBef>
                <a:spcPts val="340"/>
              </a:spcBef>
              <a:spcAft>
                <a:spcPts val="0"/>
              </a:spcAft>
              <a:buNone/>
            </a:pPr>
            <a:endParaRPr sz="17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ts val="1700"/>
              <a:buFont typeface="Calibri"/>
              <a:buAutoNum type="arabicPeriod"/>
            </a:pPr>
            <a:r>
              <a:rPr lang="en-US" sz="1700" b="0" i="0" u="none" strike="noStrike" cap="none">
                <a:solidFill>
                  <a:schemeClr val="dk1"/>
                </a:solidFill>
                <a:latin typeface="Calibri"/>
                <a:ea typeface="Calibri"/>
                <a:cs typeface="Calibri"/>
                <a:sym typeface="Calibri"/>
              </a:rPr>
              <a:t>Complete sections of </a:t>
            </a:r>
            <a:r>
              <a:rPr lang="en-US" sz="17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Site </a:t>
            </a:r>
            <a:r>
              <a:rPr lang="en-US" sz="170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a:t>
            </a:r>
            <a:r>
              <a:rPr lang="en-US" sz="17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efinition </a:t>
            </a:r>
            <a:r>
              <a:rPr lang="en-US" sz="170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a:t>
            </a:r>
            <a:r>
              <a:rPr lang="en-US" sz="17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heet</a:t>
            </a:r>
            <a:r>
              <a:rPr lang="en-US" sz="1700" b="1" i="0" u="none" strike="noStrike" cap="none">
                <a:solidFill>
                  <a:schemeClr val="dk1"/>
                </a:solidFill>
                <a:latin typeface="Calibri"/>
                <a:ea typeface="Calibri"/>
                <a:cs typeface="Calibri"/>
                <a:sym typeface="Calibri"/>
              </a:rPr>
              <a:t>.</a:t>
            </a:r>
            <a:endParaRPr/>
          </a:p>
          <a:p>
            <a:pPr marL="342900" marR="0" lvl="0" indent="-342900" algn="l" rtl="0">
              <a:lnSpc>
                <a:spcPct val="100000"/>
              </a:lnSpc>
              <a:spcBef>
                <a:spcPts val="340"/>
              </a:spcBef>
              <a:spcAft>
                <a:spcPts val="0"/>
              </a:spcAft>
              <a:buClr>
                <a:schemeClr val="dk1"/>
              </a:buClr>
              <a:buSzPts val="1700"/>
              <a:buFont typeface="Calibri"/>
              <a:buAutoNum type="arabicPeriod"/>
            </a:pPr>
            <a:r>
              <a:rPr lang="en-US" sz="1700" b="0" i="0" u="none" strike="noStrike" cap="none">
                <a:solidFill>
                  <a:schemeClr val="dk1"/>
                </a:solidFill>
                <a:latin typeface="Calibri"/>
                <a:ea typeface="Calibri"/>
                <a:cs typeface="Calibri"/>
                <a:sym typeface="Calibri"/>
              </a:rPr>
              <a:t>Select shrub or tree- I</a:t>
            </a:r>
            <a:r>
              <a:rPr lang="en-US" sz="1700">
                <a:solidFill>
                  <a:schemeClr val="dk1"/>
                </a:solidFill>
                <a:latin typeface="Calibri"/>
                <a:ea typeface="Calibri"/>
                <a:cs typeface="Calibri"/>
                <a:sym typeface="Calibri"/>
              </a:rPr>
              <a:t>t should be a dominant native species, deciduous and easily accessible.</a:t>
            </a:r>
            <a:endParaRPr/>
          </a:p>
          <a:p>
            <a:pPr marL="342900" marR="0" lvl="0" indent="-342900" algn="l" rtl="0">
              <a:lnSpc>
                <a:spcPct val="100000"/>
              </a:lnSpc>
              <a:spcBef>
                <a:spcPts val="340"/>
              </a:spcBef>
              <a:spcAft>
                <a:spcPts val="0"/>
              </a:spcAft>
              <a:buClr>
                <a:schemeClr val="dk1"/>
              </a:buClr>
              <a:buSzPts val="1700"/>
              <a:buFont typeface="Calibri"/>
              <a:buAutoNum type="arabicPeriod"/>
            </a:pPr>
            <a:r>
              <a:rPr lang="en-US" sz="1700" b="0" i="0" u="none" strike="noStrike" cap="none">
                <a:solidFill>
                  <a:schemeClr val="dk1"/>
                </a:solidFill>
                <a:latin typeface="Calibri"/>
                <a:ea typeface="Calibri"/>
                <a:cs typeface="Calibri"/>
                <a:sym typeface="Calibri"/>
              </a:rPr>
              <a:t>Select large and healthy branch. </a:t>
            </a:r>
            <a:r>
              <a:rPr lang="en-US" sz="1700">
                <a:solidFill>
                  <a:schemeClr val="dk1"/>
                </a:solidFill>
                <a:latin typeface="Calibri"/>
                <a:ea typeface="Calibri"/>
                <a:cs typeface="Calibri"/>
                <a:sym typeface="Calibri"/>
              </a:rPr>
              <a:t>If a lower branch is chosen, it should </a:t>
            </a:r>
            <a:endParaRPr/>
          </a:p>
          <a:p>
            <a:pPr marL="342900" marR="0" lvl="0" indent="-342900" algn="l" rtl="0">
              <a:spcBef>
                <a:spcPts val="0"/>
              </a:spcBef>
              <a:spcAft>
                <a:spcPts val="0"/>
              </a:spcAft>
              <a:buNone/>
            </a:pPr>
            <a:r>
              <a:rPr lang="en-US" sz="1700">
                <a:solidFill>
                  <a:schemeClr val="dk1"/>
                </a:solidFill>
                <a:latin typeface="Calibri"/>
                <a:ea typeface="Calibri"/>
                <a:cs typeface="Calibri"/>
                <a:sym typeface="Calibri"/>
              </a:rPr>
              <a:t>	be on the edge of the stand of trees or shrubs since branches inside a stand may experience a different microclimate due to shading.</a:t>
            </a:r>
            <a:endParaRPr sz="1700" b="0" i="0" u="none" strike="noStrike" cap="none">
              <a:solidFill>
                <a:schemeClr val="dk1"/>
              </a:solidFill>
              <a:latin typeface="Calibri"/>
              <a:ea typeface="Calibri"/>
              <a:cs typeface="Calibri"/>
              <a:sym typeface="Calibri"/>
            </a:endParaRPr>
          </a:p>
          <a:p>
            <a:pPr marL="800100" marR="0" lvl="1" indent="-342900" algn="l" rtl="0">
              <a:lnSpc>
                <a:spcPct val="100000"/>
              </a:lnSpc>
              <a:spcBef>
                <a:spcPts val="34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North side of plant if living in Southern Hemisphere</a:t>
            </a:r>
            <a:endParaRPr sz="1700" b="0" i="0" u="none" strike="noStrike" cap="none">
              <a:solidFill>
                <a:schemeClr val="dk1"/>
              </a:solidFill>
              <a:latin typeface="Calibri"/>
              <a:ea typeface="Calibri"/>
              <a:cs typeface="Calibri"/>
              <a:sym typeface="Calibri"/>
            </a:endParaRPr>
          </a:p>
          <a:p>
            <a:pPr marL="800100" marR="0" lvl="1" indent="-342900" algn="l" rtl="0">
              <a:lnSpc>
                <a:spcPct val="100000"/>
              </a:lnSpc>
              <a:spcBef>
                <a:spcPts val="34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South side of plant if living in Northern Hemisphere</a:t>
            </a:r>
            <a:endParaRPr sz="17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ts val="1700"/>
              <a:buFont typeface="Calibri"/>
              <a:buAutoNum type="arabicPeriod" startAt="4"/>
            </a:pPr>
            <a:r>
              <a:rPr lang="en-US" sz="1700" b="0" i="0" u="none" strike="noStrike" cap="none">
                <a:solidFill>
                  <a:schemeClr val="dk1"/>
                </a:solidFill>
                <a:latin typeface="Calibri"/>
                <a:ea typeface="Calibri"/>
                <a:cs typeface="Calibri"/>
                <a:sym typeface="Calibri"/>
              </a:rPr>
              <a:t>Identify genus and species.</a:t>
            </a:r>
            <a:endParaRPr sz="1700">
              <a:solidFill>
                <a:schemeClr val="dk1"/>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ts val="1700"/>
              <a:buFont typeface="Calibri"/>
              <a:buAutoNum type="arabicPeriod" startAt="4"/>
            </a:pPr>
            <a:r>
              <a:rPr lang="en-US" sz="1700" b="0" i="0" u="none" strike="noStrike" cap="none">
                <a:solidFill>
                  <a:schemeClr val="dk1"/>
                </a:solidFill>
                <a:latin typeface="Calibri"/>
                <a:ea typeface="Calibri"/>
                <a:cs typeface="Calibri"/>
                <a:sym typeface="Calibri"/>
              </a:rPr>
              <a:t>Mark selected tree and branch with flagging tape.</a:t>
            </a:r>
            <a:endParaRPr/>
          </a:p>
          <a:p>
            <a:pPr marL="342900" marR="0" lvl="0" indent="-342900" algn="l" rtl="0">
              <a:spcBef>
                <a:spcPts val="340"/>
              </a:spcBef>
              <a:spcAft>
                <a:spcPts val="0"/>
              </a:spcAft>
              <a:buClr>
                <a:schemeClr val="dk1"/>
              </a:buClr>
              <a:buSzPts val="1700"/>
              <a:buFont typeface="Calibri"/>
              <a:buAutoNum type="arabicPeriod" startAt="4"/>
            </a:pPr>
            <a:r>
              <a:rPr lang="en-US" sz="1700" b="0" i="0" u="none" strike="noStrike" cap="none">
                <a:solidFill>
                  <a:schemeClr val="dk1"/>
                </a:solidFill>
                <a:latin typeface="Calibri"/>
                <a:ea typeface="Calibri"/>
                <a:cs typeface="Calibri"/>
                <a:sym typeface="Calibri"/>
              </a:rPr>
              <a:t>Locate coordinates using your phone or the </a:t>
            </a:r>
            <a:r>
              <a:rPr lang="en-US" sz="1700" b="1"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GPS Protocol</a:t>
            </a:r>
            <a:r>
              <a:rPr lang="en-US" sz="1700" b="1">
                <a:solidFill>
                  <a:schemeClr val="dk1"/>
                </a:solidFill>
                <a:latin typeface="Calibri"/>
                <a:ea typeface="Calibri"/>
                <a:cs typeface="Calibri"/>
                <a:sym typeface="Calibri"/>
              </a:rPr>
              <a:t>.</a:t>
            </a:r>
            <a:endParaRPr/>
          </a:p>
          <a:p>
            <a:pPr marL="0" marR="0" lvl="0" indent="0" algn="l" rtl="0">
              <a:spcBef>
                <a:spcPts val="340"/>
              </a:spcBef>
              <a:spcAft>
                <a:spcPts val="0"/>
              </a:spcAft>
              <a:buNone/>
            </a:pPr>
            <a:endParaRPr sz="1700" b="1" i="0" u="none" strike="noStrike" cap="none">
              <a:solidFill>
                <a:schemeClr val="dk1"/>
              </a:solidFill>
              <a:latin typeface="Calibri"/>
              <a:ea typeface="Calibri"/>
              <a:cs typeface="Calibri"/>
              <a:sym typeface="Calibri"/>
            </a:endParaRPr>
          </a:p>
          <a:p>
            <a:pPr marL="0" marR="0" lvl="0" indent="0" algn="l" rtl="0">
              <a:lnSpc>
                <a:spcPct val="100000"/>
              </a:lnSpc>
              <a:spcBef>
                <a:spcPts val="340"/>
              </a:spcBef>
              <a:spcAft>
                <a:spcPts val="0"/>
              </a:spcAft>
              <a:buNone/>
            </a:pPr>
            <a:r>
              <a:rPr lang="en-US" sz="1700" b="1" i="0" u="none" strike="noStrike" cap="none">
                <a:solidFill>
                  <a:srgbClr val="FF0000"/>
                </a:solidFill>
                <a:latin typeface="Calibri"/>
                <a:ea typeface="Calibri"/>
                <a:cs typeface="Calibri"/>
                <a:sym typeface="Calibri"/>
              </a:rPr>
              <a:t>Site preparation is done only once. Can be done before or during first green down visit. You are done with this step!</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215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4"/>
          <p:cNvSpPr txBox="1"/>
          <p:nvPr/>
        </p:nvSpPr>
        <p:spPr>
          <a:xfrm>
            <a:off x="1345997" y="943661"/>
            <a:ext cx="7356794" cy="59618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First Visit Green-Down Observations: Trees and Shrubs</a:t>
            </a:r>
            <a:endParaRPr/>
          </a:p>
        </p:txBody>
      </p:sp>
      <p:sp>
        <p:nvSpPr>
          <p:cNvPr id="385" name="Google Shape;385;p14"/>
          <p:cNvSpPr txBox="1"/>
          <p:nvPr/>
        </p:nvSpPr>
        <p:spPr>
          <a:xfrm>
            <a:off x="1345996" y="1670920"/>
            <a:ext cx="3940239" cy="490087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First time only: getting started</a:t>
            </a:r>
            <a:endParaRPr/>
          </a:p>
          <a:p>
            <a:pPr marL="0" marR="0" lvl="0" indent="0" algn="just" rtl="0">
              <a:lnSpc>
                <a:spcPct val="100000"/>
              </a:lnSpc>
              <a:spcBef>
                <a:spcPts val="360"/>
              </a:spcBef>
              <a:spcAft>
                <a:spcPts val="0"/>
              </a:spcAft>
              <a:buNone/>
            </a:pPr>
            <a:endParaRPr sz="18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Complete the upper portion of your data sheet.</a:t>
            </a:r>
            <a:endParaRPr/>
          </a:p>
          <a:p>
            <a:pPr marL="342900" marR="0" lvl="0" indent="-342900" algn="just" rtl="0">
              <a:lnSpc>
                <a:spcPct val="100000"/>
              </a:lnSpc>
              <a:spcBef>
                <a:spcPts val="36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Determine whether there are more than one green down cycles; if yes, during which cycle are you currently collecting data (1, 2, or 3)? </a:t>
            </a:r>
            <a:endParaRPr/>
          </a:p>
          <a:p>
            <a:pPr marL="342900" marR="0" lvl="0" indent="-342900" algn="just" rtl="0">
              <a:lnSpc>
                <a:spcPct val="100000"/>
              </a:lnSpc>
              <a:spcBef>
                <a:spcPts val="36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Locate the leaf at the end of the branch. Label this leaf by marking one dot on the branch next to the leaf stem or petiole. Locate the three other leaves on this branch closest to this terminal leaf.</a:t>
            </a:r>
            <a:endParaRPr/>
          </a:p>
          <a:p>
            <a:pPr marL="342900" marR="0" lvl="0" indent="-342900" algn="just" rtl="0">
              <a:lnSpc>
                <a:spcPct val="100000"/>
              </a:lnSpc>
              <a:spcBef>
                <a:spcPts val="36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Label these leaves by marking two, three, or four dots next to their stems on the branch. </a:t>
            </a:r>
            <a:endParaRPr/>
          </a:p>
        </p:txBody>
      </p:sp>
      <p:pic>
        <p:nvPicPr>
          <p:cNvPr id="386" name="Google Shape;386;p14" descr="Screen Shot 2015-12-28 at 5.23.05 PM.png"/>
          <p:cNvPicPr preferRelativeResize="0"/>
          <p:nvPr/>
        </p:nvPicPr>
        <p:blipFill rotWithShape="1">
          <a:blip r:embed="rId3">
            <a:alphaModFix/>
          </a:blip>
          <a:srcRect/>
          <a:stretch/>
        </p:blipFill>
        <p:spPr>
          <a:xfrm rot="-2987733">
            <a:off x="7520240" y="1621599"/>
            <a:ext cx="985451" cy="1691936"/>
          </a:xfrm>
          <a:prstGeom prst="rect">
            <a:avLst/>
          </a:prstGeom>
          <a:noFill/>
          <a:ln>
            <a:noFill/>
          </a:ln>
        </p:spPr>
      </p:pic>
      <p:pic>
        <p:nvPicPr>
          <p:cNvPr id="387" name="Google Shape;387;p14" descr="A drawing of a leaf with four blue dots on the ste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11877" y="5098592"/>
            <a:ext cx="2273300" cy="1473200"/>
          </a:xfrm>
          <a:prstGeom prst="rect">
            <a:avLst/>
          </a:prstGeom>
          <a:noFill/>
          <a:ln>
            <a:noFill/>
          </a:ln>
        </p:spPr>
      </p:pic>
      <p:pic>
        <p:nvPicPr>
          <p:cNvPr id="388" name="Google Shape;388;p14" descr="A drawing of a leaf with one yellow dot on the ste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70700" y="1670920"/>
            <a:ext cx="2273300" cy="1473200"/>
          </a:xfrm>
          <a:prstGeom prst="rect">
            <a:avLst/>
          </a:prstGeom>
          <a:noFill/>
          <a:ln>
            <a:noFill/>
          </a:ln>
        </p:spPr>
      </p:pic>
      <p:pic>
        <p:nvPicPr>
          <p:cNvPr id="389" name="Google Shape;389;p14" descr="A drawing of a leaf with three red dots on the ste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03833" y="4126571"/>
            <a:ext cx="2273300" cy="1473200"/>
          </a:xfrm>
          <a:prstGeom prst="rect">
            <a:avLst/>
          </a:prstGeom>
          <a:noFill/>
          <a:ln>
            <a:noFill/>
          </a:ln>
        </p:spPr>
      </p:pic>
      <p:pic>
        <p:nvPicPr>
          <p:cNvPr id="390" name="Google Shape;390;p14" descr="A drawing of a leaf with two orange dots on the ste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11877" y="2653371"/>
            <a:ext cx="2273300" cy="1473200"/>
          </a:xfrm>
          <a:prstGeom prst="rect">
            <a:avLst/>
          </a:prstGeom>
          <a:noFill/>
          <a:ln>
            <a:noFill/>
          </a:ln>
        </p:spPr>
      </p:pic>
      <p:sp>
        <p:nvSpPr>
          <p:cNvPr id="391" name="Google Shape;391;p14"/>
          <p:cNvSpPr/>
          <p:nvPr/>
        </p:nvSpPr>
        <p:spPr>
          <a:xfrm>
            <a:off x="5588000" y="5302251"/>
            <a:ext cx="172719" cy="1270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14"/>
          <p:cNvSpPr/>
          <p:nvPr/>
        </p:nvSpPr>
        <p:spPr>
          <a:xfrm>
            <a:off x="7197725" y="2355852"/>
            <a:ext cx="172719" cy="12700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00"/>
              </a:solidFill>
              <a:latin typeface="Calibri"/>
              <a:ea typeface="Calibri"/>
              <a:cs typeface="Calibri"/>
              <a:sym typeface="Calibri"/>
            </a:endParaRPr>
          </a:p>
        </p:txBody>
      </p:sp>
      <p:sp>
        <p:nvSpPr>
          <p:cNvPr id="393" name="Google Shape;393;p14"/>
          <p:cNvSpPr/>
          <p:nvPr/>
        </p:nvSpPr>
        <p:spPr>
          <a:xfrm>
            <a:off x="5629275" y="5518151"/>
            <a:ext cx="172719" cy="1270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14"/>
          <p:cNvSpPr/>
          <p:nvPr/>
        </p:nvSpPr>
        <p:spPr>
          <a:xfrm>
            <a:off x="5670550" y="5686426"/>
            <a:ext cx="172719" cy="1270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14"/>
          <p:cNvSpPr/>
          <p:nvPr/>
        </p:nvSpPr>
        <p:spPr>
          <a:xfrm>
            <a:off x="5781675" y="5861051"/>
            <a:ext cx="172719" cy="1270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14"/>
          <p:cNvSpPr/>
          <p:nvPr/>
        </p:nvSpPr>
        <p:spPr>
          <a:xfrm>
            <a:off x="5632450" y="3124201"/>
            <a:ext cx="172719" cy="127000"/>
          </a:xfrm>
          <a:prstGeom prst="ellipse">
            <a:avLst/>
          </a:prstGeom>
          <a:solidFill>
            <a:srgbClr val="EFA31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14"/>
          <p:cNvSpPr/>
          <p:nvPr/>
        </p:nvSpPr>
        <p:spPr>
          <a:xfrm>
            <a:off x="5753100" y="3355976"/>
            <a:ext cx="172719" cy="127000"/>
          </a:xfrm>
          <a:prstGeom prst="ellipse">
            <a:avLst/>
          </a:prstGeom>
          <a:solidFill>
            <a:srgbClr val="EFA31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14"/>
          <p:cNvSpPr/>
          <p:nvPr/>
        </p:nvSpPr>
        <p:spPr>
          <a:xfrm>
            <a:off x="6883400" y="4502151"/>
            <a:ext cx="172719" cy="127000"/>
          </a:xfrm>
          <a:prstGeom prst="ellipse">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14"/>
          <p:cNvSpPr/>
          <p:nvPr/>
        </p:nvSpPr>
        <p:spPr>
          <a:xfrm>
            <a:off x="6892925" y="4702176"/>
            <a:ext cx="172719" cy="127000"/>
          </a:xfrm>
          <a:prstGeom prst="ellipse">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14"/>
          <p:cNvSpPr/>
          <p:nvPr/>
        </p:nvSpPr>
        <p:spPr>
          <a:xfrm>
            <a:off x="7045325" y="4854576"/>
            <a:ext cx="172719" cy="127000"/>
          </a:xfrm>
          <a:prstGeom prst="ellipse">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5"/>
          <p:cNvSpPr txBox="1"/>
          <p:nvPr/>
        </p:nvSpPr>
        <p:spPr>
          <a:xfrm>
            <a:off x="1345997" y="943661"/>
            <a:ext cx="7356794" cy="59618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First Visit Green-Down Observations: Trees and Shrubs</a:t>
            </a:r>
            <a:endParaRPr/>
          </a:p>
        </p:txBody>
      </p:sp>
      <p:sp>
        <p:nvSpPr>
          <p:cNvPr id="407" name="Google Shape;407;p15"/>
          <p:cNvSpPr txBox="1"/>
          <p:nvPr/>
        </p:nvSpPr>
        <p:spPr>
          <a:xfrm>
            <a:off x="1345997" y="1647024"/>
            <a:ext cx="7356794" cy="4900872"/>
          </a:xfrm>
          <a:prstGeom prst="rect">
            <a:avLst/>
          </a:prstGeom>
          <a:noFill/>
          <a:ln>
            <a:noFill/>
          </a:ln>
        </p:spPr>
        <p:txBody>
          <a:bodyPr spcFirstLastPara="1" wrap="square" lIns="91425" tIns="45700" rIns="91425" bIns="45700" anchor="t" anchorCtr="0">
            <a:norm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First time only: getting started</a:t>
            </a:r>
            <a:endParaRPr/>
          </a:p>
          <a:p>
            <a:pPr marL="0" marR="0" lvl="0" indent="0" algn="just" rtl="0">
              <a:lnSpc>
                <a:spcPct val="100000"/>
              </a:lnSpc>
              <a:spcBef>
                <a:spcPts val="36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360"/>
              </a:spcBef>
              <a:spcAft>
                <a:spcPts val="0"/>
              </a:spcAft>
              <a:buNone/>
            </a:pPr>
            <a:r>
              <a:rPr lang="en-US" sz="1800" b="0" i="0" u="none" strike="noStrike" cap="none">
                <a:solidFill>
                  <a:schemeClr val="dk1"/>
                </a:solidFill>
                <a:latin typeface="Calibri"/>
                <a:ea typeface="Calibri"/>
                <a:cs typeface="Calibri"/>
                <a:sym typeface="Calibri"/>
              </a:rPr>
              <a:t>5.  Take a photograph from the center of your site looking in the north, 	south, east, and west directions.</a:t>
            </a:r>
            <a:endParaRPr/>
          </a:p>
        </p:txBody>
      </p:sp>
      <p:pic>
        <p:nvPicPr>
          <p:cNvPr id="408" name="Google Shape;408;p15" descr="Girl holding West indicator for phot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4451" y="3117988"/>
            <a:ext cx="4643417" cy="34825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6"/>
          <p:cNvSpPr txBox="1"/>
          <p:nvPr/>
        </p:nvSpPr>
        <p:spPr>
          <a:xfrm>
            <a:off x="1248989" y="980236"/>
            <a:ext cx="7150608" cy="58964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800"/>
              <a:buFont typeface="Calibri"/>
              <a:buNone/>
            </a:pPr>
            <a:r>
              <a:rPr lang="en-US" sz="2800" b="1" i="0" u="none" strike="noStrike" cap="none">
                <a:solidFill>
                  <a:srgbClr val="055000"/>
                </a:solidFill>
                <a:latin typeface="Calibri"/>
                <a:ea typeface="Calibri"/>
                <a:cs typeface="Calibri"/>
                <a:sym typeface="Calibri"/>
              </a:rPr>
              <a:t>Every visit: Trees and Shrubs</a:t>
            </a:r>
            <a:endParaRPr/>
          </a:p>
        </p:txBody>
      </p:sp>
      <p:sp>
        <p:nvSpPr>
          <p:cNvPr id="415" name="Google Shape;415;p16"/>
          <p:cNvSpPr/>
          <p:nvPr/>
        </p:nvSpPr>
        <p:spPr>
          <a:xfrm>
            <a:off x="1424553" y="1448174"/>
            <a:ext cx="4707203" cy="36317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Examine each of your four leaves. For each leaf, use the GLOBE Plant Color Guide to estimate the dominant color of each leaf. For example, if leaf 1 appears colored at 60 percent 5G 7/12 and 40 percent 2.5 Y8/10, record the leaf color as 5G 7/12 for that observation date.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Record your observations on the </a:t>
            </a:r>
            <a:r>
              <a:rPr lang="en-US" sz="1800" i="1">
                <a:solidFill>
                  <a:schemeClr val="dk1"/>
                </a:solidFill>
                <a:latin typeface="Calibri"/>
                <a:ea typeface="Calibri"/>
                <a:cs typeface="Calibri"/>
                <a:sym typeface="Calibri"/>
              </a:rPr>
              <a:t>Tree, Shrub, and Grass Green-Down Data Sheet</a:t>
            </a:r>
            <a:r>
              <a:rPr lang="en-US" sz="1800">
                <a:solidFill>
                  <a:schemeClr val="dk1"/>
                </a:solidFill>
                <a:latin typeface="Calibri"/>
                <a:ea typeface="Calibri"/>
                <a:cs typeface="Calibri"/>
                <a:sym typeface="Calibri"/>
              </a:rPr>
              <a:t>. </a:t>
            </a:r>
            <a:endParaRPr/>
          </a:p>
          <a:p>
            <a:pPr marL="800100" marR="0" lvl="1" indent="-241300" algn="l" rtl="0">
              <a:spcBef>
                <a:spcPts val="0"/>
              </a:spcBef>
              <a:spcAft>
                <a:spcPts val="0"/>
              </a:spcAft>
              <a:buClr>
                <a:schemeClr val="dk1"/>
              </a:buClr>
              <a:buSzPts val="1600"/>
              <a:buFont typeface="Arial"/>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pic>
        <p:nvPicPr>
          <p:cNvPr id="416" name="Google Shape;416;p16" descr="Student holds the plant color guide up to a leaf"/>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31757" y="1166789"/>
            <a:ext cx="2572355" cy="1951268"/>
          </a:xfrm>
          <a:prstGeom prst="rect">
            <a:avLst/>
          </a:prstGeom>
          <a:noFill/>
          <a:ln>
            <a:noFill/>
          </a:ln>
        </p:spPr>
      </p:pic>
      <p:sp>
        <p:nvSpPr>
          <p:cNvPr id="417" name="Google Shape;417;p16"/>
          <p:cNvSpPr txBox="1"/>
          <p:nvPr/>
        </p:nvSpPr>
        <p:spPr>
          <a:xfrm>
            <a:off x="1313822" y="5223486"/>
            <a:ext cx="4882768" cy="1323439"/>
          </a:xfrm>
          <a:prstGeom prst="rect">
            <a:avLst/>
          </a:prstGeom>
          <a:noFill/>
          <a:ln>
            <a:noFill/>
          </a:ln>
        </p:spPr>
        <p:txBody>
          <a:bodyPr spcFirstLastPara="1" wrap="square" lIns="91425" tIns="45700" rIns="91425" bIns="45700" anchor="t" anchorCtr="0">
            <a:spAutoFit/>
          </a:bodyPr>
          <a:lstStyle/>
          <a:p>
            <a:pPr marL="457200" marR="0" lvl="1" indent="0" algn="just" rtl="0">
              <a:spcBef>
                <a:spcPts val="0"/>
              </a:spcBef>
              <a:spcAft>
                <a:spcPts val="0"/>
              </a:spcAft>
              <a:buNone/>
            </a:pPr>
            <a:r>
              <a:rPr lang="en-US" sz="1600" b="1" i="1" u="none" strike="noStrike" cap="none">
                <a:solidFill>
                  <a:srgbClr val="055000"/>
                </a:solidFill>
                <a:latin typeface="Calibri"/>
                <a:ea typeface="Calibri"/>
                <a:cs typeface="Calibri"/>
                <a:sym typeface="Calibri"/>
              </a:rPr>
              <a:t>Common Problems I</a:t>
            </a:r>
            <a:r>
              <a:rPr lang="en-US" sz="1600" b="1" i="1" u="none" strike="noStrike" cap="none">
                <a:solidFill>
                  <a:schemeClr val="dk1"/>
                </a:solidFill>
                <a:latin typeface="Calibri"/>
                <a:ea typeface="Calibri"/>
                <a:cs typeface="Calibri"/>
                <a:sym typeface="Calibri"/>
              </a:rPr>
              <a:t>f leaf is snow covered, report “snow covered”, If leaf has fallen, report “fallen” and stop reporting  after that, Otherwise, continue to report the color until the color stops changing.</a:t>
            </a:r>
            <a:endParaRPr/>
          </a:p>
        </p:txBody>
      </p:sp>
      <p:pic>
        <p:nvPicPr>
          <p:cNvPr id="418" name="Google Shape;418;p16" descr="1_AttentionICON_8_14_15.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40981" y="5190533"/>
            <a:ext cx="399410" cy="409377"/>
          </a:xfrm>
          <a:prstGeom prst="rect">
            <a:avLst/>
          </a:prstGeom>
          <a:noFill/>
          <a:ln>
            <a:noFill/>
          </a:ln>
          <a:effectLst>
            <a:outerShdw blurRad="292100" dist="139700" dir="2700000" algn="tl" rotWithShape="0">
              <a:srgbClr val="333333">
                <a:alpha val="64705"/>
              </a:srgbClr>
            </a:outerShdw>
          </a:effectLst>
        </p:spPr>
      </p:pic>
      <p:pic>
        <p:nvPicPr>
          <p:cNvPr id="419" name="Google Shape;419;p16" descr="Student uses the plant color guide with leaves in the classroom.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92457" y="3366158"/>
            <a:ext cx="2111655" cy="2813701"/>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7"/>
          <p:cNvSpPr txBox="1"/>
          <p:nvPr/>
        </p:nvSpPr>
        <p:spPr>
          <a:xfrm>
            <a:off x="1248989" y="980236"/>
            <a:ext cx="7150608" cy="58964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800"/>
              <a:buFont typeface="Calibri"/>
              <a:buNone/>
            </a:pPr>
            <a:r>
              <a:rPr lang="en-US" sz="2800" b="1" i="0" u="none" strike="noStrike" cap="none">
                <a:solidFill>
                  <a:srgbClr val="055000"/>
                </a:solidFill>
                <a:latin typeface="Calibri"/>
                <a:ea typeface="Calibri"/>
                <a:cs typeface="Calibri"/>
                <a:sym typeface="Calibri"/>
              </a:rPr>
              <a:t>Example of Completed Data Sheet</a:t>
            </a:r>
            <a:endParaRPr/>
          </a:p>
        </p:txBody>
      </p:sp>
      <p:pic>
        <p:nvPicPr>
          <p:cNvPr id="426" name="Google Shape;426;p17" descr="GLOBE Plant Color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71501" y="1905000"/>
            <a:ext cx="2041558" cy="2643249"/>
          </a:xfrm>
          <a:prstGeom prst="rect">
            <a:avLst/>
          </a:prstGeom>
          <a:noFill/>
          <a:ln>
            <a:noFill/>
          </a:ln>
        </p:spPr>
      </p:pic>
      <p:pic>
        <p:nvPicPr>
          <p:cNvPr id="427" name="Google Shape;427;p17" descr="Example data sheet with measurements from September to Decemb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1901" y="1656328"/>
            <a:ext cx="5339600" cy="479543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8"/>
          <p:cNvSpPr txBox="1"/>
          <p:nvPr/>
        </p:nvSpPr>
        <p:spPr>
          <a:xfrm>
            <a:off x="1339821" y="5206350"/>
            <a:ext cx="7690317" cy="1341906"/>
          </a:xfrm>
          <a:prstGeom prst="rect">
            <a:avLst/>
          </a:prstGeom>
          <a:noFill/>
          <a:ln>
            <a:noFill/>
          </a:ln>
        </p:spPr>
        <p:txBody>
          <a:bodyPr spcFirstLastPara="1" wrap="square" lIns="91425" tIns="45700" rIns="91425" bIns="45700" anchor="t" anchorCtr="0">
            <a:spAutoFit/>
          </a:bodyPr>
          <a:lstStyle/>
          <a:p>
            <a:pPr marL="1027113" marR="0" lvl="0" indent="-1027113" algn="l" rtl="0">
              <a:spcBef>
                <a:spcPts val="0"/>
              </a:spcBef>
              <a:spcAft>
                <a:spcPts val="0"/>
              </a:spcAft>
              <a:buNone/>
            </a:pPr>
            <a:r>
              <a:rPr lang="en-US" sz="1400">
                <a:solidFill>
                  <a:srgbClr val="3E5794"/>
                </a:solidFill>
                <a:latin typeface="Arial"/>
                <a:ea typeface="Arial"/>
                <a:cs typeface="Arial"/>
                <a:sym typeface="Arial"/>
              </a:rPr>
              <a:t>Step 1</a:t>
            </a:r>
            <a:r>
              <a:rPr lang="en-US" sz="1400">
                <a:solidFill>
                  <a:schemeClr val="dk1"/>
                </a:solidFill>
                <a:latin typeface="Arial"/>
                <a:ea typeface="Arial"/>
                <a:cs typeface="Arial"/>
                <a:sym typeface="Arial"/>
              </a:rPr>
              <a:t>: Confirm that a Green-Down Study Site has been defined</a:t>
            </a:r>
            <a:endParaRPr/>
          </a:p>
          <a:p>
            <a:pPr marL="1027113" marR="0" lvl="0" indent="-1027113" algn="l" rtl="0">
              <a:spcBef>
                <a:spcPts val="280"/>
              </a:spcBef>
              <a:spcAft>
                <a:spcPts val="0"/>
              </a:spcAft>
              <a:buNone/>
            </a:pPr>
            <a:r>
              <a:rPr lang="en-US" sz="1400">
                <a:solidFill>
                  <a:srgbClr val="3E5794"/>
                </a:solidFill>
                <a:latin typeface="Arial"/>
                <a:ea typeface="Arial"/>
                <a:cs typeface="Arial"/>
                <a:sym typeface="Arial"/>
              </a:rPr>
              <a:t>Step 2</a:t>
            </a:r>
            <a:r>
              <a:rPr lang="en-US" sz="1400">
                <a:solidFill>
                  <a:schemeClr val="dk1"/>
                </a:solidFill>
                <a:latin typeface="Arial"/>
                <a:ea typeface="Arial"/>
                <a:cs typeface="Arial"/>
                <a:sym typeface="Arial"/>
              </a:rPr>
              <a:t>: Select “Green-Down” from the Phenology data entry menu</a:t>
            </a:r>
            <a:endParaRPr/>
          </a:p>
          <a:p>
            <a:pPr marL="1027113" marR="0" lvl="0" indent="-1027113" algn="l" rtl="0">
              <a:spcBef>
                <a:spcPts val="280"/>
              </a:spcBef>
              <a:spcAft>
                <a:spcPts val="0"/>
              </a:spcAft>
              <a:buNone/>
            </a:pPr>
            <a:r>
              <a:rPr lang="en-US" sz="1400">
                <a:solidFill>
                  <a:srgbClr val="3E5794"/>
                </a:solidFill>
                <a:latin typeface="Arial"/>
                <a:ea typeface="Arial"/>
                <a:cs typeface="Arial"/>
                <a:sym typeface="Arial"/>
              </a:rPr>
              <a:t>Step 3</a:t>
            </a:r>
            <a:r>
              <a:rPr lang="en-US" sz="1400">
                <a:solidFill>
                  <a:schemeClr val="dk1"/>
                </a:solidFill>
                <a:latin typeface="Arial"/>
                <a:ea typeface="Arial"/>
                <a:cs typeface="Arial"/>
                <a:sym typeface="Arial"/>
              </a:rPr>
              <a:t>: Select your Study Site, enter the date and growing season cycle</a:t>
            </a:r>
            <a:endParaRPr/>
          </a:p>
          <a:p>
            <a:pPr marL="1027113" marR="0" lvl="0" indent="-1027113" algn="l" rtl="0">
              <a:spcBef>
                <a:spcPts val="280"/>
              </a:spcBef>
              <a:spcAft>
                <a:spcPts val="0"/>
              </a:spcAft>
              <a:buNone/>
            </a:pPr>
            <a:r>
              <a:rPr lang="en-US" sz="1400">
                <a:solidFill>
                  <a:srgbClr val="3E5794"/>
                </a:solidFill>
                <a:latin typeface="Arial"/>
                <a:ea typeface="Arial"/>
                <a:cs typeface="Arial"/>
                <a:sym typeface="Arial"/>
              </a:rPr>
              <a:t>Step 4</a:t>
            </a:r>
            <a:r>
              <a:rPr lang="en-US" sz="1400">
                <a:solidFill>
                  <a:schemeClr val="dk1"/>
                </a:solidFill>
                <a:latin typeface="Arial"/>
                <a:ea typeface="Arial"/>
                <a:cs typeface="Arial"/>
                <a:sym typeface="Arial"/>
              </a:rPr>
              <a:t>: Enter data for the grass/ leaves/buds from each line of the data sheet, one at a time</a:t>
            </a:r>
            <a:endParaRPr/>
          </a:p>
          <a:p>
            <a:pPr marL="1027113" marR="0" lvl="0" indent="-1027113" algn="l" rtl="0">
              <a:spcBef>
                <a:spcPts val="280"/>
              </a:spcBef>
              <a:spcAft>
                <a:spcPts val="0"/>
              </a:spcAft>
              <a:buNone/>
            </a:pPr>
            <a:r>
              <a:rPr lang="en-US" sz="1400">
                <a:solidFill>
                  <a:srgbClr val="3E5794"/>
                </a:solidFill>
                <a:latin typeface="Arial"/>
                <a:ea typeface="Arial"/>
                <a:cs typeface="Arial"/>
                <a:sym typeface="Arial"/>
              </a:rPr>
              <a:t>Step 5</a:t>
            </a:r>
            <a:r>
              <a:rPr lang="en-US" sz="1400">
                <a:solidFill>
                  <a:schemeClr val="dk1"/>
                </a:solidFill>
                <a:latin typeface="Arial"/>
                <a:ea typeface="Arial"/>
                <a:cs typeface="Arial"/>
                <a:sym typeface="Arial"/>
              </a:rPr>
              <a:t>: Confirm data entries on verification page</a:t>
            </a:r>
            <a:endParaRPr/>
          </a:p>
        </p:txBody>
      </p:sp>
      <p:sp>
        <p:nvSpPr>
          <p:cNvPr id="434" name="Google Shape;434;p18"/>
          <p:cNvSpPr/>
          <p:nvPr/>
        </p:nvSpPr>
        <p:spPr>
          <a:xfrm>
            <a:off x="1450946" y="1127833"/>
            <a:ext cx="4774490" cy="32316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Report Your Data to GLOBE</a:t>
            </a:r>
            <a:endParaRPr/>
          </a:p>
          <a:p>
            <a:pPr marL="0" marR="0" lvl="0" indent="0" algn="l" rtl="0">
              <a:spcBef>
                <a:spcPts val="0"/>
              </a:spcBef>
              <a:spcAft>
                <a:spcPts val="0"/>
              </a:spcAft>
              <a:buNone/>
            </a:pPr>
            <a:endParaRPr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0" marR="0" lvl="0" indent="-114300" algn="l" rtl="0">
              <a:spcBef>
                <a:spcPts val="0"/>
              </a:spcBef>
              <a:spcAft>
                <a:spcPts val="0"/>
              </a:spcAft>
              <a:buClr>
                <a:srgbClr val="000000"/>
              </a:buClr>
              <a:buSzPts val="1800"/>
              <a:buFont typeface="Calibri"/>
              <a:buAutoNum type="arabicPeriod"/>
            </a:pPr>
            <a:r>
              <a:rPr lang="en-US" sz="1800" b="0" i="0" u="sng" strike="noStrik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Desktop Data Entry</a:t>
            </a:r>
            <a:r>
              <a:rPr lang="en-US" sz="1800" b="0" i="0" u="none" strike="noStrike">
                <a:solidFill>
                  <a:srgbClr val="000000"/>
                </a:solidFill>
                <a:latin typeface="Calibri"/>
                <a:ea typeface="Calibri"/>
                <a:cs typeface="Calibri"/>
                <a:sym typeface="Calibri"/>
              </a:rPr>
              <a:t>: Log environmental data directly on the GLOBE website.</a:t>
            </a:r>
            <a:endParaRPr/>
          </a:p>
          <a:p>
            <a:pPr marL="0" marR="0" lvl="0" indent="0" algn="l" rtl="0">
              <a:spcBef>
                <a:spcPts val="0"/>
              </a:spcBef>
              <a:spcAft>
                <a:spcPts val="0"/>
              </a:spcAft>
              <a:buClr>
                <a:schemeClr val="dk1"/>
              </a:buClr>
              <a:buSzPts val="1800"/>
              <a:buFont typeface="Calibri"/>
              <a:buNone/>
            </a:pPr>
            <a:endParaRPr sz="1800" b="0" i="0" u="none" strike="noStrike">
              <a:solidFill>
                <a:srgbClr val="000000"/>
              </a:solidFill>
              <a:latin typeface="Calibri"/>
              <a:ea typeface="Calibri"/>
              <a:cs typeface="Calibri"/>
              <a:sym typeface="Calibri"/>
            </a:endParaRPr>
          </a:p>
          <a:p>
            <a:pPr marL="0" marR="0" lvl="0" indent="-114300" algn="l" rtl="0">
              <a:spcBef>
                <a:spcPts val="0"/>
              </a:spcBef>
              <a:spcAft>
                <a:spcPts val="0"/>
              </a:spcAft>
              <a:buClr>
                <a:srgbClr val="000000"/>
              </a:buClr>
              <a:buSzPts val="1800"/>
              <a:buFont typeface="Calibri"/>
              <a:buAutoNum type="arabicPeriod"/>
            </a:pPr>
            <a:r>
              <a:rPr lang="en-US" sz="1800" b="0" i="0" u="sng" strike="noStrik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Email Data Entry</a:t>
            </a:r>
            <a:r>
              <a:rPr lang="en-US" sz="1800" b="0" i="0" u="none" strike="noStrike">
                <a:solidFill>
                  <a:srgbClr val="000000"/>
                </a:solidFill>
                <a:latin typeface="Calibri"/>
                <a:ea typeface="Calibri"/>
                <a:cs typeface="Calibri"/>
                <a:sym typeface="Calibri"/>
              </a:rPr>
              <a:t>: If connectivity is an issue, data can also be entered via email. </a:t>
            </a:r>
            <a:endParaRPr/>
          </a:p>
          <a:p>
            <a:pPr marL="0" marR="0" lvl="0" indent="0" algn="l" rtl="0">
              <a:spcBef>
                <a:spcPts val="0"/>
              </a:spcBef>
              <a:spcAft>
                <a:spcPts val="0"/>
              </a:spcAft>
              <a:buClr>
                <a:schemeClr val="dk1"/>
              </a:buClr>
              <a:buSzPts val="1800"/>
              <a:buFont typeface="Calibri"/>
              <a:buNone/>
            </a:pPr>
            <a:endParaRPr sz="1800" b="0" i="0" u="none" strike="noStrike">
              <a:solidFill>
                <a:srgbClr val="000000"/>
              </a:solidFill>
              <a:latin typeface="Calibri"/>
              <a:ea typeface="Calibri"/>
              <a:cs typeface="Calibri"/>
              <a:sym typeface="Calibri"/>
            </a:endParaRPr>
          </a:p>
          <a:p>
            <a:pPr marL="0" marR="0" lvl="0" indent="-114300" algn="l" rtl="0">
              <a:spcBef>
                <a:spcPts val="0"/>
              </a:spcBef>
              <a:spcAft>
                <a:spcPts val="0"/>
              </a:spcAft>
              <a:buClr>
                <a:srgbClr val="000000"/>
              </a:buClr>
              <a:buSzPts val="1800"/>
              <a:buFont typeface="Calibri"/>
              <a:buAutoNum type="arabicPeriod"/>
            </a:pPr>
            <a:r>
              <a:rPr lang="en-US" sz="1800" b="0" i="0" u="sng" strike="noStrike">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GLOBE Observer App</a:t>
            </a:r>
            <a:r>
              <a:rPr lang="en-US" sz="1800" b="0" i="0" u="none" strike="noStrike">
                <a:solidFill>
                  <a:srgbClr val="000000"/>
                </a:solidFill>
                <a:latin typeface="Calibri"/>
                <a:ea typeface="Calibri"/>
                <a:cs typeface="Calibri"/>
                <a:sym typeface="Calibri"/>
              </a:rPr>
              <a:t>: The app allows users to enter data directly from an iOS or Android device for any GLOBE protocol.  </a:t>
            </a:r>
            <a:endParaRPr sz="1600">
              <a:solidFill>
                <a:schemeClr val="dk1"/>
              </a:solidFill>
              <a:latin typeface="Calibri"/>
              <a:ea typeface="Calibri"/>
              <a:cs typeface="Calibri"/>
              <a:sym typeface="Calibri"/>
            </a:endParaRPr>
          </a:p>
        </p:txBody>
      </p:sp>
      <p:pic>
        <p:nvPicPr>
          <p:cNvPr id="435" name="Google Shape;435;p18" descr="GLOBE Observer App homepag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638478" y="1569177"/>
            <a:ext cx="1883683" cy="3170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19" descr="Screenshot of the filters menu in the visualization system.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65051" y="2356681"/>
            <a:ext cx="2997566" cy="3892573"/>
          </a:xfrm>
          <a:prstGeom prst="rect">
            <a:avLst/>
          </a:prstGeom>
          <a:noFill/>
          <a:ln>
            <a:noFill/>
          </a:ln>
        </p:spPr>
      </p:pic>
      <p:sp>
        <p:nvSpPr>
          <p:cNvPr id="441" name="Google Shape;441;p19"/>
          <p:cNvSpPr txBox="1"/>
          <p:nvPr/>
        </p:nvSpPr>
        <p:spPr>
          <a:xfrm>
            <a:off x="1388532" y="1022853"/>
            <a:ext cx="7628400" cy="4217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GLOBE provides the ability to view and interact with data measured across the world. Use the </a:t>
            </a: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80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visualization tool</a:t>
            </a:r>
            <a:r>
              <a:rPr lang="en-US" sz="1800">
                <a:solidFill>
                  <a:schemeClr val="dk1"/>
                </a:solidFill>
                <a:latin typeface="Calibri"/>
                <a:ea typeface="Calibri"/>
                <a:cs typeface="Calibri"/>
                <a:sym typeface="Calibri"/>
              </a:rPr>
              <a:t> to map, graph, filter and export Green-Down data that have been measured across GLOBE protocols since 1995. </a:t>
            </a:r>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442" name="Google Shape;442;p19"/>
          <p:cNvSpPr txBox="1"/>
          <p:nvPr/>
        </p:nvSpPr>
        <p:spPr>
          <a:xfrm>
            <a:off x="2345735" y="6317824"/>
            <a:ext cx="595511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See</a:t>
            </a:r>
            <a:r>
              <a:rPr lang="en-US" sz="14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video tutorials on using the GLOBE Visualization system</a:t>
            </a:r>
            <a:r>
              <a:rPr lang="en-US" sz="1400">
                <a:solidFill>
                  <a:schemeClr val="dk1"/>
                </a:solidFill>
                <a:latin typeface="Calibri"/>
                <a:ea typeface="Calibri"/>
                <a:cs typeface="Calibri"/>
                <a:sym typeface="Calibri"/>
              </a:rPr>
              <a:t>. </a:t>
            </a:r>
            <a:br>
              <a:rPr lang="en-US" sz="1400" b="1">
                <a:solidFill>
                  <a:schemeClr val="dk1"/>
                </a:solidFill>
                <a:latin typeface="Calibri"/>
                <a:ea typeface="Calibri"/>
                <a:cs typeface="Calibri"/>
                <a:sym typeface="Calibri"/>
              </a:rPr>
            </a:br>
            <a:endParaRPr sz="1400" b="1">
              <a:solidFill>
                <a:schemeClr val="dk1"/>
              </a:solidFill>
              <a:latin typeface="Calibri"/>
              <a:ea typeface="Calibri"/>
              <a:cs typeface="Calibri"/>
              <a:sym typeface="Calibri"/>
            </a:endParaRPr>
          </a:p>
        </p:txBody>
      </p:sp>
      <p:sp>
        <p:nvSpPr>
          <p:cNvPr id="443" name="Google Shape;443;p19"/>
          <p:cNvSpPr txBox="1"/>
          <p:nvPr/>
        </p:nvSpPr>
        <p:spPr>
          <a:xfrm>
            <a:off x="2345735" y="2589460"/>
            <a:ext cx="120576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the layers icon.</a:t>
            </a:r>
            <a:endParaRPr/>
          </a:p>
        </p:txBody>
      </p:sp>
      <p:sp>
        <p:nvSpPr>
          <p:cNvPr id="444" name="Google Shape;444;p19"/>
          <p:cNvSpPr txBox="1"/>
          <p:nvPr/>
        </p:nvSpPr>
        <p:spPr>
          <a:xfrm>
            <a:off x="1889688" y="4230743"/>
            <a:ext cx="1487229"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Select Green-down under the Biosphere drop down </a:t>
            </a:r>
            <a:endParaRPr/>
          </a:p>
        </p:txBody>
      </p:sp>
      <p:sp>
        <p:nvSpPr>
          <p:cNvPr id="445" name="Google Shape;445;p19"/>
          <p:cNvSpPr txBox="1"/>
          <p:nvPr/>
        </p:nvSpPr>
        <p:spPr>
          <a:xfrm>
            <a:off x="7787901" y="3436221"/>
            <a:ext cx="14872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Submit.</a:t>
            </a:r>
            <a:endParaRPr/>
          </a:p>
        </p:txBody>
      </p:sp>
      <p:cxnSp>
        <p:nvCxnSpPr>
          <p:cNvPr id="446" name="Google Shape;446;p19"/>
          <p:cNvCxnSpPr/>
          <p:nvPr/>
        </p:nvCxnSpPr>
        <p:spPr>
          <a:xfrm rot="10800000" flipH="1">
            <a:off x="3306871" y="2589460"/>
            <a:ext cx="764088" cy="266474"/>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447" name="Google Shape;447;p19"/>
          <p:cNvCxnSpPr>
            <a:stCxn id="444" idx="3"/>
          </p:cNvCxnSpPr>
          <p:nvPr/>
        </p:nvCxnSpPr>
        <p:spPr>
          <a:xfrm rot="10800000" flipH="1">
            <a:off x="3376917" y="4659852"/>
            <a:ext cx="938700" cy="10950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448" name="Google Shape;448;p19"/>
          <p:cNvCxnSpPr/>
          <p:nvPr/>
        </p:nvCxnSpPr>
        <p:spPr>
          <a:xfrm flipH="1">
            <a:off x="7049709" y="3676035"/>
            <a:ext cx="705759" cy="24134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2" descr="1_LandingPageBioBUDBURSTv2.png"/>
          <p:cNvPicPr preferRelativeResize="0"/>
          <p:nvPr/>
        </p:nvPicPr>
        <p:blipFill rotWithShape="1">
          <a:blip r:embed="rId3" cstate="email">
            <a:alphaModFix amt="10000"/>
            <a:extLst>
              <a:ext uri="{28A0092B-C50C-407E-A947-70E740481C1C}">
                <a14:useLocalDpi xmlns:a14="http://schemas.microsoft.com/office/drawing/2010/main"/>
              </a:ext>
            </a:extLst>
          </a:blip>
          <a:srcRect/>
          <a:stretch/>
        </p:blipFill>
        <p:spPr>
          <a:xfrm>
            <a:off x="1105647" y="2106706"/>
            <a:ext cx="8038353" cy="4751293"/>
          </a:xfrm>
          <a:prstGeom prst="rect">
            <a:avLst/>
          </a:prstGeom>
          <a:noFill/>
          <a:ln>
            <a:noFill/>
          </a:ln>
        </p:spPr>
      </p:pic>
      <p:sp>
        <p:nvSpPr>
          <p:cNvPr id="246" name="Google Shape;246;p2"/>
          <p:cNvSpPr txBox="1"/>
          <p:nvPr/>
        </p:nvSpPr>
        <p:spPr>
          <a:xfrm>
            <a:off x="1164709" y="873310"/>
            <a:ext cx="7959090" cy="54784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Overview</a:t>
            </a:r>
            <a:endParaRPr/>
          </a:p>
          <a:p>
            <a:pPr marL="0" marR="0" lvl="0" indent="0" algn="l" rtl="0">
              <a:spcBef>
                <a:spcPts val="0"/>
              </a:spcBef>
              <a:spcAft>
                <a:spcPts val="0"/>
              </a:spcAft>
              <a:buNone/>
            </a:pPr>
            <a:endParaRPr sz="1000">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a:solidFill>
                  <a:srgbClr val="055000"/>
                </a:solidFill>
                <a:latin typeface="Calibri"/>
                <a:ea typeface="Calibri"/>
                <a:cs typeface="Calibri"/>
                <a:sym typeface="Calibri"/>
              </a:rPr>
              <a:t>This module: </a:t>
            </a:r>
            <a:endParaRPr/>
          </a:p>
          <a:p>
            <a:pPr marL="0" marR="0" lvl="0" indent="0" algn="l" rtl="0">
              <a:spcBef>
                <a:spcPts val="0"/>
              </a:spcBef>
              <a:spcAft>
                <a:spcPts val="0"/>
              </a:spcAft>
              <a:buNone/>
            </a:pPr>
            <a:endParaRPr sz="100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Describes how to select and define a GLOBE Phenology Protocol Study Site</a:t>
            </a:r>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Provides a step-by-step introduction of the protocol method</a:t>
            </a:r>
            <a:endParaRPr/>
          </a:p>
          <a:p>
            <a:pPr marL="342900" marR="0" lvl="0" indent="-279400" algn="l" rtl="0">
              <a:spcBef>
                <a:spcPts val="0"/>
              </a:spcBef>
              <a:spcAft>
                <a:spcPts val="0"/>
              </a:spcAft>
              <a:buClr>
                <a:schemeClr val="dk1"/>
              </a:buClr>
              <a:buSzPts val="1000"/>
              <a:buFont typeface="Arial"/>
              <a:buNone/>
            </a:pPr>
            <a:endParaRPr sz="1000">
              <a:solidFill>
                <a:srgbClr val="055000"/>
              </a:solidFill>
              <a:latin typeface="Calibri"/>
              <a:ea typeface="Calibri"/>
              <a:cs typeface="Calibri"/>
              <a:sym typeface="Calibri"/>
            </a:endParaRPr>
          </a:p>
          <a:p>
            <a:pPr marL="0" marR="0" lvl="0" indent="0" algn="l" rtl="0">
              <a:spcBef>
                <a:spcPts val="0"/>
              </a:spcBef>
              <a:spcAft>
                <a:spcPts val="0"/>
              </a:spcAft>
              <a:buNone/>
            </a:pPr>
            <a:r>
              <a:rPr lang="en-US" sz="2400" b="1">
                <a:solidFill>
                  <a:srgbClr val="055000"/>
                </a:solidFill>
                <a:latin typeface="Calibri"/>
                <a:ea typeface="Calibri"/>
                <a:cs typeface="Calibri"/>
                <a:sym typeface="Calibri"/>
              </a:rPr>
              <a:t>Learning Objectives</a:t>
            </a:r>
            <a:endParaRPr/>
          </a:p>
          <a:p>
            <a:pPr marL="0" marR="0" lvl="0" indent="0" algn="l" rtl="0">
              <a:spcBef>
                <a:spcPts val="0"/>
              </a:spcBef>
              <a:spcAft>
                <a:spcPts val="0"/>
              </a:spcAft>
              <a:buNone/>
            </a:pPr>
            <a:endParaRPr sz="1000">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a:solidFill>
                  <a:srgbClr val="055000"/>
                </a:solidFill>
                <a:latin typeface="Calibri"/>
                <a:ea typeface="Calibri"/>
                <a:cs typeface="Calibri"/>
                <a:sym typeface="Calibri"/>
              </a:rPr>
              <a:t>After completing this module, you will be able to:</a:t>
            </a:r>
            <a:endParaRPr/>
          </a:p>
          <a:p>
            <a:pPr marL="0" marR="0" lvl="0" indent="0" algn="l" rtl="0">
              <a:spcBef>
                <a:spcPts val="0"/>
              </a:spcBef>
              <a:spcAft>
                <a:spcPts val="0"/>
              </a:spcAft>
              <a:buNone/>
            </a:pPr>
            <a:endParaRPr sz="100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Define phenology and what is meant by tree and shrub green-down</a:t>
            </a:r>
            <a:endParaRPr sz="1800" b="1">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Describe the importance of quality control steps in the the collection of accurate data</a:t>
            </a:r>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Describe why green-down data is important for understanding our changing Earth system</a:t>
            </a:r>
            <a:endParaRPr sz="1800" b="1">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Explain the difference between accuracy and precision</a:t>
            </a:r>
            <a:endParaRPr sz="100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Identify a tree and shrub green-down study site and take measurements in the field</a:t>
            </a:r>
            <a:endParaRPr sz="100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Upload data to the GLOBE database</a:t>
            </a:r>
            <a:endParaRPr sz="100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Visualize data using GLOBE’s Visualization System</a:t>
            </a:r>
            <a:endParaRPr sz="1000">
              <a:solidFill>
                <a:srgbClr val="055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20" descr="Screenshot of the data visualization system showing the date chooser.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97294" y="2972021"/>
            <a:ext cx="7359112" cy="2856891"/>
          </a:xfrm>
          <a:prstGeom prst="rect">
            <a:avLst/>
          </a:prstGeom>
          <a:noFill/>
          <a:ln>
            <a:noFill/>
          </a:ln>
        </p:spPr>
      </p:pic>
      <p:sp>
        <p:nvSpPr>
          <p:cNvPr id="454" name="Google Shape;454;p20"/>
          <p:cNvSpPr txBox="1"/>
          <p:nvPr/>
        </p:nvSpPr>
        <p:spPr>
          <a:xfrm>
            <a:off x="1397294" y="1029088"/>
            <a:ext cx="7270800" cy="366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Select the date for which you need Green-Down data.. </a:t>
            </a:r>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cxnSp>
        <p:nvCxnSpPr>
          <p:cNvPr id="455" name="Google Shape;455;p20"/>
          <p:cNvCxnSpPr/>
          <p:nvPr/>
        </p:nvCxnSpPr>
        <p:spPr>
          <a:xfrm>
            <a:off x="4425234" y="2111738"/>
            <a:ext cx="1963691" cy="147461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1"/>
          <p:cNvSpPr txBox="1"/>
          <p:nvPr/>
        </p:nvSpPr>
        <p:spPr>
          <a:xfrm>
            <a:off x="1397294" y="1140518"/>
            <a:ext cx="7270751"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461" name="Google Shape;461;p21"/>
          <p:cNvSpPr txBox="1"/>
          <p:nvPr/>
        </p:nvSpPr>
        <p:spPr>
          <a:xfrm>
            <a:off x="1397294" y="1027776"/>
            <a:ext cx="7441906"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Select the sampling site for which you need Green-Down Data, and a box will open with a data summary for that site.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462" name="Google Shape;462;p21"/>
          <p:cNvSpPr txBox="1"/>
          <p:nvPr/>
        </p:nvSpPr>
        <p:spPr>
          <a:xfrm>
            <a:off x="7837750" y="2208115"/>
            <a:ext cx="120226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on the table icon to view the data in a table and download it as a .csv for analysis.</a:t>
            </a:r>
            <a:endParaRPr/>
          </a:p>
        </p:txBody>
      </p:sp>
      <p:pic>
        <p:nvPicPr>
          <p:cNvPr id="463" name="Google Shape;463;p21" descr="A screenshot of a computer&#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59296" y="2433180"/>
            <a:ext cx="5106259" cy="3471449"/>
          </a:xfrm>
          <a:prstGeom prst="rect">
            <a:avLst/>
          </a:prstGeom>
          <a:noFill/>
          <a:ln>
            <a:noFill/>
          </a:ln>
        </p:spPr>
      </p:pic>
      <p:cxnSp>
        <p:nvCxnSpPr>
          <p:cNvPr id="464" name="Google Shape;464;p21"/>
          <p:cNvCxnSpPr/>
          <p:nvPr/>
        </p:nvCxnSpPr>
        <p:spPr>
          <a:xfrm>
            <a:off x="2296391" y="3740727"/>
            <a:ext cx="1162880" cy="1391158"/>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465" name="Google Shape;465;p21"/>
          <p:cNvCxnSpPr/>
          <p:nvPr/>
        </p:nvCxnSpPr>
        <p:spPr>
          <a:xfrm flipH="1">
            <a:off x="7152362" y="2755098"/>
            <a:ext cx="685388" cy="533611"/>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
        <p:nvSpPr>
          <p:cNvPr id="466" name="Google Shape;466;p21"/>
          <p:cNvSpPr txBox="1"/>
          <p:nvPr/>
        </p:nvSpPr>
        <p:spPr>
          <a:xfrm>
            <a:off x="1306250" y="2421402"/>
            <a:ext cx="1202268"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Clicking on a location will open to a map note providing data for that location and time.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2"/>
          <p:cNvSpPr txBox="1"/>
          <p:nvPr/>
        </p:nvSpPr>
        <p:spPr>
          <a:xfrm>
            <a:off x="2169562" y="1213475"/>
            <a:ext cx="631013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
        <p:nvSpPr>
          <p:cNvPr id="472" name="Google Shape;472;p22"/>
          <p:cNvSpPr txBox="1"/>
          <p:nvPr/>
        </p:nvSpPr>
        <p:spPr>
          <a:xfrm>
            <a:off x="1395046" y="1069969"/>
            <a:ext cx="7431453" cy="54168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Review questions to help you prepare to do the Tree and Shrub Green-Down Measurements associated with the GLOBE Biometry Protocol</a:t>
            </a:r>
            <a:endParaRPr sz="2400">
              <a:solidFill>
                <a:srgbClr val="055000"/>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Tree and Shrub Green-Down measurements are part of what GLOBE Protocol area or Earth system sphere? </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is phenology?</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is it important for scientists to know when green-down takes place in a location, year by year?</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With respect to Green-Up and Green-Down, when is the plant growing season? </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Green-down is a metabolic response to what changes in a plant’s environment?</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is green-down data useful for scientists and what does it tell us about changes in the Earth system?</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do we use the GLOBE plant color guide when monitoring Green-Down?</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When do you start and stop your Tree and Shrub green-down measurements?</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How do you identify the leaves you are monitoring, so you can return to the same leaves throughout the green-down phase of the plant growth cycle?</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is it important to measure green-down of trees in a natural habitat, away from buildings and other built structures?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73" name="Google Shape;473;p22" descr="1_LandingPageBioBUDBURSTv2.png"/>
          <p:cNvPicPr preferRelativeResize="0"/>
          <p:nvPr/>
        </p:nvPicPr>
        <p:blipFill rotWithShape="1">
          <a:blip r:embed="rId3" cstate="email">
            <a:alphaModFix amt="10000"/>
            <a:extLst>
              <a:ext uri="{28A0092B-C50C-407E-A947-70E740481C1C}">
                <a14:useLocalDpi xmlns:a14="http://schemas.microsoft.com/office/drawing/2010/main"/>
              </a:ext>
            </a:extLst>
          </a:blip>
          <a:srcRect/>
          <a:stretch/>
        </p:blipFill>
        <p:spPr>
          <a:xfrm>
            <a:off x="1105647" y="2106706"/>
            <a:ext cx="8038353" cy="475129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3"/>
          <p:cNvSpPr txBox="1"/>
          <p:nvPr/>
        </p:nvSpPr>
        <p:spPr>
          <a:xfrm>
            <a:off x="2169562" y="1213475"/>
            <a:ext cx="631013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
        <p:nvSpPr>
          <p:cNvPr id="479" name="Google Shape;479;p23"/>
          <p:cNvSpPr txBox="1"/>
          <p:nvPr/>
        </p:nvSpPr>
        <p:spPr>
          <a:xfrm>
            <a:off x="1680797" y="1419219"/>
            <a:ext cx="6555106"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0000"/>
                </a:solidFill>
                <a:latin typeface="Calibri"/>
                <a:ea typeface="Calibri"/>
                <a:cs typeface="Calibri"/>
                <a:sym typeface="Calibri"/>
              </a:rPr>
              <a:t>You have now completed the slide stack. Sign on to the GLOBE website and take the assessment corresponding to </a:t>
            </a:r>
            <a:r>
              <a:rPr lang="en-US" sz="2400" b="1">
                <a:solidFill>
                  <a:srgbClr val="055000"/>
                </a:solidFill>
                <a:latin typeface="Calibri"/>
                <a:ea typeface="Calibri"/>
                <a:cs typeface="Calibri"/>
                <a:sym typeface="Calibri"/>
              </a:rPr>
              <a:t>Tree and Shrub Green-Down Protocol.</a:t>
            </a:r>
            <a:endParaRPr sz="2400">
              <a:solidFill>
                <a:srgbClr val="000000"/>
              </a:solidFill>
              <a:latin typeface="Calibri"/>
              <a:ea typeface="Calibri"/>
              <a:cs typeface="Calibri"/>
              <a:sym typeface="Calibri"/>
            </a:endParaRPr>
          </a:p>
          <a:p>
            <a:pPr marL="0" marR="0" lvl="0" indent="0" algn="l" rtl="0">
              <a:spcBef>
                <a:spcPts val="0"/>
              </a:spcBef>
              <a:spcAft>
                <a:spcPts val="0"/>
              </a:spcAft>
              <a:buNone/>
            </a:pPr>
            <a:endParaRPr sz="2400">
              <a:solidFill>
                <a:srgbClr val="000000"/>
              </a:solidFill>
              <a:latin typeface="Calibri"/>
              <a:ea typeface="Calibri"/>
              <a:cs typeface="Calibri"/>
              <a:sym typeface="Calibri"/>
            </a:endParaRPr>
          </a:p>
          <a:p>
            <a:pPr marL="0" marR="0" lvl="0" indent="0" algn="l" rtl="0">
              <a:spcBef>
                <a:spcPts val="0"/>
              </a:spcBef>
              <a:spcAft>
                <a:spcPts val="0"/>
              </a:spcAft>
              <a:buNone/>
            </a:pPr>
            <a:r>
              <a:rPr lang="en-US" sz="2400">
                <a:solidFill>
                  <a:srgbClr val="000000"/>
                </a:solidFill>
                <a:latin typeface="Calibri"/>
                <a:ea typeface="Calibri"/>
                <a:cs typeface="Calibri"/>
                <a:sym typeface="Calibri"/>
              </a:rPr>
              <a:t>When you pass the assessment, you are ready to take </a:t>
            </a:r>
            <a:r>
              <a:rPr lang="en-US" sz="2400" b="1">
                <a:solidFill>
                  <a:srgbClr val="055000"/>
                </a:solidFill>
                <a:latin typeface="Calibri"/>
                <a:ea typeface="Calibri"/>
                <a:cs typeface="Calibri"/>
                <a:sym typeface="Calibri"/>
              </a:rPr>
              <a:t>Tree and Shrub Green-Down </a:t>
            </a:r>
            <a:r>
              <a:rPr lang="en-US" sz="2400">
                <a:solidFill>
                  <a:srgbClr val="000000"/>
                </a:solidFill>
                <a:latin typeface="Calibri"/>
                <a:ea typeface="Calibri"/>
                <a:cs typeface="Calibri"/>
                <a:sym typeface="Calibri"/>
              </a:rPr>
              <a:t>measurements!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Welcome to the </a:t>
            </a:r>
            <a:r>
              <a:rPr lang="en-US" sz="2400" b="1">
                <a:solidFill>
                  <a:srgbClr val="055000"/>
                </a:solidFill>
                <a:latin typeface="Calibri"/>
                <a:ea typeface="Calibri"/>
                <a:cs typeface="Calibri"/>
                <a:sym typeface="Calibri"/>
              </a:rPr>
              <a:t>Green-Down GLOBE community!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4"/>
          <p:cNvSpPr txBox="1"/>
          <p:nvPr/>
        </p:nvSpPr>
        <p:spPr>
          <a:xfrm>
            <a:off x="1251259" y="1008392"/>
            <a:ext cx="7544910" cy="5447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Frequently Asked Questions</a:t>
            </a:r>
            <a:endParaRPr/>
          </a:p>
          <a:p>
            <a:pPr marL="0" marR="0" lvl="0" indent="0" algn="l" rtl="0">
              <a:spcBef>
                <a:spcPts val="0"/>
              </a:spcBef>
              <a:spcAft>
                <a:spcPts val="0"/>
              </a:spcAft>
              <a:buNone/>
            </a:pPr>
            <a:endParaRPr sz="18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do you mean by a relatively large branch?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Use your judgment. Each branch should be healthy and large relative to the other branches on the tree or shrub. You want the branch to still be there next year. Be careful not to damage the branch during the labeling and measurements.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if a branch breaks during the study?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Continue your observations by teaming up with other students and observing their branch.</a:t>
            </a:r>
            <a:endParaRPr/>
          </a:p>
          <a:p>
            <a:pPr marL="0" marR="0" lvl="0" indent="0" algn="l" rtl="0">
              <a:spcBef>
                <a:spcPts val="0"/>
              </a:spcBef>
              <a:spcAft>
                <a:spcPts val="0"/>
              </a:spcAft>
              <a:buNone/>
            </a:pPr>
            <a:endParaRPr sz="16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Should I look at the same branch  from year to year?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You should observe the same branch, which will typically have new terminal buds each year.</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if needle-leaved trees are the abundant vegetation?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Usually there are understory deciduous shrubs that can be used instead. For example, Snowberry in Douglas Fir, Gamel Oak in Ponderosa Pine. Typically these deciduous plants are what the satellites are detecting as Green-up. The Green-up of conifers is a subtle process and not easily observed.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5"/>
          <p:cNvSpPr txBox="1"/>
          <p:nvPr/>
        </p:nvSpPr>
        <p:spPr>
          <a:xfrm>
            <a:off x="2955535" y="3054138"/>
            <a:ext cx="474065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 For More Information visit </a:t>
            </a:r>
            <a:r>
              <a:rPr lang="en-US" sz="2000" b="1" u="sng">
                <a:solidFill>
                  <a:srgbClr val="055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www.globe.gov</a:t>
            </a:r>
            <a:r>
              <a:rPr lang="en-US" sz="2000" b="1">
                <a:solidFill>
                  <a:srgbClr val="055000"/>
                </a:solidFill>
                <a:latin typeface="Calibri"/>
                <a:ea typeface="Calibri"/>
                <a:cs typeface="Calibri"/>
                <a:sym typeface="Calibri"/>
              </a:rPr>
              <a:t> or contact </a:t>
            </a:r>
            <a:r>
              <a:rPr lang="en-US" sz="1800" b="1" i="0" u="sng" strike="noStrike">
                <a:solidFill>
                  <a:srgbClr val="467886"/>
                </a:solidFill>
                <a:latin typeface="Arial"/>
                <a:ea typeface="Arial"/>
                <a:cs typeface="Arial"/>
                <a:sym typeface="Arial"/>
                <a:hlinkClick r:id="rId4">
                  <a:extLst>
                    <a:ext uri="{A12FA001-AC4F-418D-AE19-62706E023703}">
                      <ahyp:hlinkClr xmlns:ahyp="http://schemas.microsoft.com/office/drawing/2018/hyperlinkcolor" val="tx"/>
                    </a:ext>
                  </a:extLst>
                </a:hlinkClick>
              </a:rPr>
              <a:t>training@nasaglobe.org</a:t>
            </a:r>
            <a:r>
              <a:rPr lang="en-US" sz="2000" b="1" i="0" u="sng" strike="noStrike">
                <a:solidFill>
                  <a:srgbClr val="055000"/>
                </a:solidFill>
                <a:latin typeface="Arial"/>
                <a:ea typeface="Arial"/>
                <a:cs typeface="Arial"/>
                <a:sym typeface="Arial"/>
              </a:rPr>
              <a:t>.</a:t>
            </a: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
          <p:cNvSpPr/>
          <p:nvPr/>
        </p:nvSpPr>
        <p:spPr>
          <a:xfrm>
            <a:off x="1525762" y="1562889"/>
            <a:ext cx="4672012" cy="35086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The Biosphere is Earth’s zone of life. Every organism on Earth belongs to the biosphere. GLOBE has several ways to explore and measure components of the Biosphere through investigations in land cover, phenology, and carbon storage. Some GLOBE Hydrosphere investigations also include measurements of organisms: the macroinvertebrate and mosquito larvae protocols.</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Tree and Shrub Green-Down is one of the GLOBE </a:t>
            </a:r>
            <a:r>
              <a:rPr lang="en-US" sz="1800" b="1">
                <a:solidFill>
                  <a:srgbClr val="485925"/>
                </a:solidFill>
                <a:latin typeface="Calibri"/>
                <a:ea typeface="Calibri"/>
                <a:cs typeface="Calibri"/>
                <a:sym typeface="Calibri"/>
              </a:rPr>
              <a:t>phenology</a:t>
            </a:r>
            <a:r>
              <a:rPr lang="en-US" sz="1800">
                <a:solidFill>
                  <a:srgbClr val="000000"/>
                </a:solidFill>
                <a:latin typeface="Calibri"/>
                <a:ea typeface="Calibri"/>
                <a:cs typeface="Calibri"/>
                <a:sym typeface="Calibri"/>
              </a:rPr>
              <a:t> protocols.</a:t>
            </a:r>
            <a:endParaRPr/>
          </a:p>
        </p:txBody>
      </p:sp>
      <p:grpSp>
        <p:nvGrpSpPr>
          <p:cNvPr id="253" name="Google Shape;253;p3" descr="Three photos showing different ecosystems: a desert, a field and temperate forest and a sand dune."/>
          <p:cNvGrpSpPr/>
          <p:nvPr/>
        </p:nvGrpSpPr>
        <p:grpSpPr>
          <a:xfrm>
            <a:off x="6388100" y="1297105"/>
            <a:ext cx="2122488" cy="5191125"/>
            <a:chOff x="6388100" y="1101725"/>
            <a:chExt cx="2122488" cy="5191125"/>
          </a:xfrm>
        </p:grpSpPr>
        <p:pic>
          <p:nvPicPr>
            <p:cNvPr id="254" name="Google Shape;254;p3" descr="heterogenous landscape square.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88100" y="2774950"/>
              <a:ext cx="2082800" cy="1492250"/>
            </a:xfrm>
            <a:prstGeom prst="rect">
              <a:avLst/>
            </a:prstGeom>
            <a:noFill/>
            <a:ln>
              <a:noFill/>
            </a:ln>
          </p:spPr>
        </p:pic>
        <p:pic>
          <p:nvPicPr>
            <p:cNvPr id="255" name="Google Shape;255;p3" descr="cactus landscape square.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88100" y="1101725"/>
              <a:ext cx="2082800" cy="1577975"/>
            </a:xfrm>
            <a:prstGeom prst="rect">
              <a:avLst/>
            </a:prstGeom>
            <a:noFill/>
            <a:ln>
              <a:noFill/>
            </a:ln>
          </p:spPr>
        </p:pic>
        <p:pic>
          <p:nvPicPr>
            <p:cNvPr id="256" name="Google Shape;256;p3" descr="dune square.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88100" y="4394200"/>
              <a:ext cx="2082800" cy="1543050"/>
            </a:xfrm>
            <a:prstGeom prst="rect">
              <a:avLst/>
            </a:prstGeom>
            <a:noFill/>
            <a:ln>
              <a:noFill/>
            </a:ln>
          </p:spPr>
        </p:pic>
        <p:sp>
          <p:nvSpPr>
            <p:cNvPr id="257" name="Google Shape;257;p3"/>
            <p:cNvSpPr txBox="1"/>
            <p:nvPr/>
          </p:nvSpPr>
          <p:spPr>
            <a:xfrm>
              <a:off x="6850063" y="6046788"/>
              <a:ext cx="1660525"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0000"/>
                  </a:solidFill>
                  <a:latin typeface="Calibri"/>
                  <a:ea typeface="Calibri"/>
                  <a:cs typeface="Calibri"/>
                  <a:sym typeface="Calibri"/>
                </a:rPr>
                <a:t>Photo Credit: Shelley E. Olds</a:t>
              </a:r>
              <a:endParaRPr/>
            </a:p>
          </p:txBody>
        </p:sp>
      </p:grpSp>
      <p:sp>
        <p:nvSpPr>
          <p:cNvPr id="258" name="Google Shape;258;p3"/>
          <p:cNvSpPr txBox="1"/>
          <p:nvPr/>
        </p:nvSpPr>
        <p:spPr>
          <a:xfrm>
            <a:off x="1792288" y="5250390"/>
            <a:ext cx="384380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More information can be found in the: </a:t>
            </a:r>
            <a:endParaRPr/>
          </a:p>
          <a:p>
            <a:pPr marL="0" marR="0" lvl="0" indent="0" algn="l" rtl="0">
              <a:spcBef>
                <a:spcPts val="0"/>
              </a:spcBef>
              <a:spcAft>
                <a:spcPts val="0"/>
              </a:spcAft>
              <a:buNone/>
            </a:pPr>
            <a:r>
              <a:rPr lang="en-US" sz="1800" b="1" u="sng">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Biosphere Introduction</a:t>
            </a:r>
            <a:endParaRPr sz="1800" b="1">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b="1" u="sng">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Hydrosphere Introduction</a:t>
            </a:r>
            <a:endParaRPr sz="1800" b="1">
              <a:solidFill>
                <a:srgbClr val="000000"/>
              </a:solidFill>
              <a:latin typeface="Calibri"/>
              <a:ea typeface="Calibri"/>
              <a:cs typeface="Calibri"/>
              <a:sym typeface="Calibri"/>
            </a:endParaRPr>
          </a:p>
        </p:txBody>
      </p:sp>
      <p:sp>
        <p:nvSpPr>
          <p:cNvPr id="259" name="Google Shape;259;p3"/>
          <p:cNvSpPr txBox="1"/>
          <p:nvPr/>
        </p:nvSpPr>
        <p:spPr>
          <a:xfrm>
            <a:off x="1236299" y="942729"/>
            <a:ext cx="3727978" cy="62016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The Biosphere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
          <p:cNvSpPr txBox="1"/>
          <p:nvPr/>
        </p:nvSpPr>
        <p:spPr>
          <a:xfrm>
            <a:off x="1396089" y="863586"/>
            <a:ext cx="6058705" cy="826021"/>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What is Green-</a:t>
            </a:r>
            <a:r>
              <a:rPr lang="en-US" sz="2400" b="1">
                <a:solidFill>
                  <a:srgbClr val="055000"/>
                </a:solidFill>
                <a:latin typeface="Calibri"/>
                <a:ea typeface="Calibri"/>
                <a:cs typeface="Calibri"/>
                <a:sym typeface="Calibri"/>
              </a:rPr>
              <a:t>Down</a:t>
            </a:r>
            <a:r>
              <a:rPr lang="en-US" sz="2400" b="1" i="0" u="none" strike="noStrike" cap="none">
                <a:solidFill>
                  <a:srgbClr val="055000"/>
                </a:solidFill>
                <a:latin typeface="Calibri"/>
                <a:ea typeface="Calibri"/>
                <a:cs typeface="Calibri"/>
                <a:sym typeface="Calibri"/>
              </a:rPr>
              <a:t>?</a:t>
            </a:r>
            <a:endParaRPr/>
          </a:p>
        </p:txBody>
      </p:sp>
      <p:sp>
        <p:nvSpPr>
          <p:cNvPr id="266" name="Google Shape;266;p4"/>
          <p:cNvSpPr/>
          <p:nvPr/>
        </p:nvSpPr>
        <p:spPr>
          <a:xfrm>
            <a:off x="1396090" y="1723038"/>
            <a:ext cx="2731200"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Green-down</a:t>
            </a:r>
            <a:r>
              <a:rPr lang="en-US" sz="1800">
                <a:solidFill>
                  <a:schemeClr val="dk1"/>
                </a:solidFill>
                <a:latin typeface="Arial"/>
                <a:ea typeface="Arial"/>
                <a:cs typeface="Arial"/>
                <a:sym typeface="Arial"/>
              </a:rPr>
              <a:t> marks the end of the growing season for many plants. A color change is generally associated with green-down of leaves.  The color will vary by species.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67" name="Google Shape;267;p4" descr="A global map of the Normalized Difference Vegetation Index (NDVI) in November 1987."/>
          <p:cNvPicPr preferRelativeResize="0"/>
          <p:nvPr/>
        </p:nvPicPr>
        <p:blipFill rotWithShape="1">
          <a:blip r:embed="rId3">
            <a:alphaModFix/>
          </a:blip>
          <a:srcRect/>
          <a:stretch/>
        </p:blipFill>
        <p:spPr>
          <a:xfrm>
            <a:off x="4407422" y="3505293"/>
            <a:ext cx="3790950" cy="2247900"/>
          </a:xfrm>
          <a:prstGeom prst="rect">
            <a:avLst/>
          </a:prstGeom>
          <a:noFill/>
          <a:ln>
            <a:noFill/>
          </a:ln>
        </p:spPr>
      </p:pic>
      <p:pic>
        <p:nvPicPr>
          <p:cNvPr id="268" name="Google Shape;268;p4" descr="A global map of the Normalized Difference Vegetation Index (NDVI) in July 1987."/>
          <p:cNvPicPr preferRelativeResize="0"/>
          <p:nvPr/>
        </p:nvPicPr>
        <p:blipFill rotWithShape="1">
          <a:blip r:embed="rId4">
            <a:alphaModFix/>
          </a:blip>
          <a:srcRect/>
          <a:stretch/>
        </p:blipFill>
        <p:spPr>
          <a:xfrm>
            <a:off x="4407422" y="1257393"/>
            <a:ext cx="3790950" cy="2247900"/>
          </a:xfrm>
          <a:prstGeom prst="rect">
            <a:avLst/>
          </a:prstGeom>
          <a:noFill/>
          <a:ln>
            <a:noFill/>
          </a:ln>
        </p:spPr>
      </p:pic>
      <p:sp>
        <p:nvSpPr>
          <p:cNvPr id="269" name="Google Shape;269;p4"/>
          <p:cNvSpPr txBox="1"/>
          <p:nvPr/>
        </p:nvSpPr>
        <p:spPr>
          <a:xfrm>
            <a:off x="7752941" y="4911818"/>
            <a:ext cx="1390650"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November</a:t>
            </a:r>
            <a:endParaRPr/>
          </a:p>
          <a:p>
            <a:pPr marL="0" marR="0" lvl="0" indent="0" algn="ctr" rtl="0">
              <a:spcBef>
                <a:spcPts val="0"/>
              </a:spcBef>
              <a:spcAft>
                <a:spcPts val="0"/>
              </a:spcAft>
              <a:buNone/>
            </a:pPr>
            <a:r>
              <a:rPr lang="en-US" sz="1400">
                <a:solidFill>
                  <a:schemeClr val="dk1"/>
                </a:solidFill>
                <a:latin typeface="Arial"/>
                <a:ea typeface="Arial"/>
                <a:cs typeface="Arial"/>
                <a:sym typeface="Arial"/>
              </a:rPr>
              <a:t>1987</a:t>
            </a:r>
            <a:endParaRPr/>
          </a:p>
        </p:txBody>
      </p:sp>
      <p:sp>
        <p:nvSpPr>
          <p:cNvPr id="270" name="Google Shape;270;p4"/>
          <p:cNvSpPr txBox="1"/>
          <p:nvPr/>
        </p:nvSpPr>
        <p:spPr>
          <a:xfrm>
            <a:off x="8028510" y="2579781"/>
            <a:ext cx="985837"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July</a:t>
            </a:r>
            <a:endParaRPr/>
          </a:p>
          <a:p>
            <a:pPr marL="0" marR="0" lvl="0" indent="0" algn="ctr" rtl="0">
              <a:spcBef>
                <a:spcPts val="0"/>
              </a:spcBef>
              <a:spcAft>
                <a:spcPts val="0"/>
              </a:spcAft>
              <a:buNone/>
            </a:pPr>
            <a:r>
              <a:rPr lang="en-US" sz="1400">
                <a:solidFill>
                  <a:schemeClr val="dk1"/>
                </a:solidFill>
                <a:latin typeface="Arial"/>
                <a:ea typeface="Arial"/>
                <a:cs typeface="Arial"/>
                <a:sym typeface="Arial"/>
              </a:rPr>
              <a:t>1987</a:t>
            </a:r>
            <a:endParaRPr/>
          </a:p>
        </p:txBody>
      </p:sp>
      <p:sp>
        <p:nvSpPr>
          <p:cNvPr id="271" name="Google Shape;271;p4"/>
          <p:cNvSpPr txBox="1"/>
          <p:nvPr/>
        </p:nvSpPr>
        <p:spPr>
          <a:xfrm>
            <a:off x="4724906" y="6069027"/>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4"/>
          <p:cNvSpPr txBox="1"/>
          <p:nvPr/>
        </p:nvSpPr>
        <p:spPr>
          <a:xfrm>
            <a:off x="4493368" y="6106375"/>
            <a:ext cx="401904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Image: Normalized Difference Vegetation Index (NDVI). NASA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
          <p:cNvSpPr txBox="1"/>
          <p:nvPr/>
        </p:nvSpPr>
        <p:spPr>
          <a:xfrm>
            <a:off x="1299454" y="787372"/>
            <a:ext cx="6058705" cy="826021"/>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What is Green- </a:t>
            </a:r>
            <a:r>
              <a:rPr lang="en-US" sz="2400" b="1">
                <a:solidFill>
                  <a:srgbClr val="055000"/>
                </a:solidFill>
                <a:latin typeface="Calibri"/>
                <a:ea typeface="Calibri"/>
                <a:cs typeface="Calibri"/>
                <a:sym typeface="Calibri"/>
              </a:rPr>
              <a:t>Down</a:t>
            </a:r>
            <a:r>
              <a:rPr lang="en-US" sz="2400" b="1" i="0" u="none" strike="noStrike" cap="none">
                <a:solidFill>
                  <a:srgbClr val="055000"/>
                </a:solidFill>
                <a:latin typeface="Calibri"/>
                <a:ea typeface="Calibri"/>
                <a:cs typeface="Calibri"/>
                <a:sym typeface="Calibri"/>
              </a:rPr>
              <a:t>?</a:t>
            </a:r>
            <a:endParaRPr/>
          </a:p>
        </p:txBody>
      </p:sp>
      <p:sp>
        <p:nvSpPr>
          <p:cNvPr id="279" name="Google Shape;279;p5"/>
          <p:cNvSpPr/>
          <p:nvPr/>
        </p:nvSpPr>
        <p:spPr>
          <a:xfrm>
            <a:off x="1299454" y="1613393"/>
            <a:ext cx="4263197" cy="319472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485925"/>
              </a:buClr>
              <a:buSzPts val="1600"/>
              <a:buFont typeface="Arial"/>
              <a:buChar char="•"/>
            </a:pPr>
            <a:r>
              <a:rPr lang="en-US" sz="1600" b="1">
                <a:solidFill>
                  <a:srgbClr val="485925"/>
                </a:solidFill>
                <a:latin typeface="Calibri"/>
                <a:ea typeface="Calibri"/>
                <a:cs typeface="Calibri"/>
                <a:sym typeface="Calibri"/>
              </a:rPr>
              <a:t>Phenology</a:t>
            </a:r>
            <a:r>
              <a:rPr lang="en-US" sz="1600">
                <a:solidFill>
                  <a:schemeClr val="dk1"/>
                </a:solidFill>
                <a:latin typeface="Calibri"/>
                <a:ea typeface="Calibri"/>
                <a:cs typeface="Calibri"/>
                <a:sym typeface="Calibri"/>
              </a:rPr>
              <a:t> is the study of living organisms’ response to seasonal and climatic changes in the environment in which they live.</a:t>
            </a:r>
            <a:endParaRPr/>
          </a:p>
          <a:p>
            <a:pPr marL="342900" marR="0" lvl="0" indent="-342900" algn="just" rtl="0">
              <a:spcBef>
                <a:spcPts val="32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The plant growing season is the period between green-up and green-down. </a:t>
            </a:r>
            <a:endParaRPr/>
          </a:p>
          <a:p>
            <a:pPr marL="342900" marR="0" lvl="0" indent="-342900" algn="just" rtl="0">
              <a:spcBef>
                <a:spcPts val="32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Plant green-down is also called senescence. It is initiated when environmental conditions change </a:t>
            </a:r>
            <a:endParaRPr/>
          </a:p>
          <a:p>
            <a:pPr marL="742950" marR="0" lvl="1" indent="-285750" algn="just" rtl="0">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Fewer hours of sunlight and lower temperatures in temperate regions, or drier and warmer temperatures in desert areas. </a:t>
            </a:r>
            <a:endParaRPr/>
          </a:p>
        </p:txBody>
      </p:sp>
      <p:pic>
        <p:nvPicPr>
          <p:cNvPr id="280" name="Google Shape;280;p5" descr="Trees with yellow leaves and a city and a river in the background. "/>
          <p:cNvPicPr preferRelativeResize="0"/>
          <p:nvPr/>
        </p:nvPicPr>
        <p:blipFill rotWithShape="1">
          <a:blip r:embed="rId3">
            <a:alphaModFix/>
          </a:blip>
          <a:srcRect/>
          <a:stretch/>
        </p:blipFill>
        <p:spPr>
          <a:xfrm>
            <a:off x="5760027" y="1613393"/>
            <a:ext cx="3196263" cy="2397197"/>
          </a:xfrm>
          <a:prstGeom prst="rect">
            <a:avLst/>
          </a:prstGeom>
          <a:noFill/>
          <a:ln>
            <a:noFill/>
          </a:ln>
        </p:spPr>
      </p:pic>
      <p:sp>
        <p:nvSpPr>
          <p:cNvPr id="281" name="Google Shape;281;p5"/>
          <p:cNvSpPr txBox="1"/>
          <p:nvPr/>
        </p:nvSpPr>
        <p:spPr>
          <a:xfrm>
            <a:off x="5760027" y="4138647"/>
            <a:ext cx="31726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are familiar with green-down of trees, but</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Color change also marks dormancy of grasses</a:t>
            </a:r>
            <a:endParaRPr/>
          </a:p>
        </p:txBody>
      </p:sp>
      <p:sp>
        <p:nvSpPr>
          <p:cNvPr id="282" name="Google Shape;282;p5"/>
          <p:cNvSpPr txBox="1"/>
          <p:nvPr/>
        </p:nvSpPr>
        <p:spPr>
          <a:xfrm>
            <a:off x="1399294" y="5008438"/>
            <a:ext cx="7556996" cy="1421928"/>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Green-down starts dormancy (a state of suspended growth and metabolism)</a:t>
            </a:r>
            <a:endParaRPr/>
          </a:p>
          <a:p>
            <a:pPr marL="342900" marR="0" lvl="0" indent="-342900" algn="just" rtl="0">
              <a:spcBef>
                <a:spcPts val="32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For many places around the world, there is one green-up and green-down cycle, e.g., one warm and cold season.</a:t>
            </a:r>
            <a:endParaRPr/>
          </a:p>
          <a:p>
            <a:pPr marL="342900" marR="0" lvl="0" indent="-342900" algn="just" rtl="0">
              <a:spcBef>
                <a:spcPts val="32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There are places where multiple wet and dry seasons can occur in a single year, resulting in multiple green-up and green-down cycles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6"/>
          <p:cNvSpPr txBox="1"/>
          <p:nvPr/>
        </p:nvSpPr>
        <p:spPr>
          <a:xfrm>
            <a:off x="1386416" y="1230917"/>
            <a:ext cx="7479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6"/>
          <p:cNvSpPr txBox="1"/>
          <p:nvPr/>
        </p:nvSpPr>
        <p:spPr>
          <a:xfrm>
            <a:off x="1186422" y="1173374"/>
            <a:ext cx="7479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6"/>
          <p:cNvSpPr txBox="1"/>
          <p:nvPr/>
        </p:nvSpPr>
        <p:spPr>
          <a:xfrm>
            <a:off x="1764323" y="1573271"/>
            <a:ext cx="6666523" cy="607954"/>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100000"/>
              </a:lnSpc>
              <a:spcBef>
                <a:spcPts val="0"/>
              </a:spcBef>
              <a:spcAft>
                <a:spcPts val="0"/>
              </a:spcAft>
              <a:buClr>
                <a:schemeClr val="dk1"/>
              </a:buClr>
              <a:buSzPct val="100000"/>
              <a:buFont typeface="Calibri"/>
              <a:buNone/>
            </a:pPr>
            <a:endParaRPr sz="4400" b="0" i="0" u="none" strike="noStrike" cap="none">
              <a:solidFill>
                <a:schemeClr val="dk1"/>
              </a:solidFill>
              <a:latin typeface="Calibri"/>
              <a:ea typeface="Calibri"/>
              <a:cs typeface="Calibri"/>
              <a:sym typeface="Calibri"/>
            </a:endParaRPr>
          </a:p>
        </p:txBody>
      </p:sp>
      <p:sp>
        <p:nvSpPr>
          <p:cNvPr id="291" name="Google Shape;291;p6"/>
          <p:cNvSpPr/>
          <p:nvPr/>
        </p:nvSpPr>
        <p:spPr>
          <a:xfrm>
            <a:off x="1386416" y="1050051"/>
            <a:ext cx="627259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Why Collect Green-Down Data</a:t>
            </a:r>
            <a:r>
              <a:rPr lang="en-US" sz="2800" b="1">
                <a:solidFill>
                  <a:srgbClr val="055000"/>
                </a:solidFill>
                <a:latin typeface="Calibri"/>
                <a:ea typeface="Calibri"/>
                <a:cs typeface="Calibri"/>
                <a:sym typeface="Calibri"/>
              </a:rPr>
              <a:t>?</a:t>
            </a:r>
            <a:endParaRPr/>
          </a:p>
        </p:txBody>
      </p:sp>
      <p:sp>
        <p:nvSpPr>
          <p:cNvPr id="292" name="Google Shape;292;p6"/>
          <p:cNvSpPr txBox="1"/>
          <p:nvPr/>
        </p:nvSpPr>
        <p:spPr>
          <a:xfrm>
            <a:off x="1386416" y="1819705"/>
            <a:ext cx="7196628" cy="4681962"/>
          </a:xfrm>
          <a:prstGeom prst="rect">
            <a:avLst/>
          </a:prstGeom>
          <a:noFill/>
          <a:ln>
            <a:noFill/>
          </a:ln>
        </p:spPr>
        <p:txBody>
          <a:bodyPr spcFirstLastPara="1" wrap="square" lIns="91425" tIns="45700" rIns="91425" bIns="45700" anchor="t" anchorCtr="0">
            <a:norm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Scientists are very interested the timing and rate of fall green-down and spring green-up. These plant phenological events are directly related to global carbon fixation and the amount of carbon dioxide in the atmosphere. They also affect and are affected by air temperature and humidity and soil moisture.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3" name="Google Shape;293;p6" descr="Field in the fall with some grass turning brown. "/>
          <p:cNvPicPr preferRelativeResize="0"/>
          <p:nvPr/>
        </p:nvPicPr>
        <p:blipFill rotWithShape="1">
          <a:blip r:embed="rId3">
            <a:alphaModFix/>
          </a:blip>
          <a:srcRect/>
          <a:stretch/>
        </p:blipFill>
        <p:spPr>
          <a:xfrm>
            <a:off x="5094068" y="3798647"/>
            <a:ext cx="3427523" cy="2570642"/>
          </a:xfrm>
          <a:prstGeom prst="rect">
            <a:avLst/>
          </a:prstGeom>
          <a:noFill/>
          <a:ln>
            <a:noFill/>
          </a:ln>
        </p:spPr>
      </p:pic>
      <p:pic>
        <p:nvPicPr>
          <p:cNvPr id="294" name="Google Shape;294;p6" descr="Field in the summer"/>
          <p:cNvPicPr preferRelativeResize="0"/>
          <p:nvPr/>
        </p:nvPicPr>
        <p:blipFill rotWithShape="1">
          <a:blip r:embed="rId4">
            <a:alphaModFix/>
          </a:blip>
          <a:srcRect/>
          <a:stretch/>
        </p:blipFill>
        <p:spPr>
          <a:xfrm>
            <a:off x="1488217" y="3798647"/>
            <a:ext cx="3387102" cy="25403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7"/>
          <p:cNvSpPr txBox="1"/>
          <p:nvPr/>
        </p:nvSpPr>
        <p:spPr>
          <a:xfrm>
            <a:off x="1277816" y="1567370"/>
            <a:ext cx="7455877" cy="357749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a:solidFill>
                  <a:srgbClr val="000000"/>
                </a:solidFill>
                <a:latin typeface="Calibri"/>
                <a:ea typeface="Calibri"/>
                <a:cs typeface="Calibri"/>
                <a:sym typeface="Calibri"/>
              </a:rPr>
              <a:t>Your observations are valuable contributions to the scientific community and may be used by educators, students, researchers, and the general public to increase environmental awareness and STEM literacy, as well as advance Earth system science.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Monitoring the length of the growing season is important for society so that it can better adapt to variations in the length of the growing season and to other impacts of climate change, which may affect food production, economic growth, and human health.</a:t>
            </a:r>
            <a:endParaRPr/>
          </a:p>
        </p:txBody>
      </p:sp>
      <p:sp>
        <p:nvSpPr>
          <p:cNvPr id="301" name="Google Shape;301;p7"/>
          <p:cNvSpPr txBox="1"/>
          <p:nvPr/>
        </p:nvSpPr>
        <p:spPr>
          <a:xfrm>
            <a:off x="1277816" y="872067"/>
            <a:ext cx="6058705" cy="826021"/>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Why Collect Green-Down Data</a:t>
            </a:r>
            <a:r>
              <a:rPr lang="en-US" sz="2800" b="1">
                <a:solidFill>
                  <a:srgbClr val="055000"/>
                </a:solidFill>
                <a:latin typeface="Calibri"/>
                <a:ea typeface="Calibri"/>
                <a:cs typeface="Calibri"/>
                <a:sym typeface="Calibri"/>
              </a:rPr>
              <a:t>?</a:t>
            </a:r>
            <a:endParaRPr/>
          </a:p>
        </p:txBody>
      </p:sp>
      <p:grpSp>
        <p:nvGrpSpPr>
          <p:cNvPr id="302" name="Google Shape;302;p7" descr="Four images of the same tree over the fall, from green leaves to yellow and orange leaves to almost bare branches. "/>
          <p:cNvGrpSpPr/>
          <p:nvPr/>
        </p:nvGrpSpPr>
        <p:grpSpPr>
          <a:xfrm>
            <a:off x="1956370" y="4403309"/>
            <a:ext cx="5532512" cy="2076543"/>
            <a:chOff x="387" y="2220"/>
            <a:chExt cx="3093" cy="1152"/>
          </a:xfrm>
        </p:grpSpPr>
        <p:pic>
          <p:nvPicPr>
            <p:cNvPr id="303" name="Google Shape;303;p7" descr="SweetGum-Fall-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06" y="2220"/>
              <a:ext cx="774" cy="1152"/>
            </a:xfrm>
            <a:prstGeom prst="rect">
              <a:avLst/>
            </a:prstGeom>
            <a:noFill/>
            <a:ln w="9525" cap="flat" cmpd="sng">
              <a:solidFill>
                <a:schemeClr val="dk1"/>
              </a:solidFill>
              <a:prstDash val="solid"/>
              <a:miter lim="800000"/>
              <a:headEnd type="none" w="sm" len="sm"/>
              <a:tailEnd type="none" w="sm" len="sm"/>
            </a:ln>
          </p:spPr>
        </p:pic>
        <p:pic>
          <p:nvPicPr>
            <p:cNvPr id="304" name="Google Shape;304;p7" descr="SweeGum-Fall-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4" y="2220"/>
              <a:ext cx="774" cy="1152"/>
            </a:xfrm>
            <a:prstGeom prst="rect">
              <a:avLst/>
            </a:prstGeom>
            <a:noFill/>
            <a:ln w="9525" cap="flat" cmpd="sng">
              <a:solidFill>
                <a:schemeClr val="dk1"/>
              </a:solidFill>
              <a:prstDash val="solid"/>
              <a:miter lim="800000"/>
              <a:headEnd type="none" w="sm" len="sm"/>
              <a:tailEnd type="none" w="sm" len="sm"/>
            </a:ln>
          </p:spPr>
        </p:pic>
        <p:pic>
          <p:nvPicPr>
            <p:cNvPr id="305" name="Google Shape;305;p7" descr="SweetGum-Fall-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7" y="2220"/>
              <a:ext cx="776" cy="1152"/>
            </a:xfrm>
            <a:prstGeom prst="rect">
              <a:avLst/>
            </a:prstGeom>
            <a:noFill/>
            <a:ln w="9525" cap="flat" cmpd="sng">
              <a:solidFill>
                <a:schemeClr val="dk1"/>
              </a:solidFill>
              <a:prstDash val="solid"/>
              <a:miter lim="800000"/>
              <a:headEnd type="none" w="sm" len="sm"/>
              <a:tailEnd type="none" w="sm" len="sm"/>
            </a:ln>
          </p:spPr>
        </p:pic>
        <p:pic>
          <p:nvPicPr>
            <p:cNvPr id="306" name="Google Shape;306;p7" descr="SweetGum-Fall-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932" y="2220"/>
              <a:ext cx="774" cy="1152"/>
            </a:xfrm>
            <a:prstGeom prst="rect">
              <a:avLst/>
            </a:prstGeom>
            <a:noFill/>
            <a:ln w="9525" cap="flat" cmpd="sng">
              <a:solidFill>
                <a:schemeClr val="dk1"/>
              </a:solidFill>
              <a:prstDash val="solid"/>
              <a:miter lim="800000"/>
              <a:headEnd type="none" w="sm" len="sm"/>
              <a:tailEnd type="none" w="sm" len="sm"/>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8"/>
          <p:cNvSpPr txBox="1"/>
          <p:nvPr/>
        </p:nvSpPr>
        <p:spPr>
          <a:xfrm>
            <a:off x="1386416" y="1230917"/>
            <a:ext cx="7479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8"/>
          <p:cNvSpPr txBox="1"/>
          <p:nvPr/>
        </p:nvSpPr>
        <p:spPr>
          <a:xfrm>
            <a:off x="1186422" y="1173374"/>
            <a:ext cx="7479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8"/>
          <p:cNvSpPr txBox="1"/>
          <p:nvPr/>
        </p:nvSpPr>
        <p:spPr>
          <a:xfrm>
            <a:off x="1764323" y="1573271"/>
            <a:ext cx="6666523" cy="607954"/>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100000"/>
              </a:lnSpc>
              <a:spcBef>
                <a:spcPts val="0"/>
              </a:spcBef>
              <a:spcAft>
                <a:spcPts val="0"/>
              </a:spcAft>
              <a:buClr>
                <a:schemeClr val="dk1"/>
              </a:buClr>
              <a:buSzPct val="100000"/>
              <a:buFont typeface="Calibri"/>
              <a:buNone/>
            </a:pPr>
            <a:endParaRPr sz="4400" b="0" i="0" u="none" strike="noStrike" cap="none">
              <a:solidFill>
                <a:schemeClr val="dk1"/>
              </a:solidFill>
              <a:latin typeface="Calibri"/>
              <a:ea typeface="Calibri"/>
              <a:cs typeface="Calibri"/>
              <a:sym typeface="Calibri"/>
            </a:endParaRPr>
          </a:p>
        </p:txBody>
      </p:sp>
      <p:sp>
        <p:nvSpPr>
          <p:cNvPr id="314" name="Google Shape;314;p8"/>
          <p:cNvSpPr txBox="1"/>
          <p:nvPr/>
        </p:nvSpPr>
        <p:spPr>
          <a:xfrm>
            <a:off x="1186422" y="817906"/>
            <a:ext cx="6058705" cy="826021"/>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Satellite Measurements of Phenology</a:t>
            </a:r>
            <a:endParaRPr/>
          </a:p>
        </p:txBody>
      </p:sp>
      <p:pic>
        <p:nvPicPr>
          <p:cNvPr id="315" name="Google Shape;315;p8" descr="A global map of NDVI from TERRA/MODIS satellites. ">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94717" y="4113161"/>
            <a:ext cx="3762310" cy="2608673"/>
          </a:xfrm>
          <a:prstGeom prst="rect">
            <a:avLst/>
          </a:prstGeom>
          <a:noFill/>
          <a:ln>
            <a:noFill/>
          </a:ln>
        </p:spPr>
      </p:pic>
      <p:sp>
        <p:nvSpPr>
          <p:cNvPr id="316" name="Google Shape;316;p8"/>
          <p:cNvSpPr txBox="1"/>
          <p:nvPr/>
        </p:nvSpPr>
        <p:spPr>
          <a:xfrm>
            <a:off x="1396088" y="1689607"/>
            <a:ext cx="7359427" cy="24314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700">
                <a:solidFill>
                  <a:schemeClr val="dk1"/>
                </a:solidFill>
                <a:latin typeface="Calibri"/>
                <a:ea typeface="Calibri"/>
                <a:cs typeface="Calibri"/>
                <a:sym typeface="Calibri"/>
              </a:rPr>
              <a:t>Many scientists use data from a NASA sensor, the Moderate Resolution Imaging Spectrometer (MODIS), to monitor the seasonal dynamics of vegetation. </a:t>
            </a:r>
            <a:endParaRPr/>
          </a:p>
          <a:p>
            <a:pPr marL="0" marR="0" lvl="0" indent="0" algn="just" rtl="0">
              <a:spcBef>
                <a:spcPts val="0"/>
              </a:spcBef>
              <a:spcAft>
                <a:spcPts val="0"/>
              </a:spcAft>
              <a:buNone/>
            </a:pPr>
            <a:endParaRPr sz="17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700">
                <a:solidFill>
                  <a:schemeClr val="dk1"/>
                </a:solidFill>
                <a:latin typeface="Calibri"/>
                <a:ea typeface="Calibri"/>
                <a:cs typeface="Calibri"/>
                <a:sym typeface="Calibri"/>
              </a:rPr>
              <a:t>Scientists also use a metric called the Normalized Difference Vegetation Index (or NDVI) to quantify the Earth’s greenness. NDVI is calculated from satellite data of red and near-infrared light, and can help monitor vegetation health, ecosystem disturbances, and changes in vegetation density over time. </a:t>
            </a:r>
            <a:r>
              <a:rPr lang="en-US" sz="17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Learn more about NDVI in this My NASA Data Mini-lesson</a:t>
            </a:r>
            <a:r>
              <a:rPr lang="en-US" sz="1700">
                <a:solidFill>
                  <a:schemeClr val="dk1"/>
                </a:solidFill>
                <a:latin typeface="Calibri"/>
                <a:ea typeface="Calibri"/>
                <a:cs typeface="Calibri"/>
                <a:sym typeface="Calibri"/>
              </a:rPr>
              <a:t>. </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p:txBody>
      </p:sp>
      <p:sp>
        <p:nvSpPr>
          <p:cNvPr id="317" name="Google Shape;317;p8">
            <a:hlinkClick r:id="rId6"/>
          </p:cNvPr>
          <p:cNvSpPr txBox="1"/>
          <p:nvPr/>
        </p:nvSpPr>
        <p:spPr>
          <a:xfrm>
            <a:off x="5755656" y="4502573"/>
            <a:ext cx="2951365" cy="1200329"/>
          </a:xfrm>
          <a:prstGeom prst="rect">
            <a:avLst/>
          </a:prstGeom>
          <a:noFill/>
          <a:ln w="9525" cap="flat" cmpd="sng">
            <a:solidFill>
              <a:srgbClr val="055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Watch an animation of NDVI from the NASA Visualization Studio to see changes in greenness over time!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9"/>
          <p:cNvSpPr txBox="1"/>
          <p:nvPr/>
        </p:nvSpPr>
        <p:spPr>
          <a:xfrm>
            <a:off x="1231004" y="1928796"/>
            <a:ext cx="5099996" cy="369472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Frequency of observations: </a:t>
            </a:r>
            <a:r>
              <a:rPr lang="en-US" sz="1800" b="0" i="0" u="none" strike="noStrike">
                <a:solidFill>
                  <a:srgbClr val="000000"/>
                </a:solidFill>
                <a:latin typeface="Calibri"/>
                <a:ea typeface="Calibri"/>
                <a:cs typeface="Calibri"/>
                <a:sym typeface="Calibri"/>
              </a:rPr>
              <a:t>At least twice a week beginning two weeks prior to the anticipated start of green down, continuing until plant color change has ended or leaves have dropped off.</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360"/>
              </a:spcBef>
              <a:spcAft>
                <a:spcPts val="0"/>
              </a:spcAft>
              <a:buNone/>
            </a:pPr>
            <a:r>
              <a:rPr lang="en-US" sz="1800" b="1">
                <a:solidFill>
                  <a:schemeClr val="dk1"/>
                </a:solidFill>
                <a:latin typeface="Calibri"/>
                <a:ea typeface="Calibri"/>
                <a:cs typeface="Calibri"/>
                <a:sym typeface="Calibri"/>
              </a:rPr>
              <a:t>Reporting the number of growing seasons: </a:t>
            </a:r>
            <a:r>
              <a:rPr lang="en-US" sz="1800">
                <a:solidFill>
                  <a:schemeClr val="dk1"/>
                </a:solidFill>
                <a:latin typeface="Calibri"/>
                <a:ea typeface="Calibri"/>
                <a:cs typeface="Calibri"/>
                <a:sym typeface="Calibri"/>
              </a:rPr>
              <a:t>Some locations have multiple growing seasons in a year.</a:t>
            </a:r>
            <a:endParaRPr/>
          </a:p>
          <a:p>
            <a:pPr marL="285750" marR="0" lvl="0" indent="-285750" algn="l" rtl="0">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On your data sheet, report which cycle you are observing. </a:t>
            </a:r>
            <a:endParaRPr/>
          </a:p>
          <a:p>
            <a:pPr marL="285750" marR="0" lvl="0" indent="-285750" algn="l" rtl="0">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In a location where there is only one growing cycle, report green-down cycle 1. </a:t>
            </a:r>
            <a:endParaRPr/>
          </a:p>
          <a:p>
            <a:pPr marL="285750" marR="0" lvl="0" indent="-285750" algn="l" rtl="0">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The onset of the first green-down after 1 January is considered green-down cycle 1.</a:t>
            </a:r>
            <a:endParaRPr/>
          </a:p>
        </p:txBody>
      </p:sp>
      <p:sp>
        <p:nvSpPr>
          <p:cNvPr id="323" name="Google Shape;323;p9"/>
          <p:cNvSpPr/>
          <p:nvPr/>
        </p:nvSpPr>
        <p:spPr>
          <a:xfrm>
            <a:off x="1415242" y="1250106"/>
            <a:ext cx="62725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Time Requirements</a:t>
            </a:r>
            <a:endParaRPr/>
          </a:p>
        </p:txBody>
      </p:sp>
      <p:pic>
        <p:nvPicPr>
          <p:cNvPr id="324" name="Google Shape;324;p9" descr="Trees changing color and one birch tree with no leave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04371" y="1928796"/>
            <a:ext cx="2166937" cy="3197225"/>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E. Entering data on GLOBE website">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F. Understand the data">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H. Additional Information">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 How collect data SPECIES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 What is Tree and Shrub Green-Up?">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 What is Tree/Shrub - GLOBAL view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 Why collect Tree and Shrub Data">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 How your measurements can hel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 How to Collect data MATERIALS">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 How Collect Data SITE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 How to collect your data">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2167</Words>
  <Application>Microsoft Macintosh PowerPoint</Application>
  <PresentationFormat>On-screen Show (4:3)</PresentationFormat>
  <Paragraphs>231</Paragraphs>
  <Slides>25</Slides>
  <Notes>25</Notes>
  <HiddenSlides>0</HiddenSlides>
  <MMClips>0</MMClips>
  <ScaleCrop>false</ScaleCrop>
  <HeadingPairs>
    <vt:vector size="6" baseType="variant">
      <vt:variant>
        <vt:lpstr>Fonts Used</vt:lpstr>
      </vt:variant>
      <vt:variant>
        <vt:i4>2</vt:i4>
      </vt:variant>
      <vt:variant>
        <vt:lpstr>Theme</vt:lpstr>
      </vt:variant>
      <vt:variant>
        <vt:i4>17</vt:i4>
      </vt:variant>
      <vt:variant>
        <vt:lpstr>Slide Titles</vt:lpstr>
      </vt:variant>
      <vt:variant>
        <vt:i4>25</vt:i4>
      </vt:variant>
    </vt:vector>
  </HeadingPairs>
  <TitlesOfParts>
    <vt:vector size="44" baseType="lpstr">
      <vt:lpstr>Arial</vt:lpstr>
      <vt:lpstr>Calibri</vt:lpstr>
      <vt:lpstr>Office Theme</vt:lpstr>
      <vt:lpstr>A. What is Tree and Shrub Green-Up?</vt:lpstr>
      <vt:lpstr>A. What is Tree/Shrub - GLOBAL views</vt:lpstr>
      <vt:lpstr>B. Why collect Tree and Shrub Data</vt:lpstr>
      <vt:lpstr>C. How your measurements can help</vt:lpstr>
      <vt:lpstr>D. How Collect Data TIME REQ</vt:lpstr>
      <vt:lpstr>D. How to Collect data MATERIALS</vt:lpstr>
      <vt:lpstr>D. How Collect Data SITE SELECTION</vt:lpstr>
      <vt:lpstr>D. How to collect your data</vt:lpstr>
      <vt:lpstr>E. Entering data on GLOBE website</vt:lpstr>
      <vt:lpstr>F. Understand the data</vt:lpstr>
      <vt:lpstr>G. Quiz yourself</vt:lpstr>
      <vt:lpstr>H. Additional Information</vt:lpstr>
      <vt:lpstr>D. How collect data SPECIES selection</vt:lpstr>
      <vt:lpstr>D. How to collect data SITE DEFINITION</vt:lpstr>
      <vt:lpstr>I. BLANK INSIDE PAGE</vt:lpstr>
      <vt:lpstr>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russanne low</dc:creator>
  <cp:lastModifiedBy>David Overoye</cp:lastModifiedBy>
  <cp:revision>1</cp:revision>
  <dcterms:created xsi:type="dcterms:W3CDTF">2015-11-29T23:16:59Z</dcterms:created>
  <dcterms:modified xsi:type="dcterms:W3CDTF">2024-09-30T22:07:48Z</dcterms:modified>
</cp:coreProperties>
</file>