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49"/>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gdj1yk/POeIPm1zTIiKXJjbV4g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customschemas.google.com/relationships/presentationmetadata" Target="metadata"/><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Check names of field guides and data sheets</a:t>
            </a:r>
            <a:endParaRPr/>
          </a:p>
        </p:txBody>
      </p:sp>
      <p:sp>
        <p:nvSpPr>
          <p:cNvPr id="327" name="Google Shape;32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0" name="Google Shape;35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2" name="Google Shape;3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9" name="Google Shape;46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6" name="Google Shape;4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0" name="Google Shape;31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pic>
        <p:nvPicPr>
          <p:cNvPr id="11" name="Google Shape;11;p32" descr="1_GLOBE LOGO_USE_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5001"/>
            <a:ext cx="3657600" cy="810883"/>
          </a:xfrm>
          <a:prstGeom prst="rect">
            <a:avLst/>
          </a:prstGeom>
          <a:noFill/>
          <a:ln>
            <a:noFill/>
          </a:ln>
        </p:spPr>
      </p:pic>
      <p:sp>
        <p:nvSpPr>
          <p:cNvPr id="12" name="Google Shape;12;p32"/>
          <p:cNvSpPr txBox="1"/>
          <p:nvPr/>
        </p:nvSpPr>
        <p:spPr>
          <a:xfrm>
            <a:off x="4569493" y="180222"/>
            <a:ext cx="49025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400" b="1">
              <a:solidFill>
                <a:srgbClr val="123B1C"/>
              </a:solidFill>
              <a:latin typeface="Calibri"/>
              <a:ea typeface="Calibri"/>
              <a:cs typeface="Calibri"/>
              <a:sym typeface="Calibri"/>
            </a:endParaRPr>
          </a:p>
        </p:txBody>
      </p:sp>
      <p:sp>
        <p:nvSpPr>
          <p:cNvPr id="13" name="Google Shape;13;p32"/>
          <p:cNvSpPr/>
          <p:nvPr/>
        </p:nvSpPr>
        <p:spPr>
          <a:xfrm>
            <a:off x="6044377" y="357463"/>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 name="Google Shape;14;p32"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pic>
        <p:nvPicPr>
          <p:cNvPr id="15" name="Google Shape;15;p32" descr="1_LandingPageBioBUDBURSTv2.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507" y="1389842"/>
            <a:ext cx="9144000" cy="5468158"/>
          </a:xfrm>
          <a:prstGeom prst="rect">
            <a:avLst/>
          </a:prstGeom>
          <a:noFill/>
          <a:ln>
            <a:noFill/>
          </a:ln>
        </p:spPr>
      </p:pic>
      <p:sp>
        <p:nvSpPr>
          <p:cNvPr id="16" name="Google Shape;16;p32"/>
          <p:cNvSpPr txBox="1"/>
          <p:nvPr/>
        </p:nvSpPr>
        <p:spPr>
          <a:xfrm>
            <a:off x="6227083" y="169553"/>
            <a:ext cx="21366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Tree and Shrub Green-Up Protocol</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p5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5" name="Google Shape;115;p5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6" name="Google Shape;116;p50"/>
          <p:cNvGrpSpPr/>
          <p:nvPr/>
        </p:nvGrpSpPr>
        <p:grpSpPr>
          <a:xfrm>
            <a:off x="7856652" y="51272"/>
            <a:ext cx="1103962" cy="873141"/>
            <a:chOff x="6624346" y="1447612"/>
            <a:chExt cx="1103962" cy="1103962"/>
          </a:xfrm>
        </p:grpSpPr>
        <p:sp>
          <p:nvSpPr>
            <p:cNvPr id="117" name="Google Shape;117;p5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50"/>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19" name="Google Shape;119;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0" name="Google Shape;120;p5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a:p>
        </p:txBody>
      </p:sp>
      <p:sp>
        <p:nvSpPr>
          <p:cNvPr id="121" name="Google Shape;121;p5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22" name="Google Shape;122;p5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23" name="Google Shape;123;p5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5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7" name="Google Shape;127;p5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8" name="Google Shape;128;p52"/>
          <p:cNvGrpSpPr/>
          <p:nvPr/>
        </p:nvGrpSpPr>
        <p:grpSpPr>
          <a:xfrm>
            <a:off x="7856858" y="46515"/>
            <a:ext cx="1103962" cy="873142"/>
            <a:chOff x="6624346" y="1447612"/>
            <a:chExt cx="1103962" cy="1103962"/>
          </a:xfrm>
        </p:grpSpPr>
        <p:sp>
          <p:nvSpPr>
            <p:cNvPr id="129" name="Google Shape;129;p52"/>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2"/>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31" name="Google Shape;131;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2" name="Google Shape;132;p5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Green-Up?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33" name="Google Shape;133;p5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34" name="Google Shape;134;p5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35" name="Google Shape;135;p5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5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9" name="Google Shape;139;p5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40" name="Google Shape;140;p54"/>
          <p:cNvGrpSpPr/>
          <p:nvPr/>
        </p:nvGrpSpPr>
        <p:grpSpPr>
          <a:xfrm>
            <a:off x="7912819" y="18708"/>
            <a:ext cx="1103962" cy="893063"/>
            <a:chOff x="6624346" y="1422423"/>
            <a:chExt cx="1103962" cy="1129151"/>
          </a:xfrm>
        </p:grpSpPr>
        <p:sp>
          <p:nvSpPr>
            <p:cNvPr id="141" name="Google Shape;141;p5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143" name="Google Shape;143;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4" name="Google Shape;144;p5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 How Your Measurements Can Help</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45" name="Google Shape;145;p5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46" name="Google Shape;146;p5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47" name="Google Shape;147;p5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5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51" name="Google Shape;151;p56"/>
          <p:cNvGrpSpPr/>
          <p:nvPr/>
        </p:nvGrpSpPr>
        <p:grpSpPr>
          <a:xfrm>
            <a:off x="7783255" y="46054"/>
            <a:ext cx="1103962" cy="873141"/>
            <a:chOff x="6624346" y="1447612"/>
            <a:chExt cx="1103962" cy="1103962"/>
          </a:xfrm>
        </p:grpSpPr>
        <p:sp>
          <p:nvSpPr>
            <p:cNvPr id="152" name="Google Shape;152;p56"/>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6"/>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154" name="Google Shape;154;p5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55" name="Google Shape;155;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5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57" name="Google Shape;157;p5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58" name="Google Shape;158;p5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59" name="Google Shape;159;p5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5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63" name="Google Shape;163;p58"/>
          <p:cNvGrpSpPr/>
          <p:nvPr/>
        </p:nvGrpSpPr>
        <p:grpSpPr>
          <a:xfrm>
            <a:off x="7834800" y="53293"/>
            <a:ext cx="1103962" cy="873142"/>
            <a:chOff x="6546194" y="1447612"/>
            <a:chExt cx="1103962" cy="1103962"/>
          </a:xfrm>
        </p:grpSpPr>
        <p:sp>
          <p:nvSpPr>
            <p:cNvPr id="164" name="Google Shape;164;p58"/>
            <p:cNvSpPr/>
            <p:nvPr/>
          </p:nvSpPr>
          <p:spPr>
            <a:xfrm>
              <a:off x="6546194"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8"/>
            <p:cNvSpPr txBox="1"/>
            <p:nvPr/>
          </p:nvSpPr>
          <p:spPr>
            <a:xfrm>
              <a:off x="6682491" y="1635237"/>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6" name="Google Shape;166;p5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7" name="Google Shape;167;p5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8" name="Google Shape;168;p5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69" name="Google Shape;169;p5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70" name="Google Shape;170;p5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71" name="Google Shape;171;p5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6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5" name="Google Shape;175;p60"/>
          <p:cNvGrpSpPr/>
          <p:nvPr/>
        </p:nvGrpSpPr>
        <p:grpSpPr>
          <a:xfrm>
            <a:off x="7797747" y="51399"/>
            <a:ext cx="1103962" cy="873142"/>
            <a:chOff x="6624346" y="1447612"/>
            <a:chExt cx="1103962" cy="1103962"/>
          </a:xfrm>
        </p:grpSpPr>
        <p:sp>
          <p:nvSpPr>
            <p:cNvPr id="176" name="Google Shape;176;p6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60"/>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78" name="Google Shape;178;p6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79" name="Google Shape;179;p6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0" name="Google Shape;180;p6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81" name="Google Shape;181;p6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82" name="Google Shape;182;p6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83" name="Google Shape;183;p6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6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87" name="Google Shape;187;p6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8" name="Google Shape;188;p6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9" name="Google Shape;189;p6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90" name="Google Shape;190;p6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91" name="Google Shape;191;p6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64"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195" name="Google Shape;195;p64"/>
          <p:cNvGrpSpPr/>
          <p:nvPr/>
        </p:nvGrpSpPr>
        <p:grpSpPr>
          <a:xfrm>
            <a:off x="3963547" y="785390"/>
            <a:ext cx="1103962" cy="873142"/>
            <a:chOff x="6624346" y="1447612"/>
            <a:chExt cx="1103962" cy="1103962"/>
          </a:xfrm>
        </p:grpSpPr>
        <p:sp>
          <p:nvSpPr>
            <p:cNvPr id="196" name="Google Shape;196;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64"/>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198" name="Google Shape;198;p64"/>
          <p:cNvGrpSpPr/>
          <p:nvPr/>
        </p:nvGrpSpPr>
        <p:grpSpPr>
          <a:xfrm>
            <a:off x="5372820" y="834236"/>
            <a:ext cx="1103962" cy="893063"/>
            <a:chOff x="6624346" y="1422423"/>
            <a:chExt cx="1103962" cy="1129151"/>
          </a:xfrm>
        </p:grpSpPr>
        <p:sp>
          <p:nvSpPr>
            <p:cNvPr id="199" name="Google Shape;199;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01" name="Google Shape;201;p64"/>
          <p:cNvGrpSpPr/>
          <p:nvPr/>
        </p:nvGrpSpPr>
        <p:grpSpPr>
          <a:xfrm>
            <a:off x="775085" y="2347041"/>
            <a:ext cx="1122067" cy="887461"/>
            <a:chOff x="1202690" y="699502"/>
            <a:chExt cx="1122067" cy="1122067"/>
          </a:xfrm>
        </p:grpSpPr>
        <p:sp>
          <p:nvSpPr>
            <p:cNvPr id="202" name="Google Shape;202;p64"/>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64"/>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04" name="Google Shape;204;p64"/>
          <p:cNvGrpSpPr/>
          <p:nvPr/>
        </p:nvGrpSpPr>
        <p:grpSpPr>
          <a:xfrm>
            <a:off x="2221185" y="2361361"/>
            <a:ext cx="1103962" cy="873141"/>
            <a:chOff x="6624346" y="1447612"/>
            <a:chExt cx="1103962" cy="1103962"/>
          </a:xfrm>
        </p:grpSpPr>
        <p:sp>
          <p:nvSpPr>
            <p:cNvPr id="205" name="Google Shape;205;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4"/>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07" name="Google Shape;207;p64"/>
          <p:cNvGrpSpPr/>
          <p:nvPr/>
        </p:nvGrpSpPr>
        <p:grpSpPr>
          <a:xfrm>
            <a:off x="3682062" y="2347041"/>
            <a:ext cx="1103962" cy="873142"/>
            <a:chOff x="6624346" y="1447612"/>
            <a:chExt cx="1103962" cy="1103962"/>
          </a:xfrm>
        </p:grpSpPr>
        <p:sp>
          <p:nvSpPr>
            <p:cNvPr id="208" name="Google Shape;208;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64"/>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0" name="Google Shape;210;p64"/>
          <p:cNvGrpSpPr/>
          <p:nvPr/>
        </p:nvGrpSpPr>
        <p:grpSpPr>
          <a:xfrm>
            <a:off x="5187337" y="2347041"/>
            <a:ext cx="1103962" cy="873142"/>
            <a:chOff x="6624346" y="1447612"/>
            <a:chExt cx="1103962" cy="1103962"/>
          </a:xfrm>
        </p:grpSpPr>
        <p:sp>
          <p:nvSpPr>
            <p:cNvPr id="211" name="Google Shape;211;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64"/>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3" name="Google Shape;213;p64"/>
          <p:cNvGrpSpPr/>
          <p:nvPr/>
        </p:nvGrpSpPr>
        <p:grpSpPr>
          <a:xfrm>
            <a:off x="775085" y="3759636"/>
            <a:ext cx="1172116" cy="873142"/>
            <a:chOff x="6600343" y="1447612"/>
            <a:chExt cx="1172116" cy="1103962"/>
          </a:xfrm>
        </p:grpSpPr>
        <p:sp>
          <p:nvSpPr>
            <p:cNvPr id="214" name="Google Shape;214;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4"/>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16" name="Google Shape;216;p64"/>
          <p:cNvGrpSpPr/>
          <p:nvPr/>
        </p:nvGrpSpPr>
        <p:grpSpPr>
          <a:xfrm>
            <a:off x="2219675" y="3759636"/>
            <a:ext cx="1103962" cy="873142"/>
            <a:chOff x="6624346" y="1447612"/>
            <a:chExt cx="1103962" cy="1103962"/>
          </a:xfrm>
        </p:grpSpPr>
        <p:sp>
          <p:nvSpPr>
            <p:cNvPr id="217" name="Google Shape;217;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64"/>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19" name="Google Shape;219;p64"/>
          <p:cNvGrpSpPr/>
          <p:nvPr/>
        </p:nvGrpSpPr>
        <p:grpSpPr>
          <a:xfrm>
            <a:off x="3752918" y="3752511"/>
            <a:ext cx="1103962" cy="880267"/>
            <a:chOff x="6624346" y="1438602"/>
            <a:chExt cx="1103962" cy="1112972"/>
          </a:xfrm>
        </p:grpSpPr>
        <p:sp>
          <p:nvSpPr>
            <p:cNvPr id="220" name="Google Shape;220;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6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2" name="Google Shape;222;p64"/>
          <p:cNvGrpSpPr/>
          <p:nvPr/>
        </p:nvGrpSpPr>
        <p:grpSpPr>
          <a:xfrm>
            <a:off x="5323634" y="3772049"/>
            <a:ext cx="1103962" cy="873141"/>
            <a:chOff x="6624346" y="1447612"/>
            <a:chExt cx="1103962" cy="1103962"/>
          </a:xfrm>
        </p:grpSpPr>
        <p:sp>
          <p:nvSpPr>
            <p:cNvPr id="223" name="Google Shape;223;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4"/>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25" name="Google Shape;225;p64"/>
          <p:cNvGrpSpPr/>
          <p:nvPr/>
        </p:nvGrpSpPr>
        <p:grpSpPr>
          <a:xfrm>
            <a:off x="2245608" y="4957119"/>
            <a:ext cx="1150763" cy="873141"/>
            <a:chOff x="6611017" y="1447612"/>
            <a:chExt cx="1150763" cy="1103962"/>
          </a:xfrm>
        </p:grpSpPr>
        <p:sp>
          <p:nvSpPr>
            <p:cNvPr id="226" name="Google Shape;226;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64"/>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28" name="Google Shape;228;p64" descr="Penci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467877">
            <a:off x="2794077" y="4966159"/>
            <a:ext cx="55285" cy="1245106"/>
          </a:xfrm>
          <a:prstGeom prst="rect">
            <a:avLst/>
          </a:prstGeom>
          <a:noFill/>
          <a:ln>
            <a:noFill/>
          </a:ln>
          <a:effectLst>
            <a:outerShdw blurRad="292100" dist="139700" dir="2700000" algn="tl" rotWithShape="0">
              <a:srgbClr val="333333">
                <a:alpha val="64705"/>
              </a:srgbClr>
            </a:outerShdw>
          </a:effectLst>
        </p:spPr>
      </p:pic>
      <p:grpSp>
        <p:nvGrpSpPr>
          <p:cNvPr id="229" name="Google Shape;229;p64"/>
          <p:cNvGrpSpPr/>
          <p:nvPr/>
        </p:nvGrpSpPr>
        <p:grpSpPr>
          <a:xfrm>
            <a:off x="905697" y="4878525"/>
            <a:ext cx="1103962" cy="873141"/>
            <a:chOff x="6624346" y="1447612"/>
            <a:chExt cx="1103962" cy="1103962"/>
          </a:xfrm>
        </p:grpSpPr>
        <p:sp>
          <p:nvSpPr>
            <p:cNvPr id="230" name="Google Shape;230;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64"/>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232" name="Google Shape;232;p64" descr="1_IdeaICON_8_29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19158" y="1929022"/>
            <a:ext cx="900262" cy="716609"/>
          </a:xfrm>
          <a:prstGeom prst="rect">
            <a:avLst/>
          </a:prstGeom>
          <a:noFill/>
          <a:ln>
            <a:noFill/>
          </a:ln>
          <a:effectLst>
            <a:outerShdw blurRad="292100" dist="139700" dir="2700000" algn="tl" rotWithShape="0">
              <a:srgbClr val="333333">
                <a:alpha val="64705"/>
              </a:srgbClr>
            </a:outerShdw>
          </a:effectLst>
        </p:spPr>
      </p:pic>
      <p:sp>
        <p:nvSpPr>
          <p:cNvPr id="233" name="Google Shape;233;p64"/>
          <p:cNvSpPr/>
          <p:nvPr/>
        </p:nvSpPr>
        <p:spPr>
          <a:xfrm>
            <a:off x="528805" y="785388"/>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64"/>
          <p:cNvSpPr/>
          <p:nvPr/>
        </p:nvSpPr>
        <p:spPr>
          <a:xfrm>
            <a:off x="2164103" y="732201"/>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Google Shape;19;p3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0" name="Google Shape;20;p34"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pic>
        <p:nvPicPr>
          <p:cNvPr id="21" name="Google Shape;21;p34" descr="2_LP_BannerBioBUDBURS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2" name="Google Shape;22;p34"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 name="Google Shape;23;p34"/>
          <p:cNvSpPr/>
          <p:nvPr/>
        </p:nvSpPr>
        <p:spPr>
          <a:xfrm>
            <a:off x="7887083"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3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Green-Up?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25" name="Google Shape;25;p34"/>
          <p:cNvSpPr txBox="1"/>
          <p:nvPr/>
        </p:nvSpPr>
        <p:spPr>
          <a:xfrm>
            <a:off x="7924966" y="142087"/>
            <a:ext cx="10588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Green-Up?</a:t>
            </a:r>
            <a:endParaRPr sz="1100">
              <a:solidFill>
                <a:srgbClr val="FFFFFF"/>
              </a:solidFill>
              <a:latin typeface="Calibri"/>
              <a:ea typeface="Calibri"/>
              <a:cs typeface="Calibri"/>
              <a:sym typeface="Calibri"/>
            </a:endParaRPr>
          </a:p>
        </p:txBody>
      </p:sp>
      <p:sp>
        <p:nvSpPr>
          <p:cNvPr id="26" name="Google Shape;26;p3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27" name="Google Shape;27;p3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3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1" name="Google Shape;31;p3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32" name="Google Shape;32;p36"/>
          <p:cNvSpPr/>
          <p:nvPr/>
        </p:nvSpPr>
        <p:spPr>
          <a:xfrm>
            <a:off x="7862915"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6"/>
          <p:cNvSpPr txBox="1"/>
          <p:nvPr/>
        </p:nvSpPr>
        <p:spPr>
          <a:xfrm>
            <a:off x="7920084" y="21965"/>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Green-Up</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34" name="Google Shape;34;p3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35" name="Google Shape;35;p3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36" name="Google Shape;36;p3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37" name="Google Shape;37;p3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38" name="Google Shape;38;p3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3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42" name="Google Shape;42;p38"/>
          <p:cNvGrpSpPr/>
          <p:nvPr/>
        </p:nvGrpSpPr>
        <p:grpSpPr>
          <a:xfrm>
            <a:off x="7772116" y="37560"/>
            <a:ext cx="1172116" cy="873142"/>
            <a:chOff x="6600343" y="1447612"/>
            <a:chExt cx="1172116" cy="1103962"/>
          </a:xfrm>
        </p:grpSpPr>
        <p:sp>
          <p:nvSpPr>
            <p:cNvPr id="43" name="Google Shape;43;p3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3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45" name="Google Shape;45;p3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46" name="Google Shape;46;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7" name="Google Shape;47;p3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48" name="Google Shape;48;p3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49" name="Google Shape;49;p3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50" name="Google Shape;50;p3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4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54" name="Google Shape;54;p4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55" name="Google Shape;55;p40"/>
          <p:cNvGrpSpPr/>
          <p:nvPr/>
        </p:nvGrpSpPr>
        <p:grpSpPr>
          <a:xfrm>
            <a:off x="7805854" y="51272"/>
            <a:ext cx="1122067" cy="887461"/>
            <a:chOff x="1202690" y="699502"/>
            <a:chExt cx="1122067" cy="1122067"/>
          </a:xfrm>
        </p:grpSpPr>
        <p:sp>
          <p:nvSpPr>
            <p:cNvPr id="56" name="Google Shape;56;p40"/>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40"/>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58" name="Google Shape;58;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9" name="Google Shape;59;p4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60" name="Google Shape;60;p4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61" name="Google Shape;61;p4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62" name="Google Shape;62;p4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4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6" name="Google Shape;66;p42"/>
          <p:cNvGrpSpPr/>
          <p:nvPr/>
        </p:nvGrpSpPr>
        <p:grpSpPr>
          <a:xfrm>
            <a:off x="7804679" y="64456"/>
            <a:ext cx="1103962" cy="873142"/>
            <a:chOff x="6624346" y="1447612"/>
            <a:chExt cx="1103962" cy="1103962"/>
          </a:xfrm>
        </p:grpSpPr>
        <p:sp>
          <p:nvSpPr>
            <p:cNvPr id="67" name="Google Shape;67;p42"/>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42"/>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69" name="Google Shape;69;p4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0" name="Google Shape;70;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1" name="Google Shape;71;p4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72" name="Google Shape;72;p4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73" name="Google Shape;73;p4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74" name="Google Shape;74;p4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4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78" name="Google Shape;78;p4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79" name="Google Shape;79;p44"/>
          <p:cNvGrpSpPr/>
          <p:nvPr/>
        </p:nvGrpSpPr>
        <p:grpSpPr>
          <a:xfrm>
            <a:off x="7816919" y="59722"/>
            <a:ext cx="1103962" cy="880267"/>
            <a:chOff x="6624346" y="1438602"/>
            <a:chExt cx="1103962" cy="1112972"/>
          </a:xfrm>
        </p:grpSpPr>
        <p:sp>
          <p:nvSpPr>
            <p:cNvPr id="80" name="Google Shape;80;p4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82" name="Google Shape;82;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3" name="Google Shape;83;p4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84" name="Google Shape;84;p4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85" name="Google Shape;85;p4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86" name="Google Shape;86;p4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4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90" name="Google Shape;90;p4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91" name="Google Shape;91;p46"/>
          <p:cNvGrpSpPr/>
          <p:nvPr/>
        </p:nvGrpSpPr>
        <p:grpSpPr>
          <a:xfrm>
            <a:off x="7866950" y="41503"/>
            <a:ext cx="1103962" cy="873141"/>
            <a:chOff x="6575501" y="1435260"/>
            <a:chExt cx="1103962" cy="1103962"/>
          </a:xfrm>
        </p:grpSpPr>
        <p:sp>
          <p:nvSpPr>
            <p:cNvPr id="92" name="Google Shape;92;p46"/>
            <p:cNvSpPr/>
            <p:nvPr/>
          </p:nvSpPr>
          <p:spPr>
            <a:xfrm>
              <a:off x="6575501" y="1435260"/>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46"/>
            <p:cNvSpPr txBox="1"/>
            <p:nvPr/>
          </p:nvSpPr>
          <p:spPr>
            <a:xfrm>
              <a:off x="6697287"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94" name="Google Shape;94;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95" name="Google Shape;95;p4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96" name="Google Shape;96;p4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97" name="Google Shape;97;p4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98" name="Google Shape;98;p4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4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02" name="Google Shape;102;p4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3" name="Google Shape;103;p48"/>
          <p:cNvGrpSpPr/>
          <p:nvPr/>
        </p:nvGrpSpPr>
        <p:grpSpPr>
          <a:xfrm>
            <a:off x="7792889" y="51272"/>
            <a:ext cx="1150763" cy="873141"/>
            <a:chOff x="6611017" y="1447612"/>
            <a:chExt cx="1150763" cy="1103962"/>
          </a:xfrm>
        </p:grpSpPr>
        <p:sp>
          <p:nvSpPr>
            <p:cNvPr id="104" name="Google Shape;104;p4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06" name="Google Shape;106;p48"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467877">
            <a:off x="8370665" y="60312"/>
            <a:ext cx="55285" cy="1245106"/>
          </a:xfrm>
          <a:prstGeom prst="rect">
            <a:avLst/>
          </a:prstGeom>
          <a:noFill/>
          <a:ln>
            <a:noFill/>
          </a:ln>
          <a:effectLst>
            <a:outerShdw blurRad="292100" dist="139700" dir="2700000" algn="tl" rotWithShape="0">
              <a:srgbClr val="333333">
                <a:alpha val="64705"/>
              </a:srgbClr>
            </a:outerShdw>
          </a:effectLst>
        </p:spPr>
      </p:pic>
      <p:pic>
        <p:nvPicPr>
          <p:cNvPr id="107" name="Google Shape;107;p4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8" name="Google Shape;108;p4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09" name="Google Shape;109;p4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10" name="Google Shape;110;p4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11" name="Google Shape;111;p48" descr="3_BiosphereICON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hyperlink" Target="http://www.globe.gov/documents/355050/4b9c614b-354a-409c-947c-92a92188a688" TargetMode="External"/><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hyperlink" Target="http://www.globe.gov/documents/355050/0ae2e930-1ea9-4850-a782-704486e8b392" TargetMode="External"/><Relationship Id="rId12"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lobe.gov/documents/355050/92d9f68b-e192-42f6-b5a8-e13aa48434e1" TargetMode="External"/><Relationship Id="rId11" Type="http://schemas.openxmlformats.org/officeDocument/2006/relationships/image" Target="../media/image29.jpe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hyperlink" Target="http://www.globe.gov/documents/355050/f96eb608-770a-40e2-b5ae-6e78b051316c" TargetMode="External"/><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globe.gov/documents/10157/2209c9c4-96d7-46fe-acdd-eba84b73e5df" TargetMode="External"/><Relationship Id="rId4" Type="http://schemas.openxmlformats.org/officeDocument/2006/relationships/hyperlink" Target="http://www.globe.gov/documents/355050/92d9f68b-e192-42f6-b5a8-e13aa48434e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355050/4b9c614b-354a-409c-947c-92a92188a68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observerpro/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hyperlink" Target="https://www.globe.gov/get-trained/tutorial-center/data-access/-/tutorials/104432049/introduction-to-the-vis-syste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mailto:training@nasaglob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eo.sci.gsfc.nasa.gov/view.php?datasetId=MOD13A2_M_NDV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vs.gsfc.nasa.gov/31053" TargetMode="External"/><Relationship Id="rId5" Type="http://schemas.openxmlformats.org/officeDocument/2006/relationships/hyperlink" Target="https://mynasadata.larc.nasa.gov/mini-lessonactivity/observing-annual-vegetation-changes" TargetMode="Externa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0" descr="Dormant b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4158" y="1291560"/>
            <a:ext cx="1501190" cy="1332417"/>
          </a:xfrm>
          <a:prstGeom prst="rect">
            <a:avLst/>
          </a:prstGeom>
          <a:noFill/>
          <a:ln w="9525" cap="flat" cmpd="sng">
            <a:solidFill>
              <a:schemeClr val="dk1"/>
            </a:solidFill>
            <a:prstDash val="solid"/>
            <a:miter lim="800000"/>
            <a:headEnd type="none" w="sm" len="sm"/>
            <a:tailEnd type="none" w="sm" len="sm"/>
          </a:ln>
        </p:spPr>
      </p:pic>
      <p:pic>
        <p:nvPicPr>
          <p:cNvPr id="318" name="Google Shape;318;p10" descr="A Maple bud emerg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22057" y="4505193"/>
            <a:ext cx="1463291" cy="2023607"/>
          </a:xfrm>
          <a:prstGeom prst="rect">
            <a:avLst/>
          </a:prstGeom>
          <a:noFill/>
          <a:ln w="9525" cap="flat" cmpd="sng">
            <a:solidFill>
              <a:schemeClr val="dk1"/>
            </a:solidFill>
            <a:prstDash val="solid"/>
            <a:miter lim="800000"/>
            <a:headEnd type="none" w="sm" len="sm"/>
            <a:tailEnd type="none" w="sm" len="sm"/>
          </a:ln>
        </p:spPr>
      </p:pic>
      <p:pic>
        <p:nvPicPr>
          <p:cNvPr id="319" name="Google Shape;319;p10" descr="A swelling bud"/>
          <p:cNvPicPr preferRelativeResize="0"/>
          <p:nvPr/>
        </p:nvPicPr>
        <p:blipFill rotWithShape="1">
          <a:blip r:embed="rId5">
            <a:alphaModFix/>
          </a:blip>
          <a:srcRect/>
          <a:stretch/>
        </p:blipFill>
        <p:spPr>
          <a:xfrm>
            <a:off x="7184158" y="2769545"/>
            <a:ext cx="1501190" cy="1598466"/>
          </a:xfrm>
          <a:prstGeom prst="rect">
            <a:avLst/>
          </a:prstGeom>
          <a:noFill/>
          <a:ln>
            <a:noFill/>
          </a:ln>
        </p:spPr>
      </p:pic>
      <p:sp>
        <p:nvSpPr>
          <p:cNvPr id="320" name="Google Shape;320;p10"/>
          <p:cNvSpPr/>
          <p:nvPr/>
        </p:nvSpPr>
        <p:spPr>
          <a:xfrm>
            <a:off x="1311096" y="1768348"/>
            <a:ext cx="55024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Dormancy</a:t>
            </a:r>
            <a:r>
              <a:rPr lang="en-US" sz="1800">
                <a:solidFill>
                  <a:srgbClr val="055000"/>
                </a:solidFill>
                <a:latin typeface="Arial"/>
                <a:ea typeface="Arial"/>
                <a:cs typeface="Arial"/>
                <a:sym typeface="Arial"/>
              </a:rPr>
              <a:t> </a:t>
            </a:r>
            <a:r>
              <a:rPr lang="en-US" sz="1800">
                <a:solidFill>
                  <a:schemeClr val="dk1"/>
                </a:solidFill>
                <a:latin typeface="Arial"/>
                <a:ea typeface="Arial"/>
                <a:cs typeface="Arial"/>
                <a:sym typeface="Arial"/>
              </a:rPr>
              <a:t>is a state of suspended growth and metabolism.</a:t>
            </a:r>
            <a:endParaRPr/>
          </a:p>
        </p:txBody>
      </p:sp>
      <p:sp>
        <p:nvSpPr>
          <p:cNvPr id="321" name="Google Shape;321;p10"/>
          <p:cNvSpPr/>
          <p:nvPr/>
        </p:nvSpPr>
        <p:spPr>
          <a:xfrm>
            <a:off x="1311096" y="3363983"/>
            <a:ext cx="66643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Swelling</a:t>
            </a: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is seen when the bud is getting bigger.</a:t>
            </a:r>
            <a:endParaRPr sz="1800" b="1">
              <a:solidFill>
                <a:schemeClr val="dk1"/>
              </a:solidFill>
              <a:latin typeface="Arial"/>
              <a:ea typeface="Arial"/>
              <a:cs typeface="Arial"/>
              <a:sym typeface="Arial"/>
            </a:endParaRPr>
          </a:p>
        </p:txBody>
      </p:sp>
      <p:sp>
        <p:nvSpPr>
          <p:cNvPr id="322" name="Google Shape;322;p10"/>
          <p:cNvSpPr/>
          <p:nvPr/>
        </p:nvSpPr>
        <p:spPr>
          <a:xfrm>
            <a:off x="1311096" y="4674451"/>
            <a:ext cx="56879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Budburst</a:t>
            </a:r>
            <a:r>
              <a:rPr lang="en-US" sz="1800">
                <a:solidFill>
                  <a:schemeClr val="dk1"/>
                </a:solidFill>
                <a:latin typeface="Arial"/>
                <a:ea typeface="Arial"/>
                <a:cs typeface="Arial"/>
                <a:sym typeface="Arial"/>
              </a:rPr>
              <a:t> is the emergence of new leaves on plants, which signals the beginning of a new growing season cycle</a:t>
            </a:r>
            <a:r>
              <a:rPr lang="en-US" sz="1800">
                <a:solidFill>
                  <a:schemeClr val="dk1"/>
                </a:solidFill>
                <a:latin typeface="Calibri"/>
                <a:ea typeface="Calibri"/>
                <a:cs typeface="Calibri"/>
                <a:sym typeface="Calibri"/>
              </a:rPr>
              <a:t>. </a:t>
            </a:r>
            <a:endParaRPr/>
          </a:p>
        </p:txBody>
      </p:sp>
      <p:sp>
        <p:nvSpPr>
          <p:cNvPr id="323" name="Google Shape;323;p10"/>
          <p:cNvSpPr txBox="1"/>
          <p:nvPr/>
        </p:nvSpPr>
        <p:spPr>
          <a:xfrm>
            <a:off x="1311096" y="1106894"/>
            <a:ext cx="47019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Important Definitions for Green-Up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p:nvPr/>
        </p:nvSpPr>
        <p:spPr>
          <a:xfrm>
            <a:off x="1343131" y="972270"/>
            <a:ext cx="7244444"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Tree and Shrub Green-Up Protocol </a:t>
            </a:r>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Assemble Field Equipment</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pic>
        <p:nvPicPr>
          <p:cNvPr id="330" name="Google Shape;330;p11" descr="Clipbo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81018" y="4571310"/>
            <a:ext cx="1356298" cy="1787556"/>
          </a:xfrm>
          <a:prstGeom prst="rect">
            <a:avLst/>
          </a:prstGeom>
          <a:noFill/>
          <a:ln>
            <a:noFill/>
          </a:ln>
          <a:effectLst>
            <a:outerShdw blurRad="292100" dist="139700" dir="2700000" algn="tl" rotWithShape="0">
              <a:srgbClr val="333333">
                <a:alpha val="64705"/>
              </a:srgbClr>
            </a:outerShdw>
          </a:effectLst>
        </p:spPr>
      </p:pic>
      <p:pic>
        <p:nvPicPr>
          <p:cNvPr id="331" name="Google Shape;331;p11" descr="Penci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3937689">
            <a:off x="6386524" y="2401455"/>
            <a:ext cx="76542" cy="1723853"/>
          </a:xfrm>
          <a:prstGeom prst="rect">
            <a:avLst/>
          </a:prstGeom>
          <a:noFill/>
          <a:ln>
            <a:noFill/>
          </a:ln>
          <a:effectLst>
            <a:outerShdw blurRad="292100" dist="139700" dir="2700000" algn="tl" rotWithShape="0">
              <a:srgbClr val="333333">
                <a:alpha val="64705"/>
              </a:srgbClr>
            </a:outerShdw>
          </a:effectLst>
        </p:spPr>
      </p:pic>
      <p:pic>
        <p:nvPicPr>
          <p:cNvPr id="332" name="Google Shape;332;p11" descr="Backpack"/>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80776" y="1245976"/>
            <a:ext cx="1307259" cy="1924515"/>
          </a:xfrm>
          <a:prstGeom prst="rect">
            <a:avLst/>
          </a:prstGeom>
          <a:noFill/>
          <a:ln>
            <a:noFill/>
          </a:ln>
          <a:effectLst>
            <a:outerShdw blurRad="292100" dist="139700" dir="2700000" algn="tl" rotWithShape="0">
              <a:srgbClr val="333333">
                <a:alpha val="64705"/>
              </a:srgbClr>
            </a:outerShdw>
          </a:effectLst>
        </p:spPr>
      </p:pic>
      <p:sp>
        <p:nvSpPr>
          <p:cNvPr id="333" name="Google Shape;333;p11"/>
          <p:cNvSpPr/>
          <p:nvPr/>
        </p:nvSpPr>
        <p:spPr>
          <a:xfrm>
            <a:off x="1367275" y="1826133"/>
            <a:ext cx="6226265" cy="5355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What You Need</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Camera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Fine-Tip Permanent Marker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Ruler with mm units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Tree ID Guide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Every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Ruler with mm units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Documents Needed in the Field</a:t>
            </a:r>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Site Definition Sheet</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rgbClr val="055000"/>
              </a:buClr>
              <a:buSzPts val="1800"/>
              <a:buFont typeface="Arial"/>
              <a:buChar char="•"/>
            </a:pPr>
            <a:r>
              <a:rPr lang="en-US" sz="1800" b="1" u="sng">
                <a:solidFill>
                  <a:srgbClr val="055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Tree and Shrub Green-Up and Green-Down Site Selection </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Tree and Shrub Green-Up Data Sheet</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Tree and Shrub Green-Up Protocol Field Guide</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rgbClr val="055000"/>
              </a:solidFill>
              <a:latin typeface="Calibri"/>
              <a:ea typeface="Calibri"/>
              <a:cs typeface="Calibri"/>
              <a:sym typeface="Calibri"/>
            </a:endParaRPr>
          </a:p>
        </p:txBody>
      </p:sp>
      <p:pic>
        <p:nvPicPr>
          <p:cNvPr id="334" name="Google Shape;334;p11" descr="Camer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945720" y="1707152"/>
            <a:ext cx="1244222" cy="807781"/>
          </a:xfrm>
          <a:prstGeom prst="rect">
            <a:avLst/>
          </a:prstGeom>
          <a:noFill/>
          <a:ln>
            <a:noFill/>
          </a:ln>
        </p:spPr>
      </p:pic>
      <p:pic>
        <p:nvPicPr>
          <p:cNvPr id="335" name="Google Shape;335;p11" descr="Compas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872023">
            <a:off x="7957408" y="3435359"/>
            <a:ext cx="540022" cy="1073727"/>
          </a:xfrm>
          <a:prstGeom prst="rect">
            <a:avLst/>
          </a:prstGeom>
          <a:noFill/>
          <a:ln>
            <a:noFill/>
          </a:ln>
        </p:spPr>
      </p:pic>
      <p:pic>
        <p:nvPicPr>
          <p:cNvPr id="336" name="Google Shape;336;p11" descr="Tree Guide Book"/>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995275">
            <a:off x="4832897" y="2165565"/>
            <a:ext cx="779845" cy="1119548"/>
          </a:xfrm>
          <a:prstGeom prst="rect">
            <a:avLst/>
          </a:prstGeom>
          <a:noFill/>
          <a:ln>
            <a:noFill/>
          </a:ln>
        </p:spPr>
      </p:pic>
      <p:pic>
        <p:nvPicPr>
          <p:cNvPr id="337" name="Google Shape;337;p11" descr="Permanent Marke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529716" y="3207566"/>
            <a:ext cx="1510375" cy="227647"/>
          </a:xfrm>
          <a:prstGeom prst="rect">
            <a:avLst/>
          </a:prstGeom>
          <a:noFill/>
          <a:ln>
            <a:noFill/>
          </a:ln>
          <a:effectLst>
            <a:outerShdw blurRad="292100" dist="139700" dir="2700000" algn="tl" rotWithShape="0">
              <a:srgbClr val="333333">
                <a:alpha val="64705"/>
              </a:srgbClr>
            </a:outerShdw>
          </a:effectLst>
        </p:spPr>
      </p:pic>
      <p:pic>
        <p:nvPicPr>
          <p:cNvPr id="338" name="Google Shape;338;p11" descr="Rule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383666">
            <a:off x="5452560" y="4043544"/>
            <a:ext cx="2045582" cy="275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p:nvPr/>
        </p:nvSpPr>
        <p:spPr>
          <a:xfrm>
            <a:off x="1395034" y="1772316"/>
            <a:ext cx="4812066" cy="4431983"/>
          </a:xfrm>
          <a:prstGeom prst="rect">
            <a:avLst/>
          </a:prstGeom>
          <a:noFill/>
          <a:ln>
            <a:noFill/>
          </a:ln>
        </p:spPr>
        <p:txBody>
          <a:bodyPr spcFirstLastPara="1" wrap="square" lIns="91425" tIns="45700" rIns="91425" bIns="45700" anchor="t" anchorCtr="0">
            <a:spAutoFit/>
          </a:bodyPr>
          <a:lstStyle/>
          <a:p>
            <a:pPr marL="406400" marR="0" lvl="0" indent="-40640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406400" marR="0" lvl="0" indent="-406400" algn="l" rtl="0">
              <a:spcBef>
                <a:spcPts val="0"/>
              </a:spcBef>
              <a:spcAft>
                <a:spcPts val="0"/>
              </a:spcAft>
              <a:buNone/>
            </a:pPr>
            <a:endParaRPr sz="2400" b="1">
              <a:solidFill>
                <a:srgbClr val="055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Define the site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Take GPS measurement</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Tree and shrub species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Take pictures of study site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Tree or shrub data: four buds of the same branch</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date</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bud condition</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leaf length</a:t>
            </a:r>
            <a:endParaRPr/>
          </a:p>
        </p:txBody>
      </p:sp>
      <p:pic>
        <p:nvPicPr>
          <p:cNvPr id="344" name="Google Shape;344;p12" descr="A field site before budburs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8743" y="1937039"/>
            <a:ext cx="2908540" cy="2040565"/>
          </a:xfrm>
          <a:prstGeom prst="rect">
            <a:avLst/>
          </a:prstGeom>
          <a:noFill/>
          <a:ln w="9525" cap="flat" cmpd="sng">
            <a:solidFill>
              <a:schemeClr val="dk1"/>
            </a:solidFill>
            <a:prstDash val="solid"/>
            <a:miter lim="800000"/>
            <a:headEnd type="none" w="sm" len="sm"/>
            <a:tailEnd type="none" w="sm" len="sm"/>
          </a:ln>
        </p:spPr>
      </p:pic>
      <p:pic>
        <p:nvPicPr>
          <p:cNvPr id="345" name="Google Shape;345;p12" descr="The same field site with leaves on the tree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48743" y="4189711"/>
            <a:ext cx="2908540" cy="2014588"/>
          </a:xfrm>
          <a:prstGeom prst="rect">
            <a:avLst/>
          </a:prstGeom>
          <a:noFill/>
          <a:ln w="9525" cap="flat" cmpd="sng">
            <a:solidFill>
              <a:schemeClr val="dk1"/>
            </a:solidFill>
            <a:prstDash val="solid"/>
            <a:miter lim="800000"/>
            <a:headEnd type="none" w="sm" len="sm"/>
            <a:tailEnd type="none" w="sm" len="sm"/>
          </a:ln>
        </p:spPr>
      </p:pic>
      <p:sp>
        <p:nvSpPr>
          <p:cNvPr id="346" name="Google Shape;346;p12"/>
          <p:cNvSpPr txBox="1"/>
          <p:nvPr/>
        </p:nvSpPr>
        <p:spPr>
          <a:xfrm>
            <a:off x="1219669" y="1061673"/>
            <a:ext cx="6508889" cy="461665"/>
          </a:xfrm>
          <a:prstGeom prst="rect">
            <a:avLst/>
          </a:prstGeom>
          <a:noFill/>
          <a:ln>
            <a:noFill/>
          </a:ln>
        </p:spPr>
        <p:txBody>
          <a:bodyPr spcFirstLastPara="1" wrap="square" lIns="91425" tIns="45700" rIns="91425" bIns="45700" anchor="t" anchorCtr="0">
            <a:spAutoFit/>
          </a:bodyPr>
          <a:lstStyle/>
          <a:p>
            <a:pPr marL="406400" marR="0" lvl="0" indent="-406400" algn="l" rtl="0">
              <a:spcBef>
                <a:spcPts val="0"/>
              </a:spcBef>
              <a:spcAft>
                <a:spcPts val="0"/>
              </a:spcAft>
              <a:buNone/>
            </a:pPr>
            <a:r>
              <a:rPr lang="en-US" sz="2400" b="1">
                <a:solidFill>
                  <a:srgbClr val="055000"/>
                </a:solidFill>
                <a:latin typeface="Calibri"/>
                <a:ea typeface="Calibri"/>
                <a:cs typeface="Calibri"/>
                <a:sym typeface="Calibri"/>
              </a:rPr>
              <a:t>Tree and Shrub Green-Up Protocol  (1/9 slides)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3"/>
          <p:cNvSpPr txBox="1"/>
          <p:nvPr/>
        </p:nvSpPr>
        <p:spPr>
          <a:xfrm>
            <a:off x="1448942" y="1787629"/>
            <a:ext cx="4258170" cy="35384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Site selection is important!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t>
            </a:r>
            <a:r>
              <a:rPr lang="en-US" sz="1800" b="0" i="0" u="none" strike="noStrike" cap="none">
                <a:solidFill>
                  <a:schemeClr val="dk1"/>
                </a:solidFill>
                <a:latin typeface="Calibri"/>
                <a:ea typeface="Calibri"/>
                <a:cs typeface="Calibri"/>
                <a:sym typeface="Calibri"/>
              </a:rPr>
              <a:t>plants that are indicative of the surrounding climate:</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Native species</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Not watered or fertilized</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Away from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 site that is accessible and can be visited repeatedly.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possible, choose the same plant/s each year.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400"/>
              </a:spcBef>
              <a:spcAft>
                <a:spcPts val="0"/>
              </a:spcAft>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53" name="Google Shape;353;p13"/>
          <p:cNvSpPr/>
          <p:nvPr/>
        </p:nvSpPr>
        <p:spPr>
          <a:xfrm>
            <a:off x="1386416" y="1050051"/>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Site selection (2/9)</a:t>
            </a:r>
            <a:endParaRPr/>
          </a:p>
        </p:txBody>
      </p:sp>
      <p:pic>
        <p:nvPicPr>
          <p:cNvPr id="354" name="Google Shape;354;p13"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2348" y="5077542"/>
            <a:ext cx="399410" cy="409377"/>
          </a:xfrm>
          <a:prstGeom prst="rect">
            <a:avLst/>
          </a:prstGeom>
          <a:noFill/>
          <a:ln>
            <a:noFill/>
          </a:ln>
          <a:effectLst>
            <a:outerShdw blurRad="292100" dist="139700" dir="2700000" algn="tl" rotWithShape="0">
              <a:srgbClr val="333333">
                <a:alpha val="64705"/>
              </a:srgbClr>
            </a:outerShdw>
          </a:effectLst>
        </p:spPr>
      </p:pic>
      <p:pic>
        <p:nvPicPr>
          <p:cNvPr id="355" name="Google Shape;355;p13" descr="A forest in the spring"/>
          <p:cNvPicPr preferRelativeResize="0"/>
          <p:nvPr/>
        </p:nvPicPr>
        <p:blipFill rotWithShape="1">
          <a:blip r:embed="rId4">
            <a:alphaModFix/>
          </a:blip>
          <a:srcRect/>
          <a:stretch/>
        </p:blipFill>
        <p:spPr>
          <a:xfrm>
            <a:off x="5823236" y="1840857"/>
            <a:ext cx="2959831" cy="2959831"/>
          </a:xfrm>
          <a:prstGeom prst="rect">
            <a:avLst/>
          </a:prstGeom>
          <a:noFill/>
          <a:ln>
            <a:noFill/>
          </a:ln>
        </p:spPr>
      </p:pic>
      <p:sp>
        <p:nvSpPr>
          <p:cNvPr id="356" name="Google Shape;356;p13"/>
          <p:cNvSpPr txBox="1"/>
          <p:nvPr/>
        </p:nvSpPr>
        <p:spPr>
          <a:xfrm>
            <a:off x="1004100" y="5129830"/>
            <a:ext cx="7895091" cy="923330"/>
          </a:xfrm>
          <a:prstGeom prst="rect">
            <a:avLst/>
          </a:prstGeom>
          <a:noFill/>
          <a:ln>
            <a:noFill/>
          </a:ln>
        </p:spPr>
        <p:txBody>
          <a:bodyPr spcFirstLastPara="1" wrap="square" lIns="91425" tIns="45700" rIns="91425" bIns="45700" anchor="t" anchorCtr="0">
            <a:spAutoFit/>
          </a:bodyPr>
          <a:lstStyle/>
          <a:p>
            <a:pPr marL="914400" marR="0" lvl="2" indent="0" algn="just" rtl="0">
              <a:spcBef>
                <a:spcPts val="0"/>
              </a:spcBef>
              <a:spcAft>
                <a:spcPts val="0"/>
              </a:spcAft>
              <a:buNone/>
            </a:pPr>
            <a:r>
              <a:rPr lang="en-US" sz="1800" b="1" i="1" u="none" strike="noStrike" cap="none">
                <a:solidFill>
                  <a:srgbClr val="123B1C"/>
                </a:solidFill>
                <a:latin typeface="Calibri"/>
                <a:ea typeface="Calibri"/>
                <a:cs typeface="Calibri"/>
                <a:sym typeface="Calibri"/>
              </a:rPr>
              <a:t>To determine if the plant is too close to a building, stand at the plant and sight the top of the building through your clinometer. If the angle is greater than 45˚, the building is too close.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p:nvPr/>
        </p:nvSpPr>
        <p:spPr>
          <a:xfrm>
            <a:off x="418117" y="804765"/>
            <a:ext cx="7143262" cy="79985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Other Site </a:t>
            </a:r>
            <a:r>
              <a:rPr lang="en-US" sz="2400" b="1">
                <a:solidFill>
                  <a:srgbClr val="055000"/>
                </a:solidFill>
                <a:latin typeface="Calibri"/>
                <a:ea typeface="Calibri"/>
                <a:cs typeface="Calibri"/>
                <a:sym typeface="Calibri"/>
              </a:rPr>
              <a:t>S</a:t>
            </a:r>
            <a:r>
              <a:rPr lang="en-US" sz="2400" b="1" i="0" u="none" strike="noStrike" cap="none">
                <a:solidFill>
                  <a:srgbClr val="055000"/>
                </a:solidFill>
                <a:latin typeface="Calibri"/>
                <a:ea typeface="Calibri"/>
                <a:cs typeface="Calibri"/>
                <a:sym typeface="Calibri"/>
              </a:rPr>
              <a:t>election </a:t>
            </a:r>
            <a:r>
              <a:rPr lang="en-US" sz="2400" b="1">
                <a:solidFill>
                  <a:srgbClr val="055000"/>
                </a:solidFill>
                <a:latin typeface="Calibri"/>
                <a:ea typeface="Calibri"/>
                <a:cs typeface="Calibri"/>
                <a:sym typeface="Calibri"/>
              </a:rPr>
              <a:t>C</a:t>
            </a:r>
            <a:r>
              <a:rPr lang="en-US" sz="2400" b="1" i="0" u="none" strike="noStrike" cap="none">
                <a:solidFill>
                  <a:srgbClr val="055000"/>
                </a:solidFill>
                <a:latin typeface="Calibri"/>
                <a:ea typeface="Calibri"/>
                <a:cs typeface="Calibri"/>
                <a:sym typeface="Calibri"/>
              </a:rPr>
              <a:t>onsiderations (3/9)</a:t>
            </a:r>
            <a:endParaRPr/>
          </a:p>
        </p:txBody>
      </p:sp>
      <p:sp>
        <p:nvSpPr>
          <p:cNvPr id="362" name="Google Shape;362;p14"/>
          <p:cNvSpPr/>
          <p:nvPr/>
        </p:nvSpPr>
        <p:spPr>
          <a:xfrm>
            <a:off x="1354696" y="1490226"/>
            <a:ext cx="7514587" cy="41365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p:txBody>
      </p:sp>
      <p:grpSp>
        <p:nvGrpSpPr>
          <p:cNvPr id="363" name="Google Shape;363;p14" descr="Sketch showing trees and shrubs of different heights from a side view and a satellite view."/>
          <p:cNvGrpSpPr/>
          <p:nvPr/>
        </p:nvGrpSpPr>
        <p:grpSpPr>
          <a:xfrm>
            <a:off x="1683936" y="2421512"/>
            <a:ext cx="6658669" cy="1792183"/>
            <a:chOff x="1421775" y="2864366"/>
            <a:chExt cx="7994663" cy="2863334"/>
          </a:xfrm>
        </p:grpSpPr>
        <p:cxnSp>
          <p:nvCxnSpPr>
            <p:cNvPr id="364" name="Google Shape;364;p14"/>
            <p:cNvCxnSpPr/>
            <p:nvPr/>
          </p:nvCxnSpPr>
          <p:spPr>
            <a:xfrm rot="10800000">
              <a:off x="6273800" y="4457700"/>
              <a:ext cx="10414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65" name="Google Shape;365;p14" descr="Screen Shot 2015-08-26 at 12.44.5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366" name="Google Shape;366;p14"/>
            <p:cNvCxnSpPr/>
            <p:nvPr/>
          </p:nvCxnSpPr>
          <p:spPr>
            <a:xfrm rot="10800000">
              <a:off x="1877362" y="3187700"/>
              <a:ext cx="5003800" cy="0"/>
            </a:xfrm>
            <a:prstGeom prst="straightConnector1">
              <a:avLst/>
            </a:prstGeom>
            <a:noFill/>
            <a:ln w="25400" cap="flat" cmpd="sng">
              <a:solidFill>
                <a:srgbClr val="055000"/>
              </a:solidFill>
              <a:prstDash val="solid"/>
              <a:round/>
              <a:headEnd type="none" w="sm" len="sm"/>
              <a:tailEnd type="none" w="sm" len="sm"/>
            </a:ln>
            <a:effectLst>
              <a:outerShdw blurRad="40000" dist="20000" dir="5400000" rotWithShape="0">
                <a:srgbClr val="000000">
                  <a:alpha val="37647"/>
                </a:srgbClr>
              </a:outerShdw>
            </a:effectLst>
          </p:spPr>
        </p:cxnSp>
        <p:cxnSp>
          <p:nvCxnSpPr>
            <p:cNvPr id="367" name="Google Shape;367;p14"/>
            <p:cNvCxnSpPr/>
            <p:nvPr/>
          </p:nvCxnSpPr>
          <p:spPr>
            <a:xfrm>
              <a:off x="5649262" y="3175000"/>
              <a:ext cx="0" cy="12827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8" name="Google Shape;368;p14"/>
            <p:cNvCxnSpPr/>
            <p:nvPr/>
          </p:nvCxnSpPr>
          <p:spPr>
            <a:xfrm>
              <a:off x="5357162" y="3213100"/>
              <a:ext cx="0" cy="1143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9" name="Google Shape;369;p14"/>
            <p:cNvCxnSpPr/>
            <p:nvPr/>
          </p:nvCxnSpPr>
          <p:spPr>
            <a:xfrm>
              <a:off x="6182662" y="3162300"/>
              <a:ext cx="0" cy="11049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0" name="Google Shape;370;p14"/>
            <p:cNvCxnSpPr/>
            <p:nvPr/>
          </p:nvCxnSpPr>
          <p:spPr>
            <a:xfrm>
              <a:off x="3922062" y="3200400"/>
              <a:ext cx="0" cy="1066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1" name="Google Shape;371;p14"/>
            <p:cNvCxnSpPr/>
            <p:nvPr/>
          </p:nvCxnSpPr>
          <p:spPr>
            <a:xfrm>
              <a:off x="2956862" y="3162300"/>
              <a:ext cx="0" cy="1219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2" name="Google Shape;372;p14"/>
            <p:cNvCxnSpPr/>
            <p:nvPr/>
          </p:nvCxnSpPr>
          <p:spPr>
            <a:xfrm>
              <a:off x="2448862" y="3162300"/>
              <a:ext cx="25400" cy="11141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3" name="Google Shape;373;p14"/>
            <p:cNvCxnSpPr/>
            <p:nvPr/>
          </p:nvCxnSpPr>
          <p:spPr>
            <a:xfrm>
              <a:off x="1877362" y="3187700"/>
              <a:ext cx="12700" cy="10887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4" name="Google Shape;374;p14"/>
            <p:cNvCxnSpPr/>
            <p:nvPr/>
          </p:nvCxnSpPr>
          <p:spPr>
            <a:xfrm>
              <a:off x="6881162" y="3175000"/>
              <a:ext cx="0" cy="1092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5" name="Google Shape;375;p14"/>
            <p:cNvCxnSpPr/>
            <p:nvPr/>
          </p:nvCxnSpPr>
          <p:spPr>
            <a:xfrm>
              <a:off x="4417362" y="3162300"/>
              <a:ext cx="0" cy="1193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6" name="Google Shape;376;p14"/>
            <p:cNvCxnSpPr/>
            <p:nvPr/>
          </p:nvCxnSpPr>
          <p:spPr>
            <a:xfrm>
              <a:off x="3373724" y="3162300"/>
              <a:ext cx="0" cy="12446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7" name="Google Shape;377;p14"/>
            <p:cNvCxnSpPr>
              <a:stCxn id="378" idx="1"/>
            </p:cNvCxnSpPr>
            <p:nvPr/>
          </p:nvCxnSpPr>
          <p:spPr>
            <a:xfrm flipH="1">
              <a:off x="7073795" y="4836563"/>
              <a:ext cx="960300" cy="345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sp>
          <p:nvSpPr>
            <p:cNvPr id="378" name="Google Shape;378;p14"/>
            <p:cNvSpPr txBox="1"/>
            <p:nvPr/>
          </p:nvSpPr>
          <p:spPr>
            <a:xfrm>
              <a:off x="8034095" y="4480937"/>
              <a:ext cx="1382343" cy="711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Satellite View</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5"/>
          <p:cNvSpPr txBox="1"/>
          <p:nvPr/>
        </p:nvSpPr>
        <p:spPr>
          <a:xfrm>
            <a:off x="1327418" y="1604036"/>
            <a:ext cx="7475269" cy="4450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Arial"/>
                <a:ea typeface="Arial"/>
                <a:cs typeface="Arial"/>
                <a:sym typeface="Arial"/>
              </a:rPr>
              <a:t>Before collecting data, set up the site</a:t>
            </a:r>
            <a:r>
              <a:rPr lang="en-US" sz="1700" b="1">
                <a:solidFill>
                  <a:schemeClr val="dk1"/>
                </a:solidFill>
                <a:latin typeface="Arial"/>
                <a:ea typeface="Arial"/>
                <a:cs typeface="Arial"/>
                <a:sym typeface="Arial"/>
              </a:rPr>
              <a:t> using the </a:t>
            </a:r>
            <a:r>
              <a:rPr lang="en-US" sz="17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Tree and Shrub Green- Up and Green-Down Site Selection Field Guide</a:t>
            </a:r>
            <a:endParaRPr sz="1700" b="1">
              <a:solidFill>
                <a:schemeClr val="dk1"/>
              </a:solidFill>
              <a:latin typeface="Arial"/>
              <a:ea typeface="Arial"/>
              <a:cs typeface="Arial"/>
              <a:sym typeface="Arial"/>
            </a:endParaRPr>
          </a:p>
          <a:p>
            <a:pPr marL="0" marR="0" lvl="0" indent="0" algn="l" rtl="0">
              <a:lnSpc>
                <a:spcPct val="100000"/>
              </a:lnSpc>
              <a:spcBef>
                <a:spcPts val="340"/>
              </a:spcBef>
              <a:spcAft>
                <a:spcPts val="0"/>
              </a:spcAft>
              <a:buNone/>
            </a:pPr>
            <a:endParaRPr sz="1700" b="1" i="0" u="none" strike="noStrike" cap="none">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Complete sections of </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Site </a:t>
            </a:r>
            <a:r>
              <a:rPr lang="en-US" sz="17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efinition </a:t>
            </a:r>
            <a:r>
              <a:rPr lang="en-US" sz="17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heet</a:t>
            </a:r>
            <a:r>
              <a:rPr lang="en-US" sz="1700" b="1"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Select a shrub or tree- I</a:t>
            </a:r>
            <a:r>
              <a:rPr lang="en-US" sz="1700">
                <a:solidFill>
                  <a:schemeClr val="dk1"/>
                </a:solidFill>
                <a:latin typeface="Arial"/>
                <a:ea typeface="Arial"/>
                <a:cs typeface="Arial"/>
                <a:sym typeface="Arial"/>
              </a:rPr>
              <a:t>t should be a dominant native species, deciduous and easily accessible.</a:t>
            </a:r>
            <a:endParaRPr/>
          </a:p>
          <a:p>
            <a:pPr marL="347663" marR="0" lvl="0" indent="-347663"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Select large and healthy branch. </a:t>
            </a:r>
            <a:r>
              <a:rPr lang="en-US" sz="1700">
                <a:solidFill>
                  <a:schemeClr val="dk1"/>
                </a:solidFill>
                <a:latin typeface="Arial"/>
                <a:ea typeface="Arial"/>
                <a:cs typeface="Arial"/>
                <a:sym typeface="Arial"/>
              </a:rPr>
              <a:t>If a lower branch is chosen, it should </a:t>
            </a:r>
            <a:endParaRPr/>
          </a:p>
          <a:p>
            <a:pPr marL="347663" marR="0" lvl="0" indent="-347663" algn="l" rtl="0">
              <a:spcBef>
                <a:spcPts val="0"/>
              </a:spcBef>
              <a:spcAft>
                <a:spcPts val="0"/>
              </a:spcAft>
              <a:buNone/>
            </a:pPr>
            <a:r>
              <a:rPr lang="en-US" sz="1700">
                <a:solidFill>
                  <a:schemeClr val="dk1"/>
                </a:solidFill>
                <a:latin typeface="Arial"/>
                <a:ea typeface="Arial"/>
                <a:cs typeface="Arial"/>
                <a:sym typeface="Arial"/>
              </a:rPr>
              <a:t>	be on the edge of the stand of trees or shrubs since branches inside a stand may experience a different microclimate due to shading:</a:t>
            </a:r>
            <a:endParaRPr sz="1700" b="0" i="0" u="none" strike="noStrike" cap="none">
              <a:solidFill>
                <a:schemeClr val="dk1"/>
              </a:solidFill>
              <a:latin typeface="Arial"/>
              <a:ea typeface="Arial"/>
              <a:cs typeface="Arial"/>
              <a:sym typeface="Arial"/>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North side of plant if living in Southern Hemisphere</a:t>
            </a:r>
            <a:endParaRPr sz="1700" b="0" i="0" u="none" strike="noStrike" cap="none">
              <a:solidFill>
                <a:schemeClr val="dk1"/>
              </a:solidFill>
              <a:latin typeface="Arial"/>
              <a:ea typeface="Arial"/>
              <a:cs typeface="Arial"/>
              <a:sym typeface="Arial"/>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South side of plant if living in Northern Hemisphere</a:t>
            </a:r>
            <a:endParaRPr sz="1700" b="0" i="0" u="none" strike="noStrike" cap="none">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Identify genus and species.</a:t>
            </a:r>
            <a:endParaRPr/>
          </a:p>
          <a:p>
            <a:pPr marL="342900" marR="0" lvl="0" indent="-342900" algn="l" rtl="0">
              <a:lnSpc>
                <a:spcPct val="100000"/>
              </a:lnSpc>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Mark selected tree and branch with flagging tape.</a:t>
            </a:r>
            <a:endParaRPr/>
          </a:p>
          <a:p>
            <a:pPr marL="342900" marR="0" lvl="0" indent="-342900" algn="l" rtl="0">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Locate coordinates using your phone or the </a:t>
            </a:r>
            <a:r>
              <a:rPr lang="en-US" sz="17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700" b="1">
                <a:solidFill>
                  <a:schemeClr val="dk1"/>
                </a:solidFill>
                <a:latin typeface="Arial"/>
                <a:ea typeface="Arial"/>
                <a:cs typeface="Arial"/>
                <a:sym typeface="Arial"/>
              </a:rPr>
              <a:t>.</a:t>
            </a:r>
            <a:endParaRPr/>
          </a:p>
          <a:p>
            <a:pPr marL="342900" marR="0" lvl="0" indent="-241300" algn="l" rtl="0">
              <a:spcBef>
                <a:spcPts val="32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None/>
            </a:pPr>
            <a:r>
              <a:rPr lang="en-US" sz="1600" b="1" i="0" u="none" strike="noStrike" cap="none">
                <a:solidFill>
                  <a:srgbClr val="FF0000"/>
                </a:solidFill>
                <a:latin typeface="Calibri"/>
                <a:ea typeface="Calibri"/>
                <a:cs typeface="Calibri"/>
                <a:sym typeface="Calibri"/>
              </a:rPr>
              <a:t>Site preparation is done only once. This step can be done before or during first green up visit. You are done with this step!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85" name="Google Shape;385;p15"/>
          <p:cNvSpPr/>
          <p:nvPr/>
        </p:nvSpPr>
        <p:spPr>
          <a:xfrm>
            <a:off x="1183742" y="928461"/>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5000"/>
                </a:solidFill>
                <a:latin typeface="Calibri"/>
                <a:ea typeface="Calibri"/>
                <a:cs typeface="Calibri"/>
                <a:sym typeface="Calibri"/>
              </a:rPr>
              <a:t>Site preparation: Trees and shrubs (4/9)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6"/>
          <p:cNvSpPr txBox="1"/>
          <p:nvPr/>
        </p:nvSpPr>
        <p:spPr>
          <a:xfrm>
            <a:off x="1179060" y="632594"/>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Tree and Shrub Green-Up Protocol (5/9)</a:t>
            </a:r>
            <a:endParaRPr sz="2400" b="1" i="0" u="none" strike="noStrike" cap="none">
              <a:solidFill>
                <a:srgbClr val="055000"/>
              </a:solidFill>
              <a:latin typeface="Calibri"/>
              <a:ea typeface="Calibri"/>
              <a:cs typeface="Calibri"/>
              <a:sym typeface="Calibri"/>
            </a:endParaRPr>
          </a:p>
        </p:txBody>
      </p:sp>
      <p:sp>
        <p:nvSpPr>
          <p:cNvPr id="391" name="Google Shape;391;p16"/>
          <p:cNvSpPr/>
          <p:nvPr/>
        </p:nvSpPr>
        <p:spPr>
          <a:xfrm>
            <a:off x="1288025" y="1775594"/>
            <a:ext cx="4299975"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Arial"/>
                <a:ea typeface="Arial"/>
                <a:cs typeface="Arial"/>
                <a:sym typeface="Arial"/>
              </a:rPr>
              <a:t>First time only: getting started</a:t>
            </a:r>
            <a:endParaRPr/>
          </a:p>
          <a:p>
            <a:pPr marL="0" marR="0" lvl="0" indent="0" algn="just" rtl="0">
              <a:spcBef>
                <a:spcPts val="0"/>
              </a:spcBef>
              <a:spcAft>
                <a:spcPts val="0"/>
              </a:spcAft>
              <a:buNone/>
            </a:pPr>
            <a:endParaRPr sz="1800" b="1">
              <a:solidFill>
                <a:schemeClr val="dk1"/>
              </a:solidFill>
              <a:latin typeface="Arial"/>
              <a:ea typeface="Arial"/>
              <a:cs typeface="Arial"/>
              <a:sym typeface="Arial"/>
            </a:endParaRPr>
          </a:p>
          <a:p>
            <a:pPr marL="0" marR="0" lvl="0" indent="-114300" algn="just" rtl="0">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 Complete the upper portion of your </a:t>
            </a:r>
            <a:r>
              <a:rPr lang="en-US" sz="18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Tree and Shrub Green-Up Data Sheet</a:t>
            </a:r>
            <a:r>
              <a:rPr lang="en-US" sz="1800">
                <a:solidFill>
                  <a:schemeClr val="dk1"/>
                </a:solidFill>
                <a:latin typeface="Arial"/>
                <a:ea typeface="Arial"/>
                <a:cs typeface="Arial"/>
                <a:sym typeface="Arial"/>
              </a:rPr>
              <a:t>.</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2. For the selected tree or shrub, locate the bud at the end of the branch. Label this bud by marking one dot on the branch next to the bud.</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3. Locate the three other buds closest to this bud. Label these buds by marking two, three, or four dots next to them.</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pic>
        <p:nvPicPr>
          <p:cNvPr id="392" name="Google Shape;392;p16" descr="Photo of a branch with each bud labeled for green-u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54864" y="2475672"/>
            <a:ext cx="3249261" cy="2376328"/>
          </a:xfrm>
          <a:prstGeom prst="rect">
            <a:avLst/>
          </a:prstGeom>
          <a:noFill/>
          <a:ln>
            <a:noFill/>
          </a:ln>
        </p:spPr>
      </p:pic>
      <p:sp>
        <p:nvSpPr>
          <p:cNvPr id="393" name="Google Shape;393;p16"/>
          <p:cNvSpPr txBox="1"/>
          <p:nvPr/>
        </p:nvSpPr>
        <p:spPr>
          <a:xfrm>
            <a:off x="6891043" y="4979015"/>
            <a:ext cx="201850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Photo Credit: Markus Eugster</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7"/>
          <p:cNvSpPr txBox="1"/>
          <p:nvPr/>
        </p:nvSpPr>
        <p:spPr>
          <a:xfrm>
            <a:off x="496890" y="6797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Tree and Shrub Green-Up Protocol (6/9)</a:t>
            </a:r>
            <a:endParaRPr sz="2400" b="1" i="0" u="none" strike="noStrike" cap="none">
              <a:solidFill>
                <a:srgbClr val="055000"/>
              </a:solidFill>
              <a:latin typeface="Calibri"/>
              <a:ea typeface="Calibri"/>
              <a:cs typeface="Calibri"/>
              <a:sym typeface="Calibri"/>
            </a:endParaRPr>
          </a:p>
        </p:txBody>
      </p:sp>
      <p:sp>
        <p:nvSpPr>
          <p:cNvPr id="399" name="Google Shape;399;p17"/>
          <p:cNvSpPr/>
          <p:nvPr/>
        </p:nvSpPr>
        <p:spPr>
          <a:xfrm>
            <a:off x="1288026" y="1775594"/>
            <a:ext cx="3204782"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First time only: getting started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4. Take a photograph from the center of your site looking in the north, south, east, and west directions.</a:t>
            </a:r>
            <a:endParaRPr sz="1800">
              <a:solidFill>
                <a:schemeClr val="dk1"/>
              </a:solidFill>
              <a:latin typeface="Arial"/>
              <a:ea typeface="Arial"/>
              <a:cs typeface="Arial"/>
              <a:sym typeface="Arial"/>
            </a:endParaRPr>
          </a:p>
        </p:txBody>
      </p:sp>
      <p:pic>
        <p:nvPicPr>
          <p:cNvPr id="400" name="Google Shape;400;p17" descr="Girl holding West indicator for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1690" y="1777624"/>
            <a:ext cx="4233683" cy="3175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txBox="1"/>
          <p:nvPr/>
        </p:nvSpPr>
        <p:spPr>
          <a:xfrm>
            <a:off x="560059" y="636687"/>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Every Visit: Tree and Shrub Green-Up Protocol (7/9)</a:t>
            </a:r>
            <a:endParaRPr sz="2400" b="1" i="0" u="none" strike="noStrike" cap="none">
              <a:solidFill>
                <a:srgbClr val="055000"/>
              </a:solidFill>
              <a:latin typeface="Calibri"/>
              <a:ea typeface="Calibri"/>
              <a:cs typeface="Calibri"/>
              <a:sym typeface="Calibri"/>
            </a:endParaRPr>
          </a:p>
        </p:txBody>
      </p:sp>
      <p:sp>
        <p:nvSpPr>
          <p:cNvPr id="406" name="Google Shape;406;p18"/>
          <p:cNvSpPr/>
          <p:nvPr/>
        </p:nvSpPr>
        <p:spPr>
          <a:xfrm>
            <a:off x="1371601" y="1779687"/>
            <a:ext cx="6936658" cy="48013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Arial"/>
                <a:ea typeface="Arial"/>
                <a:cs typeface="Arial"/>
                <a:sym typeface="Arial"/>
              </a:rPr>
              <a:t>1. Examine each bud. </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“dormant” if the bud is unchanged.</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“swelling” if the bud is getting bigger.</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“budburst” the first day you see the green tips of leaves.</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“lost” if something happens to the bud and you cannot continue observations.</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2. After each budburst, use a ruler to measure the length of the leaf or leaves. Do not include leaf stem or petiole in your leaf measurements. </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3. Measure the leaves until the leaf length stops increasing. Different leaves may stop  growing at different dates</a:t>
            </a:r>
            <a:endParaRPr sz="1800">
              <a:solidFill>
                <a:schemeClr val="dk1"/>
              </a:solidFill>
              <a:latin typeface="Arial"/>
              <a:ea typeface="Arial"/>
              <a:cs typeface="Arial"/>
              <a:sym typeface="Arial"/>
            </a:endParaRPr>
          </a:p>
        </p:txBody>
      </p:sp>
      <p:pic>
        <p:nvPicPr>
          <p:cNvPr id="407" name="Google Shape;407;p18" descr="Sketch of a leaf showing to measure the leaf length but not the ste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6657" y="4541216"/>
            <a:ext cx="2083414" cy="13756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19" descr="A swollen bu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5505" y="4721824"/>
            <a:ext cx="2039562" cy="1608840"/>
          </a:xfrm>
          <a:prstGeom prst="rect">
            <a:avLst/>
          </a:prstGeom>
          <a:noFill/>
          <a:ln>
            <a:noFill/>
          </a:ln>
        </p:spPr>
      </p:pic>
      <p:pic>
        <p:nvPicPr>
          <p:cNvPr id="413" name="Google Shape;413;p19" descr="A bud that has bur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7035" y="4707072"/>
            <a:ext cx="2178779" cy="1623591"/>
          </a:xfrm>
          <a:prstGeom prst="rect">
            <a:avLst/>
          </a:prstGeom>
          <a:noFill/>
          <a:ln>
            <a:noFill/>
          </a:ln>
        </p:spPr>
      </p:pic>
      <p:sp>
        <p:nvSpPr>
          <p:cNvPr id="414" name="Google Shape;414;p19"/>
          <p:cNvSpPr txBox="1"/>
          <p:nvPr/>
        </p:nvSpPr>
        <p:spPr>
          <a:xfrm>
            <a:off x="2485286" y="4820781"/>
            <a:ext cx="9004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swollen</a:t>
            </a:r>
            <a:endParaRPr/>
          </a:p>
        </p:txBody>
      </p:sp>
      <p:sp>
        <p:nvSpPr>
          <p:cNvPr id="415" name="Google Shape;415;p19"/>
          <p:cNvSpPr txBox="1"/>
          <p:nvPr/>
        </p:nvSpPr>
        <p:spPr>
          <a:xfrm>
            <a:off x="4906424" y="4791948"/>
            <a:ext cx="103259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budburst</a:t>
            </a:r>
            <a:endParaRPr/>
          </a:p>
        </p:txBody>
      </p:sp>
      <p:pic>
        <p:nvPicPr>
          <p:cNvPr id="416" name="Google Shape;416;p19" descr="A hand measuring a leaf with a rul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07782" y="4707073"/>
            <a:ext cx="2665044" cy="1623591"/>
          </a:xfrm>
          <a:prstGeom prst="rect">
            <a:avLst/>
          </a:prstGeom>
          <a:noFill/>
          <a:ln>
            <a:noFill/>
          </a:ln>
        </p:spPr>
      </p:pic>
      <p:sp>
        <p:nvSpPr>
          <p:cNvPr id="417" name="Google Shape;417;p19"/>
          <p:cNvSpPr txBox="1"/>
          <p:nvPr/>
        </p:nvSpPr>
        <p:spPr>
          <a:xfrm>
            <a:off x="1160049" y="977443"/>
            <a:ext cx="6966300" cy="610101"/>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Every Visit: Tree and Shrub Green-Up Protocol (8/9)</a:t>
            </a:r>
            <a:endParaRPr sz="2400" b="1" i="0" u="none" strike="noStrike" cap="none">
              <a:solidFill>
                <a:srgbClr val="055000"/>
              </a:solidFill>
              <a:latin typeface="Calibri"/>
              <a:ea typeface="Calibri"/>
              <a:cs typeface="Calibri"/>
              <a:sym typeface="Calibri"/>
            </a:endParaRPr>
          </a:p>
        </p:txBody>
      </p:sp>
      <p:sp>
        <p:nvSpPr>
          <p:cNvPr id="418" name="Google Shape;418;p19"/>
          <p:cNvSpPr txBox="1"/>
          <p:nvPr/>
        </p:nvSpPr>
        <p:spPr>
          <a:xfrm>
            <a:off x="6979876" y="3647158"/>
            <a:ext cx="16440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Measure leaf length</a:t>
            </a:r>
            <a:endParaRPr/>
          </a:p>
        </p:txBody>
      </p:sp>
      <p:pic>
        <p:nvPicPr>
          <p:cNvPr id="419" name="Google Shape;419;p19" descr="Screenshot of the data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65505" y="2040251"/>
            <a:ext cx="5033409" cy="2365343"/>
          </a:xfrm>
          <a:prstGeom prst="rect">
            <a:avLst/>
          </a:prstGeom>
          <a:noFill/>
          <a:ln w="9525" cap="flat" cmpd="sng">
            <a:solidFill>
              <a:srgbClr val="4A452A"/>
            </a:solidFill>
            <a:prstDash val="solid"/>
            <a:round/>
            <a:headEnd type="none" w="sm" len="sm"/>
            <a:tailEnd type="none" w="sm" len="sm"/>
          </a:ln>
        </p:spPr>
      </p:pic>
      <p:cxnSp>
        <p:nvCxnSpPr>
          <p:cNvPr id="420" name="Google Shape;420;p19"/>
          <p:cNvCxnSpPr/>
          <p:nvPr/>
        </p:nvCxnSpPr>
        <p:spPr>
          <a:xfrm flipH="1">
            <a:off x="7724943" y="4121063"/>
            <a:ext cx="153928" cy="565524"/>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21" name="Google Shape;421;p19"/>
          <p:cNvSpPr txBox="1"/>
          <p:nvPr/>
        </p:nvSpPr>
        <p:spPr>
          <a:xfrm>
            <a:off x="1512609" y="1625663"/>
            <a:ext cx="354411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Record the data on your datasheet.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 descr="1_LandingPageBioBUDBURSTv2.png"/>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32405" y="2067026"/>
            <a:ext cx="8011593" cy="4790973"/>
          </a:xfrm>
          <a:prstGeom prst="rect">
            <a:avLst/>
          </a:prstGeom>
          <a:noFill/>
          <a:ln>
            <a:noFill/>
          </a:ln>
        </p:spPr>
      </p:pic>
      <p:sp>
        <p:nvSpPr>
          <p:cNvPr id="246" name="Google Shape;246;p2"/>
          <p:cNvSpPr txBox="1"/>
          <p:nvPr/>
        </p:nvSpPr>
        <p:spPr>
          <a:xfrm>
            <a:off x="1164709" y="873310"/>
            <a:ext cx="7959090" cy="5478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Define phenology and what is meant by tree and shrub green-up</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the importance of quality control steps in the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why green-up data is important for understanding our changing Earth system</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Explain the difference between accuracy and precision</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Identify a tree and shrub green-up study site and conduct measurements in the field</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Upload data to the GLOBE database</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Visualize data using GLOBE’s Visualization System</a:t>
            </a:r>
            <a:endParaRPr sz="100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0"/>
          <p:cNvSpPr txBox="1"/>
          <p:nvPr/>
        </p:nvSpPr>
        <p:spPr>
          <a:xfrm>
            <a:off x="1267379" y="1055861"/>
            <a:ext cx="5576839" cy="6200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Example of Completed Data Sheet (9/9)</a:t>
            </a:r>
            <a:endParaRPr sz="2400" b="1" i="0" u="none" strike="noStrike" cap="none">
              <a:solidFill>
                <a:srgbClr val="055000"/>
              </a:solidFill>
              <a:latin typeface="Calibri"/>
              <a:ea typeface="Calibri"/>
              <a:cs typeface="Calibri"/>
              <a:sym typeface="Calibri"/>
            </a:endParaRPr>
          </a:p>
        </p:txBody>
      </p:sp>
      <p:pic>
        <p:nvPicPr>
          <p:cNvPr id="427" name="Google Shape;427;p20" descr="Example data sheet with measurements from March to Apri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1738" y="1675911"/>
            <a:ext cx="7254021" cy="475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1"/>
          <p:cNvSpPr/>
          <p:nvPr/>
        </p:nvSpPr>
        <p:spPr>
          <a:xfrm>
            <a:off x="1450946" y="1127833"/>
            <a:ext cx="47744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Desktop Data Entry</a:t>
            </a:r>
            <a:r>
              <a:rPr lang="en-US" sz="18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Email Data Entry</a:t>
            </a:r>
            <a:r>
              <a:rPr lang="en-US" sz="18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 Observer App</a:t>
            </a:r>
            <a:r>
              <a:rPr lang="en-US" sz="18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1600">
              <a:solidFill>
                <a:schemeClr val="dk1"/>
              </a:solidFill>
              <a:latin typeface="Calibri"/>
              <a:ea typeface="Calibri"/>
              <a:cs typeface="Calibri"/>
              <a:sym typeface="Calibri"/>
            </a:endParaRPr>
          </a:p>
        </p:txBody>
      </p:sp>
      <p:sp>
        <p:nvSpPr>
          <p:cNvPr id="433" name="Google Shape;433;p21"/>
          <p:cNvSpPr txBox="1"/>
          <p:nvPr/>
        </p:nvSpPr>
        <p:spPr>
          <a:xfrm>
            <a:off x="1305055" y="5180622"/>
            <a:ext cx="7690317" cy="1341906"/>
          </a:xfrm>
          <a:prstGeom prst="rect">
            <a:avLst/>
          </a:prstGeom>
          <a:noFill/>
          <a:ln>
            <a:noFill/>
          </a:ln>
        </p:spPr>
        <p:txBody>
          <a:bodyPr spcFirstLastPara="1" wrap="square" lIns="91425" tIns="45700" rIns="91425" bIns="45700" anchor="t" anchorCtr="0">
            <a:spAutoFit/>
          </a:bodyPr>
          <a:lstStyle/>
          <a:p>
            <a:pPr marL="1027113" marR="0" lvl="0" indent="-1027113" algn="l" rtl="0">
              <a:spcBef>
                <a:spcPts val="0"/>
              </a:spcBef>
              <a:spcAft>
                <a:spcPts val="0"/>
              </a:spcAft>
              <a:buNone/>
            </a:pPr>
            <a:r>
              <a:rPr lang="en-US" sz="1400">
                <a:solidFill>
                  <a:srgbClr val="3E5794"/>
                </a:solidFill>
                <a:latin typeface="Arial"/>
                <a:ea typeface="Arial"/>
                <a:cs typeface="Arial"/>
                <a:sym typeface="Arial"/>
              </a:rPr>
              <a:t>Step 1</a:t>
            </a:r>
            <a:r>
              <a:rPr lang="en-US" sz="1400">
                <a:solidFill>
                  <a:schemeClr val="dk1"/>
                </a:solidFill>
                <a:latin typeface="Arial"/>
                <a:ea typeface="Arial"/>
                <a:cs typeface="Arial"/>
                <a:sym typeface="Arial"/>
              </a:rPr>
              <a:t>: Confirm that a Green-Up Study Site has been defined</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2</a:t>
            </a:r>
            <a:r>
              <a:rPr lang="en-US" sz="1400">
                <a:solidFill>
                  <a:schemeClr val="dk1"/>
                </a:solidFill>
                <a:latin typeface="Arial"/>
                <a:ea typeface="Arial"/>
                <a:cs typeface="Arial"/>
                <a:sym typeface="Arial"/>
              </a:rPr>
              <a:t>: Select “Green-Up” from the Phenology data entry menu</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3</a:t>
            </a:r>
            <a:r>
              <a:rPr lang="en-US" sz="1400">
                <a:solidFill>
                  <a:schemeClr val="dk1"/>
                </a:solidFill>
                <a:latin typeface="Arial"/>
                <a:ea typeface="Arial"/>
                <a:cs typeface="Arial"/>
                <a:sym typeface="Arial"/>
              </a:rPr>
              <a:t>: Select your Study Site, enter the date and growing season cycle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4</a:t>
            </a:r>
            <a:r>
              <a:rPr lang="en-US" sz="1400">
                <a:solidFill>
                  <a:schemeClr val="dk1"/>
                </a:solidFill>
                <a:latin typeface="Arial"/>
                <a:ea typeface="Arial"/>
                <a:cs typeface="Arial"/>
                <a:sym typeface="Arial"/>
              </a:rPr>
              <a:t>: Enter data for the grass/ leaves/buds from each line of the data sheet, one at a time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5</a:t>
            </a:r>
            <a:r>
              <a:rPr lang="en-US" sz="1400">
                <a:solidFill>
                  <a:schemeClr val="dk1"/>
                </a:solidFill>
                <a:latin typeface="Arial"/>
                <a:ea typeface="Arial"/>
                <a:cs typeface="Arial"/>
                <a:sym typeface="Arial"/>
              </a:rPr>
              <a:t>: Confirm data entries on verification page</a:t>
            </a:r>
            <a:endParaRPr/>
          </a:p>
        </p:txBody>
      </p:sp>
      <p:pic>
        <p:nvPicPr>
          <p:cNvPr id="434" name="Google Shape;434;p21" descr="GLOBE Observer App homep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8478" y="1569177"/>
            <a:ext cx="1883683" cy="317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2"/>
          <p:cNvSpPr txBox="1"/>
          <p:nvPr/>
        </p:nvSpPr>
        <p:spPr>
          <a:xfrm>
            <a:off x="1388532" y="1022853"/>
            <a:ext cx="7270800" cy="449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Green-Up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40" name="Google Shape;440;p22"/>
          <p:cNvSpPr txBox="1"/>
          <p:nvPr/>
        </p:nvSpPr>
        <p:spPr>
          <a:xfrm>
            <a:off x="2345735" y="6317823"/>
            <a:ext cx="74419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
        <p:nvSpPr>
          <p:cNvPr id="441" name="Google Shape;441;p22"/>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42" name="Google Shape;442;p22"/>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Green-up under the Biosphere drop down </a:t>
            </a:r>
            <a:endParaRPr/>
          </a:p>
        </p:txBody>
      </p:sp>
      <p:pic>
        <p:nvPicPr>
          <p:cNvPr id="443" name="Google Shape;443;p22" descr="Screenshot of the filters menu in the visualization syste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70104" y="2377093"/>
            <a:ext cx="3094992" cy="3799655"/>
          </a:xfrm>
          <a:prstGeom prst="rect">
            <a:avLst/>
          </a:prstGeom>
          <a:noFill/>
          <a:ln>
            <a:noFill/>
          </a:ln>
        </p:spPr>
      </p:pic>
      <p:sp>
        <p:nvSpPr>
          <p:cNvPr id="444" name="Google Shape;444;p22"/>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45" name="Google Shape;445;p22"/>
          <p:cNvCxnSpPr/>
          <p:nvPr/>
        </p:nvCxnSpPr>
        <p:spPr>
          <a:xfrm rot="10800000" flipH="1">
            <a:off x="3306871" y="2589460"/>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6" name="Google Shape;446;p22"/>
          <p:cNvCxnSpPr>
            <a:stCxn id="442" idx="3"/>
          </p:cNvCxnSpPr>
          <p:nvPr/>
        </p:nvCxnSpPr>
        <p:spPr>
          <a:xfrm rot="10800000" flipH="1">
            <a:off x="3376917" y="4659852"/>
            <a:ext cx="938700" cy="1095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7" name="Google Shape;447;p22"/>
          <p:cNvCxnSpPr/>
          <p:nvPr/>
        </p:nvCxnSpPr>
        <p:spPr>
          <a:xfrm flipH="1">
            <a:off x="7049709" y="3676035"/>
            <a:ext cx="705759" cy="24134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3"/>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Green-Up data.</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53" name="Google Shape;453;p23" descr="Screenshot of the data visualization system showing the date choos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cxnSp>
        <p:nvCxnSpPr>
          <p:cNvPr id="454" name="Google Shape;454;p23"/>
          <p:cNvCxnSpPr/>
          <p:nvPr/>
        </p:nvCxnSpPr>
        <p:spPr>
          <a:xfrm>
            <a:off x="4189956" y="2111738"/>
            <a:ext cx="2148214" cy="154586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4"/>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sp>
        <p:nvSpPr>
          <p:cNvPr id="460" name="Google Shape;460;p24"/>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61" name="Google Shape;461;p24"/>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Green-Up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62" name="Google Shape;462;p24"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63" name="Google Shape;463;p24"/>
          <p:cNvCxnSpPr/>
          <p:nvPr/>
        </p:nvCxnSpPr>
        <p:spPr>
          <a:xfrm>
            <a:off x="2261941" y="3355268"/>
            <a:ext cx="1197330" cy="177661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64" name="Google Shape;464;p24"/>
          <p:cNvCxnSpPr/>
          <p:nvPr/>
        </p:nvCxnSpPr>
        <p:spPr>
          <a:xfrm flipH="1">
            <a:off x="7152362" y="2755098"/>
            <a:ext cx="685388" cy="533611"/>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465" name="Google Shape;465;p24"/>
          <p:cNvSpPr txBox="1"/>
          <p:nvPr/>
        </p:nvSpPr>
        <p:spPr>
          <a:xfrm>
            <a:off x="1306250" y="2421402"/>
            <a:ext cx="12022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Green-Up data for that location and time.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5"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
        <p:nvSpPr>
          <p:cNvPr id="472" name="Google Shape;472;p25"/>
          <p:cNvSpPr/>
          <p:nvPr/>
        </p:nvSpPr>
        <p:spPr>
          <a:xfrm>
            <a:off x="1148489" y="1037958"/>
            <a:ext cx="764758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Review questions to help you prepare to do the Tree and Shrub Green- Up Measurements as part of the GLOBE Phenology Protocols</a:t>
            </a:r>
            <a:r>
              <a:rPr lang="en-US" sz="2400">
                <a:solidFill>
                  <a:srgbClr val="055000"/>
                </a:solidFill>
                <a:latin typeface="Calibri"/>
                <a:ea typeface="Calibri"/>
                <a:cs typeface="Calibri"/>
                <a:sym typeface="Calibri"/>
              </a:rPr>
              <a:t> </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Tree Green-Up measurements are part of what GLOBE Protocol area or Earth system sphere?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phenology?</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for scientists to know when Green-Up takes place in a location, year by year?</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Define these terms: Dormancy, Swelling and Budburst.</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that your sampling site is not located close to a building?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think it is important to monitor green-up of a dominant native species?</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to identify your tree to genus and species?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How do you mark the buds so you know to measure the same buds throughout the green-up season?</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you measure the leaf, do you measure from the base of the leaf stem?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p:nvPr/>
        </p:nvSpPr>
        <p:spPr>
          <a:xfrm>
            <a:off x="1739652" y="1323901"/>
            <a:ext cx="669445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Tree and Shrub Green-Up Protocol.</a:t>
            </a:r>
            <a:endParaRPr sz="2400">
              <a:solidFill>
                <a:srgbClr val="00000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Tree and Shrub Green-Up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Green-Up GLOBE community!  </a:t>
            </a:r>
            <a:endParaRPr/>
          </a:p>
        </p:txBody>
      </p:sp>
      <p:grpSp>
        <p:nvGrpSpPr>
          <p:cNvPr id="479" name="Google Shape;479;p26" descr="Five pictures of the same tree in different stages of green-up. "/>
          <p:cNvGrpSpPr/>
          <p:nvPr/>
        </p:nvGrpSpPr>
        <p:grpSpPr>
          <a:xfrm>
            <a:off x="1739652" y="5145792"/>
            <a:ext cx="6526627" cy="1392945"/>
            <a:chOff x="1173" y="2460"/>
            <a:chExt cx="3853" cy="1152"/>
          </a:xfrm>
        </p:grpSpPr>
        <p:pic>
          <p:nvPicPr>
            <p:cNvPr id="480" name="Google Shape;480;p26" descr="SweetGum-Spring-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45" y="2460"/>
              <a:ext cx="781" cy="1152"/>
            </a:xfrm>
            <a:prstGeom prst="rect">
              <a:avLst/>
            </a:prstGeom>
            <a:noFill/>
            <a:ln w="9525" cap="flat" cmpd="sng">
              <a:solidFill>
                <a:schemeClr val="dk1"/>
              </a:solidFill>
              <a:prstDash val="solid"/>
              <a:miter lim="800000"/>
              <a:headEnd type="none" w="sm" len="sm"/>
              <a:tailEnd type="none" w="sm" len="sm"/>
            </a:ln>
          </p:spPr>
        </p:pic>
        <p:pic>
          <p:nvPicPr>
            <p:cNvPr id="481" name="Google Shape;481;p26" descr="SweetGum-Spring-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73" y="2460"/>
              <a:ext cx="763" cy="1152"/>
            </a:xfrm>
            <a:prstGeom prst="rect">
              <a:avLst/>
            </a:prstGeom>
            <a:noFill/>
            <a:ln w="9525" cap="flat" cmpd="sng">
              <a:solidFill>
                <a:schemeClr val="dk1"/>
              </a:solidFill>
              <a:prstDash val="solid"/>
              <a:miter lim="800000"/>
              <a:headEnd type="none" w="sm" len="sm"/>
              <a:tailEnd type="none" w="sm" len="sm"/>
            </a:ln>
          </p:spPr>
        </p:pic>
        <p:pic>
          <p:nvPicPr>
            <p:cNvPr id="482" name="Google Shape;482;p26" descr="SweetGum-Spring-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35" y="2460"/>
              <a:ext cx="763" cy="1152"/>
            </a:xfrm>
            <a:prstGeom prst="rect">
              <a:avLst/>
            </a:prstGeom>
            <a:noFill/>
            <a:ln w="9525" cap="flat" cmpd="sng">
              <a:solidFill>
                <a:schemeClr val="dk1"/>
              </a:solidFill>
              <a:prstDash val="solid"/>
              <a:miter lim="800000"/>
              <a:headEnd type="none" w="sm" len="sm"/>
              <a:tailEnd type="none" w="sm" len="sm"/>
            </a:ln>
          </p:spPr>
        </p:pic>
        <p:pic>
          <p:nvPicPr>
            <p:cNvPr id="483" name="Google Shape;483;p26" descr="SweetGum-Spring-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97" y="2460"/>
              <a:ext cx="763" cy="1152"/>
            </a:xfrm>
            <a:prstGeom prst="rect">
              <a:avLst/>
            </a:prstGeom>
            <a:noFill/>
            <a:ln w="9525" cap="flat" cmpd="sng">
              <a:solidFill>
                <a:schemeClr val="dk1"/>
              </a:solidFill>
              <a:prstDash val="solid"/>
              <a:miter lim="800000"/>
              <a:headEnd type="none" w="sm" len="sm"/>
              <a:tailEnd type="none" w="sm" len="sm"/>
            </a:ln>
          </p:spPr>
        </p:pic>
        <p:pic>
          <p:nvPicPr>
            <p:cNvPr id="484" name="Google Shape;484;p26" descr="SweetGum-Spring-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59" y="2460"/>
              <a:ext cx="789" cy="1152"/>
            </a:xfrm>
            <a:prstGeom prst="rect">
              <a:avLst/>
            </a:prstGeom>
            <a:noFill/>
            <a:ln w="9525" cap="flat" cmpd="sng">
              <a:solidFill>
                <a:schemeClr val="dk1"/>
              </a:solidFill>
              <a:prstDash val="solid"/>
              <a:miter lim="800000"/>
              <a:headEnd type="none" w="sm" len="sm"/>
              <a:tailEnd type="none" w="sm" len="sm"/>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7"/>
          <p:cNvSpPr txBox="1"/>
          <p:nvPr/>
        </p:nvSpPr>
        <p:spPr>
          <a:xfrm>
            <a:off x="1284369" y="1027363"/>
            <a:ext cx="7506429" cy="5632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Frequently Asked Questions</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Will the marker hurt the bud?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Do not mark the bud itself. Mark the woody branch next to it. That way you will not hurt the plant.</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you mean by a relatively large branch?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your judgment. Each branch should be healthy and large relative to the other branches on the tree or shrub. You want the branch to still be there next year. Be careful not to damage the branch during the labeling and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a branch breaks during the study?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Continue your observations by teaming up with other students and observing their branch.</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Will all the buds start to swell at the same time?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No. Some of the buds on your branch may not green-up on exactly the same day as the terminal bud.</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look at the same buds from year to year?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should observe the same branch, which will typically have new terminal buds each year.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8"/>
          <p:cNvSpPr txBox="1"/>
          <p:nvPr/>
        </p:nvSpPr>
        <p:spPr>
          <a:xfrm>
            <a:off x="1284369" y="1027363"/>
            <a:ext cx="7506429" cy="3170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Frequently Asked Questions</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needle-leaved trees are the abundant vegetation?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Usually there are understory deciduous shrubs that can be used instead. For example, Snowberry in Douglas Fir, Gamel Oak in Ponderosa Pine. Typically these deciduous plants are what the satellites are detecting as Green-up. The Green-up of conifers is a subtle process and not easily observed.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multiple leaves emerge from a single bud after the bud bursts open?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Choose one of the leaves and mark it with the permanent marker. Take measurements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of the marked leaf.</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9" descr="Graph of green-up data for two tree specie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5434" y="2015193"/>
            <a:ext cx="6985000" cy="3670300"/>
          </a:xfrm>
          <a:prstGeom prst="rect">
            <a:avLst/>
          </a:prstGeom>
          <a:noFill/>
          <a:ln>
            <a:noFill/>
          </a:ln>
        </p:spPr>
      </p:pic>
      <p:sp>
        <p:nvSpPr>
          <p:cNvPr id="500" name="Google Shape;500;p29"/>
          <p:cNvSpPr txBox="1"/>
          <p:nvPr/>
        </p:nvSpPr>
        <p:spPr>
          <a:xfrm>
            <a:off x="1385201" y="5626894"/>
            <a:ext cx="7488567"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Calibri"/>
                <a:ea typeface="Calibri"/>
                <a:cs typeface="Calibri"/>
                <a:sym typeface="Calibri"/>
              </a:rPr>
              <a:t>This graphic shows the green-up data of </a:t>
            </a:r>
            <a:r>
              <a:rPr lang="en-US" sz="1200" i="1">
                <a:solidFill>
                  <a:schemeClr val="dk1"/>
                </a:solidFill>
                <a:latin typeface="Calibri"/>
                <a:ea typeface="Calibri"/>
                <a:cs typeface="Calibri"/>
                <a:sym typeface="Calibri"/>
              </a:rPr>
              <a:t>Betula papyrifera</a:t>
            </a:r>
            <a:r>
              <a:rPr lang="en-US" sz="1200">
                <a:solidFill>
                  <a:schemeClr val="dk1"/>
                </a:solidFill>
                <a:latin typeface="Calibri"/>
                <a:ea typeface="Calibri"/>
                <a:cs typeface="Calibri"/>
                <a:sym typeface="Calibri"/>
              </a:rPr>
              <a:t> (paper birch) collected by the Innoko River School in Shagleuk, Alaska in May, 2005. Four different leaves were measured, but two of the leaves have the same green-up trend, so the lines lay on top of each other. You can see that the green-up of these paper birch leaves happened in a span of five days. It appears that the leaves have stopped growing because the curves have plateaued, but we need additional observations to be sure. Source: GLOBE.</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1" name="Google Shape;501;p29"/>
          <p:cNvSpPr txBox="1"/>
          <p:nvPr/>
        </p:nvSpPr>
        <p:spPr>
          <a:xfrm>
            <a:off x="1385201" y="1037912"/>
            <a:ext cx="7320859"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Data Analysis Example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Do leaves grow at the same rate for different species?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Will leaves of the same species grow at the same rate at different locations?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Tree and Shrub Green-Up is one of the GLOBE </a:t>
            </a:r>
            <a:r>
              <a:rPr lang="en-US" sz="1800" b="1">
                <a:solidFill>
                  <a:srgbClr val="485925"/>
                </a:solidFill>
                <a:latin typeface="Calibri"/>
                <a:ea typeface="Calibri"/>
                <a:cs typeface="Calibri"/>
                <a:sym typeface="Calibri"/>
              </a:rPr>
              <a:t>phenology</a:t>
            </a:r>
            <a:r>
              <a:rPr lang="en-US" sz="1800">
                <a:solidFill>
                  <a:srgbClr val="000000"/>
                </a:solidFill>
                <a:latin typeface="Calibri"/>
                <a:ea typeface="Calibri"/>
                <a:cs typeface="Calibri"/>
                <a:sym typeface="Calibri"/>
              </a:rPr>
              <a:t> protocols.</a:t>
            </a:r>
            <a:endParaRPr/>
          </a:p>
        </p:txBody>
      </p:sp>
      <p:grpSp>
        <p:nvGrpSpPr>
          <p:cNvPr id="252" name="Google Shape;252;p3" descr="Three photos showing different ecosystems: a desert, a field and temperate forest and a sand dune."/>
          <p:cNvGrpSpPr/>
          <p:nvPr/>
        </p:nvGrpSpPr>
        <p:grpSpPr>
          <a:xfrm>
            <a:off x="6388100" y="1297105"/>
            <a:ext cx="2122488" cy="5191125"/>
            <a:chOff x="6388100" y="1101725"/>
            <a:chExt cx="2122488" cy="5191125"/>
          </a:xfrm>
        </p:grpSpPr>
        <p:pic>
          <p:nvPicPr>
            <p:cNvPr id="253" name="Google Shape;253;p3" descr="heterogenous landscape squar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54" name="Google Shape;254;p3" descr="cactus landscape squar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55" name="Google Shape;255;p3" descr="dune squar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56" name="Google Shape;256;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grpSp>
      <p:sp>
        <p:nvSpPr>
          <p:cNvPr id="257" name="Google Shape;257;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b="1">
              <a:solidFill>
                <a:srgbClr val="000000"/>
              </a:solidFill>
              <a:latin typeface="Calibri"/>
              <a:ea typeface="Calibri"/>
              <a:cs typeface="Calibri"/>
              <a:sym typeface="Calibri"/>
            </a:endParaRPr>
          </a:p>
        </p:txBody>
      </p:sp>
      <p:sp>
        <p:nvSpPr>
          <p:cNvPr id="258" name="Google Shape;258;p3"/>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The Biosphere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0"/>
          <p:cNvSpPr txBox="1"/>
          <p:nvPr/>
        </p:nvSpPr>
        <p:spPr>
          <a:xfrm>
            <a:off x="1284369" y="1027363"/>
            <a:ext cx="7506429" cy="29177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Research Questions for Further Investigation:</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long does green-up take for a given species?</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does green-up differ among different species within a forested study area?</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does green-up relate to precipitation?  To soil moisture?</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Does temperature influence the rate of green-up?</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1"/>
          <p:cNvSpPr txBox="1"/>
          <p:nvPr/>
        </p:nvSpPr>
        <p:spPr>
          <a:xfrm>
            <a:off x="2136138" y="2781006"/>
            <a:ext cx="474065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For more information visit </a:t>
            </a:r>
            <a:r>
              <a:rPr lang="en-US" sz="20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r>
              <a:rPr lang="en-US" sz="2000" b="1">
                <a:solidFill>
                  <a:srgbClr val="055000"/>
                </a:solidFill>
                <a:latin typeface="Calibri"/>
                <a:ea typeface="Calibri"/>
                <a:cs typeface="Calibri"/>
                <a:sym typeface="Calibri"/>
              </a:rPr>
              <a:t> or contact </a:t>
            </a:r>
            <a:r>
              <a:rPr lang="en-US" sz="1800" b="1" i="0" u="sng" strike="noStrike">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 </a:t>
            </a:r>
            <a:r>
              <a:rPr lang="en-US" sz="2400" b="1">
                <a:solidFill>
                  <a:srgbClr val="055000"/>
                </a:solidFill>
                <a:latin typeface="Calibri"/>
                <a:ea typeface="Calibri"/>
                <a:cs typeface="Calibri"/>
                <a:sym typeface="Calibri"/>
              </a:rPr>
              <a:t>U</a:t>
            </a:r>
            <a:r>
              <a:rPr lang="en-US" sz="2400" b="1" i="0" u="none" strike="noStrike" cap="none">
                <a:solidFill>
                  <a:srgbClr val="055000"/>
                </a:solidFill>
                <a:latin typeface="Calibri"/>
                <a:ea typeface="Calibri"/>
                <a:cs typeface="Calibri"/>
                <a:sym typeface="Calibri"/>
              </a:rPr>
              <a:t>p?</a:t>
            </a:r>
            <a:endParaRPr/>
          </a:p>
        </p:txBody>
      </p:sp>
      <p:sp>
        <p:nvSpPr>
          <p:cNvPr id="264" name="Google Shape;264;p4"/>
          <p:cNvSpPr txBox="1"/>
          <p:nvPr/>
        </p:nvSpPr>
        <p:spPr>
          <a:xfrm>
            <a:off x="1161143" y="1711315"/>
            <a:ext cx="4851535" cy="4965256"/>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Phenology is the study of living organisms’ response to seasonal and climatic changes in the environment in which they live.</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plant growing season is the period between green-up and green-down.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4"/>
          <p:cNvSpPr txBox="1"/>
          <p:nvPr/>
        </p:nvSpPr>
        <p:spPr>
          <a:xfrm>
            <a:off x="1463873" y="4617696"/>
            <a:ext cx="6576646" cy="3391877"/>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4"/>
          <p:cNvSpPr txBox="1"/>
          <p:nvPr/>
        </p:nvSpPr>
        <p:spPr>
          <a:xfrm>
            <a:off x="7277020" y="5116306"/>
            <a:ext cx="580832"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May</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67" name="Google Shape;267;p4"/>
          <p:cNvSpPr txBox="1"/>
          <p:nvPr/>
        </p:nvSpPr>
        <p:spPr>
          <a:xfrm>
            <a:off x="7099584" y="2856600"/>
            <a:ext cx="897391"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March</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pic>
        <p:nvPicPr>
          <p:cNvPr id="268" name="Google Shape;268;p4" descr="A global map of the Normalized Difference Vegetation Index (NDVI) in March 19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49974" y="1378810"/>
            <a:ext cx="2355658" cy="1412017"/>
          </a:xfrm>
          <a:prstGeom prst="rect">
            <a:avLst/>
          </a:prstGeom>
          <a:noFill/>
          <a:ln>
            <a:noFill/>
          </a:ln>
        </p:spPr>
      </p:pic>
      <p:pic>
        <p:nvPicPr>
          <p:cNvPr id="269" name="Google Shape;269;p4" descr="A global map of the Normalized Difference Vegetation Index (NDVI) in May 19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83393" y="3673737"/>
            <a:ext cx="2211469" cy="1326882"/>
          </a:xfrm>
          <a:prstGeom prst="rect">
            <a:avLst/>
          </a:prstGeom>
          <a:noFill/>
          <a:ln>
            <a:noFill/>
          </a:ln>
        </p:spPr>
      </p:pic>
      <p:sp>
        <p:nvSpPr>
          <p:cNvPr id="270" name="Google Shape;270;p4"/>
          <p:cNvSpPr txBox="1"/>
          <p:nvPr/>
        </p:nvSpPr>
        <p:spPr>
          <a:xfrm>
            <a:off x="6522068" y="5851969"/>
            <a:ext cx="22114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Normalized Difference Vegetation Index (NDVI),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p:nvPr/>
        </p:nvSpPr>
        <p:spPr>
          <a:xfrm>
            <a:off x="1252602" y="969202"/>
            <a:ext cx="5168471" cy="5536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Green-up Cycles</a:t>
            </a:r>
            <a:endParaRPr/>
          </a:p>
        </p:txBody>
      </p:sp>
      <p:sp>
        <p:nvSpPr>
          <p:cNvPr id="276" name="Google Shape;276;p5"/>
          <p:cNvSpPr txBox="1"/>
          <p:nvPr/>
        </p:nvSpPr>
        <p:spPr>
          <a:xfrm>
            <a:off x="1463873" y="1752524"/>
            <a:ext cx="7373637" cy="4136274"/>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For many places around the world, there is one green-up and green-down cycle, e.g., one warm and cold season.</a:t>
            </a:r>
            <a:endParaRPr/>
          </a:p>
          <a:p>
            <a:pPr marL="342900" marR="0" lvl="0" indent="-342900" algn="just" rtl="0">
              <a:spcBef>
                <a:spcPts val="4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5"/>
          <p:cNvSpPr txBox="1"/>
          <p:nvPr/>
        </p:nvSpPr>
        <p:spPr>
          <a:xfrm>
            <a:off x="1463873" y="4617696"/>
            <a:ext cx="6576646" cy="3391877"/>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8" name="Google Shape;278;p5" descr="Students look at a bush starting to green up.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835" y="3558880"/>
            <a:ext cx="3859688" cy="2880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6" descr="A global map of NDVI from TERRA/MODIS satellites. ">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284" name="Google Shape;284;p6"/>
          <p:cNvSpPr txBox="1"/>
          <p:nvPr/>
        </p:nvSpPr>
        <p:spPr>
          <a:xfrm>
            <a:off x="1251068" y="707911"/>
            <a:ext cx="5649749"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
        <p:nvSpPr>
          <p:cNvPr id="285" name="Google Shape;285;p6"/>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286" name="Google Shape;286;p6">
            <a:hlinkClick r:id="rId6"/>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Watch an animation of NDVI from the NASA Visualization Studio to see the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7"/>
          <p:cNvSpPr txBox="1"/>
          <p:nvPr/>
        </p:nvSpPr>
        <p:spPr>
          <a:xfrm>
            <a:off x="-194445" y="1001771"/>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7"/>
          <p:cNvSpPr/>
          <p:nvPr/>
        </p:nvSpPr>
        <p:spPr>
          <a:xfrm>
            <a:off x="1270094" y="1500651"/>
            <a:ext cx="749072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of spring green-up and fall green-down. These plant phenological events are directly related to global carbon fixation and the amount of carbon dioxide in the atmosphere. They also affect and are affected by air temperature and humidity and soil moisture. Green- Up data are used by scientists to: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7"/>
          <p:cNvSpPr txBox="1"/>
          <p:nvPr/>
        </p:nvSpPr>
        <p:spPr>
          <a:xfrm>
            <a:off x="1270094" y="1001771"/>
            <a:ext cx="4566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Green-Up Data?</a:t>
            </a:r>
            <a:endParaRPr/>
          </a:p>
        </p:txBody>
      </p:sp>
      <p:sp>
        <p:nvSpPr>
          <p:cNvPr id="295" name="Google Shape;295;p7"/>
          <p:cNvSpPr txBox="1"/>
          <p:nvPr/>
        </p:nvSpPr>
        <p:spPr>
          <a:xfrm>
            <a:off x="1067419" y="3186395"/>
            <a:ext cx="4972282" cy="3347583"/>
          </a:xfrm>
          <a:prstGeom prst="rect">
            <a:avLst/>
          </a:prstGeom>
          <a:noFill/>
          <a:ln>
            <a:noFill/>
          </a:ln>
        </p:spPr>
        <p:txBody>
          <a:bodyPr spcFirstLastPara="1" wrap="square" lIns="91425" tIns="45700" rIns="91425" bIns="45700" anchor="t" anchorCtr="0">
            <a:spAutoFit/>
          </a:bodyPr>
          <a:lstStyle/>
          <a:p>
            <a:pPr marL="400050" marR="0" lvl="1" indent="-2857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calculate growing season length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environmental conditions such as air and soil temperature, precipitation, soil moisture, and day length affect plant growth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the effect of climate change on plants and animals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help interpret satellite observations of greenness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in climate and ecological models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predict forested or grassland area susceptibility to fire. </a:t>
            </a:r>
            <a:endParaRPr/>
          </a:p>
        </p:txBody>
      </p:sp>
      <p:pic>
        <p:nvPicPr>
          <p:cNvPr id="296" name="Google Shape;296;p7" descr="Image of an Aspen branc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45618" y="3254977"/>
            <a:ext cx="2317244" cy="287854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8"/>
          <p:cNvSpPr txBox="1"/>
          <p:nvPr/>
        </p:nvSpPr>
        <p:spPr>
          <a:xfrm>
            <a:off x="-194445" y="1001771"/>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8"/>
          <p:cNvSpPr txBox="1"/>
          <p:nvPr/>
        </p:nvSpPr>
        <p:spPr>
          <a:xfrm>
            <a:off x="1270094" y="1001771"/>
            <a:ext cx="4566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Green-Up Data?</a:t>
            </a:r>
            <a:endParaRPr/>
          </a:p>
        </p:txBody>
      </p:sp>
      <p:sp>
        <p:nvSpPr>
          <p:cNvPr id="305" name="Google Shape;305;p8"/>
          <p:cNvSpPr txBox="1"/>
          <p:nvPr/>
        </p:nvSpPr>
        <p:spPr>
          <a:xfrm>
            <a:off x="1326872" y="1669894"/>
            <a:ext cx="7287594" cy="19877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8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p:txBody>
      </p:sp>
      <p:pic>
        <p:nvPicPr>
          <p:cNvPr id="306" name="Google Shape;306;p8" descr="A girl observes buds on a branch with snow in the backgroun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6812" y="3169085"/>
            <a:ext cx="4258130" cy="3294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p:nvPr/>
        </p:nvSpPr>
        <p:spPr>
          <a:xfrm>
            <a:off x="1387231" y="1041395"/>
            <a:ext cx="6858000" cy="42842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Time Requirements</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Frequency of observations: </a:t>
            </a:r>
            <a:r>
              <a:rPr lang="en-US" sz="1800">
                <a:solidFill>
                  <a:schemeClr val="dk1"/>
                </a:solidFill>
                <a:latin typeface="Calibri"/>
                <a:ea typeface="Calibri"/>
                <a:cs typeface="Calibri"/>
                <a:sym typeface="Calibri"/>
              </a:rPr>
              <a:t>Ideally, visit plant at least two times a week to check for the start of green-up and continue observing until leaf growth plateaus.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b="1">
                <a:solidFill>
                  <a:schemeClr val="dk1"/>
                </a:solidFill>
                <a:latin typeface="Calibri"/>
                <a:ea typeface="Calibri"/>
                <a:cs typeface="Calibri"/>
                <a:sym typeface="Calibri"/>
              </a:rPr>
              <a:t>Reporting the number of growing seasons: </a:t>
            </a:r>
            <a:r>
              <a:rPr lang="en-US" sz="1800">
                <a:solidFill>
                  <a:schemeClr val="dk1"/>
                </a:solidFill>
                <a:latin typeface="Calibri"/>
                <a:ea typeface="Calibri"/>
                <a:cs typeface="Calibri"/>
                <a:sym typeface="Calibri"/>
              </a:rPr>
              <a:t>Some locations have multiple growing seasons in a year.</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 your data sheet, report which cycle you are observing.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location where there is only one growing cycle, report green cycle 1.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onset of the first green-up after 1 January is considered green-down cycle 1.</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 How your measurements can hel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Tree and Shrub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SITE SELEC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2472</Words>
  <Application>Microsoft Macintosh PowerPoint</Application>
  <PresentationFormat>On-screen Show (4:3)</PresentationFormat>
  <Paragraphs>289</Paragraphs>
  <Slides>31</Slides>
  <Notes>31</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31</vt:i4>
      </vt:variant>
    </vt:vector>
  </HeadingPairs>
  <TitlesOfParts>
    <vt:vector size="50" baseType="lpstr">
      <vt:lpstr>Arial</vt:lpstr>
      <vt:lpstr>Calibri</vt:lpstr>
      <vt:lpstr>Office Theme</vt:lpstr>
      <vt:lpstr>A. What is Tree and Shrub Green-Up?</vt:lpstr>
      <vt:lpstr>B. Why collect Tree and Shrub Data</vt:lpstr>
      <vt:lpstr>D. How to Collect data MATERIALS</vt:lpstr>
      <vt:lpstr>D. How to collect your data</vt:lpstr>
      <vt:lpstr>D. How Collect Data SITE SELECTION</vt:lpstr>
      <vt:lpstr>E. Entering data on GLOBE website</vt:lpstr>
      <vt:lpstr>F. Understand the data</vt:lpstr>
      <vt:lpstr>G. Quiz yourself</vt:lpstr>
      <vt:lpstr>H. Additional Information</vt:lpstr>
      <vt:lpstr>A. What is Tree/Shrub - GLOBAL views</vt:lpstr>
      <vt:lpstr>C. How your measurements can help</vt:lpstr>
      <vt:lpstr>D. How Collect Data TIME REQ</vt:lpstr>
      <vt:lpstr>D. How collect data SPECIES selection</vt:lpstr>
      <vt:lpstr>D. How to collect data SITE DEFINITION</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David Overoye</cp:lastModifiedBy>
  <cp:revision>1</cp:revision>
  <dcterms:created xsi:type="dcterms:W3CDTF">2015-12-17T00:16:04Z</dcterms:created>
  <dcterms:modified xsi:type="dcterms:W3CDTF">2024-09-30T22:08:07Z</dcterms:modified>
</cp:coreProperties>
</file>