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3"/>
  </p:notesMasterIdLst>
  <p:sldIdLst>
    <p:sldId id="257" r:id="rId2"/>
    <p:sldId id="260" r:id="rId3"/>
    <p:sldId id="271" r:id="rId4"/>
    <p:sldId id="328" r:id="rId5"/>
    <p:sldId id="272" r:id="rId6"/>
    <p:sldId id="261" r:id="rId7"/>
    <p:sldId id="330" r:id="rId8"/>
    <p:sldId id="263" r:id="rId9"/>
    <p:sldId id="275" r:id="rId10"/>
    <p:sldId id="297" r:id="rId11"/>
    <p:sldId id="300" r:id="rId12"/>
    <p:sldId id="299" r:id="rId13"/>
    <p:sldId id="301" r:id="rId14"/>
    <p:sldId id="298" r:id="rId15"/>
    <p:sldId id="302" r:id="rId16"/>
    <p:sldId id="265" r:id="rId17"/>
    <p:sldId id="315" r:id="rId18"/>
    <p:sldId id="317" r:id="rId19"/>
    <p:sldId id="280" r:id="rId20"/>
    <p:sldId id="336" r:id="rId21"/>
    <p:sldId id="337" r:id="rId22"/>
    <p:sldId id="331" r:id="rId23"/>
    <p:sldId id="332" r:id="rId24"/>
    <p:sldId id="333" r:id="rId25"/>
    <p:sldId id="327" r:id="rId26"/>
    <p:sldId id="334" r:id="rId27"/>
    <p:sldId id="303" r:id="rId28"/>
    <p:sldId id="306" r:id="rId29"/>
    <p:sldId id="305" r:id="rId30"/>
    <p:sldId id="335" r:id="rId31"/>
    <p:sldId id="322" r:id="rId32"/>
    <p:sldId id="323" r:id="rId33"/>
    <p:sldId id="324" r:id="rId34"/>
    <p:sldId id="267" r:id="rId35"/>
    <p:sldId id="290" r:id="rId36"/>
    <p:sldId id="291" r:id="rId37"/>
    <p:sldId id="313" r:id="rId38"/>
    <p:sldId id="314" r:id="rId39"/>
    <p:sldId id="325" r:id="rId40"/>
    <p:sldId id="326" r:id="rId41"/>
    <p:sldId id="296"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97"/>
    <p:restoredTop sz="94654"/>
  </p:normalViewPr>
  <p:slideViewPr>
    <p:cSldViewPr snapToGrid="0" snapToObjects="1">
      <p:cViewPr varScale="1">
        <p:scale>
          <a:sx n="117" d="100"/>
          <a:sy n="117" d="100"/>
        </p:scale>
        <p:origin x="1192" y="168"/>
      </p:cViewPr>
      <p:guideLst/>
    </p:cSldViewPr>
  </p:slideViewPr>
  <p:notesTextViewPr>
    <p:cViewPr>
      <p:scale>
        <a:sx n="1" d="1"/>
        <a:sy n="1" d="1"/>
      </p:scale>
      <p:origin x="0" y="0"/>
    </p:cViewPr>
  </p:notesTextViewPr>
  <p:sorterViewPr>
    <p:cViewPr>
      <p:scale>
        <a:sx n="59" d="100"/>
        <a:sy n="5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C44F0F-F68B-5A43-B56C-CFB57729FBFF}" type="datetimeFigureOut">
              <a:rPr lang="en-US" smtClean="0"/>
              <a:t>2/21/20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934C85-C863-544E-B626-1C691D85309A}" type="slidenum">
              <a:rPr lang="en-US" smtClean="0"/>
              <a:t>‹#›</a:t>
            </a:fld>
            <a:endParaRPr lang="en-US"/>
          </a:p>
        </p:txBody>
      </p:sp>
    </p:spTree>
    <p:extLst>
      <p:ext uri="{BB962C8B-B14F-4D97-AF65-F5344CB8AC3E}">
        <p14:creationId xmlns:p14="http://schemas.microsoft.com/office/powerpoint/2010/main" val="621824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934C85-C863-544E-B626-1C691D85309A}" type="slidenum">
              <a:rPr lang="en-US" smtClean="0"/>
              <a:t>18</a:t>
            </a:fld>
            <a:endParaRPr lang="en-US"/>
          </a:p>
        </p:txBody>
      </p:sp>
    </p:spTree>
    <p:extLst>
      <p:ext uri="{BB962C8B-B14F-4D97-AF65-F5344CB8AC3E}">
        <p14:creationId xmlns:p14="http://schemas.microsoft.com/office/powerpoint/2010/main" val="1342323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854BC8-13EC-3845-8D99-8254BD575599}" type="datetime1">
              <a:rPr lang="en-US" smtClean="0"/>
              <a:t>2/21/20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A7FD43-AE91-2142-BE89-486ECDF19888}" type="slidenum">
              <a:rPr lang="en-US" smtClean="0"/>
              <a:t>‹#›</a:t>
            </a:fld>
            <a:endParaRPr lang="en-US" dirty="0"/>
          </a:p>
        </p:txBody>
      </p:sp>
    </p:spTree>
    <p:extLst>
      <p:ext uri="{BB962C8B-B14F-4D97-AF65-F5344CB8AC3E}">
        <p14:creationId xmlns:p14="http://schemas.microsoft.com/office/powerpoint/2010/main" val="1455624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D3AA74-384F-8542-9D99-A960D260C70E}" type="datetime1">
              <a:rPr lang="en-US" smtClean="0"/>
              <a:t>2/21/20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A7FD43-AE91-2142-BE89-486ECDF19888}" type="slidenum">
              <a:rPr lang="en-US" smtClean="0"/>
              <a:t>‹#›</a:t>
            </a:fld>
            <a:endParaRPr lang="en-US" dirty="0"/>
          </a:p>
        </p:txBody>
      </p:sp>
    </p:spTree>
    <p:extLst>
      <p:ext uri="{BB962C8B-B14F-4D97-AF65-F5344CB8AC3E}">
        <p14:creationId xmlns:p14="http://schemas.microsoft.com/office/powerpoint/2010/main" val="1680258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EA26FB-B926-0445-929F-98C530FF1C5C}" type="datetime1">
              <a:rPr lang="en-US" smtClean="0"/>
              <a:t>2/21/20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A7FD43-AE91-2142-BE89-486ECDF19888}" type="slidenum">
              <a:rPr lang="en-US" smtClean="0"/>
              <a:t>‹#›</a:t>
            </a:fld>
            <a:endParaRPr lang="en-US" dirty="0"/>
          </a:p>
        </p:txBody>
      </p:sp>
    </p:spTree>
    <p:extLst>
      <p:ext uri="{BB962C8B-B14F-4D97-AF65-F5344CB8AC3E}">
        <p14:creationId xmlns:p14="http://schemas.microsoft.com/office/powerpoint/2010/main" val="686247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3365FC-1CDC-F840-A068-17331B34A1F2}" type="datetime1">
              <a:rPr lang="en-US" smtClean="0"/>
              <a:t>2/21/20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A7FD43-AE91-2142-BE89-486ECDF19888}" type="slidenum">
              <a:rPr lang="en-US" smtClean="0"/>
              <a:t>‹#›</a:t>
            </a:fld>
            <a:endParaRPr lang="en-US" dirty="0"/>
          </a:p>
        </p:txBody>
      </p:sp>
    </p:spTree>
    <p:extLst>
      <p:ext uri="{BB962C8B-B14F-4D97-AF65-F5344CB8AC3E}">
        <p14:creationId xmlns:p14="http://schemas.microsoft.com/office/powerpoint/2010/main" val="549063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379B8E-2A44-9440-9F5D-10748E526F66}" type="datetime1">
              <a:rPr lang="en-US" smtClean="0"/>
              <a:t>2/21/20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A7FD43-AE91-2142-BE89-486ECDF19888}" type="slidenum">
              <a:rPr lang="en-US" smtClean="0"/>
              <a:t>‹#›</a:t>
            </a:fld>
            <a:endParaRPr lang="en-US" dirty="0"/>
          </a:p>
        </p:txBody>
      </p:sp>
    </p:spTree>
    <p:extLst>
      <p:ext uri="{BB962C8B-B14F-4D97-AF65-F5344CB8AC3E}">
        <p14:creationId xmlns:p14="http://schemas.microsoft.com/office/powerpoint/2010/main" val="368391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22162" y="500062"/>
            <a:ext cx="7886700" cy="1325563"/>
          </a:xfrm>
        </p:spPr>
        <p:txBody>
          <a:bodyPr>
            <a:normAutofit/>
          </a:bodyPr>
          <a:lstStyle>
            <a:lvl1pPr>
              <a:defRPr sz="2800">
                <a:solidFill>
                  <a:schemeClr val="accent6">
                    <a:lumMod val="50000"/>
                  </a:schemeClr>
                </a:solidFill>
              </a:defRPr>
            </a:lvl1pPr>
          </a:lstStyle>
          <a:p>
            <a:r>
              <a:rPr lang="en-US" dirty="0"/>
              <a:t>Click to edit Master title style</a:t>
            </a:r>
          </a:p>
        </p:txBody>
      </p:sp>
      <p:sp>
        <p:nvSpPr>
          <p:cNvPr id="3" name="Content Placeholder 2"/>
          <p:cNvSpPr>
            <a:spLocks noGrp="1"/>
          </p:cNvSpPr>
          <p:nvPr>
            <p:ph sz="half" idx="1"/>
          </p:nvPr>
        </p:nvSpPr>
        <p:spPr>
          <a:xfrm>
            <a:off x="918634" y="1486959"/>
            <a:ext cx="3886200" cy="4351338"/>
          </a:xfrm>
        </p:spPr>
        <p:txBody>
          <a:bodyPr/>
          <a:lstStyle>
            <a:lvl1pPr>
              <a:defRPr sz="1800">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F87304-8D25-E44D-A2F3-0EB15DB7DCA6}" type="datetime1">
              <a:rPr lang="en-US" smtClean="0"/>
              <a:t>2/21/20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A7FD43-AE91-2142-BE89-486ECDF19888}" type="slidenum">
              <a:rPr lang="en-US" smtClean="0"/>
              <a:t>‹#›</a:t>
            </a:fld>
            <a:endParaRPr lang="en-US" dirty="0"/>
          </a:p>
        </p:txBody>
      </p:sp>
    </p:spTree>
    <p:extLst>
      <p:ext uri="{BB962C8B-B14F-4D97-AF65-F5344CB8AC3E}">
        <p14:creationId xmlns:p14="http://schemas.microsoft.com/office/powerpoint/2010/main" val="359174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012DC9-D502-F647-ABB1-C6CBBC29D009}" type="datetime1">
              <a:rPr lang="en-US" smtClean="0"/>
              <a:t>2/21/20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A7FD43-AE91-2142-BE89-486ECDF19888}" type="slidenum">
              <a:rPr lang="en-US" smtClean="0"/>
              <a:t>‹#›</a:t>
            </a:fld>
            <a:endParaRPr lang="en-US" dirty="0"/>
          </a:p>
        </p:txBody>
      </p:sp>
    </p:spTree>
    <p:extLst>
      <p:ext uri="{BB962C8B-B14F-4D97-AF65-F5344CB8AC3E}">
        <p14:creationId xmlns:p14="http://schemas.microsoft.com/office/powerpoint/2010/main" val="67793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832ED3-3CD3-F14E-864B-AB0BAFD09F6F}" type="datetime1">
              <a:rPr lang="en-US" smtClean="0"/>
              <a:t>2/21/20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A7FD43-AE91-2142-BE89-486ECDF19888}" type="slidenum">
              <a:rPr lang="en-US" smtClean="0"/>
              <a:t>‹#›</a:t>
            </a:fld>
            <a:endParaRPr lang="en-US" dirty="0"/>
          </a:p>
        </p:txBody>
      </p:sp>
    </p:spTree>
    <p:extLst>
      <p:ext uri="{BB962C8B-B14F-4D97-AF65-F5344CB8AC3E}">
        <p14:creationId xmlns:p14="http://schemas.microsoft.com/office/powerpoint/2010/main" val="1246752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261B19-2897-0247-94CF-BCB2472D7F64}" type="datetime1">
              <a:rPr lang="en-US" smtClean="0"/>
              <a:t>2/21/20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0A7FD43-AE91-2142-BE89-486ECDF19888}" type="slidenum">
              <a:rPr lang="en-US" smtClean="0"/>
              <a:t>‹#›</a:t>
            </a:fld>
            <a:endParaRPr lang="en-US" dirty="0"/>
          </a:p>
        </p:txBody>
      </p:sp>
    </p:spTree>
    <p:extLst>
      <p:ext uri="{BB962C8B-B14F-4D97-AF65-F5344CB8AC3E}">
        <p14:creationId xmlns:p14="http://schemas.microsoft.com/office/powerpoint/2010/main" val="1176533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874956-E48F-4345-86F5-E659895A81DD}" type="datetime1">
              <a:rPr lang="en-US" smtClean="0"/>
              <a:t>2/21/20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A7FD43-AE91-2142-BE89-486ECDF19888}" type="slidenum">
              <a:rPr lang="en-US" smtClean="0"/>
              <a:t>‹#›</a:t>
            </a:fld>
            <a:endParaRPr lang="en-US" dirty="0"/>
          </a:p>
        </p:txBody>
      </p:sp>
    </p:spTree>
    <p:extLst>
      <p:ext uri="{BB962C8B-B14F-4D97-AF65-F5344CB8AC3E}">
        <p14:creationId xmlns:p14="http://schemas.microsoft.com/office/powerpoint/2010/main" val="2123168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39D40C-0450-2A45-B722-393C63392F7B}" type="datetime1">
              <a:rPr lang="en-US" smtClean="0"/>
              <a:t>2/21/20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A7FD43-AE91-2142-BE89-486ECDF19888}" type="slidenum">
              <a:rPr lang="en-US" smtClean="0"/>
              <a:t>‹#›</a:t>
            </a:fld>
            <a:endParaRPr lang="en-US" dirty="0"/>
          </a:p>
        </p:txBody>
      </p:sp>
    </p:spTree>
    <p:extLst>
      <p:ext uri="{BB962C8B-B14F-4D97-AF65-F5344CB8AC3E}">
        <p14:creationId xmlns:p14="http://schemas.microsoft.com/office/powerpoint/2010/main" val="1498112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4E42F7-B44C-774B-B4EF-A841F576F17C}" type="datetime1">
              <a:rPr lang="en-US" smtClean="0"/>
              <a:t>2/21/20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A7FD43-AE91-2142-BE89-486ECDF19888}" type="slidenum">
              <a:rPr lang="en-US" smtClean="0"/>
              <a:t>‹#›</a:t>
            </a:fld>
            <a:endParaRPr lang="en-US" dirty="0"/>
          </a:p>
        </p:txBody>
      </p:sp>
    </p:spTree>
    <p:extLst>
      <p:ext uri="{BB962C8B-B14F-4D97-AF65-F5344CB8AC3E}">
        <p14:creationId xmlns:p14="http://schemas.microsoft.com/office/powerpoint/2010/main" val="18967515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hyperlink" Target="http://www.globe.gov/do-globe/globe-teachers-guide/instruments"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www.globe.gov/documents/355050/7870b60c-379a-4707-a790-65778a72aa03" TargetMode="External"/><Relationship Id="rId3" Type="http://schemas.openxmlformats.org/officeDocument/2006/relationships/image" Target="../media/image20.jpg"/><Relationship Id="rId7" Type="http://schemas.openxmlformats.org/officeDocument/2006/relationships/hyperlink" Target="http://www.globe.gov/documents/348614/8c79fb1e-7c89-49c9-ba29-4a1ca05c5191" TargetMode="External"/><Relationship Id="rId2" Type="http://schemas.openxmlformats.org/officeDocument/2006/relationships/image" Target="../media/image22.jpg"/><Relationship Id="rId1" Type="http://schemas.openxmlformats.org/officeDocument/2006/relationships/slideLayout" Target="../slideLayouts/slideLayout4.xml"/><Relationship Id="rId6" Type="http://schemas.openxmlformats.org/officeDocument/2006/relationships/hyperlink" Target="http://www.globe.gov/documents/355050/d57744e6-dc09-44fb-b167-919ade719254" TargetMode="External"/><Relationship Id="rId5" Type="http://schemas.openxmlformats.org/officeDocument/2006/relationships/hyperlink" Target="http://www.globe.gov/documents/355050/cab9c991-4969-493a-8e00-9bf80fdbc501" TargetMode="Externa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hyperlink" Target="http://www.globe.gov/documents/348614/8c79fb1e-7c89-49c9-ba29-4a1ca05c519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5" Type="http://schemas.openxmlformats.org/officeDocument/2006/relationships/image" Target="../media/image27.jpg"/><Relationship Id="rId4" Type="http://schemas.openxmlformats.org/officeDocument/2006/relationships/hyperlink" Target="http://www.globe.gov/documents/10157/2209c9c4-96d7-46fe-acdd-eba84b73e5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5" Type="http://schemas.openxmlformats.org/officeDocument/2006/relationships/image" Target="../media/image29.jpg"/><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8.jp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hyperlink" Target="https://www.globe.gov/documents/355050/efb91c50-32cb-4733-a2f6-1e2acaebc575"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jpg"/><Relationship Id="rId7" Type="http://schemas.openxmlformats.org/officeDocument/2006/relationships/hyperlink" Target="https://itunes.apple.com/us/app/globe-data-entry/id980592274?ls=1&amp;mt=8" TargetMode="External"/><Relationship Id="rId2" Type="http://schemas.openxmlformats.org/officeDocument/2006/relationships/image" Target="../media/image33.jpg"/><Relationship Id="rId1" Type="http://schemas.openxmlformats.org/officeDocument/2006/relationships/slideLayout" Target="../slideLayouts/slideLayout4.xml"/><Relationship Id="rId6" Type="http://schemas.openxmlformats.org/officeDocument/2006/relationships/hyperlink" Target="https://play.google.com/store/apps/details?id=gov.nasa.globe.deapp&amp;hl=en" TargetMode="External"/><Relationship Id="rId5" Type="http://schemas.openxmlformats.org/officeDocument/2006/relationships/hyperlink" Target="mailto:DATA@GLOBE.GOV" TargetMode="External"/><Relationship Id="rId4" Type="http://schemas.openxmlformats.org/officeDocument/2006/relationships/hyperlink" Target="https://www.globe.gov/home?p_p_id=58&amp;p_p_lifecycle=0&amp;p_p_state=maximized&amp;p_p_mode=view&amp;p_p_col_id=column-2&amp;p_p_col_count=2&amp;_58_enter_data=1&amp;saveLastPath=0&amp;_58_struts_action=/login/login&amp;_58_redirect=https://data.globe.gov"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3.jpg"/><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3.jpg"/><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4.xml"/><Relationship Id="rId6" Type="http://schemas.openxmlformats.org/officeDocument/2006/relationships/image" Target="../media/image41.jpg"/><Relationship Id="rId5" Type="http://schemas.openxmlformats.org/officeDocument/2006/relationships/hyperlink" Target="https://www.globe.gov/documents/10157/7349361/Viz+tutorial.pdf" TargetMode="External"/><Relationship Id="rId4" Type="http://schemas.openxmlformats.org/officeDocument/2006/relationships/hyperlink" Target="http://vis.globe.gov/GLOB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4.jpg"/></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hyperlink" Target="http://nasawavelength.org/" TargetMode="External"/><Relationship Id="rId3" Type="http://schemas.openxmlformats.org/officeDocument/2006/relationships/image" Target="../media/image47.jpg"/><Relationship Id="rId7" Type="http://schemas.openxmlformats.org/officeDocument/2006/relationships/hyperlink" Target="http://www.globe.gov/" TargetMode="Externa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hyperlink" Target="mailto:help@globe.gov" TargetMode="External"/><Relationship Id="rId5" Type="http://schemas.openxmlformats.org/officeDocument/2006/relationships/hyperlink" Target="https://docs.google.com/forms/d/1nF4DOebsUPFN2I3Sl73HZkrN_BzFnjAgCBdAQAt_E0I/viewform?c=0&amp;w=1" TargetMode="External"/><Relationship Id="rId10" Type="http://schemas.openxmlformats.org/officeDocument/2006/relationships/image" Target="../media/image49.png"/><Relationship Id="rId4" Type="http://schemas.openxmlformats.org/officeDocument/2006/relationships/image" Target="../media/image48.jpg"/><Relationship Id="rId9" Type="http://schemas.openxmlformats.org/officeDocument/2006/relationships/hyperlink" Target="http://climate.nasa.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hyperlink" Target="http://neo.sci.gsfc.nasa.gov/view.php?datasetId=MOD13A2_M_NDVI" TargetMode="External"/><Relationship Id="rId4" Type="http://schemas.openxmlformats.org/officeDocument/2006/relationships/hyperlink" Target="http://neo.sci.gsfc.nasa.gov/view.php?datasetId=MOD17A2_M_PS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0A7FD43-AE91-2142-BE89-486ECDF19888}" type="slidenum">
              <a:rPr lang="en-US" smtClean="0"/>
              <a:pPr/>
              <a:t>1</a:t>
            </a:fld>
            <a:endParaRPr lang="en-US" dirty="0"/>
          </a:p>
        </p:txBody>
      </p:sp>
      <p:sp>
        <p:nvSpPr>
          <p:cNvPr id="6" name="Title 5" hidden="1"/>
          <p:cNvSpPr>
            <a:spLocks noGrp="1"/>
          </p:cNvSpPr>
          <p:nvPr>
            <p:ph type="title"/>
          </p:nvPr>
        </p:nvSpPr>
        <p:spPr/>
        <p:txBody>
          <a:bodyPr/>
          <a:lstStyle/>
          <a:p>
            <a:r>
              <a:rPr lang="en-US" dirty="0"/>
              <a:t>Intro Slide</a:t>
            </a:r>
          </a:p>
        </p:txBody>
      </p:sp>
      <p:pic>
        <p:nvPicPr>
          <p:cNvPr id="3" name="Content Placeholder 2" descr="Background image of grasses"/>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1"/>
            <a:ext cx="9144000" cy="6873445"/>
          </a:xfrm>
        </p:spPr>
      </p:pic>
    </p:spTree>
    <p:extLst>
      <p:ext uri="{BB962C8B-B14F-4D97-AF65-F5344CB8AC3E}">
        <p14:creationId xmlns:p14="http://schemas.microsoft.com/office/powerpoint/2010/main" val="765401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A7FD43-AE91-2142-BE89-486ECDF19888}" type="slidenum">
              <a:rPr lang="en-US" smtClean="0"/>
              <a:t>10</a:t>
            </a:fld>
            <a:endParaRPr lang="en-US" dirty="0"/>
          </a:p>
        </p:txBody>
      </p:sp>
      <p:pic>
        <p:nvPicPr>
          <p:cNvPr id="3" name="Picture 2" descr="Banner: Grass Green-Down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945" y="-16330"/>
            <a:ext cx="8159638" cy="1039645"/>
          </a:xfrm>
          <a:prstGeom prst="rect">
            <a:avLst/>
          </a:prstGeom>
        </p:spPr>
      </p:pic>
      <p:pic>
        <p:nvPicPr>
          <p:cNvPr id="5" name="Content Placeholder 4" descr="Menu: How your measurements can help"/>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1"/>
            <a:ext cx="1145546" cy="6858001"/>
          </a:xfrm>
        </p:spPr>
      </p:pic>
      <p:sp>
        <p:nvSpPr>
          <p:cNvPr id="2" name="Title 1"/>
          <p:cNvSpPr>
            <a:spLocks noGrp="1"/>
          </p:cNvSpPr>
          <p:nvPr>
            <p:ph type="title"/>
          </p:nvPr>
        </p:nvSpPr>
        <p:spPr>
          <a:xfrm>
            <a:off x="1233883" y="755369"/>
            <a:ext cx="7886700" cy="1325563"/>
          </a:xfrm>
        </p:spPr>
        <p:txBody>
          <a:bodyPr/>
          <a:lstStyle/>
          <a:p>
            <a:r>
              <a:rPr lang="en-US" b="1" dirty="0">
                <a:solidFill>
                  <a:srgbClr val="055000"/>
                </a:solidFill>
              </a:rPr>
              <a:t>Let’s do a quick review before moving onto data collection! Question 1</a:t>
            </a:r>
          </a:p>
        </p:txBody>
      </p:sp>
      <p:sp>
        <p:nvSpPr>
          <p:cNvPr id="12" name="Content Placeholder 2"/>
          <p:cNvSpPr>
            <a:spLocks noGrp="1"/>
          </p:cNvSpPr>
          <p:nvPr>
            <p:ph sz="half" idx="1"/>
          </p:nvPr>
        </p:nvSpPr>
        <p:spPr>
          <a:xfrm>
            <a:off x="1487714" y="1963248"/>
            <a:ext cx="6921500" cy="4351337"/>
          </a:xfrm>
        </p:spPr>
        <p:txBody>
          <a:bodyPr/>
          <a:lstStyle/>
          <a:p>
            <a:pPr marL="0" indent="0">
              <a:buNone/>
            </a:pPr>
            <a:r>
              <a:rPr lang="en-US" sz="2000" b="1" dirty="0"/>
              <a:t>1. What part of the Earth system is known as the zone of life?</a:t>
            </a:r>
            <a:endParaRPr lang="en-US" sz="2000" dirty="0"/>
          </a:p>
          <a:p>
            <a:pPr marL="0" indent="0">
              <a:buNone/>
            </a:pPr>
            <a:r>
              <a:rPr lang="en-US" sz="2000" b="1" dirty="0"/>
              <a:t>	</a:t>
            </a:r>
            <a:r>
              <a:rPr lang="en-US" sz="2000" dirty="0"/>
              <a:t>A. Atmosphere</a:t>
            </a:r>
          </a:p>
          <a:p>
            <a:pPr marL="0" indent="0">
              <a:buNone/>
            </a:pPr>
            <a:r>
              <a:rPr lang="en-US" sz="2000" b="1" dirty="0"/>
              <a:t>	</a:t>
            </a:r>
            <a:r>
              <a:rPr lang="en-US" sz="2000" dirty="0"/>
              <a:t>B. Biosphere</a:t>
            </a:r>
          </a:p>
          <a:p>
            <a:pPr marL="0" indent="0">
              <a:buNone/>
            </a:pPr>
            <a:r>
              <a:rPr lang="en-US" sz="2000" b="1" dirty="0"/>
              <a:t>	</a:t>
            </a:r>
            <a:r>
              <a:rPr lang="en-US" sz="2000" dirty="0"/>
              <a:t>C. Lithosphere</a:t>
            </a:r>
          </a:p>
          <a:p>
            <a:pPr marL="0" indent="0">
              <a:buNone/>
            </a:pPr>
            <a:r>
              <a:rPr lang="en-US" sz="2000" dirty="0"/>
              <a:t>	D. Hydrosphere</a:t>
            </a:r>
          </a:p>
          <a:p>
            <a:pPr marL="0" indent="0">
              <a:buNone/>
            </a:pPr>
            <a:endParaRPr lang="en-US" sz="2000" dirty="0"/>
          </a:p>
          <a:p>
            <a:pPr marL="0" indent="0">
              <a:buNone/>
            </a:pPr>
            <a:r>
              <a:rPr lang="en-US" sz="2000" b="1" dirty="0">
                <a:solidFill>
                  <a:srgbClr val="FF0000"/>
                </a:solidFill>
              </a:rPr>
              <a:t>Do you know the answer?</a:t>
            </a:r>
          </a:p>
          <a:p>
            <a:pPr marL="0" indent="0">
              <a:buNone/>
            </a:pPr>
            <a:endParaRPr lang="en-US" dirty="0"/>
          </a:p>
          <a:p>
            <a:endParaRPr lang="en-US" dirty="0"/>
          </a:p>
        </p:txBody>
      </p:sp>
    </p:spTree>
    <p:extLst>
      <p:ext uri="{BB962C8B-B14F-4D97-AF65-F5344CB8AC3E}">
        <p14:creationId xmlns:p14="http://schemas.microsoft.com/office/powerpoint/2010/main" val="458668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11</a:t>
            </a:fld>
            <a:endParaRPr lang="en-US" dirty="0"/>
          </a:p>
        </p:txBody>
      </p:sp>
      <p:pic>
        <p:nvPicPr>
          <p:cNvPr id="9" name="Picture 8" descr="Banner: Grass Green-Down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945" y="-16330"/>
            <a:ext cx="8159638" cy="1039645"/>
          </a:xfrm>
          <a:prstGeom prst="rect">
            <a:avLst/>
          </a:prstGeom>
        </p:spPr>
      </p:pic>
      <p:pic>
        <p:nvPicPr>
          <p:cNvPr id="11" name="Content Placeholder 4" descr="Menu: How your measurements can help"/>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1"/>
            <a:ext cx="1145546" cy="6858001"/>
          </a:xfrm>
        </p:spPr>
      </p:pic>
      <p:sp>
        <p:nvSpPr>
          <p:cNvPr id="2" name="Title 1"/>
          <p:cNvSpPr>
            <a:spLocks noGrp="1"/>
          </p:cNvSpPr>
          <p:nvPr>
            <p:ph type="title"/>
          </p:nvPr>
        </p:nvSpPr>
        <p:spPr>
          <a:xfrm>
            <a:off x="1233883" y="800535"/>
            <a:ext cx="7886700" cy="1325563"/>
          </a:xfrm>
        </p:spPr>
        <p:txBody>
          <a:bodyPr/>
          <a:lstStyle/>
          <a:p>
            <a:r>
              <a:rPr lang="en-US" b="1" dirty="0">
                <a:solidFill>
                  <a:srgbClr val="055000"/>
                </a:solidFill>
              </a:rPr>
              <a:t>Let’s do a quick review before moving onto data collection! Answer to question 1.</a:t>
            </a:r>
          </a:p>
        </p:txBody>
      </p:sp>
      <p:sp>
        <p:nvSpPr>
          <p:cNvPr id="12" name="Content Placeholder 2"/>
          <p:cNvSpPr>
            <a:spLocks noGrp="1"/>
          </p:cNvSpPr>
          <p:nvPr>
            <p:ph sz="half" idx="1"/>
          </p:nvPr>
        </p:nvSpPr>
        <p:spPr>
          <a:xfrm>
            <a:off x="1487714" y="1963248"/>
            <a:ext cx="6921500" cy="4351337"/>
          </a:xfrm>
        </p:spPr>
        <p:txBody>
          <a:bodyPr/>
          <a:lstStyle/>
          <a:p>
            <a:pPr marL="0" indent="0">
              <a:buNone/>
            </a:pPr>
            <a:r>
              <a:rPr lang="en-US" sz="2000" b="1" dirty="0"/>
              <a:t>1. What part of the Earth system is known as the zone of life?</a:t>
            </a:r>
            <a:endParaRPr lang="en-US" sz="2000" dirty="0"/>
          </a:p>
          <a:p>
            <a:pPr marL="0" indent="0">
              <a:buNone/>
            </a:pPr>
            <a:r>
              <a:rPr lang="en-US" sz="2000" b="1" dirty="0"/>
              <a:t>	</a:t>
            </a:r>
            <a:r>
              <a:rPr lang="en-US" sz="2000" dirty="0"/>
              <a:t>A. Atmosphere</a:t>
            </a:r>
          </a:p>
          <a:p>
            <a:pPr marL="0" indent="0">
              <a:buNone/>
            </a:pPr>
            <a:r>
              <a:rPr lang="en-US" sz="2000" b="1" dirty="0"/>
              <a:t>	B. Biosphere- </a:t>
            </a:r>
            <a:r>
              <a:rPr lang="en-US" sz="2000" b="1" dirty="0">
                <a:solidFill>
                  <a:srgbClr val="FF0000"/>
                </a:solidFill>
              </a:rPr>
              <a:t>correct </a:t>
            </a:r>
            <a:r>
              <a:rPr lang="en-US" sz="2000" b="1" dirty="0">
                <a:solidFill>
                  <a:srgbClr val="FF0000"/>
                </a:solidFill>
                <a:sym typeface="Wingdings"/>
              </a:rPr>
              <a:t> </a:t>
            </a:r>
            <a:endParaRPr lang="en-US" sz="2000" b="1" dirty="0">
              <a:solidFill>
                <a:srgbClr val="FF0000"/>
              </a:solidFill>
            </a:endParaRPr>
          </a:p>
          <a:p>
            <a:pPr marL="0" indent="0">
              <a:buNone/>
            </a:pPr>
            <a:r>
              <a:rPr lang="en-US" sz="2000" b="1" dirty="0"/>
              <a:t>	</a:t>
            </a:r>
            <a:r>
              <a:rPr lang="en-US" sz="2000" dirty="0"/>
              <a:t>C. Lithosphere</a:t>
            </a:r>
          </a:p>
          <a:p>
            <a:pPr marL="0" indent="0">
              <a:buNone/>
            </a:pPr>
            <a:r>
              <a:rPr lang="en-US" sz="2000" dirty="0"/>
              <a:t>	D. Hydrosphere</a:t>
            </a:r>
          </a:p>
          <a:p>
            <a:pPr marL="0" indent="0">
              <a:buNone/>
            </a:pPr>
            <a:endParaRPr lang="en-US" sz="2000" dirty="0"/>
          </a:p>
          <a:p>
            <a:pPr marL="0" indent="0">
              <a:buNone/>
            </a:pPr>
            <a:r>
              <a:rPr lang="en-US" sz="2000" b="1" dirty="0">
                <a:solidFill>
                  <a:srgbClr val="FF0000"/>
                </a:solidFill>
              </a:rPr>
              <a:t>Were you correct? </a:t>
            </a:r>
          </a:p>
          <a:p>
            <a:pPr marL="0" indent="0">
              <a:buNone/>
            </a:pPr>
            <a:endParaRPr lang="en-US" dirty="0"/>
          </a:p>
          <a:p>
            <a:endParaRPr lang="en-US" dirty="0"/>
          </a:p>
        </p:txBody>
      </p:sp>
    </p:spTree>
    <p:extLst>
      <p:ext uri="{BB962C8B-B14F-4D97-AF65-F5344CB8AC3E}">
        <p14:creationId xmlns:p14="http://schemas.microsoft.com/office/powerpoint/2010/main" val="992609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12</a:t>
            </a:fld>
            <a:endParaRPr lang="en-US" dirty="0"/>
          </a:p>
        </p:txBody>
      </p:sp>
      <p:pic>
        <p:nvPicPr>
          <p:cNvPr id="9" name="Picture 8" descr="Banner: Grass Green-Down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945" y="-16330"/>
            <a:ext cx="8159638" cy="1039645"/>
          </a:xfrm>
          <a:prstGeom prst="rect">
            <a:avLst/>
          </a:prstGeom>
        </p:spPr>
      </p:pic>
      <p:pic>
        <p:nvPicPr>
          <p:cNvPr id="11" name="Content Placeholder 4" descr="Menu: How your measurements can help"/>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1"/>
            <a:ext cx="1145546" cy="6858001"/>
          </a:xfrm>
        </p:spPr>
      </p:pic>
      <p:sp>
        <p:nvSpPr>
          <p:cNvPr id="2" name="Title 1"/>
          <p:cNvSpPr>
            <a:spLocks noGrp="1"/>
          </p:cNvSpPr>
          <p:nvPr>
            <p:ph type="title"/>
          </p:nvPr>
        </p:nvSpPr>
        <p:spPr>
          <a:xfrm>
            <a:off x="1194851" y="877555"/>
            <a:ext cx="7886700" cy="1325563"/>
          </a:xfrm>
        </p:spPr>
        <p:txBody>
          <a:bodyPr/>
          <a:lstStyle/>
          <a:p>
            <a:r>
              <a:rPr lang="en-US" b="1" dirty="0">
                <a:solidFill>
                  <a:srgbClr val="055000"/>
                </a:solidFill>
              </a:rPr>
              <a:t>Let’s do a quick review before moving onto data collection! Question 2</a:t>
            </a:r>
          </a:p>
        </p:txBody>
      </p:sp>
      <p:sp>
        <p:nvSpPr>
          <p:cNvPr id="12" name="Content Placeholder 2"/>
          <p:cNvSpPr>
            <a:spLocks noGrp="1"/>
          </p:cNvSpPr>
          <p:nvPr>
            <p:ph sz="half" idx="1"/>
          </p:nvPr>
        </p:nvSpPr>
        <p:spPr>
          <a:xfrm>
            <a:off x="1520370" y="2012233"/>
            <a:ext cx="6660243" cy="4351337"/>
          </a:xfrm>
        </p:spPr>
        <p:txBody>
          <a:bodyPr/>
          <a:lstStyle/>
          <a:p>
            <a:pPr marL="0" indent="0">
              <a:buNone/>
            </a:pPr>
            <a:r>
              <a:rPr lang="en-US" sz="2000" dirty="0"/>
              <a:t>True or False: In every part of the world, there is one green-up and green-down cycle. </a:t>
            </a:r>
          </a:p>
          <a:p>
            <a:pPr marL="0" indent="0">
              <a:buNone/>
            </a:pPr>
            <a:r>
              <a:rPr lang="en-US" sz="2000" b="1" dirty="0"/>
              <a:t>	</a:t>
            </a:r>
            <a:endParaRPr lang="en-US" sz="2000" dirty="0"/>
          </a:p>
          <a:p>
            <a:pPr marL="0" indent="0">
              <a:buNone/>
            </a:pPr>
            <a:r>
              <a:rPr lang="en-US" sz="2000" b="1" dirty="0">
                <a:solidFill>
                  <a:srgbClr val="FF0000"/>
                </a:solidFill>
              </a:rPr>
              <a:t>Do you know the answer?</a:t>
            </a:r>
          </a:p>
          <a:p>
            <a:pPr marL="0" indent="0">
              <a:buNone/>
            </a:pPr>
            <a:endParaRPr lang="en-US" dirty="0"/>
          </a:p>
          <a:p>
            <a:endParaRPr lang="en-US" dirty="0"/>
          </a:p>
        </p:txBody>
      </p:sp>
    </p:spTree>
    <p:extLst>
      <p:ext uri="{BB962C8B-B14F-4D97-AF65-F5344CB8AC3E}">
        <p14:creationId xmlns:p14="http://schemas.microsoft.com/office/powerpoint/2010/main" val="1991067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13</a:t>
            </a:fld>
            <a:endParaRPr lang="en-US" dirty="0"/>
          </a:p>
        </p:txBody>
      </p:sp>
      <p:pic>
        <p:nvPicPr>
          <p:cNvPr id="9" name="Picture 8" descr="Banner: Grass Green-Down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945" y="-16330"/>
            <a:ext cx="8159638" cy="1039645"/>
          </a:xfrm>
          <a:prstGeom prst="rect">
            <a:avLst/>
          </a:prstGeom>
        </p:spPr>
      </p:pic>
      <p:pic>
        <p:nvPicPr>
          <p:cNvPr id="11" name="Content Placeholder 4" descr="Menu: How your measurements can help"/>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1"/>
            <a:ext cx="1145546" cy="6858001"/>
          </a:xfrm>
        </p:spPr>
      </p:pic>
      <p:sp>
        <p:nvSpPr>
          <p:cNvPr id="2" name="Title 1"/>
          <p:cNvSpPr>
            <a:spLocks noGrp="1"/>
          </p:cNvSpPr>
          <p:nvPr>
            <p:ph type="title"/>
          </p:nvPr>
        </p:nvSpPr>
        <p:spPr>
          <a:xfrm>
            <a:off x="1224783" y="828570"/>
            <a:ext cx="7886700" cy="1325563"/>
          </a:xfrm>
        </p:spPr>
        <p:txBody>
          <a:bodyPr/>
          <a:lstStyle/>
          <a:p>
            <a:r>
              <a:rPr lang="en-US" b="1" dirty="0">
                <a:solidFill>
                  <a:srgbClr val="055000"/>
                </a:solidFill>
              </a:rPr>
              <a:t>Let’s do a quick review before moving onto data collection! Answer to question 2</a:t>
            </a:r>
          </a:p>
        </p:txBody>
      </p:sp>
      <p:sp>
        <p:nvSpPr>
          <p:cNvPr id="12" name="Content Placeholder 2"/>
          <p:cNvSpPr>
            <a:spLocks noGrp="1"/>
          </p:cNvSpPr>
          <p:nvPr>
            <p:ph sz="half" idx="1"/>
          </p:nvPr>
        </p:nvSpPr>
        <p:spPr>
          <a:xfrm>
            <a:off x="1520370" y="2012233"/>
            <a:ext cx="6660243" cy="4351337"/>
          </a:xfrm>
        </p:spPr>
        <p:txBody>
          <a:bodyPr/>
          <a:lstStyle/>
          <a:p>
            <a:pPr marL="0" indent="0">
              <a:buNone/>
            </a:pPr>
            <a:r>
              <a:rPr lang="en-US" sz="2000" dirty="0"/>
              <a:t>True or False: In every part of the world, there is one green-up and green-down cycle.  </a:t>
            </a:r>
            <a:r>
              <a:rPr lang="en-US" sz="2000" b="1" dirty="0">
                <a:solidFill>
                  <a:srgbClr val="FF0000"/>
                </a:solidFill>
              </a:rPr>
              <a:t>False is correct </a:t>
            </a:r>
            <a:r>
              <a:rPr lang="en-US" sz="2000" b="1" dirty="0">
                <a:solidFill>
                  <a:srgbClr val="FF0000"/>
                </a:solidFill>
                <a:sym typeface="Wingdings"/>
              </a:rPr>
              <a:t> </a:t>
            </a:r>
            <a:r>
              <a:rPr lang="en-US" sz="2000" b="1" dirty="0">
                <a:solidFill>
                  <a:srgbClr val="FF0000"/>
                </a:solidFill>
              </a:rPr>
              <a:t> </a:t>
            </a:r>
          </a:p>
          <a:p>
            <a:pPr marL="0" indent="0">
              <a:buNone/>
            </a:pPr>
            <a:r>
              <a:rPr lang="en-US" sz="2000" b="1" dirty="0"/>
              <a:t>	</a:t>
            </a:r>
            <a:endParaRPr lang="en-US" sz="2000" dirty="0"/>
          </a:p>
          <a:p>
            <a:pPr marL="0" indent="0">
              <a:buNone/>
            </a:pPr>
            <a:r>
              <a:rPr lang="en-US" sz="2000" b="1" dirty="0">
                <a:solidFill>
                  <a:srgbClr val="FF0000"/>
                </a:solidFill>
              </a:rPr>
              <a:t>Were you correct? </a:t>
            </a:r>
          </a:p>
          <a:p>
            <a:pPr marL="0" indent="0">
              <a:buNone/>
            </a:pPr>
            <a:endParaRPr lang="en-US" dirty="0"/>
          </a:p>
          <a:p>
            <a:endParaRPr lang="en-US" dirty="0"/>
          </a:p>
        </p:txBody>
      </p:sp>
    </p:spTree>
    <p:extLst>
      <p:ext uri="{BB962C8B-B14F-4D97-AF65-F5344CB8AC3E}">
        <p14:creationId xmlns:p14="http://schemas.microsoft.com/office/powerpoint/2010/main" val="690502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14</a:t>
            </a:fld>
            <a:endParaRPr lang="en-US" dirty="0"/>
          </a:p>
        </p:txBody>
      </p:sp>
      <p:pic>
        <p:nvPicPr>
          <p:cNvPr id="9" name="Picture 8" descr="Banner: Grass Green-Down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945" y="-16330"/>
            <a:ext cx="8159638" cy="1039645"/>
          </a:xfrm>
          <a:prstGeom prst="rect">
            <a:avLst/>
          </a:prstGeom>
        </p:spPr>
      </p:pic>
      <p:pic>
        <p:nvPicPr>
          <p:cNvPr id="11" name="Content Placeholder 4" descr="Menu: How your measurements can help"/>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1"/>
            <a:ext cx="1145546" cy="6858001"/>
          </a:xfrm>
        </p:spPr>
      </p:pic>
      <p:sp>
        <p:nvSpPr>
          <p:cNvPr id="2" name="Title 1"/>
          <p:cNvSpPr>
            <a:spLocks noGrp="1"/>
          </p:cNvSpPr>
          <p:nvPr>
            <p:ph type="title"/>
          </p:nvPr>
        </p:nvSpPr>
        <p:spPr>
          <a:xfrm>
            <a:off x="1233883" y="800077"/>
            <a:ext cx="7886700" cy="1325563"/>
          </a:xfrm>
        </p:spPr>
        <p:txBody>
          <a:bodyPr/>
          <a:lstStyle/>
          <a:p>
            <a:r>
              <a:rPr lang="en-US" b="1" dirty="0">
                <a:solidFill>
                  <a:srgbClr val="055000"/>
                </a:solidFill>
              </a:rPr>
              <a:t>Let’s do a quick review before moving onto data collection! Question 3</a:t>
            </a:r>
          </a:p>
        </p:txBody>
      </p:sp>
      <p:sp>
        <p:nvSpPr>
          <p:cNvPr id="12" name="Content Placeholder 2"/>
          <p:cNvSpPr>
            <a:spLocks noGrp="1"/>
          </p:cNvSpPr>
          <p:nvPr>
            <p:ph sz="half" idx="1"/>
          </p:nvPr>
        </p:nvSpPr>
        <p:spPr>
          <a:xfrm>
            <a:off x="1514165" y="1985831"/>
            <a:ext cx="7248071" cy="4351337"/>
          </a:xfrm>
        </p:spPr>
        <p:txBody>
          <a:bodyPr>
            <a:normAutofit lnSpcReduction="10000"/>
          </a:bodyPr>
          <a:lstStyle/>
          <a:p>
            <a:pPr marL="0" indent="0">
              <a:buNone/>
            </a:pPr>
            <a:r>
              <a:rPr lang="en-US" sz="2000" b="1" dirty="0"/>
              <a:t>Why are scientists interested in green-up data? The data can be used to:</a:t>
            </a:r>
          </a:p>
          <a:p>
            <a:pPr marL="457200" indent="-457200">
              <a:buFont typeface="+mj-lt"/>
              <a:buAutoNum type="alphaLcParenR"/>
            </a:pPr>
            <a:r>
              <a:rPr lang="en-US" sz="2000" dirty="0"/>
              <a:t>help interpret satellite observations of greenness, such as imagery of the Normalized Difference Vegetation Index (NDVI)</a:t>
            </a:r>
          </a:p>
          <a:p>
            <a:pPr marL="457200" indent="-457200">
              <a:buFont typeface="+mj-lt"/>
              <a:buAutoNum type="alphaLcParenR"/>
            </a:pPr>
            <a:r>
              <a:rPr lang="en-US" sz="2000" dirty="0"/>
              <a:t>determine how environmental conditions affect plant growth</a:t>
            </a:r>
          </a:p>
          <a:p>
            <a:pPr marL="457200" indent="-457200">
              <a:buFont typeface="+mj-lt"/>
              <a:buAutoNum type="alphaLcParenR"/>
            </a:pPr>
            <a:r>
              <a:rPr lang="en-US" sz="2000" dirty="0"/>
              <a:t>calculate changes in growing season length and onset over years</a:t>
            </a:r>
          </a:p>
          <a:p>
            <a:pPr marL="457200" indent="-457200">
              <a:buFont typeface="+mj-lt"/>
              <a:buAutoNum type="alphaLcParenR"/>
            </a:pPr>
            <a:r>
              <a:rPr lang="en-US" sz="2000" dirty="0"/>
              <a:t>monitor the nature and extent of climate change and its effects on plants and animals</a:t>
            </a:r>
          </a:p>
          <a:p>
            <a:pPr marL="457200" indent="-457200">
              <a:buFont typeface="+mj-lt"/>
              <a:buAutoNum type="alphaLcParenR"/>
            </a:pPr>
            <a:r>
              <a:rPr lang="en-US" sz="2000" dirty="0"/>
              <a:t>all of the above</a:t>
            </a:r>
          </a:p>
          <a:p>
            <a:pPr marL="457200" indent="-457200">
              <a:buFont typeface="+mj-lt"/>
              <a:buAutoNum type="alphaLcParenR"/>
            </a:pPr>
            <a:r>
              <a:rPr lang="en-US" sz="2000" dirty="0"/>
              <a:t>only A and B</a:t>
            </a:r>
          </a:p>
          <a:p>
            <a:pPr marL="0" indent="0">
              <a:buNone/>
            </a:pPr>
            <a:endParaRPr lang="en-US" sz="2000" dirty="0"/>
          </a:p>
          <a:p>
            <a:pPr marL="0" indent="0">
              <a:buNone/>
            </a:pPr>
            <a:r>
              <a:rPr lang="en-US" sz="2000" b="1" dirty="0">
                <a:solidFill>
                  <a:srgbClr val="FF0000"/>
                </a:solidFill>
              </a:rPr>
              <a:t>Do you know the answer?</a:t>
            </a:r>
          </a:p>
          <a:p>
            <a:pPr marL="0" indent="0">
              <a:buNone/>
            </a:pPr>
            <a:endParaRPr lang="en-US" dirty="0"/>
          </a:p>
          <a:p>
            <a:endParaRPr lang="en-US" dirty="0"/>
          </a:p>
        </p:txBody>
      </p:sp>
    </p:spTree>
    <p:extLst>
      <p:ext uri="{BB962C8B-B14F-4D97-AF65-F5344CB8AC3E}">
        <p14:creationId xmlns:p14="http://schemas.microsoft.com/office/powerpoint/2010/main" val="235292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15</a:t>
            </a:fld>
            <a:endParaRPr lang="en-US" dirty="0"/>
          </a:p>
        </p:txBody>
      </p:sp>
      <p:pic>
        <p:nvPicPr>
          <p:cNvPr id="9" name="Picture 8" descr="Banner: Grass Green-Down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945" y="-16330"/>
            <a:ext cx="8159638" cy="1039645"/>
          </a:xfrm>
          <a:prstGeom prst="rect">
            <a:avLst/>
          </a:prstGeom>
        </p:spPr>
      </p:pic>
      <p:pic>
        <p:nvPicPr>
          <p:cNvPr id="11" name="Content Placeholder 4" descr="Menu: How your measurements can help"/>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1"/>
            <a:ext cx="1145546" cy="6858001"/>
          </a:xfrm>
        </p:spPr>
      </p:pic>
      <p:sp>
        <p:nvSpPr>
          <p:cNvPr id="2" name="Title 1"/>
          <p:cNvSpPr>
            <a:spLocks noGrp="1"/>
          </p:cNvSpPr>
          <p:nvPr>
            <p:ph type="title"/>
          </p:nvPr>
        </p:nvSpPr>
        <p:spPr>
          <a:xfrm>
            <a:off x="1224924" y="821902"/>
            <a:ext cx="7886700" cy="1325563"/>
          </a:xfrm>
        </p:spPr>
        <p:txBody>
          <a:bodyPr/>
          <a:lstStyle/>
          <a:p>
            <a:r>
              <a:rPr lang="en-US" b="1" dirty="0">
                <a:solidFill>
                  <a:srgbClr val="055000"/>
                </a:solidFill>
              </a:rPr>
              <a:t>Let’s do a quick review before moving onto data collection!  Answer to question 3</a:t>
            </a:r>
          </a:p>
        </p:txBody>
      </p:sp>
      <p:sp>
        <p:nvSpPr>
          <p:cNvPr id="12" name="Content Placeholder 2"/>
          <p:cNvSpPr>
            <a:spLocks noGrp="1"/>
          </p:cNvSpPr>
          <p:nvPr>
            <p:ph sz="half" idx="1"/>
          </p:nvPr>
        </p:nvSpPr>
        <p:spPr>
          <a:xfrm>
            <a:off x="1514165" y="1985831"/>
            <a:ext cx="7248071" cy="4351337"/>
          </a:xfrm>
        </p:spPr>
        <p:txBody>
          <a:bodyPr>
            <a:normAutofit lnSpcReduction="10000"/>
          </a:bodyPr>
          <a:lstStyle/>
          <a:p>
            <a:pPr marL="0" indent="0">
              <a:buNone/>
            </a:pPr>
            <a:r>
              <a:rPr lang="en-US" sz="2000" b="1" dirty="0"/>
              <a:t>Why are scientists interested in green-up data? The data can be used to:</a:t>
            </a:r>
          </a:p>
          <a:p>
            <a:pPr marL="457200" indent="-457200">
              <a:buFont typeface="+mj-lt"/>
              <a:buAutoNum type="alphaLcParenR"/>
            </a:pPr>
            <a:r>
              <a:rPr lang="en-US" sz="2000" dirty="0"/>
              <a:t>help interpret satellite observations of greenness, such as imagery of the Normalized Difference Vegetation Index (NDVI)</a:t>
            </a:r>
          </a:p>
          <a:p>
            <a:pPr marL="457200" indent="-457200">
              <a:buFont typeface="+mj-lt"/>
              <a:buAutoNum type="alphaLcParenR"/>
            </a:pPr>
            <a:r>
              <a:rPr lang="en-US" sz="2000" dirty="0"/>
              <a:t>determine how environmental conditions affect plant growth</a:t>
            </a:r>
          </a:p>
          <a:p>
            <a:pPr marL="457200" indent="-457200">
              <a:buFont typeface="+mj-lt"/>
              <a:buAutoNum type="alphaLcParenR"/>
            </a:pPr>
            <a:r>
              <a:rPr lang="en-US" sz="2000" dirty="0"/>
              <a:t>calculate changes in growing season length and onset over years</a:t>
            </a:r>
          </a:p>
          <a:p>
            <a:pPr marL="457200" indent="-457200">
              <a:buFont typeface="+mj-lt"/>
              <a:buAutoNum type="alphaLcParenR"/>
            </a:pPr>
            <a:r>
              <a:rPr lang="en-US" sz="2000" dirty="0"/>
              <a:t>monitor the nature and extent of climate change and its effects on plants and animals</a:t>
            </a:r>
          </a:p>
          <a:p>
            <a:pPr marL="457200" indent="-457200">
              <a:buFont typeface="+mj-lt"/>
              <a:buAutoNum type="alphaLcParenR"/>
            </a:pPr>
            <a:r>
              <a:rPr lang="en-US" sz="2000" b="1" dirty="0"/>
              <a:t>all of the above –</a:t>
            </a:r>
            <a:r>
              <a:rPr lang="en-US" sz="2000" b="1" dirty="0">
                <a:solidFill>
                  <a:srgbClr val="FF0000"/>
                </a:solidFill>
              </a:rPr>
              <a:t>correct </a:t>
            </a:r>
            <a:r>
              <a:rPr lang="en-US" sz="2000" b="1" dirty="0">
                <a:solidFill>
                  <a:srgbClr val="FF0000"/>
                </a:solidFill>
                <a:sym typeface="Wingdings"/>
              </a:rPr>
              <a:t> </a:t>
            </a:r>
            <a:endParaRPr lang="en-US" sz="2000" b="1" dirty="0">
              <a:solidFill>
                <a:srgbClr val="FF0000"/>
              </a:solidFill>
            </a:endParaRPr>
          </a:p>
          <a:p>
            <a:pPr marL="457200" indent="-457200">
              <a:buFont typeface="+mj-lt"/>
              <a:buAutoNum type="alphaLcParenR"/>
            </a:pPr>
            <a:r>
              <a:rPr lang="en-US" sz="2000" dirty="0"/>
              <a:t>only A and B</a:t>
            </a:r>
          </a:p>
          <a:p>
            <a:pPr marL="0" indent="0">
              <a:buNone/>
            </a:pPr>
            <a:endParaRPr lang="en-US" sz="2000" dirty="0"/>
          </a:p>
          <a:p>
            <a:pPr marL="0" indent="0">
              <a:buNone/>
            </a:pPr>
            <a:r>
              <a:rPr lang="en-US" sz="2000" b="1" dirty="0">
                <a:solidFill>
                  <a:srgbClr val="FF0000"/>
                </a:solidFill>
              </a:rPr>
              <a:t>Were you correct? Let’s now look at data collection.</a:t>
            </a:r>
          </a:p>
          <a:p>
            <a:pPr marL="0" indent="0">
              <a:buNone/>
            </a:pPr>
            <a:endParaRPr lang="en-US" dirty="0"/>
          </a:p>
          <a:p>
            <a:endParaRPr lang="en-US" dirty="0"/>
          </a:p>
        </p:txBody>
      </p:sp>
    </p:spTree>
    <p:extLst>
      <p:ext uri="{BB962C8B-B14F-4D97-AF65-F5344CB8AC3E}">
        <p14:creationId xmlns:p14="http://schemas.microsoft.com/office/powerpoint/2010/main" val="42468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16</a:t>
            </a:fld>
            <a:endParaRPr lang="en-US" dirty="0"/>
          </a:p>
        </p:txBody>
      </p:sp>
      <p:pic>
        <p:nvPicPr>
          <p:cNvPr id="8" name="Picture 7" descr="Banner: Grass Green-Down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066" y="-2663"/>
            <a:ext cx="7977688" cy="1001061"/>
          </a:xfrm>
          <a:prstGeom prst="rect">
            <a:avLst/>
          </a:prstGeom>
        </p:spPr>
      </p:pic>
      <p:pic>
        <p:nvPicPr>
          <p:cNvPr id="9" name="Picture 8"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992"/>
            <a:ext cx="1194027" cy="6874329"/>
          </a:xfrm>
          <a:prstGeom prst="rect">
            <a:avLst/>
          </a:prstGeom>
        </p:spPr>
      </p:pic>
      <p:sp>
        <p:nvSpPr>
          <p:cNvPr id="2" name="Title 1"/>
          <p:cNvSpPr>
            <a:spLocks noGrp="1"/>
          </p:cNvSpPr>
          <p:nvPr>
            <p:ph type="title"/>
          </p:nvPr>
        </p:nvSpPr>
        <p:spPr>
          <a:xfrm>
            <a:off x="1276054" y="617823"/>
            <a:ext cx="7886700" cy="1325563"/>
          </a:xfrm>
        </p:spPr>
        <p:txBody>
          <a:bodyPr/>
          <a:lstStyle/>
          <a:p>
            <a:r>
              <a:rPr lang="en-US" b="1" dirty="0"/>
              <a:t>Overview of the Grass Green-Down Protocol</a:t>
            </a:r>
          </a:p>
        </p:txBody>
      </p:sp>
      <p:graphicFrame>
        <p:nvGraphicFramePr>
          <p:cNvPr id="11" name="Table 10" descr="Table:&#10;When: At least twice a week beginning two weeks prior to the anticipated start of green down, continuing until plant color change has ended or leaves have dropped off.&#10;Where: Grass Green-Up, Green-Down site:  ideally, your observations in a one-meter square that is dominated by grass plants. &#10;Time Needed: 10-15 minutes per measurement. Frequency of observations: Ideally, visit plant at least two times a week to check for the start of green-up and continue observing until leaf growth plateaus.&#10;Prerequisites: None&#10;Primary Instrument: Metric ruler, GLOBE Plant COlor Guide&#10;Skill Level: ALl&#10;References: Tree, Shrub, and Grass Green-Down Data Sheet&#10;Grass Green-Up and Green-Down Site Selection Field Guide&#10;Site Definition Sheet"/>
          <p:cNvGraphicFramePr>
            <a:graphicFrameLocks noGrp="1"/>
          </p:cNvGraphicFramePr>
          <p:nvPr>
            <p:extLst>
              <p:ext uri="{D42A27DB-BD31-4B8C-83A1-F6EECF244321}">
                <p14:modId xmlns:p14="http://schemas.microsoft.com/office/powerpoint/2010/main" val="4124710338"/>
              </p:ext>
            </p:extLst>
          </p:nvPr>
        </p:nvGraphicFramePr>
        <p:xfrm>
          <a:off x="1437831" y="1595275"/>
          <a:ext cx="7004040" cy="4737743"/>
        </p:xfrm>
        <a:graphic>
          <a:graphicData uri="http://schemas.openxmlformats.org/drawingml/2006/table">
            <a:tbl>
              <a:tblPr firstRow="1" bandRow="1">
                <a:tableStyleId>{16D9F66E-5EB9-4882-86FB-DCBF35E3C3E4}</a:tableStyleId>
              </a:tblPr>
              <a:tblGrid>
                <a:gridCol w="2442034">
                  <a:extLst>
                    <a:ext uri="{9D8B030D-6E8A-4147-A177-3AD203B41FA5}">
                      <a16:colId xmlns:a16="http://schemas.microsoft.com/office/drawing/2014/main" val="20000"/>
                    </a:ext>
                  </a:extLst>
                </a:gridCol>
                <a:gridCol w="4562006">
                  <a:extLst>
                    <a:ext uri="{9D8B030D-6E8A-4147-A177-3AD203B41FA5}">
                      <a16:colId xmlns:a16="http://schemas.microsoft.com/office/drawing/2014/main" val="20001"/>
                    </a:ext>
                  </a:extLst>
                </a:gridCol>
              </a:tblGrid>
              <a:tr h="984639">
                <a:tc>
                  <a:txBody>
                    <a:bodyPr/>
                    <a:lstStyle/>
                    <a:p>
                      <a:r>
                        <a:rPr lang="en-US" sz="1400" b="1" dirty="0">
                          <a:solidFill>
                            <a:schemeClr val="accent6">
                              <a:lumMod val="50000"/>
                            </a:schemeClr>
                          </a:solidFill>
                        </a:rPr>
                        <a:t>When</a:t>
                      </a:r>
                    </a:p>
                  </a:txBody>
                  <a:tcPr/>
                </a:tc>
                <a:tc>
                  <a:txBody>
                    <a:bodyPr/>
                    <a:lstStyle/>
                    <a:p>
                      <a:pPr marR="0" lvl="0" algn="just" defTabSz="457200" rtl="0" eaLnBrk="1" fontAlgn="auto" latinLnBrk="0" hangingPunct="1">
                        <a:lnSpc>
                          <a:spcPct val="100000"/>
                        </a:lnSpc>
                        <a:spcBef>
                          <a:spcPct val="20000"/>
                        </a:spcBef>
                        <a:spcAft>
                          <a:spcPts val="0"/>
                        </a:spcAft>
                        <a:buClrTx/>
                        <a:buSzTx/>
                        <a:tabLst/>
                        <a:defRPr/>
                      </a:pPr>
                      <a:r>
                        <a:rPr kumimoji="0" lang="en-US" sz="1400" b="1" i="0" u="none" strike="noStrike" kern="1200" cap="none" spc="0" normalizeH="0" baseline="0" noProof="0" dirty="0">
                          <a:ln>
                            <a:noFill/>
                          </a:ln>
                          <a:solidFill>
                            <a:srgbClr val="055000"/>
                          </a:solidFill>
                          <a:effectLst/>
                          <a:uLnTx/>
                          <a:uFillTx/>
                        </a:rPr>
                        <a:t>At least twice a week beginning two weeks prior</a:t>
                      </a:r>
                      <a:r>
                        <a:rPr kumimoji="0" lang="en-US" sz="1400" b="1" i="0" u="none" strike="noStrike" kern="1200" cap="none" spc="0" normalizeH="0" noProof="0" dirty="0">
                          <a:ln>
                            <a:noFill/>
                          </a:ln>
                          <a:solidFill>
                            <a:srgbClr val="055000"/>
                          </a:solidFill>
                          <a:effectLst/>
                          <a:uLnTx/>
                          <a:uFillTx/>
                        </a:rPr>
                        <a:t> </a:t>
                      </a:r>
                      <a:r>
                        <a:rPr kumimoji="0" lang="en-US" sz="1400" b="1" i="0" u="none" strike="noStrike" kern="1200" cap="none" spc="0" normalizeH="0" baseline="0" noProof="0" dirty="0">
                          <a:ln>
                            <a:noFill/>
                          </a:ln>
                          <a:solidFill>
                            <a:srgbClr val="055000"/>
                          </a:solidFill>
                          <a:effectLst/>
                          <a:uLnTx/>
                          <a:uFillTx/>
                        </a:rPr>
                        <a:t>to the anticipated start of green down, continuing until plant color change has ended, or leaves have dropped off.</a:t>
                      </a:r>
                    </a:p>
                    <a:p>
                      <a:pPr marL="285750" indent="-285750" algn="just">
                        <a:buFont typeface="Arial"/>
                        <a:buChar char="•"/>
                      </a:pPr>
                      <a:endParaRPr lang="en-US" sz="1400" b="1" dirty="0">
                        <a:solidFill>
                          <a:schemeClr val="accent6">
                            <a:lumMod val="50000"/>
                          </a:schemeClr>
                        </a:solidFill>
                      </a:endParaRPr>
                    </a:p>
                  </a:txBody>
                  <a:tcPr/>
                </a:tc>
                <a:extLst>
                  <a:ext uri="{0D108BD9-81ED-4DB2-BD59-A6C34878D82A}">
                    <a16:rowId xmlns:a16="http://schemas.microsoft.com/office/drawing/2014/main" val="10000"/>
                  </a:ext>
                </a:extLst>
              </a:tr>
              <a:tr h="731520">
                <a:tc>
                  <a:txBody>
                    <a:bodyPr/>
                    <a:lstStyle/>
                    <a:p>
                      <a:r>
                        <a:rPr lang="en-US" sz="1400" b="1" dirty="0">
                          <a:solidFill>
                            <a:schemeClr val="accent6">
                              <a:lumMod val="50000"/>
                            </a:schemeClr>
                          </a:solidFill>
                        </a:rPr>
                        <a:t>Where </a:t>
                      </a:r>
                    </a:p>
                  </a:txBody>
                  <a:tcPr/>
                </a:tc>
                <a:tc>
                  <a:txBody>
                    <a:bodyPr/>
                    <a:lstStyle/>
                    <a:p>
                      <a:pPr marL="0" indent="0" algn="just">
                        <a:buFont typeface="Arial"/>
                        <a:buNone/>
                      </a:pPr>
                      <a:r>
                        <a:rPr lang="en-US" sz="1400" b="1" dirty="0">
                          <a:solidFill>
                            <a:schemeClr val="accent6">
                              <a:lumMod val="50000"/>
                            </a:schemeClr>
                          </a:solidFill>
                        </a:rPr>
                        <a:t>Grass</a:t>
                      </a:r>
                      <a:r>
                        <a:rPr lang="en-US" sz="1400" b="1" baseline="0" dirty="0">
                          <a:solidFill>
                            <a:schemeClr val="accent6">
                              <a:lumMod val="50000"/>
                            </a:schemeClr>
                          </a:solidFill>
                        </a:rPr>
                        <a:t> Green-Up, Green-Down site: </a:t>
                      </a:r>
                      <a:r>
                        <a:rPr lang="en-US" sz="1400" b="1" dirty="0">
                          <a:solidFill>
                            <a:schemeClr val="accent6">
                              <a:lumMod val="50000"/>
                            </a:schemeClr>
                          </a:solidFill>
                        </a:rPr>
                        <a:t> ideally,</a:t>
                      </a:r>
                      <a:r>
                        <a:rPr lang="en-US" sz="1400" b="1" baseline="0" dirty="0">
                          <a:solidFill>
                            <a:schemeClr val="accent6">
                              <a:lumMod val="50000"/>
                            </a:schemeClr>
                          </a:solidFill>
                        </a:rPr>
                        <a:t> </a:t>
                      </a:r>
                      <a:r>
                        <a:rPr lang="en-US" sz="1400" b="1" dirty="0">
                          <a:solidFill>
                            <a:schemeClr val="accent6">
                              <a:lumMod val="50000"/>
                            </a:schemeClr>
                          </a:solidFill>
                        </a:rPr>
                        <a:t>your observations in a one-meter square that is dominated by grass plants. </a:t>
                      </a:r>
                    </a:p>
                  </a:txBody>
                  <a:tcPr/>
                </a:tc>
                <a:extLst>
                  <a:ext uri="{0D108BD9-81ED-4DB2-BD59-A6C34878D82A}">
                    <a16:rowId xmlns:a16="http://schemas.microsoft.com/office/drawing/2014/main" val="10001"/>
                  </a:ext>
                </a:extLst>
              </a:tr>
              <a:tr h="1158240">
                <a:tc>
                  <a:txBody>
                    <a:bodyPr/>
                    <a:lstStyle/>
                    <a:p>
                      <a:r>
                        <a:rPr lang="en-US" sz="1400" b="1" dirty="0">
                          <a:solidFill>
                            <a:schemeClr val="accent6">
                              <a:lumMod val="50000"/>
                            </a:schemeClr>
                          </a:solidFill>
                        </a:rPr>
                        <a:t>Time Needed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6">
                              <a:lumMod val="50000"/>
                            </a:schemeClr>
                          </a:solidFill>
                        </a:rPr>
                        <a:t>10-15 minutes per measurement. Frequency of observations: Ideally, visit plant at least two times a week to check for the start of green-up and continue observing until leaf growth plateaus.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6">
                              <a:lumMod val="50000"/>
                            </a:schemeClr>
                          </a:solidFill>
                        </a:rPr>
                        <a:t> </a:t>
                      </a:r>
                    </a:p>
                  </a:txBody>
                  <a:tcPr/>
                </a:tc>
                <a:extLst>
                  <a:ext uri="{0D108BD9-81ED-4DB2-BD59-A6C34878D82A}">
                    <a16:rowId xmlns:a16="http://schemas.microsoft.com/office/drawing/2014/main" val="10002"/>
                  </a:ext>
                </a:extLst>
              </a:tr>
              <a:tr h="370840">
                <a:tc>
                  <a:txBody>
                    <a:bodyPr/>
                    <a:lstStyle/>
                    <a:p>
                      <a:r>
                        <a:rPr lang="en-US" sz="1400" b="1" dirty="0">
                          <a:solidFill>
                            <a:schemeClr val="accent6">
                              <a:lumMod val="50000"/>
                            </a:schemeClr>
                          </a:solidFill>
                        </a:rPr>
                        <a:t>Prerequisites</a:t>
                      </a:r>
                      <a:r>
                        <a:rPr lang="en-US" sz="1400" b="1" baseline="0" dirty="0">
                          <a:solidFill>
                            <a:schemeClr val="accent6">
                              <a:lumMod val="50000"/>
                            </a:schemeClr>
                          </a:solidFill>
                        </a:rPr>
                        <a:t> </a:t>
                      </a:r>
                      <a:endParaRPr lang="en-US" sz="1400" b="1" dirty="0">
                        <a:solidFill>
                          <a:schemeClr val="accent6">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6">
                              <a:lumMod val="50000"/>
                            </a:schemeClr>
                          </a:solidFill>
                        </a:rPr>
                        <a:t>None</a:t>
                      </a:r>
                    </a:p>
                  </a:txBody>
                  <a:tcPr/>
                </a:tc>
                <a:extLst>
                  <a:ext uri="{0D108BD9-81ED-4DB2-BD59-A6C34878D82A}">
                    <a16:rowId xmlns:a16="http://schemas.microsoft.com/office/drawing/2014/main" val="10003"/>
                  </a:ext>
                </a:extLst>
              </a:tr>
              <a:tr h="304800">
                <a:tc>
                  <a:txBody>
                    <a:bodyPr/>
                    <a:lstStyle/>
                    <a:p>
                      <a:r>
                        <a:rPr lang="en-US" sz="1400" b="1" dirty="0">
                          <a:solidFill>
                            <a:schemeClr val="accent6">
                              <a:lumMod val="50000"/>
                            </a:schemeClr>
                          </a:solidFill>
                        </a:rPr>
                        <a:t>Primary Instrument</a:t>
                      </a:r>
                    </a:p>
                  </a:txBody>
                  <a:tcPr/>
                </a:tc>
                <a:tc>
                  <a:txBody>
                    <a:bodyPr/>
                    <a:lstStyle/>
                    <a:p>
                      <a:pPr lvl="0" algn="just">
                        <a:spcBef>
                          <a:spcPct val="20000"/>
                        </a:spcBef>
                        <a:defRPr/>
                      </a:pPr>
                      <a:r>
                        <a:rPr lang="en-US" sz="1400" b="1" dirty="0">
                          <a:solidFill>
                            <a:schemeClr val="accent6">
                              <a:lumMod val="50000"/>
                            </a:schemeClr>
                          </a:solidFill>
                        </a:rPr>
                        <a:t>Metric ruler, </a:t>
                      </a:r>
                      <a:r>
                        <a:rPr lang="en-US" sz="1400" b="1" dirty="0">
                          <a:solidFill>
                            <a:schemeClr val="accent6">
                              <a:lumMod val="50000"/>
                            </a:schemeClr>
                          </a:solidFill>
                          <a:hlinkClick r:id="rId4"/>
                        </a:rPr>
                        <a:t>GLOBE Plant Color Guide</a:t>
                      </a:r>
                      <a:endParaRPr lang="en-US" sz="1400" b="1" dirty="0">
                        <a:solidFill>
                          <a:schemeClr val="accent6">
                            <a:lumMod val="50000"/>
                          </a:schemeClr>
                        </a:solidFill>
                      </a:endParaRPr>
                    </a:p>
                  </a:txBody>
                  <a:tcPr/>
                </a:tc>
                <a:extLst>
                  <a:ext uri="{0D108BD9-81ED-4DB2-BD59-A6C34878D82A}">
                    <a16:rowId xmlns:a16="http://schemas.microsoft.com/office/drawing/2014/main" val="10004"/>
                  </a:ext>
                </a:extLst>
              </a:tr>
              <a:tr h="370840">
                <a:tc>
                  <a:txBody>
                    <a:bodyPr/>
                    <a:lstStyle/>
                    <a:p>
                      <a:r>
                        <a:rPr lang="en-US" sz="1400" b="1" dirty="0">
                          <a:solidFill>
                            <a:schemeClr val="accent6">
                              <a:lumMod val="50000"/>
                            </a:schemeClr>
                          </a:solidFill>
                        </a:rPr>
                        <a:t>Skill</a:t>
                      </a:r>
                      <a:r>
                        <a:rPr lang="en-US" sz="1400" b="1" baseline="0" dirty="0">
                          <a:solidFill>
                            <a:schemeClr val="accent6">
                              <a:lumMod val="50000"/>
                            </a:schemeClr>
                          </a:solidFill>
                        </a:rPr>
                        <a:t> level</a:t>
                      </a:r>
                      <a:endParaRPr lang="en-US" sz="1400" b="1" dirty="0">
                        <a:solidFill>
                          <a:schemeClr val="accent6">
                            <a:lumMod val="50000"/>
                          </a:schemeClr>
                        </a:solidFill>
                      </a:endParaRPr>
                    </a:p>
                  </a:txBody>
                  <a:tcPr/>
                </a:tc>
                <a:tc>
                  <a:txBody>
                    <a:bodyPr/>
                    <a:lstStyle/>
                    <a:p>
                      <a:r>
                        <a:rPr lang="en-US" sz="1400" b="1" dirty="0">
                          <a:solidFill>
                            <a:schemeClr val="accent6">
                              <a:lumMod val="50000"/>
                            </a:schemeClr>
                          </a:solidFill>
                        </a:rPr>
                        <a:t>All</a:t>
                      </a:r>
                    </a:p>
                  </a:txBody>
                  <a:tcPr/>
                </a:tc>
                <a:extLst>
                  <a:ext uri="{0D108BD9-81ED-4DB2-BD59-A6C34878D82A}">
                    <a16:rowId xmlns:a16="http://schemas.microsoft.com/office/drawing/2014/main" val="10005"/>
                  </a:ext>
                </a:extLst>
              </a:tr>
              <a:tr h="816864">
                <a:tc>
                  <a:txBody>
                    <a:bodyPr/>
                    <a:lstStyle/>
                    <a:p>
                      <a:r>
                        <a:rPr lang="en-US" sz="1400" b="1" dirty="0">
                          <a:solidFill>
                            <a:schemeClr val="accent6">
                              <a:lumMod val="50000"/>
                            </a:schemeClr>
                          </a:solidFill>
                        </a:rPr>
                        <a:t>References</a:t>
                      </a:r>
                    </a:p>
                  </a:txBody>
                  <a:tcPr/>
                </a:tc>
                <a:tc>
                  <a:txBody>
                    <a:bodyPr/>
                    <a:lstStyle/>
                    <a:p>
                      <a:pPr marR="0" lvl="0" algn="just" defTabSz="457200" rtl="0" eaLnBrk="1" fontAlgn="auto" latinLnBrk="0" hangingPunct="1">
                        <a:lnSpc>
                          <a:spcPct val="100000"/>
                        </a:lnSpc>
                        <a:spcBef>
                          <a:spcPct val="20000"/>
                        </a:spcBef>
                        <a:spcAft>
                          <a:spcPts val="0"/>
                        </a:spcAft>
                        <a:buClrTx/>
                        <a:buSzTx/>
                        <a:tabLst/>
                        <a:defRPr/>
                      </a:pPr>
                      <a:r>
                        <a:rPr lang="en-US" sz="1400" b="1" dirty="0">
                          <a:solidFill>
                            <a:srgbClr val="055000"/>
                          </a:solidFill>
                        </a:rPr>
                        <a:t>Tree, Shrub, and Grass Green-Down Data Sheet</a:t>
                      </a:r>
                    </a:p>
                    <a:p>
                      <a:pPr algn="just">
                        <a:spcBef>
                          <a:spcPct val="20000"/>
                        </a:spcBef>
                        <a:defRPr/>
                      </a:pPr>
                      <a:r>
                        <a:rPr lang="en-US" sz="1400" b="1" baseline="0" dirty="0">
                          <a:solidFill>
                            <a:srgbClr val="055000"/>
                          </a:solidFill>
                        </a:rPr>
                        <a:t>Grass Green-Up and Green-Down Site Selection</a:t>
                      </a:r>
                      <a:r>
                        <a:rPr lang="en-US" sz="1400" b="1" dirty="0">
                          <a:solidFill>
                            <a:srgbClr val="055000"/>
                          </a:solidFill>
                        </a:rPr>
                        <a:t> Field Guide</a:t>
                      </a:r>
                    </a:p>
                    <a:p>
                      <a:pPr marR="0" lvl="0" algn="just" defTabSz="457200" rtl="0" eaLnBrk="1" fontAlgn="auto" latinLnBrk="0" hangingPunct="1">
                        <a:lnSpc>
                          <a:spcPct val="100000"/>
                        </a:lnSpc>
                        <a:spcBef>
                          <a:spcPct val="20000"/>
                        </a:spcBef>
                        <a:spcAft>
                          <a:spcPts val="0"/>
                        </a:spcAft>
                        <a:buClrTx/>
                        <a:buSzTx/>
                        <a:tabLst/>
                        <a:defRPr/>
                      </a:pPr>
                      <a:r>
                        <a:rPr lang="en-US" sz="1400" b="1" dirty="0">
                          <a:solidFill>
                            <a:srgbClr val="055000"/>
                          </a:solidFill>
                        </a:rPr>
                        <a:t>Site Definition Sheet</a:t>
                      </a:r>
                      <a:endParaRPr lang="en-US" sz="1400" b="1" baseline="0" dirty="0">
                        <a:solidFill>
                          <a:srgbClr val="055000"/>
                        </a:solidFill>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898397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llustration of equipment needed for conducting this protocol- described in the text."/>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101169" y="1618884"/>
            <a:ext cx="3846887" cy="4770894"/>
          </a:xfrm>
        </p:spPr>
      </p:pic>
      <p:sp>
        <p:nvSpPr>
          <p:cNvPr id="5" name="Slide Number Placeholder 4"/>
          <p:cNvSpPr>
            <a:spLocks noGrp="1"/>
          </p:cNvSpPr>
          <p:nvPr>
            <p:ph type="sldNum" sz="quarter" idx="12"/>
          </p:nvPr>
        </p:nvSpPr>
        <p:spPr/>
        <p:txBody>
          <a:bodyPr/>
          <a:lstStyle/>
          <a:p>
            <a:fld id="{60A7FD43-AE91-2142-BE89-486ECDF19888}" type="slidenum">
              <a:rPr lang="en-US" smtClean="0"/>
              <a:t>17</a:t>
            </a:fld>
            <a:endParaRPr lang="en-US" dirty="0"/>
          </a:p>
        </p:txBody>
      </p:sp>
      <p:pic>
        <p:nvPicPr>
          <p:cNvPr id="3" name="Picture 2" descr="Banner: Grass Green-Down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066" y="-1"/>
            <a:ext cx="7977688" cy="1001061"/>
          </a:xfrm>
          <a:prstGeom prst="rect">
            <a:avLst/>
          </a:prstGeom>
        </p:spPr>
      </p:pic>
      <p:pic>
        <p:nvPicPr>
          <p:cNvPr id="4" name="Picture 3"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6330"/>
            <a:ext cx="1194027" cy="6874329"/>
          </a:xfrm>
          <a:prstGeom prst="rect">
            <a:avLst/>
          </a:prstGeom>
        </p:spPr>
      </p:pic>
      <p:sp>
        <p:nvSpPr>
          <p:cNvPr id="2" name="Title 1"/>
          <p:cNvSpPr>
            <a:spLocks noGrp="1"/>
          </p:cNvSpPr>
          <p:nvPr>
            <p:ph type="title"/>
          </p:nvPr>
        </p:nvSpPr>
        <p:spPr>
          <a:xfrm>
            <a:off x="1276054" y="617823"/>
            <a:ext cx="7886700" cy="1325563"/>
          </a:xfrm>
        </p:spPr>
        <p:txBody>
          <a:bodyPr/>
          <a:lstStyle/>
          <a:p>
            <a:r>
              <a:rPr lang="en-US" b="1" dirty="0"/>
              <a:t>Needed Equipment and Documents</a:t>
            </a:r>
          </a:p>
        </p:txBody>
      </p:sp>
      <p:sp>
        <p:nvSpPr>
          <p:cNvPr id="9" name="Content Placeholder 3"/>
          <p:cNvSpPr>
            <a:spLocks noGrp="1"/>
          </p:cNvSpPr>
          <p:nvPr>
            <p:ph sz="half" idx="2"/>
          </p:nvPr>
        </p:nvSpPr>
        <p:spPr>
          <a:xfrm>
            <a:off x="1297478" y="1630194"/>
            <a:ext cx="4923708" cy="5049344"/>
          </a:xfrm>
        </p:spPr>
        <p:txBody>
          <a:bodyPr>
            <a:normAutofit fontScale="55000" lnSpcReduction="20000"/>
          </a:bodyPr>
          <a:lstStyle/>
          <a:p>
            <a:pPr marL="0" indent="0">
              <a:buNone/>
            </a:pPr>
            <a:r>
              <a:rPr lang="en-US" b="1" dirty="0"/>
              <a:t>First Visit</a:t>
            </a:r>
            <a:endParaRPr lang="en-US" dirty="0"/>
          </a:p>
          <a:p>
            <a:pPr marL="285750" indent="-285750">
              <a:buFont typeface="Arial" charset="0"/>
              <a:buChar char="•"/>
            </a:pPr>
            <a:r>
              <a:rPr lang="en-US" dirty="0"/>
              <a:t>Pencil or pen</a:t>
            </a:r>
          </a:p>
          <a:p>
            <a:pPr marL="285750" indent="-285750">
              <a:buFont typeface="Arial" charset="0"/>
              <a:buChar char="•"/>
            </a:pPr>
            <a:r>
              <a:rPr lang="en-US" dirty="0"/>
              <a:t>Camera</a:t>
            </a:r>
          </a:p>
          <a:p>
            <a:pPr marL="285750" indent="-285750">
              <a:buFont typeface="Arial" charset="0"/>
              <a:buChar char="•"/>
            </a:pPr>
            <a:r>
              <a:rPr lang="en-US" dirty="0"/>
              <a:t>Compass</a:t>
            </a:r>
          </a:p>
          <a:p>
            <a:pPr marL="285750" indent="-285750">
              <a:buFont typeface="Arial" charset="0"/>
              <a:buChar char="•"/>
            </a:pPr>
            <a:r>
              <a:rPr lang="en-US" dirty="0"/>
              <a:t>Fine-Tip Permanent Marker</a:t>
            </a:r>
          </a:p>
          <a:p>
            <a:pPr marL="285750" indent="-285750">
              <a:buFont typeface="Arial" charset="0"/>
              <a:buChar char="•"/>
            </a:pPr>
            <a:r>
              <a:rPr lang="en-US" dirty="0"/>
              <a:t>GLOBE Plant Color Guide</a:t>
            </a:r>
          </a:p>
          <a:p>
            <a:pPr marL="285750" indent="-285750">
              <a:buFont typeface="Arial" charset="0"/>
              <a:buChar char="•"/>
            </a:pPr>
            <a:endParaRPr lang="en-US" dirty="0"/>
          </a:p>
          <a:p>
            <a:pPr marL="0" indent="0">
              <a:buNone/>
            </a:pPr>
            <a:r>
              <a:rPr lang="en-US" b="1" dirty="0"/>
              <a:t>Every Visit</a:t>
            </a:r>
          </a:p>
          <a:p>
            <a:pPr marL="285750" indent="-285750">
              <a:buFont typeface="Arial" charset="0"/>
              <a:buChar char="•"/>
            </a:pPr>
            <a:r>
              <a:rPr lang="en-US" dirty="0"/>
              <a:t>GLOBE Plant Color Guide</a:t>
            </a:r>
          </a:p>
          <a:p>
            <a:pPr marL="285750" indent="-285750">
              <a:buFont typeface="Arial" charset="0"/>
              <a:buChar char="•"/>
            </a:pPr>
            <a:r>
              <a:rPr lang="en-US" dirty="0"/>
              <a:t>Pencil or pen</a:t>
            </a:r>
          </a:p>
          <a:p>
            <a:endParaRPr lang="en-US" dirty="0"/>
          </a:p>
          <a:p>
            <a:pPr marL="0" indent="0">
              <a:buNone/>
            </a:pPr>
            <a:r>
              <a:rPr lang="en-US" b="1" dirty="0"/>
              <a:t>Documents Needed Each Visit</a:t>
            </a:r>
          </a:p>
          <a:p>
            <a:pPr marL="285750" indent="-285750">
              <a:buFont typeface="Arial"/>
              <a:buChar char="•"/>
            </a:pPr>
            <a:r>
              <a:rPr lang="en-US" b="1" dirty="0">
                <a:hlinkClick r:id="rId5"/>
              </a:rPr>
              <a:t>Grass Green-Down Protocol Field Guide</a:t>
            </a:r>
            <a:endParaRPr lang="en-US" b="1" dirty="0"/>
          </a:p>
          <a:p>
            <a:pPr marL="285750" indent="-285750">
              <a:buFont typeface="Arial"/>
              <a:buChar char="•"/>
            </a:pPr>
            <a:r>
              <a:rPr lang="en-US" b="1" dirty="0">
                <a:hlinkClick r:id="rId6"/>
              </a:rPr>
              <a:t>Green Down Tree, Shrub and Grass Green-Down Data Sheet</a:t>
            </a:r>
            <a:endParaRPr lang="en-US" b="1" dirty="0"/>
          </a:p>
          <a:p>
            <a:pPr marL="285750" indent="-285750">
              <a:buFont typeface="Arial"/>
              <a:buChar char="•"/>
            </a:pPr>
            <a:r>
              <a:rPr lang="en-US" b="1" dirty="0">
                <a:hlinkClick r:id="rId7"/>
              </a:rPr>
              <a:t>Site Definition Sheet</a:t>
            </a:r>
            <a:endParaRPr lang="en-US" b="1" dirty="0"/>
          </a:p>
          <a:p>
            <a:pPr marL="285750" indent="-285750">
              <a:buFont typeface="Arial"/>
              <a:buChar char="•"/>
            </a:pPr>
            <a:r>
              <a:rPr lang="en-US" b="1" dirty="0">
                <a:solidFill>
                  <a:srgbClr val="055000"/>
                </a:solidFill>
                <a:hlinkClick r:id="rId8"/>
              </a:rPr>
              <a:t>Grass Green-Up and Green-Down Site Selection Field Guide</a:t>
            </a:r>
            <a:endParaRPr lang="en-US" b="1" dirty="0"/>
          </a:p>
          <a:p>
            <a:endParaRPr lang="en-US" dirty="0"/>
          </a:p>
        </p:txBody>
      </p:sp>
    </p:spTree>
    <p:extLst>
      <p:ext uri="{BB962C8B-B14F-4D97-AF65-F5344CB8AC3E}">
        <p14:creationId xmlns:p14="http://schemas.microsoft.com/office/powerpoint/2010/main" val="1735475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18</a:t>
            </a:fld>
            <a:endParaRPr lang="en-US" dirty="0"/>
          </a:p>
        </p:txBody>
      </p:sp>
      <p:pic>
        <p:nvPicPr>
          <p:cNvPr id="11" name="Picture 10" descr="Banner: Grass Green-Down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066" y="-1"/>
            <a:ext cx="7977688" cy="1001061"/>
          </a:xfrm>
          <a:prstGeom prst="rect">
            <a:avLst/>
          </a:prstGeom>
        </p:spPr>
      </p:pic>
      <p:pic>
        <p:nvPicPr>
          <p:cNvPr id="13" name="Picture 12"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6330"/>
            <a:ext cx="1194027" cy="6874329"/>
          </a:xfrm>
          <a:prstGeom prst="rect">
            <a:avLst/>
          </a:prstGeom>
        </p:spPr>
      </p:pic>
      <p:sp>
        <p:nvSpPr>
          <p:cNvPr id="2" name="Title 1"/>
          <p:cNvSpPr>
            <a:spLocks noGrp="1"/>
          </p:cNvSpPr>
          <p:nvPr>
            <p:ph type="title"/>
          </p:nvPr>
        </p:nvSpPr>
        <p:spPr>
          <a:xfrm>
            <a:off x="1276054" y="617823"/>
            <a:ext cx="7886700" cy="1325563"/>
          </a:xfrm>
        </p:spPr>
        <p:txBody>
          <a:bodyPr/>
          <a:lstStyle/>
          <a:p>
            <a:r>
              <a:rPr lang="en-US" b="1" dirty="0"/>
              <a:t>Site Selection</a:t>
            </a:r>
          </a:p>
        </p:txBody>
      </p:sp>
      <p:sp>
        <p:nvSpPr>
          <p:cNvPr id="9" name="Content Placeholder 3"/>
          <p:cNvSpPr>
            <a:spLocks noGrp="1"/>
          </p:cNvSpPr>
          <p:nvPr>
            <p:ph sz="half" idx="2"/>
          </p:nvPr>
        </p:nvSpPr>
        <p:spPr>
          <a:xfrm>
            <a:off x="1520497" y="1515894"/>
            <a:ext cx="7283514" cy="5049344"/>
          </a:xfrm>
        </p:spPr>
        <p:txBody>
          <a:bodyPr>
            <a:normAutofit/>
          </a:bodyPr>
          <a:lstStyle/>
          <a:p>
            <a:pPr marL="0" indent="0">
              <a:spcBef>
                <a:spcPct val="20000"/>
              </a:spcBef>
              <a:buNone/>
              <a:defRPr/>
            </a:pPr>
            <a:r>
              <a:rPr lang="en-US" sz="2000" dirty="0"/>
              <a:t>Site selection is important. Chose a site that contains plants indicative of the surrounding climate.  You will need to make your observations in a one-meter square that is dominated by grass plants. </a:t>
            </a:r>
          </a:p>
          <a:p>
            <a:pPr marL="342900" lvl="0" indent="-342900" defTabSz="457200">
              <a:lnSpc>
                <a:spcPct val="100000"/>
              </a:lnSpc>
              <a:spcBef>
                <a:spcPct val="20000"/>
              </a:spcBef>
              <a:buFont typeface="Arial"/>
              <a:buChar char="•"/>
              <a:defRPr/>
            </a:pPr>
            <a:endParaRPr lang="en-US" sz="2000" dirty="0"/>
          </a:p>
          <a:p>
            <a:pPr marL="742950" lvl="1" indent="-285750" defTabSz="457200">
              <a:lnSpc>
                <a:spcPct val="100000"/>
              </a:lnSpc>
              <a:spcBef>
                <a:spcPct val="20000"/>
              </a:spcBef>
              <a:buFont typeface="Arial"/>
              <a:buChar char="–"/>
              <a:defRPr/>
            </a:pPr>
            <a:r>
              <a:rPr lang="en-US" sz="2000" dirty="0"/>
              <a:t>Native species</a:t>
            </a:r>
          </a:p>
          <a:p>
            <a:pPr marL="742950" lvl="1" indent="-285750" defTabSz="457200">
              <a:lnSpc>
                <a:spcPct val="100000"/>
              </a:lnSpc>
              <a:spcBef>
                <a:spcPct val="20000"/>
              </a:spcBef>
              <a:buFont typeface="Arial"/>
              <a:buChar char="–"/>
              <a:defRPr/>
            </a:pPr>
            <a:r>
              <a:rPr lang="en-US" sz="2000" dirty="0"/>
              <a:t>Not watered or fertilized</a:t>
            </a:r>
          </a:p>
          <a:p>
            <a:pPr marL="742950" lvl="1" indent="-285750" defTabSz="457200">
              <a:lnSpc>
                <a:spcPct val="100000"/>
              </a:lnSpc>
              <a:spcBef>
                <a:spcPct val="20000"/>
              </a:spcBef>
              <a:buFont typeface="Arial"/>
              <a:buChar char="–"/>
              <a:defRPr/>
            </a:pPr>
            <a:r>
              <a:rPr lang="en-US" sz="2000" dirty="0"/>
              <a:t>Away from buildings</a:t>
            </a:r>
          </a:p>
          <a:p>
            <a:pPr marL="742950" lvl="1" indent="-285750" defTabSz="457200">
              <a:lnSpc>
                <a:spcPct val="100000"/>
              </a:lnSpc>
              <a:spcBef>
                <a:spcPct val="20000"/>
              </a:spcBef>
              <a:buFont typeface="Arial"/>
              <a:buChar char="–"/>
              <a:defRPr/>
            </a:pPr>
            <a:endParaRPr lang="en-US" sz="2000" dirty="0"/>
          </a:p>
          <a:p>
            <a:pPr marL="742950" lvl="1" indent="-285750" defTabSz="457200">
              <a:lnSpc>
                <a:spcPct val="100000"/>
              </a:lnSpc>
              <a:spcBef>
                <a:spcPct val="20000"/>
              </a:spcBef>
              <a:buFont typeface="Arial"/>
              <a:buChar char="–"/>
              <a:defRPr/>
            </a:pPr>
            <a:endParaRPr lang="en-US" sz="2000" dirty="0"/>
          </a:p>
          <a:p>
            <a:pPr marL="228600" lvl="2">
              <a:spcBef>
                <a:spcPts val="1000"/>
              </a:spcBef>
            </a:pPr>
            <a:r>
              <a:rPr lang="en-US" b="1" i="1">
                <a:solidFill>
                  <a:srgbClr val="123B1C"/>
                </a:solidFill>
              </a:rPr>
              <a:t>NOTE: </a:t>
            </a:r>
            <a:r>
              <a:rPr lang="en-US" b="1" i="1" dirty="0">
                <a:solidFill>
                  <a:srgbClr val="123B1C"/>
                </a:solidFill>
              </a:rPr>
              <a:t>To determine if the plant is too close to a building, stand at the plant and sight the top of the building through your clinometer. If the angle is greater than 45˚, the building is too close. You do not want the plant to be closer to the building than it is tall. </a:t>
            </a:r>
          </a:p>
          <a:p>
            <a:endParaRPr lang="en-US" dirty="0"/>
          </a:p>
        </p:txBody>
      </p:sp>
      <p:pic>
        <p:nvPicPr>
          <p:cNvPr id="10" name="Picture 9" descr="caution ic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9463" y="4830939"/>
            <a:ext cx="399410" cy="4093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6569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A7FD43-AE91-2142-BE89-486ECDF19888}" type="slidenum">
              <a:rPr lang="en-US" smtClean="0"/>
              <a:t>19</a:t>
            </a:fld>
            <a:endParaRPr lang="en-US" dirty="0"/>
          </a:p>
        </p:txBody>
      </p:sp>
      <p:pic>
        <p:nvPicPr>
          <p:cNvPr id="16" name="Picture 15" descr="Banner: Grass Green-Down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066" y="-1"/>
            <a:ext cx="7977688" cy="1001061"/>
          </a:xfrm>
          <a:prstGeom prst="rect">
            <a:avLst/>
          </a:prstGeom>
        </p:spPr>
      </p:pic>
      <p:pic>
        <p:nvPicPr>
          <p:cNvPr id="17" name="Picture 16"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330"/>
            <a:ext cx="1194027" cy="6874329"/>
          </a:xfrm>
          <a:prstGeom prst="rect">
            <a:avLst/>
          </a:prstGeom>
        </p:spPr>
      </p:pic>
      <p:sp>
        <p:nvSpPr>
          <p:cNvPr id="2" name="Title 1"/>
          <p:cNvSpPr>
            <a:spLocks noGrp="1"/>
          </p:cNvSpPr>
          <p:nvPr>
            <p:ph type="title"/>
          </p:nvPr>
        </p:nvSpPr>
        <p:spPr>
          <a:xfrm>
            <a:off x="1185066" y="1288511"/>
            <a:ext cx="8679847" cy="1325563"/>
          </a:xfrm>
        </p:spPr>
        <p:txBody>
          <a:bodyPr>
            <a:normAutofit fontScale="90000"/>
          </a:bodyPr>
          <a:lstStyle/>
          <a:p>
            <a:pPr marL="406400" lvl="0" indent="-406400">
              <a:defRPr/>
            </a:pPr>
            <a:r>
              <a:rPr lang="en-US" b="1" dirty="0">
                <a:solidFill>
                  <a:srgbClr val="055000"/>
                </a:solidFill>
              </a:rPr>
              <a:t>Other Site Selection Considerations </a:t>
            </a: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endParaRPr lang="en-US" dirty="0"/>
          </a:p>
        </p:txBody>
      </p:sp>
      <p:sp>
        <p:nvSpPr>
          <p:cNvPr id="7" name="Content Placeholder 2"/>
          <p:cNvSpPr txBox="1">
            <a:spLocks/>
          </p:cNvSpPr>
          <p:nvPr/>
        </p:nvSpPr>
        <p:spPr>
          <a:xfrm>
            <a:off x="1338000" y="1503048"/>
            <a:ext cx="724227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ct val="20000"/>
              </a:spcBef>
              <a:buNone/>
              <a:defRPr/>
            </a:pPr>
            <a:r>
              <a:rPr lang="en-US" dirty="0"/>
              <a:t>Deciduous trees or shrubs, or grasses. Select one or more species that are common in your area. Think from the perspective of a satellite – what is the satellite “seeing”?</a:t>
            </a:r>
          </a:p>
          <a:p>
            <a:pPr marL="342900" lvl="0" indent="-342900" defTabSz="457200">
              <a:lnSpc>
                <a:spcPct val="100000"/>
              </a:lnSpc>
              <a:spcBef>
                <a:spcPct val="20000"/>
              </a:spcBef>
              <a:buFont typeface="Arial"/>
              <a:buChar char="•"/>
              <a:defRPr/>
            </a:pPr>
            <a:endParaRPr lang="en-US" sz="1800" dirty="0"/>
          </a:p>
        </p:txBody>
      </p:sp>
      <p:pic>
        <p:nvPicPr>
          <p:cNvPr id="3" name="Picture 2" descr="Diagram showing a side view of a forest landscape, showing trees, shrubs and grass. A second diagram shows the &quot;circles&quot; of the tree canopy from above, the way a satellite  sees it.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1770" y="2344007"/>
            <a:ext cx="7018831" cy="2155160"/>
          </a:xfrm>
          <a:prstGeom prst="rect">
            <a:avLst/>
          </a:prstGeom>
        </p:spPr>
      </p:pic>
      <p:sp>
        <p:nvSpPr>
          <p:cNvPr id="14" name="TextBox 13"/>
          <p:cNvSpPr txBox="1"/>
          <p:nvPr/>
        </p:nvSpPr>
        <p:spPr>
          <a:xfrm>
            <a:off x="1460368" y="4353944"/>
            <a:ext cx="7298363" cy="2585323"/>
          </a:xfrm>
          <a:prstGeom prst="rect">
            <a:avLst/>
          </a:prstGeom>
          <a:noFill/>
        </p:spPr>
        <p:txBody>
          <a:bodyPr wrap="square" rtlCol="0">
            <a:spAutoFit/>
          </a:bodyPr>
          <a:lstStyle/>
          <a:p>
            <a:pPr lvl="0" algn="just">
              <a:spcBef>
                <a:spcPct val="20000"/>
              </a:spcBef>
              <a:defRPr/>
            </a:pPr>
            <a:r>
              <a:rPr lang="en-US" dirty="0"/>
              <a:t>Select a site close to an atmosphere or soil moisture site, if possible. Ideally, it should be </a:t>
            </a:r>
            <a:r>
              <a:rPr lang="en-US" b="1" dirty="0">
                <a:solidFill>
                  <a:srgbClr val="055000"/>
                </a:solidFill>
              </a:rPr>
              <a:t>less than 2 km </a:t>
            </a:r>
            <a:r>
              <a:rPr lang="en-US" dirty="0"/>
              <a:t>from your atmosphere or soil moisture site, and have </a:t>
            </a:r>
            <a:r>
              <a:rPr lang="en-US" b="1" dirty="0">
                <a:solidFill>
                  <a:srgbClr val="055000"/>
                </a:solidFill>
              </a:rPr>
              <a:t>an elevation difference less than 100 meters</a:t>
            </a:r>
            <a:r>
              <a:rPr lang="en-US" dirty="0"/>
              <a:t>.  Why is this important?</a:t>
            </a:r>
          </a:p>
          <a:p>
            <a:pPr lvl="0" algn="just">
              <a:spcBef>
                <a:spcPct val="20000"/>
              </a:spcBef>
              <a:defRPr/>
            </a:pPr>
            <a:r>
              <a:rPr lang="en-US" dirty="0"/>
              <a:t> </a:t>
            </a:r>
          </a:p>
          <a:p>
            <a:pPr marL="1200150" lvl="2" indent="-285750" algn="just">
              <a:spcBef>
                <a:spcPct val="20000"/>
              </a:spcBef>
              <a:buFont typeface="Arial"/>
              <a:buChar char="•"/>
              <a:defRPr/>
            </a:pPr>
            <a:r>
              <a:rPr lang="en-US" dirty="0"/>
              <a:t>Local topography affects weather significantly.</a:t>
            </a:r>
          </a:p>
          <a:p>
            <a:pPr marL="1200150" lvl="2" indent="-285750" algn="just">
              <a:spcBef>
                <a:spcPct val="20000"/>
              </a:spcBef>
              <a:buFont typeface="Arial"/>
              <a:buChar char="•"/>
              <a:defRPr/>
            </a:pPr>
            <a:r>
              <a:rPr lang="en-US" dirty="0"/>
              <a:t>Accessibility: Choose a site that can be easily visited repeatedly.</a:t>
            </a:r>
          </a:p>
          <a:p>
            <a:pPr marL="1200150" lvl="2" indent="-285750" algn="just">
              <a:spcBef>
                <a:spcPct val="20000"/>
              </a:spcBef>
              <a:buFont typeface="Arial"/>
              <a:buChar char="•"/>
              <a:defRPr/>
            </a:pPr>
            <a:r>
              <a:rPr lang="en-US" dirty="0"/>
              <a:t>Consistency: If possible, choose the same plant/s each year.</a:t>
            </a:r>
          </a:p>
          <a:p>
            <a:pPr lvl="2" algn="just">
              <a:spcBef>
                <a:spcPct val="20000"/>
              </a:spcBef>
              <a:defRPr/>
            </a:pPr>
            <a:endParaRPr lang="en-US" b="1" i="1" dirty="0">
              <a:solidFill>
                <a:srgbClr val="123B1C"/>
              </a:solidFill>
            </a:endParaRPr>
          </a:p>
        </p:txBody>
      </p:sp>
    </p:spTree>
    <p:extLst>
      <p:ext uri="{BB962C8B-B14F-4D97-AF65-F5344CB8AC3E}">
        <p14:creationId xmlns:p14="http://schemas.microsoft.com/office/powerpoint/2010/main" val="1957937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watermark of grass blades in bloom"/>
          <p:cNvPicPr>
            <a:picLocks noChangeAspect="1"/>
          </p:cNvPicPr>
          <p:nvPr/>
        </p:nvPicPr>
        <p:blipFill>
          <a:blip r:embed="rId2">
            <a:alphaModFix amt="32000"/>
            <a:extLst>
              <a:ext uri="{28A0092B-C50C-407E-A947-70E740481C1C}">
                <a14:useLocalDpi xmlns:a14="http://schemas.microsoft.com/office/drawing/2010/main" val="0"/>
              </a:ext>
            </a:extLst>
          </a:blip>
          <a:stretch>
            <a:fillRect/>
          </a:stretch>
        </p:blipFill>
        <p:spPr>
          <a:xfrm>
            <a:off x="1178624" y="1785974"/>
            <a:ext cx="7984830" cy="5130800"/>
          </a:xfrm>
          <a:prstGeom prst="rect">
            <a:avLst/>
          </a:prstGeom>
        </p:spPr>
      </p:pic>
      <p:sp>
        <p:nvSpPr>
          <p:cNvPr id="3" name="Slide Number Placeholder 2"/>
          <p:cNvSpPr>
            <a:spLocks noGrp="1"/>
          </p:cNvSpPr>
          <p:nvPr>
            <p:ph type="sldNum" sz="quarter" idx="12"/>
          </p:nvPr>
        </p:nvSpPr>
        <p:spPr/>
        <p:txBody>
          <a:bodyPr/>
          <a:lstStyle/>
          <a:p>
            <a:fld id="{60A7FD43-AE91-2142-BE89-486ECDF19888}" type="slidenum">
              <a:rPr lang="en-US" smtClean="0"/>
              <a:t>2</a:t>
            </a:fld>
            <a:endParaRPr lang="en-US" dirty="0"/>
          </a:p>
        </p:txBody>
      </p:sp>
      <p:pic>
        <p:nvPicPr>
          <p:cNvPr id="2" name="Picture 1" descr="Banner: Grass Green-Down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674" y="-1"/>
            <a:ext cx="7947896" cy="1045029"/>
          </a:xfrm>
          <a:prstGeom prst="rect">
            <a:avLst/>
          </a:prstGeom>
        </p:spPr>
      </p:pic>
      <p:pic>
        <p:nvPicPr>
          <p:cNvPr id="4" name="Content Placeholder 3" descr="Menu: What is grass green-down?"/>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1846" y="37"/>
            <a:ext cx="1226520" cy="6916737"/>
          </a:xfrm>
        </p:spPr>
      </p:pic>
      <p:sp>
        <p:nvSpPr>
          <p:cNvPr id="10" name="Title 9"/>
          <p:cNvSpPr>
            <a:spLocks noGrp="1"/>
          </p:cNvSpPr>
          <p:nvPr>
            <p:ph type="title"/>
          </p:nvPr>
        </p:nvSpPr>
        <p:spPr>
          <a:xfrm>
            <a:off x="1164298" y="629144"/>
            <a:ext cx="7886700" cy="1325563"/>
          </a:xfrm>
        </p:spPr>
        <p:txBody>
          <a:bodyPr>
            <a:normAutofit/>
          </a:bodyPr>
          <a:lstStyle/>
          <a:p>
            <a:r>
              <a:rPr lang="en-US" sz="3200" b="1" dirty="0"/>
              <a:t>Overview</a:t>
            </a:r>
          </a:p>
        </p:txBody>
      </p:sp>
      <p:sp>
        <p:nvSpPr>
          <p:cNvPr id="19" name="TextBox 18"/>
          <p:cNvSpPr txBox="1"/>
          <p:nvPr/>
        </p:nvSpPr>
        <p:spPr>
          <a:xfrm>
            <a:off x="1128103" y="1485062"/>
            <a:ext cx="7959090" cy="5262979"/>
          </a:xfrm>
          <a:prstGeom prst="rect">
            <a:avLst/>
          </a:prstGeom>
          <a:noFill/>
        </p:spPr>
        <p:txBody>
          <a:bodyPr wrap="square" rtlCol="0">
            <a:spAutoFit/>
          </a:bodyPr>
          <a:lstStyle/>
          <a:p>
            <a:pPr marL="0" marR="0">
              <a:spcBef>
                <a:spcPts val="0"/>
              </a:spcBef>
              <a:spcAft>
                <a:spcPts val="0"/>
              </a:spcAft>
            </a:pPr>
            <a:endParaRPr lang="en-US" sz="1000" dirty="0">
              <a:solidFill>
                <a:srgbClr val="055000"/>
              </a:solidFill>
              <a:effectLst/>
              <a:ea typeface="ＭＳ 明朝"/>
              <a:cs typeface="Times New Roman"/>
            </a:endParaRPr>
          </a:p>
          <a:p>
            <a:pPr marL="0" marR="0">
              <a:spcBef>
                <a:spcPts val="0"/>
              </a:spcBef>
              <a:spcAft>
                <a:spcPts val="0"/>
              </a:spcAft>
            </a:pPr>
            <a:r>
              <a:rPr lang="en-US" sz="2800" b="1" kern="1200" dirty="0">
                <a:solidFill>
                  <a:srgbClr val="055000"/>
                </a:solidFill>
                <a:effectLst/>
                <a:ea typeface="ＭＳ 明朝"/>
                <a:cs typeface="Times New Roman"/>
              </a:rPr>
              <a:t>This module: </a:t>
            </a:r>
          </a:p>
          <a:p>
            <a:pPr marL="0" marR="0">
              <a:spcBef>
                <a:spcPts val="0"/>
              </a:spcBef>
              <a:spcAft>
                <a:spcPts val="0"/>
              </a:spcAft>
            </a:pPr>
            <a:endParaRPr lang="en-US" sz="1000" dirty="0">
              <a:solidFill>
                <a:srgbClr val="055000"/>
              </a:solidFill>
              <a:effectLst/>
              <a:ea typeface="ＭＳ 明朝"/>
              <a:cs typeface="Times New Roman"/>
            </a:endParaRPr>
          </a:p>
          <a:p>
            <a:pPr marL="342900" marR="0" lvl="0" indent="-342900">
              <a:spcBef>
                <a:spcPts val="0"/>
              </a:spcBef>
              <a:spcAft>
                <a:spcPts val="0"/>
              </a:spcAft>
              <a:buFont typeface="Arial"/>
              <a:buChar char="•"/>
              <a:tabLst>
                <a:tab pos="457200" algn="l"/>
              </a:tabLst>
            </a:pPr>
            <a:r>
              <a:rPr lang="en-US" sz="1800" b="1" kern="1200" dirty="0">
                <a:solidFill>
                  <a:srgbClr val="055000"/>
                </a:solidFill>
                <a:effectLst/>
                <a:ea typeface="ＭＳ 明朝"/>
                <a:cs typeface="Times New Roman"/>
              </a:rPr>
              <a:t>Describes how to select and define a GLOBE Phenology Protocol Study Site</a:t>
            </a:r>
          </a:p>
          <a:p>
            <a:pPr marL="342900" marR="0" lvl="0" indent="-342900">
              <a:spcBef>
                <a:spcPts val="0"/>
              </a:spcBef>
              <a:spcAft>
                <a:spcPts val="0"/>
              </a:spcAft>
              <a:buFont typeface="Arial"/>
              <a:buChar char="•"/>
              <a:tabLst>
                <a:tab pos="457200" algn="l"/>
              </a:tabLst>
            </a:pPr>
            <a:r>
              <a:rPr lang="en-US" b="1" dirty="0">
                <a:solidFill>
                  <a:srgbClr val="055000"/>
                </a:solidFill>
                <a:ea typeface="ＭＳ 明朝"/>
                <a:cs typeface="Times New Roman"/>
              </a:rPr>
              <a:t>P</a:t>
            </a:r>
            <a:r>
              <a:rPr lang="en-US" sz="1800" b="1" kern="1200" dirty="0">
                <a:solidFill>
                  <a:srgbClr val="055000"/>
                </a:solidFill>
                <a:effectLst/>
                <a:ea typeface="ＭＳ 明朝"/>
                <a:cs typeface="Times New Roman"/>
              </a:rPr>
              <a:t>rovides a step by step introduction of the protocol method</a:t>
            </a:r>
          </a:p>
          <a:p>
            <a:pPr marL="342900" marR="0" lvl="0" indent="-342900">
              <a:spcBef>
                <a:spcPts val="0"/>
              </a:spcBef>
              <a:spcAft>
                <a:spcPts val="0"/>
              </a:spcAft>
              <a:buFont typeface="Arial"/>
              <a:buChar char="•"/>
              <a:tabLst>
                <a:tab pos="457200" algn="l"/>
              </a:tabLst>
            </a:pPr>
            <a:endParaRPr lang="en-US" sz="1000" dirty="0">
              <a:solidFill>
                <a:srgbClr val="055000"/>
              </a:solidFill>
              <a:effectLst/>
              <a:ea typeface="ＭＳ 明朝"/>
              <a:cs typeface="Times New Roman"/>
            </a:endParaRPr>
          </a:p>
          <a:p>
            <a:pPr marL="0" marR="0">
              <a:spcBef>
                <a:spcPts val="0"/>
              </a:spcBef>
              <a:spcAft>
                <a:spcPts val="0"/>
              </a:spcAft>
            </a:pPr>
            <a:r>
              <a:rPr lang="en-US" sz="2400" b="1" kern="1200" dirty="0">
                <a:solidFill>
                  <a:srgbClr val="055000"/>
                </a:solidFill>
                <a:effectLst/>
                <a:ea typeface="ＭＳ 明朝"/>
                <a:cs typeface="Times New Roman"/>
              </a:rPr>
              <a:t>Learning Objectives</a:t>
            </a:r>
          </a:p>
          <a:p>
            <a:pPr marL="0" marR="0">
              <a:spcBef>
                <a:spcPts val="0"/>
              </a:spcBef>
              <a:spcAft>
                <a:spcPts val="0"/>
              </a:spcAft>
            </a:pPr>
            <a:endParaRPr lang="en-US" sz="1000" dirty="0">
              <a:solidFill>
                <a:srgbClr val="055000"/>
              </a:solidFill>
              <a:effectLst/>
              <a:ea typeface="ＭＳ 明朝"/>
              <a:cs typeface="Times New Roman"/>
            </a:endParaRPr>
          </a:p>
          <a:p>
            <a:pPr marL="0" marR="0">
              <a:spcBef>
                <a:spcPts val="0"/>
              </a:spcBef>
              <a:spcAft>
                <a:spcPts val="0"/>
              </a:spcAft>
            </a:pPr>
            <a:r>
              <a:rPr lang="en-US" sz="1800" b="1" kern="1200" dirty="0">
                <a:solidFill>
                  <a:srgbClr val="055000"/>
                </a:solidFill>
                <a:effectLst/>
                <a:ea typeface="ＭＳ 明朝"/>
                <a:cs typeface="Times New Roman"/>
              </a:rPr>
              <a:t>After completing this module, you will be able to:</a:t>
            </a:r>
          </a:p>
          <a:p>
            <a:pPr marL="0" marR="0">
              <a:spcBef>
                <a:spcPts val="0"/>
              </a:spcBef>
              <a:spcAft>
                <a:spcPts val="0"/>
              </a:spcAft>
            </a:pPr>
            <a:endParaRPr lang="en-US" sz="1000" dirty="0">
              <a:solidFill>
                <a:srgbClr val="055000"/>
              </a:solidFill>
              <a:effectLst/>
              <a:ea typeface="ＭＳ 明朝"/>
              <a:cs typeface="Times New Roman"/>
            </a:endParaRPr>
          </a:p>
          <a:p>
            <a:pPr marL="342900" marR="0" lvl="0" indent="-342900">
              <a:spcBef>
                <a:spcPts val="0"/>
              </a:spcBef>
              <a:spcAft>
                <a:spcPts val="0"/>
              </a:spcAft>
              <a:buFont typeface="Arial"/>
              <a:buChar char="•"/>
              <a:tabLst>
                <a:tab pos="457200" algn="l"/>
              </a:tabLst>
            </a:pPr>
            <a:r>
              <a:rPr lang="en-US" sz="1800" b="1" kern="1200" dirty="0">
                <a:solidFill>
                  <a:srgbClr val="055000"/>
                </a:solidFill>
                <a:effectLst/>
                <a:ea typeface="ＭＳ 明朝"/>
                <a:cs typeface="Times New Roman"/>
              </a:rPr>
              <a:t>Define </a:t>
            </a:r>
            <a:r>
              <a:rPr lang="en-US" b="1" dirty="0">
                <a:solidFill>
                  <a:srgbClr val="055000"/>
                </a:solidFill>
                <a:ea typeface="ＭＳ 明朝"/>
                <a:cs typeface="Times New Roman"/>
              </a:rPr>
              <a:t>phenology and what is meant by grass green-down</a:t>
            </a:r>
            <a:endParaRPr lang="en-US" sz="1800" b="1" kern="1200" dirty="0">
              <a:solidFill>
                <a:srgbClr val="055000"/>
              </a:solidFill>
              <a:effectLst/>
              <a:ea typeface="ＭＳ 明朝"/>
              <a:cs typeface="Times New Roman"/>
            </a:endParaRPr>
          </a:p>
          <a:p>
            <a:pPr marL="342900" marR="0" lvl="0" indent="-342900">
              <a:spcBef>
                <a:spcPts val="0"/>
              </a:spcBef>
              <a:spcAft>
                <a:spcPts val="0"/>
              </a:spcAft>
              <a:buFont typeface="Arial"/>
              <a:buChar char="•"/>
              <a:tabLst>
                <a:tab pos="457200" algn="l"/>
              </a:tabLst>
            </a:pPr>
            <a:r>
              <a:rPr lang="en-US" sz="1800" b="1" kern="1200" dirty="0">
                <a:solidFill>
                  <a:srgbClr val="055000"/>
                </a:solidFill>
                <a:effectLst/>
                <a:ea typeface="ＭＳ 明朝"/>
                <a:cs typeface="Times New Roman"/>
              </a:rPr>
              <a:t>Describe the importance of quality control steps in the collection of accurate data</a:t>
            </a:r>
          </a:p>
          <a:p>
            <a:pPr marL="342900" marR="0" lvl="0" indent="-342900">
              <a:spcBef>
                <a:spcPts val="0"/>
              </a:spcBef>
              <a:spcAft>
                <a:spcPts val="0"/>
              </a:spcAft>
              <a:buFont typeface="Arial"/>
              <a:buChar char="•"/>
              <a:tabLst>
                <a:tab pos="457200" algn="l"/>
              </a:tabLst>
            </a:pPr>
            <a:r>
              <a:rPr lang="en-US" b="1" dirty="0">
                <a:solidFill>
                  <a:srgbClr val="055000"/>
                </a:solidFill>
                <a:ea typeface="ＭＳ 明朝"/>
                <a:cs typeface="Times New Roman"/>
              </a:rPr>
              <a:t>Describe why green-down data is important for understanding our changing Earth system</a:t>
            </a:r>
            <a:endParaRPr lang="en-US" sz="1800" b="1" kern="1200" dirty="0">
              <a:solidFill>
                <a:srgbClr val="055000"/>
              </a:solidFill>
              <a:effectLst/>
              <a:ea typeface="ＭＳ 明朝"/>
              <a:cs typeface="Times New Roman"/>
            </a:endParaRPr>
          </a:p>
          <a:p>
            <a:pPr marL="342900" marR="0" lvl="0" indent="-342900">
              <a:spcBef>
                <a:spcPts val="0"/>
              </a:spcBef>
              <a:spcAft>
                <a:spcPts val="0"/>
              </a:spcAft>
              <a:buFont typeface="Arial"/>
              <a:buChar char="•"/>
              <a:tabLst>
                <a:tab pos="457200" algn="l"/>
              </a:tabLst>
            </a:pPr>
            <a:r>
              <a:rPr lang="en-US" b="1" dirty="0">
                <a:solidFill>
                  <a:srgbClr val="055000"/>
                </a:solidFill>
                <a:ea typeface="ＭＳ 明朝"/>
                <a:cs typeface="Times New Roman"/>
              </a:rPr>
              <a:t>Identify a grass green-down study site and conduct </a:t>
            </a:r>
            <a:r>
              <a:rPr lang="en-US" sz="1800" b="1" kern="1200" dirty="0">
                <a:solidFill>
                  <a:srgbClr val="055000"/>
                </a:solidFill>
                <a:effectLst/>
                <a:ea typeface="ＭＳ 明朝"/>
                <a:cs typeface="Times New Roman"/>
              </a:rPr>
              <a:t>measurements in the field</a:t>
            </a:r>
            <a:endParaRPr lang="en-US" sz="1000" dirty="0">
              <a:solidFill>
                <a:srgbClr val="055000"/>
              </a:solidFill>
              <a:effectLst/>
              <a:ea typeface="ＭＳ 明朝"/>
              <a:cs typeface="Times New Roman"/>
            </a:endParaRPr>
          </a:p>
          <a:p>
            <a:pPr marL="342900" marR="0" lvl="0" indent="-342900">
              <a:spcBef>
                <a:spcPts val="0"/>
              </a:spcBef>
              <a:spcAft>
                <a:spcPts val="0"/>
              </a:spcAft>
              <a:buFont typeface="Arial"/>
              <a:buChar char="•"/>
              <a:tabLst>
                <a:tab pos="457200" algn="l"/>
              </a:tabLst>
            </a:pPr>
            <a:r>
              <a:rPr lang="en-US" sz="1800" b="1" kern="1200" dirty="0">
                <a:solidFill>
                  <a:srgbClr val="055000"/>
                </a:solidFill>
                <a:effectLst/>
                <a:ea typeface="ＭＳ 明朝"/>
                <a:cs typeface="Times New Roman"/>
              </a:rPr>
              <a:t>Upload data to the GLOBE portal</a:t>
            </a:r>
            <a:endParaRPr lang="en-US" sz="1000" dirty="0">
              <a:solidFill>
                <a:srgbClr val="055000"/>
              </a:solidFill>
              <a:effectLst/>
              <a:ea typeface="ＭＳ 明朝"/>
              <a:cs typeface="Times New Roman"/>
            </a:endParaRPr>
          </a:p>
          <a:p>
            <a:pPr marL="342900" marR="0" lvl="0" indent="-342900">
              <a:spcBef>
                <a:spcPts val="0"/>
              </a:spcBef>
              <a:spcAft>
                <a:spcPts val="0"/>
              </a:spcAft>
              <a:buFont typeface="Arial"/>
              <a:buChar char="•"/>
              <a:tabLst>
                <a:tab pos="457200" algn="l"/>
              </a:tabLst>
            </a:pPr>
            <a:r>
              <a:rPr lang="en-US" sz="1800" b="1" kern="1200" dirty="0">
                <a:solidFill>
                  <a:srgbClr val="055000"/>
                </a:solidFill>
                <a:effectLst/>
                <a:ea typeface="ＭＳ 明朝"/>
                <a:cs typeface="Times New Roman"/>
              </a:rPr>
              <a:t>Visualize data using GLOBE’s Visualization Site</a:t>
            </a:r>
          </a:p>
          <a:p>
            <a:pPr marL="342900" marR="0" lvl="0" indent="-342900">
              <a:spcBef>
                <a:spcPts val="0"/>
              </a:spcBef>
              <a:spcAft>
                <a:spcPts val="0"/>
              </a:spcAft>
              <a:buFont typeface="Arial"/>
              <a:buChar char="•"/>
              <a:tabLst>
                <a:tab pos="457200" algn="l"/>
              </a:tabLst>
            </a:pPr>
            <a:endParaRPr lang="en-US" b="1" i="1" dirty="0">
              <a:solidFill>
                <a:srgbClr val="055000"/>
              </a:solidFill>
              <a:ea typeface="ＭＳ 明朝"/>
              <a:cs typeface="Times New Roman"/>
            </a:endParaRPr>
          </a:p>
          <a:p>
            <a:pPr marR="0" lvl="0">
              <a:spcBef>
                <a:spcPts val="0"/>
              </a:spcBef>
              <a:spcAft>
                <a:spcPts val="0"/>
              </a:spcAft>
              <a:tabLst>
                <a:tab pos="457200" algn="l"/>
              </a:tabLst>
            </a:pPr>
            <a:r>
              <a:rPr lang="en-US" sz="1800" b="1" i="1" kern="1200" dirty="0">
                <a:solidFill>
                  <a:srgbClr val="055000"/>
                </a:solidFill>
                <a:effectLst/>
                <a:ea typeface="ＭＳ 明朝"/>
                <a:cs typeface="Times New Roman"/>
              </a:rPr>
              <a:t>Estimated time to complete modul</a:t>
            </a:r>
            <a:r>
              <a:rPr lang="en-US" b="1" i="1" dirty="0">
                <a:solidFill>
                  <a:srgbClr val="055000"/>
                </a:solidFill>
                <a:ea typeface="ＭＳ 明朝"/>
                <a:cs typeface="Times New Roman"/>
              </a:rPr>
              <a:t>e;  1.5 hours</a:t>
            </a:r>
            <a:endParaRPr lang="en-US" sz="1800" b="1" i="1" kern="1200" dirty="0">
              <a:solidFill>
                <a:srgbClr val="055000"/>
              </a:solidFill>
              <a:effectLst/>
              <a:ea typeface="ＭＳ 明朝"/>
              <a:cs typeface="Times New Roman"/>
            </a:endParaRPr>
          </a:p>
        </p:txBody>
      </p:sp>
    </p:spTree>
    <p:extLst>
      <p:ext uri="{BB962C8B-B14F-4D97-AF65-F5344CB8AC3E}">
        <p14:creationId xmlns:p14="http://schemas.microsoft.com/office/powerpoint/2010/main" val="332297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20</a:t>
            </a:fld>
            <a:endParaRPr lang="en-US" dirty="0"/>
          </a:p>
        </p:txBody>
      </p:sp>
      <p:pic>
        <p:nvPicPr>
          <p:cNvPr id="12" name="Picture 11" descr="Banner: Grass Green-Down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066" y="-1"/>
            <a:ext cx="7977688" cy="1001061"/>
          </a:xfrm>
          <a:prstGeom prst="rect">
            <a:avLst/>
          </a:prstGeom>
        </p:spPr>
      </p:pic>
      <p:pic>
        <p:nvPicPr>
          <p:cNvPr id="13" name="Picture 12"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330"/>
            <a:ext cx="1194027" cy="6874329"/>
          </a:xfrm>
          <a:prstGeom prst="rect">
            <a:avLst/>
          </a:prstGeom>
        </p:spPr>
      </p:pic>
      <p:sp>
        <p:nvSpPr>
          <p:cNvPr id="2" name="Title 1"/>
          <p:cNvSpPr>
            <a:spLocks noGrp="1"/>
          </p:cNvSpPr>
          <p:nvPr>
            <p:ph type="title"/>
          </p:nvPr>
        </p:nvSpPr>
        <p:spPr>
          <a:xfrm>
            <a:off x="1198394" y="1452323"/>
            <a:ext cx="8679847" cy="1325563"/>
          </a:xfrm>
        </p:spPr>
        <p:txBody>
          <a:bodyPr>
            <a:normAutofit fontScale="90000"/>
          </a:bodyPr>
          <a:lstStyle/>
          <a:p>
            <a:pPr marL="406400" indent="-406400">
              <a:defRPr/>
            </a:pPr>
            <a:r>
              <a:rPr lang="en-US" b="1" dirty="0">
                <a:solidFill>
                  <a:srgbClr val="055000"/>
                </a:solidFill>
              </a:rPr>
              <a:t>Grass Green-Down Site Definition-1</a:t>
            </a: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r>
              <a:rPr lang="en-US" b="1" dirty="0">
                <a:solidFill>
                  <a:srgbClr val="055000"/>
                </a:solidFill>
              </a:rPr>
              <a:t>-</a:t>
            </a:r>
            <a:endParaRPr lang="en-US" dirty="0"/>
          </a:p>
        </p:txBody>
      </p:sp>
      <p:sp>
        <p:nvSpPr>
          <p:cNvPr id="7" name="Content Placeholder 2"/>
          <p:cNvSpPr txBox="1">
            <a:spLocks/>
          </p:cNvSpPr>
          <p:nvPr/>
        </p:nvSpPr>
        <p:spPr>
          <a:xfrm>
            <a:off x="1332473" y="1601019"/>
            <a:ext cx="7550270" cy="48161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dirty="0">
                <a:latin typeface="Arial" charset="0"/>
              </a:rPr>
              <a:t>1. Complete the Greening portion of the </a:t>
            </a:r>
            <a:r>
              <a:rPr lang="en-US" sz="1600" dirty="0">
                <a:latin typeface="Arial" charset="0"/>
                <a:hlinkClick r:id="rId4"/>
              </a:rPr>
              <a:t>Site Definition Sheet</a:t>
            </a:r>
            <a:r>
              <a:rPr lang="en-US" sz="1600" dirty="0">
                <a:latin typeface="Arial" charset="0"/>
              </a:rPr>
              <a:t>.</a:t>
            </a:r>
          </a:p>
          <a:p>
            <a:pPr marL="0" indent="0" algn="just">
              <a:buNone/>
            </a:pPr>
            <a:r>
              <a:rPr lang="en-US" sz="1600" dirty="0">
                <a:latin typeface="Arial" charset="0"/>
              </a:rPr>
              <a:t>2. Identify genus using field guides or help of plant specialists. Record the genus on the Site Definition Sheet. </a:t>
            </a:r>
          </a:p>
          <a:p>
            <a:pPr algn="just"/>
            <a:endParaRPr lang="en-US" dirty="0">
              <a:latin typeface="Arial" charset="0"/>
            </a:endParaRPr>
          </a:p>
        </p:txBody>
      </p:sp>
      <p:pic>
        <p:nvPicPr>
          <p:cNvPr id="6" name="Content Placeholder 5" descr="Screenshot of Site Definition Sheet, with arrow pointing to check box for &quot;Greening&quot; site."/>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456812" y="2616307"/>
            <a:ext cx="3048000" cy="3962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Content Placeholder 19" descr="In the Greening section of the Site Definition Sheet, indicate if there are multiple dominant species, and if the plant is in the understory.  Identify the genus and species, where possible for the primary, secondary, and tertiary plant genus/species that you will be observing. "/>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4779312" y="3316245"/>
            <a:ext cx="3886200" cy="24931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04174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21</a:t>
            </a:fld>
            <a:endParaRPr lang="en-US" dirty="0"/>
          </a:p>
        </p:txBody>
      </p:sp>
      <p:pic>
        <p:nvPicPr>
          <p:cNvPr id="12" name="Picture 11" descr="Banner: Grass Green-Down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066" y="-1"/>
            <a:ext cx="7977688" cy="1001061"/>
          </a:xfrm>
          <a:prstGeom prst="rect">
            <a:avLst/>
          </a:prstGeom>
        </p:spPr>
      </p:pic>
      <p:pic>
        <p:nvPicPr>
          <p:cNvPr id="13" name="Picture 12"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330"/>
            <a:ext cx="1194027" cy="6874329"/>
          </a:xfrm>
          <a:prstGeom prst="rect">
            <a:avLst/>
          </a:prstGeom>
        </p:spPr>
      </p:pic>
      <p:sp>
        <p:nvSpPr>
          <p:cNvPr id="2" name="Title 1"/>
          <p:cNvSpPr>
            <a:spLocks noGrp="1"/>
          </p:cNvSpPr>
          <p:nvPr>
            <p:ph type="title"/>
          </p:nvPr>
        </p:nvSpPr>
        <p:spPr>
          <a:xfrm>
            <a:off x="1198394" y="1452323"/>
            <a:ext cx="8679847" cy="1325563"/>
          </a:xfrm>
        </p:spPr>
        <p:txBody>
          <a:bodyPr>
            <a:normAutofit fontScale="90000"/>
          </a:bodyPr>
          <a:lstStyle/>
          <a:p>
            <a:pPr marL="406400" indent="-406400">
              <a:defRPr/>
            </a:pPr>
            <a:r>
              <a:rPr lang="en-US" b="1" dirty="0">
                <a:solidFill>
                  <a:srgbClr val="055000"/>
                </a:solidFill>
              </a:rPr>
              <a:t>Grass Green-Down Site Definition-2</a:t>
            </a: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endParaRPr lang="en-US" dirty="0"/>
          </a:p>
        </p:txBody>
      </p:sp>
      <p:sp>
        <p:nvSpPr>
          <p:cNvPr id="7" name="Content Placeholder 2"/>
          <p:cNvSpPr txBox="1">
            <a:spLocks/>
          </p:cNvSpPr>
          <p:nvPr/>
        </p:nvSpPr>
        <p:spPr>
          <a:xfrm>
            <a:off x="1332473" y="1601019"/>
            <a:ext cx="7550270" cy="48161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dirty="0">
                <a:latin typeface="Arial" charset="0"/>
              </a:rPr>
              <a:t>3. Select a one-meter square area dominated by grass plants. Mark your one-meter square plot with nails or stakes or other durable identifiers.</a:t>
            </a:r>
          </a:p>
          <a:p>
            <a:pPr marL="0" indent="0" algn="just">
              <a:buNone/>
            </a:pPr>
            <a:r>
              <a:rPr lang="en-US" sz="1600" dirty="0">
                <a:latin typeface="Arial" panose="020B0604020202020204" pitchFamily="34" charset="0"/>
                <a:cs typeface="Arial" panose="020B0604020202020204" pitchFamily="34" charset="0"/>
              </a:rPr>
              <a:t>4. Locate coordinates using the </a:t>
            </a:r>
            <a:r>
              <a:rPr lang="en-US" sz="1600" b="1" dirty="0">
                <a:latin typeface="Arial" panose="020B0604020202020204" pitchFamily="34" charset="0"/>
                <a:cs typeface="Arial" panose="020B0604020202020204" pitchFamily="34" charset="0"/>
                <a:hlinkClick r:id="rId4"/>
              </a:rPr>
              <a:t>GPS Protocol</a:t>
            </a:r>
            <a:r>
              <a:rPr lang="en-US" sz="1600" b="1" dirty="0">
                <a:latin typeface="Arial" panose="020B0604020202020204" pitchFamily="34" charset="0"/>
                <a:cs typeface="Arial" panose="020B0604020202020204" pitchFamily="34" charset="0"/>
              </a:rPr>
              <a:t>.</a:t>
            </a:r>
          </a:p>
          <a:p>
            <a:pPr algn="just"/>
            <a:endParaRPr lang="en-US" dirty="0">
              <a:latin typeface="Arial" charset="0"/>
            </a:endParaRPr>
          </a:p>
        </p:txBody>
      </p:sp>
      <p:pic>
        <p:nvPicPr>
          <p:cNvPr id="4" name="Content Placeholder 3" descr="Photograph of a 1 m x 1 m sample grid, with both grass and broad leaf plant found within. Be sure to only document grass blade green-down "/>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2534449" y="2777886"/>
            <a:ext cx="4795754" cy="3580240"/>
          </a:xfrm>
        </p:spPr>
      </p:pic>
    </p:spTree>
    <p:extLst>
      <p:ext uri="{BB962C8B-B14F-4D97-AF65-F5344CB8AC3E}">
        <p14:creationId xmlns:p14="http://schemas.microsoft.com/office/powerpoint/2010/main" val="18200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22</a:t>
            </a:fld>
            <a:endParaRPr lang="en-US" dirty="0"/>
          </a:p>
        </p:txBody>
      </p:sp>
      <p:pic>
        <p:nvPicPr>
          <p:cNvPr id="12" name="Picture 11" descr="Banner: Grass Green-Down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066" y="-1"/>
            <a:ext cx="7977688" cy="1001061"/>
          </a:xfrm>
          <a:prstGeom prst="rect">
            <a:avLst/>
          </a:prstGeom>
        </p:spPr>
      </p:pic>
      <p:pic>
        <p:nvPicPr>
          <p:cNvPr id="13" name="Picture 12"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330"/>
            <a:ext cx="1194027" cy="6874329"/>
          </a:xfrm>
          <a:prstGeom prst="rect">
            <a:avLst/>
          </a:prstGeom>
        </p:spPr>
      </p:pic>
      <p:sp>
        <p:nvSpPr>
          <p:cNvPr id="2" name="Title 1"/>
          <p:cNvSpPr>
            <a:spLocks noGrp="1"/>
          </p:cNvSpPr>
          <p:nvPr>
            <p:ph type="title"/>
          </p:nvPr>
        </p:nvSpPr>
        <p:spPr>
          <a:xfrm>
            <a:off x="1194026" y="1630754"/>
            <a:ext cx="8679847" cy="1325563"/>
          </a:xfrm>
        </p:spPr>
        <p:txBody>
          <a:bodyPr>
            <a:normAutofit fontScale="90000"/>
          </a:bodyPr>
          <a:lstStyle/>
          <a:p>
            <a:pPr marL="406400" lvl="0" indent="-406400">
              <a:defRPr/>
            </a:pPr>
            <a:r>
              <a:rPr lang="en-US" b="1" dirty="0">
                <a:solidFill>
                  <a:srgbClr val="055000"/>
                </a:solidFill>
              </a:rPr>
              <a:t>First Visit: Green-Down Grasses</a:t>
            </a: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endParaRPr lang="en-US" dirty="0"/>
          </a:p>
        </p:txBody>
      </p:sp>
      <p:sp>
        <p:nvSpPr>
          <p:cNvPr id="7" name="Content Placeholder 2"/>
          <p:cNvSpPr txBox="1">
            <a:spLocks/>
          </p:cNvSpPr>
          <p:nvPr/>
        </p:nvSpPr>
        <p:spPr>
          <a:xfrm>
            <a:off x="1332472" y="1601019"/>
            <a:ext cx="4248647" cy="48161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just" defTabSz="457200">
              <a:lnSpc>
                <a:spcPct val="100000"/>
              </a:lnSpc>
              <a:spcBef>
                <a:spcPct val="20000"/>
              </a:spcBef>
              <a:buNone/>
              <a:defRPr/>
            </a:pPr>
            <a:r>
              <a:rPr lang="en-US" b="1" dirty="0"/>
              <a:t>First visit only/getting started</a:t>
            </a:r>
            <a:endParaRPr lang="en-US" dirty="0"/>
          </a:p>
          <a:p>
            <a:pPr marL="342900" indent="-342900" algn="just" defTabSz="457200">
              <a:lnSpc>
                <a:spcPct val="100000"/>
              </a:lnSpc>
              <a:spcBef>
                <a:spcPct val="20000"/>
              </a:spcBef>
              <a:buFont typeface="+mj-lt"/>
              <a:buAutoNum type="arabicPeriod"/>
              <a:defRPr/>
            </a:pPr>
            <a:r>
              <a:rPr lang="en-US" dirty="0"/>
              <a:t>Fill in the top of your </a:t>
            </a:r>
            <a:r>
              <a:rPr lang="en-US" i="1" dirty="0"/>
              <a:t>Data Sheet</a:t>
            </a:r>
            <a:r>
              <a:rPr lang="en-US" dirty="0"/>
              <a:t>. </a:t>
            </a:r>
          </a:p>
          <a:p>
            <a:pPr marL="342900" lvl="0" indent="-342900" algn="just" defTabSz="457200">
              <a:lnSpc>
                <a:spcPct val="100000"/>
              </a:lnSpc>
              <a:spcBef>
                <a:spcPct val="20000"/>
              </a:spcBef>
              <a:buFont typeface="+mj-lt"/>
              <a:buAutoNum type="arabicPeriod"/>
              <a:defRPr/>
            </a:pPr>
            <a:endParaRPr lang="en-US" dirty="0"/>
          </a:p>
          <a:p>
            <a:pPr marL="342900" indent="-342900" algn="just" defTabSz="457200">
              <a:lnSpc>
                <a:spcPct val="100000"/>
              </a:lnSpc>
              <a:spcBef>
                <a:spcPct val="20000"/>
              </a:spcBef>
              <a:buFont typeface="+mj-lt"/>
              <a:buAutoNum type="arabicPeriod"/>
              <a:defRPr/>
            </a:pPr>
            <a:r>
              <a:rPr lang="en-US" dirty="0"/>
              <a:t>Determine whether there are more than one green down cycles; if yes, during which cycle are you currently collecting data (1, 2, or 3)? </a:t>
            </a:r>
          </a:p>
          <a:p>
            <a:pPr marL="342900" lvl="0" indent="-342900" algn="just" defTabSz="457200">
              <a:lnSpc>
                <a:spcPct val="100000"/>
              </a:lnSpc>
              <a:spcBef>
                <a:spcPct val="20000"/>
              </a:spcBef>
              <a:buFont typeface="+mj-lt"/>
              <a:buAutoNum type="arabicPeriod"/>
              <a:defRPr/>
            </a:pPr>
            <a:endParaRPr lang="en-US" dirty="0"/>
          </a:p>
          <a:p>
            <a:pPr marL="342900" indent="-342900" algn="just" defTabSz="457200">
              <a:lnSpc>
                <a:spcPct val="100000"/>
              </a:lnSpc>
              <a:spcBef>
                <a:spcPct val="20000"/>
              </a:spcBef>
              <a:buFont typeface="+mj-lt"/>
              <a:buAutoNum type="arabicPeriod"/>
              <a:defRPr/>
            </a:pPr>
            <a:r>
              <a:rPr lang="en-US" dirty="0"/>
              <a:t>Look for the four longest green grass shoots. </a:t>
            </a:r>
          </a:p>
          <a:p>
            <a:pPr marL="342900" lvl="0" indent="-342900" algn="just" defTabSz="457200">
              <a:lnSpc>
                <a:spcPct val="100000"/>
              </a:lnSpc>
              <a:spcBef>
                <a:spcPct val="20000"/>
              </a:spcBef>
              <a:buFont typeface="+mj-lt"/>
              <a:buAutoNum type="arabicPeriod"/>
              <a:defRPr/>
            </a:pPr>
            <a:endParaRPr lang="en-US" dirty="0"/>
          </a:p>
          <a:p>
            <a:pPr marL="342900" indent="-342900" algn="just" defTabSz="457200">
              <a:lnSpc>
                <a:spcPct val="100000"/>
              </a:lnSpc>
              <a:spcBef>
                <a:spcPct val="20000"/>
              </a:spcBef>
              <a:buFont typeface="+mj-lt"/>
              <a:buAutoNum type="arabicPeriod"/>
              <a:defRPr/>
            </a:pPr>
            <a:r>
              <a:rPr lang="en-US" dirty="0"/>
              <a:t>Mark the base of the longest grass shoot with a single dot, using a permanent felt marker.  Mark the second longest shoot with two dots, the third with three dots and the fourth shoot with four dots. </a:t>
            </a:r>
          </a:p>
          <a:p>
            <a:pPr algn="just"/>
            <a:endParaRPr lang="en-US" dirty="0">
              <a:latin typeface="Arial" charset="0"/>
            </a:endParaRPr>
          </a:p>
        </p:txBody>
      </p:sp>
      <p:pic>
        <p:nvPicPr>
          <p:cNvPr id="5" name="Content Placeholder 4" descr="Artist's image of 5 blades of grass in a clump. Using a marker, indicate the largest of 5 grass leaves with one dot, second longest with 2 dots, third longest with three dots, and four dots for the shortest blade of the 4. You need to monitor 4 grass leaves in this protoocol "/>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719565" y="1728282"/>
            <a:ext cx="3168163" cy="4067765"/>
          </a:xfrm>
        </p:spPr>
      </p:pic>
    </p:spTree>
    <p:extLst>
      <p:ext uri="{BB962C8B-B14F-4D97-AF65-F5344CB8AC3E}">
        <p14:creationId xmlns:p14="http://schemas.microsoft.com/office/powerpoint/2010/main" val="990788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23</a:t>
            </a:fld>
            <a:endParaRPr lang="en-US" dirty="0"/>
          </a:p>
        </p:txBody>
      </p:sp>
      <p:pic>
        <p:nvPicPr>
          <p:cNvPr id="12" name="Picture 11" descr="Banner: Grass Green-Down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066" y="-1"/>
            <a:ext cx="7977688" cy="1001061"/>
          </a:xfrm>
          <a:prstGeom prst="rect">
            <a:avLst/>
          </a:prstGeom>
        </p:spPr>
      </p:pic>
      <p:pic>
        <p:nvPicPr>
          <p:cNvPr id="13" name="Picture 12"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330"/>
            <a:ext cx="1194027" cy="6874329"/>
          </a:xfrm>
          <a:prstGeom prst="rect">
            <a:avLst/>
          </a:prstGeom>
        </p:spPr>
      </p:pic>
      <p:sp>
        <p:nvSpPr>
          <p:cNvPr id="2" name="Title 1"/>
          <p:cNvSpPr>
            <a:spLocks noGrp="1"/>
          </p:cNvSpPr>
          <p:nvPr>
            <p:ph type="title"/>
          </p:nvPr>
        </p:nvSpPr>
        <p:spPr>
          <a:xfrm>
            <a:off x="1194026" y="1630754"/>
            <a:ext cx="8679847" cy="1325563"/>
          </a:xfrm>
        </p:spPr>
        <p:txBody>
          <a:bodyPr>
            <a:normAutofit fontScale="90000"/>
          </a:bodyPr>
          <a:lstStyle/>
          <a:p>
            <a:pPr marL="406400" lvl="0" indent="-406400">
              <a:defRPr/>
            </a:pPr>
            <a:r>
              <a:rPr lang="en-US" b="1" dirty="0">
                <a:solidFill>
                  <a:srgbClr val="055000"/>
                </a:solidFill>
              </a:rPr>
              <a:t>First Visit: Green-Down Grasses- Site Documentation</a:t>
            </a: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endParaRPr lang="en-US" dirty="0"/>
          </a:p>
        </p:txBody>
      </p:sp>
      <p:sp>
        <p:nvSpPr>
          <p:cNvPr id="7" name="Content Placeholder 2"/>
          <p:cNvSpPr txBox="1">
            <a:spLocks/>
          </p:cNvSpPr>
          <p:nvPr/>
        </p:nvSpPr>
        <p:spPr>
          <a:xfrm>
            <a:off x="1332472" y="1601019"/>
            <a:ext cx="4248647" cy="48161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just" defTabSz="457200">
              <a:lnSpc>
                <a:spcPct val="100000"/>
              </a:lnSpc>
              <a:spcBef>
                <a:spcPct val="20000"/>
              </a:spcBef>
              <a:buNone/>
              <a:defRPr/>
            </a:pPr>
            <a:r>
              <a:rPr lang="en-US" b="1" dirty="0"/>
              <a:t>First visit only/getting started</a:t>
            </a:r>
          </a:p>
          <a:p>
            <a:pPr marL="0" indent="0" algn="just">
              <a:spcBef>
                <a:spcPct val="20000"/>
              </a:spcBef>
              <a:buNone/>
              <a:defRPr/>
            </a:pPr>
            <a:r>
              <a:rPr lang="en-US" dirty="0"/>
              <a:t>5. Take a photograph from the center of the site looking in the north, south, east, and west directions. </a:t>
            </a:r>
            <a:endParaRPr lang="en-US" dirty="0">
              <a:latin typeface="Calibri" charset="0"/>
            </a:endParaRPr>
          </a:p>
          <a:p>
            <a:pPr lvl="0" algn="just" defTabSz="457200">
              <a:lnSpc>
                <a:spcPct val="100000"/>
              </a:lnSpc>
              <a:spcBef>
                <a:spcPct val="20000"/>
              </a:spcBef>
              <a:defRPr/>
            </a:pPr>
            <a:endParaRPr lang="en-US" dirty="0"/>
          </a:p>
          <a:p>
            <a:pPr marL="0" indent="0" algn="just">
              <a:buNone/>
            </a:pPr>
            <a:endParaRPr lang="en-US" dirty="0">
              <a:latin typeface="Arial" charset="0"/>
            </a:endParaRPr>
          </a:p>
        </p:txBody>
      </p:sp>
      <p:pic>
        <p:nvPicPr>
          <p:cNvPr id="5" name="Content Placeholder 4" descr="Artist's image of a clump of grass."/>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7229190" y="1601019"/>
            <a:ext cx="1334094" cy="1712911"/>
          </a:xfrm>
        </p:spPr>
      </p:pic>
      <p:pic>
        <p:nvPicPr>
          <p:cNvPr id="14" name="Content Placeholder 4" descr="Girl holding West indicator card, so that the photo can be recognized as pointed west."/>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990875" y="3262313"/>
            <a:ext cx="3886200" cy="2914650"/>
          </a:xfrm>
          <a:prstGeom prst="rect">
            <a:avLst/>
          </a:prstGeom>
        </p:spPr>
      </p:pic>
    </p:spTree>
    <p:extLst>
      <p:ext uri="{BB962C8B-B14F-4D97-AF65-F5344CB8AC3E}">
        <p14:creationId xmlns:p14="http://schemas.microsoft.com/office/powerpoint/2010/main" val="1920150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age of grass clump. "/>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57950" y="4224040"/>
            <a:ext cx="1945118" cy="2497436"/>
          </a:xfrm>
        </p:spPr>
      </p:pic>
      <p:sp>
        <p:nvSpPr>
          <p:cNvPr id="3" name="Slide Number Placeholder 2"/>
          <p:cNvSpPr>
            <a:spLocks noGrp="1"/>
          </p:cNvSpPr>
          <p:nvPr>
            <p:ph type="sldNum" sz="quarter" idx="12"/>
          </p:nvPr>
        </p:nvSpPr>
        <p:spPr/>
        <p:txBody>
          <a:bodyPr/>
          <a:lstStyle/>
          <a:p>
            <a:fld id="{60A7FD43-AE91-2142-BE89-486ECDF19888}" type="slidenum">
              <a:rPr lang="en-US" smtClean="0"/>
              <a:t>24</a:t>
            </a:fld>
            <a:endParaRPr lang="en-US" dirty="0"/>
          </a:p>
        </p:txBody>
      </p:sp>
      <p:pic>
        <p:nvPicPr>
          <p:cNvPr id="12" name="Picture 11" descr="Banner: Grass Green-Down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066" y="-1"/>
            <a:ext cx="7977688" cy="1001061"/>
          </a:xfrm>
          <a:prstGeom prst="rect">
            <a:avLst/>
          </a:prstGeom>
        </p:spPr>
      </p:pic>
      <p:pic>
        <p:nvPicPr>
          <p:cNvPr id="13" name="Picture 12"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6330"/>
            <a:ext cx="1194027" cy="6874329"/>
          </a:xfrm>
          <a:prstGeom prst="rect">
            <a:avLst/>
          </a:prstGeom>
        </p:spPr>
      </p:pic>
      <p:sp>
        <p:nvSpPr>
          <p:cNvPr id="2" name="Title 1"/>
          <p:cNvSpPr>
            <a:spLocks noGrp="1"/>
          </p:cNvSpPr>
          <p:nvPr>
            <p:ph type="title"/>
          </p:nvPr>
        </p:nvSpPr>
        <p:spPr>
          <a:xfrm>
            <a:off x="1241195" y="1810115"/>
            <a:ext cx="8679847" cy="1325563"/>
          </a:xfrm>
        </p:spPr>
        <p:txBody>
          <a:bodyPr>
            <a:normAutofit fontScale="90000"/>
          </a:bodyPr>
          <a:lstStyle/>
          <a:p>
            <a:pPr marL="406400" indent="-406400">
              <a:defRPr/>
            </a:pPr>
            <a:r>
              <a:rPr lang="en-US" b="1">
                <a:solidFill>
                  <a:srgbClr val="055000"/>
                </a:solidFill>
              </a:rPr>
              <a:t>Every Visit: Green-Down Grasses</a:t>
            </a:r>
            <a:br>
              <a:rPr lang="en-US" b="1">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endParaRPr lang="en-US" dirty="0"/>
          </a:p>
        </p:txBody>
      </p:sp>
      <p:sp>
        <p:nvSpPr>
          <p:cNvPr id="7" name="Content Placeholder 2"/>
          <p:cNvSpPr txBox="1">
            <a:spLocks/>
          </p:cNvSpPr>
          <p:nvPr/>
        </p:nvSpPr>
        <p:spPr>
          <a:xfrm>
            <a:off x="1332472" y="1601019"/>
            <a:ext cx="4248647" cy="48161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lvl="0" indent="-514350" algn="just" defTabSz="457200">
              <a:lnSpc>
                <a:spcPct val="100000"/>
              </a:lnSpc>
              <a:spcBef>
                <a:spcPct val="20000"/>
              </a:spcBef>
              <a:buFont typeface="+mj-lt"/>
              <a:buAutoNum type="arabicPeriod"/>
              <a:defRPr/>
            </a:pPr>
            <a:r>
              <a:rPr lang="en-US" sz="1600" dirty="0"/>
              <a:t>Examine each of your four grass shoots. For each shoot, use the GLOBE Plant Color Guide to estimate the dominant color percentage of each shoot. For example, if shoot #1 appears colored at 60 percent 5G 7/12 and 40 percent 2.5 Y8/10, record the shoot color as 5G 7/12 for that observation date.</a:t>
            </a:r>
          </a:p>
          <a:p>
            <a:pPr marL="514350" lvl="0" indent="-514350" algn="just" defTabSz="457200">
              <a:lnSpc>
                <a:spcPct val="100000"/>
              </a:lnSpc>
              <a:spcBef>
                <a:spcPct val="20000"/>
              </a:spcBef>
              <a:buFont typeface="+mj-lt"/>
              <a:buAutoNum type="arabicPeriod"/>
              <a:defRPr/>
            </a:pPr>
            <a:r>
              <a:rPr lang="en-US" sz="1600" dirty="0"/>
              <a:t>Record your observations for each shoot on the </a:t>
            </a:r>
            <a:r>
              <a:rPr lang="en-US" sz="1600" i="1" dirty="0"/>
              <a:t>Tree, Shrub, and Grass Green-Down Data Sheet</a:t>
            </a:r>
            <a:r>
              <a:rPr lang="en-US" sz="1600" dirty="0"/>
              <a:t>.</a:t>
            </a:r>
          </a:p>
          <a:p>
            <a:pPr marL="914400" lvl="1" indent="-514350" algn="just" defTabSz="457200">
              <a:lnSpc>
                <a:spcPct val="100000"/>
              </a:lnSpc>
              <a:spcBef>
                <a:spcPct val="20000"/>
              </a:spcBef>
              <a:buFont typeface="Arial"/>
              <a:buChar char="•"/>
              <a:defRPr/>
            </a:pPr>
            <a:r>
              <a:rPr lang="en-US" sz="1600" dirty="0"/>
              <a:t>If leaf is snow covered, report “snow covered”;</a:t>
            </a:r>
          </a:p>
          <a:p>
            <a:pPr marL="914400" lvl="1" indent="-514350" algn="just" defTabSz="457200">
              <a:lnSpc>
                <a:spcPct val="100000"/>
              </a:lnSpc>
              <a:spcBef>
                <a:spcPct val="20000"/>
              </a:spcBef>
              <a:buFont typeface="Arial"/>
              <a:buChar char="•"/>
              <a:defRPr/>
            </a:pPr>
            <a:r>
              <a:rPr lang="en-US" sz="1600" dirty="0"/>
              <a:t>If leaf has fallen, report “fallen” and stop reporting after that;</a:t>
            </a:r>
          </a:p>
          <a:p>
            <a:pPr marL="914400" lvl="1" indent="-514350" algn="just" defTabSz="457200">
              <a:lnSpc>
                <a:spcPct val="100000"/>
              </a:lnSpc>
              <a:spcBef>
                <a:spcPct val="20000"/>
              </a:spcBef>
              <a:buFont typeface="Arial"/>
              <a:buChar char="•"/>
              <a:defRPr/>
            </a:pPr>
            <a:r>
              <a:rPr lang="en-US" sz="1600" dirty="0"/>
              <a:t>Otherwise, continue to report the color until the color stops changing.</a:t>
            </a:r>
          </a:p>
          <a:p>
            <a:pPr marL="171450" lvl="1" indent="0" algn="just" defTabSz="457200">
              <a:lnSpc>
                <a:spcPct val="100000"/>
              </a:lnSpc>
              <a:spcBef>
                <a:spcPct val="20000"/>
              </a:spcBef>
              <a:buNone/>
              <a:defRPr/>
            </a:pPr>
            <a:r>
              <a:rPr lang="en-US" sz="1600" b="1" dirty="0">
                <a:solidFill>
                  <a:srgbClr val="FF0000"/>
                </a:solidFill>
              </a:rPr>
              <a:t>You are done! </a:t>
            </a:r>
          </a:p>
          <a:p>
            <a:pPr lvl="0" algn="just" defTabSz="457200">
              <a:lnSpc>
                <a:spcPct val="100000"/>
              </a:lnSpc>
              <a:spcBef>
                <a:spcPct val="20000"/>
              </a:spcBef>
              <a:defRPr/>
            </a:pPr>
            <a:endParaRPr lang="en-US" dirty="0"/>
          </a:p>
          <a:p>
            <a:pPr marL="0" indent="0" algn="just">
              <a:buNone/>
            </a:pPr>
            <a:endParaRPr lang="en-US" dirty="0">
              <a:latin typeface="Arial" charset="0"/>
            </a:endParaRPr>
          </a:p>
        </p:txBody>
      </p:sp>
      <p:pic>
        <p:nvPicPr>
          <p:cNvPr id="16" name="Picture 15" descr="The GLOBE Plant Color Guide is superimposed over a blade of grass undergoing green-down. Matching the color of the blade of grass to the color chart allows for identification of a standardized color description, here 5 R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5145" y="1186733"/>
            <a:ext cx="2226191" cy="28822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9964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25</a:t>
            </a:fld>
            <a:endParaRPr lang="en-US" dirty="0"/>
          </a:p>
        </p:txBody>
      </p:sp>
      <p:pic>
        <p:nvPicPr>
          <p:cNvPr id="17" name="Picture 16" descr="Banner: Grass Green-Down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066" y="-1"/>
            <a:ext cx="7977688" cy="1001061"/>
          </a:xfrm>
          <a:prstGeom prst="rect">
            <a:avLst/>
          </a:prstGeom>
        </p:spPr>
      </p:pic>
      <p:pic>
        <p:nvPicPr>
          <p:cNvPr id="18" name="Picture 1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330"/>
            <a:ext cx="1194027" cy="6874329"/>
          </a:xfrm>
          <a:prstGeom prst="rect">
            <a:avLst/>
          </a:prstGeom>
        </p:spPr>
      </p:pic>
      <p:sp>
        <p:nvSpPr>
          <p:cNvPr id="2" name="Title 1"/>
          <p:cNvSpPr>
            <a:spLocks noGrp="1"/>
          </p:cNvSpPr>
          <p:nvPr>
            <p:ph type="title"/>
          </p:nvPr>
        </p:nvSpPr>
        <p:spPr>
          <a:xfrm>
            <a:off x="1198394" y="1710936"/>
            <a:ext cx="8679847" cy="1325563"/>
          </a:xfrm>
        </p:spPr>
        <p:txBody>
          <a:bodyPr>
            <a:normAutofit fontScale="90000"/>
          </a:bodyPr>
          <a:lstStyle/>
          <a:p>
            <a:pPr marL="406400" indent="-406400">
              <a:defRPr/>
            </a:pPr>
            <a:r>
              <a:rPr lang="en-US" b="1" dirty="0">
                <a:solidFill>
                  <a:srgbClr val="055000"/>
                </a:solidFill>
              </a:rPr>
              <a:t>Grass Green-Down Data Sheet</a:t>
            </a: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r>
              <a:rPr lang="en-US" dirty="0"/>
              <a:t>r</a:t>
            </a:r>
          </a:p>
        </p:txBody>
      </p:sp>
      <p:sp>
        <p:nvSpPr>
          <p:cNvPr id="7" name="Content Placeholder 2"/>
          <p:cNvSpPr txBox="1">
            <a:spLocks/>
          </p:cNvSpPr>
          <p:nvPr/>
        </p:nvSpPr>
        <p:spPr>
          <a:xfrm>
            <a:off x="1534885" y="1615664"/>
            <a:ext cx="3249355" cy="35554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US" b="1" dirty="0">
              <a:solidFill>
                <a:srgbClr val="055000"/>
              </a:solidFill>
            </a:endParaRPr>
          </a:p>
          <a:p>
            <a:pPr marL="0" indent="0" algn="just">
              <a:buNone/>
            </a:pPr>
            <a:r>
              <a:rPr lang="en-US" dirty="0"/>
              <a:t>Fill in the top portion of the data sheet.</a:t>
            </a:r>
          </a:p>
          <a:p>
            <a:pPr marL="0" lvl="0" indent="0" algn="just">
              <a:buNone/>
            </a:pPr>
            <a:r>
              <a:rPr lang="en-US" dirty="0"/>
              <a:t>Because of the possibility of multiple growing seasons in a year, we are asking you to report which cycle you are observing. If thee is only one cycle, then you report green-up cycle 1. The onset of the first green-down after 1 January is considered green-up cycle 1.</a:t>
            </a:r>
          </a:p>
          <a:p>
            <a:pPr algn="just"/>
            <a:endParaRPr lang="en-US" dirty="0"/>
          </a:p>
        </p:txBody>
      </p:sp>
      <p:pic>
        <p:nvPicPr>
          <p:cNvPr id="4" name="Content Placeholder 3" descr="Screenshot of Green-down data sheet, used for Tree, Shrub and Grass green-down data. "/>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534775" y="1710936"/>
            <a:ext cx="2439022" cy="3130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4" name="Straight Arrow Connector 13" descr="arrow points to where you identify which green-up/green-down cycle is being monitored, as some locations have more than one cycle  in a year."/>
          <p:cNvCxnSpPr/>
          <p:nvPr/>
        </p:nvCxnSpPr>
        <p:spPr>
          <a:xfrm flipV="1">
            <a:off x="4811448" y="2348924"/>
            <a:ext cx="880270" cy="460567"/>
          </a:xfrm>
          <a:prstGeom prst="straightConnector1">
            <a:avLst/>
          </a:prstGeom>
          <a:ln w="38100">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812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26</a:t>
            </a:fld>
            <a:endParaRPr lang="en-US" dirty="0"/>
          </a:p>
        </p:txBody>
      </p:sp>
      <p:pic>
        <p:nvPicPr>
          <p:cNvPr id="12" name="Picture 11" descr="Banner: Grass Green-Down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066" y="-1"/>
            <a:ext cx="7977688" cy="1001061"/>
          </a:xfrm>
          <a:prstGeom prst="rect">
            <a:avLst/>
          </a:prstGeom>
        </p:spPr>
      </p:pic>
      <p:pic>
        <p:nvPicPr>
          <p:cNvPr id="13" name="Picture 12"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330"/>
            <a:ext cx="1194027" cy="6874329"/>
          </a:xfrm>
          <a:prstGeom prst="rect">
            <a:avLst/>
          </a:prstGeom>
        </p:spPr>
      </p:pic>
      <p:sp>
        <p:nvSpPr>
          <p:cNvPr id="2" name="Title 1"/>
          <p:cNvSpPr>
            <a:spLocks noGrp="1"/>
          </p:cNvSpPr>
          <p:nvPr>
            <p:ph type="title"/>
          </p:nvPr>
        </p:nvSpPr>
        <p:spPr>
          <a:xfrm>
            <a:off x="1241195" y="1810115"/>
            <a:ext cx="8679847" cy="1325563"/>
          </a:xfrm>
        </p:spPr>
        <p:txBody>
          <a:bodyPr>
            <a:normAutofit fontScale="90000"/>
          </a:bodyPr>
          <a:lstStyle/>
          <a:p>
            <a:pPr marL="406400" indent="-406400">
              <a:defRPr/>
            </a:pPr>
            <a:r>
              <a:rPr lang="en-US" b="1" dirty="0">
                <a:solidFill>
                  <a:srgbClr val="055000"/>
                </a:solidFill>
              </a:rPr>
              <a:t>Example of Completed Data Sheet</a:t>
            </a: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endParaRPr lang="en-US" dirty="0"/>
          </a:p>
        </p:txBody>
      </p:sp>
      <p:pic>
        <p:nvPicPr>
          <p:cNvPr id="14" name="Content Placeholder 13" descr="Screenshot of completed data entry sheet, showing that for each date, you enter growing season cycle number, and color descriptions of each leaf as they change over the green-down period."/>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185066" y="1526621"/>
            <a:ext cx="4954558" cy="4449635"/>
          </a:xfrm>
          <a:prstGeom prst="rect">
            <a:avLst/>
          </a:prstGeom>
          <a:ln>
            <a:noFill/>
          </a:ln>
          <a:effectLst>
            <a:softEdge rad="112500"/>
          </a:effectLst>
        </p:spPr>
      </p:pic>
      <p:pic>
        <p:nvPicPr>
          <p:cNvPr id="17" name="Content Placeholder 4" descr="Illustration of the GLOBE Plant Color Guide, with colored boxes that can be matched to different colored leaves."/>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029035" y="2114921"/>
            <a:ext cx="2693696" cy="34875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3357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27</a:t>
            </a:fld>
            <a:endParaRPr lang="en-US" dirty="0"/>
          </a:p>
        </p:txBody>
      </p:sp>
      <p:pic>
        <p:nvPicPr>
          <p:cNvPr id="16" name="Picture 15" descr="Banner: Grass Green-down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875" y="9410"/>
            <a:ext cx="7992482" cy="1018347"/>
          </a:xfrm>
          <a:prstGeom prst="rect">
            <a:avLst/>
          </a:prstGeom>
        </p:spPr>
      </p:pic>
      <p:pic>
        <p:nvPicPr>
          <p:cNvPr id="18" name="Picture 1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94027" cy="6874329"/>
          </a:xfrm>
          <a:prstGeom prst="rect">
            <a:avLst/>
          </a:prstGeom>
        </p:spPr>
      </p:pic>
      <p:sp>
        <p:nvSpPr>
          <p:cNvPr id="2" name="Title 1"/>
          <p:cNvSpPr>
            <a:spLocks noGrp="1"/>
          </p:cNvSpPr>
          <p:nvPr>
            <p:ph type="title"/>
          </p:nvPr>
        </p:nvSpPr>
        <p:spPr>
          <a:xfrm>
            <a:off x="1252856" y="1977275"/>
            <a:ext cx="8679847" cy="1325563"/>
          </a:xfrm>
        </p:spPr>
        <p:txBody>
          <a:bodyPr>
            <a:normAutofit fontScale="90000"/>
          </a:bodyPr>
          <a:lstStyle/>
          <a:p>
            <a:pPr marL="406400" lvl="0" indent="-406400">
              <a:defRPr/>
            </a:pPr>
            <a:r>
              <a:rPr lang="en-US" b="1" dirty="0">
                <a:solidFill>
                  <a:srgbClr val="055000"/>
                </a:solidFill>
              </a:rPr>
              <a:t>Let’s review so far! Question 4</a:t>
            </a: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endParaRPr lang="en-US" dirty="0"/>
          </a:p>
        </p:txBody>
      </p:sp>
      <p:sp>
        <p:nvSpPr>
          <p:cNvPr id="17" name="Content Placeholder 2"/>
          <p:cNvSpPr>
            <a:spLocks noGrp="1"/>
          </p:cNvSpPr>
          <p:nvPr>
            <p:ph sz="half" idx="1"/>
          </p:nvPr>
        </p:nvSpPr>
        <p:spPr>
          <a:xfrm>
            <a:off x="1460935" y="1797719"/>
            <a:ext cx="7164278" cy="4351338"/>
          </a:xfrm>
        </p:spPr>
        <p:txBody>
          <a:bodyPr/>
          <a:lstStyle/>
          <a:p>
            <a:pPr marL="0" indent="0">
              <a:buNone/>
            </a:pPr>
            <a:r>
              <a:rPr lang="en-US" dirty="0"/>
              <a:t>When selecting a phenology site, you want to be sure it is accessible and easy to visit, and that you collect data that can be examined in the context of other GLOBE data you might collect.  GLOBE recommends that you place your site as close to your other study sites as possible, and no further than:  </a:t>
            </a:r>
          </a:p>
          <a:p>
            <a:pPr marL="0" indent="0">
              <a:buNone/>
            </a:pPr>
            <a:endParaRPr lang="en-US" dirty="0"/>
          </a:p>
          <a:p>
            <a:pPr marL="342900" indent="-342900">
              <a:buFont typeface="+mj-lt"/>
              <a:buAutoNum type="alphaLcParenR"/>
            </a:pPr>
            <a:r>
              <a:rPr lang="en-US" dirty="0"/>
              <a:t>2 km from your Atmosphere or Soil (Pedosphere) investigation sites</a:t>
            </a:r>
          </a:p>
          <a:p>
            <a:pPr marL="342900" indent="-342900">
              <a:buFont typeface="+mj-lt"/>
              <a:buAutoNum type="alphaLcParenR"/>
            </a:pPr>
            <a:r>
              <a:rPr lang="en-US" dirty="0"/>
              <a:t>100 m difference in elevation from your Atmosphere or Soil study sites</a:t>
            </a:r>
          </a:p>
          <a:p>
            <a:pPr marL="342900" indent="-342900">
              <a:buFont typeface="+mj-lt"/>
              <a:buAutoNum type="alphaLcParenR"/>
            </a:pPr>
            <a:r>
              <a:rPr lang="en-US" dirty="0"/>
              <a:t>Both A and B</a:t>
            </a:r>
          </a:p>
          <a:p>
            <a:pPr marL="342900" indent="-342900">
              <a:buFont typeface="+mj-lt"/>
              <a:buAutoNum type="alphaLcParenR"/>
            </a:pPr>
            <a:r>
              <a:rPr lang="en-US" dirty="0"/>
              <a:t>Neither A nor B: you must collect your data at your Biosphere Land Cover study site.</a:t>
            </a:r>
          </a:p>
          <a:p>
            <a:pPr marL="0" indent="0">
              <a:buNone/>
            </a:pPr>
            <a:endParaRPr lang="en-US" dirty="0"/>
          </a:p>
          <a:p>
            <a:pPr marL="0" indent="0">
              <a:buNone/>
            </a:pPr>
            <a:r>
              <a:rPr lang="en-US" b="1" dirty="0">
                <a:solidFill>
                  <a:srgbClr val="FF0000"/>
                </a:solidFill>
              </a:rPr>
              <a:t>What is the answer? </a:t>
            </a:r>
          </a:p>
          <a:p>
            <a:endParaRPr lang="en-US" dirty="0"/>
          </a:p>
          <a:p>
            <a:endParaRPr lang="en-US" dirty="0"/>
          </a:p>
        </p:txBody>
      </p:sp>
    </p:spTree>
    <p:extLst>
      <p:ext uri="{BB962C8B-B14F-4D97-AF65-F5344CB8AC3E}">
        <p14:creationId xmlns:p14="http://schemas.microsoft.com/office/powerpoint/2010/main" val="1556492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28</a:t>
            </a:fld>
            <a:endParaRPr lang="en-US" dirty="0"/>
          </a:p>
        </p:txBody>
      </p:sp>
      <p:pic>
        <p:nvPicPr>
          <p:cNvPr id="18" name="Picture 17" descr="Banner: Grass Green-down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518" y="-1024"/>
            <a:ext cx="7992482" cy="1018347"/>
          </a:xfrm>
          <a:prstGeom prst="rect">
            <a:avLst/>
          </a:prstGeom>
        </p:spPr>
      </p:pic>
      <p:pic>
        <p:nvPicPr>
          <p:cNvPr id="16" name="Picture 1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330"/>
            <a:ext cx="1194027" cy="6874329"/>
          </a:xfrm>
          <a:prstGeom prst="rect">
            <a:avLst/>
          </a:prstGeom>
        </p:spPr>
      </p:pic>
      <p:sp>
        <p:nvSpPr>
          <p:cNvPr id="2" name="Title 1"/>
          <p:cNvSpPr>
            <a:spLocks noGrp="1"/>
          </p:cNvSpPr>
          <p:nvPr>
            <p:ph type="title"/>
          </p:nvPr>
        </p:nvSpPr>
        <p:spPr>
          <a:xfrm>
            <a:off x="1252856" y="1977275"/>
            <a:ext cx="8679847" cy="1325563"/>
          </a:xfrm>
        </p:spPr>
        <p:txBody>
          <a:bodyPr>
            <a:normAutofit fontScale="90000"/>
          </a:bodyPr>
          <a:lstStyle/>
          <a:p>
            <a:pPr marL="406400" lvl="0" indent="-406400">
              <a:defRPr/>
            </a:pPr>
            <a:r>
              <a:rPr lang="en-US" b="1" dirty="0">
                <a:solidFill>
                  <a:srgbClr val="055000"/>
                </a:solidFill>
              </a:rPr>
              <a:t>Let’s review so far! Answer to question 4</a:t>
            </a: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endParaRPr lang="en-US" dirty="0"/>
          </a:p>
        </p:txBody>
      </p:sp>
      <p:sp>
        <p:nvSpPr>
          <p:cNvPr id="17" name="Content Placeholder 2"/>
          <p:cNvSpPr>
            <a:spLocks noGrp="1"/>
          </p:cNvSpPr>
          <p:nvPr>
            <p:ph sz="half" idx="1"/>
          </p:nvPr>
        </p:nvSpPr>
        <p:spPr>
          <a:xfrm>
            <a:off x="1460935" y="1797719"/>
            <a:ext cx="7164278" cy="4351338"/>
          </a:xfrm>
        </p:spPr>
        <p:txBody>
          <a:bodyPr/>
          <a:lstStyle/>
          <a:p>
            <a:pPr marL="0" indent="0">
              <a:buNone/>
            </a:pPr>
            <a:r>
              <a:rPr lang="en-US" dirty="0"/>
              <a:t>When selecting a phenology site, you want to be sure it is accessible and easy to visit, and that you collect data that can be examined in the context of other GLOBE data you might collect.  GLOBE recommends that you place your site as close to your other study sites as possible, and no further than:  </a:t>
            </a:r>
          </a:p>
          <a:p>
            <a:pPr marL="0" indent="0">
              <a:buNone/>
            </a:pPr>
            <a:endParaRPr lang="en-US" dirty="0"/>
          </a:p>
          <a:p>
            <a:pPr marL="342900" indent="-342900">
              <a:buFont typeface="+mj-lt"/>
              <a:buAutoNum type="alphaLcParenR"/>
            </a:pPr>
            <a:r>
              <a:rPr lang="en-US" dirty="0"/>
              <a:t>2 km from your Atmosphere or Soil (Pedosphere) investigation sites</a:t>
            </a:r>
          </a:p>
          <a:p>
            <a:pPr marL="342900" indent="-342900">
              <a:buFont typeface="+mj-lt"/>
              <a:buAutoNum type="alphaLcParenR"/>
            </a:pPr>
            <a:r>
              <a:rPr lang="en-US" dirty="0"/>
              <a:t>100 m difference in elevation from your Atmosphere or Soil study sites</a:t>
            </a:r>
          </a:p>
          <a:p>
            <a:pPr marL="342900" indent="-342900">
              <a:buFont typeface="+mj-lt"/>
              <a:buAutoNum type="alphaLcParenR"/>
            </a:pPr>
            <a:r>
              <a:rPr lang="en-US" b="1" dirty="0">
                <a:solidFill>
                  <a:srgbClr val="FF0000"/>
                </a:solidFill>
              </a:rPr>
              <a:t>Both A and B- correct </a:t>
            </a:r>
            <a:r>
              <a:rPr lang="en-US" b="1" dirty="0">
                <a:solidFill>
                  <a:srgbClr val="FF0000"/>
                </a:solidFill>
                <a:sym typeface="Wingdings"/>
              </a:rPr>
              <a:t> </a:t>
            </a:r>
            <a:endParaRPr lang="en-US" b="1" dirty="0">
              <a:solidFill>
                <a:srgbClr val="FF0000"/>
              </a:solidFill>
            </a:endParaRPr>
          </a:p>
          <a:p>
            <a:pPr marL="342900" indent="-342900">
              <a:buFont typeface="+mj-lt"/>
              <a:buAutoNum type="alphaLcParenR"/>
            </a:pPr>
            <a:r>
              <a:rPr lang="en-US" dirty="0"/>
              <a:t>Neither A nor B: you must collect your data at your Biosphere Land Cover study site.</a:t>
            </a:r>
          </a:p>
          <a:p>
            <a:pPr marL="0" indent="0">
              <a:buNone/>
            </a:pPr>
            <a:endParaRPr lang="en-US" dirty="0"/>
          </a:p>
          <a:p>
            <a:pPr marL="0" indent="0">
              <a:buNone/>
            </a:pPr>
            <a:r>
              <a:rPr lang="en-US" b="1" dirty="0">
                <a:solidFill>
                  <a:srgbClr val="FF0000"/>
                </a:solidFill>
              </a:rPr>
              <a:t>Were you correct?</a:t>
            </a:r>
          </a:p>
          <a:p>
            <a:endParaRPr lang="en-US" dirty="0"/>
          </a:p>
          <a:p>
            <a:endParaRPr lang="en-US" dirty="0"/>
          </a:p>
        </p:txBody>
      </p:sp>
    </p:spTree>
    <p:extLst>
      <p:ext uri="{BB962C8B-B14F-4D97-AF65-F5344CB8AC3E}">
        <p14:creationId xmlns:p14="http://schemas.microsoft.com/office/powerpoint/2010/main" val="97639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29</a:t>
            </a:fld>
            <a:endParaRPr lang="en-US" dirty="0"/>
          </a:p>
        </p:txBody>
      </p:sp>
      <p:pic>
        <p:nvPicPr>
          <p:cNvPr id="18" name="Picture 17" descr="Banner: Grass Green-down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518" y="-1024"/>
            <a:ext cx="7992482" cy="1018347"/>
          </a:xfrm>
          <a:prstGeom prst="rect">
            <a:avLst/>
          </a:prstGeom>
        </p:spPr>
      </p:pic>
      <p:pic>
        <p:nvPicPr>
          <p:cNvPr id="16" name="Picture 1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330"/>
            <a:ext cx="1194027" cy="6874329"/>
          </a:xfrm>
          <a:prstGeom prst="rect">
            <a:avLst/>
          </a:prstGeom>
        </p:spPr>
      </p:pic>
      <p:sp>
        <p:nvSpPr>
          <p:cNvPr id="2" name="Title 1"/>
          <p:cNvSpPr>
            <a:spLocks noGrp="1"/>
          </p:cNvSpPr>
          <p:nvPr>
            <p:ph type="title"/>
          </p:nvPr>
        </p:nvSpPr>
        <p:spPr>
          <a:xfrm>
            <a:off x="1252856" y="1977275"/>
            <a:ext cx="8679847" cy="1325563"/>
          </a:xfrm>
        </p:spPr>
        <p:txBody>
          <a:bodyPr>
            <a:normAutofit fontScale="90000"/>
          </a:bodyPr>
          <a:lstStyle/>
          <a:p>
            <a:pPr marL="406400" lvl="0" indent="-406400">
              <a:defRPr/>
            </a:pPr>
            <a:r>
              <a:rPr lang="en-US" b="1" dirty="0">
                <a:solidFill>
                  <a:srgbClr val="055000"/>
                </a:solidFill>
              </a:rPr>
              <a:t>Let’s review so far!  Question 5</a:t>
            </a: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endParaRPr lang="en-US" dirty="0"/>
          </a:p>
        </p:txBody>
      </p:sp>
      <p:sp>
        <p:nvSpPr>
          <p:cNvPr id="17" name="Content Placeholder 2"/>
          <p:cNvSpPr>
            <a:spLocks noGrp="1"/>
          </p:cNvSpPr>
          <p:nvPr>
            <p:ph sz="half" idx="1"/>
          </p:nvPr>
        </p:nvSpPr>
        <p:spPr>
          <a:xfrm>
            <a:off x="1460935" y="1797719"/>
            <a:ext cx="7164278" cy="4351338"/>
          </a:xfrm>
        </p:spPr>
        <p:txBody>
          <a:bodyPr/>
          <a:lstStyle/>
          <a:p>
            <a:pPr marL="0" indent="0">
              <a:buNone/>
            </a:pPr>
            <a:r>
              <a:rPr lang="en-US" dirty="0"/>
              <a:t>How do you ensure that you look at the same blades of grass as you monitor green-down?</a:t>
            </a:r>
          </a:p>
          <a:p>
            <a:pPr marL="0" indent="0">
              <a:buNone/>
            </a:pPr>
            <a:endParaRPr lang="en-US" dirty="0"/>
          </a:p>
          <a:p>
            <a:pPr marL="342900" indent="-342900">
              <a:buFont typeface="+mj-lt"/>
              <a:buAutoNum type="alphaLcParenR"/>
            </a:pPr>
            <a:r>
              <a:rPr lang="en-US" dirty="0"/>
              <a:t>Take a GPS reading of the grass blade.</a:t>
            </a:r>
          </a:p>
          <a:p>
            <a:pPr marL="342900" indent="-342900">
              <a:buFont typeface="+mj-lt"/>
              <a:buAutoNum type="alphaLcParenR"/>
            </a:pPr>
            <a:r>
              <a:rPr lang="en-US" dirty="0"/>
              <a:t>Mark the blades with small dots, with the longest blade marked with one dot, the second longest with two dots, and so on.</a:t>
            </a:r>
          </a:p>
          <a:p>
            <a:pPr marL="342900" indent="-342900">
              <a:buFont typeface="+mj-lt"/>
              <a:buAutoNum type="alphaLcParenR"/>
            </a:pPr>
            <a:endParaRPr lang="en-US" dirty="0"/>
          </a:p>
          <a:p>
            <a:pPr marL="0" indent="0">
              <a:buNone/>
            </a:pPr>
            <a:r>
              <a:rPr lang="en-US" b="1" dirty="0">
                <a:solidFill>
                  <a:srgbClr val="FF0000"/>
                </a:solidFill>
              </a:rPr>
              <a:t>What is the answer? </a:t>
            </a:r>
          </a:p>
          <a:p>
            <a:endParaRPr lang="en-US" dirty="0"/>
          </a:p>
          <a:p>
            <a:endParaRPr lang="en-US" dirty="0"/>
          </a:p>
        </p:txBody>
      </p:sp>
    </p:spTree>
    <p:extLst>
      <p:ext uri="{BB962C8B-B14F-4D97-AF65-F5344CB8AC3E}">
        <p14:creationId xmlns:p14="http://schemas.microsoft.com/office/powerpoint/2010/main" val="1295981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3</a:t>
            </a:fld>
            <a:endParaRPr lang="en-US" dirty="0"/>
          </a:p>
        </p:txBody>
      </p:sp>
      <p:pic>
        <p:nvPicPr>
          <p:cNvPr id="16" name="Content Placeholder 15" descr="Banner: Grass Green-Down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07530" y="-15763"/>
            <a:ext cx="7936470" cy="1011805"/>
          </a:xfrm>
          <a:prstGeom prst="rect">
            <a:avLst/>
          </a:prstGeom>
        </p:spPr>
      </p:pic>
      <p:pic>
        <p:nvPicPr>
          <p:cNvPr id="17" name="Content Placeholder 3" descr="Menu: What is grass green-down?"/>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986" y="37"/>
            <a:ext cx="1226520" cy="6916737"/>
          </a:xfrm>
        </p:spPr>
      </p:pic>
      <p:sp>
        <p:nvSpPr>
          <p:cNvPr id="2" name="Title 1"/>
          <p:cNvSpPr>
            <a:spLocks noGrp="1"/>
          </p:cNvSpPr>
          <p:nvPr>
            <p:ph type="title"/>
          </p:nvPr>
        </p:nvSpPr>
        <p:spPr>
          <a:xfrm>
            <a:off x="1262840" y="718343"/>
            <a:ext cx="7886700" cy="1325563"/>
          </a:xfrm>
        </p:spPr>
        <p:txBody>
          <a:bodyPr/>
          <a:lstStyle/>
          <a:p>
            <a:r>
              <a:rPr lang="en-US" b="1" dirty="0"/>
              <a:t>The Biosphere</a:t>
            </a:r>
          </a:p>
        </p:txBody>
      </p:sp>
      <p:sp>
        <p:nvSpPr>
          <p:cNvPr id="8" name="Content Placeholder 2"/>
          <p:cNvSpPr txBox="1">
            <a:spLocks/>
          </p:cNvSpPr>
          <p:nvPr/>
        </p:nvSpPr>
        <p:spPr>
          <a:xfrm>
            <a:off x="1413811" y="1770060"/>
            <a:ext cx="490438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solidFill>
                  <a:srgbClr val="000000"/>
                </a:solidFill>
              </a:rPr>
              <a:t>The Biosphere is Earth’s zone of life. Every organism on Earth belongs to the biosphere. GLOBE has several ways to explore and measure components of the Biosphere through investigations in land cover and phenology. As well, the Hydrosphere investigations include the macroinvertebrates and mosquito larvae protocols.</a:t>
            </a:r>
          </a:p>
          <a:p>
            <a:pPr marL="0" indent="0" algn="just">
              <a:buNone/>
            </a:pPr>
            <a:endParaRPr lang="en-US" dirty="0">
              <a:solidFill>
                <a:srgbClr val="000000"/>
              </a:solidFill>
            </a:endParaRPr>
          </a:p>
          <a:p>
            <a:pPr marL="0" indent="0" algn="just">
              <a:buNone/>
            </a:pPr>
            <a:r>
              <a:rPr lang="en-US" dirty="0">
                <a:solidFill>
                  <a:srgbClr val="000000"/>
                </a:solidFill>
              </a:rPr>
              <a:t>Grass Green-Down is one of the GLOBE </a:t>
            </a:r>
            <a:r>
              <a:rPr lang="en-US" b="1" dirty="0">
                <a:solidFill>
                  <a:srgbClr val="485925"/>
                </a:solidFill>
              </a:rPr>
              <a:t>phenology</a:t>
            </a:r>
            <a:r>
              <a:rPr lang="en-US" dirty="0">
                <a:solidFill>
                  <a:srgbClr val="000000"/>
                </a:solidFill>
              </a:rPr>
              <a:t> protocols.</a:t>
            </a:r>
          </a:p>
          <a:p>
            <a:pPr marL="0" indent="0">
              <a:buNone/>
            </a:pPr>
            <a:r>
              <a:rPr lang="en-US" dirty="0">
                <a:solidFill>
                  <a:srgbClr val="000000"/>
                </a:solidFill>
              </a:rPr>
              <a:t>You can find more information in: </a:t>
            </a:r>
          </a:p>
          <a:p>
            <a:pPr marL="0" indent="0">
              <a:buNone/>
            </a:pPr>
            <a:r>
              <a:rPr lang="en-US" b="1" dirty="0">
                <a:solidFill>
                  <a:srgbClr val="000000"/>
                </a:solidFill>
                <a:hlinkClick r:id="rId4"/>
              </a:rPr>
              <a:t>Biosphere Introduction</a:t>
            </a:r>
            <a:endParaRPr lang="en-US" b="1" dirty="0">
              <a:solidFill>
                <a:srgbClr val="000000"/>
              </a:solidFill>
            </a:endParaRPr>
          </a:p>
          <a:p>
            <a:pPr algn="just"/>
            <a:endParaRPr lang="en-US" dirty="0">
              <a:solidFill>
                <a:srgbClr val="000000"/>
              </a:solidFill>
            </a:endParaRPr>
          </a:p>
        </p:txBody>
      </p:sp>
      <p:grpSp>
        <p:nvGrpSpPr>
          <p:cNvPr id="9" name="Group 8" descr="Three photographs of very different vegetation cover: a cactus filled desert, a meadow surrounded by trees, and a sand dune with grasses. "/>
          <p:cNvGrpSpPr/>
          <p:nvPr/>
        </p:nvGrpSpPr>
        <p:grpSpPr>
          <a:xfrm>
            <a:off x="6567714" y="1391443"/>
            <a:ext cx="2122488" cy="5191125"/>
            <a:chOff x="6388100" y="1101725"/>
            <a:chExt cx="2122488" cy="5191125"/>
          </a:xfrm>
        </p:grpSpPr>
        <p:pic>
          <p:nvPicPr>
            <p:cNvPr id="10" name="Picture 9" descr="heterogenous landscape square"/>
            <p:cNvPicPr>
              <a:picLocks noChangeAspect="1"/>
            </p:cNvPicPr>
            <p:nvPr/>
          </p:nvPicPr>
          <p:blipFill>
            <a:blip r:embed="rId5"/>
            <a:srcRect/>
            <a:stretch>
              <a:fillRect/>
            </a:stretch>
          </p:blipFill>
          <p:spPr bwMode="auto">
            <a:xfrm>
              <a:off x="6388100" y="2774950"/>
              <a:ext cx="2082800" cy="1492250"/>
            </a:xfrm>
            <a:prstGeom prst="rect">
              <a:avLst/>
            </a:prstGeom>
            <a:noFill/>
            <a:ln w="9525">
              <a:noFill/>
              <a:miter lim="800000"/>
              <a:headEnd/>
              <a:tailEnd/>
            </a:ln>
          </p:spPr>
        </p:pic>
        <p:pic>
          <p:nvPicPr>
            <p:cNvPr id="11" name="Picture 10" descr="Three photographs of different vegetation zones: Sonoran desert, USA, meadow with birches, and sand dunes. "/>
            <p:cNvPicPr>
              <a:picLocks noChangeAspect="1"/>
            </p:cNvPicPr>
            <p:nvPr/>
          </p:nvPicPr>
          <p:blipFill>
            <a:blip r:embed="rId6"/>
            <a:srcRect/>
            <a:stretch>
              <a:fillRect/>
            </a:stretch>
          </p:blipFill>
          <p:spPr bwMode="auto">
            <a:xfrm>
              <a:off x="6388100" y="1101725"/>
              <a:ext cx="2082800" cy="1577975"/>
            </a:xfrm>
            <a:prstGeom prst="rect">
              <a:avLst/>
            </a:prstGeom>
            <a:noFill/>
            <a:ln w="9525">
              <a:noFill/>
              <a:miter lim="800000"/>
              <a:headEnd/>
              <a:tailEnd/>
            </a:ln>
          </p:spPr>
        </p:pic>
        <p:pic>
          <p:nvPicPr>
            <p:cNvPr id="12" name="Picture 11" descr="Three images of different landscapes."/>
            <p:cNvPicPr>
              <a:picLocks noChangeAspect="1"/>
            </p:cNvPicPr>
            <p:nvPr/>
          </p:nvPicPr>
          <p:blipFill>
            <a:blip r:embed="rId7"/>
            <a:srcRect/>
            <a:stretch>
              <a:fillRect/>
            </a:stretch>
          </p:blipFill>
          <p:spPr bwMode="auto">
            <a:xfrm>
              <a:off x="6388100" y="4394200"/>
              <a:ext cx="2082800" cy="1543050"/>
            </a:xfrm>
            <a:prstGeom prst="rect">
              <a:avLst/>
            </a:prstGeom>
            <a:noFill/>
            <a:ln w="9525">
              <a:noFill/>
              <a:miter lim="800000"/>
              <a:headEnd/>
              <a:tailEnd/>
            </a:ln>
          </p:spPr>
        </p:pic>
        <p:sp>
          <p:nvSpPr>
            <p:cNvPr id="13" name="TextBox 12"/>
            <p:cNvSpPr txBox="1">
              <a:spLocks noChangeArrowheads="1"/>
            </p:cNvSpPr>
            <p:nvPr/>
          </p:nvSpPr>
          <p:spPr bwMode="auto">
            <a:xfrm>
              <a:off x="6850063" y="6046788"/>
              <a:ext cx="1660525" cy="246062"/>
            </a:xfrm>
            <a:prstGeom prst="rect">
              <a:avLst/>
            </a:prstGeom>
            <a:noFill/>
            <a:ln w="9525">
              <a:noFill/>
              <a:miter lim="800000"/>
              <a:headEnd/>
              <a:tailEnd/>
            </a:ln>
          </p:spPr>
          <p:txBody>
            <a:bodyPr wrap="none">
              <a:prstTxWarp prst="textNoShape">
                <a:avLst/>
              </a:prstTxWarp>
              <a:spAutoFit/>
            </a:bodyPr>
            <a:lstStyle/>
            <a:p>
              <a:pPr eaLnBrk="1" hangingPunct="1"/>
              <a:r>
                <a:rPr lang="en-US" sz="1000" dirty="0">
                  <a:solidFill>
                    <a:srgbClr val="000000"/>
                  </a:solidFill>
                </a:rPr>
                <a:t>Photo Credit: Shelley E. Olds</a:t>
              </a:r>
            </a:p>
          </p:txBody>
        </p:sp>
      </p:grpSp>
    </p:spTree>
    <p:extLst>
      <p:ext uri="{BB962C8B-B14F-4D97-AF65-F5344CB8AC3E}">
        <p14:creationId xmlns:p14="http://schemas.microsoft.com/office/powerpoint/2010/main" val="15556764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30</a:t>
            </a:fld>
            <a:endParaRPr lang="en-US" dirty="0"/>
          </a:p>
        </p:txBody>
      </p:sp>
      <p:pic>
        <p:nvPicPr>
          <p:cNvPr id="18" name="Picture 17" descr="Banner: Grass Green-down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518" y="-1024"/>
            <a:ext cx="7992482" cy="1018347"/>
          </a:xfrm>
          <a:prstGeom prst="rect">
            <a:avLst/>
          </a:prstGeom>
        </p:spPr>
      </p:pic>
      <p:pic>
        <p:nvPicPr>
          <p:cNvPr id="16" name="Picture 1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330"/>
            <a:ext cx="1194027" cy="6874329"/>
          </a:xfrm>
          <a:prstGeom prst="rect">
            <a:avLst/>
          </a:prstGeom>
        </p:spPr>
      </p:pic>
      <p:sp>
        <p:nvSpPr>
          <p:cNvPr id="2" name="Title 1"/>
          <p:cNvSpPr>
            <a:spLocks noGrp="1"/>
          </p:cNvSpPr>
          <p:nvPr>
            <p:ph type="title"/>
          </p:nvPr>
        </p:nvSpPr>
        <p:spPr>
          <a:xfrm>
            <a:off x="1252856" y="1977275"/>
            <a:ext cx="8679847" cy="1325563"/>
          </a:xfrm>
        </p:spPr>
        <p:txBody>
          <a:bodyPr>
            <a:normAutofit fontScale="90000"/>
          </a:bodyPr>
          <a:lstStyle/>
          <a:p>
            <a:pPr marL="406400" lvl="0" indent="-406400">
              <a:defRPr/>
            </a:pPr>
            <a:r>
              <a:rPr lang="en-US" b="1" dirty="0">
                <a:solidFill>
                  <a:srgbClr val="055000"/>
                </a:solidFill>
              </a:rPr>
              <a:t>Let’s review so far!  Answer to Question 5</a:t>
            </a: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endParaRPr lang="en-US" dirty="0"/>
          </a:p>
        </p:txBody>
      </p:sp>
      <p:sp>
        <p:nvSpPr>
          <p:cNvPr id="17" name="Content Placeholder 2"/>
          <p:cNvSpPr>
            <a:spLocks noGrp="1"/>
          </p:cNvSpPr>
          <p:nvPr>
            <p:ph sz="half" idx="1"/>
          </p:nvPr>
        </p:nvSpPr>
        <p:spPr>
          <a:xfrm>
            <a:off x="1460935" y="1797719"/>
            <a:ext cx="7164278" cy="4351338"/>
          </a:xfrm>
        </p:spPr>
        <p:txBody>
          <a:bodyPr/>
          <a:lstStyle/>
          <a:p>
            <a:pPr marL="0" indent="0">
              <a:buNone/>
            </a:pPr>
            <a:r>
              <a:rPr lang="en-US" dirty="0"/>
              <a:t>How do you ensure that you look at the same blades of grass as you monitor green-down?</a:t>
            </a:r>
          </a:p>
          <a:p>
            <a:pPr marL="0" indent="0">
              <a:buNone/>
            </a:pPr>
            <a:endParaRPr lang="en-US" dirty="0"/>
          </a:p>
          <a:p>
            <a:pPr marL="342900" indent="-342900">
              <a:buFont typeface="+mj-lt"/>
              <a:buAutoNum type="alphaLcParenR"/>
            </a:pPr>
            <a:r>
              <a:rPr lang="en-US" dirty="0"/>
              <a:t>Take a GPS reading of the grass blade.</a:t>
            </a:r>
          </a:p>
          <a:p>
            <a:pPr marL="342900" indent="-342900">
              <a:buFont typeface="+mj-lt"/>
              <a:buAutoNum type="alphaLcParenR"/>
            </a:pPr>
            <a:r>
              <a:rPr lang="en-US" b="1" dirty="0"/>
              <a:t>Mark the blades with small dots, with the longest blade marked with one dot, the second longest with two dots, and so on.- </a:t>
            </a:r>
            <a:r>
              <a:rPr lang="en-US" b="1" dirty="0">
                <a:solidFill>
                  <a:srgbClr val="FF0000"/>
                </a:solidFill>
              </a:rPr>
              <a:t>correct </a:t>
            </a:r>
            <a:r>
              <a:rPr lang="en-US" b="1" dirty="0">
                <a:solidFill>
                  <a:srgbClr val="FF0000"/>
                </a:solidFill>
                <a:sym typeface="Wingdings"/>
              </a:rPr>
              <a:t> </a:t>
            </a:r>
            <a:endParaRPr lang="en-US" b="1" dirty="0">
              <a:solidFill>
                <a:srgbClr val="FF0000"/>
              </a:solidFill>
            </a:endParaRPr>
          </a:p>
          <a:p>
            <a:pPr marL="342900" indent="-342900">
              <a:buFont typeface="+mj-lt"/>
              <a:buAutoNum type="alphaLcParenR"/>
            </a:pPr>
            <a:endParaRPr lang="en-US" dirty="0"/>
          </a:p>
          <a:p>
            <a:pPr marL="0" indent="0">
              <a:buNone/>
            </a:pPr>
            <a:r>
              <a:rPr lang="en-US" b="1" dirty="0">
                <a:solidFill>
                  <a:srgbClr val="FF0000"/>
                </a:solidFill>
              </a:rPr>
              <a:t>Were you correct? Now let’s look at GLOBE Data Entry and Visualization</a:t>
            </a:r>
          </a:p>
          <a:p>
            <a:endParaRPr lang="en-US" dirty="0"/>
          </a:p>
          <a:p>
            <a:endParaRPr lang="en-US" dirty="0"/>
          </a:p>
        </p:txBody>
      </p:sp>
    </p:spTree>
    <p:extLst>
      <p:ext uri="{BB962C8B-B14F-4D97-AF65-F5344CB8AC3E}">
        <p14:creationId xmlns:p14="http://schemas.microsoft.com/office/powerpoint/2010/main" val="7488289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0A7FD43-AE91-2142-BE89-486ECDF19888}" type="slidenum">
              <a:rPr lang="en-US" smtClean="0"/>
              <a:t>31</a:t>
            </a:fld>
            <a:endParaRPr lang="en-US" dirty="0"/>
          </a:p>
        </p:txBody>
      </p:sp>
      <p:pic>
        <p:nvPicPr>
          <p:cNvPr id="4" name="Picture 3" descr="Banner: Grass Green-down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196" y="16328"/>
            <a:ext cx="8042804" cy="980071"/>
          </a:xfrm>
          <a:prstGeom prst="rect">
            <a:avLst/>
          </a:prstGeom>
        </p:spPr>
      </p:pic>
      <p:pic>
        <p:nvPicPr>
          <p:cNvPr id="8" name="Picture 7"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38" y="0"/>
            <a:ext cx="1176094" cy="6858000"/>
          </a:xfrm>
          <a:prstGeom prst="rect">
            <a:avLst/>
          </a:prstGeom>
        </p:spPr>
      </p:pic>
      <p:sp>
        <p:nvSpPr>
          <p:cNvPr id="2" name="Title 1"/>
          <p:cNvSpPr>
            <a:spLocks noGrp="1"/>
          </p:cNvSpPr>
          <p:nvPr>
            <p:ph type="title"/>
          </p:nvPr>
        </p:nvSpPr>
        <p:spPr>
          <a:xfrm>
            <a:off x="1149807" y="712334"/>
            <a:ext cx="7886700" cy="1325563"/>
          </a:xfrm>
        </p:spPr>
        <p:txBody>
          <a:bodyPr/>
          <a:lstStyle/>
          <a:p>
            <a:r>
              <a:rPr lang="en-US" b="1">
                <a:solidFill>
                  <a:srgbClr val="055000"/>
                </a:solidFill>
              </a:rPr>
              <a:t>Report Your Data to GLOBE</a:t>
            </a:r>
            <a:endParaRPr lang="en-US" b="1" dirty="0">
              <a:solidFill>
                <a:srgbClr val="055000"/>
              </a:solidFill>
            </a:endParaRPr>
          </a:p>
        </p:txBody>
      </p:sp>
      <p:sp>
        <p:nvSpPr>
          <p:cNvPr id="3" name="Content Placeholder 2"/>
          <p:cNvSpPr>
            <a:spLocks noGrp="1"/>
          </p:cNvSpPr>
          <p:nvPr>
            <p:ph sz="half" idx="1"/>
          </p:nvPr>
        </p:nvSpPr>
        <p:spPr>
          <a:xfrm>
            <a:off x="1290143" y="1931761"/>
            <a:ext cx="3886200" cy="4351338"/>
          </a:xfrm>
        </p:spPr>
        <p:txBody>
          <a:bodyPr>
            <a:normAutofit/>
          </a:bodyPr>
          <a:lstStyle/>
          <a:p>
            <a:r>
              <a:rPr lang="en-US" b="1" dirty="0">
                <a:hlinkClick r:id="rId4"/>
              </a:rPr>
              <a:t>Live Data Entry</a:t>
            </a:r>
            <a:r>
              <a:rPr lang="en-US" b="1" dirty="0"/>
              <a:t>: </a:t>
            </a:r>
            <a:r>
              <a:rPr lang="en-US" dirty="0"/>
              <a:t>Upload your data to the official GLOBE science database.</a:t>
            </a:r>
          </a:p>
          <a:p>
            <a:endParaRPr lang="en-US" dirty="0"/>
          </a:p>
          <a:p>
            <a:r>
              <a:rPr lang="en-US" b="1" dirty="0">
                <a:solidFill>
                  <a:srgbClr val="055000"/>
                </a:solidFill>
              </a:rPr>
              <a:t>Email Data Entry</a:t>
            </a:r>
            <a:r>
              <a:rPr lang="en-US" dirty="0">
                <a:solidFill>
                  <a:srgbClr val="055000"/>
                </a:solidFill>
              </a:rPr>
              <a:t>: </a:t>
            </a:r>
            <a:r>
              <a:rPr lang="en-US" dirty="0"/>
              <a:t>Send data in the body of your email (not as an attachment) to </a:t>
            </a:r>
            <a:r>
              <a:rPr lang="en-US" b="1" dirty="0">
                <a:hlinkClick r:id="rId5"/>
              </a:rPr>
              <a:t>DATA@GLOBE</a:t>
            </a:r>
            <a:r>
              <a:rPr lang="en-US" b="1">
                <a:hlinkClick r:id="rId5"/>
              </a:rPr>
              <a:t>.GOV</a:t>
            </a:r>
            <a:r>
              <a:rPr lang="en-US" b="1"/>
              <a:t>.</a:t>
            </a:r>
            <a:endParaRPr lang="en-US" b="1" dirty="0"/>
          </a:p>
          <a:p>
            <a:endParaRPr lang="en-US" b="1" dirty="0"/>
          </a:p>
          <a:p>
            <a:r>
              <a:rPr lang="en-US" b="1" dirty="0">
                <a:solidFill>
                  <a:srgbClr val="055000"/>
                </a:solidFill>
              </a:rPr>
              <a:t>Mobile Data App</a:t>
            </a:r>
            <a:r>
              <a:rPr lang="en-US" b="1" dirty="0"/>
              <a:t>: </a:t>
            </a:r>
            <a:r>
              <a:rPr lang="en-US" dirty="0"/>
              <a:t>Download the GLOBE Science Data Entry app to your mobile device and select the right option.</a:t>
            </a:r>
          </a:p>
          <a:p>
            <a:pPr lvl="1">
              <a:buFont typeface="Courier New" panose="02070309020205020404" pitchFamily="49" charset="0"/>
              <a:buChar char="o"/>
            </a:pPr>
            <a:r>
              <a:rPr lang="en-US" sz="1800" b="1" dirty="0"/>
              <a:t>For Android </a:t>
            </a:r>
            <a:r>
              <a:rPr lang="en-US" sz="1800" dirty="0"/>
              <a:t>via </a:t>
            </a:r>
            <a:r>
              <a:rPr lang="en-US" sz="1800" b="1" dirty="0">
                <a:hlinkClick r:id="rId6"/>
              </a:rPr>
              <a:t>Google Play</a:t>
            </a:r>
            <a:endParaRPr lang="en-US" sz="1800" b="1" dirty="0"/>
          </a:p>
          <a:p>
            <a:pPr lvl="1">
              <a:buFont typeface="Courier New" panose="02070309020205020404" pitchFamily="49" charset="0"/>
              <a:buChar char="o"/>
            </a:pPr>
            <a:r>
              <a:rPr lang="en-US" sz="1800" b="1" dirty="0"/>
              <a:t>For IOS </a:t>
            </a:r>
            <a:r>
              <a:rPr lang="en-US" sz="1800" dirty="0"/>
              <a:t>via the </a:t>
            </a:r>
            <a:r>
              <a:rPr lang="en-US" sz="1800" b="1" dirty="0">
                <a:hlinkClick r:id="rId7"/>
              </a:rPr>
              <a:t>App Store</a:t>
            </a:r>
            <a:r>
              <a:rPr lang="en-US" sz="1800" b="1" dirty="0"/>
              <a:t> </a:t>
            </a:r>
          </a:p>
        </p:txBody>
      </p:sp>
      <p:pic>
        <p:nvPicPr>
          <p:cNvPr id="5" name="Content Placeholder 4" descr="Screen Shot, GLOBE Program Science Data Entry Mobile App."/>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a:off x="5176343" y="1743982"/>
            <a:ext cx="2958186" cy="4351338"/>
          </a:xfrm>
          <a:prstGeom prst="rect">
            <a:avLst/>
          </a:prstGeom>
        </p:spPr>
      </p:pic>
    </p:spTree>
    <p:extLst>
      <p:ext uri="{BB962C8B-B14F-4D97-AF65-F5344CB8AC3E}">
        <p14:creationId xmlns:p14="http://schemas.microsoft.com/office/powerpoint/2010/main" val="2104311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32</a:t>
            </a:fld>
            <a:endParaRPr lang="en-US" dirty="0"/>
          </a:p>
        </p:txBody>
      </p:sp>
      <p:pic>
        <p:nvPicPr>
          <p:cNvPr id="8" name="Picture 7" descr="Banner: Grass Green-down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196" y="16328"/>
            <a:ext cx="8042804" cy="980071"/>
          </a:xfrm>
          <a:prstGeom prst="rect">
            <a:avLst/>
          </a:prstGeom>
        </p:spPr>
      </p:pic>
      <p:pic>
        <p:nvPicPr>
          <p:cNvPr id="9" name="Content Placeholder 3"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 y="-1"/>
            <a:ext cx="1215100" cy="6880861"/>
          </a:xfrm>
          <a:prstGeom prst="rect">
            <a:avLst/>
          </a:prstGeom>
        </p:spPr>
      </p:pic>
      <p:sp>
        <p:nvSpPr>
          <p:cNvPr id="2" name="Title 1"/>
          <p:cNvSpPr>
            <a:spLocks noGrp="1"/>
          </p:cNvSpPr>
          <p:nvPr>
            <p:ph type="title"/>
          </p:nvPr>
        </p:nvSpPr>
        <p:spPr>
          <a:xfrm>
            <a:off x="1258631" y="784347"/>
            <a:ext cx="7886700" cy="1325563"/>
          </a:xfrm>
        </p:spPr>
        <p:txBody>
          <a:bodyPr/>
          <a:lstStyle/>
          <a:p>
            <a:r>
              <a:rPr lang="en-US" b="1" dirty="0">
                <a:solidFill>
                  <a:srgbClr val="055000"/>
                </a:solidFill>
              </a:rPr>
              <a:t>Entering your data via Live Data Entry or Data Entry Mobile App- Screen 1 </a:t>
            </a:r>
          </a:p>
        </p:txBody>
      </p:sp>
      <p:pic>
        <p:nvPicPr>
          <p:cNvPr id="12" name="Content Placeholder 14" descr="Screenshot of the data entry screen. Identify your site and check the radio button. Then choose &quot;greening&quot; and select &quot;new observation.&quot;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130878" y="2109910"/>
            <a:ext cx="5360575" cy="4182545"/>
          </a:xfrm>
          <a:prstGeom prst="rect">
            <a:avLst/>
          </a:prstGeom>
        </p:spPr>
      </p:pic>
    </p:spTree>
    <p:extLst>
      <p:ext uri="{BB962C8B-B14F-4D97-AF65-F5344CB8AC3E}">
        <p14:creationId xmlns:p14="http://schemas.microsoft.com/office/powerpoint/2010/main" val="319052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33</a:t>
            </a:fld>
            <a:endParaRPr lang="en-US" dirty="0"/>
          </a:p>
        </p:txBody>
      </p:sp>
      <p:pic>
        <p:nvPicPr>
          <p:cNvPr id="14" name="Picture 13" descr="Banner: Grass Green-down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196" y="16328"/>
            <a:ext cx="8042804" cy="980071"/>
          </a:xfrm>
          <a:prstGeom prst="rect">
            <a:avLst/>
          </a:prstGeom>
        </p:spPr>
      </p:pic>
      <p:pic>
        <p:nvPicPr>
          <p:cNvPr id="6" name="Content Placeholder 3"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 y="-1"/>
            <a:ext cx="1215100" cy="6880861"/>
          </a:xfrm>
          <a:prstGeom prst="rect">
            <a:avLst/>
          </a:prstGeom>
        </p:spPr>
      </p:pic>
      <p:sp>
        <p:nvSpPr>
          <p:cNvPr id="2" name="Title 1"/>
          <p:cNvSpPr>
            <a:spLocks noGrp="1"/>
          </p:cNvSpPr>
          <p:nvPr>
            <p:ph type="title"/>
          </p:nvPr>
        </p:nvSpPr>
        <p:spPr>
          <a:xfrm>
            <a:off x="1258631" y="784347"/>
            <a:ext cx="7886700" cy="1325563"/>
          </a:xfrm>
        </p:spPr>
        <p:txBody>
          <a:bodyPr/>
          <a:lstStyle/>
          <a:p>
            <a:r>
              <a:rPr lang="en-US" b="1" dirty="0">
                <a:solidFill>
                  <a:srgbClr val="055000"/>
                </a:solidFill>
              </a:rPr>
              <a:t>Entering your data via Live Data Entry or Data Entry Mobile App- Screen 2 </a:t>
            </a:r>
          </a:p>
        </p:txBody>
      </p:sp>
      <p:pic>
        <p:nvPicPr>
          <p:cNvPr id="18" name="Content Placeholder 17" descr="Second screen of data entry app. You can add a species name now or later, add the taxon you are monitoring for Green-Down (genera), identify other grass you might be monitoring, upload the photo and submit. Now you are done. Want to check who else has submitted green-down date using the GLOBE VIsualization system?"/>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758912" y="1930295"/>
            <a:ext cx="6176773" cy="4474649"/>
          </a:xfrm>
        </p:spPr>
      </p:pic>
    </p:spTree>
    <p:extLst>
      <p:ext uri="{BB962C8B-B14F-4D97-AF65-F5344CB8AC3E}">
        <p14:creationId xmlns:p14="http://schemas.microsoft.com/office/powerpoint/2010/main" val="1304619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0A7FD43-AE91-2142-BE89-486ECDF19888}" type="slidenum">
              <a:rPr lang="en-US" smtClean="0"/>
              <a:t>34</a:t>
            </a:fld>
            <a:endParaRPr lang="en-US" dirty="0"/>
          </a:p>
        </p:txBody>
      </p:sp>
      <p:pic>
        <p:nvPicPr>
          <p:cNvPr id="3" name="Picture 2" descr="Banner: Grass Green-Down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102" y="-1"/>
            <a:ext cx="8015898" cy="1023306"/>
          </a:xfrm>
          <a:prstGeom prst="rect">
            <a:avLst/>
          </a:prstGeom>
        </p:spPr>
      </p:pic>
      <p:pic>
        <p:nvPicPr>
          <p:cNvPr id="4" name="Picture 3"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4"/>
            <a:ext cx="1165860" cy="6859634"/>
          </a:xfrm>
          <a:prstGeom prst="rect">
            <a:avLst/>
          </a:prstGeom>
        </p:spPr>
      </p:pic>
      <p:sp>
        <p:nvSpPr>
          <p:cNvPr id="2" name="Title 1"/>
          <p:cNvSpPr>
            <a:spLocks noGrp="1"/>
          </p:cNvSpPr>
          <p:nvPr>
            <p:ph type="title"/>
          </p:nvPr>
        </p:nvSpPr>
        <p:spPr>
          <a:xfrm>
            <a:off x="1165860" y="660268"/>
            <a:ext cx="7886700" cy="1325563"/>
          </a:xfrm>
        </p:spPr>
        <p:txBody>
          <a:bodyPr/>
          <a:lstStyle/>
          <a:p>
            <a:pPr>
              <a:spcAft>
                <a:spcPts val="600"/>
              </a:spcAft>
            </a:pPr>
            <a:r>
              <a:rPr lang="en-US" b="1" dirty="0">
                <a:solidFill>
                  <a:srgbClr val="055000"/>
                </a:solidFill>
              </a:rPr>
              <a:t>Visualize and Retrieve Data- Step 1</a:t>
            </a:r>
          </a:p>
        </p:txBody>
      </p:sp>
      <p:sp>
        <p:nvSpPr>
          <p:cNvPr id="7" name="Content Placeholder 2"/>
          <p:cNvSpPr txBox="1">
            <a:spLocks/>
          </p:cNvSpPr>
          <p:nvPr/>
        </p:nvSpPr>
        <p:spPr>
          <a:xfrm>
            <a:off x="1223009" y="1789357"/>
            <a:ext cx="756176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dirty="0"/>
              <a:t>GLOBE provides the ability to view and interact with data measured across the world. Select our </a:t>
            </a:r>
            <a:r>
              <a:rPr lang="en-US" b="1" dirty="0">
                <a:hlinkClick r:id="rId4"/>
              </a:rPr>
              <a:t>visualization tool</a:t>
            </a:r>
            <a:r>
              <a:rPr lang="en-US" dirty="0"/>
              <a:t> to map, graph, filter and export Green-Up data that have been measured across GLOBE protocols since 1995. </a:t>
            </a:r>
          </a:p>
        </p:txBody>
      </p:sp>
      <p:sp>
        <p:nvSpPr>
          <p:cNvPr id="8" name="Content Placeholder 3"/>
          <p:cNvSpPr txBox="1">
            <a:spLocks/>
          </p:cNvSpPr>
          <p:nvPr/>
        </p:nvSpPr>
        <p:spPr>
          <a:xfrm>
            <a:off x="1419770" y="6140695"/>
            <a:ext cx="7470319" cy="688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Link to step-by-step tutorials on Using the Visualization System will assist you in finding and analyzing GLOBE data:  </a:t>
            </a:r>
            <a:r>
              <a:rPr lang="en-US" sz="1400" dirty="0">
                <a:hlinkClick r:id="rId5"/>
              </a:rPr>
              <a:t>PDF version</a:t>
            </a:r>
            <a:endParaRPr lang="en-US" sz="1400" dirty="0"/>
          </a:p>
        </p:txBody>
      </p:sp>
      <p:pic>
        <p:nvPicPr>
          <p:cNvPr id="9" name="Content Placeholder 8" descr="Screenshot of map interface, GLOBE Visualization system. "/>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1637620" y="2751883"/>
            <a:ext cx="5432651" cy="3259591"/>
          </a:xfrm>
        </p:spPr>
      </p:pic>
      <p:cxnSp>
        <p:nvCxnSpPr>
          <p:cNvPr id="11" name="Straight Arrow Connector 10" descr="Arrow points to the word &quot;Add&quot;- clicking on this word will cause the dropdown menu to appear."/>
          <p:cNvCxnSpPr/>
          <p:nvPr/>
        </p:nvCxnSpPr>
        <p:spPr>
          <a:xfrm flipH="1" flipV="1">
            <a:off x="3494314" y="3984171"/>
            <a:ext cx="3967843" cy="6694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462157" y="3216729"/>
            <a:ext cx="1175657" cy="2308324"/>
          </a:xfrm>
          <a:prstGeom prst="rect">
            <a:avLst/>
          </a:prstGeom>
          <a:noFill/>
        </p:spPr>
        <p:txBody>
          <a:bodyPr wrap="square" rtlCol="0">
            <a:spAutoFit/>
          </a:bodyPr>
          <a:lstStyle/>
          <a:p>
            <a:r>
              <a:rPr lang="en-US" b="1" dirty="0"/>
              <a:t>Click “Add” and dropdown menu will appear. Select green-down.</a:t>
            </a:r>
          </a:p>
        </p:txBody>
      </p:sp>
    </p:spTree>
    <p:extLst>
      <p:ext uri="{BB962C8B-B14F-4D97-AF65-F5344CB8AC3E}">
        <p14:creationId xmlns:p14="http://schemas.microsoft.com/office/powerpoint/2010/main" val="2376160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35</a:t>
            </a:fld>
            <a:endParaRPr lang="en-US" dirty="0"/>
          </a:p>
        </p:txBody>
      </p:sp>
      <p:pic>
        <p:nvPicPr>
          <p:cNvPr id="10" name="Picture 9" descr="Banner: Grass Green-Down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102" y="-1"/>
            <a:ext cx="8015898" cy="1023306"/>
          </a:xfrm>
          <a:prstGeom prst="rect">
            <a:avLst/>
          </a:prstGeom>
        </p:spPr>
      </p:pic>
      <p:pic>
        <p:nvPicPr>
          <p:cNvPr id="11" name="Picture 10"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4"/>
            <a:ext cx="1165860" cy="6859634"/>
          </a:xfrm>
          <a:prstGeom prst="rect">
            <a:avLst/>
          </a:prstGeom>
        </p:spPr>
      </p:pic>
      <p:sp>
        <p:nvSpPr>
          <p:cNvPr id="2" name="Title 1"/>
          <p:cNvSpPr>
            <a:spLocks noGrp="1"/>
          </p:cNvSpPr>
          <p:nvPr>
            <p:ph type="title"/>
          </p:nvPr>
        </p:nvSpPr>
        <p:spPr>
          <a:xfrm>
            <a:off x="1165860" y="660268"/>
            <a:ext cx="7886700" cy="1325563"/>
          </a:xfrm>
        </p:spPr>
        <p:txBody>
          <a:bodyPr/>
          <a:lstStyle/>
          <a:p>
            <a:pPr>
              <a:spcAft>
                <a:spcPts val="600"/>
              </a:spcAft>
            </a:pPr>
            <a:r>
              <a:rPr lang="en-US" b="1" dirty="0">
                <a:solidFill>
                  <a:srgbClr val="055000"/>
                </a:solidFill>
              </a:rPr>
              <a:t>Visualize and Retrieve Data- Step 2</a:t>
            </a:r>
          </a:p>
        </p:txBody>
      </p:sp>
      <p:sp>
        <p:nvSpPr>
          <p:cNvPr id="7" name="Content Placeholder 2"/>
          <p:cNvSpPr txBox="1">
            <a:spLocks/>
          </p:cNvSpPr>
          <p:nvPr/>
        </p:nvSpPr>
        <p:spPr>
          <a:xfrm>
            <a:off x="1223009" y="1789357"/>
            <a:ext cx="756176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dirty="0"/>
              <a:t>Select the date for which you need Green-Down data,  add layer, and you can see locations where data is available. </a:t>
            </a:r>
          </a:p>
        </p:txBody>
      </p:sp>
      <p:pic>
        <p:nvPicPr>
          <p:cNvPr id="4" name="Content Placeholder 3" descr="Screenshot, GLOBE Visualization System map interface. Icons appear in locations where the selected data category is available. "/>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555976" y="2613443"/>
            <a:ext cx="6664627" cy="3362814"/>
          </a:xfrm>
        </p:spPr>
      </p:pic>
    </p:spTree>
    <p:extLst>
      <p:ext uri="{BB962C8B-B14F-4D97-AF65-F5344CB8AC3E}">
        <p14:creationId xmlns:p14="http://schemas.microsoft.com/office/powerpoint/2010/main" val="2047927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36</a:t>
            </a:fld>
            <a:endParaRPr lang="en-US" dirty="0"/>
          </a:p>
        </p:txBody>
      </p:sp>
      <p:pic>
        <p:nvPicPr>
          <p:cNvPr id="6" name="Picture 5" descr="Banner: Grass Green-Down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102" y="-1"/>
            <a:ext cx="8015898" cy="1023306"/>
          </a:xfrm>
          <a:prstGeom prst="rect">
            <a:avLst/>
          </a:prstGeom>
        </p:spPr>
      </p:pic>
      <p:pic>
        <p:nvPicPr>
          <p:cNvPr id="7" name="Picture 6"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4"/>
            <a:ext cx="1165860" cy="6859634"/>
          </a:xfrm>
          <a:prstGeom prst="rect">
            <a:avLst/>
          </a:prstGeom>
        </p:spPr>
      </p:pic>
      <p:pic>
        <p:nvPicPr>
          <p:cNvPr id="4" name="Content Placeholder 3" descr="Screenshot, map interface, GLOBE Visualization system. Clicking on an icon opens a map note. This map note shows that data for the date for grass data of leaf brown is available for one date at this location in Thailand."/>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548428" y="1849797"/>
            <a:ext cx="5741556" cy="4828588"/>
          </a:xfrm>
        </p:spPr>
      </p:pic>
      <p:sp>
        <p:nvSpPr>
          <p:cNvPr id="2" name="Title 1"/>
          <p:cNvSpPr>
            <a:spLocks noGrp="1"/>
          </p:cNvSpPr>
          <p:nvPr>
            <p:ph type="title"/>
          </p:nvPr>
        </p:nvSpPr>
        <p:spPr>
          <a:xfrm>
            <a:off x="1165860" y="660268"/>
            <a:ext cx="7886700" cy="1325563"/>
          </a:xfrm>
        </p:spPr>
        <p:txBody>
          <a:bodyPr/>
          <a:lstStyle/>
          <a:p>
            <a:pPr>
              <a:spcAft>
                <a:spcPts val="600"/>
              </a:spcAft>
            </a:pPr>
            <a:r>
              <a:rPr lang="en-US" b="1" dirty="0">
                <a:solidFill>
                  <a:srgbClr val="055000"/>
                </a:solidFill>
              </a:rPr>
              <a:t>Visualize and Retrieve Data- Step 3</a:t>
            </a:r>
          </a:p>
        </p:txBody>
      </p:sp>
      <p:sp>
        <p:nvSpPr>
          <p:cNvPr id="10" name="TextBox 9"/>
          <p:cNvSpPr txBox="1"/>
          <p:nvPr/>
        </p:nvSpPr>
        <p:spPr>
          <a:xfrm>
            <a:off x="7672552" y="2231855"/>
            <a:ext cx="1202268" cy="3323987"/>
          </a:xfrm>
          <a:prstGeom prst="rect">
            <a:avLst/>
          </a:prstGeom>
          <a:noFill/>
        </p:spPr>
        <p:txBody>
          <a:bodyPr wrap="square" rtlCol="0">
            <a:spAutoFit/>
          </a:bodyPr>
          <a:lstStyle/>
          <a:p>
            <a:r>
              <a:rPr lang="en-US" sz="1400" b="1" dirty="0"/>
              <a:t>Clicking on a location will open to a map note providing Green-Down data for that location and time.  Follow instructions in the tutorial to download data as a .</a:t>
            </a:r>
            <a:r>
              <a:rPr lang="en-US" sz="1400" b="1" dirty="0" err="1"/>
              <a:t>csv</a:t>
            </a:r>
            <a:r>
              <a:rPr lang="en-US" sz="1400" b="1" dirty="0"/>
              <a:t> file for analysis.</a:t>
            </a:r>
          </a:p>
        </p:txBody>
      </p:sp>
      <p:cxnSp>
        <p:nvCxnSpPr>
          <p:cNvPr id="11" name="Straight Arrow Connector 10" descr="arrow pointing to location where data is available to view. A map note is open showing what data is being displayed, the date and a graph showing the number of measurements over a 5 year period."/>
          <p:cNvCxnSpPr/>
          <p:nvPr/>
        </p:nvCxnSpPr>
        <p:spPr>
          <a:xfrm flipH="1">
            <a:off x="6825343" y="2971800"/>
            <a:ext cx="898071" cy="37912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3415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watermark of grass blades in bloom"/>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5753" y="1766592"/>
            <a:ext cx="7984830" cy="5130800"/>
          </a:xfrm>
          <a:prstGeom prst="rect">
            <a:avLst/>
          </a:prstGeom>
        </p:spPr>
      </p:pic>
      <p:sp>
        <p:nvSpPr>
          <p:cNvPr id="3" name="Slide Number Placeholder 2"/>
          <p:cNvSpPr>
            <a:spLocks noGrp="1"/>
          </p:cNvSpPr>
          <p:nvPr>
            <p:ph type="sldNum" sz="quarter" idx="12"/>
          </p:nvPr>
        </p:nvSpPr>
        <p:spPr/>
        <p:txBody>
          <a:bodyPr/>
          <a:lstStyle/>
          <a:p>
            <a:fld id="{60A7FD43-AE91-2142-BE89-486ECDF19888}" type="slidenum">
              <a:rPr lang="en-US" smtClean="0"/>
              <a:t>37</a:t>
            </a:fld>
            <a:endParaRPr lang="en-US" dirty="0"/>
          </a:p>
        </p:txBody>
      </p:sp>
      <p:pic>
        <p:nvPicPr>
          <p:cNvPr id="2" name="Picture 1" descr="Banner: Grass Green-down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100" y="2539"/>
            <a:ext cx="8015899" cy="1018347"/>
          </a:xfrm>
          <a:prstGeom prst="rect">
            <a:avLst/>
          </a:prstGeom>
        </p:spPr>
      </p:pic>
      <p:pic>
        <p:nvPicPr>
          <p:cNvPr id="5" name="Content Placeholder 4" descr="Menu: Quiz yourself"/>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7899" y="0"/>
            <a:ext cx="1180220" cy="6897392"/>
          </a:xfrm>
        </p:spPr>
      </p:pic>
      <p:sp>
        <p:nvSpPr>
          <p:cNvPr id="10" name="Title 9"/>
          <p:cNvSpPr>
            <a:spLocks noGrp="1"/>
          </p:cNvSpPr>
          <p:nvPr>
            <p:ph type="title"/>
          </p:nvPr>
        </p:nvSpPr>
        <p:spPr>
          <a:xfrm>
            <a:off x="1233883" y="720351"/>
            <a:ext cx="7886700" cy="1325563"/>
          </a:xfrm>
        </p:spPr>
        <p:txBody>
          <a:bodyPr>
            <a:normAutofit/>
          </a:bodyPr>
          <a:lstStyle/>
          <a:p>
            <a:r>
              <a:rPr lang="en-US" sz="2000" b="1" dirty="0">
                <a:solidFill>
                  <a:srgbClr val="055000"/>
                </a:solidFill>
              </a:rPr>
              <a:t>Review questions to help you prepare to do the Grass Green-Down Measurements associated with the GLOBE Biometry Protocols</a:t>
            </a:r>
            <a:endParaRPr lang="en-US" sz="2000" dirty="0">
              <a:solidFill>
                <a:srgbClr val="055000"/>
              </a:solidFill>
            </a:endParaRPr>
          </a:p>
        </p:txBody>
      </p:sp>
      <p:sp>
        <p:nvSpPr>
          <p:cNvPr id="12" name="Content Placeholder 2"/>
          <p:cNvSpPr txBox="1">
            <a:spLocks/>
          </p:cNvSpPr>
          <p:nvPr/>
        </p:nvSpPr>
        <p:spPr>
          <a:xfrm>
            <a:off x="1278103" y="2045914"/>
            <a:ext cx="7606689" cy="50061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buFont typeface="+mj-lt"/>
              <a:buAutoNum type="arabicPeriod"/>
            </a:pPr>
            <a:r>
              <a:rPr lang="en-US" sz="1400" b="1" dirty="0"/>
              <a:t>Grass Green-Down measurements are part of what GLOBE Protocol area or Earth system sphere? </a:t>
            </a:r>
          </a:p>
          <a:p>
            <a:pPr marL="342900" lvl="0" indent="-342900">
              <a:buFont typeface="+mj-lt"/>
              <a:buAutoNum type="arabicPeriod"/>
            </a:pPr>
            <a:r>
              <a:rPr lang="en-US" sz="1400" b="1" dirty="0"/>
              <a:t>What is phenology?</a:t>
            </a:r>
          </a:p>
          <a:p>
            <a:pPr marL="342900" lvl="0" indent="-342900">
              <a:buFont typeface="+mj-lt"/>
              <a:buAutoNum type="arabicPeriod"/>
            </a:pPr>
            <a:r>
              <a:rPr lang="en-US" sz="1400" b="1" dirty="0"/>
              <a:t>Why is it important for scientists to know when green-down takes place in a location, year by year?</a:t>
            </a:r>
          </a:p>
          <a:p>
            <a:pPr marL="342900" lvl="0" indent="-342900">
              <a:buFont typeface="+mj-lt"/>
              <a:buAutoNum type="arabicPeriod"/>
            </a:pPr>
            <a:r>
              <a:rPr lang="en-US" sz="1400" b="1" dirty="0"/>
              <a:t>With respect to Green-Up and Green-Down, when is the plant growing season? </a:t>
            </a:r>
          </a:p>
          <a:p>
            <a:pPr marL="342900" lvl="0" indent="-342900">
              <a:buFont typeface="+mj-lt"/>
              <a:buAutoNum type="arabicPeriod"/>
            </a:pPr>
            <a:r>
              <a:rPr lang="en-US" sz="1400" b="1" dirty="0"/>
              <a:t>Green-down is a metabolic response to what changes in a plant’s environment?</a:t>
            </a:r>
          </a:p>
          <a:p>
            <a:pPr marL="342900" lvl="0" indent="-342900">
              <a:buFont typeface="+mj-lt"/>
              <a:buAutoNum type="arabicPeriod"/>
            </a:pPr>
            <a:r>
              <a:rPr lang="en-US" sz="1400" b="1" dirty="0"/>
              <a:t>Why is green-down data useful for scientists and what does it tell us about changes in the Earth system?</a:t>
            </a:r>
          </a:p>
          <a:p>
            <a:pPr marL="342900" lvl="0" indent="-342900">
              <a:buFont typeface="+mj-lt"/>
              <a:buAutoNum type="arabicPeriod"/>
            </a:pPr>
            <a:r>
              <a:rPr lang="en-US" sz="1400" b="1" dirty="0"/>
              <a:t>Why do we use the GLOBE plant color guide when monitoring Green-Down?</a:t>
            </a:r>
          </a:p>
          <a:p>
            <a:pPr marL="342900" lvl="0" indent="-342900">
              <a:buFont typeface="+mj-lt"/>
              <a:buAutoNum type="arabicPeriod"/>
            </a:pPr>
            <a:r>
              <a:rPr lang="en-US" sz="1400" b="1" dirty="0"/>
              <a:t>When do you start and stop your grass green-down measurements?</a:t>
            </a:r>
          </a:p>
          <a:p>
            <a:pPr marL="342900" lvl="0" indent="-342900">
              <a:buFont typeface="+mj-lt"/>
              <a:buAutoNum type="arabicPeriod"/>
            </a:pPr>
            <a:r>
              <a:rPr lang="en-US" sz="1400" b="1" dirty="0"/>
              <a:t>How do you identify the grass leaves you are monitoring, so you can return to the same leaves throughout the green-down phase of the plant growth cycle?</a:t>
            </a:r>
          </a:p>
          <a:p>
            <a:pPr marL="342900" lvl="0" indent="-342900">
              <a:buFont typeface="+mj-lt"/>
              <a:buAutoNum type="arabicPeriod"/>
            </a:pPr>
            <a:r>
              <a:rPr lang="en-US" sz="1400" b="1" dirty="0"/>
              <a:t>Why is it important to measure green-down of grasses in a natural habitat, rather than in a lawn or a crop field?</a:t>
            </a:r>
            <a:endParaRPr lang="en-US" sz="1600" dirty="0"/>
          </a:p>
        </p:txBody>
      </p:sp>
    </p:spTree>
    <p:extLst>
      <p:ext uri="{BB962C8B-B14F-4D97-AF65-F5344CB8AC3E}">
        <p14:creationId xmlns:p14="http://schemas.microsoft.com/office/powerpoint/2010/main" val="12123566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38</a:t>
            </a:fld>
            <a:endParaRPr lang="en-US" dirty="0"/>
          </a:p>
        </p:txBody>
      </p:sp>
      <p:pic>
        <p:nvPicPr>
          <p:cNvPr id="2" name="Picture 1" descr="Banner: Grass Green-Down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438" y="1"/>
            <a:ext cx="7984830" cy="973006"/>
          </a:xfrm>
          <a:prstGeom prst="rect">
            <a:avLst/>
          </a:prstGeom>
        </p:spPr>
      </p:pic>
      <p:pic>
        <p:nvPicPr>
          <p:cNvPr id="6" name="Content Placeholder 5" descr="Menu: Additional Information"/>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22859"/>
            <a:ext cx="1164298" cy="6880859"/>
          </a:xfrm>
        </p:spPr>
      </p:pic>
      <p:sp>
        <p:nvSpPr>
          <p:cNvPr id="10" name="Title 9"/>
          <p:cNvSpPr>
            <a:spLocks noGrp="1"/>
          </p:cNvSpPr>
          <p:nvPr>
            <p:ph type="title"/>
          </p:nvPr>
        </p:nvSpPr>
        <p:spPr>
          <a:xfrm>
            <a:off x="1164298" y="629144"/>
            <a:ext cx="7886700" cy="1325563"/>
          </a:xfrm>
        </p:spPr>
        <p:txBody>
          <a:bodyPr>
            <a:normAutofit/>
          </a:bodyPr>
          <a:lstStyle/>
          <a:p>
            <a:r>
              <a:rPr lang="en-US" sz="3200" b="1" dirty="0"/>
              <a:t>Congratulations!</a:t>
            </a:r>
          </a:p>
        </p:txBody>
      </p:sp>
      <p:sp>
        <p:nvSpPr>
          <p:cNvPr id="19" name="TextBox 18"/>
          <p:cNvSpPr txBox="1"/>
          <p:nvPr/>
        </p:nvSpPr>
        <p:spPr>
          <a:xfrm>
            <a:off x="1487331" y="1641514"/>
            <a:ext cx="6840240" cy="4524315"/>
          </a:xfrm>
          <a:prstGeom prst="rect">
            <a:avLst/>
          </a:prstGeom>
          <a:noFill/>
        </p:spPr>
        <p:txBody>
          <a:bodyPr wrap="square" rtlCol="0">
            <a:spAutoFit/>
          </a:bodyPr>
          <a:lstStyle/>
          <a:p>
            <a:pPr marL="0" marR="0">
              <a:spcBef>
                <a:spcPts val="0"/>
              </a:spcBef>
              <a:spcAft>
                <a:spcPts val="0"/>
              </a:spcAft>
            </a:pPr>
            <a:endParaRPr lang="en-US" sz="2400" dirty="0">
              <a:solidFill>
                <a:srgbClr val="055000"/>
              </a:solidFill>
              <a:effectLst/>
              <a:ea typeface="ＭＳ 明朝"/>
              <a:cs typeface="Times New Roman"/>
            </a:endParaRPr>
          </a:p>
          <a:p>
            <a:r>
              <a:rPr lang="en-US" sz="2400" b="1" dirty="0">
                <a:solidFill>
                  <a:srgbClr val="000000"/>
                </a:solidFill>
              </a:rPr>
              <a:t>You have now completed the slide stack. If you are ready to take the quiz, sign on and take the quiz corresponding to the </a:t>
            </a:r>
            <a:r>
              <a:rPr lang="en-US" sz="2400" b="1" dirty="0">
                <a:solidFill>
                  <a:srgbClr val="055000"/>
                </a:solidFill>
              </a:rPr>
              <a:t>Grass Green-Down Protocol</a:t>
            </a:r>
            <a:r>
              <a:rPr lang="en-US" sz="2400" b="1" dirty="0"/>
              <a:t>.</a:t>
            </a:r>
          </a:p>
          <a:p>
            <a:endParaRPr lang="en-US" sz="2400" b="1" dirty="0">
              <a:solidFill>
                <a:srgbClr val="000000"/>
              </a:solidFill>
            </a:endParaRPr>
          </a:p>
          <a:p>
            <a:r>
              <a:rPr lang="en-US" sz="2400" b="1" dirty="0">
                <a:solidFill>
                  <a:srgbClr val="000000"/>
                </a:solidFill>
              </a:rPr>
              <a:t>You can also review the slide stack, post questions on the discussion board, or look at the FAQs on the next page. </a:t>
            </a:r>
          </a:p>
          <a:p>
            <a:endParaRPr lang="en-US" sz="2400" b="1" dirty="0">
              <a:solidFill>
                <a:srgbClr val="000000"/>
              </a:solidFill>
            </a:endParaRPr>
          </a:p>
          <a:p>
            <a:r>
              <a:rPr lang="en-US" sz="2400" b="1" dirty="0">
                <a:solidFill>
                  <a:srgbClr val="000000"/>
                </a:solidFill>
              </a:rPr>
              <a:t>When you pass the quiz, you are ready to take </a:t>
            </a:r>
            <a:r>
              <a:rPr lang="en-US" sz="2400" b="1" dirty="0">
                <a:solidFill>
                  <a:srgbClr val="055000"/>
                </a:solidFill>
              </a:rPr>
              <a:t>Grass Green-Down Protocol</a:t>
            </a:r>
            <a:r>
              <a:rPr lang="en-US" sz="2400" b="1" dirty="0">
                <a:solidFill>
                  <a:srgbClr val="000072"/>
                </a:solidFill>
              </a:rPr>
              <a:t> </a:t>
            </a:r>
            <a:r>
              <a:rPr lang="en-US" sz="2400" b="1" dirty="0">
                <a:solidFill>
                  <a:srgbClr val="000000"/>
                </a:solidFill>
              </a:rPr>
              <a:t>measurements! Welcome to the GLOBE phenology community!</a:t>
            </a:r>
          </a:p>
        </p:txBody>
      </p:sp>
      <p:pic>
        <p:nvPicPr>
          <p:cNvPr id="11" name="Picture 10" descr="watermark of grass blades in bloom"/>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64298" y="1727200"/>
            <a:ext cx="7984830" cy="5130800"/>
          </a:xfrm>
          <a:prstGeom prst="rect">
            <a:avLst/>
          </a:prstGeom>
        </p:spPr>
      </p:pic>
    </p:spTree>
    <p:extLst>
      <p:ext uri="{BB962C8B-B14F-4D97-AF65-F5344CB8AC3E}">
        <p14:creationId xmlns:p14="http://schemas.microsoft.com/office/powerpoint/2010/main" val="1000977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0A7FD43-AE91-2142-BE89-486ECDF19888}" type="slidenum">
              <a:rPr lang="en-US" smtClean="0"/>
              <a:t>39</a:t>
            </a:fld>
            <a:endParaRPr lang="en-US" dirty="0"/>
          </a:p>
        </p:txBody>
      </p:sp>
      <p:pic>
        <p:nvPicPr>
          <p:cNvPr id="5" name="Picture 4" descr="Grass Green-up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298" y="1"/>
            <a:ext cx="8084498" cy="1012370"/>
          </a:xfrm>
          <a:prstGeom prst="rect">
            <a:avLst/>
          </a:prstGeom>
        </p:spPr>
      </p:pic>
      <p:pic>
        <p:nvPicPr>
          <p:cNvPr id="3" name="Content Placeholder 2" descr="Menu: Additional information"/>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1"/>
            <a:ext cx="1187776" cy="6857999"/>
          </a:xfrm>
        </p:spPr>
      </p:pic>
      <p:sp>
        <p:nvSpPr>
          <p:cNvPr id="10" name="Title 9"/>
          <p:cNvSpPr>
            <a:spLocks noGrp="1"/>
          </p:cNvSpPr>
          <p:nvPr>
            <p:ph type="title"/>
          </p:nvPr>
        </p:nvSpPr>
        <p:spPr>
          <a:xfrm>
            <a:off x="1324045" y="784864"/>
            <a:ext cx="7886700" cy="1325563"/>
          </a:xfrm>
        </p:spPr>
        <p:txBody>
          <a:bodyPr>
            <a:normAutofit/>
          </a:bodyPr>
          <a:lstStyle/>
          <a:p>
            <a:r>
              <a:rPr lang="en-US" sz="3200" b="1" dirty="0">
                <a:solidFill>
                  <a:srgbClr val="055000"/>
                </a:solidFill>
              </a:rPr>
              <a:t>Research Questions for Investigation: </a:t>
            </a:r>
          </a:p>
        </p:txBody>
      </p:sp>
      <p:sp>
        <p:nvSpPr>
          <p:cNvPr id="19" name="TextBox 18"/>
          <p:cNvSpPr txBox="1"/>
          <p:nvPr/>
        </p:nvSpPr>
        <p:spPr>
          <a:xfrm>
            <a:off x="1324045" y="1484343"/>
            <a:ext cx="7493384" cy="4893647"/>
          </a:xfrm>
          <a:prstGeom prst="rect">
            <a:avLst/>
          </a:prstGeom>
          <a:noFill/>
        </p:spPr>
        <p:txBody>
          <a:bodyPr wrap="square" rtlCol="0">
            <a:spAutoFit/>
          </a:bodyPr>
          <a:lstStyle/>
          <a:p>
            <a:endParaRPr lang="en-US" sz="2400" b="1" i="1" dirty="0"/>
          </a:p>
          <a:p>
            <a:pPr marL="285750" indent="-285750">
              <a:buFont typeface="Arial"/>
              <a:buChar char="•"/>
            </a:pPr>
            <a:r>
              <a:rPr lang="en-US" sz="2400" dirty="0"/>
              <a:t>What other animals (butterflies, waterfowl, songbirds) migrate after plants green-down? When? Why?</a:t>
            </a:r>
          </a:p>
          <a:p>
            <a:endParaRPr lang="en-US" sz="2400" dirty="0"/>
          </a:p>
          <a:p>
            <a:pPr marL="285750" indent="-285750">
              <a:buFont typeface="Arial"/>
              <a:buChar char="•"/>
            </a:pPr>
            <a:r>
              <a:rPr lang="en-US" sz="2400" dirty="0"/>
              <a:t>Does the timing of green-down occur earlier or later at higher elevations in your region? Why?</a:t>
            </a:r>
          </a:p>
          <a:p>
            <a:endParaRPr lang="en-US" sz="2400" dirty="0"/>
          </a:p>
          <a:p>
            <a:pPr marL="285750" indent="-285750">
              <a:buFont typeface="Arial"/>
              <a:buChar char="•"/>
            </a:pPr>
            <a:r>
              <a:rPr lang="en-US" sz="2400" dirty="0"/>
              <a:t>Does the timing of green-down occur earlier or later inland or near the coast in your region? Why?</a:t>
            </a:r>
          </a:p>
          <a:p>
            <a:endParaRPr lang="en-US" sz="2400" dirty="0"/>
          </a:p>
          <a:p>
            <a:pPr marL="285750" indent="-285750">
              <a:buFont typeface="Arial"/>
              <a:buChar char="•"/>
            </a:pPr>
            <a:r>
              <a:rPr lang="en-US" sz="2400" dirty="0"/>
              <a:t>How do fallen plant leaves affect soil properties such as soil color, water-holding capacity, and soil nutrients? How could you find out? Why is this important?</a:t>
            </a:r>
          </a:p>
        </p:txBody>
      </p:sp>
    </p:spTree>
    <p:extLst>
      <p:ext uri="{BB962C8B-B14F-4D97-AF65-F5344CB8AC3E}">
        <p14:creationId xmlns:p14="http://schemas.microsoft.com/office/powerpoint/2010/main" val="1506740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A7FD43-AE91-2142-BE89-486ECDF19888}" type="slidenum">
              <a:rPr lang="en-US" smtClean="0"/>
              <a:t>4</a:t>
            </a:fld>
            <a:endParaRPr lang="en-US" dirty="0"/>
          </a:p>
        </p:txBody>
      </p:sp>
      <p:pic>
        <p:nvPicPr>
          <p:cNvPr id="9" name="Content Placeholder 15" descr="Banner: Grass Green-Down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07530" y="-15763"/>
            <a:ext cx="7936470" cy="1011805"/>
          </a:xfrm>
          <a:prstGeom prst="rect">
            <a:avLst/>
          </a:prstGeom>
        </p:spPr>
      </p:pic>
      <p:pic>
        <p:nvPicPr>
          <p:cNvPr id="10" name="Content Placeholder 3" descr="Menu: What is grass green-down?"/>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986" y="37"/>
            <a:ext cx="1226520" cy="6916737"/>
          </a:xfrm>
        </p:spPr>
      </p:pic>
      <p:sp>
        <p:nvSpPr>
          <p:cNvPr id="2" name="Title 1"/>
          <p:cNvSpPr>
            <a:spLocks noGrp="1"/>
          </p:cNvSpPr>
          <p:nvPr>
            <p:ph type="title"/>
          </p:nvPr>
        </p:nvSpPr>
        <p:spPr>
          <a:xfrm>
            <a:off x="1262840" y="718343"/>
            <a:ext cx="7886700" cy="1325563"/>
          </a:xfrm>
        </p:spPr>
        <p:txBody>
          <a:bodyPr>
            <a:normAutofit/>
          </a:bodyPr>
          <a:lstStyle/>
          <a:p>
            <a:pPr lvl="0" defTabSz="457200">
              <a:lnSpc>
                <a:spcPct val="100000"/>
              </a:lnSpc>
              <a:defRPr/>
            </a:pPr>
            <a:r>
              <a:rPr lang="en-US" sz="2400" b="1" dirty="0">
                <a:solidFill>
                  <a:srgbClr val="055000"/>
                </a:solidFill>
              </a:rPr>
              <a:t>What is Phenology, and how is it related to Green-Down? </a:t>
            </a:r>
          </a:p>
        </p:txBody>
      </p:sp>
      <p:sp>
        <p:nvSpPr>
          <p:cNvPr id="8" name="Content Placeholder 2"/>
          <p:cNvSpPr txBox="1">
            <a:spLocks/>
          </p:cNvSpPr>
          <p:nvPr/>
        </p:nvSpPr>
        <p:spPr>
          <a:xfrm>
            <a:off x="1207530" y="1730148"/>
            <a:ext cx="5048723" cy="49002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defTabSz="457200">
              <a:lnSpc>
                <a:spcPct val="100000"/>
              </a:lnSpc>
              <a:spcBef>
                <a:spcPct val="20000"/>
              </a:spcBef>
              <a:buNone/>
              <a:defRPr/>
            </a:pPr>
            <a:r>
              <a:rPr lang="en-US" sz="1600" b="1" dirty="0">
                <a:solidFill>
                  <a:schemeClr val="accent6">
                    <a:lumMod val="50000"/>
                  </a:schemeClr>
                </a:solidFill>
              </a:rPr>
              <a:t>Phenology </a:t>
            </a:r>
            <a:r>
              <a:rPr lang="en-US" sz="1600" dirty="0"/>
              <a:t>is the study of living organisms’ response to seasonal and climatic changes in the environment in which they live. You can study the phenology of both plants and animals. </a:t>
            </a:r>
          </a:p>
          <a:p>
            <a:pPr marL="0" lvl="0" indent="0" algn="just" defTabSz="457200">
              <a:lnSpc>
                <a:spcPct val="100000"/>
              </a:lnSpc>
              <a:spcBef>
                <a:spcPct val="20000"/>
              </a:spcBef>
              <a:buNone/>
              <a:defRPr/>
            </a:pPr>
            <a:endParaRPr lang="en-US" sz="1600" dirty="0"/>
          </a:p>
          <a:p>
            <a:pPr marL="0" lvl="0" indent="0" algn="just" defTabSz="457200">
              <a:lnSpc>
                <a:spcPct val="100000"/>
              </a:lnSpc>
              <a:spcBef>
                <a:spcPct val="20000"/>
              </a:spcBef>
              <a:buNone/>
              <a:defRPr/>
            </a:pPr>
            <a:r>
              <a:rPr lang="en-US" sz="1600" dirty="0"/>
              <a:t>The plant growing season is the period between green-up and green-down. </a:t>
            </a:r>
          </a:p>
          <a:p>
            <a:pPr marL="0" lvl="0" indent="0" algn="just" defTabSz="457200">
              <a:lnSpc>
                <a:spcPct val="100000"/>
              </a:lnSpc>
              <a:spcBef>
                <a:spcPct val="20000"/>
              </a:spcBef>
              <a:buNone/>
              <a:defRPr/>
            </a:pPr>
            <a:endParaRPr lang="en-US" sz="1600" dirty="0"/>
          </a:p>
          <a:p>
            <a:pPr marL="0" indent="0" algn="just">
              <a:spcBef>
                <a:spcPct val="20000"/>
              </a:spcBef>
              <a:buNone/>
              <a:defRPr/>
            </a:pPr>
            <a:r>
              <a:rPr lang="en-US" sz="1600" dirty="0"/>
              <a:t>Plant green-up is initiated when dormancy (a state of suspended growth and metabolism) is broken by environmental conditions such as longer hours of sunlight and higher temperatures in temperate regions, or rains and cooler temperatures in desert areas.</a:t>
            </a:r>
          </a:p>
          <a:p>
            <a:pPr marL="0" indent="0" algn="just">
              <a:spcBef>
                <a:spcPct val="20000"/>
              </a:spcBef>
              <a:buNone/>
              <a:defRPr/>
            </a:pPr>
            <a:endParaRPr lang="en-US" dirty="0"/>
          </a:p>
          <a:p>
            <a:pPr marL="0" indent="0" algn="just">
              <a:spcBef>
                <a:spcPct val="20000"/>
              </a:spcBef>
              <a:buNone/>
              <a:defRPr/>
            </a:pPr>
            <a:r>
              <a:rPr lang="en-US" b="1" dirty="0">
                <a:solidFill>
                  <a:schemeClr val="accent6">
                    <a:lumMod val="50000"/>
                  </a:schemeClr>
                </a:solidFill>
              </a:rPr>
              <a:t>Green-down marks the end of the growing season for many plants. A color change is generally associated with green-down of leaves.  The color will vary by species.</a:t>
            </a:r>
            <a:endParaRPr lang="en-US" dirty="0"/>
          </a:p>
          <a:p>
            <a:pPr algn="just"/>
            <a:endParaRPr lang="en-US" dirty="0">
              <a:solidFill>
                <a:srgbClr val="000000"/>
              </a:solidFill>
            </a:endParaRPr>
          </a:p>
        </p:txBody>
      </p:sp>
      <p:pic>
        <p:nvPicPr>
          <p:cNvPr id="3" name="Picture 2" descr="Global maps showing vegetation green-up data comparing March 1987 and May 1987, showing increasing greening in the N. Hemisphere over that month. Image: NASA: NDVI.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8323" y="1636996"/>
            <a:ext cx="2549000" cy="4993426"/>
          </a:xfrm>
          <a:prstGeom prst="rect">
            <a:avLst/>
          </a:prstGeom>
        </p:spPr>
      </p:pic>
    </p:spTree>
    <p:extLst>
      <p:ext uri="{BB962C8B-B14F-4D97-AF65-F5344CB8AC3E}">
        <p14:creationId xmlns:p14="http://schemas.microsoft.com/office/powerpoint/2010/main" val="1903535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0A7FD43-AE91-2142-BE89-486ECDF19888}" type="slidenum">
              <a:rPr lang="en-US" smtClean="0"/>
              <a:t>40</a:t>
            </a:fld>
            <a:endParaRPr lang="en-US" dirty="0"/>
          </a:p>
        </p:txBody>
      </p:sp>
      <p:pic>
        <p:nvPicPr>
          <p:cNvPr id="5" name="Picture 4" descr="Grass Green-up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298" y="1"/>
            <a:ext cx="8084498" cy="1012370"/>
          </a:xfrm>
          <a:prstGeom prst="rect">
            <a:avLst/>
          </a:prstGeom>
        </p:spPr>
      </p:pic>
      <p:pic>
        <p:nvPicPr>
          <p:cNvPr id="3" name="Content Placeholder 2" descr="Menu: Additional information"/>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1"/>
            <a:ext cx="1187776" cy="6857999"/>
          </a:xfrm>
        </p:spPr>
      </p:pic>
      <p:sp>
        <p:nvSpPr>
          <p:cNvPr id="10" name="Title 9"/>
          <p:cNvSpPr>
            <a:spLocks noGrp="1"/>
          </p:cNvSpPr>
          <p:nvPr>
            <p:ph type="title"/>
          </p:nvPr>
        </p:nvSpPr>
        <p:spPr>
          <a:xfrm>
            <a:off x="1324045" y="784864"/>
            <a:ext cx="6072798" cy="1325563"/>
          </a:xfrm>
        </p:spPr>
        <p:txBody>
          <a:bodyPr>
            <a:normAutofit/>
          </a:bodyPr>
          <a:lstStyle/>
          <a:p>
            <a:r>
              <a:rPr lang="en-US" sz="3200" b="1">
                <a:solidFill>
                  <a:srgbClr val="055000"/>
                </a:solidFill>
              </a:rPr>
              <a:t>FAQ: Frequently </a:t>
            </a:r>
            <a:r>
              <a:rPr lang="en-US" sz="3200" b="1" dirty="0">
                <a:solidFill>
                  <a:srgbClr val="055000"/>
                </a:solidFill>
              </a:rPr>
              <a:t>Asked Questions</a:t>
            </a:r>
          </a:p>
        </p:txBody>
      </p:sp>
      <p:sp>
        <p:nvSpPr>
          <p:cNvPr id="19" name="TextBox 18"/>
          <p:cNvSpPr txBox="1"/>
          <p:nvPr/>
        </p:nvSpPr>
        <p:spPr>
          <a:xfrm>
            <a:off x="1324045" y="2110427"/>
            <a:ext cx="7624012" cy="4401205"/>
          </a:xfrm>
          <a:prstGeom prst="rect">
            <a:avLst/>
          </a:prstGeom>
          <a:noFill/>
        </p:spPr>
        <p:txBody>
          <a:bodyPr wrap="square" rtlCol="0">
            <a:spAutoFit/>
          </a:bodyPr>
          <a:lstStyle/>
          <a:p>
            <a:r>
              <a:rPr lang="en-US" sz="2000" b="1" dirty="0">
                <a:solidFill>
                  <a:schemeClr val="accent6">
                    <a:lumMod val="50000"/>
                  </a:schemeClr>
                </a:solidFill>
              </a:rPr>
              <a:t>Should I use the same leaves I used for green-up?</a:t>
            </a:r>
          </a:p>
          <a:p>
            <a:endParaRPr lang="en-US" sz="2000" b="1" dirty="0">
              <a:solidFill>
                <a:schemeClr val="accent6">
                  <a:lumMod val="50000"/>
                </a:schemeClr>
              </a:solidFill>
            </a:endParaRPr>
          </a:p>
          <a:p>
            <a:r>
              <a:rPr lang="en-US" sz="2000" dirty="0"/>
              <a:t>If possible, use the same grass plot. If you use other plants, try to select plants of the same species. If the plants you use for green-down are at a different location than the ones you used for green-up, then define a new site.</a:t>
            </a:r>
          </a:p>
          <a:p>
            <a:endParaRPr lang="en-US" sz="2000" dirty="0"/>
          </a:p>
          <a:p>
            <a:r>
              <a:rPr lang="en-US" sz="2000" b="1" dirty="0">
                <a:solidFill>
                  <a:schemeClr val="accent6">
                    <a:lumMod val="50000"/>
                  </a:schemeClr>
                </a:solidFill>
              </a:rPr>
              <a:t>Do you have any tips how to locate the same grass blade and make measurements throughout the observation period?</a:t>
            </a:r>
          </a:p>
          <a:p>
            <a:endParaRPr lang="en-US" sz="2000" dirty="0"/>
          </a:p>
          <a:p>
            <a:r>
              <a:rPr lang="en-US" sz="2000" dirty="0"/>
              <a:t>The best way to locate the grass blades is by providing small dots on the leaves you are monitoring, according to the protocol. Next to the grass blade, mark this area with some flagging tape on a wire or other way so that the area can be located easily throughout the observation period.</a:t>
            </a:r>
          </a:p>
        </p:txBody>
      </p:sp>
    </p:spTree>
    <p:extLst>
      <p:ext uri="{BB962C8B-B14F-4D97-AF65-F5344CB8AC3E}">
        <p14:creationId xmlns:p14="http://schemas.microsoft.com/office/powerpoint/2010/main" val="10194561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watermark of grass blades in bloom"/>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64298" y="1708205"/>
            <a:ext cx="7984830" cy="5130800"/>
          </a:xfrm>
          <a:prstGeom prst="rect">
            <a:avLst/>
          </a:prstGeom>
        </p:spPr>
      </p:pic>
      <p:sp>
        <p:nvSpPr>
          <p:cNvPr id="3" name="Slide Number Placeholder 2"/>
          <p:cNvSpPr>
            <a:spLocks noGrp="1"/>
          </p:cNvSpPr>
          <p:nvPr>
            <p:ph type="sldNum" sz="quarter" idx="12"/>
          </p:nvPr>
        </p:nvSpPr>
        <p:spPr/>
        <p:txBody>
          <a:bodyPr/>
          <a:lstStyle/>
          <a:p>
            <a:fld id="{60A7FD43-AE91-2142-BE89-486ECDF19888}" type="slidenum">
              <a:rPr lang="en-US" smtClean="0"/>
              <a:t>41</a:t>
            </a:fld>
            <a:endParaRPr lang="en-US" dirty="0"/>
          </a:p>
        </p:txBody>
      </p:sp>
      <p:pic>
        <p:nvPicPr>
          <p:cNvPr id="15" name="Picture 14" descr="Grass Green-up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298" y="4898"/>
            <a:ext cx="8084498" cy="1012370"/>
          </a:xfrm>
          <a:prstGeom prst="rect">
            <a:avLst/>
          </a:prstGeom>
        </p:spPr>
      </p:pic>
      <p:pic>
        <p:nvPicPr>
          <p:cNvPr id="14" name="Content Placeholder 2" descr="Menu: Additional informa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187776" cy="6857999"/>
          </a:xfrm>
          <a:prstGeom prst="rect">
            <a:avLst/>
          </a:prstGeom>
        </p:spPr>
      </p:pic>
      <p:sp>
        <p:nvSpPr>
          <p:cNvPr id="2" name="Title 1"/>
          <p:cNvSpPr>
            <a:spLocks noGrp="1"/>
          </p:cNvSpPr>
          <p:nvPr>
            <p:ph type="title"/>
          </p:nvPr>
        </p:nvSpPr>
        <p:spPr>
          <a:xfrm>
            <a:off x="1187776" y="983455"/>
            <a:ext cx="7886700" cy="1325563"/>
          </a:xfrm>
        </p:spPr>
        <p:txBody>
          <a:bodyPr>
            <a:normAutofit fontScale="90000"/>
          </a:bodyPr>
          <a:lstStyle/>
          <a:p>
            <a:br>
              <a:rPr lang="en-US" b="1" dirty="0">
                <a:solidFill>
                  <a:srgbClr val="055000"/>
                </a:solidFill>
              </a:rPr>
            </a:br>
            <a:r>
              <a:rPr lang="en-US" sz="1800" b="1" dirty="0">
                <a:latin typeface="+mn-lt"/>
              </a:rPr>
              <a:t>Please provide us with feedback about this module. This is a community project and </a:t>
            </a:r>
            <a:r>
              <a:rPr lang="en-US" sz="1800" b="1" i="1" dirty="0">
                <a:latin typeface="+mn-lt"/>
              </a:rPr>
              <a:t>we need and  welcome </a:t>
            </a:r>
            <a:r>
              <a:rPr lang="en-US" sz="1800" b="1" dirty="0">
                <a:latin typeface="+mn-lt"/>
              </a:rPr>
              <a:t>your comments, suggestions and edits! Comment here: </a:t>
            </a:r>
            <a:r>
              <a:rPr lang="en-US" sz="1800" b="1" dirty="0">
                <a:latin typeface="+mn-lt"/>
                <a:hlinkClick r:id="rId5"/>
              </a:rPr>
              <a:t>eTraining Feedback</a:t>
            </a:r>
            <a:r>
              <a:rPr lang="en-US" sz="1800" b="1" dirty="0">
                <a:latin typeface="+mn-lt"/>
              </a:rPr>
              <a:t> </a:t>
            </a:r>
            <a:br>
              <a:rPr lang="en-US" sz="1800" b="1" dirty="0">
                <a:latin typeface="+mn-lt"/>
              </a:rPr>
            </a:br>
            <a:r>
              <a:rPr lang="en-US" sz="1800" b="1" dirty="0">
                <a:latin typeface="+mn-lt"/>
              </a:rPr>
              <a:t>Questions about the content of this module? Contact GLOBE:  </a:t>
            </a:r>
            <a:r>
              <a:rPr lang="en-US" sz="1800" b="1" dirty="0">
                <a:latin typeface="+mn-lt"/>
                <a:hlinkClick r:id="rId6"/>
              </a:rPr>
              <a:t>help@globe.gov</a:t>
            </a:r>
            <a:br>
              <a:rPr lang="en-US" sz="1800" b="1" dirty="0">
                <a:latin typeface="+mn-lt"/>
              </a:rPr>
            </a:br>
            <a:br>
              <a:rPr lang="en-US" sz="2000" b="1" dirty="0">
                <a:latin typeface="+mn-lt"/>
              </a:rPr>
            </a:br>
            <a:endParaRPr lang="en-US" sz="2000" b="1" dirty="0">
              <a:solidFill>
                <a:srgbClr val="055000"/>
              </a:solidFill>
              <a:latin typeface="+mn-lt"/>
            </a:endParaRPr>
          </a:p>
        </p:txBody>
      </p:sp>
      <p:sp>
        <p:nvSpPr>
          <p:cNvPr id="12" name="Content Placeholder 7"/>
          <p:cNvSpPr txBox="1">
            <a:spLocks/>
          </p:cNvSpPr>
          <p:nvPr/>
        </p:nvSpPr>
        <p:spPr>
          <a:xfrm>
            <a:off x="1211254" y="2246087"/>
            <a:ext cx="7367758" cy="47478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accent6">
                    <a:lumMod val="50000"/>
                  </a:schemeClr>
                </a:solidFill>
              </a:rPr>
              <a:t>Credits</a:t>
            </a:r>
          </a:p>
          <a:p>
            <a:pPr marL="0" indent="0">
              <a:buFont typeface="Arial" panose="020B0604020202020204" pitchFamily="34" charset="0"/>
              <a:buNone/>
            </a:pPr>
            <a:r>
              <a:rPr lang="en-US" b="1" dirty="0"/>
              <a:t>Slides:  </a:t>
            </a:r>
          </a:p>
          <a:p>
            <a:pPr marL="0" indent="0">
              <a:buFont typeface="Arial" panose="020B0604020202020204" pitchFamily="34" charset="0"/>
              <a:buNone/>
            </a:pPr>
            <a:r>
              <a:rPr lang="en-US" dirty="0"/>
              <a:t>Russanne Low, Ph.D., University of Nebraska-Lincoln, USA </a:t>
            </a:r>
          </a:p>
          <a:p>
            <a:pPr marL="0" indent="0">
              <a:buFont typeface="Arial" panose="020B0604020202020204" pitchFamily="34" charset="0"/>
              <a:buNone/>
            </a:pPr>
            <a:r>
              <a:rPr lang="en-US" dirty="0"/>
              <a:t>Rebecca Boger, Ph.D., Brooklyn College, NYC, USA</a:t>
            </a:r>
          </a:p>
          <a:p>
            <a:pPr marL="0" indent="0">
              <a:buFont typeface="Arial" panose="020B0604020202020204" pitchFamily="34" charset="0"/>
              <a:buNone/>
            </a:pPr>
            <a:r>
              <a:rPr lang="en-US" b="1" dirty="0"/>
              <a:t>Cover Art:  </a:t>
            </a:r>
            <a:r>
              <a:rPr lang="en-US" dirty="0" err="1"/>
              <a:t>Jenn</a:t>
            </a:r>
            <a:r>
              <a:rPr lang="en-US" dirty="0"/>
              <a:t> Glaser, </a:t>
            </a:r>
            <a:r>
              <a:rPr lang="en-US" i="1" dirty="0" err="1"/>
              <a:t>ScribeArts</a:t>
            </a:r>
            <a:endParaRPr lang="en-US" sz="1700" dirty="0"/>
          </a:p>
          <a:p>
            <a:pPr marL="0" indent="0">
              <a:buFont typeface="Arial" panose="020B0604020202020204" pitchFamily="34" charset="0"/>
              <a:buNone/>
            </a:pPr>
            <a:r>
              <a:rPr lang="en-US" sz="1700" b="1" dirty="0"/>
              <a:t>More Information:</a:t>
            </a:r>
          </a:p>
          <a:p>
            <a:pPr marL="0" indent="0">
              <a:buFont typeface="Arial" panose="020B0604020202020204" pitchFamily="34" charset="0"/>
              <a:buNone/>
            </a:pPr>
            <a:r>
              <a:rPr lang="en-US" sz="1600" dirty="0">
                <a:hlinkClick r:id="rId7"/>
              </a:rPr>
              <a:t>The GLOBE Program</a:t>
            </a:r>
            <a:endParaRPr lang="en-US" sz="1600" dirty="0"/>
          </a:p>
          <a:p>
            <a:pPr marL="0" indent="0">
              <a:buFont typeface="Arial" panose="020B0604020202020204" pitchFamily="34" charset="0"/>
              <a:buNone/>
            </a:pPr>
            <a:r>
              <a:rPr lang="en-US" sz="1600" dirty="0">
                <a:hlinkClick r:id="rId8"/>
              </a:rPr>
              <a:t>NASA Wavelength </a:t>
            </a:r>
            <a:r>
              <a:rPr lang="en-US" sz="1600" dirty="0"/>
              <a:t>NASA’s Digital Library of Earth and Space Education Resources</a:t>
            </a:r>
          </a:p>
          <a:p>
            <a:pPr marL="0" indent="0">
              <a:buFont typeface="Arial" panose="020B0604020202020204" pitchFamily="34" charset="0"/>
              <a:buNone/>
            </a:pPr>
            <a:r>
              <a:rPr lang="en-US" sz="1600" dirty="0">
                <a:hlinkClick r:id="rId9"/>
              </a:rPr>
              <a:t>NASA Global Climate Change: Vital Signs of the Planet</a:t>
            </a:r>
            <a:endParaRPr lang="en-US" sz="1600" dirty="0"/>
          </a:p>
          <a:p>
            <a:pPr marL="0" indent="0">
              <a:buFont typeface="Arial" panose="020B0604020202020204" pitchFamily="34" charset="0"/>
              <a:buNone/>
            </a:pPr>
            <a:r>
              <a:rPr lang="en-US" sz="1600" dirty="0"/>
              <a:t>The GLOBE Program is sponsored by these organizations: </a:t>
            </a:r>
          </a:p>
          <a:p>
            <a:pPr marL="0" indent="0">
              <a:buFont typeface="Arial" panose="020B0604020202020204" pitchFamily="34" charset="0"/>
              <a:buNone/>
            </a:pPr>
            <a:endParaRPr lang="en-US" sz="1600" dirty="0"/>
          </a:p>
          <a:p>
            <a:pPr marL="0" indent="0">
              <a:buNone/>
            </a:pPr>
            <a:r>
              <a:rPr lang="en-US" altLang="en-US" sz="1600" i="1" dirty="0">
                <a:solidFill>
                  <a:srgbClr val="000000"/>
                </a:solidFill>
              </a:rPr>
              <a:t>Version  2/21/20. If you edit and modify this slide set for use for educational purposes,  please note “modified by (and your name and date “  on this page. </a:t>
            </a:r>
            <a:br>
              <a:rPr lang="en-US" sz="1600" dirty="0"/>
            </a:br>
            <a:endParaRPr lang="en-US" sz="1600" dirty="0"/>
          </a:p>
          <a:p>
            <a:pPr marL="0" indent="0">
              <a:buFont typeface="Arial" panose="020B0604020202020204" pitchFamily="34" charset="0"/>
              <a:buNone/>
            </a:pPr>
            <a:endParaRPr lang="en-US" sz="1700" b="1" dirty="0"/>
          </a:p>
        </p:txBody>
      </p:sp>
      <p:pic>
        <p:nvPicPr>
          <p:cNvPr id="13" name="Picture 12" descr="Logos for NASA, NOAA, NSF and the U.S. Department of Stat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18140" y="5602193"/>
            <a:ext cx="1861239" cy="389512"/>
          </a:xfrm>
          <a:prstGeom prst="rect">
            <a:avLst/>
          </a:prstGeom>
        </p:spPr>
      </p:pic>
    </p:spTree>
    <p:extLst>
      <p:ext uri="{BB962C8B-B14F-4D97-AF65-F5344CB8AC3E}">
        <p14:creationId xmlns:p14="http://schemas.microsoft.com/office/powerpoint/2010/main" val="195935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5</a:t>
            </a:fld>
            <a:endParaRPr lang="en-US" dirty="0"/>
          </a:p>
        </p:txBody>
      </p:sp>
      <p:pic>
        <p:nvPicPr>
          <p:cNvPr id="9" name="Content Placeholder 15" descr="Banner: Grass Green-Down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07530" y="-15763"/>
            <a:ext cx="7936470" cy="1011805"/>
          </a:xfrm>
          <a:prstGeom prst="rect">
            <a:avLst/>
          </a:prstGeom>
        </p:spPr>
      </p:pic>
      <p:pic>
        <p:nvPicPr>
          <p:cNvPr id="10" name="Content Placeholder 3" descr="Menu: What is grass green-down?"/>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986" y="37"/>
            <a:ext cx="1226520" cy="6916737"/>
          </a:xfrm>
        </p:spPr>
      </p:pic>
      <p:sp>
        <p:nvSpPr>
          <p:cNvPr id="2" name="Title 1"/>
          <p:cNvSpPr>
            <a:spLocks noGrp="1"/>
          </p:cNvSpPr>
          <p:nvPr>
            <p:ph type="title"/>
          </p:nvPr>
        </p:nvSpPr>
        <p:spPr>
          <a:xfrm>
            <a:off x="1262840" y="718343"/>
            <a:ext cx="7886700" cy="1325563"/>
          </a:xfrm>
        </p:spPr>
        <p:txBody>
          <a:bodyPr/>
          <a:lstStyle/>
          <a:p>
            <a:pPr lvl="0" defTabSz="457200">
              <a:lnSpc>
                <a:spcPct val="100000"/>
              </a:lnSpc>
              <a:defRPr/>
            </a:pPr>
            <a:r>
              <a:rPr lang="en-US" b="1" dirty="0">
                <a:solidFill>
                  <a:srgbClr val="055000"/>
                </a:solidFill>
              </a:rPr>
              <a:t>What is Grass Green- Down?</a:t>
            </a:r>
          </a:p>
        </p:txBody>
      </p:sp>
      <p:sp>
        <p:nvSpPr>
          <p:cNvPr id="8" name="Content Placeholder 2"/>
          <p:cNvSpPr txBox="1">
            <a:spLocks/>
          </p:cNvSpPr>
          <p:nvPr/>
        </p:nvSpPr>
        <p:spPr>
          <a:xfrm>
            <a:off x="1207530" y="1730148"/>
            <a:ext cx="4474813" cy="490027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just" defTabSz="457200">
              <a:lnSpc>
                <a:spcPct val="100000"/>
              </a:lnSpc>
              <a:spcBef>
                <a:spcPct val="20000"/>
              </a:spcBef>
              <a:buFont typeface="Arial"/>
              <a:buChar char="•"/>
              <a:defRPr/>
            </a:pPr>
            <a:r>
              <a:rPr lang="en-US" sz="2600" dirty="0"/>
              <a:t>Plant green-down is also called senescence. It is initiated when environmental conditions change:</a:t>
            </a:r>
          </a:p>
          <a:p>
            <a:pPr marL="342900" lvl="0" indent="-342900" algn="just" defTabSz="457200">
              <a:lnSpc>
                <a:spcPct val="100000"/>
              </a:lnSpc>
              <a:spcBef>
                <a:spcPct val="20000"/>
              </a:spcBef>
              <a:buFont typeface="Arial"/>
              <a:buChar char="•"/>
              <a:defRPr/>
            </a:pPr>
            <a:endParaRPr lang="en-US" sz="2600" dirty="0"/>
          </a:p>
          <a:p>
            <a:pPr marL="742950" lvl="1" indent="-285750" algn="just" defTabSz="457200">
              <a:lnSpc>
                <a:spcPct val="100000"/>
              </a:lnSpc>
              <a:spcBef>
                <a:spcPct val="20000"/>
              </a:spcBef>
              <a:buFont typeface="Arial"/>
              <a:buChar char="–"/>
              <a:defRPr/>
            </a:pPr>
            <a:r>
              <a:rPr lang="en-US" sz="2600" dirty="0"/>
              <a:t>Fewer hours of sunlight and lower temperatures in temperate regions.</a:t>
            </a:r>
          </a:p>
          <a:p>
            <a:pPr marL="914400" lvl="2" indent="0" algn="just" defTabSz="457200">
              <a:lnSpc>
                <a:spcPct val="100000"/>
              </a:lnSpc>
              <a:spcBef>
                <a:spcPct val="20000"/>
              </a:spcBef>
              <a:buNone/>
              <a:defRPr/>
            </a:pPr>
            <a:r>
              <a:rPr lang="en-US" sz="2600" dirty="0"/>
              <a:t> </a:t>
            </a:r>
          </a:p>
          <a:p>
            <a:pPr marL="742950" lvl="1" indent="-285750" algn="just" defTabSz="457200">
              <a:lnSpc>
                <a:spcPct val="100000"/>
              </a:lnSpc>
              <a:spcBef>
                <a:spcPct val="20000"/>
              </a:spcBef>
              <a:buFont typeface="Arial"/>
              <a:buChar char="–"/>
              <a:defRPr/>
            </a:pPr>
            <a:r>
              <a:rPr lang="en-US" sz="2600" dirty="0"/>
              <a:t>Drier and warmer temperatures in desert areas. </a:t>
            </a:r>
          </a:p>
          <a:p>
            <a:pPr lvl="1" algn="just" defTabSz="457200">
              <a:lnSpc>
                <a:spcPct val="100000"/>
              </a:lnSpc>
              <a:spcBef>
                <a:spcPct val="20000"/>
              </a:spcBef>
              <a:defRPr/>
            </a:pPr>
            <a:endParaRPr lang="en-US" sz="2600" dirty="0"/>
          </a:p>
          <a:p>
            <a:pPr marL="342900" lvl="0" indent="-342900" algn="just" defTabSz="457200">
              <a:lnSpc>
                <a:spcPct val="100000"/>
              </a:lnSpc>
              <a:spcBef>
                <a:spcPct val="20000"/>
              </a:spcBef>
              <a:buFont typeface="Arial"/>
              <a:buChar char="•"/>
              <a:defRPr/>
            </a:pPr>
            <a:r>
              <a:rPr lang="en-US" sz="2600" dirty="0"/>
              <a:t>Green-down starts dormancy (a state of suspended growth and metabolism).</a:t>
            </a:r>
          </a:p>
          <a:p>
            <a:pPr lvl="0" algn="just" defTabSz="457200">
              <a:lnSpc>
                <a:spcPct val="100000"/>
              </a:lnSpc>
              <a:spcBef>
                <a:spcPct val="20000"/>
              </a:spcBef>
              <a:defRPr/>
            </a:pPr>
            <a:endParaRPr lang="en-US" sz="2600" dirty="0"/>
          </a:p>
          <a:p>
            <a:pPr marL="342900" lvl="0" indent="-342900" algn="just">
              <a:spcBef>
                <a:spcPct val="20000"/>
              </a:spcBef>
              <a:defRPr/>
            </a:pPr>
            <a:r>
              <a:rPr lang="en-US" sz="2600" dirty="0"/>
              <a:t>For many places around the world, there is one green-up and green-down cycle, e.g., one warm and cold season.</a:t>
            </a:r>
          </a:p>
          <a:p>
            <a:pPr lvl="0" algn="just">
              <a:spcBef>
                <a:spcPct val="20000"/>
              </a:spcBef>
              <a:defRPr/>
            </a:pPr>
            <a:endParaRPr lang="en-US" sz="2600" dirty="0"/>
          </a:p>
          <a:p>
            <a:pPr marL="342900" lvl="0" indent="-342900" algn="just">
              <a:spcBef>
                <a:spcPct val="20000"/>
              </a:spcBef>
              <a:defRPr/>
            </a:pPr>
            <a:r>
              <a:rPr lang="en-US" sz="2600" dirty="0"/>
              <a:t>There are places where multiple wet and dry seasons can occur in a single year, resulting in multiple green-up and green-down cycles.</a:t>
            </a:r>
          </a:p>
          <a:p>
            <a:pPr marL="342900" lvl="0" indent="-342900" algn="just" defTabSz="457200">
              <a:lnSpc>
                <a:spcPct val="100000"/>
              </a:lnSpc>
              <a:spcBef>
                <a:spcPct val="20000"/>
              </a:spcBef>
              <a:buFont typeface="Arial"/>
              <a:buChar char="•"/>
              <a:defRPr/>
            </a:pPr>
            <a:endParaRPr lang="en-US" dirty="0"/>
          </a:p>
          <a:p>
            <a:pPr marL="342900" lvl="0" indent="-342900" algn="just" defTabSz="457200">
              <a:lnSpc>
                <a:spcPct val="100000"/>
              </a:lnSpc>
              <a:spcBef>
                <a:spcPct val="20000"/>
              </a:spcBef>
              <a:buFont typeface="Arial"/>
              <a:buChar char="•"/>
              <a:defRPr/>
            </a:pPr>
            <a:endParaRPr lang="en-US" dirty="0"/>
          </a:p>
          <a:p>
            <a:pPr algn="just"/>
            <a:endParaRPr lang="en-US" dirty="0">
              <a:solidFill>
                <a:srgbClr val="000000"/>
              </a:solidFill>
            </a:endParaRPr>
          </a:p>
        </p:txBody>
      </p:sp>
      <p:pic>
        <p:nvPicPr>
          <p:cNvPr id="11" name="Content Placeholder 4" descr="Photo of trees and grasss in green-down stage. Most are familiar with green-down of trees, but color change also marks dormancy of grasses.&#10;"/>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018284" y="1730148"/>
            <a:ext cx="2722046" cy="2041535"/>
          </a:xfrm>
          <a:prstGeom prst="rect">
            <a:avLst/>
          </a:prstGeom>
        </p:spPr>
      </p:pic>
      <p:sp>
        <p:nvSpPr>
          <p:cNvPr id="13" name="TextBox 12"/>
          <p:cNvSpPr txBox="1"/>
          <p:nvPr/>
        </p:nvSpPr>
        <p:spPr>
          <a:xfrm>
            <a:off x="6018284" y="3857119"/>
            <a:ext cx="2488690" cy="646331"/>
          </a:xfrm>
          <a:prstGeom prst="rect">
            <a:avLst/>
          </a:prstGeom>
          <a:noFill/>
        </p:spPr>
        <p:txBody>
          <a:bodyPr wrap="square" rtlCol="0">
            <a:spAutoFit/>
          </a:bodyPr>
          <a:lstStyle/>
          <a:p>
            <a:pPr algn="just"/>
            <a:r>
              <a:rPr lang="en-US" sz="1200" i="1" dirty="0"/>
              <a:t>Most are familiar with green-down of trees, but color change also marks dormancy of grasses</a:t>
            </a:r>
          </a:p>
        </p:txBody>
      </p:sp>
    </p:spTree>
    <p:extLst>
      <p:ext uri="{BB962C8B-B14F-4D97-AF65-F5344CB8AC3E}">
        <p14:creationId xmlns:p14="http://schemas.microsoft.com/office/powerpoint/2010/main" val="844277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A7FD43-AE91-2142-BE89-486ECDF19888}" type="slidenum">
              <a:rPr lang="en-US" smtClean="0"/>
              <a:t>6</a:t>
            </a:fld>
            <a:endParaRPr lang="en-US" dirty="0"/>
          </a:p>
        </p:txBody>
      </p:sp>
      <p:pic>
        <p:nvPicPr>
          <p:cNvPr id="3" name="Picture 2" descr="Banner: Grass Green-Down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444" y="0"/>
            <a:ext cx="7951556" cy="968952"/>
          </a:xfrm>
          <a:prstGeom prst="rect">
            <a:avLst/>
          </a:prstGeom>
        </p:spPr>
      </p:pic>
      <p:pic>
        <p:nvPicPr>
          <p:cNvPr id="5" name="Content Placeholder 4" descr="Menu:  Why collect grass green-down data?"/>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954" y="-27644"/>
            <a:ext cx="1219200" cy="6885643"/>
          </a:xfrm>
        </p:spPr>
      </p:pic>
      <p:sp>
        <p:nvSpPr>
          <p:cNvPr id="2" name="Title 1"/>
          <p:cNvSpPr>
            <a:spLocks noGrp="1"/>
          </p:cNvSpPr>
          <p:nvPr>
            <p:ph type="title"/>
          </p:nvPr>
        </p:nvSpPr>
        <p:spPr>
          <a:xfrm>
            <a:off x="1208246" y="660268"/>
            <a:ext cx="7886700" cy="1325563"/>
          </a:xfrm>
        </p:spPr>
        <p:txBody>
          <a:bodyPr/>
          <a:lstStyle/>
          <a:p>
            <a:pPr lvl="0">
              <a:defRPr/>
            </a:pPr>
            <a:r>
              <a:rPr lang="en-US" b="1" dirty="0">
                <a:solidFill>
                  <a:srgbClr val="055000"/>
                </a:solidFill>
              </a:rPr>
              <a:t>Why Collect Green-Down Data?</a:t>
            </a:r>
          </a:p>
        </p:txBody>
      </p:sp>
      <p:sp>
        <p:nvSpPr>
          <p:cNvPr id="7" name="Content Placeholder 2"/>
          <p:cNvSpPr txBox="1">
            <a:spLocks/>
          </p:cNvSpPr>
          <p:nvPr/>
        </p:nvSpPr>
        <p:spPr>
          <a:xfrm>
            <a:off x="1254600" y="1562397"/>
            <a:ext cx="772355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defRPr/>
            </a:pPr>
            <a:r>
              <a:rPr lang="en-US" dirty="0"/>
              <a:t>Scientists are very interested in knowing when leaves appear in spring and how quickly they expand. The timing and rate of fall leaf changes, such as color changes and leaf drop, are also important. These plant phenological events are directly related to </a:t>
            </a:r>
            <a:r>
              <a:rPr lang="en-US" b="1" dirty="0">
                <a:solidFill>
                  <a:schemeClr val="accent6">
                    <a:lumMod val="50000"/>
                  </a:schemeClr>
                </a:solidFill>
              </a:rPr>
              <a:t>global carbon fixation </a:t>
            </a:r>
            <a:r>
              <a:rPr lang="en-US" dirty="0"/>
              <a:t>and the amount of </a:t>
            </a:r>
            <a:r>
              <a:rPr lang="en-US" b="1" dirty="0">
                <a:solidFill>
                  <a:schemeClr val="accent6">
                    <a:lumMod val="50000"/>
                  </a:schemeClr>
                </a:solidFill>
              </a:rPr>
              <a:t>carbon dioxide in the atmosphere</a:t>
            </a:r>
            <a:r>
              <a:rPr lang="en-US" dirty="0"/>
              <a:t>. Also, they affect and are affected by air temperature and humidity, as well as soil moisture.</a:t>
            </a:r>
            <a:endParaRPr lang="en-US" b="1" dirty="0">
              <a:solidFill>
                <a:srgbClr val="055000"/>
              </a:solidFill>
            </a:endParaRPr>
          </a:p>
        </p:txBody>
      </p:sp>
      <p:pic>
        <p:nvPicPr>
          <p:cNvPr id="12" name="Content Placeholder 5" descr="Two photographs of a landscape showing changes in green (photosynthetically active tissue) at different times of year. "/>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254600" y="3333535"/>
            <a:ext cx="7247658" cy="2838666"/>
          </a:xfrm>
        </p:spPr>
      </p:pic>
    </p:spTree>
    <p:extLst>
      <p:ext uri="{BB962C8B-B14F-4D97-AF65-F5344CB8AC3E}">
        <p14:creationId xmlns:p14="http://schemas.microsoft.com/office/powerpoint/2010/main" val="1268787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A7FD43-AE91-2142-BE89-486ECDF19888}" type="slidenum">
              <a:rPr lang="en-US" smtClean="0"/>
              <a:t>7</a:t>
            </a:fld>
            <a:endParaRPr lang="en-US" dirty="0"/>
          </a:p>
        </p:txBody>
      </p:sp>
      <p:pic>
        <p:nvPicPr>
          <p:cNvPr id="3" name="Picture 2" descr="Banner: Grass Green-Down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444" y="0"/>
            <a:ext cx="7951556" cy="968952"/>
          </a:xfrm>
          <a:prstGeom prst="rect">
            <a:avLst/>
          </a:prstGeom>
        </p:spPr>
      </p:pic>
      <p:pic>
        <p:nvPicPr>
          <p:cNvPr id="5" name="Content Placeholder 4" descr="Menu:  Why collect grass green-down data?"/>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954" y="-27644"/>
            <a:ext cx="1219200" cy="6885643"/>
          </a:xfrm>
        </p:spPr>
      </p:pic>
      <p:sp>
        <p:nvSpPr>
          <p:cNvPr id="2" name="Title 1"/>
          <p:cNvSpPr>
            <a:spLocks noGrp="1"/>
          </p:cNvSpPr>
          <p:nvPr>
            <p:ph type="title"/>
          </p:nvPr>
        </p:nvSpPr>
        <p:spPr>
          <a:xfrm>
            <a:off x="1208246" y="552644"/>
            <a:ext cx="7886700" cy="1325563"/>
          </a:xfrm>
        </p:spPr>
        <p:txBody>
          <a:bodyPr/>
          <a:lstStyle/>
          <a:p>
            <a:pPr lvl="0">
              <a:defRPr/>
            </a:pPr>
            <a:r>
              <a:rPr lang="en-US" b="1" dirty="0">
                <a:solidFill>
                  <a:srgbClr val="055000"/>
                </a:solidFill>
              </a:rPr>
              <a:t>Green-Down from Space? </a:t>
            </a:r>
          </a:p>
        </p:txBody>
      </p:sp>
      <p:sp>
        <p:nvSpPr>
          <p:cNvPr id="7" name="Content Placeholder 2"/>
          <p:cNvSpPr txBox="1">
            <a:spLocks/>
          </p:cNvSpPr>
          <p:nvPr/>
        </p:nvSpPr>
        <p:spPr>
          <a:xfrm>
            <a:off x="1224048" y="1425884"/>
            <a:ext cx="759548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dirty="0"/>
              <a:t>Scientists use data from a NASA sensor, the </a:t>
            </a:r>
            <a:r>
              <a:rPr lang="en-US" sz="1600" b="1" dirty="0">
                <a:solidFill>
                  <a:schemeClr val="accent6">
                    <a:lumMod val="50000"/>
                  </a:schemeClr>
                </a:solidFill>
              </a:rPr>
              <a:t>Moderate Resolution Imaging Spectrometer (MODIS), </a:t>
            </a:r>
            <a:r>
              <a:rPr lang="en-US" sz="1600" dirty="0"/>
              <a:t>to monitor the seasonal dynamics of vegetation. Green-up/green-down data gathered by GLOBE students, using consistent methods all over the world, are one of the best tools with which to verify the accuracy of these satellite products.</a:t>
            </a:r>
          </a:p>
          <a:p>
            <a:pPr marL="0" indent="0" algn="just">
              <a:buNone/>
            </a:pPr>
            <a:r>
              <a:rPr lang="en-US" sz="1600" dirty="0"/>
              <a:t>The Normalized Difference Vegetation Index is the analysis of the greenness of Earth viewed from space through the examination of two different spectral wavelengths of light (near infrared and red). Scientists can use these data to track major changes in the density of Earth’s vegetation; they can also use these data to study changes in plant growth as a result of climate and environmental changes, as well as human activity.</a:t>
            </a:r>
          </a:p>
          <a:p>
            <a:pPr marL="0" indent="0" algn="just">
              <a:buNone/>
            </a:pPr>
            <a:r>
              <a:rPr lang="en-US" sz="1600" dirty="0"/>
              <a:t>See where green-down begins in your area </a:t>
            </a:r>
            <a:r>
              <a:rPr lang="en-US" sz="1600" dirty="0">
                <a:hlinkClick r:id="rId4"/>
              </a:rPr>
              <a:t>here</a:t>
            </a:r>
            <a:r>
              <a:rPr lang="en-US" sz="1600" dirty="0"/>
              <a:t>. Page through the monthly changes in net primary production to see where green gives way to brown and identify the time frame you will want to begin your observations. </a:t>
            </a:r>
          </a:p>
        </p:txBody>
      </p:sp>
      <p:pic>
        <p:nvPicPr>
          <p:cNvPr id="9" name="Content Placeholder 7" descr="Scientific visualization of  Vegetation Index  (NDVI) derived from Terra/MODIS data. The dark green areas are areas which are photosynthetically active. ">
            <a:hlinkClick r:id="rId5"/>
          </p:cNvPr>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3754283" y="4500422"/>
            <a:ext cx="3282937" cy="2276290"/>
          </a:xfrm>
          <a:prstGeom prst="rect">
            <a:avLst/>
          </a:prstGeom>
        </p:spPr>
      </p:pic>
      <p:sp>
        <p:nvSpPr>
          <p:cNvPr id="10" name="TextBox 9"/>
          <p:cNvSpPr txBox="1"/>
          <p:nvPr/>
        </p:nvSpPr>
        <p:spPr>
          <a:xfrm>
            <a:off x="7226944" y="5538042"/>
            <a:ext cx="1433419" cy="738664"/>
          </a:xfrm>
          <a:prstGeom prst="rect">
            <a:avLst/>
          </a:prstGeom>
          <a:noFill/>
        </p:spPr>
        <p:txBody>
          <a:bodyPr wrap="square" rtlCol="0">
            <a:spAutoFit/>
          </a:bodyPr>
          <a:lstStyle/>
          <a:p>
            <a:r>
              <a:rPr lang="en-US" sz="1400" i="1" dirty="0"/>
              <a:t>Image</a:t>
            </a:r>
            <a:r>
              <a:rPr lang="en-US" sz="1400" i="1"/>
              <a:t>: </a:t>
            </a:r>
          </a:p>
          <a:p>
            <a:r>
              <a:rPr lang="en-US" sz="1400" i="1" dirty="0"/>
              <a:t>NASA Earth Observatory</a:t>
            </a:r>
          </a:p>
        </p:txBody>
      </p:sp>
    </p:spTree>
    <p:extLst>
      <p:ext uri="{BB962C8B-B14F-4D97-AF65-F5344CB8AC3E}">
        <p14:creationId xmlns:p14="http://schemas.microsoft.com/office/powerpoint/2010/main" val="1612703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0A7FD43-AE91-2142-BE89-486ECDF19888}" type="slidenum">
              <a:rPr lang="en-US" smtClean="0"/>
              <a:t>8</a:t>
            </a:fld>
            <a:endParaRPr lang="en-US" dirty="0"/>
          </a:p>
        </p:txBody>
      </p:sp>
      <p:pic>
        <p:nvPicPr>
          <p:cNvPr id="4" name="Picture 3" descr="Banner: Grass Green-Down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76" y="887"/>
            <a:ext cx="8013924" cy="993975"/>
          </a:xfrm>
          <a:prstGeom prst="rect">
            <a:avLst/>
          </a:prstGeom>
        </p:spPr>
      </p:pic>
      <p:pic>
        <p:nvPicPr>
          <p:cNvPr id="3" name="Picture 2"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0" y="0"/>
            <a:ext cx="1145546" cy="6858000"/>
          </a:xfrm>
          <a:prstGeom prst="rect">
            <a:avLst/>
          </a:prstGeom>
        </p:spPr>
      </p:pic>
      <p:sp>
        <p:nvSpPr>
          <p:cNvPr id="2" name="Title 1"/>
          <p:cNvSpPr>
            <a:spLocks noGrp="1"/>
          </p:cNvSpPr>
          <p:nvPr>
            <p:ph type="title"/>
          </p:nvPr>
        </p:nvSpPr>
        <p:spPr>
          <a:xfrm>
            <a:off x="1192267" y="660268"/>
            <a:ext cx="7886700" cy="1325563"/>
          </a:xfrm>
        </p:spPr>
        <p:txBody>
          <a:bodyPr/>
          <a:lstStyle/>
          <a:p>
            <a:pPr lvl="0" defTabSz="457200">
              <a:lnSpc>
                <a:spcPct val="100000"/>
              </a:lnSpc>
              <a:defRPr/>
            </a:pPr>
            <a:r>
              <a:rPr lang="en-US" b="1" dirty="0">
                <a:solidFill>
                  <a:srgbClr val="055000"/>
                </a:solidFill>
              </a:rPr>
              <a:t>How Your Measurements Can Help</a:t>
            </a:r>
          </a:p>
        </p:txBody>
      </p:sp>
      <p:sp>
        <p:nvSpPr>
          <p:cNvPr id="7" name="Content Placeholder 2"/>
          <p:cNvSpPr txBox="1">
            <a:spLocks/>
          </p:cNvSpPr>
          <p:nvPr/>
        </p:nvSpPr>
        <p:spPr>
          <a:xfrm>
            <a:off x="1276054" y="1713755"/>
            <a:ext cx="757403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defTabSz="457200">
              <a:lnSpc>
                <a:spcPct val="100000"/>
              </a:lnSpc>
              <a:spcBef>
                <a:spcPct val="20000"/>
              </a:spcBef>
              <a:buFont typeface="Arial"/>
              <a:buChar char="•"/>
              <a:defRPr/>
            </a:pPr>
            <a:r>
              <a:rPr lang="en-US" dirty="0"/>
              <a:t>Estimates of changes in the growing season are often done using satellite data.</a:t>
            </a:r>
          </a:p>
          <a:p>
            <a:pPr marL="342900" lvl="0" indent="-342900" defTabSz="457200">
              <a:lnSpc>
                <a:spcPct val="100000"/>
              </a:lnSpc>
              <a:spcBef>
                <a:spcPct val="20000"/>
              </a:spcBef>
              <a:buFont typeface="Arial"/>
              <a:buChar char="•"/>
              <a:defRPr/>
            </a:pPr>
            <a:r>
              <a:rPr lang="en-US" dirty="0"/>
              <a:t>Ground observations are critical to improve the interpretation of satellite data.</a:t>
            </a:r>
          </a:p>
          <a:p>
            <a:pPr marL="342900" lvl="0" indent="-342900" defTabSz="457200">
              <a:lnSpc>
                <a:spcPct val="100000"/>
              </a:lnSpc>
              <a:spcBef>
                <a:spcPct val="20000"/>
              </a:spcBef>
              <a:buFont typeface="Arial"/>
              <a:buChar char="•"/>
              <a:defRPr/>
            </a:pPr>
            <a:r>
              <a:rPr lang="en-US" dirty="0"/>
              <a:t>Monitoring the length of the growing season is important for society so that it can better adapt to variations in the length of the growing season and to other impacts of climate change, which may affect food production, economic growth, and human health.</a:t>
            </a:r>
          </a:p>
        </p:txBody>
      </p:sp>
      <p:pic>
        <p:nvPicPr>
          <p:cNvPr id="15" name="Content Placeholder 9" descr="Diagram showing a bee hive in a field of sunflowers indicating that bees become active during peak bloom in the spring."/>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3626986" y="4205885"/>
            <a:ext cx="4783513" cy="2331615"/>
          </a:xfrm>
          <a:prstGeom prst="rect">
            <a:avLst/>
          </a:prstGeom>
        </p:spPr>
      </p:pic>
      <p:pic>
        <p:nvPicPr>
          <p:cNvPr id="16" name="Picture 15" descr="Photograph of Bee on a flower.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0457" y="4205885"/>
            <a:ext cx="1754716" cy="986601"/>
          </a:xfrm>
          <a:prstGeom prst="rect">
            <a:avLst/>
          </a:prstGeom>
        </p:spPr>
      </p:pic>
    </p:spTree>
    <p:extLst>
      <p:ext uri="{BB962C8B-B14F-4D97-AF65-F5344CB8AC3E}">
        <p14:creationId xmlns:p14="http://schemas.microsoft.com/office/powerpoint/2010/main" val="772391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A7FD43-AE91-2142-BE89-486ECDF19888}" type="slidenum">
              <a:rPr lang="en-US" smtClean="0"/>
              <a:t>9</a:t>
            </a:fld>
            <a:endParaRPr lang="en-US" dirty="0"/>
          </a:p>
        </p:txBody>
      </p:sp>
      <p:pic>
        <p:nvPicPr>
          <p:cNvPr id="14" name="Picture 13" descr="Banner: Grass Green-Down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76" y="887"/>
            <a:ext cx="8013924" cy="993975"/>
          </a:xfrm>
          <a:prstGeom prst="rect">
            <a:avLst/>
          </a:prstGeom>
        </p:spPr>
      </p:pic>
      <p:pic>
        <p:nvPicPr>
          <p:cNvPr id="13" name="Picture 12"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0" y="0"/>
            <a:ext cx="1145546" cy="6858000"/>
          </a:xfrm>
          <a:prstGeom prst="rect">
            <a:avLst/>
          </a:prstGeom>
        </p:spPr>
      </p:pic>
      <p:sp>
        <p:nvSpPr>
          <p:cNvPr id="2" name="Title 1"/>
          <p:cNvSpPr>
            <a:spLocks noGrp="1"/>
          </p:cNvSpPr>
          <p:nvPr>
            <p:ph type="title"/>
          </p:nvPr>
        </p:nvSpPr>
        <p:spPr>
          <a:xfrm>
            <a:off x="1218904" y="660268"/>
            <a:ext cx="7886700" cy="1325563"/>
          </a:xfrm>
        </p:spPr>
        <p:txBody>
          <a:bodyPr/>
          <a:lstStyle/>
          <a:p>
            <a:r>
              <a:rPr lang="en-US" b="1" dirty="0">
                <a:solidFill>
                  <a:srgbClr val="055000"/>
                </a:solidFill>
              </a:rPr>
              <a:t>Scientific Importance of Green-Up and Green-Down</a:t>
            </a:r>
          </a:p>
        </p:txBody>
      </p:sp>
      <p:sp>
        <p:nvSpPr>
          <p:cNvPr id="7" name="Content Placeholder 2"/>
          <p:cNvSpPr txBox="1">
            <a:spLocks/>
          </p:cNvSpPr>
          <p:nvPr/>
        </p:nvSpPr>
        <p:spPr>
          <a:xfrm>
            <a:off x="1333204" y="1765255"/>
            <a:ext cx="38862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solidFill>
                  <a:srgbClr val="000000"/>
                </a:solidFill>
              </a:rPr>
              <a:t>Remote sensing from space has the great advantage of being able to cover very large areas quickly and to revisit the same area frequently. However, some of the detail that can be seen at ground level may not be detected by a remote sensing system.</a:t>
            </a:r>
          </a:p>
          <a:p>
            <a:pPr marL="0" indent="0" algn="just">
              <a:buNone/>
            </a:pPr>
            <a:endParaRPr lang="en-US" dirty="0">
              <a:solidFill>
                <a:srgbClr val="000000"/>
              </a:solidFill>
            </a:endParaRPr>
          </a:p>
          <a:p>
            <a:pPr marL="0" indent="0" algn="just">
              <a:buNone/>
            </a:pPr>
            <a:r>
              <a:rPr lang="en-US" dirty="0">
                <a:solidFill>
                  <a:srgbClr val="000000"/>
                </a:solidFill>
              </a:rPr>
              <a:t>Scientists need the data collected at sample sites on the ground to interpret remotely sensed data about an area. It is not possible to effectively visit every place on Earth to map the land cover. Instead, we rely on samples – actual ground visits – and relate these samples to what we can see using various remote sensing systems.</a:t>
            </a:r>
          </a:p>
          <a:p>
            <a:endParaRPr lang="en-US" dirty="0"/>
          </a:p>
        </p:txBody>
      </p:sp>
      <p:pic>
        <p:nvPicPr>
          <p:cNvPr id="9" name="Picture 8" descr="Scientific visualization- false color image of the coastline, northeast USA, with an accompanying diagram showing how a spot on the map is composed of pixels. 3 pixels by 3 pixels on a Landsat image is equal to 90 m x 90 m: the size of a GLOBE biosphere study site. "/>
          <p:cNvPicPr>
            <a:picLocks noChangeAspect="1"/>
          </p:cNvPicPr>
          <p:nvPr/>
        </p:nvPicPr>
        <p:blipFill>
          <a:blip r:embed="rId4"/>
          <a:srcRect/>
          <a:stretch>
            <a:fillRect/>
          </a:stretch>
        </p:blipFill>
        <p:spPr bwMode="auto">
          <a:xfrm>
            <a:off x="5379820" y="1643237"/>
            <a:ext cx="3424430" cy="3994038"/>
          </a:xfrm>
          <a:prstGeom prst="rect">
            <a:avLst/>
          </a:prstGeom>
          <a:noFill/>
          <a:ln w="9525">
            <a:noFill/>
            <a:miter lim="800000"/>
            <a:headEnd/>
            <a:tailEnd/>
          </a:ln>
        </p:spPr>
      </p:pic>
      <p:sp>
        <p:nvSpPr>
          <p:cNvPr id="3" name="TextBox 2"/>
          <p:cNvSpPr txBox="1"/>
          <p:nvPr/>
        </p:nvSpPr>
        <p:spPr>
          <a:xfrm>
            <a:off x="5219404" y="5701094"/>
            <a:ext cx="3745263" cy="830997"/>
          </a:xfrm>
          <a:prstGeom prst="rect">
            <a:avLst/>
          </a:prstGeom>
          <a:noFill/>
        </p:spPr>
        <p:txBody>
          <a:bodyPr wrap="square" rtlCol="0">
            <a:spAutoFit/>
          </a:bodyPr>
          <a:lstStyle/>
          <a:p>
            <a:r>
              <a:rPr lang="en-US" sz="1200" i="1" dirty="0">
                <a:solidFill>
                  <a:srgbClr val="000000"/>
                </a:solidFill>
              </a:rPr>
              <a:t>As you zoom in on a 15 km x 15 km satellite image, the pixels (which are 30 m x 30 m in size) become visible.  You will be taking field measurements at sites that are 90 m x 90 m (equal to 3 pixels x 3 pixels). </a:t>
            </a:r>
          </a:p>
        </p:txBody>
      </p:sp>
    </p:spTree>
    <p:extLst>
      <p:ext uri="{BB962C8B-B14F-4D97-AF65-F5344CB8AC3E}">
        <p14:creationId xmlns:p14="http://schemas.microsoft.com/office/powerpoint/2010/main" val="10227792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9547</TotalTime>
  <Words>3569</Words>
  <Application>Microsoft Macintosh PowerPoint</Application>
  <PresentationFormat>On-screen Show (4:3)</PresentationFormat>
  <Paragraphs>331</Paragraphs>
  <Slides>41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Courier New</vt:lpstr>
      <vt:lpstr>Office Theme</vt:lpstr>
      <vt:lpstr>Intro Slide</vt:lpstr>
      <vt:lpstr>Overview</vt:lpstr>
      <vt:lpstr>The Biosphere</vt:lpstr>
      <vt:lpstr>What is Phenology, and how is it related to Green-Down? </vt:lpstr>
      <vt:lpstr>What is Grass Green- Down?</vt:lpstr>
      <vt:lpstr>Why Collect Green-Down Data?</vt:lpstr>
      <vt:lpstr>Green-Down from Space? </vt:lpstr>
      <vt:lpstr>How Your Measurements Can Help</vt:lpstr>
      <vt:lpstr>Scientific Importance of Green-Up and Green-Down</vt:lpstr>
      <vt:lpstr>Let’s do a quick review before moving onto data collection! Question 1</vt:lpstr>
      <vt:lpstr>Let’s do a quick review before moving onto data collection! Answer to question 1.</vt:lpstr>
      <vt:lpstr>Let’s do a quick review before moving onto data collection! Question 2</vt:lpstr>
      <vt:lpstr>Let’s do a quick review before moving onto data collection! Answer to question 2</vt:lpstr>
      <vt:lpstr>Let’s do a quick review before moving onto data collection! Question 3</vt:lpstr>
      <vt:lpstr>Let’s do a quick review before moving onto data collection!  Answer to question 3</vt:lpstr>
      <vt:lpstr>Overview of the Grass Green-Down Protocol</vt:lpstr>
      <vt:lpstr>Needed Equipment and Documents</vt:lpstr>
      <vt:lpstr>Site Selection</vt:lpstr>
      <vt:lpstr>Other Site Selection Considerations     </vt:lpstr>
      <vt:lpstr>Grass Green-Down Site Definition-1     -</vt:lpstr>
      <vt:lpstr>Grass Green-Down Site Definition-2     </vt:lpstr>
      <vt:lpstr>First Visit: Green-Down Grasses      </vt:lpstr>
      <vt:lpstr>First Visit: Green-Down Grasses- Site Documentation      </vt:lpstr>
      <vt:lpstr>Every Visit: Green-Down Grasses       </vt:lpstr>
      <vt:lpstr>Grass Green-Down Data Sheet      r</vt:lpstr>
      <vt:lpstr>Example of Completed Data Sheet       </vt:lpstr>
      <vt:lpstr>Let’s review so far! Question 4        </vt:lpstr>
      <vt:lpstr>Let’s review so far! Answer to question 4        </vt:lpstr>
      <vt:lpstr>Let’s review so far!  Question 5        </vt:lpstr>
      <vt:lpstr>Let’s review so far!  Answer to Question 5        </vt:lpstr>
      <vt:lpstr>Report Your Data to GLOBE</vt:lpstr>
      <vt:lpstr>Entering your data via Live Data Entry or Data Entry Mobile App- Screen 1 </vt:lpstr>
      <vt:lpstr>Entering your data via Live Data Entry or Data Entry Mobile App- Screen 2 </vt:lpstr>
      <vt:lpstr>Visualize and Retrieve Data- Step 1</vt:lpstr>
      <vt:lpstr>Visualize and Retrieve Data- Step 2</vt:lpstr>
      <vt:lpstr>Visualize and Retrieve Data- Step 3</vt:lpstr>
      <vt:lpstr>Review questions to help you prepare to do the Grass Green-Down Measurements associated with the GLOBE Biometry Protocols</vt:lpstr>
      <vt:lpstr>Congratulations!</vt:lpstr>
      <vt:lpstr>Research Questions for Investigation: </vt:lpstr>
      <vt:lpstr>FAQ: Frequently Asked Questions</vt:lpstr>
      <vt:lpstr> Please provide us with feedback about this module. This is a community project and we need and  welcome your comments, suggestions and edits! Comment here: eTraining Feedback  Questions about the content of this module? Contact GLOBE:  help@globe.gov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Amy Beth Barfield</cp:lastModifiedBy>
  <cp:revision>114</cp:revision>
  <dcterms:created xsi:type="dcterms:W3CDTF">2016-04-14T20:43:53Z</dcterms:created>
  <dcterms:modified xsi:type="dcterms:W3CDTF">2020-02-21T19:48:54Z</dcterms:modified>
</cp:coreProperties>
</file>