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57" r:id="rId2"/>
    <p:sldId id="260" r:id="rId3"/>
    <p:sldId id="271" r:id="rId4"/>
    <p:sldId id="272" r:id="rId5"/>
    <p:sldId id="261" r:id="rId6"/>
    <p:sldId id="263" r:id="rId7"/>
    <p:sldId id="274" r:id="rId8"/>
    <p:sldId id="275" r:id="rId9"/>
    <p:sldId id="297" r:id="rId10"/>
    <p:sldId id="300" r:id="rId11"/>
    <p:sldId id="299" r:id="rId12"/>
    <p:sldId id="301" r:id="rId13"/>
    <p:sldId id="298" r:id="rId14"/>
    <p:sldId id="302" r:id="rId15"/>
    <p:sldId id="265" r:id="rId16"/>
    <p:sldId id="315" r:id="rId17"/>
    <p:sldId id="317" r:id="rId18"/>
    <p:sldId id="280" r:id="rId19"/>
    <p:sldId id="318" r:id="rId20"/>
    <p:sldId id="328" r:id="rId21"/>
    <p:sldId id="327" r:id="rId22"/>
    <p:sldId id="319" r:id="rId23"/>
    <p:sldId id="320" r:id="rId24"/>
    <p:sldId id="321" r:id="rId25"/>
    <p:sldId id="303" r:id="rId26"/>
    <p:sldId id="306" r:id="rId27"/>
    <p:sldId id="305" r:id="rId28"/>
    <p:sldId id="307" r:id="rId29"/>
    <p:sldId id="322" r:id="rId30"/>
    <p:sldId id="323" r:id="rId31"/>
    <p:sldId id="324" r:id="rId32"/>
    <p:sldId id="267" r:id="rId33"/>
    <p:sldId id="290" r:id="rId34"/>
    <p:sldId id="291" r:id="rId35"/>
    <p:sldId id="313" r:id="rId36"/>
    <p:sldId id="314" r:id="rId37"/>
    <p:sldId id="325" r:id="rId38"/>
    <p:sldId id="326" r:id="rId39"/>
    <p:sldId id="29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59" autoAdjust="0"/>
    <p:restoredTop sz="89359" autoAdjust="0"/>
  </p:normalViewPr>
  <p:slideViewPr>
    <p:cSldViewPr snapToGrid="0" snapToObjects="1">
      <p:cViewPr varScale="1">
        <p:scale>
          <a:sx n="122" d="100"/>
          <a:sy n="122" d="100"/>
        </p:scale>
        <p:origin x="192" y="512"/>
      </p:cViewPr>
      <p:guideLst/>
    </p:cSldViewPr>
  </p:slideViewPr>
  <p:outlineViewPr>
    <p:cViewPr>
      <p:scale>
        <a:sx n="33" d="100"/>
        <a:sy n="33" d="100"/>
      </p:scale>
      <p:origin x="0" y="-16013"/>
    </p:cViewPr>
  </p:outlineViewPr>
  <p:notesTextViewPr>
    <p:cViewPr>
      <p:scale>
        <a:sx n="1" d="1"/>
        <a:sy n="1" d="1"/>
      </p:scale>
      <p:origin x="0" y="0"/>
    </p:cViewPr>
  </p:notesTextViewPr>
  <p:sorterViewPr>
    <p:cViewPr>
      <p:scale>
        <a:sx n="59" d="100"/>
        <a:sy n="5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4CA055-0E51-419A-BE26-F446447F33E3}" type="datetimeFigureOut">
              <a:rPr lang="en-US" smtClean="0"/>
              <a:t>2/14/20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D2014-FB0A-40CD-9983-B6ADCF61232A}" type="slidenum">
              <a:rPr lang="en-US" smtClean="0"/>
              <a:t>‹#›</a:t>
            </a:fld>
            <a:endParaRPr lang="en-US"/>
          </a:p>
        </p:txBody>
      </p:sp>
    </p:spTree>
    <p:extLst>
      <p:ext uri="{BB962C8B-B14F-4D97-AF65-F5344CB8AC3E}">
        <p14:creationId xmlns:p14="http://schemas.microsoft.com/office/powerpoint/2010/main" val="3958189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FD2014-FB0A-40CD-9983-B6ADCF61232A}" type="slidenum">
              <a:rPr lang="en-US" smtClean="0"/>
              <a:t>1</a:t>
            </a:fld>
            <a:endParaRPr lang="en-US"/>
          </a:p>
        </p:txBody>
      </p:sp>
    </p:spTree>
    <p:extLst>
      <p:ext uri="{BB962C8B-B14F-4D97-AF65-F5344CB8AC3E}">
        <p14:creationId xmlns:p14="http://schemas.microsoft.com/office/powerpoint/2010/main" val="842200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FD2014-FB0A-40CD-9983-B6ADCF61232A}" type="slidenum">
              <a:rPr lang="en-US" smtClean="0"/>
              <a:t>33</a:t>
            </a:fld>
            <a:endParaRPr lang="en-US"/>
          </a:p>
        </p:txBody>
      </p:sp>
    </p:spTree>
    <p:extLst>
      <p:ext uri="{BB962C8B-B14F-4D97-AF65-F5344CB8AC3E}">
        <p14:creationId xmlns:p14="http://schemas.microsoft.com/office/powerpoint/2010/main" val="1789040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FD2014-FB0A-40CD-9983-B6ADCF61232A}" type="slidenum">
              <a:rPr lang="en-US" smtClean="0"/>
              <a:t>39</a:t>
            </a:fld>
            <a:endParaRPr lang="en-US"/>
          </a:p>
        </p:txBody>
      </p:sp>
    </p:spTree>
    <p:extLst>
      <p:ext uri="{BB962C8B-B14F-4D97-AF65-F5344CB8AC3E}">
        <p14:creationId xmlns:p14="http://schemas.microsoft.com/office/powerpoint/2010/main" val="562312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AFD2014-FB0A-40CD-9983-B6ADCF61232A}" type="slidenum">
              <a:rPr lang="en-US" smtClean="0"/>
              <a:t>6</a:t>
            </a:fld>
            <a:endParaRPr lang="en-US"/>
          </a:p>
        </p:txBody>
      </p:sp>
    </p:spTree>
    <p:extLst>
      <p:ext uri="{BB962C8B-B14F-4D97-AF65-F5344CB8AC3E}">
        <p14:creationId xmlns:p14="http://schemas.microsoft.com/office/powerpoint/2010/main" val="70857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FD2014-FB0A-40CD-9983-B6ADCF61232A}" type="slidenum">
              <a:rPr lang="en-US" smtClean="0"/>
              <a:t>7</a:t>
            </a:fld>
            <a:endParaRPr lang="en-US"/>
          </a:p>
        </p:txBody>
      </p:sp>
    </p:spTree>
    <p:extLst>
      <p:ext uri="{BB962C8B-B14F-4D97-AF65-F5344CB8AC3E}">
        <p14:creationId xmlns:p14="http://schemas.microsoft.com/office/powerpoint/2010/main" val="317699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FD2014-FB0A-40CD-9983-B6ADCF61232A}" type="slidenum">
              <a:rPr lang="en-US" smtClean="0"/>
              <a:t>13</a:t>
            </a:fld>
            <a:endParaRPr lang="en-US"/>
          </a:p>
        </p:txBody>
      </p:sp>
    </p:spTree>
    <p:extLst>
      <p:ext uri="{BB962C8B-B14F-4D97-AF65-F5344CB8AC3E}">
        <p14:creationId xmlns:p14="http://schemas.microsoft.com/office/powerpoint/2010/main" val="134910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FD2014-FB0A-40CD-9983-B6ADCF61232A}" type="slidenum">
              <a:rPr lang="en-US" smtClean="0"/>
              <a:t>18</a:t>
            </a:fld>
            <a:endParaRPr lang="en-US"/>
          </a:p>
        </p:txBody>
      </p:sp>
    </p:spTree>
    <p:extLst>
      <p:ext uri="{BB962C8B-B14F-4D97-AF65-F5344CB8AC3E}">
        <p14:creationId xmlns:p14="http://schemas.microsoft.com/office/powerpoint/2010/main" val="735337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FD2014-FB0A-40CD-9983-B6ADCF61232A}" type="slidenum">
              <a:rPr lang="en-US" smtClean="0"/>
              <a:t>20</a:t>
            </a:fld>
            <a:endParaRPr lang="en-US"/>
          </a:p>
        </p:txBody>
      </p:sp>
    </p:spTree>
    <p:extLst>
      <p:ext uri="{BB962C8B-B14F-4D97-AF65-F5344CB8AC3E}">
        <p14:creationId xmlns:p14="http://schemas.microsoft.com/office/powerpoint/2010/main" val="1906671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FD2014-FB0A-40CD-9983-B6ADCF61232A}" type="slidenum">
              <a:rPr lang="en-US" smtClean="0"/>
              <a:t>29</a:t>
            </a:fld>
            <a:endParaRPr lang="en-US"/>
          </a:p>
        </p:txBody>
      </p:sp>
    </p:spTree>
    <p:extLst>
      <p:ext uri="{BB962C8B-B14F-4D97-AF65-F5344CB8AC3E}">
        <p14:creationId xmlns:p14="http://schemas.microsoft.com/office/powerpoint/2010/main" val="262649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FD2014-FB0A-40CD-9983-B6ADCF61232A}" type="slidenum">
              <a:rPr lang="en-US" smtClean="0"/>
              <a:t>30</a:t>
            </a:fld>
            <a:endParaRPr lang="en-US"/>
          </a:p>
        </p:txBody>
      </p:sp>
    </p:spTree>
    <p:extLst>
      <p:ext uri="{BB962C8B-B14F-4D97-AF65-F5344CB8AC3E}">
        <p14:creationId xmlns:p14="http://schemas.microsoft.com/office/powerpoint/2010/main" val="3903965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FD2014-FB0A-40CD-9983-B6ADCF61232A}" type="slidenum">
              <a:rPr lang="en-US" smtClean="0"/>
              <a:t>32</a:t>
            </a:fld>
            <a:endParaRPr lang="en-US"/>
          </a:p>
        </p:txBody>
      </p:sp>
    </p:spTree>
    <p:extLst>
      <p:ext uri="{BB962C8B-B14F-4D97-AF65-F5344CB8AC3E}">
        <p14:creationId xmlns:p14="http://schemas.microsoft.com/office/powerpoint/2010/main" val="69675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2F72CC-01E0-4580-9521-72CC7DFD9182}" type="datetime1">
              <a:rPr lang="en-US" smtClean="0"/>
              <a:t>2/14/20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1455624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F50BE4-6990-4600-9A0F-7FA8B8F2BA4C}" type="datetime1">
              <a:rPr lang="en-US" smtClean="0"/>
              <a:t>2/14/20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1680258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F5ACA9-D87D-41E9-B11D-00B16B10741A}" type="datetime1">
              <a:rPr lang="en-US" smtClean="0"/>
              <a:t>2/14/20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686247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04B3D9-9A4E-4F07-AA5B-F9E38F4D979B}" type="datetime1">
              <a:rPr lang="en-US" smtClean="0"/>
              <a:t>2/14/20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549063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7D1A05-610B-461D-99A4-F39A54BB3971}" type="datetime1">
              <a:rPr lang="en-US" smtClean="0"/>
              <a:t>2/14/20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36839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22162" y="500062"/>
            <a:ext cx="7886700" cy="1325563"/>
          </a:xfrm>
        </p:spPr>
        <p:txBody>
          <a:bodyPr>
            <a:normAutofit/>
          </a:bodyPr>
          <a:lstStyle>
            <a:lvl1pPr>
              <a:defRPr sz="2800">
                <a:solidFill>
                  <a:schemeClr val="accent6">
                    <a:lumMod val="50000"/>
                  </a:schemeClr>
                </a:solidFill>
              </a:defRPr>
            </a:lvl1pPr>
          </a:lstStyle>
          <a:p>
            <a:r>
              <a:rPr lang="en-US" dirty="0"/>
              <a:t>Click to edit Master title style</a:t>
            </a:r>
          </a:p>
        </p:txBody>
      </p:sp>
      <p:sp>
        <p:nvSpPr>
          <p:cNvPr id="3" name="Content Placeholder 2"/>
          <p:cNvSpPr>
            <a:spLocks noGrp="1"/>
          </p:cNvSpPr>
          <p:nvPr>
            <p:ph sz="half" idx="1"/>
          </p:nvPr>
        </p:nvSpPr>
        <p:spPr>
          <a:xfrm>
            <a:off x="918634" y="1486959"/>
            <a:ext cx="3886200" cy="4351338"/>
          </a:xfrm>
        </p:spPr>
        <p:txBody>
          <a:bodyPr/>
          <a:lstStyle>
            <a:lvl1pPr>
              <a:defRPr sz="180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29246F-E9DA-4212-9239-8372C7B51266}" type="datetime1">
              <a:rPr lang="en-US" smtClean="0"/>
              <a:t>2/14/20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35917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C06BE0-AD2E-4309-862C-4C1D9ABB0143}" type="datetime1">
              <a:rPr lang="en-US" smtClean="0"/>
              <a:t>2/14/20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6779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5FD540-C3A0-4DB3-BA5E-0F5CAEECA88D}" type="datetime1">
              <a:rPr lang="en-US" smtClean="0"/>
              <a:t>2/14/20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1246752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170A5-A950-4327-A02C-D5FDABC81975}" type="datetime1">
              <a:rPr lang="en-US" smtClean="0"/>
              <a:t>2/14/20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117653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1E9D91-21D8-44E1-A8A3-3594ACB8722F}" type="datetime1">
              <a:rPr lang="en-US" smtClean="0"/>
              <a:t>2/14/20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212316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BD6C41-DA5F-48CA-9819-16D65C6A651A}" type="datetime1">
              <a:rPr lang="en-US" smtClean="0"/>
              <a:t>2/14/20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A7FD43-AE91-2142-BE89-486ECDF19888}" type="slidenum">
              <a:rPr lang="en-US" smtClean="0"/>
              <a:t>‹#›</a:t>
            </a:fld>
            <a:endParaRPr lang="en-US" dirty="0"/>
          </a:p>
        </p:txBody>
      </p:sp>
    </p:spTree>
    <p:extLst>
      <p:ext uri="{BB962C8B-B14F-4D97-AF65-F5344CB8AC3E}">
        <p14:creationId xmlns:p14="http://schemas.microsoft.com/office/powerpoint/2010/main" val="1498112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97FE4-4A3A-4D52-93B7-84F61BD178F9}" type="datetime1">
              <a:rPr lang="en-US" smtClean="0"/>
              <a:t>2/14/20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7FD43-AE91-2142-BE89-486ECDF19888}" type="slidenum">
              <a:rPr lang="en-US" smtClean="0"/>
              <a:t>‹#›</a:t>
            </a:fld>
            <a:endParaRPr lang="en-US" dirty="0"/>
          </a:p>
        </p:txBody>
      </p:sp>
    </p:spTree>
    <p:extLst>
      <p:ext uri="{BB962C8B-B14F-4D97-AF65-F5344CB8AC3E}">
        <p14:creationId xmlns:p14="http://schemas.microsoft.com/office/powerpoint/2010/main" val="1896751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s://www.globe.gov/documents/355050/21ba2634-3834-460b-bc42-c0548f26d355" TargetMode="External"/><Relationship Id="rId3" Type="http://schemas.openxmlformats.org/officeDocument/2006/relationships/image" Target="../media/image21.jpg"/><Relationship Id="rId7" Type="http://schemas.openxmlformats.org/officeDocument/2006/relationships/hyperlink" Target="http://www.globe.gov/documents/355050/355097/Grass+Green-Up+protocol+Field+Guide/24f18f81-cb5c-464a-9baf-498689469f6e" TargetMode="External"/><Relationship Id="rId2" Type="http://schemas.openxmlformats.org/officeDocument/2006/relationships/image" Target="../media/image20.jpg"/><Relationship Id="rId1" Type="http://schemas.openxmlformats.org/officeDocument/2006/relationships/slideLayout" Target="../slideLayouts/slideLayout4.xml"/><Relationship Id="rId6" Type="http://schemas.openxmlformats.org/officeDocument/2006/relationships/hyperlink" Target="http://www.globe.gov/documents/355050/0ae2e930-1ea9-4850-a782-704486e8b392" TargetMode="External"/><Relationship Id="rId5" Type="http://schemas.openxmlformats.org/officeDocument/2006/relationships/hyperlink" Target="http://www.globe.gov/documents/348614/8c79fb1e-7c89-49c9-ba29-4a1ca05c5191" TargetMode="Externa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hyperlink" Target="http://www.globe.gov/documents/10157/2209c9c4-96d7-46fe-acdd-eba84b73e5df" TargetMode="Externa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hyperlink" Target="https://itunes.apple.com/us/app/globe-data-entry/id980592274?ls=1&amp;mt=8" TargetMode="External"/><Relationship Id="rId3" Type="http://schemas.openxmlformats.org/officeDocument/2006/relationships/image" Target="../media/image34.jpg"/><Relationship Id="rId7" Type="http://schemas.openxmlformats.org/officeDocument/2006/relationships/hyperlink" Target="https://play.google.com/store/apps/details?id=gov.nasa.globe.deapp&amp;hl=en"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mailto:DATA@GLOBE.GOV" TargetMode="External"/><Relationship Id="rId5"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 Id="rId4" Type="http://schemas.openxmlformats.org/officeDocument/2006/relationships/image" Target="../media/image35.jp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hyperlink" Target="https://www.globe.gov/documents/355050/efb91c50-32cb-4733-a2f6-1e2acaebc575"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7.jpg"/><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hyperlink" Target="https://www.globe.gov/documents/10157/7349361/Viz+tutorial.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hyperlink" Target="http://vis.globe.gov/GLOBE/" TargetMode="Externa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hyperlink" Target="http://www.globe.gov/" TargetMode="External"/><Relationship Id="rId3" Type="http://schemas.openxmlformats.org/officeDocument/2006/relationships/image" Target="../media/image2.png"/><Relationship Id="rId7" Type="http://schemas.openxmlformats.org/officeDocument/2006/relationships/hyperlink" Target="mailto:help@globe.gov"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docs.google.com/forms/d/1nF4DOebsUPFN2I3Sl73HZkrN_BzFnjAgCBdAQAt_E0I/viewform?c=0&amp;w=1" TargetMode="External"/><Relationship Id="rId11" Type="http://schemas.openxmlformats.org/officeDocument/2006/relationships/image" Target="../media/image47.png"/><Relationship Id="rId5" Type="http://schemas.openxmlformats.org/officeDocument/2006/relationships/image" Target="../media/image46.jpg"/><Relationship Id="rId10" Type="http://schemas.openxmlformats.org/officeDocument/2006/relationships/hyperlink" Target="http://climate.nasa.gov/" TargetMode="External"/><Relationship Id="rId4" Type="http://schemas.openxmlformats.org/officeDocument/2006/relationships/image" Target="../media/image45.jpg"/><Relationship Id="rId9" Type="http://schemas.openxmlformats.org/officeDocument/2006/relationships/hyperlink" Target="http://nasawavelength.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vs.gsfc.nasa.gov/cgi-bin/details.cgi?aid=4154" TargetMode="Externa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neo.sci.gsfc.nasa.gov/view.php?datasetId=MOD13A2_M_NDVI" TargetMode="External"/><Relationship Id="rId5" Type="http://schemas.openxmlformats.org/officeDocument/2006/relationships/hyperlink" Target="http://neo.sci.gsfc.nasa.gov/view.php?datasetId=MOD17A2_M_PSN" TargetMode="Externa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Slide One</a:t>
            </a:r>
          </a:p>
        </p:txBody>
      </p:sp>
      <p:pic>
        <p:nvPicPr>
          <p:cNvPr id="7" name="Content Placeholder 6" descr="The GLOBE Program. Biosphere, Grass Green-Up Protocol. Illustration is of grass blades in bloom"/>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3579"/>
            <a:ext cx="9125047" cy="6861579"/>
          </a:xfrm>
        </p:spPr>
      </p:pic>
      <p:sp>
        <p:nvSpPr>
          <p:cNvPr id="2" name="Slide Number Placeholder 1"/>
          <p:cNvSpPr>
            <a:spLocks noGrp="1"/>
          </p:cNvSpPr>
          <p:nvPr>
            <p:ph type="sldNum" sz="quarter" idx="12"/>
          </p:nvPr>
        </p:nvSpPr>
        <p:spPr/>
        <p:txBody>
          <a:bodyPr/>
          <a:lstStyle/>
          <a:p>
            <a:fld id="{60A7FD43-AE91-2142-BE89-486ECDF19888}" type="slidenum">
              <a:rPr lang="en-US" smtClean="0"/>
              <a:t>1</a:t>
            </a:fld>
            <a:endParaRPr lang="en-US" dirty="0"/>
          </a:p>
        </p:txBody>
      </p:sp>
    </p:spTree>
    <p:extLst>
      <p:ext uri="{BB962C8B-B14F-4D97-AF65-F5344CB8AC3E}">
        <p14:creationId xmlns:p14="http://schemas.microsoft.com/office/powerpoint/2010/main" val="765401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10</a:t>
            </a:fld>
            <a:endParaRPr lang="en-US" dirty="0"/>
          </a:p>
        </p:txBody>
      </p:sp>
      <p:pic>
        <p:nvPicPr>
          <p:cNvPr id="7" name="Picture 6"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02" y="-65315"/>
            <a:ext cx="8098263" cy="1028700"/>
          </a:xfrm>
          <a:prstGeom prst="rect">
            <a:avLst/>
          </a:prstGeom>
        </p:spPr>
      </p:pic>
      <p:pic>
        <p:nvPicPr>
          <p:cNvPr id="10" name="Content Placeholder 9" descr="Menu: How your measurements can hel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37360"/>
            <a:ext cx="1192267" cy="6895360"/>
          </a:xfrm>
        </p:spPr>
      </p:pic>
      <p:sp>
        <p:nvSpPr>
          <p:cNvPr id="2" name="Title 1"/>
          <p:cNvSpPr>
            <a:spLocks noGrp="1"/>
          </p:cNvSpPr>
          <p:nvPr>
            <p:ph type="title"/>
          </p:nvPr>
        </p:nvSpPr>
        <p:spPr>
          <a:xfrm>
            <a:off x="1233883" y="800535"/>
            <a:ext cx="7886700" cy="1325563"/>
          </a:xfrm>
        </p:spPr>
        <p:txBody>
          <a:bodyPr/>
          <a:lstStyle/>
          <a:p>
            <a:r>
              <a:rPr lang="en-US" b="1" dirty="0">
                <a:solidFill>
                  <a:srgbClr val="055000"/>
                </a:solidFill>
              </a:rPr>
              <a:t>Let’s do a quick review before moving onto data collection! Answer to Question 1</a:t>
            </a:r>
          </a:p>
        </p:txBody>
      </p:sp>
      <p:sp>
        <p:nvSpPr>
          <p:cNvPr id="12" name="Content Placeholder 2"/>
          <p:cNvSpPr>
            <a:spLocks noGrp="1"/>
          </p:cNvSpPr>
          <p:nvPr>
            <p:ph sz="half" idx="1"/>
          </p:nvPr>
        </p:nvSpPr>
        <p:spPr>
          <a:xfrm>
            <a:off x="1487714" y="1963248"/>
            <a:ext cx="6921500" cy="4351337"/>
          </a:xfrm>
        </p:spPr>
        <p:txBody>
          <a:bodyPr/>
          <a:lstStyle/>
          <a:p>
            <a:pPr marL="0" indent="0">
              <a:buNone/>
            </a:pPr>
            <a:r>
              <a:rPr lang="en-US" sz="2000" b="1" dirty="0"/>
              <a:t>1. What part of the Earth system is known as the zone of life?</a:t>
            </a:r>
            <a:endParaRPr lang="en-US" sz="2000" dirty="0"/>
          </a:p>
          <a:p>
            <a:pPr marL="0" indent="0">
              <a:buNone/>
            </a:pPr>
            <a:r>
              <a:rPr lang="en-US" sz="2000" b="1" dirty="0"/>
              <a:t>	</a:t>
            </a:r>
            <a:r>
              <a:rPr lang="en-US" sz="2000" dirty="0"/>
              <a:t>A. Atmosphere</a:t>
            </a:r>
          </a:p>
          <a:p>
            <a:pPr marL="0" indent="0">
              <a:buNone/>
            </a:pPr>
            <a:r>
              <a:rPr lang="en-US" sz="2000" b="1" dirty="0"/>
              <a:t>	B. Biosphere- </a:t>
            </a:r>
            <a:r>
              <a:rPr lang="en-US" sz="2000" b="1" dirty="0">
                <a:solidFill>
                  <a:srgbClr val="FF0000"/>
                </a:solidFill>
              </a:rPr>
              <a:t>correct </a:t>
            </a:r>
            <a:r>
              <a:rPr lang="en-US" sz="2000" b="1" dirty="0">
                <a:solidFill>
                  <a:srgbClr val="FF0000"/>
                </a:solidFill>
                <a:sym typeface="Wingdings"/>
              </a:rPr>
              <a:t> </a:t>
            </a:r>
            <a:endParaRPr lang="en-US" sz="2000" b="1" dirty="0">
              <a:solidFill>
                <a:srgbClr val="FF0000"/>
              </a:solidFill>
            </a:endParaRPr>
          </a:p>
          <a:p>
            <a:pPr marL="0" indent="0">
              <a:buNone/>
            </a:pPr>
            <a:r>
              <a:rPr lang="en-US" sz="2000" b="1" dirty="0"/>
              <a:t>	</a:t>
            </a:r>
            <a:r>
              <a:rPr lang="en-US" sz="2000" dirty="0"/>
              <a:t>C. Lithosphere</a:t>
            </a:r>
          </a:p>
          <a:p>
            <a:pPr marL="0" indent="0">
              <a:buNone/>
            </a:pPr>
            <a:r>
              <a:rPr lang="en-US" sz="2000" dirty="0"/>
              <a:t>	D. Hydrosphere</a:t>
            </a:r>
          </a:p>
          <a:p>
            <a:pPr marL="0" indent="0">
              <a:buNone/>
            </a:pPr>
            <a:endParaRPr lang="en-US" sz="2000" dirty="0"/>
          </a:p>
          <a:p>
            <a:pPr marL="0" indent="0">
              <a:buNone/>
            </a:pPr>
            <a:r>
              <a:rPr lang="en-US" sz="2000" b="1" dirty="0">
                <a:solidFill>
                  <a:srgbClr val="FF0000"/>
                </a:solidFill>
              </a:rPr>
              <a:t>Were you correct? </a:t>
            </a:r>
          </a:p>
          <a:p>
            <a:pPr marL="0" indent="0">
              <a:buNone/>
            </a:pPr>
            <a:endParaRPr lang="en-US" dirty="0"/>
          </a:p>
          <a:p>
            <a:endParaRPr lang="en-US" dirty="0"/>
          </a:p>
        </p:txBody>
      </p:sp>
    </p:spTree>
    <p:extLst>
      <p:ext uri="{BB962C8B-B14F-4D97-AF65-F5344CB8AC3E}">
        <p14:creationId xmlns:p14="http://schemas.microsoft.com/office/powerpoint/2010/main" val="992609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11</a:t>
            </a:fld>
            <a:endParaRPr lang="en-US" dirty="0"/>
          </a:p>
        </p:txBody>
      </p:sp>
      <p:pic>
        <p:nvPicPr>
          <p:cNvPr id="7" name="Picture 6"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02" y="-65315"/>
            <a:ext cx="8098263" cy="1028700"/>
          </a:xfrm>
          <a:prstGeom prst="rect">
            <a:avLst/>
          </a:prstGeom>
        </p:spPr>
      </p:pic>
      <p:pic>
        <p:nvPicPr>
          <p:cNvPr id="10" name="Content Placeholder 9" descr="Menu: How your measurements can hel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37360"/>
            <a:ext cx="1192267" cy="6895360"/>
          </a:xfrm>
        </p:spPr>
      </p:pic>
      <p:sp>
        <p:nvSpPr>
          <p:cNvPr id="2" name="Title 1"/>
          <p:cNvSpPr>
            <a:spLocks noGrp="1"/>
          </p:cNvSpPr>
          <p:nvPr>
            <p:ph type="title"/>
          </p:nvPr>
        </p:nvSpPr>
        <p:spPr>
          <a:xfrm>
            <a:off x="1194851" y="877555"/>
            <a:ext cx="7886700" cy="1325563"/>
          </a:xfrm>
        </p:spPr>
        <p:txBody>
          <a:bodyPr/>
          <a:lstStyle/>
          <a:p>
            <a:r>
              <a:rPr lang="en-US" b="1" dirty="0">
                <a:solidFill>
                  <a:srgbClr val="055000"/>
                </a:solidFill>
              </a:rPr>
              <a:t>Let’s do a quick review before moving onto data collection! Question 2</a:t>
            </a:r>
          </a:p>
        </p:txBody>
      </p:sp>
      <p:sp>
        <p:nvSpPr>
          <p:cNvPr id="12" name="Content Placeholder 2"/>
          <p:cNvSpPr>
            <a:spLocks noGrp="1"/>
          </p:cNvSpPr>
          <p:nvPr>
            <p:ph sz="half" idx="1"/>
          </p:nvPr>
        </p:nvSpPr>
        <p:spPr>
          <a:xfrm>
            <a:off x="1520370" y="2012233"/>
            <a:ext cx="6660243" cy="4351337"/>
          </a:xfrm>
        </p:spPr>
        <p:txBody>
          <a:bodyPr/>
          <a:lstStyle/>
          <a:p>
            <a:pPr marL="0" indent="0">
              <a:buNone/>
            </a:pPr>
            <a:r>
              <a:rPr lang="en-US" sz="2000" dirty="0"/>
              <a:t>True or False: In every part of the world, there is one green-up and green-down cycle. </a:t>
            </a:r>
          </a:p>
          <a:p>
            <a:pPr marL="0" indent="0">
              <a:buNone/>
            </a:pPr>
            <a:r>
              <a:rPr lang="en-US" sz="2000" b="1" dirty="0"/>
              <a:t>	</a:t>
            </a:r>
            <a:endParaRPr lang="en-US" sz="2000" dirty="0"/>
          </a:p>
          <a:p>
            <a:pPr marL="0" indent="0">
              <a:buNone/>
            </a:pPr>
            <a:r>
              <a:rPr lang="en-US" sz="2000" b="1" dirty="0">
                <a:solidFill>
                  <a:srgbClr val="FF0000"/>
                </a:solidFill>
              </a:rPr>
              <a:t>Do you know the answer?</a:t>
            </a:r>
          </a:p>
          <a:p>
            <a:pPr marL="0" indent="0">
              <a:buNone/>
            </a:pPr>
            <a:endParaRPr lang="en-US" dirty="0"/>
          </a:p>
          <a:p>
            <a:endParaRPr lang="en-US" dirty="0"/>
          </a:p>
        </p:txBody>
      </p:sp>
    </p:spTree>
    <p:extLst>
      <p:ext uri="{BB962C8B-B14F-4D97-AF65-F5344CB8AC3E}">
        <p14:creationId xmlns:p14="http://schemas.microsoft.com/office/powerpoint/2010/main" val="1991067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12</a:t>
            </a:fld>
            <a:endParaRPr lang="en-US" dirty="0"/>
          </a:p>
        </p:txBody>
      </p:sp>
      <p:pic>
        <p:nvPicPr>
          <p:cNvPr id="7" name="Picture 6"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02" y="-48986"/>
            <a:ext cx="8098263" cy="1028700"/>
          </a:xfrm>
          <a:prstGeom prst="rect">
            <a:avLst/>
          </a:prstGeom>
        </p:spPr>
      </p:pic>
      <p:pic>
        <p:nvPicPr>
          <p:cNvPr id="10" name="Content Placeholder 9" descr="Menu: How your measurements can hel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674" y="-32659"/>
            <a:ext cx="1192267" cy="6895360"/>
          </a:xfrm>
        </p:spPr>
      </p:pic>
      <p:sp>
        <p:nvSpPr>
          <p:cNvPr id="2" name="Title 1"/>
          <p:cNvSpPr>
            <a:spLocks noGrp="1"/>
          </p:cNvSpPr>
          <p:nvPr>
            <p:ph type="title"/>
          </p:nvPr>
        </p:nvSpPr>
        <p:spPr>
          <a:xfrm>
            <a:off x="1224783" y="828570"/>
            <a:ext cx="7886700" cy="1325563"/>
          </a:xfrm>
        </p:spPr>
        <p:txBody>
          <a:bodyPr/>
          <a:lstStyle/>
          <a:p>
            <a:r>
              <a:rPr lang="en-US" b="1" dirty="0">
                <a:solidFill>
                  <a:srgbClr val="055000"/>
                </a:solidFill>
              </a:rPr>
              <a:t>Let’s do a quick review before moving onto data collection! Answer to Question 2</a:t>
            </a:r>
          </a:p>
        </p:txBody>
      </p:sp>
      <p:sp>
        <p:nvSpPr>
          <p:cNvPr id="12" name="Content Placeholder 2"/>
          <p:cNvSpPr>
            <a:spLocks noGrp="1"/>
          </p:cNvSpPr>
          <p:nvPr>
            <p:ph sz="half" idx="1"/>
          </p:nvPr>
        </p:nvSpPr>
        <p:spPr>
          <a:xfrm>
            <a:off x="1520370" y="2012233"/>
            <a:ext cx="6660243" cy="4351337"/>
          </a:xfrm>
        </p:spPr>
        <p:txBody>
          <a:bodyPr/>
          <a:lstStyle/>
          <a:p>
            <a:pPr marL="0" indent="0">
              <a:buNone/>
            </a:pPr>
            <a:r>
              <a:rPr lang="en-US" sz="2000" dirty="0"/>
              <a:t>True or False: In every part of the world, there is one green-up and green-down cycle.  </a:t>
            </a:r>
            <a:r>
              <a:rPr lang="en-US" sz="2000" b="1" dirty="0"/>
              <a:t>False </a:t>
            </a:r>
          </a:p>
          <a:p>
            <a:pPr marL="0" indent="0">
              <a:buNone/>
            </a:pPr>
            <a:r>
              <a:rPr lang="en-US" sz="2000" b="1" dirty="0"/>
              <a:t>	</a:t>
            </a:r>
            <a:endParaRPr lang="en-US" sz="2000" dirty="0"/>
          </a:p>
          <a:p>
            <a:pPr marL="0" indent="0">
              <a:buNone/>
            </a:pPr>
            <a:r>
              <a:rPr lang="en-US" sz="2000" b="1" dirty="0">
                <a:solidFill>
                  <a:srgbClr val="FF0000"/>
                </a:solidFill>
              </a:rPr>
              <a:t>Were you correct? </a:t>
            </a:r>
          </a:p>
          <a:p>
            <a:pPr marL="0" indent="0">
              <a:buNone/>
            </a:pPr>
            <a:endParaRPr lang="en-US" dirty="0"/>
          </a:p>
          <a:p>
            <a:endParaRPr lang="en-US" dirty="0"/>
          </a:p>
        </p:txBody>
      </p:sp>
    </p:spTree>
    <p:extLst>
      <p:ext uri="{BB962C8B-B14F-4D97-AF65-F5344CB8AC3E}">
        <p14:creationId xmlns:p14="http://schemas.microsoft.com/office/powerpoint/2010/main" val="690502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13</a:t>
            </a:fld>
            <a:endParaRPr lang="en-US" dirty="0"/>
          </a:p>
        </p:txBody>
      </p:sp>
      <p:pic>
        <p:nvPicPr>
          <p:cNvPr id="7" name="Picture 6" descr="Grass Green-up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102" y="-64417"/>
            <a:ext cx="8098263" cy="1028700"/>
          </a:xfrm>
          <a:prstGeom prst="rect">
            <a:avLst/>
          </a:prstGeom>
        </p:spPr>
      </p:pic>
      <p:pic>
        <p:nvPicPr>
          <p:cNvPr id="10" name="Content Placeholder 9" descr="Menu: How your measurements can help"/>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6637" y="-37360"/>
            <a:ext cx="1192267" cy="6895360"/>
          </a:xfrm>
        </p:spPr>
      </p:pic>
      <p:sp>
        <p:nvSpPr>
          <p:cNvPr id="2" name="Title 1"/>
          <p:cNvSpPr>
            <a:spLocks noGrp="1"/>
          </p:cNvSpPr>
          <p:nvPr>
            <p:ph type="title"/>
          </p:nvPr>
        </p:nvSpPr>
        <p:spPr>
          <a:xfrm>
            <a:off x="1218904" y="660268"/>
            <a:ext cx="7886700" cy="1325563"/>
          </a:xfrm>
        </p:spPr>
        <p:txBody>
          <a:bodyPr/>
          <a:lstStyle/>
          <a:p>
            <a:r>
              <a:rPr lang="en-US" b="1" dirty="0">
                <a:solidFill>
                  <a:srgbClr val="055000"/>
                </a:solidFill>
              </a:rPr>
              <a:t>Let’s do a quick review before moving onto data collection! Question 3</a:t>
            </a:r>
          </a:p>
        </p:txBody>
      </p:sp>
      <p:sp>
        <p:nvSpPr>
          <p:cNvPr id="12" name="Content Placeholder 2"/>
          <p:cNvSpPr>
            <a:spLocks noGrp="1"/>
          </p:cNvSpPr>
          <p:nvPr>
            <p:ph sz="half" idx="1"/>
          </p:nvPr>
        </p:nvSpPr>
        <p:spPr>
          <a:xfrm>
            <a:off x="1514165" y="1985831"/>
            <a:ext cx="7248071" cy="4351337"/>
          </a:xfrm>
        </p:spPr>
        <p:txBody>
          <a:bodyPr>
            <a:normAutofit lnSpcReduction="10000"/>
          </a:bodyPr>
          <a:lstStyle/>
          <a:p>
            <a:pPr marL="0" indent="0">
              <a:buNone/>
            </a:pPr>
            <a:r>
              <a:rPr lang="en-US" sz="2000" b="1" dirty="0"/>
              <a:t>Why are scientists interested in green-up data? The data can be used:</a:t>
            </a:r>
          </a:p>
          <a:p>
            <a:pPr marL="457200" indent="-457200">
              <a:buFont typeface="+mj-lt"/>
              <a:buAutoNum type="alphaLcParenR"/>
            </a:pPr>
            <a:r>
              <a:rPr lang="en-US" sz="2000" dirty="0"/>
              <a:t>to help interpret satellite observations of greenness, such as imagery of the Normalized Difference Vegetation Index (NDVI)</a:t>
            </a:r>
          </a:p>
          <a:p>
            <a:pPr marL="457200" indent="-457200">
              <a:buFont typeface="+mj-lt"/>
              <a:buAutoNum type="alphaLcParenR"/>
            </a:pPr>
            <a:r>
              <a:rPr lang="en-US" sz="2000" dirty="0"/>
              <a:t>to determine how environmental conditions affect plant growth</a:t>
            </a:r>
          </a:p>
          <a:p>
            <a:pPr marL="457200" indent="-457200">
              <a:buFont typeface="+mj-lt"/>
              <a:buAutoNum type="alphaLcParenR"/>
            </a:pPr>
            <a:r>
              <a:rPr lang="en-US" sz="2000" dirty="0"/>
              <a:t>to calculate changes in growing season length and onset over years</a:t>
            </a:r>
          </a:p>
          <a:p>
            <a:pPr marL="457200" indent="-457200">
              <a:buFont typeface="+mj-lt"/>
              <a:buAutoNum type="alphaLcParenR"/>
            </a:pPr>
            <a:r>
              <a:rPr lang="en-US" sz="2000"/>
              <a:t>to monitor </a:t>
            </a:r>
            <a:r>
              <a:rPr lang="en-US" sz="2000" dirty="0"/>
              <a:t>the nature and extent of climate change and its effects on plants and animals</a:t>
            </a:r>
          </a:p>
          <a:p>
            <a:pPr marL="457200" indent="-457200">
              <a:buFont typeface="+mj-lt"/>
              <a:buAutoNum type="alphaLcParenR"/>
            </a:pPr>
            <a:r>
              <a:rPr lang="en-US" sz="2000" dirty="0"/>
              <a:t>all of the above</a:t>
            </a:r>
          </a:p>
          <a:p>
            <a:pPr marL="457200" indent="-457200">
              <a:buFont typeface="+mj-lt"/>
              <a:buAutoNum type="alphaLcParenR"/>
            </a:pPr>
            <a:r>
              <a:rPr lang="en-US" sz="2000" dirty="0"/>
              <a:t>only A and B</a:t>
            </a:r>
          </a:p>
          <a:p>
            <a:pPr marL="0" indent="0">
              <a:buNone/>
            </a:pPr>
            <a:endParaRPr lang="en-US" sz="2000" dirty="0"/>
          </a:p>
          <a:p>
            <a:pPr marL="0" indent="0">
              <a:buNone/>
            </a:pPr>
            <a:r>
              <a:rPr lang="en-US" sz="2000" b="1" dirty="0">
                <a:solidFill>
                  <a:srgbClr val="FF0000"/>
                </a:solidFill>
              </a:rPr>
              <a:t>Do you know the answer?</a:t>
            </a:r>
          </a:p>
          <a:p>
            <a:pPr marL="0" indent="0">
              <a:buNone/>
            </a:pPr>
            <a:endParaRPr lang="en-US" dirty="0"/>
          </a:p>
          <a:p>
            <a:endParaRPr lang="en-US" dirty="0"/>
          </a:p>
        </p:txBody>
      </p:sp>
    </p:spTree>
    <p:extLst>
      <p:ext uri="{BB962C8B-B14F-4D97-AF65-F5344CB8AC3E}">
        <p14:creationId xmlns:p14="http://schemas.microsoft.com/office/powerpoint/2010/main" val="23529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14</a:t>
            </a:fld>
            <a:endParaRPr lang="en-US" dirty="0"/>
          </a:p>
        </p:txBody>
      </p:sp>
      <p:pic>
        <p:nvPicPr>
          <p:cNvPr id="7" name="Picture 6"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02" y="-67111"/>
            <a:ext cx="8098263" cy="1028700"/>
          </a:xfrm>
          <a:prstGeom prst="rect">
            <a:avLst/>
          </a:prstGeom>
        </p:spPr>
      </p:pic>
      <p:pic>
        <p:nvPicPr>
          <p:cNvPr id="10" name="Content Placeholder 9" descr="Menu: How your measurements can hel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2657" y="-37360"/>
            <a:ext cx="1192267" cy="6895360"/>
          </a:xfrm>
        </p:spPr>
      </p:pic>
      <p:sp>
        <p:nvSpPr>
          <p:cNvPr id="2" name="Title 1"/>
          <p:cNvSpPr>
            <a:spLocks noGrp="1"/>
          </p:cNvSpPr>
          <p:nvPr>
            <p:ph type="title"/>
          </p:nvPr>
        </p:nvSpPr>
        <p:spPr>
          <a:xfrm>
            <a:off x="1224924" y="821902"/>
            <a:ext cx="7886700" cy="1325563"/>
          </a:xfrm>
        </p:spPr>
        <p:txBody>
          <a:bodyPr/>
          <a:lstStyle/>
          <a:p>
            <a:r>
              <a:rPr lang="en-US" b="1" dirty="0">
                <a:solidFill>
                  <a:srgbClr val="055000"/>
                </a:solidFill>
              </a:rPr>
              <a:t>Let’s do a quick review before moving onto data collection! Answer to Question 3</a:t>
            </a:r>
          </a:p>
        </p:txBody>
      </p:sp>
      <p:sp>
        <p:nvSpPr>
          <p:cNvPr id="12" name="Content Placeholder 2"/>
          <p:cNvSpPr>
            <a:spLocks noGrp="1"/>
          </p:cNvSpPr>
          <p:nvPr>
            <p:ph sz="half" idx="1"/>
          </p:nvPr>
        </p:nvSpPr>
        <p:spPr>
          <a:xfrm>
            <a:off x="1514165" y="1985831"/>
            <a:ext cx="7248071" cy="4351337"/>
          </a:xfrm>
        </p:spPr>
        <p:txBody>
          <a:bodyPr>
            <a:normAutofit lnSpcReduction="10000"/>
          </a:bodyPr>
          <a:lstStyle/>
          <a:p>
            <a:pPr marL="0" indent="0">
              <a:buNone/>
            </a:pPr>
            <a:r>
              <a:rPr lang="en-US" sz="2000" b="1" dirty="0"/>
              <a:t>Why are scientists interested in green-up data? The data can be used:</a:t>
            </a:r>
          </a:p>
          <a:p>
            <a:pPr marL="457200" indent="-457200">
              <a:buFont typeface="+mj-lt"/>
              <a:buAutoNum type="alphaLcParenR"/>
            </a:pPr>
            <a:r>
              <a:rPr lang="en-US" sz="2000" dirty="0"/>
              <a:t>to help interpret satellite observations of greenness, such as imagery of the   Normalized Difference Vegetation Index (NDVI)</a:t>
            </a:r>
          </a:p>
          <a:p>
            <a:pPr marL="457200" indent="-457200">
              <a:buFont typeface="+mj-lt"/>
              <a:buAutoNum type="alphaLcParenR"/>
            </a:pPr>
            <a:r>
              <a:rPr lang="en-US" sz="2000" dirty="0"/>
              <a:t>to determine how environmental conditions affect plant growth</a:t>
            </a:r>
          </a:p>
          <a:p>
            <a:pPr marL="457200" indent="-457200">
              <a:buFont typeface="+mj-lt"/>
              <a:buAutoNum type="alphaLcParenR"/>
            </a:pPr>
            <a:r>
              <a:rPr lang="en-US" sz="2000" dirty="0"/>
              <a:t>to calculate changes in growing season length and onset over years</a:t>
            </a:r>
          </a:p>
          <a:p>
            <a:pPr marL="457200" indent="-457200">
              <a:buFont typeface="+mj-lt"/>
              <a:buAutoNum type="alphaLcParenR"/>
            </a:pPr>
            <a:r>
              <a:rPr lang="en-US" sz="2000" dirty="0"/>
              <a:t>to monitor the nature and extent of climate change and its effects on plants and animals</a:t>
            </a:r>
          </a:p>
          <a:p>
            <a:pPr marL="457200" indent="-457200">
              <a:buFont typeface="+mj-lt"/>
              <a:buAutoNum type="alphaLcParenR"/>
            </a:pPr>
            <a:r>
              <a:rPr lang="en-US" sz="2000" b="1" dirty="0"/>
              <a:t>all of the above –</a:t>
            </a:r>
            <a:r>
              <a:rPr lang="en-US" sz="2000" b="1" dirty="0">
                <a:solidFill>
                  <a:srgbClr val="FF0000"/>
                </a:solidFill>
              </a:rPr>
              <a:t>correct </a:t>
            </a:r>
            <a:r>
              <a:rPr lang="en-US" sz="2000" b="1" dirty="0">
                <a:solidFill>
                  <a:srgbClr val="FF0000"/>
                </a:solidFill>
                <a:sym typeface="Wingdings"/>
              </a:rPr>
              <a:t> </a:t>
            </a:r>
            <a:endParaRPr lang="en-US" sz="2000" b="1" dirty="0">
              <a:solidFill>
                <a:srgbClr val="FF0000"/>
              </a:solidFill>
            </a:endParaRPr>
          </a:p>
          <a:p>
            <a:pPr marL="457200" indent="-457200">
              <a:buFont typeface="+mj-lt"/>
              <a:buAutoNum type="alphaLcParenR"/>
            </a:pPr>
            <a:r>
              <a:rPr lang="en-US" sz="2000" dirty="0"/>
              <a:t>only A and B</a:t>
            </a:r>
          </a:p>
          <a:p>
            <a:pPr marL="0" indent="0">
              <a:buNone/>
            </a:pPr>
            <a:endParaRPr lang="en-US" sz="2000" dirty="0"/>
          </a:p>
          <a:p>
            <a:pPr marL="0" indent="0">
              <a:buNone/>
            </a:pPr>
            <a:r>
              <a:rPr lang="en-US" sz="2000" b="1" dirty="0">
                <a:solidFill>
                  <a:srgbClr val="FF0000"/>
                </a:solidFill>
              </a:rPr>
              <a:t>Were you correct? Let’s now look at data collection.</a:t>
            </a:r>
          </a:p>
          <a:p>
            <a:pPr marL="0" indent="0">
              <a:buNone/>
            </a:pPr>
            <a:endParaRPr lang="en-US" dirty="0"/>
          </a:p>
          <a:p>
            <a:endParaRPr lang="en-US" dirty="0"/>
          </a:p>
        </p:txBody>
      </p:sp>
    </p:spTree>
    <p:extLst>
      <p:ext uri="{BB962C8B-B14F-4D97-AF65-F5344CB8AC3E}">
        <p14:creationId xmlns:p14="http://schemas.microsoft.com/office/powerpoint/2010/main" val="42468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15</a:t>
            </a:fld>
            <a:endParaRPr lang="en-US" dirty="0"/>
          </a:p>
        </p:txBody>
      </p:sp>
      <p:pic>
        <p:nvPicPr>
          <p:cNvPr id="14" name="Picture 13"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546" y="-14138"/>
            <a:ext cx="8013416" cy="1012371"/>
          </a:xfrm>
          <a:prstGeom prst="rect">
            <a:avLst/>
          </a:prstGeom>
        </p:spPr>
      </p:pic>
      <p:pic>
        <p:nvPicPr>
          <p:cNvPr id="15" name="Content Placeholder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 y="-14138"/>
            <a:ext cx="1190230" cy="6858000"/>
          </a:xfrm>
          <a:prstGeom prst="rect">
            <a:avLst/>
          </a:prstGeom>
        </p:spPr>
      </p:pic>
      <p:sp>
        <p:nvSpPr>
          <p:cNvPr id="2" name="Title 1"/>
          <p:cNvSpPr>
            <a:spLocks noGrp="1"/>
          </p:cNvSpPr>
          <p:nvPr>
            <p:ph type="title"/>
          </p:nvPr>
        </p:nvSpPr>
        <p:spPr>
          <a:xfrm>
            <a:off x="1276054" y="617823"/>
            <a:ext cx="7886700" cy="1325563"/>
          </a:xfrm>
        </p:spPr>
        <p:txBody>
          <a:bodyPr/>
          <a:lstStyle/>
          <a:p>
            <a:r>
              <a:rPr lang="en-US" b="1" dirty="0"/>
              <a:t>Overview of the Grass Green-Up Protocol</a:t>
            </a:r>
          </a:p>
        </p:txBody>
      </p:sp>
      <p:graphicFrame>
        <p:nvGraphicFramePr>
          <p:cNvPr id="11" name="Table 10" descr="Table showing needed information for the Grass Green-up Protocol.&#10;When - Select your site at least 2 weeks before green-up begins. For grasses, the start of Green-Up occurs when any initial green grass shoot is first observed.&#10;Where - You will need to make your observations in a one-meter square that is dominated by grass plants. &#10;Time needed -10-15 minutes per measurement. Frequency of observations: Ideally, visit plant at least two times a week to check for the start of green-up and continue observing until leaf growth plateaus.&#10;Prerequisites - none&#10;Primary Instrument - Metric ruler&#10;Skill level - all&#10;References - Site Definition Sheet&#10;Grass Green-Up Protocol Field Guide&#10;Green-up data sheet"/>
          <p:cNvGraphicFramePr>
            <a:graphicFrameLocks noGrp="1"/>
          </p:cNvGraphicFramePr>
          <p:nvPr>
            <p:extLst>
              <p:ext uri="{D42A27DB-BD31-4B8C-83A1-F6EECF244321}">
                <p14:modId xmlns:p14="http://schemas.microsoft.com/office/powerpoint/2010/main" val="3370621175"/>
              </p:ext>
            </p:extLst>
          </p:nvPr>
        </p:nvGraphicFramePr>
        <p:xfrm>
          <a:off x="1437831" y="1595275"/>
          <a:ext cx="7004040" cy="4439039"/>
        </p:xfrm>
        <a:graphic>
          <a:graphicData uri="http://schemas.openxmlformats.org/drawingml/2006/table">
            <a:tbl>
              <a:tblPr firstRow="1" bandRow="1">
                <a:tableStyleId>{16D9F66E-5EB9-4882-86FB-DCBF35E3C3E4}</a:tableStyleId>
              </a:tblPr>
              <a:tblGrid>
                <a:gridCol w="2442034">
                  <a:extLst>
                    <a:ext uri="{9D8B030D-6E8A-4147-A177-3AD203B41FA5}">
                      <a16:colId xmlns:a16="http://schemas.microsoft.com/office/drawing/2014/main" val="20000"/>
                    </a:ext>
                  </a:extLst>
                </a:gridCol>
                <a:gridCol w="4562006">
                  <a:extLst>
                    <a:ext uri="{9D8B030D-6E8A-4147-A177-3AD203B41FA5}">
                      <a16:colId xmlns:a16="http://schemas.microsoft.com/office/drawing/2014/main" val="20001"/>
                    </a:ext>
                  </a:extLst>
                </a:gridCol>
              </a:tblGrid>
              <a:tr h="984639">
                <a:tc>
                  <a:txBody>
                    <a:bodyPr/>
                    <a:lstStyle/>
                    <a:p>
                      <a:r>
                        <a:rPr lang="en-US" sz="1400" b="1" dirty="0">
                          <a:solidFill>
                            <a:schemeClr val="accent6">
                              <a:lumMod val="50000"/>
                            </a:schemeClr>
                          </a:solidFill>
                        </a:rPr>
                        <a:t>When</a:t>
                      </a:r>
                    </a:p>
                  </a:txBody>
                  <a:tcPr/>
                </a:tc>
                <a:tc>
                  <a:txBody>
                    <a:bodyPr/>
                    <a:lstStyle/>
                    <a:p>
                      <a:pPr marL="0" marR="0" indent="0" algn="just" defTabSz="914400" rtl="0" eaLnBrk="1" fontAlgn="auto" latinLnBrk="0" hangingPunct="1">
                        <a:lnSpc>
                          <a:spcPct val="100000"/>
                        </a:lnSpc>
                        <a:spcBef>
                          <a:spcPts val="0"/>
                        </a:spcBef>
                        <a:spcAft>
                          <a:spcPts val="0"/>
                        </a:spcAft>
                        <a:buClrTx/>
                        <a:buSzTx/>
                        <a:buFont typeface="Arial"/>
                        <a:buNone/>
                        <a:tabLst/>
                        <a:defRPr/>
                      </a:pPr>
                      <a:r>
                        <a:rPr lang="en-US" sz="1400" b="1" dirty="0">
                          <a:solidFill>
                            <a:schemeClr val="accent6">
                              <a:lumMod val="50000"/>
                            </a:schemeClr>
                          </a:solidFill>
                        </a:rPr>
                        <a:t>Select your site at least 2 weeks before green-up begins. For grasses, the start of Green-Up occurs when any initial green grass shoot is first observed.</a:t>
                      </a:r>
                    </a:p>
                    <a:p>
                      <a:pPr marL="0" indent="0" algn="just">
                        <a:buFont typeface="Arial"/>
                        <a:buNone/>
                      </a:pPr>
                      <a:endParaRPr lang="en-US" sz="1400" b="1" dirty="0">
                        <a:solidFill>
                          <a:schemeClr val="accent6">
                            <a:lumMod val="50000"/>
                          </a:schemeClr>
                        </a:solidFill>
                      </a:endParaRPr>
                    </a:p>
                  </a:txBody>
                  <a:tcPr/>
                </a:tc>
                <a:extLst>
                  <a:ext uri="{0D108BD9-81ED-4DB2-BD59-A6C34878D82A}">
                    <a16:rowId xmlns:a16="http://schemas.microsoft.com/office/drawing/2014/main" val="10000"/>
                  </a:ext>
                </a:extLst>
              </a:tr>
              <a:tr h="518160">
                <a:tc>
                  <a:txBody>
                    <a:bodyPr/>
                    <a:lstStyle/>
                    <a:p>
                      <a:r>
                        <a:rPr lang="en-US" sz="1400" b="1" dirty="0">
                          <a:solidFill>
                            <a:schemeClr val="accent6">
                              <a:lumMod val="50000"/>
                            </a:schemeClr>
                          </a:solidFill>
                        </a:rPr>
                        <a:t>Where </a:t>
                      </a:r>
                    </a:p>
                  </a:txBody>
                  <a:tcPr/>
                </a:tc>
                <a:tc>
                  <a:txBody>
                    <a:bodyPr/>
                    <a:lstStyle/>
                    <a:p>
                      <a:pPr marL="0" indent="0" algn="just">
                        <a:buFont typeface="Arial"/>
                        <a:buNone/>
                      </a:pPr>
                      <a:r>
                        <a:rPr lang="en-US" sz="1400" b="1" dirty="0">
                          <a:solidFill>
                            <a:schemeClr val="accent6">
                              <a:lumMod val="50000"/>
                            </a:schemeClr>
                          </a:solidFill>
                        </a:rPr>
                        <a:t>You will need to make your observations in a one-meter square that is dominated by grass plants. </a:t>
                      </a:r>
                    </a:p>
                  </a:txBody>
                  <a:tcPr/>
                </a:tc>
                <a:extLst>
                  <a:ext uri="{0D108BD9-81ED-4DB2-BD59-A6C34878D82A}">
                    <a16:rowId xmlns:a16="http://schemas.microsoft.com/office/drawing/2014/main" val="10001"/>
                  </a:ext>
                </a:extLst>
              </a:tr>
              <a:tr h="1158240">
                <a:tc>
                  <a:txBody>
                    <a:bodyPr/>
                    <a:lstStyle/>
                    <a:p>
                      <a:r>
                        <a:rPr lang="en-US" sz="1400" b="1" dirty="0">
                          <a:solidFill>
                            <a:schemeClr val="accent6">
                              <a:lumMod val="50000"/>
                            </a:schemeClr>
                          </a:solidFill>
                        </a:rPr>
                        <a:t>Time Needed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6">
                              <a:lumMod val="50000"/>
                            </a:schemeClr>
                          </a:solidFill>
                        </a:rPr>
                        <a:t>10-15 minutes per measurement. Frequency of observations: Ideally, visit plant at least two times a week to check for the start of green-up and continue observing until leaf growth plateaus.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6">
                              <a:lumMod val="50000"/>
                            </a:schemeClr>
                          </a:solidFill>
                        </a:rPr>
                        <a:t> </a:t>
                      </a:r>
                    </a:p>
                  </a:txBody>
                  <a:tcPr/>
                </a:tc>
                <a:extLst>
                  <a:ext uri="{0D108BD9-81ED-4DB2-BD59-A6C34878D82A}">
                    <a16:rowId xmlns:a16="http://schemas.microsoft.com/office/drawing/2014/main" val="10002"/>
                  </a:ext>
                </a:extLst>
              </a:tr>
              <a:tr h="370840">
                <a:tc>
                  <a:txBody>
                    <a:bodyPr/>
                    <a:lstStyle/>
                    <a:p>
                      <a:r>
                        <a:rPr lang="en-US" sz="1400" b="1" dirty="0">
                          <a:solidFill>
                            <a:schemeClr val="accent6">
                              <a:lumMod val="50000"/>
                            </a:schemeClr>
                          </a:solidFill>
                        </a:rPr>
                        <a:t>Prerequisites</a:t>
                      </a:r>
                      <a:r>
                        <a:rPr lang="en-US" sz="1400" b="1" baseline="0" dirty="0">
                          <a:solidFill>
                            <a:schemeClr val="accent6">
                              <a:lumMod val="50000"/>
                            </a:schemeClr>
                          </a:solidFill>
                        </a:rPr>
                        <a:t> </a:t>
                      </a:r>
                      <a:endParaRPr lang="en-US" sz="1400" b="1" dirty="0">
                        <a:solidFill>
                          <a:schemeClr val="accent6">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6">
                              <a:lumMod val="50000"/>
                            </a:schemeClr>
                          </a:solidFill>
                        </a:rPr>
                        <a:t>None</a:t>
                      </a:r>
                    </a:p>
                  </a:txBody>
                  <a:tcPr/>
                </a:tc>
                <a:extLst>
                  <a:ext uri="{0D108BD9-81ED-4DB2-BD59-A6C34878D82A}">
                    <a16:rowId xmlns:a16="http://schemas.microsoft.com/office/drawing/2014/main" val="10003"/>
                  </a:ext>
                </a:extLst>
              </a:tr>
              <a:tr h="304800">
                <a:tc>
                  <a:txBody>
                    <a:bodyPr/>
                    <a:lstStyle/>
                    <a:p>
                      <a:r>
                        <a:rPr lang="en-US" sz="1400" b="1" dirty="0">
                          <a:solidFill>
                            <a:schemeClr val="accent6">
                              <a:lumMod val="50000"/>
                            </a:schemeClr>
                          </a:solidFill>
                        </a:rPr>
                        <a:t>Primary Instrument</a:t>
                      </a:r>
                    </a:p>
                  </a:txBody>
                  <a:tcPr/>
                </a:tc>
                <a:tc>
                  <a:txBody>
                    <a:bodyPr/>
                    <a:lstStyle/>
                    <a:p>
                      <a:pPr lvl="0" algn="just">
                        <a:spcBef>
                          <a:spcPct val="20000"/>
                        </a:spcBef>
                        <a:defRPr/>
                      </a:pPr>
                      <a:r>
                        <a:rPr lang="en-US" sz="1400" b="1" dirty="0">
                          <a:solidFill>
                            <a:schemeClr val="accent6">
                              <a:lumMod val="50000"/>
                            </a:schemeClr>
                          </a:solidFill>
                        </a:rPr>
                        <a:t>Metric ruler</a:t>
                      </a:r>
                    </a:p>
                  </a:txBody>
                  <a:tcPr/>
                </a:tc>
                <a:extLst>
                  <a:ext uri="{0D108BD9-81ED-4DB2-BD59-A6C34878D82A}">
                    <a16:rowId xmlns:a16="http://schemas.microsoft.com/office/drawing/2014/main" val="10004"/>
                  </a:ext>
                </a:extLst>
              </a:tr>
              <a:tr h="370840">
                <a:tc>
                  <a:txBody>
                    <a:bodyPr/>
                    <a:lstStyle/>
                    <a:p>
                      <a:r>
                        <a:rPr lang="en-US" sz="1400" b="1" dirty="0">
                          <a:solidFill>
                            <a:schemeClr val="accent6">
                              <a:lumMod val="50000"/>
                            </a:schemeClr>
                          </a:solidFill>
                        </a:rPr>
                        <a:t>Skill</a:t>
                      </a:r>
                      <a:r>
                        <a:rPr lang="en-US" sz="1400" b="1" baseline="0" dirty="0">
                          <a:solidFill>
                            <a:schemeClr val="accent6">
                              <a:lumMod val="50000"/>
                            </a:schemeClr>
                          </a:solidFill>
                        </a:rPr>
                        <a:t> level</a:t>
                      </a:r>
                      <a:endParaRPr lang="en-US" sz="1400" b="1" dirty="0">
                        <a:solidFill>
                          <a:schemeClr val="accent6">
                            <a:lumMod val="50000"/>
                          </a:schemeClr>
                        </a:solidFill>
                      </a:endParaRPr>
                    </a:p>
                  </a:txBody>
                  <a:tcPr/>
                </a:tc>
                <a:tc>
                  <a:txBody>
                    <a:bodyPr/>
                    <a:lstStyle/>
                    <a:p>
                      <a:r>
                        <a:rPr lang="en-US" sz="1400" b="1" dirty="0">
                          <a:solidFill>
                            <a:schemeClr val="accent6">
                              <a:lumMod val="50000"/>
                            </a:schemeClr>
                          </a:solidFill>
                        </a:rPr>
                        <a:t>All</a:t>
                      </a:r>
                    </a:p>
                  </a:txBody>
                  <a:tcPr/>
                </a:tc>
                <a:extLst>
                  <a:ext uri="{0D108BD9-81ED-4DB2-BD59-A6C34878D82A}">
                    <a16:rowId xmlns:a16="http://schemas.microsoft.com/office/drawing/2014/main" val="10005"/>
                  </a:ext>
                </a:extLst>
              </a:tr>
              <a:tr h="731520">
                <a:tc>
                  <a:txBody>
                    <a:bodyPr/>
                    <a:lstStyle/>
                    <a:p>
                      <a:r>
                        <a:rPr lang="en-US" sz="1400" b="1" dirty="0">
                          <a:solidFill>
                            <a:schemeClr val="accent6">
                              <a:lumMod val="50000"/>
                            </a:schemeClr>
                          </a:solidFill>
                        </a:rPr>
                        <a:t>References</a:t>
                      </a:r>
                    </a:p>
                  </a:txBody>
                  <a:tcPr/>
                </a:tc>
                <a:tc>
                  <a:txBody>
                    <a:bodyPr/>
                    <a:lstStyle/>
                    <a:p>
                      <a:r>
                        <a:rPr lang="en-US" sz="1400" b="1" baseline="0" dirty="0">
                          <a:solidFill>
                            <a:schemeClr val="accent6">
                              <a:lumMod val="50000"/>
                            </a:schemeClr>
                          </a:solidFill>
                        </a:rPr>
                        <a:t>Site Definition Sheet</a:t>
                      </a:r>
                    </a:p>
                    <a:p>
                      <a:r>
                        <a:rPr lang="en-US" sz="1400" b="1" baseline="0" dirty="0">
                          <a:solidFill>
                            <a:schemeClr val="accent6">
                              <a:lumMod val="50000"/>
                            </a:schemeClr>
                          </a:solidFill>
                        </a:rPr>
                        <a:t>Grass Green-Up Protocol Field Guide</a:t>
                      </a:r>
                    </a:p>
                    <a:p>
                      <a:r>
                        <a:rPr lang="en-US" sz="1400" b="1" baseline="0" dirty="0">
                          <a:solidFill>
                            <a:schemeClr val="accent6">
                              <a:lumMod val="50000"/>
                            </a:schemeClr>
                          </a:solidFill>
                        </a:rPr>
                        <a:t>Green-up data sheet</a:t>
                      </a:r>
                    </a:p>
                  </a:txBody>
                  <a:tcPr/>
                </a:tc>
                <a:extLst>
                  <a:ext uri="{0D108BD9-81ED-4DB2-BD59-A6C34878D82A}">
                    <a16:rowId xmlns:a16="http://schemas.microsoft.com/office/drawing/2014/main" val="10006"/>
                  </a:ext>
                </a:extLst>
              </a:tr>
            </a:tbl>
          </a:graphicData>
        </a:graphic>
      </p:graphicFrame>
      <p:sp>
        <p:nvSpPr>
          <p:cNvPr id="12" name="TextBox 11"/>
          <p:cNvSpPr txBox="1"/>
          <p:nvPr/>
        </p:nvSpPr>
        <p:spPr>
          <a:xfrm>
            <a:off x="1369623" y="6101210"/>
            <a:ext cx="6834810" cy="738664"/>
          </a:xfrm>
          <a:prstGeom prst="rect">
            <a:avLst/>
          </a:prstGeom>
          <a:noFill/>
        </p:spPr>
        <p:txBody>
          <a:bodyPr wrap="square" rtlCol="0">
            <a:spAutoFit/>
          </a:bodyPr>
          <a:lstStyle/>
          <a:p>
            <a:pPr lvl="0">
              <a:spcBef>
                <a:spcPct val="20000"/>
              </a:spcBef>
              <a:defRPr/>
            </a:pPr>
            <a:r>
              <a:rPr lang="en-US" sz="1400" dirty="0"/>
              <a:t>* Because of the possibility of multiple growing seasons in a year, we are asking you to report which cycle you are observing. If there is only one cycle, then you report green-up cycle 1. The onset of the first green-down after 1 January is considered green-up cycle 1.</a:t>
            </a:r>
          </a:p>
        </p:txBody>
      </p:sp>
    </p:spTree>
    <p:extLst>
      <p:ext uri="{BB962C8B-B14F-4D97-AF65-F5344CB8AC3E}">
        <p14:creationId xmlns:p14="http://schemas.microsoft.com/office/powerpoint/2010/main" val="1898397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16</a:t>
            </a:fld>
            <a:endParaRPr lang="en-US" dirty="0"/>
          </a:p>
        </p:txBody>
      </p:sp>
      <p:pic>
        <p:nvPicPr>
          <p:cNvPr id="14" name="Picture 13"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546" y="-14138"/>
            <a:ext cx="8013416" cy="1012371"/>
          </a:xfrm>
          <a:prstGeom prst="rect">
            <a:avLst/>
          </a:prstGeom>
        </p:spPr>
      </p:pic>
      <p:pic>
        <p:nvPicPr>
          <p:cNvPr id="15" name="Content Placeholder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 y="-14138"/>
            <a:ext cx="1190230" cy="6858000"/>
          </a:xfrm>
          <a:prstGeom prst="rect">
            <a:avLst/>
          </a:prstGeom>
        </p:spPr>
      </p:pic>
      <p:sp>
        <p:nvSpPr>
          <p:cNvPr id="2" name="Title 1"/>
          <p:cNvSpPr>
            <a:spLocks noGrp="1"/>
          </p:cNvSpPr>
          <p:nvPr>
            <p:ph type="title"/>
          </p:nvPr>
        </p:nvSpPr>
        <p:spPr>
          <a:xfrm>
            <a:off x="1276054" y="617823"/>
            <a:ext cx="7886700" cy="1325563"/>
          </a:xfrm>
        </p:spPr>
        <p:txBody>
          <a:bodyPr/>
          <a:lstStyle/>
          <a:p>
            <a:r>
              <a:rPr lang="en-US" b="1" dirty="0"/>
              <a:t>Equipment and Documents Needed</a:t>
            </a:r>
          </a:p>
        </p:txBody>
      </p:sp>
      <p:pic>
        <p:nvPicPr>
          <p:cNvPr id="8" name="Content Placeholder 4" descr="illustration of equipment needed for the protocol"/>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883029" y="1745379"/>
            <a:ext cx="3798200" cy="4351337"/>
          </a:xfrm>
        </p:spPr>
      </p:pic>
      <p:sp>
        <p:nvSpPr>
          <p:cNvPr id="9" name="Content Placeholder 3"/>
          <p:cNvSpPr>
            <a:spLocks noGrp="1"/>
          </p:cNvSpPr>
          <p:nvPr>
            <p:ph sz="half" idx="2"/>
          </p:nvPr>
        </p:nvSpPr>
        <p:spPr>
          <a:xfrm>
            <a:off x="1297478" y="1630194"/>
            <a:ext cx="4923708" cy="5049344"/>
          </a:xfrm>
        </p:spPr>
        <p:txBody>
          <a:bodyPr>
            <a:normAutofit fontScale="62500" lnSpcReduction="20000"/>
          </a:bodyPr>
          <a:lstStyle/>
          <a:p>
            <a:pPr marL="0" indent="0">
              <a:buNone/>
            </a:pPr>
            <a:r>
              <a:rPr lang="en-US" b="1" dirty="0"/>
              <a:t>First Visit Only</a:t>
            </a:r>
          </a:p>
          <a:p>
            <a:pPr marL="285750" indent="-285750">
              <a:buFont typeface="Arial" charset="0"/>
              <a:buChar char="•"/>
            </a:pPr>
            <a:r>
              <a:rPr lang="en-US" dirty="0"/>
              <a:t>Fine tip permanent marker</a:t>
            </a:r>
          </a:p>
          <a:p>
            <a:pPr marL="285750" indent="-285750">
              <a:buFont typeface="Arial" charset="0"/>
              <a:buChar char="•"/>
            </a:pPr>
            <a:r>
              <a:rPr lang="en-US" dirty="0"/>
              <a:t>Camera</a:t>
            </a:r>
          </a:p>
          <a:p>
            <a:pPr marL="285750" indent="-285750">
              <a:buFont typeface="Arial" charset="0"/>
              <a:buChar char="•"/>
            </a:pPr>
            <a:r>
              <a:rPr lang="en-US" dirty="0"/>
              <a:t>Compass</a:t>
            </a:r>
          </a:p>
          <a:p>
            <a:pPr marL="285750" indent="-285750">
              <a:buFont typeface="Arial" charset="0"/>
              <a:buChar char="•"/>
            </a:pPr>
            <a:endParaRPr lang="en-US" dirty="0"/>
          </a:p>
          <a:p>
            <a:pPr marL="0" indent="0">
              <a:buNone/>
            </a:pPr>
            <a:r>
              <a:rPr lang="en-US" b="1" dirty="0"/>
              <a:t>Every Visit</a:t>
            </a:r>
          </a:p>
          <a:p>
            <a:pPr marL="285750" indent="-285750">
              <a:buFont typeface="Arial" charset="0"/>
              <a:buChar char="•"/>
            </a:pPr>
            <a:r>
              <a:rPr lang="en-US" dirty="0"/>
              <a:t>Pencil or pen</a:t>
            </a:r>
          </a:p>
          <a:p>
            <a:pPr marL="285750" indent="-285750">
              <a:buFont typeface="Arial" charset="0"/>
              <a:buChar char="•"/>
            </a:pPr>
            <a:r>
              <a:rPr lang="en-US" dirty="0"/>
              <a:t>Fine tip permanent marker</a:t>
            </a:r>
          </a:p>
          <a:p>
            <a:pPr marL="285750" indent="-285750">
              <a:buFont typeface="Arial" charset="0"/>
              <a:buChar char="•"/>
            </a:pPr>
            <a:r>
              <a:rPr lang="en-US" dirty="0"/>
              <a:t>Ruler with mm units</a:t>
            </a:r>
          </a:p>
          <a:p>
            <a:pPr marL="285750" indent="-285750">
              <a:buFont typeface="Arial" charset="0"/>
              <a:buChar char="•"/>
            </a:pPr>
            <a:endParaRPr lang="en-US" dirty="0"/>
          </a:p>
          <a:p>
            <a:pPr marL="0" indent="0">
              <a:buNone/>
            </a:pPr>
            <a:r>
              <a:rPr lang="en-US" b="1" dirty="0"/>
              <a:t>Documents Needed in the Field</a:t>
            </a:r>
          </a:p>
          <a:p>
            <a:pPr marL="285750" indent="-285750">
              <a:buFont typeface="Arial"/>
              <a:buChar char="•"/>
            </a:pPr>
            <a:r>
              <a:rPr lang="en-US" b="1" dirty="0">
                <a:hlinkClick r:id="rId5"/>
              </a:rPr>
              <a:t>Site Definition Sheet</a:t>
            </a:r>
            <a:endParaRPr lang="en-US" b="1" dirty="0"/>
          </a:p>
          <a:p>
            <a:pPr marL="285750" indent="-285750">
              <a:buFont typeface="Arial"/>
              <a:buChar char="•"/>
            </a:pPr>
            <a:r>
              <a:rPr lang="en-US" b="1" dirty="0">
                <a:solidFill>
                  <a:srgbClr val="055000"/>
                </a:solidFill>
                <a:hlinkClick r:id="rId6"/>
              </a:rPr>
              <a:t>Tree and Shrub Green-Up and Green-Down Site Selection </a:t>
            </a:r>
            <a:endParaRPr lang="en-US" b="1" dirty="0"/>
          </a:p>
          <a:p>
            <a:pPr marL="285750" indent="-285750">
              <a:buFont typeface="Arial" charset="0"/>
              <a:buChar char="•"/>
            </a:pPr>
            <a:r>
              <a:rPr lang="en-US" b="1" dirty="0">
                <a:hlinkClick r:id="rId7"/>
              </a:rPr>
              <a:t>Grass Green-up Protocol Field Guide </a:t>
            </a:r>
            <a:endParaRPr lang="en-US" b="1" dirty="0"/>
          </a:p>
          <a:p>
            <a:pPr marL="285750" indent="-285750">
              <a:buFont typeface="Arial" charset="0"/>
              <a:buChar char="•"/>
            </a:pPr>
            <a:r>
              <a:rPr lang="en-US" b="1" dirty="0">
                <a:hlinkClick r:id="rId8"/>
              </a:rPr>
              <a:t>Green-up data sheet</a:t>
            </a:r>
            <a:endParaRPr lang="en-US" b="1" dirty="0"/>
          </a:p>
          <a:p>
            <a:endParaRPr lang="en-US" dirty="0"/>
          </a:p>
        </p:txBody>
      </p:sp>
    </p:spTree>
    <p:extLst>
      <p:ext uri="{BB962C8B-B14F-4D97-AF65-F5344CB8AC3E}">
        <p14:creationId xmlns:p14="http://schemas.microsoft.com/office/powerpoint/2010/main" val="1735475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17</a:t>
            </a:fld>
            <a:endParaRPr lang="en-US" dirty="0"/>
          </a:p>
        </p:txBody>
      </p:sp>
      <p:pic>
        <p:nvPicPr>
          <p:cNvPr id="14" name="Picture 13"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546" y="-14138"/>
            <a:ext cx="8013416" cy="1012371"/>
          </a:xfrm>
          <a:prstGeom prst="rect">
            <a:avLst/>
          </a:prstGeom>
        </p:spPr>
      </p:pic>
      <p:pic>
        <p:nvPicPr>
          <p:cNvPr id="15" name="Content Placeholder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 y="-14138"/>
            <a:ext cx="1190230" cy="6858000"/>
          </a:xfrm>
          <a:prstGeom prst="rect">
            <a:avLst/>
          </a:prstGeom>
        </p:spPr>
      </p:pic>
      <p:sp>
        <p:nvSpPr>
          <p:cNvPr id="2" name="Title 1"/>
          <p:cNvSpPr>
            <a:spLocks noGrp="1"/>
          </p:cNvSpPr>
          <p:nvPr>
            <p:ph type="title"/>
          </p:nvPr>
        </p:nvSpPr>
        <p:spPr>
          <a:xfrm>
            <a:off x="1276054" y="617823"/>
            <a:ext cx="7886700" cy="1325563"/>
          </a:xfrm>
        </p:spPr>
        <p:txBody>
          <a:bodyPr/>
          <a:lstStyle/>
          <a:p>
            <a:r>
              <a:rPr lang="en-US" b="1" dirty="0"/>
              <a:t>Site Selection</a:t>
            </a:r>
          </a:p>
        </p:txBody>
      </p:sp>
      <p:sp>
        <p:nvSpPr>
          <p:cNvPr id="9" name="Content Placeholder 3"/>
          <p:cNvSpPr>
            <a:spLocks noGrp="1"/>
          </p:cNvSpPr>
          <p:nvPr>
            <p:ph sz="half" idx="2"/>
          </p:nvPr>
        </p:nvSpPr>
        <p:spPr>
          <a:xfrm>
            <a:off x="1520497" y="1515894"/>
            <a:ext cx="7283514" cy="5049344"/>
          </a:xfrm>
        </p:spPr>
        <p:txBody>
          <a:bodyPr>
            <a:normAutofit/>
          </a:bodyPr>
          <a:lstStyle/>
          <a:p>
            <a:pPr marL="342900" indent="-342900">
              <a:spcBef>
                <a:spcPct val="20000"/>
              </a:spcBef>
              <a:buFont typeface="Arial"/>
              <a:buChar char="•"/>
              <a:defRPr/>
            </a:pPr>
            <a:r>
              <a:rPr lang="en-US" sz="2000" dirty="0"/>
              <a:t>Site selection is important. Choose a site that contains plants indicative of the surrounding climate.  You will need to make your observations in a one-meter square that is dominated by grass plants. </a:t>
            </a:r>
          </a:p>
          <a:p>
            <a:pPr marL="342900" lvl="0" indent="-342900" defTabSz="457200">
              <a:lnSpc>
                <a:spcPct val="100000"/>
              </a:lnSpc>
              <a:spcBef>
                <a:spcPct val="20000"/>
              </a:spcBef>
              <a:buFont typeface="Arial"/>
              <a:buChar char="•"/>
              <a:defRPr/>
            </a:pPr>
            <a:endParaRPr lang="en-US" sz="2000" dirty="0"/>
          </a:p>
          <a:p>
            <a:pPr marL="742950" lvl="1" indent="-285750" defTabSz="457200">
              <a:lnSpc>
                <a:spcPct val="100000"/>
              </a:lnSpc>
              <a:spcBef>
                <a:spcPct val="20000"/>
              </a:spcBef>
              <a:buFont typeface="Arial"/>
              <a:buChar char="–"/>
              <a:defRPr/>
            </a:pPr>
            <a:r>
              <a:rPr lang="en-US" sz="2000" dirty="0"/>
              <a:t>Native species</a:t>
            </a:r>
          </a:p>
          <a:p>
            <a:pPr marL="742950" lvl="1" indent="-285750" defTabSz="457200">
              <a:lnSpc>
                <a:spcPct val="100000"/>
              </a:lnSpc>
              <a:spcBef>
                <a:spcPct val="20000"/>
              </a:spcBef>
              <a:buFont typeface="Arial"/>
              <a:buChar char="–"/>
              <a:defRPr/>
            </a:pPr>
            <a:r>
              <a:rPr lang="en-US" sz="2000" dirty="0"/>
              <a:t>Not watered or fertilized</a:t>
            </a:r>
          </a:p>
          <a:p>
            <a:pPr marL="742950" lvl="1" indent="-285750" defTabSz="457200">
              <a:lnSpc>
                <a:spcPct val="100000"/>
              </a:lnSpc>
              <a:spcBef>
                <a:spcPct val="20000"/>
              </a:spcBef>
              <a:buFont typeface="Arial"/>
              <a:buChar char="–"/>
              <a:defRPr/>
            </a:pPr>
            <a:r>
              <a:rPr lang="en-US" sz="2000" dirty="0"/>
              <a:t>Away from buildings </a:t>
            </a:r>
          </a:p>
        </p:txBody>
      </p:sp>
      <p:pic>
        <p:nvPicPr>
          <p:cNvPr id="10" name="Picture 9" descr="Caution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463" y="4830939"/>
            <a:ext cx="399410" cy="40937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696146" y="4672534"/>
            <a:ext cx="6390842" cy="1477328"/>
          </a:xfrm>
          <a:prstGeom prst="rect">
            <a:avLst/>
          </a:prstGeom>
          <a:noFill/>
        </p:spPr>
        <p:txBody>
          <a:bodyPr wrap="square" rtlCol="0">
            <a:spAutoFit/>
          </a:bodyPr>
          <a:lstStyle/>
          <a:p>
            <a:pPr marL="228600" lvl="2">
              <a:spcBef>
                <a:spcPts val="1000"/>
              </a:spcBef>
            </a:pPr>
            <a:r>
              <a:rPr lang="en-US" b="1" i="1" dirty="0">
                <a:solidFill>
                  <a:srgbClr val="123B1C"/>
                </a:solidFill>
              </a:rPr>
              <a:t>NOTE:. To determine if the plant is too close to a building, stand at the plant and sight the top of the building through your clinometer. If the angle is greater than 45˚, the building is too close. You do not want the plant to be closer to the building than it is tall. </a:t>
            </a:r>
          </a:p>
        </p:txBody>
      </p:sp>
    </p:spTree>
    <p:extLst>
      <p:ext uri="{BB962C8B-B14F-4D97-AF65-F5344CB8AC3E}">
        <p14:creationId xmlns:p14="http://schemas.microsoft.com/office/powerpoint/2010/main" val="1486569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7FD43-AE91-2142-BE89-486ECDF19888}" type="slidenum">
              <a:rPr lang="en-US" smtClean="0"/>
              <a:t>18</a:t>
            </a:fld>
            <a:endParaRPr lang="en-US" dirty="0"/>
          </a:p>
        </p:txBody>
      </p:sp>
      <p:pic>
        <p:nvPicPr>
          <p:cNvPr id="34" name="Content Placeholder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 y="-14138"/>
            <a:ext cx="1190230" cy="6858000"/>
          </a:xfrm>
          <a:prstGeom prst="rect">
            <a:avLst/>
          </a:prstGeom>
        </p:spPr>
      </p:pic>
      <p:pic>
        <p:nvPicPr>
          <p:cNvPr id="33" name="Picture 32" descr="Grass Green-up Protoco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546" y="-14138"/>
            <a:ext cx="8013416" cy="1012371"/>
          </a:xfrm>
          <a:prstGeom prst="rect">
            <a:avLst/>
          </a:prstGeom>
        </p:spPr>
      </p:pic>
      <p:sp>
        <p:nvSpPr>
          <p:cNvPr id="2" name="Title 1"/>
          <p:cNvSpPr>
            <a:spLocks noGrp="1"/>
          </p:cNvSpPr>
          <p:nvPr>
            <p:ph type="title"/>
          </p:nvPr>
        </p:nvSpPr>
        <p:spPr>
          <a:xfrm>
            <a:off x="1185066" y="1288511"/>
            <a:ext cx="8679847" cy="1325563"/>
          </a:xfrm>
        </p:spPr>
        <p:txBody>
          <a:bodyPr>
            <a:normAutofit fontScale="90000"/>
          </a:bodyPr>
          <a:lstStyle/>
          <a:p>
            <a:pPr marL="406400" lvl="0" indent="-406400">
              <a:defRPr/>
            </a:pPr>
            <a:r>
              <a:rPr lang="en-US" b="1" dirty="0">
                <a:solidFill>
                  <a:srgbClr val="055000"/>
                </a:solidFill>
              </a:rPr>
              <a:t>Other Site Selection Considerations </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7" name="Content Placeholder 2"/>
          <p:cNvSpPr txBox="1">
            <a:spLocks/>
          </p:cNvSpPr>
          <p:nvPr/>
        </p:nvSpPr>
        <p:spPr>
          <a:xfrm>
            <a:off x="1338000" y="1503048"/>
            <a:ext cx="724227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ct val="20000"/>
              </a:spcBef>
              <a:buNone/>
              <a:defRPr/>
            </a:pPr>
            <a:r>
              <a:rPr lang="en-US" dirty="0"/>
              <a:t>Deciduous trees or shrubs, or grasses. Select one or more species that are common in your area. Think from the perspective of a satellite – what is the satellite “seeing”?</a:t>
            </a:r>
          </a:p>
          <a:p>
            <a:pPr marL="342900" lvl="0" indent="-342900" defTabSz="457200">
              <a:lnSpc>
                <a:spcPct val="100000"/>
              </a:lnSpc>
              <a:spcBef>
                <a:spcPct val="20000"/>
              </a:spcBef>
              <a:buFont typeface="Arial"/>
              <a:buChar char="•"/>
              <a:defRPr/>
            </a:pPr>
            <a:endParaRPr lang="en-US" sz="1800" dirty="0"/>
          </a:p>
        </p:txBody>
      </p:sp>
      <p:pic>
        <p:nvPicPr>
          <p:cNvPr id="3" name="Picture 2" descr="Diagram showing a side view of a forest landscape, showing trees, shrubs and grass. A second diagram shows the &quot;circles&quot; of the tree canopy from above, the way a satellite  sees i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5068" y="2378504"/>
            <a:ext cx="7018831" cy="2155160"/>
          </a:xfrm>
          <a:prstGeom prst="rect">
            <a:avLst/>
          </a:prstGeom>
        </p:spPr>
      </p:pic>
      <p:sp>
        <p:nvSpPr>
          <p:cNvPr id="14" name="TextBox 13"/>
          <p:cNvSpPr txBox="1"/>
          <p:nvPr/>
        </p:nvSpPr>
        <p:spPr>
          <a:xfrm>
            <a:off x="1460368" y="4353944"/>
            <a:ext cx="7298363" cy="2585323"/>
          </a:xfrm>
          <a:prstGeom prst="rect">
            <a:avLst/>
          </a:prstGeom>
          <a:noFill/>
        </p:spPr>
        <p:txBody>
          <a:bodyPr wrap="square" rtlCol="0">
            <a:spAutoFit/>
          </a:bodyPr>
          <a:lstStyle/>
          <a:p>
            <a:pPr lvl="0" algn="just">
              <a:spcBef>
                <a:spcPct val="20000"/>
              </a:spcBef>
              <a:defRPr/>
            </a:pPr>
            <a:r>
              <a:rPr lang="en-US" dirty="0"/>
              <a:t>Select a site close to an atmosphere or soil moisture site, if possible. Ideally, it should be </a:t>
            </a:r>
            <a:r>
              <a:rPr lang="en-US" b="1" dirty="0">
                <a:solidFill>
                  <a:srgbClr val="055000"/>
                </a:solidFill>
              </a:rPr>
              <a:t>less than 2 km </a:t>
            </a:r>
            <a:r>
              <a:rPr lang="en-US" dirty="0"/>
              <a:t>from your atmosphere or soil moisture site, and have </a:t>
            </a:r>
            <a:r>
              <a:rPr lang="en-US" b="1" dirty="0">
                <a:solidFill>
                  <a:srgbClr val="055000"/>
                </a:solidFill>
              </a:rPr>
              <a:t>an elevation difference less than 100 meters</a:t>
            </a:r>
            <a:r>
              <a:rPr lang="en-US" dirty="0"/>
              <a:t>.  Why is this important?</a:t>
            </a:r>
          </a:p>
          <a:p>
            <a:pPr lvl="0" algn="just">
              <a:spcBef>
                <a:spcPct val="20000"/>
              </a:spcBef>
              <a:defRPr/>
            </a:pPr>
            <a:r>
              <a:rPr lang="en-US" dirty="0"/>
              <a:t> </a:t>
            </a:r>
          </a:p>
          <a:p>
            <a:pPr marL="742950" lvl="1" indent="-285750" algn="just">
              <a:spcBef>
                <a:spcPct val="20000"/>
              </a:spcBef>
              <a:buFont typeface="Arial"/>
              <a:buChar char="•"/>
              <a:defRPr/>
            </a:pPr>
            <a:r>
              <a:rPr lang="en-US" dirty="0"/>
              <a:t>Local topography affects weather significantly.</a:t>
            </a:r>
          </a:p>
          <a:p>
            <a:pPr marL="742950" lvl="1" indent="-285750" algn="just">
              <a:spcBef>
                <a:spcPct val="20000"/>
              </a:spcBef>
              <a:buFont typeface="Arial"/>
              <a:buChar char="•"/>
              <a:defRPr/>
            </a:pPr>
            <a:r>
              <a:rPr lang="en-US" dirty="0"/>
              <a:t>Accessibility. Choose a site that can be easily visited repeatedly.</a:t>
            </a:r>
          </a:p>
          <a:p>
            <a:pPr marL="742950" lvl="1" indent="-285750" algn="just">
              <a:spcBef>
                <a:spcPct val="20000"/>
              </a:spcBef>
              <a:buFont typeface="Arial"/>
              <a:buChar char="•"/>
              <a:defRPr/>
            </a:pPr>
            <a:r>
              <a:rPr lang="en-US" dirty="0"/>
              <a:t>Consistency. If possible choose the same plant/s each year.</a:t>
            </a:r>
          </a:p>
          <a:p>
            <a:pPr lvl="2" algn="just">
              <a:spcBef>
                <a:spcPct val="20000"/>
              </a:spcBef>
              <a:defRPr/>
            </a:pPr>
            <a:endParaRPr lang="en-US" b="1" i="1" dirty="0">
              <a:solidFill>
                <a:srgbClr val="123B1C"/>
              </a:solidFill>
            </a:endParaRPr>
          </a:p>
        </p:txBody>
      </p:sp>
    </p:spTree>
    <p:extLst>
      <p:ext uri="{BB962C8B-B14F-4D97-AF65-F5344CB8AC3E}">
        <p14:creationId xmlns:p14="http://schemas.microsoft.com/office/powerpoint/2010/main" val="1957937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19</a:t>
            </a:fld>
            <a:endParaRPr lang="en-US" dirty="0"/>
          </a:p>
        </p:txBody>
      </p:sp>
      <p:pic>
        <p:nvPicPr>
          <p:cNvPr id="33" name="Picture 32"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546" y="-14138"/>
            <a:ext cx="8013416" cy="1012371"/>
          </a:xfrm>
          <a:prstGeom prst="rect">
            <a:avLst/>
          </a:prstGeom>
        </p:spPr>
      </p:pic>
      <p:pic>
        <p:nvPicPr>
          <p:cNvPr id="34" name="Content Placeholder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 y="-14138"/>
            <a:ext cx="1190230" cy="6858000"/>
          </a:xfrm>
          <a:prstGeom prst="rect">
            <a:avLst/>
          </a:prstGeom>
        </p:spPr>
      </p:pic>
      <p:sp>
        <p:nvSpPr>
          <p:cNvPr id="2" name="Title 1"/>
          <p:cNvSpPr>
            <a:spLocks noGrp="1"/>
          </p:cNvSpPr>
          <p:nvPr>
            <p:ph type="title"/>
          </p:nvPr>
        </p:nvSpPr>
        <p:spPr>
          <a:xfrm>
            <a:off x="1198394" y="1452323"/>
            <a:ext cx="8679847" cy="1325563"/>
          </a:xfrm>
        </p:spPr>
        <p:txBody>
          <a:bodyPr>
            <a:normAutofit fontScale="90000"/>
          </a:bodyPr>
          <a:lstStyle/>
          <a:p>
            <a:pPr marL="406400" indent="-406400">
              <a:defRPr/>
            </a:pPr>
            <a:r>
              <a:rPr lang="en-US" b="1" dirty="0">
                <a:solidFill>
                  <a:srgbClr val="055000"/>
                </a:solidFill>
              </a:rPr>
              <a:t>Grass Green-Up Site Selection-1</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7" name="Content Placeholder 2"/>
          <p:cNvSpPr txBox="1">
            <a:spLocks/>
          </p:cNvSpPr>
          <p:nvPr/>
        </p:nvSpPr>
        <p:spPr>
          <a:xfrm>
            <a:off x="1332472" y="1601020"/>
            <a:ext cx="425773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Arial" charset="0"/>
              </a:rPr>
              <a:t>In the Field</a:t>
            </a:r>
          </a:p>
          <a:p>
            <a:pPr algn="just"/>
            <a:r>
              <a:rPr lang="en-US" dirty="0">
                <a:latin typeface="Arial" charset="0"/>
              </a:rPr>
              <a:t>Complete the Greening portion of the Site Definition Sheet.</a:t>
            </a:r>
          </a:p>
          <a:p>
            <a:pPr algn="just"/>
            <a:endParaRPr lang="en-US" dirty="0">
              <a:latin typeface="Arial" charset="0"/>
            </a:endParaRPr>
          </a:p>
          <a:p>
            <a:pPr algn="just"/>
            <a:r>
              <a:rPr lang="en-US" dirty="0">
                <a:latin typeface="Arial" charset="0"/>
              </a:rPr>
              <a:t>Identify genus using field guides or help of plant specialists. Record the genus on the Site Definition Sheet. </a:t>
            </a:r>
          </a:p>
          <a:p>
            <a:pPr algn="just"/>
            <a:endParaRPr lang="en-US" dirty="0">
              <a:latin typeface="Arial" charset="0"/>
            </a:endParaRPr>
          </a:p>
        </p:txBody>
      </p:sp>
      <p:pic>
        <p:nvPicPr>
          <p:cNvPr id="6" name="Content Placeholder 5" descr="Screen shot of the greening portion of the Site Definition Sheet."/>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81150" y="4001294"/>
            <a:ext cx="3886200" cy="2493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Content Placeholder 5" descr="Screenshot of Site Definition Sheet, with arrow pointing to check box for &quot;Greening&quot; site."/>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746507" y="1447631"/>
            <a:ext cx="3048000"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2327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watermark of grass blades in bloom"/>
          <p:cNvPicPr>
            <a:picLocks noChangeAspect="1"/>
          </p:cNvPicPr>
          <p:nvPr/>
        </p:nvPicPr>
        <p:blipFill>
          <a:blip r:embed="rId2">
            <a:alphaModFix amt="32000"/>
            <a:extLst>
              <a:ext uri="{28A0092B-C50C-407E-A947-70E740481C1C}">
                <a14:useLocalDpi xmlns:a14="http://schemas.microsoft.com/office/drawing/2010/main" val="0"/>
              </a:ext>
            </a:extLst>
          </a:blip>
          <a:stretch>
            <a:fillRect/>
          </a:stretch>
        </p:blipFill>
        <p:spPr>
          <a:xfrm>
            <a:off x="1200525" y="1727200"/>
            <a:ext cx="7984830" cy="5130800"/>
          </a:xfrm>
          <a:prstGeom prst="rect">
            <a:avLst/>
          </a:prstGeom>
        </p:spPr>
      </p:pic>
      <p:sp>
        <p:nvSpPr>
          <p:cNvPr id="2" name="Slide Number Placeholder 1"/>
          <p:cNvSpPr>
            <a:spLocks noGrp="1"/>
          </p:cNvSpPr>
          <p:nvPr>
            <p:ph type="sldNum" sz="quarter" idx="12"/>
          </p:nvPr>
        </p:nvSpPr>
        <p:spPr/>
        <p:txBody>
          <a:bodyPr/>
          <a:lstStyle/>
          <a:p>
            <a:fld id="{60A7FD43-AE91-2142-BE89-486ECDF19888}" type="slidenum">
              <a:rPr lang="en-US" smtClean="0"/>
              <a:t>2</a:t>
            </a:fld>
            <a:endParaRPr lang="en-US" dirty="0"/>
          </a:p>
        </p:txBody>
      </p:sp>
      <p:pic>
        <p:nvPicPr>
          <p:cNvPr id="20" name="Picture 19" descr="Banner: Grass Green-Up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297" y="-1"/>
            <a:ext cx="7999157" cy="1012371"/>
          </a:xfrm>
          <a:prstGeom prst="rect">
            <a:avLst/>
          </a:prstGeom>
        </p:spPr>
      </p:pic>
      <p:pic>
        <p:nvPicPr>
          <p:cNvPr id="22" name="Content Placeholder 21" descr="What is grass green-up?"/>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8025" y="0"/>
            <a:ext cx="1204401" cy="6858000"/>
          </a:xfrm>
        </p:spPr>
      </p:pic>
      <p:sp>
        <p:nvSpPr>
          <p:cNvPr id="10" name="Title 9"/>
          <p:cNvSpPr>
            <a:spLocks noGrp="1"/>
          </p:cNvSpPr>
          <p:nvPr>
            <p:ph type="title"/>
          </p:nvPr>
        </p:nvSpPr>
        <p:spPr>
          <a:xfrm>
            <a:off x="1164298" y="629144"/>
            <a:ext cx="7886700" cy="1325563"/>
          </a:xfrm>
        </p:spPr>
        <p:txBody>
          <a:bodyPr>
            <a:normAutofit/>
          </a:bodyPr>
          <a:lstStyle/>
          <a:p>
            <a:r>
              <a:rPr lang="en-US" sz="3200" b="1" dirty="0"/>
              <a:t>Overview</a:t>
            </a:r>
          </a:p>
        </p:txBody>
      </p:sp>
      <p:sp>
        <p:nvSpPr>
          <p:cNvPr id="19" name="TextBox 18"/>
          <p:cNvSpPr txBox="1"/>
          <p:nvPr/>
        </p:nvSpPr>
        <p:spPr>
          <a:xfrm>
            <a:off x="1422016" y="1291925"/>
            <a:ext cx="7799565" cy="5262979"/>
          </a:xfrm>
          <a:prstGeom prst="rect">
            <a:avLst/>
          </a:prstGeom>
          <a:noFill/>
        </p:spPr>
        <p:txBody>
          <a:bodyPr wrap="square" rtlCol="0">
            <a:spAutoFit/>
          </a:bodyPr>
          <a:lstStyle/>
          <a:p>
            <a:pPr marL="0" marR="0">
              <a:spcBef>
                <a:spcPts val="0"/>
              </a:spcBef>
              <a:spcAft>
                <a:spcPts val="0"/>
              </a:spcAft>
            </a:pPr>
            <a:endParaRPr lang="en-US" sz="1000" dirty="0">
              <a:solidFill>
                <a:srgbClr val="055000"/>
              </a:solidFill>
              <a:effectLst/>
              <a:ea typeface="ＭＳ 明朝"/>
              <a:cs typeface="Times New Roman"/>
            </a:endParaRPr>
          </a:p>
          <a:p>
            <a:pPr marL="0" marR="0">
              <a:spcBef>
                <a:spcPts val="0"/>
              </a:spcBef>
              <a:spcAft>
                <a:spcPts val="0"/>
              </a:spcAft>
            </a:pPr>
            <a:r>
              <a:rPr lang="en-US" sz="2800" b="1" kern="1200" dirty="0">
                <a:solidFill>
                  <a:srgbClr val="055000"/>
                </a:solidFill>
                <a:effectLst/>
                <a:ea typeface="ＭＳ 明朝"/>
                <a:cs typeface="Times New Roman"/>
              </a:rPr>
              <a:t>This module: </a:t>
            </a:r>
          </a:p>
          <a:p>
            <a:pPr marL="0" marR="0">
              <a:spcBef>
                <a:spcPts val="0"/>
              </a:spcBef>
              <a:spcAft>
                <a:spcPts val="0"/>
              </a:spcAft>
            </a:pPr>
            <a:endParaRPr lang="en-US" sz="1000" dirty="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n-US" sz="1800" b="1" kern="1200" dirty="0">
                <a:solidFill>
                  <a:srgbClr val="055000"/>
                </a:solidFill>
                <a:effectLst/>
                <a:ea typeface="ＭＳ 明朝"/>
                <a:cs typeface="Times New Roman"/>
              </a:rPr>
              <a:t>Describes how to select and define a GLOBE Phenology Protocol Study Site</a:t>
            </a:r>
          </a:p>
          <a:p>
            <a:pPr marL="342900" marR="0" lvl="0" indent="-342900">
              <a:spcBef>
                <a:spcPts val="0"/>
              </a:spcBef>
              <a:spcAft>
                <a:spcPts val="0"/>
              </a:spcAft>
              <a:buFont typeface="Arial"/>
              <a:buChar char="•"/>
              <a:tabLst>
                <a:tab pos="457200" algn="l"/>
              </a:tabLst>
            </a:pPr>
            <a:r>
              <a:rPr lang="en-US" b="1" dirty="0">
                <a:solidFill>
                  <a:srgbClr val="055000"/>
                </a:solidFill>
                <a:ea typeface="ＭＳ 明朝"/>
                <a:cs typeface="Times New Roman"/>
              </a:rPr>
              <a:t>P</a:t>
            </a:r>
            <a:r>
              <a:rPr lang="en-US" sz="1800" b="1" kern="1200" dirty="0">
                <a:solidFill>
                  <a:srgbClr val="055000"/>
                </a:solidFill>
                <a:effectLst/>
                <a:ea typeface="ＭＳ 明朝"/>
                <a:cs typeface="Times New Roman"/>
              </a:rPr>
              <a:t>rovides a step by step introduction of the protocol method</a:t>
            </a:r>
          </a:p>
          <a:p>
            <a:pPr marL="342900" marR="0" lvl="0" indent="-342900">
              <a:spcBef>
                <a:spcPts val="0"/>
              </a:spcBef>
              <a:spcAft>
                <a:spcPts val="0"/>
              </a:spcAft>
              <a:buFont typeface="Arial"/>
              <a:buChar char="•"/>
              <a:tabLst>
                <a:tab pos="457200" algn="l"/>
              </a:tabLst>
            </a:pPr>
            <a:endParaRPr lang="en-US" sz="1000" dirty="0">
              <a:solidFill>
                <a:srgbClr val="055000"/>
              </a:solidFill>
              <a:effectLst/>
              <a:ea typeface="ＭＳ 明朝"/>
              <a:cs typeface="Times New Roman"/>
            </a:endParaRPr>
          </a:p>
          <a:p>
            <a:pPr marL="0" marR="0">
              <a:spcBef>
                <a:spcPts val="0"/>
              </a:spcBef>
              <a:spcAft>
                <a:spcPts val="0"/>
              </a:spcAft>
            </a:pPr>
            <a:r>
              <a:rPr lang="en-US" sz="2400" b="1" kern="1200" dirty="0">
                <a:solidFill>
                  <a:srgbClr val="055000"/>
                </a:solidFill>
                <a:effectLst/>
                <a:ea typeface="ＭＳ 明朝"/>
                <a:cs typeface="Times New Roman"/>
              </a:rPr>
              <a:t>Learning Objectives</a:t>
            </a:r>
            <a:endParaRPr lang="en-US" sz="1000" dirty="0">
              <a:solidFill>
                <a:srgbClr val="055000"/>
              </a:solidFill>
              <a:effectLst/>
              <a:ea typeface="ＭＳ 明朝"/>
              <a:cs typeface="Times New Roman"/>
            </a:endParaRPr>
          </a:p>
          <a:p>
            <a:pPr marL="0" marR="0">
              <a:spcBef>
                <a:spcPts val="0"/>
              </a:spcBef>
              <a:spcAft>
                <a:spcPts val="0"/>
              </a:spcAft>
            </a:pPr>
            <a:r>
              <a:rPr lang="en-US" sz="1800" b="1" kern="1200" dirty="0">
                <a:solidFill>
                  <a:srgbClr val="055000"/>
                </a:solidFill>
                <a:effectLst/>
                <a:ea typeface="ＭＳ 明朝"/>
                <a:cs typeface="Times New Roman"/>
              </a:rPr>
              <a:t>After completing this module, you will be able to:</a:t>
            </a:r>
          </a:p>
          <a:p>
            <a:pPr marL="0" marR="0">
              <a:spcBef>
                <a:spcPts val="0"/>
              </a:spcBef>
              <a:spcAft>
                <a:spcPts val="0"/>
              </a:spcAft>
            </a:pPr>
            <a:endParaRPr lang="en-US" sz="1000" dirty="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n-US" sz="1800" b="1" kern="1200" dirty="0">
                <a:solidFill>
                  <a:srgbClr val="055000"/>
                </a:solidFill>
                <a:effectLst/>
                <a:ea typeface="ＭＳ 明朝"/>
                <a:cs typeface="Times New Roman"/>
              </a:rPr>
              <a:t>Define </a:t>
            </a:r>
            <a:r>
              <a:rPr lang="en-US" b="1" dirty="0">
                <a:solidFill>
                  <a:srgbClr val="055000"/>
                </a:solidFill>
                <a:ea typeface="ＭＳ 明朝"/>
                <a:cs typeface="Times New Roman"/>
              </a:rPr>
              <a:t>phenology and what is meant by grass green-up</a:t>
            </a:r>
            <a:endParaRPr lang="en-US" sz="1800" b="1" kern="1200" dirty="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n-US" sz="1800" b="1" kern="1200" dirty="0">
                <a:solidFill>
                  <a:srgbClr val="055000"/>
                </a:solidFill>
                <a:effectLst/>
                <a:ea typeface="ＭＳ 明朝"/>
                <a:cs typeface="Times New Roman"/>
              </a:rPr>
              <a:t>Describe the importance of quality control steps </a:t>
            </a:r>
            <a:r>
              <a:rPr lang="en-US" sz="1800" b="1" kern="1200">
                <a:solidFill>
                  <a:srgbClr val="055000"/>
                </a:solidFill>
                <a:effectLst/>
                <a:ea typeface="ＭＳ 明朝"/>
                <a:cs typeface="Times New Roman"/>
              </a:rPr>
              <a:t>in the </a:t>
            </a:r>
            <a:r>
              <a:rPr lang="en-US" sz="1800" b="1" kern="1200" dirty="0">
                <a:solidFill>
                  <a:srgbClr val="055000"/>
                </a:solidFill>
                <a:effectLst/>
                <a:ea typeface="ＭＳ 明朝"/>
                <a:cs typeface="Times New Roman"/>
              </a:rPr>
              <a:t>collection of accurate data</a:t>
            </a:r>
          </a:p>
          <a:p>
            <a:pPr marL="342900" marR="0" lvl="0" indent="-342900">
              <a:spcBef>
                <a:spcPts val="0"/>
              </a:spcBef>
              <a:spcAft>
                <a:spcPts val="0"/>
              </a:spcAft>
              <a:buFont typeface="Arial"/>
              <a:buChar char="•"/>
              <a:tabLst>
                <a:tab pos="457200" algn="l"/>
              </a:tabLst>
            </a:pPr>
            <a:r>
              <a:rPr lang="en-US" b="1" dirty="0">
                <a:solidFill>
                  <a:srgbClr val="055000"/>
                </a:solidFill>
                <a:ea typeface="ＭＳ 明朝"/>
                <a:cs typeface="Times New Roman"/>
              </a:rPr>
              <a:t>Describe why green-up data is important for understanding our changing Earth system</a:t>
            </a:r>
            <a:endParaRPr lang="en-US" sz="1800" b="1" kern="1200" dirty="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n-US" b="1" dirty="0">
                <a:solidFill>
                  <a:srgbClr val="055000"/>
                </a:solidFill>
                <a:ea typeface="ＭＳ 明朝"/>
                <a:cs typeface="Times New Roman"/>
              </a:rPr>
              <a:t>Identify a grass green-up study site and conduct </a:t>
            </a:r>
            <a:r>
              <a:rPr lang="en-US" sz="1800" b="1" kern="1200" dirty="0">
                <a:solidFill>
                  <a:srgbClr val="055000"/>
                </a:solidFill>
                <a:effectLst/>
                <a:ea typeface="ＭＳ 明朝"/>
                <a:cs typeface="Times New Roman"/>
              </a:rPr>
              <a:t>measurements in the field</a:t>
            </a:r>
            <a:endParaRPr lang="en-US" sz="1000" dirty="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n-US" sz="1800" b="1" kern="1200" dirty="0">
                <a:solidFill>
                  <a:srgbClr val="055000"/>
                </a:solidFill>
                <a:effectLst/>
                <a:ea typeface="ＭＳ 明朝"/>
                <a:cs typeface="Times New Roman"/>
              </a:rPr>
              <a:t>Upload data to the GLOBE portal</a:t>
            </a:r>
            <a:endParaRPr lang="en-US" sz="1000" dirty="0">
              <a:solidFill>
                <a:srgbClr val="055000"/>
              </a:solidFill>
              <a:effectLst/>
              <a:ea typeface="ＭＳ 明朝"/>
              <a:cs typeface="Times New Roman"/>
            </a:endParaRPr>
          </a:p>
          <a:p>
            <a:pPr marL="342900" marR="0" lvl="0" indent="-342900">
              <a:spcBef>
                <a:spcPts val="0"/>
              </a:spcBef>
              <a:spcAft>
                <a:spcPts val="0"/>
              </a:spcAft>
              <a:buFont typeface="Arial"/>
              <a:buChar char="•"/>
              <a:tabLst>
                <a:tab pos="457200" algn="l"/>
              </a:tabLst>
            </a:pPr>
            <a:r>
              <a:rPr lang="en-US" sz="1800" b="1" kern="1200" dirty="0">
                <a:solidFill>
                  <a:srgbClr val="055000"/>
                </a:solidFill>
                <a:effectLst/>
                <a:ea typeface="ＭＳ 明朝"/>
                <a:cs typeface="Times New Roman"/>
              </a:rPr>
              <a:t>Visualize data using GLOBE’s Visualization Site</a:t>
            </a:r>
          </a:p>
          <a:p>
            <a:pPr marL="342900" marR="0" lvl="0" indent="-342900">
              <a:spcBef>
                <a:spcPts val="0"/>
              </a:spcBef>
              <a:spcAft>
                <a:spcPts val="0"/>
              </a:spcAft>
              <a:buFont typeface="Arial"/>
              <a:buChar char="•"/>
              <a:tabLst>
                <a:tab pos="457200" algn="l"/>
              </a:tabLst>
            </a:pPr>
            <a:endParaRPr lang="en-US" sz="1800" b="1" kern="1200" dirty="0">
              <a:solidFill>
                <a:srgbClr val="055000"/>
              </a:solidFill>
              <a:effectLst/>
              <a:ea typeface="ＭＳ 明朝"/>
              <a:cs typeface="Times New Roman"/>
            </a:endParaRPr>
          </a:p>
          <a:p>
            <a:pPr marR="0" lvl="0">
              <a:spcBef>
                <a:spcPts val="0"/>
              </a:spcBef>
              <a:spcAft>
                <a:spcPts val="0"/>
              </a:spcAft>
              <a:tabLst>
                <a:tab pos="457200" algn="l"/>
              </a:tabLst>
            </a:pPr>
            <a:r>
              <a:rPr lang="en-US" b="1" i="1" dirty="0">
                <a:solidFill>
                  <a:srgbClr val="055000"/>
                </a:solidFill>
                <a:ea typeface="ＭＳ 明朝"/>
                <a:cs typeface="Times New Roman"/>
              </a:rPr>
              <a:t>Estimated time to complete module 1.5 hours</a:t>
            </a:r>
          </a:p>
          <a:p>
            <a:pPr marL="342900" marR="0" lvl="0" indent="-342900">
              <a:spcBef>
                <a:spcPts val="0"/>
              </a:spcBef>
              <a:spcAft>
                <a:spcPts val="0"/>
              </a:spcAft>
              <a:buFont typeface="Arial"/>
              <a:buChar char="•"/>
              <a:tabLst>
                <a:tab pos="457200" algn="l"/>
              </a:tabLst>
            </a:pPr>
            <a:endParaRPr lang="en-US" sz="1000" dirty="0">
              <a:solidFill>
                <a:srgbClr val="055000"/>
              </a:solidFill>
              <a:effectLst/>
              <a:ea typeface="ＭＳ 明朝"/>
              <a:cs typeface="Times New Roman"/>
            </a:endParaRPr>
          </a:p>
        </p:txBody>
      </p:sp>
    </p:spTree>
    <p:extLst>
      <p:ext uri="{BB962C8B-B14F-4D97-AF65-F5344CB8AC3E}">
        <p14:creationId xmlns:p14="http://schemas.microsoft.com/office/powerpoint/2010/main" val="332297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20</a:t>
            </a:fld>
            <a:endParaRPr lang="en-US" dirty="0"/>
          </a:p>
        </p:txBody>
      </p:sp>
      <p:pic>
        <p:nvPicPr>
          <p:cNvPr id="33" name="Picture 32" descr="Grass Green-up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46" y="-14138"/>
            <a:ext cx="8013416" cy="1012371"/>
          </a:xfrm>
          <a:prstGeom prst="rect">
            <a:avLst/>
          </a:prstGeom>
        </p:spPr>
      </p:pic>
      <p:pic>
        <p:nvPicPr>
          <p:cNvPr id="34" name="Content Placeholder 4"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4138"/>
            <a:ext cx="1190230" cy="6858000"/>
          </a:xfrm>
          <a:prstGeom prst="rect">
            <a:avLst/>
          </a:prstGeom>
        </p:spPr>
      </p:pic>
      <p:sp>
        <p:nvSpPr>
          <p:cNvPr id="2" name="Title 1"/>
          <p:cNvSpPr>
            <a:spLocks noGrp="1"/>
          </p:cNvSpPr>
          <p:nvPr>
            <p:ph type="title"/>
          </p:nvPr>
        </p:nvSpPr>
        <p:spPr>
          <a:xfrm>
            <a:off x="1198394" y="1452323"/>
            <a:ext cx="8679847" cy="1325563"/>
          </a:xfrm>
        </p:spPr>
        <p:txBody>
          <a:bodyPr>
            <a:normAutofit fontScale="90000"/>
          </a:bodyPr>
          <a:lstStyle/>
          <a:p>
            <a:pPr marL="406400" indent="-406400">
              <a:defRPr/>
            </a:pPr>
            <a:r>
              <a:rPr lang="en-US" b="1" dirty="0">
                <a:solidFill>
                  <a:srgbClr val="055000"/>
                </a:solidFill>
              </a:rPr>
              <a:t>Grass Green-Up Site Selection-2</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7" name="Content Placeholder 2"/>
          <p:cNvSpPr txBox="1">
            <a:spLocks/>
          </p:cNvSpPr>
          <p:nvPr/>
        </p:nvSpPr>
        <p:spPr>
          <a:xfrm>
            <a:off x="1332472" y="1601020"/>
            <a:ext cx="425773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Arial" charset="0"/>
              </a:rPr>
              <a:t>In the Field</a:t>
            </a:r>
          </a:p>
          <a:p>
            <a:pPr algn="just"/>
            <a:endParaRPr lang="en-US" dirty="0">
              <a:latin typeface="Arial" charset="0"/>
            </a:endParaRPr>
          </a:p>
          <a:p>
            <a:pPr algn="just"/>
            <a:r>
              <a:rPr lang="en-US" dirty="0">
                <a:latin typeface="Arial" charset="0"/>
              </a:rPr>
              <a:t>Select a one-meter square area dominated by grass plants. Mark your one-meter square plot with nails or stakes or other durable identifiers.</a:t>
            </a:r>
          </a:p>
          <a:p>
            <a:pPr algn="just"/>
            <a:endParaRPr lang="en-US" dirty="0">
              <a:latin typeface="Arial" charset="0"/>
            </a:endParaRPr>
          </a:p>
          <a:p>
            <a:pPr algn="just"/>
            <a:r>
              <a:rPr lang="en-US" dirty="0">
                <a:latin typeface="Arial" charset="0"/>
              </a:rPr>
              <a:t>Locate coordinates using the </a:t>
            </a:r>
            <a:r>
              <a:rPr lang="en-US" b="1" dirty="0">
                <a:latin typeface="Arial" charset="0"/>
                <a:hlinkClick r:id="rId5"/>
              </a:rPr>
              <a:t>GPS Protocol</a:t>
            </a:r>
            <a:r>
              <a:rPr lang="en-US" b="1" dirty="0">
                <a:latin typeface="Arial" charset="0"/>
              </a:rPr>
              <a:t>.</a:t>
            </a:r>
            <a:endParaRPr lang="en-US" b="1" dirty="0"/>
          </a:p>
          <a:p>
            <a:pPr algn="just"/>
            <a:endParaRPr lang="en-US" dirty="0">
              <a:latin typeface="Arial" charset="0"/>
            </a:endParaRPr>
          </a:p>
        </p:txBody>
      </p:sp>
      <p:pic>
        <p:nvPicPr>
          <p:cNvPr id="5" name="Content Placeholder 4" descr="Photograph of a `1 m x 1 m square, outlined by meter sticks, defining the patch of grass serving as a sample site."/>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5765552" y="1929624"/>
            <a:ext cx="3097385" cy="3241449"/>
          </a:xfrm>
        </p:spPr>
      </p:pic>
    </p:spTree>
    <p:extLst>
      <p:ext uri="{BB962C8B-B14F-4D97-AF65-F5344CB8AC3E}">
        <p14:creationId xmlns:p14="http://schemas.microsoft.com/office/powerpoint/2010/main" val="1436861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21</a:t>
            </a:fld>
            <a:endParaRPr lang="en-US" dirty="0"/>
          </a:p>
        </p:txBody>
      </p:sp>
      <p:pic>
        <p:nvPicPr>
          <p:cNvPr id="33" name="Picture 32"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546" y="-14138"/>
            <a:ext cx="8013416" cy="1012371"/>
          </a:xfrm>
          <a:prstGeom prst="rect">
            <a:avLst/>
          </a:prstGeom>
        </p:spPr>
      </p:pic>
      <p:pic>
        <p:nvPicPr>
          <p:cNvPr id="34" name="Content Placeholder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 y="-14138"/>
            <a:ext cx="1190230" cy="6858000"/>
          </a:xfrm>
          <a:prstGeom prst="rect">
            <a:avLst/>
          </a:prstGeom>
        </p:spPr>
      </p:pic>
      <p:sp>
        <p:nvSpPr>
          <p:cNvPr id="2" name="Title 1"/>
          <p:cNvSpPr>
            <a:spLocks noGrp="1"/>
          </p:cNvSpPr>
          <p:nvPr>
            <p:ph type="title"/>
          </p:nvPr>
        </p:nvSpPr>
        <p:spPr>
          <a:xfrm>
            <a:off x="1198394" y="1710936"/>
            <a:ext cx="8679847" cy="1325563"/>
          </a:xfrm>
        </p:spPr>
        <p:txBody>
          <a:bodyPr>
            <a:normAutofit fontScale="90000"/>
          </a:bodyPr>
          <a:lstStyle/>
          <a:p>
            <a:pPr marL="406400" indent="-406400">
              <a:defRPr/>
            </a:pPr>
            <a:r>
              <a:rPr lang="en-US" b="1" dirty="0">
                <a:solidFill>
                  <a:srgbClr val="055000"/>
                </a:solidFill>
              </a:rPr>
              <a:t>Grass Green-Up Data Sheet</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7" name="Content Placeholder 2"/>
          <p:cNvSpPr txBox="1">
            <a:spLocks/>
          </p:cNvSpPr>
          <p:nvPr/>
        </p:nvSpPr>
        <p:spPr>
          <a:xfrm>
            <a:off x="1332472" y="1601020"/>
            <a:ext cx="3680399" cy="7418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b="1" dirty="0">
              <a:solidFill>
                <a:srgbClr val="055000"/>
              </a:solidFill>
            </a:endParaRPr>
          </a:p>
          <a:p>
            <a:pPr marL="0" indent="0" algn="just">
              <a:buNone/>
            </a:pPr>
            <a:r>
              <a:rPr lang="en-US" dirty="0"/>
              <a:t>Fill in the top portion of the data sheet</a:t>
            </a:r>
          </a:p>
        </p:txBody>
      </p:sp>
      <p:pic>
        <p:nvPicPr>
          <p:cNvPr id="13" name="Content Placeholder 12" descr="Screen Shot of Grass Green-Up data sheet."/>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444141" y="1452323"/>
            <a:ext cx="3373813" cy="4351337"/>
          </a:xfrm>
          <a:prstGeom prst="rect">
            <a:avLst/>
          </a:prstGeom>
        </p:spPr>
      </p:pic>
      <p:cxnSp>
        <p:nvCxnSpPr>
          <p:cNvPr id="14" name="Straight Arrow Connector 13" descr="Arrow from 1. Fill in the top portion of the data sheet to the top portion of the Grass Green-up Data Sheet."/>
          <p:cNvCxnSpPr/>
          <p:nvPr/>
        </p:nvCxnSpPr>
        <p:spPr>
          <a:xfrm flipV="1">
            <a:off x="4062792" y="2237103"/>
            <a:ext cx="1817077" cy="192441"/>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812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descr="Photograph of dormant grass with new shoots appearling underneath."/>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53527" y="2112658"/>
            <a:ext cx="1885579" cy="3457821"/>
          </a:xfrm>
          <a:prstGeom prst="rect">
            <a:avLst/>
          </a:prstGeom>
        </p:spPr>
      </p:pic>
      <p:sp>
        <p:nvSpPr>
          <p:cNvPr id="3" name="Slide Number Placeholder 2"/>
          <p:cNvSpPr>
            <a:spLocks noGrp="1"/>
          </p:cNvSpPr>
          <p:nvPr>
            <p:ph type="sldNum" sz="quarter" idx="12"/>
          </p:nvPr>
        </p:nvSpPr>
        <p:spPr/>
        <p:txBody>
          <a:bodyPr/>
          <a:lstStyle/>
          <a:p>
            <a:fld id="{60A7FD43-AE91-2142-BE89-486ECDF19888}" type="slidenum">
              <a:rPr lang="en-US" smtClean="0"/>
              <a:t>22</a:t>
            </a:fld>
            <a:endParaRPr lang="en-US" dirty="0"/>
          </a:p>
        </p:txBody>
      </p:sp>
      <p:pic>
        <p:nvPicPr>
          <p:cNvPr id="33" name="Picture 32" descr="Grass Green-up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46" y="-14138"/>
            <a:ext cx="8013416" cy="1012371"/>
          </a:xfrm>
          <a:prstGeom prst="rect">
            <a:avLst/>
          </a:prstGeom>
        </p:spPr>
      </p:pic>
      <p:pic>
        <p:nvPicPr>
          <p:cNvPr id="34" name="Content Placeholder 4"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4138"/>
            <a:ext cx="1190230" cy="6858000"/>
          </a:xfrm>
          <a:prstGeom prst="rect">
            <a:avLst/>
          </a:prstGeom>
        </p:spPr>
      </p:pic>
      <p:sp>
        <p:nvSpPr>
          <p:cNvPr id="2" name="Title 1"/>
          <p:cNvSpPr>
            <a:spLocks noGrp="1"/>
          </p:cNvSpPr>
          <p:nvPr>
            <p:ph type="title"/>
          </p:nvPr>
        </p:nvSpPr>
        <p:spPr>
          <a:xfrm>
            <a:off x="1198394" y="1710936"/>
            <a:ext cx="8679847" cy="1325563"/>
          </a:xfrm>
        </p:spPr>
        <p:txBody>
          <a:bodyPr>
            <a:normAutofit fontScale="90000"/>
          </a:bodyPr>
          <a:lstStyle/>
          <a:p>
            <a:pPr marL="406400" indent="-406400">
              <a:defRPr/>
            </a:pPr>
            <a:r>
              <a:rPr lang="en-US" b="1" dirty="0">
                <a:solidFill>
                  <a:srgbClr val="055000"/>
                </a:solidFill>
              </a:rPr>
              <a:t>Grass Green-Up: Every Visit-1</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7" name="Content Placeholder 2"/>
          <p:cNvSpPr txBox="1">
            <a:spLocks/>
          </p:cNvSpPr>
          <p:nvPr/>
        </p:nvSpPr>
        <p:spPr>
          <a:xfrm>
            <a:off x="1332472" y="1601020"/>
            <a:ext cx="4491523" cy="4904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b="1" dirty="0">
              <a:solidFill>
                <a:srgbClr val="055000"/>
              </a:solidFill>
            </a:endParaRPr>
          </a:p>
          <a:p>
            <a:pPr marL="514350" lvl="0" indent="-514350" algn="just" defTabSz="457200">
              <a:lnSpc>
                <a:spcPct val="100000"/>
              </a:lnSpc>
              <a:spcBef>
                <a:spcPct val="20000"/>
              </a:spcBef>
              <a:buNone/>
              <a:defRPr/>
            </a:pPr>
            <a:r>
              <a:rPr lang="en-US" b="1" dirty="0"/>
              <a:t>Here are the steps:</a:t>
            </a:r>
            <a:endParaRPr lang="en-US" dirty="0"/>
          </a:p>
          <a:p>
            <a:pPr marL="514350" lvl="0" indent="-514350" algn="just" defTabSz="457200">
              <a:lnSpc>
                <a:spcPct val="100000"/>
              </a:lnSpc>
              <a:spcBef>
                <a:spcPct val="20000"/>
              </a:spcBef>
              <a:buFont typeface="+mj-lt"/>
              <a:buAutoNum type="arabicPeriod"/>
              <a:defRPr/>
            </a:pPr>
            <a:r>
              <a:rPr lang="en-US" dirty="0"/>
              <a:t>Look for new green grass shoots.</a:t>
            </a:r>
          </a:p>
          <a:p>
            <a:pPr marL="514350" lvl="0" indent="-514350" algn="just" defTabSz="457200">
              <a:lnSpc>
                <a:spcPct val="100000"/>
              </a:lnSpc>
              <a:spcBef>
                <a:spcPct val="20000"/>
              </a:spcBef>
              <a:buFont typeface="+mj-lt"/>
              <a:buAutoNum type="arabicPeriod"/>
              <a:defRPr/>
            </a:pPr>
            <a:r>
              <a:rPr lang="en-US" dirty="0"/>
              <a:t>Mark the base of the first grass shoot with a single dot, using a permanent felt marker.</a:t>
            </a:r>
          </a:p>
          <a:p>
            <a:pPr marL="514350" lvl="0" indent="-514350" algn="just" defTabSz="457200">
              <a:lnSpc>
                <a:spcPct val="100000"/>
              </a:lnSpc>
              <a:spcBef>
                <a:spcPct val="20000"/>
              </a:spcBef>
              <a:buFont typeface="+mj-lt"/>
              <a:buAutoNum type="arabicPeriod"/>
              <a:defRPr/>
            </a:pPr>
            <a:r>
              <a:rPr lang="en-US" dirty="0"/>
              <a:t>Mark the second shoot with two dots, the third with three dots and the fourth shoot with four dots.</a:t>
            </a:r>
          </a:p>
          <a:p>
            <a:pPr marL="514350" lvl="0" indent="-514350" algn="just" defTabSz="457200">
              <a:lnSpc>
                <a:spcPct val="100000"/>
              </a:lnSpc>
              <a:spcBef>
                <a:spcPct val="20000"/>
              </a:spcBef>
              <a:buFont typeface="+mj-lt"/>
              <a:buAutoNum type="arabicPeriod"/>
              <a:defRPr/>
            </a:pPr>
            <a:r>
              <a:rPr lang="en-US" dirty="0"/>
              <a:t>Use the ruler to measure the length of the shoots to the nearest millimeter.</a:t>
            </a:r>
          </a:p>
          <a:p>
            <a:pPr marL="514350" lvl="0" indent="-514350" algn="just" defTabSz="457200">
              <a:lnSpc>
                <a:spcPct val="100000"/>
              </a:lnSpc>
              <a:spcBef>
                <a:spcPct val="20000"/>
              </a:spcBef>
              <a:buFont typeface="+mj-lt"/>
              <a:buAutoNum type="arabicPeriod"/>
              <a:defRPr/>
            </a:pPr>
            <a:r>
              <a:rPr lang="en-US" dirty="0"/>
              <a:t>Measure the leaves at regular intervals until the leaf length stops increasing.</a:t>
            </a:r>
          </a:p>
        </p:txBody>
      </p:sp>
      <p:pic>
        <p:nvPicPr>
          <p:cNvPr id="19" name="Picture 18" descr="illustration of four grass blades, with dots marked on the shoot so that it is possible to return to the same blades for measurement throughout the green up perio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3842" y="4030960"/>
            <a:ext cx="2802191" cy="2300746"/>
          </a:xfrm>
          <a:prstGeom prst="rect">
            <a:avLst/>
          </a:prstGeom>
        </p:spPr>
      </p:pic>
    </p:spTree>
    <p:extLst>
      <p:ext uri="{BB962C8B-B14F-4D97-AF65-F5344CB8AC3E}">
        <p14:creationId xmlns:p14="http://schemas.microsoft.com/office/powerpoint/2010/main" val="724011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23</a:t>
            </a:fld>
            <a:endParaRPr lang="en-US" dirty="0"/>
          </a:p>
        </p:txBody>
      </p:sp>
      <p:pic>
        <p:nvPicPr>
          <p:cNvPr id="33" name="Picture 32"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546" y="-14138"/>
            <a:ext cx="8013416" cy="1012371"/>
          </a:xfrm>
          <a:prstGeom prst="rect">
            <a:avLst/>
          </a:prstGeom>
        </p:spPr>
      </p:pic>
      <p:pic>
        <p:nvPicPr>
          <p:cNvPr id="34" name="Content Placeholder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 y="-14138"/>
            <a:ext cx="1190230" cy="6858000"/>
          </a:xfrm>
          <a:prstGeom prst="rect">
            <a:avLst/>
          </a:prstGeom>
        </p:spPr>
      </p:pic>
      <p:sp>
        <p:nvSpPr>
          <p:cNvPr id="2" name="Title 1"/>
          <p:cNvSpPr>
            <a:spLocks noGrp="1"/>
          </p:cNvSpPr>
          <p:nvPr>
            <p:ph type="title"/>
          </p:nvPr>
        </p:nvSpPr>
        <p:spPr>
          <a:xfrm>
            <a:off x="1332472" y="1680069"/>
            <a:ext cx="8679847" cy="1325563"/>
          </a:xfrm>
        </p:spPr>
        <p:txBody>
          <a:bodyPr>
            <a:normAutofit fontScale="90000"/>
          </a:bodyPr>
          <a:lstStyle/>
          <a:p>
            <a:pPr marL="406400" indent="-406400">
              <a:defRPr/>
            </a:pPr>
            <a:r>
              <a:rPr lang="en-US" b="1" dirty="0">
                <a:solidFill>
                  <a:srgbClr val="055000"/>
                </a:solidFill>
              </a:rPr>
              <a:t>Grass Green-Up Every Visit-2</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7" name="Content Placeholder 2"/>
          <p:cNvSpPr txBox="1">
            <a:spLocks/>
          </p:cNvSpPr>
          <p:nvPr/>
        </p:nvSpPr>
        <p:spPr>
          <a:xfrm>
            <a:off x="1401407" y="1818538"/>
            <a:ext cx="3680399" cy="32596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defTabSz="457200">
              <a:lnSpc>
                <a:spcPct val="100000"/>
              </a:lnSpc>
              <a:spcBef>
                <a:spcPct val="20000"/>
              </a:spcBef>
              <a:buNone/>
              <a:defRPr/>
            </a:pPr>
            <a:r>
              <a:rPr lang="en-US" b="1" dirty="0"/>
              <a:t>Options for state of leaf:</a:t>
            </a:r>
          </a:p>
          <a:p>
            <a:pPr marL="342900" lvl="0" indent="-342900" algn="just" defTabSz="457200">
              <a:lnSpc>
                <a:spcPct val="100000"/>
              </a:lnSpc>
              <a:spcBef>
                <a:spcPct val="20000"/>
              </a:spcBef>
              <a:buNone/>
              <a:defRPr/>
            </a:pPr>
            <a:endParaRPr lang="en-US" b="1" dirty="0"/>
          </a:p>
          <a:p>
            <a:pPr marL="342900" lvl="0" indent="-342900" algn="just" defTabSz="457200">
              <a:lnSpc>
                <a:spcPct val="100000"/>
              </a:lnSpc>
              <a:spcBef>
                <a:spcPct val="20000"/>
              </a:spcBef>
              <a:buFont typeface="Arial"/>
              <a:buChar char="•"/>
              <a:defRPr/>
            </a:pPr>
            <a:r>
              <a:rPr lang="en-US" dirty="0"/>
              <a:t>Report “no shoot” before the leaves of grass can be seen.</a:t>
            </a:r>
          </a:p>
          <a:p>
            <a:pPr lvl="0" algn="just" defTabSz="457200">
              <a:lnSpc>
                <a:spcPct val="100000"/>
              </a:lnSpc>
              <a:spcBef>
                <a:spcPct val="20000"/>
              </a:spcBef>
              <a:defRPr/>
            </a:pPr>
            <a:endParaRPr lang="en-US" dirty="0"/>
          </a:p>
          <a:p>
            <a:pPr marL="342900" lvl="0" indent="-342900" algn="just" defTabSz="457200">
              <a:lnSpc>
                <a:spcPct val="100000"/>
              </a:lnSpc>
              <a:spcBef>
                <a:spcPct val="20000"/>
              </a:spcBef>
              <a:buFont typeface="Arial"/>
              <a:buChar char="•"/>
              <a:defRPr/>
            </a:pPr>
            <a:r>
              <a:rPr lang="en-US" dirty="0"/>
              <a:t>Measure the length in millimeters after the shoot appears.</a:t>
            </a:r>
          </a:p>
          <a:p>
            <a:pPr lvl="0" algn="just" defTabSz="457200">
              <a:lnSpc>
                <a:spcPct val="100000"/>
              </a:lnSpc>
              <a:spcBef>
                <a:spcPct val="20000"/>
              </a:spcBef>
              <a:defRPr/>
            </a:pPr>
            <a:endParaRPr lang="en-US" dirty="0"/>
          </a:p>
          <a:p>
            <a:pPr marL="342900" lvl="0" indent="-342900" algn="just" defTabSz="457200">
              <a:lnSpc>
                <a:spcPct val="100000"/>
              </a:lnSpc>
              <a:spcBef>
                <a:spcPct val="20000"/>
              </a:spcBef>
              <a:buFont typeface="Arial"/>
              <a:buChar char="•"/>
              <a:defRPr/>
            </a:pPr>
            <a:r>
              <a:rPr lang="en-US" dirty="0"/>
              <a:t>Report “lost” if something happens to the marked leaves.</a:t>
            </a:r>
            <a:endParaRPr lang="en-US" b="1" dirty="0"/>
          </a:p>
        </p:txBody>
      </p:sp>
      <p:pic>
        <p:nvPicPr>
          <p:cNvPr id="16" name="Content Placeholder 15" descr="photo of a student measuring the length of a blade of grass using a metric tape."/>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457789" y="2074894"/>
            <a:ext cx="3268213" cy="2679935"/>
          </a:xfrm>
          <a:prstGeom prst="rect">
            <a:avLst/>
          </a:prstGeom>
        </p:spPr>
      </p:pic>
    </p:spTree>
    <p:extLst>
      <p:ext uri="{BB962C8B-B14F-4D97-AF65-F5344CB8AC3E}">
        <p14:creationId xmlns:p14="http://schemas.microsoft.com/office/powerpoint/2010/main" val="146258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24</a:t>
            </a:fld>
            <a:endParaRPr lang="en-US" dirty="0"/>
          </a:p>
        </p:txBody>
      </p:sp>
      <p:pic>
        <p:nvPicPr>
          <p:cNvPr id="33" name="Picture 32"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546" y="-14138"/>
            <a:ext cx="8013416" cy="1012371"/>
          </a:xfrm>
          <a:prstGeom prst="rect">
            <a:avLst/>
          </a:prstGeom>
        </p:spPr>
      </p:pic>
      <p:pic>
        <p:nvPicPr>
          <p:cNvPr id="34" name="Content Placeholder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 y="-14138"/>
            <a:ext cx="1190230" cy="6858000"/>
          </a:xfrm>
          <a:prstGeom prst="rect">
            <a:avLst/>
          </a:prstGeom>
        </p:spPr>
      </p:pic>
      <p:sp>
        <p:nvSpPr>
          <p:cNvPr id="2" name="Title 1"/>
          <p:cNvSpPr>
            <a:spLocks noGrp="1"/>
          </p:cNvSpPr>
          <p:nvPr>
            <p:ph type="title"/>
          </p:nvPr>
        </p:nvSpPr>
        <p:spPr>
          <a:xfrm>
            <a:off x="1251943" y="1897586"/>
            <a:ext cx="8679847" cy="1325563"/>
          </a:xfrm>
        </p:spPr>
        <p:txBody>
          <a:bodyPr>
            <a:normAutofit fontScale="90000"/>
          </a:bodyPr>
          <a:lstStyle/>
          <a:p>
            <a:pPr marL="406400" indent="-406400">
              <a:defRPr/>
            </a:pPr>
            <a:r>
              <a:rPr lang="en-US" b="1" dirty="0">
                <a:solidFill>
                  <a:srgbClr val="055000"/>
                </a:solidFill>
              </a:rPr>
              <a:t>Example of Completed Data Sheet</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pic>
        <p:nvPicPr>
          <p:cNvPr id="14" name="Content Placeholder 13" descr="screenshot of facsimile data, with dates entered, and the observations for each of the four leaves being observed."/>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36497" y="1976079"/>
            <a:ext cx="7071764" cy="3905871"/>
          </a:xfrm>
          <a:prstGeom prst="rect">
            <a:avLst/>
          </a:prstGeom>
        </p:spPr>
      </p:pic>
    </p:spTree>
    <p:extLst>
      <p:ext uri="{BB962C8B-B14F-4D97-AF65-F5344CB8AC3E}">
        <p14:creationId xmlns:p14="http://schemas.microsoft.com/office/powerpoint/2010/main" val="1649610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25</a:t>
            </a:fld>
            <a:endParaRPr lang="en-US" dirty="0"/>
          </a:p>
        </p:txBody>
      </p:sp>
      <p:pic>
        <p:nvPicPr>
          <p:cNvPr id="19" name="Picture 18"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066" y="-70277"/>
            <a:ext cx="8098263" cy="1028700"/>
          </a:xfrm>
          <a:prstGeom prst="rect">
            <a:avLst/>
          </a:prstGeom>
        </p:spPr>
      </p:pic>
      <p:pic>
        <p:nvPicPr>
          <p:cNvPr id="5" name="Content Placeholder 4"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430" y="-34290"/>
            <a:ext cx="1173636" cy="6892290"/>
          </a:xfrm>
        </p:spPr>
      </p:pic>
      <p:sp>
        <p:nvSpPr>
          <p:cNvPr id="2" name="Title 1"/>
          <p:cNvSpPr>
            <a:spLocks noGrp="1"/>
          </p:cNvSpPr>
          <p:nvPr>
            <p:ph type="title"/>
          </p:nvPr>
        </p:nvSpPr>
        <p:spPr>
          <a:xfrm>
            <a:off x="1252856" y="1977275"/>
            <a:ext cx="8679847" cy="1325563"/>
          </a:xfrm>
        </p:spPr>
        <p:txBody>
          <a:bodyPr>
            <a:normAutofit fontScale="90000"/>
          </a:bodyPr>
          <a:lstStyle/>
          <a:p>
            <a:pPr marL="406400" lvl="0" indent="-406400">
              <a:defRPr/>
            </a:pPr>
            <a:r>
              <a:rPr lang="en-US" b="1" dirty="0">
                <a:solidFill>
                  <a:srgbClr val="055000"/>
                </a:solidFill>
              </a:rPr>
              <a:t>Let’s review so far! Question 4</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17" name="Content Placeholder 2"/>
          <p:cNvSpPr>
            <a:spLocks noGrp="1"/>
          </p:cNvSpPr>
          <p:nvPr>
            <p:ph sz="half" idx="1"/>
          </p:nvPr>
        </p:nvSpPr>
        <p:spPr>
          <a:xfrm>
            <a:off x="1460935" y="1797719"/>
            <a:ext cx="7164278" cy="4351338"/>
          </a:xfrm>
        </p:spPr>
        <p:txBody>
          <a:bodyPr/>
          <a:lstStyle/>
          <a:p>
            <a:pPr marL="0" indent="0">
              <a:buNone/>
            </a:pPr>
            <a:r>
              <a:rPr lang="en-US" dirty="0"/>
              <a:t>When selecting a phenology site, you want to be sure it is accessible and easy to visit, and that you collect data that can be examined in the context of other GLOBE data you might collect.  GLOBE recommends you place your site as close to your other study sites as possible, and no further than:  </a:t>
            </a:r>
          </a:p>
          <a:p>
            <a:pPr marL="0" indent="0">
              <a:buNone/>
            </a:pPr>
            <a:endParaRPr lang="en-US" dirty="0"/>
          </a:p>
          <a:p>
            <a:pPr marL="342900" indent="-342900">
              <a:buFont typeface="+mj-lt"/>
              <a:buAutoNum type="alphaLcParenR"/>
            </a:pPr>
            <a:r>
              <a:rPr lang="en-US" dirty="0"/>
              <a:t>2 km from your Atmosphere or Soil (Pedosphere) investigation sites</a:t>
            </a:r>
          </a:p>
          <a:p>
            <a:pPr marL="342900" indent="-342900">
              <a:buFont typeface="+mj-lt"/>
              <a:buAutoNum type="alphaLcParenR"/>
            </a:pPr>
            <a:r>
              <a:rPr lang="en-US" dirty="0"/>
              <a:t>100 m difference in elevation from your Atmosphere or Soil study sites</a:t>
            </a:r>
          </a:p>
          <a:p>
            <a:pPr marL="342900" indent="-342900">
              <a:buFont typeface="+mj-lt"/>
              <a:buAutoNum type="alphaLcParenR"/>
            </a:pPr>
            <a:r>
              <a:rPr lang="en-US" dirty="0"/>
              <a:t>Both A and B</a:t>
            </a:r>
          </a:p>
          <a:p>
            <a:pPr marL="342900" indent="-342900">
              <a:buFont typeface="+mj-lt"/>
              <a:buAutoNum type="alphaLcParenR"/>
            </a:pPr>
            <a:r>
              <a:rPr lang="en-US" dirty="0"/>
              <a:t>Neither A nor B: you must collect your data at your Biosphere Land Cover study site.</a:t>
            </a:r>
          </a:p>
          <a:p>
            <a:pPr marL="0" indent="0">
              <a:buNone/>
            </a:pPr>
            <a:endParaRPr lang="en-US" dirty="0"/>
          </a:p>
          <a:p>
            <a:pPr marL="0" indent="0">
              <a:buNone/>
            </a:pPr>
            <a:r>
              <a:rPr lang="en-US" b="1" dirty="0">
                <a:solidFill>
                  <a:srgbClr val="FF0000"/>
                </a:solidFill>
              </a:rPr>
              <a:t>What is the answer? </a:t>
            </a:r>
          </a:p>
          <a:p>
            <a:endParaRPr lang="en-US" dirty="0"/>
          </a:p>
          <a:p>
            <a:endParaRPr lang="en-US" dirty="0"/>
          </a:p>
        </p:txBody>
      </p:sp>
    </p:spTree>
    <p:extLst>
      <p:ext uri="{BB962C8B-B14F-4D97-AF65-F5344CB8AC3E}">
        <p14:creationId xmlns:p14="http://schemas.microsoft.com/office/powerpoint/2010/main" val="1556492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26</a:t>
            </a:fld>
            <a:endParaRPr lang="en-US" dirty="0"/>
          </a:p>
        </p:txBody>
      </p:sp>
      <p:pic>
        <p:nvPicPr>
          <p:cNvPr id="13" name="Picture 12"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066" y="-67663"/>
            <a:ext cx="8098263" cy="1028700"/>
          </a:xfrm>
          <a:prstGeom prst="rect">
            <a:avLst/>
          </a:prstGeom>
        </p:spPr>
      </p:pic>
      <p:pic>
        <p:nvPicPr>
          <p:cNvPr id="5" name="Content Placeholder 4"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430" y="-34290"/>
            <a:ext cx="1173636" cy="6892290"/>
          </a:xfrm>
        </p:spPr>
      </p:pic>
      <p:sp>
        <p:nvSpPr>
          <p:cNvPr id="2" name="Title 1"/>
          <p:cNvSpPr>
            <a:spLocks noGrp="1"/>
          </p:cNvSpPr>
          <p:nvPr>
            <p:ph type="title"/>
          </p:nvPr>
        </p:nvSpPr>
        <p:spPr>
          <a:xfrm>
            <a:off x="1252856" y="1977275"/>
            <a:ext cx="8679847" cy="1325563"/>
          </a:xfrm>
        </p:spPr>
        <p:txBody>
          <a:bodyPr>
            <a:normAutofit fontScale="90000"/>
          </a:bodyPr>
          <a:lstStyle/>
          <a:p>
            <a:pPr marL="406400" lvl="0" indent="-406400">
              <a:defRPr/>
            </a:pPr>
            <a:r>
              <a:rPr lang="en-US" b="1" dirty="0">
                <a:solidFill>
                  <a:srgbClr val="055000"/>
                </a:solidFill>
              </a:rPr>
              <a:t>Let’s review so far! Answer to Question 4</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17" name="Content Placeholder 2"/>
          <p:cNvSpPr>
            <a:spLocks noGrp="1"/>
          </p:cNvSpPr>
          <p:nvPr>
            <p:ph sz="half" idx="1"/>
          </p:nvPr>
        </p:nvSpPr>
        <p:spPr>
          <a:xfrm>
            <a:off x="1460935" y="1797719"/>
            <a:ext cx="7164278" cy="4351338"/>
          </a:xfrm>
        </p:spPr>
        <p:txBody>
          <a:bodyPr/>
          <a:lstStyle/>
          <a:p>
            <a:pPr marL="0" indent="0">
              <a:buNone/>
            </a:pPr>
            <a:r>
              <a:rPr lang="en-US" dirty="0"/>
              <a:t>When selecting a phenology site, you want to be sure it is accessible and easy to visit, and that you collect data that can be examined in the context of other GLOBE data you might collect.  GLOBE recommends you place your site as close to your other study sites as possible, and no further than:  </a:t>
            </a:r>
          </a:p>
          <a:p>
            <a:pPr marL="0" indent="0">
              <a:buNone/>
            </a:pPr>
            <a:endParaRPr lang="en-US" dirty="0"/>
          </a:p>
          <a:p>
            <a:pPr marL="342900" indent="-342900">
              <a:buFont typeface="+mj-lt"/>
              <a:buAutoNum type="alphaLcParenR"/>
            </a:pPr>
            <a:r>
              <a:rPr lang="en-US" dirty="0"/>
              <a:t>2 km from your Atmosphere or Soil (Pedosphere) investigation sites</a:t>
            </a:r>
          </a:p>
          <a:p>
            <a:pPr marL="342900" indent="-342900">
              <a:buFont typeface="+mj-lt"/>
              <a:buAutoNum type="alphaLcParenR"/>
            </a:pPr>
            <a:r>
              <a:rPr lang="en-US" dirty="0"/>
              <a:t>100 m difference in elevation from your Atmosphere or Soil study sites</a:t>
            </a:r>
          </a:p>
          <a:p>
            <a:pPr marL="342900" indent="-342900">
              <a:buFont typeface="+mj-lt"/>
              <a:buAutoNum type="alphaLcParenR"/>
            </a:pPr>
            <a:r>
              <a:rPr lang="en-US" b="1" dirty="0"/>
              <a:t>Both A and B- </a:t>
            </a:r>
            <a:r>
              <a:rPr lang="en-US" b="1" dirty="0">
                <a:solidFill>
                  <a:srgbClr val="FF0000"/>
                </a:solidFill>
              </a:rPr>
              <a:t>correct </a:t>
            </a:r>
            <a:r>
              <a:rPr lang="en-US" b="1" dirty="0">
                <a:solidFill>
                  <a:srgbClr val="FF0000"/>
                </a:solidFill>
                <a:sym typeface="Wingdings"/>
              </a:rPr>
              <a:t> </a:t>
            </a:r>
            <a:endParaRPr lang="en-US" b="1" dirty="0">
              <a:solidFill>
                <a:srgbClr val="FF0000"/>
              </a:solidFill>
            </a:endParaRPr>
          </a:p>
          <a:p>
            <a:pPr marL="342900" indent="-342900">
              <a:buFont typeface="+mj-lt"/>
              <a:buAutoNum type="alphaLcParenR"/>
            </a:pPr>
            <a:r>
              <a:rPr lang="en-US" dirty="0"/>
              <a:t>Neither A nor B: you must collect your data at your Biosphere Land Cover study site.</a:t>
            </a:r>
          </a:p>
          <a:p>
            <a:pPr marL="0" indent="0">
              <a:buNone/>
            </a:pPr>
            <a:endParaRPr lang="en-US" dirty="0"/>
          </a:p>
          <a:p>
            <a:pPr marL="0" indent="0">
              <a:buNone/>
            </a:pPr>
            <a:r>
              <a:rPr lang="en-US" b="1" dirty="0">
                <a:solidFill>
                  <a:srgbClr val="FF0000"/>
                </a:solidFill>
              </a:rPr>
              <a:t>Were you correct?</a:t>
            </a:r>
          </a:p>
          <a:p>
            <a:endParaRPr lang="en-US" dirty="0"/>
          </a:p>
          <a:p>
            <a:endParaRPr lang="en-US" dirty="0"/>
          </a:p>
        </p:txBody>
      </p:sp>
    </p:spTree>
    <p:extLst>
      <p:ext uri="{BB962C8B-B14F-4D97-AF65-F5344CB8AC3E}">
        <p14:creationId xmlns:p14="http://schemas.microsoft.com/office/powerpoint/2010/main" val="97639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27</a:t>
            </a:fld>
            <a:endParaRPr lang="en-US" dirty="0"/>
          </a:p>
        </p:txBody>
      </p:sp>
      <p:pic>
        <p:nvPicPr>
          <p:cNvPr id="13" name="Picture 12"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066" y="-53948"/>
            <a:ext cx="8098263" cy="1028700"/>
          </a:xfrm>
          <a:prstGeom prst="rect">
            <a:avLst/>
          </a:prstGeom>
        </p:spPr>
      </p:pic>
      <p:pic>
        <p:nvPicPr>
          <p:cNvPr id="5" name="Content Placeholder 4"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430" y="-34290"/>
            <a:ext cx="1173636" cy="6892290"/>
          </a:xfrm>
        </p:spPr>
      </p:pic>
      <p:sp>
        <p:nvSpPr>
          <p:cNvPr id="2" name="Title 1"/>
          <p:cNvSpPr>
            <a:spLocks noGrp="1"/>
          </p:cNvSpPr>
          <p:nvPr>
            <p:ph type="title"/>
          </p:nvPr>
        </p:nvSpPr>
        <p:spPr>
          <a:xfrm>
            <a:off x="1252856" y="1977275"/>
            <a:ext cx="8679847" cy="1325563"/>
          </a:xfrm>
        </p:spPr>
        <p:txBody>
          <a:bodyPr>
            <a:normAutofit fontScale="90000"/>
          </a:bodyPr>
          <a:lstStyle/>
          <a:p>
            <a:pPr marL="406400" lvl="0" indent="-406400">
              <a:defRPr/>
            </a:pPr>
            <a:r>
              <a:rPr lang="en-US" b="1" dirty="0">
                <a:solidFill>
                  <a:srgbClr val="055000"/>
                </a:solidFill>
              </a:rPr>
              <a:t>Let’s review so far before – Question 5 </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17" name="Content Placeholder 2"/>
          <p:cNvSpPr>
            <a:spLocks noGrp="1"/>
          </p:cNvSpPr>
          <p:nvPr>
            <p:ph sz="half" idx="1"/>
          </p:nvPr>
        </p:nvSpPr>
        <p:spPr>
          <a:xfrm>
            <a:off x="1460935" y="1797719"/>
            <a:ext cx="7164278" cy="4351338"/>
          </a:xfrm>
        </p:spPr>
        <p:txBody>
          <a:bodyPr/>
          <a:lstStyle/>
          <a:p>
            <a:pPr marL="0" indent="0">
              <a:buNone/>
            </a:pPr>
            <a:r>
              <a:rPr lang="en-US" dirty="0"/>
              <a:t>How many grass blades do you need to observe when applying the Grass Green-up Protocol?</a:t>
            </a:r>
          </a:p>
          <a:p>
            <a:pPr marL="0" indent="0">
              <a:buNone/>
            </a:pPr>
            <a:endParaRPr lang="en-US" dirty="0"/>
          </a:p>
          <a:p>
            <a:pPr marL="342900" indent="-342900">
              <a:buFont typeface="+mj-lt"/>
              <a:buAutoNum type="alphaLcParenR"/>
            </a:pPr>
            <a:r>
              <a:rPr lang="en-US" dirty="0"/>
              <a:t>All the blades in a 1 m sample grid</a:t>
            </a:r>
          </a:p>
          <a:p>
            <a:pPr marL="342900" indent="-342900">
              <a:buFont typeface="+mj-lt"/>
              <a:buAutoNum type="alphaLcParenR"/>
            </a:pPr>
            <a:r>
              <a:rPr lang="en-US" dirty="0"/>
              <a:t>10 blades of grass within the sample grid</a:t>
            </a:r>
          </a:p>
          <a:p>
            <a:pPr marL="342900" indent="-342900">
              <a:buFont typeface="+mj-lt"/>
              <a:buAutoNum type="alphaLcParenR"/>
            </a:pPr>
            <a:r>
              <a:rPr lang="en-US" dirty="0"/>
              <a:t>4 blades of grass within the sample grid </a:t>
            </a:r>
          </a:p>
          <a:p>
            <a:pPr marL="342900" indent="-342900">
              <a:buFont typeface="+mj-lt"/>
              <a:buAutoNum type="alphaLcParenR"/>
            </a:pPr>
            <a:r>
              <a:rPr lang="en-US" dirty="0"/>
              <a:t>1 blade of grass within the sample grid</a:t>
            </a:r>
          </a:p>
          <a:p>
            <a:pPr marL="342900" indent="-342900">
              <a:buFont typeface="+mj-lt"/>
              <a:buAutoNum type="alphaLcParenR"/>
            </a:pPr>
            <a:endParaRPr lang="en-US" dirty="0"/>
          </a:p>
          <a:p>
            <a:pPr marL="0" indent="0">
              <a:buNone/>
            </a:pPr>
            <a:r>
              <a:rPr lang="en-US" b="1" dirty="0">
                <a:solidFill>
                  <a:srgbClr val="FF0000"/>
                </a:solidFill>
              </a:rPr>
              <a:t>What is the answer? </a:t>
            </a:r>
          </a:p>
          <a:p>
            <a:endParaRPr lang="en-US" dirty="0"/>
          </a:p>
          <a:p>
            <a:endParaRPr lang="en-US" dirty="0"/>
          </a:p>
        </p:txBody>
      </p:sp>
    </p:spTree>
    <p:extLst>
      <p:ext uri="{BB962C8B-B14F-4D97-AF65-F5344CB8AC3E}">
        <p14:creationId xmlns:p14="http://schemas.microsoft.com/office/powerpoint/2010/main" val="1295981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28</a:t>
            </a:fld>
            <a:endParaRPr lang="en-US" dirty="0"/>
          </a:p>
        </p:txBody>
      </p:sp>
      <p:pic>
        <p:nvPicPr>
          <p:cNvPr id="13" name="Picture 12"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066" y="-74839"/>
            <a:ext cx="8098263" cy="1028700"/>
          </a:xfrm>
          <a:prstGeom prst="rect">
            <a:avLst/>
          </a:prstGeom>
        </p:spPr>
      </p:pic>
      <p:pic>
        <p:nvPicPr>
          <p:cNvPr id="5" name="Content Placeholder 4" descr="Menu: How to collect your data"/>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430" y="-34290"/>
            <a:ext cx="1173636" cy="6892290"/>
          </a:xfrm>
        </p:spPr>
      </p:pic>
      <p:sp>
        <p:nvSpPr>
          <p:cNvPr id="2" name="Title 1"/>
          <p:cNvSpPr>
            <a:spLocks noGrp="1"/>
          </p:cNvSpPr>
          <p:nvPr>
            <p:ph type="title"/>
          </p:nvPr>
        </p:nvSpPr>
        <p:spPr>
          <a:xfrm>
            <a:off x="1252856" y="1977275"/>
            <a:ext cx="8679847" cy="1325563"/>
          </a:xfrm>
        </p:spPr>
        <p:txBody>
          <a:bodyPr>
            <a:normAutofit fontScale="90000"/>
          </a:bodyPr>
          <a:lstStyle/>
          <a:p>
            <a:pPr marL="406400" lvl="0" indent="-406400">
              <a:defRPr/>
            </a:pPr>
            <a:r>
              <a:rPr lang="en-US" b="1" dirty="0">
                <a:solidFill>
                  <a:srgbClr val="055000"/>
                </a:solidFill>
              </a:rPr>
              <a:t>Let’s review so far before- Answer to Question 5 </a:t>
            </a: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17" name="Content Placeholder 2"/>
          <p:cNvSpPr>
            <a:spLocks noGrp="1"/>
          </p:cNvSpPr>
          <p:nvPr>
            <p:ph sz="half" idx="1"/>
          </p:nvPr>
        </p:nvSpPr>
        <p:spPr>
          <a:xfrm>
            <a:off x="1460935" y="1797719"/>
            <a:ext cx="7164278" cy="4351338"/>
          </a:xfrm>
        </p:spPr>
        <p:txBody>
          <a:bodyPr/>
          <a:lstStyle/>
          <a:p>
            <a:pPr marL="0" indent="0">
              <a:buNone/>
            </a:pPr>
            <a:r>
              <a:rPr lang="en-US" dirty="0"/>
              <a:t>How many grass blades do you need to observe when applying the Grass Green-up Protocol?</a:t>
            </a:r>
          </a:p>
          <a:p>
            <a:pPr marL="0" indent="0">
              <a:buNone/>
            </a:pPr>
            <a:endParaRPr lang="en-US" dirty="0"/>
          </a:p>
          <a:p>
            <a:pPr marL="342900" indent="-342900">
              <a:buFont typeface="+mj-lt"/>
              <a:buAutoNum type="alphaLcParenR"/>
            </a:pPr>
            <a:r>
              <a:rPr lang="en-US" dirty="0"/>
              <a:t>All the blades in a 1 m sample grid</a:t>
            </a:r>
          </a:p>
          <a:p>
            <a:pPr marL="342900" indent="-342900">
              <a:buFont typeface="+mj-lt"/>
              <a:buAutoNum type="alphaLcParenR"/>
            </a:pPr>
            <a:r>
              <a:rPr lang="en-US" dirty="0"/>
              <a:t>10 blades of grass within the sample grid</a:t>
            </a:r>
          </a:p>
          <a:p>
            <a:pPr marL="342900" indent="-342900">
              <a:buFont typeface="+mj-lt"/>
              <a:buAutoNum type="alphaLcParenR"/>
            </a:pPr>
            <a:r>
              <a:rPr lang="en-US" b="1" dirty="0"/>
              <a:t>4 blades of grass within the sample grid – </a:t>
            </a:r>
            <a:r>
              <a:rPr lang="en-US" b="1" dirty="0">
                <a:solidFill>
                  <a:srgbClr val="FF0000"/>
                </a:solidFill>
              </a:rPr>
              <a:t>correct </a:t>
            </a:r>
            <a:r>
              <a:rPr lang="en-US" b="1" dirty="0">
                <a:solidFill>
                  <a:srgbClr val="FF0000"/>
                </a:solidFill>
                <a:sym typeface="Wingdings"/>
              </a:rPr>
              <a:t></a:t>
            </a:r>
            <a:r>
              <a:rPr lang="en-US" b="1" dirty="0">
                <a:sym typeface="Wingdings"/>
              </a:rPr>
              <a:t> </a:t>
            </a:r>
            <a:endParaRPr lang="en-US" b="1" dirty="0"/>
          </a:p>
          <a:p>
            <a:pPr marL="342900" indent="-342900">
              <a:buFont typeface="+mj-lt"/>
              <a:buAutoNum type="alphaLcParenR"/>
            </a:pPr>
            <a:r>
              <a:rPr lang="en-US" dirty="0"/>
              <a:t>1 blade of grass within the sample grid</a:t>
            </a:r>
          </a:p>
          <a:p>
            <a:pPr marL="342900" indent="-342900">
              <a:buFont typeface="+mj-lt"/>
              <a:buAutoNum type="alphaLcParenR"/>
            </a:pPr>
            <a:endParaRPr lang="en-US" dirty="0"/>
          </a:p>
          <a:p>
            <a:pPr marL="0" indent="0">
              <a:buNone/>
            </a:pPr>
            <a:r>
              <a:rPr lang="en-US" b="1" dirty="0">
                <a:solidFill>
                  <a:srgbClr val="FF0000"/>
                </a:solidFill>
              </a:rPr>
              <a:t>Were you correct? </a:t>
            </a:r>
          </a:p>
          <a:p>
            <a:endParaRPr lang="en-US" dirty="0"/>
          </a:p>
          <a:p>
            <a:endParaRPr lang="en-US" dirty="0"/>
          </a:p>
        </p:txBody>
      </p:sp>
    </p:spTree>
    <p:extLst>
      <p:ext uri="{BB962C8B-B14F-4D97-AF65-F5344CB8AC3E}">
        <p14:creationId xmlns:p14="http://schemas.microsoft.com/office/powerpoint/2010/main" val="249252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7FD43-AE91-2142-BE89-486ECDF19888}" type="slidenum">
              <a:rPr lang="en-US" smtClean="0"/>
              <a:t>29</a:t>
            </a:fld>
            <a:endParaRPr lang="en-US" dirty="0"/>
          </a:p>
        </p:txBody>
      </p:sp>
      <p:pic>
        <p:nvPicPr>
          <p:cNvPr id="7" name="Picture 6" descr="Grass Green-up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298" y="-16330"/>
            <a:ext cx="8030976" cy="1045029"/>
          </a:xfrm>
          <a:prstGeom prst="rect">
            <a:avLst/>
          </a:prstGeom>
        </p:spPr>
      </p:pic>
      <p:pic>
        <p:nvPicPr>
          <p:cNvPr id="6" name="Content Placeholder 3" descr="Menu: Entering data on GLOBE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 y="-1"/>
            <a:ext cx="1215100" cy="6880861"/>
          </a:xfrm>
          <a:prstGeom prst="rect">
            <a:avLst/>
          </a:prstGeom>
        </p:spPr>
      </p:pic>
      <p:sp>
        <p:nvSpPr>
          <p:cNvPr id="2" name="Title 1"/>
          <p:cNvSpPr>
            <a:spLocks noGrp="1"/>
          </p:cNvSpPr>
          <p:nvPr>
            <p:ph type="title"/>
          </p:nvPr>
        </p:nvSpPr>
        <p:spPr>
          <a:xfrm>
            <a:off x="1149807" y="712334"/>
            <a:ext cx="7886700" cy="1325563"/>
          </a:xfrm>
        </p:spPr>
        <p:txBody>
          <a:bodyPr/>
          <a:lstStyle/>
          <a:p>
            <a:r>
              <a:rPr lang="en-US" b="1">
                <a:solidFill>
                  <a:srgbClr val="055000"/>
                </a:solidFill>
              </a:rPr>
              <a:t>Report Your Data to GLOBE</a:t>
            </a:r>
            <a:endParaRPr lang="en-US" b="1" dirty="0">
              <a:solidFill>
                <a:srgbClr val="055000"/>
              </a:solidFill>
            </a:endParaRPr>
          </a:p>
        </p:txBody>
      </p:sp>
      <p:sp>
        <p:nvSpPr>
          <p:cNvPr id="3" name="Content Placeholder 2"/>
          <p:cNvSpPr>
            <a:spLocks noGrp="1"/>
          </p:cNvSpPr>
          <p:nvPr>
            <p:ph sz="half" idx="1"/>
          </p:nvPr>
        </p:nvSpPr>
        <p:spPr>
          <a:xfrm>
            <a:off x="1293586" y="1931761"/>
            <a:ext cx="3886200" cy="4351338"/>
          </a:xfrm>
        </p:spPr>
        <p:txBody>
          <a:bodyPr>
            <a:normAutofit/>
          </a:bodyPr>
          <a:lstStyle/>
          <a:p>
            <a:r>
              <a:rPr lang="en-US" b="1" dirty="0">
                <a:hlinkClick r:id="rId5"/>
              </a:rPr>
              <a:t>Live Data Entry</a:t>
            </a:r>
            <a:r>
              <a:rPr lang="en-US" b="1" dirty="0"/>
              <a:t>: </a:t>
            </a:r>
            <a:r>
              <a:rPr lang="en-US" dirty="0"/>
              <a:t>Upload your data to the official GLOBE science database</a:t>
            </a:r>
          </a:p>
          <a:p>
            <a:endParaRPr lang="en-US" dirty="0"/>
          </a:p>
          <a:p>
            <a:r>
              <a:rPr lang="en-US" b="1" dirty="0">
                <a:solidFill>
                  <a:srgbClr val="055000"/>
                </a:solidFill>
              </a:rPr>
              <a:t>Email Data Entry</a:t>
            </a:r>
            <a:r>
              <a:rPr lang="en-US" dirty="0">
                <a:solidFill>
                  <a:srgbClr val="055000"/>
                </a:solidFill>
              </a:rPr>
              <a:t>: </a:t>
            </a:r>
            <a:r>
              <a:rPr lang="en-US" dirty="0"/>
              <a:t>Send data in the body of your email (not as an attachment) to </a:t>
            </a:r>
            <a:r>
              <a:rPr lang="en-US" b="1" dirty="0">
                <a:hlinkClick r:id="rId6"/>
              </a:rPr>
              <a:t>DATA@GLOBE.GOV</a:t>
            </a:r>
            <a:endParaRPr lang="en-US" b="1" dirty="0"/>
          </a:p>
          <a:p>
            <a:endParaRPr lang="en-US" b="1" dirty="0"/>
          </a:p>
          <a:p>
            <a:r>
              <a:rPr lang="en-US" b="1" dirty="0">
                <a:solidFill>
                  <a:srgbClr val="055000"/>
                </a:solidFill>
              </a:rPr>
              <a:t>Mobile Data App</a:t>
            </a:r>
            <a:r>
              <a:rPr lang="en-US" b="1" dirty="0"/>
              <a:t>: </a:t>
            </a:r>
            <a:r>
              <a:rPr lang="en-US" dirty="0"/>
              <a:t>Download the GLOBE Science Data Entry app to your mobile device and select the right option.</a:t>
            </a:r>
          </a:p>
          <a:p>
            <a:pPr lvl="1">
              <a:buFont typeface="Courier New" panose="02070309020205020404" pitchFamily="49" charset="0"/>
              <a:buChar char="o"/>
            </a:pPr>
            <a:r>
              <a:rPr lang="en-US" sz="1800" b="1" dirty="0"/>
              <a:t>For Android </a:t>
            </a:r>
            <a:r>
              <a:rPr lang="en-US" sz="1800" dirty="0"/>
              <a:t>via </a:t>
            </a:r>
            <a:r>
              <a:rPr lang="en-US" sz="1800" b="1" dirty="0">
                <a:hlinkClick r:id="rId7"/>
              </a:rPr>
              <a:t>Google Play</a:t>
            </a:r>
            <a:endParaRPr lang="en-US" sz="1800" b="1" dirty="0"/>
          </a:p>
          <a:p>
            <a:pPr lvl="1">
              <a:buFont typeface="Courier New" panose="02070309020205020404" pitchFamily="49" charset="0"/>
              <a:buChar char="o"/>
            </a:pPr>
            <a:r>
              <a:rPr lang="en-US" sz="1800" b="1" dirty="0"/>
              <a:t>For IOS </a:t>
            </a:r>
            <a:r>
              <a:rPr lang="en-US" sz="1800" dirty="0"/>
              <a:t>via the </a:t>
            </a:r>
            <a:r>
              <a:rPr lang="en-US" sz="1800" b="1" dirty="0">
                <a:hlinkClick r:id="rId8"/>
              </a:rPr>
              <a:t>App Store</a:t>
            </a:r>
            <a:r>
              <a:rPr lang="en-US" sz="1800" b="1" dirty="0"/>
              <a:t> </a:t>
            </a:r>
          </a:p>
        </p:txBody>
      </p:sp>
      <p:pic>
        <p:nvPicPr>
          <p:cNvPr id="5" name="Content Placeholder 4" descr="Screen Shot of the Sign in page of the GLOBE PROGRAM Science Data Entry mobile app."/>
          <p:cNvPicPr>
            <a:picLocks noGrp="1" noChangeAspect="1"/>
          </p:cNvPicPr>
          <p:nvPr>
            <p:ph sz="half" idx="2"/>
          </p:nvPr>
        </p:nvPicPr>
        <p:blipFill>
          <a:blip r:embed="rId9">
            <a:extLst>
              <a:ext uri="{28A0092B-C50C-407E-A947-70E740481C1C}">
                <a14:useLocalDpi xmlns:a14="http://schemas.microsoft.com/office/drawing/2010/main" val="0"/>
              </a:ext>
            </a:extLst>
          </a:blip>
          <a:stretch>
            <a:fillRect/>
          </a:stretch>
        </p:blipFill>
        <p:spPr>
          <a:xfrm>
            <a:off x="5093157" y="1825625"/>
            <a:ext cx="2958186" cy="4351338"/>
          </a:xfrm>
          <a:prstGeom prst="rect">
            <a:avLst/>
          </a:prstGeom>
        </p:spPr>
      </p:pic>
    </p:spTree>
    <p:extLst>
      <p:ext uri="{BB962C8B-B14F-4D97-AF65-F5344CB8AC3E}">
        <p14:creationId xmlns:p14="http://schemas.microsoft.com/office/powerpoint/2010/main" val="2104311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3</a:t>
            </a:fld>
            <a:endParaRPr lang="en-US" dirty="0"/>
          </a:p>
        </p:txBody>
      </p:sp>
      <p:pic>
        <p:nvPicPr>
          <p:cNvPr id="14" name="Picture 13" descr="Banner: 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297" y="-1"/>
            <a:ext cx="7999157" cy="1012371"/>
          </a:xfrm>
          <a:prstGeom prst="rect">
            <a:avLst/>
          </a:prstGeom>
        </p:spPr>
      </p:pic>
      <p:pic>
        <p:nvPicPr>
          <p:cNvPr id="15" name="Content Placeholder 21" descr="What is grass green-up?"/>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025" y="0"/>
            <a:ext cx="1204401" cy="6858000"/>
          </a:xfrm>
        </p:spPr>
      </p:pic>
      <p:sp>
        <p:nvSpPr>
          <p:cNvPr id="2" name="Title 1"/>
          <p:cNvSpPr>
            <a:spLocks noGrp="1"/>
          </p:cNvSpPr>
          <p:nvPr>
            <p:ph type="title"/>
          </p:nvPr>
        </p:nvSpPr>
        <p:spPr>
          <a:xfrm>
            <a:off x="1262840" y="718343"/>
            <a:ext cx="7886700" cy="1325563"/>
          </a:xfrm>
        </p:spPr>
        <p:txBody>
          <a:bodyPr/>
          <a:lstStyle/>
          <a:p>
            <a:r>
              <a:rPr lang="en-US" b="1" dirty="0"/>
              <a:t>The Biosphere</a:t>
            </a:r>
          </a:p>
        </p:txBody>
      </p:sp>
      <p:sp>
        <p:nvSpPr>
          <p:cNvPr id="8" name="Content Placeholder 2"/>
          <p:cNvSpPr txBox="1">
            <a:spLocks/>
          </p:cNvSpPr>
          <p:nvPr/>
        </p:nvSpPr>
        <p:spPr>
          <a:xfrm>
            <a:off x="1413811" y="1770060"/>
            <a:ext cx="490438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solidFill>
                  <a:srgbClr val="000000"/>
                </a:solidFill>
              </a:rPr>
              <a:t>The Biosphere is Earth’s zone of life. Every organism on Earth belongs to the biosphere. GLOBE has several ways to explore and measure components of the Biosphere through investigations in land cover and phenology. As well, the Hydrosphere investigations include the macroinvertebrates and mosquito larvae protocols.</a:t>
            </a:r>
          </a:p>
          <a:p>
            <a:pPr marL="0" indent="0" algn="just">
              <a:buNone/>
            </a:pPr>
            <a:endParaRPr lang="en-US" dirty="0">
              <a:solidFill>
                <a:srgbClr val="000000"/>
              </a:solidFill>
            </a:endParaRPr>
          </a:p>
          <a:p>
            <a:pPr marL="0" indent="0" algn="just">
              <a:buNone/>
            </a:pPr>
            <a:r>
              <a:rPr lang="en-US" dirty="0">
                <a:solidFill>
                  <a:srgbClr val="000000"/>
                </a:solidFill>
              </a:rPr>
              <a:t>Tree and Shrub Green-Up is one of the GLOBE </a:t>
            </a:r>
            <a:r>
              <a:rPr lang="en-US" b="1" dirty="0">
                <a:solidFill>
                  <a:srgbClr val="485925"/>
                </a:solidFill>
              </a:rPr>
              <a:t>phenology</a:t>
            </a:r>
            <a:r>
              <a:rPr lang="en-US" dirty="0">
                <a:solidFill>
                  <a:srgbClr val="000000"/>
                </a:solidFill>
              </a:rPr>
              <a:t> protocols.</a:t>
            </a:r>
          </a:p>
          <a:p>
            <a:pPr marL="0" indent="0">
              <a:buNone/>
            </a:pPr>
            <a:r>
              <a:rPr lang="en-US" dirty="0">
                <a:solidFill>
                  <a:srgbClr val="000000"/>
                </a:solidFill>
              </a:rPr>
              <a:t>You can found more information in: </a:t>
            </a:r>
          </a:p>
          <a:p>
            <a:pPr marL="0" indent="0">
              <a:buNone/>
            </a:pPr>
            <a:r>
              <a:rPr lang="en-US" b="1" dirty="0">
                <a:solidFill>
                  <a:srgbClr val="000000"/>
                </a:solidFill>
                <a:hlinkClick r:id="rId4"/>
              </a:rPr>
              <a:t>Biosphere Introduction</a:t>
            </a:r>
            <a:endParaRPr lang="en-US" b="1" dirty="0">
              <a:solidFill>
                <a:srgbClr val="000000"/>
              </a:solidFill>
            </a:endParaRPr>
          </a:p>
          <a:p>
            <a:pPr algn="just"/>
            <a:endParaRPr lang="en-US" dirty="0">
              <a:solidFill>
                <a:srgbClr val="000000"/>
              </a:solidFill>
            </a:endParaRPr>
          </a:p>
        </p:txBody>
      </p:sp>
      <p:grpSp>
        <p:nvGrpSpPr>
          <p:cNvPr id="9" name="Group 8" descr="Three images arranged vertically.  Image 1 of a desert landscape with cacti.  Image 2 showing grassy fields with hardwoods in the background.  Image three with a grassy dune landscape."/>
          <p:cNvGrpSpPr/>
          <p:nvPr/>
        </p:nvGrpSpPr>
        <p:grpSpPr>
          <a:xfrm>
            <a:off x="6567714" y="1391443"/>
            <a:ext cx="2122488" cy="5191125"/>
            <a:chOff x="6388100" y="1101725"/>
            <a:chExt cx="2122488" cy="5191125"/>
          </a:xfrm>
        </p:grpSpPr>
        <p:pic>
          <p:nvPicPr>
            <p:cNvPr id="10" name="Picture 9" descr="heterogeneous landscape with grassy field and hardwood trees."/>
            <p:cNvPicPr>
              <a:picLocks noChangeAspect="1"/>
            </p:cNvPicPr>
            <p:nvPr/>
          </p:nvPicPr>
          <p:blipFill>
            <a:blip r:embed="rId5"/>
            <a:srcRect/>
            <a:stretch>
              <a:fillRect/>
            </a:stretch>
          </p:blipFill>
          <p:spPr bwMode="auto">
            <a:xfrm>
              <a:off x="6388100" y="2774950"/>
              <a:ext cx="2082800" cy="1492250"/>
            </a:xfrm>
            <a:prstGeom prst="rect">
              <a:avLst/>
            </a:prstGeom>
            <a:noFill/>
            <a:ln w="9525">
              <a:noFill/>
              <a:miter lim="800000"/>
              <a:headEnd/>
              <a:tailEnd/>
            </a:ln>
          </p:spPr>
        </p:pic>
        <p:pic>
          <p:nvPicPr>
            <p:cNvPr id="11" name="Picture 10" descr="Three photographs of different vegetation zones: Sonoran desert, USA, meadow with birches, and sand dunes. "/>
            <p:cNvPicPr>
              <a:picLocks noChangeAspect="1"/>
            </p:cNvPicPr>
            <p:nvPr/>
          </p:nvPicPr>
          <p:blipFill>
            <a:blip r:embed="rId6"/>
            <a:srcRect/>
            <a:stretch>
              <a:fillRect/>
            </a:stretch>
          </p:blipFill>
          <p:spPr bwMode="auto">
            <a:xfrm>
              <a:off x="6388100" y="1101725"/>
              <a:ext cx="2082800" cy="1577975"/>
            </a:xfrm>
            <a:prstGeom prst="rect">
              <a:avLst/>
            </a:prstGeom>
            <a:noFill/>
            <a:ln w="9525">
              <a:noFill/>
              <a:miter lim="800000"/>
              <a:headEnd/>
              <a:tailEnd/>
            </a:ln>
          </p:spPr>
        </p:pic>
        <p:pic>
          <p:nvPicPr>
            <p:cNvPr id="12" name="Picture 11" descr="grass covered dunes."/>
            <p:cNvPicPr>
              <a:picLocks noChangeAspect="1"/>
            </p:cNvPicPr>
            <p:nvPr/>
          </p:nvPicPr>
          <p:blipFill>
            <a:blip r:embed="rId7"/>
            <a:srcRect/>
            <a:stretch>
              <a:fillRect/>
            </a:stretch>
          </p:blipFill>
          <p:spPr bwMode="auto">
            <a:xfrm>
              <a:off x="6388100" y="4394200"/>
              <a:ext cx="2082800" cy="1543050"/>
            </a:xfrm>
            <a:prstGeom prst="rect">
              <a:avLst/>
            </a:prstGeom>
            <a:noFill/>
            <a:ln w="9525">
              <a:noFill/>
              <a:miter lim="800000"/>
              <a:headEnd/>
              <a:tailEnd/>
            </a:ln>
          </p:spPr>
        </p:pic>
        <p:sp>
          <p:nvSpPr>
            <p:cNvPr id="13" name="TextBox 12"/>
            <p:cNvSpPr txBox="1">
              <a:spLocks noChangeArrowheads="1"/>
            </p:cNvSpPr>
            <p:nvPr/>
          </p:nvSpPr>
          <p:spPr bwMode="auto">
            <a:xfrm>
              <a:off x="6850063" y="6046788"/>
              <a:ext cx="1660525" cy="246062"/>
            </a:xfrm>
            <a:prstGeom prst="rect">
              <a:avLst/>
            </a:prstGeom>
            <a:noFill/>
            <a:ln w="9525">
              <a:noFill/>
              <a:miter lim="800000"/>
              <a:headEnd/>
              <a:tailEnd/>
            </a:ln>
          </p:spPr>
          <p:txBody>
            <a:bodyPr wrap="none">
              <a:prstTxWarp prst="textNoShape">
                <a:avLst/>
              </a:prstTxWarp>
              <a:spAutoFit/>
            </a:bodyPr>
            <a:lstStyle/>
            <a:p>
              <a:pPr eaLnBrk="1" hangingPunct="1"/>
              <a:r>
                <a:rPr lang="en-US" sz="1000" dirty="0">
                  <a:solidFill>
                    <a:srgbClr val="000000"/>
                  </a:solidFill>
                </a:rPr>
                <a:t>Photo Credit: Shelley E. Olds</a:t>
              </a:r>
            </a:p>
          </p:txBody>
        </p:sp>
      </p:grpSp>
    </p:spTree>
    <p:extLst>
      <p:ext uri="{BB962C8B-B14F-4D97-AF65-F5344CB8AC3E}">
        <p14:creationId xmlns:p14="http://schemas.microsoft.com/office/powerpoint/2010/main" val="1555676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30</a:t>
            </a:fld>
            <a:endParaRPr lang="en-US" dirty="0"/>
          </a:p>
        </p:txBody>
      </p:sp>
      <p:pic>
        <p:nvPicPr>
          <p:cNvPr id="7" name="Picture 6" descr="Grass Green-up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298" y="-16330"/>
            <a:ext cx="8030976" cy="1045029"/>
          </a:xfrm>
          <a:prstGeom prst="rect">
            <a:avLst/>
          </a:prstGeom>
        </p:spPr>
      </p:pic>
      <p:pic>
        <p:nvPicPr>
          <p:cNvPr id="6" name="Content Placeholder 3" descr="Menu: Entering data on GLOBE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 y="-1"/>
            <a:ext cx="1215100" cy="6880861"/>
          </a:xfrm>
          <a:prstGeom prst="rect">
            <a:avLst/>
          </a:prstGeom>
        </p:spPr>
      </p:pic>
      <p:sp>
        <p:nvSpPr>
          <p:cNvPr id="2" name="Title 1"/>
          <p:cNvSpPr>
            <a:spLocks noGrp="1"/>
          </p:cNvSpPr>
          <p:nvPr>
            <p:ph type="title"/>
          </p:nvPr>
        </p:nvSpPr>
        <p:spPr>
          <a:xfrm>
            <a:off x="1258631" y="784347"/>
            <a:ext cx="7886700" cy="1325563"/>
          </a:xfrm>
        </p:spPr>
        <p:txBody>
          <a:bodyPr/>
          <a:lstStyle/>
          <a:p>
            <a:r>
              <a:rPr lang="en-US" b="1" dirty="0">
                <a:solidFill>
                  <a:srgbClr val="055000"/>
                </a:solidFill>
              </a:rPr>
              <a:t>Entering your data via Live Data Entry or Data Entry Mobile App-1</a:t>
            </a:r>
          </a:p>
        </p:txBody>
      </p:sp>
      <p:pic>
        <p:nvPicPr>
          <p:cNvPr id="12" name="Content Placeholder 14" descr="Screenshot of the data entry screen. Identify your site and check the radio button. Then choose &quot;greening&quot; and select &quot;new observation.&quot;"/>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130878" y="2109910"/>
            <a:ext cx="5360575" cy="4182545"/>
          </a:xfrm>
          <a:prstGeom prst="rect">
            <a:avLst/>
          </a:prstGeom>
        </p:spPr>
      </p:pic>
    </p:spTree>
    <p:extLst>
      <p:ext uri="{BB962C8B-B14F-4D97-AF65-F5344CB8AC3E}">
        <p14:creationId xmlns:p14="http://schemas.microsoft.com/office/powerpoint/2010/main" val="319052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31</a:t>
            </a:fld>
            <a:endParaRPr lang="en-US" dirty="0"/>
          </a:p>
        </p:txBody>
      </p:sp>
      <p:pic>
        <p:nvPicPr>
          <p:cNvPr id="7" name="Picture 6"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298" y="-16330"/>
            <a:ext cx="8030976" cy="1045029"/>
          </a:xfrm>
          <a:prstGeom prst="rect">
            <a:avLst/>
          </a:prstGeom>
        </p:spPr>
      </p:pic>
      <p:pic>
        <p:nvPicPr>
          <p:cNvPr id="6" name="Content Placeholder 3"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 y="-1"/>
            <a:ext cx="1215100" cy="6880861"/>
          </a:xfrm>
          <a:prstGeom prst="rect">
            <a:avLst/>
          </a:prstGeom>
        </p:spPr>
      </p:pic>
      <p:sp>
        <p:nvSpPr>
          <p:cNvPr id="2" name="Title 1"/>
          <p:cNvSpPr>
            <a:spLocks noGrp="1"/>
          </p:cNvSpPr>
          <p:nvPr>
            <p:ph type="title"/>
          </p:nvPr>
        </p:nvSpPr>
        <p:spPr>
          <a:xfrm>
            <a:off x="1258631" y="784347"/>
            <a:ext cx="7886700" cy="1325563"/>
          </a:xfrm>
        </p:spPr>
        <p:txBody>
          <a:bodyPr/>
          <a:lstStyle/>
          <a:p>
            <a:r>
              <a:rPr lang="en-US" b="1" dirty="0">
                <a:solidFill>
                  <a:srgbClr val="055000"/>
                </a:solidFill>
              </a:rPr>
              <a:t>Entering your data via Live Data Entry or Data Entry Mobile App-2</a:t>
            </a:r>
          </a:p>
        </p:txBody>
      </p:sp>
      <p:pic>
        <p:nvPicPr>
          <p:cNvPr id="8" name="Content Placeholder 7" descr="Screenshot of screen two, GLOBE data app. If you want to add or update a species name later, you can make changes- there is a box to put this information. Identify the grass tax you are monitoring for green-up. Identify other grass you are monitoring. Upload a photo, and submit your data. You are done! Want to checkwho else has submitted Green-Up data using the GLOBE Visualization System?"/>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87979" y="1829376"/>
            <a:ext cx="6539592" cy="4697452"/>
          </a:xfrm>
        </p:spPr>
      </p:pic>
    </p:spTree>
    <p:extLst>
      <p:ext uri="{BB962C8B-B14F-4D97-AF65-F5344CB8AC3E}">
        <p14:creationId xmlns:p14="http://schemas.microsoft.com/office/powerpoint/2010/main" val="130461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32</a:t>
            </a:fld>
            <a:endParaRPr lang="en-US" dirty="0"/>
          </a:p>
        </p:txBody>
      </p:sp>
      <p:pic>
        <p:nvPicPr>
          <p:cNvPr id="19" name="Picture 18" descr="Grass Green-up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102" y="-1"/>
            <a:ext cx="8015897" cy="1016301"/>
          </a:xfrm>
          <a:prstGeom prst="rect">
            <a:avLst/>
          </a:prstGeom>
        </p:spPr>
      </p:pic>
      <p:pic>
        <p:nvPicPr>
          <p:cNvPr id="18" name="Content Placeholder 2" descr="Menu: Understand th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6" y="0"/>
            <a:ext cx="1164298" cy="6914800"/>
          </a:xfrm>
          <a:prstGeom prst="rect">
            <a:avLst/>
          </a:prstGeom>
        </p:spPr>
      </p:pic>
      <p:sp>
        <p:nvSpPr>
          <p:cNvPr id="2" name="Title 1"/>
          <p:cNvSpPr>
            <a:spLocks noGrp="1"/>
          </p:cNvSpPr>
          <p:nvPr>
            <p:ph type="title"/>
          </p:nvPr>
        </p:nvSpPr>
        <p:spPr>
          <a:xfrm>
            <a:off x="1165860" y="660268"/>
            <a:ext cx="7886700" cy="1325563"/>
          </a:xfrm>
        </p:spPr>
        <p:txBody>
          <a:bodyPr/>
          <a:lstStyle/>
          <a:p>
            <a:pPr>
              <a:spcAft>
                <a:spcPts val="600"/>
              </a:spcAft>
            </a:pPr>
            <a:r>
              <a:rPr lang="en-US" b="1" dirty="0">
                <a:solidFill>
                  <a:srgbClr val="055000"/>
                </a:solidFill>
              </a:rPr>
              <a:t>Visualize and Retrieve Data-1</a:t>
            </a:r>
          </a:p>
        </p:txBody>
      </p:sp>
      <p:sp>
        <p:nvSpPr>
          <p:cNvPr id="7" name="Content Placeholder 2"/>
          <p:cNvSpPr txBox="1">
            <a:spLocks/>
          </p:cNvSpPr>
          <p:nvPr/>
        </p:nvSpPr>
        <p:spPr>
          <a:xfrm>
            <a:off x="1223009" y="1789357"/>
            <a:ext cx="75617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dirty="0"/>
              <a:t>GLOBE provides the ability to view and interact with data measured across the world. Select our</a:t>
            </a:r>
            <a:r>
              <a:rPr lang="en-US" dirty="0">
                <a:hlinkClick r:id="rId5"/>
              </a:rPr>
              <a:t> </a:t>
            </a:r>
            <a:r>
              <a:rPr lang="en-US" b="1" dirty="0">
                <a:hlinkClick r:id="rId5"/>
              </a:rPr>
              <a:t>visualization tool</a:t>
            </a:r>
            <a:r>
              <a:rPr lang="en-US" dirty="0"/>
              <a:t> to map, graph, filter and export Green-Up data that have been measured across GLOBE protocols since 1995. </a:t>
            </a:r>
          </a:p>
        </p:txBody>
      </p:sp>
      <p:pic>
        <p:nvPicPr>
          <p:cNvPr id="5" name="Content Placeholder 4" descr="Screenshot of map interface, GLOBE Visualization system. On Layers, Add, and select Green up and Budburst from drop down menu. "/>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679325" y="2646100"/>
            <a:ext cx="6403318" cy="3464721"/>
          </a:xfrm>
        </p:spPr>
      </p:pic>
      <p:sp>
        <p:nvSpPr>
          <p:cNvPr id="8" name="Content Placeholder 3"/>
          <p:cNvSpPr txBox="1">
            <a:spLocks/>
          </p:cNvSpPr>
          <p:nvPr/>
        </p:nvSpPr>
        <p:spPr>
          <a:xfrm>
            <a:off x="1419770" y="6140695"/>
            <a:ext cx="7470319" cy="688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Link to step-by-step tutorials on Using the Visualization System will assist you in finding and analyzing GLOBE data:  </a:t>
            </a:r>
            <a:r>
              <a:rPr lang="en-US" sz="1400" dirty="0">
                <a:hlinkClick r:id="rId7"/>
              </a:rPr>
              <a:t>PDF version</a:t>
            </a:r>
            <a:endParaRPr lang="en-US" sz="1400" dirty="0"/>
          </a:p>
        </p:txBody>
      </p:sp>
    </p:spTree>
    <p:extLst>
      <p:ext uri="{BB962C8B-B14F-4D97-AF65-F5344CB8AC3E}">
        <p14:creationId xmlns:p14="http://schemas.microsoft.com/office/powerpoint/2010/main" val="237616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33</a:t>
            </a:fld>
            <a:endParaRPr lang="en-US" dirty="0"/>
          </a:p>
        </p:txBody>
      </p:sp>
      <p:pic>
        <p:nvPicPr>
          <p:cNvPr id="13" name="Picture 12" descr="Grass Green-up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102" y="-1"/>
            <a:ext cx="8015897" cy="1016301"/>
          </a:xfrm>
          <a:prstGeom prst="rect">
            <a:avLst/>
          </a:prstGeom>
        </p:spPr>
      </p:pic>
      <p:pic>
        <p:nvPicPr>
          <p:cNvPr id="12" name="Content Placeholder 2" descr="Menu: Understand th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6" y="0"/>
            <a:ext cx="1164298" cy="6914800"/>
          </a:xfrm>
          <a:prstGeom prst="rect">
            <a:avLst/>
          </a:prstGeom>
        </p:spPr>
      </p:pic>
      <p:sp>
        <p:nvSpPr>
          <p:cNvPr id="2" name="Title 1"/>
          <p:cNvSpPr>
            <a:spLocks noGrp="1"/>
          </p:cNvSpPr>
          <p:nvPr>
            <p:ph type="title"/>
          </p:nvPr>
        </p:nvSpPr>
        <p:spPr>
          <a:xfrm>
            <a:off x="1165860" y="660268"/>
            <a:ext cx="7886700" cy="1325563"/>
          </a:xfrm>
        </p:spPr>
        <p:txBody>
          <a:bodyPr/>
          <a:lstStyle/>
          <a:p>
            <a:pPr>
              <a:spcAft>
                <a:spcPts val="600"/>
              </a:spcAft>
            </a:pPr>
            <a:r>
              <a:rPr lang="en-US" b="1" dirty="0">
                <a:solidFill>
                  <a:srgbClr val="055000"/>
                </a:solidFill>
              </a:rPr>
              <a:t>Visualize and Retrieve Data-2</a:t>
            </a:r>
          </a:p>
        </p:txBody>
      </p:sp>
      <p:sp>
        <p:nvSpPr>
          <p:cNvPr id="7" name="Content Placeholder 2"/>
          <p:cNvSpPr txBox="1">
            <a:spLocks/>
          </p:cNvSpPr>
          <p:nvPr/>
        </p:nvSpPr>
        <p:spPr>
          <a:xfrm>
            <a:off x="1223009" y="1789357"/>
            <a:ext cx="75617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dirty="0"/>
              <a:t>Select the date for which you need Green-Up data,  add layer and icons will appear where data for that location is available.</a:t>
            </a:r>
          </a:p>
        </p:txBody>
      </p:sp>
      <p:pic>
        <p:nvPicPr>
          <p:cNvPr id="8" name="Content Placeholder 4" descr="Screenshot of GLOBE Vis map interface, with icons showing locations of data selected."/>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902279" y="2420094"/>
            <a:ext cx="6229350" cy="3720601"/>
          </a:xfrm>
        </p:spPr>
      </p:pic>
    </p:spTree>
    <p:extLst>
      <p:ext uri="{BB962C8B-B14F-4D97-AF65-F5344CB8AC3E}">
        <p14:creationId xmlns:p14="http://schemas.microsoft.com/office/powerpoint/2010/main" val="2047927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7FD43-AE91-2142-BE89-486ECDF19888}" type="slidenum">
              <a:rPr lang="en-US" smtClean="0"/>
              <a:t>34</a:t>
            </a:fld>
            <a:endParaRPr lang="en-US" dirty="0"/>
          </a:p>
        </p:txBody>
      </p:sp>
      <p:pic>
        <p:nvPicPr>
          <p:cNvPr id="12" name="Picture 11"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02" y="-1"/>
            <a:ext cx="8015897" cy="1016301"/>
          </a:xfrm>
          <a:prstGeom prst="rect">
            <a:avLst/>
          </a:prstGeom>
        </p:spPr>
      </p:pic>
      <p:pic>
        <p:nvPicPr>
          <p:cNvPr id="10" name="Content Placeholder 2"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6" y="0"/>
            <a:ext cx="1164298" cy="6914800"/>
          </a:xfrm>
          <a:prstGeom prst="rect">
            <a:avLst/>
          </a:prstGeom>
        </p:spPr>
      </p:pic>
      <p:sp>
        <p:nvSpPr>
          <p:cNvPr id="2" name="Title 1"/>
          <p:cNvSpPr>
            <a:spLocks noGrp="1"/>
          </p:cNvSpPr>
          <p:nvPr>
            <p:ph type="title"/>
          </p:nvPr>
        </p:nvSpPr>
        <p:spPr>
          <a:xfrm>
            <a:off x="1165860" y="660268"/>
            <a:ext cx="7886700" cy="1325563"/>
          </a:xfrm>
        </p:spPr>
        <p:txBody>
          <a:bodyPr/>
          <a:lstStyle/>
          <a:p>
            <a:pPr>
              <a:spcAft>
                <a:spcPts val="600"/>
              </a:spcAft>
            </a:pPr>
            <a:r>
              <a:rPr lang="en-US" b="1" dirty="0">
                <a:solidFill>
                  <a:srgbClr val="055000"/>
                </a:solidFill>
              </a:rPr>
              <a:t>Visualize and Retrieve Data-3</a:t>
            </a:r>
          </a:p>
        </p:txBody>
      </p:sp>
      <p:pic>
        <p:nvPicPr>
          <p:cNvPr id="6" name="Content Placeholder 6" descr="Image showing a green dot indicating the Kintampo Secondary school and the dialogue box that comes up showing data submitted."/>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820635" y="1985831"/>
            <a:ext cx="5004707" cy="4038591"/>
          </a:xfrm>
        </p:spPr>
      </p:pic>
      <p:sp>
        <p:nvSpPr>
          <p:cNvPr id="3" name="TextBox 2"/>
          <p:cNvSpPr txBox="1"/>
          <p:nvPr/>
        </p:nvSpPr>
        <p:spPr>
          <a:xfrm>
            <a:off x="7511142" y="1946254"/>
            <a:ext cx="1175657" cy="3539430"/>
          </a:xfrm>
          <a:prstGeom prst="rect">
            <a:avLst/>
          </a:prstGeom>
          <a:noFill/>
        </p:spPr>
        <p:txBody>
          <a:bodyPr wrap="square" rtlCol="0">
            <a:spAutoFit/>
          </a:bodyPr>
          <a:lstStyle/>
          <a:p>
            <a:r>
              <a:rPr lang="en-US" sz="1400" b="1" dirty="0"/>
              <a:t>Clicking on a location will open to a map note providing Green-Up data for that location and time. Follow instructions in the tutorial to download data as a .csv file for analysis </a:t>
            </a:r>
          </a:p>
        </p:txBody>
      </p:sp>
      <p:cxnSp>
        <p:nvCxnSpPr>
          <p:cNvPr id="5" name="Straight Arrow Connector 4" descr="arrow pointing to school in Nigeria where data is available. a map note shows a bar graph showing how many measurements are available for specific dates."/>
          <p:cNvCxnSpPr/>
          <p:nvPr/>
        </p:nvCxnSpPr>
        <p:spPr>
          <a:xfrm flipH="1">
            <a:off x="6253843" y="2155371"/>
            <a:ext cx="1226274" cy="9470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415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0A7FD43-AE91-2142-BE89-486ECDF19888}" type="slidenum">
              <a:rPr lang="en-US" smtClean="0"/>
              <a:t>35</a:t>
            </a:fld>
            <a:endParaRPr lang="en-US" dirty="0"/>
          </a:p>
        </p:txBody>
      </p:sp>
      <p:pic>
        <p:nvPicPr>
          <p:cNvPr id="6" name="Picture 5"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02" y="1"/>
            <a:ext cx="8098263" cy="1028700"/>
          </a:xfrm>
          <a:prstGeom prst="rect">
            <a:avLst/>
          </a:prstGeom>
        </p:spPr>
      </p:pic>
      <p:pic>
        <p:nvPicPr>
          <p:cNvPr id="4" name="Content Placeholder 3" descr="Menu: Quiz yoursel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400" y="0"/>
            <a:ext cx="1168816" cy="6858000"/>
          </a:xfrm>
        </p:spPr>
      </p:pic>
      <p:sp>
        <p:nvSpPr>
          <p:cNvPr id="10" name="Title 9"/>
          <p:cNvSpPr>
            <a:spLocks noGrp="1"/>
          </p:cNvSpPr>
          <p:nvPr>
            <p:ph type="title"/>
          </p:nvPr>
        </p:nvSpPr>
        <p:spPr>
          <a:xfrm>
            <a:off x="1233883" y="720351"/>
            <a:ext cx="7886700" cy="1325563"/>
          </a:xfrm>
        </p:spPr>
        <p:txBody>
          <a:bodyPr>
            <a:normAutofit/>
          </a:bodyPr>
          <a:lstStyle/>
          <a:p>
            <a:r>
              <a:rPr lang="en-US" sz="2000" b="1" dirty="0">
                <a:solidFill>
                  <a:srgbClr val="055000"/>
                </a:solidFill>
              </a:rPr>
              <a:t>Review questions to help you prepare to do the Grass Green-Up Measurements associated with the GLOBE Biometry Protocols</a:t>
            </a:r>
            <a:endParaRPr lang="en-US" sz="2000" dirty="0">
              <a:solidFill>
                <a:srgbClr val="055000"/>
              </a:solidFill>
            </a:endParaRPr>
          </a:p>
        </p:txBody>
      </p:sp>
      <p:pic>
        <p:nvPicPr>
          <p:cNvPr id="13" name="Picture 12" descr="watermark of grass blades in bloom"/>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5753" y="1727200"/>
            <a:ext cx="7984830" cy="5130800"/>
          </a:xfrm>
          <a:prstGeom prst="rect">
            <a:avLst/>
          </a:prstGeom>
        </p:spPr>
      </p:pic>
      <p:sp>
        <p:nvSpPr>
          <p:cNvPr id="12" name="Content Placeholder 2"/>
          <p:cNvSpPr txBox="1">
            <a:spLocks/>
          </p:cNvSpPr>
          <p:nvPr/>
        </p:nvSpPr>
        <p:spPr>
          <a:xfrm>
            <a:off x="1272198" y="1737563"/>
            <a:ext cx="760668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mj-lt"/>
              <a:buAutoNum type="arabicPeriod"/>
            </a:pPr>
            <a:r>
              <a:rPr lang="en-US" b="1" dirty="0"/>
              <a:t>Grass Green-Up measurements are part of what GLOBE Protocol area or Earth system sphere? </a:t>
            </a:r>
          </a:p>
          <a:p>
            <a:pPr lvl="0">
              <a:buFont typeface="+mj-lt"/>
              <a:buAutoNum type="arabicPeriod"/>
            </a:pPr>
            <a:r>
              <a:rPr lang="en-US" b="1" dirty="0"/>
              <a:t>What is phenology?</a:t>
            </a:r>
          </a:p>
          <a:p>
            <a:pPr lvl="0">
              <a:buFont typeface="+mj-lt"/>
              <a:buAutoNum type="arabicPeriod"/>
            </a:pPr>
            <a:r>
              <a:rPr lang="en-US" b="1" dirty="0"/>
              <a:t>Why is it important for scientists to know when Green-Up takes place in a location, year by year?</a:t>
            </a:r>
          </a:p>
          <a:p>
            <a:pPr lvl="0">
              <a:buFont typeface="+mj-lt"/>
              <a:buAutoNum type="arabicPeriod"/>
            </a:pPr>
            <a:r>
              <a:rPr lang="en-US" b="1" dirty="0"/>
              <a:t>Has Green-Up dates changed in North America over the past 70 years?</a:t>
            </a:r>
          </a:p>
          <a:p>
            <a:pPr lvl="0">
              <a:buFont typeface="+mj-lt"/>
              <a:buAutoNum type="arabicPeriod"/>
            </a:pPr>
            <a:r>
              <a:rPr lang="en-US" b="1" dirty="0"/>
              <a:t>With respect to Green-Up and Green-Down, when is the plant growing season? </a:t>
            </a:r>
          </a:p>
          <a:p>
            <a:pPr lvl="0">
              <a:buFont typeface="+mj-lt"/>
              <a:buAutoNum type="arabicPeriod"/>
            </a:pPr>
            <a:r>
              <a:rPr lang="en-US" b="1" dirty="0"/>
              <a:t>If there is more than one Green-Up season during the year in your region, how do you decide when to measure Green-Up?</a:t>
            </a:r>
          </a:p>
          <a:p>
            <a:pPr lvl="0">
              <a:buFont typeface="+mj-lt"/>
              <a:buAutoNum type="arabicPeriod"/>
            </a:pPr>
            <a:r>
              <a:rPr lang="en-US" b="1" dirty="0"/>
              <a:t>How soon before green-up should you identify and prepare your study site?</a:t>
            </a:r>
          </a:p>
          <a:p>
            <a:pPr lvl="0">
              <a:buFont typeface="+mj-lt"/>
              <a:buAutoNum type="arabicPeriod"/>
            </a:pPr>
            <a:r>
              <a:rPr lang="en-US" b="1" dirty="0"/>
              <a:t>How often should you monitor your grass shoots during green up?</a:t>
            </a:r>
          </a:p>
          <a:p>
            <a:pPr lvl="0">
              <a:buFont typeface="+mj-lt"/>
              <a:buAutoNum type="arabicPeriod"/>
            </a:pPr>
            <a:r>
              <a:rPr lang="en-US" b="1" dirty="0"/>
              <a:t>When do you stop monitoring your grass shoots?</a:t>
            </a:r>
          </a:p>
          <a:p>
            <a:pPr lvl="0">
              <a:buFont typeface="+mj-lt"/>
              <a:buAutoNum type="arabicPeriod"/>
            </a:pPr>
            <a:r>
              <a:rPr lang="en-US" b="1" dirty="0"/>
              <a:t> How do you mark the buds so you know to measure the same buds throughout the green-up season?</a:t>
            </a:r>
          </a:p>
          <a:p>
            <a:pPr marL="0" indent="0">
              <a:buNone/>
            </a:pPr>
            <a:endParaRPr lang="en-US" sz="1600" dirty="0"/>
          </a:p>
        </p:txBody>
      </p:sp>
    </p:spTree>
    <p:extLst>
      <p:ext uri="{BB962C8B-B14F-4D97-AF65-F5344CB8AC3E}">
        <p14:creationId xmlns:p14="http://schemas.microsoft.com/office/powerpoint/2010/main" val="1212356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0A7FD43-AE91-2142-BE89-486ECDF19888}" type="slidenum">
              <a:rPr lang="en-US" smtClean="0"/>
              <a:t>36</a:t>
            </a:fld>
            <a:endParaRPr lang="en-US" dirty="0"/>
          </a:p>
        </p:txBody>
      </p:sp>
      <p:pic>
        <p:nvPicPr>
          <p:cNvPr id="5" name="Picture 4"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298" y="1"/>
            <a:ext cx="8084498" cy="1012370"/>
          </a:xfrm>
          <a:prstGeom prst="rect">
            <a:avLst/>
          </a:prstGeom>
        </p:spPr>
      </p:pic>
      <p:pic>
        <p:nvPicPr>
          <p:cNvPr id="3" name="Content Placeholder 2" descr="Menu: Additional information"/>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
            <a:ext cx="1187776" cy="6857999"/>
          </a:xfrm>
        </p:spPr>
      </p:pic>
      <p:sp>
        <p:nvSpPr>
          <p:cNvPr id="10" name="Title 9"/>
          <p:cNvSpPr>
            <a:spLocks noGrp="1"/>
          </p:cNvSpPr>
          <p:nvPr>
            <p:ph type="title"/>
          </p:nvPr>
        </p:nvSpPr>
        <p:spPr>
          <a:xfrm>
            <a:off x="1164298" y="629144"/>
            <a:ext cx="7886700" cy="1325563"/>
          </a:xfrm>
        </p:spPr>
        <p:txBody>
          <a:bodyPr>
            <a:normAutofit/>
          </a:bodyPr>
          <a:lstStyle/>
          <a:p>
            <a:r>
              <a:rPr lang="en-US" sz="3200" b="1" dirty="0"/>
              <a:t>Congratulations!</a:t>
            </a:r>
          </a:p>
        </p:txBody>
      </p:sp>
      <p:sp>
        <p:nvSpPr>
          <p:cNvPr id="19" name="TextBox 18"/>
          <p:cNvSpPr txBox="1"/>
          <p:nvPr/>
        </p:nvSpPr>
        <p:spPr>
          <a:xfrm>
            <a:off x="1487331" y="1641514"/>
            <a:ext cx="6840240" cy="4524315"/>
          </a:xfrm>
          <a:prstGeom prst="rect">
            <a:avLst/>
          </a:prstGeom>
          <a:noFill/>
        </p:spPr>
        <p:txBody>
          <a:bodyPr wrap="square" rtlCol="0">
            <a:spAutoFit/>
          </a:bodyPr>
          <a:lstStyle/>
          <a:p>
            <a:pPr marL="0" marR="0">
              <a:spcBef>
                <a:spcPts val="0"/>
              </a:spcBef>
              <a:spcAft>
                <a:spcPts val="0"/>
              </a:spcAft>
            </a:pPr>
            <a:endParaRPr lang="en-US" sz="2400" dirty="0">
              <a:solidFill>
                <a:srgbClr val="055000"/>
              </a:solidFill>
              <a:effectLst/>
              <a:ea typeface="ＭＳ 明朝"/>
              <a:cs typeface="Times New Roman"/>
            </a:endParaRPr>
          </a:p>
          <a:p>
            <a:r>
              <a:rPr lang="en-US" sz="2400" b="1" dirty="0">
                <a:solidFill>
                  <a:srgbClr val="000000"/>
                </a:solidFill>
              </a:rPr>
              <a:t>You have now completed the slide stack. If you are ready to take the quiz, sign on and take the quiz corresponding to the </a:t>
            </a:r>
            <a:r>
              <a:rPr lang="en-US" sz="2400" b="1" dirty="0">
                <a:solidFill>
                  <a:srgbClr val="055000"/>
                </a:solidFill>
              </a:rPr>
              <a:t>Grass Green-Up Protocol</a:t>
            </a:r>
            <a:r>
              <a:rPr lang="en-US" sz="2400" b="1" dirty="0"/>
              <a:t>.</a:t>
            </a:r>
          </a:p>
          <a:p>
            <a:endParaRPr lang="en-US" sz="2400" b="1" dirty="0">
              <a:solidFill>
                <a:srgbClr val="000000"/>
              </a:solidFill>
            </a:endParaRPr>
          </a:p>
          <a:p>
            <a:r>
              <a:rPr lang="en-US" sz="2400" b="1" dirty="0">
                <a:solidFill>
                  <a:srgbClr val="000000"/>
                </a:solidFill>
              </a:rPr>
              <a:t>You can also review the slide stack, post questions on the discussion board, or look at the FAQs on the next page. </a:t>
            </a:r>
          </a:p>
          <a:p>
            <a:endParaRPr lang="en-US" sz="2400" b="1" dirty="0">
              <a:solidFill>
                <a:srgbClr val="000000"/>
              </a:solidFill>
            </a:endParaRPr>
          </a:p>
          <a:p>
            <a:r>
              <a:rPr lang="en-US" sz="2400" b="1" dirty="0">
                <a:solidFill>
                  <a:srgbClr val="000000"/>
                </a:solidFill>
              </a:rPr>
              <a:t>When you pass the quiz, you are ready to take </a:t>
            </a:r>
            <a:r>
              <a:rPr lang="en-US" sz="2400" b="1" dirty="0">
                <a:solidFill>
                  <a:srgbClr val="055000"/>
                </a:solidFill>
              </a:rPr>
              <a:t>Grass Green-Up Protocol</a:t>
            </a:r>
            <a:r>
              <a:rPr lang="en-US" sz="2400" b="1" dirty="0">
                <a:solidFill>
                  <a:srgbClr val="000072"/>
                </a:solidFill>
              </a:rPr>
              <a:t> </a:t>
            </a:r>
            <a:r>
              <a:rPr lang="en-US" sz="2400" b="1" dirty="0">
                <a:solidFill>
                  <a:srgbClr val="000000"/>
                </a:solidFill>
              </a:rPr>
              <a:t>measurements! Welcome to the GLOBE phenology community!</a:t>
            </a:r>
          </a:p>
        </p:txBody>
      </p:sp>
      <p:pic>
        <p:nvPicPr>
          <p:cNvPr id="11" name="Picture 10" descr="watermark of grass blades in bloom"/>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64298" y="1727200"/>
            <a:ext cx="7984830" cy="5130800"/>
          </a:xfrm>
          <a:prstGeom prst="rect">
            <a:avLst/>
          </a:prstGeom>
        </p:spPr>
      </p:pic>
    </p:spTree>
    <p:extLst>
      <p:ext uri="{BB962C8B-B14F-4D97-AF65-F5344CB8AC3E}">
        <p14:creationId xmlns:p14="http://schemas.microsoft.com/office/powerpoint/2010/main" val="1000977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0A7FD43-AE91-2142-BE89-486ECDF19888}" type="slidenum">
              <a:rPr lang="en-US" smtClean="0"/>
              <a:t>37</a:t>
            </a:fld>
            <a:endParaRPr lang="en-US" dirty="0"/>
          </a:p>
        </p:txBody>
      </p:sp>
      <p:pic>
        <p:nvPicPr>
          <p:cNvPr id="5" name="Picture 4"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298" y="1"/>
            <a:ext cx="8084498" cy="1012370"/>
          </a:xfrm>
          <a:prstGeom prst="rect">
            <a:avLst/>
          </a:prstGeom>
        </p:spPr>
      </p:pic>
      <p:pic>
        <p:nvPicPr>
          <p:cNvPr id="3" name="Content Placeholder 2" descr="Menu: Additional information"/>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
            <a:ext cx="1187776" cy="6857999"/>
          </a:xfrm>
        </p:spPr>
      </p:pic>
      <p:sp>
        <p:nvSpPr>
          <p:cNvPr id="10" name="Title 9"/>
          <p:cNvSpPr>
            <a:spLocks noGrp="1"/>
          </p:cNvSpPr>
          <p:nvPr>
            <p:ph type="title"/>
          </p:nvPr>
        </p:nvSpPr>
        <p:spPr>
          <a:xfrm>
            <a:off x="1324045" y="784864"/>
            <a:ext cx="7886700" cy="1325563"/>
          </a:xfrm>
        </p:spPr>
        <p:txBody>
          <a:bodyPr>
            <a:normAutofit/>
          </a:bodyPr>
          <a:lstStyle/>
          <a:p>
            <a:r>
              <a:rPr lang="en-US" sz="3200" b="1">
                <a:solidFill>
                  <a:srgbClr val="055000"/>
                </a:solidFill>
              </a:rPr>
              <a:t>Research Questions for Investigation: </a:t>
            </a:r>
            <a:endParaRPr lang="en-US" sz="3200" b="1" dirty="0">
              <a:solidFill>
                <a:srgbClr val="055000"/>
              </a:solidFill>
            </a:endParaRPr>
          </a:p>
        </p:txBody>
      </p:sp>
      <p:sp>
        <p:nvSpPr>
          <p:cNvPr id="19" name="TextBox 18"/>
          <p:cNvSpPr txBox="1"/>
          <p:nvPr/>
        </p:nvSpPr>
        <p:spPr>
          <a:xfrm>
            <a:off x="1324045" y="2110427"/>
            <a:ext cx="6840240" cy="3748719"/>
          </a:xfrm>
          <a:prstGeom prst="rect">
            <a:avLst/>
          </a:prstGeom>
          <a:noFill/>
        </p:spPr>
        <p:txBody>
          <a:bodyPr wrap="square" rtlCol="0">
            <a:spAutoFit/>
          </a:bodyPr>
          <a:lstStyle/>
          <a:p>
            <a:pPr marL="285750" indent="-285750">
              <a:lnSpc>
                <a:spcPct val="90000"/>
              </a:lnSpc>
              <a:buFont typeface="Arial"/>
              <a:buChar char="•"/>
              <a:defRPr/>
            </a:pPr>
            <a:r>
              <a:rPr lang="en-US" sz="2400" dirty="0">
                <a:latin typeface="Arial" charset="0"/>
              </a:rPr>
              <a:t>How long does green-up take for a given species?</a:t>
            </a:r>
          </a:p>
          <a:p>
            <a:pPr>
              <a:lnSpc>
                <a:spcPct val="90000"/>
              </a:lnSpc>
              <a:defRPr/>
            </a:pPr>
            <a:endParaRPr lang="en-US" sz="2400" dirty="0">
              <a:latin typeface="Arial" charset="0"/>
            </a:endParaRPr>
          </a:p>
          <a:p>
            <a:pPr marL="285750" indent="-285750">
              <a:lnSpc>
                <a:spcPct val="90000"/>
              </a:lnSpc>
              <a:buFont typeface="Arial"/>
              <a:buChar char="•"/>
              <a:defRPr/>
            </a:pPr>
            <a:r>
              <a:rPr lang="en-US" sz="2400" dirty="0">
                <a:latin typeface="Arial" charset="0"/>
              </a:rPr>
              <a:t>How does green-up differ among different species within a forested study area?</a:t>
            </a:r>
          </a:p>
          <a:p>
            <a:pPr>
              <a:lnSpc>
                <a:spcPct val="90000"/>
              </a:lnSpc>
              <a:defRPr/>
            </a:pPr>
            <a:endParaRPr lang="en-US" sz="2400" dirty="0">
              <a:latin typeface="Arial" charset="0"/>
            </a:endParaRPr>
          </a:p>
          <a:p>
            <a:pPr marL="285750" indent="-285750">
              <a:lnSpc>
                <a:spcPct val="90000"/>
              </a:lnSpc>
              <a:buFont typeface="Arial"/>
              <a:buChar char="•"/>
              <a:defRPr/>
            </a:pPr>
            <a:r>
              <a:rPr lang="en-US" sz="2400" dirty="0">
                <a:latin typeface="Arial" charset="0"/>
              </a:rPr>
              <a:t>How does green-up relate to precipitation?  To soil moisture?</a:t>
            </a:r>
          </a:p>
          <a:p>
            <a:pPr>
              <a:lnSpc>
                <a:spcPct val="90000"/>
              </a:lnSpc>
              <a:defRPr/>
            </a:pPr>
            <a:endParaRPr lang="en-US" sz="2400" dirty="0">
              <a:latin typeface="Arial" charset="0"/>
            </a:endParaRPr>
          </a:p>
          <a:p>
            <a:pPr marL="285750" indent="-285750">
              <a:lnSpc>
                <a:spcPct val="90000"/>
              </a:lnSpc>
              <a:buFont typeface="Arial"/>
              <a:buChar char="•"/>
              <a:defRPr/>
            </a:pPr>
            <a:r>
              <a:rPr lang="en-US" sz="2400" dirty="0">
                <a:latin typeface="Arial" charset="0"/>
              </a:rPr>
              <a:t>Does temperature influence the rate of green-up?</a:t>
            </a:r>
          </a:p>
        </p:txBody>
      </p:sp>
    </p:spTree>
    <p:extLst>
      <p:ext uri="{BB962C8B-B14F-4D97-AF65-F5344CB8AC3E}">
        <p14:creationId xmlns:p14="http://schemas.microsoft.com/office/powerpoint/2010/main" val="1506740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0A7FD43-AE91-2142-BE89-486ECDF19888}" type="slidenum">
              <a:rPr lang="en-US" smtClean="0"/>
              <a:t>38</a:t>
            </a:fld>
            <a:endParaRPr lang="en-US" dirty="0"/>
          </a:p>
        </p:txBody>
      </p:sp>
      <p:pic>
        <p:nvPicPr>
          <p:cNvPr id="5" name="Picture 4"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298" y="1"/>
            <a:ext cx="8084498" cy="1012370"/>
          </a:xfrm>
          <a:prstGeom prst="rect">
            <a:avLst/>
          </a:prstGeom>
        </p:spPr>
      </p:pic>
      <p:pic>
        <p:nvPicPr>
          <p:cNvPr id="3" name="Content Placeholder 2" descr="Menu: Additional information"/>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
            <a:ext cx="1187776" cy="6857999"/>
          </a:xfrm>
        </p:spPr>
      </p:pic>
      <p:sp>
        <p:nvSpPr>
          <p:cNvPr id="10" name="Title 9"/>
          <p:cNvSpPr>
            <a:spLocks noGrp="1"/>
          </p:cNvSpPr>
          <p:nvPr>
            <p:ph type="title"/>
          </p:nvPr>
        </p:nvSpPr>
        <p:spPr>
          <a:xfrm>
            <a:off x="1324045" y="784864"/>
            <a:ext cx="6072798" cy="1325563"/>
          </a:xfrm>
        </p:spPr>
        <p:txBody>
          <a:bodyPr>
            <a:normAutofit/>
          </a:bodyPr>
          <a:lstStyle/>
          <a:p>
            <a:r>
              <a:rPr lang="en-US" sz="3200" b="1">
                <a:solidFill>
                  <a:srgbClr val="055000"/>
                </a:solidFill>
              </a:rPr>
              <a:t>FAQ: Frequently </a:t>
            </a:r>
            <a:r>
              <a:rPr lang="en-US" sz="3200" b="1" dirty="0">
                <a:solidFill>
                  <a:srgbClr val="055000"/>
                </a:solidFill>
              </a:rPr>
              <a:t>Asked Questions</a:t>
            </a:r>
          </a:p>
        </p:txBody>
      </p:sp>
      <p:sp>
        <p:nvSpPr>
          <p:cNvPr id="19" name="TextBox 18"/>
          <p:cNvSpPr txBox="1"/>
          <p:nvPr/>
        </p:nvSpPr>
        <p:spPr>
          <a:xfrm>
            <a:off x="1324045" y="2110427"/>
            <a:ext cx="7624012" cy="4093428"/>
          </a:xfrm>
          <a:prstGeom prst="rect">
            <a:avLst/>
          </a:prstGeom>
          <a:noFill/>
        </p:spPr>
        <p:txBody>
          <a:bodyPr wrap="square" rtlCol="0">
            <a:spAutoFit/>
          </a:bodyPr>
          <a:lstStyle/>
          <a:p>
            <a:r>
              <a:rPr lang="en-US" sz="2000" b="1" dirty="0">
                <a:solidFill>
                  <a:srgbClr val="055000"/>
                </a:solidFill>
              </a:rPr>
              <a:t>How do I mark the grass shoots if they start on the same day? </a:t>
            </a:r>
          </a:p>
          <a:p>
            <a:r>
              <a:rPr lang="en-US" sz="2000" dirty="0"/>
              <a:t>Mark the base of the four longest grass shoots that appear at the earliest date.</a:t>
            </a:r>
          </a:p>
          <a:p>
            <a:endParaRPr lang="en-US" sz="2000" dirty="0"/>
          </a:p>
          <a:p>
            <a:r>
              <a:rPr lang="en-US" sz="2000" b="1" dirty="0">
                <a:solidFill>
                  <a:srgbClr val="055000"/>
                </a:solidFill>
              </a:rPr>
              <a:t>What do I do if on the first day I see shoots, I see more than four? How do I select the shoots to study? </a:t>
            </a:r>
          </a:p>
          <a:p>
            <a:r>
              <a:rPr lang="en-US" sz="2000" dirty="0"/>
              <a:t>Mark the base of the four longest grass shoots that appear on the first day.</a:t>
            </a:r>
          </a:p>
          <a:p>
            <a:endParaRPr lang="en-US" sz="2000" dirty="0"/>
          </a:p>
          <a:p>
            <a:r>
              <a:rPr lang="en-US" sz="2000" b="1" dirty="0">
                <a:solidFill>
                  <a:srgbClr val="055000"/>
                </a:solidFill>
              </a:rPr>
              <a:t>What if there are grass shoots the first day when I go to take a picture of the site? </a:t>
            </a:r>
          </a:p>
          <a:p>
            <a:r>
              <a:rPr lang="en-US" sz="2000" dirty="0"/>
              <a:t>Mark the base of the four longest grass shoots that are present on this day.</a:t>
            </a:r>
          </a:p>
        </p:txBody>
      </p:sp>
    </p:spTree>
    <p:extLst>
      <p:ext uri="{BB962C8B-B14F-4D97-AF65-F5344CB8AC3E}">
        <p14:creationId xmlns:p14="http://schemas.microsoft.com/office/powerpoint/2010/main" val="1019456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atermark of grass blades in bloom"/>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64298" y="1727200"/>
            <a:ext cx="7984830" cy="5130800"/>
          </a:xfrm>
          <a:prstGeom prst="rect">
            <a:avLst/>
          </a:prstGeom>
        </p:spPr>
      </p:pic>
      <p:sp>
        <p:nvSpPr>
          <p:cNvPr id="3" name="Slide Number Placeholder 2"/>
          <p:cNvSpPr>
            <a:spLocks noGrp="1"/>
          </p:cNvSpPr>
          <p:nvPr>
            <p:ph type="sldNum" sz="quarter" idx="12"/>
          </p:nvPr>
        </p:nvSpPr>
        <p:spPr/>
        <p:txBody>
          <a:bodyPr/>
          <a:lstStyle/>
          <a:p>
            <a:fld id="{60A7FD43-AE91-2142-BE89-486ECDF19888}" type="slidenum">
              <a:rPr lang="en-US" smtClean="0"/>
              <a:t>39</a:t>
            </a:fld>
            <a:endParaRPr lang="en-US" dirty="0"/>
          </a:p>
        </p:txBody>
      </p:sp>
      <p:pic>
        <p:nvPicPr>
          <p:cNvPr id="15" name="Picture 14" descr="Grass Green-up Protoco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298" y="1"/>
            <a:ext cx="8084498" cy="1012370"/>
          </a:xfrm>
          <a:prstGeom prst="rect">
            <a:avLst/>
          </a:prstGeom>
        </p:spPr>
      </p:pic>
      <p:pic>
        <p:nvPicPr>
          <p:cNvPr id="14" name="Content Placeholder 2" descr="Menu: Additional informati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187776" cy="6857999"/>
          </a:xfrm>
          <a:prstGeom prst="rect">
            <a:avLst/>
          </a:prstGeom>
        </p:spPr>
      </p:pic>
      <p:sp>
        <p:nvSpPr>
          <p:cNvPr id="2" name="Title 1"/>
          <p:cNvSpPr>
            <a:spLocks noGrp="1"/>
          </p:cNvSpPr>
          <p:nvPr>
            <p:ph type="title"/>
          </p:nvPr>
        </p:nvSpPr>
        <p:spPr>
          <a:xfrm>
            <a:off x="1187776" y="1056412"/>
            <a:ext cx="7886700" cy="1325563"/>
          </a:xfrm>
        </p:spPr>
        <p:txBody>
          <a:bodyPr>
            <a:normAutofit fontScale="90000"/>
          </a:bodyPr>
          <a:lstStyle/>
          <a:p>
            <a:br>
              <a:rPr lang="en-US" sz="1600" b="1">
                <a:solidFill>
                  <a:srgbClr val="055000"/>
                </a:solidFill>
                <a:latin typeface="+mn-lt"/>
              </a:rPr>
            </a:br>
            <a:r>
              <a:rPr lang="en-US" sz="1600" b="1">
                <a:latin typeface="+mn-lt"/>
              </a:rPr>
              <a:t>Please </a:t>
            </a:r>
            <a:r>
              <a:rPr lang="en-US" sz="1600" b="1" dirty="0">
                <a:latin typeface="+mn-lt"/>
              </a:rPr>
              <a:t>provide us with feedback about this module. This is a community project and </a:t>
            </a:r>
            <a:r>
              <a:rPr lang="en-US" sz="1600" b="1" i="1" dirty="0">
                <a:latin typeface="+mn-lt"/>
              </a:rPr>
              <a:t>we need and  welcome </a:t>
            </a:r>
            <a:r>
              <a:rPr lang="en-US" sz="1600" b="1" dirty="0">
                <a:latin typeface="+mn-lt"/>
              </a:rPr>
              <a:t>your comments, suggestions and edits! Comment here: </a:t>
            </a:r>
            <a:r>
              <a:rPr lang="en-US" sz="1600" b="1" dirty="0">
                <a:latin typeface="+mn-lt"/>
                <a:hlinkClick r:id="rId6"/>
              </a:rPr>
              <a:t>eTraining Feedback</a:t>
            </a:r>
            <a:r>
              <a:rPr lang="en-US" sz="1600" b="1" dirty="0">
                <a:latin typeface="+mn-lt"/>
              </a:rPr>
              <a:t> </a:t>
            </a:r>
            <a:br>
              <a:rPr lang="en-US" sz="1600" b="1" dirty="0">
                <a:latin typeface="+mn-lt"/>
              </a:rPr>
            </a:br>
            <a:r>
              <a:rPr lang="en-US" sz="1600" b="1" dirty="0">
                <a:latin typeface="+mn-lt"/>
              </a:rPr>
              <a:t>Questions about the content of this module? Contact GLOBE: </a:t>
            </a:r>
            <a:r>
              <a:rPr lang="en-US" sz="1600" b="1" dirty="0">
                <a:latin typeface="+mn-lt"/>
                <a:hlinkClick r:id="rId7"/>
              </a:rPr>
              <a:t>help@globe.gov</a:t>
            </a:r>
            <a:br>
              <a:rPr lang="en-US" sz="1600" b="1" dirty="0">
                <a:latin typeface="+mn-lt"/>
              </a:rPr>
            </a:br>
            <a:br>
              <a:rPr lang="en-US" sz="1800" dirty="0"/>
            </a:br>
            <a:endParaRPr lang="en-US" sz="1800" b="1" dirty="0">
              <a:solidFill>
                <a:srgbClr val="055000"/>
              </a:solidFill>
              <a:latin typeface="+mn-lt"/>
            </a:endParaRPr>
          </a:p>
        </p:txBody>
      </p:sp>
      <p:sp>
        <p:nvSpPr>
          <p:cNvPr id="12" name="Content Placeholder 7"/>
          <p:cNvSpPr txBox="1">
            <a:spLocks/>
          </p:cNvSpPr>
          <p:nvPr/>
        </p:nvSpPr>
        <p:spPr>
          <a:xfrm>
            <a:off x="1168702" y="1974311"/>
            <a:ext cx="7367758" cy="47478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6">
                    <a:lumMod val="50000"/>
                  </a:schemeClr>
                </a:solidFill>
              </a:rPr>
              <a:t>Credits</a:t>
            </a:r>
          </a:p>
          <a:p>
            <a:pPr marL="0" indent="0">
              <a:buFont typeface="Arial" panose="020B0604020202020204" pitchFamily="34" charset="0"/>
              <a:buNone/>
            </a:pPr>
            <a:r>
              <a:rPr lang="en-US" b="1" dirty="0"/>
              <a:t>Slides:  </a:t>
            </a:r>
          </a:p>
          <a:p>
            <a:pPr marL="0" indent="0">
              <a:buFont typeface="Arial" panose="020B0604020202020204" pitchFamily="34" charset="0"/>
              <a:buNone/>
            </a:pPr>
            <a:r>
              <a:rPr lang="en-US" dirty="0"/>
              <a:t>Russanne Low, Ph.D., University of Nebraska-Lincoln, USA </a:t>
            </a:r>
          </a:p>
          <a:p>
            <a:pPr marL="0" indent="0">
              <a:buFont typeface="Arial" panose="020B0604020202020204" pitchFamily="34" charset="0"/>
              <a:buNone/>
            </a:pPr>
            <a:r>
              <a:rPr lang="en-US" dirty="0"/>
              <a:t>Rebecca Boger, Ph.D., Brooklyn College, NYC, USA</a:t>
            </a:r>
          </a:p>
          <a:p>
            <a:pPr marL="0" indent="0">
              <a:buFont typeface="Arial" panose="020B0604020202020204" pitchFamily="34" charset="0"/>
              <a:buNone/>
            </a:pPr>
            <a:r>
              <a:rPr lang="en-US" b="1" dirty="0"/>
              <a:t>Cover Art: </a:t>
            </a:r>
          </a:p>
          <a:p>
            <a:pPr marL="0" indent="0">
              <a:buFont typeface="Arial" panose="020B0604020202020204" pitchFamily="34" charset="0"/>
              <a:buNone/>
            </a:pPr>
            <a:r>
              <a:rPr lang="en-US" dirty="0"/>
              <a:t>Jenn Glaser, </a:t>
            </a:r>
            <a:r>
              <a:rPr lang="en-US" i="1" dirty="0" err="1"/>
              <a:t>ScribeArts</a:t>
            </a:r>
            <a:endParaRPr lang="en-US" sz="1700" dirty="0"/>
          </a:p>
          <a:p>
            <a:pPr marL="0" indent="0">
              <a:buFont typeface="Arial" panose="020B0604020202020204" pitchFamily="34" charset="0"/>
              <a:buNone/>
            </a:pPr>
            <a:r>
              <a:rPr lang="en-US" sz="1700" b="1" dirty="0"/>
              <a:t>More Information:</a:t>
            </a:r>
          </a:p>
          <a:p>
            <a:pPr marL="0" indent="0">
              <a:buFont typeface="Arial" panose="020B0604020202020204" pitchFamily="34" charset="0"/>
              <a:buNone/>
            </a:pPr>
            <a:r>
              <a:rPr lang="en-US" sz="1600" dirty="0">
                <a:hlinkClick r:id="rId8"/>
              </a:rPr>
              <a:t>The GLOBE Program</a:t>
            </a:r>
            <a:endParaRPr lang="en-US" sz="1600" dirty="0"/>
          </a:p>
          <a:p>
            <a:pPr marL="0" indent="0">
              <a:buNone/>
            </a:pPr>
            <a:r>
              <a:rPr lang="en-US" sz="1600" dirty="0">
                <a:hlinkClick r:id="rId9"/>
              </a:rPr>
              <a:t>NASA Wavelength </a:t>
            </a:r>
            <a:r>
              <a:rPr lang="en-US" sz="1600" dirty="0"/>
              <a:t>NASA’s Digital Library of Earth and Space Education Resources</a:t>
            </a:r>
          </a:p>
          <a:p>
            <a:pPr marL="0" indent="0">
              <a:buFont typeface="Arial" panose="020B0604020202020204" pitchFamily="34" charset="0"/>
              <a:buNone/>
            </a:pPr>
            <a:r>
              <a:rPr lang="en-US" sz="1600" dirty="0">
                <a:hlinkClick r:id="rId10"/>
              </a:rPr>
              <a:t>NASA Global Climate Change: Vital Signs of the Planet</a:t>
            </a:r>
            <a:endParaRPr lang="en-US" sz="1600" dirty="0"/>
          </a:p>
          <a:p>
            <a:pPr marL="0" indent="0">
              <a:buFont typeface="Arial" panose="020B0604020202020204" pitchFamily="34" charset="0"/>
              <a:buNone/>
            </a:pPr>
            <a:r>
              <a:rPr lang="en-US" sz="1600" dirty="0"/>
              <a:t>The GLOBE Program is sponsored by these organizations: </a:t>
            </a:r>
          </a:p>
          <a:p>
            <a:pPr marL="0" indent="0">
              <a:buFont typeface="Arial" panose="020B0604020202020204" pitchFamily="34" charset="0"/>
              <a:buNone/>
            </a:pPr>
            <a:endParaRPr lang="en-US" sz="1600" dirty="0"/>
          </a:p>
          <a:p>
            <a:pPr marL="0" indent="0">
              <a:buNone/>
            </a:pPr>
            <a:r>
              <a:rPr lang="en-US" altLang="en-US" sz="1400" i="1" dirty="0">
                <a:solidFill>
                  <a:srgbClr val="000000"/>
                </a:solidFill>
              </a:rPr>
              <a:t>Version  2/18/20. If you edit and modify this slide set for use for educational purposes,  please note “modified by (and your name and date )“  on this page. Thank you.</a:t>
            </a:r>
            <a:endParaRPr lang="en-US" sz="1400" dirty="0"/>
          </a:p>
          <a:p>
            <a:pPr marL="0" indent="0">
              <a:buFont typeface="Arial" panose="020B0604020202020204" pitchFamily="34" charset="0"/>
              <a:buNone/>
            </a:pPr>
            <a:endParaRPr lang="en-US" sz="1700" b="1" dirty="0"/>
          </a:p>
        </p:txBody>
      </p:sp>
      <p:pic>
        <p:nvPicPr>
          <p:cNvPr id="13" name="Picture 12" descr="Logos for NASA, NOAA, NSF and the U.S. Department of Stat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29154" y="5726789"/>
            <a:ext cx="1957771" cy="409713"/>
          </a:xfrm>
          <a:prstGeom prst="rect">
            <a:avLst/>
          </a:prstGeom>
        </p:spPr>
      </p:pic>
    </p:spTree>
    <p:extLst>
      <p:ext uri="{BB962C8B-B14F-4D97-AF65-F5344CB8AC3E}">
        <p14:creationId xmlns:p14="http://schemas.microsoft.com/office/powerpoint/2010/main" val="195935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7FD43-AE91-2142-BE89-486ECDF19888}" type="slidenum">
              <a:rPr lang="en-US" smtClean="0"/>
              <a:t>4</a:t>
            </a:fld>
            <a:endParaRPr lang="en-US" dirty="0"/>
          </a:p>
        </p:txBody>
      </p:sp>
      <p:pic>
        <p:nvPicPr>
          <p:cNvPr id="15" name="Picture 14" descr="Banner: 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297" y="-1"/>
            <a:ext cx="7999157" cy="1012371"/>
          </a:xfrm>
          <a:prstGeom prst="rect">
            <a:avLst/>
          </a:prstGeom>
        </p:spPr>
      </p:pic>
      <p:pic>
        <p:nvPicPr>
          <p:cNvPr id="16" name="Content Placeholder 21" descr="What is grass green-up?"/>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025" y="0"/>
            <a:ext cx="1204401" cy="6858000"/>
          </a:xfrm>
        </p:spPr>
      </p:pic>
      <p:sp>
        <p:nvSpPr>
          <p:cNvPr id="2" name="Title 1"/>
          <p:cNvSpPr>
            <a:spLocks noGrp="1"/>
          </p:cNvSpPr>
          <p:nvPr>
            <p:ph type="title"/>
          </p:nvPr>
        </p:nvSpPr>
        <p:spPr>
          <a:xfrm>
            <a:off x="1262840" y="718343"/>
            <a:ext cx="7886700" cy="1325563"/>
          </a:xfrm>
        </p:spPr>
        <p:txBody>
          <a:bodyPr/>
          <a:lstStyle/>
          <a:p>
            <a:pPr lvl="0" defTabSz="457200">
              <a:lnSpc>
                <a:spcPct val="100000"/>
              </a:lnSpc>
              <a:defRPr/>
            </a:pPr>
            <a:r>
              <a:rPr lang="en-US" b="1" dirty="0">
                <a:solidFill>
                  <a:srgbClr val="055000"/>
                </a:solidFill>
              </a:rPr>
              <a:t>What is Green- Up?</a:t>
            </a:r>
          </a:p>
        </p:txBody>
      </p:sp>
      <p:sp>
        <p:nvSpPr>
          <p:cNvPr id="8" name="Content Placeholder 2"/>
          <p:cNvSpPr txBox="1">
            <a:spLocks/>
          </p:cNvSpPr>
          <p:nvPr/>
        </p:nvSpPr>
        <p:spPr>
          <a:xfrm>
            <a:off x="1205120" y="1790698"/>
            <a:ext cx="4771137" cy="4900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defTabSz="457200">
              <a:lnSpc>
                <a:spcPct val="100000"/>
              </a:lnSpc>
              <a:spcBef>
                <a:spcPct val="20000"/>
              </a:spcBef>
              <a:buFont typeface="Arial"/>
              <a:buChar char="•"/>
              <a:defRPr/>
            </a:pPr>
            <a:r>
              <a:rPr lang="en-US" b="1" dirty="0">
                <a:solidFill>
                  <a:schemeClr val="accent6">
                    <a:lumMod val="50000"/>
                  </a:schemeClr>
                </a:solidFill>
              </a:rPr>
              <a:t>Phenology </a:t>
            </a:r>
            <a:r>
              <a:rPr lang="en-US" dirty="0"/>
              <a:t>is the study of living organisms’ response to seasonal and climatic changes in the environment in which they live. You can study the phenology of plants or animals. </a:t>
            </a:r>
          </a:p>
          <a:p>
            <a:pPr lvl="0" algn="just" defTabSz="457200">
              <a:lnSpc>
                <a:spcPct val="100000"/>
              </a:lnSpc>
              <a:spcBef>
                <a:spcPct val="20000"/>
              </a:spcBef>
              <a:defRPr/>
            </a:pPr>
            <a:endParaRPr lang="en-US" b="1" dirty="0">
              <a:solidFill>
                <a:schemeClr val="accent6">
                  <a:lumMod val="50000"/>
                </a:schemeClr>
              </a:solidFill>
            </a:endParaRPr>
          </a:p>
          <a:p>
            <a:pPr marL="342900" lvl="0" indent="-342900" algn="just" defTabSz="457200">
              <a:lnSpc>
                <a:spcPct val="100000"/>
              </a:lnSpc>
              <a:spcBef>
                <a:spcPct val="20000"/>
              </a:spcBef>
              <a:buFont typeface="Arial"/>
              <a:buChar char="•"/>
              <a:defRPr/>
            </a:pPr>
            <a:r>
              <a:rPr lang="en-US" dirty="0"/>
              <a:t>The plant growing season is the period between green-up and green-down. </a:t>
            </a:r>
          </a:p>
          <a:p>
            <a:pPr marL="342900" lvl="0" indent="-342900" algn="just" defTabSz="457200">
              <a:lnSpc>
                <a:spcPct val="100000"/>
              </a:lnSpc>
              <a:spcBef>
                <a:spcPct val="20000"/>
              </a:spcBef>
              <a:buFont typeface="Arial"/>
              <a:buChar char="•"/>
              <a:defRPr/>
            </a:pPr>
            <a:endParaRPr lang="en-US" dirty="0"/>
          </a:p>
          <a:p>
            <a:pPr marL="342900" indent="-342900" algn="just">
              <a:spcBef>
                <a:spcPct val="20000"/>
              </a:spcBef>
              <a:buFont typeface="Arial"/>
              <a:buChar char="•"/>
              <a:defRPr/>
            </a:pPr>
            <a:r>
              <a:rPr lang="en-US" dirty="0"/>
              <a:t>Plant green-up is initiated when dormancy (a state of suspended growth and metabolism) is broken by environmental conditions such as longer hours of sunlight and higher temperatures in temperate regions, or rains and cooler temperatures in desert areas. </a:t>
            </a:r>
          </a:p>
          <a:p>
            <a:pPr algn="just"/>
            <a:endParaRPr lang="en-US" dirty="0">
              <a:solidFill>
                <a:srgbClr val="000000"/>
              </a:solidFill>
            </a:endParaRPr>
          </a:p>
        </p:txBody>
      </p:sp>
      <p:pic>
        <p:nvPicPr>
          <p:cNvPr id="3" name="Picture 2" descr="Global maps showing vegetation green-up data comparing March 1987 and May 1987, showing increasing greening in the N. Hemisphere over that month. Image: NASA: NDVI.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4715" y="1367857"/>
            <a:ext cx="2756716" cy="5400336"/>
          </a:xfrm>
          <a:prstGeom prst="rect">
            <a:avLst/>
          </a:prstGeom>
        </p:spPr>
      </p:pic>
    </p:spTree>
    <p:extLst>
      <p:ext uri="{BB962C8B-B14F-4D97-AF65-F5344CB8AC3E}">
        <p14:creationId xmlns:p14="http://schemas.microsoft.com/office/powerpoint/2010/main" val="844277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5</a:t>
            </a:fld>
            <a:endParaRPr lang="en-US" dirty="0"/>
          </a:p>
        </p:txBody>
      </p:sp>
      <p:pic>
        <p:nvPicPr>
          <p:cNvPr id="15" name="Picture 14"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827" y="-1"/>
            <a:ext cx="7999159" cy="1012371"/>
          </a:xfrm>
          <a:prstGeom prst="rect">
            <a:avLst/>
          </a:prstGeom>
        </p:spPr>
      </p:pic>
      <p:pic>
        <p:nvPicPr>
          <p:cNvPr id="16" name="Content Placeholder 3" descr="Menu: Why collect grass green-up dat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112" y="0"/>
            <a:ext cx="1185332" cy="6858000"/>
          </a:xfrm>
        </p:spPr>
      </p:pic>
      <p:sp>
        <p:nvSpPr>
          <p:cNvPr id="2" name="Title 1"/>
          <p:cNvSpPr>
            <a:spLocks noGrp="1"/>
          </p:cNvSpPr>
          <p:nvPr>
            <p:ph type="title"/>
          </p:nvPr>
        </p:nvSpPr>
        <p:spPr>
          <a:xfrm>
            <a:off x="1208246" y="660268"/>
            <a:ext cx="7886700" cy="1325563"/>
          </a:xfrm>
        </p:spPr>
        <p:txBody>
          <a:bodyPr/>
          <a:lstStyle/>
          <a:p>
            <a:pPr lvl="0">
              <a:defRPr/>
            </a:pPr>
            <a:r>
              <a:rPr lang="en-US" b="1" dirty="0">
                <a:solidFill>
                  <a:srgbClr val="055000"/>
                </a:solidFill>
              </a:rPr>
              <a:t>Why Collect Green-Up Data?</a:t>
            </a:r>
          </a:p>
        </p:txBody>
      </p:sp>
      <p:sp>
        <p:nvSpPr>
          <p:cNvPr id="7" name="Content Placeholder 2"/>
          <p:cNvSpPr txBox="1">
            <a:spLocks/>
          </p:cNvSpPr>
          <p:nvPr/>
        </p:nvSpPr>
        <p:spPr>
          <a:xfrm>
            <a:off x="1254600" y="1562397"/>
            <a:ext cx="78403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defRPr/>
            </a:pPr>
            <a:r>
              <a:rPr lang="en-US" sz="1600" dirty="0"/>
              <a:t>Scientists are very interested </a:t>
            </a:r>
            <a:r>
              <a:rPr lang="en-US" sz="1600"/>
              <a:t>in knowing when </a:t>
            </a:r>
            <a:r>
              <a:rPr lang="en-US" sz="1600" dirty="0"/>
              <a:t>leaves appear in spring and how quickly they expand. The timing and rate of fall leaf changes, such as color changes and leaf drop, are also important. These plant phenological events are directly related to global carbon fixation and the amount of carbon dioxide in the atmosphere. Also, they affect and are affected by air temperature and humidity, as well as soil moisture. Green-up data are used by scientists:</a:t>
            </a:r>
          </a:p>
          <a:p>
            <a:pPr marL="0" marR="0" lvl="0" indent="0" defTabSz="914400" eaLnBrk="1" fontAlgn="auto" latinLnBrk="0" hangingPunct="1">
              <a:lnSpc>
                <a:spcPct val="100000"/>
              </a:lnSpc>
              <a:spcBef>
                <a:spcPct val="0"/>
              </a:spcBef>
              <a:spcAft>
                <a:spcPts val="0"/>
              </a:spcAft>
              <a:buClrTx/>
              <a:buSzTx/>
              <a:buFontTx/>
              <a:buNone/>
              <a:tabLst/>
              <a:defRPr/>
            </a:pPr>
            <a:endParaRPr lang="en-US" sz="1600" b="1" dirty="0">
              <a:solidFill>
                <a:srgbClr val="055000"/>
              </a:solidFill>
            </a:endParaRPr>
          </a:p>
        </p:txBody>
      </p:sp>
      <p:sp>
        <p:nvSpPr>
          <p:cNvPr id="10" name="Content Placeholder 2"/>
          <p:cNvSpPr txBox="1">
            <a:spLocks/>
          </p:cNvSpPr>
          <p:nvPr/>
        </p:nvSpPr>
        <p:spPr>
          <a:xfrm>
            <a:off x="1208246" y="2954157"/>
            <a:ext cx="509537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1" indent="-285750" algn="just">
              <a:buClr>
                <a:schemeClr val="tx1"/>
              </a:buClr>
              <a:defRPr/>
            </a:pPr>
            <a:r>
              <a:rPr lang="en-US" sz="1600" dirty="0"/>
              <a:t>To calculate growing season length and monitor interannual changes in growing season duration.</a:t>
            </a:r>
          </a:p>
          <a:p>
            <a:pPr marL="400050" lvl="1" indent="-285750" algn="just">
              <a:buClr>
                <a:schemeClr val="tx1"/>
              </a:buClr>
              <a:defRPr/>
            </a:pPr>
            <a:endParaRPr lang="en-US" sz="1600" dirty="0"/>
          </a:p>
          <a:p>
            <a:pPr marL="400050" lvl="1" indent="-285750" algn="just">
              <a:buClr>
                <a:schemeClr val="tx1"/>
              </a:buClr>
              <a:defRPr/>
            </a:pPr>
            <a:r>
              <a:rPr lang="en-US" sz="1600" dirty="0"/>
              <a:t>To determine how environmental conditions such as air and soil temperature, precipitation, soil moisture, and day length affect plant growth.</a:t>
            </a:r>
          </a:p>
          <a:p>
            <a:pPr marL="400050" lvl="1" indent="-285750" algn="just">
              <a:buClr>
                <a:schemeClr val="tx1"/>
              </a:buClr>
              <a:defRPr/>
            </a:pPr>
            <a:endParaRPr lang="en-US" sz="1600" dirty="0"/>
          </a:p>
          <a:p>
            <a:pPr marL="400050" lvl="1" indent="-285750" algn="just">
              <a:buClr>
                <a:schemeClr val="tx1"/>
              </a:buClr>
              <a:defRPr/>
            </a:pPr>
            <a:r>
              <a:rPr lang="en-US" sz="1600" dirty="0"/>
              <a:t>To monitor the nature and extent of climate change and its effects on plants and animals. </a:t>
            </a:r>
          </a:p>
          <a:p>
            <a:pPr marL="400050" lvl="1" indent="-285750" algn="just">
              <a:buClr>
                <a:schemeClr val="tx1"/>
              </a:buClr>
              <a:defRPr/>
            </a:pPr>
            <a:endParaRPr lang="en-US" sz="1600" dirty="0"/>
          </a:p>
          <a:p>
            <a:pPr marL="400050" lvl="1" indent="-285750" algn="just">
              <a:defRPr/>
            </a:pPr>
            <a:r>
              <a:rPr lang="en-US" sz="1600" dirty="0"/>
              <a:t>To help interpret satellite observations of greenness. </a:t>
            </a:r>
          </a:p>
          <a:p>
            <a:pPr marL="400050" lvl="1" indent="-285750" algn="just">
              <a:defRPr/>
            </a:pPr>
            <a:endParaRPr lang="en-US" sz="1600" dirty="0"/>
          </a:p>
          <a:p>
            <a:pPr marL="400050" lvl="1" indent="-285750" algn="just">
              <a:defRPr/>
            </a:pPr>
            <a:r>
              <a:rPr lang="en-US" sz="1600" dirty="0"/>
              <a:t>In climate and ecological models, </a:t>
            </a:r>
            <a:r>
              <a:rPr lang="en-US" sz="1600"/>
              <a:t>and to predict </a:t>
            </a:r>
            <a:r>
              <a:rPr lang="en-US" sz="1600" dirty="0"/>
              <a:t>forested or grassland  area susceptibility to fire. </a:t>
            </a:r>
          </a:p>
        </p:txBody>
      </p:sp>
      <p:pic>
        <p:nvPicPr>
          <p:cNvPr id="11" name="Content Placeholder 4" descr="photograph of young gras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42518" y="3337119"/>
            <a:ext cx="2363586" cy="3151448"/>
          </a:xfrm>
        </p:spPr>
      </p:pic>
    </p:spTree>
    <p:extLst>
      <p:ext uri="{BB962C8B-B14F-4D97-AF65-F5344CB8AC3E}">
        <p14:creationId xmlns:p14="http://schemas.microsoft.com/office/powerpoint/2010/main" val="1268787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6</a:t>
            </a:fld>
            <a:endParaRPr lang="en-US" dirty="0"/>
          </a:p>
        </p:txBody>
      </p:sp>
      <p:pic>
        <p:nvPicPr>
          <p:cNvPr id="17" name="Picture 16" descr="Grass Green-up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298" y="12270"/>
            <a:ext cx="8009859" cy="967443"/>
          </a:xfrm>
          <a:prstGeom prst="rect">
            <a:avLst/>
          </a:prstGeom>
        </p:spPr>
      </p:pic>
      <p:pic>
        <p:nvPicPr>
          <p:cNvPr id="18" name="Content Placeholder 5"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717"/>
            <a:ext cx="1196956" cy="6894717"/>
          </a:xfrm>
          <a:prstGeom prst="rect">
            <a:avLst/>
          </a:prstGeom>
        </p:spPr>
      </p:pic>
      <p:sp>
        <p:nvSpPr>
          <p:cNvPr id="2" name="Title 1"/>
          <p:cNvSpPr>
            <a:spLocks noGrp="1"/>
          </p:cNvSpPr>
          <p:nvPr>
            <p:ph type="title"/>
          </p:nvPr>
        </p:nvSpPr>
        <p:spPr>
          <a:xfrm>
            <a:off x="1192267" y="660268"/>
            <a:ext cx="7886700" cy="1325563"/>
          </a:xfrm>
        </p:spPr>
        <p:txBody>
          <a:bodyPr/>
          <a:lstStyle/>
          <a:p>
            <a:pPr lvl="0" defTabSz="457200">
              <a:lnSpc>
                <a:spcPct val="100000"/>
              </a:lnSpc>
              <a:defRPr/>
            </a:pPr>
            <a:r>
              <a:rPr lang="en-US" b="1" dirty="0">
                <a:solidFill>
                  <a:srgbClr val="055000"/>
                </a:solidFill>
              </a:rPr>
              <a:t>How Your Measurements Can Help</a:t>
            </a:r>
          </a:p>
        </p:txBody>
      </p:sp>
      <p:sp>
        <p:nvSpPr>
          <p:cNvPr id="7" name="Content Placeholder 2"/>
          <p:cNvSpPr txBox="1">
            <a:spLocks/>
          </p:cNvSpPr>
          <p:nvPr/>
        </p:nvSpPr>
        <p:spPr>
          <a:xfrm>
            <a:off x="1276054" y="1713755"/>
            <a:ext cx="3886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defTabSz="457200">
              <a:lnSpc>
                <a:spcPct val="100000"/>
              </a:lnSpc>
              <a:spcBef>
                <a:spcPct val="20000"/>
              </a:spcBef>
              <a:defRPr/>
            </a:pPr>
            <a:r>
              <a:rPr lang="en-US" dirty="0"/>
              <a:t>Monitoring the length of the growing season is important for society so that it can better adapt to variations in the length of the growing season and to other impacts of climate change, which may affect food production, economic growth, and human health.</a:t>
            </a:r>
          </a:p>
        </p:txBody>
      </p:sp>
      <p:pic>
        <p:nvPicPr>
          <p:cNvPr id="11" name="Picture 10" descr="Photo of girls examining green-up buds on a shrub.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5405" y="1794973"/>
            <a:ext cx="2941965" cy="2195229"/>
          </a:xfrm>
          <a:prstGeom prst="rect">
            <a:avLst/>
          </a:prstGeom>
        </p:spPr>
      </p:pic>
      <p:sp>
        <p:nvSpPr>
          <p:cNvPr id="12" name="Content Placeholder 2"/>
          <p:cNvSpPr txBox="1">
            <a:spLocks/>
          </p:cNvSpPr>
          <p:nvPr/>
        </p:nvSpPr>
        <p:spPr>
          <a:xfrm>
            <a:off x="1239109" y="4124371"/>
            <a:ext cx="7578320" cy="9211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spcBef>
                <a:spcPct val="20000"/>
              </a:spcBef>
              <a:defRPr/>
            </a:pPr>
            <a:r>
              <a:rPr lang="en-US" dirty="0"/>
              <a:t>Here is a</a:t>
            </a:r>
            <a:r>
              <a:rPr lang="en-US" dirty="0">
                <a:solidFill>
                  <a:srgbClr val="055000"/>
                </a:solidFill>
              </a:rPr>
              <a:t> </a:t>
            </a:r>
            <a:r>
              <a:rPr lang="en-US" b="1" dirty="0">
                <a:solidFill>
                  <a:srgbClr val="055000"/>
                </a:solidFill>
                <a:hlinkClick r:id="rId6"/>
              </a:rPr>
              <a:t>link</a:t>
            </a:r>
            <a:r>
              <a:rPr lang="en-US" b="1" dirty="0">
                <a:solidFill>
                  <a:srgbClr val="055000"/>
                </a:solidFill>
              </a:rPr>
              <a:t> </a:t>
            </a:r>
            <a:r>
              <a:rPr lang="en-US" dirty="0"/>
              <a:t>to a scientific visualization that shows changes in early spring frost-free regions, comparing average values in the early 1950s with the late 2000s: </a:t>
            </a:r>
          </a:p>
        </p:txBody>
      </p:sp>
      <p:pic>
        <p:nvPicPr>
          <p:cNvPr id="14" name="Picture 13" descr="Scientific visualization of average dates of frost-free zones displayed on a U.S. map. The data show how the frost free area has extended north as seen in the  1950-1952 and 2009-2011 average data. Image credit: NASA Scientific Visualization Studio.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5888" y="4858788"/>
            <a:ext cx="5512731" cy="1866515"/>
          </a:xfrm>
          <a:prstGeom prst="rect">
            <a:avLst/>
          </a:prstGeom>
        </p:spPr>
      </p:pic>
    </p:spTree>
    <p:extLst>
      <p:ext uri="{BB962C8B-B14F-4D97-AF65-F5344CB8AC3E}">
        <p14:creationId xmlns:p14="http://schemas.microsoft.com/office/powerpoint/2010/main" val="772391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7</a:t>
            </a:fld>
            <a:endParaRPr lang="en-US" dirty="0"/>
          </a:p>
        </p:txBody>
      </p:sp>
      <p:pic>
        <p:nvPicPr>
          <p:cNvPr id="14" name="Content Placeholder 13" descr="Grass Green-up Protocol"/>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85831" y="0"/>
            <a:ext cx="7958170" cy="1012275"/>
          </a:xfrm>
          <a:prstGeom prst="rect">
            <a:avLst/>
          </a:prstGeom>
        </p:spPr>
      </p:pic>
      <p:pic>
        <p:nvPicPr>
          <p:cNvPr id="13" name="Content Placeholder 5" descr="Menu: How your measurements can help"/>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1185831" cy="6929261"/>
          </a:xfrm>
          <a:prstGeom prst="rect">
            <a:avLst/>
          </a:prstGeom>
        </p:spPr>
      </p:pic>
      <p:sp>
        <p:nvSpPr>
          <p:cNvPr id="2" name="Title 1"/>
          <p:cNvSpPr>
            <a:spLocks noGrp="1"/>
          </p:cNvSpPr>
          <p:nvPr>
            <p:ph type="title"/>
          </p:nvPr>
        </p:nvSpPr>
        <p:spPr>
          <a:xfrm>
            <a:off x="1297729" y="648115"/>
            <a:ext cx="7886700" cy="1325563"/>
          </a:xfrm>
        </p:spPr>
        <p:txBody>
          <a:bodyPr>
            <a:normAutofit/>
          </a:bodyPr>
          <a:lstStyle/>
          <a:p>
            <a:r>
              <a:rPr lang="en-US" sz="2400" b="1" dirty="0"/>
              <a:t>Green-Up data help scientists to interpret satellite images </a:t>
            </a:r>
          </a:p>
        </p:txBody>
      </p:sp>
      <p:sp>
        <p:nvSpPr>
          <p:cNvPr id="7" name="Content Placeholder 2"/>
          <p:cNvSpPr txBox="1">
            <a:spLocks/>
          </p:cNvSpPr>
          <p:nvPr/>
        </p:nvSpPr>
        <p:spPr>
          <a:xfrm>
            <a:off x="1368200" y="2038617"/>
            <a:ext cx="303776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Many scientists use data from a NASA sensor, the Moderate Resolution Imaging Spectrometer (MODIS), to monitor the seasonal dynamics of vegetation. Green-up/green-down data gathered by GLOBE students, using consistent methods all over the world, are one of the best tools with which to verify the accuracy of these satellite products.</a:t>
            </a:r>
          </a:p>
          <a:p>
            <a:pPr marL="0" indent="0" algn="just">
              <a:buNone/>
            </a:pPr>
            <a:endParaRPr lang="en-US" dirty="0"/>
          </a:p>
          <a:p>
            <a:endParaRPr lang="en-US" dirty="0"/>
          </a:p>
        </p:txBody>
      </p:sp>
      <p:sp>
        <p:nvSpPr>
          <p:cNvPr id="9" name="Content Placeholder 2"/>
          <p:cNvSpPr txBox="1">
            <a:spLocks/>
          </p:cNvSpPr>
          <p:nvPr/>
        </p:nvSpPr>
        <p:spPr>
          <a:xfrm>
            <a:off x="1347178" y="4656325"/>
            <a:ext cx="747932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The Normalized Difference Vegetation Index is the analysis of the greenness of Earth viewed from space through the examination of two different spectral wavelengths of light (near infrared and red). Scientists can use these data to track major changes in the density of Earth’s vegetation; they can also use these data to study changes in plant growth as a result of climate and environmental changes, as well as human activity.</a:t>
            </a:r>
          </a:p>
          <a:p>
            <a:pPr marL="0" indent="0" algn="just">
              <a:buNone/>
            </a:pPr>
            <a:r>
              <a:rPr lang="en-US" sz="1600" dirty="0"/>
              <a:t>See where green-down begins in your area </a:t>
            </a:r>
            <a:r>
              <a:rPr lang="en-US" sz="1600" dirty="0">
                <a:hlinkClick r:id="rId5"/>
              </a:rPr>
              <a:t>here</a:t>
            </a:r>
            <a:r>
              <a:rPr lang="en-US" sz="1600" dirty="0"/>
              <a:t>. Page through the monthly changes in net primary production to see where green gives way to brown, and identify the time frame you will want to begin your observations. </a:t>
            </a:r>
          </a:p>
          <a:p>
            <a:pPr marL="0" indent="0" algn="just">
              <a:buNone/>
            </a:pPr>
            <a:endParaRPr lang="en-US" dirty="0"/>
          </a:p>
        </p:txBody>
      </p:sp>
      <p:pic>
        <p:nvPicPr>
          <p:cNvPr id="12" name="Picture 11" descr="Scientific visualization of NDVI data from Terra-Modis, showing world map with areas of photosynthetically productive vegetation in green. ">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0478" y="1790726"/>
            <a:ext cx="4254503" cy="2949945"/>
          </a:xfrm>
          <a:prstGeom prst="rect">
            <a:avLst/>
          </a:prstGeom>
        </p:spPr>
      </p:pic>
    </p:spTree>
    <p:extLst>
      <p:ext uri="{BB962C8B-B14F-4D97-AF65-F5344CB8AC3E}">
        <p14:creationId xmlns:p14="http://schemas.microsoft.com/office/powerpoint/2010/main" val="257937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7FD43-AE91-2142-BE89-486ECDF19888}" type="slidenum">
              <a:rPr lang="en-US" smtClean="0"/>
              <a:t>8</a:t>
            </a:fld>
            <a:endParaRPr lang="en-US" dirty="0"/>
          </a:p>
        </p:txBody>
      </p:sp>
      <p:pic>
        <p:nvPicPr>
          <p:cNvPr id="12" name="Content Placeholder 13" descr="Grass Green-up Protocol"/>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72788" y="16329"/>
            <a:ext cx="7971212" cy="998223"/>
          </a:xfrm>
          <a:prstGeom prst="rect">
            <a:avLst/>
          </a:prstGeom>
        </p:spPr>
      </p:pic>
      <p:pic>
        <p:nvPicPr>
          <p:cNvPr id="11" name="Content Placeholder 5" descr="Menu: How your measurements can help"/>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329" y="0"/>
            <a:ext cx="1172788" cy="6853046"/>
          </a:xfrm>
          <a:prstGeom prst="rect">
            <a:avLst/>
          </a:prstGeom>
        </p:spPr>
      </p:pic>
      <p:sp>
        <p:nvSpPr>
          <p:cNvPr id="2" name="Title 1"/>
          <p:cNvSpPr>
            <a:spLocks noGrp="1"/>
          </p:cNvSpPr>
          <p:nvPr>
            <p:ph type="title"/>
          </p:nvPr>
        </p:nvSpPr>
        <p:spPr>
          <a:xfrm>
            <a:off x="1218904" y="660268"/>
            <a:ext cx="7886700" cy="1325563"/>
          </a:xfrm>
        </p:spPr>
        <p:txBody>
          <a:bodyPr/>
          <a:lstStyle/>
          <a:p>
            <a:r>
              <a:rPr lang="en-US" b="1" dirty="0">
                <a:solidFill>
                  <a:srgbClr val="055000"/>
                </a:solidFill>
              </a:rPr>
              <a:t>Scientific Importance of Green-Up and Green-Down</a:t>
            </a:r>
          </a:p>
        </p:txBody>
      </p:sp>
      <p:sp>
        <p:nvSpPr>
          <p:cNvPr id="7" name="Content Placeholder 2"/>
          <p:cNvSpPr txBox="1">
            <a:spLocks/>
          </p:cNvSpPr>
          <p:nvPr/>
        </p:nvSpPr>
        <p:spPr>
          <a:xfrm>
            <a:off x="1333204" y="1765255"/>
            <a:ext cx="38862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solidFill>
                  <a:srgbClr val="000000"/>
                </a:solidFill>
              </a:rPr>
              <a:t>Remote sensing from space has the great advantage of being able to cover very large areas quickly and to revisit the same area frequently. However, some of the detail that can be seen at ground level may not be detected by a remote sensing system.</a:t>
            </a:r>
          </a:p>
          <a:p>
            <a:pPr marL="0" indent="0" algn="just">
              <a:buNone/>
            </a:pPr>
            <a:endParaRPr lang="en-US" dirty="0">
              <a:solidFill>
                <a:srgbClr val="000000"/>
              </a:solidFill>
            </a:endParaRPr>
          </a:p>
          <a:p>
            <a:pPr marL="0" indent="0" algn="just">
              <a:buNone/>
            </a:pPr>
            <a:r>
              <a:rPr lang="en-US" dirty="0">
                <a:solidFill>
                  <a:srgbClr val="000000"/>
                </a:solidFill>
              </a:rPr>
              <a:t>Scientists need the data collected at sample sites on the ground to interpret remotely sensed data about an area. It is not possible to effectively visit every place on Earth to map the land cover. Instead, we rely on samples – actual ground visits – and relate these samples to what we can see using various remote sensing systems.</a:t>
            </a:r>
          </a:p>
          <a:p>
            <a:endParaRPr lang="en-US" dirty="0"/>
          </a:p>
        </p:txBody>
      </p:sp>
      <p:pic>
        <p:nvPicPr>
          <p:cNvPr id="9" name="Picture 8" descr="Scientific visualization- false color image of the coastline, northeast USA, with an accompanying diagram showing how a spot on the map is composed of pixels. 3 pixels by 3 pixels on a Landsat image is equal to 90 m x 90 m: the size of a GLOBE biosphere study site. "/>
          <p:cNvPicPr>
            <a:picLocks noChangeAspect="1"/>
          </p:cNvPicPr>
          <p:nvPr/>
        </p:nvPicPr>
        <p:blipFill>
          <a:blip r:embed="rId4"/>
          <a:srcRect/>
          <a:stretch>
            <a:fillRect/>
          </a:stretch>
        </p:blipFill>
        <p:spPr bwMode="auto">
          <a:xfrm>
            <a:off x="5379820" y="1643237"/>
            <a:ext cx="3424430" cy="3994038"/>
          </a:xfrm>
          <a:prstGeom prst="rect">
            <a:avLst/>
          </a:prstGeom>
          <a:noFill/>
          <a:ln w="9525">
            <a:noFill/>
            <a:miter lim="800000"/>
            <a:headEnd/>
            <a:tailEnd/>
          </a:ln>
        </p:spPr>
      </p:pic>
      <p:sp>
        <p:nvSpPr>
          <p:cNvPr id="3" name="TextBox 2"/>
          <p:cNvSpPr txBox="1"/>
          <p:nvPr/>
        </p:nvSpPr>
        <p:spPr>
          <a:xfrm>
            <a:off x="5219404" y="5884551"/>
            <a:ext cx="3745263" cy="830997"/>
          </a:xfrm>
          <a:prstGeom prst="rect">
            <a:avLst/>
          </a:prstGeom>
          <a:noFill/>
        </p:spPr>
        <p:txBody>
          <a:bodyPr wrap="square" rtlCol="0">
            <a:spAutoFit/>
          </a:bodyPr>
          <a:lstStyle/>
          <a:p>
            <a:r>
              <a:rPr lang="en-US" sz="1200" i="1" dirty="0">
                <a:solidFill>
                  <a:srgbClr val="000000"/>
                </a:solidFill>
              </a:rPr>
              <a:t>As you zoom in on a 15 km x 15 km satellite image, the pixels (which are 30 m x 30 m in size) become visible.  You will be taking field measurements at sites that are 90 m x 90 m (equal to 3 pixels x 3 pixels). </a:t>
            </a:r>
          </a:p>
        </p:txBody>
      </p:sp>
    </p:spTree>
    <p:extLst>
      <p:ext uri="{BB962C8B-B14F-4D97-AF65-F5344CB8AC3E}">
        <p14:creationId xmlns:p14="http://schemas.microsoft.com/office/powerpoint/2010/main" val="1022779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A7FD43-AE91-2142-BE89-486ECDF19888}" type="slidenum">
              <a:rPr lang="en-US" smtClean="0"/>
              <a:t>9</a:t>
            </a:fld>
            <a:endParaRPr lang="en-US" dirty="0"/>
          </a:p>
        </p:txBody>
      </p:sp>
      <p:pic>
        <p:nvPicPr>
          <p:cNvPr id="13" name="Picture 12" descr="Grass Green-up Protoc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02" y="-65315"/>
            <a:ext cx="8098263" cy="1028700"/>
          </a:xfrm>
          <a:prstGeom prst="rect">
            <a:avLst/>
          </a:prstGeom>
        </p:spPr>
      </p:pic>
      <p:pic>
        <p:nvPicPr>
          <p:cNvPr id="10" name="Content Placeholder 9" descr="Menu: How your measurements can hel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37360"/>
            <a:ext cx="1192267" cy="6895360"/>
          </a:xfrm>
        </p:spPr>
      </p:pic>
      <p:sp>
        <p:nvSpPr>
          <p:cNvPr id="2" name="Title 1"/>
          <p:cNvSpPr>
            <a:spLocks noGrp="1"/>
          </p:cNvSpPr>
          <p:nvPr>
            <p:ph type="title"/>
          </p:nvPr>
        </p:nvSpPr>
        <p:spPr>
          <a:xfrm>
            <a:off x="1233883" y="755369"/>
            <a:ext cx="7886700" cy="1325563"/>
          </a:xfrm>
        </p:spPr>
        <p:txBody>
          <a:bodyPr/>
          <a:lstStyle/>
          <a:p>
            <a:r>
              <a:rPr lang="en-US" b="1" dirty="0">
                <a:solidFill>
                  <a:srgbClr val="055000"/>
                </a:solidFill>
              </a:rPr>
              <a:t>Let’s do a quick review before moving onto data collection! Question 1</a:t>
            </a:r>
          </a:p>
        </p:txBody>
      </p:sp>
      <p:sp>
        <p:nvSpPr>
          <p:cNvPr id="12" name="Content Placeholder 2"/>
          <p:cNvSpPr>
            <a:spLocks noGrp="1"/>
          </p:cNvSpPr>
          <p:nvPr>
            <p:ph sz="half" idx="1"/>
          </p:nvPr>
        </p:nvSpPr>
        <p:spPr>
          <a:xfrm>
            <a:off x="1487714" y="1963248"/>
            <a:ext cx="6921500" cy="4351337"/>
          </a:xfrm>
        </p:spPr>
        <p:txBody>
          <a:bodyPr/>
          <a:lstStyle/>
          <a:p>
            <a:pPr marL="0" indent="0">
              <a:buNone/>
            </a:pPr>
            <a:r>
              <a:rPr lang="en-US" sz="2000" b="1" dirty="0"/>
              <a:t>1. What part of the Earth system is known as the zone of life?</a:t>
            </a:r>
            <a:endParaRPr lang="en-US" sz="2000" dirty="0"/>
          </a:p>
          <a:p>
            <a:pPr marL="0" indent="0">
              <a:buNone/>
            </a:pPr>
            <a:r>
              <a:rPr lang="en-US" sz="2000" b="1" dirty="0"/>
              <a:t>	</a:t>
            </a:r>
            <a:r>
              <a:rPr lang="en-US" sz="2000" dirty="0"/>
              <a:t>A. Atmosphere</a:t>
            </a:r>
          </a:p>
          <a:p>
            <a:pPr marL="0" indent="0">
              <a:buNone/>
            </a:pPr>
            <a:r>
              <a:rPr lang="en-US" sz="2000" b="1" dirty="0"/>
              <a:t>	</a:t>
            </a:r>
            <a:r>
              <a:rPr lang="en-US" sz="2000" dirty="0"/>
              <a:t>B. Biosphere</a:t>
            </a:r>
          </a:p>
          <a:p>
            <a:pPr marL="0" indent="0">
              <a:buNone/>
            </a:pPr>
            <a:r>
              <a:rPr lang="en-US" sz="2000" b="1" dirty="0"/>
              <a:t>	</a:t>
            </a:r>
            <a:r>
              <a:rPr lang="en-US" sz="2000" dirty="0"/>
              <a:t>C. Lithosphere</a:t>
            </a:r>
          </a:p>
          <a:p>
            <a:pPr marL="0" indent="0">
              <a:buNone/>
            </a:pPr>
            <a:r>
              <a:rPr lang="en-US" sz="2000" dirty="0"/>
              <a:t>	D. Hydrosphere</a:t>
            </a:r>
          </a:p>
          <a:p>
            <a:pPr marL="0" indent="0">
              <a:buNone/>
            </a:pPr>
            <a:endParaRPr lang="en-US" sz="2000" dirty="0"/>
          </a:p>
          <a:p>
            <a:pPr marL="0" indent="0">
              <a:buNone/>
            </a:pPr>
            <a:r>
              <a:rPr lang="en-US" sz="2000" b="1" dirty="0">
                <a:solidFill>
                  <a:srgbClr val="FF0000"/>
                </a:solidFill>
              </a:rPr>
              <a:t>Do you know the answer?</a:t>
            </a:r>
          </a:p>
          <a:p>
            <a:pPr marL="0" indent="0">
              <a:buNone/>
            </a:pPr>
            <a:endParaRPr lang="en-US" dirty="0"/>
          </a:p>
          <a:p>
            <a:endParaRPr lang="en-US" dirty="0"/>
          </a:p>
        </p:txBody>
      </p:sp>
    </p:spTree>
    <p:extLst>
      <p:ext uri="{BB962C8B-B14F-4D97-AF65-F5344CB8AC3E}">
        <p14:creationId xmlns:p14="http://schemas.microsoft.com/office/powerpoint/2010/main" val="4586686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12497</TotalTime>
  <Words>3221</Words>
  <Application>Microsoft Macintosh PowerPoint</Application>
  <PresentationFormat>On-screen Show (4:3)</PresentationFormat>
  <Paragraphs>332</Paragraphs>
  <Slides>39</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ＭＳ 明朝</vt:lpstr>
      <vt:lpstr>Arial</vt:lpstr>
      <vt:lpstr>Calibri</vt:lpstr>
      <vt:lpstr>Calibri Light</vt:lpstr>
      <vt:lpstr>Courier New</vt:lpstr>
      <vt:lpstr>Times New Roman</vt:lpstr>
      <vt:lpstr>Wingdings</vt:lpstr>
      <vt:lpstr>Office Theme</vt:lpstr>
      <vt:lpstr>Slide One</vt:lpstr>
      <vt:lpstr>Overview</vt:lpstr>
      <vt:lpstr>The Biosphere</vt:lpstr>
      <vt:lpstr>What is Green- Up?</vt:lpstr>
      <vt:lpstr>Why Collect Green-Up Data?</vt:lpstr>
      <vt:lpstr>How Your Measurements Can Help</vt:lpstr>
      <vt:lpstr>Green-Up data help scientists to interpret satellite images </vt:lpstr>
      <vt:lpstr>Scientific Importance of Green-Up and Green-Down</vt:lpstr>
      <vt:lpstr>Let’s do a quick review before moving onto data collection! Question 1</vt:lpstr>
      <vt:lpstr>Let’s do a quick review before moving onto data collection! Answer to Question 1</vt:lpstr>
      <vt:lpstr>Let’s do a quick review before moving onto data collection! Question 2</vt:lpstr>
      <vt:lpstr>Let’s do a quick review before moving onto data collection! Answer to Question 2</vt:lpstr>
      <vt:lpstr>Let’s do a quick review before moving onto data collection! Question 3</vt:lpstr>
      <vt:lpstr>Let’s do a quick review before moving onto data collection! Answer to Question 3</vt:lpstr>
      <vt:lpstr>Overview of the Grass Green-Up Protocol</vt:lpstr>
      <vt:lpstr>Equipment and Documents Needed</vt:lpstr>
      <vt:lpstr>Site Selection</vt:lpstr>
      <vt:lpstr>Other Site Selection Considerations     </vt:lpstr>
      <vt:lpstr>Grass Green-Up Site Selection-1     </vt:lpstr>
      <vt:lpstr>Grass Green-Up Site Selection-2     </vt:lpstr>
      <vt:lpstr>Grass Green-Up Data Sheet      </vt:lpstr>
      <vt:lpstr>Grass Green-Up: Every Visit-1      </vt:lpstr>
      <vt:lpstr>Grass Green-Up Every Visit-2      </vt:lpstr>
      <vt:lpstr>Example of Completed Data Sheet       </vt:lpstr>
      <vt:lpstr>Let’s review so far! Question 4        </vt:lpstr>
      <vt:lpstr>Let’s review so far! Answer to Question 4        </vt:lpstr>
      <vt:lpstr>Let’s review so far before – Question 5         </vt:lpstr>
      <vt:lpstr>Let’s review so far before- Answer to Question 5         </vt:lpstr>
      <vt:lpstr>Report Your Data to GLOBE</vt:lpstr>
      <vt:lpstr>Entering your data via Live Data Entry or Data Entry Mobile App-1</vt:lpstr>
      <vt:lpstr>Entering your data via Live Data Entry or Data Entry Mobile App-2</vt:lpstr>
      <vt:lpstr>Visualize and Retrieve Data-1</vt:lpstr>
      <vt:lpstr>Visualize and Retrieve Data-2</vt:lpstr>
      <vt:lpstr>Visualize and Retrieve Data-3</vt:lpstr>
      <vt:lpstr>Review questions to help you prepare to do the Grass Green-Up Measurements associated with the GLOBE Biometry Protocols</vt:lpstr>
      <vt:lpstr>Congratulations!</vt:lpstr>
      <vt:lpstr>Research Questions for Investigation: </vt:lpstr>
      <vt:lpstr>FAQ: Frequently Asked Questions</vt:lpstr>
      <vt:lpstr> Please provide us with feedback about this module. This is a community project and we need and  welcome your comments, suggestions and edits! Comment here: eTraining Feedback  Questions about the content of this module? Contact GLOBE: help@globe.gov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Microsoft Office User</cp:lastModifiedBy>
  <cp:revision>91</cp:revision>
  <dcterms:created xsi:type="dcterms:W3CDTF">2016-04-14T20:43:53Z</dcterms:created>
  <dcterms:modified xsi:type="dcterms:W3CDTF">2020-02-19T20:04:12Z</dcterms:modified>
</cp:coreProperties>
</file>