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71_59D3A7C7.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80"/>
  </p:notesMasterIdLst>
  <p:sldIdLst>
    <p:sldId id="256" r:id="rId2"/>
    <p:sldId id="257" r:id="rId3"/>
    <p:sldId id="259" r:id="rId4"/>
    <p:sldId id="356" r:id="rId5"/>
    <p:sldId id="258" r:id="rId6"/>
    <p:sldId id="351" r:id="rId7"/>
    <p:sldId id="352" r:id="rId8"/>
    <p:sldId id="353" r:id="rId9"/>
    <p:sldId id="354" r:id="rId10"/>
    <p:sldId id="357" r:id="rId11"/>
    <p:sldId id="358" r:id="rId12"/>
    <p:sldId id="359" r:id="rId13"/>
    <p:sldId id="360" r:id="rId14"/>
    <p:sldId id="361" r:id="rId15"/>
    <p:sldId id="362" r:id="rId16"/>
    <p:sldId id="363" r:id="rId17"/>
    <p:sldId id="350" r:id="rId18"/>
    <p:sldId id="260" r:id="rId19"/>
    <p:sldId id="364" r:id="rId20"/>
    <p:sldId id="366" r:id="rId21"/>
    <p:sldId id="391" r:id="rId22"/>
    <p:sldId id="367" r:id="rId23"/>
    <p:sldId id="347" r:id="rId24"/>
    <p:sldId id="368" r:id="rId25"/>
    <p:sldId id="369" r:id="rId26"/>
    <p:sldId id="365" r:id="rId27"/>
    <p:sldId id="370" r:id="rId28"/>
    <p:sldId id="373" r:id="rId29"/>
    <p:sldId id="372" r:id="rId30"/>
    <p:sldId id="374" r:id="rId31"/>
    <p:sldId id="375" r:id="rId32"/>
    <p:sldId id="376" r:id="rId33"/>
    <p:sldId id="377" r:id="rId34"/>
    <p:sldId id="330" r:id="rId35"/>
    <p:sldId id="334" r:id="rId36"/>
    <p:sldId id="332" r:id="rId37"/>
    <p:sldId id="333" r:id="rId38"/>
    <p:sldId id="335" r:id="rId39"/>
    <p:sldId id="345" r:id="rId40"/>
    <p:sldId id="393" r:id="rId41"/>
    <p:sldId id="394" r:id="rId42"/>
    <p:sldId id="395" r:id="rId43"/>
    <p:sldId id="396" r:id="rId44"/>
    <p:sldId id="336" r:id="rId45"/>
    <p:sldId id="378" r:id="rId46"/>
    <p:sldId id="329" r:id="rId47"/>
    <p:sldId id="337" r:id="rId48"/>
    <p:sldId id="338" r:id="rId49"/>
    <p:sldId id="339" r:id="rId50"/>
    <p:sldId id="340" r:id="rId51"/>
    <p:sldId id="341" r:id="rId52"/>
    <p:sldId id="342" r:id="rId53"/>
    <p:sldId id="343" r:id="rId54"/>
    <p:sldId id="344" r:id="rId55"/>
    <p:sldId id="380" r:id="rId56"/>
    <p:sldId id="386" r:id="rId57"/>
    <p:sldId id="379" r:id="rId58"/>
    <p:sldId id="381" r:id="rId59"/>
    <p:sldId id="382" r:id="rId60"/>
    <p:sldId id="383" r:id="rId61"/>
    <p:sldId id="397" r:id="rId62"/>
    <p:sldId id="398" r:id="rId63"/>
    <p:sldId id="384" r:id="rId64"/>
    <p:sldId id="385" r:id="rId65"/>
    <p:sldId id="261" r:id="rId66"/>
    <p:sldId id="263" r:id="rId67"/>
    <p:sldId id="355" r:id="rId68"/>
    <p:sldId id="264" r:id="rId69"/>
    <p:sldId id="265" r:id="rId70"/>
    <p:sldId id="266" r:id="rId71"/>
    <p:sldId id="387" r:id="rId72"/>
    <p:sldId id="389" r:id="rId73"/>
    <p:sldId id="388" r:id="rId74"/>
    <p:sldId id="390" r:id="rId75"/>
    <p:sldId id="392" r:id="rId76"/>
    <p:sldId id="346" r:id="rId77"/>
    <p:sldId id="349" r:id="rId78"/>
    <p:sldId id="399"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2"/>
    <p:restoredTop sz="94191" autoAdjust="0"/>
  </p:normalViewPr>
  <p:slideViewPr>
    <p:cSldViewPr snapToGrid="0" snapToObjects="1">
      <p:cViewPr varScale="1">
        <p:scale>
          <a:sx n="98" d="100"/>
          <a:sy n="98" d="100"/>
        </p:scale>
        <p:origin x="200"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omments/modernComment_171_59D3A7C7.xml><?xml version="1.0" encoding="utf-8"?>
<p188:cmLst xmlns:a="http://schemas.openxmlformats.org/drawingml/2006/main" xmlns:r="http://schemas.openxmlformats.org/officeDocument/2006/relationships" xmlns:p188="http://schemas.microsoft.com/office/powerpoint/2018/8/main">
  <p188:cm id="{16FBB45D-CA9C-6F4D-B245-D2A2EF0C121A}" authorId="{8443ED59-20C7-4FDF-8DCA-8A14D1AA1C8C}" created="2020-05-27T12:43:11.114">
    <ac:deMkLst xmlns:ac="http://schemas.microsoft.com/office/drawing/2013/main/command">
      <pc:docMk xmlns:pc="http://schemas.microsoft.com/office/powerpoint/2013/main/command"/>
      <pc:sldMk xmlns:pc="http://schemas.microsoft.com/office/powerpoint/2013/main/command" cId="1507043271" sldId="369"/>
      <ac:spMk id="4" creationId="{00000000-0000-0000-0000-000000000000}"/>
    </ac:deMkLst>
    <p188:txBody>
      <a:bodyPr/>
      <a:lstStyle/>
      <a:p>
        <a:r>
          <a:rPr lang="en-US"/>
          <a:t>Just highlighting this error/typo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44B4D-BBD6-8D4D-80D5-4100FE811967}" type="datetimeFigureOut">
              <a:rPr lang="en-US" smtClean="0"/>
              <a:t>6/23/20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0A6B1-2975-AA4D-8A49-37F46B744D9A}" type="slidenum">
              <a:rPr lang="en-US" smtClean="0"/>
              <a:t>‹#›</a:t>
            </a:fld>
            <a:endParaRPr lang="en-US" dirty="0"/>
          </a:p>
        </p:txBody>
      </p:sp>
    </p:spTree>
    <p:extLst>
      <p:ext uri="{BB962C8B-B14F-4D97-AF65-F5344CB8AC3E}">
        <p14:creationId xmlns:p14="http://schemas.microsoft.com/office/powerpoint/2010/main" val="2112111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80A6B1-2975-AA4D-8A49-37F46B744D9A}" type="slidenum">
              <a:rPr lang="en-US" smtClean="0"/>
              <a:t>0</a:t>
            </a:fld>
            <a:endParaRPr lang="en-US" dirty="0"/>
          </a:p>
        </p:txBody>
      </p:sp>
    </p:spTree>
    <p:extLst>
      <p:ext uri="{BB962C8B-B14F-4D97-AF65-F5344CB8AC3E}">
        <p14:creationId xmlns:p14="http://schemas.microsoft.com/office/powerpoint/2010/main" val="724318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34</a:t>
            </a:fld>
            <a:endParaRPr lang="en-US" dirty="0"/>
          </a:p>
        </p:txBody>
      </p:sp>
    </p:spTree>
    <p:extLst>
      <p:ext uri="{BB962C8B-B14F-4D97-AF65-F5344CB8AC3E}">
        <p14:creationId xmlns:p14="http://schemas.microsoft.com/office/powerpoint/2010/main" val="1836535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43</a:t>
            </a:fld>
            <a:endParaRPr lang="en-US" dirty="0"/>
          </a:p>
        </p:txBody>
      </p:sp>
    </p:spTree>
    <p:extLst>
      <p:ext uri="{BB962C8B-B14F-4D97-AF65-F5344CB8AC3E}">
        <p14:creationId xmlns:p14="http://schemas.microsoft.com/office/powerpoint/2010/main" val="265685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67</a:t>
            </a:fld>
            <a:endParaRPr lang="en-US" dirty="0"/>
          </a:p>
        </p:txBody>
      </p:sp>
    </p:spTree>
    <p:extLst>
      <p:ext uri="{BB962C8B-B14F-4D97-AF65-F5344CB8AC3E}">
        <p14:creationId xmlns:p14="http://schemas.microsoft.com/office/powerpoint/2010/main" val="225756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72</a:t>
            </a:fld>
            <a:endParaRPr lang="en-US" dirty="0"/>
          </a:p>
        </p:txBody>
      </p:sp>
    </p:spTree>
    <p:extLst>
      <p:ext uri="{BB962C8B-B14F-4D97-AF65-F5344CB8AC3E}">
        <p14:creationId xmlns:p14="http://schemas.microsoft.com/office/powerpoint/2010/main" val="191965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73</a:t>
            </a:fld>
            <a:endParaRPr lang="en-US" dirty="0"/>
          </a:p>
        </p:txBody>
      </p:sp>
    </p:spTree>
    <p:extLst>
      <p:ext uri="{BB962C8B-B14F-4D97-AF65-F5344CB8AC3E}">
        <p14:creationId xmlns:p14="http://schemas.microsoft.com/office/powerpoint/2010/main" val="1336605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74</a:t>
            </a:fld>
            <a:endParaRPr lang="en-US" dirty="0"/>
          </a:p>
        </p:txBody>
      </p:sp>
    </p:spTree>
    <p:extLst>
      <p:ext uri="{BB962C8B-B14F-4D97-AF65-F5344CB8AC3E}">
        <p14:creationId xmlns:p14="http://schemas.microsoft.com/office/powerpoint/2010/main" val="138135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1</a:t>
            </a:fld>
            <a:endParaRPr lang="en-US" dirty="0"/>
          </a:p>
        </p:txBody>
      </p:sp>
    </p:spTree>
    <p:extLst>
      <p:ext uri="{BB962C8B-B14F-4D97-AF65-F5344CB8AC3E}">
        <p14:creationId xmlns:p14="http://schemas.microsoft.com/office/powerpoint/2010/main" val="34490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3</a:t>
            </a:fld>
            <a:endParaRPr lang="en-US" dirty="0"/>
          </a:p>
        </p:txBody>
      </p:sp>
    </p:spTree>
    <p:extLst>
      <p:ext uri="{BB962C8B-B14F-4D97-AF65-F5344CB8AC3E}">
        <p14:creationId xmlns:p14="http://schemas.microsoft.com/office/powerpoint/2010/main" val="161251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6</a:t>
            </a:fld>
            <a:endParaRPr lang="en-US" dirty="0"/>
          </a:p>
        </p:txBody>
      </p:sp>
    </p:spTree>
    <p:extLst>
      <p:ext uri="{BB962C8B-B14F-4D97-AF65-F5344CB8AC3E}">
        <p14:creationId xmlns:p14="http://schemas.microsoft.com/office/powerpoint/2010/main" val="86766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7</a:t>
            </a:fld>
            <a:endParaRPr lang="en-US" dirty="0"/>
          </a:p>
        </p:txBody>
      </p:sp>
    </p:spTree>
    <p:extLst>
      <p:ext uri="{BB962C8B-B14F-4D97-AF65-F5344CB8AC3E}">
        <p14:creationId xmlns:p14="http://schemas.microsoft.com/office/powerpoint/2010/main" val="330667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15</a:t>
            </a:fld>
            <a:endParaRPr lang="en-US" dirty="0"/>
          </a:p>
        </p:txBody>
      </p:sp>
    </p:spTree>
    <p:extLst>
      <p:ext uri="{BB962C8B-B14F-4D97-AF65-F5344CB8AC3E}">
        <p14:creationId xmlns:p14="http://schemas.microsoft.com/office/powerpoint/2010/main" val="195181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16</a:t>
            </a:fld>
            <a:endParaRPr lang="en-US" dirty="0"/>
          </a:p>
        </p:txBody>
      </p:sp>
    </p:spTree>
    <p:extLst>
      <p:ext uri="{BB962C8B-B14F-4D97-AF65-F5344CB8AC3E}">
        <p14:creationId xmlns:p14="http://schemas.microsoft.com/office/powerpoint/2010/main" val="1746122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19</a:t>
            </a:fld>
            <a:endParaRPr lang="en-US" dirty="0"/>
          </a:p>
        </p:txBody>
      </p:sp>
    </p:spTree>
    <p:extLst>
      <p:ext uri="{BB962C8B-B14F-4D97-AF65-F5344CB8AC3E}">
        <p14:creationId xmlns:p14="http://schemas.microsoft.com/office/powerpoint/2010/main" val="266584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0A6B1-2975-AA4D-8A49-37F46B744D9A}" type="slidenum">
              <a:rPr lang="en-US" smtClean="0"/>
              <a:t>20</a:t>
            </a:fld>
            <a:endParaRPr lang="en-US" dirty="0"/>
          </a:p>
        </p:txBody>
      </p:sp>
    </p:spTree>
    <p:extLst>
      <p:ext uri="{BB962C8B-B14F-4D97-AF65-F5344CB8AC3E}">
        <p14:creationId xmlns:p14="http://schemas.microsoft.com/office/powerpoint/2010/main" val="214577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9A3198-4DB0-4FAD-9005-F98313519B7A}"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192227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A0664-8EB2-4B95-9941-C217E6872155}"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52006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B5AD8-E4D3-40F2-A1B4-F2FD0CBE0D3C}"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4308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62D5A9-DE04-4562-B3D2-D271E9008591}"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93506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6B0B82-EF90-4D0A-812E-5EF123193AAA}"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38135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1A63E5-6AFF-4C9B-99DA-B7A33A9134B4}" type="datetime1">
              <a:rPr lang="en-US" smtClean="0"/>
              <a:t>6/23/20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131920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A41363-6CF9-45A5-B8F3-7F92AC80B3E3}" type="datetime1">
              <a:rPr lang="en-US" smtClean="0"/>
              <a:t>6/23/20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127980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4B8873-4185-4094-8471-C8F5DBACE419}" type="datetime1">
              <a:rPr lang="en-US" smtClean="0"/>
              <a:t>6/23/20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42859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84F1D-92F3-4AB3-9E5B-D6E5A045D47E}" type="datetime1">
              <a:rPr lang="en-US" smtClean="0"/>
              <a:t>6/23/20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715189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4E402B-D62A-4DCE-BFAB-F9603689A331}" type="datetime1">
              <a:rPr lang="en-US" smtClean="0"/>
              <a:t>6/23/20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71704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05DB59-51D8-4FCA-8AF8-B2A7344816FB}" type="datetime1">
              <a:rPr lang="en-US" smtClean="0"/>
              <a:t>6/23/20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F8D595-2BBE-C940-AE80-18560D5B94B4}" type="slidenum">
              <a:rPr lang="en-US" smtClean="0"/>
              <a:t>‹#›</a:t>
            </a:fld>
            <a:endParaRPr lang="en-US" dirty="0"/>
          </a:p>
        </p:txBody>
      </p:sp>
    </p:spTree>
    <p:extLst>
      <p:ext uri="{BB962C8B-B14F-4D97-AF65-F5344CB8AC3E}">
        <p14:creationId xmlns:p14="http://schemas.microsoft.com/office/powerpoint/2010/main" val="187085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23E24-1655-4E44-B934-3C606B59264F}" type="datetime1">
              <a:rPr lang="en-US" smtClean="0"/>
              <a:t>6/23/20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8D595-2BBE-C940-AE80-18560D5B94B4}" type="slidenum">
              <a:rPr lang="en-US" smtClean="0"/>
              <a:t>‹#›</a:t>
            </a:fld>
            <a:endParaRPr lang="en-US" dirty="0"/>
          </a:p>
        </p:txBody>
      </p:sp>
    </p:spTree>
    <p:extLst>
      <p:ext uri="{BB962C8B-B14F-4D97-AF65-F5344CB8AC3E}">
        <p14:creationId xmlns:p14="http://schemas.microsoft.com/office/powerpoint/2010/main" val="861458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earth/" TargetMode="External"/><Relationship Id="rId2" Type="http://schemas.openxmlformats.org/officeDocument/2006/relationships/image" Target="../media/image3.jpg"/><Relationship Id="rId1" Type="http://schemas.openxmlformats.org/officeDocument/2006/relationships/slideLayout" Target="../slideLayouts/slideLayout9.xml"/><Relationship Id="rId5" Type="http://schemas.openxmlformats.org/officeDocument/2006/relationships/image" Target="../media/image15.jpg"/><Relationship Id="rId4" Type="http://schemas.openxmlformats.org/officeDocument/2006/relationships/hyperlink" Target="http://landsat.usgs.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www.globe.gov/documents/355050/5a2ab7cc-2fdc-41dc-b7a3-59e3b110e25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9.xml"/><Relationship Id="rId5" Type="http://schemas.microsoft.com/office/2018/10/relationships/comments" Target="../comments/modernComment_171_59D3A7C7.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hyperlink" Target="http://www.globe.gov/documents/355050/efb91c50-32cb-4733-a2f6-1e2acaebc575" TargetMode="External"/><Relationship Id="rId2" Type="http://schemas.openxmlformats.org/officeDocument/2006/relationships/image" Target="../media/image3.jp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hyperlink" Target="http://landsat.gsfc.nasa.gov/?page_id=1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www.globe.gov/do-globe/globe-teachers-guide/biosphere" TargetMode="Externa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42.tiff"/><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image" Target="../media/image41.pn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media/image40.jpeg"/><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3.jpg"/><Relationship Id="rId1" Type="http://schemas.openxmlformats.org/officeDocument/2006/relationships/slideLayout" Target="../slideLayouts/slideLayout9.xml"/><Relationship Id="rId5" Type="http://schemas.openxmlformats.org/officeDocument/2006/relationships/image" Target="../media/image52.tiff"/><Relationship Id="rId4" Type="http://schemas.openxmlformats.org/officeDocument/2006/relationships/image" Target="../media/image51.tiff"/></Relationships>
</file>

<file path=ppt/slides/_rels/slide5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3.jpg"/><Relationship Id="rId1" Type="http://schemas.openxmlformats.org/officeDocument/2006/relationships/slideLayout" Target="../slideLayouts/slideLayout9.xml"/><Relationship Id="rId5" Type="http://schemas.openxmlformats.org/officeDocument/2006/relationships/image" Target="../media/image51.tiff"/><Relationship Id="rId4" Type="http://schemas.openxmlformats.org/officeDocument/2006/relationships/image" Target="../media/image52.tiff"/></Relationships>
</file>

<file path=ppt/slides/_rels/slide5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s://play.google.com/store/apps/details?id=gov.nasa.globe.deapp&amp;hl=en" TargetMode="External"/><Relationship Id="rId7" Type="http://schemas.openxmlformats.org/officeDocument/2006/relationships/image" Target="../media/image56.png"/><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hyperlink" Target="mailto:DATA@GLOBE.GOV" TargetMode="External"/><Relationship Id="rId5"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 Id="rId4" Type="http://schemas.openxmlformats.org/officeDocument/2006/relationships/hyperlink" Target="https://itunes.apple.com/us/app/globe-data-entry/id980592274?ls=1&amp;mt=8"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hyperlink" Target="https://www.globe.gov/documents/10157/7349361/Viz+tutorial.pdf" TargetMode="External"/><Relationship Id="rId4" Type="http://schemas.openxmlformats.org/officeDocument/2006/relationships/hyperlink" Target="http://vis.globe.gov/GLOB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cience.nasa.gov/missions/terra/" TargetMode="Externa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www.globe.gov/" TargetMode="External"/><Relationship Id="rId4" Type="http://schemas.openxmlformats.org/officeDocument/2006/relationships/image" Target="../media/image3.jpg"/></Relationships>
</file>

<file path=ppt/slides/_rels/slide75.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2.jpg"/><Relationship Id="rId7" Type="http://schemas.openxmlformats.org/officeDocument/2006/relationships/hyperlink" Target="http://www.globe.gov/"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62.png"/><Relationship Id="rId4" Type="http://schemas.openxmlformats.org/officeDocument/2006/relationships/image" Target="../media/image3.jpg"/><Relationship Id="rId9" Type="http://schemas.openxmlformats.org/officeDocument/2006/relationships/hyperlink" Target="http://climate.nasa.gov/"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GLOBE Program: Introduction to the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074964"/>
          </a:xfrm>
          <a:prstGeom prst="rect">
            <a:avLst/>
          </a:prstGeom>
        </p:spPr>
      </p:pic>
      <p:sp>
        <p:nvSpPr>
          <p:cNvPr id="2" name="Title 1"/>
          <p:cNvSpPr>
            <a:spLocks noGrp="1"/>
          </p:cNvSpPr>
          <p:nvPr>
            <p:ph type="ctrTitle"/>
          </p:nvPr>
        </p:nvSpPr>
        <p:spPr/>
        <p:txBody>
          <a:bodyPr/>
          <a:lstStyle/>
          <a:p>
            <a:r>
              <a:rPr lang="en-US" dirty="0"/>
              <a:t>Introduction to Biosphere</a:t>
            </a:r>
          </a:p>
        </p:txBody>
      </p:sp>
      <p:pic>
        <p:nvPicPr>
          <p:cNvPr id="13" name="Picture 12" descr="Abstract landscape of trees, grass and mountains" title="Abstract landscape of trees, grass and mountai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2996"/>
            <a:ext cx="12160605" cy="8088544"/>
          </a:xfrm>
          <a:prstGeom prst="rect">
            <a:avLst/>
          </a:prstGeom>
        </p:spPr>
      </p:pic>
    </p:spTree>
    <p:extLst>
      <p:ext uri="{BB962C8B-B14F-4D97-AF65-F5344CB8AC3E}">
        <p14:creationId xmlns:p14="http://schemas.microsoft.com/office/powerpoint/2010/main" val="95576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0F8D595-2BBE-C940-AE80-18560D5B94B4}" type="slidenum">
              <a:rPr lang="en-US" smtClean="0"/>
              <a:t>9</a:t>
            </a:fld>
            <a:endParaRPr lang="en-US" dirty="0"/>
          </a:p>
        </p:txBody>
      </p:sp>
      <p:pic>
        <p:nvPicPr>
          <p:cNvPr id="5" name="Picture 4" descr="Banner: Introduction to Biosphere" tit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7" name="Title 1" descr="watermark of evergreen landscape"/>
          <p:cNvSpPr>
            <a:spLocks noGrp="1"/>
          </p:cNvSpPr>
          <p:nvPr>
            <p:ph type="title"/>
          </p:nvPr>
        </p:nvSpPr>
        <p:spPr>
          <a:xfrm>
            <a:off x="541949" y="509156"/>
            <a:ext cx="10193107" cy="1158240"/>
          </a:xfrm>
        </p:spPr>
        <p:txBody>
          <a:bodyPr/>
          <a:lstStyle/>
          <a:p>
            <a:r>
              <a:rPr lang="en-US" dirty="0">
                <a:ea typeface="Arial" charset="0"/>
                <a:cs typeface="Arial" charset="0"/>
              </a:rPr>
              <a:t>Review your Understanding! Question 1</a:t>
            </a:r>
          </a:p>
        </p:txBody>
      </p:sp>
      <p:sp>
        <p:nvSpPr>
          <p:cNvPr id="8" name="Subtitle 2" descr="watermark of evergreen landscape"/>
          <p:cNvSpPr>
            <a:spLocks noGrp="1"/>
          </p:cNvSpPr>
          <p:nvPr>
            <p:ph type="body" sz="half" idx="2"/>
          </p:nvPr>
        </p:nvSpPr>
        <p:spPr>
          <a:xfrm>
            <a:off x="541949" y="1876614"/>
            <a:ext cx="6916126" cy="3811588"/>
          </a:xfrm>
        </p:spPr>
        <p:txBody>
          <a:bodyPr>
            <a:noAutofit/>
          </a:bodyPr>
          <a:lstStyle/>
          <a:p>
            <a:pPr algn="just"/>
            <a:r>
              <a:rPr lang="en-US" sz="2000" b="1" dirty="0">
                <a:solidFill>
                  <a:schemeClr val="accent6">
                    <a:lumMod val="50000"/>
                  </a:schemeClr>
                </a:solidFill>
              </a:rPr>
              <a:t>The Biosphere is:</a:t>
            </a:r>
          </a:p>
          <a:p>
            <a:pPr algn="just"/>
            <a:r>
              <a:rPr lang="en-US" sz="2000" b="1" dirty="0">
                <a:solidFill>
                  <a:schemeClr val="accent6">
                    <a:lumMod val="50000"/>
                  </a:schemeClr>
                </a:solidFill>
              </a:rPr>
              <a:t>a. Part of the Earth system</a:t>
            </a:r>
          </a:p>
          <a:p>
            <a:pPr algn="just"/>
            <a:r>
              <a:rPr lang="en-US" sz="2000" b="1" dirty="0">
                <a:solidFill>
                  <a:schemeClr val="accent6">
                    <a:lumMod val="50000"/>
                  </a:schemeClr>
                </a:solidFill>
              </a:rPr>
              <a:t>b. The zone of life</a:t>
            </a:r>
          </a:p>
          <a:p>
            <a:pPr algn="just"/>
            <a:r>
              <a:rPr lang="en-US" sz="2000" b="1" dirty="0">
                <a:solidFill>
                  <a:schemeClr val="accent6">
                    <a:lumMod val="50000"/>
                  </a:schemeClr>
                </a:solidFill>
              </a:rPr>
              <a:t>c. One of the GLOBE protocol areas</a:t>
            </a:r>
          </a:p>
          <a:p>
            <a:pPr algn="just"/>
            <a:r>
              <a:rPr lang="en-US" sz="2000" b="1" dirty="0">
                <a:solidFill>
                  <a:schemeClr val="accent6">
                    <a:lumMod val="50000"/>
                  </a:schemeClr>
                </a:solidFill>
              </a:rPr>
              <a:t>d. b and c only</a:t>
            </a:r>
          </a:p>
          <a:p>
            <a:pPr algn="just"/>
            <a:r>
              <a:rPr lang="en-US" sz="2000" b="1" dirty="0">
                <a:solidFill>
                  <a:schemeClr val="accent6">
                    <a:lumMod val="50000"/>
                  </a:schemeClr>
                </a:solidFill>
              </a:rPr>
              <a:t>e. All of the above</a:t>
            </a:r>
          </a:p>
          <a:p>
            <a:pPr algn="just"/>
            <a:endParaRPr lang="en-US" sz="2000" dirty="0">
              <a:solidFill>
                <a:prstClr val="black"/>
              </a:solidFill>
            </a:endParaRPr>
          </a:p>
          <a:p>
            <a:pPr algn="just"/>
            <a:r>
              <a:rPr lang="en-US" sz="2000" b="1" dirty="0">
                <a:solidFill>
                  <a:srgbClr val="FF0000"/>
                </a:solidFill>
              </a:rPr>
              <a:t>What is the answer?</a:t>
            </a:r>
          </a:p>
          <a:p>
            <a:pPr algn="just"/>
            <a:endParaRPr lang="en-US" sz="2000" dirty="0">
              <a:solidFill>
                <a:prstClr val="black"/>
              </a:solidFill>
            </a:endParaRPr>
          </a:p>
          <a:p>
            <a:pPr algn="just"/>
            <a:endParaRPr lang="en-US" sz="2000" dirty="0">
              <a:solidFill>
                <a:prstClr val="black"/>
              </a:solidFill>
            </a:endParaRPr>
          </a:p>
          <a:p>
            <a:pPr algn="just"/>
            <a:endParaRPr lang="en-US" sz="2000" dirty="0">
              <a:solidFill>
                <a:prstClr val="black"/>
              </a:solidFill>
            </a:endParaRPr>
          </a:p>
        </p:txBody>
      </p:sp>
      <p:pic>
        <p:nvPicPr>
          <p:cNvPr id="6" name="Picture Placeholder 4" descr="watermark of evergree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822637"/>
            <a:ext cx="12192000" cy="6118801"/>
          </a:xfrm>
          <a:prstGeom prst="rect">
            <a:avLst/>
          </a:prstGeom>
        </p:spPr>
      </p:pic>
    </p:spTree>
    <p:extLst>
      <p:ext uri="{BB962C8B-B14F-4D97-AF65-F5344CB8AC3E}">
        <p14:creationId xmlns:p14="http://schemas.microsoft.com/office/powerpoint/2010/main" val="143667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10</a:t>
            </a:fld>
            <a:endParaRPr lang="en-US" dirty="0"/>
          </a:p>
        </p:txBody>
      </p:sp>
      <p:pic>
        <p:nvPicPr>
          <p:cNvPr id="5" name="Picture 4"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7" name="Title 1" descr="watermark of evergreen landscape"/>
          <p:cNvSpPr>
            <a:spLocks noGrp="1"/>
          </p:cNvSpPr>
          <p:nvPr>
            <p:ph type="title"/>
          </p:nvPr>
        </p:nvSpPr>
        <p:spPr>
          <a:xfrm>
            <a:off x="541949" y="509156"/>
            <a:ext cx="10193107" cy="1158240"/>
          </a:xfrm>
        </p:spPr>
        <p:txBody>
          <a:bodyPr/>
          <a:lstStyle/>
          <a:p>
            <a:r>
              <a:rPr lang="en-US" dirty="0">
                <a:ea typeface="Arial" charset="0"/>
                <a:cs typeface="Arial" charset="0"/>
              </a:rPr>
              <a:t>Review your Understanding! Answer to Question 1</a:t>
            </a:r>
          </a:p>
        </p:txBody>
      </p:sp>
      <p:sp>
        <p:nvSpPr>
          <p:cNvPr id="2" name="Text Placeholder 1"/>
          <p:cNvSpPr>
            <a:spLocks noGrp="1"/>
          </p:cNvSpPr>
          <p:nvPr>
            <p:ph type="body" sz="half" idx="2"/>
          </p:nvPr>
        </p:nvSpPr>
        <p:spPr>
          <a:xfrm>
            <a:off x="839788" y="2057400"/>
            <a:ext cx="6025707" cy="3811588"/>
          </a:xfrm>
        </p:spPr>
        <p:txBody>
          <a:bodyPr/>
          <a:lstStyle/>
          <a:p>
            <a:pPr algn="just"/>
            <a:r>
              <a:rPr lang="en-US" sz="2000" b="1" dirty="0">
                <a:solidFill>
                  <a:schemeClr val="accent6">
                    <a:lumMod val="50000"/>
                  </a:schemeClr>
                </a:solidFill>
              </a:rPr>
              <a:t>The Biosphere is:</a:t>
            </a:r>
          </a:p>
          <a:p>
            <a:pPr algn="just"/>
            <a:r>
              <a:rPr lang="en-US" sz="2000" b="1" dirty="0">
                <a:solidFill>
                  <a:schemeClr val="accent6">
                    <a:lumMod val="50000"/>
                  </a:schemeClr>
                </a:solidFill>
              </a:rPr>
              <a:t>a. Part of the Earth system</a:t>
            </a:r>
          </a:p>
          <a:p>
            <a:pPr algn="just"/>
            <a:r>
              <a:rPr lang="en-US" sz="2000" b="1" dirty="0">
                <a:solidFill>
                  <a:schemeClr val="accent6">
                    <a:lumMod val="50000"/>
                  </a:schemeClr>
                </a:solidFill>
              </a:rPr>
              <a:t>b. The zone of life</a:t>
            </a:r>
          </a:p>
          <a:p>
            <a:pPr algn="just"/>
            <a:r>
              <a:rPr lang="en-US" sz="2000" b="1" dirty="0">
                <a:solidFill>
                  <a:schemeClr val="accent6">
                    <a:lumMod val="50000"/>
                  </a:schemeClr>
                </a:solidFill>
              </a:rPr>
              <a:t>c. One of the GLOBE protocol areas</a:t>
            </a:r>
          </a:p>
          <a:p>
            <a:pPr algn="just"/>
            <a:r>
              <a:rPr lang="en-US" sz="2000" b="1" dirty="0">
                <a:solidFill>
                  <a:schemeClr val="accent6">
                    <a:lumMod val="50000"/>
                  </a:schemeClr>
                </a:solidFill>
              </a:rPr>
              <a:t>d. b and c only</a:t>
            </a:r>
          </a:p>
          <a:p>
            <a:pPr algn="just"/>
            <a:r>
              <a:rPr lang="en-US" sz="2000" b="1" dirty="0">
                <a:solidFill>
                  <a:srgbClr val="FF0000"/>
                </a:solidFill>
              </a:rPr>
              <a:t>e. All of the above </a:t>
            </a:r>
            <a:r>
              <a:rPr lang="en-US" sz="2000" b="1" dirty="0">
                <a:solidFill>
                  <a:srgbClr val="FF0000"/>
                </a:solidFill>
                <a:sym typeface="Wingdings"/>
              </a:rPr>
              <a:t> </a:t>
            </a:r>
            <a:r>
              <a:rPr lang="en-US" sz="2000" b="1" i="1" dirty="0">
                <a:solidFill>
                  <a:srgbClr val="FF0000"/>
                </a:solidFill>
                <a:sym typeface="Wingdings"/>
              </a:rPr>
              <a:t>Correct!</a:t>
            </a:r>
            <a:endParaRPr lang="en-US" sz="2000" b="1" i="1" dirty="0">
              <a:solidFill>
                <a:srgbClr val="FF0000"/>
              </a:solidFill>
            </a:endParaRPr>
          </a:p>
          <a:p>
            <a:pPr algn="just"/>
            <a:endParaRPr lang="en-US" sz="2000" dirty="0">
              <a:solidFill>
                <a:prstClr val="black"/>
              </a:solidFill>
            </a:endParaRPr>
          </a:p>
          <a:p>
            <a:pPr algn="just"/>
            <a:r>
              <a:rPr lang="en-US" sz="2000" b="1" dirty="0">
                <a:solidFill>
                  <a:prstClr val="black"/>
                </a:solidFill>
              </a:rPr>
              <a:t>Were you Correct? Go onto the next question!</a:t>
            </a:r>
          </a:p>
          <a:p>
            <a:endParaRPr lang="en-US" dirty="0"/>
          </a:p>
        </p:txBody>
      </p:sp>
      <p:pic>
        <p:nvPicPr>
          <p:cNvPr id="6" name="Picture Placeholder 4" descr="watermark of evergree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822637"/>
            <a:ext cx="12192000" cy="6118801"/>
          </a:xfrm>
          <a:prstGeom prst="rect">
            <a:avLst/>
          </a:prstGeom>
        </p:spPr>
      </p:pic>
    </p:spTree>
    <p:extLst>
      <p:ext uri="{BB962C8B-B14F-4D97-AF65-F5344CB8AC3E}">
        <p14:creationId xmlns:p14="http://schemas.microsoft.com/office/powerpoint/2010/main" val="33015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11</a:t>
            </a:fld>
            <a:endParaRPr lang="en-US" dirty="0"/>
          </a:p>
        </p:txBody>
      </p:sp>
      <p:pic>
        <p:nvPicPr>
          <p:cNvPr id="5" name="Picture 4"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7" name="Title 1" descr="watermark of evergreen landscape"/>
          <p:cNvSpPr>
            <a:spLocks noGrp="1"/>
          </p:cNvSpPr>
          <p:nvPr>
            <p:ph type="title"/>
          </p:nvPr>
        </p:nvSpPr>
        <p:spPr>
          <a:xfrm>
            <a:off x="541949" y="509156"/>
            <a:ext cx="10193107" cy="1158240"/>
          </a:xfrm>
        </p:spPr>
        <p:txBody>
          <a:bodyPr/>
          <a:lstStyle/>
          <a:p>
            <a:r>
              <a:rPr lang="en-US" dirty="0">
                <a:ea typeface="Arial" charset="0"/>
                <a:cs typeface="Arial" charset="0"/>
              </a:rPr>
              <a:t>Review your Understanding! Question 2</a:t>
            </a:r>
          </a:p>
        </p:txBody>
      </p:sp>
      <p:pic>
        <p:nvPicPr>
          <p:cNvPr id="6" name="Picture Placeholder 4" descr="watermark of evergree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739199"/>
            <a:ext cx="12192000" cy="6118801"/>
          </a:xfrm>
          <a:prstGeom prst="rect">
            <a:avLst/>
          </a:prstGeom>
        </p:spPr>
      </p:pic>
      <p:sp>
        <p:nvSpPr>
          <p:cNvPr id="2" name="Text Placeholder 1"/>
          <p:cNvSpPr>
            <a:spLocks noGrp="1"/>
          </p:cNvSpPr>
          <p:nvPr>
            <p:ph type="body" sz="half" idx="2"/>
          </p:nvPr>
        </p:nvSpPr>
        <p:spPr>
          <a:xfrm>
            <a:off x="839788" y="2057400"/>
            <a:ext cx="6025707" cy="3811588"/>
          </a:xfrm>
        </p:spPr>
        <p:txBody>
          <a:bodyPr/>
          <a:lstStyle/>
          <a:p>
            <a:pPr algn="just"/>
            <a:r>
              <a:rPr lang="en-US" sz="2000" b="1" dirty="0">
                <a:solidFill>
                  <a:schemeClr val="accent6">
                    <a:lumMod val="50000"/>
                  </a:schemeClr>
                </a:solidFill>
              </a:rPr>
              <a:t>What is the most important use of GLOBE data? </a:t>
            </a:r>
          </a:p>
          <a:p>
            <a:pPr algn="just"/>
            <a:endParaRPr lang="en-US" sz="2000" b="1" dirty="0">
              <a:solidFill>
                <a:schemeClr val="accent6">
                  <a:lumMod val="50000"/>
                </a:schemeClr>
              </a:solidFill>
            </a:endParaRPr>
          </a:p>
          <a:p>
            <a:pPr algn="just"/>
            <a:r>
              <a:rPr lang="en-US" sz="2000" b="1" dirty="0">
                <a:solidFill>
                  <a:schemeClr val="accent6">
                    <a:lumMod val="50000"/>
                  </a:schemeClr>
                </a:solidFill>
              </a:rPr>
              <a:t>a. It can be used by scientists to improve the interpretation of satellite data</a:t>
            </a:r>
          </a:p>
          <a:p>
            <a:pPr algn="just"/>
            <a:r>
              <a:rPr lang="en-US" sz="2000" b="1" dirty="0">
                <a:solidFill>
                  <a:schemeClr val="accent6">
                    <a:lumMod val="50000"/>
                  </a:schemeClr>
                </a:solidFill>
              </a:rPr>
              <a:t>b. Students and volunteers can use GLOBE data to conduct their own original investigations</a:t>
            </a:r>
          </a:p>
          <a:p>
            <a:pPr algn="just"/>
            <a:r>
              <a:rPr lang="en-US" sz="2000" b="1" dirty="0">
                <a:solidFill>
                  <a:schemeClr val="accent6">
                    <a:lumMod val="50000"/>
                  </a:schemeClr>
                </a:solidFill>
              </a:rPr>
              <a:t>c. Both are important outcomes of the GLOBE program</a:t>
            </a:r>
          </a:p>
          <a:p>
            <a:pPr algn="just"/>
            <a:endParaRPr lang="en-US" sz="2000" dirty="0">
              <a:solidFill>
                <a:prstClr val="black"/>
              </a:solidFill>
            </a:endParaRPr>
          </a:p>
          <a:p>
            <a:pPr algn="just"/>
            <a:r>
              <a:rPr lang="en-US" sz="2000" b="1" dirty="0">
                <a:solidFill>
                  <a:srgbClr val="FF0000"/>
                </a:solidFill>
              </a:rPr>
              <a:t>What is your answer?</a:t>
            </a:r>
          </a:p>
          <a:p>
            <a:endParaRPr lang="en-US" dirty="0"/>
          </a:p>
        </p:txBody>
      </p:sp>
    </p:spTree>
    <p:extLst>
      <p:ext uri="{BB962C8B-B14F-4D97-AF65-F5344CB8AC3E}">
        <p14:creationId xmlns:p14="http://schemas.microsoft.com/office/powerpoint/2010/main" val="170323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12</a:t>
            </a:fld>
            <a:endParaRPr lang="en-US" dirty="0"/>
          </a:p>
        </p:txBody>
      </p:sp>
      <p:pic>
        <p:nvPicPr>
          <p:cNvPr id="5" name="Picture 4"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7" name="Title 1" descr="watermark of evergreen landscape"/>
          <p:cNvSpPr>
            <a:spLocks noGrp="1"/>
          </p:cNvSpPr>
          <p:nvPr>
            <p:ph type="title"/>
          </p:nvPr>
        </p:nvSpPr>
        <p:spPr>
          <a:xfrm>
            <a:off x="541949" y="509156"/>
            <a:ext cx="10193107" cy="1158240"/>
          </a:xfrm>
        </p:spPr>
        <p:txBody>
          <a:bodyPr/>
          <a:lstStyle/>
          <a:p>
            <a:r>
              <a:rPr lang="en-US" dirty="0">
                <a:ea typeface="Arial" charset="0"/>
                <a:cs typeface="Arial" charset="0"/>
              </a:rPr>
              <a:t>Review your Understanding! Answer to Question 2</a:t>
            </a:r>
          </a:p>
        </p:txBody>
      </p:sp>
      <p:pic>
        <p:nvPicPr>
          <p:cNvPr id="6" name="Picture Placeholder 4" descr="watermark of evergree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878151"/>
            <a:ext cx="12192000" cy="5979849"/>
          </a:xfrm>
          <a:prstGeom prst="rect">
            <a:avLst/>
          </a:prstGeom>
        </p:spPr>
      </p:pic>
      <p:sp>
        <p:nvSpPr>
          <p:cNvPr id="2" name="Text Placeholder 1"/>
          <p:cNvSpPr>
            <a:spLocks noGrp="1"/>
          </p:cNvSpPr>
          <p:nvPr>
            <p:ph type="body" sz="half" idx="2"/>
          </p:nvPr>
        </p:nvSpPr>
        <p:spPr>
          <a:xfrm>
            <a:off x="839788" y="2057400"/>
            <a:ext cx="6025707" cy="3811588"/>
          </a:xfrm>
        </p:spPr>
        <p:txBody>
          <a:bodyPr>
            <a:normAutofit/>
          </a:bodyPr>
          <a:lstStyle/>
          <a:p>
            <a:pPr algn="just"/>
            <a:r>
              <a:rPr lang="en-US" sz="2000" b="1" dirty="0">
                <a:solidFill>
                  <a:schemeClr val="accent6">
                    <a:lumMod val="50000"/>
                  </a:schemeClr>
                </a:solidFill>
              </a:rPr>
              <a:t>What is the most important use of GLOBE data? </a:t>
            </a:r>
          </a:p>
          <a:p>
            <a:pPr algn="just"/>
            <a:endParaRPr lang="en-US" sz="2000" b="1" dirty="0">
              <a:solidFill>
                <a:schemeClr val="accent6">
                  <a:lumMod val="50000"/>
                </a:schemeClr>
              </a:solidFill>
            </a:endParaRPr>
          </a:p>
          <a:p>
            <a:pPr algn="just"/>
            <a:r>
              <a:rPr lang="en-US" sz="2000" b="1" dirty="0">
                <a:solidFill>
                  <a:schemeClr val="accent6">
                    <a:lumMod val="50000"/>
                  </a:schemeClr>
                </a:solidFill>
              </a:rPr>
              <a:t>a. It can be used by scientists to improve the interpretation of satellite data</a:t>
            </a:r>
          </a:p>
          <a:p>
            <a:pPr algn="just"/>
            <a:r>
              <a:rPr lang="en-US" sz="2000" b="1" dirty="0">
                <a:solidFill>
                  <a:schemeClr val="accent6">
                    <a:lumMod val="50000"/>
                  </a:schemeClr>
                </a:solidFill>
              </a:rPr>
              <a:t>b. Students and volunteers can use GLOBE data to conduct their own original investigations</a:t>
            </a:r>
          </a:p>
          <a:p>
            <a:pPr algn="just"/>
            <a:r>
              <a:rPr lang="en-US" sz="2000" b="1" dirty="0">
                <a:solidFill>
                  <a:srgbClr val="FF0000"/>
                </a:solidFill>
              </a:rPr>
              <a:t>c. Both are important outcomes of the GLOBE program </a:t>
            </a:r>
            <a:r>
              <a:rPr lang="en-US" sz="2000" b="1" dirty="0">
                <a:solidFill>
                  <a:srgbClr val="FF0000"/>
                </a:solidFill>
                <a:sym typeface="Wingdings"/>
              </a:rPr>
              <a:t> </a:t>
            </a:r>
            <a:r>
              <a:rPr lang="en-US" sz="2000" b="1" i="1" dirty="0">
                <a:solidFill>
                  <a:srgbClr val="FF0000"/>
                </a:solidFill>
                <a:sym typeface="Wingdings"/>
              </a:rPr>
              <a:t>correct!</a:t>
            </a:r>
            <a:endParaRPr lang="en-US" sz="2000" b="1" i="1" dirty="0">
              <a:solidFill>
                <a:srgbClr val="FF0000"/>
              </a:solidFill>
            </a:endParaRPr>
          </a:p>
          <a:p>
            <a:pPr algn="just"/>
            <a:endParaRPr lang="en-US" sz="2000" dirty="0">
              <a:solidFill>
                <a:prstClr val="black"/>
              </a:solidFill>
            </a:endParaRPr>
          </a:p>
          <a:p>
            <a:pPr algn="just"/>
            <a:r>
              <a:rPr lang="en-US" sz="2000" b="1" dirty="0">
                <a:solidFill>
                  <a:prstClr val="black"/>
                </a:solidFill>
              </a:rPr>
              <a:t>Were you correct?  Let’s move to the next question.</a:t>
            </a:r>
          </a:p>
          <a:p>
            <a:endParaRPr lang="en-US" dirty="0"/>
          </a:p>
        </p:txBody>
      </p:sp>
    </p:spTree>
    <p:extLst>
      <p:ext uri="{BB962C8B-B14F-4D97-AF65-F5344CB8AC3E}">
        <p14:creationId xmlns:p14="http://schemas.microsoft.com/office/powerpoint/2010/main" val="1202656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13</a:t>
            </a:fld>
            <a:endParaRPr lang="en-US" dirty="0"/>
          </a:p>
        </p:txBody>
      </p:sp>
      <p:pic>
        <p:nvPicPr>
          <p:cNvPr id="5" name="Picture 4"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7" name="Title 1" descr="watermark of evergreen landscape"/>
          <p:cNvSpPr>
            <a:spLocks noGrp="1"/>
          </p:cNvSpPr>
          <p:nvPr>
            <p:ph type="title"/>
          </p:nvPr>
        </p:nvSpPr>
        <p:spPr>
          <a:xfrm>
            <a:off x="541949" y="509156"/>
            <a:ext cx="10193107" cy="1158240"/>
          </a:xfrm>
        </p:spPr>
        <p:txBody>
          <a:bodyPr/>
          <a:lstStyle/>
          <a:p>
            <a:r>
              <a:rPr lang="en-US" dirty="0">
                <a:ea typeface="Arial" charset="0"/>
                <a:cs typeface="Arial" charset="0"/>
              </a:rPr>
              <a:t>Review your Understanding! Question 3</a:t>
            </a:r>
          </a:p>
        </p:txBody>
      </p:sp>
      <p:pic>
        <p:nvPicPr>
          <p:cNvPr id="6" name="Picture Placeholder 4" descr="watermark of evergree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878151"/>
            <a:ext cx="12192000" cy="5979849"/>
          </a:xfrm>
          <a:prstGeom prst="rect">
            <a:avLst/>
          </a:prstGeom>
        </p:spPr>
      </p:pic>
      <p:sp>
        <p:nvSpPr>
          <p:cNvPr id="2" name="Text Placeholder 1"/>
          <p:cNvSpPr>
            <a:spLocks noGrp="1"/>
          </p:cNvSpPr>
          <p:nvPr>
            <p:ph type="body" sz="half" idx="2"/>
          </p:nvPr>
        </p:nvSpPr>
        <p:spPr>
          <a:xfrm>
            <a:off x="734856" y="1784226"/>
            <a:ext cx="8933800" cy="3811588"/>
          </a:xfrm>
        </p:spPr>
        <p:txBody>
          <a:bodyPr>
            <a:noAutofit/>
          </a:bodyPr>
          <a:lstStyle/>
          <a:p>
            <a:r>
              <a:rPr lang="en-US" sz="2000" b="1" dirty="0">
                <a:solidFill>
                  <a:schemeClr val="accent6">
                    <a:lumMod val="50000"/>
                  </a:schemeClr>
                </a:solidFill>
              </a:rPr>
              <a:t>What is true about GLOBE protocols ?</a:t>
            </a:r>
          </a:p>
          <a:p>
            <a:r>
              <a:rPr lang="en-US" sz="2000" b="1" dirty="0">
                <a:solidFill>
                  <a:schemeClr val="accent6">
                    <a:lumMod val="50000"/>
                  </a:schemeClr>
                </a:solidFill>
              </a:rPr>
              <a:t>a. It is recommended to always use them when collecting data, unless you or the teacher wants to use a more scientific procedure learned in college</a:t>
            </a:r>
          </a:p>
          <a:p>
            <a:r>
              <a:rPr lang="en-US" sz="2000" b="1" dirty="0">
                <a:solidFill>
                  <a:schemeClr val="accent6">
                    <a:lumMod val="50000"/>
                  </a:schemeClr>
                </a:solidFill>
              </a:rPr>
              <a:t>b. They ensure that the data collected by GLOBE schools and volunteers around the world can be compared because the data collection procedures are the same</a:t>
            </a:r>
          </a:p>
          <a:p>
            <a:r>
              <a:rPr lang="en-US" sz="2000" b="1" dirty="0">
                <a:solidFill>
                  <a:schemeClr val="accent6">
                    <a:lumMod val="50000"/>
                  </a:schemeClr>
                </a:solidFill>
              </a:rPr>
              <a:t>c. GLOBE protocols are only a suggestion how to collect data. As long as you report the data to the GLOBE database, it is up to you how you want to collect it</a:t>
            </a:r>
          </a:p>
          <a:p>
            <a:r>
              <a:rPr lang="en-US" sz="2000" b="1" dirty="0">
                <a:solidFill>
                  <a:schemeClr val="accent6">
                    <a:lumMod val="50000"/>
                  </a:schemeClr>
                </a:solidFill>
              </a:rPr>
              <a:t>d. A and B</a:t>
            </a:r>
          </a:p>
          <a:p>
            <a:r>
              <a:rPr lang="en-US" sz="2000" b="1" dirty="0">
                <a:solidFill>
                  <a:schemeClr val="accent6">
                    <a:lumMod val="50000"/>
                  </a:schemeClr>
                </a:solidFill>
              </a:rPr>
              <a:t>e. All of the above</a:t>
            </a:r>
          </a:p>
          <a:p>
            <a:endParaRPr lang="en-US" sz="2000" b="1" dirty="0">
              <a:solidFill>
                <a:srgbClr val="243A9D"/>
              </a:solidFill>
            </a:endParaRPr>
          </a:p>
          <a:p>
            <a:r>
              <a:rPr lang="en-US" sz="2000" b="1" dirty="0">
                <a:solidFill>
                  <a:srgbClr val="FF0000"/>
                </a:solidFill>
              </a:rPr>
              <a:t>What is your answer? </a:t>
            </a:r>
          </a:p>
        </p:txBody>
      </p:sp>
    </p:spTree>
    <p:extLst>
      <p:ext uri="{BB962C8B-B14F-4D97-AF65-F5344CB8AC3E}">
        <p14:creationId xmlns:p14="http://schemas.microsoft.com/office/powerpoint/2010/main" val="98999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14</a:t>
            </a:fld>
            <a:endParaRPr lang="en-US" dirty="0"/>
          </a:p>
        </p:txBody>
      </p:sp>
      <p:pic>
        <p:nvPicPr>
          <p:cNvPr id="5" name="Picture 4"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7" name="Title 1" descr="watermark of evergreen landscape"/>
          <p:cNvSpPr>
            <a:spLocks noGrp="1"/>
          </p:cNvSpPr>
          <p:nvPr>
            <p:ph type="title"/>
          </p:nvPr>
        </p:nvSpPr>
        <p:spPr>
          <a:xfrm>
            <a:off x="541949" y="509156"/>
            <a:ext cx="10193107" cy="1158240"/>
          </a:xfrm>
        </p:spPr>
        <p:txBody>
          <a:bodyPr/>
          <a:lstStyle/>
          <a:p>
            <a:r>
              <a:rPr lang="en-US" dirty="0">
                <a:ea typeface="Arial" charset="0"/>
                <a:cs typeface="Arial" charset="0"/>
              </a:rPr>
              <a:t>Review your Understanding! Answer to Question 3</a:t>
            </a:r>
          </a:p>
        </p:txBody>
      </p:sp>
      <p:pic>
        <p:nvPicPr>
          <p:cNvPr id="6" name="Picture Placeholder 4" descr="watermark of evergree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878151"/>
            <a:ext cx="12192000" cy="5979849"/>
          </a:xfrm>
          <a:prstGeom prst="rect">
            <a:avLst/>
          </a:prstGeom>
        </p:spPr>
      </p:pic>
      <p:sp>
        <p:nvSpPr>
          <p:cNvPr id="2" name="Text Placeholder 1"/>
          <p:cNvSpPr>
            <a:spLocks noGrp="1"/>
          </p:cNvSpPr>
          <p:nvPr>
            <p:ph type="body" sz="half" idx="2"/>
          </p:nvPr>
        </p:nvSpPr>
        <p:spPr>
          <a:xfrm>
            <a:off x="734856" y="1784226"/>
            <a:ext cx="8933800" cy="3811588"/>
          </a:xfrm>
        </p:spPr>
        <p:txBody>
          <a:bodyPr>
            <a:noAutofit/>
          </a:bodyPr>
          <a:lstStyle/>
          <a:p>
            <a:r>
              <a:rPr lang="en-US" sz="2000" b="1" dirty="0">
                <a:solidFill>
                  <a:schemeClr val="accent6">
                    <a:lumMod val="50000"/>
                  </a:schemeClr>
                </a:solidFill>
              </a:rPr>
              <a:t>What is true about GLOBE protocols ?</a:t>
            </a:r>
          </a:p>
          <a:p>
            <a:r>
              <a:rPr lang="en-US" sz="2000" b="1" dirty="0">
                <a:solidFill>
                  <a:schemeClr val="accent6">
                    <a:lumMod val="50000"/>
                  </a:schemeClr>
                </a:solidFill>
              </a:rPr>
              <a:t>a. It is recommended to always use them when collecting data, unless you or</a:t>
            </a:r>
            <a:r>
              <a:rPr lang="en-US" sz="2000" b="1" dirty="0">
                <a:solidFill>
                  <a:srgbClr val="FF0000"/>
                </a:solidFill>
              </a:rPr>
              <a:t> </a:t>
            </a:r>
            <a:r>
              <a:rPr lang="en-US" sz="2000" b="1" dirty="0">
                <a:solidFill>
                  <a:schemeClr val="accent6">
                    <a:lumMod val="50000"/>
                  </a:schemeClr>
                </a:solidFill>
              </a:rPr>
              <a:t>the teacher wants to use a more scientific procedure learned in college</a:t>
            </a:r>
          </a:p>
          <a:p>
            <a:r>
              <a:rPr lang="en-US" sz="2000" b="1" dirty="0">
                <a:solidFill>
                  <a:srgbClr val="FF0000"/>
                </a:solidFill>
              </a:rPr>
              <a:t>b. They ensure that the data collected by GLOBE schools and volunteers around the world can be compared because the data collection procedures are the same </a:t>
            </a:r>
          </a:p>
          <a:p>
            <a:r>
              <a:rPr lang="en-US" sz="2000" b="1" dirty="0">
                <a:solidFill>
                  <a:srgbClr val="FF0000"/>
                </a:solidFill>
                <a:sym typeface="Wingdings"/>
              </a:rPr>
              <a:t> </a:t>
            </a:r>
            <a:r>
              <a:rPr lang="en-US" sz="2000" b="1" i="1" dirty="0">
                <a:solidFill>
                  <a:srgbClr val="FF0000"/>
                </a:solidFill>
                <a:sym typeface="Wingdings"/>
              </a:rPr>
              <a:t>Correct!</a:t>
            </a:r>
            <a:endParaRPr lang="en-US" sz="2000" b="1" dirty="0">
              <a:solidFill>
                <a:srgbClr val="FF0000"/>
              </a:solidFill>
            </a:endParaRPr>
          </a:p>
          <a:p>
            <a:r>
              <a:rPr lang="en-US" sz="2000" b="1" dirty="0">
                <a:solidFill>
                  <a:schemeClr val="accent6">
                    <a:lumMod val="50000"/>
                  </a:schemeClr>
                </a:solidFill>
              </a:rPr>
              <a:t>c. GLOBE protocols are only a suggestion how to collect data. As long as you report the data to the GLOBE database, it is up to you how you want to collect it</a:t>
            </a:r>
          </a:p>
          <a:p>
            <a:r>
              <a:rPr lang="en-US" sz="2000" b="1" dirty="0">
                <a:solidFill>
                  <a:schemeClr val="accent6">
                    <a:lumMod val="50000"/>
                  </a:schemeClr>
                </a:solidFill>
              </a:rPr>
              <a:t>d. A and B</a:t>
            </a:r>
          </a:p>
          <a:p>
            <a:r>
              <a:rPr lang="en-US" sz="2000" b="1" dirty="0">
                <a:solidFill>
                  <a:schemeClr val="accent6">
                    <a:lumMod val="50000"/>
                  </a:schemeClr>
                </a:solidFill>
              </a:rPr>
              <a:t>e. All of the above</a:t>
            </a:r>
          </a:p>
          <a:p>
            <a:endParaRPr lang="en-US" sz="2000" b="1" dirty="0">
              <a:solidFill>
                <a:srgbClr val="243A9D"/>
              </a:solidFill>
            </a:endParaRPr>
          </a:p>
          <a:p>
            <a:r>
              <a:rPr lang="en-US" sz="2000" b="1" dirty="0"/>
              <a:t>Were you correct? Let’s proceed to the next section, where you will learn about GLOBE’s Land Cover Protocols.</a:t>
            </a:r>
          </a:p>
        </p:txBody>
      </p:sp>
    </p:spTree>
    <p:extLst>
      <p:ext uri="{BB962C8B-B14F-4D97-AF65-F5344CB8AC3E}">
        <p14:creationId xmlns:p14="http://schemas.microsoft.com/office/powerpoint/2010/main" val="62731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0F8D595-2BBE-C940-AE80-18560D5B94B4}" type="slidenum">
              <a:rPr lang="en-US" smtClean="0"/>
              <a:t>15</a:t>
            </a:fld>
            <a:endParaRPr lang="en-US" dirty="0"/>
          </a:p>
        </p:txBody>
      </p:sp>
      <p:pic>
        <p:nvPicPr>
          <p:cNvPr id="5" name="Picture 4"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7" name="Title 1" descr="watermark of evergreen landscape"/>
          <p:cNvSpPr>
            <a:spLocks noGrp="1"/>
          </p:cNvSpPr>
          <p:nvPr>
            <p:ph type="title"/>
          </p:nvPr>
        </p:nvSpPr>
        <p:spPr>
          <a:xfrm>
            <a:off x="541949" y="509156"/>
            <a:ext cx="10193107" cy="1158240"/>
          </a:xfrm>
        </p:spPr>
        <p:txBody>
          <a:bodyPr/>
          <a:lstStyle/>
          <a:p>
            <a:r>
              <a:rPr lang="en-US" dirty="0"/>
              <a:t> 2. Introduction to Land Cover</a:t>
            </a:r>
            <a:endParaRPr lang="en-US" dirty="0">
              <a:ea typeface="Arial" charset="0"/>
              <a:cs typeface="Arial" charset="0"/>
            </a:endParaRPr>
          </a:p>
        </p:txBody>
      </p:sp>
      <p:sp>
        <p:nvSpPr>
          <p:cNvPr id="3" name="Text Placeholder 2"/>
          <p:cNvSpPr>
            <a:spLocks noGrp="1"/>
          </p:cNvSpPr>
          <p:nvPr>
            <p:ph type="body" sz="half" idx="2"/>
          </p:nvPr>
        </p:nvSpPr>
        <p:spPr>
          <a:xfrm>
            <a:off x="839788" y="1798819"/>
            <a:ext cx="6505392" cy="4676931"/>
          </a:xfrm>
        </p:spPr>
        <p:txBody>
          <a:bodyPr>
            <a:normAutofit/>
          </a:bodyPr>
          <a:lstStyle/>
          <a:p>
            <a:pPr algn="just"/>
            <a:r>
              <a:rPr lang="en-US" sz="1800" dirty="0">
                <a:solidFill>
                  <a:srgbClr val="000000"/>
                </a:solidFill>
                <a:latin typeface="Calibri" charset="0"/>
                <a:ea typeface="Calibri" charset="0"/>
                <a:cs typeface="Calibri" charset="0"/>
              </a:rPr>
              <a:t>Land cover includes both developed and natural areas. All living things depend on their habitat, or land cover, for survival. They find shelter, food, and protection there. Land cover has a direct effect on the kinds of animals that will likely inhabit an area. Therefore, land cover is of great interest to ecologists, who study how plants and animals relate to their environment.</a:t>
            </a:r>
          </a:p>
          <a:p>
            <a:pPr algn="just"/>
            <a:endParaRPr lang="en-US" sz="1800" dirty="0">
              <a:solidFill>
                <a:srgbClr val="000000"/>
              </a:solidFill>
              <a:latin typeface="Calibri" charset="0"/>
              <a:ea typeface="Calibri" charset="0"/>
              <a:cs typeface="Calibri" charset="0"/>
            </a:endParaRPr>
          </a:p>
          <a:p>
            <a:pPr algn="just"/>
            <a:r>
              <a:rPr lang="en-US" sz="1800" dirty="0">
                <a:solidFill>
                  <a:srgbClr val="000000"/>
                </a:solidFill>
                <a:latin typeface="Calibri" charset="0"/>
                <a:ea typeface="Calibri" charset="0"/>
                <a:cs typeface="Calibri" charset="0"/>
              </a:rPr>
              <a:t>Land cover exerts influence on weather, soil properties, and water chemistry. Different land cover types are all distinct in their effects on the flow of energy, water and various chemicals between the air and surface soil. As you can see, knowing what types of land cover occur is important for a variety of Earth system science investigations.  </a:t>
            </a:r>
            <a:r>
              <a:rPr lang="en-US" sz="1800" b="1" dirty="0">
                <a:solidFill>
                  <a:schemeClr val="accent6">
                    <a:lumMod val="50000"/>
                  </a:schemeClr>
                </a:solidFill>
                <a:latin typeface="Calibri" charset="0"/>
                <a:ea typeface="Calibri" charset="0"/>
                <a:cs typeface="Calibri" charset="0"/>
              </a:rPr>
              <a:t>Your GLOBE Land Cover Sample Site description will allow you to classify your vegetation so it can be compared with land cover in other regions. </a:t>
            </a:r>
            <a:r>
              <a:rPr lang="en-US" sz="1800" dirty="0">
                <a:latin typeface="Calibri" charset="0"/>
                <a:ea typeface="Calibri" charset="0"/>
                <a:cs typeface="Calibri" charset="0"/>
              </a:rPr>
              <a:t>Your biometry measurements support definition of your GLOBE Land Cover Sample Site.</a:t>
            </a:r>
          </a:p>
          <a:p>
            <a:endParaRPr lang="en-US" dirty="0"/>
          </a:p>
        </p:txBody>
      </p:sp>
      <p:pic>
        <p:nvPicPr>
          <p:cNvPr id="8" name="Picture Placeholder 4" descr="abstract sketch of a mountain landscape"/>
          <p:cNvPicPr>
            <a:picLocks noGrp="1" noChangeAspect="1"/>
          </p:cNvPicPr>
          <p:nvPr>
            <p:ph type="pic" idx="1"/>
          </p:nvPr>
        </p:nvPicPr>
        <p:blipFill>
          <a:blip r:embed="rId4">
            <a:extLst>
              <a:ext uri="{28A0092B-C50C-407E-A947-70E740481C1C}">
                <a14:useLocalDpi xmlns:a14="http://schemas.microsoft.com/office/drawing/2010/main" val="0"/>
              </a:ext>
            </a:extLst>
          </a:blip>
          <a:srcRect l="8230" r="8230"/>
          <a:stretch>
            <a:fillRect/>
          </a:stretch>
        </p:blipFill>
        <p:spPr>
          <a:xfrm>
            <a:off x="8198767" y="1948139"/>
            <a:ext cx="3612847" cy="2852736"/>
          </a:xfrm>
          <a:prstGeom prst="rect">
            <a:avLst/>
          </a:prstGeom>
        </p:spPr>
      </p:pic>
    </p:spTree>
    <p:extLst>
      <p:ext uri="{BB962C8B-B14F-4D97-AF65-F5344CB8AC3E}">
        <p14:creationId xmlns:p14="http://schemas.microsoft.com/office/powerpoint/2010/main" val="1242235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16</a:t>
            </a:fld>
            <a:endParaRPr lang="en-US" dirty="0"/>
          </a:p>
        </p:txBody>
      </p:sp>
      <p:pic>
        <p:nvPicPr>
          <p:cNvPr id="6" name="Picture 5" descr="Banner: Introduction  to Biosphere"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8"/>
            <a:ext cx="12192000" cy="961589"/>
          </a:xfrm>
          <a:prstGeom prst="rect">
            <a:avLst/>
          </a:prstGeom>
        </p:spPr>
      </p:pic>
      <p:sp>
        <p:nvSpPr>
          <p:cNvPr id="2" name="Title 1"/>
          <p:cNvSpPr>
            <a:spLocks noGrp="1"/>
          </p:cNvSpPr>
          <p:nvPr>
            <p:ph type="title"/>
          </p:nvPr>
        </p:nvSpPr>
        <p:spPr>
          <a:xfrm>
            <a:off x="675078" y="0"/>
            <a:ext cx="8468922" cy="1600200"/>
          </a:xfrm>
        </p:spPr>
        <p:txBody>
          <a:bodyPr/>
          <a:lstStyle/>
          <a:p>
            <a:r>
              <a:rPr lang="en-US" dirty="0"/>
              <a:t>2. Land Cover</a:t>
            </a:r>
          </a:p>
        </p:txBody>
      </p:sp>
      <p:sp>
        <p:nvSpPr>
          <p:cNvPr id="3" name="Subtitle 2"/>
          <p:cNvSpPr>
            <a:spLocks noGrp="1"/>
          </p:cNvSpPr>
          <p:nvPr>
            <p:ph type="body" sz="half" idx="2"/>
          </p:nvPr>
        </p:nvSpPr>
        <p:spPr>
          <a:xfrm>
            <a:off x="675078" y="1781352"/>
            <a:ext cx="9109002" cy="4712681"/>
          </a:xfrm>
        </p:spPr>
        <p:txBody>
          <a:bodyPr>
            <a:noAutofit/>
          </a:bodyPr>
          <a:lstStyle/>
          <a:p>
            <a:pPr algn="just"/>
            <a:r>
              <a:rPr lang="en-US" sz="2000" dirty="0"/>
              <a:t>The </a:t>
            </a:r>
            <a:r>
              <a:rPr lang="en-US" sz="2000" b="1" dirty="0">
                <a:solidFill>
                  <a:schemeClr val="accent6">
                    <a:lumMod val="50000"/>
                  </a:schemeClr>
                </a:solidFill>
              </a:rPr>
              <a:t>Land Cover </a:t>
            </a:r>
            <a:r>
              <a:rPr lang="en-US" sz="2000" dirty="0"/>
              <a:t>protocols provide instructions how to describe the vegetation at your Land Cover Sample Site. Ideally, you will describe the vegetation at the height of the growing season. No matter what climate zone a GLOBE school is located, whether desert, temperate or tropical rainforest, the same classification scheme is used, allowing for scientific comparison of data sets around the globe.</a:t>
            </a:r>
          </a:p>
          <a:p>
            <a:pPr algn="just"/>
            <a:endParaRPr lang="en-US" sz="2000" dirty="0"/>
          </a:p>
          <a:p>
            <a:pPr algn="just"/>
            <a:r>
              <a:rPr lang="en-US" sz="2000" dirty="0"/>
              <a:t>The </a:t>
            </a:r>
            <a:r>
              <a:rPr lang="en-US" sz="2000" b="1" dirty="0">
                <a:solidFill>
                  <a:schemeClr val="accent6">
                    <a:lumMod val="50000"/>
                  </a:schemeClr>
                </a:solidFill>
              </a:rPr>
              <a:t>Biometry Protocols </a:t>
            </a:r>
            <a:r>
              <a:rPr lang="en-US" sz="2000" dirty="0"/>
              <a:t>enhance your land cover description with quantitative data. These data are necessary to determine the scientific classification of your Land Cover Sample Site, and are important for our understanding of the Earth’s carbon cycle. </a:t>
            </a:r>
          </a:p>
          <a:p>
            <a:pPr algn="just"/>
            <a:endParaRPr lang="en-US" sz="2000" dirty="0"/>
          </a:p>
          <a:p>
            <a:pPr algn="just"/>
            <a:r>
              <a:rPr lang="en-US" sz="2000" dirty="0"/>
              <a:t>The </a:t>
            </a:r>
            <a:r>
              <a:rPr lang="en-US" sz="2000" b="1" dirty="0">
                <a:solidFill>
                  <a:schemeClr val="accent6">
                    <a:lumMod val="50000"/>
                  </a:schemeClr>
                </a:solidFill>
              </a:rPr>
              <a:t>Fire Fuel Protocols </a:t>
            </a:r>
            <a:r>
              <a:rPr lang="en-US" sz="2000" dirty="0"/>
              <a:t>enable you to describe the availability and kind of fire fuel at your sample site, which is important information for mitigating wildfire danger. While climate change causes wildfires to occur at a greater frequency, your work describing fire fuel at GLOBE study sites is expected to become more important with every year.</a:t>
            </a:r>
          </a:p>
          <a:p>
            <a:pPr algn="just"/>
            <a:endParaRPr lang="en-US" sz="2000" dirty="0"/>
          </a:p>
        </p:txBody>
      </p:sp>
      <p:pic>
        <p:nvPicPr>
          <p:cNvPr id="9" name="Picture 8" descr="photo: trees and gras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0372" y="1385747"/>
            <a:ext cx="1556065" cy="1430605"/>
          </a:xfrm>
          <a:prstGeom prst="rect">
            <a:avLst/>
          </a:prstGeom>
        </p:spPr>
      </p:pic>
      <p:pic>
        <p:nvPicPr>
          <p:cNvPr id="10" name="Picture Placeholder 6" descr="photo of Student measuring tree circumferemce"/>
          <p:cNvPicPr>
            <a:picLocks noGrp="1" noChangeAspect="1"/>
          </p:cNvPicPr>
          <p:nvPr>
            <p:ph type="pic" idx="1"/>
          </p:nvPr>
        </p:nvPicPr>
        <p:blipFill>
          <a:blip r:embed="rId5">
            <a:extLst>
              <a:ext uri="{28A0092B-C50C-407E-A947-70E740481C1C}">
                <a14:useLocalDpi xmlns:a14="http://schemas.microsoft.com/office/drawing/2010/main" val="0"/>
              </a:ext>
            </a:extLst>
          </a:blip>
          <a:srcRect l="2381" r="2381"/>
          <a:stretch>
            <a:fillRect/>
          </a:stretch>
        </p:blipFill>
        <p:spPr>
          <a:xfrm>
            <a:off x="10135975" y="3240510"/>
            <a:ext cx="1570462" cy="1240050"/>
          </a:xfrm>
          <a:prstGeom prst="rect">
            <a:avLst/>
          </a:prstGeom>
        </p:spPr>
      </p:pic>
      <p:pic>
        <p:nvPicPr>
          <p:cNvPr id="11" name="Picture 10" descr="Photo  of dead standing fire fuel and surface fire fuel, at site of 2012 Flagstaff Fire, Colorado, USA.&#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5913" y="4736592"/>
            <a:ext cx="1572768" cy="1572768"/>
          </a:xfrm>
          <a:prstGeom prst="rect">
            <a:avLst/>
          </a:prstGeom>
        </p:spPr>
      </p:pic>
    </p:spTree>
    <p:extLst>
      <p:ext uri="{BB962C8B-B14F-4D97-AF65-F5344CB8AC3E}">
        <p14:creationId xmlns:p14="http://schemas.microsoft.com/office/powerpoint/2010/main" val="878770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D0F8D595-2BBE-C940-AE80-18560D5B94B4}" type="slidenum">
              <a:rPr lang="en-US" smtClean="0"/>
              <a:t>17</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9" name="Title 1"/>
          <p:cNvSpPr>
            <a:spLocks noGrp="1"/>
          </p:cNvSpPr>
          <p:nvPr>
            <p:ph type="title"/>
          </p:nvPr>
        </p:nvSpPr>
        <p:spPr>
          <a:xfrm>
            <a:off x="661971" y="135995"/>
            <a:ext cx="11194119" cy="1600200"/>
          </a:xfrm>
        </p:spPr>
        <p:txBody>
          <a:bodyPr/>
          <a:lstStyle/>
          <a:p>
            <a:r>
              <a:rPr lang="en-US" dirty="0"/>
              <a:t>How should we start our GLOBE Land Cover Investigations? </a:t>
            </a:r>
          </a:p>
        </p:txBody>
      </p:sp>
      <p:sp>
        <p:nvSpPr>
          <p:cNvPr id="11" name="Subtitle 2"/>
          <p:cNvSpPr txBox="1">
            <a:spLocks/>
          </p:cNvSpPr>
          <p:nvPr/>
        </p:nvSpPr>
        <p:spPr>
          <a:xfrm>
            <a:off x="661971" y="1822987"/>
            <a:ext cx="5307755"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r>
              <a:rPr lang="en-US" sz="2200" dirty="0"/>
              <a:t>A good place to begin is by observing your surrounding area in an aerial photograph. After you locate easily identifiable locations in an aerial photograph, view the same location in a satellite image. Can you recognize some of the same locations as you did in the aerial photograph?</a:t>
            </a:r>
          </a:p>
          <a:p>
            <a:pPr algn="just"/>
            <a:r>
              <a:rPr lang="en-US" sz="2200" dirty="0"/>
              <a:t>Aerial photographs are available for many locations using </a:t>
            </a:r>
            <a:r>
              <a:rPr lang="en-US" sz="2200" dirty="0">
                <a:hlinkClick r:id="rId3"/>
              </a:rPr>
              <a:t>Google Earth</a:t>
            </a:r>
            <a:r>
              <a:rPr lang="en-US" sz="2200" dirty="0"/>
              <a:t>.</a:t>
            </a:r>
          </a:p>
          <a:p>
            <a:pPr algn="just"/>
            <a:r>
              <a:rPr lang="en-US" sz="2200" dirty="0"/>
              <a:t>Landsat satellite images can be found easily at the </a:t>
            </a:r>
            <a:r>
              <a:rPr lang="en-US" sz="2200" dirty="0">
                <a:hlinkClick r:id="rId4"/>
              </a:rPr>
              <a:t>USGS Landsat</a:t>
            </a:r>
            <a:r>
              <a:rPr lang="en-US" sz="2200" dirty="0"/>
              <a:t> Mission site.</a:t>
            </a:r>
            <a:endParaRPr lang="en-US" sz="9600" dirty="0">
              <a:solidFill>
                <a:srgbClr val="000000"/>
              </a:solidFill>
            </a:endParaRPr>
          </a:p>
          <a:p>
            <a:pPr algn="just"/>
            <a:endParaRPr lang="en-US" sz="2400" dirty="0">
              <a:solidFill>
                <a:srgbClr val="000000"/>
              </a:solidFill>
            </a:endParaRPr>
          </a:p>
        </p:txBody>
      </p:sp>
      <p:pic>
        <p:nvPicPr>
          <p:cNvPr id="12" name="Picture 11" descr="Landsat satellite image of Nederland Middle and High Schoo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8559" y="1822987"/>
            <a:ext cx="5170685" cy="3787925"/>
          </a:xfrm>
          <a:prstGeom prst="rect">
            <a:avLst/>
          </a:prstGeom>
        </p:spPr>
      </p:pic>
      <p:sp>
        <p:nvSpPr>
          <p:cNvPr id="13" name="TextBox 12" title="Landsat satellite image of Nederland Middle and High School"/>
          <p:cNvSpPr txBox="1"/>
          <p:nvPr/>
        </p:nvSpPr>
        <p:spPr>
          <a:xfrm>
            <a:off x="6328559" y="5783841"/>
            <a:ext cx="5170685" cy="646331"/>
          </a:xfrm>
          <a:prstGeom prst="rect">
            <a:avLst/>
          </a:prstGeom>
          <a:noFill/>
        </p:spPr>
        <p:txBody>
          <a:bodyPr wrap="square" rtlCol="0">
            <a:spAutoFit/>
          </a:bodyPr>
          <a:lstStyle/>
          <a:p>
            <a:r>
              <a:rPr lang="en-US" dirty="0"/>
              <a:t>Aerial photograph of Nederland Middle and High School, Colorado USA.</a:t>
            </a:r>
          </a:p>
        </p:txBody>
      </p:sp>
    </p:spTree>
    <p:extLst>
      <p:ext uri="{BB962C8B-B14F-4D97-AF65-F5344CB8AC3E}">
        <p14:creationId xmlns:p14="http://schemas.microsoft.com/office/powerpoint/2010/main" val="7249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F8D595-2BBE-C940-AE80-18560D5B94B4}" type="slidenum">
              <a:rPr lang="en-US" smtClean="0"/>
              <a:t>18</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3" name="Title 1"/>
          <p:cNvSpPr>
            <a:spLocks noGrp="1"/>
          </p:cNvSpPr>
          <p:nvPr>
            <p:ph type="title"/>
          </p:nvPr>
        </p:nvSpPr>
        <p:spPr>
          <a:xfrm>
            <a:off x="527554" y="135995"/>
            <a:ext cx="11194119" cy="1600200"/>
          </a:xfrm>
        </p:spPr>
        <p:txBody>
          <a:bodyPr/>
          <a:lstStyle/>
          <a:p>
            <a:r>
              <a:rPr lang="en-US" dirty="0"/>
              <a:t>First, select a homogeneous sampling site near your school</a:t>
            </a:r>
          </a:p>
        </p:txBody>
      </p:sp>
      <p:sp>
        <p:nvSpPr>
          <p:cNvPr id="4" name="TextBox 3"/>
          <p:cNvSpPr txBox="1"/>
          <p:nvPr/>
        </p:nvSpPr>
        <p:spPr>
          <a:xfrm>
            <a:off x="612270" y="1935990"/>
            <a:ext cx="4454405" cy="5016758"/>
          </a:xfrm>
          <a:prstGeom prst="rect">
            <a:avLst/>
          </a:prstGeom>
          <a:noFill/>
        </p:spPr>
        <p:txBody>
          <a:bodyPr wrap="square" rtlCol="0">
            <a:spAutoFit/>
          </a:bodyPr>
          <a:lstStyle/>
          <a:p>
            <a:pPr algn="just"/>
            <a:r>
              <a:rPr lang="en-US" sz="2000" dirty="0"/>
              <a:t>Land Cover measurements can be taken anywhere that consists of a large homogeneous land cover type. </a:t>
            </a:r>
          </a:p>
          <a:p>
            <a:pPr algn="just"/>
            <a:endParaRPr lang="en-US" sz="2000" dirty="0"/>
          </a:p>
          <a:p>
            <a:pPr algn="just"/>
            <a:r>
              <a:rPr lang="en-US" sz="2000" dirty="0"/>
              <a:t>What makes a site homogenous? A homogeneous sampling site can contain many different species and growth forms (trees, grasses, and shrubs) but the sampling site should exhibit the same species and density of plants over the whole sampling area. </a:t>
            </a:r>
          </a:p>
          <a:p>
            <a:pPr algn="just"/>
            <a:endParaRPr lang="en-US" sz="2000" dirty="0"/>
          </a:p>
          <a:p>
            <a:pPr algn="just"/>
            <a:r>
              <a:rPr lang="en-US" sz="2000" dirty="0"/>
              <a:t>Often you will be able to determine whether or not your study site is homogenous by eye: see figure. </a:t>
            </a:r>
          </a:p>
          <a:p>
            <a:pPr algn="just"/>
            <a:endParaRPr lang="en-US" sz="2000" dirty="0">
              <a:solidFill>
                <a:srgbClr val="000000"/>
              </a:solidFill>
              <a:latin typeface="Calibri" charset="0"/>
              <a:ea typeface="Calibri" charset="0"/>
              <a:cs typeface="Calibri" charset="0"/>
            </a:endParaRPr>
          </a:p>
        </p:txBody>
      </p:sp>
      <p:pic>
        <p:nvPicPr>
          <p:cNvPr id="2" name="Picture 1" descr="Diagram showing the difference between homogeneous sites, where the vegetation is consistant in composition and density, and a heterogenous site, where different plants and growth forms are unevenly distribu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508" y="2161495"/>
            <a:ext cx="5630473" cy="3769554"/>
          </a:xfrm>
          <a:prstGeom prst="rect">
            <a:avLst/>
          </a:prstGeom>
        </p:spPr>
      </p:pic>
    </p:spTree>
    <p:extLst>
      <p:ext uri="{BB962C8B-B14F-4D97-AF65-F5344CB8AC3E}">
        <p14:creationId xmlns:p14="http://schemas.microsoft.com/office/powerpoint/2010/main" val="123617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F8D595-2BBE-C940-AE80-18560D5B94B4}" type="slidenum">
              <a:rPr lang="en-US" smtClean="0"/>
              <a:t>1</a:t>
            </a:fld>
            <a:endParaRPr lang="en-US" dirty="0"/>
          </a:p>
        </p:txBody>
      </p:sp>
      <p:pic>
        <p:nvPicPr>
          <p:cNvPr id="14" name="Picture 13"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777110" y="1070811"/>
            <a:ext cx="7705688" cy="541570"/>
          </a:xfrm>
        </p:spPr>
        <p:txBody>
          <a:bodyPr>
            <a:noAutofit/>
          </a:bodyPr>
          <a:lstStyle/>
          <a:p>
            <a:r>
              <a:rPr lang="en-US" dirty="0">
                <a:ea typeface="Arial" charset="0"/>
                <a:cs typeface="Arial" charset="0"/>
              </a:rPr>
              <a:t>Overview and Learning Objectives </a:t>
            </a:r>
          </a:p>
        </p:txBody>
      </p:sp>
      <p:sp>
        <p:nvSpPr>
          <p:cNvPr id="3" name="Subtitle 2"/>
          <p:cNvSpPr>
            <a:spLocks noGrp="1"/>
          </p:cNvSpPr>
          <p:nvPr>
            <p:ph type="body" sz="half" idx="2"/>
          </p:nvPr>
        </p:nvSpPr>
        <p:spPr>
          <a:xfrm>
            <a:off x="777110" y="1372144"/>
            <a:ext cx="10868209" cy="3811588"/>
          </a:xfrm>
        </p:spPr>
        <p:txBody>
          <a:bodyPr>
            <a:noAutofit/>
          </a:bodyPr>
          <a:lstStyle/>
          <a:p>
            <a:pPr>
              <a:spcBef>
                <a:spcPts val="0"/>
              </a:spcBef>
            </a:pPr>
            <a:endParaRPr lang="en-US" sz="2400" dirty="0">
              <a:ea typeface="ＭＳ 明朝"/>
              <a:cs typeface="Times New Roman"/>
            </a:endParaRPr>
          </a:p>
          <a:p>
            <a:pPr>
              <a:spcBef>
                <a:spcPts val="0"/>
              </a:spcBef>
            </a:pPr>
            <a:r>
              <a:rPr lang="en-US" sz="2400" b="1" dirty="0">
                <a:ea typeface="ＭＳ 明朝"/>
                <a:cs typeface="Times New Roman"/>
              </a:rPr>
              <a:t>This module: </a:t>
            </a:r>
            <a:endParaRPr lang="en-US" sz="2400" dirty="0">
              <a:ea typeface="ＭＳ 明朝"/>
              <a:cs typeface="Times New Roman"/>
            </a:endParaRPr>
          </a:p>
          <a:p>
            <a:pPr marL="342900" lvl="0" indent="-342900">
              <a:spcBef>
                <a:spcPts val="0"/>
              </a:spcBef>
              <a:buFont typeface="Arial"/>
              <a:buChar char="•"/>
              <a:tabLst>
                <a:tab pos="457200" algn="l"/>
              </a:tabLst>
            </a:pPr>
            <a:r>
              <a:rPr lang="en-US" sz="2400" dirty="0">
                <a:ea typeface="ＭＳ 明朝"/>
                <a:cs typeface="Times New Roman"/>
              </a:rPr>
              <a:t>Reviews the GLOBE Biosphere Protocol Area  </a:t>
            </a:r>
          </a:p>
          <a:p>
            <a:pPr marL="342900" lvl="0" indent="-342900">
              <a:spcBef>
                <a:spcPts val="0"/>
              </a:spcBef>
              <a:buFont typeface="Arial"/>
              <a:buChar char="•"/>
              <a:tabLst>
                <a:tab pos="457200" algn="l"/>
              </a:tabLst>
            </a:pPr>
            <a:r>
              <a:rPr lang="en-US" sz="2400" dirty="0">
                <a:ea typeface="ＭＳ 明朝"/>
                <a:cs typeface="Times New Roman"/>
              </a:rPr>
              <a:t>Introduces the investigations associated with the Biosphere</a:t>
            </a:r>
          </a:p>
          <a:p>
            <a:pPr>
              <a:spcBef>
                <a:spcPts val="0"/>
              </a:spcBef>
            </a:pPr>
            <a:endParaRPr lang="en-US" sz="2400" dirty="0">
              <a:ea typeface="ＭＳ 明朝"/>
              <a:cs typeface="Times New Roman"/>
            </a:endParaRPr>
          </a:p>
          <a:p>
            <a:pPr>
              <a:spcBef>
                <a:spcPts val="0"/>
              </a:spcBef>
            </a:pPr>
            <a:r>
              <a:rPr lang="en-US" sz="2400" b="1" dirty="0">
                <a:ea typeface="ＭＳ 明朝"/>
                <a:cs typeface="Times New Roman"/>
              </a:rPr>
              <a:t>After completing this module, you will be able to:</a:t>
            </a:r>
            <a:endParaRPr lang="en-US" sz="2400" dirty="0">
              <a:ea typeface="ＭＳ 明朝"/>
              <a:cs typeface="Times New Roman"/>
            </a:endParaRPr>
          </a:p>
          <a:p>
            <a:pPr marL="342900" lvl="0" indent="-342900">
              <a:spcBef>
                <a:spcPts val="0"/>
              </a:spcBef>
              <a:buFont typeface="Arial"/>
              <a:buChar char="•"/>
              <a:tabLst>
                <a:tab pos="457200" algn="l"/>
              </a:tabLst>
            </a:pPr>
            <a:r>
              <a:rPr lang="en-US" sz="2400" dirty="0">
                <a:ea typeface="ＭＳ 明朝"/>
                <a:cs typeface="Times New Roman"/>
              </a:rPr>
              <a:t>Compare and contrast biometry and phenology measurements </a:t>
            </a:r>
          </a:p>
          <a:p>
            <a:pPr marL="342900" lvl="0" indent="-342900">
              <a:spcBef>
                <a:spcPts val="0"/>
              </a:spcBef>
              <a:buFont typeface="Arial"/>
              <a:buChar char="•"/>
              <a:tabLst>
                <a:tab pos="457200" algn="l"/>
              </a:tabLst>
            </a:pPr>
            <a:r>
              <a:rPr lang="en-US" sz="2400" dirty="0">
                <a:ea typeface="ＭＳ 明朝"/>
                <a:cs typeface="Times New Roman"/>
              </a:rPr>
              <a:t>Describe how biosphere protocols can support understanding of satellite images</a:t>
            </a:r>
          </a:p>
          <a:p>
            <a:pPr marL="342900" lvl="0" indent="-342900">
              <a:spcBef>
                <a:spcPts val="0"/>
              </a:spcBef>
              <a:buFont typeface="Arial"/>
              <a:buChar char="•"/>
              <a:tabLst>
                <a:tab pos="457200" algn="l"/>
              </a:tabLst>
            </a:pPr>
            <a:r>
              <a:rPr lang="en-US" sz="2400" dirty="0">
                <a:ea typeface="ＭＳ 明朝"/>
                <a:cs typeface="Times New Roman"/>
              </a:rPr>
              <a:t>Describe the importance of quality control steps in the collection of accurate data</a:t>
            </a:r>
          </a:p>
          <a:p>
            <a:pPr marL="342900" lvl="0" indent="-342900">
              <a:spcBef>
                <a:spcPts val="0"/>
              </a:spcBef>
              <a:buFont typeface="Arial"/>
              <a:buChar char="•"/>
              <a:tabLst>
                <a:tab pos="457200" algn="l"/>
              </a:tabLst>
            </a:pPr>
            <a:r>
              <a:rPr lang="en-US" sz="2400" dirty="0">
                <a:ea typeface="ＭＳ 明朝"/>
                <a:cs typeface="Times New Roman"/>
              </a:rPr>
              <a:t>Explain why the MUC Classification system is used to classify land cover at your study site</a:t>
            </a:r>
          </a:p>
          <a:p>
            <a:pPr marL="342900" lvl="0" indent="-342900">
              <a:spcBef>
                <a:spcPts val="0"/>
              </a:spcBef>
              <a:buFont typeface="Arial"/>
              <a:buChar char="•"/>
              <a:tabLst>
                <a:tab pos="457200" algn="l"/>
              </a:tabLst>
            </a:pPr>
            <a:r>
              <a:rPr lang="en-US" sz="2400" dirty="0">
                <a:ea typeface="ＭＳ 明朝"/>
                <a:cs typeface="Times New Roman"/>
              </a:rPr>
              <a:t>Upload data to the GLOBE portal </a:t>
            </a:r>
          </a:p>
          <a:p>
            <a:pPr marL="342900" lvl="0" indent="-342900">
              <a:spcBef>
                <a:spcPts val="0"/>
              </a:spcBef>
              <a:buFont typeface="Arial"/>
              <a:buChar char="•"/>
              <a:tabLst>
                <a:tab pos="457200" algn="l"/>
              </a:tabLst>
            </a:pPr>
            <a:r>
              <a:rPr lang="en-US" sz="2400" dirty="0">
                <a:ea typeface="ＭＳ 明朝"/>
                <a:cs typeface="Times New Roman"/>
              </a:rPr>
              <a:t>Visualize data using GLOBE’s Visualization System</a:t>
            </a:r>
          </a:p>
          <a:p>
            <a:pPr marL="342900" lvl="0" indent="-342900">
              <a:spcBef>
                <a:spcPts val="0"/>
              </a:spcBef>
              <a:buFont typeface="Arial"/>
              <a:buChar char="•"/>
              <a:tabLst>
                <a:tab pos="457200" algn="l"/>
              </a:tabLst>
            </a:pPr>
            <a:endParaRPr lang="en-US" sz="2400" dirty="0">
              <a:ea typeface="ＭＳ 明朝"/>
              <a:cs typeface="Times New Roman"/>
            </a:endParaRPr>
          </a:p>
          <a:p>
            <a:pPr lvl="0">
              <a:spcBef>
                <a:spcPts val="0"/>
              </a:spcBef>
              <a:tabLst>
                <a:tab pos="457200" algn="l"/>
              </a:tabLst>
            </a:pPr>
            <a:r>
              <a:rPr lang="en-US" sz="2400" b="1" i="1" dirty="0">
                <a:ea typeface="ＭＳ 明朝"/>
                <a:cs typeface="Times New Roman"/>
              </a:rPr>
              <a:t>Estimated time to complete this module: 1.5 hours</a:t>
            </a:r>
          </a:p>
        </p:txBody>
      </p:sp>
      <p:pic>
        <p:nvPicPr>
          <p:cNvPr id="6" name="Picture Placeholder 4" descr="Abstract evergreen landscape"/>
          <p:cNvPicPr>
            <a:picLocks noChangeAspect="1"/>
          </p:cNvPicPr>
          <p:nvPr/>
        </p:nvPicPr>
        <p:blipFill>
          <a:blip r:embed="rId4">
            <a:alphaModFix amt="20000"/>
            <a:extLst>
              <a:ext uri="{28A0092B-C50C-407E-A947-70E740481C1C}">
                <a14:useLocalDpi xmlns:a14="http://schemas.microsoft.com/office/drawing/2010/main" val="0"/>
              </a:ext>
            </a:extLst>
          </a:blip>
          <a:srcRect l="8230" r="8230"/>
          <a:stretch>
            <a:fillRect/>
          </a:stretch>
        </p:blipFill>
        <p:spPr>
          <a:xfrm>
            <a:off x="0" y="936095"/>
            <a:ext cx="12192000" cy="5921905"/>
          </a:xfrm>
          <a:prstGeom prst="rect">
            <a:avLst/>
          </a:prstGeom>
        </p:spPr>
      </p:pic>
    </p:spTree>
    <p:extLst>
      <p:ext uri="{BB962C8B-B14F-4D97-AF65-F5344CB8AC3E}">
        <p14:creationId xmlns:p14="http://schemas.microsoft.com/office/powerpoint/2010/main" val="978440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19</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3" name="Title 1"/>
          <p:cNvSpPr>
            <a:spLocks noGrp="1"/>
          </p:cNvSpPr>
          <p:nvPr>
            <p:ph type="title"/>
          </p:nvPr>
        </p:nvSpPr>
        <p:spPr>
          <a:xfrm>
            <a:off x="527553" y="388885"/>
            <a:ext cx="11194119" cy="1600200"/>
          </a:xfrm>
        </p:spPr>
        <p:txBody>
          <a:bodyPr/>
          <a:lstStyle/>
          <a:p>
            <a:r>
              <a:rPr lang="en-US" dirty="0"/>
              <a:t>Identify Likely Homogeneous Land Cover Sample Sites on your Aerial Photograph or Satellite Image</a:t>
            </a:r>
          </a:p>
        </p:txBody>
      </p:sp>
      <p:sp>
        <p:nvSpPr>
          <p:cNvPr id="4" name="Subtitle 2"/>
          <p:cNvSpPr txBox="1">
            <a:spLocks/>
          </p:cNvSpPr>
          <p:nvPr/>
        </p:nvSpPr>
        <p:spPr>
          <a:xfrm>
            <a:off x="688525" y="2054227"/>
            <a:ext cx="5307755"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r>
              <a:rPr lang="en-US" sz="2000" dirty="0"/>
              <a:t>You can see that there are several areas with distinctive vegetation around this school. There are GLOBE Learning Activities in the GLOBE Teacher’s Guide to assist  in identifying different land cover types in your image, either by eye or using a digital analysis tool (Multispec). </a:t>
            </a:r>
          </a:p>
          <a:p>
            <a:pPr algn="just"/>
            <a:r>
              <a:rPr lang="en-US" sz="2000" dirty="0"/>
              <a:t>You can’t tell from the aerial photographs or satellite images the species composition of trees or the dominant grasses and shrubs. For this, it is necessary to do on-the-ground observations to interpret this image. </a:t>
            </a:r>
          </a:p>
          <a:p>
            <a:pPr algn="just"/>
            <a:endParaRPr lang="en-US" sz="2400" dirty="0"/>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7" name="Picture 6" descr="Satellite image of school in Colorado USA and surrounding vegetation. There are lines drawn on top of the image, showing the boundaries between different vegetation zones." tit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7198" y="1911569"/>
            <a:ext cx="5118100" cy="3670300"/>
          </a:xfrm>
          <a:prstGeom prst="rect">
            <a:avLst/>
          </a:prstGeom>
        </p:spPr>
      </p:pic>
      <p:sp>
        <p:nvSpPr>
          <p:cNvPr id="5" name="TextBox 4" title="Landsat satellite image of Nederland Middle and High School"/>
          <p:cNvSpPr txBox="1"/>
          <p:nvPr/>
        </p:nvSpPr>
        <p:spPr>
          <a:xfrm>
            <a:off x="6124613" y="5781233"/>
            <a:ext cx="5170685" cy="523220"/>
          </a:xfrm>
          <a:prstGeom prst="rect">
            <a:avLst/>
          </a:prstGeom>
          <a:noFill/>
        </p:spPr>
        <p:txBody>
          <a:bodyPr wrap="square" rtlCol="0">
            <a:spAutoFit/>
          </a:bodyPr>
          <a:lstStyle/>
          <a:p>
            <a:r>
              <a:rPr lang="en-US" sz="1400" dirty="0"/>
              <a:t>Aerial photograph of Nederland Middle and High School, Colorado USA, with different vegetation types identified.</a:t>
            </a:r>
          </a:p>
        </p:txBody>
      </p:sp>
    </p:spTree>
    <p:extLst>
      <p:ext uri="{BB962C8B-B14F-4D97-AF65-F5344CB8AC3E}">
        <p14:creationId xmlns:p14="http://schemas.microsoft.com/office/powerpoint/2010/main" val="53088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20</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9" name="Title 1" descr="Student consulting a MUC Guide"/>
          <p:cNvSpPr>
            <a:spLocks noGrp="1"/>
          </p:cNvSpPr>
          <p:nvPr>
            <p:ph type="title"/>
          </p:nvPr>
        </p:nvSpPr>
        <p:spPr>
          <a:xfrm>
            <a:off x="527554" y="135995"/>
            <a:ext cx="11194119" cy="1600200"/>
          </a:xfrm>
        </p:spPr>
        <p:txBody>
          <a:bodyPr/>
          <a:lstStyle/>
          <a:p>
            <a:r>
              <a:rPr lang="en-US" dirty="0"/>
              <a:t>Classifying Land Cover: MUC Guide</a:t>
            </a:r>
          </a:p>
        </p:txBody>
      </p:sp>
      <p:sp>
        <p:nvSpPr>
          <p:cNvPr id="8" name="Subtitle 2" descr="Student consulting a MUC Guide"/>
          <p:cNvSpPr txBox="1">
            <a:spLocks/>
          </p:cNvSpPr>
          <p:nvPr/>
        </p:nvSpPr>
        <p:spPr>
          <a:xfrm>
            <a:off x="661971" y="1495161"/>
            <a:ext cx="7470722"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endParaRPr lang="en-US" sz="2000" dirty="0">
              <a:solidFill>
                <a:prstClr val="black"/>
              </a:solidFill>
            </a:endParaRPr>
          </a:p>
          <a:p>
            <a:pPr algn="just"/>
            <a:r>
              <a:rPr lang="en-US" sz="2400" dirty="0">
                <a:solidFill>
                  <a:prstClr val="black"/>
                </a:solidFill>
              </a:rPr>
              <a:t>Once you have defined your Land Cover Sample Site, there are several different protocols that are used to quantify different aspects of vegetation in a study area.  You will use these measurements to classify your sample site, using the </a:t>
            </a:r>
            <a:r>
              <a:rPr lang="en-US" sz="2400" i="1" dirty="0">
                <a:solidFill>
                  <a:prstClr val="black"/>
                </a:solidFill>
              </a:rPr>
              <a:t>Modified UNESCO Classification Guide</a:t>
            </a:r>
            <a:r>
              <a:rPr lang="en-US" sz="2400" dirty="0">
                <a:solidFill>
                  <a:prstClr val="black"/>
                </a:solidFill>
              </a:rPr>
              <a:t>, also called the </a:t>
            </a:r>
            <a:r>
              <a:rPr lang="en-US" sz="2400" i="1" dirty="0">
                <a:solidFill>
                  <a:prstClr val="black"/>
                </a:solidFill>
              </a:rPr>
              <a:t>MUC Field Guide</a:t>
            </a:r>
            <a:r>
              <a:rPr lang="en-US" sz="2400" dirty="0">
                <a:solidFill>
                  <a:prstClr val="black"/>
                </a:solidFill>
              </a:rPr>
              <a:t>. </a:t>
            </a:r>
            <a:endParaRPr lang="en-US" sz="2400" dirty="0"/>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sp>
        <p:nvSpPr>
          <p:cNvPr id="11" name="Subtitle 2" descr="Student consulting a MUC Guide"/>
          <p:cNvSpPr txBox="1">
            <a:spLocks/>
          </p:cNvSpPr>
          <p:nvPr/>
        </p:nvSpPr>
        <p:spPr>
          <a:xfrm>
            <a:off x="2215543" y="3746719"/>
            <a:ext cx="9368592"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endParaRPr lang="en-US" sz="2000" dirty="0">
              <a:solidFill>
                <a:prstClr val="black"/>
              </a:solidFill>
            </a:endParaRPr>
          </a:p>
          <a:p>
            <a:pPr algn="just"/>
            <a:r>
              <a:rPr lang="en-US" sz="2400" dirty="0">
                <a:solidFill>
                  <a:prstClr val="black"/>
                </a:solidFill>
                <a:ea typeface="Arial" charset="0"/>
                <a:cs typeface="Arial" charset="0"/>
              </a:rPr>
              <a:t>This land cover classification system is used so that there is a consistent use of terms around the world. For instance, what one person may call a forest living in the tropical Amazon may be quite different from a person living in northern Canada. Different species of trees live in these places, trees may be of different heights and the amount of ground and canopy cover may be quite different.  </a:t>
            </a:r>
            <a:r>
              <a:rPr lang="en-US" sz="2400" b="1" dirty="0">
                <a:solidFill>
                  <a:prstClr val="black"/>
                </a:solidFill>
                <a:hlinkClick r:id="rId4"/>
              </a:rPr>
              <a:t>UNESCO Classification (MUC)</a:t>
            </a:r>
            <a:r>
              <a:rPr lang="en-US" sz="2400" b="1" dirty="0">
                <a:solidFill>
                  <a:prstClr val="black"/>
                </a:solidFill>
              </a:rPr>
              <a:t>.</a:t>
            </a:r>
            <a:endParaRPr lang="en-US" sz="2400" dirty="0"/>
          </a:p>
          <a:p>
            <a:pPr algn="just"/>
            <a:endParaRPr lang="en-US" sz="9600" dirty="0">
              <a:solidFill>
                <a:srgbClr val="000000"/>
              </a:solidFill>
            </a:endParaRPr>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12" name="Picture 3" descr="Student consulting a MUC 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2379" y="1674660"/>
            <a:ext cx="3012070" cy="2259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Screenshot of the MUC Field Guid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582" y="4130244"/>
            <a:ext cx="1217442" cy="1868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562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21</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3" name="Title 1"/>
          <p:cNvSpPr>
            <a:spLocks noGrp="1"/>
          </p:cNvSpPr>
          <p:nvPr>
            <p:ph type="title"/>
          </p:nvPr>
        </p:nvSpPr>
        <p:spPr>
          <a:xfrm>
            <a:off x="347672" y="-5158"/>
            <a:ext cx="11194119" cy="1600200"/>
          </a:xfrm>
        </p:spPr>
        <p:txBody>
          <a:bodyPr/>
          <a:lstStyle/>
          <a:p>
            <a:r>
              <a:rPr lang="en-US" dirty="0"/>
              <a:t>On the Ground: Describing the Land Cover Sampling Site</a:t>
            </a:r>
          </a:p>
        </p:txBody>
      </p:sp>
      <p:sp>
        <p:nvSpPr>
          <p:cNvPr id="4" name="Rectangle 3"/>
          <p:cNvSpPr/>
          <p:nvPr/>
        </p:nvSpPr>
        <p:spPr>
          <a:xfrm>
            <a:off x="832065" y="2382020"/>
            <a:ext cx="6096000" cy="2585323"/>
          </a:xfrm>
          <a:prstGeom prst="rect">
            <a:avLst/>
          </a:prstGeom>
        </p:spPr>
        <p:txBody>
          <a:bodyPr>
            <a:spAutoFit/>
          </a:bodyPr>
          <a:lstStyle/>
          <a:p>
            <a:pPr algn="just"/>
            <a:r>
              <a:rPr lang="en-US" b="1" dirty="0">
                <a:solidFill>
                  <a:prstClr val="black"/>
                </a:solidFill>
              </a:rPr>
              <a:t>Where: </a:t>
            </a:r>
            <a:r>
              <a:rPr lang="en-US" dirty="0">
                <a:solidFill>
                  <a:prstClr val="black"/>
                </a:solidFill>
              </a:rPr>
              <a:t>a 90 x 90 m homogeneous vegetation</a:t>
            </a:r>
          </a:p>
          <a:p>
            <a:pPr algn="just"/>
            <a:endParaRPr lang="en-US" dirty="0">
              <a:solidFill>
                <a:prstClr val="black"/>
              </a:solidFill>
            </a:endParaRPr>
          </a:p>
          <a:p>
            <a:pPr algn="just"/>
            <a:r>
              <a:rPr lang="en-US" b="1" dirty="0">
                <a:solidFill>
                  <a:prstClr val="black"/>
                </a:solidFill>
              </a:rPr>
              <a:t>When: </a:t>
            </a:r>
            <a:r>
              <a:rPr lang="en-US" dirty="0">
                <a:solidFill>
                  <a:prstClr val="black"/>
                </a:solidFill>
              </a:rPr>
              <a:t>once for every new site during peak growing season, or more frequently in sites of your choosing, especially after extreme weather events (flooding or drought) or wildfire</a:t>
            </a:r>
          </a:p>
          <a:p>
            <a:pPr algn="just"/>
            <a:endParaRPr lang="en-US" dirty="0">
              <a:solidFill>
                <a:prstClr val="black"/>
              </a:solidFill>
            </a:endParaRPr>
          </a:p>
          <a:p>
            <a:pPr algn="just"/>
            <a:r>
              <a:rPr lang="en-US" b="1" dirty="0">
                <a:solidFill>
                  <a:prstClr val="black"/>
                </a:solidFill>
              </a:rPr>
              <a:t>Equipment you will need: </a:t>
            </a:r>
            <a:r>
              <a:rPr lang="en-US" dirty="0">
                <a:solidFill>
                  <a:prstClr val="black"/>
                </a:solidFill>
              </a:rPr>
              <a:t>GPS, compass, metric tape measure and equipment for specific biometry protocols, local plant key, MUC Guide</a:t>
            </a:r>
          </a:p>
        </p:txBody>
      </p:sp>
      <p:pic>
        <p:nvPicPr>
          <p:cNvPr id="5" name="Picture 4" descr="Image of equipment that is needed for describing a Land Cover Sampling 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458" y="1079508"/>
            <a:ext cx="4800600" cy="5397500"/>
          </a:xfrm>
          <a:prstGeom prst="rect">
            <a:avLst/>
          </a:prstGeom>
        </p:spPr>
      </p:pic>
    </p:spTree>
    <p:extLst>
      <p:ext uri="{BB962C8B-B14F-4D97-AF65-F5344CB8AC3E}">
        <p14:creationId xmlns:p14="http://schemas.microsoft.com/office/powerpoint/2010/main" val="214184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22</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2" name="Title 1"/>
          <p:cNvSpPr>
            <a:spLocks noGrp="1"/>
          </p:cNvSpPr>
          <p:nvPr>
            <p:ph type="title"/>
          </p:nvPr>
        </p:nvSpPr>
        <p:spPr>
          <a:xfrm>
            <a:off x="527554" y="135995"/>
            <a:ext cx="11194119" cy="1600200"/>
          </a:xfrm>
        </p:spPr>
        <p:txBody>
          <a:bodyPr/>
          <a:lstStyle/>
          <a:p>
            <a:r>
              <a:rPr lang="en-US" dirty="0"/>
              <a:t>Define your Land Cover Sample Site </a:t>
            </a:r>
          </a:p>
        </p:txBody>
      </p:sp>
      <p:sp>
        <p:nvSpPr>
          <p:cNvPr id="10" name="Subtitle 2"/>
          <p:cNvSpPr txBox="1">
            <a:spLocks/>
          </p:cNvSpPr>
          <p:nvPr/>
        </p:nvSpPr>
        <p:spPr>
          <a:xfrm>
            <a:off x="527554" y="1673489"/>
            <a:ext cx="6330446"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endParaRPr lang="en-US" sz="2000" dirty="0">
              <a:solidFill>
                <a:prstClr val="black"/>
              </a:solidFill>
            </a:endParaRPr>
          </a:p>
          <a:p>
            <a:pPr algn="just"/>
            <a:r>
              <a:rPr lang="en-US" sz="2000" dirty="0"/>
              <a:t>It is not expected that you or your students will return to these sites as with other GLOBE protocols. The exception is when the cover has changed due to fire, flood or man-made modification.</a:t>
            </a:r>
          </a:p>
          <a:p>
            <a:pPr algn="just"/>
            <a:r>
              <a:rPr lang="en-US" sz="2000" dirty="0"/>
              <a:t>Land cover sample sites must be </a:t>
            </a:r>
            <a:r>
              <a:rPr lang="en-US" sz="2000" b="1" dirty="0">
                <a:solidFill>
                  <a:schemeClr val="accent6">
                    <a:lumMod val="50000"/>
                  </a:schemeClr>
                </a:solidFill>
              </a:rPr>
              <a:t>90 m X 90 m </a:t>
            </a:r>
            <a:r>
              <a:rPr lang="en-US" sz="2000" dirty="0"/>
              <a:t>in size and homogeneous (contain the same land cover type throughout). A sample site area of 90 m x 90 m is necessary in order to accurately locate the site on the ground and on the satellite image. </a:t>
            </a:r>
          </a:p>
          <a:p>
            <a:pPr algn="just"/>
            <a:endParaRPr lang="en-US" sz="2400" dirty="0"/>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11" name="Picture 10" descr="Diagram of a 90 x 90 m Land Cover Sample Site. A GPS reading is taken at the center. Biometry measurements are taken and are used to determine the MUC classification of the veget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5867" y="1615677"/>
            <a:ext cx="4821508" cy="4326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091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23</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3" name="Title 1"/>
          <p:cNvSpPr>
            <a:spLocks noGrp="1"/>
          </p:cNvSpPr>
          <p:nvPr>
            <p:ph type="title"/>
          </p:nvPr>
        </p:nvSpPr>
        <p:spPr>
          <a:xfrm>
            <a:off x="527554" y="135995"/>
            <a:ext cx="11194119" cy="1600200"/>
          </a:xfrm>
        </p:spPr>
        <p:txBody>
          <a:bodyPr/>
          <a:lstStyle/>
          <a:p>
            <a:r>
              <a:rPr lang="en-US" dirty="0"/>
              <a:t>Size of a GLOBE Land Cover Sampling Site </a:t>
            </a:r>
          </a:p>
        </p:txBody>
      </p:sp>
      <p:sp>
        <p:nvSpPr>
          <p:cNvPr id="4" name="Subtitle 2"/>
          <p:cNvSpPr txBox="1">
            <a:spLocks/>
          </p:cNvSpPr>
          <p:nvPr/>
        </p:nvSpPr>
        <p:spPr>
          <a:xfrm>
            <a:off x="661971" y="2020347"/>
            <a:ext cx="6330446"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r>
              <a:rPr lang="en-US" sz="2000" dirty="0"/>
              <a:t>Do you wonder why GLOBE uses a </a:t>
            </a:r>
            <a:r>
              <a:rPr lang="en-US" sz="2000" b="1" dirty="0"/>
              <a:t>90 x 90 m </a:t>
            </a:r>
            <a:r>
              <a:rPr lang="en-US" sz="2000" dirty="0"/>
              <a:t>Land Cover Sampling Site? </a:t>
            </a:r>
          </a:p>
          <a:p>
            <a:pPr algn="just"/>
            <a:r>
              <a:rPr lang="en-US" sz="2000" dirty="0"/>
              <a:t>As you zoom in on a 15 km x 15 km satellite image, the pixels (which are 30 m x 30m in size) become visible. In the Land Cover/Biology Investigation, students take field measurements at sites that are 90 m x 90 m (equal to 3 pixels x 3 pixels).</a:t>
            </a:r>
          </a:p>
          <a:p>
            <a:r>
              <a:rPr lang="en-US" sz="2000" dirty="0"/>
              <a:t>This area is equivalent to nine Landsat pixels (a square of 3 pixels by 3 pixels). A sample site area of 90 m x 90 m is necessary in order to accurately locate the site on the ground and on the satellite image.</a:t>
            </a:r>
          </a:p>
          <a:p>
            <a:pPr algn="just"/>
            <a:endParaRPr lang="en-US" sz="2400" dirty="0"/>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5" name="Picture 4" descr="Satellite image showing how a Landsat image is composed of pixels. In a Landsat image, 3 pixels by 3 pixels = 90 m x 90 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366" y="1263921"/>
            <a:ext cx="4256223" cy="4965596"/>
          </a:xfrm>
          <a:prstGeom prst="rect">
            <a:avLst/>
          </a:prstGeom>
        </p:spPr>
      </p:pic>
    </p:spTree>
    <p:extLst>
      <p:ext uri="{BB962C8B-B14F-4D97-AF65-F5344CB8AC3E}">
        <p14:creationId xmlns:p14="http://schemas.microsoft.com/office/powerpoint/2010/main" val="473370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24</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3" name="Title 1"/>
          <p:cNvSpPr>
            <a:spLocks noGrp="1"/>
          </p:cNvSpPr>
          <p:nvPr>
            <p:ph type="title"/>
          </p:nvPr>
        </p:nvSpPr>
        <p:spPr>
          <a:xfrm>
            <a:off x="527554" y="135995"/>
            <a:ext cx="11194119" cy="1600200"/>
          </a:xfrm>
        </p:spPr>
        <p:txBody>
          <a:bodyPr/>
          <a:lstStyle/>
          <a:p>
            <a:r>
              <a:rPr lang="en-US" dirty="0"/>
              <a:t>Use your Satellite Map to Guide your Field Investigations</a:t>
            </a:r>
          </a:p>
        </p:txBody>
      </p:sp>
      <p:sp>
        <p:nvSpPr>
          <p:cNvPr id="4" name="Subtitle 2"/>
          <p:cNvSpPr txBox="1">
            <a:spLocks/>
          </p:cNvSpPr>
          <p:nvPr/>
        </p:nvSpPr>
        <p:spPr>
          <a:xfrm>
            <a:off x="661971" y="1822987"/>
            <a:ext cx="5025907"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r>
              <a:rPr lang="en-US" sz="2000" dirty="0"/>
              <a:t>Once you create your map, you are ready to travel to the different vegetation zones you identified in your satellite imagery and describe them using GLOBE Biometry Protocols. After following the measurements, you will be able to classify the vegetation areas in your Land Cover Sampling Site using the </a:t>
            </a:r>
            <a:r>
              <a:rPr lang="en-US" sz="2000" b="1" i="1" dirty="0">
                <a:solidFill>
                  <a:schemeClr val="accent6">
                    <a:lumMod val="50000"/>
                  </a:schemeClr>
                </a:solidFill>
              </a:rPr>
              <a:t>MUC Guide</a:t>
            </a:r>
            <a:r>
              <a:rPr lang="en-US" sz="2000" dirty="0"/>
              <a:t>. </a:t>
            </a:r>
          </a:p>
          <a:p>
            <a:pPr algn="just"/>
            <a:r>
              <a:rPr lang="en-US" sz="2000" dirty="0"/>
              <a:t>To describe the different vegetation types in the study site may take several field excursions, and can be completed over months or years. You can do fieldwork as many areas as you need to create an accurate description of your study site.</a:t>
            </a:r>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5" name="Picture 4" descr="Image showing a hand drawn map showing different patches of vegetation. Once the land cover map is made collect validation data at additional Land Cove Sample Sites to assess the accuracy of the classified map. Over time, observe and mesure as many validation sites as possible for each of the land cover types in your are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790" y="3285641"/>
            <a:ext cx="4306135" cy="3438481"/>
          </a:xfrm>
          <a:prstGeom prst="rect">
            <a:avLst/>
          </a:prstGeom>
        </p:spPr>
      </p:pic>
      <p:pic>
        <p:nvPicPr>
          <p:cNvPr id="7" name="Picture 6" descr="Satellite image of school in Colorado USA and surrounding vegetation.There are lines drawn on top of the image, showing the boundaries between different vegetation zon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2899" y="1897684"/>
            <a:ext cx="2088987" cy="1498058"/>
          </a:xfrm>
          <a:prstGeom prst="rect">
            <a:avLst/>
          </a:prstGeom>
        </p:spPr>
      </p:pic>
    </p:spTree>
    <p:extLst>
      <p:ext uri="{BB962C8B-B14F-4D97-AF65-F5344CB8AC3E}">
        <p14:creationId xmlns:p14="http://schemas.microsoft.com/office/powerpoint/2010/main" val="1507043271"/>
      </p:ext>
    </p:extLst>
  </p:cSld>
  <p:clrMapOvr>
    <a:masterClrMapping/>
  </p:clrMapOvr>
  <p:extLst>
    <p:ext uri="{6950BFC3-D8DA-4A85-94F7-54DA5524770B}">
      <p188:commentRel xmlns:p188="http://schemas.microsoft.com/office/powerpoint/2018/8/main" xmlns=""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25</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3" name="Title 1"/>
          <p:cNvSpPr>
            <a:spLocks noGrp="1"/>
          </p:cNvSpPr>
          <p:nvPr>
            <p:ph type="title"/>
          </p:nvPr>
        </p:nvSpPr>
        <p:spPr>
          <a:xfrm>
            <a:off x="527554" y="135995"/>
            <a:ext cx="11194119" cy="1600200"/>
          </a:xfrm>
        </p:spPr>
        <p:txBody>
          <a:bodyPr/>
          <a:lstStyle/>
          <a:p>
            <a:r>
              <a:rPr lang="en-US" dirty="0"/>
              <a:t>Use your Satellite Map to Guide your Field Investigations-2</a:t>
            </a:r>
          </a:p>
        </p:txBody>
      </p:sp>
      <p:sp>
        <p:nvSpPr>
          <p:cNvPr id="4" name="Subtitle 2"/>
          <p:cNvSpPr txBox="1">
            <a:spLocks/>
          </p:cNvSpPr>
          <p:nvPr/>
        </p:nvSpPr>
        <p:spPr>
          <a:xfrm>
            <a:off x="661971" y="1897684"/>
            <a:ext cx="4498965" cy="450311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endParaRPr lang="en-US" sz="2000" dirty="0"/>
          </a:p>
          <a:p>
            <a:pPr algn="just"/>
            <a:r>
              <a:rPr lang="en-US" sz="2000" dirty="0"/>
              <a:t>The </a:t>
            </a:r>
            <a:r>
              <a:rPr lang="en-US" sz="2000" dirty="0">
                <a:hlinkClick r:id="rId3"/>
              </a:rPr>
              <a:t>Introduction to Biosphere</a:t>
            </a:r>
            <a:r>
              <a:rPr lang="en-US" sz="2000" dirty="0"/>
              <a:t> section of the GLOBE Teacher’s Guide includes learning activities that you or students can use to calculate the overall accuracy of their classification of study sites by comparing their classification of satellite images with ground observation data. </a:t>
            </a:r>
          </a:p>
          <a:p>
            <a:pPr algn="just"/>
            <a:endParaRPr lang="en-US" sz="2000" dirty="0"/>
          </a:p>
          <a:p>
            <a:pPr algn="just"/>
            <a:r>
              <a:rPr lang="en-US" sz="2000" dirty="0"/>
              <a:t>See also NASA’s </a:t>
            </a:r>
            <a:r>
              <a:rPr lang="en-US" sz="2000" dirty="0">
                <a:hlinkClick r:id="rId4"/>
              </a:rPr>
              <a:t>Landsat Education</a:t>
            </a:r>
            <a:r>
              <a:rPr lang="en-US" sz="2000" dirty="0"/>
              <a:t> Portal for lesson ideas.</a:t>
            </a:r>
          </a:p>
          <a:p>
            <a:pPr algn="just"/>
            <a:endParaRPr lang="en-US" sz="2000" dirty="0"/>
          </a:p>
          <a:p>
            <a:pPr algn="just"/>
            <a:r>
              <a:rPr lang="en-US" sz="2000" dirty="0"/>
              <a:t>In the next section, we will survey the different GLOBE Biometry Protocols that you will use to classify your vegetation.</a:t>
            </a:r>
            <a:endParaRPr lang="en-US" sz="2400" dirty="0"/>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5" name="Picture 4" descr="Asessing Map Classification Accuracy, Image of a difference/error matrix to compare the student map classification data to the validation data from Land Cover Sample Sites. From the difference/error matrix, you can calculate accuracy assessment percentages to assess how accurate your land cover map i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936" y="1897683"/>
            <a:ext cx="6601419" cy="3928941"/>
          </a:xfrm>
          <a:prstGeom prst="rect">
            <a:avLst/>
          </a:prstGeom>
        </p:spPr>
      </p:pic>
    </p:spTree>
    <p:extLst>
      <p:ext uri="{BB962C8B-B14F-4D97-AF65-F5344CB8AC3E}">
        <p14:creationId xmlns:p14="http://schemas.microsoft.com/office/powerpoint/2010/main" val="44955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26</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3" name="Title 1"/>
          <p:cNvSpPr>
            <a:spLocks noGrp="1"/>
          </p:cNvSpPr>
          <p:nvPr>
            <p:ph type="title"/>
          </p:nvPr>
        </p:nvSpPr>
        <p:spPr>
          <a:xfrm>
            <a:off x="563411" y="313455"/>
            <a:ext cx="11065178" cy="1600200"/>
          </a:xfrm>
        </p:spPr>
        <p:txBody>
          <a:bodyPr/>
          <a:lstStyle/>
          <a:p>
            <a:r>
              <a:rPr lang="en-US" dirty="0"/>
              <a:t>Sequencing, Interconnections, and Interdependence of</a:t>
            </a:r>
            <a:br>
              <a:rPr lang="en-US" dirty="0"/>
            </a:br>
            <a:r>
              <a:rPr lang="en-US" dirty="0"/>
              <a:t>Learning Activities and Protocols </a:t>
            </a:r>
          </a:p>
        </p:txBody>
      </p:sp>
      <p:sp>
        <p:nvSpPr>
          <p:cNvPr id="4" name="Subtitle 2"/>
          <p:cNvSpPr>
            <a:spLocks noGrp="1"/>
          </p:cNvSpPr>
          <p:nvPr>
            <p:ph type="body" sz="half" idx="2"/>
          </p:nvPr>
        </p:nvSpPr>
        <p:spPr>
          <a:xfrm>
            <a:off x="563410" y="2051892"/>
            <a:ext cx="8493707" cy="3811588"/>
          </a:xfrm>
        </p:spPr>
        <p:txBody>
          <a:bodyPr>
            <a:noAutofit/>
          </a:bodyPr>
          <a:lstStyle/>
          <a:p>
            <a:pPr algn="just"/>
            <a:r>
              <a:rPr lang="en-US" sz="2000" dirty="0"/>
              <a:t>In order to report data for the main protocol, the Land Cover Sample Site Protocol, you must be able to carry out the Biometry Protocol and accurately record the location of sites (latitude, longitude and elevation) using a GPS receiver. In addition, you must be able to use MUC to classify land cover, pace accurately, use a compass, and make and know how to use a densiometer and clinometer correctly. Teachers will find classroom learning activities to prepare students  to conduct the investigations correctly in the GLOBE Teacher’s Guide. </a:t>
            </a:r>
            <a:endParaRPr lang="en-US" sz="2000" dirty="0">
              <a:latin typeface="Arial" charset="0"/>
            </a:endParaRPr>
          </a:p>
        </p:txBody>
      </p:sp>
      <p:pic>
        <p:nvPicPr>
          <p:cNvPr id="8" name="Picture 7" descr="Using a comp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07" y="4422315"/>
            <a:ext cx="2336799" cy="1896183"/>
          </a:xfrm>
          <a:prstGeom prst="rect">
            <a:avLst/>
          </a:prstGeom>
        </p:spPr>
      </p:pic>
      <p:pic>
        <p:nvPicPr>
          <p:cNvPr id="7" name="Picture 6" descr="Photograph stretching a 100 m tape to determine the study are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961" y="4368008"/>
            <a:ext cx="2336800" cy="2004798"/>
          </a:xfrm>
          <a:prstGeom prst="rect">
            <a:avLst/>
          </a:prstGeom>
        </p:spPr>
      </p:pic>
      <p:pic>
        <p:nvPicPr>
          <p:cNvPr id="5" name="Picture 4" descr="Person holding a GPS and get a read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1616" y="4368008"/>
            <a:ext cx="2531237" cy="1898428"/>
          </a:xfrm>
          <a:prstGeom prst="rect">
            <a:avLst/>
          </a:prstGeom>
        </p:spPr>
      </p:pic>
      <p:pic>
        <p:nvPicPr>
          <p:cNvPr id="9" name="Picture 8" descr="Teacher using a clinometer to obtain the sight angle to the top of the tree so that tree height can be calcul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178" y="1789671"/>
            <a:ext cx="2473723" cy="1855293"/>
          </a:xfrm>
          <a:prstGeom prst="rect">
            <a:avLst/>
          </a:prstGeom>
        </p:spPr>
      </p:pic>
      <p:pic>
        <p:nvPicPr>
          <p:cNvPr id="10" name="Picture 9" descr="Image of a teacher looking though a densiometer to estimate tree canopy cov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2664" y="4375374"/>
            <a:ext cx="2531237" cy="1898428"/>
          </a:xfrm>
          <a:prstGeom prst="rect">
            <a:avLst/>
          </a:prstGeom>
        </p:spPr>
      </p:pic>
    </p:spTree>
    <p:extLst>
      <p:ext uri="{BB962C8B-B14F-4D97-AF65-F5344CB8AC3E}">
        <p14:creationId xmlns:p14="http://schemas.microsoft.com/office/powerpoint/2010/main" val="324847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27</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5" name="Title 1"/>
          <p:cNvSpPr>
            <a:spLocks noGrp="1"/>
          </p:cNvSpPr>
          <p:nvPr>
            <p:ph type="title"/>
          </p:nvPr>
        </p:nvSpPr>
        <p:spPr>
          <a:xfrm>
            <a:off x="636042" y="135995"/>
            <a:ext cx="11194119" cy="1600200"/>
          </a:xfrm>
        </p:spPr>
        <p:txBody>
          <a:bodyPr/>
          <a:lstStyle/>
          <a:p>
            <a:r>
              <a:rPr lang="en-US" dirty="0"/>
              <a:t>Review your Understanding! Question 4</a:t>
            </a:r>
          </a:p>
        </p:txBody>
      </p:sp>
      <p:sp>
        <p:nvSpPr>
          <p:cNvPr id="4" name="Subtitle 2"/>
          <p:cNvSpPr txBox="1">
            <a:spLocks/>
          </p:cNvSpPr>
          <p:nvPr/>
        </p:nvSpPr>
        <p:spPr>
          <a:xfrm>
            <a:off x="636042" y="1897684"/>
            <a:ext cx="7470722"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sz="2000" b="1" dirty="0">
                <a:solidFill>
                  <a:schemeClr val="accent6">
                    <a:lumMod val="50000"/>
                  </a:schemeClr>
                </a:solidFill>
              </a:rPr>
              <a:t>How big is a GLOBE land cover sampling site? </a:t>
            </a:r>
          </a:p>
          <a:p>
            <a:r>
              <a:rPr lang="en-US" sz="2000" b="1" dirty="0">
                <a:solidFill>
                  <a:schemeClr val="accent6">
                    <a:lumMod val="50000"/>
                  </a:schemeClr>
                </a:solidFill>
              </a:rPr>
              <a:t>a. 15 x 15 km </a:t>
            </a:r>
          </a:p>
          <a:p>
            <a:r>
              <a:rPr lang="en-US" sz="2000" b="1" dirty="0">
                <a:solidFill>
                  <a:schemeClr val="accent6">
                    <a:lumMod val="50000"/>
                  </a:schemeClr>
                </a:solidFill>
              </a:rPr>
              <a:t>b. 90 x 90 m</a:t>
            </a:r>
          </a:p>
          <a:p>
            <a:r>
              <a:rPr lang="en-US" sz="2000" b="1" dirty="0">
                <a:solidFill>
                  <a:schemeClr val="accent6">
                    <a:lumMod val="50000"/>
                  </a:schemeClr>
                </a:solidFill>
              </a:rPr>
              <a:t>c. 30 x 30 m</a:t>
            </a:r>
          </a:p>
          <a:p>
            <a:r>
              <a:rPr lang="en-US" sz="2000" b="1" dirty="0">
                <a:solidFill>
                  <a:schemeClr val="accent6">
                    <a:lumMod val="50000"/>
                  </a:schemeClr>
                </a:solidFill>
              </a:rPr>
              <a:t>d. 3 x 3 m</a:t>
            </a:r>
          </a:p>
          <a:p>
            <a:endParaRPr lang="en-US" sz="2000" dirty="0"/>
          </a:p>
          <a:p>
            <a:r>
              <a:rPr lang="en-US" sz="2000" b="1" dirty="0"/>
              <a:t>What is your answer?</a:t>
            </a:r>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3"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10514" y="936095"/>
            <a:ext cx="12192000" cy="5979849"/>
          </a:xfrm>
          <a:prstGeom prst="rect">
            <a:avLst/>
          </a:prstGeom>
        </p:spPr>
      </p:pic>
    </p:spTree>
    <p:extLst>
      <p:ext uri="{BB962C8B-B14F-4D97-AF65-F5344CB8AC3E}">
        <p14:creationId xmlns:p14="http://schemas.microsoft.com/office/powerpoint/2010/main" val="1683939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28</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5" name="Title 1"/>
          <p:cNvSpPr>
            <a:spLocks noGrp="1"/>
          </p:cNvSpPr>
          <p:nvPr>
            <p:ph type="title"/>
          </p:nvPr>
        </p:nvSpPr>
        <p:spPr>
          <a:xfrm>
            <a:off x="527554" y="135995"/>
            <a:ext cx="11194119" cy="1600200"/>
          </a:xfrm>
        </p:spPr>
        <p:txBody>
          <a:bodyPr/>
          <a:lstStyle/>
          <a:p>
            <a:r>
              <a:rPr lang="en-US" dirty="0"/>
              <a:t>Review your Understanding! Answer to Question 4</a:t>
            </a:r>
          </a:p>
        </p:txBody>
      </p:sp>
      <p:sp>
        <p:nvSpPr>
          <p:cNvPr id="4" name="Subtitle 2"/>
          <p:cNvSpPr txBox="1">
            <a:spLocks/>
          </p:cNvSpPr>
          <p:nvPr/>
        </p:nvSpPr>
        <p:spPr>
          <a:xfrm>
            <a:off x="527554" y="1897684"/>
            <a:ext cx="7470722"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sz="2000" b="1" dirty="0">
                <a:solidFill>
                  <a:schemeClr val="accent6">
                    <a:lumMod val="50000"/>
                  </a:schemeClr>
                </a:solidFill>
              </a:rPr>
              <a:t>How big is a GLOBE land cover sampling site? </a:t>
            </a:r>
          </a:p>
          <a:p>
            <a:r>
              <a:rPr lang="en-US" sz="2000" b="1" dirty="0">
                <a:solidFill>
                  <a:schemeClr val="accent6">
                    <a:lumMod val="50000"/>
                  </a:schemeClr>
                </a:solidFill>
              </a:rPr>
              <a:t>a. 15 x 15 km </a:t>
            </a:r>
          </a:p>
          <a:p>
            <a:r>
              <a:rPr lang="en-US" sz="2000" b="1" dirty="0">
                <a:solidFill>
                  <a:srgbClr val="FF0000"/>
                </a:solidFill>
              </a:rPr>
              <a:t>b. 90 x 90 m </a:t>
            </a:r>
            <a:r>
              <a:rPr lang="en-US" sz="2000" b="1" dirty="0">
                <a:solidFill>
                  <a:srgbClr val="FF0000"/>
                </a:solidFill>
                <a:sym typeface="Wingdings"/>
              </a:rPr>
              <a:t> </a:t>
            </a:r>
            <a:r>
              <a:rPr lang="en-US" sz="2000" b="1" i="1" dirty="0">
                <a:solidFill>
                  <a:srgbClr val="FF0000"/>
                </a:solidFill>
                <a:sym typeface="Wingdings"/>
              </a:rPr>
              <a:t>correct! </a:t>
            </a:r>
            <a:endParaRPr lang="en-US" sz="2000" b="1" i="1" dirty="0">
              <a:solidFill>
                <a:srgbClr val="FF0000"/>
              </a:solidFill>
            </a:endParaRPr>
          </a:p>
          <a:p>
            <a:r>
              <a:rPr lang="en-US" sz="2000" b="1" dirty="0">
                <a:solidFill>
                  <a:schemeClr val="accent6">
                    <a:lumMod val="50000"/>
                  </a:schemeClr>
                </a:solidFill>
              </a:rPr>
              <a:t>c. 30 x 30 m</a:t>
            </a:r>
          </a:p>
          <a:p>
            <a:r>
              <a:rPr lang="en-US" sz="2000" b="1" dirty="0">
                <a:solidFill>
                  <a:schemeClr val="accent6">
                    <a:lumMod val="50000"/>
                  </a:schemeClr>
                </a:solidFill>
              </a:rPr>
              <a:t>d. 3 x 3 m</a:t>
            </a:r>
          </a:p>
          <a:p>
            <a:endParaRPr lang="en-US" sz="2000" dirty="0"/>
          </a:p>
          <a:p>
            <a:r>
              <a:rPr lang="en-US" sz="2000" b="1" dirty="0"/>
              <a:t>Were you correct? </a:t>
            </a:r>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spTree>
    <p:extLst>
      <p:ext uri="{BB962C8B-B14F-4D97-AF65-F5344CB8AC3E}">
        <p14:creationId xmlns:p14="http://schemas.microsoft.com/office/powerpoint/2010/main" val="752713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2</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2" name="Title 1"/>
          <p:cNvSpPr>
            <a:spLocks noGrp="1"/>
          </p:cNvSpPr>
          <p:nvPr>
            <p:ph type="title"/>
          </p:nvPr>
        </p:nvSpPr>
        <p:spPr>
          <a:xfrm>
            <a:off x="675077" y="161489"/>
            <a:ext cx="10237761" cy="1600200"/>
          </a:xfrm>
        </p:spPr>
        <p:txBody>
          <a:bodyPr/>
          <a:lstStyle/>
          <a:p>
            <a:r>
              <a:rPr lang="en-US" dirty="0"/>
              <a:t>1. Introduction: The Biosphere is Part of the Earth System</a:t>
            </a:r>
          </a:p>
        </p:txBody>
      </p:sp>
      <p:sp>
        <p:nvSpPr>
          <p:cNvPr id="3" name="Subtitle 2"/>
          <p:cNvSpPr>
            <a:spLocks noGrp="1"/>
          </p:cNvSpPr>
          <p:nvPr>
            <p:ph type="body" sz="half" idx="2"/>
          </p:nvPr>
        </p:nvSpPr>
        <p:spPr>
          <a:xfrm>
            <a:off x="675078" y="1854504"/>
            <a:ext cx="7223557" cy="4712681"/>
          </a:xfrm>
        </p:spPr>
        <p:txBody>
          <a:bodyPr>
            <a:noAutofit/>
          </a:bodyPr>
          <a:lstStyle/>
          <a:p>
            <a:pPr algn="just"/>
            <a:r>
              <a:rPr lang="en-US" sz="2000" dirty="0"/>
              <a:t>The Earth system refers to Earth´s interacting physical, chemical, and biological processes. The system consists of the atmosphere (air), hydrosphere (water), lithosphere (land) and biosphere (life). The biosphere is constantly responding to changes in the Earth system including the biological processes such as ecological succession, the impact of extreme weather and geological events, and community growth responses resulting  from a warming global climate. We can quantify these changes by taking measurements over time, and by comparing  what we saw in the past to what we see in the present by examining changes in land cover. </a:t>
            </a:r>
          </a:p>
          <a:p>
            <a:pPr algn="just"/>
            <a:r>
              <a:rPr lang="en-US" sz="2000" dirty="0"/>
              <a:t>Through the </a:t>
            </a:r>
            <a:r>
              <a:rPr lang="en-US" sz="2000" b="1" dirty="0">
                <a:solidFill>
                  <a:schemeClr val="accent6">
                    <a:lumMod val="50000"/>
                  </a:schemeClr>
                </a:solidFill>
              </a:rPr>
              <a:t>GLOBE biosphere protocols</a:t>
            </a:r>
            <a:r>
              <a:rPr lang="en-US" sz="2000" dirty="0"/>
              <a:t>, you will describe the </a:t>
            </a:r>
            <a:r>
              <a:rPr lang="en-US" sz="2000" b="1" dirty="0">
                <a:solidFill>
                  <a:schemeClr val="accent6">
                    <a:lumMod val="50000"/>
                  </a:schemeClr>
                </a:solidFill>
              </a:rPr>
              <a:t>land cover</a:t>
            </a:r>
            <a:r>
              <a:rPr lang="en-US" sz="2000" b="1" dirty="0"/>
              <a:t> </a:t>
            </a:r>
            <a:r>
              <a:rPr lang="en-US" sz="2000" dirty="0"/>
              <a:t>at your sampling site, take biometric measurements </a:t>
            </a:r>
            <a:r>
              <a:rPr lang="en-US" sz="2000" dirty="0">
                <a:solidFill>
                  <a:schemeClr val="accent6">
                    <a:lumMod val="50000"/>
                  </a:schemeClr>
                </a:solidFill>
              </a:rPr>
              <a:t>(</a:t>
            </a:r>
            <a:r>
              <a:rPr lang="en-US" sz="2000" b="1" dirty="0">
                <a:solidFill>
                  <a:schemeClr val="accent6">
                    <a:lumMod val="50000"/>
                  </a:schemeClr>
                </a:solidFill>
              </a:rPr>
              <a:t>biometry</a:t>
            </a:r>
            <a:r>
              <a:rPr lang="en-US" sz="2000" dirty="0">
                <a:solidFill>
                  <a:schemeClr val="accent6">
                    <a:lumMod val="50000"/>
                  </a:schemeClr>
                </a:solidFill>
              </a:rPr>
              <a:t>), </a:t>
            </a:r>
            <a:r>
              <a:rPr lang="en-US" sz="2000" dirty="0"/>
              <a:t>observe responses of common plants and animals to seasonal changes in weather and climate </a:t>
            </a:r>
            <a:r>
              <a:rPr lang="en-US" sz="2000" dirty="0">
                <a:solidFill>
                  <a:schemeClr val="accent6">
                    <a:lumMod val="50000"/>
                  </a:schemeClr>
                </a:solidFill>
              </a:rPr>
              <a:t>(</a:t>
            </a:r>
            <a:r>
              <a:rPr lang="en-US" sz="2000" b="1" dirty="0">
                <a:solidFill>
                  <a:schemeClr val="accent6">
                    <a:lumMod val="50000"/>
                  </a:schemeClr>
                </a:solidFill>
              </a:rPr>
              <a:t>phenology</a:t>
            </a:r>
            <a:r>
              <a:rPr lang="en-US" sz="2000" dirty="0">
                <a:solidFill>
                  <a:schemeClr val="accent6">
                    <a:lumMod val="50000"/>
                  </a:schemeClr>
                </a:solidFill>
              </a:rPr>
              <a:t>), </a:t>
            </a:r>
            <a:r>
              <a:rPr lang="en-US" sz="2000" dirty="0"/>
              <a:t>and measure carbon storage and plant growth </a:t>
            </a:r>
            <a:r>
              <a:rPr lang="en-US" sz="2000" dirty="0">
                <a:solidFill>
                  <a:schemeClr val="accent6">
                    <a:lumMod val="50000"/>
                  </a:schemeClr>
                </a:solidFill>
              </a:rPr>
              <a:t>(</a:t>
            </a:r>
            <a:r>
              <a:rPr lang="en-US" sz="2000" b="1" dirty="0">
                <a:solidFill>
                  <a:schemeClr val="accent6">
                    <a:lumMod val="50000"/>
                  </a:schemeClr>
                </a:solidFill>
              </a:rPr>
              <a:t>carbon cycle</a:t>
            </a:r>
            <a:r>
              <a:rPr lang="en-US" sz="2000" dirty="0">
                <a:solidFill>
                  <a:schemeClr val="accent6">
                    <a:lumMod val="50000"/>
                  </a:schemeClr>
                </a:solidFill>
              </a:rPr>
              <a:t>). </a:t>
            </a:r>
          </a:p>
        </p:txBody>
      </p:sp>
      <p:pic>
        <p:nvPicPr>
          <p:cNvPr id="9" name="Content Placeholder 7" descr="Earth system diagram: Energy flows and matter cycles through the Earth's biosphere, hydrosphere, atmosphere and pedosphere (soil). The cycles are powered by the Sun's energ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635" y="1944724"/>
            <a:ext cx="3617862" cy="3679767"/>
          </a:xfrm>
          <a:prstGeom prst="rect">
            <a:avLst/>
          </a:prstGeom>
        </p:spPr>
      </p:pic>
      <p:sp>
        <p:nvSpPr>
          <p:cNvPr id="8" name="Rectangle 7"/>
          <p:cNvSpPr/>
          <p:nvPr/>
        </p:nvSpPr>
        <p:spPr>
          <a:xfrm>
            <a:off x="7733743" y="5624491"/>
            <a:ext cx="4572000" cy="461665"/>
          </a:xfrm>
          <a:prstGeom prst="rect">
            <a:avLst/>
          </a:prstGeom>
        </p:spPr>
        <p:txBody>
          <a:bodyPr>
            <a:spAutoFit/>
          </a:bodyPr>
          <a:lstStyle/>
          <a:p>
            <a:pPr algn="ctr"/>
            <a:r>
              <a:rPr lang="en-US" sz="1200" b="1" i="1" dirty="0"/>
              <a:t>The Earth System: Energy flows and matter cycles.</a:t>
            </a:r>
          </a:p>
          <a:p>
            <a:pPr algn="ctr"/>
            <a:r>
              <a:rPr lang="en-US" sz="1200" b="1" i="1" dirty="0"/>
              <a:t> In the Earth system, everything is connected to everything else</a:t>
            </a:r>
            <a:r>
              <a:rPr lang="en-US" sz="1200" i="1" dirty="0"/>
              <a:t>.  </a:t>
            </a:r>
          </a:p>
        </p:txBody>
      </p:sp>
    </p:spTree>
    <p:extLst>
      <p:ext uri="{BB962C8B-B14F-4D97-AF65-F5344CB8AC3E}">
        <p14:creationId xmlns:p14="http://schemas.microsoft.com/office/powerpoint/2010/main" val="1000740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29</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5" name="Title 1"/>
          <p:cNvSpPr>
            <a:spLocks noGrp="1"/>
          </p:cNvSpPr>
          <p:nvPr>
            <p:ph type="title"/>
          </p:nvPr>
        </p:nvSpPr>
        <p:spPr>
          <a:xfrm>
            <a:off x="527554" y="135995"/>
            <a:ext cx="11194119" cy="1600200"/>
          </a:xfrm>
        </p:spPr>
        <p:txBody>
          <a:bodyPr/>
          <a:lstStyle/>
          <a:p>
            <a:r>
              <a:rPr lang="en-US" dirty="0"/>
              <a:t>Review your Understanding! Question 5</a:t>
            </a:r>
          </a:p>
        </p:txBody>
      </p:sp>
      <p:sp>
        <p:nvSpPr>
          <p:cNvPr id="4" name="Subtitle 2"/>
          <p:cNvSpPr txBox="1">
            <a:spLocks/>
          </p:cNvSpPr>
          <p:nvPr/>
        </p:nvSpPr>
        <p:spPr>
          <a:xfrm>
            <a:off x="527554" y="1736195"/>
            <a:ext cx="7470722"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sz="2000" b="1" dirty="0">
                <a:solidFill>
                  <a:schemeClr val="accent6">
                    <a:lumMod val="50000"/>
                  </a:schemeClr>
                </a:solidFill>
              </a:rPr>
              <a:t>What do we use to classify a GLOBE Land Cover Study Site?</a:t>
            </a:r>
          </a:p>
          <a:p>
            <a:r>
              <a:rPr lang="en-US" sz="2000" b="1" dirty="0">
                <a:solidFill>
                  <a:schemeClr val="accent6">
                    <a:lumMod val="50000"/>
                  </a:schemeClr>
                </a:solidFill>
              </a:rPr>
              <a:t>a. The </a:t>
            </a:r>
            <a:r>
              <a:rPr lang="en-US" sz="2000" b="1" i="1" dirty="0">
                <a:solidFill>
                  <a:schemeClr val="accent6">
                    <a:lumMod val="50000"/>
                  </a:schemeClr>
                </a:solidFill>
              </a:rPr>
              <a:t>MUC Guide</a:t>
            </a:r>
            <a:r>
              <a:rPr lang="en-US" sz="2000" b="1" dirty="0">
                <a:solidFill>
                  <a:schemeClr val="accent6">
                    <a:lumMod val="50000"/>
                  </a:schemeClr>
                </a:solidFill>
              </a:rPr>
              <a:t>  </a:t>
            </a:r>
          </a:p>
          <a:p>
            <a:r>
              <a:rPr lang="en-US" sz="2000" b="1" dirty="0">
                <a:solidFill>
                  <a:schemeClr val="accent6">
                    <a:lumMod val="50000"/>
                  </a:schemeClr>
                </a:solidFill>
              </a:rPr>
              <a:t>b. A land cover classification system that can be applied in all parts of the world</a:t>
            </a:r>
          </a:p>
          <a:p>
            <a:r>
              <a:rPr lang="en-US" sz="2000" b="1" dirty="0">
                <a:solidFill>
                  <a:schemeClr val="accent6">
                    <a:lumMod val="50000"/>
                  </a:schemeClr>
                </a:solidFill>
              </a:rPr>
              <a:t>c. The </a:t>
            </a:r>
            <a:r>
              <a:rPr lang="en-US" sz="2000" b="1" i="1" dirty="0">
                <a:solidFill>
                  <a:schemeClr val="accent6">
                    <a:lumMod val="50000"/>
                  </a:schemeClr>
                </a:solidFill>
              </a:rPr>
              <a:t>Modified UNESCO Classification Guide</a:t>
            </a:r>
            <a:endParaRPr lang="en-US" sz="2000" b="1" dirty="0">
              <a:solidFill>
                <a:schemeClr val="accent6">
                  <a:lumMod val="50000"/>
                </a:schemeClr>
              </a:solidFill>
            </a:endParaRPr>
          </a:p>
          <a:p>
            <a:r>
              <a:rPr lang="en-US" sz="2000" b="1" dirty="0">
                <a:solidFill>
                  <a:schemeClr val="accent6">
                    <a:lumMod val="50000"/>
                  </a:schemeClr>
                </a:solidFill>
              </a:rPr>
              <a:t>d. A and C only</a:t>
            </a:r>
          </a:p>
          <a:p>
            <a:r>
              <a:rPr lang="en-US" sz="2000" b="1" dirty="0">
                <a:solidFill>
                  <a:schemeClr val="accent6">
                    <a:lumMod val="50000"/>
                  </a:schemeClr>
                </a:solidFill>
              </a:rPr>
              <a:t>e. All of the above</a:t>
            </a:r>
          </a:p>
          <a:p>
            <a:endParaRPr lang="en-US" sz="2000" dirty="0"/>
          </a:p>
          <a:p>
            <a:r>
              <a:rPr lang="en-US" sz="2000" b="1" dirty="0"/>
              <a:t>What is your answer? </a:t>
            </a:r>
          </a:p>
          <a:p>
            <a:pPr algn="just"/>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3" name="Picture Placeholder 4" descr="Banner: Introduction  to Biospher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79849"/>
          </a:xfrm>
          <a:prstGeom prst="rect">
            <a:avLst/>
          </a:prstGeom>
        </p:spPr>
      </p:pic>
    </p:spTree>
    <p:extLst>
      <p:ext uri="{BB962C8B-B14F-4D97-AF65-F5344CB8AC3E}">
        <p14:creationId xmlns:p14="http://schemas.microsoft.com/office/powerpoint/2010/main" val="205009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30</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5" name="Title 1"/>
          <p:cNvSpPr>
            <a:spLocks noGrp="1"/>
          </p:cNvSpPr>
          <p:nvPr>
            <p:ph type="title"/>
          </p:nvPr>
        </p:nvSpPr>
        <p:spPr>
          <a:xfrm>
            <a:off x="527554" y="135995"/>
            <a:ext cx="11194119" cy="1600200"/>
          </a:xfrm>
        </p:spPr>
        <p:txBody>
          <a:bodyPr/>
          <a:lstStyle/>
          <a:p>
            <a:r>
              <a:rPr lang="en-US" dirty="0"/>
              <a:t>Review your Understanding! Answer to Question 5</a:t>
            </a:r>
          </a:p>
        </p:txBody>
      </p:sp>
      <p:sp>
        <p:nvSpPr>
          <p:cNvPr id="4" name="Subtitle 2"/>
          <p:cNvSpPr txBox="1">
            <a:spLocks/>
          </p:cNvSpPr>
          <p:nvPr/>
        </p:nvSpPr>
        <p:spPr>
          <a:xfrm>
            <a:off x="527554" y="1736195"/>
            <a:ext cx="7470722" cy="4503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sz="2000" b="1" dirty="0">
                <a:solidFill>
                  <a:schemeClr val="accent6">
                    <a:lumMod val="50000"/>
                  </a:schemeClr>
                </a:solidFill>
              </a:rPr>
              <a:t>What do we use to classify a GLOBE Land Cover Study Site?</a:t>
            </a:r>
          </a:p>
          <a:p>
            <a:r>
              <a:rPr lang="en-US" sz="2000" b="1" dirty="0">
                <a:solidFill>
                  <a:schemeClr val="accent6">
                    <a:lumMod val="50000"/>
                  </a:schemeClr>
                </a:solidFill>
              </a:rPr>
              <a:t>a. The </a:t>
            </a:r>
            <a:r>
              <a:rPr lang="en-US" sz="2000" b="1" i="1" dirty="0">
                <a:solidFill>
                  <a:schemeClr val="accent6">
                    <a:lumMod val="50000"/>
                  </a:schemeClr>
                </a:solidFill>
              </a:rPr>
              <a:t>MUC Guide</a:t>
            </a:r>
            <a:r>
              <a:rPr lang="en-US" sz="2000" b="1" dirty="0">
                <a:solidFill>
                  <a:schemeClr val="accent6">
                    <a:lumMod val="50000"/>
                  </a:schemeClr>
                </a:solidFill>
              </a:rPr>
              <a:t>  </a:t>
            </a:r>
          </a:p>
          <a:p>
            <a:r>
              <a:rPr lang="en-US" sz="2000" b="1" dirty="0">
                <a:solidFill>
                  <a:schemeClr val="accent6">
                    <a:lumMod val="50000"/>
                  </a:schemeClr>
                </a:solidFill>
              </a:rPr>
              <a:t>b. A land cover classification system that can be applied in all parts of the world</a:t>
            </a:r>
          </a:p>
          <a:p>
            <a:r>
              <a:rPr lang="en-US" sz="2000" b="1" dirty="0">
                <a:solidFill>
                  <a:schemeClr val="accent6">
                    <a:lumMod val="50000"/>
                  </a:schemeClr>
                </a:solidFill>
              </a:rPr>
              <a:t>c. The </a:t>
            </a:r>
            <a:r>
              <a:rPr lang="en-US" sz="2000" b="1" i="1" dirty="0">
                <a:solidFill>
                  <a:schemeClr val="accent6">
                    <a:lumMod val="50000"/>
                  </a:schemeClr>
                </a:solidFill>
              </a:rPr>
              <a:t>Modified UNESCO Classification Guide</a:t>
            </a:r>
            <a:endParaRPr lang="en-US" sz="2000" b="1" dirty="0">
              <a:solidFill>
                <a:schemeClr val="accent6">
                  <a:lumMod val="50000"/>
                </a:schemeClr>
              </a:solidFill>
            </a:endParaRPr>
          </a:p>
          <a:p>
            <a:r>
              <a:rPr lang="en-US" sz="2000" b="1" dirty="0">
                <a:solidFill>
                  <a:schemeClr val="accent6">
                    <a:lumMod val="50000"/>
                  </a:schemeClr>
                </a:solidFill>
              </a:rPr>
              <a:t>d. A and C </a:t>
            </a:r>
          </a:p>
          <a:p>
            <a:r>
              <a:rPr lang="en-US" sz="2000" b="1" dirty="0">
                <a:solidFill>
                  <a:srgbClr val="FF0000"/>
                </a:solidFill>
              </a:rPr>
              <a:t>e. All of the above </a:t>
            </a:r>
            <a:r>
              <a:rPr lang="en-US" sz="2000" b="1" dirty="0">
                <a:solidFill>
                  <a:srgbClr val="FF0000"/>
                </a:solidFill>
                <a:sym typeface="Wingdings"/>
              </a:rPr>
              <a:t> </a:t>
            </a:r>
            <a:r>
              <a:rPr lang="en-US" sz="2000" b="1" i="1" dirty="0">
                <a:solidFill>
                  <a:srgbClr val="FF0000"/>
                </a:solidFill>
                <a:sym typeface="Wingdings"/>
              </a:rPr>
              <a:t>correct! </a:t>
            </a:r>
            <a:endParaRPr lang="en-US" sz="2000" b="1" i="1" dirty="0">
              <a:solidFill>
                <a:srgbClr val="FF0000"/>
              </a:solidFill>
            </a:endParaRPr>
          </a:p>
          <a:p>
            <a:endParaRPr lang="en-US" sz="2000" dirty="0"/>
          </a:p>
          <a:p>
            <a:r>
              <a:rPr lang="en-US" sz="2000" b="1" dirty="0"/>
              <a:t>Were you correct? </a:t>
            </a:r>
            <a:endParaRPr lang="en-US" sz="9600" dirty="0">
              <a:solidFill>
                <a:srgbClr val="000000"/>
              </a:solidFill>
            </a:endParaRPr>
          </a:p>
          <a:p>
            <a:pPr algn="just"/>
            <a:endParaRPr lang="en-US" sz="9600" dirty="0">
              <a:solidFill>
                <a:srgbClr val="000000"/>
              </a:solidFill>
            </a:endParaRPr>
          </a:p>
          <a:p>
            <a:pPr algn="just"/>
            <a:endParaRPr lang="en-US" sz="2400" dirty="0">
              <a:solidFill>
                <a:srgbClr val="000000"/>
              </a:solidFill>
            </a:endParaRPr>
          </a:p>
        </p:txBody>
      </p:sp>
      <p:pic>
        <p:nvPicPr>
          <p:cNvPr id="3" name="Picture Placeholder 4" descr="Banner: Introduction  to Biospher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797143"/>
            <a:ext cx="12192000" cy="6118801"/>
          </a:xfrm>
          <a:prstGeom prst="rect">
            <a:avLst/>
          </a:prstGeom>
        </p:spPr>
      </p:pic>
    </p:spTree>
    <p:extLst>
      <p:ext uri="{BB962C8B-B14F-4D97-AF65-F5344CB8AC3E}">
        <p14:creationId xmlns:p14="http://schemas.microsoft.com/office/powerpoint/2010/main" val="113198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EDA1A7-42D1-4122-A369-084B4F7E717B}"/>
              </a:ext>
            </a:extLst>
          </p:cNvPr>
          <p:cNvSpPr>
            <a:spLocks noGrp="1"/>
          </p:cNvSpPr>
          <p:nvPr>
            <p:ph type="title"/>
          </p:nvPr>
        </p:nvSpPr>
        <p:spPr>
          <a:xfrm>
            <a:off x="839788" y="979487"/>
            <a:ext cx="7439025" cy="546038"/>
          </a:xfrm>
        </p:spPr>
        <p:txBody>
          <a:bodyPr/>
          <a:lstStyle/>
          <a:p>
            <a:r>
              <a:rPr lang="en-US" dirty="0"/>
              <a:t>Review your Understanding Question 6</a:t>
            </a:r>
          </a:p>
        </p:txBody>
      </p:sp>
      <p:sp>
        <p:nvSpPr>
          <p:cNvPr id="4" name="Subtitle 2"/>
          <p:cNvSpPr>
            <a:spLocks noGrp="1"/>
          </p:cNvSpPr>
          <p:nvPr>
            <p:ph type="body" sz="half" idx="2"/>
          </p:nvPr>
        </p:nvSpPr>
        <p:spPr/>
        <p:txBody>
          <a:bodyPr/>
          <a:lstStyle/>
          <a:p>
            <a:r>
              <a:rPr lang="en-US" dirty="0"/>
              <a:t>What characteristic is important when selecting a sampling site?</a:t>
            </a:r>
          </a:p>
          <a:p>
            <a:r>
              <a:rPr lang="en-US" dirty="0"/>
              <a:t>a. All the plants need to be of the same species</a:t>
            </a:r>
          </a:p>
          <a:p>
            <a:r>
              <a:rPr lang="en-US" dirty="0"/>
              <a:t>b. The sampling site can have many different species, but the density and composition of species should be similar over the sampling area</a:t>
            </a:r>
          </a:p>
          <a:p>
            <a:r>
              <a:rPr lang="en-US" dirty="0"/>
              <a:t>c. The site must be heterogeneous</a:t>
            </a:r>
          </a:p>
          <a:p>
            <a:r>
              <a:rPr lang="en-US" dirty="0"/>
              <a:t>d. The site should be composed of well adapted, non-native species</a:t>
            </a:r>
          </a:p>
          <a:p>
            <a:endParaRPr lang="en-US" dirty="0"/>
          </a:p>
          <a:p>
            <a:r>
              <a:rPr lang="en-US" dirty="0"/>
              <a:t>What is your answer?</a:t>
            </a:r>
          </a:p>
        </p:txBody>
      </p:sp>
      <p:sp>
        <p:nvSpPr>
          <p:cNvPr id="2" name="Slide Number Placeholder 1"/>
          <p:cNvSpPr>
            <a:spLocks noGrp="1"/>
          </p:cNvSpPr>
          <p:nvPr>
            <p:ph type="sldNum" sz="quarter" idx="12"/>
          </p:nvPr>
        </p:nvSpPr>
        <p:spPr/>
        <p:txBody>
          <a:bodyPr/>
          <a:lstStyle/>
          <a:p>
            <a:fld id="{D0F8D595-2BBE-C940-AE80-18560D5B94B4}" type="slidenum">
              <a:rPr lang="en-US" smtClean="0"/>
              <a:pPr/>
              <a:t>31</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pic>
        <p:nvPicPr>
          <p:cNvPr id="5" name="Picture 4" descr="Landscape image showing homogeneous and heterogenous vegetation. It is important to select a site that is composed of one dominant vegetation type, such as grasslands or for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562" y="2057400"/>
            <a:ext cx="3416300" cy="4563436"/>
          </a:xfrm>
          <a:prstGeom prst="rect">
            <a:avLst/>
          </a:prstGeom>
        </p:spPr>
      </p:pic>
    </p:spTree>
    <p:extLst>
      <p:ext uri="{BB962C8B-B14F-4D97-AF65-F5344CB8AC3E}">
        <p14:creationId xmlns:p14="http://schemas.microsoft.com/office/powerpoint/2010/main" val="2107380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pPr/>
              <a:t>32</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13" name="Title 12"/>
          <p:cNvSpPr>
            <a:spLocks noGrp="1"/>
          </p:cNvSpPr>
          <p:nvPr>
            <p:ph type="title"/>
          </p:nvPr>
        </p:nvSpPr>
        <p:spPr>
          <a:xfrm>
            <a:off x="231228" y="457200"/>
            <a:ext cx="5055475" cy="1600200"/>
          </a:xfrm>
        </p:spPr>
        <p:txBody>
          <a:bodyPr/>
          <a:lstStyle/>
          <a:p>
            <a:r>
              <a:rPr lang="en-US" dirty="0"/>
              <a:t>Review your understanding.  Answer to Question 6.</a:t>
            </a:r>
          </a:p>
        </p:txBody>
      </p:sp>
      <p:sp>
        <p:nvSpPr>
          <p:cNvPr id="4" name="Subtitle 2"/>
          <p:cNvSpPr>
            <a:spLocks noGrp="1"/>
          </p:cNvSpPr>
          <p:nvPr>
            <p:ph type="body" sz="half" idx="2"/>
          </p:nvPr>
        </p:nvSpPr>
        <p:spPr/>
        <p:txBody>
          <a:bodyPr>
            <a:normAutofit lnSpcReduction="10000"/>
          </a:bodyPr>
          <a:lstStyle/>
          <a:p>
            <a:r>
              <a:rPr lang="en-US" dirty="0"/>
              <a:t>What characteristic is important when selecting a sampling site?</a:t>
            </a:r>
          </a:p>
          <a:p>
            <a:r>
              <a:rPr lang="en-US" dirty="0"/>
              <a:t>a. All the plants need to be of the same species</a:t>
            </a:r>
          </a:p>
          <a:p>
            <a:r>
              <a:rPr lang="en-US" dirty="0">
                <a:solidFill>
                  <a:srgbClr val="FF0000"/>
                </a:solidFill>
              </a:rPr>
              <a:t>b. The sampling site can have many different species, but the density and composition of species should be similar over the sampling area </a:t>
            </a:r>
            <a:r>
              <a:rPr lang="en-US" dirty="0">
                <a:solidFill>
                  <a:srgbClr val="FF0000"/>
                </a:solidFill>
                <a:sym typeface="Wingdings"/>
              </a:rPr>
              <a:t> correct!</a:t>
            </a:r>
            <a:endParaRPr lang="en-US" dirty="0">
              <a:solidFill>
                <a:srgbClr val="FF0000"/>
              </a:solidFill>
            </a:endParaRPr>
          </a:p>
          <a:p>
            <a:r>
              <a:rPr lang="en-US" dirty="0"/>
              <a:t>c. The site must be heterogeneous</a:t>
            </a:r>
          </a:p>
          <a:p>
            <a:r>
              <a:rPr lang="en-US" dirty="0"/>
              <a:t>d. The site should be composed of well adapted, non-native species</a:t>
            </a:r>
          </a:p>
          <a:p>
            <a:endParaRPr lang="en-US" dirty="0"/>
          </a:p>
          <a:p>
            <a:r>
              <a:rPr lang="en-US" dirty="0"/>
              <a:t>Were you correct? We now are ready to move onto an overview of the GLOBE biometry and phenology protocols!</a:t>
            </a:r>
          </a:p>
          <a:p>
            <a:endParaRPr lang="en-US" dirty="0"/>
          </a:p>
          <a:p>
            <a:endParaRPr lang="en-US" dirty="0"/>
          </a:p>
          <a:p>
            <a:endParaRPr lang="en-US" dirty="0"/>
          </a:p>
        </p:txBody>
      </p:sp>
      <p:pic>
        <p:nvPicPr>
          <p:cNvPr id="5" name="Picture 4" descr="Landscape image showing homogeneous and heterogenous vegetation. It is important to select a site that is composed of one dominant vegetation type, such as grasslands or for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162" y="1625694"/>
            <a:ext cx="3416300" cy="4563436"/>
          </a:xfrm>
          <a:prstGeom prst="rect">
            <a:avLst/>
          </a:prstGeom>
        </p:spPr>
      </p:pic>
    </p:spTree>
    <p:extLst>
      <p:ext uri="{BB962C8B-B14F-4D97-AF65-F5344CB8AC3E}">
        <p14:creationId xmlns:p14="http://schemas.microsoft.com/office/powerpoint/2010/main" val="1765547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33</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3. GLOBE Biometry Protocols</a:t>
            </a:r>
          </a:p>
        </p:txBody>
      </p:sp>
      <p:sp>
        <p:nvSpPr>
          <p:cNvPr id="3" name="Subtitle 2"/>
          <p:cNvSpPr>
            <a:spLocks noGrp="1"/>
          </p:cNvSpPr>
          <p:nvPr>
            <p:ph type="body" sz="half" idx="2"/>
          </p:nvPr>
        </p:nvSpPr>
        <p:spPr>
          <a:xfrm>
            <a:off x="527554" y="1964591"/>
            <a:ext cx="6988368" cy="3811588"/>
          </a:xfrm>
        </p:spPr>
        <p:txBody>
          <a:bodyPr>
            <a:normAutofit/>
          </a:bodyPr>
          <a:lstStyle/>
          <a:p>
            <a:pPr algn="just"/>
            <a:r>
              <a:rPr lang="en-US" sz="2400" b="1" dirty="0">
                <a:solidFill>
                  <a:schemeClr val="accent6">
                    <a:lumMod val="50000"/>
                  </a:schemeClr>
                </a:solidFill>
              </a:rPr>
              <a:t>Biometry is the measuring of living things</a:t>
            </a:r>
            <a:r>
              <a:rPr lang="en-US" sz="2400" dirty="0"/>
              <a:t>.  A scientist is interested not only in the characteristics of vegetation at a study site, but also how it is distributed. How dense is the forest?  Does sunlight penetrate to the forest floor? Is the landscape dominated by grasses? Has there been a recent disturbance, such as a forest fire or flood? These are questions that are answered by taking biometric measurements of land cover.</a:t>
            </a:r>
          </a:p>
          <a:p>
            <a:pPr algn="just"/>
            <a:r>
              <a:rPr lang="en-US" sz="2400" dirty="0"/>
              <a:t>Let’s take a look at the GLOBE biometry protocols. </a:t>
            </a:r>
          </a:p>
        </p:txBody>
      </p:sp>
      <p:pic>
        <p:nvPicPr>
          <p:cNvPr id="7" name="Picture Placeholder 6" descr="Photo of Student measuring tree circumferemce."/>
          <p:cNvPicPr>
            <a:picLocks noGrp="1" noChangeAspect="1"/>
          </p:cNvPicPr>
          <p:nvPr>
            <p:ph type="pic" idx="1"/>
          </p:nvPr>
        </p:nvPicPr>
        <p:blipFill>
          <a:blip r:embed="rId3">
            <a:extLst>
              <a:ext uri="{28A0092B-C50C-407E-A947-70E740481C1C}">
                <a14:useLocalDpi xmlns:a14="http://schemas.microsoft.com/office/drawing/2010/main" val="0"/>
              </a:ext>
            </a:extLst>
          </a:blip>
          <a:srcRect l="2381" r="2381"/>
          <a:stretch>
            <a:fillRect/>
          </a:stretch>
        </p:blipFill>
        <p:spPr>
          <a:xfrm>
            <a:off x="7859868" y="2049659"/>
            <a:ext cx="3861805" cy="3049316"/>
          </a:xfrm>
          <a:prstGeom prst="rect">
            <a:avLst/>
          </a:prstGeom>
        </p:spPr>
      </p:pic>
      <p:sp>
        <p:nvSpPr>
          <p:cNvPr id="8" name="TextBox 7"/>
          <p:cNvSpPr txBox="1"/>
          <p:nvPr/>
        </p:nvSpPr>
        <p:spPr>
          <a:xfrm>
            <a:off x="7859868" y="5241136"/>
            <a:ext cx="4928839" cy="369332"/>
          </a:xfrm>
          <a:prstGeom prst="rect">
            <a:avLst/>
          </a:prstGeom>
          <a:noFill/>
        </p:spPr>
        <p:txBody>
          <a:bodyPr wrap="square" rtlCol="0">
            <a:spAutoFit/>
          </a:bodyPr>
          <a:lstStyle/>
          <a:p>
            <a:r>
              <a:rPr lang="en-US" dirty="0"/>
              <a:t>Student measuring tree circumference</a:t>
            </a:r>
          </a:p>
        </p:txBody>
      </p:sp>
    </p:spTree>
    <p:extLst>
      <p:ext uri="{BB962C8B-B14F-4D97-AF65-F5344CB8AC3E}">
        <p14:creationId xmlns:p14="http://schemas.microsoft.com/office/powerpoint/2010/main" val="2073986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34</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10891295" cy="1600200"/>
          </a:xfrm>
        </p:spPr>
        <p:txBody>
          <a:bodyPr/>
          <a:lstStyle/>
          <a:p>
            <a:r>
              <a:rPr lang="en-US" dirty="0"/>
              <a:t>Biometry Protocols: Graminoid, Tree and Shrub Height</a:t>
            </a:r>
          </a:p>
        </p:txBody>
      </p:sp>
      <p:sp>
        <p:nvSpPr>
          <p:cNvPr id="3" name="Subtitle 2"/>
          <p:cNvSpPr>
            <a:spLocks noGrp="1"/>
          </p:cNvSpPr>
          <p:nvPr>
            <p:ph type="body" sz="half" idx="2"/>
          </p:nvPr>
        </p:nvSpPr>
        <p:spPr>
          <a:xfrm>
            <a:off x="527554" y="1964591"/>
            <a:ext cx="6988368" cy="3811588"/>
          </a:xfrm>
        </p:spPr>
        <p:txBody>
          <a:bodyPr>
            <a:normAutofit lnSpcReduction="10000"/>
          </a:bodyPr>
          <a:lstStyle/>
          <a:p>
            <a:pPr algn="just"/>
            <a:r>
              <a:rPr lang="en-US" sz="2200" dirty="0">
                <a:solidFill>
                  <a:srgbClr val="000000"/>
                </a:solidFill>
              </a:rPr>
              <a:t>To describe your Land Cover Sample Site and identify the MUC code, you may need to measure the average height of the vegetation. For low-lying vegetation, such as grasses, and medium height vegetation, such as shrubs,  you will take a random sample of plants, measure them, and calculate the average plant height. </a:t>
            </a:r>
          </a:p>
          <a:p>
            <a:pPr algn="just"/>
            <a:endParaRPr lang="en-US" sz="2200" dirty="0">
              <a:solidFill>
                <a:srgbClr val="000000"/>
              </a:solidFill>
            </a:endParaRPr>
          </a:p>
          <a:p>
            <a:pPr algn="just"/>
            <a:r>
              <a:rPr lang="en-US" sz="2200" dirty="0">
                <a:solidFill>
                  <a:srgbClr val="000000"/>
                </a:solidFill>
              </a:rPr>
              <a:t>To measure tree height, you will need to use a</a:t>
            </a:r>
            <a:r>
              <a:rPr lang="en-US" sz="2200" b="1" dirty="0">
                <a:solidFill>
                  <a:srgbClr val="055000"/>
                </a:solidFill>
              </a:rPr>
              <a:t> Clinometer </a:t>
            </a:r>
            <a:r>
              <a:rPr lang="en-US" sz="2200" dirty="0"/>
              <a:t>to measure the angle from your eye to the top of the tree, and calculate the tree height using some basic trigonometry. </a:t>
            </a:r>
            <a:r>
              <a:rPr lang="en-US" sz="2200" dirty="0">
                <a:solidFill>
                  <a:srgbClr val="000000"/>
                </a:solidFill>
              </a:rPr>
              <a:t>You </a:t>
            </a:r>
            <a:r>
              <a:rPr lang="en-US" altLang="ja-JP" sz="2200" dirty="0">
                <a:solidFill>
                  <a:srgbClr val="000000"/>
                </a:solidFill>
              </a:rPr>
              <a:t>will find instructions for building a clinometer in the Teacher’s Guide.  </a:t>
            </a:r>
          </a:p>
          <a:p>
            <a:endParaRPr lang="en-US" sz="2400" dirty="0"/>
          </a:p>
          <a:p>
            <a:pPr algn="just"/>
            <a:endParaRPr lang="en-US" sz="2400" dirty="0"/>
          </a:p>
        </p:txBody>
      </p:sp>
      <p:pic>
        <p:nvPicPr>
          <p:cNvPr id="7" name="Picture 6" descr="Photo: Teacher using a clinometer to obtain the sight angle to the top of the tree so that tree height can be calcul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042" y="1964591"/>
            <a:ext cx="3883831" cy="2912874"/>
          </a:xfrm>
          <a:prstGeom prst="rect">
            <a:avLst/>
          </a:prstGeom>
        </p:spPr>
      </p:pic>
    </p:spTree>
    <p:extLst>
      <p:ext uri="{BB962C8B-B14F-4D97-AF65-F5344CB8AC3E}">
        <p14:creationId xmlns:p14="http://schemas.microsoft.com/office/powerpoint/2010/main" val="1751564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35</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2"/>
            <a:ext cx="12192000" cy="961589"/>
          </a:xfrm>
          <a:prstGeom prst="rect">
            <a:avLst/>
          </a:prstGeom>
        </p:spPr>
      </p:pic>
      <p:sp>
        <p:nvSpPr>
          <p:cNvPr id="2" name="Title 1"/>
          <p:cNvSpPr>
            <a:spLocks noGrp="1"/>
          </p:cNvSpPr>
          <p:nvPr>
            <p:ph type="title"/>
          </p:nvPr>
        </p:nvSpPr>
        <p:spPr>
          <a:xfrm>
            <a:off x="527554" y="364391"/>
            <a:ext cx="9263217" cy="1600200"/>
          </a:xfrm>
        </p:spPr>
        <p:txBody>
          <a:bodyPr/>
          <a:lstStyle/>
          <a:p>
            <a:r>
              <a:rPr lang="en-US" dirty="0"/>
              <a:t>Biometry Protocols: Canopy Cover and Ground Cover</a:t>
            </a:r>
          </a:p>
        </p:txBody>
      </p:sp>
      <p:sp>
        <p:nvSpPr>
          <p:cNvPr id="3" name="Subtitle 2"/>
          <p:cNvSpPr>
            <a:spLocks noGrp="1"/>
          </p:cNvSpPr>
          <p:nvPr>
            <p:ph type="body" sz="half" idx="2"/>
          </p:nvPr>
        </p:nvSpPr>
        <p:spPr>
          <a:xfrm>
            <a:off x="527554" y="1964591"/>
            <a:ext cx="6988368" cy="3811588"/>
          </a:xfrm>
        </p:spPr>
        <p:txBody>
          <a:bodyPr>
            <a:normAutofit/>
          </a:bodyPr>
          <a:lstStyle/>
          <a:p>
            <a:pPr algn="just"/>
            <a:r>
              <a:rPr lang="en-US" sz="2400" b="1" dirty="0">
                <a:solidFill>
                  <a:srgbClr val="055000"/>
                </a:solidFill>
              </a:rPr>
              <a:t>Canopy cover </a:t>
            </a:r>
            <a:r>
              <a:rPr lang="en-US" sz="2400" dirty="0"/>
              <a:t>describes the proportion of land area covered by either tree crowns or shrub crowns, </a:t>
            </a:r>
            <a:r>
              <a:rPr lang="en-US" sz="2400" b="1" dirty="0">
                <a:solidFill>
                  <a:srgbClr val="055000"/>
                </a:solidFill>
              </a:rPr>
              <a:t>as viewed from the air</a:t>
            </a:r>
            <a:r>
              <a:rPr lang="en-US" sz="2400" dirty="0"/>
              <a:t>. It is a measurement used to describe the density of trees in a forest or tree stand, and the cover of shrubs in a shrub land. It helps to correctly choose the correct MUC land cover type.</a:t>
            </a:r>
          </a:p>
          <a:p>
            <a:pPr algn="just"/>
            <a:endParaRPr lang="en-US" sz="2400" dirty="0"/>
          </a:p>
        </p:txBody>
      </p:sp>
      <p:pic>
        <p:nvPicPr>
          <p:cNvPr id="9" name="Picture 8" descr="Photo of a teacher looking up through a densiometer to estimate tree canopy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737" y="2093070"/>
            <a:ext cx="3982067" cy="2986550"/>
          </a:xfrm>
          <a:prstGeom prst="rect">
            <a:avLst/>
          </a:prstGeom>
        </p:spPr>
      </p:pic>
      <p:sp>
        <p:nvSpPr>
          <p:cNvPr id="13" name="Subtitle 2"/>
          <p:cNvSpPr txBox="1">
            <a:spLocks/>
          </p:cNvSpPr>
          <p:nvPr/>
        </p:nvSpPr>
        <p:spPr>
          <a:xfrm>
            <a:off x="1697947" y="4451587"/>
            <a:ext cx="5817975" cy="1904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lgn="just"/>
            <a:r>
              <a:rPr lang="en-US" sz="2400" dirty="0"/>
              <a:t>Canopy cover is estimated using a scientific  instrument known as a </a:t>
            </a:r>
            <a:r>
              <a:rPr lang="en-US" sz="2400" b="1" dirty="0" err="1">
                <a:solidFill>
                  <a:srgbClr val="055000"/>
                </a:solidFill>
              </a:rPr>
              <a:t>densiometer</a:t>
            </a:r>
            <a:r>
              <a:rPr lang="en-US" sz="2400" b="1" dirty="0">
                <a:solidFill>
                  <a:srgbClr val="055000"/>
                </a:solidFill>
              </a:rPr>
              <a:t>. </a:t>
            </a:r>
            <a:r>
              <a:rPr lang="en-US" sz="2400" dirty="0"/>
              <a:t>You can make this instrument using common household materials: instructions are located in the GLOBE Teacher’s Guide.</a:t>
            </a:r>
          </a:p>
          <a:p>
            <a:pPr algn="just"/>
            <a:endParaRPr lang="en-US" sz="2400" dirty="0"/>
          </a:p>
        </p:txBody>
      </p:sp>
      <p:pic>
        <p:nvPicPr>
          <p:cNvPr id="10" name="Picture 9" descr="Image of a densiometer, a viewing tube used to estimate tree canop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36">
            <a:off x="757643" y="4247688"/>
            <a:ext cx="610421" cy="1663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7369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9263217" cy="1600200"/>
          </a:xfrm>
        </p:spPr>
        <p:txBody>
          <a:bodyPr/>
          <a:lstStyle/>
          <a:p>
            <a:r>
              <a:rPr lang="en-US" dirty="0"/>
              <a:t>Biometry Protocols: Tree Circumference</a:t>
            </a:r>
          </a:p>
        </p:txBody>
      </p:sp>
      <p:sp>
        <p:nvSpPr>
          <p:cNvPr id="3" name="Subtitle 2"/>
          <p:cNvSpPr>
            <a:spLocks noGrp="1"/>
          </p:cNvSpPr>
          <p:nvPr>
            <p:ph type="body" sz="half" idx="2"/>
          </p:nvPr>
        </p:nvSpPr>
        <p:spPr>
          <a:xfrm>
            <a:off x="527554" y="1964591"/>
            <a:ext cx="6988368" cy="3811588"/>
          </a:xfrm>
        </p:spPr>
        <p:txBody>
          <a:bodyPr>
            <a:normAutofit lnSpcReduction="10000"/>
          </a:bodyPr>
          <a:lstStyle/>
          <a:p>
            <a:pPr algn="just"/>
            <a:r>
              <a:rPr lang="en-US" sz="2400" dirty="0"/>
              <a:t>Tree circumference is a common measurement used by ecologists. It is the measurement around the trunk of the tree, taken at a </a:t>
            </a:r>
            <a:r>
              <a:rPr lang="en-US" sz="2400" b="1" dirty="0">
                <a:solidFill>
                  <a:srgbClr val="055000"/>
                </a:solidFill>
              </a:rPr>
              <a:t>Diameter Breast Height  (DBH) (1.35 m). </a:t>
            </a:r>
          </a:p>
          <a:p>
            <a:pPr algn="just"/>
            <a:endParaRPr lang="en-US" sz="2400" dirty="0"/>
          </a:p>
          <a:p>
            <a:pPr algn="just"/>
            <a:r>
              <a:rPr lang="en-US" sz="2400" dirty="0"/>
              <a:t>Tree circumference is one of the several vegetation measurements in the</a:t>
            </a:r>
            <a:r>
              <a:rPr lang="en-US" sz="2400" b="1" dirty="0"/>
              <a:t> </a:t>
            </a:r>
            <a:r>
              <a:rPr lang="en-US" sz="2400" b="1" dirty="0">
                <a:solidFill>
                  <a:srgbClr val="055000"/>
                </a:solidFill>
              </a:rPr>
              <a:t>Biometry Protocol. </a:t>
            </a:r>
            <a:r>
              <a:rPr lang="en-US" sz="2400" dirty="0"/>
              <a:t>In combination with other measurements in the protocol, tree circumference data is useful for describing the vegetation landscape and answering many scientific questions related to forest stability and change.</a:t>
            </a:r>
          </a:p>
          <a:p>
            <a:endParaRPr lang="en-US" sz="2400" dirty="0"/>
          </a:p>
          <a:p>
            <a:pPr algn="just"/>
            <a:endParaRPr lang="en-US" sz="2400"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pic>
        <p:nvPicPr>
          <p:cNvPr id="8" name="Picture Placeholder 6" descr="photo of Student measuring tree circumferemce."/>
          <p:cNvPicPr>
            <a:picLocks noGrp="1" noChangeAspect="1"/>
          </p:cNvPicPr>
          <p:nvPr>
            <p:ph type="pic" idx="1"/>
          </p:nvPr>
        </p:nvPicPr>
        <p:blipFill>
          <a:blip r:embed="rId3">
            <a:extLst>
              <a:ext uri="{28A0092B-C50C-407E-A947-70E740481C1C}">
                <a14:useLocalDpi xmlns:a14="http://schemas.microsoft.com/office/drawing/2010/main" val="0"/>
              </a:ext>
            </a:extLst>
          </a:blip>
          <a:srcRect l="2381" r="2381"/>
          <a:stretch>
            <a:fillRect/>
          </a:stretch>
        </p:blipFill>
        <p:spPr>
          <a:xfrm>
            <a:off x="7859868" y="1964591"/>
            <a:ext cx="3861805" cy="3049316"/>
          </a:xfrm>
          <a:prstGeom prst="rect">
            <a:avLst/>
          </a:prstGeom>
        </p:spPr>
      </p:pic>
      <p:sp>
        <p:nvSpPr>
          <p:cNvPr id="4" name="Slide Number Placeholder 3"/>
          <p:cNvSpPr>
            <a:spLocks noGrp="1"/>
          </p:cNvSpPr>
          <p:nvPr>
            <p:ph type="sldNum" sz="quarter" idx="12"/>
          </p:nvPr>
        </p:nvSpPr>
        <p:spPr/>
        <p:txBody>
          <a:bodyPr/>
          <a:lstStyle/>
          <a:p>
            <a:fld id="{D0F8D595-2BBE-C940-AE80-18560D5B94B4}" type="slidenum">
              <a:rPr lang="en-US" smtClean="0"/>
              <a:t>36</a:t>
            </a:fld>
            <a:endParaRPr lang="en-US" dirty="0"/>
          </a:p>
        </p:txBody>
      </p:sp>
    </p:spTree>
    <p:extLst>
      <p:ext uri="{BB962C8B-B14F-4D97-AF65-F5344CB8AC3E}">
        <p14:creationId xmlns:p14="http://schemas.microsoft.com/office/powerpoint/2010/main" val="1215598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10891295" cy="1600200"/>
          </a:xfrm>
        </p:spPr>
        <p:txBody>
          <a:bodyPr/>
          <a:lstStyle/>
          <a:p>
            <a:r>
              <a:rPr lang="en-US" dirty="0"/>
              <a:t>Biometry Protocols: Graminoid Biomass</a:t>
            </a:r>
          </a:p>
        </p:txBody>
      </p:sp>
      <p:sp>
        <p:nvSpPr>
          <p:cNvPr id="3" name="Subtitle 2"/>
          <p:cNvSpPr>
            <a:spLocks noGrp="1"/>
          </p:cNvSpPr>
          <p:nvPr>
            <p:ph type="body" sz="half" idx="2"/>
          </p:nvPr>
        </p:nvSpPr>
        <p:spPr>
          <a:xfrm>
            <a:off x="527554" y="1751729"/>
            <a:ext cx="7991978" cy="4570023"/>
          </a:xfrm>
        </p:spPr>
        <p:txBody>
          <a:bodyPr>
            <a:normAutofit fontScale="77500" lnSpcReduction="20000"/>
          </a:bodyPr>
          <a:lstStyle/>
          <a:p>
            <a:pPr algn="just"/>
            <a:r>
              <a:rPr lang="en-US" sz="2600" dirty="0"/>
              <a:t>Graminoid is another word for grasses and grass-like plants. </a:t>
            </a:r>
            <a:r>
              <a:rPr lang="en-US" sz="2600" b="1" dirty="0">
                <a:solidFill>
                  <a:srgbClr val="055000"/>
                </a:solidFill>
              </a:rPr>
              <a:t>Graminoid Biomass </a:t>
            </a:r>
            <a:r>
              <a:rPr lang="en-US" sz="2600" dirty="0"/>
              <a:t>is a measure of the total mass of grass-like plants in a given area or volume.</a:t>
            </a:r>
          </a:p>
          <a:p>
            <a:pPr algn="just"/>
            <a:endParaRPr lang="en-US" sz="2600" dirty="0"/>
          </a:p>
          <a:p>
            <a:pPr algn="just"/>
            <a:r>
              <a:rPr lang="en-US" sz="2600" dirty="0"/>
              <a:t>Measurement of biomass is an indicator of the amount of energy stored in vegetation. This information can be used to calculate primary productivity of an ecological site, and can also be used to calculate the amount of carbon that is sequestered (stored) in grasses and similar plants. </a:t>
            </a:r>
          </a:p>
          <a:p>
            <a:pPr algn="just"/>
            <a:endParaRPr lang="en-US" sz="2600" dirty="0"/>
          </a:p>
          <a:p>
            <a:pPr algn="just"/>
            <a:r>
              <a:rPr lang="en-US" sz="2600" dirty="0"/>
              <a:t>Students will collect green and brown graminoid samples from a given area, and take them to their lab where they will dry and weigh their samples. </a:t>
            </a:r>
          </a:p>
          <a:p>
            <a:pPr algn="just"/>
            <a:endParaRPr lang="en-US" sz="2600" dirty="0"/>
          </a:p>
          <a:p>
            <a:pPr algn="just"/>
            <a:r>
              <a:rPr lang="en-US" sz="2600" dirty="0"/>
              <a:t>Estimates of biomass are also useful because vegetation cover plays a role in the hydrological properties of a site, such as infiltration, runoff and erosion.</a:t>
            </a:r>
          </a:p>
          <a:p>
            <a:endParaRPr lang="en-US" sz="2400" dirty="0"/>
          </a:p>
          <a:p>
            <a:pPr algn="just"/>
            <a:endParaRPr lang="en-US" sz="2400"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pic>
        <p:nvPicPr>
          <p:cNvPr id="9" name="Picture 8" descr="Photo of a patch of grass"/>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817478" y="1942289"/>
            <a:ext cx="2792603" cy="2094452"/>
          </a:xfrm>
          <a:prstGeom prst="rect">
            <a:avLst/>
          </a:prstGeom>
        </p:spPr>
      </p:pic>
      <p:pic>
        <p:nvPicPr>
          <p:cNvPr id="4" name="Picture 3" descr="Image of plant shears cutting grass clippings and putting in paper bag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7478" y="4235406"/>
            <a:ext cx="2349462" cy="1840747"/>
          </a:xfrm>
          <a:prstGeom prst="rect">
            <a:avLst/>
          </a:prstGeom>
        </p:spPr>
      </p:pic>
      <p:sp>
        <p:nvSpPr>
          <p:cNvPr id="5" name="Slide Number Placeholder 4"/>
          <p:cNvSpPr>
            <a:spLocks noGrp="1"/>
          </p:cNvSpPr>
          <p:nvPr>
            <p:ph type="sldNum" sz="quarter" idx="12"/>
          </p:nvPr>
        </p:nvSpPr>
        <p:spPr/>
        <p:txBody>
          <a:bodyPr/>
          <a:lstStyle/>
          <a:p>
            <a:fld id="{D0F8D595-2BBE-C940-AE80-18560D5B94B4}" type="slidenum">
              <a:rPr lang="en-US" smtClean="0"/>
              <a:t>37</a:t>
            </a:fld>
            <a:endParaRPr lang="en-US" dirty="0"/>
          </a:p>
        </p:txBody>
      </p:sp>
    </p:spTree>
    <p:extLst>
      <p:ext uri="{BB962C8B-B14F-4D97-AF65-F5344CB8AC3E}">
        <p14:creationId xmlns:p14="http://schemas.microsoft.com/office/powerpoint/2010/main" val="389505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9263217" cy="1600200"/>
          </a:xfrm>
        </p:spPr>
        <p:txBody>
          <a:bodyPr/>
          <a:lstStyle/>
          <a:p>
            <a:r>
              <a:rPr lang="en-US" dirty="0"/>
              <a:t>Land Cover: Fire Fuel Protocol</a:t>
            </a:r>
          </a:p>
        </p:txBody>
      </p:sp>
      <p:sp>
        <p:nvSpPr>
          <p:cNvPr id="3" name="Subtitle 2"/>
          <p:cNvSpPr>
            <a:spLocks noGrp="1"/>
          </p:cNvSpPr>
          <p:nvPr>
            <p:ph type="body" sz="half" idx="2"/>
          </p:nvPr>
        </p:nvSpPr>
        <p:spPr>
          <a:xfrm>
            <a:off x="527554" y="1760389"/>
            <a:ext cx="7866638" cy="3811588"/>
          </a:xfrm>
        </p:spPr>
        <p:txBody>
          <a:bodyPr>
            <a:noAutofit/>
          </a:bodyPr>
          <a:lstStyle/>
          <a:p>
            <a:pPr algn="just"/>
            <a:r>
              <a:rPr lang="en-US" sz="2000" dirty="0"/>
              <a:t>Scientists project that changes in climate will be accompanied by increasing frequency of wildfires. Data collected using the GLOBE </a:t>
            </a:r>
            <a:r>
              <a:rPr lang="en-US" sz="2000" b="1" dirty="0">
                <a:solidFill>
                  <a:srgbClr val="055000"/>
                </a:solidFill>
              </a:rPr>
              <a:t> Fire Fuel Protocol </a:t>
            </a:r>
            <a:r>
              <a:rPr lang="en-US" sz="2000" dirty="0"/>
              <a:t>will become increasingly important as communities adapt to and mitigate the negative consequences of climate change. </a:t>
            </a:r>
            <a:endParaRPr lang="en-US" sz="2000" dirty="0">
              <a:latin typeface="Arial" charset="0"/>
            </a:endParaRPr>
          </a:p>
          <a:p>
            <a:pPr algn="just"/>
            <a:r>
              <a:rPr lang="en-US" sz="2000" dirty="0"/>
              <a:t>The Fire Fuel Protocol measures the amount of different types of fuels found on your Land Cover Sample Site. Fire fuels are the above ground organic biomass that can contribute to a wild land fire, and  include dead branches, logs, live shrubs and trees.</a:t>
            </a:r>
          </a:p>
          <a:p>
            <a:pPr algn="just"/>
            <a:r>
              <a:rPr lang="en-US" sz="2000" dirty="0"/>
              <a:t>The data you collect can be used for other types of research and management. For instance, the estimates of live and dead biomass made from your measurements are extremely important for understanding carbon, water and nutrient cycles. Potential smoke and carbon inputs to the atmosphere can be calculated from the loadings of fuels computed from your data.</a:t>
            </a:r>
            <a:endParaRPr lang="en-US" sz="2000" dirty="0">
              <a:solidFill>
                <a:srgbClr val="055000"/>
              </a:solidFill>
            </a:endParaRPr>
          </a:p>
          <a:p>
            <a:endParaRPr lang="en-US" sz="2000" dirty="0">
              <a:latin typeface="Arial" charset="0"/>
            </a:endParaRPr>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pic>
        <p:nvPicPr>
          <p:cNvPr id="7" name="Picture 6" descr="Photo of dead standing fire fuel and surface fire fuel, at site of 2012 Flagstaff Fire, Colorado, USA.&#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647" y="1760389"/>
            <a:ext cx="2999233" cy="2999233"/>
          </a:xfrm>
          <a:prstGeom prst="rect">
            <a:avLst/>
          </a:prstGeom>
        </p:spPr>
      </p:pic>
      <p:sp>
        <p:nvSpPr>
          <p:cNvPr id="5" name="TextBox 4"/>
          <p:cNvSpPr txBox="1"/>
          <p:nvPr/>
        </p:nvSpPr>
        <p:spPr>
          <a:xfrm>
            <a:off x="8613647" y="4759622"/>
            <a:ext cx="2926080" cy="1200329"/>
          </a:xfrm>
          <a:prstGeom prst="rect">
            <a:avLst/>
          </a:prstGeom>
          <a:noFill/>
        </p:spPr>
        <p:txBody>
          <a:bodyPr wrap="square" rtlCol="0">
            <a:spAutoFit/>
          </a:bodyPr>
          <a:lstStyle/>
          <a:p>
            <a:r>
              <a:rPr lang="en-US" i="1" dirty="0"/>
              <a:t>Dead standing fire fuel and surface fire fuel, at site of 2012 Flagstaff Fire, Colorado, USA.</a:t>
            </a:r>
            <a:endParaRPr lang="en-US" dirty="0"/>
          </a:p>
        </p:txBody>
      </p:sp>
      <p:sp>
        <p:nvSpPr>
          <p:cNvPr id="4" name="Slide Number Placeholder 3"/>
          <p:cNvSpPr>
            <a:spLocks noGrp="1"/>
          </p:cNvSpPr>
          <p:nvPr>
            <p:ph type="sldNum" sz="quarter" idx="12"/>
          </p:nvPr>
        </p:nvSpPr>
        <p:spPr/>
        <p:txBody>
          <a:bodyPr/>
          <a:lstStyle/>
          <a:p>
            <a:fld id="{D0F8D595-2BBE-C940-AE80-18560D5B94B4}" type="slidenum">
              <a:rPr lang="en-US" smtClean="0"/>
              <a:t>38</a:t>
            </a:fld>
            <a:endParaRPr lang="en-US" dirty="0"/>
          </a:p>
        </p:txBody>
      </p:sp>
    </p:spTree>
    <p:extLst>
      <p:ext uri="{BB962C8B-B14F-4D97-AF65-F5344CB8AC3E}">
        <p14:creationId xmlns:p14="http://schemas.microsoft.com/office/powerpoint/2010/main" val="198251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3</a:t>
            </a:fld>
            <a:endParaRPr lang="en-US" dirty="0"/>
          </a:p>
        </p:txBody>
      </p:sp>
      <p:pic>
        <p:nvPicPr>
          <p:cNvPr id="5" name="Picture 4"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2" name="Title 1"/>
          <p:cNvSpPr>
            <a:spLocks noGrp="1"/>
          </p:cNvSpPr>
          <p:nvPr>
            <p:ph type="title"/>
          </p:nvPr>
        </p:nvSpPr>
        <p:spPr>
          <a:xfrm>
            <a:off x="762000" y="730826"/>
            <a:ext cx="10515600" cy="1325563"/>
          </a:xfrm>
        </p:spPr>
        <p:txBody>
          <a:bodyPr>
            <a:normAutofit/>
          </a:bodyPr>
          <a:lstStyle/>
          <a:p>
            <a:r>
              <a:rPr lang="en-US" sz="3600" dirty="0"/>
              <a:t>GLOBE’s Biosphere Investigations</a:t>
            </a:r>
          </a:p>
        </p:txBody>
      </p:sp>
      <p:sp>
        <p:nvSpPr>
          <p:cNvPr id="3" name="Content Placeholder 2"/>
          <p:cNvSpPr>
            <a:spLocks noGrp="1"/>
          </p:cNvSpPr>
          <p:nvPr>
            <p:ph sz="half" idx="1"/>
          </p:nvPr>
        </p:nvSpPr>
        <p:spPr/>
        <p:txBody>
          <a:bodyPr>
            <a:normAutofit fontScale="62500" lnSpcReduction="20000"/>
          </a:bodyPr>
          <a:lstStyle/>
          <a:p>
            <a:pPr marL="0" indent="0" algn="just">
              <a:buNone/>
            </a:pPr>
            <a:r>
              <a:rPr lang="en-US" dirty="0"/>
              <a:t>Students, volunteers and scientists investigate Earth’s zone of life through GLOBE Biosphere investigations. You will define your study site and collect data using GLOBE protocols. These instructions ensure that you will use the right instruments and procedures so that </a:t>
            </a:r>
            <a:r>
              <a:rPr lang="en-US" b="1" dirty="0">
                <a:solidFill>
                  <a:schemeClr val="accent6">
                    <a:lumMod val="50000"/>
                  </a:schemeClr>
                </a:solidFill>
              </a:rPr>
              <a:t>the data you collect will be comparable to data collected by others around the world. </a:t>
            </a:r>
          </a:p>
          <a:p>
            <a:pPr marL="0" indent="0" algn="just">
              <a:buNone/>
            </a:pPr>
            <a:endParaRPr lang="en-US" dirty="0"/>
          </a:p>
          <a:p>
            <a:pPr marL="0" indent="0" algn="just">
              <a:buNone/>
            </a:pPr>
            <a:r>
              <a:rPr lang="en-US" dirty="0"/>
              <a:t>You also have access to Learning Activities, which aid in the understanding of important scientific concepts, data collection methodologies, and procedures for analysis. The Biosphere Investigation area of the </a:t>
            </a:r>
            <a:r>
              <a:rPr lang="en-US" b="1" dirty="0">
                <a:solidFill>
                  <a:schemeClr val="accent6">
                    <a:lumMod val="50000"/>
                  </a:schemeClr>
                </a:solidFill>
              </a:rPr>
              <a:t>GLOBE Teacher’s Guide </a:t>
            </a:r>
            <a:r>
              <a:rPr lang="en-US" dirty="0"/>
              <a:t>has links to all the biosphere protocols covered in this module. There is a separate document with classroom learning activities supporting the biosphere investigations. The Appendix contains data sheets for all the  biosphere protocols.</a:t>
            </a:r>
          </a:p>
          <a:p>
            <a:pPr algn="just"/>
            <a:endParaRPr lang="en-US" sz="3600" dirty="0">
              <a:solidFill>
                <a:prstClr val="black"/>
              </a:solidFill>
            </a:endParaRPr>
          </a:p>
          <a:p>
            <a:pPr algn="just"/>
            <a:endParaRPr lang="en-US" sz="3600" dirty="0">
              <a:solidFill>
                <a:prstClr val="black"/>
              </a:solidFill>
            </a:endParaRPr>
          </a:p>
          <a:p>
            <a:endParaRPr lang="en-US" dirty="0"/>
          </a:p>
        </p:txBody>
      </p:sp>
      <p:pic>
        <p:nvPicPr>
          <p:cNvPr id="6" name="Picture 5" descr="Screenshot of pages of the GLOBE Biosphere Teacher's Guide and Learning Activiti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472" y="1628774"/>
            <a:ext cx="3931390" cy="4221071"/>
          </a:xfrm>
          <a:prstGeom prst="rect">
            <a:avLst/>
          </a:prstGeom>
        </p:spPr>
      </p:pic>
      <p:sp>
        <p:nvSpPr>
          <p:cNvPr id="7" name="TextBox 6"/>
          <p:cNvSpPr txBox="1"/>
          <p:nvPr/>
        </p:nvSpPr>
        <p:spPr>
          <a:xfrm>
            <a:off x="6834754" y="5849846"/>
            <a:ext cx="4107050" cy="646331"/>
          </a:xfrm>
          <a:prstGeom prst="rect">
            <a:avLst/>
          </a:prstGeom>
          <a:noFill/>
        </p:spPr>
        <p:txBody>
          <a:bodyPr wrap="square" rtlCol="0">
            <a:spAutoFit/>
          </a:bodyPr>
          <a:lstStyle/>
          <a:p>
            <a:r>
              <a:rPr lang="en-US" dirty="0">
                <a:hlinkClick r:id="rId5"/>
              </a:rPr>
              <a:t>GLOBE Biosphere Teacher’s Guide</a:t>
            </a:r>
          </a:p>
          <a:p>
            <a:r>
              <a:rPr lang="en-US" dirty="0">
                <a:hlinkClick r:id="rId5"/>
              </a:rPr>
              <a:t>Biosphere Learning Activities</a:t>
            </a:r>
            <a:endParaRPr lang="en-US" dirty="0"/>
          </a:p>
        </p:txBody>
      </p:sp>
    </p:spTree>
    <p:extLst>
      <p:ext uri="{BB962C8B-B14F-4D97-AF65-F5344CB8AC3E}">
        <p14:creationId xmlns:p14="http://schemas.microsoft.com/office/powerpoint/2010/main" val="1283560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9263217" cy="1600200"/>
          </a:xfrm>
        </p:spPr>
        <p:txBody>
          <a:bodyPr/>
          <a:lstStyle/>
          <a:p>
            <a:r>
              <a:rPr lang="en-US" dirty="0"/>
              <a:t>Carbon Cycle</a:t>
            </a:r>
          </a:p>
        </p:txBody>
      </p:sp>
      <p:sp>
        <p:nvSpPr>
          <p:cNvPr id="3" name="Subtitle 2"/>
          <p:cNvSpPr>
            <a:spLocks noGrp="1"/>
          </p:cNvSpPr>
          <p:nvPr>
            <p:ph type="body" sz="half" idx="2"/>
          </p:nvPr>
        </p:nvSpPr>
        <p:spPr>
          <a:xfrm>
            <a:off x="527554" y="1760388"/>
            <a:ext cx="8083046" cy="4961087"/>
          </a:xfrm>
        </p:spPr>
        <p:txBody>
          <a:bodyPr>
            <a:noAutofit/>
          </a:bodyPr>
          <a:lstStyle/>
          <a:p>
            <a:pPr algn="just"/>
            <a:r>
              <a:rPr lang="en-US" sz="1850" dirty="0"/>
              <a:t>Carbon is the most abundant element in living things. It is also present in the Earth’s atmosphere, soil, oceans, and crust. The </a:t>
            </a:r>
            <a:r>
              <a:rPr lang="en-US" sz="1850" b="1" dirty="0">
                <a:solidFill>
                  <a:schemeClr val="accent6">
                    <a:lumMod val="50000"/>
                  </a:schemeClr>
                </a:solidFill>
              </a:rPr>
              <a:t>Global Carbon Cycle </a:t>
            </a:r>
            <a:r>
              <a:rPr lang="en-US" sz="1850" dirty="0"/>
              <a:t>is the movement of carbon between the atmosphere, land, and oceans. Carbon Cycle materials use a </a:t>
            </a:r>
            <a:r>
              <a:rPr lang="en-US" sz="1850" b="1" dirty="0"/>
              <a:t>systems-thinking approach </a:t>
            </a:r>
            <a:r>
              <a:rPr lang="en-US" sz="1850" dirty="0"/>
              <a:t>to gain a foundation in the carbon cycle and its relation to climate and energy. These include:</a:t>
            </a:r>
          </a:p>
          <a:p>
            <a:pPr fontAlgn="base"/>
            <a:r>
              <a:rPr lang="en-US" sz="1850" b="1" dirty="0"/>
              <a:t>Introductory Learning Activities</a:t>
            </a:r>
            <a:r>
              <a:rPr lang="en-US" sz="1850" dirty="0"/>
              <a:t>: Hands-on activities that use a systems thinking approach to understanding the global carbon cycle.</a:t>
            </a:r>
          </a:p>
          <a:p>
            <a:pPr fontAlgn="base"/>
            <a:r>
              <a:rPr lang="en-US" sz="1850" b="1" dirty="0"/>
              <a:t>Plant-A-Plant Experiments:</a:t>
            </a:r>
            <a:r>
              <a:rPr lang="en-US" sz="1850" dirty="0"/>
              <a:t> Hands-on cultivation experiments for the classroom, with options for structured, guided, or open levels of inquiry.</a:t>
            </a:r>
          </a:p>
          <a:p>
            <a:pPr fontAlgn="base"/>
            <a:r>
              <a:rPr lang="en-US" sz="1850" b="1" dirty="0"/>
              <a:t>Protocols and Field Learning Activities:</a:t>
            </a:r>
            <a:r>
              <a:rPr lang="en-US" sz="1850" dirty="0"/>
              <a:t> Skills designed to help you collect and analyze data to determine the biomass and carbon storage in the vegetation near you.</a:t>
            </a:r>
          </a:p>
          <a:p>
            <a:pPr fontAlgn="base"/>
            <a:r>
              <a:rPr lang="en-US" sz="1850" b="1" dirty="0"/>
              <a:t>Modeling: </a:t>
            </a:r>
            <a:r>
              <a:rPr lang="en-US" sz="1850" dirty="0"/>
              <a:t>Computer models (at varying levels of complexity) to help you predict the change in biomass and carbon storage over time.</a:t>
            </a:r>
          </a:p>
          <a:p>
            <a:pPr fontAlgn="base"/>
            <a:r>
              <a:rPr lang="en-US" sz="1850" b="1" dirty="0"/>
              <a:t>Teacher Support:</a:t>
            </a:r>
            <a:r>
              <a:rPr lang="en-US" sz="1850" dirty="0"/>
              <a:t> NGSS-correlated materials; ready-to-use assessment materials; and background information on carbon, systems, models, and inquiry teaching.</a:t>
            </a:r>
          </a:p>
          <a:p>
            <a:pPr algn="just"/>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Slide Number Placeholder 3"/>
          <p:cNvSpPr>
            <a:spLocks noGrp="1"/>
          </p:cNvSpPr>
          <p:nvPr>
            <p:ph type="sldNum" sz="quarter" idx="12"/>
          </p:nvPr>
        </p:nvSpPr>
        <p:spPr/>
        <p:txBody>
          <a:bodyPr/>
          <a:lstStyle/>
          <a:p>
            <a:fld id="{D0F8D595-2BBE-C940-AE80-18560D5B94B4}" type="slidenum">
              <a:rPr lang="en-US" smtClean="0"/>
              <a:t>39</a:t>
            </a:fld>
            <a:endParaRPr lang="en-US" dirty="0"/>
          </a:p>
        </p:txBody>
      </p:sp>
      <p:pic>
        <p:nvPicPr>
          <p:cNvPr id="9" name="Picture 8" descr="Image of forest stream.">
            <a:extLst>
              <a:ext uri="{FF2B5EF4-FFF2-40B4-BE49-F238E27FC236}">
                <a16:creationId xmlns:a16="http://schemas.microsoft.com/office/drawing/2014/main" id="{E1C517EE-522A-4E48-9706-C4AE583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4057" y="1404386"/>
            <a:ext cx="3128535" cy="2346401"/>
          </a:xfrm>
          <a:prstGeom prst="rect">
            <a:avLst/>
          </a:prstGeom>
        </p:spPr>
      </p:pic>
      <p:pic>
        <p:nvPicPr>
          <p:cNvPr id="13" name="Picture 4" descr="Image of storybook carbon atom.">
            <a:extLst>
              <a:ext uri="{FF2B5EF4-FFF2-40B4-BE49-F238E27FC236}">
                <a16:creationId xmlns:a16="http://schemas.microsoft.com/office/drawing/2014/main" id="{53FDE91F-FD6B-444E-8B96-785D6C05611F}"/>
              </a:ext>
            </a:extLst>
          </p:cNvPr>
          <p:cNvPicPr>
            <a:picLocks noChangeAspect="1"/>
          </p:cNvPicPr>
          <p:nvPr/>
        </p:nvPicPr>
        <p:blipFill>
          <a:blip r:embed="rId4"/>
          <a:stretch>
            <a:fillRect/>
          </a:stretch>
        </p:blipFill>
        <p:spPr>
          <a:xfrm>
            <a:off x="9413749" y="4037693"/>
            <a:ext cx="2067051" cy="2053252"/>
          </a:xfrm>
          <a:prstGeom prst="rect">
            <a:avLst/>
          </a:prstGeom>
        </p:spPr>
      </p:pic>
    </p:spTree>
    <p:extLst>
      <p:ext uri="{BB962C8B-B14F-4D97-AF65-F5344CB8AC3E}">
        <p14:creationId xmlns:p14="http://schemas.microsoft.com/office/powerpoint/2010/main" val="798599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9263217" cy="1600200"/>
          </a:xfrm>
        </p:spPr>
        <p:txBody>
          <a:bodyPr/>
          <a:lstStyle/>
          <a:p>
            <a:r>
              <a:rPr lang="en-US" dirty="0"/>
              <a:t>Carbon Cycle Protocols</a:t>
            </a:r>
          </a:p>
        </p:txBody>
      </p:sp>
      <p:sp>
        <p:nvSpPr>
          <p:cNvPr id="3" name="Subtitle 2"/>
          <p:cNvSpPr>
            <a:spLocks noGrp="1"/>
          </p:cNvSpPr>
          <p:nvPr>
            <p:ph type="body" sz="half" idx="2"/>
          </p:nvPr>
        </p:nvSpPr>
        <p:spPr>
          <a:xfrm>
            <a:off x="527554" y="1760389"/>
            <a:ext cx="9263218" cy="4961086"/>
          </a:xfrm>
        </p:spPr>
        <p:txBody>
          <a:bodyPr>
            <a:noAutofit/>
          </a:bodyPr>
          <a:lstStyle/>
          <a:p>
            <a:pPr algn="just"/>
            <a:r>
              <a:rPr lang="en-US" sz="2400" b="1" dirty="0">
                <a:solidFill>
                  <a:schemeClr val="accent6">
                    <a:lumMod val="50000"/>
                  </a:schemeClr>
                </a:solidFill>
                <a:latin typeface="Calibri" panose="020F0502020204030204" pitchFamily="34" charset="0"/>
                <a:cs typeface="Calibri" panose="020F0502020204030204" pitchFamily="34" charset="0"/>
              </a:rPr>
              <a:t>Site Selection: </a:t>
            </a:r>
            <a:r>
              <a:rPr lang="en-US" sz="2400" dirty="0">
                <a:latin typeface="Calibri" panose="020F0502020204030204" pitchFamily="34" charset="0"/>
                <a:cs typeface="Calibri" panose="020F0502020204030204" pitchFamily="34" charset="0"/>
              </a:rPr>
              <a:t> </a:t>
            </a:r>
            <a:r>
              <a:rPr lang="en-US" sz="2000" i="1" dirty="0">
                <a:solidFill>
                  <a:sysClr val="windowText" lastClr="000000"/>
                </a:solidFill>
                <a:latin typeface="Calibri" panose="020F0502020204030204" pitchFamily="34" charset="0"/>
                <a:cs typeface="Calibri" panose="020F0502020204030204" pitchFamily="34" charset="0"/>
              </a:rPr>
              <a:t>Determine if your site is a “Standard” or ”Non-standard” site.</a:t>
            </a:r>
            <a:endParaRPr lang="en-US" sz="2000" i="1" dirty="0">
              <a:latin typeface="Calibri" panose="020F0502020204030204" pitchFamily="34" charset="0"/>
              <a:cs typeface="Calibri" panose="020F0502020204030204" pitchFamily="34" charset="0"/>
            </a:endParaRPr>
          </a:p>
          <a:p>
            <a:pPr marL="347472" indent="-347472" algn="just"/>
            <a:r>
              <a:rPr lang="en-US" sz="2000" u="sng" dirty="0">
                <a:latin typeface="Calibri" panose="020F0502020204030204" pitchFamily="34" charset="0"/>
                <a:cs typeface="Calibri" panose="020F0502020204030204" pitchFamily="34" charset="0"/>
              </a:rPr>
              <a:t>Standard Site</a:t>
            </a:r>
            <a:r>
              <a:rPr lang="en-US" sz="2000" dirty="0">
                <a:latin typeface="Calibri" panose="020F0502020204030204" pitchFamily="34" charset="0"/>
                <a:cs typeface="Calibri" panose="020F0502020204030204" pitchFamily="34" charset="0"/>
              </a:rPr>
              <a:t> - </a:t>
            </a:r>
            <a:r>
              <a:rPr lang="en-US" sz="2000" dirty="0">
                <a:solidFill>
                  <a:sysClr val="windowText" lastClr="000000"/>
                </a:solidFill>
                <a:latin typeface="Calibri" panose="020F0502020204030204" pitchFamily="34" charset="0"/>
                <a:cs typeface="Calibri" panose="020F0502020204030204" pitchFamily="34" charset="0"/>
              </a:rPr>
              <a:t>an accessible area of at least 225 m</a:t>
            </a:r>
            <a:r>
              <a:rPr lang="en-US" sz="2000" baseline="30000" dirty="0">
                <a:solidFill>
                  <a:sysClr val="windowText" lastClr="000000"/>
                </a:solidFill>
                <a:latin typeface="Calibri" panose="020F0502020204030204" pitchFamily="34" charset="0"/>
                <a:cs typeface="Calibri" panose="020F0502020204030204" pitchFamily="34" charset="0"/>
              </a:rPr>
              <a:t>2</a:t>
            </a:r>
            <a:r>
              <a:rPr lang="en-US" sz="2000" dirty="0">
                <a:solidFill>
                  <a:sysClr val="windowText" lastClr="000000"/>
                </a:solidFill>
                <a:latin typeface="Calibri" panose="020F0502020204030204" pitchFamily="34" charset="0"/>
                <a:cs typeface="Calibri" panose="020F0502020204030204" pitchFamily="34" charset="0"/>
              </a:rPr>
              <a:t> (15m x 15m) of contiguous vegetation (forest, shrubland, grassland). Aim for 30 m x 30 m (900 m</a:t>
            </a:r>
            <a:r>
              <a:rPr lang="en-US" sz="2000" baseline="30000" dirty="0">
                <a:solidFill>
                  <a:sysClr val="windowText" lastClr="000000"/>
                </a:solidFill>
                <a:latin typeface="Calibri" panose="020F0502020204030204" pitchFamily="34" charset="0"/>
                <a:cs typeface="Calibri" panose="020F0502020204030204" pitchFamily="34" charset="0"/>
              </a:rPr>
              <a:t>2</a:t>
            </a:r>
            <a:r>
              <a:rPr lang="en-US" sz="2000" dirty="0">
                <a:solidFill>
                  <a:sysClr val="windowText" lastClr="000000"/>
                </a:solidFill>
                <a:latin typeface="Calibri" panose="020F0502020204030204" pitchFamily="34" charset="0"/>
                <a:cs typeface="Calibri" panose="020F0502020204030204" pitchFamily="34" charset="0"/>
              </a:rPr>
              <a:t>), although a smaller or different shaped area will work.</a:t>
            </a:r>
          </a:p>
          <a:p>
            <a:pPr marL="349250" indent="-349250"/>
            <a:r>
              <a:rPr lang="en-US" sz="2000" dirty="0">
                <a:latin typeface="Calibri" panose="020F0502020204030204" pitchFamily="34" charset="0"/>
                <a:cs typeface="Calibri" panose="020F0502020204030204" pitchFamily="34" charset="0"/>
              </a:rPr>
              <a:t> </a:t>
            </a:r>
            <a:r>
              <a:rPr lang="en-US" sz="2000" u="sng" dirty="0">
                <a:solidFill>
                  <a:sysClr val="windowText" lastClr="000000"/>
                </a:solidFill>
                <a:latin typeface="Calibri" panose="020F0502020204030204" pitchFamily="34" charset="0"/>
                <a:cs typeface="Calibri" panose="020F0502020204030204" pitchFamily="34" charset="0"/>
              </a:rPr>
              <a:t>Non-standard Site</a:t>
            </a:r>
            <a:r>
              <a:rPr lang="en-US" sz="2000" dirty="0">
                <a:solidFill>
                  <a:sysClr val="windowText" lastClr="000000"/>
                </a:solidFill>
                <a:latin typeface="Calibri" panose="020F0502020204030204" pitchFamily="34" charset="0"/>
                <a:cs typeface="Calibri" panose="020F0502020204030204" pitchFamily="34" charset="0"/>
              </a:rPr>
              <a:t> – an </a:t>
            </a:r>
            <a:r>
              <a:rPr lang="en-US" sz="2000" dirty="0">
                <a:latin typeface="Calibri" panose="020F0502020204030204" pitchFamily="34" charset="0"/>
                <a:cs typeface="Calibri" panose="020F0502020204030204" pitchFamily="34" charset="0"/>
              </a:rPr>
              <a:t>accessible area of </a:t>
            </a:r>
            <a:r>
              <a:rPr lang="en-US" sz="2000" dirty="0">
                <a:solidFill>
                  <a:sysClr val="windowText" lastClr="000000"/>
                </a:solidFill>
                <a:latin typeface="Calibri" panose="020F0502020204030204" pitchFamily="34" charset="0"/>
                <a:cs typeface="Calibri" panose="020F0502020204030204" pitchFamily="34" charset="0"/>
              </a:rPr>
              <a:t>225 m</a:t>
            </a:r>
            <a:r>
              <a:rPr lang="en-US" sz="2000" baseline="30000" dirty="0">
                <a:solidFill>
                  <a:sysClr val="windowText" lastClr="000000"/>
                </a:solidFill>
                <a:latin typeface="Calibri" panose="020F0502020204030204" pitchFamily="34" charset="0"/>
                <a:cs typeface="Calibri" panose="020F0502020204030204" pitchFamily="34" charset="0"/>
              </a:rPr>
              <a:t>2</a:t>
            </a:r>
            <a:r>
              <a:rPr lang="en-US" sz="2000" dirty="0">
                <a:solidFill>
                  <a:sysClr val="windowText" lastClr="000000"/>
                </a:solidFill>
                <a:latin typeface="Calibri" panose="020F0502020204030204" pitchFamily="34" charset="0"/>
                <a:cs typeface="Calibri" panose="020F0502020204030204" pitchFamily="34" charset="0"/>
              </a:rPr>
              <a:t> (15m x 15m)</a:t>
            </a:r>
            <a:r>
              <a:rPr lang="en-US" sz="2000" dirty="0">
                <a:latin typeface="Calibri" panose="020F0502020204030204" pitchFamily="34" charset="0"/>
                <a:cs typeface="Calibri" panose="020F0502020204030204" pitchFamily="34" charset="0"/>
              </a:rPr>
              <a:t>  with some vegetation and some human interference (i.e. a local park, city block, or the school area itself).</a:t>
            </a:r>
            <a:endParaRPr lang="en-US" sz="2000" b="1" dirty="0">
              <a:solidFill>
                <a:schemeClr val="accent6">
                  <a:lumMod val="75000"/>
                </a:schemeClr>
              </a:solidFill>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400" b="1" dirty="0">
                <a:solidFill>
                  <a:schemeClr val="accent6">
                    <a:lumMod val="50000"/>
                  </a:schemeClr>
                </a:solidFill>
                <a:latin typeface="Calibri" panose="020F0502020204030204" pitchFamily="34" charset="0"/>
                <a:cs typeface="Calibri" panose="020F0502020204030204" pitchFamily="34" charset="0"/>
              </a:rPr>
              <a:t>Site Set-up:</a:t>
            </a:r>
          </a:p>
          <a:p>
            <a:pPr algn="just"/>
            <a:r>
              <a:rPr lang="en-US" sz="2000" dirty="0">
                <a:solidFill>
                  <a:sysClr val="windowText" lastClr="000000"/>
                </a:solidFill>
                <a:latin typeface="Calibri" panose="020F0502020204030204" pitchFamily="34" charset="0"/>
                <a:cs typeface="Calibri" panose="020F0502020204030204" pitchFamily="34" charset="0"/>
              </a:rPr>
              <a:t>Use a compass and pacing to set up the site. </a:t>
            </a:r>
          </a:p>
          <a:p>
            <a:pPr algn="just"/>
            <a:r>
              <a:rPr lang="en-US" sz="2000" dirty="0">
                <a:solidFill>
                  <a:sysClr val="windowText" lastClr="000000"/>
                </a:solidFill>
                <a:latin typeface="Calibri" panose="020F0502020204030204" pitchFamily="34" charset="0"/>
                <a:cs typeface="Calibri" panose="020F0502020204030204" pitchFamily="34" charset="0"/>
              </a:rPr>
              <a:t>Record appropriate site information. </a:t>
            </a:r>
          </a:p>
          <a:p>
            <a:pPr algn="just"/>
            <a:r>
              <a:rPr lang="en-US" sz="2000" dirty="0">
                <a:solidFill>
                  <a:sysClr val="windowText" lastClr="000000"/>
                </a:solidFill>
                <a:latin typeface="Calibri" panose="020F0502020204030204" pitchFamily="34" charset="0"/>
                <a:cs typeface="Calibri" panose="020F0502020204030204" pitchFamily="34" charset="0"/>
              </a:rPr>
              <a:t>Can be done from center of Land Cover Site.</a:t>
            </a:r>
            <a:endParaRPr lang="en-US" sz="2000" dirty="0">
              <a:solidFill>
                <a:schemeClr val="accent6">
                  <a:lumMod val="75000"/>
                </a:schemeClr>
              </a:solidFill>
              <a:latin typeface="Calibri" panose="020F0502020204030204" pitchFamily="34" charset="0"/>
              <a:cs typeface="Calibri" panose="020F0502020204030204" pitchFamily="34" charset="0"/>
            </a:endParaRPr>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Slide Number Placeholder 3"/>
          <p:cNvSpPr>
            <a:spLocks noGrp="1"/>
          </p:cNvSpPr>
          <p:nvPr>
            <p:ph type="sldNum" sz="quarter" idx="12"/>
          </p:nvPr>
        </p:nvSpPr>
        <p:spPr/>
        <p:txBody>
          <a:bodyPr/>
          <a:lstStyle/>
          <a:p>
            <a:fld id="{D0F8D595-2BBE-C940-AE80-18560D5B94B4}" type="slidenum">
              <a:rPr lang="en-US" smtClean="0"/>
              <a:t>40</a:t>
            </a:fld>
            <a:endParaRPr lang="en-US" dirty="0"/>
          </a:p>
        </p:txBody>
      </p:sp>
      <p:pic>
        <p:nvPicPr>
          <p:cNvPr id="8" name="Picture 4" descr="Standard site images showing that sites can be different shapes, but must be contiguous vegetation.">
            <a:extLst>
              <a:ext uri="{FF2B5EF4-FFF2-40B4-BE49-F238E27FC236}">
                <a16:creationId xmlns:a16="http://schemas.microsoft.com/office/drawing/2014/main" id="{3DDBDA9C-30FE-BF49-AE38-6A60DE8FE151}"/>
              </a:ext>
            </a:extLst>
          </p:cNvPr>
          <p:cNvPicPr>
            <a:picLocks noChangeAspect="1"/>
          </p:cNvPicPr>
          <p:nvPr/>
        </p:nvPicPr>
        <p:blipFill>
          <a:blip r:embed="rId3"/>
          <a:stretch>
            <a:fillRect/>
          </a:stretch>
        </p:blipFill>
        <p:spPr>
          <a:xfrm>
            <a:off x="9935114" y="1351789"/>
            <a:ext cx="1418686" cy="1687018"/>
          </a:xfrm>
          <a:prstGeom prst="rect">
            <a:avLst/>
          </a:prstGeom>
        </p:spPr>
      </p:pic>
      <p:pic>
        <p:nvPicPr>
          <p:cNvPr id="10" name="Picture 6" descr="Non-standard site image showing the site can be a park or schoolyard site.">
            <a:extLst>
              <a:ext uri="{FF2B5EF4-FFF2-40B4-BE49-F238E27FC236}">
                <a16:creationId xmlns:a16="http://schemas.microsoft.com/office/drawing/2014/main" id="{7DFDFDFD-4966-5541-92F7-AE5E702EE8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71926" y="3121355"/>
            <a:ext cx="1637663" cy="1269432"/>
          </a:xfrm>
          <a:prstGeom prst="rect">
            <a:avLst/>
          </a:prstGeom>
        </p:spPr>
      </p:pic>
      <p:pic>
        <p:nvPicPr>
          <p:cNvPr id="13" name="Picture 3" descr="Image showing pacing and flag placement at Carbon Site.">
            <a:extLst>
              <a:ext uri="{FF2B5EF4-FFF2-40B4-BE49-F238E27FC236}">
                <a16:creationId xmlns:a16="http://schemas.microsoft.com/office/drawing/2014/main" id="{1CD59E32-39FC-D046-AC55-EA6C02AC8F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96771" y="4581411"/>
            <a:ext cx="1952103" cy="2140064"/>
          </a:xfrm>
          <a:prstGeom prst="rect">
            <a:avLst/>
          </a:prstGeom>
        </p:spPr>
      </p:pic>
    </p:spTree>
    <p:extLst>
      <p:ext uri="{BB962C8B-B14F-4D97-AF65-F5344CB8AC3E}">
        <p14:creationId xmlns:p14="http://schemas.microsoft.com/office/powerpoint/2010/main" val="2532537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9263217" cy="1600200"/>
          </a:xfrm>
        </p:spPr>
        <p:txBody>
          <a:bodyPr/>
          <a:lstStyle/>
          <a:p>
            <a:r>
              <a:rPr lang="en-US" dirty="0"/>
              <a:t>Carbon Cycle Protocols</a:t>
            </a:r>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Slide Number Placeholder 3"/>
          <p:cNvSpPr>
            <a:spLocks noGrp="1"/>
          </p:cNvSpPr>
          <p:nvPr>
            <p:ph type="sldNum" sz="quarter" idx="12"/>
          </p:nvPr>
        </p:nvSpPr>
        <p:spPr/>
        <p:txBody>
          <a:bodyPr/>
          <a:lstStyle/>
          <a:p>
            <a:fld id="{D0F8D595-2BBE-C940-AE80-18560D5B94B4}" type="slidenum">
              <a:rPr lang="en-US" smtClean="0"/>
              <a:t>41</a:t>
            </a:fld>
            <a:endParaRPr lang="en-US" dirty="0"/>
          </a:p>
        </p:txBody>
      </p:sp>
      <p:pic>
        <p:nvPicPr>
          <p:cNvPr id="10" name="Picture 3" descr="Person measuring tree circumferece at 1.35 m.">
            <a:extLst>
              <a:ext uri="{FF2B5EF4-FFF2-40B4-BE49-F238E27FC236}">
                <a16:creationId xmlns:a16="http://schemas.microsoft.com/office/drawing/2014/main" id="{80C01DE4-8F35-5D49-926A-35CB285DF57C}"/>
              </a:ext>
            </a:extLst>
          </p:cNvPr>
          <p:cNvPicPr>
            <a:picLocks noChangeAspect="1"/>
          </p:cNvPicPr>
          <p:nvPr/>
        </p:nvPicPr>
        <p:blipFill>
          <a:blip r:embed="rId3"/>
          <a:stretch>
            <a:fillRect/>
          </a:stretch>
        </p:blipFill>
        <p:spPr>
          <a:xfrm>
            <a:off x="838200" y="2302808"/>
            <a:ext cx="2508525" cy="3025378"/>
          </a:xfrm>
          <a:prstGeom prst="rect">
            <a:avLst/>
          </a:prstGeom>
        </p:spPr>
      </p:pic>
      <p:sp>
        <p:nvSpPr>
          <p:cNvPr id="14" name="Content Placeholder 3">
            <a:extLst>
              <a:ext uri="{FF2B5EF4-FFF2-40B4-BE49-F238E27FC236}">
                <a16:creationId xmlns:a16="http://schemas.microsoft.com/office/drawing/2014/main" id="{0DE0329D-F4E7-BD4C-BFEF-E70E64EA6F32}"/>
              </a:ext>
            </a:extLst>
          </p:cNvPr>
          <p:cNvSpPr txBox="1">
            <a:spLocks/>
          </p:cNvSpPr>
          <p:nvPr/>
        </p:nvSpPr>
        <p:spPr>
          <a:xfrm>
            <a:off x="557279" y="1606586"/>
            <a:ext cx="8676061" cy="452432"/>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r>
              <a:rPr lang="en-US" sz="2600" b="1" u="sng" dirty="0">
                <a:latin typeface="Calibri" panose="020F0502020204030204" pitchFamily="34" charset="0"/>
                <a:cs typeface="Calibri" panose="020F0502020204030204" pitchFamily="34" charset="0"/>
              </a:rPr>
              <a:t>Depending on vegetation present, you will measure:</a:t>
            </a:r>
            <a:endParaRPr lang="en-US" sz="2600" u="sng" dirty="0">
              <a:latin typeface="Calibri" panose="020F0502020204030204" pitchFamily="34" charset="0"/>
              <a:cs typeface="Calibri" panose="020F0502020204030204" pitchFamily="34" charset="0"/>
            </a:endParaRPr>
          </a:p>
        </p:txBody>
      </p:sp>
      <p:grpSp>
        <p:nvGrpSpPr>
          <p:cNvPr id="15" name="Group 14" descr="Image of shrub.">
            <a:extLst>
              <a:ext uri="{FF2B5EF4-FFF2-40B4-BE49-F238E27FC236}">
                <a16:creationId xmlns:a16="http://schemas.microsoft.com/office/drawing/2014/main" id="{78726ACF-7727-474B-A84F-AC668295F230}"/>
              </a:ext>
            </a:extLst>
          </p:cNvPr>
          <p:cNvGrpSpPr/>
          <p:nvPr/>
        </p:nvGrpSpPr>
        <p:grpSpPr>
          <a:xfrm>
            <a:off x="4460873" y="3131297"/>
            <a:ext cx="2919974" cy="1753838"/>
            <a:chOff x="3097293" y="3559454"/>
            <a:chExt cx="2919974" cy="1753838"/>
          </a:xfrm>
        </p:grpSpPr>
        <p:pic>
          <p:nvPicPr>
            <p:cNvPr id="17" name="Picture 16" descr="Screen Shot 2018-04-13 at 11.00.39 AM.png">
              <a:extLst>
                <a:ext uri="{FF2B5EF4-FFF2-40B4-BE49-F238E27FC236}">
                  <a16:creationId xmlns:a16="http://schemas.microsoft.com/office/drawing/2014/main" id="{237D177E-62FC-BD4F-ADB3-812841EDFFE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 b="3578"/>
            <a:stretch/>
          </p:blipFill>
          <p:spPr>
            <a:xfrm rot="18864562">
              <a:off x="3084358" y="3572389"/>
              <a:ext cx="1279035" cy="1253166"/>
            </a:xfrm>
            <a:prstGeom prst="rect">
              <a:avLst/>
            </a:prstGeom>
          </p:spPr>
        </p:pic>
        <p:pic>
          <p:nvPicPr>
            <p:cNvPr id="18" name="Picture 17" descr="Screen Shot 2018-04-13 at 11.00.08 AM.png">
              <a:extLst>
                <a:ext uri="{FF2B5EF4-FFF2-40B4-BE49-F238E27FC236}">
                  <a16:creationId xmlns:a16="http://schemas.microsoft.com/office/drawing/2014/main" id="{31BAAA98-9E9C-3243-8026-A6240E67BE47}"/>
                </a:ext>
              </a:extLst>
            </p:cNvPr>
            <p:cNvPicPr>
              <a:picLocks noChangeAspect="1"/>
            </p:cNvPicPr>
            <p:nvPr/>
          </p:nvPicPr>
          <p:blipFill rotWithShape="1">
            <a:blip r:embed="rId6">
              <a:extLst>
                <a:ext uri="{28A0092B-C50C-407E-A947-70E740481C1C}">
                  <a14:useLocalDpi xmlns:a14="http://schemas.microsoft.com/office/drawing/2010/main" val="0"/>
                </a:ext>
              </a:extLst>
            </a:blip>
            <a:srcRect l="7366" r="10657"/>
            <a:stretch/>
          </p:blipFill>
          <p:spPr>
            <a:xfrm>
              <a:off x="3817906" y="3639555"/>
              <a:ext cx="2199361" cy="1673737"/>
            </a:xfrm>
            <a:prstGeom prst="rect">
              <a:avLst/>
            </a:prstGeom>
          </p:spPr>
        </p:pic>
      </p:grpSp>
      <p:pic>
        <p:nvPicPr>
          <p:cNvPr id="19" name="Picture 18" descr="Image of grass. ">
            <a:extLst>
              <a:ext uri="{FF2B5EF4-FFF2-40B4-BE49-F238E27FC236}">
                <a16:creationId xmlns:a16="http://schemas.microsoft.com/office/drawing/2014/main" id="{4AB3A655-C92B-0848-8EBA-A0D4DE54E4B3}"/>
              </a:ext>
            </a:extLst>
          </p:cNvPr>
          <p:cNvPicPr>
            <a:picLocks noChangeAspect="1"/>
          </p:cNvPicPr>
          <p:nvPr/>
        </p:nvPicPr>
        <p:blipFill>
          <a:blip r:embed="rId7"/>
          <a:stretch>
            <a:fillRect/>
          </a:stretch>
        </p:blipFill>
        <p:spPr>
          <a:xfrm>
            <a:off x="8491415" y="2507157"/>
            <a:ext cx="2120460" cy="1408481"/>
          </a:xfrm>
          <a:prstGeom prst="rect">
            <a:avLst/>
          </a:prstGeom>
        </p:spPr>
      </p:pic>
      <p:grpSp>
        <p:nvGrpSpPr>
          <p:cNvPr id="20" name="Group 19" descr="Image of grass clippings in paper bags.">
            <a:extLst>
              <a:ext uri="{FF2B5EF4-FFF2-40B4-BE49-F238E27FC236}">
                <a16:creationId xmlns:a16="http://schemas.microsoft.com/office/drawing/2014/main" id="{6264CE20-A1D7-D44F-9203-DF4F15ADBCA3}"/>
              </a:ext>
            </a:extLst>
          </p:cNvPr>
          <p:cNvGrpSpPr/>
          <p:nvPr/>
        </p:nvGrpSpPr>
        <p:grpSpPr>
          <a:xfrm>
            <a:off x="9337114" y="3529141"/>
            <a:ext cx="2204115" cy="1490754"/>
            <a:chOff x="6677280" y="4476424"/>
            <a:chExt cx="2204115" cy="1490754"/>
          </a:xfrm>
        </p:grpSpPr>
        <p:pic>
          <p:nvPicPr>
            <p:cNvPr id="21" name="Picture 2" descr="https://iowalearningfarms.files.wordpress.com/2015/12/img_4237.jpg?w=646&amp;h=400">
              <a:extLst>
                <a:ext uri="{FF2B5EF4-FFF2-40B4-BE49-F238E27FC236}">
                  <a16:creationId xmlns:a16="http://schemas.microsoft.com/office/drawing/2014/main" id="{5D3B30AF-4088-2345-A259-7CCA789793D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77280" y="4476424"/>
              <a:ext cx="2120460" cy="1312978"/>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a:extLst>
                <a:ext uri="{FF2B5EF4-FFF2-40B4-BE49-F238E27FC236}">
                  <a16:creationId xmlns:a16="http://schemas.microsoft.com/office/drawing/2014/main" id="{83E439BE-28F5-124E-AF8A-427CEDD46945}"/>
                </a:ext>
              </a:extLst>
            </p:cNvPr>
            <p:cNvSpPr txBox="1"/>
            <p:nvPr/>
          </p:nvSpPr>
          <p:spPr>
            <a:xfrm>
              <a:off x="7302117" y="5720957"/>
              <a:ext cx="1579278" cy="246221"/>
            </a:xfrm>
            <a:prstGeom prst="rect">
              <a:avLst/>
            </a:prstGeom>
            <a:noFill/>
          </p:spPr>
          <p:txBody>
            <a:bodyPr wrap="none" rtlCol="0">
              <a:spAutoFit/>
            </a:bodyPr>
            <a:lstStyle/>
            <a:p>
              <a:r>
                <a:rPr lang="en-US" sz="1000" i="1" dirty="0"/>
                <a:t>Image: </a:t>
              </a:r>
              <a:r>
                <a:rPr lang="en-US" sz="1000" i="1" dirty="0" err="1"/>
                <a:t>iowalearningfarms</a:t>
              </a:r>
              <a:endParaRPr lang="en-US" sz="1000" i="1" dirty="0"/>
            </a:p>
          </p:txBody>
        </p:sp>
      </p:grpSp>
      <p:sp>
        <p:nvSpPr>
          <p:cNvPr id="23" name="TextBox 22">
            <a:extLst>
              <a:ext uri="{FF2B5EF4-FFF2-40B4-BE49-F238E27FC236}">
                <a16:creationId xmlns:a16="http://schemas.microsoft.com/office/drawing/2014/main" id="{F93CB96B-C2AB-3247-88F3-EF19900FA0A2}"/>
              </a:ext>
            </a:extLst>
          </p:cNvPr>
          <p:cNvSpPr txBox="1"/>
          <p:nvPr/>
        </p:nvSpPr>
        <p:spPr>
          <a:xfrm>
            <a:off x="838200" y="5338583"/>
            <a:ext cx="3725315" cy="1200329"/>
          </a:xfrm>
          <a:prstGeom prst="rect">
            <a:avLst/>
          </a:prstGeom>
          <a:noFill/>
        </p:spPr>
        <p:txBody>
          <a:bodyPr wrap="none" rtlCol="0">
            <a:spAutoFit/>
          </a:bodyPr>
          <a:lstStyle/>
          <a:p>
            <a:r>
              <a:rPr lang="en-US" sz="2400" dirty="0"/>
              <a:t>All TREES present:</a:t>
            </a:r>
          </a:p>
          <a:p>
            <a:r>
              <a:rPr lang="en-US" sz="2400" dirty="0"/>
              <a:t>Tree Mapping Protocol</a:t>
            </a:r>
          </a:p>
          <a:p>
            <a:r>
              <a:rPr lang="en-US" sz="2400" dirty="0"/>
              <a:t>Tree Circumference Protocol</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2D87C94-B1DE-E64C-90FE-4A4D79DF89EA}"/>
                  </a:ext>
                </a:extLst>
              </p:cNvPr>
              <p:cNvSpPr txBox="1"/>
              <p:nvPr/>
            </p:nvSpPr>
            <p:spPr>
              <a:xfrm>
                <a:off x="4975297" y="5338583"/>
                <a:ext cx="2959179" cy="1200329"/>
              </a:xfrm>
              <a:prstGeom prst="rect">
                <a:avLst/>
              </a:prstGeom>
              <a:noFill/>
            </p:spPr>
            <p:txBody>
              <a:bodyPr wrap="square" rtlCol="0">
                <a:spAutoFit/>
              </a:bodyPr>
              <a:lstStyle/>
              <a:p>
                <a:r>
                  <a:rPr lang="en-US" sz="2400" dirty="0"/>
                  <a:t>SHRUBS/SAPLINGS: Measured if </a:t>
                </a:r>
                <a14:m>
                  <m:oMath xmlns:m="http://schemas.openxmlformats.org/officeDocument/2006/math">
                    <m:r>
                      <a:rPr lang="en-US" i="1">
                        <a:latin typeface="Cambria Math" panose="02040503050406030204" pitchFamily="18" charset="0"/>
                      </a:rPr>
                      <m:t>≥</m:t>
                    </m:r>
                  </m:oMath>
                </a14:m>
                <a:r>
                  <a:rPr lang="en-US" sz="2400" dirty="0"/>
                  <a:t>25% cover</a:t>
                </a:r>
              </a:p>
            </p:txBody>
          </p:sp>
        </mc:Choice>
        <mc:Fallback xmlns="">
          <p:sp>
            <p:nvSpPr>
              <p:cNvPr id="24" name="TextBox 23">
                <a:extLst>
                  <a:ext uri="{FF2B5EF4-FFF2-40B4-BE49-F238E27FC236}">
                    <a16:creationId xmlns:a16="http://schemas.microsoft.com/office/drawing/2014/main" id="{E2D87C94-B1DE-E64C-90FE-4A4D79DF89EA}"/>
                  </a:ext>
                </a:extLst>
              </p:cNvPr>
              <p:cNvSpPr txBox="1">
                <a:spLocks noRot="1" noChangeAspect="1" noMove="1" noResize="1" noEditPoints="1" noAdjustHandles="1" noChangeArrowheads="1" noChangeShapeType="1" noTextEdit="1"/>
              </p:cNvSpPr>
              <p:nvPr/>
            </p:nvSpPr>
            <p:spPr>
              <a:xfrm>
                <a:off x="4975297" y="5338583"/>
                <a:ext cx="2959179" cy="1200329"/>
              </a:xfrm>
              <a:prstGeom prst="rect">
                <a:avLst/>
              </a:prstGeom>
              <a:blipFill>
                <a:blip r:embed="rId9"/>
                <a:stretch>
                  <a:fillRect l="-2991" t="-4211" b="-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92FCDE6-E5B9-7F45-897D-E4942B1BA942}"/>
                  </a:ext>
                </a:extLst>
              </p:cNvPr>
              <p:cNvSpPr txBox="1"/>
              <p:nvPr/>
            </p:nvSpPr>
            <p:spPr>
              <a:xfrm>
                <a:off x="8491415" y="5338582"/>
                <a:ext cx="3419324" cy="1200329"/>
              </a:xfrm>
              <a:prstGeom prst="rect">
                <a:avLst/>
              </a:prstGeom>
              <a:noFill/>
            </p:spPr>
            <p:txBody>
              <a:bodyPr wrap="square" rtlCol="0">
                <a:spAutoFit/>
              </a:bodyPr>
              <a:lstStyle/>
              <a:p>
                <a:r>
                  <a:rPr lang="en-US" sz="2400" dirty="0"/>
                  <a:t>HERBACEAOUS</a:t>
                </a:r>
              </a:p>
              <a:p>
                <a:r>
                  <a:rPr lang="en-US" sz="2400" dirty="0"/>
                  <a:t>VEGETATION: Measured if </a:t>
                </a:r>
                <a14:m>
                  <m:oMath xmlns:m="http://schemas.openxmlformats.org/officeDocument/2006/math">
                    <m:r>
                      <a:rPr lang="en-US" sz="2400" i="1">
                        <a:latin typeface="Cambria Math" panose="02040503050406030204" pitchFamily="18" charset="0"/>
                      </a:rPr>
                      <m:t>≥ </m:t>
                    </m:r>
                  </m:oMath>
                </a14:m>
                <a:r>
                  <a:rPr lang="en-US" sz="2400" dirty="0"/>
                  <a:t>50% cover</a:t>
                </a:r>
              </a:p>
            </p:txBody>
          </p:sp>
        </mc:Choice>
        <mc:Fallback xmlns="">
          <p:sp>
            <p:nvSpPr>
              <p:cNvPr id="25" name="TextBox 24">
                <a:extLst>
                  <a:ext uri="{FF2B5EF4-FFF2-40B4-BE49-F238E27FC236}">
                    <a16:creationId xmlns:a16="http://schemas.microsoft.com/office/drawing/2014/main" id="{192FCDE6-E5B9-7F45-897D-E4942B1BA942}"/>
                  </a:ext>
                </a:extLst>
              </p:cNvPr>
              <p:cNvSpPr txBox="1">
                <a:spLocks noRot="1" noChangeAspect="1" noMove="1" noResize="1" noEditPoints="1" noAdjustHandles="1" noChangeArrowheads="1" noChangeShapeType="1" noTextEdit="1"/>
              </p:cNvSpPr>
              <p:nvPr/>
            </p:nvSpPr>
            <p:spPr>
              <a:xfrm>
                <a:off x="8491415" y="5338582"/>
                <a:ext cx="3419324" cy="1200329"/>
              </a:xfrm>
              <a:prstGeom prst="rect">
                <a:avLst/>
              </a:prstGeom>
              <a:blipFill>
                <a:blip r:embed="rId10"/>
                <a:stretch>
                  <a:fillRect l="-2963" t="-4211" r="-3333" b="-9474"/>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7F09B7DB-7196-1447-AD9B-C2DBC600525D}"/>
              </a:ext>
            </a:extLst>
          </p:cNvPr>
          <p:cNvCxnSpPr>
            <a:cxnSpLocks/>
          </p:cNvCxnSpPr>
          <p:nvPr/>
        </p:nvCxnSpPr>
        <p:spPr>
          <a:xfrm>
            <a:off x="13411200" y="5906484"/>
            <a:ext cx="640848" cy="0"/>
          </a:xfrm>
          <a:prstGeom prst="straightConnector1">
            <a:avLst/>
          </a:prstGeom>
          <a:ln>
            <a:solidFill>
              <a:srgbClr val="055000"/>
            </a:solidFill>
            <a:tailEnd type="stealth"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2716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9263217" cy="1600200"/>
          </a:xfrm>
        </p:spPr>
        <p:txBody>
          <a:bodyPr/>
          <a:lstStyle/>
          <a:p>
            <a:r>
              <a:rPr lang="en-US" dirty="0"/>
              <a:t>Carbon Cycle: How Will You Calculate Carbon?</a:t>
            </a:r>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Slide Number Placeholder 3"/>
          <p:cNvSpPr>
            <a:spLocks noGrp="1"/>
          </p:cNvSpPr>
          <p:nvPr>
            <p:ph type="sldNum" sz="quarter" idx="12"/>
          </p:nvPr>
        </p:nvSpPr>
        <p:spPr/>
        <p:txBody>
          <a:bodyPr/>
          <a:lstStyle/>
          <a:p>
            <a:fld id="{D0F8D595-2BBE-C940-AE80-18560D5B94B4}" type="slidenum">
              <a:rPr lang="en-US" smtClean="0"/>
              <a:t>42</a:t>
            </a:fld>
            <a:endParaRPr lang="en-US" dirty="0"/>
          </a:p>
        </p:txBody>
      </p:sp>
      <p:cxnSp>
        <p:nvCxnSpPr>
          <p:cNvPr id="26" name="Straight Arrow Connector 25">
            <a:extLst>
              <a:ext uri="{FF2B5EF4-FFF2-40B4-BE49-F238E27FC236}">
                <a16:creationId xmlns:a16="http://schemas.microsoft.com/office/drawing/2014/main" id="{7F09B7DB-7196-1447-AD9B-C2DBC600525D}"/>
              </a:ext>
            </a:extLst>
          </p:cNvPr>
          <p:cNvCxnSpPr>
            <a:cxnSpLocks/>
          </p:cNvCxnSpPr>
          <p:nvPr/>
        </p:nvCxnSpPr>
        <p:spPr>
          <a:xfrm>
            <a:off x="13411200" y="5906484"/>
            <a:ext cx="640848" cy="0"/>
          </a:xfrm>
          <a:prstGeom prst="straightConnector1">
            <a:avLst/>
          </a:prstGeom>
          <a:ln>
            <a:solidFill>
              <a:srgbClr val="055000"/>
            </a:solidFill>
            <a:tailEnd type="stealth" w="lg"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501340B-8B55-6445-9F88-62266C42787F}"/>
              </a:ext>
            </a:extLst>
          </p:cNvPr>
          <p:cNvSpPr txBox="1"/>
          <p:nvPr/>
        </p:nvSpPr>
        <p:spPr>
          <a:xfrm>
            <a:off x="1251557" y="1942781"/>
            <a:ext cx="2103588" cy="769441"/>
          </a:xfrm>
          <a:prstGeom prst="rect">
            <a:avLst/>
          </a:prstGeom>
          <a:noFill/>
        </p:spPr>
        <p:txBody>
          <a:bodyPr wrap="square" rtlCol="0">
            <a:spAutoFit/>
          </a:bodyPr>
          <a:lstStyle/>
          <a:p>
            <a:pPr algn="ctr"/>
            <a:r>
              <a:rPr lang="en-US" sz="2200" dirty="0">
                <a:latin typeface="Calibri Light" panose="020F0502020204030204" pitchFamily="34" charset="0"/>
                <a:cs typeface="Calibri Light" panose="020F0502020204030204" pitchFamily="34" charset="0"/>
              </a:rPr>
              <a:t>Make Vegetation Measurements</a:t>
            </a:r>
          </a:p>
        </p:txBody>
      </p:sp>
      <p:sp>
        <p:nvSpPr>
          <p:cNvPr id="28" name="TextBox 27">
            <a:extLst>
              <a:ext uri="{FF2B5EF4-FFF2-40B4-BE49-F238E27FC236}">
                <a16:creationId xmlns:a16="http://schemas.microsoft.com/office/drawing/2014/main" id="{21851BA0-9FDD-5144-9A43-E291A1A663CE}"/>
              </a:ext>
            </a:extLst>
          </p:cNvPr>
          <p:cNvSpPr txBox="1"/>
          <p:nvPr/>
        </p:nvSpPr>
        <p:spPr>
          <a:xfrm>
            <a:off x="4128445" y="1943302"/>
            <a:ext cx="1117522" cy="769441"/>
          </a:xfrm>
          <a:prstGeom prst="rect">
            <a:avLst/>
          </a:prstGeom>
          <a:noFill/>
        </p:spPr>
        <p:txBody>
          <a:bodyPr wrap="square" rtlCol="0">
            <a:spAutoFit/>
          </a:bodyPr>
          <a:lstStyle/>
          <a:p>
            <a:pPr algn="ctr"/>
            <a:r>
              <a:rPr lang="en-US" sz="2200" dirty="0">
                <a:latin typeface="Calibri Light" panose="020F0502020204030204" pitchFamily="34" charset="0"/>
                <a:cs typeface="Calibri Light" panose="020F0502020204030204" pitchFamily="34" charset="0"/>
              </a:rPr>
              <a:t>Biomass </a:t>
            </a:r>
          </a:p>
          <a:p>
            <a:pPr algn="ctr"/>
            <a:r>
              <a:rPr lang="en-US" sz="2200" dirty="0">
                <a:latin typeface="Calibri Light" panose="020F0502020204030204" pitchFamily="34" charset="0"/>
                <a:cs typeface="Calibri Light" panose="020F0502020204030204" pitchFamily="34" charset="0"/>
              </a:rPr>
              <a:t>(grams)</a:t>
            </a:r>
          </a:p>
        </p:txBody>
      </p:sp>
      <p:sp>
        <p:nvSpPr>
          <p:cNvPr id="29" name="TextBox 28">
            <a:extLst>
              <a:ext uri="{FF2B5EF4-FFF2-40B4-BE49-F238E27FC236}">
                <a16:creationId xmlns:a16="http://schemas.microsoft.com/office/drawing/2014/main" id="{D53EE5E1-D7D2-8A41-94FE-7F783A94A38B}"/>
              </a:ext>
            </a:extLst>
          </p:cNvPr>
          <p:cNvSpPr txBox="1"/>
          <p:nvPr/>
        </p:nvSpPr>
        <p:spPr>
          <a:xfrm>
            <a:off x="5903337" y="1805637"/>
            <a:ext cx="2173835" cy="1107996"/>
          </a:xfrm>
          <a:prstGeom prst="rect">
            <a:avLst/>
          </a:prstGeom>
          <a:noFill/>
        </p:spPr>
        <p:txBody>
          <a:bodyPr wrap="square" rtlCol="0">
            <a:spAutoFit/>
          </a:bodyPr>
          <a:lstStyle/>
          <a:p>
            <a:pPr algn="ctr"/>
            <a:r>
              <a:rPr lang="en-US" sz="2200" dirty="0">
                <a:latin typeface="Calibri Light" panose="020F0502020204030204" pitchFamily="34" charset="0"/>
                <a:cs typeface="Calibri Light" panose="020F0502020204030204" pitchFamily="34" charset="0"/>
              </a:rPr>
              <a:t>Carbon Storage</a:t>
            </a:r>
          </a:p>
          <a:p>
            <a:pPr algn="ctr"/>
            <a:r>
              <a:rPr lang="en-US" sz="2200" dirty="0">
                <a:latin typeface="Calibri Light" panose="020F0502020204030204" pitchFamily="34" charset="0"/>
                <a:cs typeface="Calibri Light" panose="020F0502020204030204" pitchFamily="34" charset="0"/>
              </a:rPr>
              <a:t>in Vegetation </a:t>
            </a:r>
          </a:p>
          <a:p>
            <a:pPr algn="ctr"/>
            <a:r>
              <a:rPr lang="en-US" sz="2200" dirty="0">
                <a:latin typeface="Calibri Light" panose="020F0502020204030204" pitchFamily="34" charset="0"/>
                <a:cs typeface="Calibri Light" panose="020F0502020204030204" pitchFamily="34" charset="0"/>
              </a:rPr>
              <a:t>(</a:t>
            </a:r>
            <a:r>
              <a:rPr lang="en-US" sz="2200" dirty="0" err="1">
                <a:latin typeface="Calibri Light" panose="020F0502020204030204" pitchFamily="34" charset="0"/>
                <a:cs typeface="Calibri Light" panose="020F0502020204030204" pitchFamily="34" charset="0"/>
              </a:rPr>
              <a:t>gC</a:t>
            </a:r>
            <a:r>
              <a:rPr lang="en-US" sz="2200" dirty="0">
                <a:latin typeface="Calibri Light" panose="020F0502020204030204" pitchFamily="34" charset="0"/>
                <a:cs typeface="Calibri Light" panose="020F0502020204030204" pitchFamily="34" charset="0"/>
              </a:rPr>
              <a:t>)</a:t>
            </a:r>
          </a:p>
        </p:txBody>
      </p:sp>
      <p:sp>
        <p:nvSpPr>
          <p:cNvPr id="30" name="TextBox 29">
            <a:extLst>
              <a:ext uri="{FF2B5EF4-FFF2-40B4-BE49-F238E27FC236}">
                <a16:creationId xmlns:a16="http://schemas.microsoft.com/office/drawing/2014/main" id="{7A419B3F-55D8-8142-896B-CB3E499CA67D}"/>
              </a:ext>
            </a:extLst>
          </p:cNvPr>
          <p:cNvSpPr txBox="1"/>
          <p:nvPr/>
        </p:nvSpPr>
        <p:spPr>
          <a:xfrm>
            <a:off x="8371619" y="1805637"/>
            <a:ext cx="2245836" cy="1107996"/>
          </a:xfrm>
          <a:prstGeom prst="rect">
            <a:avLst/>
          </a:prstGeom>
          <a:noFill/>
        </p:spPr>
        <p:txBody>
          <a:bodyPr wrap="square" rtlCol="0">
            <a:spAutoFit/>
          </a:bodyPr>
          <a:lstStyle/>
          <a:p>
            <a:pPr algn="ctr"/>
            <a:r>
              <a:rPr lang="en-US" sz="2200" dirty="0">
                <a:latin typeface="Calibri Light" panose="020F0502020204030204" pitchFamily="34" charset="0"/>
                <a:cs typeface="Calibri Light" panose="020F0502020204030204" pitchFamily="34" charset="0"/>
              </a:rPr>
              <a:t>Carbon Storage</a:t>
            </a:r>
          </a:p>
          <a:p>
            <a:pPr algn="ctr"/>
            <a:r>
              <a:rPr lang="en-US" sz="2200" dirty="0">
                <a:latin typeface="Calibri Light" panose="020F0502020204030204" pitchFamily="34" charset="0"/>
                <a:cs typeface="Calibri Light" panose="020F0502020204030204" pitchFamily="34" charset="0"/>
              </a:rPr>
              <a:t>per site</a:t>
            </a:r>
          </a:p>
          <a:p>
            <a:pPr algn="ctr"/>
            <a:r>
              <a:rPr lang="en-US" sz="2200" dirty="0">
                <a:latin typeface="Calibri Light" panose="020F0502020204030204" pitchFamily="34" charset="0"/>
                <a:cs typeface="Calibri Light" panose="020F0502020204030204" pitchFamily="34" charset="0"/>
              </a:rPr>
              <a:t>(</a:t>
            </a:r>
            <a:r>
              <a:rPr lang="en-US" sz="2200" dirty="0" err="1">
                <a:latin typeface="Calibri Light" panose="020F0502020204030204" pitchFamily="34" charset="0"/>
                <a:cs typeface="Calibri Light" panose="020F0502020204030204" pitchFamily="34" charset="0"/>
              </a:rPr>
              <a:t>gC</a:t>
            </a:r>
            <a:r>
              <a:rPr lang="en-US" sz="2200" dirty="0">
                <a:latin typeface="Calibri Light" panose="020F0502020204030204" pitchFamily="34" charset="0"/>
                <a:cs typeface="Calibri Light" panose="020F0502020204030204" pitchFamily="34" charset="0"/>
              </a:rPr>
              <a:t>/m</a:t>
            </a:r>
            <a:r>
              <a:rPr lang="en-US" sz="2200" baseline="30000" dirty="0">
                <a:latin typeface="Calibri Light" panose="020F0502020204030204" pitchFamily="34" charset="0"/>
                <a:cs typeface="Calibri Light" panose="020F0502020204030204" pitchFamily="34" charset="0"/>
              </a:rPr>
              <a:t>2</a:t>
            </a:r>
            <a:r>
              <a:rPr lang="en-US" sz="2200" dirty="0">
                <a:latin typeface="Calibri Light" panose="020F0502020204030204" pitchFamily="34" charset="0"/>
                <a:cs typeface="Calibri Light" panose="020F0502020204030204" pitchFamily="34" charset="0"/>
              </a:rPr>
              <a:t>)</a:t>
            </a:r>
          </a:p>
        </p:txBody>
      </p:sp>
      <p:cxnSp>
        <p:nvCxnSpPr>
          <p:cNvPr id="33" name="Straight Arrow Connector 32">
            <a:extLst>
              <a:ext uri="{FF2B5EF4-FFF2-40B4-BE49-F238E27FC236}">
                <a16:creationId xmlns:a16="http://schemas.microsoft.com/office/drawing/2014/main" id="{7DBCB8DD-AC84-7642-8293-CAFA0F05AC18}"/>
              </a:ext>
            </a:extLst>
          </p:cNvPr>
          <p:cNvCxnSpPr>
            <a:cxnSpLocks/>
          </p:cNvCxnSpPr>
          <p:nvPr/>
        </p:nvCxnSpPr>
        <p:spPr>
          <a:xfrm>
            <a:off x="7912263" y="2291778"/>
            <a:ext cx="683107" cy="0"/>
          </a:xfrm>
          <a:prstGeom prst="straightConnector1">
            <a:avLst/>
          </a:prstGeom>
          <a:ln w="38100">
            <a:tailEnd type="stealth" w="lg" len="med"/>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84791909-4CAA-324D-B229-19C78F755B52}"/>
              </a:ext>
            </a:extLst>
          </p:cNvPr>
          <p:cNvCxnSpPr>
            <a:cxnSpLocks/>
          </p:cNvCxnSpPr>
          <p:nvPr/>
        </p:nvCxnSpPr>
        <p:spPr>
          <a:xfrm flipV="1">
            <a:off x="3701560" y="2424102"/>
            <a:ext cx="0" cy="1074306"/>
          </a:xfrm>
          <a:prstGeom prst="straightConnector1">
            <a:avLst/>
          </a:prstGeom>
          <a:ln w="38100">
            <a:tailEnd type="stealth" w="lg" len="med"/>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A04DD39D-4C49-3647-A52D-C523C9DB36C8}"/>
              </a:ext>
            </a:extLst>
          </p:cNvPr>
          <p:cNvSpPr txBox="1"/>
          <p:nvPr/>
        </p:nvSpPr>
        <p:spPr>
          <a:xfrm>
            <a:off x="2824685" y="3531554"/>
            <a:ext cx="1753750" cy="1107996"/>
          </a:xfrm>
          <a:prstGeom prst="rect">
            <a:avLst/>
          </a:prstGeom>
          <a:noFill/>
        </p:spPr>
        <p:txBody>
          <a:bodyPr wrap="none" rtlCol="0">
            <a:spAutoFit/>
          </a:bodyPr>
          <a:lstStyle/>
          <a:p>
            <a:pPr algn="ctr"/>
            <a:r>
              <a:rPr lang="en-US" sz="2200" dirty="0" err="1">
                <a:latin typeface="Calibri Light" panose="020F0502020204030204" pitchFamily="34" charset="0"/>
                <a:cs typeface="Calibri Light" panose="020F0502020204030204" pitchFamily="34" charset="0"/>
              </a:rPr>
              <a:t>Allometric</a:t>
            </a:r>
            <a:r>
              <a:rPr lang="en-US" sz="2200" dirty="0">
                <a:latin typeface="Calibri Light" panose="020F0502020204030204" pitchFamily="34" charset="0"/>
                <a:cs typeface="Calibri Light" panose="020F0502020204030204" pitchFamily="34" charset="0"/>
              </a:rPr>
              <a:t>/</a:t>
            </a:r>
          </a:p>
          <a:p>
            <a:pPr algn="ctr"/>
            <a:r>
              <a:rPr lang="en-US" sz="2200" dirty="0">
                <a:latin typeface="Calibri Light" panose="020F0502020204030204" pitchFamily="34" charset="0"/>
                <a:cs typeface="Calibri Light" panose="020F0502020204030204" pitchFamily="34" charset="0"/>
              </a:rPr>
              <a:t>Mathematical</a:t>
            </a:r>
          </a:p>
          <a:p>
            <a:pPr algn="ctr"/>
            <a:r>
              <a:rPr lang="en-US" sz="2200" dirty="0">
                <a:latin typeface="Calibri Light" panose="020F0502020204030204" pitchFamily="34" charset="0"/>
                <a:cs typeface="Calibri Light" panose="020F0502020204030204" pitchFamily="34" charset="0"/>
              </a:rPr>
              <a:t>Equations</a:t>
            </a:r>
          </a:p>
        </p:txBody>
      </p:sp>
      <p:sp>
        <p:nvSpPr>
          <p:cNvPr id="36" name="TextBox 35">
            <a:extLst>
              <a:ext uri="{FF2B5EF4-FFF2-40B4-BE49-F238E27FC236}">
                <a16:creationId xmlns:a16="http://schemas.microsoft.com/office/drawing/2014/main" id="{28FE462C-E374-A149-923E-ADC099989EAD}"/>
              </a:ext>
            </a:extLst>
          </p:cNvPr>
          <p:cNvSpPr txBox="1"/>
          <p:nvPr/>
        </p:nvSpPr>
        <p:spPr>
          <a:xfrm>
            <a:off x="4237163" y="4601578"/>
            <a:ext cx="2940228" cy="430887"/>
          </a:xfrm>
          <a:prstGeom prst="rect">
            <a:avLst/>
          </a:prstGeom>
          <a:noFill/>
        </p:spPr>
        <p:txBody>
          <a:bodyPr wrap="none" rtlCol="0">
            <a:spAutoFit/>
          </a:bodyPr>
          <a:lstStyle/>
          <a:p>
            <a:r>
              <a:rPr lang="en-US" sz="2200" dirty="0">
                <a:latin typeface="Calibri Light" panose="020F0502020204030204" pitchFamily="34" charset="0"/>
                <a:cs typeface="Calibri Light" panose="020F0502020204030204" pitchFamily="34" charset="0"/>
              </a:rPr>
              <a:t>Carbon = Biomass x 50%</a:t>
            </a:r>
          </a:p>
        </p:txBody>
      </p:sp>
      <p:cxnSp>
        <p:nvCxnSpPr>
          <p:cNvPr id="37" name="Straight Arrow Connector 36">
            <a:extLst>
              <a:ext uri="{FF2B5EF4-FFF2-40B4-BE49-F238E27FC236}">
                <a16:creationId xmlns:a16="http://schemas.microsoft.com/office/drawing/2014/main" id="{54AE6B6C-D9A1-4F4D-A382-D10174E171F2}"/>
              </a:ext>
            </a:extLst>
          </p:cNvPr>
          <p:cNvCxnSpPr>
            <a:cxnSpLocks/>
          </p:cNvCxnSpPr>
          <p:nvPr/>
        </p:nvCxnSpPr>
        <p:spPr>
          <a:xfrm flipV="1">
            <a:off x="5707277" y="2461846"/>
            <a:ext cx="0" cy="2073124"/>
          </a:xfrm>
          <a:prstGeom prst="straightConnector1">
            <a:avLst/>
          </a:prstGeom>
          <a:ln w="38100">
            <a:tailEnd type="stealth" w="lg" len="med"/>
          </a:ln>
        </p:spPr>
        <p:style>
          <a:lnRef idx="2">
            <a:schemeClr val="dk1"/>
          </a:lnRef>
          <a:fillRef idx="0">
            <a:schemeClr val="dk1"/>
          </a:fillRef>
          <a:effectRef idx="1">
            <a:schemeClr val="dk1"/>
          </a:effectRef>
          <a:fontRef idx="minor">
            <a:schemeClr val="tx1"/>
          </a:fontRef>
        </p:style>
      </p:cxnSp>
      <p:grpSp>
        <p:nvGrpSpPr>
          <p:cNvPr id="38" name="Group 37">
            <a:extLst>
              <a:ext uri="{FF2B5EF4-FFF2-40B4-BE49-F238E27FC236}">
                <a16:creationId xmlns:a16="http://schemas.microsoft.com/office/drawing/2014/main" id="{C90207D3-7780-BE49-873E-10D2ED6FF20A}"/>
              </a:ext>
            </a:extLst>
          </p:cNvPr>
          <p:cNvGrpSpPr/>
          <p:nvPr/>
        </p:nvGrpSpPr>
        <p:grpSpPr>
          <a:xfrm>
            <a:off x="6750104" y="5187248"/>
            <a:ext cx="2824524" cy="430887"/>
            <a:chOff x="6088500" y="5556842"/>
            <a:chExt cx="2824524" cy="430887"/>
          </a:xfrm>
        </p:grpSpPr>
        <p:sp>
          <p:nvSpPr>
            <p:cNvPr id="39" name="TextBox 38">
              <a:extLst>
                <a:ext uri="{FF2B5EF4-FFF2-40B4-BE49-F238E27FC236}">
                  <a16:creationId xmlns:a16="http://schemas.microsoft.com/office/drawing/2014/main" id="{92B04532-46F2-794E-B7D9-0D50C124EE7A}"/>
                </a:ext>
              </a:extLst>
            </p:cNvPr>
            <p:cNvSpPr txBox="1"/>
            <p:nvPr/>
          </p:nvSpPr>
          <p:spPr>
            <a:xfrm>
              <a:off x="6271403" y="5556842"/>
              <a:ext cx="2641621" cy="430887"/>
            </a:xfrm>
            <a:prstGeom prst="rect">
              <a:avLst/>
            </a:prstGeom>
            <a:noFill/>
          </p:spPr>
          <p:txBody>
            <a:bodyPr wrap="none" rtlCol="0">
              <a:spAutoFit/>
            </a:bodyPr>
            <a:lstStyle/>
            <a:p>
              <a:r>
                <a:rPr lang="en-US" sz="2200" dirty="0">
                  <a:latin typeface="Calibri Light" panose="020F0502020204030204" pitchFamily="34" charset="0"/>
                  <a:cs typeface="Calibri Light" panose="020F0502020204030204" pitchFamily="34" charset="0"/>
                </a:rPr>
                <a:t>Sample Site Area (m</a:t>
              </a:r>
              <a:r>
                <a:rPr lang="en-US" sz="2200" baseline="30000" dirty="0">
                  <a:latin typeface="Calibri Light" panose="020F0502020204030204" pitchFamily="34" charset="0"/>
                  <a:cs typeface="Calibri Light" panose="020F0502020204030204" pitchFamily="34" charset="0"/>
                </a:rPr>
                <a:t>2</a:t>
              </a:r>
              <a:r>
                <a:rPr lang="en-US" sz="2200" dirty="0">
                  <a:latin typeface="Calibri Light" panose="020F0502020204030204" pitchFamily="34" charset="0"/>
                  <a:cs typeface="Calibri Light" panose="020F0502020204030204" pitchFamily="34" charset="0"/>
                </a:rPr>
                <a:t>)</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D3D6A73-95BA-2A4E-BBCC-08BE3BAC3CFA}"/>
                    </a:ext>
                  </a:extLst>
                </p:cNvPr>
                <p:cNvSpPr txBox="1"/>
                <p:nvPr/>
              </p:nvSpPr>
              <p:spPr>
                <a:xfrm>
                  <a:off x="6088500" y="5603009"/>
                  <a:ext cx="27411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0" smtClean="0">
                            <a:latin typeface="Cambria Math" panose="02040503050406030204" pitchFamily="18" charset="0"/>
                            <a:ea typeface="Cambria Math" panose="02040503050406030204" pitchFamily="18" charset="0"/>
                          </a:rPr>
                          <m:t>÷</m:t>
                        </m:r>
                      </m:oMath>
                    </m:oMathPara>
                  </a14:m>
                  <a:endParaRPr lang="en-US" sz="2200" dirty="0">
                    <a:latin typeface="Calibri Light" panose="020F0502020204030204" pitchFamily="34" charset="0"/>
                    <a:cs typeface="Calibri Light" panose="020F0502020204030204" pitchFamily="34" charset="0"/>
                  </a:endParaRPr>
                </a:p>
              </p:txBody>
            </p:sp>
          </mc:Choice>
          <mc:Fallback xmlns="">
            <p:sp>
              <p:nvSpPr>
                <p:cNvPr id="40" name="TextBox 39">
                  <a:extLst>
                    <a:ext uri="{FF2B5EF4-FFF2-40B4-BE49-F238E27FC236}">
                      <a16:creationId xmlns:a16="http://schemas.microsoft.com/office/drawing/2014/main" id="{4D3D6A73-95BA-2A4E-BBCC-08BE3BAC3CFA}"/>
                    </a:ext>
                  </a:extLst>
                </p:cNvPr>
                <p:cNvSpPr txBox="1">
                  <a:spLocks noRot="1" noChangeAspect="1" noMove="1" noResize="1" noEditPoints="1" noAdjustHandles="1" noChangeArrowheads="1" noChangeShapeType="1" noTextEdit="1"/>
                </p:cNvSpPr>
                <p:nvPr/>
              </p:nvSpPr>
              <p:spPr>
                <a:xfrm>
                  <a:off x="6088500" y="5603009"/>
                  <a:ext cx="274113" cy="338554"/>
                </a:xfrm>
                <a:prstGeom prst="rect">
                  <a:avLst/>
                </a:prstGeom>
                <a:blipFill>
                  <a:blip r:embed="rId3"/>
                  <a:stretch>
                    <a:fillRect l="-13636" r="-13636"/>
                  </a:stretch>
                </a:blipFill>
              </p:spPr>
              <p:txBody>
                <a:bodyPr/>
                <a:lstStyle/>
                <a:p>
                  <a:r>
                    <a:rPr lang="en-US">
                      <a:noFill/>
                    </a:rPr>
                    <a:t> </a:t>
                  </a:r>
                </a:p>
              </p:txBody>
            </p:sp>
          </mc:Fallback>
        </mc:AlternateContent>
      </p:grpSp>
      <p:cxnSp>
        <p:nvCxnSpPr>
          <p:cNvPr id="41" name="Straight Arrow Connector 40">
            <a:extLst>
              <a:ext uri="{FF2B5EF4-FFF2-40B4-BE49-F238E27FC236}">
                <a16:creationId xmlns:a16="http://schemas.microsoft.com/office/drawing/2014/main" id="{7B28EACA-39AB-C942-9A7D-6E43BA373E37}"/>
              </a:ext>
            </a:extLst>
          </p:cNvPr>
          <p:cNvCxnSpPr>
            <a:cxnSpLocks/>
          </p:cNvCxnSpPr>
          <p:nvPr/>
        </p:nvCxnSpPr>
        <p:spPr>
          <a:xfrm flipV="1">
            <a:off x="8162366" y="2461847"/>
            <a:ext cx="0" cy="2658793"/>
          </a:xfrm>
          <a:prstGeom prst="straightConnector1">
            <a:avLst/>
          </a:prstGeom>
          <a:ln w="38100">
            <a:tailEnd type="stealth" w="lg" len="med"/>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E84157E3-CABD-5B4E-998A-07CFE7053FDE}"/>
              </a:ext>
            </a:extLst>
          </p:cNvPr>
          <p:cNvCxnSpPr>
            <a:cxnSpLocks/>
          </p:cNvCxnSpPr>
          <p:nvPr/>
        </p:nvCxnSpPr>
        <p:spPr>
          <a:xfrm>
            <a:off x="5365724" y="2291778"/>
            <a:ext cx="683107" cy="0"/>
          </a:xfrm>
          <a:prstGeom prst="straightConnector1">
            <a:avLst/>
          </a:prstGeom>
          <a:ln w="38100">
            <a:tailEnd type="stealth" w="lg" len="med"/>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45CEEA96-19F5-B44F-9E73-D00616B1A57F}"/>
              </a:ext>
            </a:extLst>
          </p:cNvPr>
          <p:cNvCxnSpPr>
            <a:cxnSpLocks/>
          </p:cNvCxnSpPr>
          <p:nvPr/>
        </p:nvCxnSpPr>
        <p:spPr>
          <a:xfrm>
            <a:off x="3388966" y="2328022"/>
            <a:ext cx="683107" cy="0"/>
          </a:xfrm>
          <a:prstGeom prst="straightConnector1">
            <a:avLst/>
          </a:prstGeom>
          <a:ln w="38100">
            <a:tailEnd type="stealth" w="lg" len="med"/>
          </a:ln>
        </p:spPr>
        <p:style>
          <a:lnRef idx="2">
            <a:schemeClr val="dk1"/>
          </a:lnRef>
          <a:fillRef idx="0">
            <a:schemeClr val="dk1"/>
          </a:fillRef>
          <a:effectRef idx="1">
            <a:schemeClr val="dk1"/>
          </a:effectRef>
          <a:fontRef idx="minor">
            <a:schemeClr val="tx1"/>
          </a:fontRef>
        </p:style>
      </p:cxnSp>
      <p:sp>
        <p:nvSpPr>
          <p:cNvPr id="5" name="Rectangle 4">
            <a:extLst>
              <a:ext uri="{FF2B5EF4-FFF2-40B4-BE49-F238E27FC236}">
                <a16:creationId xmlns:a16="http://schemas.microsoft.com/office/drawing/2014/main" id="{3BE20344-E82F-D243-898D-0D27A0C67A7A}"/>
              </a:ext>
            </a:extLst>
          </p:cNvPr>
          <p:cNvSpPr/>
          <p:nvPr/>
        </p:nvSpPr>
        <p:spPr>
          <a:xfrm>
            <a:off x="264795" y="5843081"/>
            <a:ext cx="11662410" cy="830997"/>
          </a:xfrm>
          <a:prstGeom prst="rect">
            <a:avLst/>
          </a:prstGeom>
        </p:spPr>
        <p:txBody>
          <a:bodyPr wrap="square">
            <a:spAutoFit/>
          </a:bodyPr>
          <a:lstStyle/>
          <a:p>
            <a:r>
              <a:rPr lang="en-US" sz="2400" b="1" dirty="0"/>
              <a:t>When you submit your data through the GLOBE website, the calculations to convert your raw data to biomass and carbon storage values will be completed for you!</a:t>
            </a:r>
            <a:endParaRPr lang="en-US" sz="2400" dirty="0"/>
          </a:p>
        </p:txBody>
      </p:sp>
      <p:sp>
        <p:nvSpPr>
          <p:cNvPr id="8" name="Rectangle 7">
            <a:extLst>
              <a:ext uri="{FF2B5EF4-FFF2-40B4-BE49-F238E27FC236}">
                <a16:creationId xmlns:a16="http://schemas.microsoft.com/office/drawing/2014/main" id="{08ADF913-3920-E143-9403-5CB6EC2D0137}"/>
              </a:ext>
            </a:extLst>
          </p:cNvPr>
          <p:cNvSpPr/>
          <p:nvPr/>
        </p:nvSpPr>
        <p:spPr>
          <a:xfrm>
            <a:off x="4136759" y="4593685"/>
            <a:ext cx="3141035" cy="48109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858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9263217" cy="1600200"/>
          </a:xfrm>
        </p:spPr>
        <p:txBody>
          <a:bodyPr/>
          <a:lstStyle/>
          <a:p>
            <a:r>
              <a:rPr lang="en-US" dirty="0"/>
              <a:t> Phenology</a:t>
            </a:r>
          </a:p>
        </p:txBody>
      </p:sp>
      <p:sp>
        <p:nvSpPr>
          <p:cNvPr id="3" name="Subtitle 2"/>
          <p:cNvSpPr>
            <a:spLocks noGrp="1"/>
          </p:cNvSpPr>
          <p:nvPr>
            <p:ph type="body" sz="half" idx="2"/>
          </p:nvPr>
        </p:nvSpPr>
        <p:spPr>
          <a:xfrm>
            <a:off x="527554" y="1964591"/>
            <a:ext cx="6988368" cy="3811588"/>
          </a:xfrm>
        </p:spPr>
        <p:txBody>
          <a:bodyPr>
            <a:normAutofit/>
          </a:bodyPr>
          <a:lstStyle/>
          <a:p>
            <a:pPr algn="just"/>
            <a:r>
              <a:rPr lang="en-US" sz="2400" b="1" dirty="0">
                <a:solidFill>
                  <a:srgbClr val="055000"/>
                </a:solidFill>
              </a:rPr>
              <a:t>Phenology </a:t>
            </a:r>
            <a:r>
              <a:rPr lang="en-US" sz="2400" dirty="0"/>
              <a:t>is the study of living organisms’ response to seasonal and climatic changes in the environment in which they live.  Using the phenology protocols, you will observe the seasonal changes observed in plant growth and animal behavior.  These data are critical to better understand the response of our ecosystems to a warming climate.</a:t>
            </a:r>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8" name="TextBox 7"/>
          <p:cNvSpPr txBox="1"/>
          <p:nvPr/>
        </p:nvSpPr>
        <p:spPr>
          <a:xfrm>
            <a:off x="7605130" y="4824952"/>
            <a:ext cx="4928839" cy="369332"/>
          </a:xfrm>
          <a:prstGeom prst="rect">
            <a:avLst/>
          </a:prstGeom>
          <a:noFill/>
        </p:spPr>
        <p:txBody>
          <a:bodyPr wrap="square" rtlCol="0">
            <a:spAutoFit/>
          </a:bodyPr>
          <a:lstStyle/>
          <a:p>
            <a:r>
              <a:rPr lang="en-US" dirty="0"/>
              <a:t>Student monitoring green-up in a shrub</a:t>
            </a:r>
          </a:p>
        </p:txBody>
      </p:sp>
      <p:pic>
        <p:nvPicPr>
          <p:cNvPr id="10" name="Picture 9" descr="Student observing budburst on a tree branc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470" y="2042695"/>
            <a:ext cx="3502000" cy="2709094"/>
          </a:xfrm>
          <a:prstGeom prst="rect">
            <a:avLst/>
          </a:prstGeom>
        </p:spPr>
      </p:pic>
      <p:sp>
        <p:nvSpPr>
          <p:cNvPr id="4" name="Slide Number Placeholder 3"/>
          <p:cNvSpPr>
            <a:spLocks noGrp="1"/>
          </p:cNvSpPr>
          <p:nvPr>
            <p:ph type="sldNum" sz="quarter" idx="12"/>
          </p:nvPr>
        </p:nvSpPr>
        <p:spPr/>
        <p:txBody>
          <a:bodyPr/>
          <a:lstStyle/>
          <a:p>
            <a:fld id="{D0F8D595-2BBE-C940-AE80-18560D5B94B4}" type="slidenum">
              <a:rPr lang="en-US" smtClean="0"/>
              <a:t>43</a:t>
            </a:fld>
            <a:endParaRPr lang="en-US" dirty="0"/>
          </a:p>
        </p:txBody>
      </p:sp>
    </p:spTree>
    <p:extLst>
      <p:ext uri="{BB962C8B-B14F-4D97-AF65-F5344CB8AC3E}">
        <p14:creationId xmlns:p14="http://schemas.microsoft.com/office/powerpoint/2010/main" val="333823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8" name="TextBox 7"/>
          <p:cNvSpPr txBox="1"/>
          <p:nvPr/>
        </p:nvSpPr>
        <p:spPr>
          <a:xfrm>
            <a:off x="7605130" y="4824952"/>
            <a:ext cx="4928839" cy="369332"/>
          </a:xfrm>
          <a:prstGeom prst="rect">
            <a:avLst/>
          </a:prstGeom>
          <a:noFill/>
        </p:spPr>
        <p:txBody>
          <a:bodyPr wrap="square" rtlCol="0">
            <a:spAutoFit/>
          </a:bodyPr>
          <a:lstStyle/>
          <a:p>
            <a:r>
              <a:rPr lang="en-US" dirty="0"/>
              <a:t>Student monitoring green-up in a shrub</a:t>
            </a:r>
          </a:p>
        </p:txBody>
      </p:sp>
      <p:pic>
        <p:nvPicPr>
          <p:cNvPr id="10" name="Picture 9" descr="Student observing budburst on a tree bran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470" y="2042695"/>
            <a:ext cx="3502000" cy="2709094"/>
          </a:xfrm>
          <a:prstGeom prst="rect">
            <a:avLst/>
          </a:prstGeom>
        </p:spPr>
      </p:pic>
      <p:sp>
        <p:nvSpPr>
          <p:cNvPr id="4" name="Text Placeholder 3"/>
          <p:cNvSpPr>
            <a:spLocks noGrp="1"/>
          </p:cNvSpPr>
          <p:nvPr>
            <p:ph type="body" sz="half" idx="2"/>
          </p:nvPr>
        </p:nvSpPr>
        <p:spPr>
          <a:xfrm>
            <a:off x="839788" y="2057400"/>
            <a:ext cx="6765342" cy="3811588"/>
          </a:xfrm>
        </p:spPr>
        <p:txBody>
          <a:bodyPr/>
          <a:lstStyle/>
          <a:p>
            <a:pPr algn="just"/>
            <a:r>
              <a:rPr lang="en-US" sz="2400" b="1" dirty="0">
                <a:solidFill>
                  <a:schemeClr val="accent6">
                    <a:lumMod val="50000"/>
                  </a:schemeClr>
                </a:solidFill>
              </a:rPr>
              <a:t>Where</a:t>
            </a:r>
            <a:r>
              <a:rPr lang="en-US" sz="2400" dirty="0">
                <a:solidFill>
                  <a:schemeClr val="accent6">
                    <a:lumMod val="50000"/>
                  </a:schemeClr>
                </a:solidFill>
              </a:rPr>
              <a:t>: </a:t>
            </a:r>
            <a:r>
              <a:rPr lang="en-US" sz="2400" dirty="0"/>
              <a:t>At your Phenology Study Site</a:t>
            </a:r>
            <a:endParaRPr lang="en-US" sz="2400" strike="sngStrike" dirty="0"/>
          </a:p>
          <a:p>
            <a:pPr algn="just"/>
            <a:r>
              <a:rPr lang="en-US" sz="2400" b="1" dirty="0">
                <a:solidFill>
                  <a:schemeClr val="accent6">
                    <a:lumMod val="50000"/>
                  </a:schemeClr>
                </a:solidFill>
              </a:rPr>
              <a:t>When: </a:t>
            </a:r>
            <a:r>
              <a:rPr lang="en-US" sz="2400" dirty="0"/>
              <a:t>Takes place at specific times of the year</a:t>
            </a:r>
            <a:endParaRPr lang="en-US" sz="2400" b="1" dirty="0"/>
          </a:p>
          <a:p>
            <a:pPr algn="just"/>
            <a:r>
              <a:rPr lang="en-US" sz="2400" b="1" dirty="0">
                <a:solidFill>
                  <a:schemeClr val="accent6">
                    <a:lumMod val="50000"/>
                  </a:schemeClr>
                </a:solidFill>
              </a:rPr>
              <a:t>Examples of Frequency for some of the Protocols:</a:t>
            </a:r>
          </a:p>
          <a:p>
            <a:pPr algn="just"/>
            <a:r>
              <a:rPr lang="en-US" sz="2400" b="1" dirty="0">
                <a:solidFill>
                  <a:schemeClr val="accent6">
                    <a:lumMod val="50000"/>
                  </a:schemeClr>
                </a:solidFill>
              </a:rPr>
              <a:t>Green-Up and Green-Down</a:t>
            </a:r>
            <a:r>
              <a:rPr lang="en-US" sz="2400" dirty="0">
                <a:solidFill>
                  <a:schemeClr val="accent6">
                    <a:lumMod val="50000"/>
                  </a:schemeClr>
                </a:solidFill>
              </a:rPr>
              <a:t>: </a:t>
            </a:r>
            <a:r>
              <a:rPr lang="en-US" sz="2400" dirty="0"/>
              <a:t>Twice a week beginning two weeks prior to anticipated color change</a:t>
            </a:r>
          </a:p>
          <a:p>
            <a:pPr algn="just"/>
            <a:r>
              <a:rPr lang="en-US" sz="2400" b="1" dirty="0">
                <a:solidFill>
                  <a:schemeClr val="accent6">
                    <a:lumMod val="50000"/>
                  </a:schemeClr>
                </a:solidFill>
              </a:rPr>
              <a:t>Ruby-throated Hummingbird: </a:t>
            </a:r>
            <a:r>
              <a:rPr lang="en-US" sz="2400" dirty="0"/>
              <a:t>Spring daily until first sighting, Fall, daily until last sighting</a:t>
            </a:r>
          </a:p>
          <a:p>
            <a:pPr algn="just"/>
            <a:r>
              <a:rPr lang="en-US" sz="2400" b="1" dirty="0">
                <a:solidFill>
                  <a:schemeClr val="accent6">
                    <a:lumMod val="50000"/>
                  </a:schemeClr>
                </a:solidFill>
              </a:rPr>
              <a:t>Seaweed Reproductive Phenology: </a:t>
            </a:r>
            <a:r>
              <a:rPr lang="en-US" sz="2400" dirty="0"/>
              <a:t>Once a month for four months in a row during low tides</a:t>
            </a:r>
          </a:p>
          <a:p>
            <a:endParaRPr lang="en-US" dirty="0"/>
          </a:p>
        </p:txBody>
      </p:sp>
      <p:sp>
        <p:nvSpPr>
          <p:cNvPr id="5" name="Title 4"/>
          <p:cNvSpPr>
            <a:spLocks noGrp="1"/>
          </p:cNvSpPr>
          <p:nvPr>
            <p:ph type="title"/>
          </p:nvPr>
        </p:nvSpPr>
        <p:spPr>
          <a:xfrm>
            <a:off x="839788" y="457200"/>
            <a:ext cx="7224920" cy="1086787"/>
          </a:xfrm>
        </p:spPr>
        <p:txBody>
          <a:bodyPr/>
          <a:lstStyle/>
          <a:p>
            <a:r>
              <a:rPr lang="en-US" dirty="0"/>
              <a:t>Conducting Phenology Protocols</a:t>
            </a:r>
          </a:p>
        </p:txBody>
      </p:sp>
      <p:sp>
        <p:nvSpPr>
          <p:cNvPr id="7" name="Slide Number Placeholder 6"/>
          <p:cNvSpPr>
            <a:spLocks noGrp="1"/>
          </p:cNvSpPr>
          <p:nvPr>
            <p:ph type="sldNum" sz="quarter" idx="12"/>
          </p:nvPr>
        </p:nvSpPr>
        <p:spPr/>
        <p:txBody>
          <a:bodyPr/>
          <a:lstStyle/>
          <a:p>
            <a:fld id="{D0F8D595-2BBE-C940-AE80-18560D5B94B4}" type="slidenum">
              <a:rPr lang="en-US" smtClean="0"/>
              <a:t>44</a:t>
            </a:fld>
            <a:endParaRPr lang="en-US" dirty="0"/>
          </a:p>
        </p:txBody>
      </p:sp>
    </p:spTree>
    <p:extLst>
      <p:ext uri="{BB962C8B-B14F-4D97-AF65-F5344CB8AC3E}">
        <p14:creationId xmlns:p14="http://schemas.microsoft.com/office/powerpoint/2010/main" val="1020268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54" y="0"/>
            <a:ext cx="9263217" cy="1600200"/>
          </a:xfrm>
        </p:spPr>
        <p:txBody>
          <a:bodyPr/>
          <a:lstStyle/>
          <a:p>
            <a:r>
              <a:rPr lang="en-US" dirty="0"/>
              <a:t>Phenology: Tree and Shrub Green-Up</a:t>
            </a:r>
          </a:p>
        </p:txBody>
      </p:sp>
      <p:sp>
        <p:nvSpPr>
          <p:cNvPr id="3" name="Subtitle 2"/>
          <p:cNvSpPr>
            <a:spLocks noGrp="1"/>
          </p:cNvSpPr>
          <p:nvPr>
            <p:ph type="body" sz="half" idx="2"/>
          </p:nvPr>
        </p:nvSpPr>
        <p:spPr>
          <a:xfrm>
            <a:off x="527554" y="1964591"/>
            <a:ext cx="6988368" cy="3811588"/>
          </a:xfrm>
        </p:spPr>
        <p:txBody>
          <a:bodyPr>
            <a:normAutofit/>
          </a:bodyPr>
          <a:lstStyle/>
          <a:p>
            <a:pPr algn="just"/>
            <a:r>
              <a:rPr lang="en-US" sz="2400" b="1" dirty="0">
                <a:solidFill>
                  <a:schemeClr val="accent6">
                    <a:lumMod val="50000"/>
                  </a:schemeClr>
                </a:solidFill>
              </a:rPr>
              <a:t>Tree and Shrub Green-Up </a:t>
            </a:r>
            <a:r>
              <a:rPr lang="en-US" sz="2400" dirty="0"/>
              <a:t>starts when dormancy (a state of suspended growth and metabolism) is broken by environmental conditions such as longer hours of sunlight and higher temperatures in temperate regions, or rains and cooler temperatures in desert areas.</a:t>
            </a:r>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8" name="TextBox 7"/>
          <p:cNvSpPr txBox="1"/>
          <p:nvPr/>
        </p:nvSpPr>
        <p:spPr>
          <a:xfrm>
            <a:off x="8047136" y="4689217"/>
            <a:ext cx="3055434" cy="369332"/>
          </a:xfrm>
          <a:prstGeom prst="rect">
            <a:avLst/>
          </a:prstGeom>
          <a:noFill/>
        </p:spPr>
        <p:txBody>
          <a:bodyPr wrap="square" rtlCol="0">
            <a:spAutoFit/>
          </a:bodyPr>
          <a:lstStyle/>
          <a:p>
            <a:r>
              <a:rPr lang="en-US" dirty="0"/>
              <a:t>Students monitoring green-up</a:t>
            </a:r>
          </a:p>
        </p:txBody>
      </p:sp>
      <p:pic>
        <p:nvPicPr>
          <p:cNvPr id="11" name="Picture 10" descr="Photo: Girls monitoring green-up for a shru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463" y="1964591"/>
            <a:ext cx="3598781" cy="2685331"/>
          </a:xfrm>
          <a:prstGeom prst="rect">
            <a:avLst/>
          </a:prstGeom>
        </p:spPr>
      </p:pic>
      <p:pic>
        <p:nvPicPr>
          <p:cNvPr id="12" name="Picture 11" descr="Photo of a cluster of buds marked for monitoring green-up."/>
          <p:cNvPicPr>
            <a:picLocks noChangeAspect="1"/>
          </p:cNvPicPr>
          <p:nvPr/>
        </p:nvPicPr>
        <p:blipFill>
          <a:blip r:embed="rId4"/>
          <a:srcRect b="84865"/>
          <a:stretch>
            <a:fillRect/>
          </a:stretch>
        </p:blipFill>
        <p:spPr>
          <a:xfrm>
            <a:off x="2102946" y="3870385"/>
            <a:ext cx="3249261" cy="2376328"/>
          </a:xfrm>
          <a:prstGeom prst="rect">
            <a:avLst/>
          </a:prstGeom>
        </p:spPr>
      </p:pic>
      <p:sp>
        <p:nvSpPr>
          <p:cNvPr id="4" name="TextBox 3"/>
          <p:cNvSpPr txBox="1"/>
          <p:nvPr/>
        </p:nvSpPr>
        <p:spPr>
          <a:xfrm>
            <a:off x="5757400" y="5176014"/>
            <a:ext cx="5706400" cy="1200329"/>
          </a:xfrm>
          <a:prstGeom prst="rect">
            <a:avLst/>
          </a:prstGeom>
          <a:noFill/>
        </p:spPr>
        <p:txBody>
          <a:bodyPr wrap="square" rtlCol="0">
            <a:spAutoFit/>
          </a:bodyPr>
          <a:lstStyle/>
          <a:p>
            <a:r>
              <a:rPr lang="en-US" dirty="0"/>
              <a:t>Frequency of Observations: Twice a week beginning two weeks prior to the anticipated start of budburst. By using a permanent marker, students can mark the buds they are examining during green up with dots.</a:t>
            </a:r>
          </a:p>
        </p:txBody>
      </p:sp>
      <p:sp>
        <p:nvSpPr>
          <p:cNvPr id="5" name="Slide Number Placeholder 4"/>
          <p:cNvSpPr>
            <a:spLocks noGrp="1"/>
          </p:cNvSpPr>
          <p:nvPr>
            <p:ph type="sldNum" sz="quarter" idx="12"/>
          </p:nvPr>
        </p:nvSpPr>
        <p:spPr/>
        <p:txBody>
          <a:bodyPr/>
          <a:lstStyle/>
          <a:p>
            <a:fld id="{D0F8D595-2BBE-C940-AE80-18560D5B94B4}" type="slidenum">
              <a:rPr lang="en-US" smtClean="0"/>
              <a:t>45</a:t>
            </a:fld>
            <a:endParaRPr lang="en-US" dirty="0"/>
          </a:p>
        </p:txBody>
      </p:sp>
    </p:spTree>
    <p:extLst>
      <p:ext uri="{BB962C8B-B14F-4D97-AF65-F5344CB8AC3E}">
        <p14:creationId xmlns:p14="http://schemas.microsoft.com/office/powerpoint/2010/main" val="83238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0F8D595-2BBE-C940-AE80-18560D5B94B4}" type="slidenum">
              <a:rPr lang="en-US" smtClean="0"/>
              <a:t>46</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Phenology: Tree and Shrub Green-Down</a:t>
            </a:r>
          </a:p>
        </p:txBody>
      </p:sp>
      <p:sp>
        <p:nvSpPr>
          <p:cNvPr id="3" name="Subtitle 2"/>
          <p:cNvSpPr>
            <a:spLocks noGrp="1"/>
          </p:cNvSpPr>
          <p:nvPr>
            <p:ph type="body" sz="half" idx="2"/>
          </p:nvPr>
        </p:nvSpPr>
        <p:spPr>
          <a:xfrm>
            <a:off x="527554" y="1718360"/>
            <a:ext cx="10956234" cy="3811588"/>
          </a:xfrm>
        </p:spPr>
        <p:txBody>
          <a:bodyPr>
            <a:normAutofit/>
          </a:bodyPr>
          <a:lstStyle/>
          <a:p>
            <a:pPr algn="just"/>
            <a:r>
              <a:rPr lang="en-US" sz="2400" b="1" dirty="0"/>
              <a:t>Green-down</a:t>
            </a:r>
            <a:r>
              <a:rPr lang="en-US" sz="2400" dirty="0"/>
              <a:t> marks the end of the growing season for many plants. A color change is generally associated with green-down of leaves.  The color will vary by species.</a:t>
            </a:r>
          </a:p>
          <a:p>
            <a:pPr algn="just"/>
            <a:endParaRPr lang="en-US" sz="2400" dirty="0"/>
          </a:p>
          <a:p>
            <a:pPr algn="just"/>
            <a:r>
              <a:rPr lang="en-US" sz="2400" dirty="0"/>
              <a:t>These plant </a:t>
            </a:r>
            <a:r>
              <a:rPr lang="en-US" sz="2400" b="1" dirty="0">
                <a:solidFill>
                  <a:srgbClr val="485925"/>
                </a:solidFill>
              </a:rPr>
              <a:t>phenological</a:t>
            </a:r>
            <a:r>
              <a:rPr lang="en-US" sz="2400" dirty="0"/>
              <a:t> events are directly related to global carbon fixation and the amount of carbon dioxide in the atmosphere. Green-down events are also affected by air temperature and humidity and soil moisture.</a:t>
            </a:r>
          </a:p>
        </p:txBody>
      </p:sp>
      <p:pic>
        <p:nvPicPr>
          <p:cNvPr id="4" name="Picture 3" descr="Photo montageof four seasons of sweet gum tree, showing green-dow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295" y="4215855"/>
            <a:ext cx="5475194" cy="2096358"/>
          </a:xfrm>
          <a:prstGeom prst="rect">
            <a:avLst/>
          </a:prstGeom>
        </p:spPr>
      </p:pic>
      <p:sp>
        <p:nvSpPr>
          <p:cNvPr id="5" name="TextBox 4"/>
          <p:cNvSpPr txBox="1"/>
          <p:nvPr/>
        </p:nvSpPr>
        <p:spPr>
          <a:xfrm>
            <a:off x="6925457" y="4452079"/>
            <a:ext cx="4886792" cy="923330"/>
          </a:xfrm>
          <a:prstGeom prst="rect">
            <a:avLst/>
          </a:prstGeom>
          <a:noFill/>
        </p:spPr>
        <p:txBody>
          <a:bodyPr wrap="square" rtlCol="0">
            <a:spAutoFit/>
          </a:bodyPr>
          <a:lstStyle/>
          <a:p>
            <a:r>
              <a:rPr lang="en-US" b="1" dirty="0"/>
              <a:t>Frequency of Observations</a:t>
            </a:r>
            <a:r>
              <a:rPr lang="en-US" dirty="0"/>
              <a:t>: Twice a week beginning two weeks prior to anticipated color change.</a:t>
            </a:r>
          </a:p>
        </p:txBody>
      </p:sp>
    </p:spTree>
    <p:extLst>
      <p:ext uri="{BB962C8B-B14F-4D97-AF65-F5344CB8AC3E}">
        <p14:creationId xmlns:p14="http://schemas.microsoft.com/office/powerpoint/2010/main" val="262577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47</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Phenology: Grass Green-Up</a:t>
            </a:r>
          </a:p>
        </p:txBody>
      </p:sp>
      <p:sp>
        <p:nvSpPr>
          <p:cNvPr id="3" name="Subtitle 2"/>
          <p:cNvSpPr>
            <a:spLocks noGrp="1"/>
          </p:cNvSpPr>
          <p:nvPr>
            <p:ph type="body" sz="half" idx="2"/>
          </p:nvPr>
        </p:nvSpPr>
        <p:spPr>
          <a:xfrm>
            <a:off x="527554" y="1935108"/>
            <a:ext cx="8132352" cy="3811588"/>
          </a:xfrm>
        </p:spPr>
        <p:txBody>
          <a:bodyPr>
            <a:normAutofit fontScale="92500" lnSpcReduction="10000"/>
          </a:bodyPr>
          <a:lstStyle/>
          <a:p>
            <a:pPr lvl="0" algn="just">
              <a:spcBef>
                <a:spcPct val="20000"/>
              </a:spcBef>
              <a:defRPr/>
            </a:pPr>
            <a:r>
              <a:rPr lang="en-US" sz="2400" dirty="0"/>
              <a:t>Grass Green-Up is another phenological measurement that is used to identify the beginning of the growing season. Monitoring the length of the growing season is important. Knowing the onset and length of the growing season is critical for society, because it is a measure that allows us to monitor the impacts of climate change, which has implications for food production, economic growth, and human health.</a:t>
            </a:r>
          </a:p>
          <a:p>
            <a:pPr lvl="0" algn="just">
              <a:spcBef>
                <a:spcPct val="20000"/>
              </a:spcBef>
              <a:defRPr/>
            </a:pPr>
            <a:endParaRPr lang="en-US" sz="2400" dirty="0"/>
          </a:p>
          <a:p>
            <a:pPr algn="just">
              <a:spcBef>
                <a:spcPct val="20000"/>
              </a:spcBef>
              <a:defRPr/>
            </a:pPr>
            <a:r>
              <a:rPr lang="en-US" sz="2400" dirty="0"/>
              <a:t>Frequency of Observations: Twice a week beginning two weeks prior to the anticipated start of budburst. Mark each shoot with dots using a permanent marker  so you can conduct measurements on the same shoots throughout green-up.</a:t>
            </a:r>
          </a:p>
          <a:p>
            <a:pPr lvl="0" algn="just">
              <a:spcBef>
                <a:spcPct val="20000"/>
              </a:spcBef>
              <a:defRPr/>
            </a:pPr>
            <a:endParaRPr lang="en-US" sz="2400" dirty="0"/>
          </a:p>
        </p:txBody>
      </p:sp>
      <p:pic>
        <p:nvPicPr>
          <p:cNvPr id="5" name="Picture 4" descr="photo of emerging green grass shoots, and diagram of grass leaves marked by dots so they can be measured every few da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425" y="1166704"/>
            <a:ext cx="2209800" cy="4914900"/>
          </a:xfrm>
          <a:prstGeom prst="rect">
            <a:avLst/>
          </a:prstGeom>
        </p:spPr>
      </p:pic>
    </p:spTree>
    <p:extLst>
      <p:ext uri="{BB962C8B-B14F-4D97-AF65-F5344CB8AC3E}">
        <p14:creationId xmlns:p14="http://schemas.microsoft.com/office/powerpoint/2010/main" val="788162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F8D595-2BBE-C940-AE80-18560D5B94B4}" type="slidenum">
              <a:rPr lang="en-US" smtClean="0"/>
              <a:t>48</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Phenology: Grass Green-Down</a:t>
            </a:r>
          </a:p>
        </p:txBody>
      </p:sp>
      <p:sp>
        <p:nvSpPr>
          <p:cNvPr id="3" name="Subtitle 2"/>
          <p:cNvSpPr>
            <a:spLocks noGrp="1"/>
          </p:cNvSpPr>
          <p:nvPr>
            <p:ph type="body" sz="half" idx="2"/>
          </p:nvPr>
        </p:nvSpPr>
        <p:spPr>
          <a:xfrm>
            <a:off x="527554" y="1984077"/>
            <a:ext cx="7675152" cy="3811588"/>
          </a:xfrm>
        </p:spPr>
        <p:txBody>
          <a:bodyPr>
            <a:normAutofit lnSpcReduction="10000"/>
          </a:bodyPr>
          <a:lstStyle/>
          <a:p>
            <a:pPr algn="just">
              <a:defRPr/>
            </a:pPr>
            <a:r>
              <a:rPr lang="en-US" sz="2400" b="1" dirty="0">
                <a:solidFill>
                  <a:schemeClr val="accent6">
                    <a:lumMod val="50000"/>
                  </a:schemeClr>
                </a:solidFill>
              </a:rPr>
              <a:t>Green-down</a:t>
            </a:r>
            <a:r>
              <a:rPr lang="en-US" sz="2400" dirty="0"/>
              <a:t> marks the end of the growing season for many plants. A color change is generally associated with green-down of leaves.  The color will vary by species.</a:t>
            </a:r>
          </a:p>
          <a:p>
            <a:pPr algn="just">
              <a:defRPr/>
            </a:pPr>
            <a:endParaRPr lang="en-US" sz="2400" dirty="0"/>
          </a:p>
          <a:p>
            <a:pPr lvl="0" algn="just">
              <a:defRPr/>
            </a:pPr>
            <a:r>
              <a:rPr lang="en-US" sz="2400" dirty="0"/>
              <a:t>At least twice a week beginning two weeks prior to the anticipated start of green down, continuing until plant color change has ended or leaves have dropped off.</a:t>
            </a:r>
          </a:p>
          <a:p>
            <a:pPr lvl="0" algn="just">
              <a:defRPr/>
            </a:pPr>
            <a:endParaRPr lang="en-US" sz="2400" dirty="0"/>
          </a:p>
          <a:p>
            <a:pPr algn="just">
              <a:defRPr/>
            </a:pPr>
            <a:r>
              <a:rPr lang="en-US" sz="2400" b="1" dirty="0"/>
              <a:t>Frequency of Observations</a:t>
            </a:r>
            <a:r>
              <a:rPr lang="en-US" sz="2400" dirty="0"/>
              <a:t>: Twice a week beginning two weeks prior to anticipated color change</a:t>
            </a:r>
          </a:p>
          <a:p>
            <a:pPr lvl="0" algn="just">
              <a:defRPr/>
            </a:pPr>
            <a:endParaRPr lang="en-US" sz="2400" dirty="0"/>
          </a:p>
          <a:p>
            <a:pPr algn="just">
              <a:defRPr/>
            </a:pPr>
            <a:endParaRPr lang="en-US" sz="2400" dirty="0">
              <a:latin typeface="Arial" charset="0"/>
            </a:endParaRPr>
          </a:p>
        </p:txBody>
      </p:sp>
      <p:pic>
        <p:nvPicPr>
          <p:cNvPr id="4" name="Picture 3" descr="Diagram  of grass in green-down, with shoots marked so they can be measured every few da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9425" y="1600200"/>
            <a:ext cx="2717800" cy="3733800"/>
          </a:xfrm>
          <a:prstGeom prst="rect">
            <a:avLst/>
          </a:prstGeom>
        </p:spPr>
      </p:pic>
      <p:sp>
        <p:nvSpPr>
          <p:cNvPr id="7" name="TextBox 6"/>
          <p:cNvSpPr txBox="1"/>
          <p:nvPr/>
        </p:nvSpPr>
        <p:spPr>
          <a:xfrm>
            <a:off x="8448528" y="5256212"/>
            <a:ext cx="3739594" cy="923330"/>
          </a:xfrm>
          <a:prstGeom prst="rect">
            <a:avLst/>
          </a:prstGeom>
          <a:noFill/>
        </p:spPr>
        <p:txBody>
          <a:bodyPr wrap="square" rtlCol="0">
            <a:spAutoFit/>
          </a:bodyPr>
          <a:lstStyle/>
          <a:p>
            <a:r>
              <a:rPr lang="en-US" dirty="0"/>
              <a:t>Grass in green-down, with shoots marked so they can be measured every few days by students</a:t>
            </a:r>
          </a:p>
        </p:txBody>
      </p:sp>
    </p:spTree>
    <p:extLst>
      <p:ext uri="{BB962C8B-B14F-4D97-AF65-F5344CB8AC3E}">
        <p14:creationId xmlns:p14="http://schemas.microsoft.com/office/powerpoint/2010/main" val="106497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4</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61589"/>
          </a:xfrm>
          <a:prstGeom prst="rect">
            <a:avLst/>
          </a:prstGeom>
        </p:spPr>
      </p:pic>
      <p:sp>
        <p:nvSpPr>
          <p:cNvPr id="2" name="Title 1"/>
          <p:cNvSpPr>
            <a:spLocks noGrp="1"/>
          </p:cNvSpPr>
          <p:nvPr>
            <p:ph type="title"/>
          </p:nvPr>
        </p:nvSpPr>
        <p:spPr>
          <a:xfrm>
            <a:off x="541949" y="509156"/>
            <a:ext cx="7301345" cy="1158240"/>
          </a:xfrm>
        </p:spPr>
        <p:txBody>
          <a:bodyPr/>
          <a:lstStyle/>
          <a:p>
            <a:r>
              <a:rPr lang="en-US" dirty="0">
                <a:ea typeface="Arial" charset="0"/>
                <a:cs typeface="Arial" charset="0"/>
              </a:rPr>
              <a:t>What is the Biosphere?</a:t>
            </a:r>
          </a:p>
        </p:txBody>
      </p:sp>
      <p:sp>
        <p:nvSpPr>
          <p:cNvPr id="3" name="Subtitle 2"/>
          <p:cNvSpPr>
            <a:spLocks noGrp="1"/>
          </p:cNvSpPr>
          <p:nvPr>
            <p:ph type="body" sz="half" idx="2"/>
          </p:nvPr>
        </p:nvSpPr>
        <p:spPr>
          <a:xfrm>
            <a:off x="541949" y="1876614"/>
            <a:ext cx="8939443" cy="3811588"/>
          </a:xfrm>
        </p:spPr>
        <p:txBody>
          <a:bodyPr>
            <a:noAutofit/>
          </a:bodyPr>
          <a:lstStyle/>
          <a:p>
            <a:pPr algn="just"/>
            <a:r>
              <a:rPr lang="en-US" sz="2000" dirty="0">
                <a:solidFill>
                  <a:prstClr val="black"/>
                </a:solidFill>
              </a:rPr>
              <a:t>The </a:t>
            </a:r>
            <a:r>
              <a:rPr lang="en-US" sz="2000" b="1" dirty="0">
                <a:solidFill>
                  <a:schemeClr val="accent6">
                    <a:lumMod val="50000"/>
                  </a:schemeClr>
                </a:solidFill>
              </a:rPr>
              <a:t>Biosphere is Earth’s zone of life</a:t>
            </a:r>
            <a:r>
              <a:rPr lang="en-US" sz="2000" dirty="0">
                <a:solidFill>
                  <a:prstClr val="black"/>
                </a:solidFill>
              </a:rPr>
              <a:t>. Every organism on Earth belongs to the biosphere. </a:t>
            </a:r>
          </a:p>
          <a:p>
            <a:pPr algn="just"/>
            <a:r>
              <a:rPr lang="en-US" sz="2000" dirty="0">
                <a:solidFill>
                  <a:prstClr val="black"/>
                </a:solidFill>
              </a:rPr>
              <a:t>Some GLOBE Biosphere protocols are directed at describing the land cover at your Biosphere Sample Site. These are the </a:t>
            </a:r>
            <a:r>
              <a:rPr lang="en-US" sz="2000" b="1" dirty="0">
                <a:solidFill>
                  <a:schemeClr val="accent6">
                    <a:lumMod val="50000"/>
                  </a:schemeClr>
                </a:solidFill>
              </a:rPr>
              <a:t>Biometry Protocols</a:t>
            </a:r>
            <a:r>
              <a:rPr lang="en-US" sz="2000" dirty="0"/>
              <a:t>.</a:t>
            </a:r>
            <a:r>
              <a:rPr lang="en-US" sz="2000" b="1" dirty="0">
                <a:solidFill>
                  <a:schemeClr val="accent6">
                    <a:lumMod val="50000"/>
                  </a:schemeClr>
                </a:solidFill>
              </a:rPr>
              <a:t> Biometry</a:t>
            </a:r>
            <a:r>
              <a:rPr lang="en-US" sz="2000" dirty="0">
                <a:solidFill>
                  <a:prstClr val="black"/>
                </a:solidFill>
              </a:rPr>
              <a:t> is the term used to describe the measurement and analysis of biological phenomena.</a:t>
            </a:r>
          </a:p>
          <a:p>
            <a:pPr algn="just"/>
            <a:r>
              <a:rPr lang="en-US" sz="2000" dirty="0">
                <a:solidFill>
                  <a:prstClr val="black"/>
                </a:solidFill>
              </a:rPr>
              <a:t>Other biosphere protocols address the </a:t>
            </a:r>
            <a:r>
              <a:rPr lang="en-US" sz="2000" b="1" dirty="0">
                <a:solidFill>
                  <a:schemeClr val="accent6">
                    <a:lumMod val="50000"/>
                  </a:schemeClr>
                </a:solidFill>
              </a:rPr>
              <a:t>phenology</a:t>
            </a:r>
            <a:r>
              <a:rPr lang="en-US" sz="2000" dirty="0">
                <a:solidFill>
                  <a:prstClr val="black"/>
                </a:solidFill>
              </a:rPr>
              <a:t> of common organisms. </a:t>
            </a:r>
            <a:r>
              <a:rPr lang="en-US" sz="2000" b="1" dirty="0">
                <a:solidFill>
                  <a:schemeClr val="accent6">
                    <a:lumMod val="50000"/>
                  </a:schemeClr>
                </a:solidFill>
              </a:rPr>
              <a:t>Phenology</a:t>
            </a:r>
            <a:r>
              <a:rPr lang="en-US" sz="2000" dirty="0">
                <a:solidFill>
                  <a:prstClr val="black"/>
                </a:solidFill>
              </a:rPr>
              <a:t> is </a:t>
            </a:r>
            <a:r>
              <a:rPr lang="en-US" sz="2000" dirty="0"/>
              <a:t>is the study of life cycle events in organisms and how these are influenced by seasonal and interannual variations in climate.</a:t>
            </a:r>
          </a:p>
          <a:p>
            <a:pPr algn="just"/>
            <a:r>
              <a:rPr lang="en-US" sz="2000" dirty="0">
                <a:solidFill>
                  <a:prstClr val="black"/>
                </a:solidFill>
              </a:rPr>
              <a:t>Some biosphere protocols assess the plant growth and carbon storage in a Sample Site. These Carbon Cycle protocols allow you to monitor changes in vegetation over time.</a:t>
            </a:r>
          </a:p>
          <a:p>
            <a:pPr algn="just"/>
            <a:endParaRPr lang="en-US" sz="2000" dirty="0">
              <a:solidFill>
                <a:prstClr val="black"/>
              </a:solidFill>
            </a:endParaRPr>
          </a:p>
          <a:p>
            <a:pPr algn="just"/>
            <a:r>
              <a:rPr lang="en-US" sz="1800" i="1" dirty="0">
                <a:solidFill>
                  <a:prstClr val="black"/>
                </a:solidFill>
              </a:rPr>
              <a:t>* You will find a few other investigations examining life forms in the Hydrosphere protocol area. These include the examination of freshwater invertebrates and mosquito larvae. </a:t>
            </a:r>
          </a:p>
        </p:txBody>
      </p:sp>
      <p:pic>
        <p:nvPicPr>
          <p:cNvPr id="10" name="Picture 9" descr="photo of cactus landscap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8926" y="1448312"/>
            <a:ext cx="1513806" cy="1472601"/>
          </a:xfrm>
          <a:prstGeom prst="rect">
            <a:avLst/>
          </a:prstGeom>
        </p:spPr>
      </p:pic>
      <p:pic>
        <p:nvPicPr>
          <p:cNvPr id="9" name="Picture 8" descr="photo of trees and gra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8003" y="3086531"/>
            <a:ext cx="1513806" cy="1391754"/>
          </a:xfrm>
          <a:prstGeom prst="rect">
            <a:avLst/>
          </a:prstGeom>
        </p:spPr>
      </p:pic>
      <p:pic>
        <p:nvPicPr>
          <p:cNvPr id="11" name="Picture 10" descr="photo of sand dun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004" y="4666206"/>
            <a:ext cx="1513805" cy="1440823"/>
          </a:xfrm>
          <a:prstGeom prst="rect">
            <a:avLst/>
          </a:prstGeom>
        </p:spPr>
      </p:pic>
    </p:spTree>
    <p:extLst>
      <p:ext uri="{BB962C8B-B14F-4D97-AF65-F5344CB8AC3E}">
        <p14:creationId xmlns:p14="http://schemas.microsoft.com/office/powerpoint/2010/main" val="953484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49</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Phenology: Lilac Phenology</a:t>
            </a:r>
          </a:p>
        </p:txBody>
      </p:sp>
      <p:sp>
        <p:nvSpPr>
          <p:cNvPr id="3" name="Subtitle 2"/>
          <p:cNvSpPr>
            <a:spLocks noGrp="1"/>
          </p:cNvSpPr>
          <p:nvPr>
            <p:ph type="body" sz="half" idx="2"/>
          </p:nvPr>
        </p:nvSpPr>
        <p:spPr>
          <a:xfrm>
            <a:off x="419946" y="1906289"/>
            <a:ext cx="7675152" cy="3811588"/>
          </a:xfrm>
        </p:spPr>
        <p:txBody>
          <a:bodyPr>
            <a:normAutofit fontScale="92500" lnSpcReduction="10000"/>
          </a:bodyPr>
          <a:lstStyle/>
          <a:p>
            <a:pPr algn="just"/>
            <a:r>
              <a:rPr lang="en-US" sz="2400" dirty="0"/>
              <a:t>In places where lilacs grow, you can observe the budding and blooming of common lilac plants. Plants of the same species respond similarly to environmental changes, such as changes in temperature and moisture, even if they are located in different regions in the world. By having a network of lilac plants around the world (where this plant species is capable of growing), scientists can then examine regional and global patterns in phenology. Cloned plants respond identically to environmental changes. Variations observed in the dates of growth stage events in cloned plants can be clearly linked to climate rather than variations between individual plants.</a:t>
            </a:r>
          </a:p>
          <a:p>
            <a:pPr algn="just"/>
            <a:r>
              <a:rPr lang="en-US" sz="2400" dirty="0"/>
              <a:t>Observations are made daily beginning in spring, to the end of bloom.</a:t>
            </a:r>
          </a:p>
          <a:p>
            <a:pPr algn="just"/>
            <a:endParaRPr lang="en-US" sz="2400" dirty="0">
              <a:latin typeface="Arial" charset="0"/>
            </a:endParaRPr>
          </a:p>
        </p:txBody>
      </p:sp>
      <p:pic>
        <p:nvPicPr>
          <p:cNvPr id="8" name="Picture 7" descr="Image of a Lilac bloom"/>
          <p:cNvPicPr>
            <a:picLocks noChangeAspect="1"/>
          </p:cNvPicPr>
          <p:nvPr/>
        </p:nvPicPr>
        <p:blipFill>
          <a:blip r:embed="rId3"/>
          <a:stretch>
            <a:fillRect/>
          </a:stretch>
        </p:blipFill>
        <p:spPr>
          <a:xfrm>
            <a:off x="8538882" y="1906289"/>
            <a:ext cx="3079376" cy="2139905"/>
          </a:xfrm>
          <a:prstGeom prst="rect">
            <a:avLst/>
          </a:prstGeom>
        </p:spPr>
      </p:pic>
      <p:pic>
        <p:nvPicPr>
          <p:cNvPr id="10" name="Picture 9" descr="In late winter, buds hydrate and swell"/>
          <p:cNvPicPr>
            <a:picLocks noChangeAspect="1"/>
          </p:cNvPicPr>
          <p:nvPr/>
        </p:nvPicPr>
        <p:blipFill>
          <a:blip r:embed="rId4"/>
          <a:stretch>
            <a:fillRect/>
          </a:stretch>
        </p:blipFill>
        <p:spPr>
          <a:xfrm>
            <a:off x="8538882" y="4217909"/>
            <a:ext cx="1644562" cy="1469609"/>
          </a:xfrm>
          <a:prstGeom prst="rect">
            <a:avLst/>
          </a:prstGeom>
        </p:spPr>
      </p:pic>
      <p:pic>
        <p:nvPicPr>
          <p:cNvPr id="9" name="Picture 8" descr="Lilac first leaf at beginning of growing season."/>
          <p:cNvPicPr>
            <a:picLocks noChangeAspect="1"/>
          </p:cNvPicPr>
          <p:nvPr/>
        </p:nvPicPr>
        <p:blipFill>
          <a:blip r:embed="rId5"/>
          <a:stretch>
            <a:fillRect/>
          </a:stretch>
        </p:blipFill>
        <p:spPr>
          <a:xfrm>
            <a:off x="10390908" y="4217908"/>
            <a:ext cx="1227349" cy="1440801"/>
          </a:xfrm>
          <a:prstGeom prst="rect">
            <a:avLst/>
          </a:prstGeom>
        </p:spPr>
      </p:pic>
    </p:spTree>
    <p:extLst>
      <p:ext uri="{BB962C8B-B14F-4D97-AF65-F5344CB8AC3E}">
        <p14:creationId xmlns:p14="http://schemas.microsoft.com/office/powerpoint/2010/main" val="1807271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50</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Phenology: Phenological Gardens</a:t>
            </a:r>
          </a:p>
        </p:txBody>
      </p:sp>
      <p:sp>
        <p:nvSpPr>
          <p:cNvPr id="3" name="Subtitle 2"/>
          <p:cNvSpPr>
            <a:spLocks noGrp="1"/>
          </p:cNvSpPr>
          <p:nvPr>
            <p:ph type="body" sz="half" idx="2"/>
          </p:nvPr>
        </p:nvSpPr>
        <p:spPr>
          <a:xfrm>
            <a:off x="627410" y="1858899"/>
            <a:ext cx="7911472" cy="4374590"/>
          </a:xfrm>
        </p:spPr>
        <p:txBody>
          <a:bodyPr>
            <a:normAutofit fontScale="92500" lnSpcReduction="10000"/>
          </a:bodyPr>
          <a:lstStyle/>
          <a:p>
            <a:r>
              <a:rPr lang="en-US" sz="1900" dirty="0"/>
              <a:t>A GLOBE phenological garden contains a variety of plants that bloom at different times during the year. This allows you and scientists to learn how the growing season is changing from year to year as well as see if there is an overall change in the growing season over a longer length of time. The collection of atmosphere data (such as temperature and precipitation) and soil moisture and temperature data will greatly help you and scientists interpret the phenological garden data. You can find the field guides for these measurements in the Atmosphere and Soil (Pedosphere) Protocols.</a:t>
            </a:r>
          </a:p>
          <a:p>
            <a:endParaRPr lang="en-US" sz="1900" dirty="0"/>
          </a:p>
          <a:p>
            <a:r>
              <a:rPr lang="en-US" sz="1900" dirty="0"/>
              <a:t>The plants need to come from selected  nurseries to make sure that the plants are clones. A cloned plant shares identical DNA with the other clones. Cloned plants are needed to make large-scale comparison among the dates of the different developmental phases of the plant.</a:t>
            </a:r>
          </a:p>
          <a:p>
            <a:endParaRPr lang="en-US" sz="1900" dirty="0"/>
          </a:p>
          <a:p>
            <a:r>
              <a:rPr lang="en-US" sz="1900" dirty="0"/>
              <a:t>Frequency of Observations: Daily for each plant variety before leaf growth and blooming starts and during the blooming stages. Two or three times a week in between blooms.</a:t>
            </a:r>
          </a:p>
          <a:p>
            <a:endParaRPr lang="en-US" sz="2400" dirty="0"/>
          </a:p>
        </p:txBody>
      </p:sp>
      <p:pic>
        <p:nvPicPr>
          <p:cNvPr id="8" name="Picture 7" descr="Image of a Lilac bloom"/>
          <p:cNvPicPr>
            <a:picLocks noChangeAspect="1"/>
          </p:cNvPicPr>
          <p:nvPr/>
        </p:nvPicPr>
        <p:blipFill>
          <a:blip r:embed="rId3"/>
          <a:stretch>
            <a:fillRect/>
          </a:stretch>
        </p:blipFill>
        <p:spPr>
          <a:xfrm>
            <a:off x="8538882" y="1906289"/>
            <a:ext cx="3079376" cy="2139905"/>
          </a:xfrm>
          <a:prstGeom prst="rect">
            <a:avLst/>
          </a:prstGeom>
        </p:spPr>
      </p:pic>
      <p:pic>
        <p:nvPicPr>
          <p:cNvPr id="9" name="Picture 8" descr="Lilac first leaf at beginning of growing season."/>
          <p:cNvPicPr>
            <a:picLocks noChangeAspect="1"/>
          </p:cNvPicPr>
          <p:nvPr/>
        </p:nvPicPr>
        <p:blipFill>
          <a:blip r:embed="rId4"/>
          <a:stretch>
            <a:fillRect/>
          </a:stretch>
        </p:blipFill>
        <p:spPr>
          <a:xfrm>
            <a:off x="10390908" y="4217908"/>
            <a:ext cx="1227349" cy="1440801"/>
          </a:xfrm>
          <a:prstGeom prst="rect">
            <a:avLst/>
          </a:prstGeom>
        </p:spPr>
      </p:pic>
      <p:pic>
        <p:nvPicPr>
          <p:cNvPr id="10" name="Picture 9" descr="In late winter, buds hydrate and swell"/>
          <p:cNvPicPr>
            <a:picLocks noChangeAspect="1"/>
          </p:cNvPicPr>
          <p:nvPr/>
        </p:nvPicPr>
        <p:blipFill>
          <a:blip r:embed="rId5"/>
          <a:stretch>
            <a:fillRect/>
          </a:stretch>
        </p:blipFill>
        <p:spPr>
          <a:xfrm>
            <a:off x="8538882" y="4217909"/>
            <a:ext cx="1644562" cy="1469609"/>
          </a:xfrm>
          <a:prstGeom prst="rect">
            <a:avLst/>
          </a:prstGeom>
        </p:spPr>
      </p:pic>
    </p:spTree>
    <p:extLst>
      <p:ext uri="{BB962C8B-B14F-4D97-AF65-F5344CB8AC3E}">
        <p14:creationId xmlns:p14="http://schemas.microsoft.com/office/powerpoint/2010/main" val="169154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F8D595-2BBE-C940-AE80-18560D5B94B4}" type="slidenum">
              <a:rPr lang="en-US" smtClean="0"/>
              <a:t>51</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Phenology: Arctic Bird Migration </a:t>
            </a:r>
          </a:p>
        </p:txBody>
      </p:sp>
      <p:sp>
        <p:nvSpPr>
          <p:cNvPr id="3" name="Subtitle 2"/>
          <p:cNvSpPr>
            <a:spLocks noGrp="1"/>
          </p:cNvSpPr>
          <p:nvPr>
            <p:ph type="body" sz="half" idx="2"/>
          </p:nvPr>
        </p:nvSpPr>
        <p:spPr>
          <a:xfrm>
            <a:off x="419946" y="1906289"/>
            <a:ext cx="7645062" cy="3811588"/>
          </a:xfrm>
        </p:spPr>
        <p:txBody>
          <a:bodyPr>
            <a:noAutofit/>
          </a:bodyPr>
          <a:lstStyle/>
          <a:p>
            <a:pPr algn="just"/>
            <a:r>
              <a:rPr lang="en-US" sz="2000" dirty="0"/>
              <a:t>Ornithologists believe climate to be a primary factor influencing bird distribution. Many bird species that breed in the Arctic and near Arctic zones migrate in autumn to wintering areas. </a:t>
            </a:r>
          </a:p>
          <a:p>
            <a:pPr algn="just"/>
            <a:r>
              <a:rPr lang="en-US" sz="2000" dirty="0"/>
              <a:t>Students need to gather information about birds in your area. What are common birds in your area? Which species breed in your area? Which species stay the whole year? Which species are migratory and only stay for part of the year? </a:t>
            </a:r>
          </a:p>
          <a:p>
            <a:pPr algn="just"/>
            <a:r>
              <a:rPr lang="en-US" sz="2000" dirty="0"/>
              <a:t>You may want to select a bird species that arrives in the early spring so that student observations can fit into the school calendar.</a:t>
            </a:r>
          </a:p>
          <a:p>
            <a:pPr algn="just"/>
            <a:r>
              <a:rPr lang="en-US" sz="2000" dirty="0"/>
              <a:t>Gathering data in many different locations will increase knowledge, not only about bird migration patterns and its connection to climate changes, but also on changes in species abundance and distribution.</a:t>
            </a:r>
          </a:p>
          <a:p>
            <a:pPr algn="just"/>
            <a:r>
              <a:rPr lang="en-US" sz="2000" b="1" dirty="0"/>
              <a:t>Frequency of observations: </a:t>
            </a:r>
            <a:r>
              <a:rPr lang="en-US" sz="2000" dirty="0"/>
              <a:t>Every other day beginning 2 weeks prior to expected arrival time until few or none of the selected species are seen. </a:t>
            </a:r>
          </a:p>
          <a:p>
            <a:pPr algn="just"/>
            <a:endParaRPr lang="en-US" sz="2000" dirty="0">
              <a:latin typeface="Arial" charset="0"/>
            </a:endParaRPr>
          </a:p>
        </p:txBody>
      </p:sp>
      <p:pic>
        <p:nvPicPr>
          <p:cNvPr id="4" name="Picture 3" descr="Photo of an Arctic tern in flight."/>
          <p:cNvPicPr>
            <a:picLocks noChangeAspect="1"/>
          </p:cNvPicPr>
          <p:nvPr/>
        </p:nvPicPr>
        <p:blipFill>
          <a:blip r:embed="rId3"/>
          <a:stretch>
            <a:fillRect/>
          </a:stretch>
        </p:blipFill>
        <p:spPr>
          <a:xfrm>
            <a:off x="8281683" y="1906289"/>
            <a:ext cx="3412378" cy="2132736"/>
          </a:xfrm>
          <a:prstGeom prst="rect">
            <a:avLst/>
          </a:prstGeom>
        </p:spPr>
      </p:pic>
    </p:spTree>
    <p:extLst>
      <p:ext uri="{BB962C8B-B14F-4D97-AF65-F5344CB8AC3E}">
        <p14:creationId xmlns:p14="http://schemas.microsoft.com/office/powerpoint/2010/main" val="1403093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52</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Phenology: Ruby Throated Hummingbird</a:t>
            </a:r>
          </a:p>
        </p:txBody>
      </p:sp>
      <p:sp>
        <p:nvSpPr>
          <p:cNvPr id="3" name="Subtitle 2"/>
          <p:cNvSpPr>
            <a:spLocks noGrp="1"/>
          </p:cNvSpPr>
          <p:nvPr>
            <p:ph type="body" sz="half" idx="2"/>
          </p:nvPr>
        </p:nvSpPr>
        <p:spPr>
          <a:xfrm>
            <a:off x="419946" y="1906289"/>
            <a:ext cx="7645062" cy="3811588"/>
          </a:xfrm>
        </p:spPr>
        <p:txBody>
          <a:bodyPr>
            <a:noAutofit/>
          </a:bodyPr>
          <a:lstStyle/>
          <a:p>
            <a:pPr algn="just"/>
            <a:r>
              <a:rPr lang="en-US" sz="2000" dirty="0"/>
              <a:t>The Ruby-throated Hummingbird is an ideal species for a cross disciplinary science study involving students from Canada, Mexico, the United States, and all seven Central American countries (Belize, Costa Rica, El Salvador, Guatemala, Honduras, Nicaragua, and Panama).</a:t>
            </a:r>
            <a:endParaRPr lang="en-US" sz="2000" dirty="0">
              <a:latin typeface="Arial" charset="0"/>
            </a:endParaRPr>
          </a:p>
          <a:p>
            <a:pPr algn="just"/>
            <a:r>
              <a:rPr lang="en-US" sz="2000" dirty="0"/>
              <a:t>Scientists want to learn about their migration patterns as well as their eating and nesting behavior. What flowers do they prefer to visit for sweet nectar? Will they come to a hummingbird feeder in your yard? How do adult hummingbirds care for their eggs and young hummingbirds after they hatch?</a:t>
            </a:r>
          </a:p>
          <a:p>
            <a:pPr algn="just"/>
            <a:r>
              <a:rPr lang="en-US" sz="2000" dirty="0"/>
              <a:t>Students will learn how to identify and age male and female Ruby-throated Hummingbirds and to observe migration and feeding behavior. Students will learn how to make connections among hummingbird behavior and weather, climate, food availability, seasonality, photoperiod (day length), and other environmental factors.</a:t>
            </a:r>
            <a:endParaRPr lang="en-US" sz="2000" dirty="0">
              <a:latin typeface="Arial" charset="0"/>
            </a:endParaRPr>
          </a:p>
        </p:txBody>
      </p:sp>
      <p:pic>
        <p:nvPicPr>
          <p:cNvPr id="7" name="Picture 6" descr="Photo of Ruby-throated Hummingbirds at nectar feeder."/>
          <p:cNvPicPr>
            <a:picLocks noChangeAspect="1"/>
          </p:cNvPicPr>
          <p:nvPr/>
        </p:nvPicPr>
        <p:blipFill>
          <a:blip r:embed="rId3"/>
          <a:stretch>
            <a:fillRect/>
          </a:stretch>
        </p:blipFill>
        <p:spPr>
          <a:xfrm>
            <a:off x="8399319" y="1931356"/>
            <a:ext cx="3232387" cy="1880727"/>
          </a:xfrm>
          <a:prstGeom prst="rect">
            <a:avLst/>
          </a:prstGeom>
        </p:spPr>
      </p:pic>
      <p:sp>
        <p:nvSpPr>
          <p:cNvPr id="8" name="TextBox 7"/>
          <p:cNvSpPr txBox="1"/>
          <p:nvPr/>
        </p:nvSpPr>
        <p:spPr>
          <a:xfrm>
            <a:off x="8399319" y="4034118"/>
            <a:ext cx="3382950" cy="1323439"/>
          </a:xfrm>
          <a:prstGeom prst="rect">
            <a:avLst/>
          </a:prstGeom>
          <a:noFill/>
        </p:spPr>
        <p:txBody>
          <a:bodyPr wrap="square" rtlCol="0">
            <a:spAutoFit/>
          </a:bodyPr>
          <a:lstStyle/>
          <a:p>
            <a:r>
              <a:rPr lang="en-US" sz="1600" b="1" i="1" dirty="0"/>
              <a:t>Frequency of Observations:</a:t>
            </a:r>
          </a:p>
          <a:p>
            <a:r>
              <a:rPr lang="en-US" sz="1600" i="1" dirty="0"/>
              <a:t>Spring: daily until first sighting</a:t>
            </a:r>
          </a:p>
          <a:p>
            <a:r>
              <a:rPr lang="en-US" sz="1600" i="1" dirty="0"/>
              <a:t>Autumn: daily until last siting</a:t>
            </a:r>
          </a:p>
          <a:p>
            <a:r>
              <a:rPr lang="en-US" sz="1600" i="1" dirty="0"/>
              <a:t>Feeder/Flower Visits: twice a week</a:t>
            </a:r>
          </a:p>
          <a:p>
            <a:r>
              <a:rPr lang="en-US" sz="1600" i="1" dirty="0"/>
              <a:t>Nesting behavior: Daily if possible</a:t>
            </a:r>
          </a:p>
        </p:txBody>
      </p:sp>
    </p:spTree>
    <p:extLst>
      <p:ext uri="{BB962C8B-B14F-4D97-AF65-F5344CB8AC3E}">
        <p14:creationId xmlns:p14="http://schemas.microsoft.com/office/powerpoint/2010/main" val="446390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F8D595-2BBE-C940-AE80-18560D5B94B4}" type="slidenum">
              <a:rPr lang="en-US" smtClean="0"/>
              <a:t>53</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dirty="0"/>
              <a:t>Phenology: Seaweed Reproductive Phenology</a:t>
            </a:r>
          </a:p>
        </p:txBody>
      </p:sp>
      <p:sp>
        <p:nvSpPr>
          <p:cNvPr id="3" name="Subtitle 2"/>
          <p:cNvSpPr>
            <a:spLocks noGrp="1"/>
          </p:cNvSpPr>
          <p:nvPr>
            <p:ph type="body" sz="half" idx="2"/>
          </p:nvPr>
        </p:nvSpPr>
        <p:spPr>
          <a:xfrm>
            <a:off x="419946" y="1906289"/>
            <a:ext cx="7548398" cy="3811588"/>
          </a:xfrm>
        </p:spPr>
        <p:txBody>
          <a:bodyPr>
            <a:noAutofit/>
          </a:bodyPr>
          <a:lstStyle/>
          <a:p>
            <a:r>
              <a:rPr lang="en-US" sz="2000" dirty="0"/>
              <a:t>To conduct this protocol, it is best to be located near the ocean in an area where at least one of the selected seaweed species is found. The seaweed species used in this study are: </a:t>
            </a:r>
            <a:r>
              <a:rPr lang="en-US" sz="2000" i="1" dirty="0"/>
              <a:t>Ascophyllum nodosum, Fucus distichus, Fucus spiralis, Fucus vesiculosus, Pelvetia canaliculata</a:t>
            </a:r>
            <a:r>
              <a:rPr lang="en-US" sz="2000" dirty="0"/>
              <a:t>, and </a:t>
            </a:r>
            <a:r>
              <a:rPr lang="en-US" sz="2000" i="1" dirty="0"/>
              <a:t>Fucus serratus</a:t>
            </a:r>
            <a:r>
              <a:rPr lang="en-US" sz="2000" dirty="0"/>
              <a:t>.</a:t>
            </a:r>
          </a:p>
          <a:p>
            <a:r>
              <a:rPr lang="en-US" sz="2000" dirty="0"/>
              <a:t>The object of the study is to learn connections between the seaweed phenology and climate factors. Sampling should be done once a month for four consecutive months.</a:t>
            </a:r>
          </a:p>
          <a:p>
            <a:r>
              <a:rPr lang="en-US" sz="2000" dirty="0"/>
              <a:t>Frequency of Observations: Once a month for four months in a row during low tides.</a:t>
            </a:r>
          </a:p>
          <a:p>
            <a:endParaRPr lang="en-US" sz="2000" dirty="0">
              <a:latin typeface="Arial" charset="0"/>
            </a:endParaRPr>
          </a:p>
        </p:txBody>
      </p:sp>
      <p:pic>
        <p:nvPicPr>
          <p:cNvPr id="4" name="Picture 3" descr="Photo of seaweed collect on beach next to the ocean."/>
          <p:cNvPicPr>
            <a:picLocks noChangeAspect="1"/>
          </p:cNvPicPr>
          <p:nvPr/>
        </p:nvPicPr>
        <p:blipFill>
          <a:blip r:embed="rId3"/>
          <a:stretch>
            <a:fillRect/>
          </a:stretch>
        </p:blipFill>
        <p:spPr>
          <a:xfrm>
            <a:off x="8250768" y="1906289"/>
            <a:ext cx="3301524" cy="2201016"/>
          </a:xfrm>
          <a:prstGeom prst="rect">
            <a:avLst/>
          </a:prstGeom>
        </p:spPr>
      </p:pic>
    </p:spTree>
    <p:extLst>
      <p:ext uri="{BB962C8B-B14F-4D97-AF65-F5344CB8AC3E}">
        <p14:creationId xmlns:p14="http://schemas.microsoft.com/office/powerpoint/2010/main" val="1482306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54</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Title 1"/>
          <p:cNvSpPr>
            <a:spLocks noGrp="1"/>
          </p:cNvSpPr>
          <p:nvPr>
            <p:ph type="title"/>
          </p:nvPr>
        </p:nvSpPr>
        <p:spPr>
          <a:xfrm>
            <a:off x="527554" y="0"/>
            <a:ext cx="9263217" cy="1600200"/>
          </a:xfrm>
        </p:spPr>
        <p:txBody>
          <a:bodyPr/>
          <a:lstStyle/>
          <a:p>
            <a:r>
              <a:rPr lang="en-US" dirty="0"/>
              <a:t>Review your Understanding! Question 7</a:t>
            </a:r>
          </a:p>
        </p:txBody>
      </p:sp>
      <p:sp>
        <p:nvSpPr>
          <p:cNvPr id="5" name="Text Placeholder 3"/>
          <p:cNvSpPr>
            <a:spLocks noGrp="1"/>
          </p:cNvSpPr>
          <p:nvPr>
            <p:ph type="body" sz="half" idx="2"/>
          </p:nvPr>
        </p:nvSpPr>
        <p:spPr>
          <a:xfrm>
            <a:off x="839787" y="2057400"/>
            <a:ext cx="6707887" cy="3811588"/>
          </a:xfrm>
        </p:spPr>
        <p:txBody>
          <a:bodyPr/>
          <a:lstStyle/>
          <a:p>
            <a:r>
              <a:rPr lang="en-US" sz="1800" b="1" dirty="0">
                <a:solidFill>
                  <a:schemeClr val="accent6">
                    <a:lumMod val="50000"/>
                  </a:schemeClr>
                </a:solidFill>
              </a:rPr>
              <a:t>What is the goal of phenology?</a:t>
            </a:r>
          </a:p>
          <a:p>
            <a:r>
              <a:rPr lang="en-US" sz="1800" b="1" dirty="0">
                <a:solidFill>
                  <a:schemeClr val="accent6">
                    <a:lumMod val="50000"/>
                  </a:schemeClr>
                </a:solidFill>
              </a:rPr>
              <a:t>a. To observe an organism’s growth and behavior to study changes in seasons and climate</a:t>
            </a:r>
          </a:p>
          <a:p>
            <a:r>
              <a:rPr lang="en-US" sz="1800" b="1" dirty="0">
                <a:solidFill>
                  <a:schemeClr val="accent6">
                    <a:lumMod val="50000"/>
                  </a:schemeClr>
                </a:solidFill>
              </a:rPr>
              <a:t>b. To measure the different growth parameters of plants and describe the land cover, so it can be identified in Landsat images</a:t>
            </a:r>
          </a:p>
          <a:p>
            <a:r>
              <a:rPr lang="en-US" sz="1800" b="1" dirty="0">
                <a:solidFill>
                  <a:schemeClr val="accent6">
                    <a:lumMod val="50000"/>
                  </a:schemeClr>
                </a:solidFill>
              </a:rPr>
              <a:t>c. To determine how fast Arctic terns fly</a:t>
            </a:r>
          </a:p>
          <a:p>
            <a:r>
              <a:rPr lang="en-US" sz="1800" b="1" dirty="0">
                <a:solidFill>
                  <a:schemeClr val="accent6">
                    <a:lumMod val="50000"/>
                  </a:schemeClr>
                </a:solidFill>
              </a:rPr>
              <a:t>d. a and b</a:t>
            </a:r>
          </a:p>
          <a:p>
            <a:r>
              <a:rPr lang="en-US" sz="1800" b="1" dirty="0">
                <a:solidFill>
                  <a:schemeClr val="accent6">
                    <a:lumMod val="50000"/>
                  </a:schemeClr>
                </a:solidFill>
              </a:rPr>
              <a:t>e. All of the above</a:t>
            </a:r>
          </a:p>
          <a:p>
            <a:endParaRPr lang="en-US" sz="1800" b="1" dirty="0">
              <a:solidFill>
                <a:schemeClr val="accent6">
                  <a:lumMod val="50000"/>
                </a:schemeClr>
              </a:solidFill>
            </a:endParaRPr>
          </a:p>
          <a:p>
            <a:r>
              <a:rPr lang="en-US" sz="1800" b="1" dirty="0"/>
              <a:t>What is your answer? </a:t>
            </a:r>
          </a:p>
          <a:p>
            <a:endParaRPr lang="en-US" b="1" dirty="0">
              <a:solidFill>
                <a:schemeClr val="accent6">
                  <a:lumMod val="50000"/>
                </a:schemeClr>
              </a:solidFill>
            </a:endParaRPr>
          </a:p>
          <a:p>
            <a:endParaRPr lang="en-US" b="1" dirty="0">
              <a:solidFill>
                <a:schemeClr val="accent6">
                  <a:lumMod val="50000"/>
                </a:schemeClr>
              </a:solidFill>
            </a:endParaRPr>
          </a:p>
          <a:p>
            <a:endParaRPr lang="en-US" dirty="0"/>
          </a:p>
        </p:txBody>
      </p:sp>
      <p:pic>
        <p:nvPicPr>
          <p:cNvPr id="3"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21905"/>
          </a:xfrm>
          <a:prstGeom prst="rect">
            <a:avLst/>
          </a:prstGeom>
        </p:spPr>
      </p:pic>
    </p:spTree>
    <p:extLst>
      <p:ext uri="{BB962C8B-B14F-4D97-AF65-F5344CB8AC3E}">
        <p14:creationId xmlns:p14="http://schemas.microsoft.com/office/powerpoint/2010/main" val="515115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55</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Title 1"/>
          <p:cNvSpPr>
            <a:spLocks noGrp="1"/>
          </p:cNvSpPr>
          <p:nvPr>
            <p:ph type="title"/>
          </p:nvPr>
        </p:nvSpPr>
        <p:spPr>
          <a:xfrm>
            <a:off x="527554" y="0"/>
            <a:ext cx="9263217" cy="1600200"/>
          </a:xfrm>
        </p:spPr>
        <p:txBody>
          <a:bodyPr/>
          <a:lstStyle/>
          <a:p>
            <a:r>
              <a:rPr lang="en-US" dirty="0"/>
              <a:t>Review your Understanding! Answer to Question 7</a:t>
            </a:r>
          </a:p>
        </p:txBody>
      </p:sp>
      <p:sp>
        <p:nvSpPr>
          <p:cNvPr id="5" name="Text Placeholder 3"/>
          <p:cNvSpPr>
            <a:spLocks noGrp="1"/>
          </p:cNvSpPr>
          <p:nvPr>
            <p:ph type="body" sz="half" idx="2"/>
          </p:nvPr>
        </p:nvSpPr>
        <p:spPr>
          <a:xfrm>
            <a:off x="839787" y="2057400"/>
            <a:ext cx="6707887" cy="3811588"/>
          </a:xfrm>
        </p:spPr>
        <p:txBody>
          <a:bodyPr/>
          <a:lstStyle/>
          <a:p>
            <a:r>
              <a:rPr lang="en-US" sz="1800" b="1" dirty="0">
                <a:solidFill>
                  <a:schemeClr val="accent6">
                    <a:lumMod val="50000"/>
                  </a:schemeClr>
                </a:solidFill>
              </a:rPr>
              <a:t>What is the goal of phenology?</a:t>
            </a:r>
          </a:p>
          <a:p>
            <a:r>
              <a:rPr lang="en-US" sz="1800" b="1" dirty="0">
                <a:solidFill>
                  <a:srgbClr val="FF0000"/>
                </a:solidFill>
              </a:rPr>
              <a:t>a. To observe an organism’s growth and behavior to study changes in seasons and climate </a:t>
            </a:r>
            <a:r>
              <a:rPr lang="en-US" sz="1800" b="1" dirty="0">
                <a:solidFill>
                  <a:srgbClr val="FF0000"/>
                </a:solidFill>
                <a:sym typeface="Wingdings"/>
              </a:rPr>
              <a:t> </a:t>
            </a:r>
            <a:r>
              <a:rPr lang="en-US" sz="1800" b="1" i="1" dirty="0">
                <a:solidFill>
                  <a:srgbClr val="FF0000"/>
                </a:solidFill>
                <a:sym typeface="Wingdings"/>
              </a:rPr>
              <a:t>correct! </a:t>
            </a:r>
            <a:endParaRPr lang="en-US" sz="1800" b="1" i="1" dirty="0">
              <a:solidFill>
                <a:srgbClr val="FF0000"/>
              </a:solidFill>
            </a:endParaRPr>
          </a:p>
          <a:p>
            <a:r>
              <a:rPr lang="en-US" sz="1800" b="1" dirty="0">
                <a:solidFill>
                  <a:schemeClr val="accent6">
                    <a:lumMod val="50000"/>
                  </a:schemeClr>
                </a:solidFill>
              </a:rPr>
              <a:t>b. To measure the different growth parameters of plants and describe the land cover, so it can be identified in Landsat images</a:t>
            </a:r>
          </a:p>
          <a:p>
            <a:r>
              <a:rPr lang="en-US" sz="1800" b="1" dirty="0">
                <a:solidFill>
                  <a:schemeClr val="accent6">
                    <a:lumMod val="50000"/>
                  </a:schemeClr>
                </a:solidFill>
              </a:rPr>
              <a:t>c. To determine how fast Arctic terns fly</a:t>
            </a:r>
          </a:p>
          <a:p>
            <a:r>
              <a:rPr lang="en-US" sz="1800" b="1" dirty="0">
                <a:solidFill>
                  <a:schemeClr val="accent6">
                    <a:lumMod val="50000"/>
                  </a:schemeClr>
                </a:solidFill>
              </a:rPr>
              <a:t>d. a and b</a:t>
            </a:r>
          </a:p>
          <a:p>
            <a:r>
              <a:rPr lang="en-US" sz="1800" b="1" dirty="0">
                <a:solidFill>
                  <a:schemeClr val="accent6">
                    <a:lumMod val="50000"/>
                  </a:schemeClr>
                </a:solidFill>
              </a:rPr>
              <a:t>e. All of the above</a:t>
            </a:r>
          </a:p>
          <a:p>
            <a:endParaRPr lang="en-US" sz="1800" b="1" dirty="0">
              <a:solidFill>
                <a:schemeClr val="accent6">
                  <a:lumMod val="50000"/>
                </a:schemeClr>
              </a:solidFill>
            </a:endParaRPr>
          </a:p>
          <a:p>
            <a:r>
              <a:rPr lang="en-US" sz="1800" b="1" dirty="0"/>
              <a:t>Were you correct? Onto the next question! </a:t>
            </a:r>
          </a:p>
          <a:p>
            <a:endParaRPr lang="en-US" b="1" dirty="0">
              <a:solidFill>
                <a:schemeClr val="accent6">
                  <a:lumMod val="50000"/>
                </a:schemeClr>
              </a:solidFill>
            </a:endParaRPr>
          </a:p>
          <a:p>
            <a:endParaRPr lang="en-US" b="1" dirty="0">
              <a:solidFill>
                <a:schemeClr val="accent6">
                  <a:lumMod val="50000"/>
                </a:schemeClr>
              </a:solidFill>
            </a:endParaRPr>
          </a:p>
          <a:p>
            <a:endParaRPr lang="en-US" dirty="0"/>
          </a:p>
        </p:txBody>
      </p:sp>
      <p:pic>
        <p:nvPicPr>
          <p:cNvPr id="3"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79849"/>
          </a:xfrm>
          <a:prstGeom prst="rect">
            <a:avLst/>
          </a:prstGeom>
        </p:spPr>
      </p:pic>
    </p:spTree>
    <p:extLst>
      <p:ext uri="{BB962C8B-B14F-4D97-AF65-F5344CB8AC3E}">
        <p14:creationId xmlns:p14="http://schemas.microsoft.com/office/powerpoint/2010/main" val="1587938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D0F8D595-2BBE-C940-AE80-18560D5B94B4}" type="slidenum">
              <a:rPr lang="en-US" smtClean="0"/>
              <a:t>56</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9" name="Title 1"/>
          <p:cNvSpPr>
            <a:spLocks noGrp="1"/>
          </p:cNvSpPr>
          <p:nvPr>
            <p:ph type="title"/>
          </p:nvPr>
        </p:nvSpPr>
        <p:spPr>
          <a:xfrm>
            <a:off x="527554" y="0"/>
            <a:ext cx="9263217" cy="1600200"/>
          </a:xfrm>
        </p:spPr>
        <p:txBody>
          <a:bodyPr/>
          <a:lstStyle/>
          <a:p>
            <a:r>
              <a:rPr lang="en-US" dirty="0"/>
              <a:t>Review your Understanding! Question 8</a:t>
            </a:r>
          </a:p>
        </p:txBody>
      </p:sp>
      <p:sp>
        <p:nvSpPr>
          <p:cNvPr id="10" name="Subtitle 2"/>
          <p:cNvSpPr>
            <a:spLocks noGrp="1"/>
          </p:cNvSpPr>
          <p:nvPr>
            <p:ph type="body" sz="half" idx="2"/>
          </p:nvPr>
        </p:nvSpPr>
        <p:spPr>
          <a:xfrm>
            <a:off x="419946" y="1906289"/>
            <a:ext cx="7645062" cy="3811588"/>
          </a:xfrm>
        </p:spPr>
        <p:txBody>
          <a:bodyPr>
            <a:noAutofit/>
          </a:bodyPr>
          <a:lstStyle/>
          <a:p>
            <a:r>
              <a:rPr lang="en-US" sz="2000" b="1" dirty="0">
                <a:solidFill>
                  <a:schemeClr val="accent6">
                    <a:lumMod val="50000"/>
                  </a:schemeClr>
                </a:solidFill>
              </a:rPr>
              <a:t>What is biometry?</a:t>
            </a:r>
          </a:p>
          <a:p>
            <a:r>
              <a:rPr lang="en-US" sz="2000" b="1" dirty="0">
                <a:solidFill>
                  <a:schemeClr val="accent6">
                    <a:lumMod val="50000"/>
                  </a:schemeClr>
                </a:solidFill>
              </a:rPr>
              <a:t>a. The measurement of living things</a:t>
            </a:r>
          </a:p>
          <a:p>
            <a:r>
              <a:rPr lang="en-US" sz="2000" b="1" dirty="0">
                <a:solidFill>
                  <a:schemeClr val="accent6">
                    <a:lumMod val="50000"/>
                  </a:schemeClr>
                </a:solidFill>
              </a:rPr>
              <a:t>b. The study of the response of living organisms to seasonal and climate changes in the environment</a:t>
            </a:r>
          </a:p>
          <a:p>
            <a:r>
              <a:rPr lang="en-US" sz="2000" b="1" dirty="0">
                <a:solidFill>
                  <a:schemeClr val="accent6">
                    <a:lumMod val="50000"/>
                  </a:schemeClr>
                </a:solidFill>
              </a:rPr>
              <a:t>c. The study of life on Earth and the Earth system</a:t>
            </a:r>
          </a:p>
          <a:p>
            <a:endParaRPr lang="en-US" sz="2000" b="1" dirty="0">
              <a:solidFill>
                <a:schemeClr val="accent6">
                  <a:lumMod val="50000"/>
                </a:schemeClr>
              </a:solidFill>
            </a:endParaRPr>
          </a:p>
          <a:p>
            <a:r>
              <a:rPr lang="en-US" sz="2000" b="1" dirty="0">
                <a:solidFill>
                  <a:schemeClr val="accent6">
                    <a:lumMod val="50000"/>
                  </a:schemeClr>
                </a:solidFill>
              </a:rPr>
              <a:t>What is your answer? </a:t>
            </a:r>
          </a:p>
        </p:txBody>
      </p:sp>
      <p:pic>
        <p:nvPicPr>
          <p:cNvPr id="8"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79849"/>
          </a:xfrm>
          <a:prstGeom prst="rect">
            <a:avLst/>
          </a:prstGeom>
        </p:spPr>
      </p:pic>
    </p:spTree>
    <p:extLst>
      <p:ext uri="{BB962C8B-B14F-4D97-AF65-F5344CB8AC3E}">
        <p14:creationId xmlns:p14="http://schemas.microsoft.com/office/powerpoint/2010/main" val="313689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57</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Title 1"/>
          <p:cNvSpPr>
            <a:spLocks noGrp="1"/>
          </p:cNvSpPr>
          <p:nvPr>
            <p:ph type="title"/>
          </p:nvPr>
        </p:nvSpPr>
        <p:spPr>
          <a:xfrm>
            <a:off x="527554" y="0"/>
            <a:ext cx="9263217" cy="1600200"/>
          </a:xfrm>
        </p:spPr>
        <p:txBody>
          <a:bodyPr/>
          <a:lstStyle/>
          <a:p>
            <a:r>
              <a:rPr lang="en-US" dirty="0"/>
              <a:t>Review your Understanding! Answer to Question 8</a:t>
            </a:r>
          </a:p>
        </p:txBody>
      </p:sp>
      <p:sp>
        <p:nvSpPr>
          <p:cNvPr id="5" name="Subtitle 2"/>
          <p:cNvSpPr>
            <a:spLocks noGrp="1"/>
          </p:cNvSpPr>
          <p:nvPr>
            <p:ph type="body" sz="half" idx="2"/>
          </p:nvPr>
        </p:nvSpPr>
        <p:spPr>
          <a:xfrm>
            <a:off x="419946" y="1906289"/>
            <a:ext cx="7645062" cy="3811588"/>
          </a:xfrm>
        </p:spPr>
        <p:txBody>
          <a:bodyPr>
            <a:noAutofit/>
          </a:bodyPr>
          <a:lstStyle/>
          <a:p>
            <a:r>
              <a:rPr lang="en-US" sz="2000" b="1" dirty="0">
                <a:solidFill>
                  <a:schemeClr val="accent6">
                    <a:lumMod val="50000"/>
                  </a:schemeClr>
                </a:solidFill>
              </a:rPr>
              <a:t>What is biometry?</a:t>
            </a:r>
          </a:p>
          <a:p>
            <a:r>
              <a:rPr lang="en-US" sz="2000" b="1" dirty="0">
                <a:solidFill>
                  <a:srgbClr val="FF0000"/>
                </a:solidFill>
              </a:rPr>
              <a:t>a. The measurement of living things </a:t>
            </a:r>
            <a:r>
              <a:rPr lang="en-US" sz="2000" b="1" dirty="0">
                <a:solidFill>
                  <a:srgbClr val="FF0000"/>
                </a:solidFill>
                <a:sym typeface="Wingdings"/>
              </a:rPr>
              <a:t> </a:t>
            </a:r>
            <a:r>
              <a:rPr lang="en-US" sz="2000" b="1" i="1" dirty="0">
                <a:solidFill>
                  <a:srgbClr val="FF0000"/>
                </a:solidFill>
                <a:sym typeface="Wingdings"/>
              </a:rPr>
              <a:t>correct!</a:t>
            </a:r>
            <a:endParaRPr lang="en-US" sz="2000" b="1" i="1" dirty="0">
              <a:solidFill>
                <a:srgbClr val="FF0000"/>
              </a:solidFill>
            </a:endParaRPr>
          </a:p>
          <a:p>
            <a:r>
              <a:rPr lang="en-US" sz="2000" b="1" dirty="0">
                <a:solidFill>
                  <a:schemeClr val="accent6">
                    <a:lumMod val="50000"/>
                  </a:schemeClr>
                </a:solidFill>
              </a:rPr>
              <a:t>b. The study of the response of living organisms to seasonal and climate changes in the environment</a:t>
            </a:r>
          </a:p>
          <a:p>
            <a:r>
              <a:rPr lang="en-US" sz="2000" b="1" dirty="0">
                <a:solidFill>
                  <a:schemeClr val="accent6">
                    <a:lumMod val="50000"/>
                  </a:schemeClr>
                </a:solidFill>
              </a:rPr>
              <a:t>c. The study of life on Earth and the Earth system</a:t>
            </a:r>
          </a:p>
          <a:p>
            <a:endParaRPr lang="en-US" sz="2000" b="1" dirty="0">
              <a:solidFill>
                <a:schemeClr val="accent6">
                  <a:lumMod val="50000"/>
                </a:schemeClr>
              </a:solidFill>
            </a:endParaRPr>
          </a:p>
          <a:p>
            <a:r>
              <a:rPr lang="en-US" sz="2000" b="1" dirty="0"/>
              <a:t>Were you correct? Onto the next question! </a:t>
            </a:r>
          </a:p>
        </p:txBody>
      </p:sp>
      <p:pic>
        <p:nvPicPr>
          <p:cNvPr id="3"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79849"/>
          </a:xfrm>
          <a:prstGeom prst="rect">
            <a:avLst/>
          </a:prstGeom>
        </p:spPr>
      </p:pic>
    </p:spTree>
    <p:extLst>
      <p:ext uri="{BB962C8B-B14F-4D97-AF65-F5344CB8AC3E}">
        <p14:creationId xmlns:p14="http://schemas.microsoft.com/office/powerpoint/2010/main" val="9968079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58</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Title 1"/>
          <p:cNvSpPr>
            <a:spLocks noGrp="1"/>
          </p:cNvSpPr>
          <p:nvPr>
            <p:ph type="title"/>
          </p:nvPr>
        </p:nvSpPr>
        <p:spPr>
          <a:xfrm>
            <a:off x="527554" y="0"/>
            <a:ext cx="9263217" cy="1600200"/>
          </a:xfrm>
        </p:spPr>
        <p:txBody>
          <a:bodyPr/>
          <a:lstStyle/>
          <a:p>
            <a:r>
              <a:rPr lang="en-US" dirty="0"/>
              <a:t>9. Review your Understanding! Question 9</a:t>
            </a:r>
          </a:p>
        </p:txBody>
      </p:sp>
      <p:sp>
        <p:nvSpPr>
          <p:cNvPr id="5" name="Subtitle 2"/>
          <p:cNvSpPr>
            <a:spLocks noGrp="1"/>
          </p:cNvSpPr>
          <p:nvPr>
            <p:ph type="body" sz="half" idx="2"/>
          </p:nvPr>
        </p:nvSpPr>
        <p:spPr>
          <a:xfrm>
            <a:off x="419946" y="1906289"/>
            <a:ext cx="7645062" cy="3811588"/>
          </a:xfrm>
        </p:spPr>
        <p:txBody>
          <a:bodyPr>
            <a:noAutofit/>
          </a:bodyPr>
          <a:lstStyle/>
          <a:p>
            <a:r>
              <a:rPr lang="en-US" sz="2000" b="1" dirty="0">
                <a:solidFill>
                  <a:schemeClr val="accent6">
                    <a:lumMod val="50000"/>
                  </a:schemeClr>
                </a:solidFill>
              </a:rPr>
              <a:t>Which of the following is a a GLOBE phenology protocol?</a:t>
            </a:r>
          </a:p>
          <a:p>
            <a:r>
              <a:rPr lang="en-US" sz="2000" b="1" dirty="0">
                <a:solidFill>
                  <a:schemeClr val="accent6">
                    <a:lumMod val="50000"/>
                  </a:schemeClr>
                </a:solidFill>
              </a:rPr>
              <a:t>a. Fire Fuel</a:t>
            </a:r>
          </a:p>
          <a:p>
            <a:r>
              <a:rPr lang="en-US" sz="2000" b="1" dirty="0">
                <a:solidFill>
                  <a:schemeClr val="accent6">
                    <a:lumMod val="50000"/>
                  </a:schemeClr>
                </a:solidFill>
              </a:rPr>
              <a:t>b. Land Cover</a:t>
            </a:r>
          </a:p>
          <a:p>
            <a:r>
              <a:rPr lang="en-US" sz="2000" b="1" dirty="0">
                <a:solidFill>
                  <a:schemeClr val="accent6">
                    <a:lumMod val="50000"/>
                  </a:schemeClr>
                </a:solidFill>
              </a:rPr>
              <a:t>c. Canopy Cover and Ground Cover</a:t>
            </a:r>
          </a:p>
          <a:p>
            <a:r>
              <a:rPr lang="en-US" sz="2000" b="1" dirty="0">
                <a:solidFill>
                  <a:schemeClr val="accent6">
                    <a:lumMod val="50000"/>
                  </a:schemeClr>
                </a:solidFill>
              </a:rPr>
              <a:t>d. Arctic Bird Migration</a:t>
            </a:r>
          </a:p>
          <a:p>
            <a:endParaRPr lang="en-US" sz="2000" b="1" dirty="0">
              <a:solidFill>
                <a:schemeClr val="accent6">
                  <a:lumMod val="50000"/>
                </a:schemeClr>
              </a:solidFill>
            </a:endParaRPr>
          </a:p>
          <a:p>
            <a:r>
              <a:rPr lang="en-US" sz="2000" b="1" dirty="0"/>
              <a:t>What is your answer? </a:t>
            </a:r>
          </a:p>
          <a:p>
            <a:endParaRPr lang="en-US" sz="2000" dirty="0"/>
          </a:p>
        </p:txBody>
      </p:sp>
      <p:pic>
        <p:nvPicPr>
          <p:cNvPr id="3"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79849"/>
          </a:xfrm>
          <a:prstGeom prst="rect">
            <a:avLst/>
          </a:prstGeom>
        </p:spPr>
      </p:pic>
    </p:spTree>
    <p:extLst>
      <p:ext uri="{BB962C8B-B14F-4D97-AF65-F5344CB8AC3E}">
        <p14:creationId xmlns:p14="http://schemas.microsoft.com/office/powerpoint/2010/main" val="101170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5</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41949" y="509156"/>
            <a:ext cx="10193107" cy="1158240"/>
          </a:xfrm>
        </p:spPr>
        <p:txBody>
          <a:bodyPr/>
          <a:lstStyle/>
          <a:p>
            <a:r>
              <a:rPr lang="en-US" dirty="0">
                <a:ea typeface="Arial" charset="0"/>
                <a:cs typeface="Arial" charset="0"/>
              </a:rPr>
              <a:t>Why are GLOBE Biosphere investigations important?</a:t>
            </a:r>
          </a:p>
        </p:txBody>
      </p:sp>
      <p:sp>
        <p:nvSpPr>
          <p:cNvPr id="3" name="Subtitle 2"/>
          <p:cNvSpPr>
            <a:spLocks noGrp="1"/>
          </p:cNvSpPr>
          <p:nvPr>
            <p:ph type="body" sz="half" idx="2"/>
          </p:nvPr>
        </p:nvSpPr>
        <p:spPr>
          <a:xfrm>
            <a:off x="541949" y="1876614"/>
            <a:ext cx="5463996" cy="3811588"/>
          </a:xfrm>
        </p:spPr>
        <p:txBody>
          <a:bodyPr>
            <a:noAutofit/>
          </a:bodyPr>
          <a:lstStyle/>
          <a:p>
            <a:pPr algn="just"/>
            <a:r>
              <a:rPr lang="en-US" sz="2000" dirty="0">
                <a:solidFill>
                  <a:prstClr val="black"/>
                </a:solidFill>
              </a:rPr>
              <a:t>NASA research is advancing </a:t>
            </a:r>
            <a:r>
              <a:rPr lang="en-US" sz="2000" dirty="0"/>
              <a:t>Earth system science to meet the challenges of climate and environmental change. One of their overarching science goals is to </a:t>
            </a:r>
            <a:r>
              <a:rPr lang="en-US" sz="2000" b="1" dirty="0">
                <a:solidFill>
                  <a:schemeClr val="accent6">
                    <a:lumMod val="50000"/>
                  </a:schemeClr>
                </a:solidFill>
              </a:rPr>
              <a:t>detect and predict changes in Earth’s ecosystems and biogeochemical cycles, including land cover, biodiversity, and the global carbon cycle.</a:t>
            </a:r>
          </a:p>
          <a:p>
            <a:pPr algn="just"/>
            <a:endParaRPr lang="en-US" sz="2000" dirty="0"/>
          </a:p>
          <a:p>
            <a:pPr algn="just"/>
            <a:r>
              <a:rPr lang="en-US" sz="2000" dirty="0">
                <a:solidFill>
                  <a:prstClr val="black"/>
                </a:solidFill>
              </a:rPr>
              <a:t>Current environmental changes in the Earth system are unprecedented, in both timing and geographical extent. These changes will have profound implications for future climate, food production, biodiversity and sustainable resource use. </a:t>
            </a:r>
          </a:p>
        </p:txBody>
      </p:sp>
      <p:pic>
        <p:nvPicPr>
          <p:cNvPr id="7" name="Picture 6" descr="Image of a crop field with young plants planted in row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986" y="1964710"/>
            <a:ext cx="4321464" cy="3194126"/>
          </a:xfrm>
          <a:prstGeom prst="rect">
            <a:avLst/>
          </a:prstGeom>
        </p:spPr>
      </p:pic>
      <p:sp>
        <p:nvSpPr>
          <p:cNvPr id="5" name="TextBox 4"/>
          <p:cNvSpPr txBox="1"/>
          <p:nvPr/>
        </p:nvSpPr>
        <p:spPr>
          <a:xfrm>
            <a:off x="6693986" y="5395814"/>
            <a:ext cx="4331761" cy="584775"/>
          </a:xfrm>
          <a:prstGeom prst="rect">
            <a:avLst/>
          </a:prstGeom>
          <a:noFill/>
        </p:spPr>
        <p:txBody>
          <a:bodyPr wrap="square" rtlCol="0">
            <a:spAutoFit/>
          </a:bodyPr>
          <a:lstStyle/>
          <a:p>
            <a:r>
              <a:rPr lang="en-US" sz="1600" i="1" dirty="0"/>
              <a:t>Frost-free and growing seasons are getting longer. Source: NASA.</a:t>
            </a:r>
          </a:p>
        </p:txBody>
      </p:sp>
    </p:spTree>
    <p:extLst>
      <p:ext uri="{BB962C8B-B14F-4D97-AF65-F5344CB8AC3E}">
        <p14:creationId xmlns:p14="http://schemas.microsoft.com/office/powerpoint/2010/main" val="1877992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59</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Title 1"/>
          <p:cNvSpPr>
            <a:spLocks noGrp="1"/>
          </p:cNvSpPr>
          <p:nvPr>
            <p:ph type="title"/>
          </p:nvPr>
        </p:nvSpPr>
        <p:spPr>
          <a:xfrm>
            <a:off x="527554" y="0"/>
            <a:ext cx="9263217" cy="1600200"/>
          </a:xfrm>
        </p:spPr>
        <p:txBody>
          <a:bodyPr/>
          <a:lstStyle/>
          <a:p>
            <a:r>
              <a:rPr lang="en-US" dirty="0"/>
              <a:t>9. Review your Understanding! Answer to Question 9</a:t>
            </a:r>
          </a:p>
        </p:txBody>
      </p:sp>
      <p:sp>
        <p:nvSpPr>
          <p:cNvPr id="5" name="Subtitle 2"/>
          <p:cNvSpPr>
            <a:spLocks noGrp="1"/>
          </p:cNvSpPr>
          <p:nvPr>
            <p:ph type="body" sz="half" idx="2"/>
          </p:nvPr>
        </p:nvSpPr>
        <p:spPr>
          <a:xfrm>
            <a:off x="419946" y="1906289"/>
            <a:ext cx="7645062" cy="3811588"/>
          </a:xfrm>
        </p:spPr>
        <p:txBody>
          <a:bodyPr>
            <a:noAutofit/>
          </a:bodyPr>
          <a:lstStyle/>
          <a:p>
            <a:r>
              <a:rPr lang="en-US" sz="2000" b="1" dirty="0">
                <a:solidFill>
                  <a:schemeClr val="accent6">
                    <a:lumMod val="50000"/>
                  </a:schemeClr>
                </a:solidFill>
              </a:rPr>
              <a:t>Which of the following is a a GLOBE phenology protocol?</a:t>
            </a:r>
          </a:p>
          <a:p>
            <a:r>
              <a:rPr lang="en-US" sz="2000" b="1" dirty="0">
                <a:solidFill>
                  <a:schemeClr val="accent6">
                    <a:lumMod val="50000"/>
                  </a:schemeClr>
                </a:solidFill>
              </a:rPr>
              <a:t>a. Fire Fuel</a:t>
            </a:r>
          </a:p>
          <a:p>
            <a:r>
              <a:rPr lang="en-US" sz="2000" b="1" dirty="0">
                <a:solidFill>
                  <a:schemeClr val="accent6">
                    <a:lumMod val="50000"/>
                  </a:schemeClr>
                </a:solidFill>
              </a:rPr>
              <a:t>b. Land Cover</a:t>
            </a:r>
          </a:p>
          <a:p>
            <a:r>
              <a:rPr lang="en-US" sz="2000" b="1" dirty="0">
                <a:solidFill>
                  <a:schemeClr val="accent6">
                    <a:lumMod val="50000"/>
                  </a:schemeClr>
                </a:solidFill>
              </a:rPr>
              <a:t>c. Canopy Cover and Ground Cover</a:t>
            </a:r>
          </a:p>
          <a:p>
            <a:r>
              <a:rPr lang="en-US" sz="2000" b="1" dirty="0">
                <a:solidFill>
                  <a:srgbClr val="FF0000"/>
                </a:solidFill>
              </a:rPr>
              <a:t>d. Arctic Bird Migration </a:t>
            </a:r>
            <a:r>
              <a:rPr lang="en-US" sz="2000" b="1" dirty="0">
                <a:solidFill>
                  <a:srgbClr val="FF0000"/>
                </a:solidFill>
                <a:sym typeface="Wingdings"/>
              </a:rPr>
              <a:t> </a:t>
            </a:r>
            <a:r>
              <a:rPr lang="en-US" sz="2000" b="1" i="1" dirty="0">
                <a:solidFill>
                  <a:srgbClr val="FF0000"/>
                </a:solidFill>
                <a:sym typeface="Wingdings"/>
              </a:rPr>
              <a:t>Correct!</a:t>
            </a:r>
            <a:endParaRPr lang="en-US" sz="2000" b="1" i="1" dirty="0">
              <a:solidFill>
                <a:srgbClr val="FF0000"/>
              </a:solidFill>
            </a:endParaRPr>
          </a:p>
          <a:p>
            <a:endParaRPr lang="en-US" sz="2000" b="1" dirty="0">
              <a:solidFill>
                <a:schemeClr val="accent6">
                  <a:lumMod val="50000"/>
                </a:schemeClr>
              </a:solidFill>
            </a:endParaRPr>
          </a:p>
          <a:p>
            <a:r>
              <a:rPr lang="en-US" sz="2000" b="1" dirty="0"/>
              <a:t>Were you correct? Onto the next question!</a:t>
            </a:r>
          </a:p>
          <a:p>
            <a:endParaRPr lang="en-US" sz="2000" dirty="0"/>
          </a:p>
        </p:txBody>
      </p:sp>
      <p:pic>
        <p:nvPicPr>
          <p:cNvPr id="3"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79849"/>
          </a:xfrm>
          <a:prstGeom prst="rect">
            <a:avLst/>
          </a:prstGeom>
        </p:spPr>
      </p:pic>
    </p:spTree>
    <p:extLst>
      <p:ext uri="{BB962C8B-B14F-4D97-AF65-F5344CB8AC3E}">
        <p14:creationId xmlns:p14="http://schemas.microsoft.com/office/powerpoint/2010/main" val="71186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descr="Watermark of mountain landscape"/>
          <p:cNvPicPr>
            <a:picLocks noGrp="1" noChangeAspect="1"/>
          </p:cNvPicPr>
          <p:nvPr>
            <p:ph type="pic" idx="1"/>
          </p:nvPr>
        </p:nvPicPr>
        <p:blipFill>
          <a:blip r:embed="rId2">
            <a:alphaModFix amt="12000"/>
            <a:extLst>
              <a:ext uri="{28A0092B-C50C-407E-A947-70E740481C1C}">
                <a14:useLocalDpi xmlns:a14="http://schemas.microsoft.com/office/drawing/2010/main" val="0"/>
              </a:ext>
            </a:extLst>
          </a:blip>
          <a:srcRect l="8230" r="8230"/>
          <a:stretch>
            <a:fillRect/>
          </a:stretch>
        </p:blipFill>
        <p:spPr>
          <a:xfrm>
            <a:off x="21388" y="936095"/>
            <a:ext cx="12192000" cy="5921905"/>
          </a:xfrm>
          <a:prstGeom prst="rect">
            <a:avLst/>
          </a:prstGeom>
        </p:spPr>
      </p:pic>
      <p:sp>
        <p:nvSpPr>
          <p:cNvPr id="2" name="Slide Number Placeholder 1"/>
          <p:cNvSpPr>
            <a:spLocks noGrp="1"/>
          </p:cNvSpPr>
          <p:nvPr>
            <p:ph type="sldNum" sz="quarter" idx="12"/>
          </p:nvPr>
        </p:nvSpPr>
        <p:spPr/>
        <p:txBody>
          <a:bodyPr/>
          <a:lstStyle/>
          <a:p>
            <a:fld id="{D0F8D595-2BBE-C940-AE80-18560D5B94B4}" type="slidenum">
              <a:rPr lang="en-US" smtClean="0"/>
              <a:t>60</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5" name="Title 1"/>
          <p:cNvSpPr>
            <a:spLocks noGrp="1"/>
          </p:cNvSpPr>
          <p:nvPr>
            <p:ph type="title"/>
          </p:nvPr>
        </p:nvSpPr>
        <p:spPr>
          <a:xfrm>
            <a:off x="419946" y="-76257"/>
            <a:ext cx="9263217" cy="1600200"/>
          </a:xfrm>
        </p:spPr>
        <p:txBody>
          <a:bodyPr/>
          <a:lstStyle/>
          <a:p>
            <a:r>
              <a:rPr lang="en-US" dirty="0"/>
              <a:t>Review your Understanding! Question 10</a:t>
            </a:r>
          </a:p>
        </p:txBody>
      </p:sp>
      <p:sp>
        <p:nvSpPr>
          <p:cNvPr id="4" name="Subtitle 2"/>
          <p:cNvSpPr>
            <a:spLocks noGrp="1"/>
          </p:cNvSpPr>
          <p:nvPr>
            <p:ph type="body" sz="half" idx="2"/>
          </p:nvPr>
        </p:nvSpPr>
        <p:spPr>
          <a:xfrm>
            <a:off x="419946" y="1906289"/>
            <a:ext cx="7645062" cy="3811588"/>
          </a:xfrm>
        </p:spPr>
        <p:txBody>
          <a:bodyPr>
            <a:noAutofit/>
          </a:bodyPr>
          <a:lstStyle/>
          <a:p>
            <a:r>
              <a:rPr lang="en-US" sz="2000" b="1" dirty="0">
                <a:solidFill>
                  <a:schemeClr val="accent6">
                    <a:lumMod val="50000"/>
                  </a:schemeClr>
                </a:solidFill>
              </a:rPr>
              <a:t>What vegetation might you measure in the Carbon Cycle Protocols?</a:t>
            </a:r>
          </a:p>
          <a:p>
            <a:r>
              <a:rPr lang="en-US" sz="2000" b="1" dirty="0">
                <a:solidFill>
                  <a:schemeClr val="accent6">
                    <a:lumMod val="50000"/>
                  </a:schemeClr>
                </a:solidFill>
              </a:rPr>
              <a:t>a. Trees</a:t>
            </a:r>
          </a:p>
          <a:p>
            <a:r>
              <a:rPr lang="en-US" sz="2000" b="1" dirty="0">
                <a:solidFill>
                  <a:schemeClr val="accent6">
                    <a:lumMod val="50000"/>
                  </a:schemeClr>
                </a:solidFill>
              </a:rPr>
              <a:t>b. Shrubs</a:t>
            </a:r>
          </a:p>
          <a:p>
            <a:r>
              <a:rPr lang="en-US" sz="2000" b="1" dirty="0">
                <a:solidFill>
                  <a:schemeClr val="accent6">
                    <a:lumMod val="50000"/>
                  </a:schemeClr>
                </a:solidFill>
              </a:rPr>
              <a:t>c. Grass</a:t>
            </a:r>
          </a:p>
          <a:p>
            <a:r>
              <a:rPr lang="en-US" sz="2000" b="1" dirty="0">
                <a:solidFill>
                  <a:schemeClr val="accent6">
                    <a:lumMod val="50000"/>
                  </a:schemeClr>
                </a:solidFill>
              </a:rPr>
              <a:t>d. All of the above</a:t>
            </a:r>
          </a:p>
          <a:p>
            <a:endParaRPr lang="en-US" sz="2000" b="1" dirty="0">
              <a:solidFill>
                <a:schemeClr val="accent6">
                  <a:lumMod val="50000"/>
                </a:schemeClr>
              </a:solidFill>
            </a:endParaRPr>
          </a:p>
          <a:p>
            <a:r>
              <a:rPr lang="en-US" sz="2000" b="1" dirty="0"/>
              <a:t>What is your answer? </a:t>
            </a:r>
          </a:p>
        </p:txBody>
      </p:sp>
    </p:spTree>
    <p:extLst>
      <p:ext uri="{BB962C8B-B14F-4D97-AF65-F5344CB8AC3E}">
        <p14:creationId xmlns:p14="http://schemas.microsoft.com/office/powerpoint/2010/main" val="41247034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descr="Watermark of mountain landscape"/>
          <p:cNvPicPr>
            <a:picLocks noGrp="1" noChangeAspect="1"/>
          </p:cNvPicPr>
          <p:nvPr>
            <p:ph type="pic" idx="1"/>
          </p:nvPr>
        </p:nvPicPr>
        <p:blipFill>
          <a:blip r:embed="rId2">
            <a:alphaModFix amt="12000"/>
            <a:extLst>
              <a:ext uri="{28A0092B-C50C-407E-A947-70E740481C1C}">
                <a14:useLocalDpi xmlns:a14="http://schemas.microsoft.com/office/drawing/2010/main" val="0"/>
              </a:ext>
            </a:extLst>
          </a:blip>
          <a:srcRect l="8230" r="8230"/>
          <a:stretch>
            <a:fillRect/>
          </a:stretch>
        </p:blipFill>
        <p:spPr>
          <a:xfrm>
            <a:off x="21388" y="936095"/>
            <a:ext cx="12192000" cy="5921905"/>
          </a:xfrm>
          <a:prstGeom prst="rect">
            <a:avLst/>
          </a:prstGeom>
        </p:spPr>
      </p:pic>
      <p:sp>
        <p:nvSpPr>
          <p:cNvPr id="2" name="Slide Number Placeholder 1"/>
          <p:cNvSpPr>
            <a:spLocks noGrp="1"/>
          </p:cNvSpPr>
          <p:nvPr>
            <p:ph type="sldNum" sz="quarter" idx="12"/>
          </p:nvPr>
        </p:nvSpPr>
        <p:spPr/>
        <p:txBody>
          <a:bodyPr/>
          <a:lstStyle/>
          <a:p>
            <a:fld id="{D0F8D595-2BBE-C940-AE80-18560D5B94B4}" type="slidenum">
              <a:rPr lang="en-US" smtClean="0"/>
              <a:t>61</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5" name="Title 1"/>
          <p:cNvSpPr>
            <a:spLocks noGrp="1"/>
          </p:cNvSpPr>
          <p:nvPr>
            <p:ph type="title"/>
          </p:nvPr>
        </p:nvSpPr>
        <p:spPr>
          <a:xfrm>
            <a:off x="419946" y="-76257"/>
            <a:ext cx="9263217" cy="1600200"/>
          </a:xfrm>
        </p:spPr>
        <p:txBody>
          <a:bodyPr/>
          <a:lstStyle/>
          <a:p>
            <a:r>
              <a:rPr lang="en-US" dirty="0"/>
              <a:t>Review your Understanding! Answer to Question 10</a:t>
            </a:r>
          </a:p>
        </p:txBody>
      </p:sp>
      <p:sp>
        <p:nvSpPr>
          <p:cNvPr id="4" name="Subtitle 2"/>
          <p:cNvSpPr>
            <a:spLocks noGrp="1"/>
          </p:cNvSpPr>
          <p:nvPr>
            <p:ph type="body" sz="half" idx="2"/>
          </p:nvPr>
        </p:nvSpPr>
        <p:spPr>
          <a:xfrm>
            <a:off x="419946" y="1906289"/>
            <a:ext cx="7645062" cy="3811588"/>
          </a:xfrm>
        </p:spPr>
        <p:txBody>
          <a:bodyPr>
            <a:noAutofit/>
          </a:bodyPr>
          <a:lstStyle/>
          <a:p>
            <a:r>
              <a:rPr lang="en-US" sz="2000" b="1" dirty="0">
                <a:solidFill>
                  <a:schemeClr val="accent6">
                    <a:lumMod val="50000"/>
                  </a:schemeClr>
                </a:solidFill>
              </a:rPr>
              <a:t>What vegetation might you measure in the Carbon Cycle Protocols?</a:t>
            </a:r>
          </a:p>
          <a:p>
            <a:r>
              <a:rPr lang="en-US" sz="2000" b="1" dirty="0">
                <a:solidFill>
                  <a:schemeClr val="accent6">
                    <a:lumMod val="50000"/>
                  </a:schemeClr>
                </a:solidFill>
              </a:rPr>
              <a:t>a. Trees</a:t>
            </a:r>
          </a:p>
          <a:p>
            <a:r>
              <a:rPr lang="en-US" sz="2000" b="1" dirty="0">
                <a:solidFill>
                  <a:schemeClr val="accent6">
                    <a:lumMod val="50000"/>
                  </a:schemeClr>
                </a:solidFill>
              </a:rPr>
              <a:t>b. Shrubs</a:t>
            </a:r>
          </a:p>
          <a:p>
            <a:r>
              <a:rPr lang="en-US" sz="2000" b="1" dirty="0">
                <a:solidFill>
                  <a:schemeClr val="accent6">
                    <a:lumMod val="50000"/>
                  </a:schemeClr>
                </a:solidFill>
              </a:rPr>
              <a:t>c. Grass</a:t>
            </a:r>
          </a:p>
          <a:p>
            <a:r>
              <a:rPr lang="en-US" sz="2000" b="1" dirty="0">
                <a:solidFill>
                  <a:srgbClr val="FF0000"/>
                </a:solidFill>
              </a:rPr>
              <a:t>d. All of the above</a:t>
            </a:r>
          </a:p>
          <a:p>
            <a:endParaRPr lang="en-US" sz="2000" b="1" dirty="0">
              <a:solidFill>
                <a:schemeClr val="accent6">
                  <a:lumMod val="50000"/>
                </a:schemeClr>
              </a:solidFill>
            </a:endParaRPr>
          </a:p>
          <a:p>
            <a:r>
              <a:rPr lang="en-US" sz="2000" b="1" dirty="0"/>
              <a:t>Were you correct? You will measure all trees present, and shrubs and herbaceous vegetation depending on percent cover. On to the next question…</a:t>
            </a:r>
          </a:p>
        </p:txBody>
      </p:sp>
    </p:spTree>
    <p:extLst>
      <p:ext uri="{BB962C8B-B14F-4D97-AF65-F5344CB8AC3E}">
        <p14:creationId xmlns:p14="http://schemas.microsoft.com/office/powerpoint/2010/main" val="1410854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62</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5" name="Title 1"/>
          <p:cNvSpPr>
            <a:spLocks noGrp="1"/>
          </p:cNvSpPr>
          <p:nvPr>
            <p:ph type="title"/>
          </p:nvPr>
        </p:nvSpPr>
        <p:spPr>
          <a:xfrm>
            <a:off x="419946" y="-76257"/>
            <a:ext cx="9263217" cy="1600200"/>
          </a:xfrm>
        </p:spPr>
        <p:txBody>
          <a:bodyPr/>
          <a:lstStyle/>
          <a:p>
            <a:r>
              <a:rPr lang="en-US" dirty="0"/>
              <a:t>Review your Understanding! Answer to Question 10</a:t>
            </a:r>
          </a:p>
        </p:txBody>
      </p:sp>
      <p:sp>
        <p:nvSpPr>
          <p:cNvPr id="4" name="Subtitle 2"/>
          <p:cNvSpPr>
            <a:spLocks noGrp="1"/>
          </p:cNvSpPr>
          <p:nvPr>
            <p:ph type="body" sz="half" idx="2"/>
          </p:nvPr>
        </p:nvSpPr>
        <p:spPr>
          <a:xfrm>
            <a:off x="419946" y="1906289"/>
            <a:ext cx="7645062" cy="3811588"/>
          </a:xfrm>
        </p:spPr>
        <p:txBody>
          <a:bodyPr>
            <a:noAutofit/>
          </a:bodyPr>
          <a:lstStyle/>
          <a:p>
            <a:r>
              <a:rPr lang="en-US" sz="2000" b="1" dirty="0">
                <a:solidFill>
                  <a:schemeClr val="accent6">
                    <a:lumMod val="50000"/>
                  </a:schemeClr>
                </a:solidFill>
              </a:rPr>
              <a:t>How often are Green-Up measurements made?</a:t>
            </a:r>
          </a:p>
          <a:p>
            <a:r>
              <a:rPr lang="en-US" sz="2000" b="1" dirty="0">
                <a:solidFill>
                  <a:schemeClr val="accent6">
                    <a:lumMod val="50000"/>
                  </a:schemeClr>
                </a:solidFill>
              </a:rPr>
              <a:t>a. Once for each new site</a:t>
            </a:r>
          </a:p>
          <a:p>
            <a:r>
              <a:rPr lang="en-US" sz="2000" b="1" dirty="0">
                <a:solidFill>
                  <a:schemeClr val="accent6">
                    <a:lumMod val="50000"/>
                  </a:schemeClr>
                </a:solidFill>
              </a:rPr>
              <a:t>b. Once a month for four months in a row during low tides</a:t>
            </a:r>
          </a:p>
          <a:p>
            <a:r>
              <a:rPr lang="en-US" sz="2000" b="1" dirty="0">
                <a:solidFill>
                  <a:schemeClr val="accent6">
                    <a:lumMod val="50000"/>
                  </a:schemeClr>
                </a:solidFill>
              </a:rPr>
              <a:t>c. Twice a week beginning two weeks prior to the anticipated start of budburst</a:t>
            </a:r>
          </a:p>
          <a:p>
            <a:r>
              <a:rPr lang="en-US" sz="2000" b="1" dirty="0">
                <a:solidFill>
                  <a:schemeClr val="accent6">
                    <a:lumMod val="50000"/>
                  </a:schemeClr>
                </a:solidFill>
              </a:rPr>
              <a:t>d. Daily beginning in Spring, until the end of the blooming season</a:t>
            </a:r>
          </a:p>
          <a:p>
            <a:endParaRPr lang="en-US" sz="2000" b="1" dirty="0">
              <a:solidFill>
                <a:schemeClr val="accent6">
                  <a:lumMod val="50000"/>
                </a:schemeClr>
              </a:solidFill>
            </a:endParaRPr>
          </a:p>
          <a:p>
            <a:r>
              <a:rPr lang="en-US" sz="2000" b="1" dirty="0"/>
              <a:t>What is your answer? </a:t>
            </a:r>
          </a:p>
        </p:txBody>
      </p:sp>
      <p:pic>
        <p:nvPicPr>
          <p:cNvPr id="3"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21388" y="936095"/>
            <a:ext cx="12192000" cy="5921905"/>
          </a:xfrm>
          <a:prstGeom prst="rect">
            <a:avLst/>
          </a:prstGeom>
        </p:spPr>
      </p:pic>
    </p:spTree>
    <p:extLst>
      <p:ext uri="{BB962C8B-B14F-4D97-AF65-F5344CB8AC3E}">
        <p14:creationId xmlns:p14="http://schemas.microsoft.com/office/powerpoint/2010/main" val="1833215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F8D595-2BBE-C940-AE80-18560D5B94B4}" type="slidenum">
              <a:rPr lang="en-US" smtClean="0"/>
              <a:t>63</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4" name="Title 1"/>
          <p:cNvSpPr>
            <a:spLocks noGrp="1"/>
          </p:cNvSpPr>
          <p:nvPr>
            <p:ph type="title"/>
          </p:nvPr>
        </p:nvSpPr>
        <p:spPr>
          <a:xfrm>
            <a:off x="527554" y="0"/>
            <a:ext cx="9263217" cy="1600200"/>
          </a:xfrm>
        </p:spPr>
        <p:txBody>
          <a:bodyPr/>
          <a:lstStyle/>
          <a:p>
            <a:r>
              <a:rPr lang="en-US" dirty="0"/>
              <a:t>Review your Understanding! Question 10</a:t>
            </a:r>
          </a:p>
        </p:txBody>
      </p:sp>
      <p:sp>
        <p:nvSpPr>
          <p:cNvPr id="5" name="Subtitle 2"/>
          <p:cNvSpPr>
            <a:spLocks noGrp="1"/>
          </p:cNvSpPr>
          <p:nvPr>
            <p:ph type="body" sz="half" idx="2"/>
          </p:nvPr>
        </p:nvSpPr>
        <p:spPr>
          <a:xfrm>
            <a:off x="419946" y="1906289"/>
            <a:ext cx="7645062" cy="3811588"/>
          </a:xfrm>
        </p:spPr>
        <p:txBody>
          <a:bodyPr>
            <a:noAutofit/>
          </a:bodyPr>
          <a:lstStyle/>
          <a:p>
            <a:r>
              <a:rPr lang="en-US" sz="2000" b="1" dirty="0">
                <a:solidFill>
                  <a:schemeClr val="accent6">
                    <a:lumMod val="50000"/>
                  </a:schemeClr>
                </a:solidFill>
              </a:rPr>
              <a:t>How often are Green-Up measurements made?</a:t>
            </a:r>
          </a:p>
          <a:p>
            <a:r>
              <a:rPr lang="en-US" sz="2000" b="1" dirty="0">
                <a:solidFill>
                  <a:schemeClr val="accent6">
                    <a:lumMod val="50000"/>
                  </a:schemeClr>
                </a:solidFill>
              </a:rPr>
              <a:t>a. Once for each new site</a:t>
            </a:r>
          </a:p>
          <a:p>
            <a:r>
              <a:rPr lang="en-US" sz="2000" b="1" dirty="0">
                <a:solidFill>
                  <a:schemeClr val="accent6">
                    <a:lumMod val="50000"/>
                  </a:schemeClr>
                </a:solidFill>
              </a:rPr>
              <a:t>b. Once a month for four months in a row during low tides</a:t>
            </a:r>
          </a:p>
          <a:p>
            <a:r>
              <a:rPr lang="en-US" sz="2000" b="1" dirty="0">
                <a:solidFill>
                  <a:srgbClr val="FF0000"/>
                </a:solidFill>
              </a:rPr>
              <a:t>c. Twice a week beginning two weeks prior to the anticipated start of budburst </a:t>
            </a:r>
            <a:r>
              <a:rPr lang="en-US" sz="2000" b="1" dirty="0">
                <a:solidFill>
                  <a:srgbClr val="FF0000"/>
                </a:solidFill>
                <a:sym typeface="Wingdings"/>
              </a:rPr>
              <a:t> </a:t>
            </a:r>
            <a:r>
              <a:rPr lang="en-US" sz="2000" b="1" i="1" dirty="0">
                <a:solidFill>
                  <a:srgbClr val="FF0000"/>
                </a:solidFill>
                <a:sym typeface="Wingdings"/>
              </a:rPr>
              <a:t>correct! </a:t>
            </a:r>
            <a:endParaRPr lang="en-US" sz="2000" b="1" i="1" dirty="0">
              <a:solidFill>
                <a:srgbClr val="FF0000"/>
              </a:solidFill>
            </a:endParaRPr>
          </a:p>
          <a:p>
            <a:r>
              <a:rPr lang="en-US" sz="2000" b="1" dirty="0">
                <a:solidFill>
                  <a:schemeClr val="accent6">
                    <a:lumMod val="50000"/>
                  </a:schemeClr>
                </a:solidFill>
              </a:rPr>
              <a:t>d. Daily beginning in Spring, until the end of the blooming season</a:t>
            </a:r>
          </a:p>
          <a:p>
            <a:endParaRPr lang="en-US" sz="2000" b="1" dirty="0">
              <a:solidFill>
                <a:schemeClr val="accent6">
                  <a:lumMod val="50000"/>
                </a:schemeClr>
              </a:solidFill>
            </a:endParaRPr>
          </a:p>
          <a:p>
            <a:r>
              <a:rPr lang="en-US" sz="2000" b="1" dirty="0"/>
              <a:t>Were you correct? If so, you are ready to learn about GLOBE data entry and visualization.</a:t>
            </a:r>
          </a:p>
        </p:txBody>
      </p:sp>
      <p:pic>
        <p:nvPicPr>
          <p:cNvPr id="3"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79849"/>
          </a:xfrm>
          <a:prstGeom prst="rect">
            <a:avLst/>
          </a:prstGeom>
        </p:spPr>
      </p:pic>
    </p:spTree>
    <p:extLst>
      <p:ext uri="{BB962C8B-B14F-4D97-AF65-F5344CB8AC3E}">
        <p14:creationId xmlns:p14="http://schemas.microsoft.com/office/powerpoint/2010/main" val="560831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64</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839788" y="135995"/>
            <a:ext cx="6461557" cy="1600200"/>
          </a:xfrm>
        </p:spPr>
        <p:txBody>
          <a:bodyPr/>
          <a:lstStyle/>
          <a:p>
            <a:r>
              <a:rPr lang="en-US" dirty="0"/>
              <a:t>Report your Data to GLOBE</a:t>
            </a:r>
          </a:p>
        </p:txBody>
      </p:sp>
      <p:sp>
        <p:nvSpPr>
          <p:cNvPr id="3" name="Subtitle 2"/>
          <p:cNvSpPr>
            <a:spLocks noGrp="1"/>
          </p:cNvSpPr>
          <p:nvPr>
            <p:ph type="body" sz="half" idx="2"/>
          </p:nvPr>
        </p:nvSpPr>
        <p:spPr>
          <a:xfrm>
            <a:off x="839788" y="1805203"/>
            <a:ext cx="7748400" cy="4564230"/>
          </a:xfrm>
        </p:spPr>
        <p:txBody>
          <a:bodyPr>
            <a:normAutofit lnSpcReduction="10000"/>
          </a:bodyPr>
          <a:lstStyle/>
          <a:p>
            <a:r>
              <a:rPr lang="en-US" sz="2000" dirty="0"/>
              <a:t>Its easy to report your data to GLOBE- its easiest with the Mobile Data App. </a:t>
            </a:r>
          </a:p>
          <a:p>
            <a:r>
              <a:rPr lang="en-US" sz="2000" b="1" dirty="0"/>
              <a:t>Mobile Data App: </a:t>
            </a:r>
            <a:r>
              <a:rPr lang="en-US" sz="2000" dirty="0"/>
              <a:t>Download the GLOBE Science Data Entry app to your mobile device and select the right option.</a:t>
            </a:r>
          </a:p>
          <a:p>
            <a:r>
              <a:rPr lang="en-US" sz="2000" b="1" dirty="0"/>
              <a:t>For Android </a:t>
            </a:r>
            <a:r>
              <a:rPr lang="en-US" sz="2000" dirty="0"/>
              <a:t>via </a:t>
            </a:r>
            <a:r>
              <a:rPr lang="en-US" sz="2000" b="1" dirty="0">
                <a:hlinkClick r:id="rId3"/>
              </a:rPr>
              <a:t>Google Play</a:t>
            </a:r>
            <a:endParaRPr lang="en-US" sz="2000" b="1" dirty="0"/>
          </a:p>
          <a:p>
            <a:r>
              <a:rPr lang="en-US" sz="2000" b="1" dirty="0"/>
              <a:t>For IOS </a:t>
            </a:r>
            <a:r>
              <a:rPr lang="en-US" sz="2000" dirty="0"/>
              <a:t>via the </a:t>
            </a:r>
            <a:r>
              <a:rPr lang="en-US" sz="2000" b="1" dirty="0">
                <a:hlinkClick r:id="rId4"/>
              </a:rPr>
              <a:t>App Store</a:t>
            </a:r>
            <a:r>
              <a:rPr lang="en-US" sz="2000" b="1" dirty="0"/>
              <a:t> </a:t>
            </a:r>
          </a:p>
          <a:p>
            <a:endParaRPr lang="en-US" sz="2000" b="1" dirty="0"/>
          </a:p>
          <a:p>
            <a:r>
              <a:rPr lang="en-US" sz="2000" dirty="0"/>
              <a:t>You can also enter data from a computer using the Internet, or email your data:</a:t>
            </a:r>
            <a:r>
              <a:rPr lang="en-US" sz="2000" b="1" dirty="0"/>
              <a:t> </a:t>
            </a:r>
          </a:p>
          <a:p>
            <a:r>
              <a:rPr lang="en-US" sz="2000" b="1" dirty="0">
                <a:hlinkClick r:id="rId5"/>
              </a:rPr>
              <a:t>Data Entry</a:t>
            </a:r>
            <a:r>
              <a:rPr lang="en-US" sz="2000" b="1" dirty="0"/>
              <a:t>  from a computer</a:t>
            </a:r>
            <a:r>
              <a:rPr lang="en-US" sz="2000" dirty="0"/>
              <a:t>: Upload your data to the official GLOBE science database</a:t>
            </a:r>
            <a:endParaRPr lang="en-US" sz="2000" b="1" dirty="0"/>
          </a:p>
          <a:p>
            <a:endParaRPr lang="en-US" sz="2000" b="1" dirty="0"/>
          </a:p>
          <a:p>
            <a:r>
              <a:rPr lang="en-US" sz="2000" b="1" dirty="0"/>
              <a:t>Email Data Entry:  </a:t>
            </a:r>
            <a:r>
              <a:rPr lang="en-US" sz="2000" dirty="0"/>
              <a:t>Send data in the body of your email (not as an attachment) to </a:t>
            </a:r>
            <a:r>
              <a:rPr lang="en-US" sz="2000" b="1" dirty="0">
                <a:hlinkClick r:id="rId6"/>
              </a:rPr>
              <a:t>DATA@GLOBE.GOV</a:t>
            </a:r>
            <a:endParaRPr lang="en-US" sz="2000" b="1" dirty="0"/>
          </a:p>
          <a:p>
            <a:endParaRPr lang="en-US" b="1" dirty="0"/>
          </a:p>
        </p:txBody>
      </p:sp>
      <p:pic>
        <p:nvPicPr>
          <p:cNvPr id="7" name="Picture 6" descr="Screenshot  of the GLOBE Science Data Entry app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8188" y="1736195"/>
            <a:ext cx="2841875" cy="4180251"/>
          </a:xfrm>
          <a:prstGeom prst="rect">
            <a:avLst/>
          </a:prstGeom>
        </p:spPr>
      </p:pic>
    </p:spTree>
    <p:extLst>
      <p:ext uri="{BB962C8B-B14F-4D97-AF65-F5344CB8AC3E}">
        <p14:creationId xmlns:p14="http://schemas.microsoft.com/office/powerpoint/2010/main" val="1986501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65</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95"/>
            <a:ext cx="12192000" cy="961589"/>
          </a:xfrm>
          <a:prstGeom prst="rect">
            <a:avLst/>
          </a:prstGeom>
        </p:spPr>
      </p:pic>
      <p:sp>
        <p:nvSpPr>
          <p:cNvPr id="2" name="Title 1"/>
          <p:cNvSpPr>
            <a:spLocks noGrp="1"/>
          </p:cNvSpPr>
          <p:nvPr>
            <p:ph type="title"/>
          </p:nvPr>
        </p:nvSpPr>
        <p:spPr>
          <a:xfrm>
            <a:off x="839788" y="19447"/>
            <a:ext cx="10844212" cy="1600200"/>
          </a:xfrm>
        </p:spPr>
        <p:txBody>
          <a:bodyPr/>
          <a:lstStyle/>
          <a:p>
            <a:r>
              <a:rPr lang="en-US" dirty="0"/>
              <a:t>Entering your Data: Add a New Study Site</a:t>
            </a:r>
          </a:p>
        </p:txBody>
      </p:sp>
      <p:sp>
        <p:nvSpPr>
          <p:cNvPr id="3" name="Subtitle 2" descr="Image of data portal, click to add site, bottom right."/>
          <p:cNvSpPr>
            <a:spLocks noGrp="1"/>
          </p:cNvSpPr>
          <p:nvPr>
            <p:ph type="body" sz="half" idx="2"/>
          </p:nvPr>
        </p:nvSpPr>
        <p:spPr>
          <a:xfrm>
            <a:off x="871068" y="1685538"/>
            <a:ext cx="7012745" cy="872067"/>
          </a:xfrm>
        </p:spPr>
        <p:txBody>
          <a:bodyPr>
            <a:normAutofit/>
          </a:bodyPr>
          <a:lstStyle/>
          <a:p>
            <a:r>
              <a:rPr lang="en-US" sz="2000" dirty="0"/>
              <a:t>See how you can enter data about a new Land Cover site. Sign in, and you will see this field: </a:t>
            </a:r>
          </a:p>
        </p:txBody>
      </p:sp>
      <p:pic>
        <p:nvPicPr>
          <p:cNvPr id="7" name="Picture 6" descr="Screen Shot of GLOBE data entry site. click on &quot;Add Site&quo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558" y="2557605"/>
            <a:ext cx="6291196" cy="2896794"/>
          </a:xfrm>
          <a:prstGeom prst="rect">
            <a:avLst/>
          </a:prstGeom>
        </p:spPr>
      </p:pic>
      <p:cxnSp>
        <p:nvCxnSpPr>
          <p:cNvPr id="8" name="Straight Arrow Connector 7" descr="Arrow pointing to Add site."/>
          <p:cNvCxnSpPr/>
          <p:nvPr/>
        </p:nvCxnSpPr>
        <p:spPr>
          <a:xfrm flipH="1">
            <a:off x="6673578" y="3822700"/>
            <a:ext cx="635000" cy="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descr="arrow pointing to link, &quot;Add Site&quot;"/>
          <p:cNvCxnSpPr/>
          <p:nvPr/>
        </p:nvCxnSpPr>
        <p:spPr>
          <a:xfrm flipH="1">
            <a:off x="8094288" y="5133184"/>
            <a:ext cx="1188471" cy="12700"/>
          </a:xfrm>
          <a:prstGeom prst="straightConnector1">
            <a:avLst/>
          </a:prstGeom>
          <a:ln w="57150">
            <a:solidFill>
              <a:srgbClr val="055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323293" y="4948518"/>
            <a:ext cx="2528047" cy="646331"/>
          </a:xfrm>
          <a:prstGeom prst="rect">
            <a:avLst/>
          </a:prstGeom>
          <a:noFill/>
        </p:spPr>
        <p:txBody>
          <a:bodyPr wrap="square" rtlCol="0">
            <a:spAutoFit/>
          </a:bodyPr>
          <a:lstStyle/>
          <a:p>
            <a:r>
              <a:rPr lang="en-US" b="1" dirty="0">
                <a:solidFill>
                  <a:schemeClr val="accent6">
                    <a:lumMod val="50000"/>
                  </a:schemeClr>
                </a:solidFill>
              </a:rPr>
              <a:t>Add your site by </a:t>
            </a:r>
          </a:p>
          <a:p>
            <a:r>
              <a:rPr lang="en-US" b="1" dirty="0">
                <a:solidFill>
                  <a:schemeClr val="accent6">
                    <a:lumMod val="50000"/>
                  </a:schemeClr>
                </a:solidFill>
              </a:rPr>
              <a:t>Clicking  here</a:t>
            </a:r>
          </a:p>
        </p:txBody>
      </p:sp>
    </p:spTree>
    <p:extLst>
      <p:ext uri="{BB962C8B-B14F-4D97-AF65-F5344CB8AC3E}">
        <p14:creationId xmlns:p14="http://schemas.microsoft.com/office/powerpoint/2010/main" val="1475437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66</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95"/>
            <a:ext cx="12192000" cy="961589"/>
          </a:xfrm>
          <a:prstGeom prst="rect">
            <a:avLst/>
          </a:prstGeom>
        </p:spPr>
      </p:pic>
      <p:sp>
        <p:nvSpPr>
          <p:cNvPr id="2" name="Title 1"/>
          <p:cNvSpPr>
            <a:spLocks noGrp="1"/>
          </p:cNvSpPr>
          <p:nvPr>
            <p:ph type="title"/>
          </p:nvPr>
        </p:nvSpPr>
        <p:spPr>
          <a:xfrm>
            <a:off x="555308" y="10086"/>
            <a:ext cx="10844212" cy="1600200"/>
          </a:xfrm>
        </p:spPr>
        <p:txBody>
          <a:bodyPr/>
          <a:lstStyle/>
          <a:p>
            <a:r>
              <a:rPr lang="en-US" dirty="0"/>
              <a:t>Entering your Data: Add Site Descriptors and Submit</a:t>
            </a:r>
          </a:p>
        </p:txBody>
      </p:sp>
      <p:pic>
        <p:nvPicPr>
          <p:cNvPr id="10" name="Picture 9" descr="Screen Shot of data entry form, where the data is enter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840" y="1757256"/>
            <a:ext cx="3445448" cy="4512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TextBox 37"/>
          <p:cNvSpPr txBox="1"/>
          <p:nvPr/>
        </p:nvSpPr>
        <p:spPr>
          <a:xfrm>
            <a:off x="1813811" y="1757256"/>
            <a:ext cx="2332332" cy="369332"/>
          </a:xfrm>
          <a:prstGeom prst="rect">
            <a:avLst/>
          </a:prstGeom>
          <a:noFill/>
        </p:spPr>
        <p:txBody>
          <a:bodyPr wrap="square" rtlCol="0">
            <a:spAutoFit/>
          </a:bodyPr>
          <a:lstStyle/>
          <a:p>
            <a:r>
              <a:rPr lang="en-US" b="1" dirty="0">
                <a:solidFill>
                  <a:schemeClr val="accent6">
                    <a:lumMod val="50000"/>
                  </a:schemeClr>
                </a:solidFill>
              </a:rPr>
              <a:t>Add your site name</a:t>
            </a:r>
          </a:p>
        </p:txBody>
      </p:sp>
      <p:cxnSp>
        <p:nvCxnSpPr>
          <p:cNvPr id="12" name="Straight Arrow Connector 11" descr="arrpw points to box where site name is added"/>
          <p:cNvCxnSpPr/>
          <p:nvPr/>
        </p:nvCxnSpPr>
        <p:spPr>
          <a:xfrm>
            <a:off x="3962400" y="2143760"/>
            <a:ext cx="1473200" cy="20320"/>
          </a:xfrm>
          <a:prstGeom prst="straightConnector1">
            <a:avLst/>
          </a:prstGeom>
          <a:ln w="28575">
            <a:solidFill>
              <a:srgbClr val="055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274323" y="2146063"/>
            <a:ext cx="1588958" cy="369332"/>
          </a:xfrm>
          <a:prstGeom prst="rect">
            <a:avLst/>
          </a:prstGeom>
          <a:noFill/>
        </p:spPr>
        <p:txBody>
          <a:bodyPr wrap="square" rtlCol="0">
            <a:spAutoFit/>
          </a:bodyPr>
          <a:lstStyle/>
          <a:p>
            <a:r>
              <a:rPr lang="en-US" b="1" dirty="0">
                <a:solidFill>
                  <a:schemeClr val="accent6">
                    <a:lumMod val="50000"/>
                  </a:schemeClr>
                </a:solidFill>
              </a:rPr>
              <a:t>Protocol area</a:t>
            </a:r>
          </a:p>
        </p:txBody>
      </p:sp>
      <p:cxnSp>
        <p:nvCxnSpPr>
          <p:cNvPr id="14" name="Straight Arrow Connector 13" descr="point to box where you indicate where you identify the site as biosphere"/>
          <p:cNvCxnSpPr/>
          <p:nvPr/>
        </p:nvCxnSpPr>
        <p:spPr>
          <a:xfrm>
            <a:off x="3846626" y="2463971"/>
            <a:ext cx="852374" cy="4910"/>
          </a:xfrm>
          <a:prstGeom prst="straightConnector1">
            <a:avLst/>
          </a:prstGeom>
          <a:ln w="28575">
            <a:solidFill>
              <a:srgbClr val="0550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272002" y="2462986"/>
            <a:ext cx="1699405" cy="369332"/>
          </a:xfrm>
          <a:prstGeom prst="rect">
            <a:avLst/>
          </a:prstGeom>
          <a:noFill/>
        </p:spPr>
        <p:txBody>
          <a:bodyPr wrap="square" rtlCol="0">
            <a:spAutoFit/>
          </a:bodyPr>
          <a:lstStyle/>
          <a:p>
            <a:r>
              <a:rPr lang="en-US" b="1" dirty="0">
                <a:solidFill>
                  <a:schemeClr val="accent6">
                    <a:lumMod val="50000"/>
                  </a:schemeClr>
                </a:solidFill>
              </a:rPr>
              <a:t>GPS location</a:t>
            </a:r>
          </a:p>
        </p:txBody>
      </p:sp>
      <p:cxnSp>
        <p:nvCxnSpPr>
          <p:cNvPr id="16" name="Straight Arrow Connector 15" descr="arrow points to where the location of the site is added"/>
          <p:cNvCxnSpPr/>
          <p:nvPr/>
        </p:nvCxnSpPr>
        <p:spPr>
          <a:xfrm>
            <a:off x="3871706" y="2688193"/>
            <a:ext cx="1563894" cy="0"/>
          </a:xfrm>
          <a:prstGeom prst="straightConnector1">
            <a:avLst/>
          </a:prstGeom>
          <a:ln w="28575">
            <a:solidFill>
              <a:srgbClr val="055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684184" y="4697279"/>
            <a:ext cx="2221377" cy="369332"/>
          </a:xfrm>
          <a:prstGeom prst="rect">
            <a:avLst/>
          </a:prstGeom>
          <a:noFill/>
        </p:spPr>
        <p:txBody>
          <a:bodyPr wrap="none" rtlCol="0">
            <a:spAutoFit/>
          </a:bodyPr>
          <a:lstStyle/>
          <a:p>
            <a:r>
              <a:rPr lang="en-US" b="1" dirty="0">
                <a:solidFill>
                  <a:schemeClr val="accent6">
                    <a:lumMod val="50000"/>
                  </a:schemeClr>
                </a:solidFill>
              </a:rPr>
              <a:t>Add MUC description</a:t>
            </a:r>
          </a:p>
        </p:txBody>
      </p:sp>
      <p:cxnSp>
        <p:nvCxnSpPr>
          <p:cNvPr id="21" name="Straight Arrow Connector 20" descr="arrow pointing to drop down menu where the MUC classification is added"/>
          <p:cNvCxnSpPr/>
          <p:nvPr/>
        </p:nvCxnSpPr>
        <p:spPr>
          <a:xfrm>
            <a:off x="3962400" y="4948518"/>
            <a:ext cx="1564640" cy="24006"/>
          </a:xfrm>
          <a:prstGeom prst="straightConnector1">
            <a:avLst/>
          </a:prstGeom>
          <a:ln w="28575">
            <a:solidFill>
              <a:srgbClr val="055000"/>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468332" y="5403009"/>
            <a:ext cx="1591654" cy="369332"/>
          </a:xfrm>
          <a:prstGeom prst="rect">
            <a:avLst/>
          </a:prstGeom>
          <a:noFill/>
        </p:spPr>
        <p:txBody>
          <a:bodyPr wrap="none" rtlCol="0">
            <a:spAutoFit/>
          </a:bodyPr>
          <a:lstStyle/>
          <a:p>
            <a:r>
              <a:rPr lang="en-US" b="1" dirty="0">
                <a:solidFill>
                  <a:schemeClr val="accent6">
                    <a:lumMod val="50000"/>
                  </a:schemeClr>
                </a:solidFill>
              </a:rPr>
              <a:t>Upload photos</a:t>
            </a:r>
          </a:p>
        </p:txBody>
      </p:sp>
      <p:cxnSp>
        <p:nvCxnSpPr>
          <p:cNvPr id="27" name="Straight Arrow Connector 26" descr="arrow pointing to where photos are added"/>
          <p:cNvCxnSpPr/>
          <p:nvPr/>
        </p:nvCxnSpPr>
        <p:spPr>
          <a:xfrm>
            <a:off x="4272813" y="5594849"/>
            <a:ext cx="1300000" cy="0"/>
          </a:xfrm>
          <a:prstGeom prst="straightConnector1">
            <a:avLst/>
          </a:prstGeom>
          <a:ln w="28575">
            <a:solidFill>
              <a:srgbClr val="055000"/>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796581" y="5995115"/>
            <a:ext cx="1915050" cy="369332"/>
          </a:xfrm>
          <a:prstGeom prst="rect">
            <a:avLst/>
          </a:prstGeom>
          <a:noFill/>
        </p:spPr>
        <p:txBody>
          <a:bodyPr wrap="square" rtlCol="0">
            <a:spAutoFit/>
          </a:bodyPr>
          <a:lstStyle/>
          <a:p>
            <a:r>
              <a:rPr lang="en-US" b="1" dirty="0">
                <a:solidFill>
                  <a:schemeClr val="accent6">
                    <a:lumMod val="50000"/>
                  </a:schemeClr>
                </a:solidFill>
              </a:rPr>
              <a:t>Submit data</a:t>
            </a:r>
          </a:p>
        </p:txBody>
      </p:sp>
      <p:cxnSp>
        <p:nvCxnSpPr>
          <p:cNvPr id="29" name="Straight Arrow Connector 28" descr="Arrow pointing to &quot;submit data&quot; button."/>
          <p:cNvCxnSpPr/>
          <p:nvPr/>
        </p:nvCxnSpPr>
        <p:spPr>
          <a:xfrm flipV="1">
            <a:off x="4272813" y="6200125"/>
            <a:ext cx="1150715" cy="17050"/>
          </a:xfrm>
          <a:prstGeom prst="straightConnector1">
            <a:avLst/>
          </a:prstGeom>
          <a:ln w="28575">
            <a:solidFill>
              <a:srgbClr val="055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82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67</a:t>
            </a:fld>
            <a:endParaRPr lang="en-US" dirty="0"/>
          </a:p>
        </p:txBody>
      </p:sp>
      <p:pic>
        <p:nvPicPr>
          <p:cNvPr id="6" name="Picture 5" descr="Banner: Introduction  to Biosphere"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839788" y="0"/>
            <a:ext cx="6461557" cy="1600200"/>
          </a:xfrm>
        </p:spPr>
        <p:txBody>
          <a:bodyPr/>
          <a:lstStyle/>
          <a:p>
            <a:r>
              <a:rPr lang="en-US" dirty="0"/>
              <a:t>Visualize and Retrieve Data</a:t>
            </a:r>
          </a:p>
        </p:txBody>
      </p:sp>
      <p:sp>
        <p:nvSpPr>
          <p:cNvPr id="3" name="Subtitle 2"/>
          <p:cNvSpPr>
            <a:spLocks noGrp="1"/>
          </p:cNvSpPr>
          <p:nvPr>
            <p:ph type="body" sz="half" idx="2"/>
          </p:nvPr>
        </p:nvSpPr>
        <p:spPr>
          <a:xfrm>
            <a:off x="839788" y="1742607"/>
            <a:ext cx="4211897" cy="3811588"/>
          </a:xfrm>
        </p:spPr>
        <p:txBody>
          <a:bodyPr>
            <a:noAutofit/>
          </a:bodyPr>
          <a:lstStyle/>
          <a:p>
            <a:r>
              <a:rPr lang="en-US" sz="2000" dirty="0"/>
              <a:t>GLOBE provides the ability to view and interact with data measured across the world. Once you have determined the MUC class of your study site, select the</a:t>
            </a:r>
            <a:r>
              <a:rPr lang="en-US" sz="2000" b="1" dirty="0">
                <a:hlinkClick r:id="rId4"/>
              </a:rPr>
              <a:t> GLOBE Visualization System</a:t>
            </a:r>
            <a:r>
              <a:rPr lang="en-US" sz="2000" dirty="0"/>
              <a:t> to map, graph, filter and export Land Cover Classification data that have been measured across GLOBE protocols since 1995.</a:t>
            </a:r>
          </a:p>
          <a:p>
            <a:endParaRPr lang="en-US" sz="2000" dirty="0"/>
          </a:p>
          <a:p>
            <a:r>
              <a:rPr lang="en-US" sz="2000" dirty="0"/>
              <a:t>Link to step-by-step tutorials on Using the Visualization System will assist you in finding and analyzing GLOBE data:</a:t>
            </a:r>
          </a:p>
          <a:p>
            <a:r>
              <a:rPr lang="en-US" sz="2000" b="1" dirty="0">
                <a:hlinkClick r:id="rId5"/>
              </a:rPr>
              <a:t>PDF version</a:t>
            </a:r>
            <a:endParaRPr lang="en-US" sz="2000" dirty="0"/>
          </a:p>
        </p:txBody>
      </p:sp>
      <p:pic>
        <p:nvPicPr>
          <p:cNvPr id="7" name="Picture 6" descr="Screen Shot of the GLOBE Visualization system showing a map of the globe and drop down men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4774" y="1742607"/>
            <a:ext cx="6613875" cy="3363320"/>
          </a:xfrm>
          <a:prstGeom prst="rect">
            <a:avLst/>
          </a:prstGeom>
        </p:spPr>
      </p:pic>
      <p:sp>
        <p:nvSpPr>
          <p:cNvPr id="8" name="TextBox 7"/>
          <p:cNvSpPr txBox="1"/>
          <p:nvPr/>
        </p:nvSpPr>
        <p:spPr>
          <a:xfrm>
            <a:off x="8688273" y="2125126"/>
            <a:ext cx="3503727" cy="646331"/>
          </a:xfrm>
          <a:prstGeom prst="rect">
            <a:avLst/>
          </a:prstGeom>
          <a:noFill/>
        </p:spPr>
        <p:txBody>
          <a:bodyPr wrap="square" rtlCol="0">
            <a:spAutoFit/>
          </a:bodyPr>
          <a:lstStyle/>
          <a:p>
            <a:r>
              <a:rPr lang="en-US" b="1" dirty="0"/>
              <a:t>Select Land Cover Classification data from drop down menu</a:t>
            </a:r>
          </a:p>
        </p:txBody>
      </p:sp>
      <p:cxnSp>
        <p:nvCxnSpPr>
          <p:cNvPr id="9" name="Straight Arrow Connector 8" descr="arrow pointing to dropdown menu where &quot;land cover classification&quot; is selected"/>
          <p:cNvCxnSpPr/>
          <p:nvPr/>
        </p:nvCxnSpPr>
        <p:spPr>
          <a:xfrm flipH="1">
            <a:off x="7960139" y="2307163"/>
            <a:ext cx="728134" cy="0"/>
          </a:xfrm>
          <a:prstGeom prst="straightConnector1">
            <a:avLst/>
          </a:prstGeom>
          <a:ln w="28575">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451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68</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95"/>
            <a:ext cx="12192000" cy="961589"/>
          </a:xfrm>
          <a:prstGeom prst="rect">
            <a:avLst/>
          </a:prstGeom>
        </p:spPr>
      </p:pic>
      <p:sp>
        <p:nvSpPr>
          <p:cNvPr id="2" name="Title 1"/>
          <p:cNvSpPr>
            <a:spLocks noGrp="1"/>
          </p:cNvSpPr>
          <p:nvPr>
            <p:ph type="title"/>
          </p:nvPr>
        </p:nvSpPr>
        <p:spPr>
          <a:xfrm>
            <a:off x="699710" y="-45803"/>
            <a:ext cx="10792579" cy="1600200"/>
          </a:xfrm>
        </p:spPr>
        <p:txBody>
          <a:bodyPr/>
          <a:lstStyle/>
          <a:p>
            <a:r>
              <a:rPr lang="en-US" dirty="0"/>
              <a:t>See where Land Cover Data has been reported by others</a:t>
            </a:r>
          </a:p>
        </p:txBody>
      </p:sp>
      <p:sp>
        <p:nvSpPr>
          <p:cNvPr id="3" name="Subtitle 2"/>
          <p:cNvSpPr>
            <a:spLocks noGrp="1"/>
          </p:cNvSpPr>
          <p:nvPr>
            <p:ph type="body" sz="half" idx="2"/>
          </p:nvPr>
        </p:nvSpPr>
        <p:spPr>
          <a:xfrm>
            <a:off x="839788" y="2057400"/>
            <a:ext cx="2802821" cy="3811588"/>
          </a:xfrm>
        </p:spPr>
        <p:txBody>
          <a:bodyPr>
            <a:normAutofit/>
          </a:bodyPr>
          <a:lstStyle/>
          <a:p>
            <a:pPr algn="just">
              <a:spcAft>
                <a:spcPts val="600"/>
              </a:spcAft>
            </a:pPr>
            <a:r>
              <a:rPr lang="en-US" sz="2000" dirty="0"/>
              <a:t>Select the date for which you need Land Cover Classification data,  add layer and you can see where data is available. </a:t>
            </a:r>
          </a:p>
        </p:txBody>
      </p:sp>
      <p:cxnSp>
        <p:nvCxnSpPr>
          <p:cNvPr id="10" name="Straight Arrow Connector 9" descr="arrow pointing to where the date or range of dates of data to be visualized is selected"/>
          <p:cNvCxnSpPr/>
          <p:nvPr/>
        </p:nvCxnSpPr>
        <p:spPr>
          <a:xfrm>
            <a:off x="3642609" y="2533338"/>
            <a:ext cx="944381" cy="50966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descr="Screen Shot of global map in GLOBE visualization system, showing locations of land cover data for the week of August 14, 2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852" y="2857500"/>
            <a:ext cx="6324985" cy="3403600"/>
          </a:xfrm>
          <a:prstGeom prst="rect">
            <a:avLst/>
          </a:prstGeom>
        </p:spPr>
      </p:pic>
      <p:sp>
        <p:nvSpPr>
          <p:cNvPr id="8" name="TextBox 7"/>
          <p:cNvSpPr txBox="1"/>
          <p:nvPr/>
        </p:nvSpPr>
        <p:spPr>
          <a:xfrm>
            <a:off x="10711856" y="3417622"/>
            <a:ext cx="1205763" cy="1815882"/>
          </a:xfrm>
          <a:prstGeom prst="rect">
            <a:avLst/>
          </a:prstGeom>
          <a:noFill/>
        </p:spPr>
        <p:txBody>
          <a:bodyPr wrap="square" rtlCol="0">
            <a:spAutoFit/>
          </a:bodyPr>
          <a:lstStyle/>
          <a:p>
            <a:r>
              <a:rPr lang="en-US" sz="1400" b="1" dirty="0"/>
              <a:t>Locations where Land Cover Classification data is available for the week you selected</a:t>
            </a:r>
          </a:p>
        </p:txBody>
      </p:sp>
      <p:cxnSp>
        <p:nvCxnSpPr>
          <p:cNvPr id="9" name="Straight Arrow Connector 8" descr="arrow points to icons on map indicating where GLOBE data is available for the selected date"/>
          <p:cNvCxnSpPr/>
          <p:nvPr/>
        </p:nvCxnSpPr>
        <p:spPr>
          <a:xfrm flipH="1">
            <a:off x="6310859" y="4477963"/>
            <a:ext cx="4400998" cy="409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670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0F8D595-2BBE-C940-AE80-18560D5B94B4}" type="slidenum">
              <a:rPr lang="en-US" smtClean="0"/>
              <a:t>6</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41949" y="509156"/>
            <a:ext cx="10193107" cy="1158240"/>
          </a:xfrm>
        </p:spPr>
        <p:txBody>
          <a:bodyPr/>
          <a:lstStyle/>
          <a:p>
            <a:r>
              <a:rPr lang="en-US" dirty="0">
                <a:ea typeface="Arial" charset="0"/>
                <a:cs typeface="Arial" charset="0"/>
              </a:rPr>
              <a:t>GLOBE Biosphere investigations are our “eyes” on the ground</a:t>
            </a:r>
          </a:p>
        </p:txBody>
      </p:sp>
      <p:sp>
        <p:nvSpPr>
          <p:cNvPr id="3" name="Subtitle 2"/>
          <p:cNvSpPr>
            <a:spLocks noGrp="1"/>
          </p:cNvSpPr>
          <p:nvPr>
            <p:ph type="body" sz="half" idx="2"/>
          </p:nvPr>
        </p:nvSpPr>
        <p:spPr>
          <a:xfrm>
            <a:off x="541950" y="1876614"/>
            <a:ext cx="6253706" cy="3811588"/>
          </a:xfrm>
        </p:spPr>
        <p:txBody>
          <a:bodyPr>
            <a:noAutofit/>
          </a:bodyPr>
          <a:lstStyle/>
          <a:p>
            <a:pPr algn="just"/>
            <a:r>
              <a:rPr lang="en-US" sz="2400" dirty="0">
                <a:solidFill>
                  <a:prstClr val="black"/>
                </a:solidFill>
              </a:rPr>
              <a:t>NASA satellite missions remotely sense data about the Earth system that documents the changes taking place. They are our “eyes” in the sky or orbit. However, there is a need for actual ground observations to accompany these data.</a:t>
            </a:r>
          </a:p>
          <a:p>
            <a:pPr algn="just"/>
            <a:r>
              <a:rPr lang="en-US" sz="2400" dirty="0">
                <a:solidFill>
                  <a:prstClr val="black"/>
                </a:solidFill>
              </a:rPr>
              <a:t>Ground observations- measurements and observations that are part of GLOBE Biosphere  protocols- can help </a:t>
            </a:r>
            <a:r>
              <a:rPr lang="en-US" sz="2400" b="1" dirty="0">
                <a:solidFill>
                  <a:schemeClr val="accent6">
                    <a:lumMod val="50000"/>
                  </a:schemeClr>
                </a:solidFill>
              </a:rPr>
              <a:t>verify the accuracy of satellite data and improve the accuracy of our remote sensing systems</a:t>
            </a:r>
            <a:r>
              <a:rPr lang="en-US" sz="2400" dirty="0">
                <a:solidFill>
                  <a:prstClr val="black"/>
                </a:solidFill>
              </a:rPr>
              <a:t>.</a:t>
            </a:r>
          </a:p>
        </p:txBody>
      </p:sp>
      <p:pic>
        <p:nvPicPr>
          <p:cNvPr id="5" name="Picture 4" descr="Artist's Image of Terra satellite in spa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565" y="1876614"/>
            <a:ext cx="3980307" cy="3211230"/>
          </a:xfrm>
          <a:prstGeom prst="rect">
            <a:avLst/>
          </a:prstGeom>
        </p:spPr>
      </p:pic>
      <p:sp>
        <p:nvSpPr>
          <p:cNvPr id="4" name="Rectangle 3"/>
          <p:cNvSpPr/>
          <p:nvPr/>
        </p:nvSpPr>
        <p:spPr>
          <a:xfrm>
            <a:off x="6856690" y="5272579"/>
            <a:ext cx="5000055" cy="923330"/>
          </a:xfrm>
          <a:prstGeom prst="rect">
            <a:avLst/>
          </a:prstGeom>
        </p:spPr>
        <p:txBody>
          <a:bodyPr wrap="square">
            <a:spAutoFit/>
          </a:bodyPr>
          <a:lstStyle/>
          <a:p>
            <a:r>
              <a:rPr lang="en-US" i="1" dirty="0">
                <a:hlinkClick r:id="rId5"/>
              </a:rPr>
              <a:t>Terra’s</a:t>
            </a:r>
            <a:r>
              <a:rPr lang="en-US" i="1" dirty="0"/>
              <a:t> five instruments provide measurements of plant (vegetation) composition, structure, extent, and change. Image: NASA. </a:t>
            </a:r>
          </a:p>
        </p:txBody>
      </p:sp>
    </p:spTree>
    <p:extLst>
      <p:ext uri="{BB962C8B-B14F-4D97-AF65-F5344CB8AC3E}">
        <p14:creationId xmlns:p14="http://schemas.microsoft.com/office/powerpoint/2010/main" val="1932269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69</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839789" y="297484"/>
            <a:ext cx="10612697" cy="1600200"/>
          </a:xfrm>
        </p:spPr>
        <p:txBody>
          <a:bodyPr/>
          <a:lstStyle/>
          <a:p>
            <a:r>
              <a:rPr lang="en-US" dirty="0"/>
              <a:t>You can download data from any Land Cover Sampling Site in the GLOBE database</a:t>
            </a:r>
          </a:p>
        </p:txBody>
      </p:sp>
      <p:sp>
        <p:nvSpPr>
          <p:cNvPr id="3" name="Subtitle 2"/>
          <p:cNvSpPr>
            <a:spLocks noGrp="1"/>
          </p:cNvSpPr>
          <p:nvPr>
            <p:ph type="body" sz="half" idx="2"/>
          </p:nvPr>
        </p:nvSpPr>
        <p:spPr>
          <a:xfrm>
            <a:off x="839789" y="2057400"/>
            <a:ext cx="3186926" cy="3811588"/>
          </a:xfrm>
        </p:spPr>
        <p:txBody>
          <a:bodyPr>
            <a:normAutofit/>
          </a:bodyPr>
          <a:lstStyle/>
          <a:p>
            <a:r>
              <a:rPr lang="en-US" sz="2000" dirty="0"/>
              <a:t>Select the sampling site for which you need Land Cover Classification Data, and a box will open with a data summary for that site.</a:t>
            </a:r>
          </a:p>
        </p:txBody>
      </p:sp>
      <p:pic>
        <p:nvPicPr>
          <p:cNvPr id="7" name="Picture 6" descr="Screen Shot showing map note providing Land Cover Classification data for a  location and time in the GLOBE Data Visualization System.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557" y="1897684"/>
            <a:ext cx="6129575" cy="3336352"/>
          </a:xfrm>
          <a:prstGeom prst="rect">
            <a:avLst/>
          </a:prstGeom>
        </p:spPr>
      </p:pic>
      <p:sp>
        <p:nvSpPr>
          <p:cNvPr id="8" name="TextBox 7"/>
          <p:cNvSpPr txBox="1"/>
          <p:nvPr/>
        </p:nvSpPr>
        <p:spPr>
          <a:xfrm>
            <a:off x="10575975" y="1897684"/>
            <a:ext cx="1202268" cy="3539431"/>
          </a:xfrm>
          <a:prstGeom prst="rect">
            <a:avLst/>
          </a:prstGeom>
          <a:noFill/>
        </p:spPr>
        <p:txBody>
          <a:bodyPr wrap="square" rtlCol="0">
            <a:spAutoFit/>
          </a:bodyPr>
          <a:lstStyle/>
          <a:p>
            <a:r>
              <a:rPr lang="en-US" sz="1400" b="1" dirty="0"/>
              <a:t>Clicking on a location will open to a map note providing Land Cover Classification data for that location and time.  Follow instructions in the tutorial to download data as a .csv file for analysis.</a:t>
            </a:r>
          </a:p>
        </p:txBody>
      </p:sp>
      <p:cxnSp>
        <p:nvCxnSpPr>
          <p:cNvPr id="9" name="Straight Arrow Connector 8" descr="arrow ponting to an icon where data is available. "/>
          <p:cNvCxnSpPr/>
          <p:nvPr/>
        </p:nvCxnSpPr>
        <p:spPr>
          <a:xfrm flipH="1">
            <a:off x="8423033" y="4285284"/>
            <a:ext cx="2053164"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4550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D0F8D595-2BBE-C940-AE80-18560D5B94B4}" type="slidenum">
              <a:rPr lang="en-US" smtClean="0"/>
              <a:t>70</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12" name="Title 1"/>
          <p:cNvSpPr>
            <a:spLocks noGrp="1"/>
          </p:cNvSpPr>
          <p:nvPr>
            <p:ph type="title"/>
          </p:nvPr>
        </p:nvSpPr>
        <p:spPr>
          <a:xfrm>
            <a:off x="552699" y="27260"/>
            <a:ext cx="11086601" cy="1600200"/>
          </a:xfrm>
        </p:spPr>
        <p:txBody>
          <a:bodyPr/>
          <a:lstStyle/>
          <a:p>
            <a:r>
              <a:rPr lang="en-US" dirty="0"/>
              <a:t>For Teachers: Ideas for Student Research Using Biosphere Data</a:t>
            </a:r>
          </a:p>
        </p:txBody>
      </p:sp>
      <p:pic>
        <p:nvPicPr>
          <p:cNvPr id="11" name="Picture Placeholder 4" descr="Watermark of mountain landscape"/>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878151"/>
            <a:ext cx="12192000" cy="5979849"/>
          </a:xfrm>
          <a:prstGeom prst="rect">
            <a:avLst/>
          </a:prstGeom>
        </p:spPr>
      </p:pic>
      <p:sp>
        <p:nvSpPr>
          <p:cNvPr id="13" name="Subtitle 2"/>
          <p:cNvSpPr>
            <a:spLocks noGrp="1"/>
          </p:cNvSpPr>
          <p:nvPr>
            <p:ph type="body" sz="half" idx="2"/>
          </p:nvPr>
        </p:nvSpPr>
        <p:spPr>
          <a:xfrm>
            <a:off x="238897" y="1394746"/>
            <a:ext cx="11400403" cy="3811588"/>
          </a:xfrm>
        </p:spPr>
        <p:txBody>
          <a:bodyPr>
            <a:noAutofit/>
          </a:bodyPr>
          <a:lstStyle/>
          <a:p>
            <a:endParaRPr lang="en-US" sz="2000" b="1" dirty="0">
              <a:solidFill>
                <a:srgbClr val="055000"/>
              </a:solidFill>
            </a:endParaRPr>
          </a:p>
          <a:p>
            <a:pPr marL="285750" indent="-285750">
              <a:buFont typeface="Arial"/>
              <a:buChar char="•"/>
            </a:pPr>
            <a:r>
              <a:rPr lang="en-US" sz="1900" b="1" dirty="0"/>
              <a:t>What natural changes could alter the MUC class  of these sites?</a:t>
            </a:r>
          </a:p>
          <a:p>
            <a:pPr marL="285750" indent="-285750">
              <a:buFont typeface="Arial"/>
              <a:buChar char="•"/>
            </a:pPr>
            <a:r>
              <a:rPr lang="en-US" sz="1900" b="1" dirty="0"/>
              <a:t>Is this MUC class typical for its latitude, longitude and elevation?</a:t>
            </a:r>
          </a:p>
          <a:p>
            <a:pPr marL="285750" indent="-285750">
              <a:buFont typeface="Arial"/>
              <a:buChar char="•"/>
            </a:pPr>
            <a:r>
              <a:rPr lang="en-US" sz="1900" b="1" dirty="0"/>
              <a:t>If someone only had photos of your site, what  MUC class would he/she think this site is?</a:t>
            </a:r>
          </a:p>
          <a:p>
            <a:pPr marL="285750" indent="-285750">
              <a:buFont typeface="Arial"/>
              <a:buChar char="•"/>
            </a:pPr>
            <a:r>
              <a:rPr lang="en-US" sz="1900" b="1" dirty="0"/>
              <a:t>What other MUC classes are most similar to your site?</a:t>
            </a:r>
          </a:p>
          <a:p>
            <a:pPr marL="285750" indent="-285750">
              <a:buFont typeface="Arial"/>
              <a:buChar char="•"/>
            </a:pPr>
            <a:r>
              <a:rPr lang="en-US" sz="1900" b="1" dirty="0"/>
              <a:t>How will the land cover of your site affect local climate?</a:t>
            </a:r>
          </a:p>
          <a:p>
            <a:pPr marL="285750" indent="-285750">
              <a:buFont typeface="Arial"/>
              <a:buChar char="•"/>
            </a:pPr>
            <a:r>
              <a:rPr lang="en-US" sz="1900" b="1" dirty="0"/>
              <a:t>How will the land cover at your site affect your local watershed? </a:t>
            </a:r>
          </a:p>
          <a:p>
            <a:pPr marL="285750" indent="-285750">
              <a:buFont typeface="Arial"/>
              <a:buChar char="•"/>
            </a:pPr>
            <a:r>
              <a:rPr lang="en-US" sz="1900" b="1" dirty="0"/>
              <a:t>If you compared a Landsat image from ten years ago to one from today how do you think they would differ?</a:t>
            </a:r>
          </a:p>
          <a:p>
            <a:pPr marL="285750" indent="-285750">
              <a:buFont typeface="Arial"/>
              <a:buChar char="•"/>
            </a:pPr>
            <a:r>
              <a:rPr lang="en-US" sz="1900" b="1" dirty="0"/>
              <a:t>Does the nearest water body affect the vegetation of this site?</a:t>
            </a:r>
          </a:p>
          <a:p>
            <a:pPr marL="285750" indent="-285750">
              <a:buFont typeface="Arial"/>
              <a:buChar char="•"/>
            </a:pPr>
            <a:r>
              <a:rPr lang="en-US" sz="1900" b="1" dirty="0"/>
              <a:t>How are the land cover and soil characteristics of this site related?</a:t>
            </a:r>
          </a:p>
          <a:p>
            <a:pPr marL="285750" indent="-285750">
              <a:buFont typeface="Arial"/>
              <a:buChar char="•"/>
            </a:pPr>
            <a:r>
              <a:rPr lang="en-US" sz="1900" b="1" dirty="0"/>
              <a:t>Does the phenological data about your organism differ significantly from past years?</a:t>
            </a:r>
          </a:p>
          <a:p>
            <a:pPr marL="285750" indent="-285750">
              <a:buFont typeface="Arial"/>
              <a:buChar char="•"/>
            </a:pPr>
            <a:r>
              <a:rPr lang="en-US" sz="1900" b="1" dirty="0"/>
              <a:t>Are there trends  in phenological data for your organism in different regions or latitudes? </a:t>
            </a:r>
          </a:p>
          <a:p>
            <a:pPr marL="285750" indent="-285750">
              <a:buFont typeface="Arial"/>
              <a:buChar char="•"/>
            </a:pPr>
            <a:r>
              <a:rPr lang="en-US" sz="1900" b="1" dirty="0"/>
              <a:t>How much carbon is stored in the vegetation near my school? Do different vegetation types store different amounts of carbon?</a:t>
            </a:r>
          </a:p>
        </p:txBody>
      </p:sp>
    </p:spTree>
    <p:extLst>
      <p:ext uri="{BB962C8B-B14F-4D97-AF65-F5344CB8AC3E}">
        <p14:creationId xmlns:p14="http://schemas.microsoft.com/office/powerpoint/2010/main" val="737298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descr="Watermark of mountain landscape"/>
          <p:cNvPicPr>
            <a:picLocks noGrp="1" noChangeAspect="1"/>
          </p:cNvPicPr>
          <p:nvPr>
            <p:ph type="pic" idx="1"/>
          </p:nvPr>
        </p:nvPicPr>
        <p:blipFill>
          <a:blip r:embed="rId2">
            <a:alphaModFix amt="12000"/>
            <a:extLst>
              <a:ext uri="{28A0092B-C50C-407E-A947-70E740481C1C}">
                <a14:useLocalDpi xmlns:a14="http://schemas.microsoft.com/office/drawing/2010/main" val="0"/>
              </a:ext>
            </a:extLst>
          </a:blip>
          <a:srcRect l="8230" r="8230"/>
          <a:stretch>
            <a:fillRect/>
          </a:stretch>
        </p:blipFill>
        <p:spPr>
          <a:xfrm>
            <a:off x="0" y="878151"/>
            <a:ext cx="12192000" cy="5979849"/>
          </a:xfrm>
          <a:prstGeom prst="rect">
            <a:avLst/>
          </a:prstGeom>
        </p:spPr>
      </p:pic>
      <p:sp>
        <p:nvSpPr>
          <p:cNvPr id="2" name="Slide Number Placeholder 1"/>
          <p:cNvSpPr>
            <a:spLocks noGrp="1"/>
          </p:cNvSpPr>
          <p:nvPr>
            <p:ph type="sldNum" sz="quarter" idx="12"/>
          </p:nvPr>
        </p:nvSpPr>
        <p:spPr/>
        <p:txBody>
          <a:bodyPr/>
          <a:lstStyle/>
          <a:p>
            <a:fld id="{D0F8D595-2BBE-C940-AE80-18560D5B94B4}" type="slidenum">
              <a:rPr lang="en-US" smtClean="0"/>
              <a:t>71</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5" name="Title 1"/>
          <p:cNvSpPr>
            <a:spLocks noGrp="1"/>
          </p:cNvSpPr>
          <p:nvPr>
            <p:ph type="title"/>
          </p:nvPr>
        </p:nvSpPr>
        <p:spPr>
          <a:xfrm>
            <a:off x="552699" y="602629"/>
            <a:ext cx="11639301" cy="1600200"/>
          </a:xfrm>
        </p:spPr>
        <p:txBody>
          <a:bodyPr>
            <a:normAutofit/>
          </a:bodyPr>
          <a:lstStyle/>
          <a:p>
            <a:r>
              <a:rPr lang="en-US" sz="2800" dirty="0"/>
              <a:t>We are now at the end of the module. Before you take the quiz about the Introduction to the Biosphere Investigations, stop and think about these questions!</a:t>
            </a:r>
          </a:p>
        </p:txBody>
      </p:sp>
      <p:sp>
        <p:nvSpPr>
          <p:cNvPr id="7" name="Subtitle 2"/>
          <p:cNvSpPr>
            <a:spLocks noGrp="1"/>
          </p:cNvSpPr>
          <p:nvPr>
            <p:ph type="body" sz="half" idx="2"/>
          </p:nvPr>
        </p:nvSpPr>
        <p:spPr>
          <a:xfrm>
            <a:off x="552699" y="2397343"/>
            <a:ext cx="10498772" cy="3811588"/>
          </a:xfrm>
        </p:spPr>
        <p:txBody>
          <a:bodyPr>
            <a:noAutofit/>
          </a:bodyPr>
          <a:lstStyle/>
          <a:p>
            <a:pPr marL="342900" indent="-342900">
              <a:buFont typeface="+mj-lt"/>
              <a:buAutoNum type="arabicPeriod"/>
            </a:pPr>
            <a:r>
              <a:rPr lang="en-US" sz="1800" b="1" dirty="0"/>
              <a:t>Land Cover measurements are part of what GLOBE Protocol area or Earth system sphere?</a:t>
            </a:r>
          </a:p>
          <a:p>
            <a:pPr marL="342900" indent="-342900">
              <a:buFont typeface="+mj-lt"/>
              <a:buAutoNum type="arabicPeriod"/>
            </a:pPr>
            <a:r>
              <a:rPr lang="en-US" sz="1800" b="1" dirty="0"/>
              <a:t> What is the difference between the biometry and the phenology protocols? </a:t>
            </a:r>
          </a:p>
          <a:p>
            <a:pPr marL="342900" indent="-342900">
              <a:buFont typeface="+mj-lt"/>
              <a:buAutoNum type="arabicPeriod"/>
            </a:pPr>
            <a:r>
              <a:rPr lang="en-US" sz="1800" b="1" dirty="0"/>
              <a:t>What is the difference between homogenous and heterogeneous sampling sites? </a:t>
            </a:r>
          </a:p>
          <a:p>
            <a:pPr marL="342900" indent="-342900">
              <a:buFont typeface="+mj-lt"/>
              <a:buAutoNum type="arabicPeriod"/>
            </a:pPr>
            <a:r>
              <a:rPr lang="en-US" sz="1800" b="1" dirty="0"/>
              <a:t>Can a sampling site be classified as homogenous if it has evenly dispersed trees, grasses and shrubs in the same vegetation? How big should your sampling site be, at minimum, in meters? </a:t>
            </a:r>
          </a:p>
          <a:p>
            <a:pPr marL="342900" indent="-342900">
              <a:buFont typeface="+mj-lt"/>
              <a:buAutoNum type="arabicPeriod"/>
            </a:pPr>
            <a:r>
              <a:rPr lang="en-US" sz="1800" b="1" dirty="0"/>
              <a:t>What vegetation classification scheme is used by GLOBE  to ensure that land cover data is comparable from one site to another?</a:t>
            </a:r>
            <a:endParaRPr lang="en-US" sz="1800" b="1" dirty="0">
              <a:solidFill>
                <a:srgbClr val="FF0000"/>
              </a:solidFill>
            </a:endParaRPr>
          </a:p>
          <a:p>
            <a:pPr marL="342900" indent="-342900">
              <a:buFont typeface="+mj-lt"/>
              <a:buAutoNum type="arabicPeriod"/>
            </a:pPr>
            <a:r>
              <a:rPr lang="en-US" sz="1800" b="1" dirty="0"/>
              <a:t>What protocols will you need to do in order to determine the MUC class of your land cover sampling site?</a:t>
            </a:r>
          </a:p>
          <a:p>
            <a:pPr marL="342900" indent="-342900">
              <a:buFont typeface="+mj-lt"/>
              <a:buAutoNum type="arabicPeriod"/>
            </a:pPr>
            <a:r>
              <a:rPr lang="en-US" sz="1800" b="1" dirty="0"/>
              <a:t>What are some examples of phenology investigations supported by GLOBE protocols? </a:t>
            </a:r>
          </a:p>
          <a:p>
            <a:pPr marL="342900" indent="-342900">
              <a:buFont typeface="+mj-lt"/>
              <a:buAutoNum type="arabicPeriod"/>
            </a:pPr>
            <a:r>
              <a:rPr lang="en-US" sz="1800" b="1" dirty="0"/>
              <a:t>Can you conduct Carbon Cycle protocols in your school yard or city park? What types of vegetation will you measure?</a:t>
            </a:r>
          </a:p>
          <a:p>
            <a:pPr marL="342900" indent="-342900">
              <a:buFont typeface="+mj-lt"/>
              <a:buAutoNum type="arabicPeriod"/>
            </a:pPr>
            <a:r>
              <a:rPr lang="en-US" sz="1800" b="1" i="1" dirty="0">
                <a:solidFill>
                  <a:srgbClr val="FF0000"/>
                </a:solidFill>
              </a:rPr>
              <a:t>If you are unsure of any of the answers to these questions, you can find them by reviewing the slide set. Other questions? Take a look at the Frequently Asked Questions, next slide.  </a:t>
            </a:r>
          </a:p>
          <a:p>
            <a:pPr marL="342900" indent="-342900">
              <a:buFont typeface="+mj-lt"/>
              <a:buAutoNum type="arabicPeriod"/>
            </a:pPr>
            <a:endParaRPr lang="en-US" sz="2000" b="1" dirty="0"/>
          </a:p>
        </p:txBody>
      </p:sp>
    </p:spTree>
    <p:extLst>
      <p:ext uri="{BB962C8B-B14F-4D97-AF65-F5344CB8AC3E}">
        <p14:creationId xmlns:p14="http://schemas.microsoft.com/office/powerpoint/2010/main" val="5711166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F8D595-2BBE-C940-AE80-18560D5B94B4}" type="slidenum">
              <a:rPr lang="en-US" smtClean="0"/>
              <a:t>72</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9" name="Title 1"/>
          <p:cNvSpPr>
            <a:spLocks noGrp="1"/>
          </p:cNvSpPr>
          <p:nvPr>
            <p:ph type="title"/>
          </p:nvPr>
        </p:nvSpPr>
        <p:spPr>
          <a:xfrm>
            <a:off x="552699" y="-25494"/>
            <a:ext cx="11639301" cy="1600200"/>
          </a:xfrm>
        </p:spPr>
        <p:txBody>
          <a:bodyPr/>
          <a:lstStyle/>
          <a:p>
            <a:r>
              <a:rPr lang="en-US" dirty="0"/>
              <a:t>FAQs: Frequently Asked Questions</a:t>
            </a:r>
          </a:p>
        </p:txBody>
      </p:sp>
      <p:pic>
        <p:nvPicPr>
          <p:cNvPr id="11" name="Picture Placeholder 4" descr="Watermark of mountain landscape"/>
          <p:cNvPicPr>
            <a:picLocks noGrp="1" noChangeAspect="1"/>
          </p:cNvPicPr>
          <p:nvPr>
            <p:ph type="pic" idx="1"/>
          </p:nvPr>
        </p:nvPicPr>
        <p:blipFill>
          <a:blip r:embed="rId4">
            <a:alphaModFix amt="12000"/>
            <a:extLst>
              <a:ext uri="{28A0092B-C50C-407E-A947-70E740481C1C}">
                <a14:useLocalDpi xmlns:a14="http://schemas.microsoft.com/office/drawing/2010/main" val="0"/>
              </a:ext>
            </a:extLst>
          </a:blip>
          <a:srcRect l="8230" r="8230"/>
          <a:stretch>
            <a:fillRect/>
          </a:stretch>
        </p:blipFill>
        <p:spPr>
          <a:xfrm>
            <a:off x="0" y="878151"/>
            <a:ext cx="12192000" cy="5979849"/>
          </a:xfrm>
          <a:prstGeom prst="rect">
            <a:avLst/>
          </a:prstGeom>
        </p:spPr>
      </p:pic>
      <p:sp>
        <p:nvSpPr>
          <p:cNvPr id="14" name="Subtitle 2"/>
          <p:cNvSpPr>
            <a:spLocks noGrp="1"/>
          </p:cNvSpPr>
          <p:nvPr>
            <p:ph type="body" sz="half" idx="2"/>
          </p:nvPr>
        </p:nvSpPr>
        <p:spPr>
          <a:xfrm>
            <a:off x="656908" y="1858092"/>
            <a:ext cx="9941423" cy="2339440"/>
          </a:xfrm>
        </p:spPr>
        <p:txBody>
          <a:bodyPr>
            <a:noAutofit/>
          </a:bodyPr>
          <a:lstStyle/>
          <a:p>
            <a:r>
              <a:rPr lang="en-US" sz="2000" b="1" dirty="0"/>
              <a:t>What if I don’t have enough time to complete the Land Cover protocols during the academic year?</a:t>
            </a:r>
          </a:p>
          <a:p>
            <a:r>
              <a:rPr lang="en-US" sz="2000" dirty="0"/>
              <a:t>Answer: It is recognized that it will take time, perhaps several successive years, to accumulate a set of Land Cover Sample Sites representative of each important type of land cover within your GLOBE Study Site. You may want to assign a land cover type to each of several student teams, so that no two teams are working in the same type of land cover and as many data are collected as possible.</a:t>
            </a:r>
          </a:p>
          <a:p>
            <a:endParaRPr lang="en-US" sz="2000" dirty="0"/>
          </a:p>
          <a:p>
            <a:r>
              <a:rPr lang="en-US" sz="2000" b="1" dirty="0"/>
              <a:t>How often should I collect biosphere data?</a:t>
            </a:r>
          </a:p>
          <a:p>
            <a:r>
              <a:rPr lang="en-US" sz="2000" dirty="0"/>
              <a:t>Answer: Some choose one site which they visit every year at the same time of year to record changes in biometry over time. Others choose to visit a single site twice a year in order to track seasonal changes. Often, their visits will correspond to the times of peak foliage and minimum foliage (drought or winter season).</a:t>
            </a:r>
          </a:p>
        </p:txBody>
      </p:sp>
    </p:spTree>
    <p:extLst>
      <p:ext uri="{BB962C8B-B14F-4D97-AF65-F5344CB8AC3E}">
        <p14:creationId xmlns:p14="http://schemas.microsoft.com/office/powerpoint/2010/main" val="1618744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descr="Evergreen landscape background"/>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21905"/>
          </a:xfrm>
          <a:prstGeom prst="rect">
            <a:avLst/>
          </a:prstGeom>
        </p:spPr>
      </p:pic>
      <p:sp>
        <p:nvSpPr>
          <p:cNvPr id="4" name="Slide Number Placeholder 3"/>
          <p:cNvSpPr>
            <a:spLocks noGrp="1"/>
          </p:cNvSpPr>
          <p:nvPr>
            <p:ph type="sldNum" sz="quarter" idx="12"/>
          </p:nvPr>
        </p:nvSpPr>
        <p:spPr/>
        <p:txBody>
          <a:bodyPr/>
          <a:lstStyle/>
          <a:p>
            <a:fld id="{D0F8D595-2BBE-C940-AE80-18560D5B94B4}" type="slidenum">
              <a:rPr lang="en-US" smtClean="0"/>
              <a:t>73</a:t>
            </a:fld>
            <a:endParaRPr lang="en-US" dirty="0"/>
          </a:p>
        </p:txBody>
      </p:sp>
      <p:pic>
        <p:nvPicPr>
          <p:cNvPr id="6" name="Picture 5" descr="Banner: Introduction  to Biosphe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12" name="Title 1"/>
          <p:cNvSpPr>
            <a:spLocks noGrp="1"/>
          </p:cNvSpPr>
          <p:nvPr>
            <p:ph type="title"/>
          </p:nvPr>
        </p:nvSpPr>
        <p:spPr>
          <a:xfrm>
            <a:off x="552699" y="-25494"/>
            <a:ext cx="11639301" cy="1600200"/>
          </a:xfrm>
        </p:spPr>
        <p:txBody>
          <a:bodyPr/>
          <a:lstStyle/>
          <a:p>
            <a:r>
              <a:rPr lang="en-US" dirty="0"/>
              <a:t>You are done!</a:t>
            </a:r>
          </a:p>
        </p:txBody>
      </p:sp>
      <p:sp>
        <p:nvSpPr>
          <p:cNvPr id="13" name="Subtitle 2" descr="Watermark of mountain landscape"/>
          <p:cNvSpPr>
            <a:spLocks noGrp="1"/>
          </p:cNvSpPr>
          <p:nvPr>
            <p:ph type="body" sz="half" idx="2"/>
          </p:nvPr>
        </p:nvSpPr>
        <p:spPr>
          <a:xfrm>
            <a:off x="421777" y="1758732"/>
            <a:ext cx="10498772" cy="3811588"/>
          </a:xfrm>
        </p:spPr>
        <p:txBody>
          <a:bodyPr>
            <a:noAutofit/>
          </a:bodyPr>
          <a:lstStyle/>
          <a:p>
            <a:r>
              <a:rPr lang="en-US" sz="2000" dirty="0">
                <a:solidFill>
                  <a:srgbClr val="000000"/>
                </a:solidFill>
              </a:rPr>
              <a:t>You have now completed the module. If you are ready to take the quiz, sign on and take the quiz corresponding to </a:t>
            </a:r>
            <a:r>
              <a:rPr lang="en-US" sz="2000" b="1" dirty="0">
                <a:solidFill>
                  <a:schemeClr val="accent6">
                    <a:lumMod val="50000"/>
                  </a:schemeClr>
                </a:solidFill>
              </a:rPr>
              <a:t>Introduction to Biosphere.</a:t>
            </a:r>
            <a:endParaRPr lang="en-US" sz="2000" dirty="0">
              <a:solidFill>
                <a:srgbClr val="000000"/>
              </a:solidFill>
            </a:endParaRPr>
          </a:p>
          <a:p>
            <a:endParaRPr lang="en-US" sz="2000" dirty="0">
              <a:solidFill>
                <a:srgbClr val="000000"/>
              </a:solidFill>
            </a:endParaRPr>
          </a:p>
          <a:p>
            <a:r>
              <a:rPr lang="en-US" sz="2000" b="1" dirty="0">
                <a:solidFill>
                  <a:srgbClr val="000000"/>
                </a:solidFill>
              </a:rPr>
              <a:t>Welcome to the GLOBE Biosphere Investigation! </a:t>
            </a:r>
          </a:p>
          <a:p>
            <a:endParaRPr lang="en-US" sz="2000" dirty="0">
              <a:solidFill>
                <a:srgbClr val="000000"/>
              </a:solidFill>
            </a:endParaRPr>
          </a:p>
        </p:txBody>
      </p:sp>
      <p:sp>
        <p:nvSpPr>
          <p:cNvPr id="15" name="TextBox 14"/>
          <p:cNvSpPr txBox="1"/>
          <p:nvPr/>
        </p:nvSpPr>
        <p:spPr>
          <a:xfrm>
            <a:off x="4158712" y="4662488"/>
            <a:ext cx="3874576" cy="646331"/>
          </a:xfrm>
          <a:prstGeom prst="rect">
            <a:avLst/>
          </a:prstGeom>
          <a:noFill/>
        </p:spPr>
        <p:txBody>
          <a:bodyPr wrap="square" rtlCol="0">
            <a:spAutoFit/>
          </a:bodyPr>
          <a:lstStyle/>
          <a:p>
            <a:pPr algn="ctr"/>
            <a:r>
              <a:rPr lang="en-US" b="1" dirty="0">
                <a:solidFill>
                  <a:srgbClr val="000072"/>
                </a:solidFill>
              </a:rPr>
              <a:t>For More Information Contact</a:t>
            </a:r>
            <a:endParaRPr lang="en-US" b="1" dirty="0">
              <a:solidFill>
                <a:srgbClr val="055000"/>
              </a:solidFill>
            </a:endParaRPr>
          </a:p>
          <a:p>
            <a:pPr algn="ctr"/>
            <a:r>
              <a:rPr lang="en-US" b="1" dirty="0">
                <a:solidFill>
                  <a:srgbClr val="055000"/>
                </a:solidFill>
                <a:hlinkClick r:id="rId5"/>
              </a:rPr>
              <a:t>The GLOBE Program</a:t>
            </a:r>
            <a:endParaRPr lang="en-US" b="1" dirty="0">
              <a:solidFill>
                <a:srgbClr val="055000"/>
              </a:solidFill>
            </a:endParaRPr>
          </a:p>
        </p:txBody>
      </p:sp>
    </p:spTree>
    <p:extLst>
      <p:ext uri="{BB962C8B-B14F-4D97-AF65-F5344CB8AC3E}">
        <p14:creationId xmlns:p14="http://schemas.microsoft.com/office/powerpoint/2010/main" val="1027199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descr="Evergreen landscape background"/>
          <p:cNvPicPr>
            <a:picLocks noGrp="1" noChangeAspect="1"/>
          </p:cNvPicPr>
          <p:nvPr>
            <p:ph type="pic" idx="1"/>
          </p:nvPr>
        </p:nvPicPr>
        <p:blipFill>
          <a:blip r:embed="rId3">
            <a:alphaModFix amt="12000"/>
            <a:extLst>
              <a:ext uri="{28A0092B-C50C-407E-A947-70E740481C1C}">
                <a14:useLocalDpi xmlns:a14="http://schemas.microsoft.com/office/drawing/2010/main" val="0"/>
              </a:ext>
            </a:extLst>
          </a:blip>
          <a:srcRect l="8230" r="8230"/>
          <a:stretch>
            <a:fillRect/>
          </a:stretch>
        </p:blipFill>
        <p:spPr>
          <a:xfrm>
            <a:off x="0" y="936095"/>
            <a:ext cx="12192000" cy="5979849"/>
          </a:xfrm>
          <a:prstGeom prst="rect">
            <a:avLst/>
          </a:prstGeom>
        </p:spPr>
      </p:pic>
      <p:sp>
        <p:nvSpPr>
          <p:cNvPr id="4" name="Slide Number Placeholder 3"/>
          <p:cNvSpPr>
            <a:spLocks noGrp="1"/>
          </p:cNvSpPr>
          <p:nvPr>
            <p:ph type="sldNum" sz="quarter" idx="12"/>
          </p:nvPr>
        </p:nvSpPr>
        <p:spPr/>
        <p:txBody>
          <a:bodyPr/>
          <a:lstStyle/>
          <a:p>
            <a:fld id="{D0F8D595-2BBE-C940-AE80-18560D5B94B4}" type="slidenum">
              <a:rPr lang="en-US" smtClean="0"/>
              <a:t>74</a:t>
            </a:fld>
            <a:endParaRPr lang="en-US" dirty="0"/>
          </a:p>
        </p:txBody>
      </p:sp>
      <p:pic>
        <p:nvPicPr>
          <p:cNvPr id="6" name="Picture 5" descr="Banner: Introduction  to Biosphe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12" name="Title 1"/>
          <p:cNvSpPr>
            <a:spLocks noGrp="1"/>
          </p:cNvSpPr>
          <p:nvPr>
            <p:ph type="title"/>
          </p:nvPr>
        </p:nvSpPr>
        <p:spPr>
          <a:xfrm>
            <a:off x="552698" y="478779"/>
            <a:ext cx="11639301" cy="1600200"/>
          </a:xfrm>
        </p:spPr>
        <p:txBody>
          <a:bodyPr>
            <a:normAutofit/>
          </a:bodyPr>
          <a:lstStyle/>
          <a:p>
            <a:r>
              <a:rPr lang="en-US" sz="2400" b="1" dirty="0">
                <a:latin typeface="+mn-lt"/>
              </a:rPr>
              <a:t>Please provide us with feedback about this module. This is a community project and we welcome your comments, suggestions and edits! Comment here: </a:t>
            </a:r>
            <a:r>
              <a:rPr lang="en-US" sz="2400" b="1" dirty="0">
                <a:latin typeface="+mn-lt"/>
                <a:hlinkClick r:id="rId5"/>
              </a:rPr>
              <a:t>eTraining Feedback</a:t>
            </a:r>
            <a:br>
              <a:rPr lang="en-US" sz="2400" b="1" dirty="0">
                <a:latin typeface="+mn-lt"/>
              </a:rPr>
            </a:br>
            <a:r>
              <a:rPr lang="en-US" sz="2400" b="1" dirty="0">
                <a:latin typeface="+mn-lt"/>
              </a:rPr>
              <a:t>Questions about the content of this module? Contact GLOBE: </a:t>
            </a:r>
            <a:r>
              <a:rPr lang="en-US" sz="2400" b="1" dirty="0">
                <a:latin typeface="+mn-lt"/>
                <a:hlinkClick r:id="rId6"/>
              </a:rPr>
              <a:t>help@globe.gov</a:t>
            </a:r>
            <a:endParaRPr lang="en-US" sz="2400" b="1" dirty="0">
              <a:latin typeface="+mn-lt"/>
            </a:endParaRPr>
          </a:p>
        </p:txBody>
      </p:sp>
      <p:sp>
        <p:nvSpPr>
          <p:cNvPr id="2" name="Text Placeholder 1"/>
          <p:cNvSpPr>
            <a:spLocks noGrp="1"/>
          </p:cNvSpPr>
          <p:nvPr>
            <p:ph type="body" sz="half" idx="2"/>
          </p:nvPr>
        </p:nvSpPr>
        <p:spPr>
          <a:xfrm>
            <a:off x="541789" y="2146836"/>
            <a:ext cx="10465071" cy="4701250"/>
          </a:xfrm>
        </p:spPr>
        <p:txBody>
          <a:bodyPr>
            <a:normAutofit fontScale="77500" lnSpcReduction="20000"/>
          </a:bodyPr>
          <a:lstStyle/>
          <a:p>
            <a:r>
              <a:rPr lang="en-US" sz="2900" b="1" dirty="0">
                <a:solidFill>
                  <a:schemeClr val="accent6">
                    <a:lumMod val="50000"/>
                  </a:schemeClr>
                </a:solidFill>
              </a:rPr>
              <a:t>Credits</a:t>
            </a:r>
            <a:endParaRPr lang="en-US" sz="2400" b="1" dirty="0"/>
          </a:p>
          <a:p>
            <a:r>
              <a:rPr lang="en-US" sz="2100" b="1" dirty="0"/>
              <a:t>Slides:  </a:t>
            </a:r>
          </a:p>
          <a:p>
            <a:r>
              <a:rPr lang="en-US" sz="2100" dirty="0"/>
              <a:t>Russanne Low, Ph.D., University of Nebraska-Lincoln, USA </a:t>
            </a:r>
          </a:p>
          <a:p>
            <a:r>
              <a:rPr lang="en-US" sz="2100" b="1" dirty="0"/>
              <a:t>Cover Art: </a:t>
            </a:r>
          </a:p>
          <a:p>
            <a:r>
              <a:rPr lang="en-US" sz="2100" dirty="0"/>
              <a:t>Jenn Glaser, </a:t>
            </a:r>
            <a:r>
              <a:rPr lang="en-US" sz="2100" i="1" dirty="0"/>
              <a:t>ScribeArts</a:t>
            </a:r>
            <a:endParaRPr lang="en-US" sz="2100" dirty="0"/>
          </a:p>
          <a:p>
            <a:r>
              <a:rPr lang="en-US" sz="2100" b="1" dirty="0"/>
              <a:t>More Information:</a:t>
            </a:r>
          </a:p>
          <a:p>
            <a:r>
              <a:rPr lang="en-US" sz="2100" dirty="0">
                <a:hlinkClick r:id="rId7"/>
              </a:rPr>
              <a:t>The GLOBE Program</a:t>
            </a:r>
            <a:endParaRPr lang="en-US" sz="2100" dirty="0"/>
          </a:p>
          <a:p>
            <a:r>
              <a:rPr lang="en-US" sz="2100" dirty="0">
                <a:hlinkClick r:id="rId8"/>
              </a:rPr>
              <a:t>NASA Wavelength  </a:t>
            </a:r>
            <a:r>
              <a:rPr lang="en-US" sz="2100" dirty="0"/>
              <a:t>NASA’s Digital Library for Earth and Space Education Resources</a:t>
            </a:r>
          </a:p>
          <a:p>
            <a:r>
              <a:rPr lang="en-US" sz="2100" dirty="0">
                <a:hlinkClick r:id="rId9"/>
              </a:rPr>
              <a:t>NASA Global Climate Change: Vital Signs of the Planet</a:t>
            </a:r>
            <a:endParaRPr lang="en-US" sz="2100" dirty="0"/>
          </a:p>
          <a:p>
            <a:r>
              <a:rPr lang="en-US" sz="2100" dirty="0"/>
              <a:t>The GLOBE Program is sponsored by these organizations: </a:t>
            </a:r>
            <a:endParaRPr lang="en-US" sz="2800" b="1" dirty="0"/>
          </a:p>
          <a:p>
            <a:endParaRPr lang="en-US" sz="2800" b="1" dirty="0"/>
          </a:p>
          <a:p>
            <a:endParaRPr lang="en-US" sz="2800" b="1" dirty="0"/>
          </a:p>
          <a:p>
            <a:br>
              <a:rPr lang="en-US" sz="2800" b="1" dirty="0"/>
            </a:br>
            <a:r>
              <a:rPr lang="en-US" altLang="en-US" sz="1800" i="1" dirty="0">
                <a:solidFill>
                  <a:srgbClr val="000000"/>
                </a:solidFill>
              </a:rPr>
              <a:t>Version 6/24/20. If you edit and modify this slide set for use for educational purposes, please note “modified by (and your name and date)” on this page. Thank you.</a:t>
            </a:r>
            <a:br>
              <a:rPr lang="en-US" sz="2800" dirty="0"/>
            </a:br>
            <a:endParaRPr lang="en-US" sz="1800" dirty="0"/>
          </a:p>
          <a:p>
            <a:endParaRPr lang="en-US" dirty="0"/>
          </a:p>
        </p:txBody>
      </p:sp>
      <p:pic>
        <p:nvPicPr>
          <p:cNvPr id="14" name="Picture 13"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6475" y="5227023"/>
            <a:ext cx="3008941" cy="629698"/>
          </a:xfrm>
          <a:prstGeom prst="rect">
            <a:avLst/>
          </a:prstGeom>
        </p:spPr>
      </p:pic>
    </p:spTree>
    <p:extLst>
      <p:ext uri="{BB962C8B-B14F-4D97-AF65-F5344CB8AC3E}">
        <p14:creationId xmlns:p14="http://schemas.microsoft.com/office/powerpoint/2010/main" val="8042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75</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498940" y="294630"/>
            <a:ext cx="11194119" cy="1600200"/>
          </a:xfrm>
        </p:spPr>
        <p:txBody>
          <a:bodyPr/>
          <a:lstStyle/>
          <a:p>
            <a:r>
              <a:rPr lang="en-US" b="1" dirty="0"/>
              <a:t>Appendix 1</a:t>
            </a:r>
          </a:p>
        </p:txBody>
      </p:sp>
      <p:pic>
        <p:nvPicPr>
          <p:cNvPr id="7" name="Picture 6" descr="Heading for table summarizing the protocols, procedures, location, frequency and equipment discussed in previous slid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774" y="1894830"/>
            <a:ext cx="9167484" cy="427902"/>
          </a:xfrm>
          <a:prstGeom prst="rect">
            <a:avLst/>
          </a:prstGeom>
        </p:spPr>
      </p:pic>
      <p:pic>
        <p:nvPicPr>
          <p:cNvPr id="8" name="Picture 7" descr="Table summarizing the protocols, procedures, location, frequency and equipment discussed in previous slid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93" y="2322731"/>
            <a:ext cx="9110889" cy="3639157"/>
          </a:xfrm>
          <a:prstGeom prst="rect">
            <a:avLst/>
          </a:prstGeom>
        </p:spPr>
      </p:pic>
    </p:spTree>
    <p:extLst>
      <p:ext uri="{BB962C8B-B14F-4D97-AF65-F5344CB8AC3E}">
        <p14:creationId xmlns:p14="http://schemas.microsoft.com/office/powerpoint/2010/main" val="8918328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76</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527554" y="0"/>
            <a:ext cx="9263217" cy="1600200"/>
          </a:xfrm>
        </p:spPr>
        <p:txBody>
          <a:bodyPr/>
          <a:lstStyle/>
          <a:p>
            <a:r>
              <a:rPr lang="en-US" b="1" dirty="0"/>
              <a:t>Appendix 2</a:t>
            </a:r>
          </a:p>
        </p:txBody>
      </p:sp>
      <p:pic>
        <p:nvPicPr>
          <p:cNvPr id="11" name="Picture 10" descr="Heading for table summarizing the protocols, procedures, location, frequency and equipment discussed in previous slid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737" y="1495689"/>
            <a:ext cx="5141811" cy="240000"/>
          </a:xfrm>
          <a:prstGeom prst="rect">
            <a:avLst/>
          </a:prstGeom>
        </p:spPr>
      </p:pic>
      <p:pic>
        <p:nvPicPr>
          <p:cNvPr id="12" name="Picture 11" descr="Table summarizing the protocols, procedures, location, frequency and equipment discussed in previous slid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737" y="1755699"/>
            <a:ext cx="5141811" cy="4681677"/>
          </a:xfrm>
          <a:prstGeom prst="rect">
            <a:avLst/>
          </a:prstGeom>
        </p:spPr>
      </p:pic>
    </p:spTree>
    <p:extLst>
      <p:ext uri="{BB962C8B-B14F-4D97-AF65-F5344CB8AC3E}">
        <p14:creationId xmlns:p14="http://schemas.microsoft.com/office/powerpoint/2010/main" val="472271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F8D595-2BBE-C940-AE80-18560D5B94B4}" type="slidenum">
              <a:rPr lang="en-US" smtClean="0"/>
              <a:t>77</a:t>
            </a:fld>
            <a:endParaRPr lang="en-US" dirty="0"/>
          </a:p>
        </p:txBody>
      </p:sp>
      <p:pic>
        <p:nvPicPr>
          <p:cNvPr id="6" name="Picture 5" descr="Banner: Introduction  to Bi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94"/>
            <a:ext cx="12192000" cy="961589"/>
          </a:xfrm>
          <a:prstGeom prst="rect">
            <a:avLst/>
          </a:prstGeom>
        </p:spPr>
      </p:pic>
      <p:sp>
        <p:nvSpPr>
          <p:cNvPr id="2" name="Title 1"/>
          <p:cNvSpPr>
            <a:spLocks noGrp="1"/>
          </p:cNvSpPr>
          <p:nvPr>
            <p:ph type="title"/>
          </p:nvPr>
        </p:nvSpPr>
        <p:spPr>
          <a:xfrm>
            <a:off x="498940" y="294630"/>
            <a:ext cx="11194119" cy="1600200"/>
          </a:xfrm>
        </p:spPr>
        <p:txBody>
          <a:bodyPr/>
          <a:lstStyle/>
          <a:p>
            <a:r>
              <a:rPr lang="en-US" b="1" dirty="0"/>
              <a:t>Appendix 3</a:t>
            </a:r>
          </a:p>
        </p:txBody>
      </p:sp>
      <p:pic>
        <p:nvPicPr>
          <p:cNvPr id="7" name="Picture 6" descr="Heading for table summarizing the protocols, procedures, location, frequency and equipment discussed in previous slid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774" y="1894830"/>
            <a:ext cx="10053051" cy="427902"/>
          </a:xfrm>
          <a:prstGeom prst="rect">
            <a:avLst/>
          </a:prstGeom>
        </p:spPr>
      </p:pic>
      <p:graphicFrame>
        <p:nvGraphicFramePr>
          <p:cNvPr id="5" name="Table 8">
            <a:extLst>
              <a:ext uri="{FF2B5EF4-FFF2-40B4-BE49-F238E27FC236}">
                <a16:creationId xmlns:a16="http://schemas.microsoft.com/office/drawing/2014/main" id="{2A8E1AF4-CAE5-4EF9-B117-CBE032525DDA}"/>
              </a:ext>
            </a:extLst>
          </p:cNvPr>
          <p:cNvGraphicFramePr>
            <a:graphicFrameLocks noGrp="1"/>
          </p:cNvGraphicFramePr>
          <p:nvPr>
            <p:extLst/>
          </p:nvPr>
        </p:nvGraphicFramePr>
        <p:xfrm>
          <a:off x="1270275" y="2318457"/>
          <a:ext cx="9905993" cy="4114800"/>
        </p:xfrm>
        <a:graphic>
          <a:graphicData uri="http://schemas.openxmlformats.org/drawingml/2006/table">
            <a:tbl>
              <a:tblPr firstRow="1" bandRow="1">
                <a:tableStyleId>{5940675A-B579-460E-94D1-54222C63F5DA}</a:tableStyleId>
              </a:tblPr>
              <a:tblGrid>
                <a:gridCol w="1637268">
                  <a:extLst>
                    <a:ext uri="{9D8B030D-6E8A-4147-A177-3AD203B41FA5}">
                      <a16:colId xmlns:a16="http://schemas.microsoft.com/office/drawing/2014/main" val="1180666398"/>
                    </a:ext>
                  </a:extLst>
                </a:gridCol>
                <a:gridCol w="1946187">
                  <a:extLst>
                    <a:ext uri="{9D8B030D-6E8A-4147-A177-3AD203B41FA5}">
                      <a16:colId xmlns:a16="http://schemas.microsoft.com/office/drawing/2014/main" val="3408828587"/>
                    </a:ext>
                  </a:extLst>
                </a:gridCol>
                <a:gridCol w="1647567">
                  <a:extLst>
                    <a:ext uri="{9D8B030D-6E8A-4147-A177-3AD203B41FA5}">
                      <a16:colId xmlns:a16="http://schemas.microsoft.com/office/drawing/2014/main" val="2889700916"/>
                    </a:ext>
                  </a:extLst>
                </a:gridCol>
                <a:gridCol w="2152134">
                  <a:extLst>
                    <a:ext uri="{9D8B030D-6E8A-4147-A177-3AD203B41FA5}">
                      <a16:colId xmlns:a16="http://schemas.microsoft.com/office/drawing/2014/main" val="3636699859"/>
                    </a:ext>
                  </a:extLst>
                </a:gridCol>
                <a:gridCol w="2522837">
                  <a:extLst>
                    <a:ext uri="{9D8B030D-6E8A-4147-A177-3AD203B41FA5}">
                      <a16:colId xmlns:a16="http://schemas.microsoft.com/office/drawing/2014/main" val="2031118122"/>
                    </a:ext>
                  </a:extLst>
                </a:gridCol>
              </a:tblGrid>
              <a:tr h="370839">
                <a:tc>
                  <a:txBody>
                    <a:bodyPr/>
                    <a:lstStyle/>
                    <a:p>
                      <a:pPr lvl="0">
                        <a:buNone/>
                      </a:pPr>
                      <a:r>
                        <a:rPr lang="en-US" sz="1600" dirty="0"/>
                        <a:t>Site Set-up</a:t>
                      </a:r>
                    </a:p>
                  </a:txBody>
                  <a:tcPr/>
                </a:tc>
                <a:tc>
                  <a:txBody>
                    <a:bodyPr/>
                    <a:lstStyle/>
                    <a:p>
                      <a:pPr lvl="0">
                        <a:buNone/>
                      </a:pPr>
                      <a:r>
                        <a:rPr lang="en-US" sz="1600" dirty="0"/>
                        <a:t>Latitude, longitude, elevation, pacing</a:t>
                      </a:r>
                    </a:p>
                  </a:txBody>
                  <a:tcPr/>
                </a:tc>
                <a:tc>
                  <a:txBody>
                    <a:bodyPr/>
                    <a:lstStyle/>
                    <a:p>
                      <a:pPr lvl="0">
                        <a:buNone/>
                      </a:pPr>
                      <a:r>
                        <a:rPr lang="en-US" sz="1600" b="0" i="0" u="none" strike="noStrike" noProof="0" dirty="0">
                          <a:latin typeface="Calibri"/>
                        </a:rPr>
                        <a:t>Carbon Cycle Sample Site</a:t>
                      </a:r>
                      <a:endParaRPr lang="en-US" sz="1600" dirty="0"/>
                    </a:p>
                  </a:txBody>
                  <a:tcPr/>
                </a:tc>
                <a:tc>
                  <a:txBody>
                    <a:bodyPr/>
                    <a:lstStyle/>
                    <a:p>
                      <a:pPr lvl="0">
                        <a:buNone/>
                      </a:pPr>
                      <a:r>
                        <a:rPr lang="en-US" sz="1600" b="0" i="0" u="none" strike="noStrike" noProof="0" dirty="0">
                          <a:latin typeface="Calibri"/>
                        </a:rPr>
                        <a:t>Once per Sample Site</a:t>
                      </a:r>
                      <a:endParaRPr lang="en-US" sz="1600" dirty="0"/>
                    </a:p>
                  </a:txBody>
                  <a:tcPr/>
                </a:tc>
                <a:tc>
                  <a:txBody>
                    <a:bodyPr/>
                    <a:lstStyle/>
                    <a:p>
                      <a:pPr lvl="0">
                        <a:buNone/>
                      </a:pPr>
                      <a:r>
                        <a:rPr lang="en-US" sz="1600" dirty="0"/>
                        <a:t>Compass, flags, camera, GPS/phone</a:t>
                      </a:r>
                    </a:p>
                  </a:txBody>
                  <a:tcPr/>
                </a:tc>
                <a:extLst>
                  <a:ext uri="{0D108BD9-81ED-4DB2-BD59-A6C34878D82A}">
                    <a16:rowId xmlns:a16="http://schemas.microsoft.com/office/drawing/2014/main" val="3459538871"/>
                  </a:ext>
                </a:extLst>
              </a:tr>
              <a:tr h="370840">
                <a:tc>
                  <a:txBody>
                    <a:bodyPr/>
                    <a:lstStyle/>
                    <a:p>
                      <a:r>
                        <a:rPr lang="en-US" sz="1600" dirty="0"/>
                        <a:t>Carbon Cycle Tree Mapping</a:t>
                      </a:r>
                    </a:p>
                  </a:txBody>
                  <a:tcPr/>
                </a:tc>
                <a:tc>
                  <a:txBody>
                    <a:bodyPr/>
                    <a:lstStyle/>
                    <a:p>
                      <a:r>
                        <a:rPr lang="en-US" sz="1600" dirty="0"/>
                        <a:t>Tree location and ID</a:t>
                      </a:r>
                    </a:p>
                  </a:txBody>
                  <a:tcPr/>
                </a:tc>
                <a:tc>
                  <a:txBody>
                    <a:bodyPr/>
                    <a:lstStyle/>
                    <a:p>
                      <a:r>
                        <a:rPr lang="en-US" sz="1600" dirty="0"/>
                        <a:t>Carbon Cycle Sample Site</a:t>
                      </a:r>
                    </a:p>
                  </a:txBody>
                  <a:tcPr/>
                </a:tc>
                <a:tc>
                  <a:txBody>
                    <a:bodyPr/>
                    <a:lstStyle/>
                    <a:p>
                      <a:r>
                        <a:rPr lang="en-US" sz="1600" dirty="0"/>
                        <a:t>Once per Sample Site</a:t>
                      </a:r>
                    </a:p>
                  </a:txBody>
                  <a:tcPr/>
                </a:tc>
                <a:tc>
                  <a:txBody>
                    <a:bodyPr/>
                    <a:lstStyle/>
                    <a:p>
                      <a:pPr lvl="0">
                        <a:buNone/>
                      </a:pPr>
                      <a:r>
                        <a:rPr lang="en-US" sz="1600" b="0" i="0" u="none" strike="noStrike" noProof="0" dirty="0">
                          <a:latin typeface="Calibri"/>
                        </a:rPr>
                        <a:t>50 m flexible measuring tape, local tree ID guide, compass</a:t>
                      </a:r>
                      <a:endParaRPr lang="en-US" sz="1600" dirty="0"/>
                    </a:p>
                  </a:txBody>
                  <a:tcPr/>
                </a:tc>
                <a:extLst>
                  <a:ext uri="{0D108BD9-81ED-4DB2-BD59-A6C34878D82A}">
                    <a16:rowId xmlns:a16="http://schemas.microsoft.com/office/drawing/2014/main" val="4042815816"/>
                  </a:ext>
                </a:extLst>
              </a:tr>
              <a:tr h="370840">
                <a:tc>
                  <a:txBody>
                    <a:bodyPr/>
                    <a:lstStyle/>
                    <a:p>
                      <a:r>
                        <a:rPr lang="en-US" sz="1600" dirty="0"/>
                        <a:t>Carbon Cycle Tree Circumference</a:t>
                      </a:r>
                    </a:p>
                  </a:txBody>
                  <a:tcPr/>
                </a:tc>
                <a:tc>
                  <a:txBody>
                    <a:bodyPr/>
                    <a:lstStyle/>
                    <a:p>
                      <a:r>
                        <a:rPr lang="en-US" sz="1600" dirty="0"/>
                        <a:t>Tree circumference</a:t>
                      </a:r>
                    </a:p>
                  </a:txBody>
                  <a:tcPr/>
                </a:tc>
                <a:tc>
                  <a:txBody>
                    <a:bodyPr/>
                    <a:lstStyle/>
                    <a:p>
                      <a:pPr lvl="0">
                        <a:buNone/>
                      </a:pPr>
                      <a:r>
                        <a:rPr lang="en-US" sz="1600" b="0" i="0" u="none" strike="noStrike" noProof="0" dirty="0">
                          <a:latin typeface="Calibri"/>
                        </a:rPr>
                        <a:t>Carbon Cycle Sample Site</a:t>
                      </a:r>
                      <a:endParaRPr lang="en-US" sz="1600" dirty="0"/>
                    </a:p>
                  </a:txBody>
                  <a:tcPr/>
                </a:tc>
                <a:tc>
                  <a:txBody>
                    <a:bodyPr/>
                    <a:lstStyle/>
                    <a:p>
                      <a:r>
                        <a:rPr lang="en-US" sz="1600" dirty="0"/>
                        <a:t>Once per year</a:t>
                      </a:r>
                    </a:p>
                  </a:txBody>
                  <a:tcPr/>
                </a:tc>
                <a:tc>
                  <a:txBody>
                    <a:bodyPr/>
                    <a:lstStyle/>
                    <a:p>
                      <a:pPr lvl="0">
                        <a:buNone/>
                      </a:pPr>
                      <a:r>
                        <a:rPr lang="en-US" sz="1600" b="0" i="0" u="none" strike="noStrike" noProof="0" dirty="0">
                          <a:latin typeface="Calibri"/>
                        </a:rPr>
                        <a:t>Measuring tapes (150-300 cm)</a:t>
                      </a:r>
                      <a:endParaRPr lang="en-US" sz="1600" dirty="0"/>
                    </a:p>
                  </a:txBody>
                  <a:tcPr/>
                </a:tc>
                <a:extLst>
                  <a:ext uri="{0D108BD9-81ED-4DB2-BD59-A6C34878D82A}">
                    <a16:rowId xmlns:a16="http://schemas.microsoft.com/office/drawing/2014/main" val="2787880384"/>
                  </a:ext>
                </a:extLst>
              </a:tr>
              <a:tr h="370840">
                <a:tc>
                  <a:txBody>
                    <a:bodyPr/>
                    <a:lstStyle/>
                    <a:p>
                      <a:r>
                        <a:rPr lang="en-US" sz="1600" dirty="0"/>
                        <a:t>Carbon Cycle Shrubs</a:t>
                      </a:r>
                    </a:p>
                  </a:txBody>
                  <a:tcPr/>
                </a:tc>
                <a:tc>
                  <a:txBody>
                    <a:bodyPr/>
                    <a:lstStyle/>
                    <a:p>
                      <a:r>
                        <a:rPr lang="en-US" sz="1600" dirty="0"/>
                        <a:t>Shrub type, shrub height</a:t>
                      </a:r>
                    </a:p>
                  </a:txBody>
                  <a:tcPr/>
                </a:tc>
                <a:tc>
                  <a:txBody>
                    <a:bodyPr/>
                    <a:lstStyle/>
                    <a:p>
                      <a:pPr lvl="0">
                        <a:buNone/>
                      </a:pPr>
                      <a:r>
                        <a:rPr lang="en-US" sz="1600" b="0" i="0" u="none" strike="noStrike" noProof="0" dirty="0">
                          <a:latin typeface="Calibri"/>
                        </a:rPr>
                        <a:t>Carbon Cycle Sample Site</a:t>
                      </a:r>
                      <a:endParaRPr lang="en-US" sz="1600" dirty="0"/>
                    </a:p>
                  </a:txBody>
                  <a:tcPr/>
                </a:tc>
                <a:tc>
                  <a:txBody>
                    <a:bodyPr/>
                    <a:lstStyle/>
                    <a:p>
                      <a:pPr lvl="0">
                        <a:buNone/>
                      </a:pPr>
                      <a:r>
                        <a:rPr lang="en-US" sz="1600" b="0" i="0" u="none" strike="noStrike" noProof="0" dirty="0">
                          <a:latin typeface="Calibri"/>
                        </a:rPr>
                        <a:t>Once per year</a:t>
                      </a:r>
                      <a:endParaRPr lang="en-US" sz="1600" dirty="0"/>
                    </a:p>
                  </a:txBody>
                  <a:tcPr/>
                </a:tc>
                <a:tc>
                  <a:txBody>
                    <a:bodyPr/>
                    <a:lstStyle/>
                    <a:p>
                      <a:pPr lvl="0">
                        <a:buNone/>
                      </a:pPr>
                      <a:r>
                        <a:rPr lang="en-US" sz="1600" b="0" i="0" u="none" strike="noStrike" noProof="0" dirty="0">
                          <a:latin typeface="Calibri"/>
                        </a:rPr>
                        <a:t>Compass, 2-3 m stick marked in centimeters</a:t>
                      </a:r>
                      <a:endParaRPr lang="en-US" sz="1600" dirty="0"/>
                    </a:p>
                  </a:txBody>
                  <a:tcPr/>
                </a:tc>
                <a:extLst>
                  <a:ext uri="{0D108BD9-81ED-4DB2-BD59-A6C34878D82A}">
                    <a16:rowId xmlns:a16="http://schemas.microsoft.com/office/drawing/2014/main" val="2007852132"/>
                  </a:ext>
                </a:extLst>
              </a:tr>
              <a:tr h="370840">
                <a:tc>
                  <a:txBody>
                    <a:bodyPr/>
                    <a:lstStyle/>
                    <a:p>
                      <a:r>
                        <a:rPr lang="en-US" sz="1600" dirty="0"/>
                        <a:t>Carbon Cycle Herbaceous</a:t>
                      </a:r>
                    </a:p>
                  </a:txBody>
                  <a:tcPr/>
                </a:tc>
                <a:tc>
                  <a:txBody>
                    <a:bodyPr/>
                    <a:lstStyle/>
                    <a:p>
                      <a:r>
                        <a:rPr lang="en-US" sz="1600" dirty="0"/>
                        <a:t>Herbaceous biomass</a:t>
                      </a:r>
                    </a:p>
                  </a:txBody>
                  <a:tcPr/>
                </a:tc>
                <a:tc>
                  <a:txBody>
                    <a:bodyPr/>
                    <a:lstStyle/>
                    <a:p>
                      <a:pPr lvl="0">
                        <a:buNone/>
                      </a:pPr>
                      <a:r>
                        <a:rPr lang="en-US" sz="1600" b="0" i="0" u="none" strike="noStrike" noProof="0" dirty="0">
                          <a:latin typeface="Calibri"/>
                        </a:rPr>
                        <a:t>Carbon Cycle Sample Site</a:t>
                      </a:r>
                      <a:endParaRPr lang="en-US" sz="1600" dirty="0"/>
                    </a:p>
                  </a:txBody>
                  <a:tcPr/>
                </a:tc>
                <a:tc>
                  <a:txBody>
                    <a:bodyPr/>
                    <a:lstStyle/>
                    <a:p>
                      <a:pPr lvl="0">
                        <a:buNone/>
                      </a:pPr>
                      <a:r>
                        <a:rPr lang="en-US" sz="1600" b="0" i="0" u="none" strike="noStrike" noProof="0" dirty="0">
                          <a:latin typeface="Calibri"/>
                        </a:rPr>
                        <a:t>Once per year</a:t>
                      </a:r>
                      <a:endParaRPr lang="en-US" sz="1600" dirty="0"/>
                    </a:p>
                  </a:txBody>
                  <a:tcPr/>
                </a:tc>
                <a:tc>
                  <a:txBody>
                    <a:bodyPr/>
                    <a:lstStyle/>
                    <a:p>
                      <a:pPr lvl="0">
                        <a:buNone/>
                      </a:pPr>
                      <a:r>
                        <a:rPr lang="en-US" sz="1600" b="0" i="0" u="none" strike="noStrike" noProof="0" dirty="0">
                          <a:latin typeface="Calibri"/>
                        </a:rPr>
                        <a:t>OUTSIDE: beanbag, blindfold, measuring tape, clippers, small brown paper bags, INSIDE: balance, drying oven (optional)</a:t>
                      </a:r>
                      <a:endParaRPr lang="en-US" sz="1600" dirty="0"/>
                    </a:p>
                  </a:txBody>
                  <a:tcPr/>
                </a:tc>
                <a:extLst>
                  <a:ext uri="{0D108BD9-81ED-4DB2-BD59-A6C34878D82A}">
                    <a16:rowId xmlns:a16="http://schemas.microsoft.com/office/drawing/2014/main" val="2361022637"/>
                  </a:ext>
                </a:extLst>
              </a:tr>
            </a:tbl>
          </a:graphicData>
        </a:graphic>
      </p:graphicFrame>
    </p:spTree>
    <p:extLst>
      <p:ext uri="{BB962C8B-B14F-4D97-AF65-F5344CB8AC3E}">
        <p14:creationId xmlns:p14="http://schemas.microsoft.com/office/powerpoint/2010/main" val="2623706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F8D595-2BBE-C940-AE80-18560D5B94B4}" type="slidenum">
              <a:rPr lang="en-US" smtClean="0"/>
              <a:t>7</a:t>
            </a:fld>
            <a:endParaRPr lang="en-US" dirty="0"/>
          </a:p>
        </p:txBody>
      </p:sp>
      <p:pic>
        <p:nvPicPr>
          <p:cNvPr id="6" name="Picture 5" descr="Banner: Introduction  to Bi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0"/>
            <a:ext cx="12192000" cy="961589"/>
          </a:xfrm>
          <a:prstGeom prst="rect">
            <a:avLst/>
          </a:prstGeom>
        </p:spPr>
      </p:pic>
      <p:sp>
        <p:nvSpPr>
          <p:cNvPr id="2" name="Title 1"/>
          <p:cNvSpPr>
            <a:spLocks noGrp="1"/>
          </p:cNvSpPr>
          <p:nvPr>
            <p:ph type="title"/>
          </p:nvPr>
        </p:nvSpPr>
        <p:spPr>
          <a:xfrm>
            <a:off x="320276" y="542241"/>
            <a:ext cx="11033524" cy="1158240"/>
          </a:xfrm>
        </p:spPr>
        <p:txBody>
          <a:bodyPr/>
          <a:lstStyle/>
          <a:p>
            <a:r>
              <a:rPr lang="en-US" dirty="0">
                <a:ea typeface="Arial" charset="0"/>
                <a:cs typeface="Arial" charset="0"/>
              </a:rPr>
              <a:t>Using GLOBE data in place-based investigations in </a:t>
            </a:r>
            <a:r>
              <a:rPr lang="en-US">
                <a:ea typeface="Arial" charset="0"/>
                <a:cs typeface="Arial" charset="0"/>
              </a:rPr>
              <a:t>your classroom</a:t>
            </a:r>
            <a:endParaRPr lang="en-US" dirty="0">
              <a:ea typeface="Arial" charset="0"/>
              <a:cs typeface="Arial" charset="0"/>
            </a:endParaRPr>
          </a:p>
        </p:txBody>
      </p:sp>
      <p:sp>
        <p:nvSpPr>
          <p:cNvPr id="3" name="Subtitle 2"/>
          <p:cNvSpPr>
            <a:spLocks noGrp="1"/>
          </p:cNvSpPr>
          <p:nvPr>
            <p:ph type="body" sz="half" idx="2"/>
          </p:nvPr>
        </p:nvSpPr>
        <p:spPr>
          <a:xfrm>
            <a:off x="541949" y="1916399"/>
            <a:ext cx="3697542" cy="3811588"/>
          </a:xfrm>
        </p:spPr>
        <p:txBody>
          <a:bodyPr>
            <a:noAutofit/>
          </a:bodyPr>
          <a:lstStyle/>
          <a:p>
            <a:pPr algn="just"/>
            <a:r>
              <a:rPr lang="en-US" sz="1800" dirty="0">
                <a:solidFill>
                  <a:prstClr val="black"/>
                </a:solidFill>
              </a:rPr>
              <a:t> </a:t>
            </a:r>
          </a:p>
          <a:p>
            <a:pPr algn="just"/>
            <a:r>
              <a:rPr lang="en-US" sz="2000" dirty="0">
                <a:solidFill>
                  <a:prstClr val="black"/>
                </a:solidFill>
              </a:rPr>
              <a:t>GLOBE Biosphere investigations support the understanding of satellite data about the extent of vegetation as well as changes in seasonality. But its important to remember that the data you collect on site will have much greater resolution than any satellite data set, and can be employed in </a:t>
            </a:r>
            <a:r>
              <a:rPr lang="en-US" sz="2000" b="1" dirty="0">
                <a:solidFill>
                  <a:schemeClr val="accent6">
                    <a:lumMod val="50000"/>
                  </a:schemeClr>
                </a:solidFill>
              </a:rPr>
              <a:t>your own place-based investigations of the Earth system. </a:t>
            </a:r>
          </a:p>
          <a:p>
            <a:pPr algn="just"/>
            <a:endParaRPr lang="en-US" sz="1800" dirty="0">
              <a:solidFill>
                <a:prstClr val="black"/>
              </a:solidFill>
            </a:endParaRPr>
          </a:p>
        </p:txBody>
      </p:sp>
      <p:pic>
        <p:nvPicPr>
          <p:cNvPr id="7" name="Picture 6" descr="Photo of 12 students examining vegetation in desert landscap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944" y="2117592"/>
            <a:ext cx="6998528" cy="3443720"/>
          </a:xfrm>
          <a:prstGeom prst="rect">
            <a:avLst/>
          </a:prstGeom>
        </p:spPr>
      </p:pic>
      <p:sp>
        <p:nvSpPr>
          <p:cNvPr id="4" name="TextBox 3"/>
          <p:cNvSpPr txBox="1"/>
          <p:nvPr/>
        </p:nvSpPr>
        <p:spPr>
          <a:xfrm>
            <a:off x="5638502" y="5623217"/>
            <a:ext cx="5323893" cy="584775"/>
          </a:xfrm>
          <a:prstGeom prst="rect">
            <a:avLst/>
          </a:prstGeom>
          <a:noFill/>
        </p:spPr>
        <p:txBody>
          <a:bodyPr wrap="none" rtlCol="0">
            <a:spAutoFit/>
          </a:bodyPr>
          <a:lstStyle/>
          <a:p>
            <a:r>
              <a:rPr lang="en-US" sz="1600" i="1" dirty="0"/>
              <a:t>GLOBE students conducting investigations at their field camp. </a:t>
            </a:r>
          </a:p>
          <a:p>
            <a:r>
              <a:rPr lang="en-US" sz="1600" i="1" dirty="0"/>
              <a:t>Source: GLOBE Oman (2016)</a:t>
            </a:r>
          </a:p>
        </p:txBody>
      </p:sp>
    </p:spTree>
    <p:extLst>
      <p:ext uri="{BB962C8B-B14F-4D97-AF65-F5344CB8AC3E}">
        <p14:creationId xmlns:p14="http://schemas.microsoft.com/office/powerpoint/2010/main" val="1796355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F8D595-2BBE-C940-AE80-18560D5B94B4}" type="slidenum">
              <a:rPr lang="en-US" smtClean="0"/>
              <a:t>8</a:t>
            </a:fld>
            <a:endParaRPr lang="en-US" dirty="0"/>
          </a:p>
        </p:txBody>
      </p:sp>
      <p:pic>
        <p:nvPicPr>
          <p:cNvPr id="6" name="Picture 5" descr="Banner: Introduction  to Biosphere" tit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47"/>
            <a:ext cx="12192000" cy="961589"/>
          </a:xfrm>
          <a:prstGeom prst="rect">
            <a:avLst/>
          </a:prstGeom>
        </p:spPr>
      </p:pic>
      <p:sp>
        <p:nvSpPr>
          <p:cNvPr id="2" name="Title 1"/>
          <p:cNvSpPr>
            <a:spLocks noGrp="1"/>
          </p:cNvSpPr>
          <p:nvPr>
            <p:ph type="title"/>
          </p:nvPr>
        </p:nvSpPr>
        <p:spPr>
          <a:xfrm>
            <a:off x="541949" y="509156"/>
            <a:ext cx="10193107" cy="1158240"/>
          </a:xfrm>
        </p:spPr>
        <p:txBody>
          <a:bodyPr/>
          <a:lstStyle/>
          <a:p>
            <a:r>
              <a:rPr lang="en-US" dirty="0">
                <a:ea typeface="Arial" charset="0"/>
                <a:cs typeface="Arial" charset="0"/>
              </a:rPr>
              <a:t>GLOBE students are scientists</a:t>
            </a:r>
          </a:p>
        </p:txBody>
      </p:sp>
      <p:sp>
        <p:nvSpPr>
          <p:cNvPr id="3" name="Subtitle 2"/>
          <p:cNvSpPr>
            <a:spLocks noGrp="1"/>
          </p:cNvSpPr>
          <p:nvPr>
            <p:ph type="body" sz="half" idx="2"/>
          </p:nvPr>
        </p:nvSpPr>
        <p:spPr>
          <a:xfrm>
            <a:off x="541949" y="1876614"/>
            <a:ext cx="6916126" cy="3811588"/>
          </a:xfrm>
        </p:spPr>
        <p:txBody>
          <a:bodyPr>
            <a:noAutofit/>
          </a:bodyPr>
          <a:lstStyle/>
          <a:p>
            <a:pPr algn="just"/>
            <a:r>
              <a:rPr lang="en-US" sz="2000" dirty="0">
                <a:solidFill>
                  <a:prstClr val="black"/>
                </a:solidFill>
              </a:rPr>
              <a:t>Students </a:t>
            </a:r>
            <a:r>
              <a:rPr lang="en-US" sz="2000" dirty="0"/>
              <a:t>or citizen scientists </a:t>
            </a:r>
            <a:r>
              <a:rPr lang="en-US" sz="2000" dirty="0">
                <a:solidFill>
                  <a:prstClr val="black"/>
                </a:solidFill>
              </a:rPr>
              <a:t>following the GLOBE protocols are scientists, investigating questions about the changing world. Not only are they asking their own questions and designing their own investigations, they are also contributing data that can be used by scientists around the world who are advancing our understanding of global change. </a:t>
            </a:r>
          </a:p>
          <a:p>
            <a:pPr algn="just"/>
            <a:endParaRPr lang="en-US" sz="2000" dirty="0">
              <a:solidFill>
                <a:prstClr val="black"/>
              </a:solidFill>
            </a:endParaRPr>
          </a:p>
          <a:p>
            <a:pPr algn="just"/>
            <a:r>
              <a:rPr lang="en-US" sz="2000" dirty="0">
                <a:solidFill>
                  <a:prstClr val="black"/>
                </a:solidFill>
              </a:rPr>
              <a:t>Let’s review what we have learned so far.</a:t>
            </a:r>
          </a:p>
          <a:p>
            <a:pPr algn="just"/>
            <a:endParaRPr lang="en-US" sz="2000" dirty="0">
              <a:solidFill>
                <a:prstClr val="black"/>
              </a:solidFill>
            </a:endParaRPr>
          </a:p>
          <a:p>
            <a:pPr algn="just"/>
            <a:endParaRPr lang="en-US" sz="2000" dirty="0">
              <a:solidFill>
                <a:prstClr val="black"/>
              </a:solidFill>
            </a:endParaRPr>
          </a:p>
        </p:txBody>
      </p:sp>
      <p:pic>
        <p:nvPicPr>
          <p:cNvPr id="4" name="Picture 3" descr="Girl looking through microsco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307" y="1876613"/>
            <a:ext cx="3243529" cy="4385987"/>
          </a:xfrm>
          <a:prstGeom prst="rect">
            <a:avLst/>
          </a:prstGeom>
        </p:spPr>
      </p:pic>
    </p:spTree>
    <p:extLst>
      <p:ext uri="{BB962C8B-B14F-4D97-AF65-F5344CB8AC3E}">
        <p14:creationId xmlns:p14="http://schemas.microsoft.com/office/powerpoint/2010/main" val="105461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4479</TotalTime>
  <Words>7799</Words>
  <Application>Microsoft Macintosh PowerPoint</Application>
  <PresentationFormat>Widescreen</PresentationFormat>
  <Paragraphs>643</Paragraphs>
  <Slides>78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ＭＳ 明朝</vt:lpstr>
      <vt:lpstr>Yu Gothic</vt:lpstr>
      <vt:lpstr>Arial</vt:lpstr>
      <vt:lpstr>Calibri</vt:lpstr>
      <vt:lpstr>Calibri Light</vt:lpstr>
      <vt:lpstr>Cambria Math</vt:lpstr>
      <vt:lpstr>Times New Roman</vt:lpstr>
      <vt:lpstr>Wingdings</vt:lpstr>
      <vt:lpstr>Office Theme</vt:lpstr>
      <vt:lpstr>Introduction to Biosphere</vt:lpstr>
      <vt:lpstr>Overview and Learning Objectives </vt:lpstr>
      <vt:lpstr>1. Introduction: The Biosphere is Part of the Earth System</vt:lpstr>
      <vt:lpstr>GLOBE’s Biosphere Investigations</vt:lpstr>
      <vt:lpstr>What is the Biosphere?</vt:lpstr>
      <vt:lpstr>Why are GLOBE Biosphere investigations important?</vt:lpstr>
      <vt:lpstr>GLOBE Biosphere investigations are our “eyes” on the ground</vt:lpstr>
      <vt:lpstr>Using GLOBE data in place-based investigations in your classroom</vt:lpstr>
      <vt:lpstr>GLOBE students are scientists</vt:lpstr>
      <vt:lpstr>Review your Understanding! Question 1</vt:lpstr>
      <vt:lpstr>Review your Understanding! Answer to Question 1</vt:lpstr>
      <vt:lpstr>Review your Understanding! Question 2</vt:lpstr>
      <vt:lpstr>Review your Understanding! Answer to Question 2</vt:lpstr>
      <vt:lpstr>Review your Understanding! Question 3</vt:lpstr>
      <vt:lpstr>Review your Understanding! Answer to Question 3</vt:lpstr>
      <vt:lpstr> 2. Introduction to Land Cover</vt:lpstr>
      <vt:lpstr>2. Land Cover</vt:lpstr>
      <vt:lpstr>How should we start our GLOBE Land Cover Investigations? </vt:lpstr>
      <vt:lpstr>First, select a homogeneous sampling site near your school</vt:lpstr>
      <vt:lpstr>Identify Likely Homogeneous Land Cover Sample Sites on your Aerial Photograph or Satellite Image</vt:lpstr>
      <vt:lpstr>Classifying Land Cover: MUC Guide</vt:lpstr>
      <vt:lpstr>On the Ground: Describing the Land Cover Sampling Site</vt:lpstr>
      <vt:lpstr>Define your Land Cover Sample Site </vt:lpstr>
      <vt:lpstr>Size of a GLOBE Land Cover Sampling Site </vt:lpstr>
      <vt:lpstr>Use your Satellite Map to Guide your Field Investigations</vt:lpstr>
      <vt:lpstr>Use your Satellite Map to Guide your Field Investigations-2</vt:lpstr>
      <vt:lpstr>Sequencing, Interconnections, and Interdependence of Learning Activities and Protocols </vt:lpstr>
      <vt:lpstr>Review your Understanding! Question 4</vt:lpstr>
      <vt:lpstr>Review your Understanding! Answer to Question 4</vt:lpstr>
      <vt:lpstr>Review your Understanding! Question 5</vt:lpstr>
      <vt:lpstr>Review your Understanding! Answer to Question 5</vt:lpstr>
      <vt:lpstr>Review your Understanding Question 6</vt:lpstr>
      <vt:lpstr>Review your understanding.  Answer to Question 6.</vt:lpstr>
      <vt:lpstr>3. GLOBE Biometry Protocols</vt:lpstr>
      <vt:lpstr>Biometry Protocols: Graminoid, Tree and Shrub Height</vt:lpstr>
      <vt:lpstr>Biometry Protocols: Canopy Cover and Ground Cover</vt:lpstr>
      <vt:lpstr>Biometry Protocols: Tree Circumference</vt:lpstr>
      <vt:lpstr>Biometry Protocols: Graminoid Biomass</vt:lpstr>
      <vt:lpstr>Land Cover: Fire Fuel Protocol</vt:lpstr>
      <vt:lpstr>Carbon Cycle</vt:lpstr>
      <vt:lpstr>Carbon Cycle Protocols</vt:lpstr>
      <vt:lpstr>Carbon Cycle Protocols</vt:lpstr>
      <vt:lpstr>Carbon Cycle: How Will You Calculate Carbon?</vt:lpstr>
      <vt:lpstr> Phenology</vt:lpstr>
      <vt:lpstr>Conducting Phenology Protocols</vt:lpstr>
      <vt:lpstr>Phenology: Tree and Shrub Green-Up</vt:lpstr>
      <vt:lpstr>Phenology: Tree and Shrub Green-Down</vt:lpstr>
      <vt:lpstr>Phenology: Grass Green-Up</vt:lpstr>
      <vt:lpstr>Phenology: Grass Green-Down</vt:lpstr>
      <vt:lpstr>Phenology: Lilac Phenology</vt:lpstr>
      <vt:lpstr>Phenology: Phenological Gardens</vt:lpstr>
      <vt:lpstr>Phenology: Arctic Bird Migration </vt:lpstr>
      <vt:lpstr>Phenology: Ruby Throated Hummingbird</vt:lpstr>
      <vt:lpstr>Phenology: Seaweed Reproductive Phenology</vt:lpstr>
      <vt:lpstr>Review your Understanding! Question 7</vt:lpstr>
      <vt:lpstr>Review your Understanding! Answer to Question 7</vt:lpstr>
      <vt:lpstr>Review your Understanding! Question 8</vt:lpstr>
      <vt:lpstr>Review your Understanding! Answer to Question 8</vt:lpstr>
      <vt:lpstr>9. Review your Understanding! Question 9</vt:lpstr>
      <vt:lpstr>9. Review your Understanding! Answer to Question 9</vt:lpstr>
      <vt:lpstr>Review your Understanding! Question 10</vt:lpstr>
      <vt:lpstr>Review your Understanding! Answer to Question 10</vt:lpstr>
      <vt:lpstr>Review your Understanding! Answer to Question 10</vt:lpstr>
      <vt:lpstr>Review your Understanding! Question 10</vt:lpstr>
      <vt:lpstr>Report your Data to GLOBE</vt:lpstr>
      <vt:lpstr>Entering your Data: Add a New Study Site</vt:lpstr>
      <vt:lpstr>Entering your Data: Add Site Descriptors and Submit</vt:lpstr>
      <vt:lpstr>Visualize and Retrieve Data</vt:lpstr>
      <vt:lpstr>See where Land Cover Data has been reported by others</vt:lpstr>
      <vt:lpstr>You can download data from any Land Cover Sampling Site in the GLOBE database</vt:lpstr>
      <vt:lpstr>For Teachers: Ideas for Student Research Using Biosphere Data</vt:lpstr>
      <vt:lpstr>We are now at the end of the module. Before you take the quiz about the Introduction to the Biosphere Investigations, stop and think about these questions!</vt:lpstr>
      <vt:lpstr>FAQs: Frequently Asked Questions</vt:lpstr>
      <vt:lpstr>You are done!</vt:lpstr>
      <vt:lpstr>Please provide us with feedback about this module. This is a community project and we welcome your comments, suggestions and edits! Comment here: eTraining Feedback Questions about the content of this module? Contact GLOBE: help@globe.gov</vt:lpstr>
      <vt:lpstr>Appendix 1</vt:lpstr>
      <vt:lpstr>Appendix 2</vt:lpstr>
      <vt:lpstr>Appendix 3</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Biosphere</dc:title>
  <dc:creator>rusty low</dc:creator>
  <cp:lastModifiedBy>Microsoft Office User</cp:lastModifiedBy>
  <cp:revision>145</cp:revision>
  <dcterms:created xsi:type="dcterms:W3CDTF">2016-02-24T18:10:00Z</dcterms:created>
  <dcterms:modified xsi:type="dcterms:W3CDTF">2020-06-24T21:46:14Z</dcterms:modified>
</cp:coreProperties>
</file>