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1.xml" ContentType="application/vnd.ms-office.webextension+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770" r:id="rId3"/>
    <p:sldMasterId id="2147483786" r:id="rId4"/>
    <p:sldMasterId id="2147483734" r:id="rId5"/>
    <p:sldMasterId id="2147483746" r:id="rId6"/>
    <p:sldMasterId id="2147483774" r:id="rId7"/>
    <p:sldMasterId id="2147483776" r:id="rId8"/>
    <p:sldMasterId id="2147483778" r:id="rId9"/>
    <p:sldMasterId id="2147483780" r:id="rId10"/>
    <p:sldMasterId id="2147483782" r:id="rId11"/>
    <p:sldMasterId id="2147483784" r:id="rId12"/>
    <p:sldMasterId id="2147483724" r:id="rId13"/>
  </p:sldMasterIdLst>
  <p:notesMasterIdLst>
    <p:notesMasterId r:id="rId59"/>
  </p:notesMasterIdLst>
  <p:handoutMasterIdLst>
    <p:handoutMasterId r:id="rId60"/>
  </p:handoutMasterIdLst>
  <p:sldIdLst>
    <p:sldId id="338" r:id="rId14"/>
    <p:sldId id="258" r:id="rId15"/>
    <p:sldId id="339" r:id="rId16"/>
    <p:sldId id="373" r:id="rId17"/>
    <p:sldId id="374" r:id="rId18"/>
    <p:sldId id="375" r:id="rId19"/>
    <p:sldId id="376" r:id="rId20"/>
    <p:sldId id="385" r:id="rId21"/>
    <p:sldId id="397" r:id="rId22"/>
    <p:sldId id="398" r:id="rId23"/>
    <p:sldId id="386" r:id="rId24"/>
    <p:sldId id="387" r:id="rId25"/>
    <p:sldId id="388" r:id="rId26"/>
    <p:sldId id="390" r:id="rId27"/>
    <p:sldId id="389" r:id="rId28"/>
    <p:sldId id="384" r:id="rId29"/>
    <p:sldId id="378" r:id="rId30"/>
    <p:sldId id="379" r:id="rId31"/>
    <p:sldId id="368" r:id="rId32"/>
    <p:sldId id="366" r:id="rId33"/>
    <p:sldId id="391" r:id="rId34"/>
    <p:sldId id="401" r:id="rId35"/>
    <p:sldId id="408" r:id="rId36"/>
    <p:sldId id="409" r:id="rId37"/>
    <p:sldId id="410" r:id="rId38"/>
    <p:sldId id="412" r:id="rId39"/>
    <p:sldId id="411" r:id="rId40"/>
    <p:sldId id="407" r:id="rId41"/>
    <p:sldId id="402" r:id="rId42"/>
    <p:sldId id="403" r:id="rId43"/>
    <p:sldId id="404" r:id="rId44"/>
    <p:sldId id="405" r:id="rId45"/>
    <p:sldId id="406" r:id="rId46"/>
    <p:sldId id="395" r:id="rId47"/>
    <p:sldId id="396" r:id="rId48"/>
    <p:sldId id="394" r:id="rId49"/>
    <p:sldId id="413" r:id="rId50"/>
    <p:sldId id="414" r:id="rId51"/>
    <p:sldId id="392" r:id="rId52"/>
    <p:sldId id="400" r:id="rId53"/>
    <p:sldId id="380" r:id="rId54"/>
    <p:sldId id="382" r:id="rId55"/>
    <p:sldId id="393" r:id="rId56"/>
    <p:sldId id="383" r:id="rId57"/>
    <p:sldId id="381"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 id="2" name="Haley Wicklein" initials="HW"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B86"/>
    <a:srgbClr val="055000"/>
    <a:srgbClr val="0432FF"/>
    <a:srgbClr val="EFA315"/>
    <a:srgbClr val="B4DBDB"/>
    <a:srgbClr val="000072"/>
    <a:srgbClr val="073100"/>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86096" autoAdjust="0"/>
  </p:normalViewPr>
  <p:slideViewPr>
    <p:cSldViewPr snapToGrid="0" snapToObjects="1">
      <p:cViewPr varScale="1">
        <p:scale>
          <a:sx n="101" d="100"/>
          <a:sy n="101" d="100"/>
        </p:scale>
        <p:origin x="181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5A01959-41B1-492B-98C2-627258CBD82F}"/>
    <pc:docChg chg="modSld">
      <pc:chgData name="" userId="" providerId="" clId="Web-{95A01959-41B1-492B-98C2-627258CBD82F}" dt="2018-10-22T18:04:11.238" v="104" actId="20577"/>
      <pc:docMkLst>
        <pc:docMk/>
      </pc:docMkLst>
      <pc:sldChg chg="modSp">
        <pc:chgData name="" userId="" providerId="" clId="Web-{95A01959-41B1-492B-98C2-627258CBD82F}" dt="2018-10-22T18:04:11.238" v="104" actId="20577"/>
        <pc:sldMkLst>
          <pc:docMk/>
          <pc:sldMk cId="4092687729" sldId="383"/>
        </pc:sldMkLst>
        <pc:spChg chg="mod">
          <ac:chgData name="" userId="" providerId="" clId="Web-{95A01959-41B1-492B-98C2-627258CBD82F}" dt="2018-10-22T18:04:11.238" v="104" actId="20577"/>
          <ac:spMkLst>
            <pc:docMk/>
            <pc:sldMk cId="4092687729" sldId="383"/>
            <ac:spMk id="10" creationId="{EDA9901D-D246-4DF8-95AE-E5C393B0666D}"/>
          </ac:spMkLst>
        </pc:spChg>
      </pc:sldChg>
      <pc:sldChg chg="addSp modSp">
        <pc:chgData name="" userId="" providerId="" clId="Web-{95A01959-41B1-492B-98C2-627258CBD82F}" dt="2018-10-22T18:03:44.300" v="89" actId="1076"/>
        <pc:sldMkLst>
          <pc:docMk/>
          <pc:sldMk cId="279604619" sldId="414"/>
        </pc:sldMkLst>
        <pc:spChg chg="add mod">
          <ac:chgData name="" userId="" providerId="" clId="Web-{95A01959-41B1-492B-98C2-627258CBD82F}" dt="2018-10-22T18:03:44.300" v="89" actId="1076"/>
          <ac:spMkLst>
            <pc:docMk/>
            <pc:sldMk cId="279604619" sldId="414"/>
            <ac:spMk id="2" creationId="{034D4396-C279-4FEB-8037-53D884C9899F}"/>
          </ac:spMkLst>
        </pc:spChg>
        <pc:spChg chg="mod">
          <ac:chgData name="" userId="" providerId="" clId="Web-{95A01959-41B1-492B-98C2-627258CBD82F}" dt="2018-10-22T18:03:23.425" v="80" actId="20577"/>
          <ac:spMkLst>
            <pc:docMk/>
            <pc:sldMk cId="279604619" sldId="414"/>
            <ac:spMk id="8" creationId="{997319FB-9F38-4CD3-B003-ECAAE7EDAEE2}"/>
          </ac:spMkLst>
        </pc:spChg>
        <pc:picChg chg="mod">
          <ac:chgData name="" userId="" providerId="" clId="Web-{95A01959-41B1-492B-98C2-627258CBD82F}" dt="2018-10-22T18:03:31.331" v="84" actId="1076"/>
          <ac:picMkLst>
            <pc:docMk/>
            <pc:sldMk cId="279604619" sldId="414"/>
            <ac:picMk id="6" creationId="{AC6C285E-BA51-A040-90C4-4D2399079B1F}"/>
          </ac:picMkLst>
        </pc:picChg>
      </pc:sldChg>
    </pc:docChg>
  </pc:docChgLst>
  <pc:docChgLst>
    <pc:chgData clId="Web-{EA8D3A42-F7E7-45D6-811F-1E2B2E3CA5AD}"/>
    <pc:docChg chg="modSld">
      <pc:chgData name="" userId="" providerId="" clId="Web-{EA8D3A42-F7E7-45D6-811F-1E2B2E3CA5AD}" dt="2018-11-19T14:35:53.493" v="5" actId="20577"/>
      <pc:docMkLst>
        <pc:docMk/>
      </pc:docMkLst>
      <pc:sldChg chg="modSp">
        <pc:chgData name="" userId="" providerId="" clId="Web-{EA8D3A42-F7E7-45D6-811F-1E2B2E3CA5AD}" dt="2018-11-19T14:35:40.633" v="0" actId="20577"/>
        <pc:sldMkLst>
          <pc:docMk/>
          <pc:sldMk cId="2830219045" sldId="391"/>
        </pc:sldMkLst>
        <pc:spChg chg="mod">
          <ac:chgData name="" userId="" providerId="" clId="Web-{EA8D3A42-F7E7-45D6-811F-1E2B2E3CA5AD}" dt="2018-11-19T14:35:40.633" v="0" actId="20577"/>
          <ac:spMkLst>
            <pc:docMk/>
            <pc:sldMk cId="2830219045" sldId="391"/>
            <ac:spMk id="14" creationId="{637E1515-2C77-464F-A1E4-324A2C94113A}"/>
          </ac:spMkLst>
        </pc:spChg>
      </pc:sldChg>
      <pc:sldChg chg="modSp">
        <pc:chgData name="" userId="" providerId="" clId="Web-{EA8D3A42-F7E7-45D6-811F-1E2B2E3CA5AD}" dt="2018-11-19T14:35:50.540" v="1" actId="20577"/>
        <pc:sldMkLst>
          <pc:docMk/>
          <pc:sldMk cId="2166661898" sldId="408"/>
        </pc:sldMkLst>
        <pc:spChg chg="mod">
          <ac:chgData name="" userId="" providerId="" clId="Web-{EA8D3A42-F7E7-45D6-811F-1E2B2E3CA5AD}" dt="2018-11-19T14:35:50.540" v="1" actId="20577"/>
          <ac:spMkLst>
            <pc:docMk/>
            <pc:sldMk cId="2166661898" sldId="408"/>
            <ac:spMk id="13" creationId="{7780A5C0-8A84-CE41-88C5-D4913CF5F93D}"/>
          </ac:spMkLst>
        </pc:spChg>
      </pc:sldChg>
      <pc:sldChg chg="modSp">
        <pc:chgData name="" userId="" providerId="" clId="Web-{EA8D3A42-F7E7-45D6-811F-1E2B2E3CA5AD}" dt="2018-11-19T14:35:53.493" v="4" actId="20577"/>
        <pc:sldMkLst>
          <pc:docMk/>
          <pc:sldMk cId="3772911356" sldId="409"/>
        </pc:sldMkLst>
        <pc:spChg chg="mod">
          <ac:chgData name="" userId="" providerId="" clId="Web-{EA8D3A42-F7E7-45D6-811F-1E2B2E3CA5AD}" dt="2018-11-19T14:35:53.493" v="4" actId="20577"/>
          <ac:spMkLst>
            <pc:docMk/>
            <pc:sldMk cId="3772911356" sldId="409"/>
            <ac:spMk id="10" creationId="{981CFA5F-0CE8-7441-9821-295E99007D0A}"/>
          </ac:spMkLst>
        </pc:spChg>
      </pc:sldChg>
    </pc:docChg>
  </pc:docChgLst>
  <pc:docChgLst>
    <pc:chgData clId="Web-{8683D79B-15AC-40A3-8524-1F4A8CE0DFC0}"/>
    <pc:docChg chg="modSld">
      <pc:chgData name="" userId="" providerId="" clId="Web-{8683D79B-15AC-40A3-8524-1F4A8CE0DFC0}" dt="2018-11-27T15:21:51.403" v="1" actId="20577"/>
      <pc:docMkLst>
        <pc:docMk/>
      </pc:docMkLst>
      <pc:sldChg chg="modSp">
        <pc:chgData name="" userId="" providerId="" clId="Web-{8683D79B-15AC-40A3-8524-1F4A8CE0DFC0}" dt="2018-11-27T15:21:51.403" v="1" actId="20577"/>
        <pc:sldMkLst>
          <pc:docMk/>
          <pc:sldMk cId="2701299813" sldId="394"/>
        </pc:sldMkLst>
        <pc:spChg chg="mod">
          <ac:chgData name="" userId="" providerId="" clId="Web-{8683D79B-15AC-40A3-8524-1F4A8CE0DFC0}" dt="2018-11-27T15:21:51.403" v="1" actId="20577"/>
          <ac:spMkLst>
            <pc:docMk/>
            <pc:sldMk cId="2701299813" sldId="394"/>
            <ac:spMk id="4" creationId="{4FC570BA-2327-5D4C-9646-20A2613B8B0E}"/>
          </ac:spMkLst>
        </pc:spChg>
      </pc:sldChg>
      <pc:sldChg chg="modSp">
        <pc:chgData name="" userId="" providerId="" clId="Web-{8683D79B-15AC-40A3-8524-1F4A8CE0DFC0}" dt="2018-11-27T15:21:37.622" v="0" actId="20577"/>
        <pc:sldMkLst>
          <pc:docMk/>
          <pc:sldMk cId="81061498" sldId="395"/>
        </pc:sldMkLst>
        <pc:spChg chg="mod">
          <ac:chgData name="" userId="" providerId="" clId="Web-{8683D79B-15AC-40A3-8524-1F4A8CE0DFC0}" dt="2018-11-27T15:21:37.622" v="0" actId="20577"/>
          <ac:spMkLst>
            <pc:docMk/>
            <pc:sldMk cId="81061498" sldId="395"/>
            <ac:spMk id="4" creationId="{4FC570BA-2327-5D4C-9646-20A2613B8B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D4B3F3-CB82-0E42-A80B-6421A43B53A2}" type="datetimeFigureOut">
              <a:rPr lang="en-US" smtClean="0"/>
              <a:t>6/17/19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B344FF-DDE5-3847-BB87-D044A3BFC118}" type="slidenum">
              <a:rPr lang="en-US" smtClean="0"/>
              <a:t>‹#›</a:t>
            </a:fld>
            <a:endParaRPr lang="en-US"/>
          </a:p>
        </p:txBody>
      </p:sp>
    </p:spTree>
    <p:extLst>
      <p:ext uri="{BB962C8B-B14F-4D97-AF65-F5344CB8AC3E}">
        <p14:creationId xmlns:p14="http://schemas.microsoft.com/office/powerpoint/2010/main" val="271755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D36C7-47EC-E249-A532-785805ACAEC9}" type="datetimeFigureOut">
              <a:rPr lang="en-US" smtClean="0"/>
              <a:pPr/>
              <a:t>6/17/19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70F6D-5A4F-704D-A884-A1E7AD52251E}" type="slidenum">
              <a:rPr lang="en-US" smtClean="0"/>
              <a:pPr/>
              <a:t>‹#›</a:t>
            </a:fld>
            <a:endParaRPr lang="en-US"/>
          </a:p>
        </p:txBody>
      </p:sp>
    </p:spTree>
    <p:extLst>
      <p:ext uri="{BB962C8B-B14F-4D97-AF65-F5344CB8AC3E}">
        <p14:creationId xmlns:p14="http://schemas.microsoft.com/office/powerpoint/2010/main" val="285149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4</a:t>
            </a:fld>
            <a:endParaRPr lang="en-US"/>
          </a:p>
        </p:txBody>
      </p:sp>
    </p:spTree>
    <p:extLst>
      <p:ext uri="{BB962C8B-B14F-4D97-AF65-F5344CB8AC3E}">
        <p14:creationId xmlns:p14="http://schemas.microsoft.com/office/powerpoint/2010/main" val="3472946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35</a:t>
            </a:fld>
            <a:endParaRPr lang="en-US"/>
          </a:p>
        </p:txBody>
      </p:sp>
    </p:spTree>
    <p:extLst>
      <p:ext uri="{BB962C8B-B14F-4D97-AF65-F5344CB8AC3E}">
        <p14:creationId xmlns:p14="http://schemas.microsoft.com/office/powerpoint/2010/main" val="2190037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 for now. </a:t>
            </a:r>
          </a:p>
        </p:txBody>
      </p:sp>
      <p:sp>
        <p:nvSpPr>
          <p:cNvPr id="4" name="Slide Number Placeholder 3"/>
          <p:cNvSpPr>
            <a:spLocks noGrp="1"/>
          </p:cNvSpPr>
          <p:nvPr>
            <p:ph type="sldNum" sz="quarter" idx="5"/>
          </p:nvPr>
        </p:nvSpPr>
        <p:spPr/>
        <p:txBody>
          <a:bodyPr/>
          <a:lstStyle/>
          <a:p>
            <a:fld id="{1D770F6D-5A4F-704D-A884-A1E7AD52251E}" type="slidenum">
              <a:rPr lang="en-US" smtClean="0"/>
              <a:pPr/>
              <a:t>39</a:t>
            </a:fld>
            <a:endParaRPr lang="en-US"/>
          </a:p>
        </p:txBody>
      </p:sp>
    </p:spTree>
    <p:extLst>
      <p:ext uri="{BB962C8B-B14F-4D97-AF65-F5344CB8AC3E}">
        <p14:creationId xmlns:p14="http://schemas.microsoft.com/office/powerpoint/2010/main" val="44602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42</a:t>
            </a:fld>
            <a:endParaRPr lang="en-US"/>
          </a:p>
        </p:txBody>
      </p:sp>
    </p:spTree>
    <p:extLst>
      <p:ext uri="{BB962C8B-B14F-4D97-AF65-F5344CB8AC3E}">
        <p14:creationId xmlns:p14="http://schemas.microsoft.com/office/powerpoint/2010/main" val="2568173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22</a:t>
            </a:fld>
            <a:endParaRPr lang="en-US"/>
          </a:p>
        </p:txBody>
      </p:sp>
    </p:spTree>
    <p:extLst>
      <p:ext uri="{BB962C8B-B14F-4D97-AF65-F5344CB8AC3E}">
        <p14:creationId xmlns:p14="http://schemas.microsoft.com/office/powerpoint/2010/main" val="48121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23</a:t>
            </a:fld>
            <a:endParaRPr lang="en-US"/>
          </a:p>
        </p:txBody>
      </p:sp>
    </p:spTree>
    <p:extLst>
      <p:ext uri="{BB962C8B-B14F-4D97-AF65-F5344CB8AC3E}">
        <p14:creationId xmlns:p14="http://schemas.microsoft.com/office/powerpoint/2010/main" val="2189571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24</a:t>
            </a:fld>
            <a:endParaRPr lang="en-US"/>
          </a:p>
        </p:txBody>
      </p:sp>
    </p:spTree>
    <p:extLst>
      <p:ext uri="{BB962C8B-B14F-4D97-AF65-F5344CB8AC3E}">
        <p14:creationId xmlns:p14="http://schemas.microsoft.com/office/powerpoint/2010/main" val="287404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25</a:t>
            </a:fld>
            <a:endParaRPr lang="en-US"/>
          </a:p>
        </p:txBody>
      </p:sp>
    </p:spTree>
    <p:extLst>
      <p:ext uri="{BB962C8B-B14F-4D97-AF65-F5344CB8AC3E}">
        <p14:creationId xmlns:p14="http://schemas.microsoft.com/office/powerpoint/2010/main" val="429062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27</a:t>
            </a:fld>
            <a:endParaRPr lang="en-US"/>
          </a:p>
        </p:txBody>
      </p:sp>
    </p:spTree>
    <p:extLst>
      <p:ext uri="{BB962C8B-B14F-4D97-AF65-F5344CB8AC3E}">
        <p14:creationId xmlns:p14="http://schemas.microsoft.com/office/powerpoint/2010/main" val="2092423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31</a:t>
            </a:fld>
            <a:endParaRPr lang="en-US"/>
          </a:p>
        </p:txBody>
      </p:sp>
    </p:spTree>
    <p:extLst>
      <p:ext uri="{BB962C8B-B14F-4D97-AF65-F5344CB8AC3E}">
        <p14:creationId xmlns:p14="http://schemas.microsoft.com/office/powerpoint/2010/main" val="241590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32</a:t>
            </a:fld>
            <a:endParaRPr lang="en-US"/>
          </a:p>
        </p:txBody>
      </p:sp>
    </p:spTree>
    <p:extLst>
      <p:ext uri="{BB962C8B-B14F-4D97-AF65-F5344CB8AC3E}">
        <p14:creationId xmlns:p14="http://schemas.microsoft.com/office/powerpoint/2010/main" val="160879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0F6D-5A4F-704D-A884-A1E7AD52251E}" type="slidenum">
              <a:rPr lang="en-US" smtClean="0"/>
              <a:pPr/>
              <a:t>33</a:t>
            </a:fld>
            <a:endParaRPr lang="en-US"/>
          </a:p>
        </p:txBody>
      </p:sp>
    </p:spTree>
    <p:extLst>
      <p:ext uri="{BB962C8B-B14F-4D97-AF65-F5344CB8AC3E}">
        <p14:creationId xmlns:p14="http://schemas.microsoft.com/office/powerpoint/2010/main" val="337032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80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437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6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61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57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7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90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globe.gov/" TargetMode="External"/><Relationship Id="rId5" Type="http://schemas.openxmlformats.org/officeDocument/2006/relationships/image" Target="../media/image2.png"/><Relationship Id="rId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7" Type="http://schemas.openxmlformats.org/officeDocument/2006/relationships/image" Target="../media/image9.png"/><Relationship Id="rId2" Type="http://schemas.openxmlformats.org/officeDocument/2006/relationships/theme" Target="../theme/them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CEBDA2-2881-0E4F-827D-180112938448}"/>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803124"/>
            <a:ext cx="9144000" cy="6054875"/>
          </a:xfrm>
          <a:prstGeom prst="rect">
            <a:avLst/>
          </a:prstGeom>
        </p:spPr>
      </p:pic>
      <p:pic>
        <p:nvPicPr>
          <p:cNvPr id="12" name="Picture 11" descr="2_LP_BannerBioBUDBURST.png"/>
          <p:cNvPicPr>
            <a:picLocks noChangeAspect="1"/>
          </p:cNvPicPr>
          <p:nvPr userDrawn="1"/>
        </p:nvPicPr>
        <p:blipFill rotWithShape="1">
          <a:blip r:embed="rId5" cstate="screen">
            <a:extLst>
              <a:ext uri="{28A0092B-C50C-407E-A947-70E740481C1C}">
                <a14:useLocalDpi xmlns:a14="http://schemas.microsoft.com/office/drawing/2010/main"/>
              </a:ext>
            </a:extLst>
          </a:blip>
          <a:srcRect b="18801"/>
          <a:stretch/>
        </p:blipFill>
        <p:spPr>
          <a:xfrm>
            <a:off x="0" y="0"/>
            <a:ext cx="9144000" cy="821267"/>
          </a:xfrm>
          <a:prstGeom prst="rect">
            <a:avLst/>
          </a:prstGeom>
          <a:ln>
            <a:noFill/>
          </a:ln>
          <a:effectLst>
            <a:outerShdw blurRad="50800" dist="38100" dir="5400000" algn="t" rotWithShape="0">
              <a:prstClr val="black">
                <a:alpha val="40000"/>
              </a:prstClr>
            </a:outerShdw>
          </a:effectLst>
        </p:spPr>
      </p:pic>
      <p:sp>
        <p:nvSpPr>
          <p:cNvPr id="13" name="Rectangle 12"/>
          <p:cNvSpPr/>
          <p:nvPr userDrawn="1"/>
        </p:nvSpPr>
        <p:spPr>
          <a:xfrm>
            <a:off x="0" y="0"/>
            <a:ext cx="3674533" cy="821267"/>
          </a:xfrm>
          <a:prstGeom prst="rect">
            <a:avLst/>
          </a:prstGeom>
          <a:solidFill>
            <a:srgbClr val="1A2659"/>
          </a:solidFill>
          <a:effectLst>
            <a:outerShdw blurRad="346075" dist="635000" dir="2520000" sx="43000" sy="43000" algn="tl" rotWithShape="0">
              <a:srgbClr val="000000">
                <a:alpha val="6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1b_GLOBE_FULL2011White.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0879" y="101600"/>
            <a:ext cx="3073388" cy="401229"/>
          </a:xfrm>
          <a:prstGeom prst="rect">
            <a:avLst/>
          </a:prstGeom>
        </p:spPr>
      </p:pic>
      <p:sp>
        <p:nvSpPr>
          <p:cNvPr id="15" name="TextBox 14"/>
          <p:cNvSpPr txBox="1"/>
          <p:nvPr userDrawn="1"/>
        </p:nvSpPr>
        <p:spPr>
          <a:xfrm>
            <a:off x="601120" y="472610"/>
            <a:ext cx="2768613" cy="261610"/>
          </a:xfrm>
          <a:prstGeom prst="rect">
            <a:avLst/>
          </a:prstGeom>
          <a:noFill/>
        </p:spPr>
        <p:txBody>
          <a:bodyPr wrap="square" rtlCol="0">
            <a:spAutoFit/>
          </a:bodyPr>
          <a:lstStyle/>
          <a:p>
            <a:pPr algn="l"/>
            <a:r>
              <a:rPr lang="en-US" sz="1100" kern="1000" spc="0" dirty="0">
                <a:solidFill>
                  <a:schemeClr val="bg1"/>
                </a:solidFill>
              </a:rPr>
              <a:t>A Worldwide Science and Education Program</a:t>
            </a:r>
          </a:p>
        </p:txBody>
      </p:sp>
      <p:pic>
        <p:nvPicPr>
          <p:cNvPr id="26" name="Picture 25" descr="3_BiosphereICONsm.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81459" y="60837"/>
            <a:ext cx="713953" cy="713953"/>
          </a:xfrm>
          <a:prstGeom prst="rect">
            <a:avLst/>
          </a:prstGeom>
          <a:ln>
            <a:noFill/>
          </a:ln>
          <a:effectLst>
            <a:outerShdw blurRad="292100" dist="139700" dir="2700000" algn="tl" rotWithShape="0">
              <a:srgbClr val="333333">
                <a:alpha val="65000"/>
              </a:srgbClr>
            </a:outerShdw>
          </a:effectLst>
        </p:spPr>
      </p:pic>
      <p:sp>
        <p:nvSpPr>
          <p:cNvPr id="11" name="TextBox 10"/>
          <p:cNvSpPr txBox="1"/>
          <p:nvPr userDrawn="1"/>
        </p:nvSpPr>
        <p:spPr>
          <a:xfrm>
            <a:off x="4576563" y="141684"/>
            <a:ext cx="4567438" cy="369332"/>
          </a:xfrm>
          <a:prstGeom prst="rect">
            <a:avLst/>
          </a:prstGeom>
          <a:noFill/>
        </p:spPr>
        <p:txBody>
          <a:bodyPr wrap="square" rtlCol="0">
            <a:spAutoFit/>
          </a:bodyPr>
          <a:lstStyle/>
          <a:p>
            <a:r>
              <a:rPr lang="en-US" b="1" kern="1800" spc="360" dirty="0">
                <a:solidFill>
                  <a:srgbClr val="123B1C"/>
                </a:solidFill>
              </a:rPr>
              <a:t>Biosphere </a:t>
            </a:r>
            <a:r>
              <a:rPr lang="en-US" b="1" kern="1800" spc="360" dirty="0"/>
              <a:t>   </a:t>
            </a:r>
            <a:r>
              <a:rPr lang="en-US" b="1" kern="1800" spc="360" dirty="0">
                <a:solidFill>
                  <a:srgbClr val="123B1C"/>
                </a:solidFill>
              </a:rPr>
              <a:t>Carbon Cycle</a:t>
            </a:r>
          </a:p>
        </p:txBody>
      </p:sp>
      <p:sp>
        <p:nvSpPr>
          <p:cNvPr id="17" name="Oval 16"/>
          <p:cNvSpPr/>
          <p:nvPr userDrawn="1"/>
        </p:nvSpPr>
        <p:spPr>
          <a:xfrm>
            <a:off x="6153384" y="295296"/>
            <a:ext cx="115147" cy="115147"/>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userDrawn="1"/>
        </p:nvSpPr>
        <p:spPr>
          <a:xfrm>
            <a:off x="4584220" y="392681"/>
            <a:ext cx="4567438" cy="369332"/>
          </a:xfrm>
          <a:prstGeom prst="rect">
            <a:avLst/>
          </a:prstGeom>
          <a:noFill/>
        </p:spPr>
        <p:txBody>
          <a:bodyPr wrap="square" rtlCol="0">
            <a:spAutoFit/>
          </a:bodyPr>
          <a:lstStyle/>
          <a:p>
            <a:r>
              <a:rPr lang="en-US" b="1" kern="1800" spc="0" dirty="0">
                <a:solidFill>
                  <a:srgbClr val="123B1C"/>
                </a:solidFill>
              </a:rPr>
              <a:t>Carbon Cycle Systems &amp; Modeling</a:t>
            </a:r>
          </a:p>
        </p:txBody>
      </p:sp>
      <p:sp>
        <p:nvSpPr>
          <p:cNvPr id="19" name="Title 5">
            <a:extLst>
              <a:ext uri="{FF2B5EF4-FFF2-40B4-BE49-F238E27FC236}">
                <a16:creationId xmlns:a16="http://schemas.microsoft.com/office/drawing/2014/main" id="{21DB77D1-956F-A644-910E-905C20EAD63C}"/>
              </a:ext>
            </a:extLst>
          </p:cNvPr>
          <p:cNvSpPr txBox="1">
            <a:spLocks/>
          </p:cNvSpPr>
          <p:nvPr userDrawn="1"/>
        </p:nvSpPr>
        <p:spPr>
          <a:xfrm>
            <a:off x="1283746" y="1660005"/>
            <a:ext cx="6576508" cy="1269461"/>
          </a:xfrm>
          <a:prstGeom prst="rect">
            <a:avLst/>
          </a:prstGeom>
          <a:solidFill>
            <a:srgbClr val="C9D2CB"/>
          </a:solidFill>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A3417"/>
                </a:solidFill>
                <a:ea typeface="Calibri Light" charset="0"/>
                <a:cs typeface="Calibri Light" charset="0"/>
              </a:rPr>
              <a:t>Carbon Cycle </a:t>
            </a:r>
          </a:p>
          <a:p>
            <a:r>
              <a:rPr lang="en-US" dirty="0">
                <a:solidFill>
                  <a:srgbClr val="0A3417"/>
                </a:solidFill>
                <a:ea typeface="Calibri Light" charset="0"/>
                <a:cs typeface="Calibri Light" charset="0"/>
              </a:rPr>
              <a:t>Systems &amp; Modeling</a:t>
            </a:r>
          </a:p>
        </p:txBody>
      </p:sp>
      <p:sp>
        <p:nvSpPr>
          <p:cNvPr id="20" name="TextBox 19">
            <a:extLst>
              <a:ext uri="{FF2B5EF4-FFF2-40B4-BE49-F238E27FC236}">
                <a16:creationId xmlns:a16="http://schemas.microsoft.com/office/drawing/2014/main" id="{1565E43D-B27A-FA48-963F-04D97A81CC17}"/>
              </a:ext>
            </a:extLst>
          </p:cNvPr>
          <p:cNvSpPr txBox="1"/>
          <p:nvPr userDrawn="1"/>
        </p:nvSpPr>
        <p:spPr>
          <a:xfrm>
            <a:off x="0" y="6027003"/>
            <a:ext cx="9144000" cy="830997"/>
          </a:xfrm>
          <a:prstGeom prst="rect">
            <a:avLst/>
          </a:prstGeom>
          <a:solidFill>
            <a:srgbClr val="C9D2CB"/>
          </a:solidFill>
        </p:spPr>
        <p:txBody>
          <a:bodyPr wrap="square" rtlCol="0">
            <a:spAutoFit/>
          </a:bodyPr>
          <a:lstStyle/>
          <a:p>
            <a:pPr algn="ctr"/>
            <a:r>
              <a:rPr lang="en-US" sz="2400" dirty="0">
                <a:solidFill>
                  <a:srgbClr val="0A3417"/>
                </a:solidFill>
                <a:latin typeface="Calibri Light" charset="0"/>
                <a:ea typeface="Calibri Light" charset="0"/>
                <a:cs typeface="Calibri Light" charset="0"/>
              </a:rPr>
              <a:t>Read the module content and take the test that follows to earn the GLOBE Biosphere: Carbon Cycle certificate.</a:t>
            </a:r>
          </a:p>
        </p:txBody>
      </p:sp>
    </p:spTree>
    <p:extLst>
      <p:ext uri="{BB962C8B-B14F-4D97-AF65-F5344CB8AC3E}">
        <p14:creationId xmlns:p14="http://schemas.microsoft.com/office/powerpoint/2010/main" val="188781325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735725" y="20475"/>
            <a:ext cx="1252628" cy="873141"/>
            <a:chOff x="7726737" y="20475"/>
            <a:chExt cx="1252628"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01070"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726737" y="226213"/>
              <a:ext cx="1252628" cy="461665"/>
            </a:xfrm>
            <a:prstGeom prst="rect">
              <a:avLst/>
            </a:prstGeom>
            <a:noFill/>
          </p:spPr>
          <p:txBody>
            <a:bodyPr wrap="square" rtlCol="0">
              <a:spAutoFit/>
            </a:bodyPr>
            <a:lstStyle/>
            <a:p>
              <a:pPr algn="ctr"/>
              <a:r>
                <a:rPr lang="en-US" sz="1200" b="1" dirty="0">
                  <a:solidFill>
                    <a:srgbClr val="FFFFFF"/>
                  </a:solidFill>
                </a:rPr>
                <a:t>Global Carbon Cycle Models</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99DBEC3-9749-3841-9B06-03AC23606CD6}"/>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0" name="Rectangle 19">
            <a:extLst>
              <a:ext uri="{FF2B5EF4-FFF2-40B4-BE49-F238E27FC236}">
                <a16:creationId xmlns:a16="http://schemas.microsoft.com/office/drawing/2014/main" id="{BE21F482-2F8E-FA44-9138-736BC5B49E59}"/>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055000"/>
                </a:solidFill>
              </a:rPr>
              <a:t>What is the Carbon Cycle?</a:t>
            </a:r>
            <a:endParaRPr lang="en-US" sz="1200" b="1" dirty="0">
              <a:solidFill>
                <a:srgbClr val="719B86"/>
              </a:solidFill>
            </a:endParaRP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055000"/>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4272155933"/>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735725" y="20475"/>
            <a:ext cx="1252628" cy="873141"/>
            <a:chOff x="7726737" y="20475"/>
            <a:chExt cx="1252628"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01070"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726737" y="164658"/>
              <a:ext cx="1252628" cy="584775"/>
            </a:xfrm>
            <a:prstGeom prst="rect">
              <a:avLst/>
            </a:prstGeom>
            <a:noFill/>
          </p:spPr>
          <p:txBody>
            <a:bodyPr wrap="square" rtlCol="0">
              <a:spAutoFit/>
            </a:bodyPr>
            <a:lstStyle/>
            <a:p>
              <a:pPr algn="ctr"/>
              <a:r>
                <a:rPr lang="en-US" sz="1600" b="1" dirty="0">
                  <a:solidFill>
                    <a:srgbClr val="FFFFFF"/>
                  </a:solidFill>
                </a:rPr>
                <a:t>Quiz Yourself</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B03832BE-9684-F844-B5A2-413B60B192C7}"/>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0" name="Rectangle 19">
            <a:extLst>
              <a:ext uri="{FF2B5EF4-FFF2-40B4-BE49-F238E27FC236}">
                <a16:creationId xmlns:a16="http://schemas.microsoft.com/office/drawing/2014/main" id="{947A12F4-C5EB-BA48-803D-F777CD37DB5D}"/>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055000"/>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48301049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735725" y="20475"/>
            <a:ext cx="1252628" cy="873141"/>
            <a:chOff x="7726737" y="20475"/>
            <a:chExt cx="1252628"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01070"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726737" y="195435"/>
              <a:ext cx="1252628" cy="523220"/>
            </a:xfrm>
            <a:prstGeom prst="rect">
              <a:avLst/>
            </a:prstGeom>
            <a:noFill/>
          </p:spPr>
          <p:txBody>
            <a:bodyPr wrap="square" rtlCol="0">
              <a:spAutoFit/>
            </a:bodyPr>
            <a:lstStyle/>
            <a:p>
              <a:pPr algn="ctr"/>
              <a:r>
                <a:rPr lang="en-US" sz="1400" b="1" dirty="0">
                  <a:solidFill>
                    <a:srgbClr val="FFFFFF"/>
                  </a:solidFill>
                </a:rPr>
                <a:t>Additional Information</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B12F06B0-2377-0D4C-B337-A0405B005CC3}"/>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0" name="Rectangle 19">
            <a:extLst>
              <a:ext uri="{FF2B5EF4-FFF2-40B4-BE49-F238E27FC236}">
                <a16:creationId xmlns:a16="http://schemas.microsoft.com/office/drawing/2014/main" id="{C46B6681-0451-344F-B825-A06DC95A3C82}"/>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055000"/>
                </a:solidFill>
              </a:rPr>
              <a:t> Additional Information</a:t>
            </a:r>
          </a:p>
        </p:txBody>
      </p:sp>
    </p:spTree>
    <p:extLst>
      <p:ext uri="{BB962C8B-B14F-4D97-AF65-F5344CB8AC3E}">
        <p14:creationId xmlns:p14="http://schemas.microsoft.com/office/powerpoint/2010/main" val="1300734103"/>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1_LinkICON_8_14_15.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96924" y="1059143"/>
            <a:ext cx="430755" cy="430755"/>
          </a:xfrm>
          <a:prstGeom prst="rect">
            <a:avLst/>
          </a:prstGeom>
          <a:ln>
            <a:noFill/>
          </a:ln>
          <a:effectLst>
            <a:outerShdw blurRad="292100" dist="139700" dir="2700000" algn="tl" rotWithShape="0">
              <a:srgbClr val="333333">
                <a:alpha val="65000"/>
              </a:srgbClr>
            </a:outerShdw>
          </a:effectLst>
        </p:spPr>
      </p:pic>
      <p:pic>
        <p:nvPicPr>
          <p:cNvPr id="50" name="Picture 49" descr="1_AttentionICON_8_14_15.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9420" y="1080521"/>
            <a:ext cx="399410" cy="409377"/>
          </a:xfrm>
          <a:prstGeom prst="rect">
            <a:avLst/>
          </a:prstGeom>
          <a:ln>
            <a:noFill/>
          </a:ln>
          <a:effectLst>
            <a:outerShdw blurRad="292100" dist="139700" dir="2700000" algn="tl" rotWithShape="0">
              <a:srgbClr val="333333">
                <a:alpha val="65000"/>
              </a:srgbClr>
            </a:outerShdw>
          </a:effectLst>
        </p:spPr>
      </p:pic>
      <p:grpSp>
        <p:nvGrpSpPr>
          <p:cNvPr id="57" name="Group 56"/>
          <p:cNvGrpSpPr/>
          <p:nvPr userDrawn="1"/>
        </p:nvGrpSpPr>
        <p:grpSpPr>
          <a:xfrm>
            <a:off x="775085" y="924410"/>
            <a:ext cx="1103962" cy="873144"/>
            <a:chOff x="7997802" y="52539"/>
            <a:chExt cx="1103962" cy="873144"/>
          </a:xfrm>
        </p:grpSpPr>
        <p:sp>
          <p:nvSpPr>
            <p:cNvPr id="58" name="Oval 57"/>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9" name="TextBox 58"/>
            <p:cNvSpPr txBox="1"/>
            <p:nvPr userDrawn="1"/>
          </p:nvSpPr>
          <p:spPr>
            <a:xfrm>
              <a:off x="8070849" y="171108"/>
              <a:ext cx="995786" cy="477054"/>
            </a:xfrm>
            <a:prstGeom prst="rect">
              <a:avLst/>
            </a:prstGeom>
            <a:noFill/>
          </p:spPr>
          <p:txBody>
            <a:bodyPr wrap="none" rtlCol="0">
              <a:spAutoFit/>
            </a:bodyPr>
            <a:lstStyle/>
            <a:p>
              <a:pPr algn="ctr"/>
              <a:r>
                <a:rPr lang="en-US" sz="1600" b="1" spc="-100" dirty="0">
                  <a:solidFill>
                    <a:srgbClr val="FFFFFF"/>
                  </a:solidFill>
                </a:rPr>
                <a:t>WHAT IS</a:t>
              </a:r>
            </a:p>
            <a:p>
              <a:pPr algn="ctr"/>
              <a:r>
                <a:rPr lang="en-US" sz="900" spc="0" baseline="0" dirty="0">
                  <a:solidFill>
                    <a:srgbClr val="FFFFFF"/>
                  </a:solidFill>
                </a:rPr>
                <a:t>The Carbon Cycle</a:t>
              </a:r>
            </a:p>
          </p:txBody>
        </p:sp>
      </p:grpSp>
      <p:grpSp>
        <p:nvGrpSpPr>
          <p:cNvPr id="60" name="Group 59"/>
          <p:cNvGrpSpPr/>
          <p:nvPr userDrawn="1"/>
        </p:nvGrpSpPr>
        <p:grpSpPr>
          <a:xfrm>
            <a:off x="3963547" y="785390"/>
            <a:ext cx="1103962" cy="873142"/>
            <a:chOff x="6624346" y="1447612"/>
            <a:chExt cx="1103962" cy="1103962"/>
          </a:xfrm>
          <a:effectLst>
            <a:outerShdw blurRad="50800" dist="38100" dir="5400000" algn="t" rotWithShape="0">
              <a:prstClr val="black">
                <a:alpha val="40000"/>
              </a:prstClr>
            </a:outerShdw>
          </a:effectLst>
        </p:grpSpPr>
        <p:sp>
          <p:nvSpPr>
            <p:cNvPr id="61" name="Oval 6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62" name="TextBox 61"/>
            <p:cNvSpPr txBox="1"/>
            <p:nvPr userDrawn="1"/>
          </p:nvSpPr>
          <p:spPr>
            <a:xfrm>
              <a:off x="6734554" y="1598183"/>
              <a:ext cx="903694" cy="953391"/>
            </a:xfrm>
            <a:prstGeom prst="rect">
              <a:avLst/>
            </a:prstGeom>
            <a:noFill/>
          </p:spPr>
          <p:txBody>
            <a:bodyPr wrap="none" rtlCol="0">
              <a:spAutoFit/>
            </a:bodyPr>
            <a:lstStyle/>
            <a:p>
              <a:pPr algn="ctr"/>
              <a:r>
                <a:rPr lang="en-US" sz="1600" b="1" dirty="0">
                  <a:solidFill>
                    <a:srgbClr val="FFFFFF"/>
                  </a:solidFill>
                </a:rPr>
                <a:t>GLOBAL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Perspectives</a:t>
              </a:r>
            </a:p>
            <a:p>
              <a:pPr algn="ctr"/>
              <a:endParaRPr lang="en-US" sz="1600" b="1" dirty="0">
                <a:solidFill>
                  <a:srgbClr val="FFFFFF"/>
                </a:solidFill>
              </a:endParaRPr>
            </a:p>
          </p:txBody>
        </p:sp>
      </p:grpSp>
      <p:grpSp>
        <p:nvGrpSpPr>
          <p:cNvPr id="75" name="Group 74"/>
          <p:cNvGrpSpPr/>
          <p:nvPr userDrawn="1"/>
        </p:nvGrpSpPr>
        <p:grpSpPr>
          <a:xfrm>
            <a:off x="5372820" y="834236"/>
            <a:ext cx="1103962" cy="893063"/>
            <a:chOff x="6624346" y="1422423"/>
            <a:chExt cx="1103962" cy="1129151"/>
          </a:xfrm>
          <a:effectLst>
            <a:outerShdw blurRad="50800" dist="38100" dir="5400000" algn="t" rotWithShape="0">
              <a:prstClr val="black">
                <a:alpha val="40000"/>
              </a:prstClr>
            </a:outerShdw>
          </a:effectLst>
        </p:grpSpPr>
        <p:sp>
          <p:nvSpPr>
            <p:cNvPr id="76" name="Oval 75"/>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77" name="TextBox 76"/>
            <p:cNvSpPr txBox="1"/>
            <p:nvPr userDrawn="1"/>
          </p:nvSpPr>
          <p:spPr>
            <a:xfrm>
              <a:off x="6650269" y="1422423"/>
              <a:ext cx="1051095" cy="1070135"/>
            </a:xfrm>
            <a:prstGeom prst="rect">
              <a:avLst/>
            </a:prstGeom>
            <a:noFill/>
          </p:spPr>
          <p:txBody>
            <a:bodyPr wrap="none" rtlCol="0">
              <a:spAutoFit/>
            </a:bodyPr>
            <a:lstStyle/>
            <a:p>
              <a:pPr algn="ctr"/>
              <a:r>
                <a:rPr lang="en-US" sz="1600" b="1" dirty="0">
                  <a:solidFill>
                    <a:srgbClr val="FFFFFF"/>
                  </a:solidFill>
                </a:rPr>
                <a:t>HOW</a:t>
              </a:r>
            </a:p>
            <a:p>
              <a:pPr algn="ctr"/>
              <a:r>
                <a:rPr lang="en-US" sz="1100" dirty="0">
                  <a:solidFill>
                    <a:srgbClr val="FFFFFF"/>
                  </a:solidFill>
                </a:rPr>
                <a:t>Your </a:t>
              </a:r>
            </a:p>
            <a:p>
              <a:pPr algn="ctr"/>
              <a:r>
                <a:rPr lang="en-US" sz="1100" dirty="0">
                  <a:solidFill>
                    <a:srgbClr val="FFFFFF"/>
                  </a:solidFill>
                </a:rPr>
                <a:t>Measurements</a:t>
              </a:r>
            </a:p>
            <a:p>
              <a:pPr algn="ctr"/>
              <a:r>
                <a:rPr lang="en-US" sz="1100" dirty="0">
                  <a:solidFill>
                    <a:srgbClr val="FFFFFF"/>
                  </a:solidFill>
                </a:rPr>
                <a:t>Can Help</a:t>
              </a:r>
            </a:p>
          </p:txBody>
        </p:sp>
      </p:grpSp>
      <p:grpSp>
        <p:nvGrpSpPr>
          <p:cNvPr id="78" name="Group 77"/>
          <p:cNvGrpSpPr/>
          <p:nvPr userDrawn="1"/>
        </p:nvGrpSpPr>
        <p:grpSpPr>
          <a:xfrm>
            <a:off x="775085" y="2347041"/>
            <a:ext cx="1122067" cy="887461"/>
            <a:chOff x="1202690" y="699502"/>
            <a:chExt cx="1122067" cy="1122067"/>
          </a:xfrm>
          <a:effectLst>
            <a:outerShdw blurRad="50800" dist="38100" dir="5400000" algn="t" rotWithShape="0">
              <a:prstClr val="black">
                <a:alpha val="40000"/>
              </a:prstClr>
            </a:outerShdw>
          </a:effectLst>
        </p:grpSpPr>
        <p:sp>
          <p:nvSpPr>
            <p:cNvPr id="79" name="Oval 78"/>
            <p:cNvSpPr/>
            <p:nvPr userDrawn="1"/>
          </p:nvSpPr>
          <p:spPr>
            <a:xfrm>
              <a:off x="1202690" y="699502"/>
              <a:ext cx="1122067" cy="1122067"/>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0" name="TextBox 79"/>
            <p:cNvSpPr txBox="1"/>
            <p:nvPr userDrawn="1"/>
          </p:nvSpPr>
          <p:spPr>
            <a:xfrm>
              <a:off x="1333302" y="754902"/>
              <a:ext cx="877163" cy="856106"/>
            </a:xfrm>
            <a:prstGeom prst="rect">
              <a:avLst/>
            </a:prstGeom>
            <a:noFill/>
          </p:spPr>
          <p:txBody>
            <a:bodyPr wrap="none" rtlCol="0">
              <a:spAutoFit/>
            </a:bodyPr>
            <a:lstStyle/>
            <a:p>
              <a:pPr algn="ctr"/>
              <a:r>
                <a:rPr lang="en-US" sz="1100" b="0" dirty="0">
                  <a:solidFill>
                    <a:schemeClr val="bg1"/>
                  </a:solidFill>
                </a:rPr>
                <a:t>How to</a:t>
              </a:r>
            </a:p>
            <a:p>
              <a:pPr algn="ctr"/>
              <a:r>
                <a:rPr lang="en-US" sz="1100" b="0" dirty="0">
                  <a:solidFill>
                    <a:schemeClr val="bg1"/>
                  </a:solidFill>
                </a:rPr>
                <a:t>Collect </a:t>
              </a:r>
              <a:r>
                <a:rPr lang="en-US" sz="1100" b="0" baseline="0" dirty="0">
                  <a:solidFill>
                    <a:schemeClr val="bg1"/>
                  </a:solidFill>
                </a:rPr>
                <a:t>Your</a:t>
              </a:r>
            </a:p>
            <a:p>
              <a:pPr algn="ctr"/>
              <a:r>
                <a:rPr lang="en-US" sz="1600" b="1" baseline="0" dirty="0">
                  <a:solidFill>
                    <a:schemeClr val="bg1"/>
                  </a:solidFill>
                </a:rPr>
                <a:t>DATA</a:t>
              </a:r>
              <a:endParaRPr lang="en-US" sz="1600" b="1" dirty="0">
                <a:solidFill>
                  <a:srgbClr val="FFFFFF"/>
                </a:solidFill>
              </a:endParaRPr>
            </a:p>
          </p:txBody>
        </p:sp>
      </p:grpSp>
      <p:grpSp>
        <p:nvGrpSpPr>
          <p:cNvPr id="81" name="Group 80"/>
          <p:cNvGrpSpPr/>
          <p:nvPr userDrawn="1"/>
        </p:nvGrpSpPr>
        <p:grpSpPr>
          <a:xfrm>
            <a:off x="2221185" y="2361361"/>
            <a:ext cx="1103962" cy="873141"/>
            <a:chOff x="6624346" y="1447612"/>
            <a:chExt cx="1103962" cy="1103962"/>
          </a:xfrm>
          <a:effectLst>
            <a:outerShdw blurRad="50800" dist="38100" dir="5400000" algn="t" rotWithShape="0">
              <a:prstClr val="black">
                <a:alpha val="40000"/>
              </a:prstClr>
            </a:outerShdw>
          </a:effectLst>
        </p:grpSpPr>
        <p:sp>
          <p:nvSpPr>
            <p:cNvPr id="82" name="Oval 81"/>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3" name="TextBox 82"/>
            <p:cNvSpPr txBox="1"/>
            <p:nvPr userDrawn="1"/>
          </p:nvSpPr>
          <p:spPr>
            <a:xfrm>
              <a:off x="6680400" y="1565598"/>
              <a:ext cx="990826" cy="642080"/>
            </a:xfrm>
            <a:prstGeom prst="rect">
              <a:avLst/>
            </a:prstGeom>
            <a:noFill/>
          </p:spPr>
          <p:txBody>
            <a:bodyPr wrap="none" rtlCol="0">
              <a:spAutoFit/>
            </a:bodyPr>
            <a:lstStyle/>
            <a:p>
              <a:pPr algn="ctr"/>
              <a:r>
                <a:rPr lang="en-US" sz="1600" b="1" dirty="0">
                  <a:solidFill>
                    <a:srgbClr val="FFFFFF"/>
                  </a:solidFill>
                </a:rPr>
                <a:t>TIME</a:t>
              </a:r>
            </a:p>
            <a:p>
              <a:pPr algn="ctr"/>
              <a:r>
                <a:rPr lang="en-US" sz="1100" dirty="0">
                  <a:solidFill>
                    <a:srgbClr val="FFFFFF"/>
                  </a:solidFill>
                </a:rPr>
                <a:t>Requirements</a:t>
              </a:r>
            </a:p>
          </p:txBody>
        </p:sp>
      </p:grpSp>
      <p:grpSp>
        <p:nvGrpSpPr>
          <p:cNvPr id="84" name="Group 83"/>
          <p:cNvGrpSpPr/>
          <p:nvPr userDrawn="1"/>
        </p:nvGrpSpPr>
        <p:grpSpPr>
          <a:xfrm>
            <a:off x="3682062" y="2347041"/>
            <a:ext cx="1103962" cy="873142"/>
            <a:chOff x="6624346" y="1447612"/>
            <a:chExt cx="1103962" cy="1103962"/>
          </a:xfrm>
          <a:effectLst>
            <a:outerShdw blurRad="50800" dist="38100" dir="5400000" algn="t" rotWithShape="0">
              <a:prstClr val="black">
                <a:alpha val="40000"/>
              </a:prstClr>
            </a:outerShdw>
          </a:effectLst>
        </p:grpSpPr>
        <p:sp>
          <p:nvSpPr>
            <p:cNvPr id="85" name="Oval 84"/>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6" name="TextBox 85"/>
            <p:cNvSpPr txBox="1"/>
            <p:nvPr userDrawn="1"/>
          </p:nvSpPr>
          <p:spPr>
            <a:xfrm>
              <a:off x="6831914" y="1598183"/>
              <a:ext cx="708973"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87" name="Group 86"/>
          <p:cNvGrpSpPr/>
          <p:nvPr userDrawn="1"/>
        </p:nvGrpSpPr>
        <p:grpSpPr>
          <a:xfrm>
            <a:off x="5187337" y="2347041"/>
            <a:ext cx="1103962" cy="873142"/>
            <a:chOff x="6624346" y="1447612"/>
            <a:chExt cx="1103962" cy="1103962"/>
          </a:xfrm>
          <a:effectLst>
            <a:outerShdw blurRad="50800" dist="38100" dir="5400000" algn="t" rotWithShape="0">
              <a:prstClr val="black">
                <a:alpha val="40000"/>
              </a:prstClr>
            </a:outerShdw>
          </a:effectLst>
        </p:grpSpPr>
        <p:sp>
          <p:nvSpPr>
            <p:cNvPr id="88" name="Oval 87"/>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9" name="TextBox 88"/>
            <p:cNvSpPr txBox="1"/>
            <p:nvPr userDrawn="1"/>
          </p:nvSpPr>
          <p:spPr>
            <a:xfrm>
              <a:off x="6760643" y="1598183"/>
              <a:ext cx="851515" cy="642079"/>
            </a:xfrm>
            <a:prstGeom prst="rect">
              <a:avLst/>
            </a:prstGeom>
            <a:noFill/>
          </p:spPr>
          <p:txBody>
            <a:bodyPr wrap="none" rtlCol="0">
              <a:spAutoFit/>
            </a:bodyPr>
            <a:lstStyle/>
            <a:p>
              <a:pPr algn="ctr"/>
              <a:r>
                <a:rPr lang="en-US" sz="1600" b="1" dirty="0">
                  <a:solidFill>
                    <a:srgbClr val="FFFFFF"/>
                  </a:solidFill>
                </a:rPr>
                <a:t>SPECIES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90" name="Group 89"/>
          <p:cNvGrpSpPr/>
          <p:nvPr userDrawn="1"/>
        </p:nvGrpSpPr>
        <p:grpSpPr>
          <a:xfrm>
            <a:off x="775085" y="3759636"/>
            <a:ext cx="1172116" cy="873142"/>
            <a:chOff x="6600343" y="1447612"/>
            <a:chExt cx="1172116" cy="1103962"/>
          </a:xfrm>
          <a:effectLst>
            <a:outerShdw blurRad="50800" dist="38100" dir="5400000" algn="t" rotWithShape="0">
              <a:prstClr val="black">
                <a:alpha val="40000"/>
              </a:prstClr>
            </a:outerShdw>
          </a:effectLst>
        </p:grpSpPr>
        <p:sp>
          <p:nvSpPr>
            <p:cNvPr id="91" name="Oval 9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2" name="TextBox 91"/>
            <p:cNvSpPr txBox="1"/>
            <p:nvPr userDrawn="1"/>
          </p:nvSpPr>
          <p:spPr>
            <a:xfrm>
              <a:off x="6600343" y="1731990"/>
              <a:ext cx="1172116" cy="428053"/>
            </a:xfrm>
            <a:prstGeom prst="rect">
              <a:avLst/>
            </a:prstGeom>
            <a:noFill/>
          </p:spPr>
          <p:txBody>
            <a:bodyPr wrap="none" rtlCol="0">
              <a:spAutoFit/>
            </a:bodyPr>
            <a:lstStyle/>
            <a:p>
              <a:pPr algn="ctr"/>
              <a:r>
                <a:rPr lang="en-US" sz="1600" b="1" dirty="0">
                  <a:solidFill>
                    <a:srgbClr val="FFFFFF"/>
                  </a:solidFill>
                </a:rPr>
                <a:t>MATERIALS</a:t>
              </a:r>
            </a:p>
          </p:txBody>
        </p:sp>
      </p:grpSp>
      <p:grpSp>
        <p:nvGrpSpPr>
          <p:cNvPr id="93" name="Group 92"/>
          <p:cNvGrpSpPr/>
          <p:nvPr userDrawn="1"/>
        </p:nvGrpSpPr>
        <p:grpSpPr>
          <a:xfrm>
            <a:off x="2219675" y="3759636"/>
            <a:ext cx="1103962" cy="873142"/>
            <a:chOff x="6624346" y="1447612"/>
            <a:chExt cx="1103962" cy="1103962"/>
          </a:xfrm>
          <a:effectLst>
            <a:outerShdw blurRad="50800" dist="38100" dir="5400000" algn="t" rotWithShape="0">
              <a:prstClr val="black">
                <a:alpha val="40000"/>
              </a:prstClr>
            </a:outerShdw>
          </a:effectLst>
        </p:grpSpPr>
        <p:sp>
          <p:nvSpPr>
            <p:cNvPr id="94" name="Oval 93"/>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5" name="TextBox 94"/>
            <p:cNvSpPr txBox="1"/>
            <p:nvPr userDrawn="1"/>
          </p:nvSpPr>
          <p:spPr>
            <a:xfrm>
              <a:off x="6811457" y="1598183"/>
              <a:ext cx="749887"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Definition</a:t>
              </a:r>
              <a:endParaRPr lang="en-US" sz="1600" b="1" dirty="0">
                <a:solidFill>
                  <a:srgbClr val="FFFFFF"/>
                </a:solidFill>
              </a:endParaRPr>
            </a:p>
          </p:txBody>
        </p:sp>
      </p:grpSp>
      <p:grpSp>
        <p:nvGrpSpPr>
          <p:cNvPr id="96" name="Group 95"/>
          <p:cNvGrpSpPr/>
          <p:nvPr userDrawn="1"/>
        </p:nvGrpSpPr>
        <p:grpSpPr>
          <a:xfrm>
            <a:off x="3752918" y="3752511"/>
            <a:ext cx="1103962" cy="880267"/>
            <a:chOff x="6624346" y="1438602"/>
            <a:chExt cx="1103962" cy="1112972"/>
          </a:xfrm>
          <a:effectLst>
            <a:outerShdw blurRad="50800" dist="38100" dir="5400000" algn="t" rotWithShape="0">
              <a:prstClr val="black">
                <a:alpha val="40000"/>
              </a:prstClr>
            </a:outerShdw>
          </a:effectLst>
        </p:grpSpPr>
        <p:sp>
          <p:nvSpPr>
            <p:cNvPr id="97" name="Oval 9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8" name="TextBox 97"/>
            <p:cNvSpPr txBox="1"/>
            <p:nvPr userDrawn="1"/>
          </p:nvSpPr>
          <p:spPr>
            <a:xfrm>
              <a:off x="6787217" y="1438602"/>
              <a:ext cx="756036" cy="1070134"/>
            </a:xfrm>
            <a:prstGeom prst="rect">
              <a:avLst/>
            </a:prstGeom>
            <a:noFill/>
          </p:spPr>
          <p:txBody>
            <a:bodyPr wrap="none" rtlCol="0">
              <a:spAutoFit/>
            </a:bodyPr>
            <a:lstStyle/>
            <a:p>
              <a:pPr algn="ctr"/>
              <a:r>
                <a:rPr lang="en-US" sz="1100" dirty="0">
                  <a:solidFill>
                    <a:srgbClr val="FFFFFF"/>
                  </a:solidFill>
                </a:rPr>
                <a:t>Enter</a:t>
              </a:r>
            </a:p>
            <a:p>
              <a:pPr algn="ctr"/>
              <a:r>
                <a:rPr lang="en-US" sz="1100" dirty="0">
                  <a:solidFill>
                    <a:srgbClr val="FFFFFF"/>
                  </a:solidFill>
                </a:rPr>
                <a:t>Data on </a:t>
              </a:r>
            </a:p>
            <a:p>
              <a:pPr algn="ctr"/>
              <a:r>
                <a:rPr lang="en-US" sz="1600" b="1" dirty="0">
                  <a:solidFill>
                    <a:srgbClr val="FFFFFF"/>
                  </a:solidFill>
                </a:rPr>
                <a:t>GLOBE</a:t>
              </a:r>
            </a:p>
            <a:p>
              <a:pPr algn="ctr"/>
              <a:r>
                <a:rPr lang="en-US" sz="1100" dirty="0">
                  <a:solidFill>
                    <a:srgbClr val="FFFFFF"/>
                  </a:solidFill>
                </a:rPr>
                <a:t>Website</a:t>
              </a:r>
            </a:p>
          </p:txBody>
        </p:sp>
      </p:grpSp>
      <p:grpSp>
        <p:nvGrpSpPr>
          <p:cNvPr id="99" name="Group 98"/>
          <p:cNvGrpSpPr/>
          <p:nvPr userDrawn="1"/>
        </p:nvGrpSpPr>
        <p:grpSpPr>
          <a:xfrm>
            <a:off x="5323634" y="3772049"/>
            <a:ext cx="1103962" cy="873141"/>
            <a:chOff x="6624346" y="1447612"/>
            <a:chExt cx="1103962" cy="1103962"/>
          </a:xfrm>
          <a:effectLst>
            <a:outerShdw blurRad="50800" dist="38100" dir="5400000" algn="t" rotWithShape="0">
              <a:prstClr val="black">
                <a:alpha val="40000"/>
              </a:prstClr>
            </a:outerShdw>
          </a:effectLst>
        </p:grpSpPr>
        <p:sp>
          <p:nvSpPr>
            <p:cNvPr id="100" name="Oval 99"/>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1" name="TextBox 100"/>
            <p:cNvSpPr txBox="1"/>
            <p:nvPr userDrawn="1"/>
          </p:nvSpPr>
          <p:spPr>
            <a:xfrm>
              <a:off x="6755901" y="1547229"/>
              <a:ext cx="860989" cy="856106"/>
            </a:xfrm>
            <a:prstGeom prst="rect">
              <a:avLst/>
            </a:prstGeom>
            <a:noFill/>
          </p:spPr>
          <p:txBody>
            <a:bodyPr wrap="none" rtlCol="0">
              <a:spAutoFit/>
            </a:bodyPr>
            <a:lstStyle/>
            <a:p>
              <a:pPr algn="ctr"/>
              <a:r>
                <a:rPr lang="en-US" sz="1100" dirty="0">
                  <a:solidFill>
                    <a:srgbClr val="FFFFFF"/>
                  </a:solidFill>
                </a:rPr>
                <a:t>Understand</a:t>
              </a:r>
            </a:p>
            <a:p>
              <a:pPr algn="ctr"/>
              <a:r>
                <a:rPr lang="en-US" sz="1100" dirty="0">
                  <a:solidFill>
                    <a:srgbClr val="FFFFFF"/>
                  </a:solidFill>
                </a:rPr>
                <a:t>the</a:t>
              </a:r>
            </a:p>
            <a:p>
              <a:pPr algn="ctr"/>
              <a:r>
                <a:rPr lang="en-US" sz="1600" b="1" dirty="0">
                  <a:solidFill>
                    <a:srgbClr val="FFFFFF"/>
                  </a:solidFill>
                </a:rPr>
                <a:t>DATA</a:t>
              </a:r>
            </a:p>
          </p:txBody>
        </p:sp>
      </p:grpSp>
      <p:grpSp>
        <p:nvGrpSpPr>
          <p:cNvPr id="102" name="Group 101"/>
          <p:cNvGrpSpPr/>
          <p:nvPr userDrawn="1"/>
        </p:nvGrpSpPr>
        <p:grpSpPr>
          <a:xfrm>
            <a:off x="2245608" y="4957119"/>
            <a:ext cx="1150763" cy="873141"/>
            <a:chOff x="6611017" y="1447612"/>
            <a:chExt cx="1150763" cy="1103962"/>
          </a:xfrm>
          <a:effectLst>
            <a:outerShdw blurRad="50800" dist="38100" dir="5400000" algn="t" rotWithShape="0">
              <a:prstClr val="black">
                <a:alpha val="40000"/>
              </a:prstClr>
            </a:outerShdw>
          </a:effectLst>
        </p:grpSpPr>
        <p:sp>
          <p:nvSpPr>
            <p:cNvPr id="103" name="Oval 102"/>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4" name="TextBox 103"/>
            <p:cNvSpPr txBox="1"/>
            <p:nvPr userDrawn="1"/>
          </p:nvSpPr>
          <p:spPr>
            <a:xfrm>
              <a:off x="6611017" y="1478136"/>
              <a:ext cx="1150763" cy="642080"/>
            </a:xfrm>
            <a:prstGeom prst="rect">
              <a:avLst/>
            </a:prstGeom>
            <a:noFill/>
          </p:spPr>
          <p:txBody>
            <a:bodyPr wrap="none" rtlCol="0">
              <a:spAutoFit/>
            </a:bodyPr>
            <a:lstStyle/>
            <a:p>
              <a:pPr algn="ctr"/>
              <a:r>
                <a:rPr lang="en-US" sz="1600" b="1" dirty="0">
                  <a:solidFill>
                    <a:srgbClr val="FFFFFF"/>
                  </a:solidFill>
                </a:rPr>
                <a:t>TEST</a:t>
              </a:r>
            </a:p>
            <a:p>
              <a:pPr algn="ctr"/>
              <a:r>
                <a:rPr lang="en-US" sz="1100" dirty="0">
                  <a:solidFill>
                    <a:srgbClr val="FFFFFF"/>
                  </a:solidFill>
                </a:rPr>
                <a:t>Your  Knowledge</a:t>
              </a:r>
            </a:p>
          </p:txBody>
        </p:sp>
      </p:grpSp>
      <p:pic>
        <p:nvPicPr>
          <p:cNvPr id="105" name="Picture 104" descr="Penci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467877">
            <a:off x="2794077" y="4966159"/>
            <a:ext cx="55285" cy="1245106"/>
          </a:xfrm>
          <a:prstGeom prst="rect">
            <a:avLst/>
          </a:prstGeom>
          <a:ln>
            <a:noFill/>
          </a:ln>
          <a:effectLst>
            <a:outerShdw blurRad="292100" dist="139700" dir="2700000" algn="tl" rotWithShape="0">
              <a:srgbClr val="333333">
                <a:alpha val="65000"/>
              </a:srgbClr>
            </a:outerShdw>
          </a:effectLst>
        </p:spPr>
      </p:pic>
      <p:grpSp>
        <p:nvGrpSpPr>
          <p:cNvPr id="106" name="Group 105"/>
          <p:cNvGrpSpPr/>
          <p:nvPr userDrawn="1"/>
        </p:nvGrpSpPr>
        <p:grpSpPr>
          <a:xfrm>
            <a:off x="905697" y="4878525"/>
            <a:ext cx="1103962" cy="873141"/>
            <a:chOff x="6624346" y="1447612"/>
            <a:chExt cx="1103962" cy="1103962"/>
          </a:xfrm>
          <a:effectLst>
            <a:outerShdw blurRad="50800" dist="38100" dir="5400000" algn="t" rotWithShape="0">
              <a:prstClr val="black">
                <a:alpha val="40000"/>
              </a:prstClr>
            </a:outerShdw>
          </a:effectLst>
        </p:grpSpPr>
        <p:sp>
          <p:nvSpPr>
            <p:cNvPr id="107" name="Oval 10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8" name="TextBox 107"/>
            <p:cNvSpPr txBox="1"/>
            <p:nvPr userDrawn="1"/>
          </p:nvSpPr>
          <p:spPr>
            <a:xfrm>
              <a:off x="6799435" y="1634691"/>
              <a:ext cx="773926" cy="642080"/>
            </a:xfrm>
            <a:prstGeom prst="rect">
              <a:avLst/>
            </a:prstGeom>
            <a:noFill/>
          </p:spPr>
          <p:txBody>
            <a:bodyPr wrap="none" rtlCol="0">
              <a:spAutoFit/>
            </a:bodyPr>
            <a:lstStyle/>
            <a:p>
              <a:pPr algn="ctr"/>
              <a:r>
                <a:rPr lang="en-US" sz="1100" dirty="0">
                  <a:solidFill>
                    <a:srgbClr val="FFFFFF"/>
                  </a:solidFill>
                </a:rPr>
                <a:t>Additional</a:t>
              </a:r>
            </a:p>
            <a:p>
              <a:pPr algn="ctr"/>
              <a:r>
                <a:rPr lang="en-US" sz="1600" b="1" dirty="0">
                  <a:solidFill>
                    <a:srgbClr val="FFFFFF"/>
                  </a:solidFill>
                </a:rPr>
                <a:t>INFO</a:t>
              </a:r>
            </a:p>
          </p:txBody>
        </p:sp>
      </p:grpSp>
      <p:pic>
        <p:nvPicPr>
          <p:cNvPr id="3" name="Picture 2" descr="1_IdeaICON_8_29_15.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9158" y="1929022"/>
            <a:ext cx="900262" cy="716609"/>
          </a:xfrm>
          <a:prstGeom prst="rect">
            <a:avLst/>
          </a:prstGeom>
          <a:ln>
            <a:noFill/>
          </a:ln>
          <a:effectLst>
            <a:outerShdw blurRad="292100" dist="139700" dir="2700000" algn="tl" rotWithShape="0">
              <a:srgbClr val="333333">
                <a:alpha val="65000"/>
              </a:srgbClr>
            </a:outerShdw>
          </a:effectLst>
        </p:spPr>
      </p:pic>
      <p:grpSp>
        <p:nvGrpSpPr>
          <p:cNvPr id="48" name="Group 47"/>
          <p:cNvGrpSpPr/>
          <p:nvPr userDrawn="1"/>
        </p:nvGrpSpPr>
        <p:grpSpPr>
          <a:xfrm>
            <a:off x="2164103" y="785390"/>
            <a:ext cx="1103962" cy="1031051"/>
            <a:chOff x="7814851" y="51272"/>
            <a:chExt cx="1103962" cy="1031051"/>
          </a:xfrm>
        </p:grpSpPr>
        <p:sp>
          <p:nvSpPr>
            <p:cNvPr id="51" name="Oval 50"/>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2" name="TextBox 51"/>
            <p:cNvSpPr txBox="1"/>
            <p:nvPr userDrawn="1"/>
          </p:nvSpPr>
          <p:spPr>
            <a:xfrm>
              <a:off x="7872020" y="51272"/>
              <a:ext cx="1022370" cy="1031051"/>
            </a:xfrm>
            <a:prstGeom prst="rect">
              <a:avLst/>
            </a:prstGeom>
            <a:noFill/>
          </p:spPr>
          <p:txBody>
            <a:bodyPr wrap="square" rtlCol="0">
              <a:spAutoFit/>
            </a:bodyPr>
            <a:lstStyle/>
            <a:p>
              <a:pPr algn="ctr"/>
              <a:r>
                <a:rPr lang="en-US" sz="1600" b="1" dirty="0">
                  <a:solidFill>
                    <a:srgbClr val="FFFFFF"/>
                  </a:solidFill>
                </a:rPr>
                <a:t>WHY</a:t>
              </a:r>
            </a:p>
            <a:p>
              <a:pPr algn="ctr"/>
              <a:r>
                <a:rPr lang="en-US" sz="900" dirty="0">
                  <a:solidFill>
                    <a:srgbClr val="FFFFFF"/>
                  </a:solidFill>
                </a:rPr>
                <a:t>Collect</a:t>
              </a:r>
              <a:endParaRPr lang="en-US" sz="900" baseline="0" dirty="0">
                <a:solidFill>
                  <a:srgbClr val="FFFFFF"/>
                </a:solidFill>
              </a:endParaRPr>
            </a:p>
            <a:p>
              <a:pPr algn="ctr"/>
              <a:r>
                <a:rPr lang="en-US" sz="900" dirty="0">
                  <a:solidFill>
                    <a:srgbClr val="FFFFFF"/>
                  </a:solidFill>
                </a:rPr>
                <a:t>Fire Fuel Transect Measurement</a:t>
              </a:r>
            </a:p>
            <a:p>
              <a:pPr algn="ctr"/>
              <a:r>
                <a:rPr lang="en-US" sz="900" dirty="0">
                  <a:solidFill>
                    <a:srgbClr val="FFFFFF"/>
                  </a:solidFill>
                </a:rPr>
                <a:t>Data?</a:t>
              </a:r>
            </a:p>
            <a:p>
              <a:pPr algn="ctr"/>
              <a:endParaRPr lang="en-US" sz="900" dirty="0">
                <a:solidFill>
                  <a:srgbClr val="FFFFFF"/>
                </a:solidFill>
              </a:endParaRPr>
            </a:p>
          </p:txBody>
        </p:sp>
      </p:grpSp>
    </p:spTree>
    <p:extLst>
      <p:ext uri="{BB962C8B-B14F-4D97-AF65-F5344CB8AC3E}">
        <p14:creationId xmlns:p14="http://schemas.microsoft.com/office/powerpoint/2010/main" val="400726830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1" name="Picture 20"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19" name="Picture 18"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grpSp>
        <p:nvGrpSpPr>
          <p:cNvPr id="15" name="Group 14"/>
          <p:cNvGrpSpPr/>
          <p:nvPr userDrawn="1"/>
        </p:nvGrpSpPr>
        <p:grpSpPr>
          <a:xfrm>
            <a:off x="7818700" y="52539"/>
            <a:ext cx="1103962" cy="873144"/>
            <a:chOff x="7997802" y="52539"/>
            <a:chExt cx="1103962" cy="873144"/>
          </a:xfrm>
        </p:grpSpPr>
        <p:sp>
          <p:nvSpPr>
            <p:cNvPr id="17" name="Oval 16"/>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8" name="TextBox 17"/>
            <p:cNvSpPr txBox="1"/>
            <p:nvPr userDrawn="1"/>
          </p:nvSpPr>
          <p:spPr>
            <a:xfrm>
              <a:off x="8120317" y="171108"/>
              <a:ext cx="896849" cy="338554"/>
            </a:xfrm>
            <a:prstGeom prst="rect">
              <a:avLst/>
            </a:prstGeom>
            <a:noFill/>
          </p:spPr>
          <p:txBody>
            <a:bodyPr wrap="none" rtlCol="0">
              <a:spAutoFit/>
            </a:bodyPr>
            <a:lstStyle/>
            <a:p>
              <a:pPr algn="ctr"/>
              <a:r>
                <a:rPr lang="en-US" sz="1600" b="1" spc="-100" dirty="0">
                  <a:solidFill>
                    <a:srgbClr val="FFFFFF"/>
                  </a:solidFill>
                </a:rPr>
                <a:t>Overview</a:t>
              </a:r>
              <a:endParaRPr lang="en-US" sz="900" spc="0" baseline="0" dirty="0">
                <a:solidFill>
                  <a:srgbClr val="FFFFFF"/>
                </a:solidFill>
              </a:endParaRPr>
            </a:p>
          </p:txBody>
        </p:sp>
      </p:grpSp>
      <p:sp>
        <p:nvSpPr>
          <p:cNvPr id="26" name="TextBox 25">
            <a:extLst>
              <a:ext uri="{FF2B5EF4-FFF2-40B4-BE49-F238E27FC236}">
                <a16:creationId xmlns:a16="http://schemas.microsoft.com/office/drawing/2014/main" id="{280E8388-4FD3-7446-A8AA-301A9DC73574}"/>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27" name="TextBox 26">
            <a:extLst>
              <a:ext uri="{FF2B5EF4-FFF2-40B4-BE49-F238E27FC236}">
                <a16:creationId xmlns:a16="http://schemas.microsoft.com/office/drawing/2014/main" id="{FF15FA4A-8F6F-854C-9CD1-0258E135B216}"/>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12" name="Rectangle 11">
            <a:extLst>
              <a:ext uri="{FF2B5EF4-FFF2-40B4-BE49-F238E27FC236}">
                <a16:creationId xmlns:a16="http://schemas.microsoft.com/office/drawing/2014/main" id="{E5986CC4-AE12-884E-89E3-113330255084}"/>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055000"/>
                </a:solidFill>
              </a:rPr>
              <a:t>Overview</a:t>
            </a: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180132624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grpSp>
        <p:nvGrpSpPr>
          <p:cNvPr id="16" name="Group 15"/>
          <p:cNvGrpSpPr/>
          <p:nvPr userDrawn="1"/>
        </p:nvGrpSpPr>
        <p:grpSpPr>
          <a:xfrm>
            <a:off x="7808013" y="46515"/>
            <a:ext cx="1103962" cy="950086"/>
            <a:chOff x="6624346" y="1447612"/>
            <a:chExt cx="1103962" cy="1201247"/>
          </a:xfrm>
          <a:effectLst>
            <a:outerShdw blurRad="50800" dist="38100" dir="5400000" algn="t" rotWithShape="0">
              <a:prstClr val="black">
                <a:alpha val="40000"/>
              </a:prstClr>
            </a:outerShdw>
          </a:effectLst>
        </p:grpSpPr>
        <p:sp>
          <p:nvSpPr>
            <p:cNvPr id="17" name="Oval 1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8" name="TextBox 17"/>
            <p:cNvSpPr txBox="1"/>
            <p:nvPr userDrawn="1"/>
          </p:nvSpPr>
          <p:spPr>
            <a:xfrm>
              <a:off x="6647795" y="1598183"/>
              <a:ext cx="1077218" cy="1050676"/>
            </a:xfrm>
            <a:prstGeom prst="rect">
              <a:avLst/>
            </a:prstGeom>
            <a:noFill/>
          </p:spPr>
          <p:txBody>
            <a:bodyPr wrap="none" rtlCol="0">
              <a:spAutoFit/>
            </a:bodyPr>
            <a:lstStyle/>
            <a:p>
              <a:pPr algn="ctr"/>
              <a:r>
                <a:rPr lang="en-US" sz="1600" b="1" dirty="0">
                  <a:solidFill>
                    <a:srgbClr val="FFFFFF"/>
                  </a:solidFill>
                </a:rPr>
                <a:t>Learning</a:t>
              </a:r>
            </a:p>
            <a:p>
              <a:pPr algn="ctr"/>
              <a:r>
                <a:rPr lang="en-US" sz="1600" b="1" dirty="0">
                  <a:solidFill>
                    <a:srgbClr val="FFFFFF"/>
                  </a:solidFill>
                </a:rPr>
                <a:t>Objectives</a:t>
              </a:r>
              <a:endParaRPr lang="en-US" sz="1100" b="0" dirty="0">
                <a:solidFill>
                  <a:srgbClr val="FFFFFF"/>
                </a:solidFill>
              </a:endParaRPr>
            </a:p>
            <a:p>
              <a:pPr algn="ctr"/>
              <a:endParaRPr lang="en-US" sz="1600" b="1" dirty="0">
                <a:solidFill>
                  <a:srgbClr val="FFFFFF"/>
                </a:solidFill>
              </a:endParaRPr>
            </a:p>
          </p:txBody>
        </p:sp>
      </p:grpSp>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F66B58-1681-704E-8912-C8F609D16A7A}"/>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20" name="TextBox 19">
            <a:extLst>
              <a:ext uri="{FF2B5EF4-FFF2-40B4-BE49-F238E27FC236}">
                <a16:creationId xmlns:a16="http://schemas.microsoft.com/office/drawing/2014/main" id="{63F072C8-3D26-754E-A914-86F519BD12D3}"/>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2" name="Rectangle 21">
            <a:extLst>
              <a:ext uri="{FF2B5EF4-FFF2-40B4-BE49-F238E27FC236}">
                <a16:creationId xmlns:a16="http://schemas.microsoft.com/office/drawing/2014/main" id="{C44A5CB8-3AE1-C645-8760-6D25634531AB}"/>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055000"/>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3589056479"/>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sp>
        <p:nvSpPr>
          <p:cNvPr id="17" name="Oval 16"/>
          <p:cNvSpPr/>
          <p:nvPr userDrawn="1"/>
        </p:nvSpPr>
        <p:spPr>
          <a:xfrm>
            <a:off x="7808013" y="46515"/>
            <a:ext cx="1103962" cy="87314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379FD96-49CA-4645-A8B0-7F7610E64073}"/>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055000"/>
                </a:solidFill>
              </a:rPr>
              <a:t>What is the Carbon Cycle?</a:t>
            </a:r>
            <a:endParaRPr lang="en-US" sz="1200" b="1" dirty="0">
              <a:solidFill>
                <a:srgbClr val="719B86"/>
              </a:solidFill>
            </a:endParaRP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
        <p:nvSpPr>
          <p:cNvPr id="20" name="TextBox 19">
            <a:extLst>
              <a:ext uri="{FF2B5EF4-FFF2-40B4-BE49-F238E27FC236}">
                <a16:creationId xmlns:a16="http://schemas.microsoft.com/office/drawing/2014/main" id="{63F072C8-3D26-754E-A914-86F519BD12D3}"/>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19" name="TextBox 18">
            <a:extLst>
              <a:ext uri="{FF2B5EF4-FFF2-40B4-BE49-F238E27FC236}">
                <a16:creationId xmlns:a16="http://schemas.microsoft.com/office/drawing/2014/main" id="{C6CE967A-297D-504A-9359-2B17244110B4}"/>
              </a:ext>
            </a:extLst>
          </p:cNvPr>
          <p:cNvSpPr txBox="1"/>
          <p:nvPr userDrawn="1"/>
        </p:nvSpPr>
        <p:spPr>
          <a:xfrm>
            <a:off x="7867360" y="146808"/>
            <a:ext cx="1022370" cy="615553"/>
          </a:xfrm>
          <a:prstGeom prst="rect">
            <a:avLst/>
          </a:prstGeom>
          <a:noFill/>
        </p:spPr>
        <p:txBody>
          <a:bodyPr wrap="square" rtlCol="0">
            <a:spAutoFit/>
          </a:bodyPr>
          <a:lstStyle/>
          <a:p>
            <a:pPr algn="ctr"/>
            <a:r>
              <a:rPr lang="en-US" sz="1600" b="1" dirty="0">
                <a:solidFill>
                  <a:srgbClr val="FFFFFF"/>
                </a:solidFill>
              </a:rPr>
              <a:t>What</a:t>
            </a:r>
          </a:p>
          <a:p>
            <a:pPr algn="ctr"/>
            <a:r>
              <a:rPr lang="en-US" sz="900" dirty="0">
                <a:solidFill>
                  <a:srgbClr val="FFFFFF"/>
                </a:solidFill>
              </a:rPr>
              <a:t>is the </a:t>
            </a:r>
          </a:p>
          <a:p>
            <a:pPr algn="ctr"/>
            <a:r>
              <a:rPr lang="en-US" sz="900" dirty="0">
                <a:solidFill>
                  <a:srgbClr val="FFFFFF"/>
                </a:solidFill>
              </a:rPr>
              <a:t>Carbon Cycle?</a:t>
            </a:r>
          </a:p>
        </p:txBody>
      </p:sp>
      <p:sp>
        <p:nvSpPr>
          <p:cNvPr id="11" name="TextBox 10">
            <a:extLst>
              <a:ext uri="{FF2B5EF4-FFF2-40B4-BE49-F238E27FC236}">
                <a16:creationId xmlns:a16="http://schemas.microsoft.com/office/drawing/2014/main" id="{D0EB3178-E896-1344-A6D9-A45C7B34332F}"/>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Tree>
    <p:extLst>
      <p:ext uri="{BB962C8B-B14F-4D97-AF65-F5344CB8AC3E}">
        <p14:creationId xmlns:p14="http://schemas.microsoft.com/office/powerpoint/2010/main" val="4103454574"/>
      </p:ext>
    </p:extLst>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Globe_logo.sv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4" name="Picture 23"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C729CD2-DE3B-0D45-870B-20CED94E3ED0}"/>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17" name="Group 16"/>
          <p:cNvGrpSpPr/>
          <p:nvPr userDrawn="1"/>
        </p:nvGrpSpPr>
        <p:grpSpPr>
          <a:xfrm>
            <a:off x="7823839" y="57917"/>
            <a:ext cx="1103962" cy="873141"/>
            <a:chOff x="7814851" y="57917"/>
            <a:chExt cx="1103962" cy="873141"/>
          </a:xfrm>
        </p:grpSpPr>
        <p:sp>
          <p:nvSpPr>
            <p:cNvPr id="18" name="Oval 17"/>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9" name="TextBox 18"/>
            <p:cNvSpPr txBox="1"/>
            <p:nvPr userDrawn="1"/>
          </p:nvSpPr>
          <p:spPr>
            <a:xfrm>
              <a:off x="7855647" y="255960"/>
              <a:ext cx="1022370" cy="477054"/>
            </a:xfrm>
            <a:prstGeom prst="rect">
              <a:avLst/>
            </a:prstGeom>
            <a:noFill/>
          </p:spPr>
          <p:txBody>
            <a:bodyPr wrap="square" rtlCol="0">
              <a:spAutoFit/>
            </a:bodyPr>
            <a:lstStyle/>
            <a:p>
              <a:pPr algn="ctr"/>
              <a:r>
                <a:rPr lang="en-US" sz="1600" b="1" dirty="0">
                  <a:solidFill>
                    <a:srgbClr val="FFFFFF"/>
                  </a:solidFill>
                </a:rPr>
                <a:t>What</a:t>
              </a:r>
            </a:p>
            <a:p>
              <a:pPr algn="ctr"/>
              <a:r>
                <a:rPr lang="en-US" sz="900" dirty="0">
                  <a:solidFill>
                    <a:srgbClr val="FFFFFF"/>
                  </a:solidFill>
                </a:rPr>
                <a:t>is a System?</a:t>
              </a:r>
            </a:p>
          </p:txBody>
        </p:sp>
      </p:grpSp>
      <p:sp>
        <p:nvSpPr>
          <p:cNvPr id="20" name="TextBox 19">
            <a:extLst>
              <a:ext uri="{FF2B5EF4-FFF2-40B4-BE49-F238E27FC236}">
                <a16:creationId xmlns:a16="http://schemas.microsoft.com/office/drawing/2014/main" id="{9B9E257D-FFEF-5041-B92B-16BDDE94BA79}"/>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1" name="Rectangle 20">
            <a:extLst>
              <a:ext uri="{FF2B5EF4-FFF2-40B4-BE49-F238E27FC236}">
                <a16:creationId xmlns:a16="http://schemas.microsoft.com/office/drawing/2014/main" id="{38ECF2DE-CEBA-C44C-ACDB-2E2E49256682}"/>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055000"/>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3128367516"/>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3" name="Picture 12" descr="2_LP_BannerBioBUDBURST.png">
            <a:extLst>
              <a:ext uri="{FF2B5EF4-FFF2-40B4-BE49-F238E27FC236}">
                <a16:creationId xmlns:a16="http://schemas.microsoft.com/office/drawing/2014/main" id="{C1B4FE16-CF07-814E-94F8-515603928C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4" name="Picture 13" descr="Globe_logo.svg.png">
            <a:extLst>
              <a:ext uri="{FF2B5EF4-FFF2-40B4-BE49-F238E27FC236}">
                <a16:creationId xmlns:a16="http://schemas.microsoft.com/office/drawing/2014/main" id="{C82FE5EA-7C8C-E24B-BD05-9EE1AAEA08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18EBA11C-BD54-F642-A446-B62FCE2C404A}"/>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6" name="Group 25">
            <a:extLst>
              <a:ext uri="{FF2B5EF4-FFF2-40B4-BE49-F238E27FC236}">
                <a16:creationId xmlns:a16="http://schemas.microsoft.com/office/drawing/2014/main" id="{83937030-B8A6-3D45-A9E8-383D73782C47}"/>
              </a:ext>
            </a:extLst>
          </p:cNvPr>
          <p:cNvGrpSpPr/>
          <p:nvPr userDrawn="1"/>
        </p:nvGrpSpPr>
        <p:grpSpPr>
          <a:xfrm>
            <a:off x="7823839" y="57917"/>
            <a:ext cx="1103962" cy="873141"/>
            <a:chOff x="7814851" y="57917"/>
            <a:chExt cx="1103962" cy="873141"/>
          </a:xfrm>
        </p:grpSpPr>
        <p:sp>
          <p:nvSpPr>
            <p:cNvPr id="27" name="Oval 26">
              <a:extLst>
                <a:ext uri="{FF2B5EF4-FFF2-40B4-BE49-F238E27FC236}">
                  <a16:creationId xmlns:a16="http://schemas.microsoft.com/office/drawing/2014/main" id="{2493BC97-FF7F-D94D-B4C7-F05FCFEB5DCA}"/>
                </a:ext>
              </a:extLst>
            </p:cNvPr>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8" name="TextBox 27">
              <a:extLst>
                <a:ext uri="{FF2B5EF4-FFF2-40B4-BE49-F238E27FC236}">
                  <a16:creationId xmlns:a16="http://schemas.microsoft.com/office/drawing/2014/main" id="{F70C6C49-CA17-7943-803B-9A139173D9C7}"/>
                </a:ext>
              </a:extLst>
            </p:cNvPr>
            <p:cNvSpPr txBox="1"/>
            <p:nvPr userDrawn="1"/>
          </p:nvSpPr>
          <p:spPr>
            <a:xfrm>
              <a:off x="7855647" y="255960"/>
              <a:ext cx="1022370" cy="477054"/>
            </a:xfrm>
            <a:prstGeom prst="rect">
              <a:avLst/>
            </a:prstGeom>
            <a:noFill/>
          </p:spPr>
          <p:txBody>
            <a:bodyPr wrap="square" rtlCol="0">
              <a:spAutoFit/>
            </a:bodyPr>
            <a:lstStyle/>
            <a:p>
              <a:pPr algn="ctr"/>
              <a:r>
                <a:rPr lang="en-US" sz="1600" b="1" dirty="0">
                  <a:solidFill>
                    <a:srgbClr val="FFFFFF"/>
                  </a:solidFill>
                </a:rPr>
                <a:t>What</a:t>
              </a:r>
            </a:p>
            <a:p>
              <a:pPr algn="ctr"/>
              <a:r>
                <a:rPr lang="en-US" sz="900" dirty="0">
                  <a:solidFill>
                    <a:srgbClr val="FFFFFF"/>
                  </a:solidFill>
                </a:rPr>
                <a:t>is a model?</a:t>
              </a:r>
            </a:p>
          </p:txBody>
        </p:sp>
      </p:grpSp>
      <p:pic>
        <p:nvPicPr>
          <p:cNvPr id="29" name="Picture 28" descr="3_BiosphereICONsm.png">
            <a:extLst>
              <a:ext uri="{FF2B5EF4-FFF2-40B4-BE49-F238E27FC236}">
                <a16:creationId xmlns:a16="http://schemas.microsoft.com/office/drawing/2014/main" id="{3742A185-ADDE-AE4C-A80A-D39071A165E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A44A05FC-8B8F-0B4B-929F-AC9B6ED09953}"/>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18" name="Rectangle 17">
            <a:extLst>
              <a:ext uri="{FF2B5EF4-FFF2-40B4-BE49-F238E27FC236}">
                <a16:creationId xmlns:a16="http://schemas.microsoft.com/office/drawing/2014/main" id="{0DB2A39A-6162-C64C-A8C2-26AFD2B7B7BB}"/>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055000"/>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297105105"/>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4" name="Picture 13" descr="2_LP_BannerBioBUDBURST.png">
            <a:extLst>
              <a:ext uri="{FF2B5EF4-FFF2-40B4-BE49-F238E27FC236}">
                <a16:creationId xmlns:a16="http://schemas.microsoft.com/office/drawing/2014/main" id="{CF1E9FDC-0409-FF40-B41A-CD59D9BE9F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Globe_logo.svg.png">
            <a:extLst>
              <a:ext uri="{FF2B5EF4-FFF2-40B4-BE49-F238E27FC236}">
                <a16:creationId xmlns:a16="http://schemas.microsoft.com/office/drawing/2014/main" id="{A0ACD64B-EA51-C34A-BB0C-FEC0B567D8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828E4824-7253-BC4B-83C1-7F0C4A33FED2}"/>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7" name="Group 26">
            <a:extLst>
              <a:ext uri="{FF2B5EF4-FFF2-40B4-BE49-F238E27FC236}">
                <a16:creationId xmlns:a16="http://schemas.microsoft.com/office/drawing/2014/main" id="{7B08539A-D6BF-BD46-BF43-5E82FA3BBC94}"/>
              </a:ext>
            </a:extLst>
          </p:cNvPr>
          <p:cNvGrpSpPr/>
          <p:nvPr userDrawn="1"/>
        </p:nvGrpSpPr>
        <p:grpSpPr>
          <a:xfrm>
            <a:off x="7823839" y="57917"/>
            <a:ext cx="1103962" cy="873141"/>
            <a:chOff x="7814851" y="57917"/>
            <a:chExt cx="1103962" cy="873141"/>
          </a:xfrm>
        </p:grpSpPr>
        <p:sp>
          <p:nvSpPr>
            <p:cNvPr id="28" name="Oval 27">
              <a:extLst>
                <a:ext uri="{FF2B5EF4-FFF2-40B4-BE49-F238E27FC236}">
                  <a16:creationId xmlns:a16="http://schemas.microsoft.com/office/drawing/2014/main" id="{169C8790-49B0-F54F-8851-0D59DD2A2CEA}"/>
                </a:ext>
              </a:extLst>
            </p:cNvPr>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9" name="TextBox 28">
              <a:extLst>
                <a:ext uri="{FF2B5EF4-FFF2-40B4-BE49-F238E27FC236}">
                  <a16:creationId xmlns:a16="http://schemas.microsoft.com/office/drawing/2014/main" id="{86DA57BD-89DF-C145-BE02-14F17863C192}"/>
                </a:ext>
              </a:extLst>
            </p:cNvPr>
            <p:cNvSpPr txBox="1"/>
            <p:nvPr userDrawn="1"/>
          </p:nvSpPr>
          <p:spPr>
            <a:xfrm>
              <a:off x="7855647" y="255960"/>
              <a:ext cx="1022370" cy="477054"/>
            </a:xfrm>
            <a:prstGeom prst="rect">
              <a:avLst/>
            </a:prstGeom>
            <a:noFill/>
          </p:spPr>
          <p:txBody>
            <a:bodyPr wrap="square" rtlCol="0">
              <a:spAutoFit/>
            </a:bodyPr>
            <a:lstStyle/>
            <a:p>
              <a:pPr algn="ctr"/>
              <a:r>
                <a:rPr lang="en-US" sz="1600" b="1" dirty="0">
                  <a:solidFill>
                    <a:srgbClr val="FFFFFF"/>
                  </a:solidFill>
                </a:rPr>
                <a:t>Why</a:t>
              </a:r>
              <a:r>
                <a:rPr lang="en-US" sz="900" dirty="0">
                  <a:solidFill>
                    <a:srgbClr val="FFFFFF"/>
                  </a:solidFill>
                </a:rPr>
                <a:t> </a:t>
              </a:r>
            </a:p>
            <a:p>
              <a:pPr algn="ctr"/>
              <a:r>
                <a:rPr lang="en-US" sz="900" dirty="0">
                  <a:solidFill>
                    <a:srgbClr val="FFFFFF"/>
                  </a:solidFill>
                </a:rPr>
                <a:t>use models?</a:t>
              </a:r>
            </a:p>
          </p:txBody>
        </p:sp>
      </p:grpSp>
      <p:pic>
        <p:nvPicPr>
          <p:cNvPr id="30" name="Picture 29" descr="3_BiosphereICONsm.png">
            <a:extLst>
              <a:ext uri="{FF2B5EF4-FFF2-40B4-BE49-F238E27FC236}">
                <a16:creationId xmlns:a16="http://schemas.microsoft.com/office/drawing/2014/main" id="{F112EDA1-AA81-654D-93C2-346955748D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86794A15-0A90-4349-A365-C28D359D1EBC}"/>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17" name="Rectangle 16">
            <a:extLst>
              <a:ext uri="{FF2B5EF4-FFF2-40B4-BE49-F238E27FC236}">
                <a16:creationId xmlns:a16="http://schemas.microsoft.com/office/drawing/2014/main" id="{AEF61B68-3704-8049-A048-8ABC9CA9DDDC}"/>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055000"/>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195952929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E0C356AB-0B0E-CC4D-AC84-58B3A5706B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A2E535BA-BF24-AF47-BA54-EAE796FA45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DA77C418-6221-D34A-848C-88E0C32A8B47}"/>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0E0181D5-C9B5-FC44-ACB5-809F8A6FE8C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53B62ADB-D0C1-2D4C-9C07-E8459FA4E52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A48CF00E-40C0-F449-A0ED-BDBD7AB2D620}"/>
                </a:ext>
              </a:extLst>
            </p:cNvPr>
            <p:cNvSpPr txBox="1"/>
            <p:nvPr userDrawn="1"/>
          </p:nvSpPr>
          <p:spPr>
            <a:xfrm>
              <a:off x="7855647" y="226213"/>
              <a:ext cx="1022370" cy="461665"/>
            </a:xfrm>
            <a:prstGeom prst="rect">
              <a:avLst/>
            </a:prstGeom>
            <a:noFill/>
          </p:spPr>
          <p:txBody>
            <a:bodyPr wrap="square" rtlCol="0">
              <a:spAutoFit/>
            </a:bodyPr>
            <a:lstStyle/>
            <a:p>
              <a:pPr algn="ctr"/>
              <a:r>
                <a:rPr lang="en-US" sz="1200" b="1" dirty="0">
                  <a:solidFill>
                    <a:srgbClr val="FFFFFF"/>
                  </a:solidFill>
                </a:rPr>
                <a:t>Paperclip </a:t>
              </a:r>
            </a:p>
            <a:p>
              <a:pPr algn="ctr"/>
              <a:r>
                <a:rPr lang="en-US" sz="1200" b="1" dirty="0">
                  <a:solidFill>
                    <a:srgbClr val="FFFFFF"/>
                  </a:solidFill>
                </a:rPr>
                <a:t>Simulation</a:t>
              </a:r>
            </a:p>
          </p:txBody>
        </p:sp>
      </p:grpSp>
      <p:pic>
        <p:nvPicPr>
          <p:cNvPr id="28" name="Picture 27" descr="3_BiosphereICONsm.png">
            <a:extLst>
              <a:ext uri="{FF2B5EF4-FFF2-40B4-BE49-F238E27FC236}">
                <a16:creationId xmlns:a16="http://schemas.microsoft.com/office/drawing/2014/main" id="{505F98F0-750E-194B-9E7B-4BB5802BA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CB1BB2E-D7D7-284A-9C8A-23364401ACC5}"/>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0" name="Rectangle 19">
            <a:extLst>
              <a:ext uri="{FF2B5EF4-FFF2-40B4-BE49-F238E27FC236}">
                <a16:creationId xmlns:a16="http://schemas.microsoft.com/office/drawing/2014/main" id="{5B006003-285F-4440-B9DE-6502BAFA83C5}"/>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055000"/>
                </a:solidFill>
              </a:rPr>
              <a:t>Paperclip Simulation</a:t>
            </a:r>
          </a:p>
          <a:p>
            <a:pPr marL="228600" indent="-228600">
              <a:spcAft>
                <a:spcPts val="800"/>
              </a:spcAft>
              <a:buFont typeface="+mj-lt"/>
              <a:buAutoNum type="alphaUcPeriod"/>
            </a:pPr>
            <a:r>
              <a:rPr lang="en-US" sz="1200" b="1" dirty="0">
                <a:solidFill>
                  <a:srgbClr val="719B86"/>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2431037340"/>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156963"/>
              <a:ext cx="1022370" cy="600164"/>
            </a:xfrm>
            <a:prstGeom prst="rect">
              <a:avLst/>
            </a:prstGeom>
            <a:noFill/>
          </p:spPr>
          <p:txBody>
            <a:bodyPr wrap="square" rtlCol="0">
              <a:spAutoFit/>
            </a:bodyPr>
            <a:lstStyle/>
            <a:p>
              <a:pPr algn="ctr"/>
              <a:r>
                <a:rPr lang="en-US" sz="1100" b="1" dirty="0">
                  <a:solidFill>
                    <a:srgbClr val="FFFFFF"/>
                  </a:solidFill>
                </a:rPr>
                <a:t>Biomass Accumulation Model</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4A03CBAE-4787-D14C-94BC-92E2ED6595C4}"/>
              </a:ext>
            </a:extLst>
          </p:cNvPr>
          <p:cNvSpPr txBox="1"/>
          <p:nvPr userDrawn="1"/>
        </p:nvSpPr>
        <p:spPr>
          <a:xfrm>
            <a:off x="2678959" y="492511"/>
            <a:ext cx="4449100" cy="276999"/>
          </a:xfrm>
          <a:prstGeom prst="rect">
            <a:avLst/>
          </a:prstGeom>
          <a:noFill/>
        </p:spPr>
        <p:txBody>
          <a:bodyPr wrap="square" rtlCol="0">
            <a:spAutoFit/>
          </a:bodyPr>
          <a:lstStyle/>
          <a:p>
            <a:pPr algn="ctr"/>
            <a:r>
              <a:rPr lang="en-US" sz="1200" b="1" kern="1800" spc="0" dirty="0">
                <a:solidFill>
                  <a:srgbClr val="123B1C"/>
                </a:solidFill>
              </a:rPr>
              <a:t>Systems &amp; Modeling</a:t>
            </a:r>
            <a:endParaRPr lang="en-US" sz="1400" b="1" kern="1800" spc="0" dirty="0">
              <a:solidFill>
                <a:srgbClr val="123B1C"/>
              </a:solidFill>
            </a:endParaRPr>
          </a:p>
        </p:txBody>
      </p:sp>
      <p:sp>
        <p:nvSpPr>
          <p:cNvPr id="20" name="Rectangle 19">
            <a:extLst>
              <a:ext uri="{FF2B5EF4-FFF2-40B4-BE49-F238E27FC236}">
                <a16:creationId xmlns:a16="http://schemas.microsoft.com/office/drawing/2014/main" id="{4968B2B9-EED3-E642-B877-CCBF3F8601AA}"/>
              </a:ext>
            </a:extLst>
          </p:cNvPr>
          <p:cNvSpPr/>
          <p:nvPr userDrawn="1"/>
        </p:nvSpPr>
        <p:spPr>
          <a:xfrm>
            <a:off x="-47175" y="1056076"/>
            <a:ext cx="1300242" cy="5550237"/>
          </a:xfrm>
          <a:prstGeom prst="rect">
            <a:avLst/>
          </a:prstGeom>
        </p:spPr>
        <p:txBody>
          <a:bodyPr wrap="square">
            <a:spAutoFit/>
          </a:bodyPr>
          <a:lstStyle/>
          <a:p>
            <a:pPr marL="228600" indent="-228600">
              <a:spcAft>
                <a:spcPts val="800"/>
              </a:spcAft>
              <a:buFont typeface="+mj-lt"/>
              <a:buAutoNum type="alphaUcPeriod"/>
              <a:tabLst/>
            </a:pPr>
            <a:r>
              <a:rPr lang="en-US" sz="1200" b="1" dirty="0">
                <a:solidFill>
                  <a:srgbClr val="719B86"/>
                </a:solidFill>
              </a:rPr>
              <a:t>Overview</a:t>
            </a:r>
            <a:endParaRPr lang="en-US" sz="1200" b="1" dirty="0">
              <a:solidFill>
                <a:srgbClr val="055000"/>
              </a:solidFill>
            </a:endParaRPr>
          </a:p>
          <a:p>
            <a:pPr marL="228600" indent="-228600">
              <a:spcAft>
                <a:spcPts val="800"/>
              </a:spcAft>
              <a:buFont typeface="+mj-lt"/>
              <a:buAutoNum type="alphaUcPeriod"/>
            </a:pPr>
            <a:r>
              <a:rPr lang="en-US" sz="1200" b="1" dirty="0">
                <a:solidFill>
                  <a:srgbClr val="719B86"/>
                </a:solidFill>
              </a:rPr>
              <a:t>Learning Objectives</a:t>
            </a:r>
          </a:p>
          <a:p>
            <a:pPr marL="228600" indent="-228600">
              <a:spcAft>
                <a:spcPts val="800"/>
              </a:spcAft>
              <a:buFont typeface="+mj-lt"/>
              <a:buAutoNum type="alphaUcPeriod"/>
            </a:pPr>
            <a:r>
              <a:rPr lang="en-US" sz="1200" b="1" dirty="0">
                <a:solidFill>
                  <a:srgbClr val="719B86"/>
                </a:solidFill>
              </a:rPr>
              <a:t>What is the Carbon Cycle?</a:t>
            </a:r>
          </a:p>
          <a:p>
            <a:pPr marL="228600" indent="-228600">
              <a:spcAft>
                <a:spcPts val="800"/>
              </a:spcAft>
              <a:buFont typeface="+mj-lt"/>
              <a:buAutoNum type="alphaUcPeriod"/>
            </a:pPr>
            <a:r>
              <a:rPr lang="en-US" sz="1200" b="1" dirty="0">
                <a:solidFill>
                  <a:srgbClr val="719B86"/>
                </a:solidFill>
              </a:rPr>
              <a:t>What is a system?</a:t>
            </a:r>
          </a:p>
          <a:p>
            <a:pPr marL="228600" indent="-228600">
              <a:spcAft>
                <a:spcPts val="800"/>
              </a:spcAft>
              <a:buFont typeface="+mj-lt"/>
              <a:buAutoNum type="alphaUcPeriod"/>
            </a:pPr>
            <a:r>
              <a:rPr lang="en-US" sz="1200" b="1" dirty="0">
                <a:solidFill>
                  <a:srgbClr val="719B86"/>
                </a:solidFill>
              </a:rPr>
              <a:t>What is a model?</a:t>
            </a:r>
          </a:p>
          <a:p>
            <a:pPr marL="228600" indent="-228600">
              <a:spcAft>
                <a:spcPts val="800"/>
              </a:spcAft>
              <a:buFont typeface="+mj-lt"/>
              <a:buAutoNum type="alphaUcPeriod"/>
            </a:pPr>
            <a:r>
              <a:rPr lang="en-US" sz="1200" b="1" dirty="0">
                <a:solidFill>
                  <a:srgbClr val="719B86"/>
                </a:solidFill>
              </a:rPr>
              <a:t>Why use models?</a:t>
            </a:r>
          </a:p>
          <a:p>
            <a:pPr marL="228600" indent="-228600">
              <a:spcAft>
                <a:spcPts val="800"/>
              </a:spcAft>
              <a:buFont typeface="+mj-lt"/>
              <a:buAutoNum type="alphaUcPeriod"/>
            </a:pPr>
            <a:r>
              <a:rPr lang="en-US" sz="1200" b="1" dirty="0">
                <a:solidFill>
                  <a:srgbClr val="719B86"/>
                </a:solidFill>
              </a:rPr>
              <a:t>Paperclip Simulation</a:t>
            </a:r>
          </a:p>
          <a:p>
            <a:pPr marL="228600" indent="-228600">
              <a:spcAft>
                <a:spcPts val="800"/>
              </a:spcAft>
              <a:buFont typeface="+mj-lt"/>
              <a:buAutoNum type="alphaUcPeriod"/>
            </a:pPr>
            <a:r>
              <a:rPr lang="en-US" sz="1200" b="1" dirty="0">
                <a:solidFill>
                  <a:srgbClr val="055000"/>
                </a:solidFill>
              </a:rPr>
              <a:t>Biomass accumulation model</a:t>
            </a:r>
          </a:p>
          <a:p>
            <a:pPr marL="228600" indent="-228600">
              <a:spcAft>
                <a:spcPts val="800"/>
              </a:spcAft>
              <a:buFont typeface="+mj-lt"/>
              <a:buAutoNum type="alphaUcPeriod"/>
            </a:pPr>
            <a:r>
              <a:rPr lang="en-US" sz="1200" b="1" dirty="0">
                <a:solidFill>
                  <a:srgbClr val="719B86"/>
                </a:solidFill>
              </a:rPr>
              <a:t>Global Carbon Cycle Models</a:t>
            </a:r>
          </a:p>
          <a:p>
            <a:pPr marL="228600" indent="-228600">
              <a:spcAft>
                <a:spcPts val="800"/>
              </a:spcAft>
              <a:buFont typeface="+mj-lt"/>
              <a:buAutoNum type="alphaUcPeriod"/>
            </a:pPr>
            <a:r>
              <a:rPr lang="en-US" sz="1200" b="1" dirty="0">
                <a:solidFill>
                  <a:srgbClr val="719B86"/>
                </a:solidFill>
              </a:rPr>
              <a:t>Quiz Yourself</a:t>
            </a:r>
          </a:p>
          <a:p>
            <a:pPr marL="228600" indent="-228600">
              <a:spcAft>
                <a:spcPts val="800"/>
              </a:spcAft>
              <a:buFont typeface="+mj-lt"/>
              <a:buAutoNum type="alphaUcPeriod"/>
            </a:pPr>
            <a:r>
              <a:rPr lang="en-US" sz="1200" b="1" dirty="0">
                <a:solidFill>
                  <a:srgbClr val="719B86"/>
                </a:solidFill>
              </a:rPr>
              <a:t> Additional Information</a:t>
            </a:r>
          </a:p>
        </p:txBody>
      </p:sp>
    </p:spTree>
    <p:extLst>
      <p:ext uri="{BB962C8B-B14F-4D97-AF65-F5344CB8AC3E}">
        <p14:creationId xmlns:p14="http://schemas.microsoft.com/office/powerpoint/2010/main" val="3634950193"/>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lobe.gov/documents/355050/7da1ef2a-28eb-43e6-b6ee-e6af26a401f3"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s://exchange.iseesystems.com/public/globeprogam/paperclip-tutorial-model"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exchange.iseesystems.com/public/globeprogam/paperclip-tutorial-model"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exchange.iseesystems.com/public/globeprogam/paperclip-tutorial-model/index.html#Paperclip_Story/page1"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xchange.iseesystems.com/public/globeprogam/paperclip-tutorial-model/index.html#page4"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xchange.iseesystems.com/public/globeprogam/paperclip-tutorial-model/index.html#page4"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xchange.iseesystems.com/public/globeprogam/paperclip-tutorial-model/index.html#page1"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exchange.iseesystems.com/public/globeprogram/biomass-accumulation-model" TargetMode="External"/><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xchange.iseesystems.com/public/globeprogram/biomass-accumulation-model" TargetMode="Externa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globe.gov/documents/355050/2713218c-4388-4251-9c78-6aa135a9d097" TargetMode="External"/><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K8vQvYOprVU&amp;feature=youtu.be"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60.png"/><Relationship Id="rId4" Type="http://schemas.microsoft.com/office/2011/relationships/webextension" Target="../webextensions/webextension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lobe.gov/documents/355050/2713218c-4388-4251-9c78-6aa135a9d097"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exchange.iseesystems.com/public/globeprogam/simple-global-carbon-cycle-model/index.html#page1"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globe.gov/documents/355050/41927208/Simple+Global+Carbon+Cycle+Model+Teacher+Guide/9ed6f445-9707-4026-bfc1-3468cf9989ec"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globe.gov/documents/355050/41927208/Global+Carbon+Cycle+Model+with+Feedbacks+Teacher+Guide/1487e078-6b6f-48a8-a766-c45e17aba1db" TargetMode="External"/><Relationship Id="rId2" Type="http://schemas.openxmlformats.org/officeDocument/2006/relationships/hyperlink" Target="https://exchange.iseesystems.com/public/globeprogam/global-carbon-cycle-model-with-feedbacks/index.html#page1" TargetMode="Externa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climate.nasa.gov/" TargetMode="External"/><Relationship Id="rId2" Type="http://schemas.openxmlformats.org/officeDocument/2006/relationships/hyperlink" Target="https://www.nasa.gov/feature/goddard/carbon-climate" TargetMode="External"/><Relationship Id="rId1" Type="http://schemas.openxmlformats.org/officeDocument/2006/relationships/slideLayout" Target="../slideLayouts/slideLayout12.xml"/><Relationship Id="rId6" Type="http://schemas.openxmlformats.org/officeDocument/2006/relationships/hyperlink" Target="http://exchange.iseesystems.com" TargetMode="External"/><Relationship Id="rId5" Type="http://schemas.openxmlformats.org/officeDocument/2006/relationships/hyperlink" Target="https://www.globe.gov/documents/355050/14396119/SystemsAndModelsIntroduction.pdf/c1589f8a-b76f-4922-8a67-5fee8c26777c" TargetMode="External"/><Relationship Id="rId4" Type="http://schemas.openxmlformats.org/officeDocument/2006/relationships/hyperlink" Target="http://www.globalcarbonproject.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globe.gov/documents/355050/14396119/TeacherTemplates.pdf/0bd26c8f-47fd-41e1-ab5a-7732eadaa122"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97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System Examples and Non-Examples</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146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Light"/>
              </a:rPr>
              <a:t>Examples of Systems:</a:t>
            </a:r>
          </a:p>
          <a:p>
            <a:pPr lvl="1"/>
            <a:r>
              <a:rPr lang="en-US" dirty="0">
                <a:latin typeface="Calibri Light" panose="020F0302020204030204" pitchFamily="34" charset="0"/>
                <a:cs typeface="Calibri Light" panose="020F0302020204030204" pitchFamily="34" charset="0"/>
              </a:rPr>
              <a:t>Bicycle</a:t>
            </a:r>
          </a:p>
          <a:p>
            <a:pPr lvl="1"/>
            <a:r>
              <a:rPr lang="en-US" dirty="0">
                <a:latin typeface="Calibri Light" panose="020F0302020204030204" pitchFamily="34" charset="0"/>
                <a:cs typeface="Calibri Light" panose="020F0302020204030204" pitchFamily="34" charset="0"/>
              </a:rPr>
              <a:t>Farm</a:t>
            </a:r>
          </a:p>
          <a:p>
            <a:pPr lvl="1"/>
            <a:r>
              <a:rPr lang="en-US" dirty="0">
                <a:latin typeface="Calibri Light" panose="020F0302020204030204" pitchFamily="34" charset="0"/>
                <a:cs typeface="Calibri Light" panose="020F0302020204030204" pitchFamily="34" charset="0"/>
              </a:rPr>
              <a:t>Factory</a:t>
            </a:r>
          </a:p>
          <a:p>
            <a:pPr marL="457200" lvl="1" indent="0">
              <a:buNone/>
            </a:pP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Non-Examples:</a:t>
            </a:r>
            <a:endParaRPr lang="en-US" dirty="0">
              <a:solidFill>
                <a:srgbClr val="7030A0"/>
              </a:solidFill>
              <a:latin typeface="Calibri Light" panose="020F0302020204030204" pitchFamily="34" charset="0"/>
              <a:cs typeface="Calibri Light" panose="020F0302020204030204" pitchFamily="34" charset="0"/>
            </a:endParaRPr>
          </a:p>
          <a:p>
            <a:pPr lvl="1"/>
            <a:r>
              <a:rPr lang="en-US" dirty="0">
                <a:latin typeface="Calibri Light" panose="020F0302020204030204" pitchFamily="34" charset="0"/>
                <a:cs typeface="Calibri Light" panose="020F0302020204030204" pitchFamily="34" charset="0"/>
              </a:rPr>
              <a:t>Rock</a:t>
            </a:r>
          </a:p>
          <a:p>
            <a:pPr lvl="1"/>
            <a:r>
              <a:rPr lang="en-US" dirty="0">
                <a:latin typeface="Calibri Light" panose="020F0302020204030204" pitchFamily="34" charset="0"/>
                <a:cs typeface="Calibri Light" panose="020F0302020204030204" pitchFamily="34" charset="0"/>
              </a:rPr>
              <a:t>Shoe</a:t>
            </a:r>
          </a:p>
          <a:p>
            <a:pPr lvl="1"/>
            <a:r>
              <a:rPr lang="en-US" dirty="0">
                <a:latin typeface="Calibri Light" panose="020F0302020204030204" pitchFamily="34" charset="0"/>
                <a:cs typeface="Calibri Light" panose="020F0302020204030204" pitchFamily="34" charset="0"/>
              </a:rPr>
              <a:t>Jug of milk</a:t>
            </a:r>
          </a:p>
          <a:p>
            <a:pPr lvl="1"/>
            <a:endParaRPr lang="en-US" dirty="0">
              <a:latin typeface="Calibri Light" panose="020F0302020204030204" pitchFamily="34" charset="0"/>
              <a:cs typeface="Calibri Light" panose="020F0302020204030204" pitchFamily="34" charset="0"/>
            </a:endParaRPr>
          </a:p>
          <a:p>
            <a:pPr lvl="1"/>
            <a:endParaRPr lang="en-US" dirty="0">
              <a:latin typeface="Calibri Light" panose="020F0302020204030204" pitchFamily="34" charset="0"/>
              <a:cs typeface="Calibri Light" panose="020F0302020204030204" pitchFamily="34" charset="0"/>
            </a:endParaRPr>
          </a:p>
        </p:txBody>
      </p:sp>
      <p:pic>
        <p:nvPicPr>
          <p:cNvPr id="4" name="Picture 4" descr="Illustrative image of a farm cycle, from plants, to animals, to farm products">
            <a:extLst>
              <a:ext uri="{FF2B5EF4-FFF2-40B4-BE49-F238E27FC236}">
                <a16:creationId xmlns:a16="http://schemas.microsoft.com/office/drawing/2014/main" id="{6C2D378D-8CBA-4E6B-9D44-69D95C640DE7}"/>
              </a:ext>
            </a:extLst>
          </p:cNvPr>
          <p:cNvPicPr>
            <a:picLocks noChangeAspect="1"/>
          </p:cNvPicPr>
          <p:nvPr/>
        </p:nvPicPr>
        <p:blipFill>
          <a:blip r:embed="rId2"/>
          <a:stretch>
            <a:fillRect/>
          </a:stretch>
        </p:blipFill>
        <p:spPr>
          <a:xfrm>
            <a:off x="5694219" y="2102983"/>
            <a:ext cx="2743200" cy="2596617"/>
          </a:xfrm>
          <a:prstGeom prst="rect">
            <a:avLst/>
          </a:prstGeom>
        </p:spPr>
      </p:pic>
      <p:pic>
        <p:nvPicPr>
          <p:cNvPr id="6" name="Picture 6" descr="Image of a rock">
            <a:extLst>
              <a:ext uri="{FF2B5EF4-FFF2-40B4-BE49-F238E27FC236}">
                <a16:creationId xmlns:a16="http://schemas.microsoft.com/office/drawing/2014/main" id="{ECAC3750-A73D-4BB6-A267-B3B49E54FEEF}"/>
              </a:ext>
            </a:extLst>
          </p:cNvPr>
          <p:cNvPicPr>
            <a:picLocks noChangeAspect="1"/>
          </p:cNvPicPr>
          <p:nvPr/>
        </p:nvPicPr>
        <p:blipFill>
          <a:blip r:embed="rId3"/>
          <a:stretch>
            <a:fillRect/>
          </a:stretch>
        </p:blipFill>
        <p:spPr>
          <a:xfrm>
            <a:off x="4073236" y="5114568"/>
            <a:ext cx="2743200" cy="1367118"/>
          </a:xfrm>
          <a:prstGeom prst="rect">
            <a:avLst/>
          </a:prstGeom>
        </p:spPr>
      </p:pic>
    </p:spTree>
    <p:extLst>
      <p:ext uri="{BB962C8B-B14F-4D97-AF65-F5344CB8AC3E}">
        <p14:creationId xmlns:p14="http://schemas.microsoft.com/office/powerpoint/2010/main" val="374230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Systems Vocabulary</a:t>
            </a: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298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latin typeface="Calibri Light" panose="020F0302020204030204" pitchFamily="34" charset="0"/>
                <a:cs typeface="Calibri Light" panose="020F0302020204030204" pitchFamily="34" charset="0"/>
              </a:rPr>
              <a:t>Open System </a:t>
            </a:r>
            <a:r>
              <a:rPr lang="en-US" dirty="0">
                <a:latin typeface="Calibri Light" panose="020F0302020204030204" pitchFamily="34" charset="0"/>
                <a:cs typeface="Calibri Light" panose="020F0302020204030204" pitchFamily="34" charset="0"/>
              </a:rPr>
              <a:t>– a system that continuously interacts with its environment. Transfer of information, matter, or energy across the system boundary. Implies inexhaustible supply of energy available to the system. </a:t>
            </a:r>
          </a:p>
          <a:p>
            <a:r>
              <a:rPr lang="en-US" i="1" dirty="0">
                <a:latin typeface="Calibri Light" panose="020F0302020204030204" pitchFamily="34" charset="0"/>
                <a:cs typeface="Calibri Light" panose="020F0302020204030204" pitchFamily="34" charset="0"/>
              </a:rPr>
              <a:t>Closed System </a:t>
            </a:r>
            <a:r>
              <a:rPr lang="en-US" dirty="0">
                <a:latin typeface="Calibri Light" panose="020F0302020204030204" pitchFamily="34" charset="0"/>
                <a:cs typeface="Calibri Light" panose="020F0302020204030204" pitchFamily="34" charset="0"/>
              </a:rPr>
              <a:t>– a system that is self-contained in regard to transfer of matter. No matter crosses the system boundary, but energy does. The universe is the only truly closed system. </a:t>
            </a:r>
          </a:p>
        </p:txBody>
      </p:sp>
    </p:spTree>
    <p:extLst>
      <p:ext uri="{BB962C8B-B14F-4D97-AF65-F5344CB8AC3E}">
        <p14:creationId xmlns:p14="http://schemas.microsoft.com/office/powerpoint/2010/main" val="1495873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Systems Vocabulary (continued)</a:t>
            </a: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298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latin typeface="Calibri Light" panose="020F0302020204030204" pitchFamily="34" charset="0"/>
                <a:cs typeface="Calibri Light" panose="020F0302020204030204" pitchFamily="34" charset="0"/>
              </a:rPr>
              <a:t>Positive feedback</a:t>
            </a:r>
            <a:r>
              <a:rPr lang="en-US" sz="2600" dirty="0">
                <a:latin typeface="Calibri Light" panose="020F0302020204030204" pitchFamily="34" charset="0"/>
                <a:cs typeface="Calibri Light" panose="020F0302020204030204" pitchFamily="34" charset="0"/>
              </a:rPr>
              <a:t>– a system response that keeps the system moving in the same direction, amplifying the initial perturbation, or forcing, to the system. </a:t>
            </a:r>
            <a:r>
              <a:rPr lang="en-US" sz="2600" u="sng" dirty="0">
                <a:latin typeface="Calibri Light" panose="020F0302020204030204" pitchFamily="34" charset="0"/>
                <a:cs typeface="Calibri Light" panose="020F0302020204030204" pitchFamily="34" charset="0"/>
              </a:rPr>
              <a:t>Example:</a:t>
            </a:r>
            <a:r>
              <a:rPr lang="en-US" sz="2600" dirty="0">
                <a:latin typeface="Calibri Light" panose="020F0302020204030204" pitchFamily="34" charset="0"/>
                <a:cs typeface="Calibri Light" panose="020F0302020204030204" pitchFamily="34" charset="0"/>
              </a:rPr>
              <a:t> when snow melts, the darker ground beneath absorbs more of the sun’s energy, leading to more snowmelt. </a:t>
            </a:r>
          </a:p>
          <a:p>
            <a:r>
              <a:rPr lang="en-US" sz="2600" i="1" dirty="0">
                <a:latin typeface="Calibri Light" panose="020F0302020204030204" pitchFamily="34" charset="0"/>
                <a:cs typeface="Calibri Light" panose="020F0302020204030204" pitchFamily="34" charset="0"/>
              </a:rPr>
              <a:t>Negative feedback </a:t>
            </a:r>
            <a:r>
              <a:rPr lang="en-US" sz="2600" dirty="0">
                <a:latin typeface="Calibri Light" panose="020F0302020204030204" pitchFamily="34" charset="0"/>
                <a:cs typeface="Calibri Light" panose="020F0302020204030204" pitchFamily="34" charset="0"/>
              </a:rPr>
              <a:t>– a system response that balances or reverses an initial perturbation to the system. </a:t>
            </a:r>
            <a:r>
              <a:rPr lang="en-US" sz="2600" u="sng" dirty="0">
                <a:latin typeface="Calibri Light" panose="020F0302020204030204" pitchFamily="34" charset="0"/>
                <a:cs typeface="Calibri Light" panose="020F0302020204030204" pitchFamily="34" charset="0"/>
              </a:rPr>
              <a:t>Example:</a:t>
            </a:r>
            <a:r>
              <a:rPr lang="en-US" sz="2600" dirty="0">
                <a:latin typeface="Calibri Light" panose="020F0302020204030204" pitchFamily="34" charset="0"/>
                <a:cs typeface="Calibri Light" panose="020F0302020204030204" pitchFamily="34" charset="0"/>
              </a:rPr>
              <a:t> the thermostat in your house turns the furnace on when it is too cold. Once the house warms up, the thermostat turns the furnace off, maintaining a steady temperature.</a:t>
            </a:r>
          </a:p>
        </p:txBody>
      </p:sp>
    </p:spTree>
    <p:extLst>
      <p:ext uri="{BB962C8B-B14F-4D97-AF65-F5344CB8AC3E}">
        <p14:creationId xmlns:p14="http://schemas.microsoft.com/office/powerpoint/2010/main" val="380100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7741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Systems Vocabulary (continued)</a:t>
            </a: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1911760"/>
            <a:ext cx="7445979" cy="4298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latin typeface="Calibri Light" panose="020F0302020204030204" pitchFamily="34" charset="0"/>
                <a:cs typeface="Calibri Light" panose="020F0302020204030204" pitchFamily="34" charset="0"/>
              </a:rPr>
              <a:t>Pool (or stock, reservoir)</a:t>
            </a:r>
            <a:r>
              <a:rPr lang="en-US" dirty="0">
                <a:latin typeface="Calibri Light" panose="020F0302020204030204" pitchFamily="34" charset="0"/>
                <a:cs typeface="Calibri Light" panose="020F0302020204030204" pitchFamily="34" charset="0"/>
              </a:rPr>
              <a:t> – the storehouse of material in a portion of the system environment.  </a:t>
            </a:r>
          </a:p>
          <a:p>
            <a:r>
              <a:rPr lang="en-US" i="1" dirty="0">
                <a:latin typeface="Calibri Light" panose="020F0302020204030204" pitchFamily="34" charset="0"/>
                <a:cs typeface="Calibri Light" panose="020F0302020204030204" pitchFamily="34" charset="0"/>
              </a:rPr>
              <a:t>Flux (or flow) </a:t>
            </a:r>
            <a:r>
              <a:rPr lang="en-US" dirty="0">
                <a:latin typeface="Calibri Light" panose="020F0302020204030204" pitchFamily="34" charset="0"/>
                <a:cs typeface="Calibri Light" panose="020F0302020204030204" pitchFamily="34" charset="0"/>
              </a:rPr>
              <a:t>– the movement of material from one pool to another, per unit time. </a:t>
            </a:r>
          </a:p>
          <a:p>
            <a:r>
              <a:rPr lang="en-US" i="1" dirty="0">
                <a:latin typeface="Calibri Light" panose="020F0302020204030204" pitchFamily="34" charset="0"/>
                <a:cs typeface="Calibri Light" panose="020F0302020204030204" pitchFamily="34" charset="0"/>
              </a:rPr>
              <a:t>Input (or flux in) </a:t>
            </a:r>
            <a:r>
              <a:rPr lang="en-US" dirty="0">
                <a:latin typeface="Calibri Light" panose="020F0302020204030204" pitchFamily="34" charset="0"/>
                <a:cs typeface="Calibri Light" panose="020F0302020204030204" pitchFamily="34" charset="0"/>
              </a:rPr>
              <a:t>– the flow of material entering a pool.</a:t>
            </a:r>
          </a:p>
          <a:p>
            <a:r>
              <a:rPr lang="en-US" i="1" dirty="0">
                <a:latin typeface="Calibri Light" panose="020F0302020204030204" pitchFamily="34" charset="0"/>
                <a:cs typeface="Calibri Light" panose="020F0302020204030204" pitchFamily="34" charset="0"/>
              </a:rPr>
              <a:t>Output (or flux out) </a:t>
            </a:r>
            <a:r>
              <a:rPr lang="en-US" dirty="0">
                <a:latin typeface="Calibri Light" panose="020F0302020204030204" pitchFamily="34" charset="0"/>
                <a:cs typeface="Calibri Light" panose="020F0302020204030204" pitchFamily="34" charset="0"/>
              </a:rPr>
              <a:t>– the flow of material leaving a pool.</a:t>
            </a:r>
          </a:p>
          <a:p>
            <a:r>
              <a:rPr lang="en-US" i="1" dirty="0">
                <a:latin typeface="Calibri Light" panose="020F0302020204030204" pitchFamily="34" charset="0"/>
                <a:cs typeface="Calibri Light" panose="020F0302020204030204" pitchFamily="34" charset="0"/>
              </a:rPr>
              <a:t>Steady State (or dynamic equilibrium) </a:t>
            </a:r>
            <a:r>
              <a:rPr lang="en-US" dirty="0">
                <a:latin typeface="Calibri Light" panose="020F0302020204030204" pitchFamily="34" charset="0"/>
                <a:cs typeface="Calibri Light" panose="020F0302020204030204" pitchFamily="34" charset="0"/>
              </a:rPr>
              <a:t>– a condition in which the input equals the output, resulting in </a:t>
            </a:r>
            <a:r>
              <a:rPr lang="en-US">
                <a:latin typeface="Calibri Light" panose="020F0302020204030204" pitchFamily="34" charset="0"/>
                <a:cs typeface="Calibri Light" panose="020F0302020204030204" pitchFamily="34" charset="0"/>
              </a:rPr>
              <a:t>a steady </a:t>
            </a:r>
            <a:r>
              <a:rPr lang="en-US" dirty="0">
                <a:latin typeface="Calibri Light" panose="020F0302020204030204" pitchFamily="34" charset="0"/>
                <a:cs typeface="Calibri Light" panose="020F0302020204030204" pitchFamily="34" charset="0"/>
              </a:rPr>
              <a:t>pool size. </a:t>
            </a:r>
          </a:p>
        </p:txBody>
      </p:sp>
    </p:spTree>
    <p:extLst>
      <p:ext uri="{BB962C8B-B14F-4D97-AF65-F5344CB8AC3E}">
        <p14:creationId xmlns:p14="http://schemas.microsoft.com/office/powerpoint/2010/main" val="17071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8503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Systems Diagram</a:t>
            </a:r>
          </a:p>
        </p:txBody>
      </p:sp>
      <p:sp>
        <p:nvSpPr>
          <p:cNvPr id="5" name="TextBox 4">
            <a:extLst>
              <a:ext uri="{FF2B5EF4-FFF2-40B4-BE49-F238E27FC236}">
                <a16:creationId xmlns:a16="http://schemas.microsoft.com/office/drawing/2014/main" id="{4FF8A316-49C2-8F49-BA39-1CB848714D5E}"/>
              </a:ext>
            </a:extLst>
          </p:cNvPr>
          <p:cNvSpPr txBox="1"/>
          <p:nvPr/>
        </p:nvSpPr>
        <p:spPr>
          <a:xfrm>
            <a:off x="1359048" y="1806542"/>
            <a:ext cx="7594452" cy="830997"/>
          </a:xfrm>
          <a:prstGeom prst="rect">
            <a:avLst/>
          </a:prstGeom>
          <a:noFill/>
        </p:spPr>
        <p:txBody>
          <a:bodyPr wrap="square" rtlCol="0" anchor="t">
            <a:spAutoFit/>
          </a:bodyPr>
          <a:lstStyle/>
          <a:p>
            <a:r>
              <a:rPr lang="en-US" sz="2400" dirty="0"/>
              <a:t>A 1-box stock and flow diagram visualizes the basic system components. </a:t>
            </a:r>
          </a:p>
        </p:txBody>
      </p:sp>
      <p:grpSp>
        <p:nvGrpSpPr>
          <p:cNvPr id="16" name="Group 15" descr="The diagram shows one arrow, the input flow (or flux in) pointing left to right into the left edge of a box, the pool (stock or reservoir).  A second arrow, the output flow (or flux out) points left to right out of the box from the right side.  Flows are in per unit time. " title="A 1-box stock and flow diagram">
            <a:extLst>
              <a:ext uri="{FF2B5EF4-FFF2-40B4-BE49-F238E27FC236}">
                <a16:creationId xmlns:a16="http://schemas.microsoft.com/office/drawing/2014/main" id="{06CBDA70-99AF-9D4E-8DCE-D6E5EE85E114}"/>
              </a:ext>
            </a:extLst>
          </p:cNvPr>
          <p:cNvGrpSpPr/>
          <p:nvPr/>
        </p:nvGrpSpPr>
        <p:grpSpPr>
          <a:xfrm>
            <a:off x="1695450" y="3040562"/>
            <a:ext cx="6971197" cy="1447800"/>
            <a:chOff x="1695450" y="3040562"/>
            <a:chExt cx="6971197" cy="1447800"/>
          </a:xfrm>
        </p:grpSpPr>
        <p:sp>
          <p:nvSpPr>
            <p:cNvPr id="7" name="Rectangle 6">
              <a:extLst>
                <a:ext uri="{FF2B5EF4-FFF2-40B4-BE49-F238E27FC236}">
                  <a16:creationId xmlns:a16="http://schemas.microsoft.com/office/drawing/2014/main" id="{4EA7C9B5-3F73-4245-A16C-0F00B1814D87}"/>
                </a:ext>
              </a:extLst>
            </p:cNvPr>
            <p:cNvSpPr/>
            <p:nvPr/>
          </p:nvSpPr>
          <p:spPr>
            <a:xfrm>
              <a:off x="3941274" y="3040562"/>
              <a:ext cx="2265045" cy="1447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F650635-3EAD-524F-B134-913287BC5DAF}"/>
                </a:ext>
              </a:extLst>
            </p:cNvPr>
            <p:cNvCxnSpPr/>
            <p:nvPr/>
          </p:nvCxnSpPr>
          <p:spPr>
            <a:xfrm>
              <a:off x="1695450"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E4F76CC-0C31-0347-A376-604A79B644D6}"/>
                </a:ext>
              </a:extLst>
            </p:cNvPr>
            <p:cNvCxnSpPr/>
            <p:nvPr/>
          </p:nvCxnSpPr>
          <p:spPr>
            <a:xfrm>
              <a:off x="6206319"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CEB947A-2893-2941-9767-0CBF650F763B}"/>
                </a:ext>
              </a:extLst>
            </p:cNvPr>
            <p:cNvSpPr txBox="1"/>
            <p:nvPr/>
          </p:nvSpPr>
          <p:spPr>
            <a:xfrm>
              <a:off x="1823987" y="3331300"/>
              <a:ext cx="1988750" cy="369332"/>
            </a:xfrm>
            <a:prstGeom prst="rect">
              <a:avLst/>
            </a:prstGeom>
            <a:noFill/>
          </p:spPr>
          <p:txBody>
            <a:bodyPr wrap="none" rtlCol="0">
              <a:spAutoFit/>
            </a:bodyPr>
            <a:lstStyle/>
            <a:p>
              <a:r>
                <a:rPr lang="en-US" dirty="0"/>
                <a:t>Input Flow (Flux In)</a:t>
              </a:r>
            </a:p>
          </p:txBody>
        </p:sp>
        <p:sp>
          <p:nvSpPr>
            <p:cNvPr id="12" name="TextBox 11">
              <a:extLst>
                <a:ext uri="{FF2B5EF4-FFF2-40B4-BE49-F238E27FC236}">
                  <a16:creationId xmlns:a16="http://schemas.microsoft.com/office/drawing/2014/main" id="{EC4AB2B0-F517-884C-8838-A4A5F34032BF}"/>
                </a:ext>
              </a:extLst>
            </p:cNvPr>
            <p:cNvSpPr txBox="1"/>
            <p:nvPr/>
          </p:nvSpPr>
          <p:spPr>
            <a:xfrm>
              <a:off x="2126410" y="3856794"/>
              <a:ext cx="1383905" cy="369332"/>
            </a:xfrm>
            <a:prstGeom prst="rect">
              <a:avLst/>
            </a:prstGeom>
            <a:noFill/>
          </p:spPr>
          <p:txBody>
            <a:bodyPr wrap="none" rtlCol="0">
              <a:spAutoFit/>
            </a:bodyPr>
            <a:lstStyle/>
            <a:p>
              <a:r>
                <a:rPr lang="en-US" i="1" dirty="0"/>
                <a:t>Per unit time</a:t>
              </a:r>
            </a:p>
          </p:txBody>
        </p:sp>
        <p:sp>
          <p:nvSpPr>
            <p:cNvPr id="13" name="TextBox 12">
              <a:extLst>
                <a:ext uri="{FF2B5EF4-FFF2-40B4-BE49-F238E27FC236}">
                  <a16:creationId xmlns:a16="http://schemas.microsoft.com/office/drawing/2014/main" id="{ECCC9E56-A17B-EE43-94FA-2AC5046E07F4}"/>
                </a:ext>
              </a:extLst>
            </p:cNvPr>
            <p:cNvSpPr txBox="1"/>
            <p:nvPr/>
          </p:nvSpPr>
          <p:spPr>
            <a:xfrm>
              <a:off x="6334855" y="3331300"/>
              <a:ext cx="2331792" cy="369332"/>
            </a:xfrm>
            <a:prstGeom prst="rect">
              <a:avLst/>
            </a:prstGeom>
            <a:noFill/>
          </p:spPr>
          <p:txBody>
            <a:bodyPr wrap="none" rtlCol="0">
              <a:spAutoFit/>
            </a:bodyPr>
            <a:lstStyle/>
            <a:p>
              <a:r>
                <a:rPr lang="en-US" dirty="0"/>
                <a:t>Output Flow (Flux Out)</a:t>
              </a:r>
            </a:p>
          </p:txBody>
        </p:sp>
        <p:sp>
          <p:nvSpPr>
            <p:cNvPr id="14" name="TextBox 13">
              <a:extLst>
                <a:ext uri="{FF2B5EF4-FFF2-40B4-BE49-F238E27FC236}">
                  <a16:creationId xmlns:a16="http://schemas.microsoft.com/office/drawing/2014/main" id="{6257826B-7D1A-3B41-804A-F230C8BA39D7}"/>
                </a:ext>
              </a:extLst>
            </p:cNvPr>
            <p:cNvSpPr txBox="1"/>
            <p:nvPr/>
          </p:nvSpPr>
          <p:spPr>
            <a:xfrm>
              <a:off x="6637278" y="3856794"/>
              <a:ext cx="1383905" cy="369332"/>
            </a:xfrm>
            <a:prstGeom prst="rect">
              <a:avLst/>
            </a:prstGeom>
            <a:noFill/>
          </p:spPr>
          <p:txBody>
            <a:bodyPr wrap="none" rtlCol="0">
              <a:spAutoFit/>
            </a:bodyPr>
            <a:lstStyle/>
            <a:p>
              <a:r>
                <a:rPr lang="en-US" i="1" dirty="0"/>
                <a:t>Per unit time</a:t>
              </a:r>
            </a:p>
          </p:txBody>
        </p:sp>
        <p:sp>
          <p:nvSpPr>
            <p:cNvPr id="15" name="TextBox 14">
              <a:extLst>
                <a:ext uri="{FF2B5EF4-FFF2-40B4-BE49-F238E27FC236}">
                  <a16:creationId xmlns:a16="http://schemas.microsoft.com/office/drawing/2014/main" id="{C8F72772-2A37-404C-8637-9F257AA1D012}"/>
                </a:ext>
              </a:extLst>
            </p:cNvPr>
            <p:cNvSpPr txBox="1"/>
            <p:nvPr/>
          </p:nvSpPr>
          <p:spPr>
            <a:xfrm>
              <a:off x="4194292" y="3441297"/>
              <a:ext cx="1759008" cy="646331"/>
            </a:xfrm>
            <a:prstGeom prst="rect">
              <a:avLst/>
            </a:prstGeom>
            <a:noFill/>
          </p:spPr>
          <p:txBody>
            <a:bodyPr wrap="none" rtlCol="0">
              <a:spAutoFit/>
            </a:bodyPr>
            <a:lstStyle/>
            <a:p>
              <a:pPr algn="ctr"/>
              <a:r>
                <a:rPr lang="en-US" dirty="0"/>
                <a:t>Pool </a:t>
              </a:r>
            </a:p>
            <a:p>
              <a:pPr algn="ctr"/>
              <a:r>
                <a:rPr lang="en-US" dirty="0"/>
                <a:t>(stock, reservoir)</a:t>
              </a:r>
            </a:p>
          </p:txBody>
        </p:sp>
      </p:grpSp>
      <p:sp>
        <p:nvSpPr>
          <p:cNvPr id="6" name="TextBox 5">
            <a:extLst>
              <a:ext uri="{FF2B5EF4-FFF2-40B4-BE49-F238E27FC236}">
                <a16:creationId xmlns:a16="http://schemas.microsoft.com/office/drawing/2014/main" id="{D7925E08-F9A1-1B43-A776-DA7979CFE7D0}"/>
              </a:ext>
            </a:extLst>
          </p:cNvPr>
          <p:cNvSpPr txBox="1"/>
          <p:nvPr/>
        </p:nvSpPr>
        <p:spPr>
          <a:xfrm>
            <a:off x="1524001" y="4889097"/>
            <a:ext cx="7429499" cy="1938992"/>
          </a:xfrm>
          <a:prstGeom prst="rect">
            <a:avLst/>
          </a:prstGeom>
          <a:noFill/>
        </p:spPr>
        <p:txBody>
          <a:bodyPr wrap="square" rtlCol="0">
            <a:spAutoFit/>
          </a:bodyPr>
          <a:lstStyle/>
          <a:p>
            <a:r>
              <a:rPr lang="en-US" sz="2400" dirty="0"/>
              <a:t>Once a basic system has been represented in a diagram, modelers can add feedbacks and define relationships using mathematical equations so that the system can be tested and observed over time and under varying conditions.</a:t>
            </a:r>
          </a:p>
        </p:txBody>
      </p:sp>
    </p:spTree>
    <p:extLst>
      <p:ext uri="{BB962C8B-B14F-4D97-AF65-F5344CB8AC3E}">
        <p14:creationId xmlns:p14="http://schemas.microsoft.com/office/powerpoint/2010/main" val="8225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7741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Systems Vocabulary (continued)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1911760"/>
                <a:ext cx="7445979" cy="4298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latin typeface="Calibri Light" panose="020F0302020204030204" pitchFamily="34" charset="0"/>
                    <a:cs typeface="Calibri Light" panose="020F0302020204030204" pitchFamily="34" charset="0"/>
                  </a:rPr>
                  <a:t>Turnover rate </a:t>
                </a:r>
                <a:r>
                  <a:rPr lang="en-US" dirty="0">
                    <a:latin typeface="Calibri Light" panose="020F0302020204030204" pitchFamily="34" charset="0"/>
                    <a:cs typeface="Calibri Light" panose="020F0302020204030204" pitchFamily="34" charset="0"/>
                  </a:rPr>
                  <a:t>– the fraction of material that leaves a pool in a specified time interval.  Assuming the system is in dynamic equilibrium (flux in = flux out), then</a:t>
                </a: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Turnover</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0" smtClean="0">
                          <a:latin typeface="Cambria Math" panose="02040503050406030204" pitchFamily="18" charset="0"/>
                        </a:rPr>
                        <m:t>=</m:t>
                      </m:r>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Flux</m:t>
                          </m:r>
                        </m:num>
                        <m:den>
                          <m:r>
                            <m:rPr>
                              <m:sty m:val="p"/>
                            </m:rPr>
                            <a:rPr lang="en-US" b="0" i="0" smtClean="0">
                              <a:latin typeface="Cambria Math" panose="02040503050406030204" pitchFamily="18" charset="0"/>
                            </a:rPr>
                            <m:t>Stock</m:t>
                          </m:r>
                        </m:den>
                      </m:f>
                    </m:oMath>
                  </m:oMathPara>
                </a14:m>
                <a:endParaRPr lang="en-US" dirty="0">
                  <a:latin typeface="Calibri Light" panose="020F0302020204030204" pitchFamily="34" charset="0"/>
                  <a:cs typeface="Calibri Light" panose="020F0302020204030204" pitchFamily="34" charset="0"/>
                </a:endParaRPr>
              </a:p>
              <a:p>
                <a:r>
                  <a:rPr lang="en-US" i="1" dirty="0">
                    <a:latin typeface="Calibri Light" panose="020F0302020204030204" pitchFamily="34" charset="0"/>
                    <a:cs typeface="Calibri Light" panose="020F0302020204030204" pitchFamily="34" charset="0"/>
                  </a:rPr>
                  <a:t>Residence time </a:t>
                </a:r>
                <a:r>
                  <a:rPr lang="en-US" dirty="0">
                    <a:latin typeface="Calibri Light" panose="020F0302020204030204" pitchFamily="34" charset="0"/>
                    <a:cs typeface="Calibri Light" panose="020F0302020204030204" pitchFamily="34" charset="0"/>
                  </a:rPr>
                  <a:t>– the average length of time that material spends in a given pool. Assuming the system is in dynamic equilibrium (flux in = flux out), then</a:t>
                </a:r>
              </a:p>
              <a:p>
                <a:pPr marL="0" indent="0" algn="ctr">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Residence</m:t>
                      </m:r>
                      <m:r>
                        <a:rPr lang="en-US" b="0" i="0" smtClean="0">
                          <a:latin typeface="Cambria Math" panose="02040503050406030204" pitchFamily="18" charset="0"/>
                        </a:rPr>
                        <m:t> </m:t>
                      </m:r>
                      <m:r>
                        <m:rPr>
                          <m:sty m:val="p"/>
                        </m:rPr>
                        <a:rPr lang="en-US" b="0" i="0" smtClean="0">
                          <a:latin typeface="Cambria Math" panose="02040503050406030204" pitchFamily="18" charset="0"/>
                        </a:rPr>
                        <m:t>Time</m:t>
                      </m:r>
                      <m:r>
                        <a:rPr lang="en-US" b="0" i="0" smtClean="0">
                          <a:latin typeface="Cambria Math" panose="02040503050406030204" pitchFamily="18" charset="0"/>
                        </a:rPr>
                        <m:t>=</m:t>
                      </m:r>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Stock</m:t>
                          </m:r>
                        </m:num>
                        <m:den>
                          <m:r>
                            <m:rPr>
                              <m:sty m:val="p"/>
                            </m:rPr>
                            <a:rPr lang="en-US" b="0" i="0" smtClean="0">
                              <a:latin typeface="Cambria Math" panose="02040503050406030204" pitchFamily="18" charset="0"/>
                            </a:rPr>
                            <m:t>Flux</m:t>
                          </m:r>
                        </m:den>
                      </m:f>
                    </m:oMath>
                  </m:oMathPara>
                </a14:m>
                <a:endParaRPr lang="en-US" dirty="0">
                  <a:latin typeface="Calibri Light" panose="020F0302020204030204" pitchFamily="34" charset="0"/>
                  <a:cs typeface="Calibri Light" panose="020F0302020204030204" pitchFamily="34" charset="0"/>
                </a:endParaRPr>
              </a:p>
            </p:txBody>
          </p:sp>
        </mc:Choice>
        <mc:Fallback xmlns="">
          <p:sp>
            <p:nvSpPr>
              <p:cNvPr id="3" name="Content Placeholder 2">
                <a:extLst>
                  <a:ext uri="{FF2B5EF4-FFF2-40B4-BE49-F238E27FC236}">
                    <a16:creationId xmlns:a16="http://schemas.microsoft.com/office/drawing/2014/main" id="{B2371F29-4F09-9444-A1A1-6C6AF138C475}"/>
                  </a:ext>
                </a:extLst>
              </p:cNvPr>
              <p:cNvSpPr txBox="1">
                <a:spLocks noRot="1" noChangeAspect="1" noMove="1" noResize="1" noEditPoints="1" noAdjustHandles="1" noChangeArrowheads="1" noChangeShapeType="1" noTextEdit="1"/>
              </p:cNvSpPr>
              <p:nvPr/>
            </p:nvSpPr>
            <p:spPr>
              <a:xfrm>
                <a:off x="1382713" y="1911760"/>
                <a:ext cx="7445979" cy="4298540"/>
              </a:xfrm>
              <a:prstGeom prst="rect">
                <a:avLst/>
              </a:prstGeom>
              <a:blipFill>
                <a:blip r:embed="rId2"/>
                <a:stretch>
                  <a:fillRect l="-1363" t="-2360" r="-852" b="-12389"/>
                </a:stretch>
              </a:blipFill>
            </p:spPr>
            <p:txBody>
              <a:bodyPr/>
              <a:lstStyle/>
              <a:p>
                <a:r>
                  <a:rPr lang="en-US">
                    <a:noFill/>
                  </a:rPr>
                  <a:t> </a:t>
                </a:r>
              </a:p>
            </p:txBody>
          </p:sp>
        </mc:Fallback>
      </mc:AlternateContent>
    </p:spTree>
    <p:extLst>
      <p:ext uri="{BB962C8B-B14F-4D97-AF65-F5344CB8AC3E}">
        <p14:creationId xmlns:p14="http://schemas.microsoft.com/office/powerpoint/2010/main" val="71385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5ADD53-F265-0549-8BD9-3BDED7B9FD52}"/>
              </a:ext>
            </a:extLst>
          </p:cNvPr>
          <p:cNvSpPr txBox="1">
            <a:spLocks/>
          </p:cNvSpPr>
          <p:nvPr/>
        </p:nvSpPr>
        <p:spPr>
          <a:xfrm>
            <a:off x="1328928" y="8503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What is a Model?</a:t>
            </a:r>
          </a:p>
        </p:txBody>
      </p:sp>
      <p:sp>
        <p:nvSpPr>
          <p:cNvPr id="5" name="TextBox 4">
            <a:extLst>
              <a:ext uri="{FF2B5EF4-FFF2-40B4-BE49-F238E27FC236}">
                <a16:creationId xmlns:a16="http://schemas.microsoft.com/office/drawing/2014/main" id="{3331B939-A698-DD44-82FB-6948587CC932}"/>
              </a:ext>
            </a:extLst>
          </p:cNvPr>
          <p:cNvSpPr txBox="1"/>
          <p:nvPr/>
        </p:nvSpPr>
        <p:spPr>
          <a:xfrm>
            <a:off x="1359048" y="1806542"/>
            <a:ext cx="7594452" cy="1200329"/>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Models are tools that help us understand and explain systems that are too complex or difficult to observe or comprehend on our own. </a:t>
            </a:r>
          </a:p>
        </p:txBody>
      </p:sp>
      <p:sp>
        <p:nvSpPr>
          <p:cNvPr id="2" name="TextBox 1">
            <a:extLst>
              <a:ext uri="{FF2B5EF4-FFF2-40B4-BE49-F238E27FC236}">
                <a16:creationId xmlns:a16="http://schemas.microsoft.com/office/drawing/2014/main" id="{508451B0-CD43-FA44-9BBF-B425BD4FA10F}"/>
              </a:ext>
            </a:extLst>
          </p:cNvPr>
          <p:cNvSpPr txBox="1"/>
          <p:nvPr/>
        </p:nvSpPr>
        <p:spPr>
          <a:xfrm>
            <a:off x="1328929" y="3291681"/>
            <a:ext cx="3602836" cy="2677656"/>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Some models have complex mathematical equations, but we can still learn a great deal from models with basic math functions like addition, subtraction, multiplication, and division. </a:t>
            </a:r>
          </a:p>
        </p:txBody>
      </p:sp>
      <p:sp>
        <p:nvSpPr>
          <p:cNvPr id="8" name="TextBox 7">
            <a:extLst>
              <a:ext uri="{FF2B5EF4-FFF2-40B4-BE49-F238E27FC236}">
                <a16:creationId xmlns:a16="http://schemas.microsoft.com/office/drawing/2014/main" id="{8241DC22-C1FA-CA42-8BAF-038D98DF8F36}"/>
              </a:ext>
            </a:extLst>
          </p:cNvPr>
          <p:cNvSpPr txBox="1"/>
          <p:nvPr/>
        </p:nvSpPr>
        <p:spPr>
          <a:xfrm>
            <a:off x="5013960" y="5212080"/>
            <a:ext cx="3903507"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A complex set of model equations for friction velocity. Not all models are this complex. Simple models with basic math are equally useful. </a:t>
            </a:r>
          </a:p>
        </p:txBody>
      </p:sp>
      <p:pic>
        <p:nvPicPr>
          <p:cNvPr id="6" name="Picture 5" descr="A black chalkboard with complex mathematical equations and associated graphs, illustrating an example of a complex model for friction velocity. Not all models are this complex. Photo by Elizabeth Burakowski, 2016. " title="Chalkboard with complex equations and graphs">
            <a:extLst>
              <a:ext uri="{FF2B5EF4-FFF2-40B4-BE49-F238E27FC236}">
                <a16:creationId xmlns:a16="http://schemas.microsoft.com/office/drawing/2014/main" id="{EA31775F-C894-D844-A8D8-1D903D2E9730}"/>
              </a:ext>
            </a:extLst>
          </p:cNvPr>
          <p:cNvPicPr>
            <a:picLocks noChangeAspect="1"/>
          </p:cNvPicPr>
          <p:nvPr/>
        </p:nvPicPr>
        <p:blipFill rotWithShape="1">
          <a:blip r:embed="rId2"/>
          <a:srcRect t="1101"/>
          <a:stretch/>
        </p:blipFill>
        <p:spPr>
          <a:xfrm>
            <a:off x="5029700" y="2896660"/>
            <a:ext cx="3887767" cy="2162341"/>
          </a:xfrm>
          <a:prstGeom prst="rect">
            <a:avLst/>
          </a:prstGeom>
        </p:spPr>
      </p:pic>
      <p:sp>
        <p:nvSpPr>
          <p:cNvPr id="9" name="TextBox 8">
            <a:extLst>
              <a:ext uri="{FF2B5EF4-FFF2-40B4-BE49-F238E27FC236}">
                <a16:creationId xmlns:a16="http://schemas.microsoft.com/office/drawing/2014/main" id="{55B69923-659F-7D41-8C6A-9899D80D3124}"/>
              </a:ext>
            </a:extLst>
          </p:cNvPr>
          <p:cNvSpPr txBox="1"/>
          <p:nvPr/>
        </p:nvSpPr>
        <p:spPr>
          <a:xfrm>
            <a:off x="4977485" y="5011579"/>
            <a:ext cx="2313454" cy="246221"/>
          </a:xfrm>
          <a:prstGeom prst="rect">
            <a:avLst/>
          </a:prstGeom>
          <a:noFill/>
        </p:spPr>
        <p:txBody>
          <a:bodyPr wrap="none" rtlCol="0">
            <a:spAutoFit/>
          </a:bodyPr>
          <a:lstStyle/>
          <a:p>
            <a:r>
              <a:rPr lang="en-US" sz="1000" i="1" dirty="0"/>
              <a:t>Photo credit: Elizabeth </a:t>
            </a:r>
            <a:r>
              <a:rPr lang="en-US" sz="1000" i="1" dirty="0" err="1"/>
              <a:t>Burakowski</a:t>
            </a:r>
            <a:r>
              <a:rPr lang="en-US" sz="1000" i="1" dirty="0"/>
              <a:t>, 2016</a:t>
            </a:r>
          </a:p>
        </p:txBody>
      </p:sp>
    </p:spTree>
    <p:extLst>
      <p:ext uri="{BB962C8B-B14F-4D97-AF65-F5344CB8AC3E}">
        <p14:creationId xmlns:p14="http://schemas.microsoft.com/office/powerpoint/2010/main" val="208280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FF9F8-462B-EC41-BB09-4EE6554D6BE9}"/>
              </a:ext>
            </a:extLst>
          </p:cNvPr>
          <p:cNvSpPr txBox="1"/>
          <p:nvPr/>
        </p:nvSpPr>
        <p:spPr>
          <a:xfrm>
            <a:off x="1499355" y="2003685"/>
            <a:ext cx="7448550" cy="1815882"/>
          </a:xfrm>
          <a:prstGeom prst="rect">
            <a:avLst/>
          </a:prstGeom>
          <a:noFill/>
        </p:spPr>
        <p:txBody>
          <a:bodyPr wrap="square" rtlCol="0">
            <a:spAutoFit/>
          </a:bodyPr>
          <a:lstStyle/>
          <a:p>
            <a:r>
              <a:rPr lang="en-US" sz="2800" dirty="0">
                <a:latin typeface="Calibri Light" panose="020F0302020204030204" pitchFamily="34" charset="0"/>
                <a:cs typeface="Calibri Light" panose="020F0302020204030204" pitchFamily="34" charset="0"/>
              </a:rPr>
              <a:t>Scientists use models to examine the fundamental behavior of a system, such as how carbon is stored and cycled through a forest. </a:t>
            </a:r>
          </a:p>
          <a:p>
            <a:endParaRPr lang="en-US" sz="2800" dirty="0">
              <a:latin typeface="Calibri Light" panose="020F0302020204030204" pitchFamily="34" charset="0"/>
              <a:cs typeface="Calibri Light" panose="020F0302020204030204" pitchFamily="34" charset="0"/>
            </a:endParaRPr>
          </a:p>
        </p:txBody>
      </p:sp>
      <p:sp>
        <p:nvSpPr>
          <p:cNvPr id="3" name="Title 1">
            <a:extLst>
              <a:ext uri="{FF2B5EF4-FFF2-40B4-BE49-F238E27FC236}">
                <a16:creationId xmlns:a16="http://schemas.microsoft.com/office/drawing/2014/main" id="{859551A1-0790-C245-A3B2-CF2E43920872}"/>
              </a:ext>
            </a:extLst>
          </p:cNvPr>
          <p:cNvSpPr txBox="1">
            <a:spLocks/>
          </p:cNvSpPr>
          <p:nvPr/>
        </p:nvSpPr>
        <p:spPr>
          <a:xfrm>
            <a:off x="1328927" y="945561"/>
            <a:ext cx="77894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Why use models?</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5" name="Picture 4" descr="A photo of a forest stream weaving its way south through a narrow channel. Moss grows thick on rocky outcrops that line the stream channel and tall trees form a tunnel over the stream, where sunlight filters through and reflects off the still water. " title="Photo of a forest stream">
            <a:extLst>
              <a:ext uri="{FF2B5EF4-FFF2-40B4-BE49-F238E27FC236}">
                <a16:creationId xmlns:a16="http://schemas.microsoft.com/office/drawing/2014/main" id="{56114A57-83FC-EB46-8014-FC712319FCF9}"/>
              </a:ext>
            </a:extLst>
          </p:cNvPr>
          <p:cNvPicPr>
            <a:picLocks noChangeAspect="1"/>
          </p:cNvPicPr>
          <p:nvPr/>
        </p:nvPicPr>
        <p:blipFill>
          <a:blip r:embed="rId2"/>
          <a:stretch>
            <a:fillRect/>
          </a:stretch>
        </p:blipFill>
        <p:spPr>
          <a:xfrm>
            <a:off x="2937120" y="3566160"/>
            <a:ext cx="4064000" cy="3048000"/>
          </a:xfrm>
          <a:prstGeom prst="rect">
            <a:avLst/>
          </a:prstGeom>
        </p:spPr>
      </p:pic>
    </p:spTree>
    <p:extLst>
      <p:ext uri="{BB962C8B-B14F-4D97-AF65-F5344CB8AC3E}">
        <p14:creationId xmlns:p14="http://schemas.microsoft.com/office/powerpoint/2010/main" val="225827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6F5B1-E337-6D43-AE3E-52FF4137526F}"/>
              </a:ext>
            </a:extLst>
          </p:cNvPr>
          <p:cNvSpPr txBox="1">
            <a:spLocks/>
          </p:cNvSpPr>
          <p:nvPr/>
        </p:nvSpPr>
        <p:spPr>
          <a:xfrm>
            <a:off x="1328927" y="945561"/>
            <a:ext cx="77894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Modeling Systems with the 1-Box Model</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2" name="Content Placeholder 2">
            <a:extLst>
              <a:ext uri="{FF2B5EF4-FFF2-40B4-BE49-F238E27FC236}">
                <a16:creationId xmlns:a16="http://schemas.microsoft.com/office/drawing/2014/main" id="{364563CF-A20E-9E4A-965E-25F4578C0D52}"/>
              </a:ext>
            </a:extLst>
          </p:cNvPr>
          <p:cNvSpPr txBox="1">
            <a:spLocks/>
          </p:cNvSpPr>
          <p:nvPr/>
        </p:nvSpPr>
        <p:spPr>
          <a:xfrm>
            <a:off x="1456454" y="1968910"/>
            <a:ext cx="7409108" cy="19027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10000"/>
              </a:lnSpc>
              <a:buNone/>
              <a:defRPr/>
            </a:pPr>
            <a:r>
              <a:rPr lang="en-US" sz="2400" dirty="0">
                <a:solidFill>
                  <a:prstClr val="black"/>
                </a:solidFill>
              </a:rPr>
              <a:t>The 1-box model represents an individual component of a system.  Using these models introduce concepts like inputs, outputs and residence time and show how these can produce particular patterns of change over time.</a:t>
            </a:r>
          </a:p>
        </p:txBody>
      </p:sp>
      <p:grpSp>
        <p:nvGrpSpPr>
          <p:cNvPr id="19" name="Group 18" descr="The diagram shows one arrow, the input flow (or flux in) pointing left to right into the left edge of a box, the pool (stock or reservoir).  A second arrow, the output flow (or flux out) points left to right out of the box from the right side.  Flows are in per unit time. " title="A 1-box stock and flow diagram">
            <a:extLst>
              <a:ext uri="{FF2B5EF4-FFF2-40B4-BE49-F238E27FC236}">
                <a16:creationId xmlns:a16="http://schemas.microsoft.com/office/drawing/2014/main" id="{9529448B-001D-0B41-B8C5-A16B753ED706}"/>
              </a:ext>
            </a:extLst>
          </p:cNvPr>
          <p:cNvGrpSpPr/>
          <p:nvPr/>
        </p:nvGrpSpPr>
        <p:grpSpPr>
          <a:xfrm>
            <a:off x="1738031" y="4072814"/>
            <a:ext cx="6971197" cy="1447800"/>
            <a:chOff x="1695450" y="3040562"/>
            <a:chExt cx="6971197" cy="1447800"/>
          </a:xfrm>
        </p:grpSpPr>
        <p:sp>
          <p:nvSpPr>
            <p:cNvPr id="20" name="Rectangle 19">
              <a:extLst>
                <a:ext uri="{FF2B5EF4-FFF2-40B4-BE49-F238E27FC236}">
                  <a16:creationId xmlns:a16="http://schemas.microsoft.com/office/drawing/2014/main" id="{9FFAD2A0-0806-5547-856D-D8DEB47FB84D}"/>
                </a:ext>
              </a:extLst>
            </p:cNvPr>
            <p:cNvSpPr/>
            <p:nvPr/>
          </p:nvSpPr>
          <p:spPr>
            <a:xfrm>
              <a:off x="3941274" y="3040562"/>
              <a:ext cx="2265045" cy="1447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1B6C83D-1AD1-B847-A9F5-93570425E7EA}"/>
                </a:ext>
              </a:extLst>
            </p:cNvPr>
            <p:cNvCxnSpPr/>
            <p:nvPr/>
          </p:nvCxnSpPr>
          <p:spPr>
            <a:xfrm>
              <a:off x="1695450"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28578FC-AEC2-E14F-B1E6-19F6B31499F7}"/>
                </a:ext>
              </a:extLst>
            </p:cNvPr>
            <p:cNvCxnSpPr/>
            <p:nvPr/>
          </p:nvCxnSpPr>
          <p:spPr>
            <a:xfrm>
              <a:off x="6206319" y="3764462"/>
              <a:ext cx="2245824"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763267A-163A-DD4E-826D-6F7656BE3859}"/>
                </a:ext>
              </a:extLst>
            </p:cNvPr>
            <p:cNvSpPr txBox="1"/>
            <p:nvPr/>
          </p:nvSpPr>
          <p:spPr>
            <a:xfrm>
              <a:off x="1823987" y="3331300"/>
              <a:ext cx="1988750" cy="369332"/>
            </a:xfrm>
            <a:prstGeom prst="rect">
              <a:avLst/>
            </a:prstGeom>
            <a:noFill/>
          </p:spPr>
          <p:txBody>
            <a:bodyPr wrap="none" rtlCol="0">
              <a:spAutoFit/>
            </a:bodyPr>
            <a:lstStyle/>
            <a:p>
              <a:r>
                <a:rPr lang="en-US" dirty="0"/>
                <a:t>Input Flow (Flux In)</a:t>
              </a:r>
            </a:p>
          </p:txBody>
        </p:sp>
        <p:sp>
          <p:nvSpPr>
            <p:cNvPr id="24" name="TextBox 23">
              <a:extLst>
                <a:ext uri="{FF2B5EF4-FFF2-40B4-BE49-F238E27FC236}">
                  <a16:creationId xmlns:a16="http://schemas.microsoft.com/office/drawing/2014/main" id="{660D232C-0E18-0843-8B88-33DC9C78B02E}"/>
                </a:ext>
              </a:extLst>
            </p:cNvPr>
            <p:cNvSpPr txBox="1"/>
            <p:nvPr/>
          </p:nvSpPr>
          <p:spPr>
            <a:xfrm>
              <a:off x="2126410" y="3856794"/>
              <a:ext cx="1383905" cy="369332"/>
            </a:xfrm>
            <a:prstGeom prst="rect">
              <a:avLst/>
            </a:prstGeom>
            <a:noFill/>
          </p:spPr>
          <p:txBody>
            <a:bodyPr wrap="none" rtlCol="0">
              <a:spAutoFit/>
            </a:bodyPr>
            <a:lstStyle/>
            <a:p>
              <a:r>
                <a:rPr lang="en-US" i="1" dirty="0"/>
                <a:t>Per unit time</a:t>
              </a:r>
            </a:p>
          </p:txBody>
        </p:sp>
        <p:sp>
          <p:nvSpPr>
            <p:cNvPr id="25" name="TextBox 24">
              <a:extLst>
                <a:ext uri="{FF2B5EF4-FFF2-40B4-BE49-F238E27FC236}">
                  <a16:creationId xmlns:a16="http://schemas.microsoft.com/office/drawing/2014/main" id="{D0C32F7D-36A2-8142-B680-F5E845C931F7}"/>
                </a:ext>
              </a:extLst>
            </p:cNvPr>
            <p:cNvSpPr txBox="1"/>
            <p:nvPr/>
          </p:nvSpPr>
          <p:spPr>
            <a:xfrm>
              <a:off x="6334855" y="3331300"/>
              <a:ext cx="2331792" cy="369332"/>
            </a:xfrm>
            <a:prstGeom prst="rect">
              <a:avLst/>
            </a:prstGeom>
            <a:noFill/>
          </p:spPr>
          <p:txBody>
            <a:bodyPr wrap="none" rtlCol="0">
              <a:spAutoFit/>
            </a:bodyPr>
            <a:lstStyle/>
            <a:p>
              <a:r>
                <a:rPr lang="en-US" dirty="0"/>
                <a:t>Output Flow (Flux Out)</a:t>
              </a:r>
            </a:p>
          </p:txBody>
        </p:sp>
        <p:sp>
          <p:nvSpPr>
            <p:cNvPr id="26" name="TextBox 25">
              <a:extLst>
                <a:ext uri="{FF2B5EF4-FFF2-40B4-BE49-F238E27FC236}">
                  <a16:creationId xmlns:a16="http://schemas.microsoft.com/office/drawing/2014/main" id="{ABCC2D7A-2349-B047-8C6F-BAD17EF9CCD8}"/>
                </a:ext>
              </a:extLst>
            </p:cNvPr>
            <p:cNvSpPr txBox="1"/>
            <p:nvPr/>
          </p:nvSpPr>
          <p:spPr>
            <a:xfrm>
              <a:off x="6637278" y="3856794"/>
              <a:ext cx="1383905" cy="369332"/>
            </a:xfrm>
            <a:prstGeom prst="rect">
              <a:avLst/>
            </a:prstGeom>
            <a:noFill/>
          </p:spPr>
          <p:txBody>
            <a:bodyPr wrap="none" rtlCol="0">
              <a:spAutoFit/>
            </a:bodyPr>
            <a:lstStyle/>
            <a:p>
              <a:r>
                <a:rPr lang="en-US" i="1" dirty="0"/>
                <a:t>Per unit time</a:t>
              </a:r>
            </a:p>
          </p:txBody>
        </p:sp>
        <p:sp>
          <p:nvSpPr>
            <p:cNvPr id="27" name="TextBox 26">
              <a:extLst>
                <a:ext uri="{FF2B5EF4-FFF2-40B4-BE49-F238E27FC236}">
                  <a16:creationId xmlns:a16="http://schemas.microsoft.com/office/drawing/2014/main" id="{214A57B2-3ECD-3342-BA1E-DE399004800A}"/>
                </a:ext>
              </a:extLst>
            </p:cNvPr>
            <p:cNvSpPr txBox="1"/>
            <p:nvPr/>
          </p:nvSpPr>
          <p:spPr>
            <a:xfrm>
              <a:off x="4194292" y="3441297"/>
              <a:ext cx="1759008" cy="646331"/>
            </a:xfrm>
            <a:prstGeom prst="rect">
              <a:avLst/>
            </a:prstGeom>
            <a:noFill/>
          </p:spPr>
          <p:txBody>
            <a:bodyPr wrap="none" rtlCol="0">
              <a:spAutoFit/>
            </a:bodyPr>
            <a:lstStyle/>
            <a:p>
              <a:pPr algn="ctr"/>
              <a:r>
                <a:rPr lang="en-US" dirty="0"/>
                <a:t>Pool </a:t>
              </a:r>
            </a:p>
            <a:p>
              <a:pPr algn="ctr"/>
              <a:r>
                <a:rPr lang="en-US" dirty="0"/>
                <a:t>(stock, reservoir)</a:t>
              </a:r>
            </a:p>
          </p:txBody>
        </p:sp>
      </p:grpSp>
      <p:sp>
        <p:nvSpPr>
          <p:cNvPr id="9" name="TextBox 8">
            <a:extLst>
              <a:ext uri="{FF2B5EF4-FFF2-40B4-BE49-F238E27FC236}">
                <a16:creationId xmlns:a16="http://schemas.microsoft.com/office/drawing/2014/main" id="{B195DAB1-D281-EA4C-8630-265E2C13994C}"/>
              </a:ext>
            </a:extLst>
          </p:cNvPr>
          <p:cNvSpPr txBox="1"/>
          <p:nvPr/>
        </p:nvSpPr>
        <p:spPr>
          <a:xfrm>
            <a:off x="3487282" y="6004539"/>
            <a:ext cx="5632588" cy="7080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dirty="0">
                <a:latin typeface="Calibri Light" panose="020F0302020204030204" pitchFamily="34" charset="0"/>
                <a:cs typeface="Calibri Light" panose="020F0302020204030204" pitchFamily="34" charset="0"/>
              </a:rPr>
              <a:t>*A pool can also be referred to as a stock or reservoir, a flux can also be referred to as a flow.</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7160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Paperclip Simulation and Model</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82941" y="1998932"/>
            <a:ext cx="7492538" cy="449463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Light" charset="0"/>
                <a:ea typeface="+mn-ea"/>
                <a:cs typeface="+mn-cs"/>
                <a:hlinkClick r:id="rId2"/>
              </a:rPr>
              <a:t>Paperclip Simulation</a:t>
            </a:r>
            <a:r>
              <a:rPr kumimoji="0" lang="en-US" sz="3200" b="0" i="0" u="none" strike="noStrike" kern="1200" cap="none" spc="0" normalizeH="0" baseline="0" noProof="0" dirty="0">
                <a:ln>
                  <a:noFill/>
                </a:ln>
                <a:solidFill>
                  <a:prstClr val="black"/>
                </a:solidFill>
                <a:effectLst/>
                <a:uLnTx/>
                <a:uFillTx/>
                <a:latin typeface="Calibri Light" charset="0"/>
                <a:ea typeface="+mn-ea"/>
                <a:cs typeface="+mn-cs"/>
                <a:hlinkClick r:id="rId2"/>
              </a:rPr>
              <a:t> </a:t>
            </a:r>
            <a: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t>- Introduction to Systems Thinking </a:t>
            </a:r>
            <a:b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br>
            <a: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t>(60 minutes + 30 math extension).</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46101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2200" b="0" i="0" u="sng" strike="noStrike" kern="1200" cap="none" spc="0" normalizeH="0" baseline="0" noProof="0" dirty="0">
                <a:ln>
                  <a:noFill/>
                </a:ln>
                <a:solidFill>
                  <a:prstClr val="black"/>
                </a:solidFill>
                <a:effectLst/>
                <a:uLnTx/>
                <a:uFillTx/>
                <a:latin typeface="Calibri Light" charset="0"/>
                <a:ea typeface="+mn-ea"/>
                <a:cs typeface="+mn-cs"/>
              </a:rPr>
              <a:t>Student Outcomes:</a:t>
            </a: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Simulate a basic system</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Collect, record, and analyze data</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Create a 1-box model to learn modeling and system terms</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Manipulate variables to obtain an expected outcome</a:t>
            </a:r>
          </a:p>
          <a:p>
            <a:pPr marL="46101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2200" b="0" i="0" u="sng" strike="noStrike" kern="1200" cap="none" spc="0" normalizeH="0" baseline="0" noProof="0" dirty="0">
                <a:ln>
                  <a:noFill/>
                </a:ln>
                <a:solidFill>
                  <a:prstClr val="black"/>
                </a:solidFill>
                <a:effectLst/>
                <a:uLnTx/>
                <a:uFillTx/>
                <a:latin typeface="Calibri Light" charset="0"/>
                <a:ea typeface="+mn-ea"/>
                <a:cs typeface="+mn-cs"/>
              </a:rPr>
              <a:t>Materials:</a:t>
            </a: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Simulation materials: paperclips, bell, signs, and roles</a:t>
            </a:r>
            <a:endParaRPr kumimoji="0" lang="en-US" sz="2200" b="0" i="1"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Class Data Table (paper OR .</a:t>
            </a:r>
            <a:r>
              <a:rPr kumimoji="0" lang="en-US" sz="2200" b="0" i="0" u="none" strike="noStrike" kern="1200" cap="none" spc="0" normalizeH="0" baseline="0" noProof="0" dirty="0" err="1">
                <a:ln>
                  <a:noFill/>
                </a:ln>
                <a:solidFill>
                  <a:prstClr val="black"/>
                </a:solidFill>
                <a:effectLst/>
                <a:uLnTx/>
                <a:uFillTx/>
                <a:latin typeface="Calibri Light" charset="0"/>
                <a:ea typeface="+mn-ea"/>
                <a:cs typeface="+mn-cs"/>
              </a:rPr>
              <a:t>xls</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and Projector AND/OR Whiteboard/large paper with markers</a:t>
            </a:r>
            <a:endParaRPr kumimoji="0" lang="en-US" sz="2200" b="0" i="1"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Light" charset="0"/>
                <a:ea typeface="+mn-ea"/>
                <a:cs typeface="+mn-cs"/>
              </a:rPr>
              <a:t>Student Worksheets &amp; Paper Clip Simulation Data Table</a:t>
            </a:r>
            <a:endParaRPr kumimoji="0" lang="en-US" sz="2800" b="0" i="1" u="none" strike="noStrike" kern="1200" cap="none" spc="0" normalizeH="0" baseline="0" noProof="0" dirty="0">
              <a:ln>
                <a:noFill/>
              </a:ln>
              <a:solidFill>
                <a:prstClr val="black"/>
              </a:solidFill>
              <a:effectLst/>
              <a:uLnTx/>
              <a:uFillTx/>
              <a:latin typeface="Calibri Light" charset="0"/>
              <a:ea typeface="+mn-ea"/>
              <a:cs typeface="+mn-cs"/>
            </a:endParaRPr>
          </a:p>
          <a:p>
            <a:pPr marL="46101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Calibri Light" panose="020F0302020204030204"/>
              <a:buAutoNum type="arabicPeriod" startAt="3"/>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pic>
        <p:nvPicPr>
          <p:cNvPr id="2" name="Picture 2" descr="A close up of a clip&#10;&#10;Description generated with high confidence" title="paperclips">
            <a:extLst>
              <a:ext uri="{FF2B5EF4-FFF2-40B4-BE49-F238E27FC236}">
                <a16:creationId xmlns:a16="http://schemas.microsoft.com/office/drawing/2014/main" id="{EA33234E-32C3-40C9-82F1-5C23D639CE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5085" y="1104900"/>
            <a:ext cx="1287453" cy="974900"/>
          </a:xfrm>
          <a:prstGeom prst="rect">
            <a:avLst/>
          </a:prstGeom>
        </p:spPr>
      </p:pic>
    </p:spTree>
    <p:extLst>
      <p:ext uri="{BB962C8B-B14F-4D97-AF65-F5344CB8AC3E}">
        <p14:creationId xmlns:p14="http://schemas.microsoft.com/office/powerpoint/2010/main" val="292198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erview">
            <a:extLst>
              <a:ext uri="{FF2B5EF4-FFF2-40B4-BE49-F238E27FC236}">
                <a16:creationId xmlns:a16="http://schemas.microsoft.com/office/drawing/2014/main" id="{76162AC7-1B17-CD47-8ED8-6C396329C49E}"/>
              </a:ext>
            </a:extLst>
          </p:cNvPr>
          <p:cNvSpPr txBox="1">
            <a:spLocks/>
          </p:cNvSpPr>
          <p:nvPr/>
        </p:nvSpPr>
        <p:spPr>
          <a:xfrm>
            <a:off x="1328928" y="953656"/>
            <a:ext cx="7461504" cy="132556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Overview</a:t>
            </a:r>
          </a:p>
        </p:txBody>
      </p:sp>
      <p:sp>
        <p:nvSpPr>
          <p:cNvPr id="5" name="Content Placeholder 2">
            <a:extLst>
              <a:ext uri="{FF2B5EF4-FFF2-40B4-BE49-F238E27FC236}">
                <a16:creationId xmlns:a16="http://schemas.microsoft.com/office/drawing/2014/main" id="{FB64CC59-864A-C941-BE89-BD44F4EF0D78}"/>
              </a:ext>
            </a:extLst>
          </p:cNvPr>
          <p:cNvSpPr txBox="1">
            <a:spLocks/>
          </p:cNvSpPr>
          <p:nvPr/>
        </p:nvSpPr>
        <p:spPr>
          <a:xfrm>
            <a:off x="1328928" y="1631383"/>
            <a:ext cx="7632192" cy="5070867"/>
          </a:xfrm>
          <a:prstGeom prst="rect">
            <a:avLst/>
          </a:prstGeom>
        </p:spPr>
        <p:txBody>
          <a:bodyPr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500" dirty="0">
                <a:latin typeface="Calibri Light" panose="020F0502020204030204" pitchFamily="34" charset="0"/>
                <a:cs typeface="Calibri Light" panose="020F0502020204030204" pitchFamily="34" charset="0"/>
              </a:rPr>
              <a:t>This module…</a:t>
            </a:r>
          </a:p>
          <a:p>
            <a:r>
              <a:rPr lang="en-US" sz="2500" dirty="0">
                <a:latin typeface="Calibri Light" panose="020F0502020204030204" pitchFamily="34" charset="0"/>
                <a:cs typeface="Calibri Light" panose="020F0502020204030204" pitchFamily="34" charset="0"/>
              </a:rPr>
              <a:t>Teaches why carbon is an important element in ecosystems and how it cycles through ecosystems.</a:t>
            </a:r>
          </a:p>
          <a:p>
            <a:r>
              <a:rPr lang="en-US" sz="2500" dirty="0">
                <a:latin typeface="Calibri Light" panose="020F0502020204030204" pitchFamily="34" charset="0"/>
                <a:cs typeface="Calibri Light" panose="020F0502020204030204" pitchFamily="34" charset="0"/>
              </a:rPr>
              <a:t>Introduces:</a:t>
            </a:r>
          </a:p>
          <a:p>
            <a:pPr lvl="1"/>
            <a:r>
              <a:rPr lang="en-US" sz="2100" dirty="0">
                <a:latin typeface="Calibri Light" panose="020F0502020204030204" pitchFamily="34" charset="0"/>
                <a:cs typeface="Calibri Light" panose="020F0502020204030204" pitchFamily="34" charset="0"/>
              </a:rPr>
              <a:t>systems and systems terminology</a:t>
            </a:r>
            <a:endParaRPr lang="en-US" sz="2100" dirty="0"/>
          </a:p>
          <a:p>
            <a:pPr lvl="1"/>
            <a:r>
              <a:rPr lang="en-US" sz="2100" dirty="0">
                <a:latin typeface="Calibri Light" panose="020F0502020204030204" pitchFamily="34" charset="0"/>
                <a:cs typeface="Calibri Light" panose="020F0502020204030204" pitchFamily="34" charset="0"/>
              </a:rPr>
              <a:t>modeling and modeling terminology</a:t>
            </a:r>
          </a:p>
          <a:p>
            <a:r>
              <a:rPr lang="en-US" sz="2500" dirty="0">
                <a:latin typeface="Calibri Light" panose="020F0502020204030204" pitchFamily="34" charset="0"/>
                <a:cs typeface="Calibri Light" panose="020F0502020204030204" pitchFamily="34" charset="0"/>
              </a:rPr>
              <a:t>Describes a simple modeling activity using the Paperclip Factory simulation and more complex Biomass Accumulation Modeling activity</a:t>
            </a:r>
          </a:p>
          <a:p>
            <a:r>
              <a:rPr lang="en-US" sz="2500" dirty="0">
                <a:latin typeface="Calibri Light" panose="020F0502020204030204" pitchFamily="34" charset="0"/>
                <a:cs typeface="Calibri Light" panose="020F0502020204030204" pitchFamily="34" charset="0"/>
              </a:rPr>
              <a:t>Provides a brief overview of Global Carbon Cycle models</a:t>
            </a:r>
          </a:p>
        </p:txBody>
      </p:sp>
    </p:spTree>
    <p:extLst>
      <p:ext uri="{BB962C8B-B14F-4D97-AF65-F5344CB8AC3E}">
        <p14:creationId xmlns:p14="http://schemas.microsoft.com/office/powerpoint/2010/main" val="10688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The Paperclip Simulation</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95413" y="1915775"/>
            <a:ext cx="7475122" cy="13249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n-US" sz="2000" dirty="0"/>
              <a:t>In the paperclip factory simulation, students identify the components of a system in a 1-box model: </a:t>
            </a:r>
          </a:p>
        </p:txBody>
      </p:sp>
      <p:grpSp>
        <p:nvGrpSpPr>
          <p:cNvPr id="11" name="Group 10" descr="An arrow pointing left to right indicates paperclip factory production, or the flow in to a box. The box is the Paperclip Store Inventory, or pool. A second arrow points left to right out of the box, indicating purchases made, or the flow out, of the store inventory. " title="1-box model of paperclip simulation">
            <a:extLst>
              <a:ext uri="{FF2B5EF4-FFF2-40B4-BE49-F238E27FC236}">
                <a16:creationId xmlns:a16="http://schemas.microsoft.com/office/drawing/2014/main" id="{CDB36B47-EB20-5E4E-AEFC-C3EFD492AC31}"/>
              </a:ext>
            </a:extLst>
          </p:cNvPr>
          <p:cNvGrpSpPr/>
          <p:nvPr/>
        </p:nvGrpSpPr>
        <p:grpSpPr>
          <a:xfrm>
            <a:off x="2200134" y="2956715"/>
            <a:ext cx="5352780" cy="1239310"/>
            <a:chOff x="2200134" y="3398675"/>
            <a:chExt cx="5352780" cy="1239310"/>
          </a:xfrm>
        </p:grpSpPr>
        <p:sp>
          <p:nvSpPr>
            <p:cNvPr id="2" name="Rectangle 1">
              <a:extLst>
                <a:ext uri="{FF2B5EF4-FFF2-40B4-BE49-F238E27FC236}">
                  <a16:creationId xmlns:a16="http://schemas.microsoft.com/office/drawing/2014/main" id="{36477ED7-7CB8-45FF-8AF8-5960E8398DF1}"/>
                </a:ext>
              </a:extLst>
            </p:cNvPr>
            <p:cNvSpPr/>
            <p:nvPr/>
          </p:nvSpPr>
          <p:spPr>
            <a:xfrm>
              <a:off x="3988076" y="3463373"/>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2620F02-D16C-48CE-A727-5F04826F183D}"/>
                </a:ext>
              </a:extLst>
            </p:cNvPr>
            <p:cNvCxnSpPr/>
            <p:nvPr/>
          </p:nvCxnSpPr>
          <p:spPr>
            <a:xfrm>
              <a:off x="5929761" y="3998668"/>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70AF2A1C-6E30-4515-904A-BD69ABE241A4}"/>
                </a:ext>
              </a:extLst>
            </p:cNvPr>
            <p:cNvSpPr txBox="1"/>
            <p:nvPr/>
          </p:nvSpPr>
          <p:spPr>
            <a:xfrm>
              <a:off x="2200134" y="3398675"/>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Production</a:t>
              </a:r>
            </a:p>
            <a:p>
              <a:pPr algn="ctr"/>
              <a:endParaRPr lang="en-US" dirty="0"/>
            </a:p>
          </p:txBody>
        </p:sp>
        <p:sp>
          <p:nvSpPr>
            <p:cNvPr id="9" name="TextBox 8">
              <a:extLst>
                <a:ext uri="{FF2B5EF4-FFF2-40B4-BE49-F238E27FC236}">
                  <a16:creationId xmlns:a16="http://schemas.microsoft.com/office/drawing/2014/main" id="{F644FC96-CE60-4809-A240-EB0C74AD7D7D}"/>
                </a:ext>
              </a:extLst>
            </p:cNvPr>
            <p:cNvSpPr txBox="1"/>
            <p:nvPr/>
          </p:nvSpPr>
          <p:spPr>
            <a:xfrm>
              <a:off x="5778779" y="4169355"/>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Purchases</a:t>
              </a:r>
            </a:p>
          </p:txBody>
        </p:sp>
        <p:sp>
          <p:nvSpPr>
            <p:cNvPr id="10" name="TextBox 9">
              <a:extLst>
                <a:ext uri="{FF2B5EF4-FFF2-40B4-BE49-F238E27FC236}">
                  <a16:creationId xmlns:a16="http://schemas.microsoft.com/office/drawing/2014/main" id="{FBCE8FB9-57E2-47CF-AA58-330E32D039BD}"/>
                </a:ext>
              </a:extLst>
            </p:cNvPr>
            <p:cNvSpPr txBox="1"/>
            <p:nvPr/>
          </p:nvSpPr>
          <p:spPr>
            <a:xfrm>
              <a:off x="3989319" y="3588647"/>
              <a:ext cx="1941857" cy="8318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Store Inventory</a:t>
              </a:r>
            </a:p>
          </p:txBody>
        </p:sp>
        <p:cxnSp>
          <p:nvCxnSpPr>
            <p:cNvPr id="24" name="Straight Arrow Connector 23">
              <a:extLst>
                <a:ext uri="{FF2B5EF4-FFF2-40B4-BE49-F238E27FC236}">
                  <a16:creationId xmlns:a16="http://schemas.microsoft.com/office/drawing/2014/main" id="{775CDDF1-D6D5-4234-8247-FCA6720832B4}"/>
                </a:ext>
              </a:extLst>
            </p:cNvPr>
            <p:cNvCxnSpPr>
              <a:cxnSpLocks/>
            </p:cNvCxnSpPr>
            <p:nvPr/>
          </p:nvCxnSpPr>
          <p:spPr>
            <a:xfrm>
              <a:off x="2590980" y="3998668"/>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8" name="TextBox 7">
            <a:extLst>
              <a:ext uri="{FF2B5EF4-FFF2-40B4-BE49-F238E27FC236}">
                <a16:creationId xmlns:a16="http://schemas.microsoft.com/office/drawing/2014/main" id="{6D3AA343-4F2A-9348-BEBC-348D39BA9105}"/>
              </a:ext>
            </a:extLst>
          </p:cNvPr>
          <p:cNvSpPr txBox="1"/>
          <p:nvPr/>
        </p:nvSpPr>
        <p:spPr>
          <a:xfrm>
            <a:off x="1395413" y="4466269"/>
            <a:ext cx="7270335" cy="2246769"/>
          </a:xfrm>
          <a:prstGeom prst="rect">
            <a:avLst/>
          </a:prstGeom>
          <a:noFill/>
        </p:spPr>
        <p:txBody>
          <a:bodyPr wrap="square" rtlCol="0" anchor="t">
            <a:spAutoFit/>
          </a:bodyPr>
          <a:lstStyle/>
          <a:p>
            <a:r>
              <a:rPr lang="en-US" sz="2000" dirty="0">
                <a:latin typeface="Calibri Light" panose="020F0302020204030204" pitchFamily="34" charset="0"/>
                <a:cs typeface="Calibri Light" panose="020F0302020204030204" pitchFamily="34" charset="0"/>
              </a:rPr>
              <a:t>Components of the paperclip factory model include: </a:t>
            </a:r>
          </a:p>
          <a:p>
            <a:pPr marL="285750" indent="-28575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Production (inputs), </a:t>
            </a:r>
          </a:p>
          <a:p>
            <a:pPr marL="285750" indent="-28575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Store Inventory (pool), and </a:t>
            </a:r>
          </a:p>
          <a:p>
            <a:pPr marL="285750" indent="-28575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Purchases (outputs)</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When production = purchases, inventory is at “steady state” or </a:t>
            </a:r>
            <a:r>
              <a:rPr lang="en-US" sz="2000" b="1" u="sng" dirty="0">
                <a:latin typeface="Calibri Light" panose="020F0302020204030204" pitchFamily="34" charset="0"/>
                <a:cs typeface="Calibri Light" panose="020F0302020204030204" pitchFamily="34" charset="0"/>
              </a:rPr>
              <a:t>equilibrium</a:t>
            </a:r>
            <a:r>
              <a:rPr lang="en-US" sz="2000"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157208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The Computer Based Model Paperclip Simulation</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95413" y="2126305"/>
            <a:ext cx="7475122" cy="18610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n-US" sz="2200" dirty="0"/>
              <a:t>The interactive, online computer simulation version of the model is available at:</a:t>
            </a:r>
          </a:p>
          <a:p>
            <a:pPr marL="0" indent="0">
              <a:lnSpc>
                <a:spcPct val="110000"/>
              </a:lnSpc>
              <a:buNone/>
              <a:defRPr/>
            </a:pPr>
            <a:r>
              <a:rPr lang="en-US" sz="2000" dirty="0"/>
              <a:t> </a:t>
            </a:r>
            <a:r>
              <a:rPr lang="en-US" sz="2000" dirty="0">
                <a:hlinkClick r:id="rId2"/>
              </a:rPr>
              <a:t>https://exchange.iseesystems.com/public/globeprogam/paperclip-tutorial-model</a:t>
            </a:r>
            <a:endParaRPr lang="en-US" sz="2000" dirty="0"/>
          </a:p>
        </p:txBody>
      </p:sp>
      <p:sp>
        <p:nvSpPr>
          <p:cNvPr id="14" name="Content Placeholder 2">
            <a:extLst>
              <a:ext uri="{FF2B5EF4-FFF2-40B4-BE49-F238E27FC236}">
                <a16:creationId xmlns:a16="http://schemas.microsoft.com/office/drawing/2014/main" id="{637E1515-2C77-464F-A1E4-324A2C94113A}"/>
              </a:ext>
            </a:extLst>
          </p:cNvPr>
          <p:cNvSpPr txBox="1">
            <a:spLocks/>
          </p:cNvSpPr>
          <p:nvPr/>
        </p:nvSpPr>
        <p:spPr>
          <a:xfrm>
            <a:off x="1395413" y="3987384"/>
            <a:ext cx="7475122" cy="24414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n-US" sz="2200" dirty="0"/>
              <a:t>Follow the prompts and instructions on the web tool to help familiarize students with the </a:t>
            </a:r>
            <a:r>
              <a:rPr lang="en-US" sz="2200" dirty="0" err="1"/>
              <a:t>isee</a:t>
            </a:r>
            <a:r>
              <a:rPr lang="en-US" sz="2200" dirty="0"/>
              <a:t> modeling tool.  Using the Paperclip tutorial will prepare student for using other GLOBE Carbon Cycle Models such as the Biomass Accumulation Model and the Global Carbon Cycle Models. </a:t>
            </a:r>
          </a:p>
        </p:txBody>
      </p:sp>
    </p:spTree>
    <p:extLst>
      <p:ext uri="{BB962C8B-B14F-4D97-AF65-F5344CB8AC3E}">
        <p14:creationId xmlns:p14="http://schemas.microsoft.com/office/powerpoint/2010/main" val="283021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The Computer Based Model Paperclip Simulation</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2086457"/>
            <a:ext cx="7815072"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hlinkClick r:id="rId3"/>
              </a:rPr>
              <a:t>Homepage</a:t>
            </a:r>
            <a:r>
              <a:rPr lang="en-US" dirty="0">
                <a:latin typeface="Calibri Light" panose="020F0302020204030204" pitchFamily="34" charset="0"/>
                <a:cs typeface="Calibri Light" panose="020F0302020204030204" pitchFamily="34" charset="0"/>
              </a:rPr>
              <a:t> of the Paperclip Factory Simulation. Click on ‘About this Model’ to guide students through the construction of the model step-by-step.</a:t>
            </a:r>
          </a:p>
        </p:txBody>
      </p:sp>
      <p:pic>
        <p:nvPicPr>
          <p:cNvPr id="3" name="Picture 2" descr="Screenshot of the homepage for the Paperclip Factory Simulation online computer model. The top of the page says, &quot;Paperclip Factory Simulation: A Learning Laboratory created with STELLA&quot;. Underneath the title text, there is a picture of a gold paper-clip man on the left, with three buttons below the image: (1) About this Model, (2) Model Map, and (3) Model Equations. To the right of the image, text says,&quot;Welcome to the paperclip factory simulation. In this simulation, you will experiment with a simple model of a paperclip manufacturing business. To view the model of the system, click on the 'About this Model' button. When you are ready to start experimenting, click on the 'Set Initial Conditions' button.&quot;  The 'Set Initial Conditions button is located on the lower right portion of the page.  " title="Screenshot of Paperclip Factory Simulation webpage">
            <a:extLst>
              <a:ext uri="{FF2B5EF4-FFF2-40B4-BE49-F238E27FC236}">
                <a16:creationId xmlns:a16="http://schemas.microsoft.com/office/drawing/2014/main" id="{FF001E4D-F883-F845-8332-2178BC0FE372}"/>
              </a:ext>
            </a:extLst>
          </p:cNvPr>
          <p:cNvPicPr>
            <a:picLocks noChangeAspect="1"/>
          </p:cNvPicPr>
          <p:nvPr/>
        </p:nvPicPr>
        <p:blipFill>
          <a:blip r:embed="rId4"/>
          <a:stretch>
            <a:fillRect/>
          </a:stretch>
        </p:blipFill>
        <p:spPr>
          <a:xfrm>
            <a:off x="2566058" y="2849078"/>
            <a:ext cx="5342965" cy="3879774"/>
          </a:xfrm>
          <a:prstGeom prst="rect">
            <a:avLst/>
          </a:prstGeom>
        </p:spPr>
      </p:pic>
      <p:sp>
        <p:nvSpPr>
          <p:cNvPr id="9" name="Rectangle 8" descr="Red box overlain on the 'About this Model' button to highlight location of the button on the Paperclip Computer Model simulation. &#10;" title="Red box hollow box">
            <a:extLst>
              <a:ext uri="{FF2B5EF4-FFF2-40B4-BE49-F238E27FC236}">
                <a16:creationId xmlns:a16="http://schemas.microsoft.com/office/drawing/2014/main" id="{57F569E1-B33F-1A46-BBBB-5ED306E6F5E1}"/>
              </a:ext>
            </a:extLst>
          </p:cNvPr>
          <p:cNvSpPr/>
          <p:nvPr/>
        </p:nvSpPr>
        <p:spPr>
          <a:xfrm>
            <a:off x="3273195" y="5340805"/>
            <a:ext cx="1380565"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96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Paperclip Model Story</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This module shows how the model is constructed step-by-step, explaining each component of the paperclip model. Follow the instructions in the yellow box to advance through the model story </a:t>
            </a:r>
            <a:r>
              <a:rPr lang="en-US" dirty="0">
                <a:latin typeface="Calibri Light" panose="020F0302020204030204" pitchFamily="34" charset="0"/>
                <a:cs typeface="Calibri Light" panose="020F0302020204030204" pitchFamily="34" charset="0"/>
                <a:hlinkClick r:id="rId3"/>
              </a:rPr>
              <a:t>online</a:t>
            </a:r>
            <a:r>
              <a:rPr lang="en-US" dirty="0">
                <a:latin typeface="Calibri Light" panose="020F0302020204030204" pitchFamily="34" charset="0"/>
                <a:cs typeface="Calibri Light" panose="020F0302020204030204" pitchFamily="34" charset="0"/>
              </a:rPr>
              <a:t>.</a:t>
            </a:r>
          </a:p>
        </p:txBody>
      </p:sp>
      <p:pic>
        <p:nvPicPr>
          <p:cNvPr id="4" name="Picture 3" descr="Screen shot of the online Paperclip Model Story (link: https://exchange.iseesystems.com/public/globeprogam/paperclip-tutorial-model/index.html#Paperclip_Story/page1). A blue box represents a stock, or pool in the model. Here, the blue box is labeled Store Inventory.  Underneath the blue box is a yellow call-out box that says, &quot;This box, called a Stock, represents teh current inventory of paperclips in the store. The Store Inventory may go up or down over time. To move forward through the story of this model, hit the space button on your keyboard. To go backwards, hit the Backspace key.&quot;  &#10;&#10;In the upper right corner of the screenshot, there is a 'home' icon.  You can hit the home button to return to the model homepage (link: https://exchange.iseesystems.com/public/globeprogam/paperclip-tutorial-model/index.html#page4). " title="Paperclip Model Story, page 1">
            <a:extLst>
              <a:ext uri="{FF2B5EF4-FFF2-40B4-BE49-F238E27FC236}">
                <a16:creationId xmlns:a16="http://schemas.microsoft.com/office/drawing/2014/main" id="{71E60CA1-AF06-D54B-B31D-EDCA7BB379B0}"/>
              </a:ext>
            </a:extLst>
          </p:cNvPr>
          <p:cNvPicPr>
            <a:picLocks noChangeAspect="1"/>
          </p:cNvPicPr>
          <p:nvPr/>
        </p:nvPicPr>
        <p:blipFill>
          <a:blip r:embed="rId4"/>
          <a:stretch>
            <a:fillRect/>
          </a:stretch>
        </p:blipFill>
        <p:spPr>
          <a:xfrm>
            <a:off x="2494342" y="2884282"/>
            <a:ext cx="5294051" cy="3877056"/>
          </a:xfrm>
          <a:prstGeom prst="rect">
            <a:avLst/>
          </a:prstGeom>
        </p:spPr>
      </p:pic>
      <p:cxnSp>
        <p:nvCxnSpPr>
          <p:cNvPr id="12" name="Straight Arrow Connector 11" descr="A red arrow points from text that reads,&quot;Boxes in the iSee system represent stocks, or pools&quot; to the blue Store Inventory box on the Model Story webpage. " title="Red arrow ">
            <a:extLst>
              <a:ext uri="{FF2B5EF4-FFF2-40B4-BE49-F238E27FC236}">
                <a16:creationId xmlns:a16="http://schemas.microsoft.com/office/drawing/2014/main" id="{FDF251A9-9298-654C-9D88-D263056099AA}"/>
              </a:ext>
            </a:extLst>
          </p:cNvPr>
          <p:cNvCxnSpPr/>
          <p:nvPr/>
        </p:nvCxnSpPr>
        <p:spPr>
          <a:xfrm flipH="1">
            <a:off x="4141696" y="3443653"/>
            <a:ext cx="627529" cy="2040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780A5C0-8A84-CE41-88C5-D4913CF5F93D}"/>
              </a:ext>
            </a:extLst>
          </p:cNvPr>
          <p:cNvSpPr txBox="1"/>
          <p:nvPr/>
        </p:nvSpPr>
        <p:spPr>
          <a:xfrm>
            <a:off x="4805084" y="3104644"/>
            <a:ext cx="1864659" cy="923330"/>
          </a:xfrm>
          <a:prstGeom prst="rect">
            <a:avLst/>
          </a:prstGeom>
          <a:noFill/>
        </p:spPr>
        <p:txBody>
          <a:bodyPr wrap="square" rtlCol="0" anchor="t">
            <a:spAutoFit/>
          </a:bodyPr>
          <a:lstStyle/>
          <a:p>
            <a:r>
              <a:rPr lang="en-US" dirty="0">
                <a:latin typeface="Calibri Light" panose="020F0302020204030204" pitchFamily="34" charset="0"/>
                <a:cs typeface="Calibri Light" panose="020F0302020204030204" pitchFamily="34" charset="0"/>
              </a:rPr>
              <a:t>Boxes in the </a:t>
            </a:r>
            <a:r>
              <a:rPr lang="en-US" dirty="0" err="1">
                <a:latin typeface="Calibri Light" panose="020F0302020204030204" pitchFamily="34" charset="0"/>
                <a:cs typeface="Calibri Light" panose="020F0302020204030204" pitchFamily="34" charset="0"/>
              </a:rPr>
              <a:t>isee</a:t>
            </a:r>
            <a:r>
              <a:rPr lang="en-US" dirty="0">
                <a:latin typeface="Calibri Light" panose="020F0302020204030204" pitchFamily="34" charset="0"/>
                <a:cs typeface="Calibri Light" panose="020F0302020204030204" pitchFamily="34" charset="0"/>
              </a:rPr>
              <a:t> system represent stocks, or pools</a:t>
            </a:r>
          </a:p>
        </p:txBody>
      </p:sp>
      <p:sp>
        <p:nvSpPr>
          <p:cNvPr id="8" name="Rectangle 7" descr="A red hollow rectangle is overlain on top of the Model Story screenshot to highlight the location of the 'home button'." title="red hollow rectangle">
            <a:extLst>
              <a:ext uri="{FF2B5EF4-FFF2-40B4-BE49-F238E27FC236}">
                <a16:creationId xmlns:a16="http://schemas.microsoft.com/office/drawing/2014/main" id="{D1656290-4D7F-1442-906C-97A28E359314}"/>
              </a:ext>
            </a:extLst>
          </p:cNvPr>
          <p:cNvSpPr/>
          <p:nvPr/>
        </p:nvSpPr>
        <p:spPr>
          <a:xfrm>
            <a:off x="7268439" y="2930421"/>
            <a:ext cx="519953" cy="5132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9E383E-84E7-5342-9CE6-436DF05E493F}"/>
              </a:ext>
            </a:extLst>
          </p:cNvPr>
          <p:cNvSpPr txBox="1"/>
          <p:nvPr/>
        </p:nvSpPr>
        <p:spPr>
          <a:xfrm>
            <a:off x="7155412" y="3583304"/>
            <a:ext cx="1864659" cy="147732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Hit the home button in the upper right to return to the homepage.</a:t>
            </a:r>
          </a:p>
        </p:txBody>
      </p:sp>
    </p:spTree>
    <p:extLst>
      <p:ext uri="{BB962C8B-B14F-4D97-AF65-F5344CB8AC3E}">
        <p14:creationId xmlns:p14="http://schemas.microsoft.com/office/powerpoint/2010/main" val="216666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Paperclip Model Story</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Each component of the model is highlighted in blue one by one, with a brief description of the component in the yellow box. </a:t>
            </a:r>
          </a:p>
        </p:txBody>
      </p:sp>
      <p:pic>
        <p:nvPicPr>
          <p:cNvPr id="3" name="Picture 2" descr="Screen shot of the second page of the online Paperclip Model Story (link: https://exchange.iseesystems.com/public/globeprogam/paperclip-tutorial-model/index.html#Paperclip_Story/page2). In addition to the blue box from page 1, there is now a valve icon pointing toward the blue box. This value represents an inflow to the Store Inventory stock.  Underneath the blue valve is a yellow call-out box that says, &quot;As the facotry produces paperclips, more paperclips are added to the Store Inventory. We'll call this inflow 'Producing'&quot;.   &#10;&#10;In the upper right corner of the screenshot, there is a 'home' icon.  You can hit the home button to return to the model homepage (link: https://exchange.iseesystems.com/public/globeprogam/paperclip-tutorial-model/index.html#page4). " title="Paperclip Model Story, page 2">
            <a:extLst>
              <a:ext uri="{FF2B5EF4-FFF2-40B4-BE49-F238E27FC236}">
                <a16:creationId xmlns:a16="http://schemas.microsoft.com/office/drawing/2014/main" id="{4075B89F-A481-6548-9D99-B80494F09012}"/>
              </a:ext>
            </a:extLst>
          </p:cNvPr>
          <p:cNvPicPr>
            <a:picLocks noChangeAspect="1"/>
          </p:cNvPicPr>
          <p:nvPr/>
        </p:nvPicPr>
        <p:blipFill>
          <a:blip r:embed="rId3"/>
          <a:stretch>
            <a:fillRect/>
          </a:stretch>
        </p:blipFill>
        <p:spPr>
          <a:xfrm>
            <a:off x="2530198" y="2722918"/>
            <a:ext cx="5288093" cy="3877056"/>
          </a:xfrm>
          <a:prstGeom prst="rect">
            <a:avLst/>
          </a:prstGeom>
        </p:spPr>
      </p:pic>
      <p:sp>
        <p:nvSpPr>
          <p:cNvPr id="8" name="Rectangle 7" descr="A red hollow rectangle highlights the location of the inflow valve on the Model Story webpage. " title="Red hollow rectangle">
            <a:extLst>
              <a:ext uri="{FF2B5EF4-FFF2-40B4-BE49-F238E27FC236}">
                <a16:creationId xmlns:a16="http://schemas.microsoft.com/office/drawing/2014/main" id="{DF3D2FBD-0784-FB4A-A2E5-5590148B031B}"/>
              </a:ext>
            </a:extLst>
          </p:cNvPr>
          <p:cNvSpPr/>
          <p:nvPr/>
        </p:nvSpPr>
        <p:spPr>
          <a:xfrm>
            <a:off x="2807028" y="3125151"/>
            <a:ext cx="904360" cy="69381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descr="A red arrow points from text saying,&quot;Valves in the iSee system represent fluxes, or flows&quot; toward the blue inflow valve highlighted with a red box." title="Red arrow">
            <a:extLst>
              <a:ext uri="{FF2B5EF4-FFF2-40B4-BE49-F238E27FC236}">
                <a16:creationId xmlns:a16="http://schemas.microsoft.com/office/drawing/2014/main" id="{6D5EC487-4887-9646-BDA3-7290B262CE8F}"/>
              </a:ext>
            </a:extLst>
          </p:cNvPr>
          <p:cNvCxnSpPr>
            <a:cxnSpLocks/>
          </p:cNvCxnSpPr>
          <p:nvPr/>
        </p:nvCxnSpPr>
        <p:spPr>
          <a:xfrm flipH="1">
            <a:off x="3496235" y="3125151"/>
            <a:ext cx="699247" cy="3469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81CFA5F-0CE8-7441-9821-295E99007D0A}"/>
              </a:ext>
            </a:extLst>
          </p:cNvPr>
          <p:cNvSpPr txBox="1"/>
          <p:nvPr/>
        </p:nvSpPr>
        <p:spPr>
          <a:xfrm>
            <a:off x="4195482" y="2825726"/>
            <a:ext cx="2812606" cy="646331"/>
          </a:xfrm>
          <a:prstGeom prst="rect">
            <a:avLst/>
          </a:prstGeom>
          <a:noFill/>
        </p:spPr>
        <p:txBody>
          <a:bodyPr wrap="square" rtlCol="0" anchor="t">
            <a:spAutoFit/>
          </a:bodyPr>
          <a:lstStyle/>
          <a:p>
            <a:r>
              <a:rPr lang="en-US" dirty="0">
                <a:latin typeface="Calibri Light" panose="020F0302020204030204" pitchFamily="34" charset="0"/>
                <a:cs typeface="Calibri Light" panose="020F0302020204030204" pitchFamily="34" charset="0"/>
              </a:rPr>
              <a:t>Valves in the </a:t>
            </a:r>
            <a:r>
              <a:rPr lang="en-US" dirty="0" err="1">
                <a:latin typeface="Calibri Light" panose="020F0302020204030204" pitchFamily="34" charset="0"/>
                <a:cs typeface="Calibri Light" panose="020F0302020204030204" pitchFamily="34" charset="0"/>
              </a:rPr>
              <a:t>isee</a:t>
            </a:r>
            <a:r>
              <a:rPr lang="en-US" dirty="0">
                <a:latin typeface="Calibri Light" panose="020F0302020204030204" pitchFamily="34" charset="0"/>
                <a:cs typeface="Calibri Light" panose="020F0302020204030204" pitchFamily="34" charset="0"/>
              </a:rPr>
              <a:t> system represent fluxes, or flows</a:t>
            </a:r>
          </a:p>
        </p:txBody>
      </p:sp>
    </p:spTree>
    <p:extLst>
      <p:ext uri="{BB962C8B-B14F-4D97-AF65-F5344CB8AC3E}">
        <p14:creationId xmlns:p14="http://schemas.microsoft.com/office/powerpoint/2010/main" val="3772911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n-US" sz="3600" b="1" i="0" u="none" strike="noStrike" kern="1200" cap="none" spc="0" normalizeH="0" baseline="0" noProof="0" dirty="0">
                <a:ln>
                  <a:noFill/>
                </a:ln>
                <a:effectLst/>
                <a:uLnTx/>
                <a:uFillTx/>
                <a:latin typeface="Calibri Light" charset="0"/>
                <a:ea typeface="+mj-ea"/>
                <a:cs typeface="+mj-cs"/>
              </a:rPr>
              <a:t>Paperclip Computer Model: Converters</a:t>
            </a: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The paperclip computer model introduces a new modelling term- converters. Converters modify flows. In the diagram below, paperclip production is modified by the number of workers and the number of clips produced by each worker. </a:t>
            </a:r>
          </a:p>
        </p:txBody>
      </p:sp>
      <p:pic>
        <p:nvPicPr>
          <p:cNvPr id="4" name="Picture 3" descr="Screen shot of the fourth page of the online Paperclip Model Story (link: https://exchange.iseesystems.com/public/globeprogam/paperclip-tutorial-model/index.html#Paperclip_Story/page4). In addition to the blue box from page 1, there are now two valve icons, one pointing toward and one pointing away (outflow) from the blue box. There are also two blue circles underneath the inflow valve with pink arrows pointing toward the inflow valve. The blue circles are converters that modify the inflow to the store inventory.  Underneath the two blue converters is a yellow call-out box that says, &quot;The number of paperclips being produced each day is determined by the number of Workers in the factory and the number of paperclips each worker produces.  These modifiers, called Converters, determine how quickly or slowly the paperclips are being added to the Store Inventory.&quot; &#10;&#10;In the upper right corner of the screenshot, there is a 'home' icon.  You can hit the home button to return to the model homepage (link: https://exchange.iseesystems.com/public/globeprogam/paperclip-tutorial-model/index.html#page4). " title="Paperclip Model Story, page 3">
            <a:extLst>
              <a:ext uri="{FF2B5EF4-FFF2-40B4-BE49-F238E27FC236}">
                <a16:creationId xmlns:a16="http://schemas.microsoft.com/office/drawing/2014/main" id="{0D35F9E3-4BEE-E448-8232-D8F248794183}"/>
              </a:ext>
            </a:extLst>
          </p:cNvPr>
          <p:cNvPicPr>
            <a:picLocks noChangeAspect="1"/>
          </p:cNvPicPr>
          <p:nvPr/>
        </p:nvPicPr>
        <p:blipFill>
          <a:blip r:embed="rId3"/>
          <a:stretch>
            <a:fillRect/>
          </a:stretch>
        </p:blipFill>
        <p:spPr>
          <a:xfrm>
            <a:off x="2530199" y="2866353"/>
            <a:ext cx="5289881" cy="3877056"/>
          </a:xfrm>
          <a:prstGeom prst="rect">
            <a:avLst/>
          </a:prstGeom>
        </p:spPr>
      </p:pic>
      <p:sp>
        <p:nvSpPr>
          <p:cNvPr id="8" name="Rectangle 7" descr="A red hollow rectangle highlights the location of the two converters. " title="Red hollow rectangle">
            <a:extLst>
              <a:ext uri="{FF2B5EF4-FFF2-40B4-BE49-F238E27FC236}">
                <a16:creationId xmlns:a16="http://schemas.microsoft.com/office/drawing/2014/main" id="{DF3D2FBD-0784-FB4A-A2E5-5590148B031B}"/>
              </a:ext>
            </a:extLst>
          </p:cNvPr>
          <p:cNvSpPr/>
          <p:nvPr/>
        </p:nvSpPr>
        <p:spPr>
          <a:xfrm>
            <a:off x="2822089" y="3677508"/>
            <a:ext cx="1050664" cy="74404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descr="a red arrow points from text box that says &quot;Circles with pink arrows are called converters. They modify the flow in and out of stocks.&quot;" title="red arrow">
            <a:extLst>
              <a:ext uri="{FF2B5EF4-FFF2-40B4-BE49-F238E27FC236}">
                <a16:creationId xmlns:a16="http://schemas.microsoft.com/office/drawing/2014/main" id="{6D5EC487-4887-9646-BDA3-7290B262CE8F}"/>
              </a:ext>
            </a:extLst>
          </p:cNvPr>
          <p:cNvCxnSpPr>
            <a:cxnSpLocks/>
            <a:stCxn id="10" idx="1"/>
          </p:cNvCxnSpPr>
          <p:nvPr/>
        </p:nvCxnSpPr>
        <p:spPr>
          <a:xfrm flipH="1">
            <a:off x="3872753" y="3767156"/>
            <a:ext cx="1260228" cy="3137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81CFA5F-0CE8-7441-9821-295E99007D0A}"/>
              </a:ext>
            </a:extLst>
          </p:cNvPr>
          <p:cNvSpPr txBox="1"/>
          <p:nvPr/>
        </p:nvSpPr>
        <p:spPr>
          <a:xfrm>
            <a:off x="5132981" y="3028492"/>
            <a:ext cx="2487020" cy="147732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Circles with pink arrows are called converters. They can modify the flow in and out of the stocks.</a:t>
            </a:r>
          </a:p>
        </p:txBody>
      </p:sp>
    </p:spTree>
    <p:extLst>
      <p:ext uri="{BB962C8B-B14F-4D97-AF65-F5344CB8AC3E}">
        <p14:creationId xmlns:p14="http://schemas.microsoft.com/office/powerpoint/2010/main" val="770344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Paperclip Model Map</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76793"/>
            <a:ext cx="7617848"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Click on Model Map from the </a:t>
            </a:r>
            <a:r>
              <a:rPr lang="en-US" dirty="0">
                <a:latin typeface="Calibri Light" panose="020F0302020204030204" pitchFamily="34" charset="0"/>
                <a:cs typeface="Calibri Light" panose="020F0302020204030204" pitchFamily="34" charset="0"/>
                <a:hlinkClick r:id="rId2"/>
              </a:rPr>
              <a:t>homepage</a:t>
            </a:r>
            <a:r>
              <a:rPr lang="en-US" dirty="0">
                <a:latin typeface="Calibri Light" panose="020F0302020204030204" pitchFamily="34" charset="0"/>
                <a:cs typeface="Calibri Light" panose="020F0302020204030204" pitchFamily="34" charset="0"/>
              </a:rPr>
              <a:t> to see the entire model and it’s individual components. </a:t>
            </a:r>
          </a:p>
        </p:txBody>
      </p:sp>
      <p:pic>
        <p:nvPicPr>
          <p:cNvPr id="3" name="Picture 2" descr="Screenshot of the homepage for the Paperclip Factory Simulation online computer model. A red box highlights the location of the Model Map button. " title="Screenshot of Paperclip Factory Simulation webpage">
            <a:extLst>
              <a:ext uri="{FF2B5EF4-FFF2-40B4-BE49-F238E27FC236}">
                <a16:creationId xmlns:a16="http://schemas.microsoft.com/office/drawing/2014/main" id="{FF001E4D-F883-F845-8332-2178BC0FE372}"/>
              </a:ext>
            </a:extLst>
          </p:cNvPr>
          <p:cNvPicPr>
            <a:picLocks noChangeAspect="1"/>
          </p:cNvPicPr>
          <p:nvPr/>
        </p:nvPicPr>
        <p:blipFill>
          <a:blip r:embed="rId3"/>
          <a:stretch>
            <a:fillRect/>
          </a:stretch>
        </p:blipFill>
        <p:spPr>
          <a:xfrm>
            <a:off x="2476411" y="2779519"/>
            <a:ext cx="5342965" cy="3879774"/>
          </a:xfrm>
          <a:prstGeom prst="rect">
            <a:avLst/>
          </a:prstGeom>
        </p:spPr>
      </p:pic>
      <p:sp>
        <p:nvSpPr>
          <p:cNvPr id="9" name="Rectangle 8" descr="A red hollow rectangle highlights the location of the Model Map button on a screenshot of the Paperclip Computer model homepage. " title="Red hollow rectangle">
            <a:extLst>
              <a:ext uri="{FF2B5EF4-FFF2-40B4-BE49-F238E27FC236}">
                <a16:creationId xmlns:a16="http://schemas.microsoft.com/office/drawing/2014/main" id="{57F569E1-B33F-1A46-BBBB-5ED306E6F5E1}"/>
              </a:ext>
            </a:extLst>
          </p:cNvPr>
          <p:cNvSpPr/>
          <p:nvPr/>
        </p:nvSpPr>
        <p:spPr>
          <a:xfrm>
            <a:off x="3281082" y="5576047"/>
            <a:ext cx="609601" cy="3585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359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Paperclip Model Map</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1907165"/>
            <a:ext cx="7815072"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In addition to the model story, students can view the entire model by clicking on the Model Map on the home page. Below is the complete model map for the Paperclip Factory Simulation. Default initial values are show in each component. .</a:t>
            </a:r>
          </a:p>
        </p:txBody>
      </p:sp>
      <p:pic>
        <p:nvPicPr>
          <p:cNvPr id="3" name="Picture 2" descr="Screenshot of the Paperclip Factory Simulation Model Map. The diagram on the page shows an inflow valve labeled 'Producing' pointing toward a box labeled Store Inventory.  A second outflow valve labeled Purchasing points away from the Store Inventory box.  Underneath the inflow valve, there are two converters labeled Workers and Clips Produced that modify the Producing inflow valve. Beneath the Purchasing outflow valve, two converters labeled customers and clips purchased per customer modify the outflow. " title="Model Map page screenshot">
            <a:extLst>
              <a:ext uri="{FF2B5EF4-FFF2-40B4-BE49-F238E27FC236}">
                <a16:creationId xmlns:a16="http://schemas.microsoft.com/office/drawing/2014/main" id="{26F46ABC-FE4A-3742-AC06-B498FE0A3BC1}"/>
              </a:ext>
            </a:extLst>
          </p:cNvPr>
          <p:cNvPicPr>
            <a:picLocks noChangeAspect="1"/>
          </p:cNvPicPr>
          <p:nvPr/>
        </p:nvPicPr>
        <p:blipFill>
          <a:blip r:embed="rId3"/>
          <a:stretch>
            <a:fillRect/>
          </a:stretch>
        </p:blipFill>
        <p:spPr>
          <a:xfrm>
            <a:off x="2507673" y="2884282"/>
            <a:ext cx="5335094" cy="3877056"/>
          </a:xfrm>
          <a:prstGeom prst="rect">
            <a:avLst/>
          </a:prstGeom>
        </p:spPr>
      </p:pic>
    </p:spTree>
    <p:extLst>
      <p:ext uri="{BB962C8B-B14F-4D97-AF65-F5344CB8AC3E}">
        <p14:creationId xmlns:p14="http://schemas.microsoft.com/office/powerpoint/2010/main" val="2017107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Set Initial Conditions to get started</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9" y="2027759"/>
            <a:ext cx="7564060"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Press the ‘Set Initial Conditions’ button on the </a:t>
            </a:r>
            <a:r>
              <a:rPr lang="en-US" dirty="0">
                <a:latin typeface="Calibri Light" panose="020F0302020204030204" pitchFamily="34" charset="0"/>
                <a:cs typeface="Calibri Light" panose="020F0302020204030204" pitchFamily="34" charset="0"/>
                <a:hlinkClick r:id="rId2"/>
              </a:rPr>
              <a:t>homepage</a:t>
            </a:r>
            <a:r>
              <a:rPr lang="en-US" dirty="0">
                <a:latin typeface="Calibri Light" panose="020F0302020204030204" pitchFamily="34" charset="0"/>
                <a:cs typeface="Calibri Light" panose="020F0302020204030204" pitchFamily="34" charset="0"/>
              </a:rPr>
              <a:t> to start using the model.</a:t>
            </a:r>
          </a:p>
        </p:txBody>
      </p:sp>
      <p:pic>
        <p:nvPicPr>
          <p:cNvPr id="3" name="Picture 2" descr="Screenshot of the homepage for the Paperclip Factory Simulation online computer model. The top of the page says, &quot;Paperclip Factory Simulation: A Learning Laboratory created with STELLA&quot;. Underneath the title text, there is a picture of a gold paper-clip man on the left, with three buttons below the image: (1) About this Model, (2) Model Map, and (3) Model Equations. To the right of the image, text says,&quot;Welcome to the paperclip factory simulation. In this simulation, you will experiment with a simple model of a paperclip manufacturing business. To view the model of the system, click on the 'About this Model' button. When you are ready to start experimenting, click on the 'Set Initial Conditions' button.&quot;  The 'Set Initial Conditions button is located on the lower right portion of the page and is highlighted with a red box.  " title="Screenshot of Paperclip Factory Simulation webpage">
            <a:extLst>
              <a:ext uri="{FF2B5EF4-FFF2-40B4-BE49-F238E27FC236}">
                <a16:creationId xmlns:a16="http://schemas.microsoft.com/office/drawing/2014/main" id="{FF001E4D-F883-F845-8332-2178BC0FE372}"/>
              </a:ext>
            </a:extLst>
          </p:cNvPr>
          <p:cNvPicPr>
            <a:picLocks noChangeAspect="1"/>
          </p:cNvPicPr>
          <p:nvPr/>
        </p:nvPicPr>
        <p:blipFill>
          <a:blip r:embed="rId3"/>
          <a:stretch>
            <a:fillRect/>
          </a:stretch>
        </p:blipFill>
        <p:spPr>
          <a:xfrm>
            <a:off x="2388998" y="2797449"/>
            <a:ext cx="5342965" cy="3879774"/>
          </a:xfrm>
          <a:prstGeom prst="rect">
            <a:avLst/>
          </a:prstGeom>
        </p:spPr>
      </p:pic>
      <p:sp>
        <p:nvSpPr>
          <p:cNvPr id="9" name="Rectangle 8" descr="A red hollow rectangle highlights the 'Set Initial Conditions' button on the Paperclip Factory Simulation homepage. " title="Red hollow rectangle">
            <a:extLst>
              <a:ext uri="{FF2B5EF4-FFF2-40B4-BE49-F238E27FC236}">
                <a16:creationId xmlns:a16="http://schemas.microsoft.com/office/drawing/2014/main" id="{57F569E1-B33F-1A46-BBBB-5ED306E6F5E1}"/>
              </a:ext>
            </a:extLst>
          </p:cNvPr>
          <p:cNvSpPr/>
          <p:nvPr/>
        </p:nvSpPr>
        <p:spPr>
          <a:xfrm>
            <a:off x="5291411" y="5289177"/>
            <a:ext cx="1380565"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754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Set initial conditions for the paperclip Store Inventory.</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8" y="2171194"/>
            <a:ext cx="7586648"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After you’ve set the initial inventory using the knob on the left, click on ‘Run simulation page’ to set the converters. </a:t>
            </a:r>
          </a:p>
          <a:p>
            <a:endParaRPr lang="en-US" dirty="0"/>
          </a:p>
        </p:txBody>
      </p:sp>
      <p:pic>
        <p:nvPicPr>
          <p:cNvPr id="10" name="Picture 9" descr="Screenshot of the Paperclip Factory Simulation Initial Conditions page. The top of the page says, &quot;Paperclip Factory Simulation: Initial Conditions&quot;. Underneath the title text, there is a Store Inventory knob that has the number '10' in the middle and a &quot;~&quot; symbol to the upper right of the knob. Text to the right of the knob says,&quot;Use this knob to set the initial value for the number of paperclips in your Store Inventory. You may choose a value between 0 to 50 by clicking on the knob and dialing up or down. To reset the knob to the default value, click on the &quot;~&quot;&quot;.  " title="Screenshot of Paperclip Factory Simulation Initial Conditions Webpage">
            <a:extLst>
              <a:ext uri="{FF2B5EF4-FFF2-40B4-BE49-F238E27FC236}">
                <a16:creationId xmlns:a16="http://schemas.microsoft.com/office/drawing/2014/main" id="{FE685F8D-ED5E-7242-BCFE-2FF23032A9D0}"/>
              </a:ext>
            </a:extLst>
          </p:cNvPr>
          <p:cNvPicPr>
            <a:picLocks noChangeAspect="1"/>
          </p:cNvPicPr>
          <p:nvPr/>
        </p:nvPicPr>
        <p:blipFill>
          <a:blip r:embed="rId2"/>
          <a:stretch>
            <a:fillRect/>
          </a:stretch>
        </p:blipFill>
        <p:spPr>
          <a:xfrm>
            <a:off x="2458480" y="2887732"/>
            <a:ext cx="5325990" cy="3877056"/>
          </a:xfrm>
          <a:prstGeom prst="rect">
            <a:avLst/>
          </a:prstGeom>
        </p:spPr>
      </p:pic>
      <p:grpSp>
        <p:nvGrpSpPr>
          <p:cNvPr id="18" name="Group 17" descr="A red arrow points from text, &quot;Drag and click cursor on the knob to se tthe initial Store Inventory. This is your pool, or stock&quot; to the knob. " title="Red arrow and text">
            <a:extLst>
              <a:ext uri="{FF2B5EF4-FFF2-40B4-BE49-F238E27FC236}">
                <a16:creationId xmlns:a16="http://schemas.microsoft.com/office/drawing/2014/main" id="{0389BC68-AF29-7D4B-B8D6-8EF8DCB07B53}"/>
              </a:ext>
            </a:extLst>
          </p:cNvPr>
          <p:cNvGrpSpPr/>
          <p:nvPr/>
        </p:nvGrpSpPr>
        <p:grpSpPr>
          <a:xfrm>
            <a:off x="2996362" y="4589930"/>
            <a:ext cx="1990165" cy="1858350"/>
            <a:chOff x="1866810" y="4518212"/>
            <a:chExt cx="1990165" cy="1858350"/>
          </a:xfrm>
        </p:grpSpPr>
        <p:sp>
          <p:nvSpPr>
            <p:cNvPr id="8" name="TextBox 7">
              <a:extLst>
                <a:ext uri="{FF2B5EF4-FFF2-40B4-BE49-F238E27FC236}">
                  <a16:creationId xmlns:a16="http://schemas.microsoft.com/office/drawing/2014/main" id="{4ECB8679-48BA-EB40-BD0F-1EFD9DE906CC}"/>
                </a:ext>
              </a:extLst>
            </p:cNvPr>
            <p:cNvSpPr txBox="1"/>
            <p:nvPr/>
          </p:nvSpPr>
          <p:spPr>
            <a:xfrm>
              <a:off x="1866810" y="4899234"/>
              <a:ext cx="1990165" cy="147732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Drag and click cursor on the knob to set the initial inventory. This is your pool, or stock.</a:t>
              </a:r>
            </a:p>
          </p:txBody>
        </p:sp>
        <p:cxnSp>
          <p:nvCxnSpPr>
            <p:cNvPr id="11" name="Straight Arrow Connector 10">
              <a:extLst>
                <a:ext uri="{FF2B5EF4-FFF2-40B4-BE49-F238E27FC236}">
                  <a16:creationId xmlns:a16="http://schemas.microsoft.com/office/drawing/2014/main" id="{6722D539-0F97-4A4D-A800-95597FFD18CA}"/>
                </a:ext>
              </a:extLst>
            </p:cNvPr>
            <p:cNvCxnSpPr>
              <a:cxnSpLocks/>
            </p:cNvCxnSpPr>
            <p:nvPr/>
          </p:nvCxnSpPr>
          <p:spPr>
            <a:xfrm flipH="1" flipV="1">
              <a:off x="1936376" y="4518212"/>
              <a:ext cx="197224" cy="3989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9" name="Rectangle 8" descr="A red hollow box highlights the location of the Run Simulation Page button. " title="Red hollow box">
            <a:extLst>
              <a:ext uri="{FF2B5EF4-FFF2-40B4-BE49-F238E27FC236}">
                <a16:creationId xmlns:a16="http://schemas.microsoft.com/office/drawing/2014/main" id="{57F569E1-B33F-1A46-BBBB-5ED306E6F5E1}"/>
              </a:ext>
            </a:extLst>
          </p:cNvPr>
          <p:cNvSpPr/>
          <p:nvPr/>
        </p:nvSpPr>
        <p:spPr>
          <a:xfrm>
            <a:off x="5695216" y="5576046"/>
            <a:ext cx="1380565"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7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ADD5-E838-6740-9A92-CC7B79F52F48}"/>
              </a:ext>
            </a:extLst>
          </p:cNvPr>
          <p:cNvSpPr txBox="1">
            <a:spLocks/>
          </p:cNvSpPr>
          <p:nvPr/>
        </p:nvSpPr>
        <p:spPr>
          <a:xfrm>
            <a:off x="1328928" y="959071"/>
            <a:ext cx="7461504"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Learning Objectives</a:t>
            </a:r>
          </a:p>
        </p:txBody>
      </p:sp>
      <p:sp>
        <p:nvSpPr>
          <p:cNvPr id="3" name="Content Placeholder 2">
            <a:extLst>
              <a:ext uri="{FF2B5EF4-FFF2-40B4-BE49-F238E27FC236}">
                <a16:creationId xmlns:a16="http://schemas.microsoft.com/office/drawing/2014/main" id="{E60F67B4-EF9E-0744-97F8-6B96B0F4C499}"/>
              </a:ext>
            </a:extLst>
          </p:cNvPr>
          <p:cNvSpPr txBox="1">
            <a:spLocks/>
          </p:cNvSpPr>
          <p:nvPr/>
        </p:nvSpPr>
        <p:spPr>
          <a:xfrm>
            <a:off x="1328927" y="1910686"/>
            <a:ext cx="7676009" cy="4810789"/>
          </a:xfrm>
          <a:prstGeom prst="rect">
            <a:avLst/>
          </a:prstGeom>
        </p:spPr>
        <p:txBody>
          <a:bodyPr anchor="t">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latin typeface="Calibri Light" panose="020F0502020204030204" pitchFamily="34" charset="0"/>
                <a:cs typeface="Calibri Light" panose="020F0502020204030204" pitchFamily="34" charset="0"/>
              </a:rPr>
              <a:t>After completing this module, you will be able to:</a:t>
            </a:r>
          </a:p>
          <a:p>
            <a:pPr>
              <a:lnSpc>
                <a:spcPct val="120000"/>
              </a:lnSpc>
            </a:pPr>
            <a:r>
              <a:rPr lang="en-US" dirty="0">
                <a:latin typeface="Calibri Light" panose="020F0502020204030204" pitchFamily="34" charset="0"/>
                <a:cs typeface="Calibri Light" panose="020F0502020204030204" pitchFamily="34" charset="0"/>
              </a:rPr>
              <a:t>Provide definitions of a system and a model</a:t>
            </a:r>
          </a:p>
          <a:p>
            <a:pPr>
              <a:lnSpc>
                <a:spcPct val="120000"/>
              </a:lnSpc>
            </a:pPr>
            <a:r>
              <a:rPr lang="en-US" dirty="0">
                <a:latin typeface="Calibri Light" panose="020F0502020204030204" pitchFamily="34" charset="0"/>
                <a:cs typeface="Calibri Light" panose="020F0502020204030204" pitchFamily="34" charset="0"/>
              </a:rPr>
              <a:t>Use a diagram to describe a system.</a:t>
            </a:r>
          </a:p>
          <a:p>
            <a:pPr>
              <a:lnSpc>
                <a:spcPct val="120000"/>
              </a:lnSpc>
            </a:pPr>
            <a:r>
              <a:rPr lang="en-US" dirty="0">
                <a:latin typeface="Calibri Light" panose="020F0502020204030204" pitchFamily="34" charset="0"/>
                <a:cs typeface="Calibri Light" panose="020F0502020204030204" pitchFamily="34" charset="0"/>
              </a:rPr>
              <a:t>Explain why models are useful tools for predicting system responses</a:t>
            </a:r>
          </a:p>
          <a:p>
            <a:pPr>
              <a:lnSpc>
                <a:spcPct val="120000"/>
              </a:lnSpc>
            </a:pPr>
            <a:r>
              <a:rPr lang="en-US" dirty="0">
                <a:latin typeface="Calibri Light" panose="020F0502020204030204" pitchFamily="34" charset="0"/>
                <a:cs typeface="Calibri Light" panose="020F0502020204030204" pitchFamily="34" charset="0"/>
              </a:rPr>
              <a:t>Use the Paperclip Factory, Biomass Accumulation Model, and Global Carbon Cycle Models to teach students about systems modeling.</a:t>
            </a:r>
          </a:p>
          <a:p>
            <a:pPr marL="0" indent="0">
              <a:lnSpc>
                <a:spcPct val="120000"/>
              </a:lnSpc>
              <a:buNone/>
            </a:pPr>
            <a:endParaRPr lang="en-US" dirty="0">
              <a:latin typeface="Calibri Light" panose="020F0502020204030204" pitchFamily="34" charset="0"/>
              <a:cs typeface="Calibri Light" panose="020F0502020204030204" pitchFamily="34" charset="0"/>
            </a:endParaRPr>
          </a:p>
          <a:p>
            <a:pPr marL="0" indent="0">
              <a:lnSpc>
                <a:spcPct val="120000"/>
              </a:lnSpc>
              <a:buFont typeface="Arial"/>
              <a:buNone/>
            </a:pPr>
            <a:r>
              <a:rPr lang="en-US" dirty="0">
                <a:latin typeface="Calibri Light" panose="020F0502020204030204" pitchFamily="34" charset="0"/>
                <a:cs typeface="Calibri Light" panose="020F0502020204030204" pitchFamily="34" charset="0"/>
              </a:rPr>
              <a:t>Estimated time to complete module: 2 hours</a:t>
            </a:r>
          </a:p>
        </p:txBody>
      </p:sp>
    </p:spTree>
    <p:extLst>
      <p:ext uri="{BB962C8B-B14F-4D97-AF65-F5344CB8AC3E}">
        <p14:creationId xmlns:p14="http://schemas.microsoft.com/office/powerpoint/2010/main" val="211275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n-US" sz="3600" b="1" i="0" u="none" strike="noStrike" kern="1200" cap="none" spc="0" normalizeH="0" baseline="0" noProof="0" dirty="0">
                <a:ln>
                  <a:noFill/>
                </a:ln>
                <a:effectLst/>
                <a:uLnTx/>
                <a:uFillTx/>
                <a:latin typeface="Calibri Light" charset="0"/>
                <a:ea typeface="+mj-ea"/>
                <a:cs typeface="+mj-cs"/>
              </a:rPr>
              <a:t>Set </a:t>
            </a:r>
            <a:r>
              <a:rPr lang="en-US" dirty="0"/>
              <a:t>converters to modify flows, and run the simulation.</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7" name="TextBox 6">
            <a:extLst>
              <a:ext uri="{FF2B5EF4-FFF2-40B4-BE49-F238E27FC236}">
                <a16:creationId xmlns:a16="http://schemas.microsoft.com/office/drawing/2014/main" id="{A3F03DE1-2C40-0A49-9C6C-268845FF31F2}"/>
              </a:ext>
            </a:extLst>
          </p:cNvPr>
          <p:cNvSpPr txBox="1"/>
          <p:nvPr/>
        </p:nvSpPr>
        <p:spPr>
          <a:xfrm>
            <a:off x="1328928" y="2171194"/>
            <a:ext cx="4917308"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The </a:t>
            </a:r>
            <a:r>
              <a:rPr lang="en-US" dirty="0">
                <a:latin typeface="Calibri Light" panose="020F0302020204030204" pitchFamily="34" charset="0"/>
                <a:cs typeface="Calibri Light" panose="020F0302020204030204" pitchFamily="34" charset="0"/>
                <a:hlinkClick r:id="rId2"/>
              </a:rPr>
              <a:t>Run Simulation</a:t>
            </a:r>
            <a:r>
              <a:rPr lang="en-US" dirty="0">
                <a:latin typeface="Calibri Light" panose="020F0302020204030204" pitchFamily="34" charset="0"/>
                <a:cs typeface="Calibri Light" panose="020F0302020204030204" pitchFamily="34" charset="0"/>
              </a:rPr>
              <a:t> page for the paperclip factory. </a:t>
            </a:r>
          </a:p>
        </p:txBody>
      </p:sp>
      <p:pic>
        <p:nvPicPr>
          <p:cNvPr id="5" name="Picture 4" descr="Screenshot of the Paperclip Factory Run Simulation page. The top of the page says, &quot;Paperclip Factory Simulation: Run Simulation&quot;. Underneath the title text, there is a menu of four sliders (1) Workers (set to 5), (2) Clips produced per worker (set to 2), (3) Customers (set to 5), and (4) Clips purchased per customer (set to 2). A graph to the right of the slider menu shows Days on the horizontal x-axis, and Store Inventory on the vertical y-axis (unlabled). &#10;&#10;Underneath the graph on the right is a set of four buttons (1) a green 'Run' button, (2) a pause (||) button, (3) a red 'Stop' button, and (4) a grey 'Reset' button. The reset button will reset all values to default, including the Store Inventory (default = 0) from the previous page. &#10;&#10;Underneath the graph on the left are two buttons (1) View Table of Results, and (2) Set Initial Conditions. " title="Screenshot of Paperclip Factory Run Simulation Webpage">
            <a:extLst>
              <a:ext uri="{FF2B5EF4-FFF2-40B4-BE49-F238E27FC236}">
                <a16:creationId xmlns:a16="http://schemas.microsoft.com/office/drawing/2014/main" id="{546A7436-D86F-3143-B9CA-1C3C98E680DE}"/>
              </a:ext>
            </a:extLst>
          </p:cNvPr>
          <p:cNvPicPr>
            <a:picLocks noChangeAspect="1"/>
          </p:cNvPicPr>
          <p:nvPr/>
        </p:nvPicPr>
        <p:blipFill>
          <a:blip r:embed="rId3"/>
          <a:stretch>
            <a:fillRect/>
          </a:stretch>
        </p:blipFill>
        <p:spPr>
          <a:xfrm>
            <a:off x="1328928" y="2648893"/>
            <a:ext cx="5354030" cy="3877056"/>
          </a:xfrm>
          <a:prstGeom prst="rect">
            <a:avLst/>
          </a:prstGeom>
        </p:spPr>
      </p:pic>
      <p:grpSp>
        <p:nvGrpSpPr>
          <p:cNvPr id="18" name="Group 17" title="Red arrow and text">
            <a:extLst>
              <a:ext uri="{FF2B5EF4-FFF2-40B4-BE49-F238E27FC236}">
                <a16:creationId xmlns:a16="http://schemas.microsoft.com/office/drawing/2014/main" id="{0389BC68-AF29-7D4B-B8D6-8EF8DCB07B53}"/>
              </a:ext>
            </a:extLst>
          </p:cNvPr>
          <p:cNvGrpSpPr/>
          <p:nvPr/>
        </p:nvGrpSpPr>
        <p:grpSpPr>
          <a:xfrm>
            <a:off x="2637775" y="2648893"/>
            <a:ext cx="6414898" cy="2308324"/>
            <a:chOff x="2637775" y="2648893"/>
            <a:chExt cx="6414898" cy="2308324"/>
          </a:xfrm>
        </p:grpSpPr>
        <p:sp>
          <p:nvSpPr>
            <p:cNvPr id="8" name="TextBox 7">
              <a:extLst>
                <a:ext uri="{FF2B5EF4-FFF2-40B4-BE49-F238E27FC236}">
                  <a16:creationId xmlns:a16="http://schemas.microsoft.com/office/drawing/2014/main" id="{4ECB8679-48BA-EB40-BD0F-1EFD9DE906CC}"/>
                </a:ext>
              </a:extLst>
            </p:cNvPr>
            <p:cNvSpPr txBox="1"/>
            <p:nvPr/>
          </p:nvSpPr>
          <p:spPr>
            <a:xfrm>
              <a:off x="6754674" y="2648893"/>
              <a:ext cx="2297999" cy="2308324"/>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Set the following from the left menu:</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 of workers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Clips produced per worker</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Customers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Clips purchased per customer</a:t>
              </a:r>
            </a:p>
          </p:txBody>
        </p:sp>
        <p:cxnSp>
          <p:nvCxnSpPr>
            <p:cNvPr id="11" name="Straight Arrow Connector 10">
              <a:extLst>
                <a:ext uri="{FF2B5EF4-FFF2-40B4-BE49-F238E27FC236}">
                  <a16:creationId xmlns:a16="http://schemas.microsoft.com/office/drawing/2014/main" id="{6722D539-0F97-4A4D-A800-95597FFD18CA}"/>
                </a:ext>
              </a:extLst>
            </p:cNvPr>
            <p:cNvCxnSpPr>
              <a:cxnSpLocks/>
            </p:cNvCxnSpPr>
            <p:nvPr/>
          </p:nvCxnSpPr>
          <p:spPr>
            <a:xfrm flipH="1">
              <a:off x="2637775" y="2918295"/>
              <a:ext cx="4117578" cy="9162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descr="Red arrow points to green play button on left menu below graph. Pressing the green 'Run' buttons starts the simulation. " title="Red arrow with text">
            <a:extLst>
              <a:ext uri="{FF2B5EF4-FFF2-40B4-BE49-F238E27FC236}">
                <a16:creationId xmlns:a16="http://schemas.microsoft.com/office/drawing/2014/main" id="{3F831494-F9E0-2844-B0FD-731CBD20961F}"/>
              </a:ext>
            </a:extLst>
          </p:cNvPr>
          <p:cNvGrpSpPr/>
          <p:nvPr/>
        </p:nvGrpSpPr>
        <p:grpSpPr>
          <a:xfrm>
            <a:off x="3173506" y="5432612"/>
            <a:ext cx="5735055" cy="1299847"/>
            <a:chOff x="3173506" y="5432612"/>
            <a:chExt cx="5735055" cy="1299847"/>
          </a:xfrm>
        </p:grpSpPr>
        <p:sp>
          <p:nvSpPr>
            <p:cNvPr id="9" name="Rectangle 8">
              <a:extLst>
                <a:ext uri="{FF2B5EF4-FFF2-40B4-BE49-F238E27FC236}">
                  <a16:creationId xmlns:a16="http://schemas.microsoft.com/office/drawing/2014/main" id="{57F569E1-B33F-1A46-BBBB-5ED306E6F5E1}"/>
                </a:ext>
              </a:extLst>
            </p:cNvPr>
            <p:cNvSpPr/>
            <p:nvPr/>
          </p:nvSpPr>
          <p:spPr>
            <a:xfrm>
              <a:off x="3173506" y="5432612"/>
              <a:ext cx="322729" cy="3765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BA5B74-449C-C645-BD15-C29F2C2FEE66}"/>
                </a:ext>
              </a:extLst>
            </p:cNvPr>
            <p:cNvSpPr txBox="1"/>
            <p:nvPr/>
          </p:nvSpPr>
          <p:spPr>
            <a:xfrm>
              <a:off x="6755353" y="5809129"/>
              <a:ext cx="2153208"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Press the green ‘Run’ button to start the simulation.</a:t>
              </a:r>
            </a:p>
          </p:txBody>
        </p:sp>
        <p:cxnSp>
          <p:nvCxnSpPr>
            <p:cNvPr id="15" name="Straight Arrow Connector 14">
              <a:extLst>
                <a:ext uri="{FF2B5EF4-FFF2-40B4-BE49-F238E27FC236}">
                  <a16:creationId xmlns:a16="http://schemas.microsoft.com/office/drawing/2014/main" id="{BF4C8190-1BC2-674A-8426-B70E693C3ECE}"/>
                </a:ext>
              </a:extLst>
            </p:cNvPr>
            <p:cNvCxnSpPr>
              <a:cxnSpLocks/>
              <a:stCxn id="14" idx="1"/>
              <a:endCxn id="9" idx="3"/>
            </p:cNvCxnSpPr>
            <p:nvPr/>
          </p:nvCxnSpPr>
          <p:spPr>
            <a:xfrm flipH="1" flipV="1">
              <a:off x="3496235" y="5620871"/>
              <a:ext cx="3259118" cy="6499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3013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74834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n-US" sz="3600" b="1" i="0" u="none" strike="noStrike" kern="1200" cap="none" spc="0" normalizeH="0" baseline="0" noProof="0" dirty="0">
                <a:ln>
                  <a:noFill/>
                </a:ln>
                <a:effectLst/>
                <a:uLnTx/>
                <a:uFillTx/>
                <a:latin typeface="Calibri Light" charset="0"/>
                <a:ea typeface="+mj-ea"/>
                <a:cs typeface="+mj-cs"/>
              </a:rPr>
              <a:t>Run the paperclip simulation</a:t>
            </a:r>
          </a:p>
        </p:txBody>
      </p:sp>
      <p:sp>
        <p:nvSpPr>
          <p:cNvPr id="7" name="TextBox 6">
            <a:extLst>
              <a:ext uri="{FF2B5EF4-FFF2-40B4-BE49-F238E27FC236}">
                <a16:creationId xmlns:a16="http://schemas.microsoft.com/office/drawing/2014/main" id="{A3F03DE1-2C40-0A49-9C6C-268845FF31F2}"/>
              </a:ext>
            </a:extLst>
          </p:cNvPr>
          <p:cNvSpPr txBox="1"/>
          <p:nvPr/>
        </p:nvSpPr>
        <p:spPr>
          <a:xfrm>
            <a:off x="1322740" y="1689968"/>
            <a:ext cx="7821260"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Let the simulation run for one day. Have the students calculate the inventory based on the initial store inventory and the options they selected on the left menu. Compare their calculated value with the graph.</a:t>
            </a:r>
          </a:p>
        </p:txBody>
      </p:sp>
      <p:pic>
        <p:nvPicPr>
          <p:cNvPr id="17" name="Picture 16" descr="Screenshot of the Paperclip Factory Run Simulation page, same image as previous slide. On this screenshot, the pause button is highlighted with a red box. The simulation has been paused on Day 1. The graph shows a blue line originating from the lower left corner of the graph. The x-value is 1 day; the y-value is 15 paperclips in the Store Inventory. " title="Screenshot of Paperclip Factory Run Simulation Webpage">
            <a:extLst>
              <a:ext uri="{FF2B5EF4-FFF2-40B4-BE49-F238E27FC236}">
                <a16:creationId xmlns:a16="http://schemas.microsoft.com/office/drawing/2014/main" id="{5BA989C5-0D3C-C04F-BF03-22E717AD72A4}"/>
              </a:ext>
            </a:extLst>
          </p:cNvPr>
          <p:cNvPicPr>
            <a:picLocks noChangeAspect="1"/>
          </p:cNvPicPr>
          <p:nvPr/>
        </p:nvPicPr>
        <p:blipFill>
          <a:blip r:embed="rId3"/>
          <a:stretch>
            <a:fillRect/>
          </a:stretch>
        </p:blipFill>
        <p:spPr>
          <a:xfrm>
            <a:off x="1322740" y="2666312"/>
            <a:ext cx="5328466" cy="3877056"/>
          </a:xfrm>
          <a:prstGeom prst="rect">
            <a:avLst/>
          </a:prstGeom>
        </p:spPr>
      </p:pic>
      <p:grpSp>
        <p:nvGrpSpPr>
          <p:cNvPr id="19" name="Group 18" descr="a red hollow box highlights the pause button underneath the graph and a red arrow points from text to the pause button. The text box reads,&quot;" title="red hollow box and red arrow">
            <a:extLst>
              <a:ext uri="{FF2B5EF4-FFF2-40B4-BE49-F238E27FC236}">
                <a16:creationId xmlns:a16="http://schemas.microsoft.com/office/drawing/2014/main" id="{3F831494-F9E0-2844-B0FD-731CBD20961F}"/>
              </a:ext>
            </a:extLst>
          </p:cNvPr>
          <p:cNvGrpSpPr/>
          <p:nvPr/>
        </p:nvGrpSpPr>
        <p:grpSpPr>
          <a:xfrm>
            <a:off x="3352799" y="3388827"/>
            <a:ext cx="5719484" cy="2862322"/>
            <a:chOff x="3352799" y="3388827"/>
            <a:chExt cx="5719484" cy="2862322"/>
          </a:xfrm>
        </p:grpSpPr>
        <p:sp>
          <p:nvSpPr>
            <p:cNvPr id="9" name="Rectangle 8">
              <a:extLst>
                <a:ext uri="{FF2B5EF4-FFF2-40B4-BE49-F238E27FC236}">
                  <a16:creationId xmlns:a16="http://schemas.microsoft.com/office/drawing/2014/main" id="{57F569E1-B33F-1A46-BBBB-5ED306E6F5E1}"/>
                </a:ext>
              </a:extLst>
            </p:cNvPr>
            <p:cNvSpPr/>
            <p:nvPr/>
          </p:nvSpPr>
          <p:spPr>
            <a:xfrm>
              <a:off x="3352799" y="5432612"/>
              <a:ext cx="322729" cy="3765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BA5B74-449C-C645-BD15-C29F2C2FEE66}"/>
                </a:ext>
              </a:extLst>
            </p:cNvPr>
            <p:cNvSpPr txBox="1"/>
            <p:nvPr/>
          </p:nvSpPr>
          <p:spPr>
            <a:xfrm>
              <a:off x="6737424" y="3388827"/>
              <a:ext cx="2334859" cy="286232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Press the pause button to temporarily stop the simulation. We’ve paused on day 1.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The graph shows the number of days on the x-axis (horizontal) and store inventory on the y-axis (vertical).</a:t>
              </a:r>
            </a:p>
          </p:txBody>
        </p:sp>
        <p:cxnSp>
          <p:nvCxnSpPr>
            <p:cNvPr id="15" name="Straight Arrow Connector 14">
              <a:extLst>
                <a:ext uri="{FF2B5EF4-FFF2-40B4-BE49-F238E27FC236}">
                  <a16:creationId xmlns:a16="http://schemas.microsoft.com/office/drawing/2014/main" id="{BF4C8190-1BC2-674A-8426-B70E693C3ECE}"/>
                </a:ext>
              </a:extLst>
            </p:cNvPr>
            <p:cNvCxnSpPr>
              <a:cxnSpLocks/>
              <a:endCxn id="9" idx="3"/>
            </p:cNvCxnSpPr>
            <p:nvPr/>
          </p:nvCxnSpPr>
          <p:spPr>
            <a:xfrm flipH="1">
              <a:off x="3675528" y="3639671"/>
              <a:ext cx="3061896" cy="19812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71848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74834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n-US" sz="3600" b="1" i="0" u="none" strike="noStrike" kern="1200" cap="none" spc="0" normalizeH="0" baseline="0" noProof="0" dirty="0">
                <a:ln>
                  <a:noFill/>
                </a:ln>
                <a:effectLst/>
                <a:uLnTx/>
                <a:uFillTx/>
                <a:latin typeface="Calibri Light" charset="0"/>
                <a:ea typeface="+mj-ea"/>
                <a:cs typeface="+mj-cs"/>
              </a:rPr>
              <a:t>Run the paperclip simulation</a:t>
            </a:r>
          </a:p>
        </p:txBody>
      </p:sp>
      <p:sp>
        <p:nvSpPr>
          <p:cNvPr id="16" name="TextBox 15">
            <a:extLst>
              <a:ext uri="{FF2B5EF4-FFF2-40B4-BE49-F238E27FC236}">
                <a16:creationId xmlns:a16="http://schemas.microsoft.com/office/drawing/2014/main" id="{40F85C54-1393-5244-9F07-2A966DD6E633}"/>
              </a:ext>
            </a:extLst>
          </p:cNvPr>
          <p:cNvSpPr txBox="1"/>
          <p:nvPr/>
        </p:nvSpPr>
        <p:spPr>
          <a:xfrm>
            <a:off x="1322740" y="1636181"/>
            <a:ext cx="7821260"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Let the simulation run for several more days and watch the store inventory increase. Prompt students using systems terminology. Why is the inventory increasing? Because the flux in (worker production) is greater than the flux out (customer purchases).</a:t>
            </a:r>
          </a:p>
        </p:txBody>
      </p:sp>
      <p:pic>
        <p:nvPicPr>
          <p:cNvPr id="10" name="Picture 9" descr="Screenshot of the Paperclip Factory Run Simulation page, same image as previous slide. On this screenshot, the View Table of Results button is highlighted. &#10;&#10;The simulation has been paused on Day 3. The graph shows a straight blue line originating from the lower left corner of the graph. The final x-value is 3 days; the final y-value is 25 paperclips in the Store Inventory. " title="Screenshot of Paperclip Factory Run Simulation Webpage">
            <a:extLst>
              <a:ext uri="{FF2B5EF4-FFF2-40B4-BE49-F238E27FC236}">
                <a16:creationId xmlns:a16="http://schemas.microsoft.com/office/drawing/2014/main" id="{52D2FCA4-DED7-4B40-BF38-884C770B74CD}"/>
              </a:ext>
            </a:extLst>
          </p:cNvPr>
          <p:cNvPicPr>
            <a:picLocks noChangeAspect="1"/>
          </p:cNvPicPr>
          <p:nvPr/>
        </p:nvPicPr>
        <p:blipFill>
          <a:blip r:embed="rId3"/>
          <a:stretch>
            <a:fillRect/>
          </a:stretch>
        </p:blipFill>
        <p:spPr>
          <a:xfrm>
            <a:off x="1328928" y="2867418"/>
            <a:ext cx="5306141" cy="3877056"/>
          </a:xfrm>
          <a:prstGeom prst="rect">
            <a:avLst/>
          </a:prstGeom>
        </p:spPr>
      </p:pic>
      <p:sp>
        <p:nvSpPr>
          <p:cNvPr id="21" name="Rectangle 20" descr="Red box highlighting the location of the View Table of Results button. " title="Red hollow box">
            <a:extLst>
              <a:ext uri="{FF2B5EF4-FFF2-40B4-BE49-F238E27FC236}">
                <a16:creationId xmlns:a16="http://schemas.microsoft.com/office/drawing/2014/main" id="{485A42DE-AD29-FB4C-AB1B-03F81CD5EB70}"/>
              </a:ext>
            </a:extLst>
          </p:cNvPr>
          <p:cNvSpPr/>
          <p:nvPr/>
        </p:nvSpPr>
        <p:spPr>
          <a:xfrm>
            <a:off x="5038164" y="5629835"/>
            <a:ext cx="1344707" cy="3585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descr="red arrow pointing from text that says,&quot;After three days of simulation, the store inventory is now 25 paperclips.&#10;&#10;Students can also click on ‘View Table of Results” to examine the model calculations.&quot;" title="red arrow">
            <a:extLst>
              <a:ext uri="{FF2B5EF4-FFF2-40B4-BE49-F238E27FC236}">
                <a16:creationId xmlns:a16="http://schemas.microsoft.com/office/drawing/2014/main" id="{5E46B112-4ADC-3D44-B47C-8266063B0467}"/>
              </a:ext>
            </a:extLst>
          </p:cNvPr>
          <p:cNvCxnSpPr>
            <a:cxnSpLocks/>
            <a:stCxn id="11" idx="1"/>
          </p:cNvCxnSpPr>
          <p:nvPr/>
        </p:nvCxnSpPr>
        <p:spPr>
          <a:xfrm flipH="1">
            <a:off x="6382871" y="5221445"/>
            <a:ext cx="252198" cy="3774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78CA234-2D7C-574F-A9B5-718DF66A201C}"/>
              </a:ext>
            </a:extLst>
          </p:cNvPr>
          <p:cNvSpPr txBox="1"/>
          <p:nvPr/>
        </p:nvSpPr>
        <p:spPr>
          <a:xfrm>
            <a:off x="6635069" y="3651784"/>
            <a:ext cx="2222060" cy="313932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After three days of simulation, the store inventory is now 25 paperclips.</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Students can also click on ‘View Table of Results” to examine the model calculations.</a:t>
            </a:r>
          </a:p>
          <a:p>
            <a:endParaRPr lang="en-US" dirty="0"/>
          </a:p>
        </p:txBody>
      </p:sp>
    </p:spTree>
    <p:extLst>
      <p:ext uri="{BB962C8B-B14F-4D97-AF65-F5344CB8AC3E}">
        <p14:creationId xmlns:p14="http://schemas.microsoft.com/office/powerpoint/2010/main" val="2888788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F3FA96-61EF-9440-959A-A05C28C9AC9F}"/>
              </a:ext>
            </a:extLst>
          </p:cNvPr>
          <p:cNvSpPr txBox="1">
            <a:spLocks/>
          </p:cNvSpPr>
          <p:nvPr/>
        </p:nvSpPr>
        <p:spPr>
          <a:xfrm>
            <a:off x="1328928" y="74834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kumimoji="0" lang="en-US" sz="3600" b="1" i="0" u="none" strike="noStrike" kern="1200" cap="none" spc="0" normalizeH="0" baseline="0" noProof="0" dirty="0">
                <a:ln>
                  <a:noFill/>
                </a:ln>
                <a:effectLst/>
                <a:uLnTx/>
                <a:uFillTx/>
                <a:latin typeface="Calibri Light" charset="0"/>
                <a:ea typeface="+mj-ea"/>
                <a:cs typeface="+mj-cs"/>
              </a:rPr>
              <a:t>Examine the table of results</a:t>
            </a:r>
          </a:p>
        </p:txBody>
      </p:sp>
      <p:sp>
        <p:nvSpPr>
          <p:cNvPr id="16" name="TextBox 15">
            <a:extLst>
              <a:ext uri="{FF2B5EF4-FFF2-40B4-BE49-F238E27FC236}">
                <a16:creationId xmlns:a16="http://schemas.microsoft.com/office/drawing/2014/main" id="{40F85C54-1393-5244-9F07-2A966DD6E633}"/>
              </a:ext>
            </a:extLst>
          </p:cNvPr>
          <p:cNvSpPr txBox="1"/>
          <p:nvPr/>
        </p:nvSpPr>
        <p:spPr>
          <a:xfrm>
            <a:off x="1322740" y="1636181"/>
            <a:ext cx="7821260"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In addition to the graph display of results, students can compare pencil and paper calculations to the results table. The graph in the previous slide is plotting the store inventory (y-axis) over time (x-axis; number of days in column 1 in the table below).</a:t>
            </a:r>
          </a:p>
        </p:txBody>
      </p:sp>
      <p:pic>
        <p:nvPicPr>
          <p:cNvPr id="3" name="Picture 2" descr="Table of results (8 columns by 11 rows, including one header row) after three days of simulation. The eight columns are as follows: (1) Number of days, (2) Clips produced per worker, (3) Workers, (4) Producing, (5) Clips purchased per customer, (6) Customers, (7) Purchasing, (8) Store Inventory. " title="Screenshot of Paperclip Factory Table of Results Webpage">
            <a:extLst>
              <a:ext uri="{FF2B5EF4-FFF2-40B4-BE49-F238E27FC236}">
                <a16:creationId xmlns:a16="http://schemas.microsoft.com/office/drawing/2014/main" id="{98FB4F2B-C4B3-FE4E-9B04-B930933DD7F6}"/>
              </a:ext>
            </a:extLst>
          </p:cNvPr>
          <p:cNvPicPr>
            <a:picLocks noChangeAspect="1"/>
          </p:cNvPicPr>
          <p:nvPr/>
        </p:nvPicPr>
        <p:blipFill>
          <a:blip r:embed="rId3"/>
          <a:stretch>
            <a:fillRect/>
          </a:stretch>
        </p:blipFill>
        <p:spPr>
          <a:xfrm>
            <a:off x="1324757" y="2776322"/>
            <a:ext cx="5310312" cy="3877056"/>
          </a:xfrm>
          <a:prstGeom prst="rect">
            <a:avLst/>
          </a:prstGeom>
        </p:spPr>
      </p:pic>
      <p:sp>
        <p:nvSpPr>
          <p:cNvPr id="11" name="TextBox 10">
            <a:extLst>
              <a:ext uri="{FF2B5EF4-FFF2-40B4-BE49-F238E27FC236}">
                <a16:creationId xmlns:a16="http://schemas.microsoft.com/office/drawing/2014/main" id="{178CA234-2D7C-574F-A9B5-718DF66A201C}"/>
              </a:ext>
            </a:extLst>
          </p:cNvPr>
          <p:cNvSpPr txBox="1"/>
          <p:nvPr/>
        </p:nvSpPr>
        <p:spPr>
          <a:xfrm>
            <a:off x="6635069" y="3651784"/>
            <a:ext cx="1900517" cy="1754326"/>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After three days of simulation, the store inventory is now </a:t>
            </a:r>
            <a:r>
              <a:rPr lang="en-US">
                <a:latin typeface="Calibri Light" panose="020F0302020204030204" pitchFamily="34" charset="0"/>
                <a:cs typeface="Calibri Light" panose="020F0302020204030204" pitchFamily="34" charset="0"/>
              </a:rPr>
              <a:t>25 paperclips.</a:t>
            </a:r>
            <a:endParaRPr lang="en-US"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93327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Biomass Accumulation Model</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8" name="Content Placeholder 2">
            <a:extLst>
              <a:ext uri="{FF2B5EF4-FFF2-40B4-BE49-F238E27FC236}">
                <a16:creationId xmlns:a16="http://schemas.microsoft.com/office/drawing/2014/main" id="{997319FB-9F38-4CD3-B003-ECAAE7EDAEE2}"/>
              </a:ext>
            </a:extLst>
          </p:cNvPr>
          <p:cNvSpPr txBox="1">
            <a:spLocks/>
          </p:cNvSpPr>
          <p:nvPr/>
        </p:nvSpPr>
        <p:spPr>
          <a:xfrm>
            <a:off x="1465443" y="1822264"/>
            <a:ext cx="7442729" cy="15165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2200" dirty="0"/>
              <a:t>The Biomass Accumulation Model</a:t>
            </a:r>
            <a:r>
              <a:rPr lang="en-US" sz="2200" dirty="0">
                <a:cs typeface="Calibri Light"/>
              </a:rPr>
              <a:t> uses temperature and precipitation to predict net primary productivity (NPP, net plant growth), and then adds turnover rate approximated from biome type to calculate biomass and carbon storage. </a:t>
            </a:r>
          </a:p>
        </p:txBody>
      </p:sp>
      <p:pic>
        <p:nvPicPr>
          <p:cNvPr id="2" name="Picture 2" descr="Image of Biomass Accumulation Model homepage. Homepage shows an map of global biomass values and includes various buttons used for moving around the model that are described in the Biomass Accumulation Model video tutorial on slide 26.">
            <a:extLst>
              <a:ext uri="{FF2B5EF4-FFF2-40B4-BE49-F238E27FC236}">
                <a16:creationId xmlns:a16="http://schemas.microsoft.com/office/drawing/2014/main" id="{8160DAED-A7AD-42E9-A573-55B1CE0E97B1}"/>
              </a:ext>
            </a:extLst>
          </p:cNvPr>
          <p:cNvPicPr>
            <a:picLocks noChangeAspect="1"/>
          </p:cNvPicPr>
          <p:nvPr/>
        </p:nvPicPr>
        <p:blipFill>
          <a:blip r:embed="rId2"/>
          <a:stretch>
            <a:fillRect/>
          </a:stretch>
        </p:blipFill>
        <p:spPr>
          <a:xfrm>
            <a:off x="1553495" y="3877730"/>
            <a:ext cx="3640394" cy="2436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5318092" y="3660064"/>
            <a:ext cx="3825908" cy="26041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2000" dirty="0">
                <a:solidFill>
                  <a:prstClr val="black"/>
                </a:solidFill>
                <a:latin typeface="Calibri Light" panose="020F0302020204030204" pitchFamily="34" charset="0"/>
                <a:cs typeface="Calibri Light" panose="020F0302020204030204" pitchFamily="34" charset="0"/>
              </a:rPr>
              <a:t>Explore the Biomass Accumulation Model: </a:t>
            </a:r>
            <a:r>
              <a:rPr lang="en-US" sz="2000" dirty="0">
                <a:solidFill>
                  <a:prstClr val="black"/>
                </a:solidFill>
                <a:latin typeface="Calibri Light" panose="020F0302020204030204" pitchFamily="34" charset="0"/>
                <a:cs typeface="Calibri Light" panose="020F0302020204030204" pitchFamily="34" charset="0"/>
                <a:hlinkClick r:id="rId3"/>
              </a:rPr>
              <a:t>https://</a:t>
            </a:r>
            <a:r>
              <a:rPr lang="en-US" sz="2000" dirty="0" err="1">
                <a:solidFill>
                  <a:prstClr val="black"/>
                </a:solidFill>
                <a:latin typeface="Calibri Light" panose="020F0302020204030204" pitchFamily="34" charset="0"/>
                <a:cs typeface="Calibri Light" panose="020F0302020204030204" pitchFamily="34" charset="0"/>
                <a:hlinkClick r:id="rId3"/>
              </a:rPr>
              <a:t>exchange.iseesystems.com</a:t>
            </a:r>
            <a:r>
              <a:rPr lang="en-US" sz="2000" dirty="0">
                <a:solidFill>
                  <a:prstClr val="black"/>
                </a:solidFill>
                <a:latin typeface="Calibri Light" panose="020F0302020204030204" pitchFamily="34" charset="0"/>
                <a:cs typeface="Calibri Light" panose="020F0302020204030204" pitchFamily="34" charset="0"/>
                <a:hlinkClick r:id="rId3"/>
              </a:rPr>
              <a:t>/public/</a:t>
            </a:r>
            <a:r>
              <a:rPr lang="en-US" sz="2000" dirty="0" err="1">
                <a:solidFill>
                  <a:prstClr val="black"/>
                </a:solidFill>
                <a:latin typeface="Calibri Light" panose="020F0302020204030204" pitchFamily="34" charset="0"/>
                <a:cs typeface="Calibri Light" panose="020F0302020204030204" pitchFamily="34" charset="0"/>
                <a:hlinkClick r:id="rId3"/>
              </a:rPr>
              <a:t>globeprogram</a:t>
            </a:r>
            <a:r>
              <a:rPr lang="en-US" sz="2000" dirty="0">
                <a:solidFill>
                  <a:prstClr val="black"/>
                </a:solidFill>
                <a:latin typeface="Calibri Light" panose="020F0302020204030204" pitchFamily="34" charset="0"/>
                <a:cs typeface="Calibri Light" panose="020F0302020204030204" pitchFamily="34" charset="0"/>
                <a:hlinkClick r:id="rId3"/>
              </a:rPr>
              <a:t>/biomass-accumulation-model</a:t>
            </a:r>
            <a:endParaRPr lang="en-US" sz="2000" dirty="0">
              <a:solidFill>
                <a:prstClr val="black"/>
              </a:solidFill>
              <a:latin typeface="Calibri Light" panose="020F0302020204030204" pitchFamily="34" charset="0"/>
              <a:cs typeface="Calibri Light" panose="020F0302020204030204" pitchFamily="34" charset="0"/>
            </a:endParaRPr>
          </a:p>
          <a:p>
            <a:pPr marL="12700" indent="-12700">
              <a:lnSpc>
                <a:spcPct val="120000"/>
              </a:lnSpc>
              <a:buNone/>
              <a:defRPr/>
            </a:pPr>
            <a:r>
              <a:rPr lang="en-US" sz="2000" dirty="0">
                <a:solidFill>
                  <a:prstClr val="black"/>
                </a:solidFill>
                <a:latin typeface="Calibri Light" panose="020F0302020204030204" pitchFamily="34" charset="0"/>
                <a:cs typeface="Calibri Light" panose="020F0302020204030204" pitchFamily="34" charset="0"/>
              </a:rPr>
              <a:t>Like the Paperclip Model, you can explore the Model Story by clicking the ’About This Model’ button.</a:t>
            </a:r>
            <a:endParaRPr lang="en-US" sz="2000" dirty="0">
              <a:latin typeface="Calibri Light" panose="020F0302020204030204" pitchFamily="34" charset="0"/>
              <a:cs typeface="Calibri Light" panose="020F0302020204030204" pitchFamily="34" charset="0"/>
            </a:endParaRPr>
          </a:p>
        </p:txBody>
      </p:sp>
      <p:sp>
        <p:nvSpPr>
          <p:cNvPr id="3" name="Rectangle 2" descr="red rectangle highlighting the location of the 'About this Model' button on the Global Biomass Accumulation Model screenshot." title="red rectangle">
            <a:extLst>
              <a:ext uri="{FF2B5EF4-FFF2-40B4-BE49-F238E27FC236}">
                <a16:creationId xmlns:a16="http://schemas.microsoft.com/office/drawing/2014/main" id="{C2B639C3-9141-DD4E-8343-00B77E47EE8C}"/>
              </a:ext>
            </a:extLst>
          </p:cNvPr>
          <p:cNvSpPr/>
          <p:nvPr/>
        </p:nvSpPr>
        <p:spPr>
          <a:xfrm>
            <a:off x="1553495" y="5676181"/>
            <a:ext cx="861901" cy="2587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61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Biomass Accumulation Model</a:t>
            </a:r>
            <a:r>
              <a:rPr lang="en-US" dirty="0">
                <a:cs typeface="Calibri Light"/>
              </a:rPr>
              <a:t> Map</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51575" y="1732178"/>
            <a:ext cx="7704878" cy="2108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1800" dirty="0">
                <a:solidFill>
                  <a:prstClr val="black"/>
                </a:solidFill>
              </a:rPr>
              <a:t>At first glance, it can be difficult for students to see where the box and arrows are. We have highlighted the box and arrows in red below. The small blue circles and pink arrows pointing toward the blue flux arrows are converters that modify the flows into the box, or stock. The Teacher Guide introduces students to the simple computer model and allows them to identify and describe the effects of different model variables through isolation testing. </a:t>
            </a:r>
            <a:endParaRPr lang="en-US" sz="1800" dirty="0"/>
          </a:p>
        </p:txBody>
      </p:sp>
      <p:pic>
        <p:nvPicPr>
          <p:cNvPr id="20" name="Picture 19" descr="Screen grab of the  Biomass Accumulation Model. The box and arrow model connects Net Primary Productivity (NPP; flux to biomass) to Temperature, Precipitation, Carbon Uptake, Litterfall, Turnover Rate, Carbon Storage and Annual accumulation. " title="Biomass Accumulation Model Map">
            <a:extLst>
              <a:ext uri="{FF2B5EF4-FFF2-40B4-BE49-F238E27FC236}">
                <a16:creationId xmlns:a16="http://schemas.microsoft.com/office/drawing/2014/main" id="{81C9E63A-53BB-4940-903F-DB4BD2FC48BE}"/>
              </a:ext>
            </a:extLst>
          </p:cNvPr>
          <p:cNvPicPr>
            <a:picLocks noChangeAspect="1"/>
          </p:cNvPicPr>
          <p:nvPr/>
        </p:nvPicPr>
        <p:blipFill>
          <a:blip r:embed="rId3"/>
          <a:stretch>
            <a:fillRect/>
          </a:stretch>
        </p:blipFill>
        <p:spPr>
          <a:xfrm>
            <a:off x="1728205" y="3833083"/>
            <a:ext cx="4060598" cy="2970430"/>
          </a:xfrm>
          <a:prstGeom prst="rect">
            <a:avLst/>
          </a:prstGeom>
        </p:spPr>
      </p:pic>
      <p:grpSp>
        <p:nvGrpSpPr>
          <p:cNvPr id="11" name="Group 10" descr="The 1-box model components of the biomass accumulation model are highlighted in red. Specifically, a red arrow is overlain on the net primary production flux-in arrow, a red box is placed over the biomass pool, and a red arrow is placed over the flux-out arrow representing litter fall out of the biomass pool. " title="Highlighted 1-box model">
            <a:extLst>
              <a:ext uri="{FF2B5EF4-FFF2-40B4-BE49-F238E27FC236}">
                <a16:creationId xmlns:a16="http://schemas.microsoft.com/office/drawing/2014/main" id="{5F5190AE-9701-2546-8A4A-892E8F118AB3}"/>
              </a:ext>
            </a:extLst>
          </p:cNvPr>
          <p:cNvGrpSpPr/>
          <p:nvPr/>
        </p:nvGrpSpPr>
        <p:grpSpPr>
          <a:xfrm>
            <a:off x="3073181" y="4936715"/>
            <a:ext cx="1117157" cy="206058"/>
            <a:chOff x="3073181" y="4936715"/>
            <a:chExt cx="1117157" cy="206058"/>
          </a:xfrm>
        </p:grpSpPr>
        <p:cxnSp>
          <p:nvCxnSpPr>
            <p:cNvPr id="3" name="Straight Arrow Connector 2" descr="A red 1-box model diagram overlain on top of the biomass accumulation model map to highlight the one box (the biomass pool) and the arrow pointing in (flux in) representing net primary production, and the arrow pointing out (flux out) representing litterfall. " title="1-box model diagram">
              <a:extLst>
                <a:ext uri="{FF2B5EF4-FFF2-40B4-BE49-F238E27FC236}">
                  <a16:creationId xmlns:a16="http://schemas.microsoft.com/office/drawing/2014/main" id="{265C13B2-9324-8040-BAEC-99E99C7DE37E}"/>
                </a:ext>
              </a:extLst>
            </p:cNvPr>
            <p:cNvCxnSpPr>
              <a:cxnSpLocks/>
            </p:cNvCxnSpPr>
            <p:nvPr/>
          </p:nvCxnSpPr>
          <p:spPr>
            <a:xfrm>
              <a:off x="3073181" y="5048993"/>
              <a:ext cx="558632" cy="0"/>
            </a:xfrm>
            <a:prstGeom prst="straightConnector1">
              <a:avLst/>
            </a:prstGeom>
            <a:ln w="38100">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9" name="Straight Arrow Connector 8" descr="A red 1-box model diagram overlain on top of the biomass accumulation model map to highlight the one box (the biomass pool) and the arrow pointing in (flux in) representing net primary production, and the arrow pointing out (flux out) representing litterfall. " title="1-box model diagram">
              <a:extLst>
                <a:ext uri="{FF2B5EF4-FFF2-40B4-BE49-F238E27FC236}">
                  <a16:creationId xmlns:a16="http://schemas.microsoft.com/office/drawing/2014/main" id="{73BFCC6B-125B-3F4A-A9C0-B52DA359FF88}"/>
                </a:ext>
              </a:extLst>
            </p:cNvPr>
            <p:cNvCxnSpPr>
              <a:cxnSpLocks/>
            </p:cNvCxnSpPr>
            <p:nvPr/>
          </p:nvCxnSpPr>
          <p:spPr>
            <a:xfrm>
              <a:off x="3891087" y="5057338"/>
              <a:ext cx="299251" cy="0"/>
            </a:xfrm>
            <a:prstGeom prst="straightConnector1">
              <a:avLst/>
            </a:prstGeom>
            <a:ln w="38100">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sp>
          <p:nvSpPr>
            <p:cNvPr id="8" name="Rectangle 7" descr="A red 1-box model diagram overlain on top of the biomass accumulation model map to highlight the one box (the biomass pool) and the arrow pointing in (flux in) representing net primary production, and the arrow pointing out (flux out) representing litterfall. " title="1-box model diagram">
              <a:extLst>
                <a:ext uri="{FF2B5EF4-FFF2-40B4-BE49-F238E27FC236}">
                  <a16:creationId xmlns:a16="http://schemas.microsoft.com/office/drawing/2014/main" id="{1FA09849-8A0B-6A4C-94E7-894CC9297746}"/>
                </a:ext>
              </a:extLst>
            </p:cNvPr>
            <p:cNvSpPr/>
            <p:nvPr/>
          </p:nvSpPr>
          <p:spPr>
            <a:xfrm>
              <a:off x="3631812" y="4936715"/>
              <a:ext cx="260284" cy="20605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6F62A26-11FF-4150-B15E-7A52FE77DBA3}"/>
              </a:ext>
            </a:extLst>
          </p:cNvPr>
          <p:cNvSpPr txBox="1"/>
          <p:nvPr/>
        </p:nvSpPr>
        <p:spPr>
          <a:xfrm>
            <a:off x="6131856" y="4912657"/>
            <a:ext cx="2924596" cy="1754326"/>
          </a:xfrm>
          <a:prstGeom prst="rect">
            <a:avLst/>
          </a:prstGeom>
          <a:noFill/>
        </p:spPr>
        <p:txBody>
          <a:bodyPr wrap="square" rtlCol="0" anchor="t">
            <a:spAutoFit/>
          </a:bodyPr>
          <a:lstStyle/>
          <a:p>
            <a:r>
              <a:rPr lang="en-US" dirty="0">
                <a:latin typeface="Calibri Light" panose="020F0302020204030204" pitchFamily="34" charset="0"/>
                <a:cs typeface="Calibri Light" panose="020F0302020204030204" pitchFamily="34" charset="0"/>
              </a:rPr>
              <a:t>Model Map of the Biomass Accumulation Map.  The cloud symbols represent places where other pools could connect in a more complex model.</a:t>
            </a:r>
          </a:p>
        </p:txBody>
      </p:sp>
    </p:spTree>
    <p:extLst>
      <p:ext uri="{BB962C8B-B14F-4D97-AF65-F5344CB8AC3E}">
        <p14:creationId xmlns:p14="http://schemas.microsoft.com/office/powerpoint/2010/main" val="408140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Biomass Accumulation Model</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51576" y="1732178"/>
            <a:ext cx="7729591" cy="22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2400" dirty="0">
                <a:solidFill>
                  <a:prstClr val="black"/>
                </a:solidFill>
              </a:rPr>
              <a:t>Two converters in the model modify net primary production (NPP, </a:t>
            </a:r>
            <a:r>
              <a:rPr lang="en-US" sz="2400" dirty="0"/>
              <a:t>biomass</a:t>
            </a:r>
            <a:r>
              <a:rPr lang="en-US" sz="2400" dirty="0">
                <a:solidFill>
                  <a:srgbClr val="7030A0"/>
                </a:solidFill>
              </a:rPr>
              <a:t> </a:t>
            </a:r>
            <a:r>
              <a:rPr lang="en-US" sz="2400" dirty="0">
                <a:solidFill>
                  <a:prstClr val="black"/>
                </a:solidFill>
              </a:rPr>
              <a:t>accumulated in the plant pool), driven by temperature and precipitation using the equations illustrated below.</a:t>
            </a:r>
            <a:r>
              <a:rPr lang="en-US" sz="2400" dirty="0">
                <a:solidFill>
                  <a:srgbClr val="7030A0"/>
                </a:solidFill>
              </a:rPr>
              <a:t> </a:t>
            </a:r>
            <a:r>
              <a:rPr lang="en-US" sz="2400" dirty="0"/>
              <a:t>For more information on</a:t>
            </a:r>
            <a:r>
              <a:rPr lang="en-US" sz="2400" dirty="0">
                <a:cs typeface="Calibri Light"/>
              </a:rPr>
              <a:t> how the model works, open the </a:t>
            </a:r>
            <a:r>
              <a:rPr lang="en-US" sz="2400" dirty="0">
                <a:solidFill>
                  <a:srgbClr val="7030A0"/>
                </a:solidFill>
                <a:cs typeface="Calibri Light"/>
                <a:hlinkClick r:id="rId2"/>
              </a:rPr>
              <a:t>online model</a:t>
            </a:r>
            <a:r>
              <a:rPr lang="en-US" sz="2400" dirty="0">
                <a:solidFill>
                  <a:srgbClr val="7030A0"/>
                </a:solidFill>
                <a:cs typeface="Calibri Light"/>
              </a:rPr>
              <a:t> </a:t>
            </a:r>
            <a:r>
              <a:rPr lang="en-US" sz="2400" dirty="0">
                <a:cs typeface="Calibri Light"/>
              </a:rPr>
              <a:t>and click 'Model Story'. </a:t>
            </a:r>
            <a:endParaRPr lang="en-US" sz="2400" dirty="0"/>
          </a:p>
        </p:txBody>
      </p:sp>
      <p:pic>
        <p:nvPicPr>
          <p:cNvPr id="20" name="Picture 3" descr="The graph has temperature (in degrees Celsius) on the x-axis, or horizontal axis, ranging from -13.0 to 30.0. The y-axis, or vertical axis, shows net primary productivity (in Mg per hectare per year) ranging from 0 to 25.  Net primary productivity increases with temperature following a gently sloping 'S' shaped curve, or sigmoidal curve. Individual points cluster around the S-shaped curve. " title="Leith Net Primary Productivity and Temperature equation graph">
            <a:extLst>
              <a:ext uri="{FF2B5EF4-FFF2-40B4-BE49-F238E27FC236}">
                <a16:creationId xmlns:a16="http://schemas.microsoft.com/office/drawing/2014/main" id="{8DC73227-A6E7-344B-9B3C-2A3E4E87C093}"/>
              </a:ext>
            </a:extLst>
          </p:cNvPr>
          <p:cNvPicPr>
            <a:picLocks noChangeAspect="1" noChangeArrowheads="1"/>
          </p:cNvPicPr>
          <p:nvPr/>
        </p:nvPicPr>
        <p:blipFill>
          <a:blip r:embed="rId3"/>
          <a:srcRect/>
          <a:stretch>
            <a:fillRect/>
          </a:stretch>
        </p:blipFill>
        <p:spPr bwMode="auto">
          <a:xfrm>
            <a:off x="1634252" y="4194739"/>
            <a:ext cx="2945234" cy="1938209"/>
          </a:xfrm>
          <a:prstGeom prst="rect">
            <a:avLst/>
          </a:prstGeom>
          <a:noFill/>
        </p:spPr>
      </p:pic>
      <p:sp>
        <p:nvSpPr>
          <p:cNvPr id="22" name="TextBox 21">
            <a:extLst>
              <a:ext uri="{FF2B5EF4-FFF2-40B4-BE49-F238E27FC236}">
                <a16:creationId xmlns:a16="http://schemas.microsoft.com/office/drawing/2014/main" id="{E0DD05A2-853A-4C4F-A0F3-726713FEBAB8}"/>
              </a:ext>
            </a:extLst>
          </p:cNvPr>
          <p:cNvSpPr txBox="1"/>
          <p:nvPr/>
        </p:nvSpPr>
        <p:spPr>
          <a:xfrm>
            <a:off x="1638662" y="6034625"/>
            <a:ext cx="3444727"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Figure 1. Leith equation relating NPP and temperature.</a:t>
            </a:r>
          </a:p>
        </p:txBody>
      </p:sp>
      <p:pic>
        <p:nvPicPr>
          <p:cNvPr id="21" name="Picture 5" descr="The graph has precipitation (in millimeters per year) on the x-axis, or horizontal axis, ranging from 0 to 4500. The y-axis, or vertical axis, shows net primary productivity (in Mg per hectare per year) ranging from 0 to 25.  Net primary productivity increases with precipitation following a gently sloping 'S' shaped curve, or sigmoidal curve. Individual points cluster around the S-shaped curve. " title="Leith Net Primary Productivity and Precipitation equation graph">
            <a:extLst>
              <a:ext uri="{FF2B5EF4-FFF2-40B4-BE49-F238E27FC236}">
                <a16:creationId xmlns:a16="http://schemas.microsoft.com/office/drawing/2014/main" id="{4CDCF59E-031F-7245-84B6-602A4D8476D0}"/>
              </a:ext>
            </a:extLst>
          </p:cNvPr>
          <p:cNvPicPr>
            <a:picLocks noChangeAspect="1" noChangeArrowheads="1"/>
          </p:cNvPicPr>
          <p:nvPr/>
        </p:nvPicPr>
        <p:blipFill>
          <a:blip r:embed="rId4"/>
          <a:srcRect/>
          <a:stretch>
            <a:fillRect/>
          </a:stretch>
        </p:blipFill>
        <p:spPr bwMode="auto">
          <a:xfrm>
            <a:off x="5476204" y="4102974"/>
            <a:ext cx="2956244" cy="1929582"/>
          </a:xfrm>
          <a:prstGeom prst="rect">
            <a:avLst/>
          </a:prstGeom>
          <a:noFill/>
        </p:spPr>
      </p:pic>
      <p:sp>
        <p:nvSpPr>
          <p:cNvPr id="23" name="TextBox 22">
            <a:extLst>
              <a:ext uri="{FF2B5EF4-FFF2-40B4-BE49-F238E27FC236}">
                <a16:creationId xmlns:a16="http://schemas.microsoft.com/office/drawing/2014/main" id="{65D7050F-9253-F04F-815A-37F663E65B7D}"/>
              </a:ext>
            </a:extLst>
          </p:cNvPr>
          <p:cNvSpPr txBox="1"/>
          <p:nvPr/>
        </p:nvSpPr>
        <p:spPr>
          <a:xfrm>
            <a:off x="5476532" y="6034625"/>
            <a:ext cx="3444727"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Figure 2. Leith equation relating NPP and precipitation. </a:t>
            </a:r>
          </a:p>
        </p:txBody>
      </p:sp>
    </p:spTree>
    <p:extLst>
      <p:ext uri="{BB962C8B-B14F-4D97-AF65-F5344CB8AC3E}">
        <p14:creationId xmlns:p14="http://schemas.microsoft.com/office/powerpoint/2010/main" val="2701299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Biomass Accumulation Model</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8" name="Content Placeholder 2">
            <a:extLst>
              <a:ext uri="{FF2B5EF4-FFF2-40B4-BE49-F238E27FC236}">
                <a16:creationId xmlns:a16="http://schemas.microsoft.com/office/drawing/2014/main" id="{997319FB-9F38-4CD3-B003-ECAAE7EDAEE2}"/>
              </a:ext>
            </a:extLst>
          </p:cNvPr>
          <p:cNvSpPr txBox="1">
            <a:spLocks/>
          </p:cNvSpPr>
          <p:nvPr/>
        </p:nvSpPr>
        <p:spPr>
          <a:xfrm>
            <a:off x="1465443" y="1822264"/>
            <a:ext cx="7442729" cy="15165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2200" dirty="0"/>
              <a:t>To get started with the Biomass Accumulation Model, click on the Model Variables button and follow the instructions to guide you through initial conditions. </a:t>
            </a:r>
            <a:endParaRPr lang="en-US" sz="2200" dirty="0">
              <a:cs typeface="Calibri Light"/>
            </a:endParaRPr>
          </a:p>
        </p:txBody>
      </p:sp>
      <p:pic>
        <p:nvPicPr>
          <p:cNvPr id="2" name="Picture 2" descr="Image of Biomass Accumulation Model homepage. Homepage shows an map of global biomass values and includes various buttons used for moving around the model that are described in the Biomass Accumulation Model video tutorial on slide 26.">
            <a:extLst>
              <a:ext uri="{FF2B5EF4-FFF2-40B4-BE49-F238E27FC236}">
                <a16:creationId xmlns:a16="http://schemas.microsoft.com/office/drawing/2014/main" id="{8160DAED-A7AD-42E9-A573-55B1CE0E97B1}"/>
              </a:ext>
            </a:extLst>
          </p:cNvPr>
          <p:cNvPicPr>
            <a:picLocks noChangeAspect="1"/>
          </p:cNvPicPr>
          <p:nvPr/>
        </p:nvPicPr>
        <p:blipFill>
          <a:blip r:embed="rId2"/>
          <a:stretch>
            <a:fillRect/>
          </a:stretch>
        </p:blipFill>
        <p:spPr>
          <a:xfrm>
            <a:off x="2557976" y="3338825"/>
            <a:ext cx="5037457" cy="3371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descr="red rectangle highlighting the location of the 'Model Variables' button on the Global Biomass Accumulation Model screenshot. " title="red rectangle">
            <a:extLst>
              <a:ext uri="{FF2B5EF4-FFF2-40B4-BE49-F238E27FC236}">
                <a16:creationId xmlns:a16="http://schemas.microsoft.com/office/drawing/2014/main" id="{C2B639C3-9141-DD4E-8343-00B77E47EE8C}"/>
              </a:ext>
            </a:extLst>
          </p:cNvPr>
          <p:cNvSpPr/>
          <p:nvPr/>
        </p:nvSpPr>
        <p:spPr>
          <a:xfrm>
            <a:off x="2674188" y="6142009"/>
            <a:ext cx="983411" cy="34505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989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BAM: Model Variables</a:t>
            </a:r>
            <a:endParaRPr kumimoji="0" lang="en-US" sz="3600" b="1" i="0" u="none" strike="noStrike" kern="1200" cap="none" spc="0" normalizeH="0" baseline="0" noProof="0" dirty="0">
              <a:ln>
                <a:noFill/>
              </a:ln>
              <a:effectLst/>
              <a:uLnTx/>
              <a:uFillTx/>
              <a:latin typeface="Calibri Light" charset="0"/>
              <a:ea typeface="+mj-ea"/>
              <a:cs typeface="+mj-cs"/>
            </a:endParaRPr>
          </a:p>
        </p:txBody>
      </p:sp>
      <p:sp>
        <p:nvSpPr>
          <p:cNvPr id="8" name="Content Placeholder 2">
            <a:extLst>
              <a:ext uri="{FF2B5EF4-FFF2-40B4-BE49-F238E27FC236}">
                <a16:creationId xmlns:a16="http://schemas.microsoft.com/office/drawing/2014/main" id="{997319FB-9F38-4CD3-B003-ECAAE7EDAEE2}"/>
              </a:ext>
            </a:extLst>
          </p:cNvPr>
          <p:cNvSpPr txBox="1">
            <a:spLocks/>
          </p:cNvSpPr>
          <p:nvPr/>
        </p:nvSpPr>
        <p:spPr>
          <a:xfrm>
            <a:off x="1321669" y="1822264"/>
            <a:ext cx="7615258" cy="22929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2200" dirty="0"/>
              <a:t>Follow the instructions on the left menu to change the model inputs: Mean Annual Temperature, Mean Annual Precipitation, and Turnover Rate. </a:t>
            </a:r>
            <a:endParaRPr lang="en-US" sz="2200" dirty="0">
              <a:cs typeface="Calibri Light"/>
            </a:endParaRPr>
          </a:p>
        </p:txBody>
      </p:sp>
      <p:pic>
        <p:nvPicPr>
          <p:cNvPr id="6" name="Picture 5" descr="Screenshot of the online BAM Model Variables webpage. The left menu is a text box with instructions,&quot; To run the model enter values for each model variable in the input table to your right (e.g., change 7.1C to your local average temperature). &#10;&#10;If you do not know what values to enter for your investigation click the Climate Data and Turnover Rate buttons to assist you. &#10;&#10;If you are using Student Worksheet 2, be sure to record this information in the table under Activity 1.&quot;&#10;&#10;A second text box at the bottom of the page says,&#10;&#10;&quot;As you learned through the mode story, vegetation growth (net primary productivity) and total ecosystem biomass and carbon storage on large scales are dependent on biome type. &#10;&#10;Biome includes plant factors such as structure, leaf type, and spacing as well as climatic factors such as temperature and precipitation which are affecteed by latitude, longitude, and elevation.&quot;&#10;&#10;On the left side of the page there is an input table with three boxes for (1) Mean Annual Temperature, (2) Mean Annual Precipitation, and (3) Turnover Rate. Above the table are two buttons (1) Climate Data and (2) Turnover Rate.  Below the table is the 'Go to Model Run Page', which should be clicked after the desired input data has been entered. " title="Biomass Accumulation Model Variables Page">
            <a:extLst>
              <a:ext uri="{FF2B5EF4-FFF2-40B4-BE49-F238E27FC236}">
                <a16:creationId xmlns:a16="http://schemas.microsoft.com/office/drawing/2014/main" id="{AC6C285E-BA51-A040-90C4-4D2399079B1F}"/>
              </a:ext>
            </a:extLst>
          </p:cNvPr>
          <p:cNvPicPr>
            <a:picLocks noChangeAspect="1"/>
          </p:cNvPicPr>
          <p:nvPr/>
        </p:nvPicPr>
        <p:blipFill>
          <a:blip r:embed="rId2"/>
          <a:stretch>
            <a:fillRect/>
          </a:stretch>
        </p:blipFill>
        <p:spPr>
          <a:xfrm>
            <a:off x="3648974" y="2963501"/>
            <a:ext cx="5040702" cy="3697662"/>
          </a:xfrm>
          <a:prstGeom prst="rect">
            <a:avLst/>
          </a:prstGeom>
        </p:spPr>
      </p:pic>
      <p:sp>
        <p:nvSpPr>
          <p:cNvPr id="2" name="TextBox 1">
            <a:extLst>
              <a:ext uri="{FF2B5EF4-FFF2-40B4-BE49-F238E27FC236}">
                <a16:creationId xmlns:a16="http://schemas.microsoft.com/office/drawing/2014/main" id="{034D4396-C279-4FEB-8037-53D884C9899F}"/>
              </a:ext>
            </a:extLst>
          </p:cNvPr>
          <p:cNvSpPr txBox="1"/>
          <p:nvPr/>
        </p:nvSpPr>
        <p:spPr>
          <a:xfrm>
            <a:off x="1322717" y="3027872"/>
            <a:ext cx="2214114" cy="34778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Calibri Light"/>
              </a:rPr>
              <a:t>Use the </a:t>
            </a:r>
            <a:r>
              <a:rPr lang="en-US" sz="2200" dirty="0">
                <a:solidFill>
                  <a:srgbClr val="0000FF"/>
                </a:solidFill>
                <a:latin typeface="Calibri Light"/>
                <a:cs typeface="Segoe UI"/>
                <a:hlinkClick r:id="rId3"/>
              </a:rPr>
              <a:t>Teacher Guide and associated Student Worksheets</a:t>
            </a:r>
            <a:r>
              <a:rPr lang="en-US" sz="2200" dirty="0">
                <a:latin typeface="Calibri Light"/>
              </a:rPr>
              <a:t> to understand how biomass changes with temperature and precipitation. </a:t>
            </a:r>
            <a:r>
              <a:rPr lang="en-US" sz="2200" dirty="0">
                <a:latin typeface="Calibri Light"/>
                <a:cs typeface="Calibri Light"/>
              </a:rPr>
              <a:t>​</a:t>
            </a:r>
            <a:endParaRPr lang="en-US" sz="2200" dirty="0"/>
          </a:p>
        </p:txBody>
      </p:sp>
    </p:spTree>
    <p:extLst>
      <p:ext uri="{BB962C8B-B14F-4D97-AF65-F5344CB8AC3E}">
        <p14:creationId xmlns:p14="http://schemas.microsoft.com/office/powerpoint/2010/main" val="27960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omass Accumulation Model Tutorial">
            <a:extLst>
              <a:ext uri="{FF2B5EF4-FFF2-40B4-BE49-F238E27FC236}">
                <a16:creationId xmlns:a16="http://schemas.microsoft.com/office/drawing/2014/main" id="{A72D010C-B39E-384A-AA8A-F63BCD737846}"/>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Biomass Accumulation Model Tutorial</a:t>
            </a:r>
          </a:p>
        </p:txBody>
      </p:sp>
      <p:sp>
        <p:nvSpPr>
          <p:cNvPr id="4" name="TextBox 3">
            <a:extLst>
              <a:ext uri="{FF2B5EF4-FFF2-40B4-BE49-F238E27FC236}">
                <a16:creationId xmlns:a16="http://schemas.microsoft.com/office/drawing/2014/main" id="{2FF8CED8-28CA-534B-A226-68373B36939C}"/>
              </a:ext>
            </a:extLst>
          </p:cNvPr>
          <p:cNvSpPr txBox="1"/>
          <p:nvPr/>
        </p:nvSpPr>
        <p:spPr>
          <a:xfrm>
            <a:off x="1443259" y="5722489"/>
            <a:ext cx="7511467" cy="1200329"/>
          </a:xfrm>
          <a:prstGeom prst="rect">
            <a:avLst/>
          </a:prstGeom>
          <a:noFill/>
        </p:spPr>
        <p:txBody>
          <a:bodyPr wrap="square" rtlCol="0" anchor="t">
            <a:spAutoFit/>
          </a:bodyPr>
          <a:lstStyle/>
          <a:p>
            <a:r>
              <a:rPr lang="en-US" dirty="0"/>
              <a:t>Video requires the free PowerPoint Add-In “Web Video Player”. Go to Insert </a:t>
            </a:r>
            <a:r>
              <a:rPr lang="en-US" dirty="0">
                <a:sym typeface="Wingdings" pitchFamily="2" charset="2"/>
              </a:rPr>
              <a:t> Add-Ins  Store  Search for “Web Video Player”. </a:t>
            </a:r>
          </a:p>
          <a:p>
            <a:r>
              <a:rPr lang="en-US" dirty="0">
                <a:sym typeface="Wingdings" pitchFamily="2" charset="2"/>
              </a:rPr>
              <a:t>Alternatively, navigate to video link: </a:t>
            </a:r>
            <a:r>
              <a:rPr lang="en-US" dirty="0">
                <a:sym typeface="Wingdings" pitchFamily="2" charset="2"/>
                <a:hlinkClick r:id="rId3"/>
              </a:rPr>
              <a:t>https://www.youtube.com/watch?v=K8vQvYOprVU&amp;feature=youtu.be</a:t>
            </a:r>
            <a:endParaRPr lang="en-US" dirty="0">
              <a:hlinkClick r:id="rId3"/>
            </a:endParaRPr>
          </a:p>
        </p:txBody>
      </p:sp>
      <p:sp>
        <p:nvSpPr>
          <p:cNvPr id="6" name="Content Placeholder 2">
            <a:extLst>
              <a:ext uri="{FF2B5EF4-FFF2-40B4-BE49-F238E27FC236}">
                <a16:creationId xmlns:a16="http://schemas.microsoft.com/office/drawing/2014/main" id="{30EF0914-235A-405F-8621-D3FA08F3F3FB}"/>
              </a:ext>
            </a:extLst>
          </p:cNvPr>
          <p:cNvSpPr txBox="1">
            <a:spLocks/>
          </p:cNvSpPr>
          <p:nvPr/>
        </p:nvSpPr>
        <p:spPr>
          <a:xfrm>
            <a:off x="1326995" y="1732178"/>
            <a:ext cx="7569684" cy="6826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sz="1800" dirty="0">
                <a:solidFill>
                  <a:prstClr val="black"/>
                </a:solidFill>
              </a:rPr>
              <a:t>This 5</a:t>
            </a:r>
            <a:r>
              <a:rPr lang="en-US" sz="1800" dirty="0">
                <a:cs typeface="Calibri Light"/>
              </a:rPr>
              <a:t> minute video tutorial introduces the Biomass Accumulation Model and describes how to change model variables and complete a model run. </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descr="Video player add-in feature. To acces: go to the following youtube link:&#10;&#10;https://www.youtube.com/watch?v=K8vQvYOprVU&amp;feature=youtu.be&#10;" title="Video player">
                <a:extLst>
                  <a:ext uri="{FF2B5EF4-FFF2-40B4-BE49-F238E27FC236}">
                    <a16:creationId xmlns:a16="http://schemas.microsoft.com/office/drawing/2014/main" id="{A36B4834-C114-E847-BB3E-C6605D7C46E9}"/>
                  </a:ext>
                </a:extLst>
              </p:cNvPr>
              <p:cNvGraphicFramePr>
                <a:graphicFrameLocks noGrp="1"/>
              </p:cNvGraphicFramePr>
              <p:nvPr>
                <p:extLst>
                  <p:ext uri="{D42A27DB-BD31-4B8C-83A1-F6EECF244321}">
                    <p14:modId xmlns:p14="http://schemas.microsoft.com/office/powerpoint/2010/main" val="3175183569"/>
                  </p:ext>
                </p:extLst>
              </p:nvPr>
            </p:nvGraphicFramePr>
            <p:xfrm>
              <a:off x="2072801" y="2414803"/>
              <a:ext cx="6078071" cy="322393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descr="Video player add-in feature. To acces: go to the following youtube link:&#10;&#10;https://www.youtube.com/watch?v=K8vQvYOprVU&amp;feature=youtu.be&#10;" title="Video player">
                <a:extLst>
                  <a:ext uri="{FF2B5EF4-FFF2-40B4-BE49-F238E27FC236}">
                    <a16:creationId xmlns:a16="http://schemas.microsoft.com/office/drawing/2014/main" id="{A36B4834-C114-E847-BB3E-C6605D7C46E9}"/>
                  </a:ext>
                </a:extLst>
              </p:cNvPr>
              <p:cNvPicPr>
                <a:picLocks noGrp="1" noRot="1" noChangeAspect="1" noMove="1" noResize="1" noEditPoints="1" noAdjustHandles="1" noChangeArrowheads="1" noChangeShapeType="1"/>
              </p:cNvPicPr>
              <p:nvPr/>
            </p:nvPicPr>
            <p:blipFill>
              <a:blip r:embed="rId5"/>
              <a:stretch>
                <a:fillRect/>
              </a:stretch>
            </p:blipFill>
            <p:spPr>
              <a:xfrm>
                <a:off x="2072801" y="2414803"/>
                <a:ext cx="6078071" cy="3223931"/>
              </a:xfrm>
              <a:prstGeom prst="rect">
                <a:avLst/>
              </a:prstGeom>
            </p:spPr>
          </p:pic>
        </mc:Fallback>
      </mc:AlternateContent>
    </p:spTree>
    <p:extLst>
      <p:ext uri="{BB962C8B-B14F-4D97-AF65-F5344CB8AC3E}">
        <p14:creationId xmlns:p14="http://schemas.microsoft.com/office/powerpoint/2010/main" val="216194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42FD-26A0-3F48-9CE7-AC13F46A9FE8}"/>
              </a:ext>
            </a:extLst>
          </p:cNvPr>
          <p:cNvSpPr txBox="1">
            <a:spLocks/>
          </p:cNvSpPr>
          <p:nvPr/>
        </p:nvSpPr>
        <p:spPr>
          <a:xfrm>
            <a:off x="1328928" y="964328"/>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dirty="0">
                <a:solidFill>
                  <a:srgbClr val="002060"/>
                </a:solidFill>
                <a:ea typeface="Calibri Light" charset="0"/>
                <a:cs typeface="Calibri Light" charset="0"/>
              </a:rPr>
              <a:t>Review: What is the Carbon Cycle?</a:t>
            </a:r>
          </a:p>
        </p:txBody>
      </p:sp>
      <p:sp>
        <p:nvSpPr>
          <p:cNvPr id="3" name="Content Placeholder 2">
            <a:extLst>
              <a:ext uri="{FF2B5EF4-FFF2-40B4-BE49-F238E27FC236}">
                <a16:creationId xmlns:a16="http://schemas.microsoft.com/office/drawing/2014/main" id="{816435BE-B4E6-CA4D-BCF7-E5E96E4E351B}"/>
              </a:ext>
            </a:extLst>
          </p:cNvPr>
          <p:cNvSpPr txBox="1">
            <a:spLocks/>
          </p:cNvSpPr>
          <p:nvPr/>
        </p:nvSpPr>
        <p:spPr>
          <a:xfrm>
            <a:off x="1343066" y="1955684"/>
            <a:ext cx="7447366" cy="26493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Carbon is the most abundant element in living things. It is also present in the Earth’s atmosphere, soil, oceans, and crust. The </a:t>
            </a: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Global Carbon Cycle</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is the movement of carbon between the atmosphere, land, and oceans.</a:t>
            </a:r>
            <a:endParaRPr kumimoji="0" lang="en-US" sz="18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The global carbon cycle is a key regulator of Earth’s climate system and is central to ecosystem function. Rising CO</a:t>
            </a:r>
            <a:r>
              <a:rPr kumimoji="0" lang="en-US" sz="1200" b="0" i="0" u="none" strike="noStrike" kern="1200" cap="none" spc="0" normalizeH="0" baseline="0" noProof="0" dirty="0">
                <a:ln>
                  <a:noFill/>
                </a:ln>
                <a:solidFill>
                  <a:sysClr val="windowText" lastClr="000000"/>
                </a:solidFill>
                <a:effectLst/>
                <a:uLnTx/>
                <a:uFillTx/>
                <a:latin typeface="Calibri"/>
                <a:ea typeface="+mn-ea"/>
                <a:cs typeface="+mn-cs"/>
              </a:rPr>
              <a:t>2</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is the dominant contributor to climate change.  Understanding how ecosystems cycle and store carbon is key to understanding solutions to climate change.</a:t>
            </a:r>
            <a:endParaRPr kumimoji="0" lang="en-US" sz="1800" b="0" i="1"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4" name="Picture 3" descr="Sunlight filters through a thick green canopy onto a small stream with steep and rocky moss covered banks. " title="Forest stream">
            <a:extLst>
              <a:ext uri="{FF2B5EF4-FFF2-40B4-BE49-F238E27FC236}">
                <a16:creationId xmlns:a16="http://schemas.microsoft.com/office/drawing/2014/main" id="{D1313CB5-B6A8-CC40-B638-B8BEC3157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3094" y="4757858"/>
            <a:ext cx="2438400" cy="1828800"/>
          </a:xfrm>
          <a:prstGeom prst="rect">
            <a:avLst/>
          </a:prstGeom>
        </p:spPr>
      </p:pic>
      <p:pic>
        <p:nvPicPr>
          <p:cNvPr id="5" name="Picture 4" descr="A small seedling sprouts from a seed. " title="Sprouting plan">
            <a:extLst>
              <a:ext uri="{FF2B5EF4-FFF2-40B4-BE49-F238E27FC236}">
                <a16:creationId xmlns:a16="http://schemas.microsoft.com/office/drawing/2014/main" id="{35225E12-4935-3148-A4D1-4F85324B8A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0788" y="4757858"/>
            <a:ext cx="2432306" cy="1828800"/>
          </a:xfrm>
          <a:prstGeom prst="rect">
            <a:avLst/>
          </a:prstGeom>
        </p:spPr>
      </p:pic>
      <p:pic>
        <p:nvPicPr>
          <p:cNvPr id="6" name="Picture 5" descr="A partially decayed leaf rests on top of the snow pack. Darker brown veins interspersed with brown missing leaf." title="Decaying leaf on snow">
            <a:extLst>
              <a:ext uri="{FF2B5EF4-FFF2-40B4-BE49-F238E27FC236}">
                <a16:creationId xmlns:a16="http://schemas.microsoft.com/office/drawing/2014/main" id="{AFA09F9C-6D99-604D-B22B-A8F0C79C06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5400" y="4757858"/>
            <a:ext cx="2743200" cy="1828800"/>
          </a:xfrm>
          <a:prstGeom prst="rect">
            <a:avLst/>
          </a:prstGeom>
        </p:spPr>
      </p:pic>
    </p:spTree>
    <p:extLst>
      <p:ext uri="{BB962C8B-B14F-4D97-AF65-F5344CB8AC3E}">
        <p14:creationId xmlns:p14="http://schemas.microsoft.com/office/powerpoint/2010/main" val="3434582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246954"/>
            <a:ext cx="7815072" cy="86733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lnSpc>
                <a:spcPct val="120000"/>
              </a:lnSpc>
              <a:defRPr/>
            </a:pPr>
            <a:r>
              <a:rPr lang="en-US" dirty="0"/>
              <a:t>Biomass Accumulation Model-</a:t>
            </a:r>
            <a:r>
              <a:rPr lang="en-US" dirty="0">
                <a:cs typeface="Calibri Light"/>
              </a:rPr>
              <a:t> Advanced Activities</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22863" y="1989107"/>
            <a:ext cx="7729591" cy="22350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2400" dirty="0">
                <a:cs typeface="Calibri Light"/>
              </a:rPr>
              <a:t>Students can also explore the effect of future temperature and precipitation projections on biomass accumulation. For more information and student directions, see </a:t>
            </a:r>
            <a:r>
              <a:rPr lang="en-US" sz="2400" i="1" dirty="0">
                <a:cs typeface="Calibri Light"/>
              </a:rPr>
              <a:t>Student Worksheet 3 </a:t>
            </a:r>
            <a:r>
              <a:rPr lang="en-US" sz="2400" dirty="0">
                <a:cs typeface="Calibri Light"/>
              </a:rPr>
              <a:t>in the </a:t>
            </a:r>
            <a:r>
              <a:rPr lang="en-US" sz="2400" i="1" dirty="0">
                <a:cs typeface="Calibri Light"/>
                <a:hlinkClick r:id="rId2"/>
              </a:rPr>
              <a:t>Teacher Guide</a:t>
            </a:r>
            <a:r>
              <a:rPr lang="en-US" sz="2400" dirty="0">
                <a:cs typeface="Calibri Light"/>
              </a:rPr>
              <a:t>. </a:t>
            </a:r>
          </a:p>
        </p:txBody>
      </p:sp>
      <p:pic>
        <p:nvPicPr>
          <p:cNvPr id="2" name="Picture 2" descr="Screenshot for the Biomass Accumulation Model Advanced Inputs for Climate Change Scenarios (link: https://exchange.iseesystems.com/public/globeprogam/biomass-accumulation-model/index.html#page7). &#10;&#10;A large text box at the top of the page says,&quot;After you have made basic runs using the world's current climate information for each biome try out what might happen under changing climate scenarios.  &#10;&#10;These input data allow you to define a change that will occur over a number of years. For example, if TempIncr is set to 5, the temperature will rise a little bit each year, and in the last year of the run, temperature will be 5 more degrees than the original Temperature input. DeltaPrecip works in the same way. The rate of change used in this model is based on changes cited in reports by the Intergovernmental Panel on Climate Change. &#10;&#10;To reset defaults, click the back arrow button on your keyboard.&quot;&#10;&#10;A second text box in the lower left corner of the webpage says,&quot;Turn the knob to enter the desired change in precipitation and temperature form current values over the model run time (ie: 100 years).&quot;  &#10;&#10;To the right of the second text box are two knobs, (1) TempIncr (Degrees Celsius) and (2) DeltaPrecip (total mm per year). Both knobs are set to the default zero value in the center top of the dial. Dialing to the knobs to the left (counter-clockwise) reduces temperature and precipitation relative to present-day values. Dialing the knobs to the right (clockwise) increases temperature and precipitation.&#10;&#10;Two buttons in the upper right corner of the webpage return you to (1) the Model Run Page, and (2) Change Model Variables). " title="Screenshot of the Advanced Inputs for Climate Change Scenarios webpage">
            <a:extLst>
              <a:ext uri="{FF2B5EF4-FFF2-40B4-BE49-F238E27FC236}">
                <a16:creationId xmlns:a16="http://schemas.microsoft.com/office/drawing/2014/main" id="{77CC95E0-4120-4DF2-9900-7733A9E50B7D}"/>
              </a:ext>
            </a:extLst>
          </p:cNvPr>
          <p:cNvPicPr>
            <a:picLocks noChangeAspect="1"/>
          </p:cNvPicPr>
          <p:nvPr/>
        </p:nvPicPr>
        <p:blipFill>
          <a:blip r:embed="rId3"/>
          <a:stretch>
            <a:fillRect/>
          </a:stretch>
        </p:blipFill>
        <p:spPr>
          <a:xfrm>
            <a:off x="4572067" y="3828153"/>
            <a:ext cx="4071363" cy="2718913"/>
          </a:xfrm>
          <a:prstGeom prst="rect">
            <a:avLst/>
          </a:prstGeom>
        </p:spPr>
      </p:pic>
    </p:spTree>
    <p:extLst>
      <p:ext uri="{BB962C8B-B14F-4D97-AF65-F5344CB8AC3E}">
        <p14:creationId xmlns:p14="http://schemas.microsoft.com/office/powerpoint/2010/main" val="2625170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6600A-258A-D348-8EA6-B971FE8AF334}"/>
              </a:ext>
            </a:extLst>
          </p:cNvPr>
          <p:cNvSpPr txBox="1">
            <a:spLocks/>
          </p:cNvSpPr>
          <p:nvPr/>
        </p:nvSpPr>
        <p:spPr>
          <a:xfrm>
            <a:off x="1322863" y="1061603"/>
            <a:ext cx="7815072" cy="86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Box-and-Arrow Models</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4" name="Content Placeholder 2">
            <a:extLst>
              <a:ext uri="{FF2B5EF4-FFF2-40B4-BE49-F238E27FC236}">
                <a16:creationId xmlns:a16="http://schemas.microsoft.com/office/drawing/2014/main" id="{4FC570BA-2327-5D4C-9646-20A2613B8B0E}"/>
              </a:ext>
            </a:extLst>
          </p:cNvPr>
          <p:cNvSpPr txBox="1">
            <a:spLocks/>
          </p:cNvSpPr>
          <p:nvPr/>
        </p:nvSpPr>
        <p:spPr>
          <a:xfrm>
            <a:off x="1351575" y="1732178"/>
            <a:ext cx="7704878" cy="18038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1800" dirty="0">
                <a:solidFill>
                  <a:prstClr val="black"/>
                </a:solidFill>
              </a:rPr>
              <a:t>Putting together many</a:t>
            </a:r>
            <a:r>
              <a:rPr lang="en-US" sz="1800" dirty="0"/>
              <a:t> boxes (pools) and arrows (fluxes) makes a “box and arrow” model. This type of model allows you to simulate the movement of matter through more complex systems. For example, the model below shows the movement of carbon through the Atmosphere, Soil and Plant Pools of the Carbon Cycle:</a:t>
            </a:r>
          </a:p>
        </p:txBody>
      </p:sp>
      <p:grpSp>
        <p:nvGrpSpPr>
          <p:cNvPr id="19" name="Group 18" descr="The box and arrow models shows three pools of carbon as boxes and the processes that transfer carbon between the pools as arrows. The three boxes, or carbon pools, include (1) atmosphere, (2) soil, and (3) plants. The four arrows, or processes, include (1) soil respiration that points from the soil pool to the atmosphere pool, (2) plant respiration that points from the plant pool to the atmosphere pool, (3) photosynthesis that points from the atmosphere pool to the plant pool, and (4) litterfall that points from the plant pool to the soil pool. " title="Box and arrow model of carbon">
            <a:extLst>
              <a:ext uri="{FF2B5EF4-FFF2-40B4-BE49-F238E27FC236}">
                <a16:creationId xmlns:a16="http://schemas.microsoft.com/office/drawing/2014/main" id="{0AD3C956-7939-7A45-A858-C7BDA2956388}"/>
              </a:ext>
            </a:extLst>
          </p:cNvPr>
          <p:cNvGrpSpPr/>
          <p:nvPr/>
        </p:nvGrpSpPr>
        <p:grpSpPr>
          <a:xfrm>
            <a:off x="1912837" y="3352740"/>
            <a:ext cx="6308033" cy="3325957"/>
            <a:chOff x="2430809" y="3411014"/>
            <a:chExt cx="6308033" cy="3325957"/>
          </a:xfrm>
        </p:grpSpPr>
        <p:sp>
          <p:nvSpPr>
            <p:cNvPr id="2" name="Rectangle 1">
              <a:extLst>
                <a:ext uri="{FF2B5EF4-FFF2-40B4-BE49-F238E27FC236}">
                  <a16:creationId xmlns:a16="http://schemas.microsoft.com/office/drawing/2014/main" id="{842A700C-2A76-9A42-B259-E316E4563C15}"/>
                </a:ext>
              </a:extLst>
            </p:cNvPr>
            <p:cNvSpPr/>
            <p:nvPr/>
          </p:nvSpPr>
          <p:spPr>
            <a:xfrm>
              <a:off x="6176567" y="5562359"/>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91438E-3E95-CC46-BFE2-55CD4F387B70}"/>
                </a:ext>
              </a:extLst>
            </p:cNvPr>
            <p:cNvSpPr txBox="1"/>
            <p:nvPr/>
          </p:nvSpPr>
          <p:spPr>
            <a:xfrm>
              <a:off x="6170764" y="5918084"/>
              <a:ext cx="194185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Plant Pool</a:t>
              </a:r>
            </a:p>
          </p:txBody>
        </p:sp>
        <p:sp>
          <p:nvSpPr>
            <p:cNvPr id="6" name="Rectangle 5">
              <a:extLst>
                <a:ext uri="{FF2B5EF4-FFF2-40B4-BE49-F238E27FC236}">
                  <a16:creationId xmlns:a16="http://schemas.microsoft.com/office/drawing/2014/main" id="{AF05FA26-AE59-B74C-86A5-13EF735413F2}"/>
                </a:ext>
              </a:extLst>
            </p:cNvPr>
            <p:cNvSpPr/>
            <p:nvPr/>
          </p:nvSpPr>
          <p:spPr>
            <a:xfrm>
              <a:off x="4516784" y="3411014"/>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2BCDBCE-E556-7547-A3B5-A43A5AFADA29}"/>
                </a:ext>
              </a:extLst>
            </p:cNvPr>
            <p:cNvCxnSpPr/>
            <p:nvPr/>
          </p:nvCxnSpPr>
          <p:spPr>
            <a:xfrm>
              <a:off x="5543501" y="4600634"/>
              <a:ext cx="855615" cy="9696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558335E-6834-6A41-A4DD-43E5AD3BE82C}"/>
                </a:ext>
              </a:extLst>
            </p:cNvPr>
            <p:cNvSpPr txBox="1"/>
            <p:nvPr/>
          </p:nvSpPr>
          <p:spPr>
            <a:xfrm>
              <a:off x="2430809" y="4345734"/>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Soil Respiration</a:t>
              </a:r>
            </a:p>
            <a:p>
              <a:pPr algn="ctr"/>
              <a:endParaRPr lang="en-US" dirty="0"/>
            </a:p>
          </p:txBody>
        </p:sp>
        <p:sp>
          <p:nvSpPr>
            <p:cNvPr id="9" name="TextBox 8">
              <a:extLst>
                <a:ext uri="{FF2B5EF4-FFF2-40B4-BE49-F238E27FC236}">
                  <a16:creationId xmlns:a16="http://schemas.microsoft.com/office/drawing/2014/main" id="{CEE77BD2-C31F-2145-A237-A0C810D87CFA}"/>
                </a:ext>
              </a:extLst>
            </p:cNvPr>
            <p:cNvSpPr txBox="1"/>
            <p:nvPr/>
          </p:nvSpPr>
          <p:spPr>
            <a:xfrm>
              <a:off x="4627796" y="5766782"/>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Litterfall</a:t>
              </a:r>
            </a:p>
          </p:txBody>
        </p:sp>
        <p:sp>
          <p:nvSpPr>
            <p:cNvPr id="10" name="TextBox 9">
              <a:extLst>
                <a:ext uri="{FF2B5EF4-FFF2-40B4-BE49-F238E27FC236}">
                  <a16:creationId xmlns:a16="http://schemas.microsoft.com/office/drawing/2014/main" id="{599849ED-B610-8B45-957A-937F578936F0}"/>
                </a:ext>
              </a:extLst>
            </p:cNvPr>
            <p:cNvSpPr txBox="1"/>
            <p:nvPr/>
          </p:nvSpPr>
          <p:spPr>
            <a:xfrm>
              <a:off x="4516784" y="3553889"/>
              <a:ext cx="194185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Atmosphere Pool</a:t>
              </a:r>
            </a:p>
          </p:txBody>
        </p:sp>
        <p:cxnSp>
          <p:nvCxnSpPr>
            <p:cNvPr id="11" name="Straight Arrow Connector 10">
              <a:extLst>
                <a:ext uri="{FF2B5EF4-FFF2-40B4-BE49-F238E27FC236}">
                  <a16:creationId xmlns:a16="http://schemas.microsoft.com/office/drawing/2014/main" id="{C883CC3A-5CEA-F043-9FDB-60BD104F9916}"/>
                </a:ext>
              </a:extLst>
            </p:cNvPr>
            <p:cNvCxnSpPr>
              <a:cxnSpLocks/>
              <a:endCxn id="17" idx="3"/>
            </p:cNvCxnSpPr>
            <p:nvPr/>
          </p:nvCxnSpPr>
          <p:spPr>
            <a:xfrm flipH="1">
              <a:off x="4860877" y="6138415"/>
              <a:ext cx="1316432" cy="105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21D4D67A-6103-7945-B450-4DB7357481B3}"/>
                </a:ext>
              </a:extLst>
            </p:cNvPr>
            <p:cNvSpPr txBox="1"/>
            <p:nvPr/>
          </p:nvSpPr>
          <p:spPr>
            <a:xfrm>
              <a:off x="4195813" y="4876261"/>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Photosynthesis</a:t>
              </a:r>
            </a:p>
            <a:p>
              <a:pPr algn="ctr"/>
              <a:endParaRPr lang="en-US" dirty="0"/>
            </a:p>
          </p:txBody>
        </p:sp>
        <p:sp>
          <p:nvSpPr>
            <p:cNvPr id="13" name="TextBox 12">
              <a:extLst>
                <a:ext uri="{FF2B5EF4-FFF2-40B4-BE49-F238E27FC236}">
                  <a16:creationId xmlns:a16="http://schemas.microsoft.com/office/drawing/2014/main" id="{6F9CBBE4-4D31-1541-91C0-AA906A9D823C}"/>
                </a:ext>
              </a:extLst>
            </p:cNvPr>
            <p:cNvSpPr txBox="1"/>
            <p:nvPr/>
          </p:nvSpPr>
          <p:spPr>
            <a:xfrm>
              <a:off x="6964707" y="4552676"/>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Plant Respiration</a:t>
              </a:r>
            </a:p>
          </p:txBody>
        </p:sp>
        <p:cxnSp>
          <p:nvCxnSpPr>
            <p:cNvPr id="14" name="Straight Arrow Connector 13">
              <a:extLst>
                <a:ext uri="{FF2B5EF4-FFF2-40B4-BE49-F238E27FC236}">
                  <a16:creationId xmlns:a16="http://schemas.microsoft.com/office/drawing/2014/main" id="{B719C464-382A-1640-BB7E-42F0F3F1CF4A}"/>
                </a:ext>
              </a:extLst>
            </p:cNvPr>
            <p:cNvCxnSpPr>
              <a:cxnSpLocks/>
            </p:cNvCxnSpPr>
            <p:nvPr/>
          </p:nvCxnSpPr>
          <p:spPr>
            <a:xfrm flipV="1">
              <a:off x="3867328" y="4075859"/>
              <a:ext cx="632333" cy="14864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01037A45-96F9-4245-9F04-CDBADF676F1A}"/>
                </a:ext>
              </a:extLst>
            </p:cNvPr>
            <p:cNvCxnSpPr>
              <a:cxnSpLocks/>
            </p:cNvCxnSpPr>
            <p:nvPr/>
          </p:nvCxnSpPr>
          <p:spPr>
            <a:xfrm flipH="1" flipV="1">
              <a:off x="6473505" y="3951528"/>
              <a:ext cx="865489" cy="15629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Rectangle 15">
              <a:extLst>
                <a:ext uri="{FF2B5EF4-FFF2-40B4-BE49-F238E27FC236}">
                  <a16:creationId xmlns:a16="http://schemas.microsoft.com/office/drawing/2014/main" id="{113E7654-F98C-B946-A6BC-1CF09505076B}"/>
                </a:ext>
              </a:extLst>
            </p:cNvPr>
            <p:cNvSpPr/>
            <p:nvPr/>
          </p:nvSpPr>
          <p:spPr>
            <a:xfrm>
              <a:off x="2909496" y="5556131"/>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08902E-315F-EC42-AF2A-1D57CDAF680D}"/>
                </a:ext>
              </a:extLst>
            </p:cNvPr>
            <p:cNvSpPr txBox="1"/>
            <p:nvPr/>
          </p:nvSpPr>
          <p:spPr>
            <a:xfrm>
              <a:off x="2919020" y="5918083"/>
              <a:ext cx="194185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Soil Pool</a:t>
              </a:r>
            </a:p>
          </p:txBody>
        </p:sp>
      </p:grpSp>
    </p:spTree>
    <p:extLst>
      <p:ext uri="{BB962C8B-B14F-4D97-AF65-F5344CB8AC3E}">
        <p14:creationId xmlns:p14="http://schemas.microsoft.com/office/powerpoint/2010/main" val="4161164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omass Accumulation Model Tutorial">
            <a:extLst>
              <a:ext uri="{FF2B5EF4-FFF2-40B4-BE49-F238E27FC236}">
                <a16:creationId xmlns:a16="http://schemas.microsoft.com/office/drawing/2014/main" id="{9F4A8B21-F322-5B48-9B1F-16979661A906}"/>
              </a:ext>
            </a:extLst>
          </p:cNvPr>
          <p:cNvSpPr txBox="1">
            <a:spLocks/>
          </p:cNvSpPr>
          <p:nvPr/>
        </p:nvSpPr>
        <p:spPr>
          <a:xfrm>
            <a:off x="1322863" y="1061602"/>
            <a:ext cx="7815072" cy="910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Simple Global Carbon Cycle Model</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6" name="Content Placeholder 2">
            <a:extLst>
              <a:ext uri="{FF2B5EF4-FFF2-40B4-BE49-F238E27FC236}">
                <a16:creationId xmlns:a16="http://schemas.microsoft.com/office/drawing/2014/main" id="{71AF621A-C137-A54A-A237-3FEDF469D2C7}"/>
              </a:ext>
            </a:extLst>
          </p:cNvPr>
          <p:cNvSpPr txBox="1">
            <a:spLocks/>
          </p:cNvSpPr>
          <p:nvPr/>
        </p:nvSpPr>
        <p:spPr>
          <a:xfrm>
            <a:off x="1351575" y="1732178"/>
            <a:ext cx="7704878" cy="18038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1800" dirty="0">
                <a:solidFill>
                  <a:prstClr val="black"/>
                </a:solidFill>
              </a:rPr>
              <a:t>The online</a:t>
            </a:r>
            <a:r>
              <a:rPr lang="en-US" sz="1800" dirty="0">
                <a:solidFill>
                  <a:prstClr val="black"/>
                </a:solidFill>
                <a:hlinkClick r:id="rId3"/>
              </a:rPr>
              <a:t> Global Carbon Cycle model</a:t>
            </a:r>
            <a:r>
              <a:rPr lang="en-US" sz="1800" dirty="0">
                <a:solidFill>
                  <a:prstClr val="black"/>
                </a:solidFill>
              </a:rPr>
              <a:t> connects the three boxes (stocks) in the previous slide using arrows (fluxes).  Note the addition of the fossil fuel pool that adds carbon to the atmosphere through fossil fuel combustion, and the ocean pool that moves carbon to/from the atmosphere and soils. In activities outlined in the </a:t>
            </a:r>
            <a:r>
              <a:rPr lang="en-US" sz="1800" dirty="0">
                <a:solidFill>
                  <a:prstClr val="black"/>
                </a:solidFill>
                <a:hlinkClick r:id="rId4"/>
              </a:rPr>
              <a:t>Global Carbon Cycle Modeling Teacher Guide</a:t>
            </a:r>
            <a:r>
              <a:rPr lang="en-US" sz="1800" dirty="0">
                <a:solidFill>
                  <a:prstClr val="black"/>
                </a:solidFill>
              </a:rPr>
              <a:t>, students will compare the pre- and post-industrial revolution effects of fossil fuels on the global carbon cycle. </a:t>
            </a:r>
          </a:p>
        </p:txBody>
      </p:sp>
      <p:pic>
        <p:nvPicPr>
          <p:cNvPr id="8" name="Picture 7" descr="The homepage of the Global Carbon Cycle Model. The homepage includes the global carbon cycle diagram with the major pools and fluxes. The homepage description includes a text box with the following text: &amp;#34;The Global Carbon Cycle Model is a 5-box model, which includes five of the major carbon pools (atmosphere, plants, oceans, soils, and fossil fuels), and the fluxes between them. Use the Global Carbon Cycle Model to explore how carbon moves throughout the Earth system, how different pools and fluxes interact, and the impacts of human actions on the carbon cycle. When you are ready to start, click on the Model Run Page button! To explore the model further, click on the Model Map and Model Equations buttons.&amp;#34;  " title="Screen grab of iSee Global Carbon Cycle Model homepage">
            <a:extLst>
              <a:ext uri="{FF2B5EF4-FFF2-40B4-BE49-F238E27FC236}">
                <a16:creationId xmlns:a16="http://schemas.microsoft.com/office/drawing/2014/main" id="{421404B0-97FA-E74C-8165-124FB134C9E3}"/>
              </a:ext>
            </a:extLst>
          </p:cNvPr>
          <p:cNvPicPr>
            <a:picLocks noChangeAspect="1"/>
          </p:cNvPicPr>
          <p:nvPr/>
        </p:nvPicPr>
        <p:blipFill>
          <a:blip r:embed="rId5"/>
          <a:stretch>
            <a:fillRect/>
          </a:stretch>
        </p:blipFill>
        <p:spPr>
          <a:xfrm>
            <a:off x="1252162" y="3998256"/>
            <a:ext cx="3764903" cy="2743200"/>
          </a:xfrm>
          <a:prstGeom prst="rect">
            <a:avLst/>
          </a:prstGeom>
        </p:spPr>
      </p:pic>
      <p:pic>
        <p:nvPicPr>
          <p:cNvPr id="10" name="Picture 9" descr="A box-and-arrow diagram of the online Global Carbon Cycle Model.  Boxes (pools) include atmosphere, plants, oceans, soils, and fossil fuels.  Valve arrows represent fluxes between the pools.  For example, a valve arrow pointing from the atmosphere to the plant pool is photosynthesis. Two valve arrows point from the plant pool to the atmosphere: (1) plant respiration and (2) deforestation.  " title="Model Map of the Global Carbon Cycle">
            <a:extLst>
              <a:ext uri="{FF2B5EF4-FFF2-40B4-BE49-F238E27FC236}">
                <a16:creationId xmlns:a16="http://schemas.microsoft.com/office/drawing/2014/main" id="{FDCE8CAE-7AC8-B347-ABAE-585271F6DCB9}"/>
              </a:ext>
            </a:extLst>
          </p:cNvPr>
          <p:cNvPicPr>
            <a:picLocks noChangeAspect="1"/>
          </p:cNvPicPr>
          <p:nvPr/>
        </p:nvPicPr>
        <p:blipFill>
          <a:blip r:embed="rId6"/>
          <a:stretch>
            <a:fillRect/>
          </a:stretch>
        </p:blipFill>
        <p:spPr>
          <a:xfrm>
            <a:off x="5279452" y="3998256"/>
            <a:ext cx="3764902" cy="2743200"/>
          </a:xfrm>
          <a:prstGeom prst="rect">
            <a:avLst/>
          </a:prstGeom>
        </p:spPr>
      </p:pic>
    </p:spTree>
    <p:extLst>
      <p:ext uri="{BB962C8B-B14F-4D97-AF65-F5344CB8AC3E}">
        <p14:creationId xmlns:p14="http://schemas.microsoft.com/office/powerpoint/2010/main" val="1203295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omass Accumulation Model Tutorial">
            <a:extLst>
              <a:ext uri="{FF2B5EF4-FFF2-40B4-BE49-F238E27FC236}">
                <a16:creationId xmlns:a16="http://schemas.microsoft.com/office/drawing/2014/main" id="{9F4A8B21-F322-5B48-9B1F-16979661A906}"/>
              </a:ext>
            </a:extLst>
          </p:cNvPr>
          <p:cNvSpPr txBox="1">
            <a:spLocks/>
          </p:cNvSpPr>
          <p:nvPr/>
        </p:nvSpPr>
        <p:spPr>
          <a:xfrm>
            <a:off x="1322863" y="1061601"/>
            <a:ext cx="7815072" cy="1340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Advanced Global Carbon Cycle Model with Feedbacks</a:t>
            </a:r>
            <a:endParaRPr kumimoji="0" lang="en-US"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6" name="Content Placeholder 2">
            <a:extLst>
              <a:ext uri="{FF2B5EF4-FFF2-40B4-BE49-F238E27FC236}">
                <a16:creationId xmlns:a16="http://schemas.microsoft.com/office/drawing/2014/main" id="{71AF621A-C137-A54A-A237-3FEDF469D2C7}"/>
              </a:ext>
            </a:extLst>
          </p:cNvPr>
          <p:cNvSpPr txBox="1">
            <a:spLocks/>
          </p:cNvSpPr>
          <p:nvPr/>
        </p:nvSpPr>
        <p:spPr>
          <a:xfrm>
            <a:off x="1322863" y="2217792"/>
            <a:ext cx="7704878" cy="18038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1800" dirty="0">
                <a:solidFill>
                  <a:prstClr val="black"/>
                </a:solidFill>
              </a:rPr>
              <a:t>In the </a:t>
            </a:r>
            <a:r>
              <a:rPr lang="en-US" sz="1800" dirty="0">
                <a:solidFill>
                  <a:prstClr val="black"/>
                </a:solidFill>
                <a:hlinkClick r:id="rId2"/>
              </a:rPr>
              <a:t>Advanced Global Carbon Cycle Model</a:t>
            </a:r>
            <a:r>
              <a:rPr lang="en-US" sz="1800" dirty="0">
                <a:solidFill>
                  <a:prstClr val="black"/>
                </a:solidFill>
              </a:rPr>
              <a:t>, students can explore the effect of positive and negative feedbacks on the Earth System. Note the addition of several converters (blue circles with pink arrows) in the model map. Two of the feedbacks include the CO</a:t>
            </a:r>
            <a:r>
              <a:rPr lang="en-US" sz="1800" baseline="-25000" dirty="0">
                <a:solidFill>
                  <a:prstClr val="black"/>
                </a:solidFill>
              </a:rPr>
              <a:t>2</a:t>
            </a:r>
            <a:r>
              <a:rPr lang="en-US" sz="1800" dirty="0">
                <a:solidFill>
                  <a:prstClr val="black"/>
                </a:solidFill>
              </a:rPr>
              <a:t> feedback and temperature feedback, which the students will explore in Activity 3: Complex Model, outlined in the </a:t>
            </a:r>
            <a:r>
              <a:rPr lang="en-US" sz="1800" dirty="0">
                <a:solidFill>
                  <a:prstClr val="black"/>
                </a:solidFill>
                <a:hlinkClick r:id="rId3"/>
              </a:rPr>
              <a:t>Teacher Guide</a:t>
            </a:r>
            <a:r>
              <a:rPr lang="en-US" sz="1800" dirty="0">
                <a:solidFill>
                  <a:prstClr val="black"/>
                </a:solidFill>
              </a:rPr>
              <a:t>.</a:t>
            </a:r>
            <a:endParaRPr lang="en-US" sz="1800" dirty="0"/>
          </a:p>
        </p:txBody>
      </p:sp>
      <p:pic>
        <p:nvPicPr>
          <p:cNvPr id="3" name="Picture 2" descr="The homepage of the Global Carbon Cycle Model with Feedbacks. The homepage includes the global carbon cycle diagram with the major pools and fluxes. The homepage description includes a text box with the following text: &amp;#34;The Global Carbon Cycle Model with Feedbacks builds on the Simple Global Carbon Cycle Model by including ecosystem feedbacks as well as new parameters such as CO2 and temperature effects, more carbon pools, and marine biota. Use this model to explore how carbon moves throughout the Earth system, how different pools and fluxes interact, and the impacts of human actions on the carbon cycle. When you are ready to start, click on the Model Run Page button. To explore the model further, click on the Model Map and Model Equations buttons.&amp;#34;  " title="A screenshot of the online iSee Global Carbon Cycle with Feedbacks">
            <a:extLst>
              <a:ext uri="{FF2B5EF4-FFF2-40B4-BE49-F238E27FC236}">
                <a16:creationId xmlns:a16="http://schemas.microsoft.com/office/drawing/2014/main" id="{EC9D474D-1093-0442-B20C-32E30BE29B41}"/>
              </a:ext>
            </a:extLst>
          </p:cNvPr>
          <p:cNvPicPr>
            <a:picLocks noChangeAspect="1"/>
          </p:cNvPicPr>
          <p:nvPr/>
        </p:nvPicPr>
        <p:blipFill>
          <a:blip r:embed="rId4"/>
          <a:stretch>
            <a:fillRect/>
          </a:stretch>
        </p:blipFill>
        <p:spPr>
          <a:xfrm>
            <a:off x="1266456" y="3985527"/>
            <a:ext cx="3687878" cy="2743200"/>
          </a:xfrm>
          <a:prstGeom prst="rect">
            <a:avLst/>
          </a:prstGeom>
        </p:spPr>
      </p:pic>
      <p:pic>
        <p:nvPicPr>
          <p:cNvPr id="7" name="Picture 6" descr="A box-and-arrow diagram of the online Global Carbon Cycle Model with Feedbacks.  Boxes (pools) include atmosphere, plants, agricultural land area, deep ocean, surface ocean, carbonate rock, soils, and fossil fuels. Valve arrows represent fluxes between the pools. Additional converters (blue circles with pink arrows) have been added to the model that modify the fluxes between pools.   " title="Model Map of the Global Carbon Cycle with Feedbacks">
            <a:extLst>
              <a:ext uri="{FF2B5EF4-FFF2-40B4-BE49-F238E27FC236}">
                <a16:creationId xmlns:a16="http://schemas.microsoft.com/office/drawing/2014/main" id="{BCF1F4A3-25E3-5F40-B48B-30A379496B68}"/>
              </a:ext>
            </a:extLst>
          </p:cNvPr>
          <p:cNvPicPr>
            <a:picLocks noChangeAspect="1"/>
          </p:cNvPicPr>
          <p:nvPr/>
        </p:nvPicPr>
        <p:blipFill>
          <a:blip r:embed="rId5"/>
          <a:stretch>
            <a:fillRect/>
          </a:stretch>
        </p:blipFill>
        <p:spPr>
          <a:xfrm>
            <a:off x="5195416" y="3985527"/>
            <a:ext cx="3809210" cy="2743200"/>
          </a:xfrm>
          <a:prstGeom prst="rect">
            <a:avLst/>
          </a:prstGeom>
        </p:spPr>
      </p:pic>
    </p:spTree>
    <p:extLst>
      <p:ext uri="{BB962C8B-B14F-4D97-AF65-F5344CB8AC3E}">
        <p14:creationId xmlns:p14="http://schemas.microsoft.com/office/powerpoint/2010/main" val="3066208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omass Accumulation Model Tutorial">
            <a:extLst>
              <a:ext uri="{FF2B5EF4-FFF2-40B4-BE49-F238E27FC236}">
                <a16:creationId xmlns:a16="http://schemas.microsoft.com/office/drawing/2014/main" id="{5EB66028-5954-49FB-B80F-D73C76E4A224}"/>
              </a:ext>
            </a:extLst>
          </p:cNvPr>
          <p:cNvSpPr txBox="1">
            <a:spLocks/>
          </p:cNvSpPr>
          <p:nvPr/>
        </p:nvSpPr>
        <p:spPr>
          <a:xfrm>
            <a:off x="1322862" y="1061600"/>
            <a:ext cx="7815072" cy="723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a:t>Quiz Questions</a:t>
            </a:r>
            <a:endParaRPr lang="en-US" b="1" i="0" u="none" strike="noStrike" kern="1200" cap="none" spc="0" baseline="0" noProof="0">
              <a:latin typeface="Calibri Light" charset="0"/>
              <a:cs typeface="Calibri Light"/>
            </a:endParaRPr>
          </a:p>
        </p:txBody>
      </p:sp>
      <p:sp>
        <p:nvSpPr>
          <p:cNvPr id="10" name="Content Placeholder 2">
            <a:extLst>
              <a:ext uri="{FF2B5EF4-FFF2-40B4-BE49-F238E27FC236}">
                <a16:creationId xmlns:a16="http://schemas.microsoft.com/office/drawing/2014/main" id="{EDA9901D-D246-4DF8-95AE-E5C393B0666D}"/>
              </a:ext>
            </a:extLst>
          </p:cNvPr>
          <p:cNvSpPr txBox="1">
            <a:spLocks/>
          </p:cNvSpPr>
          <p:nvPr/>
        </p:nvSpPr>
        <p:spPr>
          <a:xfrm>
            <a:off x="1322862" y="1672882"/>
            <a:ext cx="7719255" cy="50563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1800" dirty="0">
                <a:cs typeface="Calibri Light"/>
              </a:rPr>
              <a:t>Challenge yourself to answer these questions and check whether you have achieved the learning objectives of this model.</a:t>
            </a:r>
          </a:p>
          <a:p>
            <a:pPr marL="342900" indent="-342900">
              <a:lnSpc>
                <a:spcPct val="120000"/>
              </a:lnSpc>
              <a:buAutoNum type="arabicPeriod"/>
              <a:defRPr/>
            </a:pPr>
            <a:r>
              <a:rPr lang="en-US" sz="1800" dirty="0">
                <a:cs typeface="Calibri Light"/>
              </a:rPr>
              <a:t>What is a system?</a:t>
            </a:r>
          </a:p>
          <a:p>
            <a:pPr marL="342900" indent="-342900">
              <a:lnSpc>
                <a:spcPct val="120000"/>
              </a:lnSpc>
              <a:buAutoNum type="arabicPeriod"/>
              <a:defRPr/>
            </a:pPr>
            <a:r>
              <a:rPr lang="en-US" sz="1800" dirty="0">
                <a:cs typeface="Calibri Light"/>
              </a:rPr>
              <a:t>What are three characteristics of a system?</a:t>
            </a:r>
          </a:p>
          <a:p>
            <a:pPr marL="342900" indent="-342900">
              <a:lnSpc>
                <a:spcPct val="120000"/>
              </a:lnSpc>
              <a:buAutoNum type="arabicPeriod"/>
              <a:defRPr/>
            </a:pPr>
            <a:r>
              <a:rPr lang="en-US" sz="1800" dirty="0">
                <a:cs typeface="Calibri Light"/>
              </a:rPr>
              <a:t>What is a model?</a:t>
            </a:r>
          </a:p>
          <a:p>
            <a:pPr marL="342900" indent="-342900">
              <a:lnSpc>
                <a:spcPct val="120000"/>
              </a:lnSpc>
              <a:buAutoNum type="arabicPeriod"/>
              <a:defRPr/>
            </a:pPr>
            <a:r>
              <a:rPr lang="en-US" sz="1800" dirty="0">
                <a:cs typeface="Calibri Light"/>
              </a:rPr>
              <a:t>Why do scientists use models?</a:t>
            </a:r>
          </a:p>
          <a:p>
            <a:pPr marL="342900" indent="-342900">
              <a:lnSpc>
                <a:spcPct val="120000"/>
              </a:lnSpc>
              <a:buAutoNum type="arabicPeriod"/>
              <a:defRPr/>
            </a:pPr>
            <a:r>
              <a:rPr lang="en-US" sz="1800" dirty="0">
                <a:cs typeface="Calibri Light"/>
              </a:rPr>
              <a:t>What are the components of a 1-box model?</a:t>
            </a:r>
          </a:p>
          <a:p>
            <a:pPr marL="342900" indent="-342900">
              <a:lnSpc>
                <a:spcPct val="120000"/>
              </a:lnSpc>
              <a:buAutoNum type="arabicPeriod"/>
              <a:defRPr/>
            </a:pPr>
            <a:r>
              <a:rPr lang="en-US" sz="1800" dirty="0">
                <a:cs typeface="Calibri Light"/>
              </a:rPr>
              <a:t>Can you define equilibrium using Earth Systems terminology?</a:t>
            </a:r>
          </a:p>
          <a:p>
            <a:pPr marL="342900" indent="-342900">
              <a:lnSpc>
                <a:spcPct val="120000"/>
              </a:lnSpc>
              <a:buAutoNum type="arabicPeriod"/>
              <a:defRPr/>
            </a:pPr>
            <a:r>
              <a:rPr lang="en-US" sz="1800" dirty="0">
                <a:cs typeface="Calibri Light"/>
              </a:rPr>
              <a:t>In the Paperclip and Biomass models, what button can you click to learn more about how the model works and the science behind it?</a:t>
            </a:r>
          </a:p>
          <a:p>
            <a:pPr marL="342900" indent="-342900">
              <a:lnSpc>
                <a:spcPct val="120000"/>
              </a:lnSpc>
              <a:buAutoNum type="arabicPeriod"/>
              <a:defRPr/>
            </a:pPr>
            <a:r>
              <a:rPr lang="en-US" sz="1800" dirty="0">
                <a:cs typeface="Calibri Light"/>
              </a:rPr>
              <a:t>What are the three inputs to the Biomass Accumulation Model?</a:t>
            </a:r>
          </a:p>
          <a:p>
            <a:pPr marL="342900" indent="-342900">
              <a:lnSpc>
                <a:spcPct val="120000"/>
              </a:lnSpc>
              <a:buAutoNum type="arabicPeriod"/>
              <a:defRPr/>
            </a:pPr>
            <a:r>
              <a:rPr lang="en-US" sz="1800" dirty="0">
                <a:cs typeface="Calibri Light"/>
              </a:rPr>
              <a:t>Which of the GLOBE models includes system feedbacks? </a:t>
            </a:r>
          </a:p>
          <a:p>
            <a:pPr marL="342900" indent="-342900">
              <a:lnSpc>
                <a:spcPct val="120000"/>
              </a:lnSpc>
              <a:buAutoNum type="arabicPeriod"/>
              <a:defRPr/>
            </a:pPr>
            <a:endParaRPr lang="en-US" sz="1800" dirty="0">
              <a:cs typeface="Calibri Light"/>
            </a:endParaRPr>
          </a:p>
          <a:p>
            <a:pPr marL="342900" indent="-342900">
              <a:lnSpc>
                <a:spcPct val="120000"/>
              </a:lnSpc>
              <a:buAutoNum type="arabicPeriod"/>
              <a:defRPr/>
            </a:pPr>
            <a:endParaRPr lang="en-US" sz="1800" dirty="0">
              <a:cs typeface="Calibri Light"/>
            </a:endParaRPr>
          </a:p>
          <a:p>
            <a:pPr marL="342900" indent="-342900">
              <a:lnSpc>
                <a:spcPct val="120000"/>
              </a:lnSpc>
              <a:buAutoNum type="arabicPeriod"/>
              <a:defRPr/>
            </a:pPr>
            <a:endParaRPr lang="en-US" sz="1800" dirty="0">
              <a:cs typeface="Calibri Light"/>
            </a:endParaRPr>
          </a:p>
        </p:txBody>
      </p:sp>
    </p:spTree>
    <p:extLst>
      <p:ext uri="{BB962C8B-B14F-4D97-AF65-F5344CB8AC3E}">
        <p14:creationId xmlns:p14="http://schemas.microsoft.com/office/powerpoint/2010/main" val="4092687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7A184B-7BC1-F144-B92F-F9A9E00BD809}"/>
              </a:ext>
            </a:extLst>
          </p:cNvPr>
          <p:cNvSpPr txBox="1"/>
          <p:nvPr/>
        </p:nvSpPr>
        <p:spPr>
          <a:xfrm>
            <a:off x="1439056" y="1394086"/>
            <a:ext cx="7310527" cy="5632311"/>
          </a:xfrm>
          <a:prstGeom prst="rect">
            <a:avLst/>
          </a:prstGeom>
          <a:noFill/>
        </p:spPr>
        <p:txBody>
          <a:bodyPr wrap="none" rtlCol="0" anchor="t">
            <a:spAutoFit/>
          </a:bodyPr>
          <a:lstStyle/>
          <a:p>
            <a:r>
              <a:rPr lang="en-US" sz="2400" dirty="0"/>
              <a:t>NASA’s A Breathing Planet, Off Balance Article and Video:</a:t>
            </a:r>
          </a:p>
          <a:p>
            <a:r>
              <a:rPr lang="en-US" sz="2400" dirty="0">
                <a:hlinkClick r:id="rId2"/>
              </a:rPr>
              <a:t>https://www.nasa.gov/feature/goddard/carbon-climate</a:t>
            </a:r>
            <a:endParaRPr lang="en-US" sz="2400" dirty="0"/>
          </a:p>
          <a:p>
            <a:endParaRPr lang="en-US" sz="2400" dirty="0"/>
          </a:p>
          <a:p>
            <a:r>
              <a:rPr lang="en-US" sz="2400" dirty="0"/>
              <a:t>NASA Global Climate Change Website:</a:t>
            </a:r>
          </a:p>
          <a:p>
            <a:r>
              <a:rPr lang="en-US" sz="2400" dirty="0">
                <a:hlinkClick r:id="rId3"/>
              </a:rPr>
              <a:t>https://climate.nasa.gov/</a:t>
            </a:r>
            <a:endParaRPr lang="en-US" sz="2400" dirty="0"/>
          </a:p>
          <a:p>
            <a:endParaRPr lang="en-US" sz="2400" dirty="0"/>
          </a:p>
          <a:p>
            <a:pPr lvl="0"/>
            <a:r>
              <a:rPr lang="en-US" sz="2400" dirty="0">
                <a:solidFill>
                  <a:prstClr val="black"/>
                </a:solidFill>
              </a:rPr>
              <a:t>Global Carbon Project </a:t>
            </a:r>
          </a:p>
          <a:p>
            <a:pPr lvl="0"/>
            <a:r>
              <a:rPr lang="en-US" sz="2400" dirty="0">
                <a:solidFill>
                  <a:prstClr val="black"/>
                </a:solidFill>
              </a:rPr>
              <a:t>(</a:t>
            </a:r>
            <a:r>
              <a:rPr lang="en-US" sz="2400" dirty="0">
                <a:solidFill>
                  <a:prstClr val="black"/>
                </a:solidFill>
                <a:hlinkClick r:id="rId4"/>
              </a:rPr>
              <a:t>http://www.globalcarbonproject.org</a:t>
            </a:r>
            <a:r>
              <a:rPr lang="en-US" sz="2400" dirty="0">
                <a:solidFill>
                  <a:prstClr val="black"/>
                </a:solidFill>
              </a:rPr>
              <a:t>)</a:t>
            </a:r>
          </a:p>
          <a:p>
            <a:pPr lvl="1"/>
            <a:r>
              <a:rPr lang="en-US" sz="2400" dirty="0">
                <a:solidFill>
                  <a:prstClr val="black"/>
                </a:solidFill>
              </a:rPr>
              <a:t> </a:t>
            </a:r>
          </a:p>
          <a:p>
            <a:pPr marL="13970" lvl="1"/>
            <a:r>
              <a:rPr lang="en-US" sz="2400" dirty="0">
                <a:solidFill>
                  <a:prstClr val="black"/>
                </a:solidFill>
                <a:cs typeface="Calibri"/>
              </a:rPr>
              <a:t>GLOBE Carbon Cycle Systems and Modeling Intro:</a:t>
            </a:r>
          </a:p>
          <a:p>
            <a:pPr marL="13970" lvl="1"/>
            <a:r>
              <a:rPr lang="en-US" sz="2400" dirty="0">
                <a:cs typeface="Calibri"/>
              </a:rPr>
              <a:t>(</a:t>
            </a:r>
            <a:r>
              <a:rPr lang="en-US" sz="2400" dirty="0">
                <a:cs typeface="Calibri"/>
                <a:hlinkClick r:id="rId5"/>
              </a:rPr>
              <a:t>Click to Open PDF</a:t>
            </a:r>
            <a:r>
              <a:rPr lang="en-US" sz="2400" dirty="0">
                <a:cs typeface="Calibri"/>
              </a:rPr>
              <a:t>)</a:t>
            </a:r>
          </a:p>
          <a:p>
            <a:pPr marL="13970" lvl="1"/>
            <a:endParaRPr lang="en-US" sz="2400" dirty="0">
              <a:cs typeface="Calibri"/>
            </a:endParaRPr>
          </a:p>
          <a:p>
            <a:pPr marL="13970" lvl="1"/>
            <a:r>
              <a:rPr lang="en-US" sz="2400" dirty="0" err="1">
                <a:cs typeface="Calibri"/>
              </a:rPr>
              <a:t>isee</a:t>
            </a:r>
            <a:r>
              <a:rPr lang="en-US" sz="2400" dirty="0">
                <a:cs typeface="Calibri"/>
              </a:rPr>
              <a:t> systems exchange (online computer models):</a:t>
            </a:r>
            <a:endParaRPr lang="en-US" dirty="0">
              <a:cs typeface="Calibri"/>
            </a:endParaRPr>
          </a:p>
          <a:p>
            <a:pPr marL="13970" lvl="1"/>
            <a:r>
              <a:rPr lang="en-US" sz="2400" dirty="0">
                <a:cs typeface="Calibri"/>
              </a:rPr>
              <a:t>(</a:t>
            </a:r>
            <a:r>
              <a:rPr lang="en-US" sz="2400" dirty="0">
                <a:cs typeface="Calibri"/>
                <a:hlinkClick r:id="rId6"/>
              </a:rPr>
              <a:t>http://exchange.iseesystems.com</a:t>
            </a:r>
            <a:r>
              <a:rPr lang="en-US" sz="2400" dirty="0">
                <a:cs typeface="Calibri"/>
              </a:rPr>
              <a:t>)</a:t>
            </a:r>
            <a:endParaRPr lang="en-US" dirty="0">
              <a:cs typeface="Calibri"/>
            </a:endParaRPr>
          </a:p>
          <a:p>
            <a:endParaRPr lang="en-US" sz="2400" dirty="0">
              <a:cs typeface="Calibri"/>
            </a:endParaRPr>
          </a:p>
        </p:txBody>
      </p:sp>
    </p:spTree>
    <p:extLst>
      <p:ext uri="{BB962C8B-B14F-4D97-AF65-F5344CB8AC3E}">
        <p14:creationId xmlns:p14="http://schemas.microsoft.com/office/powerpoint/2010/main" val="3214031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1CC9B-BA30-CC4E-AD98-24424B91CE51}"/>
              </a:ext>
            </a:extLst>
          </p:cNvPr>
          <p:cNvSpPr txBox="1"/>
          <p:nvPr/>
        </p:nvSpPr>
        <p:spPr>
          <a:xfrm>
            <a:off x="7050128" y="1921492"/>
            <a:ext cx="2093872" cy="3600986"/>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432FF"/>
                </a:solidFill>
                <a:latin typeface="Calibri Light" panose="020F0502020204030204" pitchFamily="34" charset="0"/>
                <a:cs typeface="Calibri Light" panose="020F0502020204030204" pitchFamily="34" charset="0"/>
              </a:rPr>
              <a:t>Carbon Pools:</a:t>
            </a:r>
          </a:p>
          <a:p>
            <a:pPr algn="ctr"/>
            <a:r>
              <a:rPr lang="en-US" dirty="0">
                <a:latin typeface="Calibri Light" panose="020F0502020204030204" pitchFamily="34" charset="0"/>
                <a:cs typeface="Calibri Light" panose="020F0502020204030204" pitchFamily="34" charset="0"/>
              </a:rPr>
              <a:t>A place where carbon resides, measured in </a:t>
            </a:r>
            <a:r>
              <a:rPr lang="en-US" dirty="0" err="1">
                <a:latin typeface="Calibri Light" panose="020F0502020204030204" pitchFamily="34" charset="0"/>
                <a:cs typeface="Calibri Light" panose="020F0502020204030204" pitchFamily="34" charset="0"/>
              </a:rPr>
              <a:t>Petagrams</a:t>
            </a:r>
            <a:r>
              <a:rPr lang="en-US" dirty="0">
                <a:latin typeface="Calibri Light" panose="020F0502020204030204" pitchFamily="34" charset="0"/>
                <a:cs typeface="Calibri Light" panose="020F0502020204030204" pitchFamily="34" charset="0"/>
              </a:rPr>
              <a:t> (</a:t>
            </a:r>
            <a:r>
              <a:rPr lang="en-US" dirty="0" err="1">
                <a:latin typeface="Calibri Light" panose="020F0502020204030204" pitchFamily="34" charset="0"/>
                <a:cs typeface="Calibri Light" panose="020F0502020204030204" pitchFamily="34" charset="0"/>
              </a:rPr>
              <a:t>Pg</a:t>
            </a:r>
            <a:r>
              <a:rPr lang="en-US" dirty="0">
                <a:latin typeface="Calibri Light" panose="020F0502020204030204" pitchFamily="34" charset="0"/>
                <a:cs typeface="Calibri Light" panose="020F0502020204030204" pitchFamily="34" charset="0"/>
              </a:rPr>
              <a:t>)</a:t>
            </a:r>
          </a:p>
          <a:p>
            <a:pPr algn="ctr"/>
            <a:endParaRPr lang="en-US" dirty="0">
              <a:solidFill>
                <a:srgbClr val="000000"/>
              </a:solidFill>
              <a:latin typeface="Calibri Light" panose="020F0502020204030204" pitchFamily="34" charset="0"/>
              <a:cs typeface="Calibri Light" panose="020F0502020204030204" pitchFamily="34" charset="0"/>
            </a:endParaRPr>
          </a:p>
          <a:p>
            <a:pPr algn="ctr"/>
            <a:r>
              <a:rPr lang="en-US" sz="2400" b="1" dirty="0">
                <a:solidFill>
                  <a:srgbClr val="FF0000"/>
                </a:solidFill>
                <a:latin typeface="Calibri Light" panose="020F0502020204030204" pitchFamily="34" charset="0"/>
                <a:cs typeface="Calibri Light" panose="020F0502020204030204" pitchFamily="34" charset="0"/>
              </a:rPr>
              <a:t>Carbon Fluxes:</a:t>
            </a:r>
          </a:p>
          <a:p>
            <a:pPr algn="ctr"/>
            <a:r>
              <a:rPr lang="en-US" dirty="0">
                <a:latin typeface="Calibri Light" panose="020F0502020204030204" pitchFamily="34" charset="0"/>
                <a:cs typeface="Calibri Light" panose="020F0502020204030204" pitchFamily="34" charset="0"/>
              </a:rPr>
              <a:t>Movement of carbon between pools, measured in </a:t>
            </a:r>
            <a:r>
              <a:rPr lang="en-US" dirty="0" err="1">
                <a:latin typeface="Calibri Light" panose="020F0502020204030204" pitchFamily="34" charset="0"/>
                <a:cs typeface="Calibri Light" panose="020F0502020204030204" pitchFamily="34" charset="0"/>
              </a:rPr>
              <a:t>Petagrams</a:t>
            </a:r>
            <a:r>
              <a:rPr lang="en-US" dirty="0">
                <a:latin typeface="Calibri Light" panose="020F0502020204030204" pitchFamily="34" charset="0"/>
                <a:cs typeface="Calibri Light" panose="020F0502020204030204" pitchFamily="34" charset="0"/>
              </a:rPr>
              <a:t>/year</a:t>
            </a:r>
          </a:p>
          <a:p>
            <a:pPr algn="ctr"/>
            <a:r>
              <a:rPr lang="en-US" dirty="0">
                <a:latin typeface="Calibri Light" panose="020F0502020204030204" pitchFamily="34" charset="0"/>
                <a:cs typeface="Calibri Light" panose="020F0502020204030204" pitchFamily="34" charset="0"/>
              </a:rPr>
              <a:t>(</a:t>
            </a:r>
            <a:r>
              <a:rPr lang="en-US" dirty="0" err="1">
                <a:latin typeface="Calibri Light" panose="020F0502020204030204" pitchFamily="34" charset="0"/>
                <a:cs typeface="Calibri Light" panose="020F0502020204030204" pitchFamily="34" charset="0"/>
              </a:rPr>
              <a:t>Pg</a:t>
            </a:r>
            <a:r>
              <a:rPr lang="en-US" dirty="0">
                <a:latin typeface="Calibri Light" panose="020F0502020204030204" pitchFamily="34" charset="0"/>
                <a:cs typeface="Calibri Light" panose="020F0502020204030204" pitchFamily="34" charset="0"/>
              </a:rPr>
              <a:t>/year)</a:t>
            </a:r>
          </a:p>
        </p:txBody>
      </p:sp>
      <p:pic>
        <p:nvPicPr>
          <p:cNvPr id="3" name="Picture 5" descr="Diagram of the global carbon cycle">
            <a:extLst>
              <a:ext uri="{FF2B5EF4-FFF2-40B4-BE49-F238E27FC236}">
                <a16:creationId xmlns:a16="http://schemas.microsoft.com/office/drawing/2014/main" id="{742E4809-DAF8-EF47-B87C-567912ADF8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6038" y="1601788"/>
            <a:ext cx="5758972" cy="5216048"/>
          </a:xfrm>
          <a:prstGeom prst="rect">
            <a:avLst/>
          </a:prstGeom>
        </p:spPr>
      </p:pic>
      <p:sp>
        <p:nvSpPr>
          <p:cNvPr id="4" name="Title 1">
            <a:extLst>
              <a:ext uri="{FF2B5EF4-FFF2-40B4-BE49-F238E27FC236}">
                <a16:creationId xmlns:a16="http://schemas.microsoft.com/office/drawing/2014/main" id="{B6D770ED-4ABA-F34B-8A08-53C05C3A21B3}"/>
              </a:ext>
            </a:extLst>
          </p:cNvPr>
          <p:cNvSpPr txBox="1">
            <a:spLocks/>
          </p:cNvSpPr>
          <p:nvPr/>
        </p:nvSpPr>
        <p:spPr>
          <a:xfrm>
            <a:off x="1315280" y="940704"/>
            <a:ext cx="7461504"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The Carbon Cycle</a:t>
            </a:r>
          </a:p>
        </p:txBody>
      </p:sp>
    </p:spTree>
    <p:extLst>
      <p:ext uri="{BB962C8B-B14F-4D97-AF65-F5344CB8AC3E}">
        <p14:creationId xmlns:p14="http://schemas.microsoft.com/office/powerpoint/2010/main" val="365322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64AC-4D2C-C84D-A1C5-010022855351}"/>
              </a:ext>
            </a:extLst>
          </p:cNvPr>
          <p:cNvSpPr txBox="1">
            <a:spLocks/>
          </p:cNvSpPr>
          <p:nvPr/>
        </p:nvSpPr>
        <p:spPr>
          <a:xfrm>
            <a:off x="1328928" y="954972"/>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a:ln>
                  <a:noFill/>
                </a:ln>
                <a:solidFill>
                  <a:srgbClr val="002060"/>
                </a:solidFill>
                <a:effectLst/>
                <a:uLnTx/>
                <a:uFillTx/>
                <a:ea typeface="+mj-ea"/>
                <a:cs typeface="+mj-cs"/>
              </a:rPr>
              <a:t>Review: Why Collect Carbon Data?</a:t>
            </a:r>
          </a:p>
        </p:txBody>
      </p:sp>
      <p:sp>
        <p:nvSpPr>
          <p:cNvPr id="3" name="Content Placeholder 2">
            <a:extLst>
              <a:ext uri="{FF2B5EF4-FFF2-40B4-BE49-F238E27FC236}">
                <a16:creationId xmlns:a16="http://schemas.microsoft.com/office/drawing/2014/main" id="{ED4C8D77-563C-FF44-9A80-7F6291A1E24A}"/>
              </a:ext>
            </a:extLst>
          </p:cNvPr>
          <p:cNvSpPr txBox="1">
            <a:spLocks/>
          </p:cNvSpPr>
          <p:nvPr/>
        </p:nvSpPr>
        <p:spPr>
          <a:xfrm>
            <a:off x="1324355" y="2066306"/>
            <a:ext cx="7617764" cy="44651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Scientists collect carbon cycle data to understand how terrestrial ecosystems will respond to warmer temperatures and higher CO</a:t>
            </a:r>
            <a:r>
              <a:rPr kumimoji="0" lang="en-US" sz="14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2</a:t>
            </a: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  </a:t>
            </a:r>
            <a:endParaRPr kumimoji="0" lang="en-US" sz="28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Carbon cycle data collected with GLOBE will contribute to a better understanding of the relationship between carbon storage in plants and surface climate.  </a:t>
            </a:r>
            <a:endParaRPr kumimoji="0" lang="en-US" sz="28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pic>
        <p:nvPicPr>
          <p:cNvPr id="4" name="Picture 4" descr="A female instructor talks with a group of teachers outside under a canopy of trees. " title="Teacher training">
            <a:extLst>
              <a:ext uri="{FF2B5EF4-FFF2-40B4-BE49-F238E27FC236}">
                <a16:creationId xmlns:a16="http://schemas.microsoft.com/office/drawing/2014/main" id="{CE317096-50CD-FF49-93FB-CF1EA551C26D}"/>
              </a:ext>
            </a:extLst>
          </p:cNvPr>
          <p:cNvPicPr>
            <a:picLocks noChangeAspect="1"/>
          </p:cNvPicPr>
          <p:nvPr/>
        </p:nvPicPr>
        <p:blipFill>
          <a:blip r:embed="rId2"/>
          <a:stretch>
            <a:fillRect/>
          </a:stretch>
        </p:blipFill>
        <p:spPr>
          <a:xfrm>
            <a:off x="3488532" y="4201319"/>
            <a:ext cx="3112754" cy="2340769"/>
          </a:xfrm>
          <a:prstGeom prst="rect">
            <a:avLst/>
          </a:prstGeom>
        </p:spPr>
      </p:pic>
    </p:spTree>
    <p:extLst>
      <p:ext uri="{BB962C8B-B14F-4D97-AF65-F5344CB8AC3E}">
        <p14:creationId xmlns:p14="http://schemas.microsoft.com/office/powerpoint/2010/main" val="311727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7741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What is a System?</a:t>
            </a: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1779531"/>
            <a:ext cx="7445979" cy="10757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Definition: A collection of interconnected parts that function as a complex whole, through which matter cycles and energy flows. </a:t>
            </a:r>
          </a:p>
          <a:p>
            <a:pPr marL="0" indent="0">
              <a:buNone/>
            </a:pPr>
            <a:endParaRPr lang="en-US"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DCEF0FCF-5736-054F-9C81-9C47694BF29E}"/>
              </a:ext>
            </a:extLst>
          </p:cNvPr>
          <p:cNvSpPr txBox="1"/>
          <p:nvPr/>
        </p:nvSpPr>
        <p:spPr>
          <a:xfrm>
            <a:off x="1305686" y="3035256"/>
            <a:ext cx="4386615" cy="3754874"/>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Why does GLOBE use a ‘systems thinking’ approach to understand the Carbon Cycle?</a:t>
            </a:r>
          </a:p>
          <a:p>
            <a:pPr marL="342900" indent="-342900">
              <a:buFont typeface="+mj-lt"/>
              <a:buAutoNum type="arabicPeriod"/>
            </a:pPr>
            <a:r>
              <a:rPr lang="en-US" sz="2000" dirty="0">
                <a:latin typeface="Calibri Light" panose="020F0302020204030204" pitchFamily="34" charset="0"/>
                <a:cs typeface="Calibri Light" panose="020F0302020204030204" pitchFamily="34" charset="0"/>
              </a:rPr>
              <a:t>Systems are an important unifying concept across the K-12 curriculum. </a:t>
            </a:r>
          </a:p>
          <a:p>
            <a:pPr marL="342900" indent="-342900">
              <a:buFont typeface="+mj-lt"/>
              <a:buAutoNum type="arabicPeriod"/>
            </a:pPr>
            <a:r>
              <a:rPr lang="en-US" sz="2000" dirty="0">
                <a:latin typeface="Calibri Light" panose="020F0302020204030204" pitchFamily="34" charset="0"/>
                <a:cs typeface="Calibri Light" panose="020F0302020204030204" pitchFamily="34" charset="0"/>
              </a:rPr>
              <a:t>The actual carbon cycle is extremely complicated. Simplifying it as a system that focuses on the most important elements can help us understand why the atmosphere is changing and what it might look like in the future</a:t>
            </a:r>
            <a:r>
              <a:rPr lang="en-US" dirty="0">
                <a:latin typeface="Calibri Light" panose="020F0302020204030204" pitchFamily="34" charset="0"/>
                <a:cs typeface="Calibri Light" panose="020F0302020204030204" pitchFamily="34" charset="0"/>
              </a:rPr>
              <a:t>.</a:t>
            </a:r>
          </a:p>
        </p:txBody>
      </p:sp>
      <p:sp>
        <p:nvSpPr>
          <p:cNvPr id="6" name="TextBox 5">
            <a:extLst>
              <a:ext uri="{FF2B5EF4-FFF2-40B4-BE49-F238E27FC236}">
                <a16:creationId xmlns:a16="http://schemas.microsoft.com/office/drawing/2014/main" id="{60B9FECC-D7BF-F643-A950-6A8F88EEDBDD}"/>
              </a:ext>
            </a:extLst>
          </p:cNvPr>
          <p:cNvSpPr txBox="1"/>
          <p:nvPr/>
        </p:nvSpPr>
        <p:spPr>
          <a:xfrm>
            <a:off x="5788962" y="6007312"/>
            <a:ext cx="3355038" cy="646331"/>
          </a:xfrm>
          <a:prstGeom prst="rect">
            <a:avLst/>
          </a:prstGeom>
          <a:noFill/>
          <a:ln>
            <a:noFill/>
          </a:ln>
        </p:spPr>
        <p:txBody>
          <a:bodyPr wrap="square" rtlCol="0">
            <a:spAutoFit/>
          </a:bodyPr>
          <a:lstStyle/>
          <a:p>
            <a:r>
              <a:rPr lang="en-US" i="1" dirty="0"/>
              <a:t>Use the </a:t>
            </a:r>
            <a:r>
              <a:rPr lang="en-US" i="1" dirty="0">
                <a:hlinkClick r:id="rId2"/>
              </a:rPr>
              <a:t>Frayer Model template </a:t>
            </a:r>
            <a:r>
              <a:rPr lang="en-US" i="1" dirty="0"/>
              <a:t>to help students define a ‘system’ </a:t>
            </a:r>
          </a:p>
        </p:txBody>
      </p:sp>
      <p:grpSp>
        <p:nvGrpSpPr>
          <p:cNvPr id="4" name="Group 3" descr="The Frayer Model diagram is a square divided into four quadrants with a circle in the middle. The center circle is the Term or Concept being described by the Frayer Model. The upper left quadrant is where students write examples of the Term or Concept. The upper right quadrant is where students write Non-Examples of the Term or Concept. The lower left quadrant is where students write characteristics of the Term or Concept. The lower right quadrant is where students write a simple definition of the term or concept. " title="Frayer Model Diagram">
            <a:extLst>
              <a:ext uri="{FF2B5EF4-FFF2-40B4-BE49-F238E27FC236}">
                <a16:creationId xmlns:a16="http://schemas.microsoft.com/office/drawing/2014/main" id="{64FB004F-C84F-FF4E-A368-D4CCD3B21D79}"/>
              </a:ext>
            </a:extLst>
          </p:cNvPr>
          <p:cNvGrpSpPr/>
          <p:nvPr/>
        </p:nvGrpSpPr>
        <p:grpSpPr>
          <a:xfrm>
            <a:off x="5788962" y="3044650"/>
            <a:ext cx="3260597" cy="2956099"/>
            <a:chOff x="5788962" y="3044650"/>
            <a:chExt cx="3260597" cy="2956099"/>
          </a:xfrm>
        </p:grpSpPr>
        <p:sp>
          <p:nvSpPr>
            <p:cNvPr id="10" name="Rectangle 9">
              <a:extLst>
                <a:ext uri="{FF2B5EF4-FFF2-40B4-BE49-F238E27FC236}">
                  <a16:creationId xmlns:a16="http://schemas.microsoft.com/office/drawing/2014/main" id="{7592C5ED-E8FB-6B4F-8138-64D571C802B6}"/>
                </a:ext>
              </a:extLst>
            </p:cNvPr>
            <p:cNvSpPr/>
            <p:nvPr/>
          </p:nvSpPr>
          <p:spPr>
            <a:xfrm>
              <a:off x="5791200" y="3044650"/>
              <a:ext cx="3091277" cy="29560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CE3364-9CE5-C44D-8C00-4ADF733FD480}"/>
                </a:ext>
              </a:extLst>
            </p:cNvPr>
            <p:cNvSpPr txBox="1"/>
            <p:nvPr/>
          </p:nvSpPr>
          <p:spPr>
            <a:xfrm>
              <a:off x="6662193" y="3105571"/>
              <a:ext cx="1453668" cy="369332"/>
            </a:xfrm>
            <a:prstGeom prst="rect">
              <a:avLst/>
            </a:prstGeom>
            <a:noFill/>
          </p:spPr>
          <p:txBody>
            <a:bodyPr wrap="none" rtlCol="0">
              <a:spAutoFit/>
            </a:bodyPr>
            <a:lstStyle/>
            <a:p>
              <a:r>
                <a:rPr lang="en-US" b="1" dirty="0" err="1"/>
                <a:t>Frayer</a:t>
              </a:r>
              <a:r>
                <a:rPr lang="en-US" b="1" dirty="0"/>
                <a:t> Model</a:t>
              </a:r>
            </a:p>
          </p:txBody>
        </p:sp>
        <p:cxnSp>
          <p:nvCxnSpPr>
            <p:cNvPr id="13" name="Straight Connector 12">
              <a:extLst>
                <a:ext uri="{FF2B5EF4-FFF2-40B4-BE49-F238E27FC236}">
                  <a16:creationId xmlns:a16="http://schemas.microsoft.com/office/drawing/2014/main" id="{328EB181-7F8B-8E4E-899D-1941C30F8C3A}"/>
                </a:ext>
              </a:extLst>
            </p:cNvPr>
            <p:cNvCxnSpPr>
              <a:cxnSpLocks/>
            </p:cNvCxnSpPr>
            <p:nvPr/>
          </p:nvCxnSpPr>
          <p:spPr>
            <a:xfrm>
              <a:off x="7384991" y="3498956"/>
              <a:ext cx="0" cy="2368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BEA247-416C-CD43-9637-993098FB7881}"/>
                </a:ext>
              </a:extLst>
            </p:cNvPr>
            <p:cNvCxnSpPr>
              <a:cxnSpLocks/>
            </p:cNvCxnSpPr>
            <p:nvPr/>
          </p:nvCxnSpPr>
          <p:spPr>
            <a:xfrm>
              <a:off x="5962650" y="4625531"/>
              <a:ext cx="2827782"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3B4FBE75-7A54-844C-8A63-220A429FBC34}"/>
                </a:ext>
              </a:extLst>
            </p:cNvPr>
            <p:cNvSpPr/>
            <p:nvPr/>
          </p:nvSpPr>
          <p:spPr>
            <a:xfrm>
              <a:off x="6662193" y="4248430"/>
              <a:ext cx="1431161" cy="7542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56D771-60B4-4043-9E8B-FC088FCF465F}"/>
                </a:ext>
              </a:extLst>
            </p:cNvPr>
            <p:cNvSpPr txBox="1"/>
            <p:nvPr/>
          </p:nvSpPr>
          <p:spPr>
            <a:xfrm>
              <a:off x="6895750" y="4302365"/>
              <a:ext cx="964046" cy="646331"/>
            </a:xfrm>
            <a:prstGeom prst="rect">
              <a:avLst/>
            </a:prstGeom>
            <a:noFill/>
          </p:spPr>
          <p:txBody>
            <a:bodyPr wrap="none" rtlCol="0">
              <a:spAutoFit/>
            </a:bodyPr>
            <a:lstStyle/>
            <a:p>
              <a:pPr algn="ctr"/>
              <a:r>
                <a:rPr lang="en-US" dirty="0"/>
                <a:t>Term or </a:t>
              </a:r>
            </a:p>
            <a:p>
              <a:pPr algn="ctr"/>
              <a:r>
                <a:rPr lang="en-US" dirty="0"/>
                <a:t>Concept</a:t>
              </a:r>
            </a:p>
          </p:txBody>
        </p:sp>
        <p:sp>
          <p:nvSpPr>
            <p:cNvPr id="19" name="TextBox 18">
              <a:extLst>
                <a:ext uri="{FF2B5EF4-FFF2-40B4-BE49-F238E27FC236}">
                  <a16:creationId xmlns:a16="http://schemas.microsoft.com/office/drawing/2014/main" id="{6D049298-EE87-1649-AFAE-B0319DADA1A9}"/>
                </a:ext>
              </a:extLst>
            </p:cNvPr>
            <p:cNvSpPr txBox="1"/>
            <p:nvPr/>
          </p:nvSpPr>
          <p:spPr>
            <a:xfrm>
              <a:off x="5788962" y="4979549"/>
              <a:ext cx="1666806" cy="369332"/>
            </a:xfrm>
            <a:prstGeom prst="rect">
              <a:avLst/>
            </a:prstGeom>
            <a:noFill/>
          </p:spPr>
          <p:txBody>
            <a:bodyPr wrap="square" rtlCol="0">
              <a:spAutoFit/>
            </a:bodyPr>
            <a:lstStyle/>
            <a:p>
              <a:pPr algn="ctr"/>
              <a:r>
                <a:rPr lang="en-US" dirty="0"/>
                <a:t>Characteristics</a:t>
              </a:r>
            </a:p>
          </p:txBody>
        </p:sp>
        <p:sp>
          <p:nvSpPr>
            <p:cNvPr id="20" name="TextBox 19">
              <a:extLst>
                <a:ext uri="{FF2B5EF4-FFF2-40B4-BE49-F238E27FC236}">
                  <a16:creationId xmlns:a16="http://schemas.microsoft.com/office/drawing/2014/main" id="{948D3EBD-DE9F-844D-B75C-93F75551DF2B}"/>
                </a:ext>
              </a:extLst>
            </p:cNvPr>
            <p:cNvSpPr txBox="1"/>
            <p:nvPr/>
          </p:nvSpPr>
          <p:spPr>
            <a:xfrm>
              <a:off x="7578314" y="4863714"/>
              <a:ext cx="1471245" cy="646331"/>
            </a:xfrm>
            <a:prstGeom prst="rect">
              <a:avLst/>
            </a:prstGeom>
            <a:noFill/>
          </p:spPr>
          <p:txBody>
            <a:bodyPr wrap="square" rtlCol="0">
              <a:spAutoFit/>
            </a:bodyPr>
            <a:lstStyle/>
            <a:p>
              <a:pPr algn="ctr"/>
              <a:r>
                <a:rPr lang="en-US" dirty="0"/>
                <a:t>Simply Defined</a:t>
              </a:r>
            </a:p>
          </p:txBody>
        </p:sp>
        <p:sp>
          <p:nvSpPr>
            <p:cNvPr id="21" name="TextBox 20">
              <a:extLst>
                <a:ext uri="{FF2B5EF4-FFF2-40B4-BE49-F238E27FC236}">
                  <a16:creationId xmlns:a16="http://schemas.microsoft.com/office/drawing/2014/main" id="{3E157DEB-9CBD-3A4E-96CB-4D6CB19A350B}"/>
                </a:ext>
              </a:extLst>
            </p:cNvPr>
            <p:cNvSpPr txBox="1"/>
            <p:nvPr/>
          </p:nvSpPr>
          <p:spPr>
            <a:xfrm>
              <a:off x="7529566" y="3492334"/>
              <a:ext cx="1066959" cy="646331"/>
            </a:xfrm>
            <a:prstGeom prst="rect">
              <a:avLst/>
            </a:prstGeom>
            <a:noFill/>
          </p:spPr>
          <p:txBody>
            <a:bodyPr wrap="none" rtlCol="0">
              <a:spAutoFit/>
            </a:bodyPr>
            <a:lstStyle/>
            <a:p>
              <a:pPr algn="ctr"/>
              <a:r>
                <a:rPr lang="en-US" dirty="0"/>
                <a:t>Non-</a:t>
              </a:r>
            </a:p>
            <a:p>
              <a:pPr algn="ctr"/>
              <a:r>
                <a:rPr lang="en-US" dirty="0"/>
                <a:t>Examples</a:t>
              </a:r>
            </a:p>
          </p:txBody>
        </p:sp>
        <p:sp>
          <p:nvSpPr>
            <p:cNvPr id="22" name="TextBox 21">
              <a:extLst>
                <a:ext uri="{FF2B5EF4-FFF2-40B4-BE49-F238E27FC236}">
                  <a16:creationId xmlns:a16="http://schemas.microsoft.com/office/drawing/2014/main" id="{2F225442-A152-AF44-9968-C48E4BF5129B}"/>
                </a:ext>
              </a:extLst>
            </p:cNvPr>
            <p:cNvSpPr txBox="1"/>
            <p:nvPr/>
          </p:nvSpPr>
          <p:spPr>
            <a:xfrm>
              <a:off x="6177666" y="3492334"/>
              <a:ext cx="1066959" cy="369332"/>
            </a:xfrm>
            <a:prstGeom prst="rect">
              <a:avLst/>
            </a:prstGeom>
            <a:noFill/>
          </p:spPr>
          <p:txBody>
            <a:bodyPr wrap="none" rtlCol="0">
              <a:spAutoFit/>
            </a:bodyPr>
            <a:lstStyle/>
            <a:p>
              <a:pPr algn="ctr"/>
              <a:r>
                <a:rPr lang="en-US" dirty="0"/>
                <a:t>Examples</a:t>
              </a:r>
            </a:p>
          </p:txBody>
        </p:sp>
      </p:grpSp>
    </p:spTree>
    <p:extLst>
      <p:ext uri="{BB962C8B-B14F-4D97-AF65-F5344CB8AC3E}">
        <p14:creationId xmlns:p14="http://schemas.microsoft.com/office/powerpoint/2010/main" val="293981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System Characteristics</a:t>
            </a: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146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Systems can be made up of systems</a:t>
            </a:r>
          </a:p>
          <a:p>
            <a:r>
              <a:rPr lang="en-US" dirty="0">
                <a:latin typeface="Calibri Light" panose="020F0302020204030204" pitchFamily="34" charset="0"/>
                <a:cs typeface="Calibri Light" panose="020F0302020204030204" pitchFamily="34" charset="0"/>
              </a:rPr>
              <a:t>The whole is greater than the sum of its parts</a:t>
            </a:r>
          </a:p>
          <a:p>
            <a:r>
              <a:rPr lang="en-US" dirty="0">
                <a:latin typeface="Calibri Light" panose="020F0302020204030204" pitchFamily="34" charset="0"/>
                <a:cs typeface="Calibri Light" panose="020F0302020204030204" pitchFamily="34" charset="0"/>
              </a:rPr>
              <a:t>A system will change if one or more of its parts are removed</a:t>
            </a:r>
          </a:p>
          <a:p>
            <a:r>
              <a:rPr lang="en-US" dirty="0">
                <a:latin typeface="Calibri Light" panose="020F0302020204030204" pitchFamily="34" charset="0"/>
                <a:cs typeface="Calibri Light" panose="020F0302020204030204" pitchFamily="34" charset="0"/>
              </a:rPr>
              <a:t>A system has qualities that could not be achieved simply by adding up its individual parts</a:t>
            </a:r>
          </a:p>
          <a:p>
            <a:r>
              <a:rPr lang="en-US" dirty="0">
                <a:latin typeface="Calibri Light" panose="020F0302020204030204" pitchFamily="34" charset="0"/>
                <a:cs typeface="Calibri Light" panose="020F0302020204030204" pitchFamily="34" charset="0"/>
              </a:rPr>
              <a:t>Systems can be closed or open.  </a:t>
            </a:r>
          </a:p>
          <a:p>
            <a:r>
              <a:rPr lang="en-US" dirty="0">
                <a:latin typeface="Calibri Light" panose="020F0302020204030204" pitchFamily="34" charset="0"/>
                <a:cs typeface="Calibri Light" panose="020F0302020204030204" pitchFamily="34" charset="0"/>
              </a:rPr>
              <a:t>Systems can have feedbacks.</a:t>
            </a:r>
          </a:p>
        </p:txBody>
      </p:sp>
    </p:spTree>
    <p:extLst>
      <p:ext uri="{BB962C8B-B14F-4D97-AF65-F5344CB8AC3E}">
        <p14:creationId xmlns:p14="http://schemas.microsoft.com/office/powerpoint/2010/main" val="1115812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95E4-1F02-ED4B-860B-5C45BF37DCA1}"/>
              </a:ext>
            </a:extLst>
          </p:cNvPr>
          <p:cNvSpPr txBox="1">
            <a:spLocks/>
          </p:cNvSpPr>
          <p:nvPr/>
        </p:nvSpPr>
        <p:spPr>
          <a:xfrm>
            <a:off x="1328928" y="107891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STOP!</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3" name="Content Placeholder 2">
            <a:extLst>
              <a:ext uri="{FF2B5EF4-FFF2-40B4-BE49-F238E27FC236}">
                <a16:creationId xmlns:a16="http://schemas.microsoft.com/office/drawing/2014/main" id="{B2371F29-4F09-9444-A1A1-6C6AF138C475}"/>
              </a:ext>
            </a:extLst>
          </p:cNvPr>
          <p:cNvSpPr txBox="1">
            <a:spLocks/>
          </p:cNvSpPr>
          <p:nvPr/>
        </p:nvSpPr>
        <p:spPr>
          <a:xfrm>
            <a:off x="1382713" y="2216560"/>
            <a:ext cx="7445979" cy="4146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Can</a:t>
            </a:r>
            <a:r>
              <a:rPr lang="en-US" dirty="0">
                <a:cs typeface="Calibri Light"/>
              </a:rPr>
              <a:t> you think of an example of a system? </a:t>
            </a:r>
            <a:endParaRPr lang="en-US">
              <a:cs typeface="Calibri Light"/>
            </a:endParaRPr>
          </a:p>
          <a:p>
            <a:r>
              <a:rPr lang="en-US" dirty="0">
                <a:cs typeface="Calibri Light"/>
              </a:rPr>
              <a:t>Can you think of a non-example (something that is not a system?)</a:t>
            </a:r>
          </a:p>
          <a:p>
            <a:endParaRPr lang="en-US" dirty="0">
              <a:solidFill>
                <a:srgbClr val="7030A0"/>
              </a:solidFill>
              <a:latin typeface="Calibri Light" panose="020F0302020204030204" pitchFamily="34" charset="0"/>
              <a:cs typeface="Calibri Light" panose="020F0302020204030204" pitchFamily="34" charset="0"/>
            </a:endParaRPr>
          </a:p>
        </p:txBody>
      </p:sp>
      <p:pic>
        <p:nvPicPr>
          <p:cNvPr id="4" name="Picture 4" descr="A stop sign&#10;">
            <a:extLst>
              <a:ext uri="{FF2B5EF4-FFF2-40B4-BE49-F238E27FC236}">
                <a16:creationId xmlns:a16="http://schemas.microsoft.com/office/drawing/2014/main" id="{AABF75B3-C8D0-46D0-84A1-B78CAF0C921C}"/>
              </a:ext>
            </a:extLst>
          </p:cNvPr>
          <p:cNvPicPr>
            <a:picLocks noChangeAspect="1"/>
          </p:cNvPicPr>
          <p:nvPr/>
        </p:nvPicPr>
        <p:blipFill>
          <a:blip r:embed="rId2"/>
          <a:stretch>
            <a:fillRect/>
          </a:stretch>
        </p:blipFill>
        <p:spPr>
          <a:xfrm>
            <a:off x="3920836" y="3969327"/>
            <a:ext cx="2369128" cy="2382982"/>
          </a:xfrm>
          <a:prstGeom prst="rect">
            <a:avLst/>
          </a:prstGeom>
        </p:spPr>
      </p:pic>
    </p:spTree>
    <p:extLst>
      <p:ext uri="{BB962C8B-B14F-4D97-AF65-F5344CB8AC3E}">
        <p14:creationId xmlns:p14="http://schemas.microsoft.com/office/powerpoint/2010/main" val="1601116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I. Global Carbon Cycle Mode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J. Quiz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 Additional Inform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LIBRARY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 Learning Objecti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 What is the Carbon Cy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 What is a Syste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 What is a mod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 Why use mode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 Paperclip Simul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 Biomass Accumulation Mod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6.png"/></Relationships>
</file>

<file path=ppt/webextensions/webextension1.xml><?xml version="1.0" encoding="utf-8"?>
<we:webextension xmlns:we="http://schemas.microsoft.com/office/webextensions/webextension/2010/11" id="{8929FC55-5F38-5F4E-A58B-2C359724267C}">
  <we:reference id="wa104221182" version="3.3.0.0" store="en-US" storeType="OMEX"/>
  <we:alternateReferences>
    <we:reference id="wa104221182" version="3.3.0.0" store="wa104221182" storeType="OMEX"/>
  </we:alternateReferences>
  <we:properties>
    <we:property name="slideId" value="392"/>
    <we:property name="vid" value="&quot;https://www.youtube.com/watch?v=K8vQvYOprVU&amp;feature=youtu.be&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17367</TotalTime>
  <Words>2513</Words>
  <Application>Microsoft Macintosh PowerPoint</Application>
  <PresentationFormat>On-screen Show (4:3)</PresentationFormat>
  <Paragraphs>247</Paragraphs>
  <Slides>45</Slides>
  <Notes>12</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45</vt:i4>
      </vt:variant>
    </vt:vector>
  </HeadingPairs>
  <TitlesOfParts>
    <vt:vector size="62" baseType="lpstr">
      <vt:lpstr>Arial</vt:lpstr>
      <vt:lpstr>Calibri</vt:lpstr>
      <vt:lpstr>Calibri Light</vt:lpstr>
      <vt:lpstr>Cambria Math</vt:lpstr>
      <vt:lpstr>Office Theme</vt:lpstr>
      <vt:lpstr>A. Overview</vt:lpstr>
      <vt:lpstr>B. Learning Objectives</vt:lpstr>
      <vt:lpstr>C. What is the Carbon Cycle?</vt:lpstr>
      <vt:lpstr>D. What is a System?</vt:lpstr>
      <vt:lpstr>E. What is a model?</vt:lpstr>
      <vt:lpstr>F. Why use models?</vt:lpstr>
      <vt:lpstr>G. Paperclip Simulation</vt:lpstr>
      <vt:lpstr>H. Biomass Accumulation Model</vt:lpstr>
      <vt:lpstr>I. Global Carbon Cycle Models</vt:lpstr>
      <vt:lpstr>J. Quiz Yourself</vt:lpstr>
      <vt:lpstr>K. Additional Information</vt:lpstr>
      <vt:lpstr>LIBRARY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Temperature Protocol</dc:title>
  <dc:creator>russanne low</dc:creator>
  <cp:lastModifiedBy>Erik Lindquist</cp:lastModifiedBy>
  <cp:revision>1214</cp:revision>
  <cp:lastPrinted>2015-08-16T00:05:58Z</cp:lastPrinted>
  <dcterms:created xsi:type="dcterms:W3CDTF">2015-07-29T23:22:56Z</dcterms:created>
  <dcterms:modified xsi:type="dcterms:W3CDTF">2019-06-17T18:54:18Z</dcterms:modified>
</cp:coreProperties>
</file>