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9" r:id="rId3"/>
    <p:sldId id="261" r:id="rId4"/>
    <p:sldId id="266" r:id="rId5"/>
    <p:sldId id="267" r:id="rId6"/>
    <p:sldId id="268" r:id="rId7"/>
    <p:sldId id="269" r:id="rId8"/>
    <p:sldId id="270" r:id="rId9"/>
    <p:sldId id="271" r:id="rId10"/>
    <p:sldId id="272" r:id="rId11"/>
    <p:sldId id="273" r:id="rId12"/>
    <p:sldId id="274" r:id="rId13"/>
    <p:sldId id="264" r:id="rId14"/>
    <p:sldId id="265"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0" d="100"/>
          <a:sy n="50" d="100"/>
        </p:scale>
        <p:origin x="-1253" y="-67"/>
      </p:cViewPr>
      <p:guideLst>
        <p:guide orient="horz" pos="1259"/>
        <p:guide orient="horz" pos="2182"/>
        <p:guide orient="horz" pos="605"/>
        <p:guide orient="horz" pos="655"/>
        <p:guide orient="horz" pos="4239"/>
        <p:guide orient="horz" pos="4055"/>
        <p:guide pos="2880"/>
        <p:guide pos="5617"/>
        <p:guide pos="3238"/>
        <p:guide pos="149"/>
        <p:guide pos="4702"/>
      </p:guideLst>
    </p:cSldViewPr>
  </p:slideViewPr>
  <p:notesTextViewPr>
    <p:cViewPr>
      <p:scale>
        <a:sx n="100" d="100"/>
        <a:sy n="100" d="100"/>
      </p:scale>
      <p:origin x="0" y="0"/>
    </p:cViewPr>
  </p:notesTextViewPr>
  <p:notesViewPr>
    <p:cSldViewPr snapToGrid="0" showGuides="1">
      <p:cViewPr varScale="1">
        <p:scale>
          <a:sx n="80" d="100"/>
          <a:sy n="80" d="100"/>
        </p:scale>
        <p:origin x="-322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7/29/2014</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r>
              <a:rPr lang="en-US" dirty="0"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7/29/2014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xmlns="" val="73542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Alternate 1">
    <p:bg bwMode="auto">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6" name="Title"/>
          <p:cNvSpPr>
            <a:spLocks noGrp="1"/>
          </p:cNvSpPr>
          <p:nvPr>
            <p:ph type="body" sz="quarter" idx="10" hasCustomPrompt="1"/>
          </p:nvPr>
        </p:nvSpPr>
        <p:spPr>
          <a:xfrm>
            <a:off x="5140324" y="1998663"/>
            <a:ext cx="3763963" cy="1465262"/>
          </a:xfrm>
        </p:spPr>
        <p:txBody>
          <a:bodyPr vert="horz" lIns="0" tIns="0" rIns="0" bIns="0" rtlCol="0" anchor="ctr">
            <a:normAutofit/>
          </a:bodyPr>
          <a:lstStyle>
            <a:lvl1pPr marL="0" marR="0" indent="0" algn="r" defTabSz="914400" rtl="0" eaLnBrk="1" fontAlgn="auto" latinLnBrk="0" hangingPunct="1">
              <a:lnSpc>
                <a:spcPct val="100000"/>
              </a:lnSpc>
              <a:spcBef>
                <a:spcPct val="0"/>
              </a:spcBef>
              <a:spcAft>
                <a:spcPts val="0"/>
              </a:spcAft>
              <a:buClrTx/>
              <a:buSzTx/>
              <a:buFontTx/>
              <a:buNone/>
              <a:tabLst/>
              <a:def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17" name="Subtitle"/>
          <p:cNvSpPr>
            <a:spLocks noGrp="1"/>
          </p:cNvSpPr>
          <p:nvPr>
            <p:ph type="body" sz="quarter" idx="11" hasCustomPrompt="1"/>
          </p:nvPr>
        </p:nvSpPr>
        <p:spPr>
          <a:xfrm>
            <a:off x="5140325" y="4128117"/>
            <a:ext cx="3763963" cy="1278384"/>
          </a:xfrm>
        </p:spPr>
        <p:txBody>
          <a:bodyPr vert="horz" lIns="0" tIns="0" rIns="0" bIns="0" rtlCol="0" anchor="b" anchorCtr="0">
            <a:normAutofit/>
          </a:bodyPr>
          <a:lstStyle>
            <a:lvl1pPr marL="0" marR="0" indent="0" algn="r" defTabSz="914400" rtl="0" eaLnBrk="1" fontAlgn="auto" latinLnBrk="0" hangingPunct="1">
              <a:lnSpc>
                <a:spcPct val="100000"/>
              </a:lnSpc>
              <a:spcBef>
                <a:spcPct val="20000"/>
              </a:spcBef>
              <a:spcAft>
                <a:spcPts val="0"/>
              </a:spcAft>
              <a:buClrTx/>
              <a:buSzTx/>
              <a:buFont typeface="Wingdings" pitchFamily="2" charset="2"/>
              <a:buNone/>
              <a:tabLst/>
              <a:defRPr kumimoji="0" lang="en-US" sz="1800" b="0" i="0" u="none" strike="noStrike" kern="1200" cap="none" spc="0" normalizeH="0" baseline="0" noProof="0">
                <a:ln>
                  <a:noFill/>
                </a:ln>
                <a:solidFill>
                  <a:schemeClr val="tx1"/>
                </a:solidFill>
                <a:effectLst/>
                <a:uLnTx/>
                <a:uFillTx/>
                <a:latin typeface="Arial" pitchFamily="34" charset="0"/>
                <a:ea typeface="+mn-ea"/>
                <a:cs typeface="+mn-cs"/>
              </a:defRPr>
            </a:lvl1pPr>
          </a:lstStyle>
          <a:p>
            <a:pPr marL="0" marR="0" lvl="0" indent="0" algn="r"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t>Click to edit Master subtitle style</a:t>
            </a:r>
            <a:endParaRPr lang="en-US" dirty="0"/>
          </a:p>
        </p:txBody>
      </p:sp>
      <p:sp>
        <p:nvSpPr>
          <p:cNvPr id="5" name="Confidential"/>
          <p:cNvSpPr/>
          <p:nvPr userDrawn="1"/>
        </p:nvSpPr>
        <p:spPr>
          <a:xfrm>
            <a:off x="3881362" y="6209186"/>
            <a:ext cx="5107122"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0188" marR="0" lvl="0" indent="-230188"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Copyright © 2012 Raytheon Company. All rights reserved. </a:t>
            </a:r>
            <a:b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9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Customer Success Is Our Mission</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is a registered trademark of Raytheon Company.</a:t>
            </a:r>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 Alternate 2">
    <p:bg bwMode="auto">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6" name="Title"/>
          <p:cNvSpPr>
            <a:spLocks noGrp="1"/>
          </p:cNvSpPr>
          <p:nvPr>
            <p:ph type="body" sz="quarter" idx="10" hasCustomPrompt="1"/>
          </p:nvPr>
        </p:nvSpPr>
        <p:spPr>
          <a:xfrm>
            <a:off x="5140324" y="1998663"/>
            <a:ext cx="3763963" cy="1465262"/>
          </a:xfrm>
        </p:spPr>
        <p:txBody>
          <a:bodyPr vert="horz" lIns="0" tIns="0" rIns="0" bIns="0" rtlCol="0" anchor="ctr">
            <a:normAutofit/>
          </a:bodyPr>
          <a:lstStyle>
            <a:lvl1pPr marL="0" marR="0" indent="0" algn="r" defTabSz="914400" rtl="0" eaLnBrk="1" fontAlgn="auto" latinLnBrk="0" hangingPunct="1">
              <a:lnSpc>
                <a:spcPct val="100000"/>
              </a:lnSpc>
              <a:spcBef>
                <a:spcPct val="0"/>
              </a:spcBef>
              <a:spcAft>
                <a:spcPts val="0"/>
              </a:spcAft>
              <a:buClrTx/>
              <a:buSzTx/>
              <a:buFontTx/>
              <a:buNone/>
              <a:tabLst/>
              <a:def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17" name="Subtitle"/>
          <p:cNvSpPr>
            <a:spLocks noGrp="1"/>
          </p:cNvSpPr>
          <p:nvPr>
            <p:ph type="body" sz="quarter" idx="11" hasCustomPrompt="1"/>
          </p:nvPr>
        </p:nvSpPr>
        <p:spPr>
          <a:xfrm>
            <a:off x="5140325" y="4128117"/>
            <a:ext cx="3763963" cy="1278384"/>
          </a:xfrm>
        </p:spPr>
        <p:txBody>
          <a:bodyPr vert="horz" lIns="0" tIns="0" rIns="0" bIns="0" rtlCol="0" anchor="b" anchorCtr="0">
            <a:normAutofit/>
          </a:bodyPr>
          <a:lstStyle>
            <a:lvl1pPr marL="0" marR="0" indent="0" algn="r" defTabSz="914400" rtl="0" eaLnBrk="1" fontAlgn="auto" latinLnBrk="0" hangingPunct="1">
              <a:lnSpc>
                <a:spcPct val="100000"/>
              </a:lnSpc>
              <a:spcBef>
                <a:spcPct val="20000"/>
              </a:spcBef>
              <a:spcAft>
                <a:spcPts val="0"/>
              </a:spcAft>
              <a:buClrTx/>
              <a:buSzTx/>
              <a:buFont typeface="Wingdings" pitchFamily="2" charset="2"/>
              <a:buNone/>
              <a:tabLst/>
              <a:defRPr kumimoji="0" lang="en-US" sz="1800" b="0" i="0" u="none" strike="noStrike" kern="1200" cap="none" spc="0" normalizeH="0" baseline="0" noProof="0">
                <a:ln>
                  <a:noFill/>
                </a:ln>
                <a:solidFill>
                  <a:schemeClr val="tx1"/>
                </a:solidFill>
                <a:effectLst/>
                <a:uLnTx/>
                <a:uFillTx/>
                <a:latin typeface="Arial" pitchFamily="34" charset="0"/>
                <a:ea typeface="+mn-ea"/>
                <a:cs typeface="+mn-cs"/>
              </a:defRPr>
            </a:lvl1pPr>
          </a:lstStyle>
          <a:p>
            <a:pPr marL="0" marR="0" lvl="0" indent="0" algn="r"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t>Click to edit Master subtitle style</a:t>
            </a:r>
            <a:endParaRPr lang="en-US" dirty="0"/>
          </a:p>
        </p:txBody>
      </p:sp>
      <p:sp>
        <p:nvSpPr>
          <p:cNvPr id="5" name="Confidential"/>
          <p:cNvSpPr/>
          <p:nvPr userDrawn="1"/>
        </p:nvSpPr>
        <p:spPr>
          <a:xfrm>
            <a:off x="3881362" y="6209186"/>
            <a:ext cx="5107122"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0188" marR="0" lvl="0" indent="-230188"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Copyright © 2012 Raytheon Company. All rights reserved. </a:t>
            </a:r>
            <a:b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9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Customer Success Is Our Mission</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is a registered trademark of Raytheon Company.</a:t>
            </a:r>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Slide Alternate 3">
    <p:bg bwMode="auto">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5" name="Title"/>
          <p:cNvSpPr>
            <a:spLocks noGrp="1"/>
          </p:cNvSpPr>
          <p:nvPr>
            <p:ph type="body" sz="quarter" idx="10" hasCustomPrompt="1"/>
          </p:nvPr>
        </p:nvSpPr>
        <p:spPr>
          <a:xfrm>
            <a:off x="5140324" y="1998663"/>
            <a:ext cx="3763963" cy="1465262"/>
          </a:xfrm>
        </p:spPr>
        <p:txBody>
          <a:bodyPr vert="horz" lIns="0" tIns="0" rIns="0" bIns="0" rtlCol="0" anchor="ctr">
            <a:normAutofit/>
          </a:bodyPr>
          <a:lstStyle>
            <a:lvl1pPr marL="0" marR="0" indent="0" algn="r" defTabSz="914400" rtl="0" eaLnBrk="1" fontAlgn="auto" latinLnBrk="0" hangingPunct="1">
              <a:lnSpc>
                <a:spcPct val="100000"/>
              </a:lnSpc>
              <a:spcBef>
                <a:spcPct val="0"/>
              </a:spcBef>
              <a:spcAft>
                <a:spcPts val="0"/>
              </a:spcAft>
              <a:buClrTx/>
              <a:buSzTx/>
              <a:buFontTx/>
              <a:buNone/>
              <a:tabLst/>
              <a:defRPr kumimoji="0" lang="en-US" sz="2800" b="1" i="0" u="none" strike="noStrike" kern="1200" cap="none" spc="0" normalizeH="0" baseline="0" noProof="0" dirty="0" smtClean="0">
                <a:ln>
                  <a:noFill/>
                </a:ln>
                <a:solidFill>
                  <a:schemeClr val="tx1"/>
                </a:solidFill>
                <a:effectLst/>
                <a:uLnTx/>
                <a:uFillTx/>
                <a:latin typeface="Arial"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dirty="0" smtClean="0"/>
              <a:t>Click to edit Master title style</a:t>
            </a:r>
            <a:endParaRPr lang="en-US" dirty="0"/>
          </a:p>
        </p:txBody>
      </p:sp>
      <p:sp>
        <p:nvSpPr>
          <p:cNvPr id="26" name="Subtitle"/>
          <p:cNvSpPr>
            <a:spLocks noGrp="1"/>
          </p:cNvSpPr>
          <p:nvPr>
            <p:ph type="body" sz="quarter" idx="11" hasCustomPrompt="1"/>
          </p:nvPr>
        </p:nvSpPr>
        <p:spPr>
          <a:xfrm>
            <a:off x="5140325" y="4128117"/>
            <a:ext cx="3763963" cy="1278384"/>
          </a:xfrm>
        </p:spPr>
        <p:txBody>
          <a:bodyPr vert="horz" lIns="0" tIns="0" rIns="0" bIns="0" rtlCol="0" anchor="b" anchorCtr="0">
            <a:normAutofit/>
          </a:bodyPr>
          <a:lstStyle>
            <a:lvl1pPr marL="0" marR="0" indent="0" algn="r" defTabSz="914400" rtl="0" eaLnBrk="1" fontAlgn="auto" latinLnBrk="0" hangingPunct="1">
              <a:lnSpc>
                <a:spcPct val="100000"/>
              </a:lnSpc>
              <a:spcBef>
                <a:spcPct val="20000"/>
              </a:spcBef>
              <a:spcAft>
                <a:spcPts val="0"/>
              </a:spcAft>
              <a:buClrTx/>
              <a:buSzTx/>
              <a:buFont typeface="Wingdings" pitchFamily="2" charset="2"/>
              <a:buNone/>
              <a:tabLst/>
              <a:defRPr kumimoji="0" lang="en-US" sz="1800" b="0" i="0" u="none" strike="noStrike" kern="1200" cap="none" spc="0" normalizeH="0" baseline="0" noProof="0">
                <a:ln>
                  <a:noFill/>
                </a:ln>
                <a:solidFill>
                  <a:schemeClr val="tx1"/>
                </a:solidFill>
                <a:effectLst/>
                <a:uLnTx/>
                <a:uFillTx/>
                <a:latin typeface="Arial" pitchFamily="34" charset="0"/>
                <a:ea typeface="+mn-ea"/>
                <a:cs typeface="+mn-cs"/>
              </a:defRPr>
            </a:lvl1pPr>
          </a:lstStyle>
          <a:p>
            <a:pPr marL="0" marR="0" lvl="0" indent="0" algn="r"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t>Click to edit Master subtitle style</a:t>
            </a:r>
            <a:endParaRPr lang="en-US" dirty="0"/>
          </a:p>
        </p:txBody>
      </p:sp>
      <p:sp>
        <p:nvSpPr>
          <p:cNvPr id="5" name="Confidential"/>
          <p:cNvSpPr/>
          <p:nvPr userDrawn="1"/>
        </p:nvSpPr>
        <p:spPr>
          <a:xfrm>
            <a:off x="3881362" y="6209186"/>
            <a:ext cx="5107122"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0188" marR="0" lvl="0" indent="-230188"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Copyright © 2012 Raytheon Company. All rights reserved. </a:t>
            </a:r>
            <a:b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9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Customer Success Is Our Mission</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is a registered trademark of Raytheon Company.</a:t>
            </a:r>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8" name="Subtitle"/>
          <p:cNvSpPr>
            <a:spLocks noGrp="1"/>
          </p:cNvSpPr>
          <p:nvPr>
            <p:ph type="body" sz="quarter" idx="10" hasCustomPrompt="1"/>
          </p:nvPr>
        </p:nvSpPr>
        <p:spPr>
          <a:xfrm>
            <a:off x="1069974" y="3937000"/>
            <a:ext cx="7832726" cy="2057400"/>
          </a:xfrm>
          <a:noFill/>
          <a:ln w="9525"/>
        </p:spPr>
        <p:txBody>
          <a:bodyPr vert="horz" lIns="91440" tIns="45720" rIns="91440" bIns="45720" rtlCol="0">
            <a:normAutofit/>
          </a:bodyPr>
          <a:lstStyle>
            <a:lvl1pPr marL="0" marR="0" indent="0" algn="l" defTabSz="914400" rtl="0" eaLnBrk="1" fontAlgn="auto" latinLnBrk="0" hangingPunct="1">
              <a:lnSpc>
                <a:spcPct val="100000"/>
              </a:lnSpc>
              <a:spcBef>
                <a:spcPts val="0"/>
              </a:spcBef>
              <a:spcAft>
                <a:spcPts val="0"/>
              </a:spcAft>
              <a:buClrTx/>
              <a:buSzTx/>
              <a:buFontTx/>
              <a:buNone/>
              <a:tabLst/>
              <a:defRPr kumimoji="0" lang="en-US" sz="2800" b="0" i="0" u="none" strike="noStrike" kern="0" cap="none" spc="0" normalizeH="0" baseline="0" noProof="0">
                <a:ln>
                  <a:noFill/>
                </a:ln>
                <a:solidFill>
                  <a:sysClr val="windowText" lastClr="000000"/>
                </a:solidFill>
                <a:effectLst/>
                <a:uLnTx/>
                <a:uFillTx/>
                <a:latin typeface="Arial" pitchFamily="34" charset="0"/>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Click to edit Master Subtitle</a:t>
            </a:r>
          </a:p>
        </p:txBody>
      </p:sp>
      <p:sp>
        <p:nvSpPr>
          <p:cNvPr id="29" name="Title 1"/>
          <p:cNvSpPr>
            <a:spLocks noGrp="1"/>
          </p:cNvSpPr>
          <p:nvPr>
            <p:ph type="ctrTitle"/>
          </p:nvPr>
        </p:nvSpPr>
        <p:spPr>
          <a:xfrm>
            <a:off x="1065213" y="2119313"/>
            <a:ext cx="7837487" cy="1327150"/>
          </a:xfrm>
          <a:noFill/>
          <a:ln w="12700">
            <a:noFill/>
            <a:miter lim="800000"/>
            <a:headEnd/>
            <a:tailEnd/>
          </a:ln>
        </p:spPr>
        <p:txBody>
          <a:bodyPr vert="horz" wrap="square" lIns="0" tIns="44450" rIns="90487" bIns="44450" numCol="1" anchor="t" anchorCtr="0" compatLnSpc="1">
            <a:prstTxWarp prst="textNoShape">
              <a:avLst/>
            </a:prstTxWarp>
          </a:bodyPr>
          <a:lstStyle>
            <a:lvl1pPr marL="0" marR="0" indent="0" algn="l" defTabSz="914400" rtl="0" eaLnBrk="1" fontAlgn="base" latinLnBrk="0" hangingPunct="1">
              <a:lnSpc>
                <a:spcPct val="100000"/>
              </a:lnSpc>
              <a:spcBef>
                <a:spcPct val="0"/>
              </a:spcBef>
              <a:spcAft>
                <a:spcPct val="0"/>
              </a:spcAft>
              <a:buClrTx/>
              <a:buSzTx/>
              <a:buFontTx/>
              <a:buNone/>
              <a:tabLst/>
              <a:defRPr kumimoji="0" lang="en-US" sz="4000" b="1" i="0" u="none" strike="noStrike" kern="0" cap="none" spc="0" normalizeH="0" baseline="0" noProof="0" dirty="0" smtClean="0">
                <a:ln>
                  <a:noFill/>
                </a:ln>
                <a:solidFill>
                  <a:srgbClr val="000000"/>
                </a:solidFill>
                <a:effectLst/>
                <a:uLnTx/>
                <a:uFillTx/>
                <a:latin typeface="Arial"/>
                <a:ea typeface="+mj-ea"/>
                <a:cs typeface="+mj-cs"/>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title style</a:t>
            </a:r>
            <a:endParaRPr lang="en-US" dirty="0"/>
          </a:p>
        </p:txBody>
      </p:sp>
      <p:sp>
        <p:nvSpPr>
          <p:cNvPr id="5" name="Confidential"/>
          <p:cNvSpPr/>
          <p:nvPr userDrawn="1"/>
        </p:nvSpPr>
        <p:spPr>
          <a:xfrm>
            <a:off x="3881362" y="6209186"/>
            <a:ext cx="5107122" cy="369332"/>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30188" marR="0" lvl="0" indent="-230188" algn="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Copyright © 2012 Raytheon Company. All rights reserved. </a:t>
            </a:r>
            <a:b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br>
            <a:r>
              <a:rPr kumimoji="0" lang="en-US" sz="9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Customer Success Is Our Mission</a:t>
            </a:r>
            <a:r>
              <a:rPr kumimoji="0" lang="en-US" sz="9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is a registered trademark of Raytheon Company.</a:t>
            </a:r>
            <a:endParaRPr kumimoji="0" lang="en-US" sz="9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7/29/2014</a:t>
            </a:fld>
            <a:endParaRPr lang="en-US"/>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a:p>
        </p:txBody>
      </p:sp>
      <p:sp>
        <p:nvSpPr>
          <p:cNvPr id="12" name="Line 28"/>
          <p:cNvSpPr>
            <a:spLocks noChangeShapeType="1"/>
          </p:cNvSpPr>
          <p:nvPr userDrawn="1"/>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7/29/2014</a:t>
            </a:fld>
            <a:endParaRPr lang="en-US"/>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descr="Logo.png"/>
          <p:cNvPicPr>
            <a:picLocks noChangeAspect="1"/>
          </p:cNvPicPr>
          <p:nvPr/>
        </p:nvPicPr>
        <p:blipFill>
          <a:blip r:embed="rId9" cstate="print"/>
          <a:stretch>
            <a:fillRect/>
          </a:stretch>
        </p:blipFill>
        <p:spPr>
          <a:xfrm>
            <a:off x="7791450" y="205418"/>
            <a:ext cx="1123157" cy="221047"/>
          </a:xfrm>
          <a:prstGeom prst="rect">
            <a:avLst/>
          </a:prstGeom>
        </p:spPr>
      </p:pic>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7887"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7/29/2014</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62" r:id="rId2"/>
    <p:sldLayoutId id="2147483649" r:id="rId3"/>
    <p:sldLayoutId id="2147483661" r:id="rId4"/>
    <p:sldLayoutId id="2147483650" r:id="rId5"/>
    <p:sldLayoutId id="2147483652" r:id="rId6"/>
    <p:sldLayoutId id="2147483654" r:id="rId7"/>
  </p:sldLayoutIdLst>
  <p:transition>
    <p:fade/>
  </p:transition>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How to get New </a:t>
            </a:r>
            <a:r>
              <a:rPr lang="en-US" dirty="0"/>
              <a:t>U</a:t>
            </a:r>
            <a:r>
              <a:rPr lang="en-US" dirty="0" smtClean="0"/>
              <a:t>sers</a:t>
            </a:r>
          </a:p>
          <a:p>
            <a:r>
              <a:rPr lang="en-US" dirty="0" smtClean="0"/>
              <a:t>Into GLOBE</a:t>
            </a:r>
            <a:endParaRPr lang="en-US" dirty="0"/>
          </a:p>
        </p:txBody>
      </p:sp>
      <p:sp>
        <p:nvSpPr>
          <p:cNvPr id="5" name="Text Placeholder 4"/>
          <p:cNvSpPr>
            <a:spLocks noGrp="1"/>
          </p:cNvSpPr>
          <p:nvPr>
            <p:ph type="body" sz="quarter" idx="11"/>
          </p:nvPr>
        </p:nvSpPr>
        <p:spPr/>
        <p:txBody>
          <a:bodyPr/>
          <a:lstStyle/>
          <a:p>
            <a:r>
              <a:rPr lang="en-US" dirty="0" smtClean="0"/>
              <a:t>David Overoye</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10</a:t>
            </a:fld>
            <a:endParaRPr lang="en-US"/>
          </a:p>
        </p:txBody>
      </p:sp>
      <p:sp>
        <p:nvSpPr>
          <p:cNvPr id="6" name="Rectangle 5"/>
          <p:cNvSpPr/>
          <p:nvPr/>
        </p:nvSpPr>
        <p:spPr>
          <a:xfrm>
            <a:off x="0" y="671691"/>
            <a:ext cx="9144000" cy="6186309"/>
          </a:xfrm>
          <a:prstGeom prst="rect">
            <a:avLst/>
          </a:prstGeom>
        </p:spPr>
        <p:txBody>
          <a:bodyPr wrap="square">
            <a:spAutoFit/>
          </a:bodyPr>
          <a:lstStyle/>
          <a:p>
            <a:r>
              <a:rPr lang="en-US" dirty="0" smtClean="0"/>
              <a:t>Dear Dave Overoye,</a:t>
            </a:r>
            <a:br>
              <a:rPr lang="en-US" dirty="0" smtClean="0"/>
            </a:br>
            <a:r>
              <a:rPr lang="en-US" dirty="0" smtClean="0"/>
              <a:t/>
            </a:r>
            <a:br>
              <a:rPr lang="en-US" dirty="0" smtClean="0"/>
            </a:br>
            <a:r>
              <a:rPr lang="en-US" dirty="0" smtClean="0"/>
              <a:t>Welcome to The GLOBE Program!</a:t>
            </a:r>
          </a:p>
          <a:p>
            <a:r>
              <a:rPr lang="en-US" dirty="0" smtClean="0"/>
              <a:t>Your GLOBE user account has been created at </a:t>
            </a:r>
            <a:r>
              <a:rPr lang="en-US" u="sng" dirty="0" smtClean="0"/>
              <a:t>www.globe.gov</a:t>
            </a:r>
            <a:r>
              <a:rPr lang="en-US" dirty="0" smtClean="0"/>
              <a:t>.</a:t>
            </a:r>
          </a:p>
          <a:p>
            <a:r>
              <a:rPr lang="en-US" dirty="0" smtClean="0"/>
              <a:t>You are joining GLOBE at a time of great growth and meaningful transition to a new website portal. In addition, the website is dynamic, meaning you will always find new and engaging content (that is largely powered by you, the GLOBE community) as well as a rapidly growing network of users to connect with.</a:t>
            </a:r>
          </a:p>
          <a:p>
            <a:r>
              <a:rPr lang="en-US" dirty="0" smtClean="0"/>
              <a:t>Here is your account information:</a:t>
            </a:r>
            <a:br>
              <a:rPr lang="en-US" dirty="0" smtClean="0"/>
            </a:br>
            <a:r>
              <a:rPr lang="en-US" dirty="0" smtClean="0"/>
              <a:t/>
            </a:r>
            <a:br>
              <a:rPr lang="en-US" dirty="0" smtClean="0"/>
            </a:br>
            <a:r>
              <a:rPr lang="en-US" dirty="0" smtClean="0"/>
              <a:t>Your GLOBE login is your email address: </a:t>
            </a:r>
            <a:r>
              <a:rPr lang="en-US" u="sng" dirty="0" smtClean="0"/>
              <a:t>nightdave@aol.com</a:t>
            </a:r>
            <a:r>
              <a:rPr lang="en-US" dirty="0" smtClean="0"/>
              <a:t/>
            </a:r>
            <a:br>
              <a:rPr lang="en-US" dirty="0" smtClean="0"/>
            </a:br>
            <a:r>
              <a:rPr lang="en-US" dirty="0" smtClean="0"/>
              <a:t>Your password is 9C8MLAJ8Ez</a:t>
            </a:r>
          </a:p>
          <a:p>
            <a:r>
              <a:rPr lang="en-US" dirty="0" smtClean="0"/>
              <a:t>Should you forget your password at any time, you can select the </a:t>
            </a:r>
            <a:r>
              <a:rPr lang="en-US" i="1" dirty="0" smtClean="0"/>
              <a:t>Forgot Password</a:t>
            </a:r>
            <a:r>
              <a:rPr lang="en-US" dirty="0" smtClean="0"/>
              <a:t> link on the GLOBE website login page and a new temporary password will be emailed to you.</a:t>
            </a:r>
          </a:p>
          <a:p>
            <a:r>
              <a:rPr lang="en-US" dirty="0" smtClean="0"/>
              <a:t>If you have any questions about your account, contact us, at </a:t>
            </a:r>
            <a:r>
              <a:rPr lang="en-US" u="sng" dirty="0" smtClean="0"/>
              <a:t>help@globe.gov</a:t>
            </a:r>
            <a:r>
              <a:rPr lang="en-US" dirty="0" smtClean="0"/>
              <a:t> or at 1-800-858-9947</a:t>
            </a:r>
            <a:r>
              <a:rPr lang="en-US" b="1" dirty="0" smtClean="0"/>
              <a:t>.</a:t>
            </a:r>
            <a:endParaRPr lang="en-US" dirty="0" smtClean="0"/>
          </a:p>
          <a:p>
            <a:r>
              <a:rPr lang="en-US" dirty="0" smtClean="0"/>
              <a:t>This is an automatically generated email. Please do not respond to this email.</a:t>
            </a:r>
          </a:p>
          <a:p>
            <a:r>
              <a:rPr lang="en-US" dirty="0" smtClean="0"/>
              <a:t>Sincerely,</a:t>
            </a:r>
          </a:p>
          <a:p>
            <a:r>
              <a:rPr lang="en-US" dirty="0" smtClean="0"/>
              <a:t>GLOBE Community Support Team</a:t>
            </a:r>
            <a:br>
              <a:rPr lang="en-US" dirty="0" smtClean="0"/>
            </a:br>
            <a:r>
              <a:rPr lang="en-US" u="sng" dirty="0" smtClean="0"/>
              <a:t>help@globe.gov</a:t>
            </a:r>
            <a:r>
              <a:rPr lang="en-US" dirty="0" smtClean="0"/>
              <a:t/>
            </a:r>
            <a:br>
              <a:rPr lang="en-US" dirty="0" smtClean="0"/>
            </a:br>
            <a:r>
              <a:rPr lang="en-US" u="sng" dirty="0" smtClean="0"/>
              <a:t>http://www.globe.gov</a:t>
            </a:r>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11</a:t>
            </a:fld>
            <a:endParaRPr lang="en-US"/>
          </a:p>
        </p:txBody>
      </p:sp>
      <p:sp>
        <p:nvSpPr>
          <p:cNvPr id="6" name="Rectangle 5"/>
          <p:cNvSpPr/>
          <p:nvPr/>
        </p:nvSpPr>
        <p:spPr>
          <a:xfrm>
            <a:off x="259080" y="1166843"/>
            <a:ext cx="8625840" cy="3416320"/>
          </a:xfrm>
          <a:prstGeom prst="rect">
            <a:avLst/>
          </a:prstGeom>
        </p:spPr>
        <p:txBody>
          <a:bodyPr wrap="square">
            <a:spAutoFit/>
          </a:bodyPr>
          <a:lstStyle/>
          <a:p>
            <a:r>
              <a:rPr lang="en-US" dirty="0" smtClean="0"/>
              <a:t>Dear Dave Overoye,</a:t>
            </a:r>
            <a:br>
              <a:rPr lang="en-US" dirty="0" smtClean="0"/>
            </a:br>
            <a:r>
              <a:rPr lang="en-US" dirty="0" smtClean="0"/>
              <a:t/>
            </a:r>
            <a:br>
              <a:rPr lang="en-US" dirty="0" smtClean="0"/>
            </a:br>
            <a:r>
              <a:rPr lang="en-US" dirty="0" smtClean="0"/>
              <a:t>Your new password for </a:t>
            </a:r>
            <a:r>
              <a:rPr lang="en-US" u="sng" dirty="0" smtClean="0"/>
              <a:t>http://www.globe.gov</a:t>
            </a:r>
            <a:r>
              <a:rPr lang="en-US" dirty="0" smtClean="0"/>
              <a:t> is SGLOBE12!</a:t>
            </a:r>
            <a:br>
              <a:rPr lang="en-US" dirty="0" smtClean="0"/>
            </a:br>
            <a:r>
              <a:rPr lang="en-US" dirty="0" smtClean="0"/>
              <a:t/>
            </a:r>
            <a:br>
              <a:rPr lang="en-US" dirty="0" smtClean="0"/>
            </a:br>
            <a:r>
              <a:rPr lang="en-US" dirty="0" smtClean="0"/>
              <a:t>The request for a new password was made from 10.238.191.124 / 10.238.191.124 with the browser Mozilla/5.0 (Windows NT 6.1; WOW64) </a:t>
            </a:r>
            <a:r>
              <a:rPr lang="en-US" dirty="0" err="1" smtClean="0"/>
              <a:t>AppleWebKit</a:t>
            </a:r>
            <a:r>
              <a:rPr lang="en-US" dirty="0" smtClean="0"/>
              <a:t>/537.36 (KHTML, like Gecko) Chrome/34.0.1847.116 Safari/537.36.</a:t>
            </a:r>
            <a:br>
              <a:rPr lang="en-US" dirty="0" smtClean="0"/>
            </a:br>
            <a:r>
              <a:rPr lang="en-US" dirty="0" smtClean="0"/>
              <a:t/>
            </a:r>
            <a:br>
              <a:rPr lang="en-US" dirty="0" smtClean="0"/>
            </a:br>
            <a:r>
              <a:rPr lang="en-US" dirty="0" smtClean="0"/>
              <a:t>Sincerely,</a:t>
            </a:r>
            <a:br>
              <a:rPr lang="en-US" dirty="0" smtClean="0"/>
            </a:br>
            <a:r>
              <a:rPr lang="en-US" dirty="0" smtClean="0"/>
              <a:t>GLOBE Help Desk</a:t>
            </a:r>
            <a:br>
              <a:rPr lang="en-US" dirty="0" smtClean="0"/>
            </a:br>
            <a:r>
              <a:rPr lang="en-US" u="sng" dirty="0" smtClean="0"/>
              <a:t>help@globe.gov</a:t>
            </a:r>
            <a:r>
              <a:rPr lang="en-US" dirty="0" smtClean="0"/>
              <a:t/>
            </a:r>
            <a:br>
              <a:rPr lang="en-US" dirty="0" smtClean="0"/>
            </a:br>
            <a:r>
              <a:rPr lang="en-US" u="sng" dirty="0" smtClean="0"/>
              <a:t>http://www.globe.gov</a:t>
            </a:r>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12</a:t>
            </a:fld>
            <a:endParaRPr lang="en-US"/>
          </a:p>
        </p:txBody>
      </p:sp>
      <p:pic>
        <p:nvPicPr>
          <p:cNvPr id="6" name="Picture 2"/>
          <p:cNvPicPr>
            <a:picLocks noChangeAspect="1" noChangeArrowheads="1"/>
          </p:cNvPicPr>
          <p:nvPr/>
        </p:nvPicPr>
        <p:blipFill>
          <a:blip r:embed="rId2" cstate="print"/>
          <a:srcRect/>
          <a:stretch>
            <a:fillRect/>
          </a:stretch>
        </p:blipFill>
        <p:spPr bwMode="auto">
          <a:xfrm>
            <a:off x="325755" y="1063943"/>
            <a:ext cx="6029325" cy="3267075"/>
          </a:xfrm>
          <a:prstGeom prst="rect">
            <a:avLst/>
          </a:prstGeom>
          <a:noFill/>
          <a:ln w="9525">
            <a:noFill/>
            <a:miter lim="800000"/>
            <a:headEnd/>
            <a:tailEnd/>
          </a:ln>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 to the control panel and create a temporary new school (Organizations)</a:t>
            </a:r>
          </a:p>
          <a:p>
            <a:r>
              <a:rPr lang="en-US" dirty="0" smtClean="0"/>
              <a:t>Go to the control panel and create a new teacher account</a:t>
            </a:r>
          </a:p>
          <a:p>
            <a:pPr lvl="1"/>
            <a:r>
              <a:rPr lang="en-US" dirty="0" smtClean="0"/>
              <a:t>Choose the new school for the teacher to belong to</a:t>
            </a:r>
          </a:p>
          <a:p>
            <a:pPr lvl="1"/>
            <a:r>
              <a:rPr lang="en-US" dirty="0" smtClean="0"/>
              <a:t>Change the password for the teacher account </a:t>
            </a:r>
          </a:p>
          <a:p>
            <a:pPr lvl="1"/>
            <a:r>
              <a:rPr lang="en-US" dirty="0" smtClean="0"/>
              <a:t>Save the new teacher account</a:t>
            </a:r>
          </a:p>
          <a:p>
            <a:r>
              <a:rPr lang="en-US" dirty="0" smtClean="0"/>
              <a:t>Go to the control panel and list all users whose accounts are “Account Approved”</a:t>
            </a:r>
          </a:p>
          <a:p>
            <a:pPr lvl="1"/>
            <a:r>
              <a:rPr lang="en-US" dirty="0" smtClean="0"/>
              <a:t>Is the teacher account you created listed?</a:t>
            </a:r>
          </a:p>
          <a:p>
            <a:pPr lvl="1"/>
            <a:r>
              <a:rPr lang="en-US" dirty="0" smtClean="0"/>
              <a:t>Are there other accounts listed? If so, what does that mean?</a:t>
            </a:r>
          </a:p>
          <a:p>
            <a:pPr lvl="1"/>
            <a:r>
              <a:rPr lang="en-US" dirty="0" smtClean="0"/>
              <a:t>If you wanted to give this new user full teacher permissions, </a:t>
            </a:r>
            <a:r>
              <a:rPr lang="en-US" smtClean="0"/>
              <a:t>how would you do it?</a:t>
            </a:r>
            <a:endParaRPr lang="en-US" dirty="0" smtClean="0"/>
          </a:p>
          <a:p>
            <a:pPr lvl="1"/>
            <a:r>
              <a:rPr lang="en-US" dirty="0" smtClean="0"/>
              <a:t>Use the “Actions” button to “Deactivate” the user (this removes the account, but does not delete the account). </a:t>
            </a:r>
          </a:p>
          <a:p>
            <a:r>
              <a:rPr lang="en-US" dirty="0" smtClean="0"/>
              <a:t>Go to the control panel and select Organizations</a:t>
            </a:r>
          </a:p>
          <a:p>
            <a:pPr lvl="1"/>
            <a:r>
              <a:rPr lang="en-US" dirty="0" smtClean="0"/>
              <a:t>Use “Actions” to Delete the temporary school you just created</a:t>
            </a:r>
          </a:p>
          <a:p>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13</a:t>
            </a:fld>
            <a:endParaRPr lang="en-US"/>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Schools</a:t>
            </a:r>
            <a:endParaRPr lang="en-US" dirty="0"/>
          </a:p>
        </p:txBody>
      </p:sp>
      <p:sp>
        <p:nvSpPr>
          <p:cNvPr id="3" name="Content Placeholder 2"/>
          <p:cNvSpPr>
            <a:spLocks noGrp="1"/>
          </p:cNvSpPr>
          <p:nvPr>
            <p:ph idx="1"/>
          </p:nvPr>
        </p:nvSpPr>
        <p:spPr/>
        <p:txBody>
          <a:bodyPr>
            <a:normAutofit lnSpcReduction="10000"/>
          </a:bodyPr>
          <a:lstStyle/>
          <a:p>
            <a:r>
              <a:rPr lang="en-US" dirty="0" smtClean="0"/>
              <a:t>Every user in GLOBE “belongs” to an organization</a:t>
            </a:r>
          </a:p>
          <a:p>
            <a:pPr lvl="1"/>
            <a:r>
              <a:rPr lang="en-US" dirty="0" smtClean="0"/>
              <a:t>Country Coordinators -&gt; Countries</a:t>
            </a:r>
          </a:p>
          <a:p>
            <a:pPr lvl="1"/>
            <a:r>
              <a:rPr lang="en-US" dirty="0" smtClean="0"/>
              <a:t>US Partners -&gt; Partner organization</a:t>
            </a:r>
          </a:p>
          <a:p>
            <a:pPr lvl="1"/>
            <a:r>
              <a:rPr lang="en-US" dirty="0" smtClean="0"/>
              <a:t>Teachers -&gt; Schools</a:t>
            </a:r>
          </a:p>
          <a:p>
            <a:r>
              <a:rPr lang="en-US" dirty="0" smtClean="0"/>
              <a:t>Where do users “go” when they don’t have a school?</a:t>
            </a:r>
          </a:p>
          <a:p>
            <a:pPr lvl="1"/>
            <a:r>
              <a:rPr lang="en-US" dirty="0" smtClean="0"/>
              <a:t>Teachers in training</a:t>
            </a:r>
          </a:p>
          <a:p>
            <a:pPr lvl="1"/>
            <a:r>
              <a:rPr lang="en-US" dirty="0" smtClean="0"/>
              <a:t>People interested in GLOBE but not teachers</a:t>
            </a:r>
          </a:p>
          <a:p>
            <a:pPr lvl="1"/>
            <a:r>
              <a:rPr lang="en-US" dirty="0" smtClean="0"/>
              <a:t>A teacher who is not currently working</a:t>
            </a:r>
          </a:p>
          <a:p>
            <a:r>
              <a:rPr lang="en-US" dirty="0" smtClean="0"/>
              <a:t>Virtual Schools</a:t>
            </a:r>
          </a:p>
          <a:p>
            <a:pPr lvl="1"/>
            <a:r>
              <a:rPr lang="en-US" dirty="0" smtClean="0"/>
              <a:t>Created as a place to put people who are not currently in an organization</a:t>
            </a:r>
          </a:p>
          <a:p>
            <a:pPr lvl="1"/>
            <a:r>
              <a:rPr lang="en-US" dirty="0" smtClean="0"/>
              <a:t>Every country and partner has a “Virtual School”</a:t>
            </a:r>
          </a:p>
          <a:p>
            <a:pPr lvl="1"/>
            <a:r>
              <a:rPr lang="en-US" dirty="0" smtClean="0"/>
              <a:t>Virtual Schools do not have an address, but anyone in a virtual school can create a data site and enter data</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14</a:t>
            </a:fld>
            <a:endParaRPr lang="en-US"/>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Schools</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6" name="TextBox 5"/>
          <p:cNvSpPr txBox="1"/>
          <p:nvPr/>
        </p:nvSpPr>
        <p:spPr>
          <a:xfrm>
            <a:off x="304800" y="2473864"/>
            <a:ext cx="3239990" cy="646331"/>
          </a:xfrm>
          <a:prstGeom prst="rect">
            <a:avLst/>
          </a:prstGeom>
          <a:noFill/>
        </p:spPr>
        <p:txBody>
          <a:bodyPr wrap="none" rtlCol="0">
            <a:spAutoFit/>
          </a:bodyPr>
          <a:lstStyle/>
          <a:p>
            <a:r>
              <a:rPr lang="en-US" b="0" dirty="0" smtClean="0"/>
              <a:t>Japan (country)</a:t>
            </a:r>
          </a:p>
          <a:p>
            <a:pPr lvl="1"/>
            <a:r>
              <a:rPr lang="en-US" b="0" dirty="0" smtClean="0"/>
              <a:t>Japan GLOBE v- School</a:t>
            </a:r>
            <a:endParaRPr lang="en-US" b="0" dirty="0"/>
          </a:p>
        </p:txBody>
      </p:sp>
      <p:sp>
        <p:nvSpPr>
          <p:cNvPr id="8" name="TextBox 7"/>
          <p:cNvSpPr txBox="1"/>
          <p:nvPr/>
        </p:nvSpPr>
        <p:spPr>
          <a:xfrm>
            <a:off x="304800" y="3464464"/>
            <a:ext cx="3522118" cy="646331"/>
          </a:xfrm>
          <a:prstGeom prst="rect">
            <a:avLst/>
          </a:prstGeom>
          <a:noFill/>
        </p:spPr>
        <p:txBody>
          <a:bodyPr wrap="none" rtlCol="0">
            <a:spAutoFit/>
          </a:bodyPr>
          <a:lstStyle/>
          <a:p>
            <a:r>
              <a:rPr lang="en-US" b="0" dirty="0" smtClean="0"/>
              <a:t>California (state)</a:t>
            </a:r>
          </a:p>
          <a:p>
            <a:pPr lvl="1"/>
            <a:r>
              <a:rPr lang="en-US" b="0" dirty="0" smtClean="0"/>
              <a:t>California GLOBE v-School</a:t>
            </a:r>
            <a:endParaRPr lang="en-US" b="0" dirty="0"/>
          </a:p>
        </p:txBody>
      </p:sp>
      <p:sp>
        <p:nvSpPr>
          <p:cNvPr id="9" name="TextBox 8"/>
          <p:cNvSpPr txBox="1"/>
          <p:nvPr/>
        </p:nvSpPr>
        <p:spPr>
          <a:xfrm>
            <a:off x="304800" y="4455064"/>
            <a:ext cx="4073551" cy="646331"/>
          </a:xfrm>
          <a:prstGeom prst="rect">
            <a:avLst/>
          </a:prstGeom>
          <a:noFill/>
        </p:spPr>
        <p:txBody>
          <a:bodyPr wrap="none" rtlCol="0">
            <a:spAutoFit/>
          </a:bodyPr>
          <a:lstStyle/>
          <a:p>
            <a:r>
              <a:rPr lang="en-US" b="0" dirty="0" smtClean="0"/>
              <a:t>AERO Institute (partner)</a:t>
            </a:r>
          </a:p>
          <a:p>
            <a:pPr lvl="1"/>
            <a:r>
              <a:rPr lang="en-US" b="0" dirty="0" smtClean="0"/>
              <a:t>AERO </a:t>
            </a:r>
            <a:r>
              <a:rPr lang="en-US" b="0" smtClean="0"/>
              <a:t>Institute GLOBE v-School</a:t>
            </a:r>
            <a:endParaRPr lang="en-US" b="0" dirty="0"/>
          </a:p>
        </p:txBody>
      </p:sp>
      <p:sp>
        <p:nvSpPr>
          <p:cNvPr id="10" name="TextBox 9"/>
          <p:cNvSpPr txBox="1"/>
          <p:nvPr/>
        </p:nvSpPr>
        <p:spPr>
          <a:xfrm>
            <a:off x="381000" y="1635664"/>
            <a:ext cx="2441694" cy="369332"/>
          </a:xfrm>
          <a:prstGeom prst="rect">
            <a:avLst/>
          </a:prstGeom>
          <a:noFill/>
        </p:spPr>
        <p:txBody>
          <a:bodyPr wrap="none" rtlCol="0">
            <a:spAutoFit/>
          </a:bodyPr>
          <a:lstStyle/>
          <a:p>
            <a:pPr>
              <a:buNone/>
            </a:pPr>
            <a:r>
              <a:rPr lang="en-US" dirty="0" smtClean="0"/>
              <a:t>Naming Convention:</a:t>
            </a:r>
            <a:endParaRPr lang="en-US" dirty="0"/>
          </a:p>
        </p:txBody>
      </p:sp>
      <p:pic>
        <p:nvPicPr>
          <p:cNvPr id="11" name="Picture 4"/>
          <p:cNvPicPr>
            <a:picLocks noChangeAspect="1" noChangeArrowheads="1"/>
          </p:cNvPicPr>
          <p:nvPr/>
        </p:nvPicPr>
        <p:blipFill>
          <a:blip r:embed="rId2" cstate="print"/>
          <a:srcRect/>
          <a:stretch>
            <a:fillRect/>
          </a:stretch>
        </p:blipFill>
        <p:spPr bwMode="auto">
          <a:xfrm>
            <a:off x="4419600" y="1676400"/>
            <a:ext cx="4521200" cy="2473864"/>
          </a:xfrm>
          <a:prstGeom prst="rect">
            <a:avLst/>
          </a:prstGeom>
          <a:noFill/>
          <a:ln w="3175">
            <a:solidFill>
              <a:schemeClr val="tx1"/>
            </a:solidFill>
            <a:miter lim="800000"/>
            <a:headEnd/>
            <a:tailEnd/>
          </a:ln>
        </p:spPr>
      </p:pic>
      <p:sp>
        <p:nvSpPr>
          <p:cNvPr id="12" name="Slide Number Placeholder 3"/>
          <p:cNvSpPr>
            <a:spLocks noGrp="1"/>
          </p:cNvSpPr>
          <p:nvPr>
            <p:ph type="sldNum" sz="quarter" idx="10"/>
          </p:nvPr>
        </p:nvSpPr>
        <p:spPr>
          <a:xfrm>
            <a:off x="7923213" y="6624638"/>
            <a:ext cx="941387" cy="185737"/>
          </a:xfrm>
        </p:spPr>
        <p:txBody>
          <a:bodyPr/>
          <a:lstStyle/>
          <a:p>
            <a:fld id="{2C5628B8-9408-49E5-A8C8-D3A705B23107}" type="slidenum">
              <a:rPr lang="en-US" smtClean="0"/>
              <a:pPr/>
              <a:t>15</a:t>
            </a:fld>
            <a:endParaRPr lang="en-US" dirty="0"/>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Q&amp;A</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16</a:t>
            </a:fld>
            <a:endParaRPr 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Introduction</a:t>
            </a:r>
            <a:endParaRPr lang="en-US" dirty="0"/>
          </a:p>
        </p:txBody>
      </p:sp>
      <p:sp>
        <p:nvSpPr>
          <p:cNvPr id="7" name="Content Placeholder 6"/>
          <p:cNvSpPr>
            <a:spLocks noGrp="1"/>
          </p:cNvSpPr>
          <p:nvPr>
            <p:ph idx="1"/>
          </p:nvPr>
        </p:nvSpPr>
        <p:spPr/>
        <p:txBody>
          <a:bodyPr/>
          <a:lstStyle/>
          <a:p>
            <a:r>
              <a:rPr lang="en-US" dirty="0" smtClean="0"/>
              <a:t>Process – </a:t>
            </a:r>
          </a:p>
          <a:p>
            <a:pPr lvl="1"/>
            <a:r>
              <a:rPr lang="en-US" dirty="0" smtClean="0"/>
              <a:t>Detailed step by step directions</a:t>
            </a:r>
          </a:p>
          <a:p>
            <a:pPr lvl="1"/>
            <a:r>
              <a:rPr lang="en-US" dirty="0" smtClean="0"/>
              <a:t>Opportunity for you to try it on your own “Your Turn”</a:t>
            </a:r>
          </a:p>
          <a:p>
            <a:pPr lvl="1"/>
            <a:r>
              <a:rPr lang="en-US" dirty="0" smtClean="0"/>
              <a:t>“Test” to see if you understand</a:t>
            </a:r>
          </a:p>
          <a:p>
            <a:pPr lvl="1"/>
            <a:endParaRPr lang="en-US" dirty="0" smtClean="0"/>
          </a:p>
          <a:p>
            <a:endParaRPr lang="en-US" dirty="0" smtClean="0"/>
          </a:p>
        </p:txBody>
      </p:sp>
      <p:sp>
        <p:nvSpPr>
          <p:cNvPr id="20" name="Date Placeholder 19"/>
          <p:cNvSpPr>
            <a:spLocks noGrp="1"/>
          </p:cNvSpPr>
          <p:nvPr>
            <p:ph type="dt" sz="half" idx="10"/>
          </p:nvPr>
        </p:nvSpPr>
        <p:spPr/>
        <p:txBody>
          <a:bodyPr/>
          <a:lstStyle/>
          <a:p>
            <a:fld id="{ADD8CAD1-5E71-480F-A171-807A607ED818}" type="datetime1">
              <a:rPr lang="en-US" smtClean="0"/>
              <a:pPr/>
              <a:t>7/29/2014</a:t>
            </a:fld>
            <a:endParaRPr lang="en-US" dirty="0"/>
          </a:p>
        </p:txBody>
      </p:sp>
      <p:sp>
        <p:nvSpPr>
          <p:cNvPr id="21" name="Slide Number Placeholder 20"/>
          <p:cNvSpPr>
            <a:spLocks noGrp="1"/>
          </p:cNvSpPr>
          <p:nvPr>
            <p:ph type="sldNum" sz="quarter" idx="12"/>
          </p:nvPr>
        </p:nvSpPr>
        <p:spPr/>
        <p:txBody>
          <a:bodyPr/>
          <a:lstStyle/>
          <a:p>
            <a:fld id="{8D57DBB9-07C6-49AB-BFD5-E737C7E241F6}" type="slidenum">
              <a:rPr lang="en-US" smtClean="0"/>
              <a:pPr/>
              <a:t>2</a:t>
            </a:fld>
            <a:endParaRPr lang="en-US"/>
          </a:p>
        </p:txBody>
      </p:sp>
      <p:sp>
        <p:nvSpPr>
          <p:cNvPr id="8"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 People</a:t>
            </a:r>
            <a:endParaRPr lang="en-US" dirty="0"/>
          </a:p>
        </p:txBody>
      </p:sp>
      <p:sp>
        <p:nvSpPr>
          <p:cNvPr id="3" name="Content Placeholder 2"/>
          <p:cNvSpPr>
            <a:spLocks noGrp="1"/>
          </p:cNvSpPr>
          <p:nvPr>
            <p:ph idx="1"/>
          </p:nvPr>
        </p:nvSpPr>
        <p:spPr/>
        <p:txBody>
          <a:bodyPr/>
          <a:lstStyle/>
          <a:p>
            <a:r>
              <a:rPr lang="en-US" dirty="0" smtClean="0"/>
              <a:t>How do new people join GLOBE?</a:t>
            </a:r>
          </a:p>
          <a:p>
            <a:pPr lvl="1"/>
            <a:r>
              <a:rPr lang="en-US" dirty="0" smtClean="0"/>
              <a:t>Signup for workshop</a:t>
            </a:r>
          </a:p>
          <a:p>
            <a:pPr lvl="1"/>
            <a:r>
              <a:rPr lang="en-US" dirty="0" smtClean="0"/>
              <a:t>Click “Join GLOBE”</a:t>
            </a:r>
          </a:p>
          <a:p>
            <a:pPr lvl="1"/>
            <a:r>
              <a:rPr lang="en-US" dirty="0" smtClean="0"/>
              <a:t>You use the Control Panel-&gt;Users and click “Add” option</a:t>
            </a:r>
          </a:p>
          <a:p>
            <a:pPr lvl="1"/>
            <a:r>
              <a:rPr lang="en-US" dirty="0" smtClean="0"/>
              <a:t>How to find new GLOBE members?</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Way to join GLOBE - Workshops</a:t>
            </a:r>
            <a:endParaRPr lang="en-US" dirty="0"/>
          </a:p>
        </p:txBody>
      </p:sp>
      <p:sp>
        <p:nvSpPr>
          <p:cNvPr id="3" name="Content Placeholder 2"/>
          <p:cNvSpPr>
            <a:spLocks noGrp="1"/>
          </p:cNvSpPr>
          <p:nvPr>
            <p:ph idx="1"/>
          </p:nvPr>
        </p:nvSpPr>
        <p:spPr/>
        <p:txBody>
          <a:bodyPr/>
          <a:lstStyle/>
          <a:p>
            <a:r>
              <a:rPr lang="en-US" dirty="0" smtClean="0"/>
              <a:t>User finds a workshop, clicks on it and decides they want to attend. The steps:</a:t>
            </a:r>
          </a:p>
          <a:p>
            <a:pPr marL="573088" lvl="1" indent="-342900">
              <a:buFont typeface="+mj-lt"/>
              <a:buAutoNum type="arabicParenR"/>
            </a:pPr>
            <a:r>
              <a:rPr lang="en-US" dirty="0" smtClean="0"/>
              <a:t>User finds a workshop</a:t>
            </a:r>
          </a:p>
          <a:p>
            <a:pPr marL="573088" lvl="1" indent="-342900">
              <a:buFont typeface="+mj-lt"/>
              <a:buAutoNum type="arabicParenR"/>
            </a:pPr>
            <a:r>
              <a:rPr lang="en-US" dirty="0" smtClean="0"/>
              <a:t>User submits their request to join the workshop by creating an account and clicking the submit button</a:t>
            </a:r>
          </a:p>
          <a:p>
            <a:pPr marL="573088" lvl="1" indent="-342900">
              <a:buFont typeface="+mj-lt"/>
              <a:buAutoNum type="arabicParenR"/>
            </a:pPr>
            <a:r>
              <a:rPr lang="en-US" dirty="0" smtClean="0"/>
              <a:t>The workshop coordinator reviews the list of people and decides who they will let attend</a:t>
            </a:r>
          </a:p>
          <a:p>
            <a:pPr marL="573088" lvl="1" indent="-342900">
              <a:buFont typeface="+mj-lt"/>
              <a:buAutoNum type="arabicParenR"/>
            </a:pPr>
            <a:r>
              <a:rPr lang="en-US" dirty="0" smtClean="0"/>
              <a:t>The workshop coordinator marks the people who show up for the training as “in-training”</a:t>
            </a:r>
          </a:p>
          <a:p>
            <a:pPr marL="573088" lvl="1" indent="-342900">
              <a:buFont typeface="+mj-lt"/>
              <a:buAutoNum type="arabicParenR"/>
            </a:pPr>
            <a:r>
              <a:rPr lang="en-US" dirty="0" smtClean="0"/>
              <a:t>The workshop coordinator marks the people who complete training as “completed”</a:t>
            </a:r>
          </a:p>
          <a:p>
            <a:pPr marL="341313" indent="-342900"/>
            <a:r>
              <a:rPr lang="en-US" dirty="0" smtClean="0"/>
              <a:t>At each step, the user and their school changes status, and they get increased capability in GLOBE</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4</a:t>
            </a:fld>
            <a:endParaRPr lang="en-US"/>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Transition from new user to GLOBE Teacher</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5</a:t>
            </a:fld>
            <a:endParaRPr lang="en-US"/>
          </a:p>
        </p:txBody>
      </p:sp>
      <p:graphicFrame>
        <p:nvGraphicFramePr>
          <p:cNvPr id="6" name="Table 5"/>
          <p:cNvGraphicFramePr>
            <a:graphicFrameLocks noGrp="1"/>
          </p:cNvGraphicFramePr>
          <p:nvPr/>
        </p:nvGraphicFramePr>
        <p:xfrm>
          <a:off x="304800" y="1981200"/>
          <a:ext cx="8458200" cy="3593914"/>
        </p:xfrm>
        <a:graphic>
          <a:graphicData uri="http://schemas.openxmlformats.org/drawingml/2006/table">
            <a:tbl>
              <a:tblPr/>
              <a:tblGrid>
                <a:gridCol w="1360078"/>
                <a:gridCol w="1975835"/>
                <a:gridCol w="1693287"/>
                <a:gridCol w="1559737"/>
                <a:gridCol w="1869263"/>
              </a:tblGrid>
              <a:tr h="609600">
                <a:tc>
                  <a:txBody>
                    <a:bodyPr/>
                    <a:lstStyle/>
                    <a:p>
                      <a:pPr marL="0" marR="0" algn="ctr">
                        <a:lnSpc>
                          <a:spcPct val="115000"/>
                        </a:lnSpc>
                        <a:spcBef>
                          <a:spcPts val="0"/>
                        </a:spcBef>
                        <a:spcAft>
                          <a:spcPts val="0"/>
                        </a:spcAft>
                      </a:pPr>
                      <a:r>
                        <a:rPr lang="en-US" sz="1100" b="1" dirty="0" smtClean="0">
                          <a:solidFill>
                            <a:srgbClr val="000000"/>
                          </a:solidFill>
                          <a:latin typeface="Calibri"/>
                          <a:ea typeface="Times New Roman"/>
                          <a:cs typeface="Calibri"/>
                        </a:rPr>
                        <a:t>User Status</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100" b="1" dirty="0">
                          <a:solidFill>
                            <a:srgbClr val="000000"/>
                          </a:solidFill>
                          <a:latin typeface="Calibri"/>
                          <a:ea typeface="Times New Roman"/>
                          <a:cs typeface="Calibri"/>
                        </a:rPr>
                        <a:t>Filled out GLOBE account request form/signed up for workshop</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200" b="1" dirty="0">
                          <a:solidFill>
                            <a:srgbClr val="000000"/>
                          </a:solidFill>
                          <a:latin typeface="Calibri"/>
                          <a:ea typeface="Times New Roman"/>
                          <a:cs typeface="Calibri"/>
                        </a:rPr>
                        <a:t>Accepted into a training</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200" b="1" dirty="0" smtClean="0">
                          <a:solidFill>
                            <a:srgbClr val="000000"/>
                          </a:solidFill>
                          <a:latin typeface="Calibri"/>
                          <a:ea typeface="Times New Roman"/>
                          <a:cs typeface="Calibri"/>
                        </a:rPr>
                        <a:t>Training Begins</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15000"/>
                        </a:lnSpc>
                        <a:spcBef>
                          <a:spcPts val="0"/>
                        </a:spcBef>
                        <a:spcAft>
                          <a:spcPts val="0"/>
                        </a:spcAft>
                      </a:pPr>
                      <a:r>
                        <a:rPr lang="en-US" sz="1200" b="1" dirty="0">
                          <a:solidFill>
                            <a:srgbClr val="000000"/>
                          </a:solidFill>
                          <a:latin typeface="Calibri"/>
                          <a:ea typeface="Times New Roman"/>
                          <a:cs typeface="Calibri"/>
                        </a:rPr>
                        <a:t>Completed Training</a:t>
                      </a:r>
                      <a:endParaRPr lang="en-US" sz="12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01321">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solidFill>
                            <a:srgbClr val="000000"/>
                          </a:solidFill>
                          <a:latin typeface="Calibri"/>
                          <a:ea typeface="Times New Roman"/>
                          <a:cs typeface="Calibri"/>
                        </a:rPr>
                        <a:t> </a:t>
                      </a: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855">
                <a:tc>
                  <a:txBody>
                    <a:bodyPr/>
                    <a:lstStyle/>
                    <a:p>
                      <a:pPr marL="0" marR="0">
                        <a:lnSpc>
                          <a:spcPct val="115000"/>
                        </a:lnSpc>
                        <a:spcBef>
                          <a:spcPts val="0"/>
                        </a:spcBef>
                        <a:spcAft>
                          <a:spcPts val="0"/>
                        </a:spcAft>
                      </a:pPr>
                      <a:r>
                        <a:rPr lang="en-US" sz="1400" b="1" dirty="0" smtClean="0">
                          <a:solidFill>
                            <a:srgbClr val="000000"/>
                          </a:solidFill>
                          <a:latin typeface="Calibri"/>
                          <a:ea typeface="Times New Roman"/>
                          <a:cs typeface="Calibri"/>
                        </a:rPr>
                        <a:t>Account Status</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solidFill>
                            <a:srgbClr val="000000"/>
                          </a:solidFill>
                          <a:latin typeface="Calibri"/>
                          <a:ea typeface="Times New Roman"/>
                          <a:cs typeface="Calibri"/>
                        </a:rPr>
                        <a:t>Account requested</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solidFill>
                            <a:srgbClr val="000000"/>
                          </a:solidFill>
                          <a:latin typeface="Calibri"/>
                          <a:ea typeface="Times New Roman"/>
                          <a:cs typeface="Calibri"/>
                        </a:rPr>
                        <a:t>Pre-candidate</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i="0" dirty="0" smtClean="0">
                          <a:solidFill>
                            <a:srgbClr val="000000"/>
                          </a:solidFill>
                          <a:latin typeface="Calibri"/>
                          <a:ea typeface="Times New Roman"/>
                          <a:cs typeface="Calibri"/>
                        </a:rPr>
                        <a:t>Candidate</a:t>
                      </a:r>
                      <a:endParaRPr lang="en-US" sz="1400" i="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solidFill>
                            <a:srgbClr val="000000"/>
                          </a:solidFill>
                          <a:latin typeface="Calibri"/>
                          <a:ea typeface="Times New Roman"/>
                          <a:cs typeface="Calibri"/>
                        </a:rPr>
                        <a:t>GLOBE member</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749">
                <a:tc>
                  <a:txBody>
                    <a:bodyPr/>
                    <a:lstStyle/>
                    <a:p>
                      <a:pPr marL="0" marR="0">
                        <a:lnSpc>
                          <a:spcPct val="115000"/>
                        </a:lnSpc>
                        <a:spcBef>
                          <a:spcPts val="0"/>
                        </a:spcBef>
                        <a:spcAft>
                          <a:spcPts val="0"/>
                        </a:spcAft>
                      </a:pPr>
                      <a:r>
                        <a:rPr lang="en-US" sz="1400" b="1">
                          <a:solidFill>
                            <a:srgbClr val="000000"/>
                          </a:solidFill>
                          <a:latin typeface="Calibri"/>
                          <a:ea typeface="Times New Roman"/>
                          <a:cs typeface="Calibri"/>
                        </a:rPr>
                        <a:t> </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Calibri"/>
                        </a:rPr>
                        <a:t> </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Calibri"/>
                        </a:rPr>
                        <a:t> </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Calibri"/>
                        </a:rPr>
                        <a:t> </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Calibri"/>
                        </a:rPr>
                        <a:t> </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7855">
                <a:tc>
                  <a:txBody>
                    <a:bodyPr/>
                    <a:lstStyle/>
                    <a:p>
                      <a:pPr marL="0" marR="0">
                        <a:lnSpc>
                          <a:spcPct val="115000"/>
                        </a:lnSpc>
                        <a:spcBef>
                          <a:spcPts val="0"/>
                        </a:spcBef>
                        <a:spcAft>
                          <a:spcPts val="0"/>
                        </a:spcAft>
                      </a:pPr>
                      <a:r>
                        <a:rPr lang="en-US" sz="1400" b="1" dirty="0" smtClean="0">
                          <a:solidFill>
                            <a:srgbClr val="000000"/>
                          </a:solidFill>
                          <a:latin typeface="Calibri"/>
                          <a:ea typeface="Times New Roman"/>
                          <a:cs typeface="Calibri"/>
                        </a:rPr>
                        <a:t>Training Status</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solidFill>
                            <a:srgbClr val="000000"/>
                          </a:solidFill>
                          <a:latin typeface="Calibri"/>
                          <a:ea typeface="Times New Roman"/>
                          <a:cs typeface="Calibri"/>
                        </a:rPr>
                        <a:t>Untrained</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solidFill>
                            <a:srgbClr val="000000"/>
                          </a:solidFill>
                          <a:latin typeface="Calibri"/>
                          <a:ea typeface="Times New Roman"/>
                          <a:cs typeface="Calibri"/>
                        </a:rPr>
                        <a:t>Untrained</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solidFill>
                            <a:srgbClr val="000000"/>
                          </a:solidFill>
                          <a:latin typeface="Calibri"/>
                          <a:ea typeface="Times New Roman"/>
                          <a:cs typeface="Calibri"/>
                        </a:rPr>
                        <a:t>In-training</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smtClean="0">
                          <a:solidFill>
                            <a:srgbClr val="000000"/>
                          </a:solidFill>
                          <a:latin typeface="Calibri"/>
                          <a:ea typeface="Times New Roman"/>
                          <a:cs typeface="Calibri"/>
                        </a:rPr>
                        <a:t>Trained</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21">
                <a:tc>
                  <a:txBody>
                    <a:bodyPr/>
                    <a:lstStyle/>
                    <a:p>
                      <a:pPr marL="0" marR="0">
                        <a:lnSpc>
                          <a:spcPct val="115000"/>
                        </a:lnSpc>
                        <a:spcBef>
                          <a:spcPts val="0"/>
                        </a:spcBef>
                        <a:spcAft>
                          <a:spcPts val="0"/>
                        </a:spcAft>
                      </a:pPr>
                      <a:r>
                        <a:rPr lang="en-US" sz="1400" b="1">
                          <a:solidFill>
                            <a:srgbClr val="000000"/>
                          </a:solidFill>
                          <a:latin typeface="Calibri"/>
                          <a:ea typeface="Times New Roman"/>
                          <a:cs typeface="Calibri"/>
                        </a:rPr>
                        <a:t> </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Calibri"/>
                        </a:rPr>
                        <a:t> </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Calibri"/>
                        </a:rPr>
                        <a:t> </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solidFill>
                            <a:srgbClr val="000000"/>
                          </a:solidFill>
                          <a:latin typeface="Calibri"/>
                          <a:ea typeface="Times New Roman"/>
                          <a:cs typeface="Calibri"/>
                        </a:rPr>
                        <a:t> </a:t>
                      </a:r>
                      <a:endParaRPr lang="en-US" sz="1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a:solidFill>
                            <a:srgbClr val="000000"/>
                          </a:solidFill>
                          <a:latin typeface="Calibri"/>
                          <a:ea typeface="Times New Roman"/>
                          <a:cs typeface="Calibri"/>
                        </a:rPr>
                        <a:t> </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2641">
                <a:tc>
                  <a:txBody>
                    <a:bodyPr/>
                    <a:lstStyle/>
                    <a:p>
                      <a:pPr marL="0" marR="0">
                        <a:lnSpc>
                          <a:spcPct val="115000"/>
                        </a:lnSpc>
                        <a:spcBef>
                          <a:spcPts val="0"/>
                        </a:spcBef>
                        <a:spcAft>
                          <a:spcPts val="0"/>
                        </a:spcAft>
                      </a:pPr>
                      <a:r>
                        <a:rPr lang="en-US" sz="1400" b="1">
                          <a:solidFill>
                            <a:srgbClr val="000000"/>
                          </a:solidFill>
                          <a:latin typeface="Calibri"/>
                          <a:ea typeface="Times New Roman"/>
                          <a:cs typeface="Calibri"/>
                        </a:rPr>
                        <a:t>School status</a:t>
                      </a:r>
                      <a:endParaRPr lang="en-US" sz="14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i="0" dirty="0" smtClean="0">
                          <a:solidFill>
                            <a:srgbClr val="000000"/>
                          </a:solidFill>
                          <a:latin typeface="Calibri"/>
                          <a:ea typeface="Times New Roman"/>
                          <a:cs typeface="Calibri"/>
                        </a:rPr>
                        <a:t>Requested Organization</a:t>
                      </a:r>
                      <a:endParaRPr lang="en-US" sz="1400" i="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i="0" dirty="0">
                          <a:solidFill>
                            <a:srgbClr val="000000"/>
                          </a:solidFill>
                          <a:latin typeface="Calibri"/>
                          <a:ea typeface="Times New Roman"/>
                          <a:cs typeface="Calibri"/>
                        </a:rPr>
                        <a:t>P</a:t>
                      </a:r>
                      <a:r>
                        <a:rPr lang="en-US" sz="1400" i="0" dirty="0" smtClean="0">
                          <a:solidFill>
                            <a:srgbClr val="000000"/>
                          </a:solidFill>
                          <a:latin typeface="Calibri"/>
                          <a:ea typeface="Times New Roman"/>
                          <a:cs typeface="Calibri"/>
                        </a:rPr>
                        <a:t>re-candidate </a:t>
                      </a:r>
                      <a:r>
                        <a:rPr lang="en-US" sz="1400" i="0" dirty="0">
                          <a:solidFill>
                            <a:srgbClr val="000000"/>
                          </a:solidFill>
                          <a:latin typeface="Calibri"/>
                          <a:ea typeface="Times New Roman"/>
                          <a:cs typeface="Calibri"/>
                        </a:rPr>
                        <a:t>school</a:t>
                      </a:r>
                      <a:endParaRPr lang="en-US" sz="1400" i="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i="0" dirty="0">
                          <a:solidFill>
                            <a:srgbClr val="000000"/>
                          </a:solidFill>
                          <a:latin typeface="Calibri"/>
                          <a:ea typeface="Times New Roman"/>
                          <a:cs typeface="Calibri"/>
                        </a:rPr>
                        <a:t>C</a:t>
                      </a:r>
                      <a:r>
                        <a:rPr lang="en-US" sz="1400" i="0" dirty="0" smtClean="0">
                          <a:solidFill>
                            <a:srgbClr val="000000"/>
                          </a:solidFill>
                          <a:latin typeface="Calibri"/>
                          <a:ea typeface="Times New Roman"/>
                          <a:cs typeface="Calibri"/>
                        </a:rPr>
                        <a:t>andidate </a:t>
                      </a:r>
                      <a:r>
                        <a:rPr lang="en-US" sz="1400" i="0" dirty="0">
                          <a:solidFill>
                            <a:srgbClr val="000000"/>
                          </a:solidFill>
                          <a:latin typeface="Calibri"/>
                          <a:ea typeface="Times New Roman"/>
                          <a:cs typeface="Calibri"/>
                        </a:rPr>
                        <a:t>school</a:t>
                      </a:r>
                      <a:endParaRPr lang="en-US" sz="1400" i="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i="0" dirty="0" smtClean="0">
                          <a:solidFill>
                            <a:srgbClr val="000000"/>
                          </a:solidFill>
                          <a:latin typeface="Calibri"/>
                          <a:ea typeface="Times New Roman"/>
                          <a:cs typeface="Calibri"/>
                        </a:rPr>
                        <a:t>GLOBE </a:t>
                      </a:r>
                      <a:r>
                        <a:rPr lang="en-US" sz="1400" i="0" dirty="0">
                          <a:solidFill>
                            <a:srgbClr val="000000"/>
                          </a:solidFill>
                          <a:latin typeface="Calibri"/>
                          <a:ea typeface="Times New Roman"/>
                          <a:cs typeface="Calibri"/>
                        </a:rPr>
                        <a:t>school</a:t>
                      </a:r>
                      <a:endParaRPr lang="en-US" sz="1400" i="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32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Calibri"/>
                        </a:rPr>
                        <a:t> </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Calibri"/>
                          <a:ea typeface="Times New Roman"/>
                          <a:cs typeface="Calibri"/>
                        </a:rPr>
                        <a:t> </a:t>
                      </a:r>
                      <a:endParaRPr lang="en-US" sz="110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100" dirty="0">
                        <a:latin typeface="Calibri"/>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 Permission for Users</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8" name="Picture 5"/>
          <p:cNvPicPr>
            <a:picLocks noChangeAspect="1" noChangeArrowheads="1"/>
          </p:cNvPicPr>
          <p:nvPr/>
        </p:nvPicPr>
        <p:blipFill>
          <a:blip r:embed="rId2" cstate="print"/>
          <a:srcRect/>
          <a:stretch>
            <a:fillRect/>
          </a:stretch>
        </p:blipFill>
        <p:spPr bwMode="auto">
          <a:xfrm>
            <a:off x="656531" y="1143000"/>
            <a:ext cx="6811069" cy="5029200"/>
          </a:xfrm>
          <a:prstGeom prst="rect">
            <a:avLst/>
          </a:prstGeom>
          <a:noFill/>
          <a:ln w="9525">
            <a:noFill/>
            <a:miter lim="800000"/>
            <a:headEnd/>
            <a:tailEnd/>
          </a:ln>
        </p:spPr>
      </p:pic>
      <p:sp>
        <p:nvSpPr>
          <p:cNvPr id="6" name="Slide Number Placeholder 3"/>
          <p:cNvSpPr>
            <a:spLocks noGrp="1"/>
          </p:cNvSpPr>
          <p:nvPr>
            <p:ph type="sldNum" sz="quarter" idx="10"/>
          </p:nvPr>
        </p:nvSpPr>
        <p:spPr>
          <a:xfrm>
            <a:off x="7923213" y="6624638"/>
            <a:ext cx="941387" cy="185737"/>
          </a:xfrm>
        </p:spPr>
        <p:txBody>
          <a:bodyPr/>
          <a:lstStyle/>
          <a:p>
            <a:fld id="{2C5628B8-9408-49E5-A8C8-D3A705B23107}" type="slidenum">
              <a:rPr lang="en-US" smtClean="0"/>
              <a:pPr/>
              <a:t>6</a:t>
            </a:fld>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 Permissions for Organizations</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graphicFrame>
        <p:nvGraphicFramePr>
          <p:cNvPr id="6" name="Table 5"/>
          <p:cNvGraphicFramePr>
            <a:graphicFrameLocks noGrp="1"/>
          </p:cNvGraphicFramePr>
          <p:nvPr/>
        </p:nvGraphicFramePr>
        <p:xfrm>
          <a:off x="381000" y="1371600"/>
          <a:ext cx="7315200" cy="4267199"/>
        </p:xfrm>
        <a:graphic>
          <a:graphicData uri="http://schemas.openxmlformats.org/drawingml/2006/table">
            <a:tbl>
              <a:tblPr/>
              <a:tblGrid>
                <a:gridCol w="1156704"/>
                <a:gridCol w="1070904"/>
                <a:gridCol w="908840"/>
                <a:gridCol w="1064549"/>
                <a:gridCol w="1064549"/>
                <a:gridCol w="1011798"/>
                <a:gridCol w="1037856"/>
              </a:tblGrid>
              <a:tr h="502023">
                <a:tc>
                  <a:txBody>
                    <a:bodyPr/>
                    <a:lstStyle/>
                    <a:p>
                      <a:pPr marL="0" marR="0">
                        <a:lnSpc>
                          <a:spcPct val="115000"/>
                        </a:lnSpc>
                        <a:spcBef>
                          <a:spcPts val="0"/>
                        </a:spcBef>
                        <a:spcAft>
                          <a:spcPts val="0"/>
                        </a:spcAft>
                      </a:pPr>
                      <a:r>
                        <a:rPr lang="en-US" sz="900" b="1" kern="1100" dirty="0">
                          <a:latin typeface="Calibri"/>
                          <a:ea typeface="Calibri"/>
                          <a:cs typeface="Times New Roman"/>
                        </a:rPr>
                        <a:t>Organizations</a:t>
                      </a:r>
                      <a:endParaRPr lang="en-US" sz="900" kern="1100" dirty="0">
                        <a:latin typeface="Calibri"/>
                        <a:ea typeface="Calibri"/>
                        <a:cs typeface="Times New Roman"/>
                      </a:endParaRP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Account</a:t>
                      </a:r>
                    </a:p>
                    <a:p>
                      <a:pPr marL="0" marR="0">
                        <a:lnSpc>
                          <a:spcPct val="115000"/>
                        </a:lnSpc>
                        <a:spcBef>
                          <a:spcPts val="0"/>
                        </a:spcBef>
                        <a:spcAft>
                          <a:spcPts val="0"/>
                        </a:spcAft>
                      </a:pPr>
                      <a:r>
                        <a:rPr lang="en-US" sz="900" kern="1100">
                          <a:latin typeface="Calibri"/>
                          <a:ea typeface="Calibri"/>
                          <a:cs typeface="Times New Roman"/>
                        </a:rPr>
                        <a:t>Requested</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Account Approved</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Pre-Candidate</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Candidate</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GLOBE School</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Inactive Partners</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012">
                <a:tc>
                  <a:txBody>
                    <a:bodyPr/>
                    <a:lstStyle/>
                    <a:p>
                      <a:pPr marL="0" marR="0">
                        <a:lnSpc>
                          <a:spcPct val="115000"/>
                        </a:lnSpc>
                        <a:spcBef>
                          <a:spcPts val="0"/>
                        </a:spcBef>
                        <a:spcAft>
                          <a:spcPts val="0"/>
                        </a:spcAft>
                      </a:pPr>
                      <a:r>
                        <a:rPr lang="en-US" sz="900" kern="1100">
                          <a:latin typeface="Calibri"/>
                          <a:ea typeface="Calibri"/>
                          <a:cs typeface="Times New Roman"/>
                        </a:rPr>
                        <a:t>Organization Page</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023">
                <a:tc>
                  <a:txBody>
                    <a:bodyPr/>
                    <a:lstStyle/>
                    <a:p>
                      <a:pPr marL="0" marR="0">
                        <a:lnSpc>
                          <a:spcPct val="115000"/>
                        </a:lnSpc>
                        <a:spcBef>
                          <a:spcPts val="0"/>
                        </a:spcBef>
                        <a:spcAft>
                          <a:spcPts val="0"/>
                        </a:spcAft>
                      </a:pPr>
                      <a:r>
                        <a:rPr lang="en-US" sz="900" kern="1100">
                          <a:latin typeface="Calibri"/>
                          <a:ea typeface="Calibri"/>
                          <a:cs typeface="Times New Roman"/>
                        </a:rPr>
                        <a:t>Shows up in Search</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3036">
                <a:tc>
                  <a:txBody>
                    <a:bodyPr/>
                    <a:lstStyle/>
                    <a:p>
                      <a:pPr marL="0" marR="0">
                        <a:lnSpc>
                          <a:spcPct val="115000"/>
                        </a:lnSpc>
                        <a:spcBef>
                          <a:spcPts val="0"/>
                        </a:spcBef>
                        <a:spcAft>
                          <a:spcPts val="0"/>
                        </a:spcAft>
                      </a:pPr>
                      <a:r>
                        <a:rPr lang="en-US" sz="900" kern="1100">
                          <a:latin typeface="Calibri"/>
                          <a:ea typeface="Calibri"/>
                          <a:cs typeface="Times New Roman"/>
                        </a:rPr>
                        <a:t>Shows up in parent list of sub-organizations</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023">
                <a:tc>
                  <a:txBody>
                    <a:bodyPr/>
                    <a:lstStyle/>
                    <a:p>
                      <a:pPr marL="0" marR="0">
                        <a:lnSpc>
                          <a:spcPct val="115000"/>
                        </a:lnSpc>
                        <a:spcBef>
                          <a:spcPts val="0"/>
                        </a:spcBef>
                        <a:spcAft>
                          <a:spcPts val="0"/>
                        </a:spcAft>
                      </a:pPr>
                      <a:r>
                        <a:rPr lang="en-US" sz="900" kern="1100">
                          <a:latin typeface="Calibri"/>
                          <a:ea typeface="Calibri"/>
                          <a:cs typeface="Times New Roman"/>
                        </a:rPr>
                        <a:t>Shows up on Community Map</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2023">
                <a:tc>
                  <a:txBody>
                    <a:bodyPr/>
                    <a:lstStyle/>
                    <a:p>
                      <a:pPr marL="0" marR="0">
                        <a:lnSpc>
                          <a:spcPct val="115000"/>
                        </a:lnSpc>
                        <a:spcBef>
                          <a:spcPts val="0"/>
                        </a:spcBef>
                        <a:spcAft>
                          <a:spcPts val="0"/>
                        </a:spcAft>
                      </a:pPr>
                      <a:r>
                        <a:rPr lang="en-US" sz="900" kern="1100">
                          <a:latin typeface="Calibri"/>
                          <a:ea typeface="Calibri"/>
                          <a:cs typeface="Times New Roman"/>
                        </a:rPr>
                        <a:t>Added to GLOBE Metrics page</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dirty="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5059">
                <a:tc>
                  <a:txBody>
                    <a:bodyPr/>
                    <a:lstStyle/>
                    <a:p>
                      <a:pPr marL="0" marR="0">
                        <a:lnSpc>
                          <a:spcPct val="115000"/>
                        </a:lnSpc>
                        <a:spcBef>
                          <a:spcPts val="0"/>
                        </a:spcBef>
                        <a:spcAft>
                          <a:spcPts val="0"/>
                        </a:spcAft>
                      </a:pPr>
                      <a:r>
                        <a:rPr lang="en-US" sz="900" kern="1100">
                          <a:latin typeface="Calibri"/>
                          <a:ea typeface="Calibri"/>
                          <a:cs typeface="Times New Roman"/>
                        </a:rPr>
                        <a:t>Added to partner/country rewards and recognition metrics</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a:latin typeface="Calibri"/>
                          <a:ea typeface="Calibri"/>
                          <a:cs typeface="Times New Roman"/>
                        </a:rPr>
                        <a:t>Y </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dirty="0">
                          <a:latin typeface="Calibri"/>
                          <a:ea typeface="Calibri"/>
                          <a:cs typeface="Times New Roman"/>
                        </a:rPr>
                        <a:t>Y</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kern="1100" dirty="0">
                          <a:latin typeface="Calibri"/>
                          <a:ea typeface="Calibri"/>
                          <a:cs typeface="Times New Roman"/>
                        </a:rPr>
                        <a:t>N</a:t>
                      </a:r>
                    </a:p>
                  </a:txBody>
                  <a:tcPr marL="57200" marR="572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Slide Number Placeholder 3"/>
          <p:cNvSpPr>
            <a:spLocks noGrp="1"/>
          </p:cNvSpPr>
          <p:nvPr>
            <p:ph type="sldNum" sz="quarter" idx="10"/>
          </p:nvPr>
        </p:nvSpPr>
        <p:spPr>
          <a:xfrm>
            <a:off x="7923213" y="6624638"/>
            <a:ext cx="941387" cy="185737"/>
          </a:xfrm>
        </p:spPr>
        <p:txBody>
          <a:bodyPr/>
          <a:lstStyle/>
          <a:p>
            <a:fld id="{2C5628B8-9408-49E5-A8C8-D3A705B23107}" type="slidenum">
              <a:rPr lang="en-US" smtClean="0"/>
              <a:pPr/>
              <a:t>7</a:t>
            </a:fld>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Second Option – click “Join GLOBE”</a:t>
            </a:r>
            <a:endParaRPr lang="en-US" dirty="0"/>
          </a:p>
        </p:txBody>
      </p:sp>
      <p:sp>
        <p:nvSpPr>
          <p:cNvPr id="3" name="Content Placeholder 2"/>
          <p:cNvSpPr>
            <a:spLocks noGrp="1"/>
          </p:cNvSpPr>
          <p:nvPr>
            <p:ph idx="1"/>
          </p:nvPr>
        </p:nvSpPr>
        <p:spPr>
          <a:xfrm>
            <a:off x="0" y="1039813"/>
            <a:ext cx="9144000" cy="4525963"/>
          </a:xfrm>
        </p:spPr>
        <p:txBody>
          <a:bodyPr>
            <a:normAutofit/>
          </a:bodyPr>
          <a:lstStyle/>
          <a:p>
            <a:r>
              <a:rPr lang="en-US" dirty="0" smtClean="0"/>
              <a:t>Users may click the “Join GLOBE” button.  The steps:</a:t>
            </a:r>
          </a:p>
          <a:p>
            <a:pPr marL="573088" lvl="1" indent="-342900">
              <a:buFont typeface="+mj-lt"/>
              <a:buAutoNum type="arabicParenR"/>
            </a:pPr>
            <a:r>
              <a:rPr lang="en-US" dirty="0" smtClean="0"/>
              <a:t>User clicks Join GLOBE and submits the form</a:t>
            </a:r>
          </a:p>
          <a:p>
            <a:pPr marL="573088" lvl="1" indent="-342900">
              <a:buFont typeface="+mj-lt"/>
              <a:buAutoNum type="arabicParenR"/>
            </a:pPr>
            <a:r>
              <a:rPr lang="en-US" dirty="0" smtClean="0"/>
              <a:t>An email is sent to the helpdesk stating “New Account Requested”</a:t>
            </a:r>
          </a:p>
          <a:p>
            <a:pPr marL="795338" lvl="2" indent="-342900">
              <a:buFont typeface="+mj-lt"/>
              <a:buAutoNum type="arabicParenR"/>
            </a:pPr>
            <a:r>
              <a:rPr lang="en-US" dirty="0" smtClean="0"/>
              <a:t>An email is also sent to the partner/country coordinator and anyone at the school associated with the new user IF they have the “New Account Notification” box checked (in the GLOBE User Groups area).</a:t>
            </a:r>
          </a:p>
          <a:p>
            <a:pPr marL="795338" lvl="2" indent="-342900">
              <a:buNone/>
            </a:pPr>
            <a:r>
              <a:rPr lang="en-US" i="1" dirty="0" smtClean="0"/>
              <a:t>*Note – we will be changing that so it is automatically checked for all country coordinators and partners</a:t>
            </a:r>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8</a:t>
            </a:fld>
            <a:endParaRPr lang="en-US"/>
          </a:p>
        </p:txBody>
      </p:sp>
      <p:pic>
        <p:nvPicPr>
          <p:cNvPr id="6" name="Picture 4"/>
          <p:cNvPicPr>
            <a:picLocks noChangeAspect="1" noChangeArrowheads="1"/>
          </p:cNvPicPr>
          <p:nvPr/>
        </p:nvPicPr>
        <p:blipFill>
          <a:blip r:embed="rId2" cstate="print"/>
          <a:srcRect/>
          <a:stretch>
            <a:fillRect/>
          </a:stretch>
        </p:blipFill>
        <p:spPr bwMode="auto">
          <a:xfrm>
            <a:off x="5196840" y="3616661"/>
            <a:ext cx="4495800" cy="3241339"/>
          </a:xfrm>
          <a:prstGeom prst="rect">
            <a:avLst/>
          </a:prstGeom>
          <a:noFill/>
          <a:ln w="3175">
            <a:solidFill>
              <a:schemeClr val="tx1"/>
            </a:solidFill>
            <a:miter lim="800000"/>
            <a:headEnd/>
            <a:tailEnd/>
          </a:ln>
        </p:spPr>
      </p:pic>
      <p:sp>
        <p:nvSpPr>
          <p:cNvPr id="7" name="TextBox 6"/>
          <p:cNvSpPr txBox="1"/>
          <p:nvPr/>
        </p:nvSpPr>
        <p:spPr>
          <a:xfrm>
            <a:off x="-533400" y="3535680"/>
            <a:ext cx="5974080" cy="3785652"/>
          </a:xfrm>
          <a:prstGeom prst="rect">
            <a:avLst/>
          </a:prstGeom>
          <a:noFill/>
        </p:spPr>
        <p:txBody>
          <a:bodyPr wrap="square" rtlCol="0">
            <a:spAutoFit/>
          </a:bodyPr>
          <a:lstStyle/>
          <a:p>
            <a:pPr marL="795338" lvl="2" indent="-342900">
              <a:buNone/>
            </a:pPr>
            <a:r>
              <a:rPr lang="en-US" dirty="0" smtClean="0"/>
              <a:t>2) The helpdesk (or potentially the partner or country coordinator) reviews the request, verifies the user is a real person at a real email address and switches their status to “Account Approved” and changes their </a:t>
            </a:r>
            <a:r>
              <a:rPr lang="en-US" dirty="0" err="1" smtClean="0"/>
              <a:t>UserGroup</a:t>
            </a:r>
            <a:r>
              <a:rPr lang="en-US" dirty="0" smtClean="0"/>
              <a:t> appropriately (teacher, pre-service, interested public)</a:t>
            </a:r>
          </a:p>
          <a:p>
            <a:pPr marL="795338" lvl="2" indent="-342900">
              <a:buNone/>
            </a:pPr>
            <a:endParaRPr lang="en-US" dirty="0" smtClean="0"/>
          </a:p>
          <a:p>
            <a:pPr marL="795338" lvl="2" indent="-342900">
              <a:buNone/>
            </a:pPr>
            <a:r>
              <a:rPr lang="en-US" b="1" dirty="0" smtClean="0"/>
              <a:t>The user is now in the system, and can login, but they can’t do much until they get training.  They should NOT be marked as trained, or GLOBE member unless they have completed training.</a:t>
            </a:r>
          </a:p>
          <a:p>
            <a:endParaRPr lang="en-US" sz="2400" dirty="0" smtClean="0">
              <a:latin typeface="Arial" pitchFamily="34" charset="0"/>
              <a:cs typeface="Arial" pitchFamily="34" charset="0"/>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Third way – Country Coordinator/Partner Add </a:t>
            </a:r>
            <a:endParaRPr lang="en-US" dirty="0"/>
          </a:p>
        </p:txBody>
      </p:sp>
      <p:sp>
        <p:nvSpPr>
          <p:cNvPr id="3" name="Content Placeholder 2"/>
          <p:cNvSpPr>
            <a:spLocks noGrp="1"/>
          </p:cNvSpPr>
          <p:nvPr>
            <p:ph idx="1"/>
          </p:nvPr>
        </p:nvSpPr>
        <p:spPr/>
        <p:txBody>
          <a:bodyPr>
            <a:normAutofit lnSpcReduction="10000"/>
          </a:bodyPr>
          <a:lstStyle/>
          <a:p>
            <a:r>
              <a:rPr lang="en-US" dirty="0" smtClean="0"/>
              <a:t>At any time, you can go to the control panel, select Users, select “Add”</a:t>
            </a:r>
          </a:p>
          <a:p>
            <a:pPr lvl="1"/>
            <a:r>
              <a:rPr lang="en-US" b="1" i="1" dirty="0" smtClean="0"/>
              <a:t>Note – it is ALWAYS easier if you add their school (organization) first</a:t>
            </a:r>
          </a:p>
          <a:p>
            <a:r>
              <a:rPr lang="en-US" dirty="0" smtClean="0"/>
              <a:t>When creating the account</a:t>
            </a:r>
          </a:p>
          <a:p>
            <a:pPr marL="573088" lvl="1" indent="-342900">
              <a:buFont typeface="+mj-lt"/>
              <a:buAutoNum type="arabicParenR"/>
            </a:pPr>
            <a:r>
              <a:rPr lang="en-US" dirty="0" smtClean="0"/>
              <a:t> Input their email and name on the first page</a:t>
            </a:r>
          </a:p>
          <a:p>
            <a:pPr marL="573088" lvl="1" indent="-342900">
              <a:buFont typeface="+mj-lt"/>
              <a:buAutoNum type="arabicParenR"/>
            </a:pPr>
            <a:r>
              <a:rPr lang="en-US" dirty="0" smtClean="0"/>
              <a:t>Select their school under the organization page then click Save.</a:t>
            </a:r>
          </a:p>
          <a:p>
            <a:pPr lvl="1"/>
            <a:r>
              <a:rPr lang="en-US" dirty="0" smtClean="0"/>
              <a:t>The user will receive an email (example follows) with their account info and password.</a:t>
            </a:r>
          </a:p>
          <a:p>
            <a:pPr lvl="1"/>
            <a:r>
              <a:rPr lang="en-US" dirty="0" smtClean="0"/>
              <a:t>The user will be “Account Approved”, but will not be assigned to anything else. You should go to GLOBE Groups and assign them as a teacher or whatever may be appropriate</a:t>
            </a:r>
          </a:p>
          <a:p>
            <a:pPr marL="573088" lvl="1" indent="-342900">
              <a:buNone/>
            </a:pPr>
            <a:r>
              <a:rPr lang="en-US" dirty="0" smtClean="0"/>
              <a:t> 3) You can change their password if you like, in which case the user will get the second email (next page).</a:t>
            </a:r>
          </a:p>
          <a:p>
            <a:pPr marL="573088" lvl="1" indent="-342900">
              <a:buNone/>
            </a:pPr>
            <a:r>
              <a:rPr lang="en-US" dirty="0" smtClean="0"/>
              <a:t> 4) You can add any additional information</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7/29/2014</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9</a:t>
            </a:fld>
            <a:endParaRPr lang="en-US"/>
          </a:p>
        </p:txBody>
      </p:sp>
    </p:spTree>
  </p:cSld>
  <p:clrMapOvr>
    <a:masterClrMapping/>
  </p:clrMapOvr>
  <p:transition>
    <p:fade/>
  </p:transition>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2831</TotalTime>
  <Words>979</Words>
  <Application>Microsoft Office PowerPoint</Application>
  <PresentationFormat>On-screen Show (4:3)</PresentationFormat>
  <Paragraphs>201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vt:lpstr>
      <vt:lpstr>Slide 1</vt:lpstr>
      <vt:lpstr>Introduction</vt:lpstr>
      <vt:lpstr>Topics - People</vt:lpstr>
      <vt:lpstr>Best Way to join GLOBE - Workshops</vt:lpstr>
      <vt:lpstr>Transition from new user to GLOBE Teacher </vt:lpstr>
      <vt:lpstr>Roles / Permission for Users</vt:lpstr>
      <vt:lpstr>Roles / Permissions for Organizations</vt:lpstr>
      <vt:lpstr>Second Option – click “Join GLOBE”</vt:lpstr>
      <vt:lpstr>Third way – Country Coordinator/Partner Add </vt:lpstr>
      <vt:lpstr>Slide 10</vt:lpstr>
      <vt:lpstr>Slide 11</vt:lpstr>
      <vt:lpstr>Slide 12</vt:lpstr>
      <vt:lpstr>Your Turn</vt:lpstr>
      <vt:lpstr>Virtual Schools</vt:lpstr>
      <vt:lpstr>Virtual Schools</vt:lpstr>
      <vt:lpstr>Q&amp;A</vt:lpstr>
    </vt:vector>
  </TitlesOfParts>
  <Company>Raytheon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Event Name</dc:subject>
  <dc:creator>David Overoye</dc:creator>
  <cp:keywords>Raytheon</cp:keywords>
  <dc:description>Template: Mark Johnson, Silver Fox Productions
Formatting:
Event Date:
Event Location:
Audience Type: Internal</dc:description>
  <cp:lastModifiedBy>David Overoye</cp:lastModifiedBy>
  <cp:revision>51</cp:revision>
  <dcterms:created xsi:type="dcterms:W3CDTF">2014-04-14T14:55:15Z</dcterms:created>
  <dcterms:modified xsi:type="dcterms:W3CDTF">2014-07-29T17:37:07Z</dcterms:modified>
</cp:coreProperties>
</file>