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1"/>
  </p:notesMasterIdLst>
  <p:handoutMasterIdLst>
    <p:handoutMasterId r:id="rId32"/>
  </p:handoutMasterIdLst>
  <p:sldIdLst>
    <p:sldId id="267" r:id="rId2"/>
    <p:sldId id="285" r:id="rId3"/>
    <p:sldId id="256" r:id="rId4"/>
    <p:sldId id="257" r:id="rId5"/>
    <p:sldId id="262" r:id="rId6"/>
    <p:sldId id="259" r:id="rId7"/>
    <p:sldId id="260" r:id="rId8"/>
    <p:sldId id="261" r:id="rId9"/>
    <p:sldId id="263" r:id="rId10"/>
    <p:sldId id="283" r:id="rId11"/>
    <p:sldId id="264" r:id="rId12"/>
    <p:sldId id="265" r:id="rId13"/>
    <p:sldId id="266" r:id="rId14"/>
    <p:sldId id="268" r:id="rId15"/>
    <p:sldId id="279" r:id="rId16"/>
    <p:sldId id="280" r:id="rId17"/>
    <p:sldId id="281" r:id="rId18"/>
    <p:sldId id="282" r:id="rId19"/>
    <p:sldId id="269" r:id="rId20"/>
    <p:sldId id="284" r:id="rId21"/>
    <p:sldId id="270" r:id="rId22"/>
    <p:sldId id="271" r:id="rId23"/>
    <p:sldId id="273" r:id="rId24"/>
    <p:sldId id="272" r:id="rId25"/>
    <p:sldId id="274" r:id="rId26"/>
    <p:sldId id="275" r:id="rId27"/>
    <p:sldId id="276" r:id="rId28"/>
    <p:sldId id="277" r:id="rId29"/>
    <p:sldId id="27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-712" y="-96"/>
      </p:cViewPr>
      <p:guideLst>
        <p:guide orient="horz" pos="1259"/>
        <p:guide orient="horz" pos="2182"/>
        <p:guide orient="horz" pos="605"/>
        <p:guide orient="horz" pos="655"/>
        <p:guide orient="horz" pos="4239"/>
        <p:guide orient="horz" pos="4055"/>
        <p:guide pos="2880"/>
        <p:guide pos="5617"/>
        <p:guide pos="3238"/>
        <p:guide pos="149"/>
        <p:guide pos="470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-322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>
                <a:latin typeface="Arial" pitchFamily="34" charset="0"/>
              </a:rPr>
              <a:t>Raytheon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104DB-5A84-4417-9505-9949D8449EC3}" type="datetimeFigureOut">
              <a:rPr lang="en-US" smtClean="0">
                <a:latin typeface="Arial" pitchFamily="34" charset="0"/>
              </a:rPr>
              <a:pPr/>
              <a:t>4/19/16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DAC55-62D0-4EAE-A230-0CCA3BD4BC39}" type="slidenum">
              <a:rPr lang="en-US" smtClean="0">
                <a:latin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09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r>
              <a:rPr lang="en-US" dirty="0" smtClean="0"/>
              <a:t>Raytheon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FC1312E8-DAE4-4DB4-9959-6EFE043C5908}" type="datetimeFigureOut">
              <a:rPr lang="en-US" smtClean="0"/>
              <a:pPr/>
              <a:t>4/19/16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B0D02AC4-1C81-4AB4-8D73-92191CCF5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2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58866" y="2419096"/>
            <a:ext cx="3933106" cy="70373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eft_glo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659" y="539972"/>
            <a:ext cx="2724839" cy="5201965"/>
          </a:xfrm>
          <a:prstGeom prst="rect">
            <a:avLst/>
          </a:prstGeom>
        </p:spPr>
      </p:pic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93367"/>
            <a:ext cx="6357083" cy="874249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3196461"/>
            <a:ext cx="6357083" cy="2615580"/>
          </a:xfrm>
        </p:spPr>
        <p:txBody>
          <a:bodyPr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rt_glo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8420" y="365793"/>
            <a:ext cx="2834924" cy="5446248"/>
          </a:xfrm>
          <a:prstGeom prst="rect">
            <a:avLst/>
          </a:prstGeom>
        </p:spPr>
      </p:pic>
    </p:spTree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4/19/16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alphaModFix am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617" y="1239013"/>
            <a:ext cx="8459555" cy="409846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426" y="1043382"/>
            <a:ext cx="7369458" cy="874249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8284" y="2182159"/>
            <a:ext cx="4038600" cy="3197336"/>
          </a:xfrm>
          <a:solidFill>
            <a:schemeClr val="accent4">
              <a:lumMod val="60000"/>
              <a:lumOff val="4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8890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lIns="182880" tIns="137160" rIns="182880" bIns="13716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164" y="2911789"/>
            <a:ext cx="3627272" cy="257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2614" y="906252"/>
            <a:ext cx="7530439" cy="874249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8430" y="2027142"/>
            <a:ext cx="3964623" cy="3459672"/>
          </a:xfrm>
          <a:solidFill>
            <a:srgbClr val="C74D39">
              <a:alpha val="70000"/>
            </a:srgb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8890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lIns="182880" tIns="128016" rIns="182880" bIns="137160"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8388" y="2908514"/>
            <a:ext cx="3200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3531" y="1156663"/>
            <a:ext cx="4766197" cy="78092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3531" y="2045803"/>
            <a:ext cx="4843708" cy="3363502"/>
          </a:xfrm>
          <a:solidFill>
            <a:srgbClr val="88B5B5">
              <a:alpha val="50000"/>
            </a:srgb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8890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lIns="182880" tIns="137160" rIns="182880" bIns="13716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438" y="1156663"/>
            <a:ext cx="2074861" cy="425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76200"/>
          </a:effectLst>
        </p:spPr>
      </p:pic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36" y="1281112"/>
            <a:ext cx="3944739" cy="391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1386" y="725951"/>
            <a:ext cx="4915414" cy="8742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1386" y="1727797"/>
            <a:ext cx="4915414" cy="42402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25951"/>
            <a:ext cx="8229600" cy="874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7797"/>
            <a:ext cx="8229600" cy="4240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2FB2E-ABA8-41CA-9C7C-28F5EB525474}" type="datetime1">
              <a:rPr lang="en-US" smtClean="0"/>
              <a:pPr/>
              <a:t>4/19/16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GLOBE_logoOfficial-_Blu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208362" y="152118"/>
            <a:ext cx="2732047" cy="457200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8496" y="6315526"/>
            <a:ext cx="8833104" cy="445640"/>
          </a:xfrm>
          <a:prstGeom prst="rect">
            <a:avLst/>
          </a:prstGeom>
          <a:gradFill flip="none" rotWithShape="1">
            <a:gsLst>
              <a:gs pos="0">
                <a:srgbClr val="86A5AD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anchor="ctr" compatLnSpc="1"/>
          <a:lstStyle/>
          <a:p>
            <a:endParaRPr kumimoji="0" lang="en-US" dirty="0">
              <a:ln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099175"/>
            <a:ext cx="5943600" cy="514350"/>
          </a:xfrm>
          <a:prstGeom prst="rect">
            <a:avLst/>
          </a:prstGeom>
        </p:spPr>
      </p:pic>
      <p:sp>
        <p:nvSpPr>
          <p:cNvPr id="12291" name="AutoShape 3" descr="Raytheon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200" b="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18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lobe.gov/join/become-a-globe-teacher/create-a-globe-teacher-account" TargetMode="External"/><Relationship Id="rId3" Type="http://schemas.openxmlformats.org/officeDocument/2006/relationships/hyperlink" Target="http://www.globe.gov/support/feedback-forum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385" y="653379"/>
            <a:ext cx="4915414" cy="874249"/>
          </a:xfrm>
        </p:spPr>
        <p:txBody>
          <a:bodyPr/>
          <a:lstStyle/>
          <a:p>
            <a:r>
              <a:rPr lang="en-US" dirty="0" smtClean="0"/>
              <a:t>NSF GLOBE Workshop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71386" y="2453511"/>
            <a:ext cx="4915414" cy="2172917"/>
          </a:xfrm>
        </p:spPr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UNC @ Charlotte</a:t>
            </a:r>
          </a:p>
          <a:p>
            <a:pPr marL="0" indent="0" algn="ctr">
              <a:buNone/>
            </a:pPr>
            <a:r>
              <a:rPr lang="en-US" dirty="0" smtClean="0"/>
              <a:t>Website Training</a:t>
            </a:r>
          </a:p>
          <a:p>
            <a:pPr marL="0" indent="0" algn="ctr">
              <a:buNone/>
            </a:pPr>
            <a:r>
              <a:rPr lang="en-US" dirty="0" smtClean="0"/>
              <a:t>Session 1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Challenge - Hints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Community Map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1390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Join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hlinkClick r:id="rId2"/>
              </a:rPr>
              <a:t>http://www.globe.gov/join/become-a-globe-teacher/create-a-globe-teacher-account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Support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hlinkClick r:id="rId3"/>
              </a:rPr>
              <a:t>http://www.globe.gov/support/feedback-forum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Get Trained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1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Teacher’s Guide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6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Scientists Network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Mullica </a:t>
            </a:r>
            <a:r>
              <a:rPr lang="en-US" dirty="0" err="1" smtClean="0"/>
              <a:t>Jaroensutasinee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GLOBE Data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62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Uploading a Document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“Train the Trainer-Nashville” folder in the Trainers Community and upload a document </a:t>
            </a:r>
          </a:p>
          <a:p>
            <a:pPr lvl="1"/>
            <a:r>
              <a:rPr lang="en-US" dirty="0" smtClean="0"/>
              <a:t>Delete it after if needed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8990"/>
            <a:ext cx="8229600" cy="874249"/>
          </a:xfrm>
        </p:spPr>
        <p:txBody>
          <a:bodyPr/>
          <a:lstStyle/>
          <a:p>
            <a:r>
              <a:rPr lang="en-US" dirty="0" smtClean="0"/>
              <a:t>Uploading a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/>
        </p:nvGraphicFramePr>
        <p:xfrm>
          <a:off x="0" y="1325372"/>
          <a:ext cx="9144000" cy="5004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Cheat</a:t>
                      </a:r>
                      <a:r>
                        <a:rPr lang="en-US" sz="2000" baseline="0" dirty="0" smtClean="0"/>
                        <a:t> sheet help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Upload a Document to a community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Go to the community you’d like to upload the document to. (Community-&gt;GLOBE Communities lists all communities). Most Communities have a Documents page – click on it in the left hand nav. Most communities have a “Member Documents” Folder – click on it. Select “Add” from the menu and create a folder, or add a document. Select Browse to find the document, add meta data an “Publish”.  There is a document link created which you can link to if desired.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Upload a Document to your MyPage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Select Your Name-&gt;MyPage.  Select Manage-&gt;Content. Select Documents and Media from the left side menu. This is your personal library. Click Add to add documents/images. Once you upload the document, select Details and Get URL to find the URL to the image you just uploaded.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75368"/>
            <a:ext cx="780415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52900"/>
            <a:ext cx="35433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613354"/>
            <a:ext cx="3200400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Retrieval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 – Add Data Layers</a:t>
            </a:r>
            <a:endParaRPr lang="en-US" dirty="0"/>
          </a:p>
        </p:txBody>
      </p:sp>
      <p:pic>
        <p:nvPicPr>
          <p:cNvPr id="6" name="Content Placeholder 5" descr="1 Select Data Layer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4669" y="1517000"/>
            <a:ext cx="5892064" cy="4408518"/>
          </a:xfrm>
          <a:ln w="3175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D57DBB9-07C6-49AB-BFD5-E737C7E241F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8458200" y="6477000"/>
            <a:ext cx="685800" cy="227013"/>
          </a:xfrm>
          <a:prstGeom prst="rect">
            <a:avLst/>
          </a:prstGeom>
        </p:spPr>
        <p:txBody>
          <a:bodyPr/>
          <a:lstStyle/>
          <a:p>
            <a:fld id="{373724D0-DD0F-42EF-84DE-838DB5D26951}" type="datetime1">
              <a:rPr lang="en-US" smtClean="0"/>
              <a:pPr/>
              <a:t>4/19/16</a:t>
            </a:fld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286000" y="2270760"/>
            <a:ext cx="426720" cy="56388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54711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 – Select the Date</a:t>
            </a:r>
            <a:endParaRPr lang="en-US" dirty="0"/>
          </a:p>
        </p:txBody>
      </p:sp>
      <p:pic>
        <p:nvPicPr>
          <p:cNvPr id="6" name="Content Placeholder 5" descr="2 select dat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91299" y="1548530"/>
            <a:ext cx="5871046" cy="4392792"/>
          </a:xfrm>
          <a:ln w="3175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D57DBB9-07C6-49AB-BFD5-E737C7E241F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8458200" y="6477000"/>
            <a:ext cx="685800" cy="227013"/>
          </a:xfrm>
          <a:prstGeom prst="rect">
            <a:avLst/>
          </a:prstGeom>
        </p:spPr>
        <p:txBody>
          <a:bodyPr/>
          <a:lstStyle/>
          <a:p>
            <a:fld id="{373724D0-DD0F-42EF-84DE-838DB5D26951}" type="datetime1">
              <a:rPr lang="en-US" smtClean="0"/>
              <a:pPr/>
              <a:t>4/19/16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2603940" y="1817760"/>
            <a:ext cx="1203960" cy="27432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2193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 – Select the Data Point</a:t>
            </a:r>
            <a:endParaRPr lang="en-US" dirty="0"/>
          </a:p>
        </p:txBody>
      </p:sp>
      <p:pic>
        <p:nvPicPr>
          <p:cNvPr id="6" name="Content Placeholder 5" descr="3 select data point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4150" y="1485464"/>
            <a:ext cx="5986664" cy="4479299"/>
          </a:xfrm>
          <a:ln w="3175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D57DBB9-07C6-49AB-BFD5-E737C7E241F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8458200" y="6477000"/>
            <a:ext cx="685800" cy="227013"/>
          </a:xfrm>
          <a:prstGeom prst="rect">
            <a:avLst/>
          </a:prstGeom>
        </p:spPr>
        <p:txBody>
          <a:bodyPr/>
          <a:lstStyle/>
          <a:p>
            <a:fld id="{373724D0-DD0F-42EF-84DE-838DB5D26951}" type="datetime1">
              <a:rPr lang="en-US" smtClean="0"/>
              <a:pPr/>
              <a:t>4/19/16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5161629" y="2380595"/>
            <a:ext cx="807720" cy="70104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5343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6771"/>
            <a:ext cx="8229600" cy="874249"/>
          </a:xfrm>
        </p:spPr>
        <p:txBody>
          <a:bodyPr/>
          <a:lstStyle/>
          <a:p>
            <a:r>
              <a:rPr lang="en-US" dirty="0" smtClean="0"/>
              <a:t>Vis system popup window</a:t>
            </a:r>
            <a:endParaRPr lang="en-US" dirty="0"/>
          </a:p>
        </p:txBody>
      </p:sp>
      <p:pic>
        <p:nvPicPr>
          <p:cNvPr id="6" name="Content Placeholder 5" descr="4 data popup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88968" y="1727200"/>
            <a:ext cx="6698672" cy="4077453"/>
          </a:xfrm>
          <a:ln w="3175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D57DBB9-07C6-49AB-BFD5-E737C7E241F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8458200" y="6477000"/>
            <a:ext cx="685800" cy="227013"/>
          </a:xfrm>
          <a:prstGeom prst="rect">
            <a:avLst/>
          </a:prstGeom>
        </p:spPr>
        <p:txBody>
          <a:bodyPr/>
          <a:lstStyle/>
          <a:p>
            <a:fld id="{373724D0-DD0F-42EF-84DE-838DB5D26951}" type="datetime1">
              <a:rPr lang="en-US" smtClean="0"/>
              <a:pPr/>
              <a:t>4/19/16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987972" y="2188250"/>
            <a:ext cx="413582" cy="59540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6631" y="1439390"/>
            <a:ext cx="1523999" cy="923330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all Atmosphere Data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7179619" y="2362720"/>
            <a:ext cx="345788" cy="44248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25406" y="1787775"/>
            <a:ext cx="1523999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Plot Data in a Table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3972911" y="5339255"/>
            <a:ext cx="650066" cy="10562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54530" y="4916750"/>
            <a:ext cx="1523999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the X axis Timeline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7191703" y="3276600"/>
            <a:ext cx="428298" cy="43355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483367" y="3681737"/>
            <a:ext cx="1523999" cy="923330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this Data to a multi-site Plot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>
            <a:off x="3032760" y="1807779"/>
            <a:ext cx="868680" cy="25408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951891" y="1401550"/>
            <a:ext cx="1523999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to this school’s page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287579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Retrieval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What school reported the coldest solar noon temperature in Poland on </a:t>
            </a:r>
          </a:p>
          <a:p>
            <a:pPr>
              <a:buNone/>
            </a:pPr>
            <a:r>
              <a:rPr lang="en-US" dirty="0" smtClean="0"/>
              <a:t>       2/16/2014? What was the temperature?</a:t>
            </a:r>
          </a:p>
          <a:p>
            <a:endParaRPr lang="en-US" dirty="0" smtClean="0"/>
          </a:p>
          <a:p>
            <a:r>
              <a:rPr lang="en-US" dirty="0" smtClean="0"/>
              <a:t>What was the temperature for the one school which reported data in Argentina on that date?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Make a chart showing the Solar Noon Temperature Dailies for 1 year with data from the school in Poland and the school in Argentina. </a:t>
            </a:r>
          </a:p>
          <a:p>
            <a:pPr lvl="1"/>
            <a:r>
              <a:rPr lang="en-US" dirty="0" smtClean="0"/>
              <a:t>What do you see happening?</a:t>
            </a:r>
          </a:p>
          <a:p>
            <a:pPr lvl="1"/>
            <a:r>
              <a:rPr lang="en-US" dirty="0" smtClean="0"/>
              <a:t>Why does it happen</a:t>
            </a:r>
          </a:p>
          <a:p>
            <a:pPr lvl="1"/>
            <a:r>
              <a:rPr lang="en-US" dirty="0" smtClean="0"/>
              <a:t>Try checking and un-checking the “Auto Y-Axis” button to see what happens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Find someone in another country that is doing the clouds protocol this year (or a protocol of your choice) and request to be a friend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202613" y="6624638"/>
            <a:ext cx="941387" cy="185737"/>
          </a:xfrm>
          <a:prstGeom prst="rect">
            <a:avLst/>
          </a:prstGeom>
        </p:spPr>
        <p:txBody>
          <a:bodyPr/>
          <a:lstStyle/>
          <a:p>
            <a:fld id="{373724D0-DD0F-42EF-84DE-838DB5D26951}" type="datetime1">
              <a:rPr lang="en-US" smtClean="0"/>
              <a:pPr/>
              <a:t>4/19/16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31573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your MyPage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79814" y="1727797"/>
            <a:ext cx="4915414" cy="4240257"/>
          </a:xfrm>
        </p:spPr>
        <p:txBody>
          <a:bodyPr/>
          <a:lstStyle/>
          <a:p>
            <a:r>
              <a:rPr lang="en-US" dirty="0" smtClean="0"/>
              <a:t>Update information about yourself</a:t>
            </a:r>
          </a:p>
          <a:p>
            <a:r>
              <a:rPr lang="en-US" dirty="0" smtClean="0"/>
              <a:t>Update the number of students you teach</a:t>
            </a:r>
          </a:p>
          <a:p>
            <a:r>
              <a:rPr lang="en-US" dirty="0" smtClean="0"/>
              <a:t>Update which protocols you use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29985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963" y="1518834"/>
            <a:ext cx="8539566" cy="5083443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 smtClean="0"/>
              <a:t>What school reported the coldest temperature in Poland on  2/16/2014? What was the temperature?</a:t>
            </a:r>
          </a:p>
          <a:p>
            <a:pPr lvl="1"/>
            <a:r>
              <a:rPr lang="en-US" sz="2200" dirty="0" smtClean="0"/>
              <a:t>If you did solar noon dailies - </a:t>
            </a:r>
            <a:r>
              <a:rPr lang="en-US" sz="2600" b="1" dirty="0" smtClean="0"/>
              <a:t>Gymnasium No 1, daily average -1C, minimum daily, -5C</a:t>
            </a:r>
          </a:p>
          <a:p>
            <a:pPr lvl="1"/>
            <a:r>
              <a:rPr lang="en-US" sz="2600" dirty="0" smtClean="0"/>
              <a:t>If you did minimum - </a:t>
            </a:r>
            <a:r>
              <a:rPr lang="en-US" sz="2600" b="1" dirty="0" err="1" smtClean="0"/>
              <a:t>Gimnazium</a:t>
            </a:r>
            <a:r>
              <a:rPr lang="en-US" sz="2600" b="1" dirty="0" smtClean="0"/>
              <a:t> por. </a:t>
            </a:r>
            <a:r>
              <a:rPr lang="en-US" sz="2600" b="1" dirty="0" err="1" smtClean="0"/>
              <a:t>J.Czumy</a:t>
            </a:r>
            <a:r>
              <a:rPr lang="en-US" sz="2600" b="1" dirty="0" smtClean="0"/>
              <a:t> in </a:t>
            </a:r>
            <a:r>
              <a:rPr lang="en-US" sz="2600" b="1" dirty="0" err="1" smtClean="0"/>
              <a:t>Celestynów</a:t>
            </a:r>
            <a:r>
              <a:rPr lang="en-US" sz="2600" b="1" dirty="0" smtClean="0"/>
              <a:t> -6C</a:t>
            </a:r>
          </a:p>
          <a:p>
            <a:pPr>
              <a:buNone/>
            </a:pPr>
            <a:endParaRPr lang="en-US" sz="2600" dirty="0" smtClean="0"/>
          </a:p>
          <a:p>
            <a:r>
              <a:rPr lang="en-US" sz="2600" dirty="0" smtClean="0"/>
              <a:t>What was </a:t>
            </a:r>
            <a:r>
              <a:rPr lang="en-US" sz="2600" smtClean="0"/>
              <a:t>the average temperature </a:t>
            </a:r>
            <a:r>
              <a:rPr lang="en-US" sz="2600" dirty="0" smtClean="0"/>
              <a:t>for the one school which reported data in Argentina on that date?</a:t>
            </a:r>
          </a:p>
          <a:p>
            <a:pPr>
              <a:buNone/>
            </a:pPr>
            <a:r>
              <a:rPr lang="en-US" sz="2600" dirty="0" smtClean="0"/>
              <a:t>---   	</a:t>
            </a:r>
            <a:r>
              <a:rPr lang="en-US" sz="2600" b="1" dirty="0" smtClean="0"/>
              <a:t>21.7 C</a:t>
            </a:r>
          </a:p>
          <a:p>
            <a:pPr>
              <a:buNone/>
            </a:pPr>
            <a:endParaRPr lang="en-US" sz="2600" dirty="0" smtClean="0"/>
          </a:p>
          <a:p>
            <a:r>
              <a:rPr lang="en-US" sz="2600" dirty="0" smtClean="0"/>
              <a:t>Make a chart showing the Solar Noon Temperature Dailies for 1 year with data from the school in Poland and the school in Argentina. </a:t>
            </a:r>
          </a:p>
          <a:p>
            <a:pPr lvl="1"/>
            <a:r>
              <a:rPr lang="en-US" sz="2600" dirty="0" smtClean="0"/>
              <a:t>What do you see happening?</a:t>
            </a:r>
          </a:p>
          <a:p>
            <a:pPr lvl="1"/>
            <a:r>
              <a:rPr lang="en-US" sz="2600" dirty="0" smtClean="0"/>
              <a:t>Why does it happen</a:t>
            </a:r>
          </a:p>
          <a:p>
            <a:pPr lvl="1"/>
            <a:r>
              <a:rPr lang="en-US" sz="2600" dirty="0" smtClean="0"/>
              <a:t>Try checking and un-checking the “Auto Y-Axis” button to see what happens</a:t>
            </a:r>
          </a:p>
          <a:p>
            <a:pPr>
              <a:buNone/>
            </a:pPr>
            <a:r>
              <a:rPr lang="en-US" sz="2600" dirty="0" smtClean="0"/>
              <a:t>---	</a:t>
            </a:r>
            <a:r>
              <a:rPr lang="en-US" sz="2600" b="1" dirty="0" smtClean="0"/>
              <a:t>The temperature cycles are shifted relative to each other…because they are in the north/south latitudes</a:t>
            </a:r>
          </a:p>
          <a:p>
            <a:pPr>
              <a:buNone/>
            </a:pPr>
            <a:endParaRPr lang="en-US" sz="2600" dirty="0" smtClean="0"/>
          </a:p>
          <a:p>
            <a:r>
              <a:rPr lang="en-US" sz="2600" dirty="0" smtClean="0"/>
              <a:t>Find someone in another country that is doing the clouds protocol this year (or a protocol of your choice) and request to be a friend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202613" y="6624638"/>
            <a:ext cx="941387" cy="185737"/>
          </a:xfrm>
          <a:prstGeom prst="rect">
            <a:avLst/>
          </a:prstGeom>
        </p:spPr>
        <p:txBody>
          <a:bodyPr/>
          <a:lstStyle/>
          <a:p>
            <a:fld id="{373724D0-DD0F-42EF-84DE-838DB5D26951}" type="datetime1">
              <a:rPr lang="en-US" smtClean="0"/>
              <a:pPr/>
              <a:t>4/19/16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5691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Posting to a Forum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the Atmosphere forum, join the community and post a comment about doing the Aerosol protocol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Posting to a Forum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/>
        </p:nvGraphicFramePr>
        <p:xfrm>
          <a:off x="16329" y="1668281"/>
          <a:ext cx="9144000" cy="2410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Cheat</a:t>
                      </a:r>
                      <a:r>
                        <a:rPr lang="en-US" sz="2000" baseline="0" dirty="0" smtClean="0"/>
                        <a:t> sheet help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Post to a Forum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Go to the forum you are interested in and click “Post a new Thread”, or click “Reply” to an existing thread.  You can also “subscribe” to the forum to receive email anytime someone posts to the forum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Communities are listed under Community-&gt;GLOBE Communities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Posting to a Forum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575" y="1295400"/>
            <a:ext cx="75628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someone in another country who has done a protocol you are interested in </a:t>
            </a:r>
            <a:r>
              <a:rPr lang="en-US" b="1" dirty="0" smtClean="0"/>
              <a:t>within the last year.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Find their MyPage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Request to be their friend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Collaborator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/>
        </p:nvGraphicFramePr>
        <p:xfrm>
          <a:off x="16329" y="1668281"/>
          <a:ext cx="9144000" cy="2410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Cheat</a:t>
                      </a:r>
                      <a:r>
                        <a:rPr lang="en-US" sz="2000" baseline="0" dirty="0" smtClean="0"/>
                        <a:t> sheet help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Find Someone to Collaborate With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Select Community-&gt;Find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a Project Collaborator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from the top Menu. Use the form to find someone who is in a particular country and using the same protocols as you. Select “Add as Friend” and they will receive an email from you.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Collaborator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681" y="1740353"/>
            <a:ext cx="831532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Setup a workshop with your choice of protocols in your choice of location. Do not set it to “active”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Find the friendly URL for the workshop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Make sure you know where to “View Roster” and how to change user’s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26970"/>
            <a:ext cx="8229600" cy="2441083"/>
          </a:xfrm>
        </p:spPr>
        <p:txBody>
          <a:bodyPr/>
          <a:lstStyle/>
          <a:p>
            <a:pPr algn="ctr">
              <a:buNone/>
            </a:pPr>
            <a:r>
              <a:rPr lang="en-US" sz="2000" b="1" dirty="0" smtClean="0"/>
              <a:t>If you follow these steps – your teachers will be able to interact with GLOBE flawlessly!</a:t>
            </a:r>
          </a:p>
          <a:p>
            <a:pPr lvl="1"/>
            <a:r>
              <a:rPr lang="en-US" sz="1800" b="1" dirty="0" smtClean="0"/>
              <a:t>1) Create the Workshop</a:t>
            </a:r>
          </a:p>
          <a:p>
            <a:pPr lvl="1"/>
            <a:r>
              <a:rPr lang="en-US" sz="1800" b="1" dirty="0" smtClean="0"/>
              <a:t>2) Assign the trainers for the workshop</a:t>
            </a:r>
          </a:p>
          <a:p>
            <a:pPr lvl="1"/>
            <a:r>
              <a:rPr lang="en-US" sz="1800" b="1" dirty="0" smtClean="0"/>
              <a:t>3) Make the workshop Active</a:t>
            </a:r>
          </a:p>
          <a:p>
            <a:pPr lvl="1"/>
            <a:r>
              <a:rPr lang="en-US" sz="1800" b="1" dirty="0" smtClean="0"/>
              <a:t>4) Accept people into the workshop</a:t>
            </a:r>
          </a:p>
          <a:p>
            <a:pPr lvl="1"/>
            <a:r>
              <a:rPr lang="en-US" sz="1800" b="1" dirty="0" smtClean="0"/>
              <a:t>5) Change people’s status as they complete the workshop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/>
        </p:nvGraphicFramePr>
        <p:xfrm>
          <a:off x="16329" y="1668281"/>
          <a:ext cx="9144000" cy="1569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Cheat</a:t>
                      </a:r>
                      <a:r>
                        <a:rPr lang="en-US" sz="2000" baseline="0" dirty="0" smtClean="0"/>
                        <a:t> sheet help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Create Workshops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Go to Manage-&gt; Workshop Administration. Select “Create New Workshop”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778" y="707118"/>
            <a:ext cx="6921500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9700" y="1935617"/>
            <a:ext cx="77343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Your MyPage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727200"/>
          <a:ext cx="8229600" cy="4163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Cheat</a:t>
                      </a:r>
                      <a:r>
                        <a:rPr lang="en-US" sz="2000" baseline="0" dirty="0" smtClean="0"/>
                        <a:t> sheet help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Change the content on their MyPage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Click on the first link on the drop down arrow on the top right of the page (Goto-&gt;MyPage). Look for and click on the small pencil icon in the middle column of the page. You will see a form which you can input information into.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Input the number of students they directly support (for GLOBE metrics)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Click on “Go to” and select “MyPage”. On the right side of the page, select the “Edit” button next to “Number of my students using GLOBE this year”.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Input which protocols and learning activities they use (for GLOBE metrics, and to let other teachers know what is useful)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Click on Your Name and select “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MPage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”. On the right side of the page, select the Tab “Protocols and Activities Used”. Click on “Edit” to select which you use.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31" y="392912"/>
            <a:ext cx="8229600" cy="874249"/>
          </a:xfrm>
        </p:spPr>
        <p:txBody>
          <a:bodyPr/>
          <a:lstStyle/>
          <a:p>
            <a:r>
              <a:rPr lang="en-US" dirty="0" smtClean="0"/>
              <a:t>Updating your MyPage</a:t>
            </a:r>
            <a:endParaRPr lang="en-US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34510" y="2500500"/>
            <a:ext cx="34671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D57DBB9-07C6-49AB-BFD5-E737C7E241F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458200" y="6477000"/>
            <a:ext cx="685800" cy="227013"/>
          </a:xfrm>
          <a:prstGeom prst="rect">
            <a:avLst/>
          </a:prstGeom>
        </p:spPr>
        <p:txBody>
          <a:bodyPr/>
          <a:lstStyle/>
          <a:p>
            <a:fld id="{373724D0-DD0F-42EF-84DE-838DB5D26951}" type="datetime1">
              <a:rPr lang="en-US" smtClean="0"/>
              <a:pPr/>
              <a:t>4/19/16</a:t>
            </a:fld>
            <a:endParaRPr lang="en-US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676" y="1061261"/>
            <a:ext cx="3528629" cy="146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29" y="2727373"/>
            <a:ext cx="5112686" cy="1848557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701836"/>
      </p:ext>
    </p:extLst>
  </p:cSld>
  <p:clrMapOvr>
    <a:masterClrMapping/>
  </p:clrMapOvr>
  <p:transition xmlns:p14="http://schemas.microsoft.com/office/powerpoint/2010/main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News/Events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your partner page and add a news article about your being here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News/Events to your partner/country page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727200"/>
          <a:ext cx="8229600" cy="3041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Cheat</a:t>
                      </a:r>
                      <a:r>
                        <a:rPr lang="en-US" sz="2000" baseline="0" dirty="0" smtClean="0"/>
                        <a:t> sheet help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Post a News or Event Article on their page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Select 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Times New Roman"/>
                        </a:rPr>
                        <a:t>Goto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&gt;Partner page name. Select Manage-&gt;Site Administration-&gt;Content from the drop down menu on the top right.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Select CMS News or CMS Events from the left hand navigation. Click Add News or Add Events. Enter required fields and click “Publish”.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3071"/>
            <a:ext cx="8229600" cy="874249"/>
          </a:xfrm>
        </p:spPr>
        <p:txBody>
          <a:bodyPr/>
          <a:lstStyle/>
          <a:p>
            <a:r>
              <a:rPr lang="en-US" dirty="0" smtClean="0"/>
              <a:t>Adding News and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" y="1240117"/>
            <a:ext cx="8229600" cy="424025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From your country/partner page, select Manage and go to Content</a:t>
            </a:r>
          </a:p>
          <a:p>
            <a:pPr lvl="1"/>
            <a:r>
              <a:rPr lang="en-US" sz="1600" dirty="0" smtClean="0"/>
              <a:t>This is only available when you are on your country (or school) pages</a:t>
            </a:r>
          </a:p>
          <a:p>
            <a:r>
              <a:rPr lang="en-US" sz="2000" dirty="0" smtClean="0"/>
              <a:t>On the left menu you will see options to Add News (CMS News), Add Events, (CMS Events) and upload Documents and Media</a:t>
            </a:r>
          </a:p>
          <a:p>
            <a:pPr lvl="1"/>
            <a:r>
              <a:rPr lang="en-US" dirty="0" smtClean="0"/>
              <a:t>Documents and Media can be linked to from your web content, news or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8458200" y="6477000"/>
            <a:ext cx="685800" cy="227013"/>
          </a:xfrm>
        </p:spPr>
        <p:txBody>
          <a:bodyPr/>
          <a:lstStyle/>
          <a:p>
            <a:fld id="{373724D0-DD0F-42EF-84DE-838DB5D26951}" type="datetime1">
              <a:rPr lang="en-US" smtClean="0"/>
              <a:pPr/>
              <a:t>4/19/16</a:t>
            </a:fld>
            <a:endParaRPr lang="en-US" dirty="0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730" y="3550920"/>
            <a:ext cx="4076700" cy="2019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4470" y="3150870"/>
            <a:ext cx="3086100" cy="41529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Add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321"/>
            <a:ext cx="4693920" cy="47853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Select CMS News, and “Add News”</a:t>
            </a:r>
          </a:p>
          <a:p>
            <a:r>
              <a:rPr lang="en-US" dirty="0" smtClean="0"/>
              <a:t>Fill in required fields</a:t>
            </a:r>
          </a:p>
          <a:p>
            <a:pPr lvl="1"/>
            <a:r>
              <a:rPr lang="en-US" dirty="0" smtClean="0"/>
              <a:t>Filename (Title)</a:t>
            </a:r>
          </a:p>
          <a:p>
            <a:pPr lvl="1"/>
            <a:r>
              <a:rPr lang="en-US" dirty="0" smtClean="0"/>
              <a:t>News Title</a:t>
            </a:r>
          </a:p>
          <a:p>
            <a:pPr lvl="1"/>
            <a:r>
              <a:rPr lang="en-US" dirty="0" smtClean="0"/>
              <a:t>Short and Long descriptions</a:t>
            </a:r>
          </a:p>
          <a:p>
            <a:pPr lvl="1"/>
            <a:r>
              <a:rPr lang="en-US" dirty="0" smtClean="0"/>
              <a:t>Full text (Content)</a:t>
            </a:r>
          </a:p>
          <a:p>
            <a:pPr lvl="1"/>
            <a:r>
              <a:rPr lang="en-US" dirty="0" smtClean="0"/>
              <a:t>Optional metadata</a:t>
            </a:r>
          </a:p>
          <a:p>
            <a:pPr lvl="1"/>
            <a:r>
              <a:rPr lang="en-US" dirty="0" smtClean="0"/>
              <a:t>Upload images/videos</a:t>
            </a:r>
          </a:p>
          <a:p>
            <a:r>
              <a:rPr lang="en-US" dirty="0" smtClean="0"/>
              <a:t>Click Save and Publish, or schedule the article to be live on specific dates</a:t>
            </a:r>
          </a:p>
          <a:p>
            <a:r>
              <a:rPr lang="en-US" dirty="0" smtClean="0"/>
              <a:t>News will appear on your country/partner page</a:t>
            </a:r>
          </a:p>
          <a:p>
            <a:r>
              <a:rPr lang="en-US" dirty="0" smtClean="0"/>
              <a:t>You can go back and edit or add translations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7225" y="0"/>
            <a:ext cx="4676775" cy="194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9015" y="2113280"/>
            <a:ext cx="3956050" cy="741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71386" y="334055"/>
            <a:ext cx="4915414" cy="874249"/>
          </a:xfrm>
        </p:spPr>
        <p:txBody>
          <a:bodyPr/>
          <a:lstStyle/>
          <a:p>
            <a:r>
              <a:rPr lang="en-US" dirty="0" smtClean="0"/>
              <a:t>Navigation Challenge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771386" y="1012362"/>
            <a:ext cx="4915414" cy="5208813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many GLOBE Schools in India?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the URL a teacher goes to </a:t>
            </a:r>
            <a:r>
              <a:rPr lang="en-US" dirty="0" err="1" smtClean="0"/>
              <a:t>to</a:t>
            </a:r>
            <a:r>
              <a:rPr lang="en-US" dirty="0" smtClean="0"/>
              <a:t> join GLOBE?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the URL for where I post bugs and questions about the site?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many workshops are currently scheduled in Argentina?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many Learning Activities are associated with the Aerosol protocol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Who posted to the scientists blog on 1/23/16?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many schools received the Atmosphere Science Honor Roll in 12/2015?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theme/theme1.xml><?xml version="1.0" encoding="utf-8"?>
<a:theme xmlns:a="http://schemas.openxmlformats.org/drawingml/2006/main" name="GLOBE Master PPT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Data Entry</Template>
  <TotalTime>4888</TotalTime>
  <Words>1386</Words>
  <Application>Microsoft Macintosh PowerPoint</Application>
  <PresentationFormat>On-screen Show (4:3)</PresentationFormat>
  <Paragraphs>177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GLOBE Master PPT2015</vt:lpstr>
      <vt:lpstr>NSF GLOBE Workshop</vt:lpstr>
      <vt:lpstr>Update your MyPage</vt:lpstr>
      <vt:lpstr>Update Your MyPage</vt:lpstr>
      <vt:lpstr>Updating your MyPage</vt:lpstr>
      <vt:lpstr>Adding News/Events</vt:lpstr>
      <vt:lpstr>Add News/Events to your partner/country page</vt:lpstr>
      <vt:lpstr>Adding News and Events</vt:lpstr>
      <vt:lpstr>Example – Add News</vt:lpstr>
      <vt:lpstr>Navigation Challenge</vt:lpstr>
      <vt:lpstr>Navigation Challenge - Hints</vt:lpstr>
      <vt:lpstr>Uploading a Document</vt:lpstr>
      <vt:lpstr>Uploading a Document</vt:lpstr>
      <vt:lpstr>PowerPoint Presentation</vt:lpstr>
      <vt:lpstr>Visualization Retrieval</vt:lpstr>
      <vt:lpstr>Step 1 – Add Data Layers</vt:lpstr>
      <vt:lpstr>Step 2 – Select the Date</vt:lpstr>
      <vt:lpstr>Step 3 – Select the Data Point</vt:lpstr>
      <vt:lpstr>Vis system popup window</vt:lpstr>
      <vt:lpstr>Visualization Retrieval</vt:lpstr>
      <vt:lpstr>Answers</vt:lpstr>
      <vt:lpstr>Posting to a Forum</vt:lpstr>
      <vt:lpstr>Posting to a Forum</vt:lpstr>
      <vt:lpstr>Posting to a Forum</vt:lpstr>
      <vt:lpstr>Collaboration Search</vt:lpstr>
      <vt:lpstr>Project Collaborator</vt:lpstr>
      <vt:lpstr>Project Collaborator</vt:lpstr>
      <vt:lpstr>Create a Workshop</vt:lpstr>
      <vt:lpstr>Create a Workshop</vt:lpstr>
      <vt:lpstr>PowerPoint Presentation</vt:lpstr>
    </vt:vector>
  </TitlesOfParts>
  <Company>Raytheon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Event Name</dc:subject>
  <dc:creator>David Overoye</dc:creator>
  <cp:keywords>Raytheon</cp:keywords>
  <dc:description>Template: Mark Johnson, Silver Fox Productions
Formatting:
Event Date:
Event Location:
Audience Type: Internal</dc:description>
  <cp:lastModifiedBy>Tony Murphy</cp:lastModifiedBy>
  <cp:revision>375</cp:revision>
  <dcterms:created xsi:type="dcterms:W3CDTF">2014-05-03T06:05:32Z</dcterms:created>
  <dcterms:modified xsi:type="dcterms:W3CDTF">2016-04-20T12:42:28Z</dcterms:modified>
</cp:coreProperties>
</file>