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60" r:id="rId1"/>
  </p:sldMasterIdLst>
  <p:notesMasterIdLst>
    <p:notesMasterId r:id="rId23"/>
  </p:notesMasterIdLst>
  <p:sldIdLst>
    <p:sldId id="256" r:id="rId2"/>
    <p:sldId id="333" r:id="rId3"/>
    <p:sldId id="351" r:id="rId4"/>
    <p:sldId id="331" r:id="rId5"/>
    <p:sldId id="332" r:id="rId6"/>
    <p:sldId id="339" r:id="rId7"/>
    <p:sldId id="352" r:id="rId8"/>
    <p:sldId id="353" r:id="rId9"/>
    <p:sldId id="342" r:id="rId10"/>
    <p:sldId id="356" r:id="rId11"/>
    <p:sldId id="355" r:id="rId12"/>
    <p:sldId id="358" r:id="rId13"/>
    <p:sldId id="359" r:id="rId14"/>
    <p:sldId id="360" r:id="rId15"/>
    <p:sldId id="350" r:id="rId16"/>
    <p:sldId id="347" r:id="rId17"/>
    <p:sldId id="341" r:id="rId18"/>
    <p:sldId id="343" r:id="rId19"/>
    <p:sldId id="357" r:id="rId20"/>
    <p:sldId id="349" r:id="rId21"/>
    <p:sldId id="348"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7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97"/>
    <p:restoredTop sz="86631"/>
  </p:normalViewPr>
  <p:slideViewPr>
    <p:cSldViewPr snapToGrid="0" snapToObjects="1">
      <p:cViewPr varScale="1">
        <p:scale>
          <a:sx n="98" d="100"/>
          <a:sy n="98" d="100"/>
        </p:scale>
        <p:origin x="432" y="192"/>
      </p:cViewPr>
      <p:guideLst>
        <p:guide orient="horz" pos="2160"/>
        <p:guide pos="2880"/>
      </p:guideLst>
    </p:cSldViewPr>
  </p:slideViewPr>
  <p:outlineViewPr>
    <p:cViewPr>
      <p:scale>
        <a:sx n="33" d="100"/>
        <a:sy n="33" d="100"/>
      </p:scale>
      <p:origin x="0" y="-41312"/>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498013-062B-9C47-BBF1-9761D9B133B5}" type="datetimeFigureOut">
              <a:rPr lang="en-US" smtClean="0"/>
              <a:t>7/28/17</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C872E0-1ED5-104A-A2D5-4751C0D45915}" type="slidenum">
              <a:rPr lang="en-US" smtClean="0"/>
              <a:t>‹#›</a:t>
            </a:fld>
            <a:endParaRPr lang="en-US" dirty="0"/>
          </a:p>
        </p:txBody>
      </p:sp>
    </p:spTree>
    <p:extLst>
      <p:ext uri="{BB962C8B-B14F-4D97-AF65-F5344CB8AC3E}">
        <p14:creationId xmlns:p14="http://schemas.microsoft.com/office/powerpoint/2010/main" val="15879592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C872E0-1ED5-104A-A2D5-4751C0D45915}" type="slidenum">
              <a:rPr lang="en-US" smtClean="0"/>
              <a:t>0</a:t>
            </a:fld>
            <a:endParaRPr lang="en-US" dirty="0"/>
          </a:p>
        </p:txBody>
      </p:sp>
    </p:spTree>
    <p:extLst>
      <p:ext uri="{BB962C8B-B14F-4D97-AF65-F5344CB8AC3E}">
        <p14:creationId xmlns:p14="http://schemas.microsoft.com/office/powerpoint/2010/main" val="648856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C872E0-1ED5-104A-A2D5-4751C0D45915}" type="slidenum">
              <a:rPr lang="en-US" smtClean="0"/>
              <a:t>1</a:t>
            </a:fld>
            <a:endParaRPr lang="en-US" dirty="0"/>
          </a:p>
        </p:txBody>
      </p:sp>
    </p:spTree>
    <p:extLst>
      <p:ext uri="{BB962C8B-B14F-4D97-AF65-F5344CB8AC3E}">
        <p14:creationId xmlns:p14="http://schemas.microsoft.com/office/powerpoint/2010/main" val="7828563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Eggs image:</a:t>
            </a:r>
            <a:r>
              <a:rPr lang="en-US" baseline="0" dirty="0" smtClean="0"/>
              <a:t> Jenn Glaser, for the GLOBE Program</a:t>
            </a:r>
            <a:endParaRPr lang="en-US" dirty="0"/>
          </a:p>
        </p:txBody>
      </p:sp>
      <p:sp>
        <p:nvSpPr>
          <p:cNvPr id="4" name="Slide Number Placeholder 3"/>
          <p:cNvSpPr>
            <a:spLocks noGrp="1"/>
          </p:cNvSpPr>
          <p:nvPr>
            <p:ph type="sldNum" sz="quarter" idx="10"/>
          </p:nvPr>
        </p:nvSpPr>
        <p:spPr/>
        <p:txBody>
          <a:bodyPr/>
          <a:lstStyle/>
          <a:p>
            <a:fld id="{B2C872E0-1ED5-104A-A2D5-4751C0D45915}" type="slidenum">
              <a:rPr lang="en-US" smtClean="0"/>
              <a:t>2</a:t>
            </a:fld>
            <a:endParaRPr lang="en-US" dirty="0"/>
          </a:p>
        </p:txBody>
      </p:sp>
    </p:spTree>
    <p:extLst>
      <p:ext uri="{BB962C8B-B14F-4D97-AF65-F5344CB8AC3E}">
        <p14:creationId xmlns:p14="http://schemas.microsoft.com/office/powerpoint/2010/main" val="113745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Adult Mosquito Photo Credit: Dean Calma / IAEA</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Eggs: Jenn Glaser for GLOBE</a:t>
            </a:r>
          </a:p>
          <a:p>
            <a:endParaRPr lang="en-US" dirty="0"/>
          </a:p>
        </p:txBody>
      </p:sp>
      <p:sp>
        <p:nvSpPr>
          <p:cNvPr id="4" name="Slide Number Placeholder 3"/>
          <p:cNvSpPr>
            <a:spLocks noGrp="1"/>
          </p:cNvSpPr>
          <p:nvPr>
            <p:ph type="sldNum" sz="quarter" idx="10"/>
          </p:nvPr>
        </p:nvSpPr>
        <p:spPr/>
        <p:txBody>
          <a:bodyPr/>
          <a:lstStyle/>
          <a:p>
            <a:fld id="{B2C872E0-1ED5-104A-A2D5-4751C0D45915}" type="slidenum">
              <a:rPr lang="en-US" smtClean="0"/>
              <a:t>3</a:t>
            </a:fld>
            <a:endParaRPr lang="en-US" dirty="0"/>
          </a:p>
        </p:txBody>
      </p:sp>
    </p:spTree>
    <p:extLst>
      <p:ext uri="{BB962C8B-B14F-4D97-AF65-F5344CB8AC3E}">
        <p14:creationId xmlns:p14="http://schemas.microsoft.com/office/powerpoint/2010/main" val="9909699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Egg</a:t>
            </a:r>
            <a:r>
              <a:rPr lang="en-US" baseline="0" dirty="0" smtClean="0"/>
              <a:t> image: Jenn Glaser, for GLOBE</a:t>
            </a:r>
            <a:endParaRPr lang="en-US" dirty="0"/>
          </a:p>
        </p:txBody>
      </p:sp>
      <p:sp>
        <p:nvSpPr>
          <p:cNvPr id="4" name="Slide Number Placeholder 3"/>
          <p:cNvSpPr>
            <a:spLocks noGrp="1"/>
          </p:cNvSpPr>
          <p:nvPr>
            <p:ph type="sldNum" sz="quarter" idx="10"/>
          </p:nvPr>
        </p:nvSpPr>
        <p:spPr/>
        <p:txBody>
          <a:bodyPr/>
          <a:lstStyle/>
          <a:p>
            <a:fld id="{B2C872E0-1ED5-104A-A2D5-4751C0D45915}" type="slidenum">
              <a:rPr lang="en-US" smtClean="0"/>
              <a:t>4</a:t>
            </a:fld>
            <a:endParaRPr lang="en-US" dirty="0"/>
          </a:p>
        </p:txBody>
      </p:sp>
    </p:spTree>
    <p:extLst>
      <p:ext uri="{BB962C8B-B14F-4D97-AF65-F5344CB8AC3E}">
        <p14:creationId xmlns:p14="http://schemas.microsoft.com/office/powerpoint/2010/main" val="16372852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C915668-44EC-4746-AC3C-F46EF45ADDC4}" type="datetime1">
              <a:rPr lang="en-US" smtClean="0"/>
              <a:t>7/28/17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8408D40-E840-B649-8C1F-148E738ADDFC}" type="slidenum">
              <a:rPr lang="en-US" smtClean="0"/>
              <a:t>‹#›</a:t>
            </a:fld>
            <a:endParaRPr lang="en-US" dirty="0"/>
          </a:p>
        </p:txBody>
      </p:sp>
    </p:spTree>
    <p:extLst>
      <p:ext uri="{BB962C8B-B14F-4D97-AF65-F5344CB8AC3E}">
        <p14:creationId xmlns:p14="http://schemas.microsoft.com/office/powerpoint/2010/main" val="5362127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735064-870D-2646-807F-0F482DAFBAE0}" type="datetime1">
              <a:rPr lang="en-US" smtClean="0"/>
              <a:t>7/28/17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8408D40-E840-B649-8C1F-148E738ADDFC}" type="slidenum">
              <a:rPr lang="en-US" smtClean="0"/>
              <a:t>‹#›</a:t>
            </a:fld>
            <a:endParaRPr lang="en-US" dirty="0"/>
          </a:p>
        </p:txBody>
      </p:sp>
    </p:spTree>
    <p:extLst>
      <p:ext uri="{BB962C8B-B14F-4D97-AF65-F5344CB8AC3E}">
        <p14:creationId xmlns:p14="http://schemas.microsoft.com/office/powerpoint/2010/main" val="14002222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8999D2-6BF9-DA43-ADAC-FD85FFDA68DE}" type="datetime1">
              <a:rPr lang="en-US" smtClean="0"/>
              <a:t>7/28/17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8408D40-E840-B649-8C1F-148E738ADDFC}" type="slidenum">
              <a:rPr lang="en-US" smtClean="0"/>
              <a:t>‹#›</a:t>
            </a:fld>
            <a:endParaRPr lang="en-US" dirty="0"/>
          </a:p>
        </p:txBody>
      </p:sp>
    </p:spTree>
    <p:extLst>
      <p:ext uri="{BB962C8B-B14F-4D97-AF65-F5344CB8AC3E}">
        <p14:creationId xmlns:p14="http://schemas.microsoft.com/office/powerpoint/2010/main" val="1409232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990157" y="1690689"/>
            <a:ext cx="78867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04B1DE-51D9-FC48-81A7-75BA07A60F0E}" type="datetime1">
              <a:rPr lang="en-US" smtClean="0"/>
              <a:t>7/28/17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819457" y="6042027"/>
            <a:ext cx="2057400" cy="365125"/>
          </a:xfrm>
        </p:spPr>
        <p:txBody>
          <a:bodyPr/>
          <a:lstStyle/>
          <a:p>
            <a:fld id="{18408D40-E840-B649-8C1F-148E738ADDFC}" type="slidenum">
              <a:rPr lang="en-US" smtClean="0"/>
              <a:t>‹#›</a:t>
            </a:fld>
            <a:endParaRPr lang="en-US" dirty="0"/>
          </a:p>
        </p:txBody>
      </p:sp>
    </p:spTree>
    <p:extLst>
      <p:ext uri="{BB962C8B-B14F-4D97-AF65-F5344CB8AC3E}">
        <p14:creationId xmlns:p14="http://schemas.microsoft.com/office/powerpoint/2010/main" val="1286945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8B1054-A3BA-B74C-A265-B61C915852FB}" type="datetime1">
              <a:rPr lang="en-US" smtClean="0"/>
              <a:t>7/28/17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8408D40-E840-B649-8C1F-148E738ADDFC}" type="slidenum">
              <a:rPr lang="en-US" smtClean="0"/>
              <a:t>‹#›</a:t>
            </a:fld>
            <a:endParaRPr lang="en-US" dirty="0"/>
          </a:p>
        </p:txBody>
      </p:sp>
    </p:spTree>
    <p:extLst>
      <p:ext uri="{BB962C8B-B14F-4D97-AF65-F5344CB8AC3E}">
        <p14:creationId xmlns:p14="http://schemas.microsoft.com/office/powerpoint/2010/main" val="2310703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56856" y="673555"/>
            <a:ext cx="7886700" cy="1325563"/>
          </a:xfrm>
        </p:spPr>
        <p:txBody>
          <a:bodyPr>
            <a:normAutofit/>
          </a:bodyPr>
          <a:lstStyle>
            <a:lvl1pPr>
              <a:defRPr sz="3200">
                <a:solidFill>
                  <a:srgbClr val="002060"/>
                </a:solidFill>
              </a:defRPr>
            </a:lvl1pPr>
          </a:lstStyle>
          <a:p>
            <a:r>
              <a:rPr lang="en-US" dirty="0"/>
              <a:t>d</a:t>
            </a:r>
          </a:p>
        </p:txBody>
      </p:sp>
      <p:sp>
        <p:nvSpPr>
          <p:cNvPr id="3" name="Content Placeholder 2"/>
          <p:cNvSpPr>
            <a:spLocks noGrp="1"/>
          </p:cNvSpPr>
          <p:nvPr>
            <p:ph sz="half" idx="1"/>
          </p:nvPr>
        </p:nvSpPr>
        <p:spPr>
          <a:xfrm>
            <a:off x="1456856" y="1915319"/>
            <a:ext cx="3886200" cy="4351338"/>
          </a:xfrm>
        </p:spPr>
        <p:txBody>
          <a:bodyPr/>
          <a:lstStyle>
            <a:lvl1pPr>
              <a:defRPr sz="1800">
                <a:solidFill>
                  <a:srgbClr val="002060"/>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95F1F-302D-004C-A6E5-1D18A34939AF}" type="datetime1">
              <a:rPr lang="en-US" smtClean="0"/>
              <a:t>7/28/17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8408D40-E840-B649-8C1F-148E738ADDFC}" type="slidenum">
              <a:rPr lang="en-US" smtClean="0"/>
              <a:t>‹#›</a:t>
            </a:fld>
            <a:endParaRPr lang="en-US" dirty="0"/>
          </a:p>
        </p:txBody>
      </p:sp>
    </p:spTree>
    <p:extLst>
      <p:ext uri="{BB962C8B-B14F-4D97-AF65-F5344CB8AC3E}">
        <p14:creationId xmlns:p14="http://schemas.microsoft.com/office/powerpoint/2010/main" val="948837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ECB41EA-7E3E-3D4F-BAE5-3B825B482793}" type="datetime1">
              <a:rPr lang="en-US" smtClean="0"/>
              <a:t>7/28/17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8408D40-E840-B649-8C1F-148E738ADDFC}" type="slidenum">
              <a:rPr lang="en-US" smtClean="0"/>
              <a:t>‹#›</a:t>
            </a:fld>
            <a:endParaRPr lang="en-US" dirty="0"/>
          </a:p>
        </p:txBody>
      </p:sp>
    </p:spTree>
    <p:extLst>
      <p:ext uri="{BB962C8B-B14F-4D97-AF65-F5344CB8AC3E}">
        <p14:creationId xmlns:p14="http://schemas.microsoft.com/office/powerpoint/2010/main" val="20513634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D218D2E-7A67-0248-B77F-028504A64AC4}" type="datetime1">
              <a:rPr lang="en-US" smtClean="0"/>
              <a:t>7/28/17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8408D40-E840-B649-8C1F-148E738ADDFC}" type="slidenum">
              <a:rPr lang="en-US" smtClean="0"/>
              <a:t>‹#›</a:t>
            </a:fld>
            <a:endParaRPr lang="en-US" dirty="0"/>
          </a:p>
        </p:txBody>
      </p:sp>
    </p:spTree>
    <p:extLst>
      <p:ext uri="{BB962C8B-B14F-4D97-AF65-F5344CB8AC3E}">
        <p14:creationId xmlns:p14="http://schemas.microsoft.com/office/powerpoint/2010/main" val="15630184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E2BE56-F919-FA46-88E9-081807ADAE22}" type="datetime1">
              <a:rPr lang="en-US" smtClean="0"/>
              <a:t>7/28/17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8408D40-E840-B649-8C1F-148E738ADDFC}" type="slidenum">
              <a:rPr lang="en-US" smtClean="0"/>
              <a:t>‹#›</a:t>
            </a:fld>
            <a:endParaRPr lang="en-US" dirty="0"/>
          </a:p>
        </p:txBody>
      </p:sp>
    </p:spTree>
    <p:extLst>
      <p:ext uri="{BB962C8B-B14F-4D97-AF65-F5344CB8AC3E}">
        <p14:creationId xmlns:p14="http://schemas.microsoft.com/office/powerpoint/2010/main" val="16303627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BA599B3-5EE5-B644-9D58-8D8D48C18E69}" type="datetime1">
              <a:rPr lang="en-US" smtClean="0"/>
              <a:t>7/28/17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8408D40-E840-B649-8C1F-148E738ADDFC}" type="slidenum">
              <a:rPr lang="en-US" smtClean="0"/>
              <a:t>‹#›</a:t>
            </a:fld>
            <a:endParaRPr lang="en-US" dirty="0"/>
          </a:p>
        </p:txBody>
      </p:sp>
    </p:spTree>
    <p:extLst>
      <p:ext uri="{BB962C8B-B14F-4D97-AF65-F5344CB8AC3E}">
        <p14:creationId xmlns:p14="http://schemas.microsoft.com/office/powerpoint/2010/main" val="17625678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7F3EA32-FA52-4A45-B2B6-EA8889CAB055}" type="datetime1">
              <a:rPr lang="en-US" smtClean="0"/>
              <a:t>7/28/17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8408D40-E840-B649-8C1F-148E738ADDFC}" type="slidenum">
              <a:rPr lang="en-US" smtClean="0"/>
              <a:t>‹#›</a:t>
            </a:fld>
            <a:endParaRPr lang="en-US" dirty="0"/>
          </a:p>
        </p:txBody>
      </p:sp>
    </p:spTree>
    <p:extLst>
      <p:ext uri="{BB962C8B-B14F-4D97-AF65-F5344CB8AC3E}">
        <p14:creationId xmlns:p14="http://schemas.microsoft.com/office/powerpoint/2010/main" val="108832739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85181A-2B37-5E44-A1F4-B3B27961AA1B}" type="datetime1">
              <a:rPr lang="en-US" smtClean="0"/>
              <a:t>7/28/17</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408D40-E840-B649-8C1F-148E738ADDFC}" type="slidenum">
              <a:rPr lang="en-US" smtClean="0"/>
              <a:t>‹#›</a:t>
            </a:fld>
            <a:endParaRPr lang="en-US" dirty="0"/>
          </a:p>
        </p:txBody>
      </p:sp>
    </p:spTree>
    <p:extLst>
      <p:ext uri="{BB962C8B-B14F-4D97-AF65-F5344CB8AC3E}">
        <p14:creationId xmlns:p14="http://schemas.microsoft.com/office/powerpoint/2010/main" val="9267706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 Id="rId3"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emf"/><Relationship Id="rId5" Type="http://schemas.openxmlformats.org/officeDocument/2006/relationships/image" Target="../media/image26.png"/><Relationship Id="rId6"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hyperlink" Target="http://www.globe.gov/"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ctrTitle"/>
          </p:nvPr>
        </p:nvSpPr>
        <p:spPr>
          <a:xfrm>
            <a:off x="685800" y="4127370"/>
            <a:ext cx="7772400" cy="2387600"/>
          </a:xfrm>
        </p:spPr>
        <p:txBody>
          <a:bodyPr>
            <a:normAutofit fontScale="90000"/>
          </a:bodyPr>
          <a:lstStyle/>
          <a:p>
            <a:r>
              <a:rPr lang="en-US" dirty="0">
                <a:solidFill>
                  <a:schemeClr val="bg1"/>
                </a:solidFill>
                <a:latin typeface="Franklin Gothic Demi" charset="0"/>
                <a:ea typeface="Franklin Gothic Demi" charset="0"/>
                <a:cs typeface="Franklin Gothic Demi" charset="0"/>
              </a:rPr>
              <a:t>GO</a:t>
            </a:r>
            <a:br>
              <a:rPr lang="en-US" dirty="0">
                <a:solidFill>
                  <a:schemeClr val="bg1"/>
                </a:solidFill>
                <a:latin typeface="Franklin Gothic Demi" charset="0"/>
                <a:ea typeface="Franklin Gothic Demi" charset="0"/>
                <a:cs typeface="Franklin Gothic Demi" charset="0"/>
              </a:rPr>
            </a:br>
            <a:r>
              <a:rPr lang="en-US" dirty="0" smtClean="0">
                <a:solidFill>
                  <a:schemeClr val="bg1"/>
                </a:solidFill>
                <a:latin typeface="Franklin Gothic Demi" charset="0"/>
                <a:ea typeface="Franklin Gothic Demi" charset="0"/>
                <a:cs typeface="Franklin Gothic Demi" charset="0"/>
              </a:rPr>
              <a:t>Mosquito</a:t>
            </a:r>
            <a:br>
              <a:rPr lang="en-US" dirty="0" smtClean="0">
                <a:solidFill>
                  <a:schemeClr val="bg1"/>
                </a:solidFill>
                <a:latin typeface="Franklin Gothic Demi" charset="0"/>
                <a:ea typeface="Franklin Gothic Demi" charset="0"/>
                <a:cs typeface="Franklin Gothic Demi" charset="0"/>
              </a:rPr>
            </a:br>
            <a:r>
              <a:rPr lang="en-US" dirty="0" smtClean="0">
                <a:solidFill>
                  <a:schemeClr val="bg1"/>
                </a:solidFill>
                <a:latin typeface="Franklin Gothic Demi" charset="0"/>
                <a:ea typeface="Franklin Gothic Demi" charset="0"/>
                <a:cs typeface="Franklin Gothic Demi" charset="0"/>
              </a:rPr>
              <a:t/>
            </a:r>
            <a:br>
              <a:rPr lang="en-US" dirty="0" smtClean="0">
                <a:solidFill>
                  <a:schemeClr val="bg1"/>
                </a:solidFill>
                <a:latin typeface="Franklin Gothic Demi" charset="0"/>
                <a:ea typeface="Franklin Gothic Demi" charset="0"/>
                <a:cs typeface="Franklin Gothic Demi" charset="0"/>
              </a:rPr>
            </a:br>
            <a:r>
              <a:rPr lang="en-US" dirty="0">
                <a:solidFill>
                  <a:schemeClr val="bg1"/>
                </a:solidFill>
                <a:latin typeface="Franklin Gothic Demi" charset="0"/>
                <a:ea typeface="Franklin Gothic Demi" charset="0"/>
                <a:cs typeface="Franklin Gothic Demi" charset="0"/>
              </a:rPr>
              <a:t/>
            </a:r>
            <a:br>
              <a:rPr lang="en-US" dirty="0">
                <a:solidFill>
                  <a:schemeClr val="bg1"/>
                </a:solidFill>
                <a:latin typeface="Franklin Gothic Demi" charset="0"/>
                <a:ea typeface="Franklin Gothic Demi" charset="0"/>
                <a:cs typeface="Franklin Gothic Demi" charset="0"/>
              </a:rPr>
            </a:br>
            <a:r>
              <a:rPr lang="en-US" dirty="0" smtClean="0">
                <a:solidFill>
                  <a:schemeClr val="bg1"/>
                </a:solidFill>
                <a:latin typeface="Franklin Gothic Demi" charset="0"/>
                <a:ea typeface="Franklin Gothic Demi" charset="0"/>
                <a:cs typeface="Franklin Gothic Demi" charset="0"/>
              </a:rPr>
              <a:t>ID Mosquito Larvae</a:t>
            </a:r>
            <a:endParaRPr lang="en-US" sz="4900" i="1" dirty="0">
              <a:solidFill>
                <a:schemeClr val="bg1"/>
              </a:solidFill>
              <a:latin typeface="Franklin Gothic Demi" charset="0"/>
              <a:ea typeface="Franklin Gothic Demi" charset="0"/>
              <a:cs typeface="Franklin Gothic Demi"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861299"/>
          </a:xfrm>
          <a:prstGeom prst="rect">
            <a:avLst/>
          </a:prstGeom>
        </p:spPr>
      </p:pic>
      <p:sp>
        <p:nvSpPr>
          <p:cNvPr id="6" name="TextBox 5"/>
          <p:cNvSpPr txBox="1"/>
          <p:nvPr/>
        </p:nvSpPr>
        <p:spPr>
          <a:xfrm>
            <a:off x="1682602" y="4428035"/>
            <a:ext cx="6586870" cy="707886"/>
          </a:xfrm>
          <a:prstGeom prst="rect">
            <a:avLst/>
          </a:prstGeom>
          <a:noFill/>
        </p:spPr>
        <p:txBody>
          <a:bodyPr wrap="square" rtlCol="0">
            <a:spAutoFit/>
          </a:bodyPr>
          <a:lstStyle/>
          <a:p>
            <a:r>
              <a:rPr lang="en-US" sz="4000" b="1" dirty="0" smtClean="0">
                <a:solidFill>
                  <a:schemeClr val="bg1"/>
                </a:solidFill>
              </a:rPr>
              <a:t>Know Your Mosquito Larvae</a:t>
            </a:r>
            <a:endParaRPr lang="en-US" sz="4000" b="1" dirty="0">
              <a:solidFill>
                <a:schemeClr val="bg1"/>
              </a:solidFill>
            </a:endParaRPr>
          </a:p>
        </p:txBody>
      </p:sp>
    </p:spTree>
    <p:extLst>
      <p:ext uri="{BB962C8B-B14F-4D97-AF65-F5344CB8AC3E}">
        <p14:creationId xmlns:p14="http://schemas.microsoft.com/office/powerpoint/2010/main" val="21220083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927073"/>
            <a:ext cx="8066171" cy="1325563"/>
          </a:xfrm>
        </p:spPr>
        <p:txBody>
          <a:bodyPr>
            <a:normAutofit/>
          </a:bodyPr>
          <a:lstStyle/>
          <a:p>
            <a:r>
              <a:rPr lang="en-US" sz="3200" b="1" dirty="0" smtClean="0">
                <a:solidFill>
                  <a:srgbClr val="FF0000"/>
                </a:solidFill>
              </a:rPr>
              <a:t>Hairs</a:t>
            </a:r>
            <a:r>
              <a:rPr lang="en-US" sz="3200" b="1" dirty="0">
                <a:solidFill>
                  <a:srgbClr val="FF0000"/>
                </a:solidFill>
              </a:rPr>
              <a:t>:</a:t>
            </a:r>
            <a:r>
              <a:rPr lang="en-US" sz="3200" b="1" dirty="0" smtClean="0"/>
              <a:t> </a:t>
            </a:r>
            <a:r>
              <a:rPr lang="en-US" sz="2800" dirty="0" smtClean="0"/>
              <a:t>the number, position and arrangement of hairs on the larva can be diagnostic. </a:t>
            </a:r>
            <a:endParaRPr lang="en-US" sz="2800" dirty="0"/>
          </a:p>
        </p:txBody>
      </p:sp>
      <p:sp>
        <p:nvSpPr>
          <p:cNvPr id="4" name="Slide Number Placeholder 3"/>
          <p:cNvSpPr>
            <a:spLocks noGrp="1"/>
          </p:cNvSpPr>
          <p:nvPr>
            <p:ph type="sldNum" sz="quarter" idx="12"/>
          </p:nvPr>
        </p:nvSpPr>
        <p:spPr/>
        <p:txBody>
          <a:bodyPr/>
          <a:lstStyle/>
          <a:p>
            <a:fld id="{18408D40-E840-B649-8C1F-148E738ADDFC}" type="slidenum">
              <a:rPr lang="en-US" smtClean="0"/>
              <a:t>9</a:t>
            </a:fld>
            <a:endParaRPr lang="en-US"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91773" y="2252636"/>
            <a:ext cx="5655511" cy="3794024"/>
          </a:xfrm>
        </p:spPr>
      </p:pic>
      <p:cxnSp>
        <p:nvCxnSpPr>
          <p:cNvPr id="9" name="Straight Arrow Connector 8"/>
          <p:cNvCxnSpPr/>
          <p:nvPr/>
        </p:nvCxnSpPr>
        <p:spPr>
          <a:xfrm flipH="1" flipV="1">
            <a:off x="6457950" y="3400926"/>
            <a:ext cx="1466850" cy="256674"/>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924800" y="3472934"/>
            <a:ext cx="767261" cy="369332"/>
          </a:xfrm>
          <a:prstGeom prst="rect">
            <a:avLst/>
          </a:prstGeom>
          <a:noFill/>
        </p:spPr>
        <p:txBody>
          <a:bodyPr wrap="none" rtlCol="0">
            <a:spAutoFit/>
          </a:bodyPr>
          <a:lstStyle/>
          <a:p>
            <a:r>
              <a:rPr lang="en-US" dirty="0"/>
              <a:t>T</a:t>
            </a:r>
            <a:r>
              <a:rPr lang="en-US" dirty="0" smtClean="0"/>
              <a:t>UFTS</a:t>
            </a:r>
            <a:endParaRPr lang="en-US" dirty="0"/>
          </a:p>
        </p:txBody>
      </p:sp>
      <p:cxnSp>
        <p:nvCxnSpPr>
          <p:cNvPr id="11" name="Straight Arrow Connector 10"/>
          <p:cNvCxnSpPr/>
          <p:nvPr/>
        </p:nvCxnSpPr>
        <p:spPr>
          <a:xfrm flipH="1" flipV="1">
            <a:off x="6169192" y="5125452"/>
            <a:ext cx="1466850" cy="256674"/>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657809" y="5125452"/>
            <a:ext cx="832279" cy="646331"/>
          </a:xfrm>
          <a:prstGeom prst="rect">
            <a:avLst/>
          </a:prstGeom>
          <a:noFill/>
        </p:spPr>
        <p:txBody>
          <a:bodyPr wrap="none" rtlCol="0">
            <a:spAutoFit/>
          </a:bodyPr>
          <a:lstStyle/>
          <a:p>
            <a:r>
              <a:rPr lang="en-US" dirty="0" smtClean="0"/>
              <a:t>ANAL</a:t>
            </a:r>
          </a:p>
          <a:p>
            <a:r>
              <a:rPr lang="en-US" dirty="0" smtClean="0"/>
              <a:t>BRUSH</a:t>
            </a:r>
            <a:endParaRPr lang="en-US"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668"/>
            <a:ext cx="9144000" cy="981456"/>
          </a:xfrm>
          <a:prstGeom prst="rect">
            <a:avLst/>
          </a:prstGeom>
        </p:spPr>
      </p:pic>
      <p:sp>
        <p:nvSpPr>
          <p:cNvPr id="14" name="TextBox 13"/>
          <p:cNvSpPr txBox="1"/>
          <p:nvPr/>
        </p:nvSpPr>
        <p:spPr>
          <a:xfrm>
            <a:off x="3623188" y="6042027"/>
            <a:ext cx="3724096" cy="400110"/>
          </a:xfrm>
          <a:prstGeom prst="rect">
            <a:avLst/>
          </a:prstGeom>
          <a:noFill/>
        </p:spPr>
        <p:txBody>
          <a:bodyPr wrap="none" rtlCol="0">
            <a:spAutoFit/>
          </a:bodyPr>
          <a:lstStyle/>
          <a:p>
            <a:r>
              <a:rPr lang="en-US" sz="1000" dirty="0" smtClean="0"/>
              <a:t>Reproduced with permission from CDC, UTEP Biodiversity Collection</a:t>
            </a:r>
          </a:p>
          <a:p>
            <a:r>
              <a:rPr lang="en-US" sz="1000" dirty="0"/>
              <a:t>http://</a:t>
            </a:r>
            <a:r>
              <a:rPr lang="en-US" sz="1000" dirty="0" err="1"/>
              <a:t>www.utep.edu</a:t>
            </a:r>
            <a:r>
              <a:rPr lang="en-US" sz="1000" dirty="0"/>
              <a:t>/</a:t>
            </a:r>
            <a:r>
              <a:rPr lang="en-US" sz="1000" dirty="0" err="1"/>
              <a:t>leb</a:t>
            </a:r>
            <a:r>
              <a:rPr lang="en-US" sz="1000" dirty="0"/>
              <a:t>/mosquito/</a:t>
            </a:r>
          </a:p>
        </p:txBody>
      </p:sp>
    </p:spTree>
    <p:extLst>
      <p:ext uri="{BB962C8B-B14F-4D97-AF65-F5344CB8AC3E}">
        <p14:creationId xmlns:p14="http://schemas.microsoft.com/office/powerpoint/2010/main" val="15055121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927073"/>
            <a:ext cx="8066171" cy="1325563"/>
          </a:xfrm>
        </p:spPr>
        <p:txBody>
          <a:bodyPr>
            <a:normAutofit/>
          </a:bodyPr>
          <a:lstStyle/>
          <a:p>
            <a:r>
              <a:rPr lang="en-US" sz="3200" b="1" dirty="0" smtClean="0">
                <a:solidFill>
                  <a:srgbClr val="FF0000"/>
                </a:solidFill>
              </a:rPr>
              <a:t>Siphon</a:t>
            </a:r>
            <a:r>
              <a:rPr lang="en-US" sz="3200" b="1" dirty="0">
                <a:solidFill>
                  <a:srgbClr val="FF0000"/>
                </a:solidFill>
              </a:rPr>
              <a:t>:</a:t>
            </a:r>
            <a:r>
              <a:rPr lang="en-US" sz="3200" b="1" dirty="0" smtClean="0"/>
              <a:t> </a:t>
            </a:r>
            <a:r>
              <a:rPr lang="en-US" sz="2800" dirty="0" smtClean="0"/>
              <a:t>an air tube on the 8</a:t>
            </a:r>
            <a:r>
              <a:rPr lang="en-US" sz="2800" baseline="30000" dirty="0" smtClean="0"/>
              <a:t>th</a:t>
            </a:r>
            <a:r>
              <a:rPr lang="en-US" sz="2800" dirty="0" smtClean="0"/>
              <a:t> abdominal segment.   </a:t>
            </a:r>
            <a:br>
              <a:rPr lang="en-US" sz="2800" dirty="0" smtClean="0"/>
            </a:br>
            <a:r>
              <a:rPr lang="en-US" sz="2800" dirty="0" smtClean="0"/>
              <a:t>All genera – except one- have </a:t>
            </a:r>
            <a:r>
              <a:rPr lang="en-US" sz="2800" dirty="0"/>
              <a:t>a </a:t>
            </a:r>
            <a:r>
              <a:rPr lang="en-US" sz="2800" dirty="0" smtClean="0"/>
              <a:t>siphon. </a:t>
            </a:r>
            <a:endParaRPr lang="en-US" sz="2800" dirty="0"/>
          </a:p>
        </p:txBody>
      </p:sp>
      <p:sp>
        <p:nvSpPr>
          <p:cNvPr id="4" name="Slide Number Placeholder 3"/>
          <p:cNvSpPr>
            <a:spLocks noGrp="1"/>
          </p:cNvSpPr>
          <p:nvPr>
            <p:ph type="sldNum" sz="quarter" idx="12"/>
          </p:nvPr>
        </p:nvSpPr>
        <p:spPr/>
        <p:txBody>
          <a:bodyPr/>
          <a:lstStyle/>
          <a:p>
            <a:fld id="{18408D40-E840-B649-8C1F-148E738ADDFC}" type="slidenum">
              <a:rPr lang="en-US" smtClean="0"/>
              <a:t>10</a:t>
            </a:fld>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17508" y="2252635"/>
            <a:ext cx="5565608" cy="3710405"/>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668"/>
            <a:ext cx="9144000" cy="981456"/>
          </a:xfrm>
          <a:prstGeom prst="rect">
            <a:avLst/>
          </a:prstGeom>
        </p:spPr>
      </p:pic>
      <p:sp>
        <p:nvSpPr>
          <p:cNvPr id="6" name="TextBox 5"/>
          <p:cNvSpPr txBox="1"/>
          <p:nvPr/>
        </p:nvSpPr>
        <p:spPr>
          <a:xfrm>
            <a:off x="3745239" y="6007042"/>
            <a:ext cx="3724096" cy="400110"/>
          </a:xfrm>
          <a:prstGeom prst="rect">
            <a:avLst/>
          </a:prstGeom>
          <a:noFill/>
        </p:spPr>
        <p:txBody>
          <a:bodyPr wrap="none" rtlCol="0">
            <a:spAutoFit/>
          </a:bodyPr>
          <a:lstStyle/>
          <a:p>
            <a:r>
              <a:rPr lang="en-US" sz="1000" dirty="0" smtClean="0"/>
              <a:t>Reproduced with permission from CDC, UTEP Biodiversity Collection</a:t>
            </a:r>
          </a:p>
          <a:p>
            <a:r>
              <a:rPr lang="en-US" sz="1000" dirty="0"/>
              <a:t>http://</a:t>
            </a:r>
            <a:r>
              <a:rPr lang="en-US" sz="1000" dirty="0" err="1"/>
              <a:t>www.utep.edu</a:t>
            </a:r>
            <a:r>
              <a:rPr lang="en-US" sz="1000" dirty="0"/>
              <a:t>/</a:t>
            </a:r>
            <a:r>
              <a:rPr lang="en-US" sz="1000" dirty="0" err="1"/>
              <a:t>leb</a:t>
            </a:r>
            <a:r>
              <a:rPr lang="en-US" sz="1000" dirty="0"/>
              <a:t>/mosquito/</a:t>
            </a:r>
          </a:p>
        </p:txBody>
      </p:sp>
    </p:spTree>
    <p:extLst>
      <p:ext uri="{BB962C8B-B14F-4D97-AF65-F5344CB8AC3E}">
        <p14:creationId xmlns:p14="http://schemas.microsoft.com/office/powerpoint/2010/main" val="6686648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927073"/>
            <a:ext cx="8066171" cy="1325563"/>
          </a:xfrm>
        </p:spPr>
        <p:txBody>
          <a:bodyPr>
            <a:normAutofit/>
          </a:bodyPr>
          <a:lstStyle/>
          <a:p>
            <a:r>
              <a:rPr lang="en-US" sz="3200" b="1" dirty="0" err="1" smtClean="0">
                <a:solidFill>
                  <a:srgbClr val="FF0000"/>
                </a:solidFill>
              </a:rPr>
              <a:t>Pecten</a:t>
            </a:r>
            <a:r>
              <a:rPr lang="en-US" sz="3200" b="1" dirty="0">
                <a:solidFill>
                  <a:srgbClr val="FF0000"/>
                </a:solidFill>
              </a:rPr>
              <a:t>:</a:t>
            </a:r>
            <a:r>
              <a:rPr lang="en-US" sz="3200" b="1" dirty="0" smtClean="0"/>
              <a:t> </a:t>
            </a:r>
            <a:r>
              <a:rPr lang="en-US" sz="2800" dirty="0"/>
              <a:t>a</a:t>
            </a:r>
            <a:r>
              <a:rPr lang="en-US" sz="2800" dirty="0" smtClean="0"/>
              <a:t> row of closely set teeth or spines on each side of the siphon.</a:t>
            </a:r>
            <a:endParaRPr lang="en-US" sz="2800" dirty="0"/>
          </a:p>
        </p:txBody>
      </p:sp>
      <p:sp>
        <p:nvSpPr>
          <p:cNvPr id="4" name="Slide Number Placeholder 3"/>
          <p:cNvSpPr>
            <a:spLocks noGrp="1"/>
          </p:cNvSpPr>
          <p:nvPr>
            <p:ph type="sldNum" sz="quarter" idx="12"/>
          </p:nvPr>
        </p:nvSpPr>
        <p:spPr/>
        <p:txBody>
          <a:bodyPr/>
          <a:lstStyle/>
          <a:p>
            <a:fld id="{18408D40-E840-B649-8C1F-148E738ADDFC}" type="slidenum">
              <a:rPr lang="en-US" smtClean="0"/>
              <a:t>11</a:t>
            </a:fld>
            <a:endParaRPr lang="en-US"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47567" y="2132428"/>
            <a:ext cx="5428334" cy="4074669"/>
          </a:xfr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668"/>
            <a:ext cx="9144000" cy="981456"/>
          </a:xfrm>
          <a:prstGeom prst="rect">
            <a:avLst/>
          </a:prstGeom>
        </p:spPr>
      </p:pic>
      <p:sp>
        <p:nvSpPr>
          <p:cNvPr id="6" name="TextBox 5"/>
          <p:cNvSpPr txBox="1"/>
          <p:nvPr/>
        </p:nvSpPr>
        <p:spPr>
          <a:xfrm>
            <a:off x="3862804" y="6207097"/>
            <a:ext cx="3724096" cy="400110"/>
          </a:xfrm>
          <a:prstGeom prst="rect">
            <a:avLst/>
          </a:prstGeom>
          <a:noFill/>
        </p:spPr>
        <p:txBody>
          <a:bodyPr wrap="none" rtlCol="0">
            <a:spAutoFit/>
          </a:bodyPr>
          <a:lstStyle/>
          <a:p>
            <a:r>
              <a:rPr lang="en-US" sz="1000" dirty="0" smtClean="0"/>
              <a:t>Reproduced with permission from CDC, UTEP Biodiversity Collection</a:t>
            </a:r>
          </a:p>
          <a:p>
            <a:r>
              <a:rPr lang="en-US" sz="1000" dirty="0"/>
              <a:t>http://</a:t>
            </a:r>
            <a:r>
              <a:rPr lang="en-US" sz="1000" dirty="0" err="1"/>
              <a:t>www.utep.edu</a:t>
            </a:r>
            <a:r>
              <a:rPr lang="en-US" sz="1000" dirty="0"/>
              <a:t>/</a:t>
            </a:r>
            <a:r>
              <a:rPr lang="en-US" sz="1000" dirty="0" err="1"/>
              <a:t>leb</a:t>
            </a:r>
            <a:r>
              <a:rPr lang="en-US" sz="1000" dirty="0"/>
              <a:t>/mosquito/</a:t>
            </a:r>
          </a:p>
        </p:txBody>
      </p:sp>
    </p:spTree>
    <p:extLst>
      <p:ext uri="{BB962C8B-B14F-4D97-AF65-F5344CB8AC3E}">
        <p14:creationId xmlns:p14="http://schemas.microsoft.com/office/powerpoint/2010/main" val="4424331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356" y="927073"/>
            <a:ext cx="8689501" cy="1325563"/>
          </a:xfrm>
        </p:spPr>
        <p:txBody>
          <a:bodyPr>
            <a:normAutofit/>
          </a:bodyPr>
          <a:lstStyle/>
          <a:p>
            <a:r>
              <a:rPr lang="en-US" sz="3200" b="1" dirty="0" smtClean="0">
                <a:solidFill>
                  <a:srgbClr val="FF0000"/>
                </a:solidFill>
              </a:rPr>
              <a:t>Comb scales</a:t>
            </a:r>
            <a:r>
              <a:rPr lang="en-US" sz="3200" b="1" dirty="0">
                <a:solidFill>
                  <a:srgbClr val="FF0000"/>
                </a:solidFill>
              </a:rPr>
              <a:t>:</a:t>
            </a:r>
            <a:r>
              <a:rPr lang="en-US" sz="3200" b="1" dirty="0" smtClean="0"/>
              <a:t> </a:t>
            </a:r>
            <a:r>
              <a:rPr lang="en-US" sz="2800" dirty="0" smtClean="0"/>
              <a:t>a line or patch of scales found on the 8</a:t>
            </a:r>
            <a:r>
              <a:rPr lang="en-US" sz="2800" baseline="30000" dirty="0" smtClean="0"/>
              <a:t>th</a:t>
            </a:r>
            <a:r>
              <a:rPr lang="en-US" sz="2800" dirty="0" smtClean="0"/>
              <a:t> abdominal segment in most genera.</a:t>
            </a:r>
            <a:endParaRPr lang="en-US" sz="2800" dirty="0"/>
          </a:p>
        </p:txBody>
      </p:sp>
      <p:sp>
        <p:nvSpPr>
          <p:cNvPr id="4" name="Slide Number Placeholder 3"/>
          <p:cNvSpPr>
            <a:spLocks noGrp="1"/>
          </p:cNvSpPr>
          <p:nvPr>
            <p:ph type="sldNum" sz="quarter" idx="12"/>
          </p:nvPr>
        </p:nvSpPr>
        <p:spPr/>
        <p:txBody>
          <a:bodyPr/>
          <a:lstStyle/>
          <a:p>
            <a:fld id="{18408D40-E840-B649-8C1F-148E738ADDFC}" type="slidenum">
              <a:rPr lang="en-US" smtClean="0"/>
              <a:t>12</a:t>
            </a:fld>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85880" y="2252636"/>
            <a:ext cx="4978400" cy="4127500"/>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668"/>
            <a:ext cx="9144000" cy="981456"/>
          </a:xfrm>
          <a:prstGeom prst="rect">
            <a:avLst/>
          </a:prstGeom>
        </p:spPr>
      </p:pic>
      <p:sp>
        <p:nvSpPr>
          <p:cNvPr id="6" name="TextBox 5"/>
          <p:cNvSpPr txBox="1"/>
          <p:nvPr/>
        </p:nvSpPr>
        <p:spPr>
          <a:xfrm>
            <a:off x="3418666" y="6322064"/>
            <a:ext cx="3724096" cy="400110"/>
          </a:xfrm>
          <a:prstGeom prst="rect">
            <a:avLst/>
          </a:prstGeom>
          <a:noFill/>
        </p:spPr>
        <p:txBody>
          <a:bodyPr wrap="none" rtlCol="0">
            <a:spAutoFit/>
          </a:bodyPr>
          <a:lstStyle/>
          <a:p>
            <a:r>
              <a:rPr lang="en-US" sz="1000" dirty="0" smtClean="0"/>
              <a:t>Reproduced with permission from CDC, UTEP Biodiversity Collection</a:t>
            </a:r>
          </a:p>
          <a:p>
            <a:r>
              <a:rPr lang="en-US" sz="1000" dirty="0"/>
              <a:t>http://</a:t>
            </a:r>
            <a:r>
              <a:rPr lang="en-US" sz="1000" dirty="0" err="1"/>
              <a:t>www.utep.edu</a:t>
            </a:r>
            <a:r>
              <a:rPr lang="en-US" sz="1000" dirty="0"/>
              <a:t>/</a:t>
            </a:r>
            <a:r>
              <a:rPr lang="en-US" sz="1000" dirty="0" err="1"/>
              <a:t>leb</a:t>
            </a:r>
            <a:r>
              <a:rPr lang="en-US" sz="1000" dirty="0"/>
              <a:t>/mosquito/</a:t>
            </a:r>
          </a:p>
        </p:txBody>
      </p:sp>
    </p:spTree>
    <p:extLst>
      <p:ext uri="{BB962C8B-B14F-4D97-AF65-F5344CB8AC3E}">
        <p14:creationId xmlns:p14="http://schemas.microsoft.com/office/powerpoint/2010/main" val="13947582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260" y="1072820"/>
            <a:ext cx="8564597" cy="1325563"/>
          </a:xfrm>
        </p:spPr>
        <p:txBody>
          <a:bodyPr>
            <a:normAutofit fontScale="90000"/>
          </a:bodyPr>
          <a:lstStyle/>
          <a:p>
            <a:r>
              <a:rPr lang="en-US" sz="3200" b="1" dirty="0" smtClean="0">
                <a:solidFill>
                  <a:srgbClr val="FF0000"/>
                </a:solidFill>
              </a:rPr>
              <a:t>Saddle</a:t>
            </a:r>
            <a:r>
              <a:rPr lang="en-US" sz="3200" b="1" dirty="0">
                <a:solidFill>
                  <a:srgbClr val="FF0000"/>
                </a:solidFill>
              </a:rPr>
              <a:t>:</a:t>
            </a:r>
            <a:r>
              <a:rPr lang="en-US" sz="3200" b="1" dirty="0" smtClean="0"/>
              <a:t> </a:t>
            </a:r>
            <a:r>
              <a:rPr lang="en-US" sz="3100" dirty="0" smtClean="0"/>
              <a:t>a thickened and dark plate that encircles or partially encircles the 10</a:t>
            </a:r>
            <a:r>
              <a:rPr lang="en-US" sz="3100" baseline="30000" dirty="0" smtClean="0"/>
              <a:t>th</a:t>
            </a:r>
            <a:r>
              <a:rPr lang="en-US" sz="3100" dirty="0" smtClean="0"/>
              <a:t> abdominal segment. It looks like a saddle, hence its name. </a:t>
            </a:r>
            <a:endParaRPr lang="en-US" sz="3100" dirty="0"/>
          </a:p>
        </p:txBody>
      </p:sp>
      <p:sp>
        <p:nvSpPr>
          <p:cNvPr id="4" name="Slide Number Placeholder 3"/>
          <p:cNvSpPr>
            <a:spLocks noGrp="1"/>
          </p:cNvSpPr>
          <p:nvPr>
            <p:ph type="sldNum" sz="quarter" idx="12"/>
          </p:nvPr>
        </p:nvSpPr>
        <p:spPr/>
        <p:txBody>
          <a:bodyPr/>
          <a:lstStyle/>
          <a:p>
            <a:fld id="{18408D40-E840-B649-8C1F-148E738ADDFC}" type="slidenum">
              <a:rPr lang="en-US" smtClean="0"/>
              <a:t>13</a:t>
            </a:fld>
            <a:endParaRPr lang="en-US"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82800" y="2398383"/>
            <a:ext cx="4978400" cy="3949700"/>
          </a:xfr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668"/>
            <a:ext cx="9144000" cy="981456"/>
          </a:xfrm>
          <a:prstGeom prst="rect">
            <a:avLst/>
          </a:prstGeom>
        </p:spPr>
      </p:pic>
      <p:sp>
        <p:nvSpPr>
          <p:cNvPr id="6" name="TextBox 5"/>
          <p:cNvSpPr txBox="1"/>
          <p:nvPr/>
        </p:nvSpPr>
        <p:spPr>
          <a:xfrm>
            <a:off x="3627673" y="6348083"/>
            <a:ext cx="3724096" cy="400110"/>
          </a:xfrm>
          <a:prstGeom prst="rect">
            <a:avLst/>
          </a:prstGeom>
          <a:noFill/>
        </p:spPr>
        <p:txBody>
          <a:bodyPr wrap="none" rtlCol="0">
            <a:spAutoFit/>
          </a:bodyPr>
          <a:lstStyle/>
          <a:p>
            <a:r>
              <a:rPr lang="en-US" sz="1000" dirty="0" smtClean="0"/>
              <a:t>Reproduced with permission from CDC, UTEP Biodiversity Collection</a:t>
            </a:r>
          </a:p>
          <a:p>
            <a:r>
              <a:rPr lang="en-US" sz="1000" dirty="0"/>
              <a:t>http://</a:t>
            </a:r>
            <a:r>
              <a:rPr lang="en-US" sz="1000" dirty="0" err="1"/>
              <a:t>www.utep.edu</a:t>
            </a:r>
            <a:r>
              <a:rPr lang="en-US" sz="1000" dirty="0"/>
              <a:t>/</a:t>
            </a:r>
            <a:r>
              <a:rPr lang="en-US" sz="1000" dirty="0" err="1"/>
              <a:t>leb</a:t>
            </a:r>
            <a:r>
              <a:rPr lang="en-US" sz="1000" dirty="0"/>
              <a:t>/mosquito/</a:t>
            </a:r>
          </a:p>
        </p:txBody>
      </p:sp>
    </p:spTree>
    <p:extLst>
      <p:ext uri="{BB962C8B-B14F-4D97-AF65-F5344CB8AC3E}">
        <p14:creationId xmlns:p14="http://schemas.microsoft.com/office/powerpoint/2010/main" val="8278828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8408D40-E840-B649-8C1F-148E738ADDFC}" type="slidenum">
              <a:rPr lang="en-US" smtClean="0"/>
              <a:t>14</a:t>
            </a:fld>
            <a:endParaRPr lang="en-US" dirty="0"/>
          </a:p>
        </p:txBody>
      </p:sp>
      <p:sp>
        <p:nvSpPr>
          <p:cNvPr id="9" name="Title 1"/>
          <p:cNvSpPr>
            <a:spLocks noGrp="1"/>
          </p:cNvSpPr>
          <p:nvPr>
            <p:ph type="title"/>
          </p:nvPr>
        </p:nvSpPr>
        <p:spPr>
          <a:xfrm>
            <a:off x="208172" y="1025315"/>
            <a:ext cx="8935827" cy="897252"/>
          </a:xfrm>
        </p:spPr>
        <p:txBody>
          <a:bodyPr>
            <a:normAutofit/>
          </a:bodyPr>
          <a:lstStyle/>
          <a:p>
            <a:r>
              <a:rPr lang="en-US" sz="2800" b="1" dirty="0" smtClean="0">
                <a:latin typeface="+mn-lt"/>
              </a:rPr>
              <a:t>First step in mosquito </a:t>
            </a:r>
            <a:r>
              <a:rPr lang="en-US" sz="2800" b="1" dirty="0">
                <a:latin typeface="+mn-lt"/>
              </a:rPr>
              <a:t>l</a:t>
            </a:r>
            <a:r>
              <a:rPr lang="en-US" sz="2800" b="1" dirty="0" smtClean="0">
                <a:latin typeface="+mn-lt"/>
              </a:rPr>
              <a:t>arvae identification</a:t>
            </a:r>
            <a:endParaRPr lang="en-US" sz="2800" dirty="0">
              <a:latin typeface="+mn-lt"/>
            </a:endParaRPr>
          </a:p>
        </p:txBody>
      </p:sp>
      <p:sp>
        <p:nvSpPr>
          <p:cNvPr id="10" name="Content Placeholder 3"/>
          <p:cNvSpPr>
            <a:spLocks noGrp="1"/>
          </p:cNvSpPr>
          <p:nvPr>
            <p:ph sz="half" idx="4294967295"/>
          </p:nvPr>
        </p:nvSpPr>
        <p:spPr>
          <a:xfrm>
            <a:off x="208173" y="1814013"/>
            <a:ext cx="4944961" cy="4351338"/>
          </a:xfrm>
          <a:prstGeom prst="rect">
            <a:avLst/>
          </a:prstGeom>
        </p:spPr>
        <p:txBody>
          <a:bodyPr>
            <a:normAutofit/>
          </a:bodyPr>
          <a:lstStyle/>
          <a:p>
            <a:pPr marL="0" indent="0" algn="just">
              <a:buNone/>
            </a:pPr>
            <a:r>
              <a:rPr lang="en-US" sz="2000" dirty="0"/>
              <a:t>P</a:t>
            </a:r>
            <a:r>
              <a:rPr lang="en-US" sz="2000" dirty="0" smtClean="0"/>
              <a:t>lace </a:t>
            </a:r>
            <a:r>
              <a:rPr lang="en-US" sz="2000" dirty="0"/>
              <a:t>the larvae in </a:t>
            </a:r>
            <a:r>
              <a:rPr lang="en-US" sz="2000" dirty="0" smtClean="0"/>
              <a:t>cups, vials or plastic bags. Observe them to </a:t>
            </a:r>
            <a:r>
              <a:rPr lang="en-US" sz="2000" dirty="0"/>
              <a:t>see how they suspend from the surface of the </a:t>
            </a:r>
            <a:r>
              <a:rPr lang="en-US" sz="2000" dirty="0" smtClean="0"/>
              <a:t>water. If the larvae are lying flat on the surface, they are from the genus </a:t>
            </a:r>
            <a:r>
              <a:rPr lang="en-US" sz="2000" i="1" dirty="0" smtClean="0"/>
              <a:t>Anopheles. </a:t>
            </a:r>
            <a:r>
              <a:rPr lang="en-US" sz="2000" dirty="0" smtClean="0"/>
              <a:t>This is the only genus of mosquito that lies flat on the surface; all others are suspended from the surface at an angle.</a:t>
            </a:r>
            <a:endParaRPr lang="en-US" sz="2000" dirty="0"/>
          </a:p>
        </p:txBody>
      </p:sp>
      <p:pic>
        <p:nvPicPr>
          <p:cNvPr id="11" name="Content Placeholder 10" descr="Photo of mosquito larvae in a vial, with many haning from the surface. "/>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5688130" y="1922566"/>
            <a:ext cx="3016868" cy="2165444"/>
          </a:xfrm>
          <a:prstGeom prst="rect">
            <a:avLst/>
          </a:prstGeom>
        </p:spPr>
      </p:pic>
      <p:pic>
        <p:nvPicPr>
          <p:cNvPr id="12" name="Content Placeholder 4" descr="Diagram of three types of mosquitoes, sowing some of the diagnostic characteristics. Anopheles larvae hang parallel to the water surface. Culex and Aedes hang downward from the surface from their siphon on their abdomen."/>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1341803" y="4200861"/>
            <a:ext cx="6329327" cy="21014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4668"/>
            <a:ext cx="9144000" cy="981456"/>
          </a:xfrm>
          <a:prstGeom prst="rect">
            <a:avLst/>
          </a:prstGeom>
        </p:spPr>
      </p:pic>
    </p:spTree>
    <p:extLst>
      <p:ext uri="{BB962C8B-B14F-4D97-AF65-F5344CB8AC3E}">
        <p14:creationId xmlns:p14="http://schemas.microsoft.com/office/powerpoint/2010/main" val="5906596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1107578"/>
            <a:ext cx="7886700" cy="926426"/>
          </a:xfrm>
        </p:spPr>
        <p:txBody>
          <a:bodyPr>
            <a:normAutofit fontScale="90000"/>
          </a:bodyPr>
          <a:lstStyle/>
          <a:p>
            <a:r>
              <a:rPr lang="en-US" sz="3600" b="1" dirty="0" smtClean="0">
                <a:latin typeface="+mn-lt"/>
              </a:rPr>
              <a:t>Details of abdominal morphology</a:t>
            </a:r>
            <a:br>
              <a:rPr lang="en-US" sz="3600" b="1" dirty="0" smtClean="0">
                <a:latin typeface="+mn-lt"/>
              </a:rPr>
            </a:br>
            <a:r>
              <a:rPr lang="en-US" sz="2700" b="1" dirty="0" smtClean="0">
                <a:latin typeface="+mn-lt"/>
              </a:rPr>
              <a:t>*</a:t>
            </a:r>
            <a:r>
              <a:rPr lang="en-US" sz="2200" dirty="0" smtClean="0"/>
              <a:t>Key </a:t>
            </a:r>
            <a:r>
              <a:rPr lang="en-US" sz="2200" dirty="0"/>
              <a:t>features are often found on the anal segment and the siphon</a:t>
            </a:r>
            <a:r>
              <a:rPr lang="en-US" sz="2800" dirty="0"/>
              <a:t>. </a:t>
            </a:r>
            <a:endParaRPr lang="en-US" sz="3200" b="1" dirty="0">
              <a:latin typeface="+mn-lt"/>
            </a:endParaRPr>
          </a:p>
        </p:txBody>
      </p:sp>
      <p:sp>
        <p:nvSpPr>
          <p:cNvPr id="4" name="Slide Number Placeholder 3"/>
          <p:cNvSpPr>
            <a:spLocks noGrp="1"/>
          </p:cNvSpPr>
          <p:nvPr>
            <p:ph type="sldNum" sz="quarter" idx="12"/>
          </p:nvPr>
        </p:nvSpPr>
        <p:spPr/>
        <p:txBody>
          <a:bodyPr/>
          <a:lstStyle/>
          <a:p>
            <a:fld id="{18408D40-E840-B649-8C1F-148E738ADDFC}" type="slidenum">
              <a:rPr lang="en-US" smtClean="0"/>
              <a:t>15</a:t>
            </a:fld>
            <a:endParaRPr lang="en-US" dirty="0"/>
          </a:p>
        </p:txBody>
      </p:sp>
      <p:sp>
        <p:nvSpPr>
          <p:cNvPr id="7" name="TextBox 6"/>
          <p:cNvSpPr txBox="1"/>
          <p:nvPr/>
        </p:nvSpPr>
        <p:spPr>
          <a:xfrm>
            <a:off x="5503045" y="2077419"/>
            <a:ext cx="3173999" cy="4524316"/>
          </a:xfrm>
          <a:prstGeom prst="rect">
            <a:avLst/>
          </a:prstGeom>
          <a:noFill/>
        </p:spPr>
        <p:txBody>
          <a:bodyPr wrap="square" rtlCol="0">
            <a:spAutoFit/>
          </a:bodyPr>
          <a:lstStyle/>
          <a:p>
            <a:r>
              <a:rPr lang="en-US" b="1" dirty="0" smtClean="0"/>
              <a:t>Siphon</a:t>
            </a:r>
            <a:r>
              <a:rPr lang="en-US" dirty="0" smtClean="0"/>
              <a:t>: the air tube used by some species of mosquito to breathe. (more on next slide)</a:t>
            </a:r>
          </a:p>
          <a:p>
            <a:endParaRPr lang="en-US" dirty="0"/>
          </a:p>
          <a:p>
            <a:r>
              <a:rPr lang="en-US" b="1" dirty="0" smtClean="0"/>
              <a:t>Saddle</a:t>
            </a:r>
            <a:r>
              <a:rPr lang="en-US" dirty="0" smtClean="0"/>
              <a:t>:  a dark, thickened band on the anal segment. It can ring the segment, be in two pieces, or appear like it does here, as a saddle</a:t>
            </a:r>
          </a:p>
          <a:p>
            <a:endParaRPr lang="en-US" dirty="0" smtClean="0"/>
          </a:p>
          <a:p>
            <a:r>
              <a:rPr lang="en-US" b="1" dirty="0" smtClean="0"/>
              <a:t>Comb scales</a:t>
            </a:r>
            <a:r>
              <a:rPr lang="en-US" dirty="0" smtClean="0"/>
              <a:t>: scaly or spiny spicules found in rows or a patch on the abdomen. </a:t>
            </a:r>
          </a:p>
          <a:p>
            <a:endParaRPr lang="en-US" dirty="0"/>
          </a:p>
          <a:p>
            <a:r>
              <a:rPr lang="en-US" b="1" dirty="0" smtClean="0"/>
              <a:t>Pecten</a:t>
            </a:r>
            <a:r>
              <a:rPr lang="en-US" dirty="0" smtClean="0"/>
              <a:t>: an even row of tiny spines found on the siphon.</a:t>
            </a:r>
            <a:endParaRPr lang="en-US" dirty="0"/>
          </a:p>
        </p:txBody>
      </p:sp>
      <p:pic>
        <p:nvPicPr>
          <p:cNvPr id="11" name="Content Placeholder 10"/>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0947" y="2252635"/>
            <a:ext cx="5092098" cy="3387304"/>
          </a:xfr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668"/>
            <a:ext cx="9144000" cy="981456"/>
          </a:xfrm>
          <a:prstGeom prst="rect">
            <a:avLst/>
          </a:prstGeom>
        </p:spPr>
      </p:pic>
    </p:spTree>
    <p:extLst>
      <p:ext uri="{BB962C8B-B14F-4D97-AF65-F5344CB8AC3E}">
        <p14:creationId xmlns:p14="http://schemas.microsoft.com/office/powerpoint/2010/main" val="18287616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927073"/>
            <a:ext cx="7886700" cy="1325563"/>
          </a:xfrm>
        </p:spPr>
        <p:txBody>
          <a:bodyPr>
            <a:normAutofit/>
          </a:bodyPr>
          <a:lstStyle/>
          <a:p>
            <a:r>
              <a:rPr lang="en-US" sz="3600" b="1" dirty="0" smtClean="0">
                <a:solidFill>
                  <a:srgbClr val="FF0000"/>
                </a:solidFill>
                <a:latin typeface="+mn-lt"/>
              </a:rPr>
              <a:t>Siphon</a:t>
            </a:r>
            <a:endParaRPr lang="en-US" sz="3600" b="1" dirty="0">
              <a:solidFill>
                <a:srgbClr val="FF0000"/>
              </a:solidFill>
              <a:latin typeface="+mn-lt"/>
            </a:endParaRPr>
          </a:p>
        </p:txBody>
      </p:sp>
      <p:sp>
        <p:nvSpPr>
          <p:cNvPr id="4" name="Slide Number Placeholder 3"/>
          <p:cNvSpPr>
            <a:spLocks noGrp="1"/>
          </p:cNvSpPr>
          <p:nvPr>
            <p:ph type="sldNum" sz="quarter" idx="12"/>
          </p:nvPr>
        </p:nvSpPr>
        <p:spPr/>
        <p:txBody>
          <a:bodyPr/>
          <a:lstStyle/>
          <a:p>
            <a:fld id="{18408D40-E840-B649-8C1F-148E738ADDFC}" type="slidenum">
              <a:rPr lang="en-US" smtClean="0"/>
              <a:t>16</a:t>
            </a:fld>
            <a:endParaRPr lang="en-US" dirty="0"/>
          </a:p>
        </p:txBody>
      </p:sp>
      <p:sp>
        <p:nvSpPr>
          <p:cNvPr id="3" name="Content Placeholder 2"/>
          <p:cNvSpPr>
            <a:spLocks noGrp="1"/>
          </p:cNvSpPr>
          <p:nvPr>
            <p:ph idx="1"/>
          </p:nvPr>
        </p:nvSpPr>
        <p:spPr>
          <a:xfrm>
            <a:off x="628650" y="2252636"/>
            <a:ext cx="7886700" cy="4351338"/>
          </a:xfrm>
        </p:spPr>
        <p:txBody>
          <a:bodyPr>
            <a:normAutofit fontScale="92500"/>
          </a:bodyPr>
          <a:lstStyle/>
          <a:p>
            <a:r>
              <a:rPr lang="en-US" sz="2400" dirty="0" smtClean="0"/>
              <a:t>The siphon is an air tube located on the abdomen of the larva. </a:t>
            </a:r>
            <a:endParaRPr lang="en-US" sz="2400" dirty="0"/>
          </a:p>
          <a:p>
            <a:r>
              <a:rPr lang="en-US" sz="2400" dirty="0" smtClean="0"/>
              <a:t>Because the </a:t>
            </a:r>
            <a:r>
              <a:rPr lang="en-US" sz="2400" dirty="0"/>
              <a:t>larva hatches from the egg and lives in the </a:t>
            </a:r>
            <a:r>
              <a:rPr lang="en-US" sz="2400" dirty="0" smtClean="0"/>
              <a:t>water, the siphon allows the larva to breathe.  </a:t>
            </a:r>
          </a:p>
          <a:p>
            <a:r>
              <a:rPr lang="en-US" sz="2400" dirty="0" smtClean="0"/>
              <a:t>Most </a:t>
            </a:r>
            <a:r>
              <a:rPr lang="en-US" sz="2400" dirty="0"/>
              <a:t>species, </a:t>
            </a:r>
            <a:r>
              <a:rPr lang="en-US" sz="2400" dirty="0" smtClean="0"/>
              <a:t>including those in the genera </a:t>
            </a:r>
            <a:r>
              <a:rPr lang="en-US" sz="2400" i="1" dirty="0" err="1" smtClean="0"/>
              <a:t>Culex</a:t>
            </a:r>
            <a:r>
              <a:rPr lang="en-US" sz="2400" dirty="0" smtClean="0"/>
              <a:t> </a:t>
            </a:r>
            <a:r>
              <a:rPr lang="en-US" sz="2400" dirty="0"/>
              <a:t>and </a:t>
            </a:r>
            <a:r>
              <a:rPr lang="en-US" sz="2400" i="1" dirty="0" err="1" smtClean="0"/>
              <a:t>Aedes</a:t>
            </a:r>
            <a:r>
              <a:rPr lang="en-US" sz="2400" dirty="0" smtClean="0"/>
              <a:t>, </a:t>
            </a:r>
            <a:r>
              <a:rPr lang="en-US" sz="2400" dirty="0"/>
              <a:t>have a </a:t>
            </a:r>
            <a:r>
              <a:rPr lang="en-US" sz="2400" dirty="0" smtClean="0"/>
              <a:t>siphon and spend </a:t>
            </a:r>
            <a:r>
              <a:rPr lang="en-US" sz="2400" dirty="0"/>
              <a:t>most </a:t>
            </a:r>
            <a:r>
              <a:rPr lang="en-US" sz="2400" dirty="0" smtClean="0"/>
              <a:t>of their time </a:t>
            </a:r>
            <a:r>
              <a:rPr lang="en-US" sz="2400" dirty="0"/>
              <a:t>on the surface breathing. </a:t>
            </a:r>
          </a:p>
          <a:p>
            <a:r>
              <a:rPr lang="en-US" sz="2400" i="1" dirty="0"/>
              <a:t>Anopheles</a:t>
            </a:r>
            <a:r>
              <a:rPr lang="en-US" sz="2400" dirty="0"/>
              <a:t> does not have a siphon. Instead, it lays parallel to the surface and breathes through openings on its 8</a:t>
            </a:r>
            <a:r>
              <a:rPr lang="en-US" sz="2400" baseline="30000" dirty="0"/>
              <a:t>th</a:t>
            </a:r>
            <a:r>
              <a:rPr lang="en-US" sz="2400" dirty="0"/>
              <a:t> abdominal segment (spiracles). </a:t>
            </a:r>
          </a:p>
          <a:p>
            <a:r>
              <a:rPr lang="en-US" sz="2400" dirty="0"/>
              <a:t>Some species have specialized siphons and attach to emergent plants found in water, using the plant tissue to access air to breathe. </a:t>
            </a:r>
          </a:p>
          <a:p>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668"/>
            <a:ext cx="9144000" cy="981456"/>
          </a:xfrm>
          <a:prstGeom prst="rect">
            <a:avLst/>
          </a:prstGeom>
        </p:spPr>
      </p:pic>
    </p:spTree>
    <p:extLst>
      <p:ext uri="{BB962C8B-B14F-4D97-AF65-F5344CB8AC3E}">
        <p14:creationId xmlns:p14="http://schemas.microsoft.com/office/powerpoint/2010/main" val="9040313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080" y="794716"/>
            <a:ext cx="7886700" cy="1325563"/>
          </a:xfrm>
        </p:spPr>
        <p:txBody>
          <a:bodyPr>
            <a:normAutofit/>
          </a:bodyPr>
          <a:lstStyle/>
          <a:p>
            <a:r>
              <a:rPr lang="en-US" sz="3200" b="1" dirty="0" smtClean="0">
                <a:solidFill>
                  <a:srgbClr val="FF0000"/>
                </a:solidFill>
                <a:latin typeface="+mn-lt"/>
              </a:rPr>
              <a:t>Abdominal Hairs</a:t>
            </a:r>
            <a:endParaRPr lang="en-US" sz="3200" b="1" dirty="0">
              <a:solidFill>
                <a:srgbClr val="FF0000"/>
              </a:solidFill>
              <a:latin typeface="+mn-lt"/>
            </a:endParaRPr>
          </a:p>
        </p:txBody>
      </p:sp>
      <p:sp>
        <p:nvSpPr>
          <p:cNvPr id="4" name="Slide Number Placeholder 3"/>
          <p:cNvSpPr>
            <a:spLocks noGrp="1"/>
          </p:cNvSpPr>
          <p:nvPr>
            <p:ph type="sldNum" sz="quarter" idx="12"/>
          </p:nvPr>
        </p:nvSpPr>
        <p:spPr/>
        <p:txBody>
          <a:bodyPr/>
          <a:lstStyle/>
          <a:p>
            <a:fld id="{18408D40-E840-B649-8C1F-148E738ADDFC}" type="slidenum">
              <a:rPr lang="en-US" smtClean="0"/>
              <a:t>17</a:t>
            </a:fld>
            <a:endParaRPr lang="en-US" dirty="0"/>
          </a:p>
        </p:txBody>
      </p:sp>
      <p:sp>
        <p:nvSpPr>
          <p:cNvPr id="7" name="TextBox 6"/>
          <p:cNvSpPr txBox="1"/>
          <p:nvPr/>
        </p:nvSpPr>
        <p:spPr>
          <a:xfrm>
            <a:off x="5374640" y="1748962"/>
            <a:ext cx="3502217" cy="4524316"/>
          </a:xfrm>
          <a:prstGeom prst="rect">
            <a:avLst/>
          </a:prstGeom>
          <a:noFill/>
        </p:spPr>
        <p:txBody>
          <a:bodyPr wrap="square" rtlCol="0">
            <a:spAutoFit/>
          </a:bodyPr>
          <a:lstStyle/>
          <a:p>
            <a:r>
              <a:rPr lang="en-US" dirty="0" smtClean="0"/>
              <a:t>The placement and number of hairs on the abdomen can be diagnostic.</a:t>
            </a:r>
          </a:p>
          <a:p>
            <a:endParaRPr lang="en-US" dirty="0"/>
          </a:p>
          <a:p>
            <a:r>
              <a:rPr lang="en-US" b="1" dirty="0" smtClean="0"/>
              <a:t>Setae, Brushes, Tufts </a:t>
            </a:r>
            <a:r>
              <a:rPr lang="en-US" dirty="0" smtClean="0"/>
              <a:t>and </a:t>
            </a:r>
            <a:r>
              <a:rPr lang="en-US" b="1" dirty="0" smtClean="0"/>
              <a:t>Hairs:</a:t>
            </a:r>
          </a:p>
          <a:p>
            <a:endParaRPr lang="en-US" dirty="0"/>
          </a:p>
          <a:p>
            <a:r>
              <a:rPr lang="en-US" b="1" dirty="0" smtClean="0"/>
              <a:t>Tuft: </a:t>
            </a:r>
            <a:r>
              <a:rPr lang="en-US" dirty="0" smtClean="0"/>
              <a:t>more than one hair growing together.</a:t>
            </a:r>
          </a:p>
          <a:p>
            <a:endParaRPr lang="en-US" dirty="0"/>
          </a:p>
          <a:p>
            <a:r>
              <a:rPr lang="en-US" b="1" dirty="0" smtClean="0"/>
              <a:t>Brush</a:t>
            </a:r>
            <a:r>
              <a:rPr lang="en-US" dirty="0" smtClean="0"/>
              <a:t>: a clump of tufts</a:t>
            </a:r>
          </a:p>
          <a:p>
            <a:endParaRPr lang="en-US" dirty="0"/>
          </a:p>
          <a:p>
            <a:r>
              <a:rPr lang="en-US" b="1" dirty="0" smtClean="0"/>
              <a:t>Setae: </a:t>
            </a:r>
            <a:r>
              <a:rPr lang="en-US" dirty="0" smtClean="0"/>
              <a:t>another word for insect “hair”</a:t>
            </a:r>
          </a:p>
          <a:p>
            <a:endParaRPr lang="en-US" dirty="0"/>
          </a:p>
          <a:p>
            <a:r>
              <a:rPr lang="en-US" b="1" dirty="0" smtClean="0"/>
              <a:t>Anal </a:t>
            </a:r>
            <a:r>
              <a:rPr lang="en-US" b="1" dirty="0"/>
              <a:t>Brush</a:t>
            </a:r>
            <a:r>
              <a:rPr lang="en-US" dirty="0"/>
              <a:t>: the anal brush is is used like a rudder when the larva is </a:t>
            </a:r>
            <a:r>
              <a:rPr lang="en-US" dirty="0" smtClean="0"/>
              <a:t>swimming</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108" y="2120279"/>
            <a:ext cx="4854753" cy="3515618"/>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668"/>
            <a:ext cx="9144000" cy="981456"/>
          </a:xfrm>
          <a:prstGeom prst="rect">
            <a:avLst/>
          </a:prstGeom>
        </p:spPr>
      </p:pic>
    </p:spTree>
    <p:extLst>
      <p:ext uri="{BB962C8B-B14F-4D97-AF65-F5344CB8AC3E}">
        <p14:creationId xmlns:p14="http://schemas.microsoft.com/office/powerpoint/2010/main" val="19834005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947860"/>
            <a:ext cx="7886700" cy="1325563"/>
          </a:xfrm>
        </p:spPr>
        <p:txBody>
          <a:bodyPr>
            <a:normAutofit/>
          </a:bodyPr>
          <a:lstStyle/>
          <a:p>
            <a:r>
              <a:rPr lang="en-US" sz="3200" b="1" dirty="0" smtClean="0"/>
              <a:t>Note:</a:t>
            </a:r>
            <a:r>
              <a:rPr lang="en-US" sz="3200" dirty="0" smtClean="0"/>
              <a:t> </a:t>
            </a:r>
            <a:r>
              <a:rPr lang="en-US" sz="2800" dirty="0" smtClean="0"/>
              <a:t>Distinguishing between </a:t>
            </a:r>
            <a:r>
              <a:rPr lang="en-US" sz="2800" b="1" i="1" dirty="0" smtClean="0">
                <a:solidFill>
                  <a:srgbClr val="FF0000"/>
                </a:solidFill>
              </a:rPr>
              <a:t>Aedes albopictus </a:t>
            </a:r>
            <a:r>
              <a:rPr lang="en-US" sz="2800" dirty="0" smtClean="0"/>
              <a:t>and </a:t>
            </a:r>
            <a:r>
              <a:rPr lang="en-US" sz="2800" b="1" i="1" dirty="0" smtClean="0">
                <a:solidFill>
                  <a:srgbClr val="FF0000"/>
                </a:solidFill>
              </a:rPr>
              <a:t>Aedes aegypti </a:t>
            </a:r>
            <a:r>
              <a:rPr lang="en-US" sz="2800" dirty="0" smtClean="0"/>
              <a:t>requires at least 35x magnifier.</a:t>
            </a:r>
            <a:endParaRPr lang="en-US" sz="2800" dirty="0"/>
          </a:p>
        </p:txBody>
      </p:sp>
      <p:sp>
        <p:nvSpPr>
          <p:cNvPr id="4" name="Slide Number Placeholder 3"/>
          <p:cNvSpPr>
            <a:spLocks noGrp="1"/>
          </p:cNvSpPr>
          <p:nvPr>
            <p:ph type="sldNum" sz="quarter" idx="12"/>
          </p:nvPr>
        </p:nvSpPr>
        <p:spPr/>
        <p:txBody>
          <a:bodyPr/>
          <a:lstStyle/>
          <a:p>
            <a:fld id="{18408D40-E840-B649-8C1F-148E738ADDFC}" type="slidenum">
              <a:rPr lang="en-US" smtClean="0"/>
              <a:t>18</a:t>
            </a:fld>
            <a:endParaRPr lang="en-US"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106" y="2550745"/>
            <a:ext cx="3794992" cy="2966933"/>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2540647"/>
            <a:ext cx="3794494" cy="2966933"/>
          </a:xfrm>
          <a:prstGeom prst="rect">
            <a:avLst/>
          </a:prstGeom>
        </p:spPr>
      </p:pic>
      <p:sp>
        <p:nvSpPr>
          <p:cNvPr id="12" name="TextBox 11"/>
          <p:cNvSpPr txBox="1"/>
          <p:nvPr/>
        </p:nvSpPr>
        <p:spPr>
          <a:xfrm>
            <a:off x="569506" y="5855257"/>
            <a:ext cx="7537154" cy="830997"/>
          </a:xfrm>
          <a:prstGeom prst="rect">
            <a:avLst/>
          </a:prstGeom>
          <a:noFill/>
        </p:spPr>
        <p:txBody>
          <a:bodyPr wrap="square" rtlCol="0">
            <a:spAutoFit/>
          </a:bodyPr>
          <a:lstStyle/>
          <a:p>
            <a:r>
              <a:rPr lang="en-US" sz="2400" dirty="0" smtClean="0"/>
              <a:t>You will need to look at the </a:t>
            </a:r>
            <a:r>
              <a:rPr lang="en-US" sz="2400" b="1" dirty="0" smtClean="0">
                <a:solidFill>
                  <a:srgbClr val="FF0000"/>
                </a:solidFill>
              </a:rPr>
              <a:t>comb scales.  </a:t>
            </a:r>
            <a:r>
              <a:rPr lang="en-US" sz="2400" dirty="0" smtClean="0">
                <a:solidFill>
                  <a:schemeClr val="tx1">
                    <a:lumMod val="95000"/>
                    <a:lumOff val="5000"/>
                  </a:schemeClr>
                </a:solidFill>
              </a:rPr>
              <a:t>Note the differences shown in the diagrams above. </a:t>
            </a:r>
            <a:endParaRPr lang="en-US" sz="2400" b="1" dirty="0">
              <a:solidFill>
                <a:srgbClr val="FF0000"/>
              </a:solidFill>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4668"/>
            <a:ext cx="9144000" cy="981456"/>
          </a:xfrm>
          <a:prstGeom prst="rect">
            <a:avLst/>
          </a:prstGeom>
        </p:spPr>
      </p:pic>
    </p:spTree>
    <p:extLst>
      <p:ext uri="{BB962C8B-B14F-4D97-AF65-F5344CB8AC3E}">
        <p14:creationId xmlns:p14="http://schemas.microsoft.com/office/powerpoint/2010/main" val="21201377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1" y="1134962"/>
            <a:ext cx="7886700" cy="457833"/>
          </a:xfrm>
        </p:spPr>
        <p:txBody>
          <a:bodyPr>
            <a:noAutofit/>
          </a:bodyPr>
          <a:lstStyle/>
          <a:p>
            <a:r>
              <a:rPr lang="en-US" sz="2800" b="1" dirty="0" smtClean="0">
                <a:latin typeface="+mn-lt"/>
              </a:rPr>
              <a:t>Knowing your mosquito larvae involves</a:t>
            </a:r>
            <a:r>
              <a:rPr lang="en-US" sz="2800" b="1" dirty="0" smtClean="0"/>
              <a:t>…</a:t>
            </a:r>
            <a:endParaRPr lang="en-US" sz="2800" b="1" dirty="0"/>
          </a:p>
        </p:txBody>
      </p:sp>
      <p:sp>
        <p:nvSpPr>
          <p:cNvPr id="3" name="Content Placeholder 2"/>
          <p:cNvSpPr>
            <a:spLocks noGrp="1"/>
          </p:cNvSpPr>
          <p:nvPr>
            <p:ph idx="1"/>
          </p:nvPr>
        </p:nvSpPr>
        <p:spPr>
          <a:xfrm>
            <a:off x="628651" y="1854925"/>
            <a:ext cx="7761370" cy="4310163"/>
          </a:xfrm>
        </p:spPr>
        <p:txBody>
          <a:bodyPr>
            <a:normAutofit fontScale="70000" lnSpcReduction="20000"/>
          </a:bodyPr>
          <a:lstStyle/>
          <a:p>
            <a:pPr>
              <a:lnSpc>
                <a:spcPct val="100000"/>
              </a:lnSpc>
              <a:spcBef>
                <a:spcPts val="0"/>
              </a:spcBef>
              <a:spcAft>
                <a:spcPts val="1200"/>
              </a:spcAft>
            </a:pPr>
            <a:r>
              <a:rPr lang="en-US" sz="2400" dirty="0" smtClean="0"/>
              <a:t>recognizing the gross morphological characteristics of mosquito larvae.</a:t>
            </a:r>
          </a:p>
          <a:p>
            <a:pPr>
              <a:lnSpc>
                <a:spcPct val="100000"/>
              </a:lnSpc>
              <a:spcBef>
                <a:spcPts val="0"/>
              </a:spcBef>
              <a:spcAft>
                <a:spcPts val="1200"/>
              </a:spcAft>
            </a:pPr>
            <a:r>
              <a:rPr lang="en-US" sz="2400" dirty="0"/>
              <a:t>l</a:t>
            </a:r>
            <a:r>
              <a:rPr lang="en-US" sz="2400" dirty="0" smtClean="0"/>
              <a:t>earning the morphological features used in identifying a larva specimen.</a:t>
            </a:r>
          </a:p>
          <a:p>
            <a:pPr marL="0" indent="0">
              <a:lnSpc>
                <a:spcPct val="100000"/>
              </a:lnSpc>
              <a:spcBef>
                <a:spcPts val="0"/>
              </a:spcBef>
              <a:spcAft>
                <a:spcPts val="1200"/>
              </a:spcAft>
              <a:buNone/>
            </a:pPr>
            <a:endParaRPr lang="en-US" sz="2000" dirty="0" smtClean="0"/>
          </a:p>
          <a:p>
            <a:pPr marL="0" indent="0">
              <a:lnSpc>
                <a:spcPct val="100000"/>
              </a:lnSpc>
              <a:spcBef>
                <a:spcPts val="0"/>
              </a:spcBef>
              <a:spcAft>
                <a:spcPts val="1200"/>
              </a:spcAft>
              <a:buNone/>
            </a:pPr>
            <a:endParaRPr lang="en-US" sz="2600" dirty="0" smtClean="0"/>
          </a:p>
          <a:p>
            <a:pPr marL="0" indent="0">
              <a:lnSpc>
                <a:spcPct val="100000"/>
              </a:lnSpc>
              <a:spcBef>
                <a:spcPts val="0"/>
              </a:spcBef>
              <a:spcAft>
                <a:spcPts val="1200"/>
              </a:spcAft>
              <a:buNone/>
            </a:pPr>
            <a:r>
              <a:rPr lang="en-US" sz="2600" b="1" dirty="0" smtClean="0"/>
              <a:t>You will investigate and identify the larvae of three </a:t>
            </a:r>
            <a:r>
              <a:rPr lang="en-US" sz="2600" b="1" dirty="0"/>
              <a:t>genera of </a:t>
            </a:r>
            <a:r>
              <a:rPr lang="en-US" sz="2600" b="1" dirty="0" smtClean="0"/>
              <a:t>mosquitoes:</a:t>
            </a:r>
          </a:p>
          <a:p>
            <a:pPr lvl="2">
              <a:lnSpc>
                <a:spcPct val="100000"/>
              </a:lnSpc>
              <a:spcBef>
                <a:spcPts val="0"/>
              </a:spcBef>
              <a:spcAft>
                <a:spcPts val="1200"/>
              </a:spcAft>
            </a:pPr>
            <a:r>
              <a:rPr lang="en-US" sz="2600" b="1" i="1" dirty="0" smtClean="0"/>
              <a:t>Anopheles        </a:t>
            </a:r>
          </a:p>
          <a:p>
            <a:pPr lvl="2">
              <a:lnSpc>
                <a:spcPct val="100000"/>
              </a:lnSpc>
              <a:spcBef>
                <a:spcPts val="0"/>
              </a:spcBef>
              <a:spcAft>
                <a:spcPts val="1200"/>
              </a:spcAft>
            </a:pPr>
            <a:r>
              <a:rPr lang="en-US" sz="2600" b="1" i="1" dirty="0" err="1" smtClean="0"/>
              <a:t>Aedes</a:t>
            </a:r>
            <a:endParaRPr lang="en-US" sz="2600" b="1" i="1" dirty="0" smtClean="0"/>
          </a:p>
          <a:p>
            <a:pPr lvl="2">
              <a:lnSpc>
                <a:spcPct val="100000"/>
              </a:lnSpc>
              <a:spcBef>
                <a:spcPts val="0"/>
              </a:spcBef>
              <a:spcAft>
                <a:spcPts val="1200"/>
              </a:spcAft>
            </a:pPr>
            <a:r>
              <a:rPr lang="en-US" sz="2600" b="1" i="1" dirty="0" err="1" smtClean="0"/>
              <a:t>Culex</a:t>
            </a:r>
            <a:endParaRPr lang="en-US" sz="2600" b="1" i="1" dirty="0" smtClean="0"/>
          </a:p>
          <a:p>
            <a:pPr marL="0" indent="0">
              <a:lnSpc>
                <a:spcPct val="100000"/>
              </a:lnSpc>
              <a:spcBef>
                <a:spcPts val="0"/>
              </a:spcBef>
              <a:spcAft>
                <a:spcPts val="1200"/>
              </a:spcAft>
              <a:buNone/>
            </a:pPr>
            <a:r>
              <a:rPr lang="en-US" sz="2300" dirty="0" smtClean="0"/>
              <a:t>These three genera </a:t>
            </a:r>
            <a:r>
              <a:rPr lang="en-US" sz="2300" dirty="0"/>
              <a:t>are of interest because they contain species that can transmit pathogens to humans and cause </a:t>
            </a:r>
            <a:r>
              <a:rPr lang="en-US" sz="2300" dirty="0" smtClean="0"/>
              <a:t>disease. </a:t>
            </a:r>
            <a:r>
              <a:rPr lang="en-US" sz="2300" dirty="0"/>
              <a:t> </a:t>
            </a:r>
            <a:endParaRPr lang="en-US" sz="2300" i="1" dirty="0"/>
          </a:p>
          <a:p>
            <a:pPr marL="0" indent="0">
              <a:lnSpc>
                <a:spcPct val="100000"/>
              </a:lnSpc>
              <a:spcBef>
                <a:spcPts val="0"/>
              </a:spcBef>
              <a:spcAft>
                <a:spcPts val="1200"/>
              </a:spcAft>
              <a:buNone/>
            </a:pPr>
            <a:r>
              <a:rPr lang="en-US" sz="2300" dirty="0" smtClean="0"/>
              <a:t>To know the larvae of these three genera, you will examine morphological features on the terminal abdominal segments (8-10)</a:t>
            </a:r>
            <a:r>
              <a:rPr lang="en-US" sz="2000" i="1" dirty="0" smtClean="0"/>
              <a:t>. </a:t>
            </a:r>
            <a:endParaRPr lang="en-US" sz="2000" dirty="0"/>
          </a:p>
        </p:txBody>
      </p:sp>
      <p:sp>
        <p:nvSpPr>
          <p:cNvPr id="4" name="Slide Number Placeholder 3"/>
          <p:cNvSpPr>
            <a:spLocks noGrp="1"/>
          </p:cNvSpPr>
          <p:nvPr>
            <p:ph type="sldNum" sz="quarter" idx="12"/>
          </p:nvPr>
        </p:nvSpPr>
        <p:spPr/>
        <p:txBody>
          <a:bodyPr/>
          <a:lstStyle/>
          <a:p>
            <a:fld id="{18408D40-E840-B649-8C1F-148E738ADDFC}" type="slidenum">
              <a:rPr lang="en-US" smtClean="0"/>
              <a:t>1</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668"/>
            <a:ext cx="9144000" cy="981456"/>
          </a:xfrm>
          <a:prstGeom prst="rect">
            <a:avLst/>
          </a:prstGeom>
        </p:spPr>
      </p:pic>
    </p:spTree>
    <p:extLst>
      <p:ext uri="{BB962C8B-B14F-4D97-AF65-F5344CB8AC3E}">
        <p14:creationId xmlns:p14="http://schemas.microsoft.com/office/powerpoint/2010/main" val="17574580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3618" y="927073"/>
            <a:ext cx="8131732" cy="1325563"/>
          </a:xfrm>
        </p:spPr>
        <p:txBody>
          <a:bodyPr>
            <a:normAutofit/>
          </a:bodyPr>
          <a:lstStyle/>
          <a:p>
            <a:r>
              <a:rPr lang="en-US" sz="2800" b="1" dirty="0" smtClean="0">
                <a:latin typeface="+mn-lt"/>
              </a:rPr>
              <a:t>Identifying mosquito genera and species in your area</a:t>
            </a:r>
            <a:endParaRPr lang="en-US" sz="2800" b="1" dirty="0">
              <a:latin typeface="+mn-lt"/>
            </a:endParaRPr>
          </a:p>
        </p:txBody>
      </p:sp>
      <p:sp>
        <p:nvSpPr>
          <p:cNvPr id="4" name="Slide Number Placeholder 3"/>
          <p:cNvSpPr>
            <a:spLocks noGrp="1"/>
          </p:cNvSpPr>
          <p:nvPr>
            <p:ph type="sldNum" sz="quarter" idx="12"/>
          </p:nvPr>
        </p:nvSpPr>
        <p:spPr/>
        <p:txBody>
          <a:bodyPr/>
          <a:lstStyle/>
          <a:p>
            <a:fld id="{18408D40-E840-B649-8C1F-148E738ADDFC}" type="slidenum">
              <a:rPr lang="en-US" smtClean="0"/>
              <a:t>19</a:t>
            </a:fld>
            <a:endParaRPr lang="en-US" dirty="0"/>
          </a:p>
        </p:txBody>
      </p:sp>
      <p:sp>
        <p:nvSpPr>
          <p:cNvPr id="3" name="Content Placeholder 2"/>
          <p:cNvSpPr>
            <a:spLocks noGrp="1"/>
          </p:cNvSpPr>
          <p:nvPr>
            <p:ph idx="1"/>
          </p:nvPr>
        </p:nvSpPr>
        <p:spPr>
          <a:xfrm>
            <a:off x="682981" y="2170310"/>
            <a:ext cx="4908550" cy="4351338"/>
          </a:xfrm>
        </p:spPr>
        <p:txBody>
          <a:bodyPr>
            <a:normAutofit lnSpcReduction="10000"/>
          </a:bodyPr>
          <a:lstStyle/>
          <a:p>
            <a:pPr marL="0" indent="0" algn="just">
              <a:buNone/>
            </a:pPr>
            <a:r>
              <a:rPr lang="en-US" dirty="0"/>
              <a:t>Familiarize yourself with the general anatomy of the mosquito larvae and the key features that distinguish those genera or species that are found in your locality. </a:t>
            </a:r>
            <a:endParaRPr lang="en-US" dirty="0" smtClean="0"/>
          </a:p>
          <a:p>
            <a:pPr marL="0" indent="0" algn="just">
              <a:buNone/>
            </a:pPr>
            <a:r>
              <a:rPr lang="en-US" dirty="0" smtClean="0"/>
              <a:t>Consult </a:t>
            </a:r>
            <a:r>
              <a:rPr lang="en-US" dirty="0"/>
              <a:t>with mosquito experts or mosquito identification keys for your </a:t>
            </a:r>
            <a:r>
              <a:rPr lang="en-US" dirty="0" smtClean="0"/>
              <a:t>locality to identify important species in your region.</a:t>
            </a:r>
            <a:endParaRPr lang="en-US" dirty="0"/>
          </a:p>
        </p:txBody>
      </p:sp>
      <p:pic>
        <p:nvPicPr>
          <p:cNvPr id="8" name="Content Placeholder 13" descr="Diagram showing the three sections of the larval body: head, thorax and abdomen. In an inset box, morphological features that are useful to identify mosquito larvae to genus and/or species. You will find these on the abdominal segments. "/>
          <p:cNvPicPr>
            <a:picLocks noChangeAspect="1"/>
          </p:cNvPicPr>
          <p:nvPr/>
        </p:nvPicPr>
        <p:blipFill>
          <a:blip r:embed="rId2"/>
          <a:stretch>
            <a:fillRect/>
          </a:stretch>
        </p:blipFill>
        <p:spPr>
          <a:xfrm>
            <a:off x="5612605" y="2005621"/>
            <a:ext cx="3264252" cy="4401531"/>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668"/>
            <a:ext cx="9144000" cy="981456"/>
          </a:xfrm>
          <a:prstGeom prst="rect">
            <a:avLst/>
          </a:prstGeom>
        </p:spPr>
      </p:pic>
    </p:spTree>
    <p:extLst>
      <p:ext uri="{BB962C8B-B14F-4D97-AF65-F5344CB8AC3E}">
        <p14:creationId xmlns:p14="http://schemas.microsoft.com/office/powerpoint/2010/main" val="18669641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8408D40-E840-B649-8C1F-148E738ADDFC}" type="slidenum">
              <a:rPr lang="en-US" smtClean="0"/>
              <a:t>20</a:t>
            </a:fld>
            <a:endParaRPr lang="en-US" dirty="0"/>
          </a:p>
        </p:txBody>
      </p:sp>
      <p:sp>
        <p:nvSpPr>
          <p:cNvPr id="6" name="Title 1"/>
          <p:cNvSpPr>
            <a:spLocks noGrp="1"/>
          </p:cNvSpPr>
          <p:nvPr>
            <p:ph type="title"/>
          </p:nvPr>
        </p:nvSpPr>
        <p:spPr>
          <a:xfrm>
            <a:off x="551904" y="737226"/>
            <a:ext cx="8229600" cy="957262"/>
          </a:xfrm>
        </p:spPr>
        <p:txBody>
          <a:bodyPr>
            <a:normAutofit/>
          </a:bodyPr>
          <a:lstStyle/>
          <a:p>
            <a:r>
              <a:rPr lang="en-US" sz="2800" dirty="0" smtClean="0"/>
              <a:t>Acknowledgements</a:t>
            </a:r>
            <a:endParaRPr lang="en-US" sz="2800" dirty="0"/>
          </a:p>
        </p:txBody>
      </p:sp>
      <p:sp>
        <p:nvSpPr>
          <p:cNvPr id="7" name="Content Placeholder 2"/>
          <p:cNvSpPr txBox="1">
            <a:spLocks/>
          </p:cNvSpPr>
          <p:nvPr/>
        </p:nvSpPr>
        <p:spPr>
          <a:xfrm>
            <a:off x="491679" y="1477859"/>
            <a:ext cx="8497338" cy="49890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dirty="0" smtClean="0"/>
              <a:t>The </a:t>
            </a:r>
            <a:r>
              <a:rPr lang="en-US" sz="1400" b="1" dirty="0" smtClean="0">
                <a:solidFill>
                  <a:srgbClr val="002060"/>
                </a:solidFill>
              </a:rPr>
              <a:t>GLOBE Observer Mosquito Habitat Mapper </a:t>
            </a:r>
            <a:r>
              <a:rPr lang="en-US" sz="1400" dirty="0" smtClean="0"/>
              <a:t>is a NASA-sponsored project that is the result of the combined efforts of an extended team that includes the Institute for Global Environmental Strategies (IGES); NASA Goddard Space Flight Center, Langley Research Center, and Jet Propulsion Laboratory; Space Science Applications, Inc. (SSAI); the GLOBE Implementation Office (GIO),  GLOBE DIS and Brooklyn College. </a:t>
            </a:r>
          </a:p>
          <a:p>
            <a:pPr marL="0" indent="0">
              <a:buFont typeface="Arial" panose="020B0604020202020204" pitchFamily="34" charset="0"/>
              <a:buNone/>
            </a:pPr>
            <a:r>
              <a:rPr lang="en-US" sz="1400" dirty="0" smtClean="0"/>
              <a:t>The </a:t>
            </a:r>
            <a:r>
              <a:rPr lang="en-US" sz="1400" b="1" dirty="0" smtClean="0">
                <a:solidFill>
                  <a:srgbClr val="002060"/>
                </a:solidFill>
              </a:rPr>
              <a:t>Mosquito Challenge Community Campaign (MCCC) </a:t>
            </a:r>
            <a:r>
              <a:rPr lang="en-US" sz="1400" dirty="0" smtClean="0"/>
              <a:t>is focused on demonstrating the usefulness of citizen science data collected using the GO Mosquito Habitat Mapper for combating Zika in Brazil and Peru. MCCC is led by IGES in partnership with the University Corporation for Atmospheric Research (UCAR), and leverages the NASA App, and the  GLOBE Program networks of scientists, teachers, students, and citizen scientists. The MCCC project is made possible through the generous support of the Combating Zika and Future Threats Grand Challenge through the United States Agency for International Development (USAID). </a:t>
            </a:r>
          </a:p>
          <a:p>
            <a:pPr marL="0" indent="0">
              <a:buFont typeface="Arial" panose="020B0604020202020204" pitchFamily="34" charset="0"/>
              <a:buNone/>
            </a:pPr>
            <a:r>
              <a:rPr lang="en-US" sz="1400" dirty="0" smtClean="0"/>
              <a:t>This presentation was prepared by the Institute for Global Environmental Strategies (IGES) and does not necessarily reflect the views of the NASA or USAID. For more information, contact the MCCC Principal Investigator, Dr. Russanne Low: </a:t>
            </a:r>
          </a:p>
          <a:p>
            <a:pPr marL="0" indent="0" algn="ctr">
              <a:buFont typeface="Arial" panose="020B0604020202020204" pitchFamily="34" charset="0"/>
              <a:buNone/>
            </a:pPr>
            <a:r>
              <a:rPr lang="en-US" sz="1600" b="1" dirty="0" smtClean="0">
                <a:solidFill>
                  <a:schemeClr val="tx2"/>
                </a:solidFill>
                <a:hlinkClick r:id=""/>
              </a:rPr>
              <a:t>Rusty_low@strategies.org</a:t>
            </a:r>
          </a:p>
          <a:p>
            <a:pPr marL="0" indent="0" algn="ctr">
              <a:buFont typeface="Arial" panose="020B0604020202020204" pitchFamily="34" charset="0"/>
              <a:buNone/>
            </a:pPr>
            <a:r>
              <a:rPr lang="en-US" sz="1600" b="1" dirty="0" smtClean="0">
                <a:solidFill>
                  <a:schemeClr val="tx2"/>
                </a:solidFill>
                <a:hlinkClick r:id="rId2"/>
              </a:rPr>
              <a:t>www.globe.gov</a:t>
            </a:r>
            <a:endParaRPr lang="en-US" sz="1600" b="1" dirty="0" smtClean="0">
              <a:solidFill>
                <a:schemeClr val="tx2"/>
              </a:solidFill>
            </a:endParaRPr>
          </a:p>
          <a:p>
            <a:pPr marL="0" indent="0" algn="ctr">
              <a:buFont typeface="Arial" panose="020B0604020202020204" pitchFamily="34" charset="0"/>
              <a:buNone/>
            </a:pPr>
            <a:endParaRPr lang="en-US" sz="1600" b="1" dirty="0" smtClean="0">
              <a:solidFill>
                <a:schemeClr val="tx2"/>
              </a:solidFill>
            </a:endParaRPr>
          </a:p>
          <a:p>
            <a:pPr marL="0" indent="0">
              <a:buFont typeface="Arial" panose="020B0604020202020204" pitchFamily="34" charset="0"/>
              <a:buNone/>
            </a:pPr>
            <a:r>
              <a:rPr lang="en-US" sz="1600" b="1" dirty="0" smtClean="0">
                <a:solidFill>
                  <a:schemeClr val="tx2"/>
                </a:solidFill>
              </a:rPr>
              <a:t>Educators: If you modify this presentation for your own use, please retain this page and add your name and contact information here, thank you!  </a:t>
            </a:r>
            <a:endParaRPr lang="en-US" sz="1600" b="1" dirty="0" smtClean="0">
              <a:solidFill>
                <a:schemeClr val="tx2"/>
              </a:solidFill>
            </a:endParaRPr>
          </a:p>
          <a:p>
            <a:pPr marL="0" indent="0">
              <a:buFont typeface="Arial" panose="020B0604020202020204" pitchFamily="34" charset="0"/>
              <a:buNone/>
            </a:pPr>
            <a:endParaRPr lang="en-US" sz="1400" b="1" dirty="0">
              <a:solidFill>
                <a:schemeClr val="tx2"/>
              </a:solidFill>
            </a:endParaRPr>
          </a:p>
        </p:txBody>
      </p:sp>
      <p:pic>
        <p:nvPicPr>
          <p:cNvPr id="8" name="Picture 7" descr="Screen Shot 2017-03-12 at 6.02.4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2597" y="6075786"/>
            <a:ext cx="2264974" cy="577103"/>
          </a:xfrm>
          <a:prstGeom prst="rect">
            <a:avLst/>
          </a:prstGeom>
        </p:spPr>
      </p:pic>
      <p:pic>
        <p:nvPicPr>
          <p:cNvPr id="9" name="Picture 8" descr="GLOBElogo_color-arc(1).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2481" y="6065066"/>
            <a:ext cx="849640" cy="634813"/>
          </a:xfrm>
          <a:prstGeom prst="rect">
            <a:avLst/>
          </a:prstGeom>
        </p:spPr>
      </p:pic>
      <p:pic>
        <p:nvPicPr>
          <p:cNvPr id="10" name="Picture 9"/>
          <p:cNvPicPr>
            <a:picLocks noChangeAspect="1"/>
          </p:cNvPicPr>
          <p:nvPr/>
        </p:nvPicPr>
        <p:blipFill>
          <a:blip r:embed="rId5"/>
          <a:stretch>
            <a:fillRect/>
          </a:stretch>
        </p:blipFill>
        <p:spPr>
          <a:xfrm>
            <a:off x="2193983" y="6122776"/>
            <a:ext cx="1058022" cy="577103"/>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4668"/>
            <a:ext cx="9144000" cy="981456"/>
          </a:xfrm>
          <a:prstGeom prst="rect">
            <a:avLst/>
          </a:prstGeom>
        </p:spPr>
      </p:pic>
    </p:spTree>
    <p:extLst>
      <p:ext uri="{BB962C8B-B14F-4D97-AF65-F5344CB8AC3E}">
        <p14:creationId xmlns:p14="http://schemas.microsoft.com/office/powerpoint/2010/main" val="18965010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23366"/>
            <a:ext cx="7886700" cy="457833"/>
          </a:xfrm>
        </p:spPr>
        <p:txBody>
          <a:bodyPr>
            <a:noAutofit/>
          </a:bodyPr>
          <a:lstStyle/>
          <a:p>
            <a:r>
              <a:rPr lang="en-US" sz="3200" b="1" i="1" dirty="0" smtClean="0">
                <a:latin typeface="+mn-lt"/>
              </a:rPr>
              <a:t>Anopheles</a:t>
            </a:r>
            <a:endParaRPr lang="en-US" sz="3200" b="1" i="1" dirty="0">
              <a:latin typeface="+mn-lt"/>
            </a:endParaRPr>
          </a:p>
        </p:txBody>
      </p:sp>
      <p:sp>
        <p:nvSpPr>
          <p:cNvPr id="3" name="Content Placeholder 2"/>
          <p:cNvSpPr>
            <a:spLocks noGrp="1"/>
          </p:cNvSpPr>
          <p:nvPr>
            <p:ph idx="1"/>
          </p:nvPr>
        </p:nvSpPr>
        <p:spPr>
          <a:xfrm>
            <a:off x="628650" y="2331198"/>
            <a:ext cx="4608368" cy="5003074"/>
          </a:xfrm>
        </p:spPr>
        <p:txBody>
          <a:bodyPr>
            <a:normAutofit/>
          </a:bodyPr>
          <a:lstStyle/>
          <a:p>
            <a:r>
              <a:rPr lang="en-US" sz="2000" i="1" dirty="0"/>
              <a:t>Anopheles</a:t>
            </a:r>
            <a:r>
              <a:rPr lang="en-US" sz="2000" dirty="0"/>
              <a:t> mosquito larvae </a:t>
            </a:r>
            <a:r>
              <a:rPr lang="en-US" sz="2000" dirty="0" smtClean="0"/>
              <a:t>are found </a:t>
            </a:r>
            <a:r>
              <a:rPr lang="en-US" sz="2000" dirty="0"/>
              <a:t>in a wide variety of </a:t>
            </a:r>
            <a:r>
              <a:rPr lang="en-US" sz="2000" dirty="0" smtClean="0"/>
              <a:t>habitats. Many species of Anopheles prefer </a:t>
            </a:r>
            <a:r>
              <a:rPr lang="en-US" sz="2000" dirty="0"/>
              <a:t>open-water pools with little vegetation, but </a:t>
            </a:r>
            <a:r>
              <a:rPr lang="en-US" sz="2000" dirty="0" smtClean="0"/>
              <a:t>others have </a:t>
            </a:r>
            <a:r>
              <a:rPr lang="en-US" sz="2000" dirty="0"/>
              <a:t>adapted to other habitats. </a:t>
            </a:r>
          </a:p>
          <a:p>
            <a:r>
              <a:rPr lang="en-US" sz="2000" i="1" dirty="0"/>
              <a:t>Anopheles</a:t>
            </a:r>
            <a:r>
              <a:rPr lang="en-US" sz="2000" dirty="0"/>
              <a:t> species lay individual </a:t>
            </a:r>
            <a:r>
              <a:rPr lang="en-US" sz="2000" dirty="0" smtClean="0"/>
              <a:t>eggs </a:t>
            </a:r>
            <a:r>
              <a:rPr lang="en-US" sz="2000" dirty="0"/>
              <a:t>supported by </a:t>
            </a:r>
            <a:r>
              <a:rPr lang="en-US" sz="2000" dirty="0" smtClean="0"/>
              <a:t>floats </a:t>
            </a:r>
            <a:r>
              <a:rPr lang="en-US" sz="2000" dirty="0"/>
              <a:t>on the water surface or on moist soil immediately adjacent to fluctuating water bodies.  </a:t>
            </a:r>
          </a:p>
          <a:p>
            <a:pPr marL="0" indent="0">
              <a:buNone/>
            </a:pPr>
            <a:endParaRPr lang="en-US" sz="2000" dirty="0"/>
          </a:p>
        </p:txBody>
      </p:sp>
      <p:sp>
        <p:nvSpPr>
          <p:cNvPr id="4" name="Slide Number Placeholder 3"/>
          <p:cNvSpPr>
            <a:spLocks noGrp="1"/>
          </p:cNvSpPr>
          <p:nvPr>
            <p:ph type="sldNum" sz="quarter" idx="12"/>
          </p:nvPr>
        </p:nvSpPr>
        <p:spPr/>
        <p:txBody>
          <a:bodyPr/>
          <a:lstStyle/>
          <a:p>
            <a:fld id="{18408D40-E840-B649-8C1F-148E738ADDFC}" type="slidenum">
              <a:rPr lang="en-US" smtClean="0"/>
              <a:t>2</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2207" y="1420286"/>
            <a:ext cx="2889031" cy="312015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8462" y="4540440"/>
            <a:ext cx="2535830" cy="1723293"/>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4668"/>
            <a:ext cx="9144000" cy="981456"/>
          </a:xfrm>
          <a:prstGeom prst="rect">
            <a:avLst/>
          </a:prstGeom>
        </p:spPr>
      </p:pic>
    </p:spTree>
    <p:extLst>
      <p:ext uri="{BB962C8B-B14F-4D97-AF65-F5344CB8AC3E}">
        <p14:creationId xmlns:p14="http://schemas.microsoft.com/office/powerpoint/2010/main" val="20893475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3895" y="593219"/>
            <a:ext cx="7886700" cy="1325563"/>
          </a:xfrm>
        </p:spPr>
        <p:txBody>
          <a:bodyPr>
            <a:normAutofit/>
          </a:bodyPr>
          <a:lstStyle/>
          <a:p>
            <a:r>
              <a:rPr lang="en-US" sz="3200" b="1" i="1" dirty="0" smtClean="0">
                <a:latin typeface="+mn-lt"/>
              </a:rPr>
              <a:t>Aedes</a:t>
            </a:r>
            <a:endParaRPr lang="en-US" sz="3200" b="1" i="1" dirty="0">
              <a:latin typeface="+mn-lt"/>
            </a:endParaRPr>
          </a:p>
        </p:txBody>
      </p:sp>
      <p:sp>
        <p:nvSpPr>
          <p:cNvPr id="3" name="Content Placeholder 2"/>
          <p:cNvSpPr>
            <a:spLocks noGrp="1"/>
          </p:cNvSpPr>
          <p:nvPr>
            <p:ph idx="1"/>
          </p:nvPr>
        </p:nvSpPr>
        <p:spPr>
          <a:xfrm>
            <a:off x="353895" y="1554165"/>
            <a:ext cx="5104746" cy="5303835"/>
          </a:xfrm>
        </p:spPr>
        <p:txBody>
          <a:bodyPr>
            <a:normAutofit/>
          </a:bodyPr>
          <a:lstStyle/>
          <a:p>
            <a:pPr marL="0" indent="0">
              <a:buNone/>
            </a:pPr>
            <a:r>
              <a:rPr lang="en-US" sz="2000" i="1" dirty="0" smtClean="0"/>
              <a:t>Aedes aegypti </a:t>
            </a:r>
            <a:r>
              <a:rPr lang="en-US" sz="2000" dirty="0" smtClean="0"/>
              <a:t>and </a:t>
            </a:r>
            <a:r>
              <a:rPr lang="en-US" sz="2000" i="1" dirty="0" smtClean="0"/>
              <a:t>Aedes albopictus </a:t>
            </a:r>
            <a:r>
              <a:rPr lang="en-US" sz="2000" dirty="0" smtClean="0"/>
              <a:t>are </a:t>
            </a:r>
            <a:r>
              <a:rPr lang="en-US" sz="2000" b="1" dirty="0" smtClean="0">
                <a:solidFill>
                  <a:srgbClr val="FF0000"/>
                </a:solidFill>
              </a:rPr>
              <a:t>container breeding mosquitoes</a:t>
            </a:r>
            <a:r>
              <a:rPr lang="en-US" sz="2000" dirty="0" smtClean="0"/>
              <a:t>. </a:t>
            </a:r>
          </a:p>
          <a:p>
            <a:pPr marL="0" indent="0">
              <a:buNone/>
            </a:pPr>
            <a:endParaRPr lang="en-US" sz="2000" dirty="0" smtClean="0"/>
          </a:p>
          <a:p>
            <a:pPr marL="0" indent="0">
              <a:lnSpc>
                <a:spcPct val="110000"/>
              </a:lnSpc>
              <a:spcBef>
                <a:spcPts val="0"/>
              </a:spcBef>
              <a:spcAft>
                <a:spcPts val="1200"/>
              </a:spcAft>
              <a:buNone/>
            </a:pPr>
            <a:r>
              <a:rPr lang="en-US" sz="1800" i="1" dirty="0" err="1" smtClean="0"/>
              <a:t>Aedes</a:t>
            </a:r>
            <a:r>
              <a:rPr lang="en-US" sz="1800" i="1" dirty="0" smtClean="0"/>
              <a:t> </a:t>
            </a:r>
            <a:r>
              <a:rPr lang="en-US" sz="1800" i="1" dirty="0" err="1" smtClean="0"/>
              <a:t>aegypti</a:t>
            </a:r>
            <a:r>
              <a:rPr lang="en-US" sz="1800" i="1" dirty="0" smtClean="0"/>
              <a:t> </a:t>
            </a:r>
            <a:r>
              <a:rPr lang="en-US" sz="1800" dirty="0" smtClean="0"/>
              <a:t>lay their eggs in water found in artificial containers- such as flowerpots and water </a:t>
            </a:r>
            <a:r>
              <a:rPr lang="en-US" sz="1800" dirty="0"/>
              <a:t>jugs. The females lay the </a:t>
            </a:r>
            <a:r>
              <a:rPr lang="en-US" sz="1800" dirty="0" smtClean="0"/>
              <a:t>eggs along the edge, </a:t>
            </a:r>
            <a:r>
              <a:rPr lang="en-US" sz="1800" dirty="0"/>
              <a:t>just above the water level. When the water level rises, it moistens the </a:t>
            </a:r>
            <a:r>
              <a:rPr lang="en-US" sz="1800" dirty="0" smtClean="0"/>
              <a:t>eggs </a:t>
            </a:r>
            <a:r>
              <a:rPr lang="en-US" sz="1800" dirty="0"/>
              <a:t>and they then begin to develop. </a:t>
            </a:r>
            <a:endParaRPr lang="en-US" sz="1800" dirty="0" smtClean="0"/>
          </a:p>
          <a:p>
            <a:pPr marL="0" indent="0">
              <a:lnSpc>
                <a:spcPct val="110000"/>
              </a:lnSpc>
              <a:spcBef>
                <a:spcPts val="0"/>
              </a:spcBef>
              <a:spcAft>
                <a:spcPts val="1200"/>
              </a:spcAft>
              <a:buNone/>
            </a:pPr>
            <a:r>
              <a:rPr lang="en-US" sz="1800" i="1" dirty="0" err="1" smtClean="0"/>
              <a:t>Aedes</a:t>
            </a:r>
            <a:r>
              <a:rPr lang="en-US" sz="1800" i="1" dirty="0" smtClean="0"/>
              <a:t> </a:t>
            </a:r>
            <a:r>
              <a:rPr lang="en-US" sz="1800" i="1" dirty="0" err="1"/>
              <a:t>albopictus</a:t>
            </a:r>
            <a:r>
              <a:rPr lang="en-US" sz="1800" i="1" dirty="0"/>
              <a:t> </a:t>
            </a:r>
            <a:r>
              <a:rPr lang="en-US" sz="1800" dirty="0"/>
              <a:t>also lay their eggs in artificial containers but, in addition, will use natural containers such as a tree hole or a coconut shell</a:t>
            </a:r>
            <a:r>
              <a:rPr lang="en-US" sz="1800" dirty="0" smtClean="0"/>
              <a:t>.</a:t>
            </a:r>
          </a:p>
          <a:p>
            <a:pPr marL="0" indent="0">
              <a:lnSpc>
                <a:spcPct val="110000"/>
              </a:lnSpc>
              <a:spcBef>
                <a:spcPts val="0"/>
              </a:spcBef>
              <a:spcAft>
                <a:spcPts val="1200"/>
              </a:spcAft>
              <a:buNone/>
            </a:pPr>
            <a:r>
              <a:rPr lang="en-US" sz="1800" dirty="0" smtClean="0"/>
              <a:t>Other species of </a:t>
            </a:r>
            <a:r>
              <a:rPr lang="en-US" sz="1800" i="1" dirty="0" err="1" smtClean="0"/>
              <a:t>Aedes</a:t>
            </a:r>
            <a:r>
              <a:rPr lang="en-US" sz="1800" i="1" dirty="0" smtClean="0"/>
              <a:t> </a:t>
            </a:r>
            <a:r>
              <a:rPr lang="en-US" sz="1800" dirty="0"/>
              <a:t>mosquitoes breed in floodplains after rain events, in irrigation ditches, in woodland pools, brackish swamps and salt </a:t>
            </a:r>
            <a:r>
              <a:rPr lang="en-US" sz="1800" dirty="0" smtClean="0"/>
              <a:t>marshes.</a:t>
            </a:r>
            <a:endParaRPr lang="en-US" sz="1800" dirty="0"/>
          </a:p>
          <a:p>
            <a:pPr marL="0" indent="0">
              <a:lnSpc>
                <a:spcPct val="110000"/>
              </a:lnSpc>
              <a:spcBef>
                <a:spcPts val="0"/>
              </a:spcBef>
              <a:spcAft>
                <a:spcPts val="1200"/>
              </a:spcAft>
              <a:buNone/>
            </a:pPr>
            <a:endParaRPr lang="en-US" sz="2000" dirty="0"/>
          </a:p>
        </p:txBody>
      </p:sp>
      <p:sp>
        <p:nvSpPr>
          <p:cNvPr id="4" name="Slide Number Placeholder 3"/>
          <p:cNvSpPr>
            <a:spLocks noGrp="1"/>
          </p:cNvSpPr>
          <p:nvPr>
            <p:ph type="sldNum" sz="quarter" idx="12"/>
          </p:nvPr>
        </p:nvSpPr>
        <p:spPr/>
        <p:txBody>
          <a:bodyPr/>
          <a:lstStyle/>
          <a:p>
            <a:fld id="{18408D40-E840-B649-8C1F-148E738ADDFC}" type="slidenum">
              <a:rPr lang="en-US" smtClean="0"/>
              <a:t>3</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6836" y="1449344"/>
            <a:ext cx="3056709" cy="194343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6835" y="3644311"/>
            <a:ext cx="3092919" cy="2094164"/>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4668"/>
            <a:ext cx="9144000" cy="981456"/>
          </a:xfrm>
          <a:prstGeom prst="rect">
            <a:avLst/>
          </a:prstGeom>
        </p:spPr>
      </p:pic>
    </p:spTree>
    <p:extLst>
      <p:ext uri="{BB962C8B-B14F-4D97-AF65-F5344CB8AC3E}">
        <p14:creationId xmlns:p14="http://schemas.microsoft.com/office/powerpoint/2010/main" val="3158124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395" y="659255"/>
            <a:ext cx="7886700" cy="1325563"/>
          </a:xfrm>
        </p:spPr>
        <p:txBody>
          <a:bodyPr>
            <a:normAutofit/>
          </a:bodyPr>
          <a:lstStyle/>
          <a:p>
            <a:r>
              <a:rPr lang="en-US" sz="3200" b="1" i="1" dirty="0" smtClean="0">
                <a:latin typeface="+mn-lt"/>
              </a:rPr>
              <a:t>Culex</a:t>
            </a:r>
            <a:endParaRPr lang="en-US" sz="3200" b="1" i="1" dirty="0">
              <a:latin typeface="+mn-lt"/>
            </a:endParaRPr>
          </a:p>
        </p:txBody>
      </p:sp>
      <p:sp>
        <p:nvSpPr>
          <p:cNvPr id="3" name="Content Placeholder 2"/>
          <p:cNvSpPr>
            <a:spLocks noGrp="1"/>
          </p:cNvSpPr>
          <p:nvPr>
            <p:ph idx="1"/>
          </p:nvPr>
        </p:nvSpPr>
        <p:spPr>
          <a:xfrm>
            <a:off x="250762" y="1984818"/>
            <a:ext cx="6362257" cy="5167312"/>
          </a:xfrm>
        </p:spPr>
        <p:txBody>
          <a:bodyPr>
            <a:noAutofit/>
          </a:bodyPr>
          <a:lstStyle/>
          <a:p>
            <a:pPr marL="0" indent="0">
              <a:buNone/>
            </a:pPr>
            <a:r>
              <a:rPr lang="en-US" sz="2000" i="1" dirty="0" smtClean="0"/>
              <a:t>Culex</a:t>
            </a:r>
            <a:r>
              <a:rPr lang="en-US" sz="2000" dirty="0" smtClean="0"/>
              <a:t> mosquitoes breed in stagnant water found in: </a:t>
            </a:r>
          </a:p>
          <a:p>
            <a:r>
              <a:rPr lang="en-US" sz="2000" dirty="0" smtClean="0"/>
              <a:t>Sewage systems</a:t>
            </a:r>
          </a:p>
          <a:p>
            <a:r>
              <a:rPr lang="en-US" sz="2000" dirty="0" smtClean="0"/>
              <a:t>Drainage systems</a:t>
            </a:r>
          </a:p>
          <a:p>
            <a:r>
              <a:rPr lang="en-US" sz="2000" dirty="0"/>
              <a:t>S</a:t>
            </a:r>
            <a:r>
              <a:rPr lang="en-US" sz="2000" dirty="0" smtClean="0"/>
              <a:t>eptic tanks</a:t>
            </a:r>
          </a:p>
          <a:p>
            <a:r>
              <a:rPr lang="en-US" sz="2000" dirty="0" smtClean="0"/>
              <a:t>Containers:  tires, buckets and rain barrels</a:t>
            </a:r>
          </a:p>
          <a:p>
            <a:r>
              <a:rPr lang="en-US" sz="2000" dirty="0" smtClean="0"/>
              <a:t>Open surface water habitats: swamps, marshes, bogs, rice fields, pastures</a:t>
            </a:r>
            <a:endParaRPr lang="en-US" sz="2000" dirty="0"/>
          </a:p>
          <a:p>
            <a:pPr marL="0" indent="0">
              <a:buNone/>
            </a:pPr>
            <a:r>
              <a:rPr lang="en-US" sz="2000" dirty="0" smtClean="0"/>
              <a:t>They prefer to lay eggs in rainwater barrels, storm drains, and septic tanks. </a:t>
            </a:r>
            <a:r>
              <a:rPr lang="en-US" sz="2000" dirty="0"/>
              <a:t> </a:t>
            </a:r>
            <a:r>
              <a:rPr lang="en-US" sz="2000" dirty="0" smtClean="0"/>
              <a:t>Eggs are laid in rafts that float on the water surface.</a:t>
            </a:r>
            <a:endParaRPr lang="en-US" sz="2000" dirty="0"/>
          </a:p>
        </p:txBody>
      </p:sp>
      <p:sp>
        <p:nvSpPr>
          <p:cNvPr id="4" name="Slide Number Placeholder 3"/>
          <p:cNvSpPr>
            <a:spLocks noGrp="1"/>
          </p:cNvSpPr>
          <p:nvPr>
            <p:ph type="sldNum" sz="quarter" idx="12"/>
          </p:nvPr>
        </p:nvSpPr>
        <p:spPr/>
        <p:txBody>
          <a:bodyPr/>
          <a:lstStyle/>
          <a:p>
            <a:fld id="{18408D40-E840-B649-8C1F-148E738ADDFC}" type="slidenum">
              <a:rPr lang="en-US" smtClean="0"/>
              <a:t>4</a:t>
            </a:fld>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8789" y="1472765"/>
            <a:ext cx="2552700" cy="29845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3019" y="4474664"/>
            <a:ext cx="2263838" cy="1532564"/>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4668"/>
            <a:ext cx="9144000" cy="981456"/>
          </a:xfrm>
          <a:prstGeom prst="rect">
            <a:avLst/>
          </a:prstGeom>
        </p:spPr>
      </p:pic>
    </p:spTree>
    <p:extLst>
      <p:ext uri="{BB962C8B-B14F-4D97-AF65-F5344CB8AC3E}">
        <p14:creationId xmlns:p14="http://schemas.microsoft.com/office/powerpoint/2010/main" val="17905967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8408D40-E840-B649-8C1F-148E738ADDFC}" type="slidenum">
              <a:rPr lang="en-US" smtClean="0"/>
              <a:t>5</a:t>
            </a:fld>
            <a:endParaRPr lang="en-US"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88785" y="1013015"/>
            <a:ext cx="7633968" cy="5029012"/>
          </a:xfr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668"/>
            <a:ext cx="9144000" cy="981456"/>
          </a:xfrm>
          <a:prstGeom prst="rect">
            <a:avLst/>
          </a:prstGeom>
        </p:spPr>
      </p:pic>
    </p:spTree>
    <p:extLst>
      <p:ext uri="{BB962C8B-B14F-4D97-AF65-F5344CB8AC3E}">
        <p14:creationId xmlns:p14="http://schemas.microsoft.com/office/powerpoint/2010/main" val="2896202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927073"/>
            <a:ext cx="8066171" cy="1325563"/>
          </a:xfrm>
        </p:spPr>
        <p:txBody>
          <a:bodyPr>
            <a:normAutofit/>
          </a:bodyPr>
          <a:lstStyle/>
          <a:p>
            <a:r>
              <a:rPr lang="en-US" sz="3200" b="1" dirty="0" smtClean="0">
                <a:solidFill>
                  <a:srgbClr val="FF0000"/>
                </a:solidFill>
              </a:rPr>
              <a:t>Head</a:t>
            </a:r>
            <a:r>
              <a:rPr lang="en-US" sz="3200" b="1" dirty="0">
                <a:solidFill>
                  <a:srgbClr val="FF0000"/>
                </a:solidFill>
              </a:rPr>
              <a:t>:</a:t>
            </a:r>
            <a:r>
              <a:rPr lang="en-US" sz="3200" b="1" dirty="0" smtClean="0"/>
              <a:t> </a:t>
            </a:r>
            <a:r>
              <a:rPr lang="en-US" sz="2800" dirty="0" smtClean="0"/>
              <a:t>the head is round </a:t>
            </a:r>
            <a:r>
              <a:rPr lang="en-US" sz="2800" b="1" dirty="0" smtClean="0"/>
              <a:t>or slightly oblong and slightly flattened</a:t>
            </a:r>
            <a:endParaRPr lang="en-US" sz="2800" b="1" dirty="0"/>
          </a:p>
        </p:txBody>
      </p:sp>
      <p:sp>
        <p:nvSpPr>
          <p:cNvPr id="4" name="Slide Number Placeholder 3"/>
          <p:cNvSpPr>
            <a:spLocks noGrp="1"/>
          </p:cNvSpPr>
          <p:nvPr>
            <p:ph type="sldNum" sz="quarter" idx="12"/>
          </p:nvPr>
        </p:nvSpPr>
        <p:spPr/>
        <p:txBody>
          <a:bodyPr/>
          <a:lstStyle/>
          <a:p>
            <a:fld id="{18408D40-E840-B649-8C1F-148E738ADDFC}" type="slidenum">
              <a:rPr lang="en-US" smtClean="0"/>
              <a:t>6</a:t>
            </a:fld>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0737" y="2252636"/>
            <a:ext cx="5973010" cy="3912322"/>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668"/>
            <a:ext cx="9144000" cy="981456"/>
          </a:xfrm>
          <a:prstGeom prst="rect">
            <a:avLst/>
          </a:prstGeom>
        </p:spPr>
      </p:pic>
      <p:sp>
        <p:nvSpPr>
          <p:cNvPr id="3" name="TextBox 2"/>
          <p:cNvSpPr txBox="1"/>
          <p:nvPr/>
        </p:nvSpPr>
        <p:spPr>
          <a:xfrm>
            <a:off x="4124061" y="6111415"/>
            <a:ext cx="3724096" cy="400110"/>
          </a:xfrm>
          <a:prstGeom prst="rect">
            <a:avLst/>
          </a:prstGeom>
          <a:noFill/>
        </p:spPr>
        <p:txBody>
          <a:bodyPr wrap="none" rtlCol="0">
            <a:spAutoFit/>
          </a:bodyPr>
          <a:lstStyle/>
          <a:p>
            <a:r>
              <a:rPr lang="en-US" sz="1000" dirty="0" smtClean="0"/>
              <a:t>Reproduced with permission from CDC, UTEP Biodiversity Collection</a:t>
            </a:r>
          </a:p>
          <a:p>
            <a:r>
              <a:rPr lang="en-US" sz="1000" dirty="0"/>
              <a:t>http://</a:t>
            </a:r>
            <a:r>
              <a:rPr lang="en-US" sz="1000" dirty="0" err="1"/>
              <a:t>www.utep.edu</a:t>
            </a:r>
            <a:r>
              <a:rPr lang="en-US" sz="1000" dirty="0"/>
              <a:t>/</a:t>
            </a:r>
            <a:r>
              <a:rPr lang="en-US" sz="1000" dirty="0" err="1"/>
              <a:t>leb</a:t>
            </a:r>
            <a:r>
              <a:rPr lang="en-US" sz="1000" dirty="0"/>
              <a:t>/mosquito/</a:t>
            </a:r>
          </a:p>
        </p:txBody>
      </p:sp>
    </p:spTree>
    <p:extLst>
      <p:ext uri="{BB962C8B-B14F-4D97-AF65-F5344CB8AC3E}">
        <p14:creationId xmlns:p14="http://schemas.microsoft.com/office/powerpoint/2010/main" val="7309810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927073"/>
            <a:ext cx="8066171" cy="1325563"/>
          </a:xfrm>
        </p:spPr>
        <p:txBody>
          <a:bodyPr>
            <a:normAutofit/>
          </a:bodyPr>
          <a:lstStyle/>
          <a:p>
            <a:r>
              <a:rPr lang="en-US" sz="3200" b="1" dirty="0" smtClean="0">
                <a:solidFill>
                  <a:srgbClr val="FF0000"/>
                </a:solidFill>
              </a:rPr>
              <a:t>Thorax</a:t>
            </a:r>
            <a:r>
              <a:rPr lang="en-US" sz="3200" b="1" dirty="0">
                <a:solidFill>
                  <a:srgbClr val="FF0000"/>
                </a:solidFill>
              </a:rPr>
              <a:t>:</a:t>
            </a:r>
            <a:r>
              <a:rPr lang="en-US" sz="3200" b="1" dirty="0" smtClean="0"/>
              <a:t> </a:t>
            </a:r>
            <a:r>
              <a:rPr lang="en-US" sz="2800" dirty="0" smtClean="0"/>
              <a:t>appears distinct from the head, separated by a very narrow neck</a:t>
            </a:r>
            <a:endParaRPr lang="en-US" sz="2800" dirty="0"/>
          </a:p>
        </p:txBody>
      </p:sp>
      <p:sp>
        <p:nvSpPr>
          <p:cNvPr id="4" name="Slide Number Placeholder 3"/>
          <p:cNvSpPr>
            <a:spLocks noGrp="1"/>
          </p:cNvSpPr>
          <p:nvPr>
            <p:ph type="sldNum" sz="quarter" idx="12"/>
          </p:nvPr>
        </p:nvSpPr>
        <p:spPr/>
        <p:txBody>
          <a:bodyPr/>
          <a:lstStyle/>
          <a:p>
            <a:fld id="{18408D40-E840-B649-8C1F-148E738ADDFC}" type="slidenum">
              <a:rPr lang="en-US" smtClean="0"/>
              <a:t>7</a:t>
            </a:fld>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668"/>
            <a:ext cx="9144000" cy="981456"/>
          </a:xfrm>
          <a:prstGeom prst="rect">
            <a:avLst/>
          </a:prstGeom>
        </p:spPr>
      </p:pic>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12839" y="2274350"/>
            <a:ext cx="5697789" cy="3675993"/>
          </a:xfrm>
        </p:spPr>
      </p:pic>
      <p:sp>
        <p:nvSpPr>
          <p:cNvPr id="9" name="TextBox 8"/>
          <p:cNvSpPr txBox="1"/>
          <p:nvPr/>
        </p:nvSpPr>
        <p:spPr>
          <a:xfrm>
            <a:off x="4411443" y="6007042"/>
            <a:ext cx="3724096" cy="400110"/>
          </a:xfrm>
          <a:prstGeom prst="rect">
            <a:avLst/>
          </a:prstGeom>
          <a:noFill/>
        </p:spPr>
        <p:txBody>
          <a:bodyPr wrap="none" rtlCol="0">
            <a:spAutoFit/>
          </a:bodyPr>
          <a:lstStyle/>
          <a:p>
            <a:r>
              <a:rPr lang="en-US" sz="1000" dirty="0" smtClean="0"/>
              <a:t>Reproduced with permission from CDC, UTEP Biodiversity Collection</a:t>
            </a:r>
          </a:p>
          <a:p>
            <a:r>
              <a:rPr lang="en-US" sz="1000" dirty="0"/>
              <a:t>http://</a:t>
            </a:r>
            <a:r>
              <a:rPr lang="en-US" sz="1000" dirty="0" err="1"/>
              <a:t>www.utep.edu</a:t>
            </a:r>
            <a:r>
              <a:rPr lang="en-US" sz="1000" dirty="0"/>
              <a:t>/</a:t>
            </a:r>
            <a:r>
              <a:rPr lang="en-US" sz="1000" dirty="0" err="1"/>
              <a:t>leb</a:t>
            </a:r>
            <a:r>
              <a:rPr lang="en-US" sz="1000" dirty="0"/>
              <a:t>/mosquito/</a:t>
            </a:r>
          </a:p>
        </p:txBody>
      </p:sp>
    </p:spTree>
    <p:extLst>
      <p:ext uri="{BB962C8B-B14F-4D97-AF65-F5344CB8AC3E}">
        <p14:creationId xmlns:p14="http://schemas.microsoft.com/office/powerpoint/2010/main" val="3174639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72832"/>
            <a:ext cx="7886700" cy="1325563"/>
          </a:xfrm>
        </p:spPr>
        <p:txBody>
          <a:bodyPr>
            <a:normAutofit/>
          </a:bodyPr>
          <a:lstStyle/>
          <a:p>
            <a:r>
              <a:rPr lang="en-US" sz="3200" b="1" dirty="0" smtClean="0">
                <a:solidFill>
                  <a:srgbClr val="FF0000"/>
                </a:solidFill>
              </a:rPr>
              <a:t>Abdomen</a:t>
            </a:r>
            <a:r>
              <a:rPr lang="en-US" sz="3200" b="1" dirty="0">
                <a:solidFill>
                  <a:srgbClr val="FF0000"/>
                </a:solidFill>
              </a:rPr>
              <a:t>:</a:t>
            </a:r>
            <a:r>
              <a:rPr lang="en-US" sz="3200" b="1" dirty="0" smtClean="0"/>
              <a:t> </a:t>
            </a:r>
            <a:r>
              <a:rPr lang="en-US" sz="2800" dirty="0" smtClean="0"/>
              <a:t>segmented section behind thorax</a:t>
            </a:r>
            <a:endParaRPr lang="en-US" sz="2800" dirty="0"/>
          </a:p>
        </p:txBody>
      </p:sp>
      <p:sp>
        <p:nvSpPr>
          <p:cNvPr id="4" name="Slide Number Placeholder 3"/>
          <p:cNvSpPr>
            <a:spLocks noGrp="1"/>
          </p:cNvSpPr>
          <p:nvPr>
            <p:ph type="sldNum" sz="quarter" idx="12"/>
          </p:nvPr>
        </p:nvSpPr>
        <p:spPr/>
        <p:txBody>
          <a:bodyPr/>
          <a:lstStyle/>
          <a:p>
            <a:fld id="{18408D40-E840-B649-8C1F-148E738ADDFC}" type="slidenum">
              <a:rPr lang="en-US" smtClean="0"/>
              <a:t>8</a:t>
            </a:fld>
            <a:endParaRPr lang="en-US" dirty="0"/>
          </a:p>
        </p:txBody>
      </p:sp>
      <p:sp>
        <p:nvSpPr>
          <p:cNvPr id="7" name="TextBox 6"/>
          <p:cNvSpPr txBox="1"/>
          <p:nvPr/>
        </p:nvSpPr>
        <p:spPr>
          <a:xfrm>
            <a:off x="6317339" y="1930130"/>
            <a:ext cx="2338622" cy="3970318"/>
          </a:xfrm>
          <a:prstGeom prst="rect">
            <a:avLst/>
          </a:prstGeom>
          <a:noFill/>
        </p:spPr>
        <p:txBody>
          <a:bodyPr wrap="square" rtlCol="0">
            <a:spAutoFit/>
          </a:bodyPr>
          <a:lstStyle/>
          <a:p>
            <a:r>
              <a:rPr lang="en-US" dirty="0" smtClean="0"/>
              <a:t>The abdomen has 10 segments, but not all are distinct. In </a:t>
            </a:r>
            <a:r>
              <a:rPr lang="en-US" i="1" dirty="0" err="1" smtClean="0"/>
              <a:t>Aedes</a:t>
            </a:r>
            <a:r>
              <a:rPr lang="en-US" dirty="0" smtClean="0"/>
              <a:t> and </a:t>
            </a:r>
            <a:r>
              <a:rPr lang="en-US" i="1" dirty="0" err="1" smtClean="0"/>
              <a:t>Culex</a:t>
            </a:r>
            <a:r>
              <a:rPr lang="en-US" dirty="0" smtClean="0"/>
              <a:t>, the ninth segment is not distinct; in </a:t>
            </a:r>
            <a:r>
              <a:rPr lang="en-US" i="1" dirty="0" smtClean="0"/>
              <a:t>Anopheles</a:t>
            </a:r>
            <a:r>
              <a:rPr lang="en-US" dirty="0" smtClean="0"/>
              <a:t>, the tenth.</a:t>
            </a:r>
            <a:endParaRPr lang="en-US" dirty="0"/>
          </a:p>
          <a:p>
            <a:endParaRPr lang="en-US" dirty="0" smtClean="0"/>
          </a:p>
          <a:p>
            <a:r>
              <a:rPr lang="en-US" dirty="0" smtClean="0"/>
              <a:t>The four white protrusions on the anal segment are anal papillae which perform osmotic regulation of the organism. </a:t>
            </a:r>
            <a:endParaRPr lang="en-US" dirty="0"/>
          </a:p>
        </p:txBody>
      </p:sp>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9841" y="1873718"/>
            <a:ext cx="5597785" cy="3804068"/>
          </a:xfr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668"/>
            <a:ext cx="9144000" cy="981456"/>
          </a:xfrm>
          <a:prstGeom prst="rect">
            <a:avLst/>
          </a:prstGeom>
        </p:spPr>
      </p:pic>
      <p:sp>
        <p:nvSpPr>
          <p:cNvPr id="8" name="TextBox 7"/>
          <p:cNvSpPr txBox="1"/>
          <p:nvPr/>
        </p:nvSpPr>
        <p:spPr>
          <a:xfrm>
            <a:off x="2493387" y="5593333"/>
            <a:ext cx="3724096" cy="400110"/>
          </a:xfrm>
          <a:prstGeom prst="rect">
            <a:avLst/>
          </a:prstGeom>
          <a:noFill/>
        </p:spPr>
        <p:txBody>
          <a:bodyPr wrap="none" rtlCol="0">
            <a:spAutoFit/>
          </a:bodyPr>
          <a:lstStyle/>
          <a:p>
            <a:r>
              <a:rPr lang="en-US" sz="1000" dirty="0" smtClean="0"/>
              <a:t>Reproduced with permission from CDC, UTEP Biodiversity Collection</a:t>
            </a:r>
          </a:p>
          <a:p>
            <a:r>
              <a:rPr lang="en-US" sz="1000" dirty="0"/>
              <a:t>http://</a:t>
            </a:r>
            <a:r>
              <a:rPr lang="en-US" sz="1000" dirty="0" err="1"/>
              <a:t>www.utep.edu</a:t>
            </a:r>
            <a:r>
              <a:rPr lang="en-US" sz="1000" dirty="0"/>
              <a:t>/</a:t>
            </a:r>
            <a:r>
              <a:rPr lang="en-US" sz="1000" dirty="0" err="1"/>
              <a:t>leb</a:t>
            </a:r>
            <a:r>
              <a:rPr lang="en-US" sz="1000" dirty="0"/>
              <a:t>/mosquito/</a:t>
            </a:r>
          </a:p>
        </p:txBody>
      </p:sp>
    </p:spTree>
    <p:extLst>
      <p:ext uri="{BB962C8B-B14F-4D97-AF65-F5344CB8AC3E}">
        <p14:creationId xmlns:p14="http://schemas.microsoft.com/office/powerpoint/2010/main" val="20655723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8619</TotalTime>
  <Words>1288</Words>
  <Application>Microsoft Macintosh PowerPoint</Application>
  <PresentationFormat>On-screen Show (4:3)</PresentationFormat>
  <Paragraphs>130</Paragraphs>
  <Slides>21</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Calibri</vt:lpstr>
      <vt:lpstr>Calibri Light</vt:lpstr>
      <vt:lpstr>Franklin Gothic Demi</vt:lpstr>
      <vt:lpstr>Arial</vt:lpstr>
      <vt:lpstr>Office Theme</vt:lpstr>
      <vt:lpstr>GO Mosquito   ID Mosquito Larvae</vt:lpstr>
      <vt:lpstr>Knowing your mosquito larvae involves…</vt:lpstr>
      <vt:lpstr>Anopheles</vt:lpstr>
      <vt:lpstr>Aedes</vt:lpstr>
      <vt:lpstr>Culex</vt:lpstr>
      <vt:lpstr>PowerPoint Presentation</vt:lpstr>
      <vt:lpstr>Head: the head is round or slightly oblong and slightly flattened</vt:lpstr>
      <vt:lpstr>Thorax: appears distinct from the head, separated by a very narrow neck</vt:lpstr>
      <vt:lpstr>Abdomen: segmented section behind thorax</vt:lpstr>
      <vt:lpstr>Hairs: the number, position and arrangement of hairs on the larva can be diagnostic. </vt:lpstr>
      <vt:lpstr>Siphon: an air tube on the 8th abdominal segment.    All genera – except one- have a siphon. </vt:lpstr>
      <vt:lpstr>Pecten: a row of closely set teeth or spines on each side of the siphon.</vt:lpstr>
      <vt:lpstr>Comb scales: a line or patch of scales found on the 8th abdominal segment in most genera.</vt:lpstr>
      <vt:lpstr>Saddle: a thickened and dark plate that encircles or partially encircles the 10th abdominal segment. It looks like a saddle, hence its name. </vt:lpstr>
      <vt:lpstr>First step in mosquito larvae identification</vt:lpstr>
      <vt:lpstr>Details of abdominal morphology *Key features are often found on the anal segment and the siphon. </vt:lpstr>
      <vt:lpstr>Siphon</vt:lpstr>
      <vt:lpstr>Abdominal Hairs</vt:lpstr>
      <vt:lpstr>Note: Distinguishing between Aedes albopictus and Aedes aegypti requires at least 35x magnifier.</vt:lpstr>
      <vt:lpstr>Identifying mosquito genera and species in your area</vt:lpstr>
      <vt:lpstr>Acknowledgements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rusty low</dc:creator>
  <cp:lastModifiedBy>rusty low</cp:lastModifiedBy>
  <cp:revision>196</cp:revision>
  <dcterms:created xsi:type="dcterms:W3CDTF">2016-04-06T19:04:51Z</dcterms:created>
  <dcterms:modified xsi:type="dcterms:W3CDTF">2017-07-29T01:20:49Z</dcterms:modified>
</cp:coreProperties>
</file>