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8"/>
  </p:notesMasterIdLst>
  <p:sldIdLst>
    <p:sldId id="256" r:id="rId2"/>
    <p:sldId id="328" r:id="rId3"/>
    <p:sldId id="329" r:id="rId4"/>
    <p:sldId id="358" r:id="rId5"/>
    <p:sldId id="346" r:id="rId6"/>
    <p:sldId id="348" r:id="rId7"/>
    <p:sldId id="349" r:id="rId8"/>
    <p:sldId id="350" r:id="rId9"/>
    <p:sldId id="351" r:id="rId10"/>
    <p:sldId id="352" r:id="rId11"/>
    <p:sldId id="353" r:id="rId12"/>
    <p:sldId id="354" r:id="rId13"/>
    <p:sldId id="355" r:id="rId14"/>
    <p:sldId id="356" r:id="rId15"/>
    <p:sldId id="347" r:id="rId16"/>
    <p:sldId id="3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7"/>
    <p:restoredTop sz="86631"/>
  </p:normalViewPr>
  <p:slideViewPr>
    <p:cSldViewPr snapToGrid="0" snapToObjects="1">
      <p:cViewPr>
        <p:scale>
          <a:sx n="75" d="100"/>
          <a:sy n="75" d="100"/>
        </p:scale>
        <p:origin x="1072" y="672"/>
      </p:cViewPr>
      <p:guideLst>
        <p:guide orient="horz" pos="2160"/>
        <p:guide pos="2880"/>
      </p:guideLst>
    </p:cSldViewPr>
  </p:slideViewPr>
  <p:outlineViewPr>
    <p:cViewPr>
      <p:scale>
        <a:sx n="33" d="100"/>
        <a:sy n="33" d="100"/>
      </p:scale>
      <p:origin x="0" y="-4131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98013-062B-9C47-BBF1-9761D9B133B5}" type="datetimeFigureOut">
              <a:rPr lang="en-US" smtClean="0"/>
              <a:t>7/28/17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72E0-1ED5-104A-A2D5-4751C0D45915}" type="slidenum">
              <a:rPr lang="en-US" smtClean="0"/>
              <a:t>‹#›</a:t>
            </a:fld>
            <a:endParaRPr lang="en-US" dirty="0"/>
          </a:p>
        </p:txBody>
      </p:sp>
    </p:spTree>
    <p:extLst>
      <p:ext uri="{BB962C8B-B14F-4D97-AF65-F5344CB8AC3E}">
        <p14:creationId xmlns:p14="http://schemas.microsoft.com/office/powerpoint/2010/main" val="158795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915668-44EC-4746-AC3C-F46EF45ADDC4}" type="datetime1">
              <a:rPr lang="en-US" smtClean="0"/>
              <a:t>7/28/17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53621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35064-870D-2646-807F-0F482DAFBAE0}" type="datetime1">
              <a:rPr lang="en-US" smtClean="0"/>
              <a:t>7/28/17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40022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999D2-6BF9-DA43-ADAC-FD85FFDA68DE}" type="datetime1">
              <a:rPr lang="en-US" smtClean="0"/>
              <a:t>7/28/17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40923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4B1DE-51D9-FC48-81A7-75BA07A60F0E}" type="datetime1">
              <a:rPr lang="en-US" smtClean="0"/>
              <a:t>7/28/17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28694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B1054-A3BA-B74C-A265-B61C915852FB}" type="datetime1">
              <a:rPr lang="en-US" smtClean="0"/>
              <a:t>7/28/17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23107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856" y="673555"/>
            <a:ext cx="7886700" cy="1325563"/>
          </a:xfrm>
        </p:spPr>
        <p:txBody>
          <a:bodyPr>
            <a:normAutofit/>
          </a:bodyPr>
          <a:lstStyle>
            <a:lvl1pPr>
              <a:defRPr sz="3200">
                <a:solidFill>
                  <a:srgbClr val="002060"/>
                </a:solidFill>
              </a:defRPr>
            </a:lvl1pPr>
          </a:lstStyle>
          <a:p>
            <a:r>
              <a:rPr lang="en-US" dirty="0"/>
              <a:t>d</a:t>
            </a:r>
          </a:p>
        </p:txBody>
      </p:sp>
      <p:sp>
        <p:nvSpPr>
          <p:cNvPr id="3" name="Content Placeholder 2"/>
          <p:cNvSpPr>
            <a:spLocks noGrp="1"/>
          </p:cNvSpPr>
          <p:nvPr>
            <p:ph sz="half" idx="1"/>
          </p:nvPr>
        </p:nvSpPr>
        <p:spPr>
          <a:xfrm>
            <a:off x="1456856" y="1915319"/>
            <a:ext cx="3886200" cy="4351338"/>
          </a:xfrm>
        </p:spPr>
        <p:txBody>
          <a:bodyPr/>
          <a:lstStyle>
            <a:lvl1pPr>
              <a:defRPr sz="1800">
                <a:solidFill>
                  <a:srgbClr val="00206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95F1F-302D-004C-A6E5-1D18A34939AF}" type="datetime1">
              <a:rPr lang="en-US" smtClean="0"/>
              <a:t>7/28/17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94883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B41EA-7E3E-3D4F-BAE5-3B825B482793}" type="datetime1">
              <a:rPr lang="en-US" smtClean="0"/>
              <a:t>7/28/17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205136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218D2E-7A67-0248-B77F-028504A64AC4}" type="datetime1">
              <a:rPr lang="en-US" smtClean="0"/>
              <a:t>7/28/17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56301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2BE56-F919-FA46-88E9-081807ADAE22}" type="datetime1">
              <a:rPr lang="en-US" smtClean="0"/>
              <a:t>7/28/17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63036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A599B3-5EE5-B644-9D58-8D8D48C18E69}" type="datetime1">
              <a:rPr lang="en-US" smtClean="0"/>
              <a:t>7/28/17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76256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3EA32-FA52-4A45-B2B6-EA8889CAB055}" type="datetime1">
              <a:rPr lang="en-US" smtClean="0"/>
              <a:t>7/28/17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0883273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5181A-2B37-5E44-A1F4-B3B27961AA1B}" type="datetime1">
              <a:rPr lang="en-US" smtClean="0"/>
              <a:t>7/28/17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8D40-E840-B649-8C1F-148E738ADDFC}" type="slidenum">
              <a:rPr lang="en-US" smtClean="0"/>
              <a:t>‹#›</a:t>
            </a:fld>
            <a:endParaRPr lang="en-US" dirty="0"/>
          </a:p>
        </p:txBody>
      </p:sp>
    </p:spTree>
    <p:extLst>
      <p:ext uri="{BB962C8B-B14F-4D97-AF65-F5344CB8AC3E}">
        <p14:creationId xmlns:p14="http://schemas.microsoft.com/office/powerpoint/2010/main" val="926770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610568" y="3500932"/>
            <a:ext cx="7772400" cy="2387600"/>
          </a:xfrm>
        </p:spPr>
        <p:txBody>
          <a:bodyPr>
            <a:normAutofit fontScale="90000"/>
          </a:bodyPr>
          <a:lstStyle/>
          <a:p>
            <a:r>
              <a:rPr lang="en-US" dirty="0" smtClean="0">
                <a:solidFill>
                  <a:schemeClr val="bg1"/>
                </a:solidFill>
                <a:latin typeface="Franklin Gothic Demi" charset="0"/>
                <a:ea typeface="Franklin Gothic Demi" charset="0"/>
                <a:cs typeface="Franklin Gothic Demi" charset="0"/>
              </a:rPr>
              <a:t/>
            </a:r>
            <a:br>
              <a:rPr lang="en-US" dirty="0" smtClean="0">
                <a:solidFill>
                  <a:schemeClr val="bg1"/>
                </a:solidFill>
                <a:latin typeface="Franklin Gothic Demi" charset="0"/>
                <a:ea typeface="Franklin Gothic Demi" charset="0"/>
                <a:cs typeface="Franklin Gothic Demi" charset="0"/>
              </a:rPr>
            </a:br>
            <a:r>
              <a:rPr lang="en-US" dirty="0">
                <a:solidFill>
                  <a:schemeClr val="bg1"/>
                </a:solidFill>
                <a:latin typeface="Franklin Gothic Demi" charset="0"/>
                <a:ea typeface="Franklin Gothic Demi" charset="0"/>
                <a:cs typeface="Franklin Gothic Demi" charset="0"/>
              </a:rPr>
              <a:t/>
            </a:r>
            <a:br>
              <a:rPr lang="en-US" dirty="0">
                <a:solidFill>
                  <a:schemeClr val="bg1"/>
                </a:solidFill>
                <a:latin typeface="Franklin Gothic Demi" charset="0"/>
                <a:ea typeface="Franklin Gothic Demi" charset="0"/>
                <a:cs typeface="Franklin Gothic Demi" charset="0"/>
              </a:rPr>
            </a:br>
            <a:r>
              <a:rPr lang="en-US" dirty="0" smtClean="0">
                <a:solidFill>
                  <a:schemeClr val="bg1"/>
                </a:solidFill>
                <a:latin typeface="Franklin Gothic Demi" charset="0"/>
                <a:ea typeface="Franklin Gothic Demi" charset="0"/>
                <a:cs typeface="Franklin Gothic Demi" charset="0"/>
              </a:rPr>
              <a:t> Mosquito Life Cycle</a:t>
            </a:r>
            <a:endParaRPr lang="en-US" dirty="0">
              <a:solidFill>
                <a:schemeClr val="bg1"/>
              </a:solidFill>
              <a:latin typeface="Franklin Gothic Demi" charset="0"/>
              <a:ea typeface="Franklin Gothic Demi" charset="0"/>
              <a:cs typeface="Franklin Gothic Dem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 y="0"/>
            <a:ext cx="9148046" cy="6864494"/>
          </a:xfrm>
          <a:prstGeom prst="rect">
            <a:avLst/>
          </a:prstGeom>
        </p:spPr>
      </p:pic>
    </p:spTree>
    <p:extLst>
      <p:ext uri="{BB962C8B-B14F-4D97-AF65-F5344CB8AC3E}">
        <p14:creationId xmlns:p14="http://schemas.microsoft.com/office/powerpoint/2010/main" val="2122008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9</a:t>
            </a:fld>
            <a:endParaRPr lang="en-US" dirty="0"/>
          </a:p>
        </p:txBody>
      </p:sp>
      <p:sp>
        <p:nvSpPr>
          <p:cNvPr id="7" name="Content Placeholder 6"/>
          <p:cNvSpPr>
            <a:spLocks noGrp="1"/>
          </p:cNvSpPr>
          <p:nvPr>
            <p:ph idx="1"/>
          </p:nvPr>
        </p:nvSpPr>
        <p:spPr>
          <a:xfrm>
            <a:off x="628650" y="2649667"/>
            <a:ext cx="7886700" cy="4351338"/>
          </a:xfrm>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062866"/>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152096" y="3253022"/>
            <a:ext cx="4461770" cy="3785652"/>
          </a:xfrm>
          <a:prstGeom prst="rect">
            <a:avLst/>
          </a:prstGeom>
          <a:noFill/>
        </p:spPr>
        <p:txBody>
          <a:bodyPr wrap="square" rtlCol="0">
            <a:spAutoFit/>
          </a:bodyPr>
          <a:lstStyle/>
          <a:p>
            <a:pPr marL="342900" indent="-342900">
              <a:buFont typeface="Arial"/>
              <a:buChar char="•"/>
            </a:pPr>
            <a:r>
              <a:rPr lang="en-US" sz="2000" dirty="0" smtClean="0"/>
              <a:t>During </a:t>
            </a:r>
            <a:r>
              <a:rPr lang="en-US" sz="2000" dirty="0"/>
              <a:t>growth, the larva molts (sheds its skin) four times. </a:t>
            </a:r>
            <a:r>
              <a:rPr lang="en-US" sz="2000" dirty="0" smtClean="0"/>
              <a:t>(The fourth molt results in the change from larva to pupa)</a:t>
            </a:r>
          </a:p>
          <a:p>
            <a:pPr marL="342900" indent="-342900">
              <a:buFont typeface="Arial" charset="0"/>
              <a:buChar char="•"/>
            </a:pPr>
            <a:endParaRPr lang="en-US" sz="2000" dirty="0" smtClean="0"/>
          </a:p>
          <a:p>
            <a:pPr marL="342900" indent="-342900">
              <a:buFont typeface="Arial" charset="0"/>
              <a:buChar char="•"/>
            </a:pPr>
            <a:r>
              <a:rPr lang="en-US" sz="2000" dirty="0" smtClean="0"/>
              <a:t>The </a:t>
            </a:r>
            <a:r>
              <a:rPr lang="en-US" sz="2000" dirty="0"/>
              <a:t>stages between molts are called instars. </a:t>
            </a:r>
            <a:endParaRPr lang="en-US" sz="2000" dirty="0" smtClean="0"/>
          </a:p>
          <a:p>
            <a:pPr marL="342900" indent="-342900">
              <a:buFont typeface="Arial" charset="0"/>
              <a:buChar char="•"/>
            </a:pPr>
            <a:endParaRPr lang="en-US" sz="2000" dirty="0" smtClean="0"/>
          </a:p>
          <a:p>
            <a:pPr marL="342900" indent="-342900">
              <a:buFont typeface="Arial" charset="0"/>
              <a:buChar char="•"/>
            </a:pPr>
            <a:r>
              <a:rPr lang="en-US" sz="2000" dirty="0" smtClean="0"/>
              <a:t>At </a:t>
            </a:r>
            <a:r>
              <a:rPr lang="en-US" sz="2000" dirty="0"/>
              <a:t>the 4th instar, the </a:t>
            </a:r>
            <a:r>
              <a:rPr lang="en-US" sz="2000" dirty="0" smtClean="0"/>
              <a:t>larva can </a:t>
            </a:r>
            <a:r>
              <a:rPr lang="en-US" sz="2000" dirty="0"/>
              <a:t>a length of almost </a:t>
            </a:r>
            <a:r>
              <a:rPr lang="en-US" sz="2000" dirty="0" smtClean="0"/>
              <a:t>10 mm. Toward </a:t>
            </a:r>
            <a:r>
              <a:rPr lang="en-US" sz="2000" dirty="0"/>
              <a:t>the end of this </a:t>
            </a:r>
            <a:r>
              <a:rPr lang="en-US" sz="2000" dirty="0" smtClean="0"/>
              <a:t>instar feeding ceases</a:t>
            </a:r>
            <a:r>
              <a:rPr lang="en-US" sz="2000" b="1" dirty="0" smtClean="0"/>
              <a:t>. </a:t>
            </a:r>
          </a:p>
          <a:p>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385" y="3606096"/>
            <a:ext cx="3993938" cy="2750255"/>
          </a:xfrm>
          <a:prstGeom prst="rect">
            <a:avLst/>
          </a:prstGeom>
        </p:spPr>
      </p:pic>
      <p:sp>
        <p:nvSpPr>
          <p:cNvPr id="11" name="TextBox 10"/>
          <p:cNvSpPr txBox="1"/>
          <p:nvPr/>
        </p:nvSpPr>
        <p:spPr>
          <a:xfrm>
            <a:off x="2284610" y="2135972"/>
            <a:ext cx="1679945" cy="646331"/>
          </a:xfrm>
          <a:prstGeom prst="rect">
            <a:avLst/>
          </a:prstGeom>
          <a:noFill/>
        </p:spPr>
        <p:txBody>
          <a:bodyPr wrap="square" rtlCol="0">
            <a:spAutoFit/>
          </a:bodyPr>
          <a:lstStyle/>
          <a:p>
            <a:r>
              <a:rPr lang="en-US" sz="3600" b="1" dirty="0" smtClean="0">
                <a:solidFill>
                  <a:schemeClr val="accent1">
                    <a:lumMod val="50000"/>
                  </a:schemeClr>
                </a:solidFill>
              </a:rPr>
              <a:t>Larva</a:t>
            </a:r>
            <a:endParaRPr lang="en-US" sz="3600" b="1" dirty="0">
              <a:solidFill>
                <a:schemeClr val="accent1">
                  <a:lumMod val="50000"/>
                </a:schemeClr>
              </a:solidFill>
            </a:endParaRPr>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98" y="1765526"/>
            <a:ext cx="1724528" cy="1367141"/>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183791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10</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209482"/>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386760" y="3954282"/>
            <a:ext cx="8370479" cy="2246769"/>
          </a:xfrm>
          <a:prstGeom prst="rect">
            <a:avLst/>
          </a:prstGeom>
          <a:noFill/>
        </p:spPr>
        <p:txBody>
          <a:bodyPr wrap="square" rtlCol="0">
            <a:spAutoFit/>
          </a:bodyPr>
          <a:lstStyle/>
          <a:p>
            <a:pPr marL="342900" indent="-342900">
              <a:buFont typeface="Arial"/>
              <a:buChar char="•"/>
            </a:pPr>
            <a:r>
              <a:rPr lang="en-US" sz="2400" dirty="0" smtClean="0"/>
              <a:t>When </a:t>
            </a:r>
            <a:r>
              <a:rPr lang="en-US" sz="2400" dirty="0"/>
              <a:t>the 4th instar larva molts, it becomes a pupa.</a:t>
            </a:r>
          </a:p>
          <a:p>
            <a:endParaRPr lang="en-US" sz="2400" dirty="0"/>
          </a:p>
          <a:p>
            <a:pPr marL="342900" indent="-342900">
              <a:buFont typeface="Arial"/>
              <a:buChar char="•"/>
            </a:pPr>
            <a:r>
              <a:rPr lang="en-US" sz="2400" dirty="0"/>
              <a:t>When identifying mosquito </a:t>
            </a:r>
            <a:r>
              <a:rPr lang="en-US" sz="2400" dirty="0" smtClean="0"/>
              <a:t>larvae, look </a:t>
            </a:r>
            <a:r>
              <a:rPr lang="en-US" sz="2400" dirty="0"/>
              <a:t>for the largest </a:t>
            </a:r>
            <a:r>
              <a:rPr lang="en-US" sz="2400" dirty="0" smtClean="0"/>
              <a:t>larvae</a:t>
            </a:r>
          </a:p>
          <a:p>
            <a:r>
              <a:rPr lang="en-US" sz="2400" dirty="0" smtClean="0"/>
              <a:t>in </a:t>
            </a:r>
            <a:r>
              <a:rPr lang="en-US" sz="2400" dirty="0"/>
              <a:t>your sample, the 4</a:t>
            </a:r>
            <a:r>
              <a:rPr lang="en-US" sz="2400" baseline="30000" dirty="0"/>
              <a:t>th</a:t>
            </a:r>
            <a:r>
              <a:rPr lang="en-US" sz="2400" dirty="0"/>
              <a:t> instar. The diagnostic features you are looking for are most pronounced in this stage. </a:t>
            </a:r>
          </a:p>
          <a:p>
            <a:endParaRPr lang="en-US" sz="2000" dirty="0"/>
          </a:p>
        </p:txBody>
      </p:sp>
      <p:sp>
        <p:nvSpPr>
          <p:cNvPr id="10" name="TextBox 9"/>
          <p:cNvSpPr txBox="1"/>
          <p:nvPr/>
        </p:nvSpPr>
        <p:spPr>
          <a:xfrm>
            <a:off x="2538610" y="2594603"/>
            <a:ext cx="1679945" cy="646331"/>
          </a:xfrm>
          <a:prstGeom prst="rect">
            <a:avLst/>
          </a:prstGeom>
          <a:noFill/>
        </p:spPr>
        <p:txBody>
          <a:bodyPr wrap="square" rtlCol="0">
            <a:spAutoFit/>
          </a:bodyPr>
          <a:lstStyle/>
          <a:p>
            <a:r>
              <a:rPr lang="en-US" sz="3600" b="1" dirty="0" smtClean="0">
                <a:solidFill>
                  <a:schemeClr val="accent1">
                    <a:lumMod val="50000"/>
                  </a:schemeClr>
                </a:solidFill>
              </a:rPr>
              <a:t>Larva</a:t>
            </a:r>
            <a:endParaRPr lang="en-US" sz="3600" b="1" dirty="0">
              <a:solidFill>
                <a:schemeClr val="accent1">
                  <a:lumMod val="50000"/>
                </a:schemeClr>
              </a:solidFill>
            </a:endParaRP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289" y="2120961"/>
            <a:ext cx="1685988" cy="1615081"/>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34811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11</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260339"/>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429289" y="3811012"/>
            <a:ext cx="8515350" cy="3170099"/>
          </a:xfrm>
          <a:prstGeom prst="rect">
            <a:avLst/>
          </a:prstGeom>
          <a:noFill/>
        </p:spPr>
        <p:txBody>
          <a:bodyPr wrap="square" rtlCol="0">
            <a:spAutoFit/>
          </a:bodyPr>
          <a:lstStyle/>
          <a:p>
            <a:pPr marL="342900" indent="-342900">
              <a:buFont typeface="Arial"/>
              <a:buChar char="•"/>
            </a:pPr>
            <a:r>
              <a:rPr lang="en-US" sz="2000" dirty="0" smtClean="0"/>
              <a:t>Mosquito </a:t>
            </a:r>
            <a:r>
              <a:rPr lang="en-US" sz="2000" dirty="0"/>
              <a:t>pupae, commonly called "tumblers," live in water from 1 to 4 days, depending upon species and temperature.</a:t>
            </a:r>
            <a:br>
              <a:rPr lang="en-US" sz="2000" dirty="0"/>
            </a:br>
            <a:endParaRPr lang="en-US" sz="2000" dirty="0" smtClean="0"/>
          </a:p>
          <a:p>
            <a:pPr marL="342900" indent="-342900">
              <a:buFont typeface="Arial"/>
              <a:buChar char="•"/>
            </a:pPr>
            <a:r>
              <a:rPr lang="en-US" sz="2000" dirty="0" smtClean="0"/>
              <a:t>The </a:t>
            </a:r>
            <a:r>
              <a:rPr lang="en-US" sz="2000" dirty="0"/>
              <a:t>pupa is lighter than water and therefore floats at the surface. It takes oxygen through two breathing tubes called "trumpets." </a:t>
            </a:r>
            <a:endParaRPr lang="en-US" sz="2000" dirty="0" smtClean="0"/>
          </a:p>
          <a:p>
            <a:pPr marL="342900" indent="-342900">
              <a:buFont typeface="Arial"/>
              <a:buChar char="•"/>
            </a:pPr>
            <a:endParaRPr lang="en-US" sz="2000" dirty="0"/>
          </a:p>
          <a:p>
            <a:pPr marL="342900" indent="-342900">
              <a:buFont typeface="Arial"/>
              <a:buChar char="•"/>
            </a:pPr>
            <a:r>
              <a:rPr lang="en-US" sz="2000" dirty="0" smtClean="0"/>
              <a:t>The </a:t>
            </a:r>
            <a:r>
              <a:rPr lang="en-US" sz="2000" dirty="0"/>
              <a:t>pupa does not eat, but it is not an inactive stage. When disturbed, it dives for safety </a:t>
            </a:r>
            <a:r>
              <a:rPr lang="en-US" sz="2000" dirty="0" smtClean="0"/>
              <a:t>in </a:t>
            </a:r>
            <a:r>
              <a:rPr lang="en-US" sz="2000" dirty="0"/>
              <a:t>a jerking, tumbling motion and then floats back to the surface. </a:t>
            </a:r>
            <a:br>
              <a:rPr lang="en-US" sz="2000" dirty="0"/>
            </a:br>
            <a:endParaRPr lang="en-US" sz="2000" dirty="0"/>
          </a:p>
        </p:txBody>
      </p:sp>
      <p:sp>
        <p:nvSpPr>
          <p:cNvPr id="10" name="TextBox 9"/>
          <p:cNvSpPr txBox="1"/>
          <p:nvPr/>
        </p:nvSpPr>
        <p:spPr>
          <a:xfrm>
            <a:off x="2555544" y="2466094"/>
            <a:ext cx="1679945" cy="646331"/>
          </a:xfrm>
          <a:prstGeom prst="rect">
            <a:avLst/>
          </a:prstGeom>
          <a:noFill/>
        </p:spPr>
        <p:txBody>
          <a:bodyPr wrap="square" rtlCol="0">
            <a:spAutoFit/>
          </a:bodyPr>
          <a:lstStyle/>
          <a:p>
            <a:r>
              <a:rPr lang="en-US" sz="3600" b="1" dirty="0">
                <a:solidFill>
                  <a:schemeClr val="accent1">
                    <a:lumMod val="50000"/>
                  </a:schemeClr>
                </a:solidFill>
              </a:rPr>
              <a:t>P</a:t>
            </a:r>
            <a:r>
              <a:rPr lang="en-US" sz="3600" b="1" dirty="0" smtClean="0">
                <a:solidFill>
                  <a:schemeClr val="accent1">
                    <a:lumMod val="50000"/>
                  </a:schemeClr>
                </a:solidFill>
              </a:rPr>
              <a:t>upa</a:t>
            </a:r>
            <a:endParaRPr lang="en-US" sz="3600" b="1" dirty="0">
              <a:solidFill>
                <a:schemeClr val="accent1">
                  <a:lumMod val="50000"/>
                </a:schemeClr>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289" y="1992452"/>
            <a:ext cx="1685988" cy="1615081"/>
          </a:xfrm>
          <a:prstGeom prst="rect">
            <a:avLst/>
          </a:prstGeom>
          <a:noFill/>
          <a:ln>
            <a:no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49249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12</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091444"/>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397393" y="2741477"/>
            <a:ext cx="8349214" cy="4462760"/>
          </a:xfrm>
          <a:prstGeom prst="rect">
            <a:avLst/>
          </a:prstGeom>
          <a:noFill/>
        </p:spPr>
        <p:txBody>
          <a:bodyPr wrap="square" rtlCol="0">
            <a:spAutoFit/>
          </a:bodyPr>
          <a:lstStyle/>
          <a:p>
            <a:endParaRPr lang="en-US" sz="2000" dirty="0"/>
          </a:p>
          <a:p>
            <a:endParaRPr lang="en-US" sz="2800" dirty="0"/>
          </a:p>
          <a:p>
            <a:pPr marL="457200" indent="-457200">
              <a:buFont typeface="Arial"/>
              <a:buChar char="•"/>
            </a:pPr>
            <a:r>
              <a:rPr lang="en-US" sz="2800" dirty="0"/>
              <a:t/>
            </a:r>
            <a:br>
              <a:rPr lang="en-US" sz="2800" dirty="0"/>
            </a:br>
            <a:r>
              <a:rPr lang="en-US" sz="2400" dirty="0"/>
              <a:t>The metamorphosis of the mosquito into an adult is completed within the pupal case. </a:t>
            </a:r>
            <a:endParaRPr lang="en-US" sz="2400" dirty="0" smtClean="0"/>
          </a:p>
          <a:p>
            <a:endParaRPr lang="en-US" sz="2400" dirty="0" smtClean="0"/>
          </a:p>
          <a:p>
            <a:pPr marL="457200" indent="-457200">
              <a:buFont typeface="Arial"/>
              <a:buChar char="•"/>
            </a:pPr>
            <a:r>
              <a:rPr lang="en-US" sz="2400" dirty="0" smtClean="0"/>
              <a:t>The </a:t>
            </a:r>
            <a:r>
              <a:rPr lang="en-US" sz="2400" dirty="0"/>
              <a:t>pupal case </a:t>
            </a:r>
            <a:r>
              <a:rPr lang="en-US" sz="2400" dirty="0" smtClean="0"/>
              <a:t>is like a “factory”  where the mosquito larva becomes an adult. </a:t>
            </a:r>
            <a:r>
              <a:rPr lang="en-US" sz="2400" dirty="0"/>
              <a:t>The adult mosquito splits the pupal case and emerges to the surface of the water where it rests until its body dries and hardens.</a:t>
            </a:r>
          </a:p>
          <a:p>
            <a:r>
              <a:rPr lang="en-US" sz="2000" dirty="0"/>
              <a:t/>
            </a:r>
            <a:br>
              <a:rPr lang="en-US" sz="2000" dirty="0"/>
            </a:br>
            <a:endParaRPr lang="en-US" sz="2000" dirty="0"/>
          </a:p>
        </p:txBody>
      </p:sp>
      <p:sp>
        <p:nvSpPr>
          <p:cNvPr id="11" name="TextBox 10"/>
          <p:cNvSpPr txBox="1"/>
          <p:nvPr/>
        </p:nvSpPr>
        <p:spPr>
          <a:xfrm>
            <a:off x="2438981" y="2515890"/>
            <a:ext cx="1679945" cy="646331"/>
          </a:xfrm>
          <a:prstGeom prst="rect">
            <a:avLst/>
          </a:prstGeom>
          <a:noFill/>
        </p:spPr>
        <p:txBody>
          <a:bodyPr wrap="square" rtlCol="0">
            <a:spAutoFit/>
          </a:bodyPr>
          <a:lstStyle/>
          <a:p>
            <a:r>
              <a:rPr lang="en-US" sz="3600" b="1" dirty="0">
                <a:solidFill>
                  <a:schemeClr val="accent1">
                    <a:lumMod val="50000"/>
                  </a:schemeClr>
                </a:solidFill>
              </a:rPr>
              <a:t>P</a:t>
            </a:r>
            <a:r>
              <a:rPr lang="en-US" sz="3600" b="1" dirty="0" smtClean="0">
                <a:solidFill>
                  <a:schemeClr val="accent1">
                    <a:lumMod val="50000"/>
                  </a:schemeClr>
                </a:solidFill>
              </a:rPr>
              <a:t>upa</a:t>
            </a:r>
            <a:endParaRPr lang="en-US" sz="3600" b="1" dirty="0">
              <a:solidFill>
                <a:schemeClr val="accent1">
                  <a:lumMod val="50000"/>
                </a:schemeClr>
              </a:solidFill>
            </a:endParaRP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393" y="2042248"/>
            <a:ext cx="1685988" cy="1615081"/>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79311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13</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201040"/>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397393" y="3348396"/>
            <a:ext cx="8349214" cy="4154983"/>
          </a:xfrm>
          <a:prstGeom prst="rect">
            <a:avLst/>
          </a:prstGeom>
          <a:noFill/>
        </p:spPr>
        <p:txBody>
          <a:bodyPr wrap="square" rtlCol="0">
            <a:spAutoFit/>
          </a:bodyPr>
          <a:lstStyle/>
          <a:p>
            <a:pPr marL="342900" indent="-342900">
              <a:buFont typeface="Arial"/>
              <a:buChar char="•"/>
            </a:pPr>
            <a:endParaRPr lang="en-US" sz="2400" dirty="0" smtClean="0"/>
          </a:p>
          <a:p>
            <a:pPr marL="342900" indent="-342900">
              <a:buFont typeface="Arial"/>
              <a:buChar char="•"/>
            </a:pPr>
            <a:r>
              <a:rPr lang="en-US" sz="2400" dirty="0" smtClean="0"/>
              <a:t>Adults emerge, and fly away looking for their first meal and to mate. </a:t>
            </a:r>
          </a:p>
          <a:p>
            <a:endParaRPr lang="en-US" sz="2400" dirty="0" smtClean="0"/>
          </a:p>
          <a:p>
            <a:pPr marL="342900" indent="-342900">
              <a:buFont typeface="Arial"/>
              <a:buChar char="•"/>
            </a:pPr>
            <a:r>
              <a:rPr lang="en-US" sz="2400" dirty="0" smtClean="0"/>
              <a:t>Adults eat nectar, like many other insects. </a:t>
            </a:r>
          </a:p>
          <a:p>
            <a:pPr marL="342900" indent="-342900">
              <a:buFont typeface="Arial"/>
              <a:buChar char="•"/>
            </a:pPr>
            <a:endParaRPr lang="en-US" sz="2400" dirty="0"/>
          </a:p>
          <a:p>
            <a:endParaRPr lang="en-US" sz="2000" dirty="0"/>
          </a:p>
          <a:p>
            <a:endParaRPr lang="en-US" sz="2000" dirty="0"/>
          </a:p>
          <a:p>
            <a:r>
              <a:rPr lang="en-US" sz="2000" dirty="0"/>
              <a:t/>
            </a:r>
            <a:br>
              <a:rPr lang="en-US" sz="2000" dirty="0"/>
            </a:br>
            <a:endParaRPr lang="en-US" sz="2000" dirty="0"/>
          </a:p>
          <a:p>
            <a:r>
              <a:rPr lang="en-US" sz="2000" dirty="0"/>
              <a:t/>
            </a:r>
            <a:br>
              <a:rPr lang="en-US" sz="2000" dirty="0"/>
            </a:br>
            <a:endParaRPr lang="en-US" sz="2000" dirty="0"/>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908926"/>
            <a:ext cx="1388140" cy="1356396"/>
          </a:xfrm>
          <a:prstGeom prst="rect">
            <a:avLst/>
          </a:prstGeom>
          <a:noFill/>
          <a:ln>
            <a:noFill/>
          </a:ln>
        </p:spPr>
      </p:pic>
      <p:sp>
        <p:nvSpPr>
          <p:cNvPr id="11" name="TextBox 10"/>
          <p:cNvSpPr txBox="1"/>
          <p:nvPr/>
        </p:nvSpPr>
        <p:spPr>
          <a:xfrm>
            <a:off x="2525652" y="2119202"/>
            <a:ext cx="1663330" cy="646331"/>
          </a:xfrm>
          <a:prstGeom prst="rect">
            <a:avLst/>
          </a:prstGeom>
          <a:noFill/>
        </p:spPr>
        <p:txBody>
          <a:bodyPr wrap="square" rtlCol="0">
            <a:spAutoFit/>
          </a:bodyPr>
          <a:lstStyle/>
          <a:p>
            <a:r>
              <a:rPr lang="en-US" sz="3600" b="1" dirty="0">
                <a:solidFill>
                  <a:schemeClr val="accent1">
                    <a:lumMod val="50000"/>
                  </a:schemeClr>
                </a:solidFill>
              </a:rPr>
              <a:t>A</a:t>
            </a:r>
            <a:r>
              <a:rPr lang="en-US" sz="3600" b="1" dirty="0" smtClean="0">
                <a:solidFill>
                  <a:schemeClr val="accent1">
                    <a:lumMod val="50000"/>
                  </a:schemeClr>
                </a:solidFill>
              </a:rPr>
              <a:t>dult </a:t>
            </a:r>
            <a:endParaRPr lang="en-US" sz="3600" b="1" dirty="0">
              <a:solidFill>
                <a:schemeClr val="accent1">
                  <a:lumMod val="50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142358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14</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582325"/>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628650" y="3523305"/>
            <a:ext cx="7886700" cy="4031873"/>
          </a:xfrm>
          <a:prstGeom prst="rect">
            <a:avLst/>
          </a:prstGeom>
          <a:noFill/>
        </p:spPr>
        <p:txBody>
          <a:bodyPr wrap="square" rtlCol="0">
            <a:spAutoFit/>
          </a:bodyPr>
          <a:lstStyle/>
          <a:p>
            <a:pPr marL="342900" indent="-342900">
              <a:buFont typeface="Arial"/>
              <a:buChar char="•"/>
            </a:pPr>
            <a:r>
              <a:rPr lang="en-US" sz="2000" dirty="0" smtClean="0"/>
              <a:t>Only female mosquitoes bite, seeking blood from humans and other animals. Blood provides pre-natal supplements needed for egg development. </a:t>
            </a:r>
          </a:p>
          <a:p>
            <a:pPr marL="342900" indent="-342900">
              <a:buFont typeface="Arial"/>
              <a:buChar char="•"/>
            </a:pPr>
            <a:endParaRPr lang="en-US" sz="2000" dirty="0" smtClean="0"/>
          </a:p>
          <a:p>
            <a:pPr marL="342900" indent="-342900">
              <a:buFont typeface="Arial"/>
              <a:buChar char="•"/>
            </a:pPr>
            <a:r>
              <a:rPr lang="en-US" sz="2000" dirty="0" smtClean="0"/>
              <a:t>After her blood meal, the female lays eggs on or near the water. The eggs can survive dry conditions for a few months. </a:t>
            </a:r>
          </a:p>
          <a:p>
            <a:endParaRPr lang="en-US" sz="2000" dirty="0" smtClean="0"/>
          </a:p>
          <a:p>
            <a:pPr marL="342900" indent="-342900">
              <a:buFont typeface="Arial"/>
              <a:buChar char="•"/>
            </a:pPr>
            <a:r>
              <a:rPr lang="en-US" sz="2000" dirty="0" smtClean="0"/>
              <a:t>Not </a:t>
            </a:r>
            <a:r>
              <a:rPr lang="en-US" sz="2000" dirty="0"/>
              <a:t>all species of mosquitoes require females to eat a blood meal to make eggs, but those are the mosquitoes you are most</a:t>
            </a:r>
            <a:r>
              <a:rPr lang="en-US" sz="2400" dirty="0"/>
              <a:t> </a:t>
            </a:r>
            <a:r>
              <a:rPr lang="en-US" sz="2000" dirty="0"/>
              <a:t>familiar with!</a:t>
            </a:r>
          </a:p>
          <a:p>
            <a:pPr marL="342900" indent="-342900">
              <a:buFont typeface="Arial"/>
              <a:buChar char="•"/>
            </a:pPr>
            <a:endParaRPr lang="en-US" sz="2400" dirty="0" smtClean="0"/>
          </a:p>
          <a:p>
            <a:endParaRPr lang="en-US" sz="2400" dirty="0"/>
          </a:p>
          <a:p>
            <a:endParaRPr lang="en-US" sz="2400" dirty="0" smtClean="0"/>
          </a:p>
        </p:txBody>
      </p:sp>
      <p:pic>
        <p:nvPicPr>
          <p:cNvPr id="10" name="Picture 9" descr="Illustration of an adult female mosqui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17500"/>
            <a:ext cx="2387914" cy="1503033"/>
          </a:xfrm>
          <a:prstGeom prst="rect">
            <a:avLst/>
          </a:prstGeom>
        </p:spPr>
      </p:pic>
      <p:sp>
        <p:nvSpPr>
          <p:cNvPr id="3" name="TextBox 2"/>
          <p:cNvSpPr txBox="1"/>
          <p:nvPr/>
        </p:nvSpPr>
        <p:spPr>
          <a:xfrm>
            <a:off x="628650" y="3051201"/>
            <a:ext cx="1759264" cy="369332"/>
          </a:xfrm>
          <a:prstGeom prst="rect">
            <a:avLst/>
          </a:prstGeom>
          <a:noFill/>
        </p:spPr>
        <p:txBody>
          <a:bodyPr wrap="none" rtlCol="0">
            <a:spAutoFit/>
          </a:bodyPr>
          <a:lstStyle/>
          <a:p>
            <a:r>
              <a:rPr lang="en-US" i="1" dirty="0" smtClean="0"/>
              <a:t>Image: CDC, USA</a:t>
            </a:r>
            <a:endParaRPr lang="en-US" i="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
        <p:nvSpPr>
          <p:cNvPr id="5" name="TextBox 4"/>
          <p:cNvSpPr txBox="1"/>
          <p:nvPr/>
        </p:nvSpPr>
        <p:spPr>
          <a:xfrm>
            <a:off x="2861733" y="2547009"/>
            <a:ext cx="2731262" cy="646331"/>
          </a:xfrm>
          <a:prstGeom prst="rect">
            <a:avLst/>
          </a:prstGeom>
          <a:noFill/>
        </p:spPr>
        <p:txBody>
          <a:bodyPr wrap="none" rtlCol="0">
            <a:spAutoFit/>
          </a:bodyPr>
          <a:lstStyle/>
          <a:p>
            <a:r>
              <a:rPr lang="en-US" sz="3600" b="1" dirty="0" smtClean="0">
                <a:solidFill>
                  <a:schemeClr val="accent1">
                    <a:lumMod val="50000"/>
                  </a:schemeClr>
                </a:solidFill>
              </a:rPr>
              <a:t>Adult Female</a:t>
            </a:r>
            <a:endParaRPr lang="en-US" sz="3600" b="1" dirty="0">
              <a:solidFill>
                <a:schemeClr val="accent1">
                  <a:lumMod val="50000"/>
                </a:schemeClr>
              </a:solidFill>
            </a:endParaRPr>
          </a:p>
        </p:txBody>
      </p:sp>
    </p:spTree>
    <p:extLst>
      <p:ext uri="{BB962C8B-B14F-4D97-AF65-F5344CB8AC3E}">
        <p14:creationId xmlns:p14="http://schemas.microsoft.com/office/powerpoint/2010/main" val="79054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15</a:t>
            </a:fld>
            <a:endParaRPr lang="en-US" dirty="0"/>
          </a:p>
        </p:txBody>
      </p:sp>
      <p:sp>
        <p:nvSpPr>
          <p:cNvPr id="6" name="Title 1"/>
          <p:cNvSpPr>
            <a:spLocks noGrp="1"/>
          </p:cNvSpPr>
          <p:nvPr>
            <p:ph type="title"/>
          </p:nvPr>
        </p:nvSpPr>
        <p:spPr>
          <a:xfrm>
            <a:off x="551904" y="737226"/>
            <a:ext cx="8229600" cy="957262"/>
          </a:xfrm>
        </p:spPr>
        <p:txBody>
          <a:bodyPr>
            <a:normAutofit/>
          </a:bodyPr>
          <a:lstStyle/>
          <a:p>
            <a:r>
              <a:rPr lang="en-US" sz="2800" dirty="0" smtClean="0"/>
              <a:t>Acknowledgements</a:t>
            </a:r>
            <a:endParaRPr lang="en-US" sz="2800" dirty="0"/>
          </a:p>
        </p:txBody>
      </p:sp>
      <p:sp>
        <p:nvSpPr>
          <p:cNvPr id="7" name="Content Placeholder 2"/>
          <p:cNvSpPr txBox="1">
            <a:spLocks/>
          </p:cNvSpPr>
          <p:nvPr/>
        </p:nvSpPr>
        <p:spPr>
          <a:xfrm>
            <a:off x="363452" y="1549859"/>
            <a:ext cx="8497338" cy="4989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The </a:t>
            </a:r>
            <a:r>
              <a:rPr lang="en-US" sz="1600" b="1" dirty="0" smtClean="0">
                <a:solidFill>
                  <a:srgbClr val="002060"/>
                </a:solidFill>
              </a:rPr>
              <a:t>GLOBE Observer Mosquito Habitat Mapper </a:t>
            </a:r>
            <a:r>
              <a:rPr lang="en-US" sz="1600" dirty="0" smtClean="0"/>
              <a:t>is a NASA-sponsored project that is the result of the combined efforts of an extended team that includes the Institute for Global Environmental Strategies (IGES); NASA Goddard Space Flight Center, Langley Research Center, and Jet Propulsion Laboratory; Space Science Applications, Inc. (SSAI); the GLOBE Implementation Office (GIO),  GLOBE DIS and Brooklyn College. </a:t>
            </a:r>
          </a:p>
          <a:p>
            <a:pPr marL="0" indent="0">
              <a:buFont typeface="Arial" panose="020B0604020202020204" pitchFamily="34" charset="0"/>
              <a:buNone/>
            </a:pPr>
            <a:r>
              <a:rPr lang="en-US" sz="1600" dirty="0" smtClean="0"/>
              <a:t>The </a:t>
            </a:r>
            <a:r>
              <a:rPr lang="en-US" sz="1600" b="1" dirty="0" smtClean="0">
                <a:solidFill>
                  <a:srgbClr val="002060"/>
                </a:solidFill>
              </a:rPr>
              <a:t>Mosquito Challenge Community Campaign (MCCC) </a:t>
            </a:r>
            <a:r>
              <a:rPr lang="en-US" sz="1600" dirty="0" smtClean="0"/>
              <a:t>is focused on demonstrating the usefulness of citizen science data collected using the GO Mosquito Habitat Mapper for combating Zika in Brazil and Peru. MCCC is led by IGES in partnership with the University Corporation for Atmospheric Research (UCAR), and leverages the NASA App, and the  GLOBE Program networks of scientists, teachers, students, and citizen scientists. The MCCC project is made possible through the generous support of the Combating Zika and Future Threats Grand Challenge through the United States Agency for International Development (USAID). </a:t>
            </a:r>
          </a:p>
          <a:p>
            <a:pPr marL="0" indent="0">
              <a:buFont typeface="Arial" panose="020B0604020202020204" pitchFamily="34" charset="0"/>
              <a:buNone/>
            </a:pPr>
            <a:r>
              <a:rPr lang="en-US" sz="1600" dirty="0" smtClean="0"/>
              <a:t>This presentation was prepared by the Institute for Global Environmental Strategies (IGES) and does not necessarily reflect the views of the NASA or USAID.   For more information, contact the Principal Investigator, Dr. </a:t>
            </a:r>
            <a:r>
              <a:rPr lang="en-US" sz="1600" dirty="0" err="1" smtClean="0"/>
              <a:t>Russanne</a:t>
            </a:r>
            <a:r>
              <a:rPr lang="en-US" sz="1600" dirty="0" smtClean="0"/>
              <a:t> Low, at IGES:</a:t>
            </a:r>
          </a:p>
          <a:p>
            <a:pPr marL="0" indent="0" algn="ctr">
              <a:buFont typeface="Arial" panose="020B0604020202020204" pitchFamily="34" charset="0"/>
              <a:buNone/>
            </a:pPr>
            <a:r>
              <a:rPr lang="en-US" sz="1600" b="1" dirty="0" smtClean="0">
                <a:solidFill>
                  <a:schemeClr val="tx2"/>
                </a:solidFill>
                <a:hlinkClick r:id=""/>
              </a:rPr>
              <a:t>Rusty_low@strategies.org</a:t>
            </a:r>
          </a:p>
          <a:p>
            <a:pPr marL="0" indent="0" algn="ctr">
              <a:buFont typeface="Arial" panose="020B0604020202020204" pitchFamily="34" charset="0"/>
              <a:buNone/>
            </a:pPr>
            <a:r>
              <a:rPr lang="en-US" sz="1600" b="1" dirty="0" smtClean="0">
                <a:solidFill>
                  <a:schemeClr val="tx2"/>
                </a:solidFill>
                <a:hlinkClick r:id=""/>
              </a:rPr>
              <a:t>www.globe.gov</a:t>
            </a:r>
            <a:endParaRPr lang="en-US" sz="1600" b="1" dirty="0" smtClean="0">
              <a:solidFill>
                <a:schemeClr val="tx2"/>
              </a:solidFill>
            </a:endParaRPr>
          </a:p>
          <a:p>
            <a:pPr marL="0" indent="0" algn="ctr">
              <a:buFont typeface="Arial" panose="020B0604020202020204" pitchFamily="34" charset="0"/>
              <a:buNone/>
            </a:pPr>
            <a:endParaRPr lang="en-US" sz="1600" b="1" dirty="0" smtClean="0">
              <a:solidFill>
                <a:schemeClr val="tx2"/>
              </a:solidFill>
            </a:endParaRPr>
          </a:p>
          <a:p>
            <a:pPr marL="0" indent="0">
              <a:buFont typeface="Arial" panose="020B0604020202020204" pitchFamily="34" charset="0"/>
              <a:buNone/>
            </a:pPr>
            <a:endParaRPr lang="en-US" sz="1400" b="1" dirty="0">
              <a:solidFill>
                <a:schemeClr val="tx2"/>
              </a:solidFill>
            </a:endParaRPr>
          </a:p>
        </p:txBody>
      </p:sp>
      <p:pic>
        <p:nvPicPr>
          <p:cNvPr id="8" name="Picture 7" descr="Screen Shot 2017-03-12 at 6.02.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597" y="6075786"/>
            <a:ext cx="2264974" cy="577103"/>
          </a:xfrm>
          <a:prstGeom prst="rect">
            <a:avLst/>
          </a:prstGeom>
        </p:spPr>
      </p:pic>
      <p:pic>
        <p:nvPicPr>
          <p:cNvPr id="9" name="Picture 8" descr="GLOBElogo_color-arc(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481" y="6065066"/>
            <a:ext cx="849640" cy="634813"/>
          </a:xfrm>
          <a:prstGeom prst="rect">
            <a:avLst/>
          </a:prstGeom>
        </p:spPr>
      </p:pic>
      <p:pic>
        <p:nvPicPr>
          <p:cNvPr id="10" name="Picture 9"/>
          <p:cNvPicPr>
            <a:picLocks noChangeAspect="1"/>
          </p:cNvPicPr>
          <p:nvPr/>
        </p:nvPicPr>
        <p:blipFill>
          <a:blip r:embed="rId4"/>
          <a:stretch>
            <a:fillRect/>
          </a:stretch>
        </p:blipFill>
        <p:spPr>
          <a:xfrm>
            <a:off x="2193983" y="6122776"/>
            <a:ext cx="1058022" cy="57710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
        <p:nvSpPr>
          <p:cNvPr id="2" name="TextBox 1"/>
          <p:cNvSpPr txBox="1"/>
          <p:nvPr/>
        </p:nvSpPr>
        <p:spPr>
          <a:xfrm>
            <a:off x="363452" y="5270136"/>
            <a:ext cx="2464415" cy="738664"/>
          </a:xfrm>
          <a:prstGeom prst="rect">
            <a:avLst/>
          </a:prstGeom>
          <a:noFill/>
        </p:spPr>
        <p:txBody>
          <a:bodyPr wrap="square" rtlCol="0">
            <a:spAutoFit/>
          </a:bodyPr>
          <a:lstStyle/>
          <a:p>
            <a:r>
              <a:rPr lang="en-US" sz="1400" b="1" dirty="0" smtClean="0">
                <a:solidFill>
                  <a:srgbClr val="FF0000"/>
                </a:solidFill>
              </a:rPr>
              <a:t>Educators: did you modify this file for your class? Put your name here!</a:t>
            </a:r>
            <a:endParaRPr lang="en-US" sz="1400" b="1" dirty="0">
              <a:solidFill>
                <a:srgbClr val="FF0000"/>
              </a:solidFill>
            </a:endParaRPr>
          </a:p>
        </p:txBody>
      </p:sp>
    </p:spTree>
    <p:extLst>
      <p:ext uri="{BB962C8B-B14F-4D97-AF65-F5344CB8AC3E}">
        <p14:creationId xmlns:p14="http://schemas.microsoft.com/office/powerpoint/2010/main" val="115791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285260" y="6100244"/>
            <a:ext cx="7772400" cy="757756"/>
          </a:xfrm>
        </p:spPr>
        <p:txBody>
          <a:bodyPr>
            <a:normAutofit fontScale="90000"/>
          </a:bodyPr>
          <a:lstStyle/>
          <a:p>
            <a:pPr algn="l"/>
            <a:r>
              <a:rPr lang="en-US" sz="2400" dirty="0" smtClean="0">
                <a:solidFill>
                  <a:schemeClr val="bg1"/>
                </a:solidFill>
                <a:latin typeface="Franklin Gothic Demi" charset="0"/>
                <a:ea typeface="Franklin Gothic Demi" charset="0"/>
                <a:cs typeface="Franklin Gothic Demi" charset="0"/>
              </a:rPr>
              <a:t/>
            </a:r>
            <a:br>
              <a:rPr lang="en-US" sz="2400" dirty="0" smtClean="0">
                <a:solidFill>
                  <a:schemeClr val="bg1"/>
                </a:solidFill>
                <a:latin typeface="Franklin Gothic Demi" charset="0"/>
                <a:ea typeface="Franklin Gothic Demi" charset="0"/>
                <a:cs typeface="Franklin Gothic Demi" charset="0"/>
              </a:rPr>
            </a:br>
            <a:r>
              <a:rPr lang="en-US" sz="2400" dirty="0" smtClean="0">
                <a:solidFill>
                  <a:schemeClr val="bg1"/>
                </a:solidFill>
                <a:latin typeface="Franklin Gothic Demi" charset="0"/>
                <a:ea typeface="Franklin Gothic Demi" charset="0"/>
                <a:cs typeface="Franklin Gothic Demi" charset="0"/>
              </a:rPr>
              <a:t> </a:t>
            </a:r>
            <a:br>
              <a:rPr lang="en-US" sz="2400" dirty="0" smtClean="0">
                <a:solidFill>
                  <a:schemeClr val="bg1"/>
                </a:solidFill>
                <a:latin typeface="Franklin Gothic Demi" charset="0"/>
                <a:ea typeface="Franklin Gothic Demi" charset="0"/>
                <a:cs typeface="Franklin Gothic Demi" charset="0"/>
              </a:rPr>
            </a:br>
            <a:r>
              <a:rPr lang="en-US" sz="2400" dirty="0" smtClean="0">
                <a:solidFill>
                  <a:schemeClr val="bg1"/>
                </a:solidFill>
                <a:latin typeface="Franklin Gothic Demi" charset="0"/>
                <a:ea typeface="Franklin Gothic Demi" charset="0"/>
                <a:cs typeface="Franklin Gothic Demi" charset="0"/>
              </a:rPr>
              <a:t/>
            </a:r>
            <a:br>
              <a:rPr lang="en-US" sz="2400" dirty="0" smtClean="0">
                <a:solidFill>
                  <a:schemeClr val="bg1"/>
                </a:solidFill>
                <a:latin typeface="Franklin Gothic Demi" charset="0"/>
                <a:ea typeface="Franklin Gothic Demi" charset="0"/>
                <a:cs typeface="Franklin Gothic Demi" charset="0"/>
              </a:rPr>
            </a:br>
            <a:r>
              <a:rPr lang="en-US" sz="2400" dirty="0">
                <a:solidFill>
                  <a:schemeClr val="bg1"/>
                </a:solidFill>
                <a:latin typeface="Franklin Gothic Demi" charset="0"/>
                <a:ea typeface="Franklin Gothic Demi" charset="0"/>
                <a:cs typeface="Franklin Gothic Demi" charset="0"/>
              </a:rPr>
              <a:t/>
            </a:r>
            <a:br>
              <a:rPr lang="en-US" sz="2400" dirty="0">
                <a:solidFill>
                  <a:schemeClr val="bg1"/>
                </a:solidFill>
                <a:latin typeface="Franklin Gothic Demi" charset="0"/>
                <a:ea typeface="Franklin Gothic Demi" charset="0"/>
                <a:cs typeface="Franklin Gothic Demi" charset="0"/>
              </a:rPr>
            </a:br>
            <a:r>
              <a:rPr lang="en-US" sz="2400" dirty="0" smtClean="0">
                <a:solidFill>
                  <a:schemeClr val="bg1"/>
                </a:solidFill>
                <a:latin typeface="Franklin Gothic Demi" charset="0"/>
                <a:ea typeface="Franklin Gothic Demi" charset="0"/>
                <a:cs typeface="Franklin Gothic Demi" charset="0"/>
              </a:rPr>
              <a:t/>
            </a:r>
            <a:br>
              <a:rPr lang="en-US" sz="2400" dirty="0" smtClean="0">
                <a:solidFill>
                  <a:schemeClr val="bg1"/>
                </a:solidFill>
                <a:latin typeface="Franklin Gothic Demi" charset="0"/>
                <a:ea typeface="Franklin Gothic Demi" charset="0"/>
                <a:cs typeface="Franklin Gothic Demi" charset="0"/>
              </a:rPr>
            </a:br>
            <a:r>
              <a:rPr lang="en-US" sz="2400" dirty="0">
                <a:solidFill>
                  <a:schemeClr val="bg1"/>
                </a:solidFill>
                <a:latin typeface="Franklin Gothic Demi" charset="0"/>
                <a:ea typeface="Franklin Gothic Demi" charset="0"/>
                <a:cs typeface="Franklin Gothic Demi" charset="0"/>
              </a:rPr>
              <a:t/>
            </a:r>
            <a:br>
              <a:rPr lang="en-US" sz="2400" dirty="0">
                <a:solidFill>
                  <a:schemeClr val="bg1"/>
                </a:solidFill>
                <a:latin typeface="Franklin Gothic Demi" charset="0"/>
                <a:ea typeface="Franklin Gothic Demi" charset="0"/>
                <a:cs typeface="Franklin Gothic Demi" charset="0"/>
              </a:rPr>
            </a:br>
            <a:endParaRPr lang="en-US" sz="2400" dirty="0">
              <a:solidFill>
                <a:schemeClr val="bg1"/>
              </a:solidFill>
              <a:latin typeface="Franklin Gothic Demi" charset="0"/>
              <a:ea typeface="Franklin Gothic Demi" charset="0"/>
              <a:cs typeface="Franklin Gothic Demi" charset="0"/>
            </a:endParaRPr>
          </a:p>
        </p:txBody>
      </p:sp>
      <p:pic>
        <p:nvPicPr>
          <p:cNvPr id="7" name="Picture 2" descr="Watermark Map of Earth"/>
          <p:cNvPicPr>
            <a:picLocks noChangeAspect="1" noChangeArrowheads="1"/>
          </p:cNvPicPr>
          <p:nvPr/>
        </p:nvPicPr>
        <p:blipFill>
          <a:blip r:embed="rId2" cstate="print">
            <a:alphaModFix amt="22000"/>
            <a:extLst>
              <a:ext uri="{28A0092B-C50C-407E-A947-70E740481C1C}">
                <a14:useLocalDpi xmlns:a14="http://schemas.microsoft.com/office/drawing/2010/main"/>
              </a:ext>
            </a:extLst>
          </a:blip>
          <a:srcRect/>
          <a:stretch>
            <a:fillRect/>
          </a:stretch>
        </p:blipFill>
        <p:spPr bwMode="auto">
          <a:xfrm>
            <a:off x="342222" y="1646237"/>
            <a:ext cx="8459555" cy="2904498"/>
          </a:xfrm>
          <a:prstGeom prst="rect">
            <a:avLst/>
          </a:prstGeom>
          <a:solidFill>
            <a:schemeClr val="accent1">
              <a:alpha val="0"/>
            </a:schemeClr>
          </a:solidFill>
          <a:ln w="9525">
            <a:noFill/>
            <a:miter lim="800000"/>
            <a:headEnd/>
            <a:tailEnd/>
          </a:ln>
          <a:effectLst/>
        </p:spPr>
      </p:pic>
      <p:sp>
        <p:nvSpPr>
          <p:cNvPr id="10" name="Content Placeholder 2"/>
          <p:cNvSpPr txBox="1">
            <a:spLocks/>
          </p:cNvSpPr>
          <p:nvPr/>
        </p:nvSpPr>
        <p:spPr>
          <a:xfrm>
            <a:off x="628649" y="1986186"/>
            <a:ext cx="7886700" cy="48718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chemeClr val="tx1">
                    <a:lumMod val="65000"/>
                    <a:lumOff val="35000"/>
                  </a:schemeClr>
                </a:solidFill>
                <a:ea typeface="ＭＳ Ｐゴシック" charset="0"/>
                <a:cs typeface="ＭＳ Ｐゴシック" charset="0"/>
              </a:rPr>
              <a:t>GLOBE is a science and education program that connects a network </a:t>
            </a:r>
            <a:r>
              <a:rPr lang="en-US" b="1" dirty="0" smtClean="0">
                <a:solidFill>
                  <a:schemeClr val="tx1">
                    <a:lumMod val="65000"/>
                    <a:lumOff val="35000"/>
                  </a:schemeClr>
                </a:solidFill>
              </a:rPr>
              <a:t>of students, teachers and scientists from around the world to better understand, sustain and improve Earth’s environment at local, regional and global scales. </a:t>
            </a:r>
          </a:p>
          <a:p>
            <a:endParaRPr lang="en-US" b="1" dirty="0" smtClean="0">
              <a:solidFill>
                <a:schemeClr val="tx1">
                  <a:lumMod val="65000"/>
                  <a:lumOff val="35000"/>
                </a:schemeClr>
              </a:solidFill>
            </a:endParaRPr>
          </a:p>
          <a:p>
            <a:r>
              <a:rPr lang="en-US" b="1" dirty="0" smtClean="0">
                <a:solidFill>
                  <a:schemeClr val="tx1">
                    <a:lumMod val="65000"/>
                    <a:lumOff val="35000"/>
                  </a:schemeClr>
                </a:solidFill>
              </a:rPr>
              <a:t>To date, more than 130 million measurements have been contributed to the GLOBE database, creating meaningful, standardized, global research-quality data sets that can be used in support of student and professional scientific research.</a:t>
            </a:r>
          </a:p>
          <a:p>
            <a:endParaRPr lang="en-US" b="1" dirty="0" smtClean="0">
              <a:solidFill>
                <a:schemeClr val="tx1">
                  <a:lumMod val="65000"/>
                  <a:lumOff val="35000"/>
                </a:schemeClr>
              </a:solidFill>
            </a:endParaRPr>
          </a:p>
          <a:p>
            <a:r>
              <a:rPr lang="en-US" b="1" dirty="0" smtClean="0">
                <a:solidFill>
                  <a:schemeClr val="tx1">
                    <a:lumMod val="65000"/>
                    <a:lumOff val="35000"/>
                  </a:schemeClr>
                </a:solidFill>
                <a:ea typeface="ＭＳ Ｐゴシック" charset="0"/>
                <a:cs typeface="ＭＳ Ｐゴシック" charset="0"/>
              </a:rPr>
              <a:t>It’s easy to get started! You are here!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5257170"/>
            <a:ext cx="1333500" cy="13462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1451206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2</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825625"/>
            <a:ext cx="7421526" cy="1323439"/>
          </a:xfrm>
          <a:prstGeom prst="rect">
            <a:avLst/>
          </a:prstGeom>
          <a:noFill/>
        </p:spPr>
        <p:txBody>
          <a:bodyPr wrap="square" rtlCol="0">
            <a:spAutoFit/>
          </a:bodyPr>
          <a:lstStyle/>
          <a:p>
            <a:pPr algn="ctr"/>
            <a:r>
              <a:rPr lang="en-US" sz="4000" b="1" dirty="0" smtClean="0">
                <a:ea typeface="Chalkduster" charset="0"/>
                <a:cs typeface="Chalkduster" charset="0"/>
              </a:rPr>
              <a:t>What do you know about the life cycle of mosquitoes? </a:t>
            </a:r>
            <a:endParaRPr lang="en-US" sz="4000" b="1" dirty="0">
              <a:ea typeface="Chalkduster" charset="0"/>
              <a:cs typeface="Chalkduster" charset="0"/>
            </a:endParaRPr>
          </a:p>
        </p:txBody>
      </p:sp>
      <p:pic>
        <p:nvPicPr>
          <p:cNvPr id="9" name="Picture 8" descr="Screen%20Shot%202017-05-10%20at%20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1026" y="3059370"/>
            <a:ext cx="5115624" cy="3207287"/>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83859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3</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163905"/>
            <a:ext cx="7421526" cy="1200329"/>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p>
          <a:p>
            <a:pPr algn="ctr"/>
            <a:r>
              <a:rPr lang="en-US" sz="3200" b="1" dirty="0" smtClean="0">
                <a:ea typeface="Chalkduster" charset="0"/>
                <a:cs typeface="Chalkduster" charset="0"/>
              </a:rPr>
              <a:t>Four stages: Egg, Larva, Pupa, Adult</a:t>
            </a:r>
            <a:endParaRPr lang="en-US" sz="3200" b="1" dirty="0">
              <a:ea typeface="Chalkduster" charset="0"/>
              <a:cs typeface="Chalkduster" charset="0"/>
            </a:endParaRP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573619" y="2701317"/>
            <a:ext cx="6400800" cy="3697564"/>
          </a:xfrm>
          <a:prstGeom prst="rect">
            <a:avLst/>
          </a:prstGeom>
          <a:noFill/>
          <a:ln>
            <a:noFill/>
          </a:ln>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209" y="3296153"/>
            <a:ext cx="1722475" cy="1658619"/>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507" y="4767883"/>
            <a:ext cx="1503177" cy="1588467"/>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0065" y="4746617"/>
            <a:ext cx="1545707" cy="1652381"/>
          </a:xfrm>
          <a:prstGeom prst="rect">
            <a:avLst/>
          </a:prstGeom>
          <a:noFill/>
          <a:ln>
            <a:noFill/>
          </a:ln>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6032" y="3154576"/>
            <a:ext cx="1576573" cy="1570776"/>
          </a:xfrm>
          <a:prstGeom prst="rect">
            <a:avLst/>
          </a:prstGeom>
          <a:noFill/>
          <a:ln>
            <a:noFill/>
          </a:ln>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160623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4</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117739"/>
            <a:ext cx="7421526" cy="707886"/>
          </a:xfrm>
          <a:prstGeom prst="rect">
            <a:avLst/>
          </a:prstGeom>
          <a:noFill/>
        </p:spPr>
        <p:txBody>
          <a:bodyPr wrap="square" rtlCol="0">
            <a:spAutoFit/>
          </a:bodyPr>
          <a:lstStyle/>
          <a:p>
            <a:pPr algn="ctr"/>
            <a:r>
              <a:rPr lang="en-US" sz="4000" b="1" dirty="0" smtClean="0">
                <a:ea typeface="Chalkduster" charset="0"/>
                <a:cs typeface="Chalkduster" charset="0"/>
              </a:rPr>
              <a:t>Important Vocabulary</a:t>
            </a:r>
            <a:endParaRPr lang="en-US" sz="4000" b="1" dirty="0">
              <a:ea typeface="Chalkduster" charset="0"/>
              <a:cs typeface="Chalkduster" charset="0"/>
            </a:endParaRPr>
          </a:p>
        </p:txBody>
      </p:sp>
      <p:sp>
        <p:nvSpPr>
          <p:cNvPr id="2" name="TextBox 1"/>
          <p:cNvSpPr txBox="1"/>
          <p:nvPr/>
        </p:nvSpPr>
        <p:spPr>
          <a:xfrm>
            <a:off x="861237" y="1836069"/>
            <a:ext cx="4731489" cy="4678204"/>
          </a:xfrm>
          <a:prstGeom prst="rect">
            <a:avLst/>
          </a:prstGeom>
          <a:noFill/>
        </p:spPr>
        <p:txBody>
          <a:bodyPr wrap="square" rtlCol="0">
            <a:spAutoFit/>
          </a:bodyPr>
          <a:lstStyle/>
          <a:p>
            <a:r>
              <a:rPr lang="en-US" sz="2000" b="1" dirty="0" smtClean="0"/>
              <a:t>Egg: </a:t>
            </a:r>
            <a:r>
              <a:rPr lang="en-US" sz="2000" dirty="0" smtClean="0"/>
              <a:t>laid in or near water; hatches to become larva.</a:t>
            </a:r>
          </a:p>
          <a:p>
            <a:r>
              <a:rPr lang="en-US" sz="2000" b="1" dirty="0" smtClean="0"/>
              <a:t>Larva: </a:t>
            </a:r>
            <a:r>
              <a:rPr lang="en-US" sz="2000" dirty="0" smtClean="0"/>
              <a:t>(larvae) immature form that lives in water; breathes at surface; eats microorganisms; molts four times to grow. </a:t>
            </a:r>
          </a:p>
          <a:p>
            <a:r>
              <a:rPr lang="en-US" sz="2000" b="1" dirty="0" smtClean="0"/>
              <a:t>Instar: </a:t>
            </a:r>
            <a:r>
              <a:rPr lang="en-US" sz="2000" dirty="0" smtClean="0"/>
              <a:t>phase between two periods of molting. (We observe the 4</a:t>
            </a:r>
            <a:r>
              <a:rPr lang="en-US" sz="2000" baseline="30000" dirty="0" smtClean="0"/>
              <a:t>th</a:t>
            </a:r>
            <a:r>
              <a:rPr lang="en-US" sz="2000" dirty="0" smtClean="0"/>
              <a:t> instar- which is also called a “wiggler.”)</a:t>
            </a:r>
          </a:p>
          <a:p>
            <a:r>
              <a:rPr lang="en-US" sz="2000" b="1" dirty="0" smtClean="0"/>
              <a:t>Pupa: </a:t>
            </a:r>
            <a:r>
              <a:rPr lang="en-US" sz="2000" dirty="0" smtClean="0"/>
              <a:t>(pupae) last immature stage before emerging as an adult. Non-feeding stage. Also known as tumblers. </a:t>
            </a:r>
          </a:p>
          <a:p>
            <a:r>
              <a:rPr lang="en-US" sz="2000" b="1" dirty="0" smtClean="0"/>
              <a:t>Adult: </a:t>
            </a:r>
            <a:r>
              <a:rPr lang="en-US" sz="2000" dirty="0" smtClean="0"/>
              <a:t>flying insect</a:t>
            </a:r>
          </a:p>
          <a:p>
            <a:endParaRPr lang="en-US" sz="2000" dirty="0"/>
          </a:p>
          <a:p>
            <a:r>
              <a:rPr lang="en-US" sz="2000" dirty="0" smtClean="0"/>
              <a:t>*</a:t>
            </a:r>
            <a:r>
              <a:rPr lang="en-US" b="1" dirty="0" smtClean="0"/>
              <a:t>Length of each stage depends on species and ambient temperatures.</a:t>
            </a:r>
            <a:endParaRPr lang="en-US" sz="2000" dirty="0"/>
          </a:p>
        </p:txBody>
      </p:sp>
      <p:pic>
        <p:nvPicPr>
          <p:cNvPr id="10" name="Picture 9" descr="Screen%20Shot%202017-05-10%20at%20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2727" y="2533511"/>
            <a:ext cx="3246968" cy="2782768"/>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178608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5</a:t>
            </a:fld>
            <a:endParaRPr lang="en-US" dirty="0"/>
          </a:p>
        </p:txBody>
      </p:sp>
      <p:sp>
        <p:nvSpPr>
          <p:cNvPr id="8" name="TextBox 7"/>
          <p:cNvSpPr txBox="1"/>
          <p:nvPr/>
        </p:nvSpPr>
        <p:spPr>
          <a:xfrm>
            <a:off x="861237" y="1071825"/>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381444" y="3232299"/>
            <a:ext cx="8762556" cy="3785652"/>
          </a:xfrm>
          <a:prstGeom prst="rect">
            <a:avLst/>
          </a:prstGeom>
          <a:noFill/>
        </p:spPr>
        <p:txBody>
          <a:bodyPr wrap="square" rtlCol="0">
            <a:spAutoFit/>
          </a:bodyPr>
          <a:lstStyle/>
          <a:p>
            <a:endParaRPr lang="en-US" sz="2000" b="1" dirty="0"/>
          </a:p>
          <a:p>
            <a:r>
              <a:rPr lang="en-US" sz="2000" dirty="0" smtClean="0"/>
              <a:t>The adult female mosquito lays eggs in or near water. The eggs are deposited singly, or attached together to form rafts.</a:t>
            </a:r>
          </a:p>
          <a:p>
            <a:endParaRPr lang="en-US" sz="2000" dirty="0"/>
          </a:p>
          <a:p>
            <a:r>
              <a:rPr lang="en-US" sz="2000" dirty="0" smtClean="0"/>
              <a:t>Some mosquitoes, like those that transmit yellow fever mosquito and dengue, prefer to lay their eggs in small containers near humans- like flower pots and</a:t>
            </a:r>
          </a:p>
          <a:p>
            <a:r>
              <a:rPr lang="en-US" sz="2000" dirty="0" smtClean="0"/>
              <a:t> water containers. </a:t>
            </a:r>
          </a:p>
          <a:p>
            <a:endParaRPr lang="en-US" sz="2000" dirty="0" smtClean="0"/>
          </a:p>
          <a:p>
            <a:r>
              <a:rPr lang="en-US" sz="2000" dirty="0" smtClean="0"/>
              <a:t>Most eggs hatch into larvae within 24-48 hours after becoming moist but some can also persist for weeks or months through dry periods. Others can withstand subzero winters! </a:t>
            </a:r>
          </a:p>
          <a:p>
            <a:endParaRPr lang="en-US" sz="2000" dirty="0"/>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964" y="2029613"/>
            <a:ext cx="1255971" cy="1279541"/>
          </a:xfrm>
          <a:prstGeom prst="rect">
            <a:avLst/>
          </a:prstGeom>
          <a:noFill/>
          <a:ln>
            <a:noFill/>
          </a:ln>
        </p:spPr>
      </p:pic>
      <p:sp>
        <p:nvSpPr>
          <p:cNvPr id="11" name="TextBox 10"/>
          <p:cNvSpPr txBox="1"/>
          <p:nvPr/>
        </p:nvSpPr>
        <p:spPr>
          <a:xfrm>
            <a:off x="7253397" y="2237764"/>
            <a:ext cx="1169581" cy="646331"/>
          </a:xfrm>
          <a:prstGeom prst="rect">
            <a:avLst/>
          </a:prstGeom>
          <a:noFill/>
        </p:spPr>
        <p:txBody>
          <a:bodyPr wrap="square" rtlCol="0">
            <a:spAutoFit/>
          </a:bodyPr>
          <a:lstStyle/>
          <a:p>
            <a:r>
              <a:rPr lang="en-US" sz="3600" b="1" dirty="0">
                <a:solidFill>
                  <a:schemeClr val="accent1">
                    <a:lumMod val="50000"/>
                  </a:schemeClr>
                </a:solidFill>
              </a:rPr>
              <a:t>E</a:t>
            </a:r>
            <a:r>
              <a:rPr lang="en-US" sz="3600" b="1" dirty="0" smtClean="0">
                <a:solidFill>
                  <a:schemeClr val="accent1">
                    <a:lumMod val="50000"/>
                  </a:schemeClr>
                </a:solidFill>
              </a:rPr>
              <a:t>gg</a:t>
            </a:r>
            <a:endParaRPr lang="en-US" sz="3600" b="1" dirty="0">
              <a:solidFill>
                <a:schemeClr val="accent1">
                  <a:lumMod val="50000"/>
                </a:schemeClr>
              </a:solidFill>
            </a:endParaRPr>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237" y="1952758"/>
            <a:ext cx="1388140" cy="1356396"/>
          </a:xfrm>
          <a:prstGeom prst="rect">
            <a:avLst/>
          </a:prstGeom>
          <a:noFill/>
          <a:ln>
            <a:noFill/>
          </a:ln>
        </p:spPr>
      </p:pic>
      <p:sp>
        <p:nvSpPr>
          <p:cNvPr id="15" name="TextBox 14"/>
          <p:cNvSpPr txBox="1"/>
          <p:nvPr/>
        </p:nvSpPr>
        <p:spPr>
          <a:xfrm>
            <a:off x="2419572" y="2303499"/>
            <a:ext cx="1663330" cy="646331"/>
          </a:xfrm>
          <a:prstGeom prst="rect">
            <a:avLst/>
          </a:prstGeom>
          <a:noFill/>
        </p:spPr>
        <p:txBody>
          <a:bodyPr wrap="square" rtlCol="0">
            <a:spAutoFit/>
          </a:bodyPr>
          <a:lstStyle/>
          <a:p>
            <a:r>
              <a:rPr lang="en-US" sz="3600" b="1" dirty="0">
                <a:solidFill>
                  <a:schemeClr val="accent1">
                    <a:lumMod val="50000"/>
                  </a:schemeClr>
                </a:solidFill>
              </a:rPr>
              <a:t>A</a:t>
            </a:r>
            <a:r>
              <a:rPr lang="en-US" sz="3600" b="1" dirty="0" smtClean="0">
                <a:solidFill>
                  <a:schemeClr val="accent1">
                    <a:lumMod val="50000"/>
                  </a:schemeClr>
                </a:solidFill>
              </a:rPr>
              <a:t>dult </a:t>
            </a:r>
            <a:endParaRPr lang="en-US" sz="3600" b="1" dirty="0">
              <a:solidFill>
                <a:schemeClr val="accent1">
                  <a:lumMod val="50000"/>
                </a:schemeClr>
              </a:solidFill>
            </a:endParaRPr>
          </a:p>
        </p:txBody>
      </p:sp>
      <p:cxnSp>
        <p:nvCxnSpPr>
          <p:cNvPr id="6" name="Straight Arrow Connector 5"/>
          <p:cNvCxnSpPr/>
          <p:nvPr/>
        </p:nvCxnSpPr>
        <p:spPr>
          <a:xfrm>
            <a:off x="3744235" y="2621575"/>
            <a:ext cx="1833132" cy="509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158094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6</a:t>
            </a:fld>
            <a:endParaRPr lang="en-US" dirty="0"/>
          </a:p>
        </p:txBody>
      </p:sp>
      <p:sp>
        <p:nvSpPr>
          <p:cNvPr id="7" name="Content Placeholder 6"/>
          <p:cNvSpPr>
            <a:spLocks noGrp="1"/>
          </p:cNvSpPr>
          <p:nvPr>
            <p:ph idx="1"/>
          </p:nvPr>
        </p:nvSpPr>
        <p:spPr>
          <a:xfrm>
            <a:off x="628650" y="2005013"/>
            <a:ext cx="7886700" cy="4351338"/>
          </a:xfrm>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6" y="1245043"/>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243885" y="3083032"/>
            <a:ext cx="8656231" cy="3785652"/>
          </a:xfrm>
          <a:prstGeom prst="rect">
            <a:avLst/>
          </a:prstGeom>
          <a:noFill/>
        </p:spPr>
        <p:txBody>
          <a:bodyPr wrap="square" rtlCol="0">
            <a:spAutoFit/>
          </a:bodyPr>
          <a:lstStyle/>
          <a:p>
            <a:endParaRPr lang="en-US" sz="2000" b="1" dirty="0"/>
          </a:p>
          <a:p>
            <a:r>
              <a:rPr lang="en-US" sz="2000" dirty="0"/>
              <a:t>Many mosquitoes lay eggs on the surface of fresh or stagnant water. If they prefer open air, breeding sites they usually choose where the water is sheltered from wind by vegetation. Other mosquitoes prefer a protected habitat, such as a natural container (tree or rock holes) or an artificial container, such as a dish or cup. </a:t>
            </a:r>
            <a:r>
              <a:rPr lang="en-US" sz="2000" dirty="0" smtClean="0"/>
              <a:t>Eggs can </a:t>
            </a:r>
            <a:r>
              <a:rPr lang="en-US" sz="2000" dirty="0"/>
              <a:t>be found in pastures, tree holes, and stream bottoms and hatch when flooded with water. </a:t>
            </a:r>
          </a:p>
          <a:p>
            <a:pPr marL="342900" indent="-342900">
              <a:buFont typeface="Arial" charset="0"/>
              <a:buChar char="•"/>
            </a:pPr>
            <a:r>
              <a:rPr lang="en-US" sz="2000" i="1" dirty="0">
                <a:solidFill>
                  <a:schemeClr val="accent1">
                    <a:lumMod val="50000"/>
                  </a:schemeClr>
                </a:solidFill>
              </a:rPr>
              <a:t> Culex</a:t>
            </a:r>
            <a:r>
              <a:rPr lang="en-US" sz="2000" dirty="0">
                <a:solidFill>
                  <a:schemeClr val="accent1">
                    <a:lumMod val="50000"/>
                  </a:schemeClr>
                </a:solidFill>
              </a:rPr>
              <a:t> </a:t>
            </a:r>
            <a:r>
              <a:rPr lang="en-US" sz="2000" dirty="0"/>
              <a:t>lay eggs in a </a:t>
            </a:r>
            <a:r>
              <a:rPr lang="en-US" sz="2000" dirty="0" smtClean="0"/>
              <a:t>“raft” </a:t>
            </a:r>
            <a:r>
              <a:rPr lang="en-US" sz="2000" dirty="0"/>
              <a:t>that floats on the surface of the water.</a:t>
            </a:r>
          </a:p>
          <a:p>
            <a:pPr marL="342900" indent="-342900">
              <a:buFont typeface="Arial" charset="0"/>
              <a:buChar char="•"/>
            </a:pPr>
            <a:r>
              <a:rPr lang="en-US" sz="2000" i="1" dirty="0">
                <a:solidFill>
                  <a:schemeClr val="accent1">
                    <a:lumMod val="50000"/>
                  </a:schemeClr>
                </a:solidFill>
              </a:rPr>
              <a:t>Anopheles</a:t>
            </a:r>
            <a:r>
              <a:rPr lang="en-US" sz="2000" dirty="0"/>
              <a:t> lay single eggs on the water surface</a:t>
            </a:r>
          </a:p>
          <a:p>
            <a:pPr marL="342900" indent="-342900">
              <a:buFont typeface="Arial" charset="0"/>
              <a:buChar char="•"/>
            </a:pPr>
            <a:r>
              <a:rPr lang="en-US" sz="2000" i="1" dirty="0">
                <a:solidFill>
                  <a:schemeClr val="accent1">
                    <a:lumMod val="50000"/>
                  </a:schemeClr>
                </a:solidFill>
              </a:rPr>
              <a:t>Aedes</a:t>
            </a:r>
            <a:r>
              <a:rPr lang="en-US" sz="2000" dirty="0"/>
              <a:t> lay eggs in damp soil or on the sides of </a:t>
            </a:r>
            <a:r>
              <a:rPr lang="en-US" sz="2000" dirty="0" smtClean="0"/>
              <a:t>containers</a:t>
            </a:r>
            <a:r>
              <a:rPr lang="en-US" sz="2000" dirty="0"/>
              <a:t>;</a:t>
            </a:r>
            <a:r>
              <a:rPr lang="en-US" sz="2000" dirty="0" smtClean="0"/>
              <a:t> the eggs </a:t>
            </a:r>
            <a:r>
              <a:rPr lang="en-US" sz="2000" dirty="0"/>
              <a:t>begin to develop when the water level rises and floods the eggs.   </a:t>
            </a:r>
          </a:p>
          <a:p>
            <a:endParaRPr lang="en-US" sz="2000" dirty="0"/>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85" y="1952930"/>
            <a:ext cx="1393530" cy="1375112"/>
          </a:xfrm>
          <a:prstGeom prst="rect">
            <a:avLst/>
          </a:prstGeom>
          <a:noFill/>
          <a:ln>
            <a:noFill/>
          </a:ln>
        </p:spPr>
      </p:pic>
      <p:sp>
        <p:nvSpPr>
          <p:cNvPr id="5" name="TextBox 4"/>
          <p:cNvSpPr txBox="1"/>
          <p:nvPr/>
        </p:nvSpPr>
        <p:spPr>
          <a:xfrm>
            <a:off x="2070198" y="2287305"/>
            <a:ext cx="1169581" cy="646331"/>
          </a:xfrm>
          <a:prstGeom prst="rect">
            <a:avLst/>
          </a:prstGeom>
          <a:noFill/>
        </p:spPr>
        <p:txBody>
          <a:bodyPr wrap="square" rtlCol="0">
            <a:spAutoFit/>
          </a:bodyPr>
          <a:lstStyle/>
          <a:p>
            <a:r>
              <a:rPr lang="en-US" sz="3600" b="1" dirty="0">
                <a:solidFill>
                  <a:schemeClr val="accent1">
                    <a:lumMod val="50000"/>
                  </a:schemeClr>
                </a:solidFill>
              </a:rPr>
              <a:t>E</a:t>
            </a:r>
            <a:r>
              <a:rPr lang="en-US" sz="3600" b="1" dirty="0" smtClean="0">
                <a:solidFill>
                  <a:schemeClr val="accent1">
                    <a:lumMod val="50000"/>
                  </a:schemeClr>
                </a:solidFill>
              </a:rPr>
              <a:t>gg</a:t>
            </a:r>
            <a:endParaRPr lang="en-US" sz="3600" b="1" dirty="0">
              <a:solidFill>
                <a:schemeClr val="accent1">
                  <a:lumMod val="50000"/>
                </a:schemeClr>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40342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7</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111001"/>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390749" y="2594604"/>
            <a:ext cx="8753251" cy="4708981"/>
          </a:xfrm>
          <a:prstGeom prst="rect">
            <a:avLst/>
          </a:prstGeom>
          <a:noFill/>
        </p:spPr>
        <p:txBody>
          <a:bodyPr wrap="square" rtlCol="0">
            <a:spAutoFit/>
          </a:bodyPr>
          <a:lstStyle/>
          <a:p>
            <a:endParaRPr lang="en-US" sz="2000" dirty="0" smtClean="0"/>
          </a:p>
          <a:p>
            <a:endParaRPr lang="en-US" sz="2000" b="1" dirty="0"/>
          </a:p>
          <a:p>
            <a:endParaRPr lang="en-US" sz="2000" b="1" dirty="0" smtClean="0"/>
          </a:p>
          <a:p>
            <a:r>
              <a:rPr lang="en-US" sz="2000" dirty="0" smtClean="0"/>
              <a:t>The larva hatches from the egg and lives in the water. </a:t>
            </a:r>
            <a:r>
              <a:rPr lang="en-US" sz="2000" dirty="0"/>
              <a:t>Some mosquito </a:t>
            </a:r>
            <a:r>
              <a:rPr lang="en-US" sz="2000" dirty="0" smtClean="0"/>
              <a:t>eggs, however, </a:t>
            </a:r>
            <a:r>
              <a:rPr lang="en-US" sz="2000" dirty="0"/>
              <a:t>need to be dried completely before they will </a:t>
            </a:r>
            <a:r>
              <a:rPr lang="en-US" sz="2000" dirty="0" smtClean="0"/>
              <a:t>hatch.</a:t>
            </a:r>
          </a:p>
          <a:p>
            <a:endParaRPr lang="en-US" sz="2000" dirty="0"/>
          </a:p>
          <a:p>
            <a:r>
              <a:rPr lang="en-US" sz="2000" dirty="0" smtClean="0"/>
              <a:t>Most species, such as found in </a:t>
            </a:r>
            <a:r>
              <a:rPr lang="en-US" sz="2000" i="1" dirty="0" smtClean="0"/>
              <a:t>Culex</a:t>
            </a:r>
            <a:r>
              <a:rPr lang="en-US" sz="2000" dirty="0" smtClean="0"/>
              <a:t> and </a:t>
            </a:r>
            <a:r>
              <a:rPr lang="en-US" sz="2000" i="1" dirty="0" err="1" smtClean="0"/>
              <a:t>Aedes</a:t>
            </a:r>
            <a:r>
              <a:rPr lang="en-US" sz="2000" dirty="0" smtClean="0"/>
              <a:t> genera, have a siphon</a:t>
            </a:r>
            <a:r>
              <a:rPr lang="en-US" sz="2000" dirty="0"/>
              <a:t> </a:t>
            </a:r>
            <a:r>
              <a:rPr lang="en-US" sz="2000" dirty="0" smtClean="0"/>
              <a:t>or air tube and spend most of their time on the surface breathing. </a:t>
            </a:r>
            <a:r>
              <a:rPr lang="en-US" sz="2000" dirty="0"/>
              <a:t> </a:t>
            </a:r>
            <a:r>
              <a:rPr lang="en-US" sz="2000" i="1" dirty="0" smtClean="0"/>
              <a:t>Anopheles</a:t>
            </a:r>
            <a:r>
              <a:rPr lang="en-US" sz="2000" dirty="0" smtClean="0"/>
              <a:t> does not have a siphon. Instead, it lays parallel to the surface and breathes through openings on its 8</a:t>
            </a:r>
            <a:r>
              <a:rPr lang="en-US" sz="2000" baseline="30000" dirty="0" smtClean="0"/>
              <a:t>th</a:t>
            </a:r>
            <a:r>
              <a:rPr lang="en-US" sz="2000" dirty="0" smtClean="0"/>
              <a:t> abdominal segment (spiracles). </a:t>
            </a:r>
          </a:p>
          <a:p>
            <a:endParaRPr lang="en-US" sz="2000" dirty="0"/>
          </a:p>
          <a:p>
            <a:r>
              <a:rPr lang="en-US" sz="2000" dirty="0" smtClean="0"/>
              <a:t>Some species have specialized siphons and attach to emergent plants found in water, using the plant tissue to access air to breathe. </a:t>
            </a:r>
          </a:p>
          <a:p>
            <a:endParaRPr lang="en-US" sz="2000" dirty="0"/>
          </a:p>
          <a:p>
            <a:endParaRPr lang="en-US" sz="2000" dirty="0"/>
          </a:p>
        </p:txBody>
      </p:sp>
      <p:sp>
        <p:nvSpPr>
          <p:cNvPr id="11" name="TextBox 10"/>
          <p:cNvSpPr txBox="1"/>
          <p:nvPr/>
        </p:nvSpPr>
        <p:spPr>
          <a:xfrm>
            <a:off x="2284611" y="2271438"/>
            <a:ext cx="1679945" cy="646331"/>
          </a:xfrm>
          <a:prstGeom prst="rect">
            <a:avLst/>
          </a:prstGeom>
          <a:noFill/>
        </p:spPr>
        <p:txBody>
          <a:bodyPr wrap="square" rtlCol="0">
            <a:spAutoFit/>
          </a:bodyPr>
          <a:lstStyle/>
          <a:p>
            <a:r>
              <a:rPr lang="en-US" sz="3600" b="1" dirty="0" smtClean="0">
                <a:solidFill>
                  <a:schemeClr val="accent1">
                    <a:lumMod val="50000"/>
                  </a:schemeClr>
                </a:solidFill>
              </a:rPr>
              <a:t>Larva</a:t>
            </a:r>
            <a:endParaRPr lang="en-US" sz="3600" b="1" dirty="0">
              <a:solidFill>
                <a:schemeClr val="accent1">
                  <a:lumMod val="50000"/>
                </a:schemeClr>
              </a:solidFill>
            </a:endParaRP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98" y="1765526"/>
            <a:ext cx="1724528" cy="1658157"/>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86768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8</a:t>
            </a:fld>
            <a:endParaRPr lang="en-US" dirty="0"/>
          </a:p>
        </p:txBody>
      </p:sp>
      <p:sp>
        <p:nvSpPr>
          <p:cNvPr id="7" name="Content Placeholder 6"/>
          <p:cNvSpPr>
            <a:spLocks noGrp="1"/>
          </p:cNvSpPr>
          <p:nvPr>
            <p:ph idx="1"/>
          </p:nvPr>
        </p:nvSpPr>
        <p:spPr/>
        <p:txBody>
          <a:bodyPr>
            <a:normAutofit/>
          </a:bodyPr>
          <a:lstStyle/>
          <a:p>
            <a:pPr marL="0" indent="0">
              <a:lnSpc>
                <a:spcPct val="100000"/>
              </a:lnSpc>
              <a:spcBef>
                <a:spcPts val="0"/>
              </a:spcBef>
              <a:buNone/>
            </a:pPr>
            <a:endParaRPr lang="en-US" dirty="0" smtClean="0"/>
          </a:p>
          <a:p>
            <a:pPr marL="0" indent="0">
              <a:lnSpc>
                <a:spcPct val="100000"/>
              </a:lnSpc>
              <a:spcBef>
                <a:spcPts val="0"/>
              </a:spcBef>
              <a:buNone/>
            </a:pPr>
            <a:endParaRPr lang="en-US" dirty="0"/>
          </a:p>
        </p:txBody>
      </p:sp>
      <p:sp>
        <p:nvSpPr>
          <p:cNvPr id="8" name="TextBox 7"/>
          <p:cNvSpPr txBox="1"/>
          <p:nvPr/>
        </p:nvSpPr>
        <p:spPr>
          <a:xfrm>
            <a:off x="861237" y="1117739"/>
            <a:ext cx="7421526" cy="707886"/>
          </a:xfrm>
          <a:prstGeom prst="rect">
            <a:avLst/>
          </a:prstGeom>
          <a:noFill/>
        </p:spPr>
        <p:txBody>
          <a:bodyPr wrap="square" rtlCol="0">
            <a:spAutoFit/>
          </a:bodyPr>
          <a:lstStyle/>
          <a:p>
            <a:pPr algn="ctr"/>
            <a:r>
              <a:rPr lang="en-US" sz="4000" b="1" dirty="0" smtClean="0">
                <a:ea typeface="Chalkduster" charset="0"/>
                <a:cs typeface="Chalkduster" charset="0"/>
              </a:rPr>
              <a:t>Mosquito Life Cycle</a:t>
            </a:r>
            <a:endParaRPr lang="en-US" sz="4000" b="1" dirty="0">
              <a:ea typeface="Chalkduster" charset="0"/>
              <a:cs typeface="Chalkduster" charset="0"/>
            </a:endParaRPr>
          </a:p>
        </p:txBody>
      </p:sp>
      <p:sp>
        <p:nvSpPr>
          <p:cNvPr id="2" name="TextBox 1"/>
          <p:cNvSpPr txBox="1"/>
          <p:nvPr/>
        </p:nvSpPr>
        <p:spPr>
          <a:xfrm>
            <a:off x="195374" y="3653570"/>
            <a:ext cx="8753251" cy="3477875"/>
          </a:xfrm>
          <a:prstGeom prst="rect">
            <a:avLst/>
          </a:prstGeom>
          <a:noFill/>
        </p:spPr>
        <p:txBody>
          <a:bodyPr wrap="square" rtlCol="0">
            <a:spAutoFit/>
          </a:bodyPr>
          <a:lstStyle/>
          <a:p>
            <a:r>
              <a:rPr lang="en-US" sz="2000" dirty="0" smtClean="0"/>
              <a:t>Larvae eat constantly</a:t>
            </a:r>
            <a:r>
              <a:rPr lang="en-US" sz="2000" dirty="0"/>
              <a:t>- </a:t>
            </a:r>
            <a:r>
              <a:rPr lang="en-US" sz="2000" dirty="0" smtClean="0"/>
              <a:t>feeding </a:t>
            </a:r>
            <a:r>
              <a:rPr lang="en-US" sz="2000" dirty="0"/>
              <a:t>on algae, plankton, fungi, bacteria and other </a:t>
            </a:r>
            <a:r>
              <a:rPr lang="en-US" sz="2000" dirty="0" smtClean="0"/>
              <a:t>aquatic organisms</a:t>
            </a:r>
            <a:r>
              <a:rPr lang="en-US" sz="2000" dirty="0"/>
              <a:t>. One genera of mosquito is specifically adapted to eat other mosquito larvae!</a:t>
            </a:r>
          </a:p>
          <a:p>
            <a:endParaRPr lang="en-US" sz="2000" dirty="0"/>
          </a:p>
          <a:p>
            <a:r>
              <a:rPr lang="en-US" sz="2000" dirty="0" smtClean="0"/>
              <a:t>The larvae hang on the surface of the water with their mouths open. They have brushes  (hairs around their mouth) that filter water- so only particles small enough to be eaten enter the mouth. </a:t>
            </a:r>
          </a:p>
          <a:p>
            <a:endParaRPr lang="en-US" sz="2000" dirty="0"/>
          </a:p>
          <a:p>
            <a:endParaRPr lang="en-US" sz="2000" dirty="0"/>
          </a:p>
          <a:p>
            <a:endParaRPr lang="en-US" sz="2000" dirty="0"/>
          </a:p>
          <a:p>
            <a:endParaRPr lang="en-US" sz="2000" dirty="0"/>
          </a:p>
        </p:txBody>
      </p:sp>
      <p:sp>
        <p:nvSpPr>
          <p:cNvPr id="10" name="TextBox 9"/>
          <p:cNvSpPr txBox="1"/>
          <p:nvPr/>
        </p:nvSpPr>
        <p:spPr>
          <a:xfrm>
            <a:off x="2284611" y="2271438"/>
            <a:ext cx="1679945" cy="646331"/>
          </a:xfrm>
          <a:prstGeom prst="rect">
            <a:avLst/>
          </a:prstGeom>
          <a:noFill/>
        </p:spPr>
        <p:txBody>
          <a:bodyPr wrap="square" rtlCol="0">
            <a:spAutoFit/>
          </a:bodyPr>
          <a:lstStyle/>
          <a:p>
            <a:r>
              <a:rPr lang="en-US" sz="3600" b="1" dirty="0" smtClean="0">
                <a:solidFill>
                  <a:schemeClr val="accent1">
                    <a:lumMod val="50000"/>
                  </a:schemeClr>
                </a:solidFill>
              </a:rPr>
              <a:t>Larva</a:t>
            </a:r>
            <a:endParaRPr lang="en-US" sz="3600" b="1" dirty="0">
              <a:solidFill>
                <a:schemeClr val="accent1">
                  <a:lumMod val="50000"/>
                </a:schemeClr>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98" y="1765526"/>
            <a:ext cx="1724528" cy="1658157"/>
          </a:xfrm>
          <a:prstGeom prst="rect">
            <a:avLst/>
          </a:prstGeom>
          <a:noFill/>
          <a:ln>
            <a:no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81456"/>
          </a:xfrm>
          <a:prstGeom prst="rect">
            <a:avLst/>
          </a:prstGeom>
        </p:spPr>
      </p:pic>
    </p:spTree>
    <p:extLst>
      <p:ext uri="{BB962C8B-B14F-4D97-AF65-F5344CB8AC3E}">
        <p14:creationId xmlns:p14="http://schemas.microsoft.com/office/powerpoint/2010/main" val="523359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6314</TotalTime>
  <Words>1131</Words>
  <Application>Microsoft Macintosh PowerPoint</Application>
  <PresentationFormat>On-screen Show (4:3)</PresentationFormat>
  <Paragraphs>120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Calibri Light</vt:lpstr>
      <vt:lpstr>Chalkduster</vt:lpstr>
      <vt:lpstr>Franklin Gothic Demi</vt:lpstr>
      <vt:lpstr>ＭＳ Ｐゴシック</vt:lpstr>
      <vt:lpstr>Arial</vt:lpstr>
      <vt:lpstr>Office Theme</vt:lpstr>
      <vt:lpstr>   Mosquito Life Cycle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rusty low</cp:lastModifiedBy>
  <cp:revision>168</cp:revision>
  <dcterms:created xsi:type="dcterms:W3CDTF">2016-04-06T19:04:51Z</dcterms:created>
  <dcterms:modified xsi:type="dcterms:W3CDTF">2017-07-29T02:03:40Z</dcterms:modified>
</cp:coreProperties>
</file>