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6" roundtripDataSignature="AMtx7mhBBmYyEJoaEj7anZeAaToqiZwX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F3862F0-E541-4EB7-886F-1D10863FA178}">
  <a:tblStyle styleId="{BF3862F0-E541-4EB7-886F-1D10863FA17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fill>
          <a:solidFill>
            <a:srgbClr val="CDD4E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DD4EA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customschemas.google.com/relationships/presentationmetadata" Target="metadata"/><Relationship Id="rId23" Type="http://schemas.openxmlformats.org/officeDocument/2006/relationships/slide" Target="slides/slide17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A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2" name="Google Shape;322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2" name="Google Shape;33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2" name="Google Shape;342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2" name="Google Shape;352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2" name="Google Shape;362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3" name="Google Shape;373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3" name="Google Shape;383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2" name="Google Shape;392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3" name="Google Shape;403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1" name="Google Shape;411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7" name="Google Shape;247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9" name="Google Shape;419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9" name="Google Shape;429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5" name="Google Shape;445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4" name="Google Shape;454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4" name="Google Shape;464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3" name="Google Shape;473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3" name="Google Shape;483;p6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6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6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6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6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6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9" name="Google Shape;259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6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6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6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6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6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6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9" name="Google Shape;559;p6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7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7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7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7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7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7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6" name="Google Shape;266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f10a6ac8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76" name="Google Shape;276;g5f10a6ac84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4" name="Google Shape;294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4" name="Google Shape;314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hyperlink" Target="https://www.globe.gov/" TargetMode="External"/></Relationships>
</file>

<file path=ppt/slideLayouts/_rels/slideLayout39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pinterest.com/globeprogram/" TargetMode="External"/><Relationship Id="rId10" Type="http://schemas.openxmlformats.org/officeDocument/2006/relationships/image" Target="../media/image4.png"/><Relationship Id="rId13" Type="http://schemas.openxmlformats.org/officeDocument/2006/relationships/hyperlink" Target="https://www.instagram.com/globeprogram/" TargetMode="External"/><Relationship Id="rId1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hyperlink" Target="https://www.globe.gov/" TargetMode="External"/><Relationship Id="rId4" Type="http://schemas.openxmlformats.org/officeDocument/2006/relationships/hyperlink" Target="https://www.globe.gov/" TargetMode="External"/><Relationship Id="rId9" Type="http://schemas.openxmlformats.org/officeDocument/2006/relationships/hyperlink" Target="https://www.youtube.com/user/globeprogram/" TargetMode="External"/><Relationship Id="rId15" Type="http://schemas.openxmlformats.org/officeDocument/2006/relationships/hyperlink" Target="https://twitter.com/GLOBEProgram/" TargetMode="External"/><Relationship Id="rId14" Type="http://schemas.openxmlformats.org/officeDocument/2006/relationships/image" Target="../media/image6.png"/><Relationship Id="rId16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hyperlink" Target="https://www.globe.gov/" TargetMode="External"/><Relationship Id="rId7" Type="http://schemas.openxmlformats.org/officeDocument/2006/relationships/hyperlink" Target="https://www.facebook.com/TheGLOBEProgram" TargetMode="External"/><Relationship Id="rId8" Type="http://schemas.openxmlformats.org/officeDocument/2006/relationships/image" Target="../media/image5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s://www.globe.gov/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-Title slide">
  <p:cSld name="1-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/>
          <p:nvPr>
            <p:ph type="ctrTitle"/>
          </p:nvPr>
        </p:nvSpPr>
        <p:spPr>
          <a:xfrm>
            <a:off x="2949934" y="1280160"/>
            <a:ext cx="5491422" cy="114276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" name="Google Shape;16;p26"/>
          <p:cNvSpPr txBox="1"/>
          <p:nvPr>
            <p:ph idx="1" type="subTitle"/>
          </p:nvPr>
        </p:nvSpPr>
        <p:spPr>
          <a:xfrm>
            <a:off x="3520106" y="2932695"/>
            <a:ext cx="4351078" cy="90635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b="0" i="0" sz="24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160"/>
              <a:buFont typeface="Arial"/>
              <a:buNone/>
              <a:defRPr b="0" i="0" sz="16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160"/>
              <a:buFont typeface="Arial"/>
              <a:buNone/>
              <a:defRPr b="0" i="0" sz="16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left_globe.png" id="17" name="Google Shape;1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6"/>
          <p:cNvSpPr txBox="1"/>
          <p:nvPr>
            <p:ph idx="2" type="body"/>
          </p:nvPr>
        </p:nvSpPr>
        <p:spPr>
          <a:xfrm>
            <a:off x="3519488" y="4186238"/>
            <a:ext cx="4351337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15-Two content-cutline below">
  <p:cSld name="1_15-Two content-cutline below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6"/>
          <p:cNvSpPr txBox="1"/>
          <p:nvPr>
            <p:ph idx="1" type="body"/>
          </p:nvPr>
        </p:nvSpPr>
        <p:spPr>
          <a:xfrm>
            <a:off x="4476585" y="715618"/>
            <a:ext cx="4182386" cy="45493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76"/>
          <p:cNvSpPr/>
          <p:nvPr>
            <p:ph idx="2" type="pic"/>
          </p:nvPr>
        </p:nvSpPr>
        <p:spPr>
          <a:xfrm>
            <a:off x="0" y="715618"/>
            <a:ext cx="4325938" cy="45501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 b="1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A56B3"/>
              </a:buClr>
              <a:buSzPts val="3000"/>
              <a:buFont typeface="Arial"/>
              <a:buChar char="•"/>
              <a:defRPr b="0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E2D"/>
              </a:buClr>
              <a:buSzPts val="2500"/>
              <a:buFont typeface="Arial"/>
              <a:buChar char="•"/>
              <a:defRPr b="0" i="0" sz="20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39F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A3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76"/>
          <p:cNvSpPr txBox="1"/>
          <p:nvPr>
            <p:ph type="title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sz="2000">
                <a:solidFill>
                  <a:srgbClr val="2948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34-BLANK">
  <p:cSld name="1_34-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_Title Above-Header and bullets below">
  <p:cSld name="3_Title Above-Header and bullets below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8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78"/>
          <p:cNvSpPr txBox="1"/>
          <p:nvPr>
            <p:ph idx="1" type="body"/>
          </p:nvPr>
        </p:nvSpPr>
        <p:spPr>
          <a:xfrm>
            <a:off x="495300" y="1518699"/>
            <a:ext cx="5022905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8" name="Google Shape;68;p78"/>
          <p:cNvSpPr txBox="1"/>
          <p:nvPr>
            <p:ph idx="2" type="body"/>
          </p:nvPr>
        </p:nvSpPr>
        <p:spPr>
          <a:xfrm>
            <a:off x="5687556" y="1518699"/>
            <a:ext cx="2915755" cy="190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78"/>
          <p:cNvSpPr txBox="1"/>
          <p:nvPr>
            <p:ph idx="3" type="body"/>
          </p:nvPr>
        </p:nvSpPr>
        <p:spPr>
          <a:xfrm>
            <a:off x="5687555" y="3539656"/>
            <a:ext cx="2915755" cy="198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_Title Above-Header and bullets below">
  <p:cSld name="4_Title Above-Header and bullets below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9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79"/>
          <p:cNvSpPr txBox="1"/>
          <p:nvPr>
            <p:ph idx="1" type="body"/>
          </p:nvPr>
        </p:nvSpPr>
        <p:spPr>
          <a:xfrm>
            <a:off x="495300" y="1518699"/>
            <a:ext cx="5022905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79"/>
          <p:cNvSpPr txBox="1"/>
          <p:nvPr>
            <p:ph idx="2" type="body"/>
          </p:nvPr>
        </p:nvSpPr>
        <p:spPr>
          <a:xfrm>
            <a:off x="5687556" y="1518699"/>
            <a:ext cx="2915755" cy="190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79"/>
          <p:cNvSpPr txBox="1"/>
          <p:nvPr>
            <p:ph idx="3" type="body"/>
          </p:nvPr>
        </p:nvSpPr>
        <p:spPr>
          <a:xfrm>
            <a:off x="5687555" y="3539656"/>
            <a:ext cx="2915755" cy="198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_Title Above-3 Contents - Bullets">
  <p:cSld name="11_Title Above-3 Contents - Bullet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0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80"/>
          <p:cNvSpPr txBox="1"/>
          <p:nvPr>
            <p:ph idx="1" type="body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80"/>
          <p:cNvSpPr txBox="1"/>
          <p:nvPr>
            <p:ph idx="2" type="body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80"/>
          <p:cNvSpPr txBox="1"/>
          <p:nvPr>
            <p:ph idx="3" type="body"/>
          </p:nvPr>
        </p:nvSpPr>
        <p:spPr>
          <a:xfrm>
            <a:off x="495298" y="4156926"/>
            <a:ext cx="2589807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b="1" sz="20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0" name="Google Shape;80;p80"/>
          <p:cNvSpPr txBox="1"/>
          <p:nvPr>
            <p:ph idx="4" type="body"/>
          </p:nvPr>
        </p:nvSpPr>
        <p:spPr>
          <a:xfrm>
            <a:off x="3243138" y="4156927"/>
            <a:ext cx="2589805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b="1" sz="20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80"/>
          <p:cNvSpPr txBox="1"/>
          <p:nvPr>
            <p:ph idx="5" type="body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80"/>
          <p:cNvSpPr txBox="1"/>
          <p:nvPr>
            <p:ph idx="6" type="body"/>
          </p:nvPr>
        </p:nvSpPr>
        <p:spPr>
          <a:xfrm>
            <a:off x="5990974" y="4156926"/>
            <a:ext cx="2589805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b="1" sz="20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80"/>
          <p:cNvSpPr txBox="1"/>
          <p:nvPr>
            <p:ph idx="7" type="body"/>
          </p:nvPr>
        </p:nvSpPr>
        <p:spPr>
          <a:xfrm>
            <a:off x="495300" y="4569991"/>
            <a:ext cx="2598750" cy="1335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 sz="16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80"/>
          <p:cNvSpPr txBox="1"/>
          <p:nvPr>
            <p:ph idx="8" type="body"/>
          </p:nvPr>
        </p:nvSpPr>
        <p:spPr>
          <a:xfrm>
            <a:off x="3234192" y="4569993"/>
            <a:ext cx="2598750" cy="133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 sz="16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80"/>
          <p:cNvSpPr txBox="1"/>
          <p:nvPr>
            <p:ph idx="9" type="body"/>
          </p:nvPr>
        </p:nvSpPr>
        <p:spPr>
          <a:xfrm>
            <a:off x="5973084" y="4569993"/>
            <a:ext cx="2598750" cy="133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sz="1800"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 sz="16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14-Title Above-Two Content below">
  <p:cSld name="2_14-Title Above-Two Content below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81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81"/>
          <p:cNvSpPr txBox="1"/>
          <p:nvPr>
            <p:ph idx="1" type="body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81"/>
          <p:cNvSpPr txBox="1"/>
          <p:nvPr>
            <p:ph idx="2" type="body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-Title - Bullets - Four Content right">
  <p:cSld name="3-Title - Bullets - Four Content righ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4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34"/>
          <p:cNvSpPr txBox="1"/>
          <p:nvPr>
            <p:ph idx="1" type="body"/>
          </p:nvPr>
        </p:nvSpPr>
        <p:spPr>
          <a:xfrm>
            <a:off x="495300" y="1686125"/>
            <a:ext cx="4908813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4"/>
          <p:cNvSpPr txBox="1"/>
          <p:nvPr>
            <p:ph idx="2" type="body"/>
          </p:nvPr>
        </p:nvSpPr>
        <p:spPr>
          <a:xfrm>
            <a:off x="5533010" y="1698998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4"/>
          <p:cNvSpPr txBox="1"/>
          <p:nvPr>
            <p:ph idx="3" type="body"/>
          </p:nvPr>
        </p:nvSpPr>
        <p:spPr>
          <a:xfrm>
            <a:off x="5533010" y="3762063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34"/>
          <p:cNvSpPr txBox="1"/>
          <p:nvPr>
            <p:ph idx="4" type="body"/>
          </p:nvPr>
        </p:nvSpPr>
        <p:spPr>
          <a:xfrm>
            <a:off x="7092847" y="1698998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4"/>
          <p:cNvSpPr txBox="1"/>
          <p:nvPr>
            <p:ph idx="5" type="body"/>
          </p:nvPr>
        </p:nvSpPr>
        <p:spPr>
          <a:xfrm>
            <a:off x="7092847" y="3762063"/>
            <a:ext cx="1510464" cy="1945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5-Full-page content-cutline below">
  <p:cSld name="5-Full-page content-cutline below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 txBox="1"/>
          <p:nvPr>
            <p:ph idx="1" type="body"/>
          </p:nvPr>
        </p:nvSpPr>
        <p:spPr>
          <a:xfrm>
            <a:off x="495300" y="1023730"/>
            <a:ext cx="7880904" cy="43135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35"/>
          <p:cNvSpPr txBox="1"/>
          <p:nvPr>
            <p:ph idx="2" type="body"/>
          </p:nvPr>
        </p:nvSpPr>
        <p:spPr>
          <a:xfrm>
            <a:off x="495300" y="5416828"/>
            <a:ext cx="7880903" cy="4792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2905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2905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2904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6-Header-Bullets-FOUR CONTENT">
  <p:cSld name="6-Header-Bullets-FOUR CONTEN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6"/>
          <p:cNvSpPr txBox="1"/>
          <p:nvPr>
            <p:ph type="title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6"/>
          <p:cNvSpPr txBox="1"/>
          <p:nvPr>
            <p:ph idx="1" type="body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6"/>
          <p:cNvSpPr txBox="1"/>
          <p:nvPr>
            <p:ph idx="2" type="body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6"/>
          <p:cNvSpPr txBox="1"/>
          <p:nvPr>
            <p:ph idx="3" type="body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6"/>
          <p:cNvSpPr txBox="1"/>
          <p:nvPr>
            <p:ph idx="4" type="body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6"/>
          <p:cNvSpPr txBox="1"/>
          <p:nvPr>
            <p:ph idx="5" type="body"/>
          </p:nvPr>
        </p:nvSpPr>
        <p:spPr>
          <a:xfrm>
            <a:off x="495300" y="5003824"/>
            <a:ext cx="8204200" cy="4792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2905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2905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2904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7-Header-Four square Content-Text below">
  <p:cSld name="7-Header-Four square Content-Text below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7"/>
          <p:cNvSpPr txBox="1"/>
          <p:nvPr>
            <p:ph type="title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7"/>
          <p:cNvSpPr txBox="1"/>
          <p:nvPr>
            <p:ph idx="1" type="body"/>
          </p:nvPr>
        </p:nvSpPr>
        <p:spPr>
          <a:xfrm>
            <a:off x="495301" y="1578289"/>
            <a:ext cx="2013229" cy="1818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37"/>
          <p:cNvSpPr txBox="1"/>
          <p:nvPr>
            <p:ph idx="2" type="body"/>
          </p:nvPr>
        </p:nvSpPr>
        <p:spPr>
          <a:xfrm>
            <a:off x="2558958" y="1578288"/>
            <a:ext cx="2013229" cy="1818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37"/>
          <p:cNvSpPr txBox="1"/>
          <p:nvPr>
            <p:ph idx="3" type="body"/>
          </p:nvPr>
        </p:nvSpPr>
        <p:spPr>
          <a:xfrm>
            <a:off x="4622615" y="1578288"/>
            <a:ext cx="2013229" cy="1818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2" name="Google Shape;112;p37"/>
          <p:cNvSpPr txBox="1"/>
          <p:nvPr>
            <p:ph idx="4" type="body"/>
          </p:nvPr>
        </p:nvSpPr>
        <p:spPr>
          <a:xfrm>
            <a:off x="6686271" y="1578288"/>
            <a:ext cx="2013229" cy="1818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37"/>
          <p:cNvSpPr txBox="1"/>
          <p:nvPr>
            <p:ph idx="5" type="body"/>
          </p:nvPr>
        </p:nvSpPr>
        <p:spPr>
          <a:xfrm>
            <a:off x="495299" y="3520451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37"/>
          <p:cNvSpPr txBox="1"/>
          <p:nvPr>
            <p:ph idx="6" type="body"/>
          </p:nvPr>
        </p:nvSpPr>
        <p:spPr>
          <a:xfrm>
            <a:off x="2558958" y="3520451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37"/>
          <p:cNvSpPr txBox="1"/>
          <p:nvPr>
            <p:ph idx="7" type="body"/>
          </p:nvPr>
        </p:nvSpPr>
        <p:spPr>
          <a:xfrm>
            <a:off x="4622615" y="3520450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37"/>
          <p:cNvSpPr txBox="1"/>
          <p:nvPr>
            <p:ph idx="8" type="body"/>
          </p:nvPr>
        </p:nvSpPr>
        <p:spPr>
          <a:xfrm>
            <a:off x="6686271" y="3520450"/>
            <a:ext cx="2013231" cy="18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4_Three content left-Gold Header-Bullets right">
  <p:cSld name="24_Three content left-Gold Header-Bullets righ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  <a:defRPr b="1" sz="2800">
                <a:solidFill>
                  <a:srgbClr val="BE8E2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7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7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7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8-Left Title bullets-Right One Content">
  <p:cSld name="8-Left Title bullets-Right One Conte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8"/>
          <p:cNvSpPr txBox="1"/>
          <p:nvPr>
            <p:ph type="title"/>
          </p:nvPr>
        </p:nvSpPr>
        <p:spPr>
          <a:xfrm>
            <a:off x="495301" y="1048202"/>
            <a:ext cx="4100554" cy="507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8"/>
          <p:cNvSpPr txBox="1"/>
          <p:nvPr>
            <p:ph idx="1" type="body"/>
          </p:nvPr>
        </p:nvSpPr>
        <p:spPr>
          <a:xfrm>
            <a:off x="498212" y="1936343"/>
            <a:ext cx="4097644" cy="944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1pPr>
            <a:lvl2pPr indent="-3873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0" name="Google Shape;120;p38"/>
          <p:cNvSpPr txBox="1"/>
          <p:nvPr>
            <p:ph idx="2" type="body"/>
          </p:nvPr>
        </p:nvSpPr>
        <p:spPr>
          <a:xfrm>
            <a:off x="498213" y="1587331"/>
            <a:ext cx="4097644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38"/>
          <p:cNvSpPr txBox="1"/>
          <p:nvPr>
            <p:ph idx="3" type="body"/>
          </p:nvPr>
        </p:nvSpPr>
        <p:spPr>
          <a:xfrm>
            <a:off x="4813051" y="1048202"/>
            <a:ext cx="3909530" cy="4857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38"/>
          <p:cNvSpPr txBox="1"/>
          <p:nvPr>
            <p:ph idx="4" type="body"/>
          </p:nvPr>
        </p:nvSpPr>
        <p:spPr>
          <a:xfrm>
            <a:off x="498211" y="3229445"/>
            <a:ext cx="4097644" cy="944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1pPr>
            <a:lvl2pPr indent="-3873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38"/>
          <p:cNvSpPr txBox="1"/>
          <p:nvPr>
            <p:ph idx="5" type="body"/>
          </p:nvPr>
        </p:nvSpPr>
        <p:spPr>
          <a:xfrm>
            <a:off x="498212" y="2880433"/>
            <a:ext cx="4097644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4" name="Google Shape;124;p38"/>
          <p:cNvSpPr txBox="1"/>
          <p:nvPr>
            <p:ph idx="6" type="body"/>
          </p:nvPr>
        </p:nvSpPr>
        <p:spPr>
          <a:xfrm>
            <a:off x="498210" y="4528450"/>
            <a:ext cx="4097644" cy="944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1pPr>
            <a:lvl2pPr indent="-38735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8"/>
          <p:cNvSpPr txBox="1"/>
          <p:nvPr>
            <p:ph idx="7" type="body"/>
          </p:nvPr>
        </p:nvSpPr>
        <p:spPr>
          <a:xfrm>
            <a:off x="498211" y="4179438"/>
            <a:ext cx="4097644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1-Four content left-Bullets right">
  <p:cSld name="11-Four content left-Bullets right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9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  <a:defRPr b="0" sz="2800">
                <a:solidFill>
                  <a:srgbClr val="1A2E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9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9" name="Google Shape;129;p39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39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39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2-Three content left-Header bullets right">
  <p:cSld name="12-Three content left-Header bullets righ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0"/>
          <p:cNvSpPr txBox="1"/>
          <p:nvPr>
            <p:ph idx="1" type="body"/>
          </p:nvPr>
        </p:nvSpPr>
        <p:spPr>
          <a:xfrm>
            <a:off x="0" y="718598"/>
            <a:ext cx="3949700" cy="26850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40"/>
          <p:cNvSpPr txBox="1"/>
          <p:nvPr>
            <p:ph idx="2" type="body"/>
          </p:nvPr>
        </p:nvSpPr>
        <p:spPr>
          <a:xfrm>
            <a:off x="0" y="3486150"/>
            <a:ext cx="1949450" cy="2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40"/>
          <p:cNvSpPr txBox="1"/>
          <p:nvPr>
            <p:ph idx="3" type="body"/>
          </p:nvPr>
        </p:nvSpPr>
        <p:spPr>
          <a:xfrm>
            <a:off x="4127501" y="1593716"/>
            <a:ext cx="4457700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/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6" name="Google Shape;136;p40"/>
          <p:cNvSpPr txBox="1"/>
          <p:nvPr>
            <p:ph idx="4" type="body"/>
          </p:nvPr>
        </p:nvSpPr>
        <p:spPr>
          <a:xfrm>
            <a:off x="2000250" y="3486150"/>
            <a:ext cx="1949450" cy="26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7" name="Google Shape;137;p40"/>
          <p:cNvSpPr txBox="1"/>
          <p:nvPr>
            <p:ph idx="5" type="body"/>
          </p:nvPr>
        </p:nvSpPr>
        <p:spPr>
          <a:xfrm>
            <a:off x="4127501" y="1093202"/>
            <a:ext cx="4457700" cy="4243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500"/>
              <a:buNone/>
              <a:defRPr b="0" sz="2800">
                <a:solidFill>
                  <a:srgbClr val="9B2600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3-Header Above-4 contents-text below">
  <p:cSld name="13-Header Above-4 contents-text below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1"/>
          <p:cNvSpPr txBox="1"/>
          <p:nvPr>
            <p:ph type="title"/>
          </p:nvPr>
        </p:nvSpPr>
        <p:spPr>
          <a:xfrm>
            <a:off x="495299" y="1003121"/>
            <a:ext cx="8204201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41"/>
          <p:cNvSpPr txBox="1"/>
          <p:nvPr>
            <p:ph idx="1" type="body"/>
          </p:nvPr>
        </p:nvSpPr>
        <p:spPr>
          <a:xfrm>
            <a:off x="49530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41"/>
          <p:cNvSpPr txBox="1"/>
          <p:nvPr>
            <p:ph idx="2" type="body"/>
          </p:nvPr>
        </p:nvSpPr>
        <p:spPr>
          <a:xfrm>
            <a:off x="2558958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41"/>
          <p:cNvSpPr txBox="1"/>
          <p:nvPr>
            <p:ph idx="3" type="body"/>
          </p:nvPr>
        </p:nvSpPr>
        <p:spPr>
          <a:xfrm>
            <a:off x="4622615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41"/>
          <p:cNvSpPr txBox="1"/>
          <p:nvPr>
            <p:ph idx="4" type="body"/>
          </p:nvPr>
        </p:nvSpPr>
        <p:spPr>
          <a:xfrm>
            <a:off x="6686271" y="1578288"/>
            <a:ext cx="2013229" cy="330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4" name="Google Shape;144;p41"/>
          <p:cNvSpPr txBox="1"/>
          <p:nvPr/>
        </p:nvSpPr>
        <p:spPr>
          <a:xfrm>
            <a:off x="470086" y="5010645"/>
            <a:ext cx="8204201" cy="406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000"/>
              <a:buFont typeface="Arial"/>
              <a:buNone/>
            </a:pPr>
            <a:r>
              <a:rPr b="0" i="0" lang="es-AR" sz="20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Edit cutline explaining contents above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6-One content-bullets right">
  <p:cSld name="16-One content-bullets righ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3"/>
          <p:cNvSpPr txBox="1"/>
          <p:nvPr>
            <p:ph idx="1" type="body"/>
          </p:nvPr>
        </p:nvSpPr>
        <p:spPr>
          <a:xfrm>
            <a:off x="0" y="702917"/>
            <a:ext cx="4222143" cy="54121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43"/>
          <p:cNvSpPr txBox="1"/>
          <p:nvPr>
            <p:ph type="title"/>
          </p:nvPr>
        </p:nvSpPr>
        <p:spPr>
          <a:xfrm>
            <a:off x="4401874" y="1179211"/>
            <a:ext cx="4113475" cy="40451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sz="2000">
                <a:solidFill>
                  <a:srgbClr val="9B26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43"/>
          <p:cNvSpPr txBox="1"/>
          <p:nvPr>
            <p:ph idx="2" type="body"/>
          </p:nvPr>
        </p:nvSpPr>
        <p:spPr>
          <a:xfrm>
            <a:off x="4401874" y="1604662"/>
            <a:ext cx="4113475" cy="4057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b="1" sz="1800"/>
            </a:lvl1pPr>
            <a:lvl2pPr indent="-33972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Char char="•"/>
              <a:defRPr sz="1400"/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7_One content-bullet cascade style">
  <p:cSld name="17_One content-bullet cascade styl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4"/>
          <p:cNvSpPr txBox="1"/>
          <p:nvPr>
            <p:ph idx="1" type="body"/>
          </p:nvPr>
        </p:nvSpPr>
        <p:spPr>
          <a:xfrm>
            <a:off x="495300" y="904776"/>
            <a:ext cx="3451057" cy="5000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44"/>
          <p:cNvSpPr txBox="1"/>
          <p:nvPr>
            <p:ph idx="2" type="body"/>
          </p:nvPr>
        </p:nvSpPr>
        <p:spPr>
          <a:xfrm>
            <a:off x="4128503" y="1925053"/>
            <a:ext cx="4483100" cy="36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44"/>
          <p:cNvSpPr txBox="1"/>
          <p:nvPr/>
        </p:nvSpPr>
        <p:spPr>
          <a:xfrm>
            <a:off x="4128503" y="1212784"/>
            <a:ext cx="4483100" cy="519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</a:pPr>
            <a:r>
              <a:rPr b="1" i="0" lang="es-AR" sz="2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Click to Edit Header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8-Left one content-right-Header-text">
  <p:cSld name="18-Left one content-right-Header-text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45"/>
          <p:cNvSpPr txBox="1"/>
          <p:nvPr>
            <p:ph idx="1" type="body"/>
          </p:nvPr>
        </p:nvSpPr>
        <p:spPr>
          <a:xfrm>
            <a:off x="0" y="736600"/>
            <a:ext cx="3946357" cy="53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45"/>
          <p:cNvSpPr txBox="1"/>
          <p:nvPr>
            <p:ph idx="2" type="body"/>
          </p:nvPr>
        </p:nvSpPr>
        <p:spPr>
          <a:xfrm>
            <a:off x="4157580" y="2138774"/>
            <a:ext cx="4483100" cy="1131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00"/>
              <a:buFont typeface="Arial"/>
              <a:buNone/>
              <a:defRPr b="0" sz="1600">
                <a:solidFill>
                  <a:srgbClr val="29488D"/>
                </a:solidFill>
              </a:defRPr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6" name="Google Shape;156;p45"/>
          <p:cNvSpPr txBox="1"/>
          <p:nvPr/>
        </p:nvSpPr>
        <p:spPr>
          <a:xfrm>
            <a:off x="4157580" y="1295994"/>
            <a:ext cx="4483100" cy="5197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400"/>
              <a:buFont typeface="Arial"/>
              <a:buNone/>
            </a:pPr>
            <a:r>
              <a:rPr b="1" i="0" lang="es-AR" sz="2400" u="none" cap="none" strike="noStrike">
                <a:solidFill>
                  <a:srgbClr val="BE8E2D"/>
                </a:solidFill>
                <a:latin typeface="Arial"/>
                <a:ea typeface="Arial"/>
                <a:cs typeface="Arial"/>
                <a:sym typeface="Arial"/>
              </a:rPr>
              <a:t>Edit Header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5"/>
          <p:cNvSpPr txBox="1"/>
          <p:nvPr/>
        </p:nvSpPr>
        <p:spPr>
          <a:xfrm>
            <a:off x="4157580" y="1843836"/>
            <a:ext cx="4483100" cy="285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None/>
            </a:pPr>
            <a:r>
              <a:rPr b="1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Edit Paragraph subhead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45"/>
          <p:cNvSpPr txBox="1"/>
          <p:nvPr>
            <p:ph idx="3" type="body"/>
          </p:nvPr>
        </p:nvSpPr>
        <p:spPr>
          <a:xfrm>
            <a:off x="4157580" y="3679315"/>
            <a:ext cx="4483100" cy="11313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00"/>
              <a:buFont typeface="Arial"/>
              <a:buNone/>
              <a:defRPr b="0" sz="1600">
                <a:solidFill>
                  <a:srgbClr val="29488D"/>
                </a:solidFill>
              </a:defRPr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None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9" name="Google Shape;159;p45"/>
          <p:cNvSpPr txBox="1"/>
          <p:nvPr/>
        </p:nvSpPr>
        <p:spPr>
          <a:xfrm>
            <a:off x="4157580" y="3394066"/>
            <a:ext cx="4424946" cy="2852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None/>
            </a:pPr>
            <a:r>
              <a:rPr b="1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Edit Paragraph subhead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9-Picture left-text right">
  <p:cSld name="19-Picture left-text righ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6"/>
          <p:cNvSpPr/>
          <p:nvPr>
            <p:ph idx="2" type="pic"/>
          </p:nvPr>
        </p:nvSpPr>
        <p:spPr>
          <a:xfrm>
            <a:off x="1" y="731520"/>
            <a:ext cx="4081112" cy="53805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  <a:defRPr b="1" i="0" sz="16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7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None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46"/>
          <p:cNvSpPr txBox="1"/>
          <p:nvPr>
            <p:ph type="title"/>
          </p:nvPr>
        </p:nvSpPr>
        <p:spPr>
          <a:xfrm>
            <a:off x="4421204" y="1684420"/>
            <a:ext cx="4114800" cy="41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  <a:defRPr b="1" sz="2800">
                <a:solidFill>
                  <a:srgbClr val="1A2E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3" name="Google Shape;163;p46"/>
          <p:cNvSpPr txBox="1"/>
          <p:nvPr/>
        </p:nvSpPr>
        <p:spPr>
          <a:xfrm>
            <a:off x="4421204" y="2202582"/>
            <a:ext cx="4114800" cy="4138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400"/>
              <a:buFont typeface="Arial"/>
              <a:buNone/>
            </a:pPr>
            <a:r>
              <a:rPr b="0" i="0" lang="es-AR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Click to add text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1_Three content left-Header blue-text">
  <p:cSld name="21_Three content left-Header blue-tex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7"/>
          <p:cNvSpPr txBox="1"/>
          <p:nvPr>
            <p:ph type="title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800"/>
              <a:buFont typeface="Arial"/>
              <a:buNone/>
              <a:defRPr b="0" sz="2800">
                <a:solidFill>
                  <a:srgbClr val="29488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6" name="Google Shape;166;p47"/>
          <p:cNvSpPr txBox="1"/>
          <p:nvPr>
            <p:ph idx="1" type="body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7" name="Google Shape;167;p47"/>
          <p:cNvSpPr txBox="1"/>
          <p:nvPr>
            <p:ph idx="2" type="body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8" name="Google Shape;168;p47"/>
          <p:cNvSpPr txBox="1"/>
          <p:nvPr>
            <p:ph idx="3" type="body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9" name="Google Shape;169;p47"/>
          <p:cNvSpPr txBox="1"/>
          <p:nvPr>
            <p:ph idx="4" type="body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50"/>
              <a:buNone/>
              <a:defRPr b="0" sz="220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2_Three content left-Header gold-text">
  <p:cSld name="22_Three content left-Header gold-text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8"/>
          <p:cNvSpPr txBox="1"/>
          <p:nvPr>
            <p:ph type="title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  <a:defRPr b="1" sz="2800">
                <a:solidFill>
                  <a:srgbClr val="BE8E2D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48"/>
          <p:cNvSpPr txBox="1"/>
          <p:nvPr>
            <p:ph idx="1" type="body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3" name="Google Shape;173;p48"/>
          <p:cNvSpPr txBox="1"/>
          <p:nvPr>
            <p:ph idx="2" type="body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4" name="Google Shape;174;p48"/>
          <p:cNvSpPr txBox="1"/>
          <p:nvPr>
            <p:ph idx="3" type="body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5" name="Google Shape;175;p48"/>
          <p:cNvSpPr txBox="1"/>
          <p:nvPr>
            <p:ph idx="4" type="body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50"/>
              <a:buNone/>
              <a:defRPr b="0" sz="220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4-Header-One Content-cutline">
  <p:cSld name="4-Header-One Content-cutline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501927" y="1399430"/>
            <a:ext cx="8221978" cy="39251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8"/>
          <p:cNvSpPr txBox="1"/>
          <p:nvPr>
            <p:ph idx="2" type="body"/>
          </p:nvPr>
        </p:nvSpPr>
        <p:spPr>
          <a:xfrm>
            <a:off x="495300" y="5416828"/>
            <a:ext cx="8235232" cy="479286"/>
          </a:xfrm>
          <a:prstGeom prst="rect">
            <a:avLst/>
          </a:prstGeom>
          <a:noFill/>
          <a:ln>
            <a:noFill/>
          </a:ln>
        </p:spPr>
        <p:txBody>
          <a:bodyPr anchorCtr="0" anchor="t" bIns="274300" lIns="91425" spcFirstLastPara="1" rIns="91425" wrap="square" tIns="0">
            <a:noAutofit/>
          </a:bodyPr>
          <a:lstStyle>
            <a:lvl1pPr indent="-228600" lvl="0" marL="457200" marR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2000"/>
              <a:buFont typeface="Arial"/>
              <a:buNone/>
              <a:defRPr b="1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52C5E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2905" lvl="2" marL="1371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75B5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82905" lvl="3" marL="1828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82904" lvl="4" marL="22860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CE9618"/>
              </a:buClr>
              <a:buSzPts val="2430"/>
              <a:buFont typeface="Arial"/>
              <a:buChar char="•"/>
              <a:defRPr b="0" i="0" sz="1800" u="none" cap="none" strike="noStrike">
                <a:solidFill>
                  <a:srgbClr val="152C5E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-Three content left-Bullets right">
  <p:cSld name="23-Three content left-Bullets righ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49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800"/>
              <a:buFont typeface="Arial"/>
              <a:buNone/>
              <a:defRPr b="0" sz="2800">
                <a:solidFill>
                  <a:srgbClr val="1A2E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49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9" name="Google Shape;179;p49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0" name="Google Shape;180;p49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1" name="Google Shape;181;p49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3-Three content left-Brick Header-Bullets right">
  <p:cSld name="23-Three content left-Brick Header-Bullets right"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0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  <a:defRPr b="0" sz="2800">
                <a:solidFill>
                  <a:srgbClr val="9B26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50"/>
          <p:cNvSpPr txBox="1"/>
          <p:nvPr>
            <p:ph idx="1" type="body"/>
          </p:nvPr>
        </p:nvSpPr>
        <p:spPr>
          <a:xfrm>
            <a:off x="495301" y="990601"/>
            <a:ext cx="2476499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5" name="Google Shape;185;p50"/>
          <p:cNvSpPr txBox="1"/>
          <p:nvPr>
            <p:ph idx="2" type="body"/>
          </p:nvPr>
        </p:nvSpPr>
        <p:spPr>
          <a:xfrm>
            <a:off x="495300" y="2625507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6" name="Google Shape;186;p50"/>
          <p:cNvSpPr txBox="1"/>
          <p:nvPr>
            <p:ph idx="3" type="body"/>
          </p:nvPr>
        </p:nvSpPr>
        <p:spPr>
          <a:xfrm>
            <a:off x="495300" y="4260414"/>
            <a:ext cx="247650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7" name="Google Shape;187;p50"/>
          <p:cNvSpPr txBox="1"/>
          <p:nvPr>
            <p:ph idx="4" type="body"/>
          </p:nvPr>
        </p:nvSpPr>
        <p:spPr>
          <a:xfrm>
            <a:off x="3092447" y="1911351"/>
            <a:ext cx="4679950" cy="3269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Char char="•"/>
              <a:defRPr b="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 b="0" sz="18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RESOURCES-Basic">
  <p:cSld name="RESOURCES-Basic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52"/>
          <p:cNvSpPr txBox="1"/>
          <p:nvPr>
            <p:ph type="title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left_globe.png" id="190" name="Google Shape;190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33015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52"/>
          <p:cNvSpPr txBox="1"/>
          <p:nvPr>
            <p:ph idx="1" type="body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6-Resources-three object-bullets right">
  <p:cSld name="26-Resources-three object-bullets righ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3"/>
          <p:cNvSpPr txBox="1"/>
          <p:nvPr>
            <p:ph idx="1" type="body"/>
          </p:nvPr>
        </p:nvSpPr>
        <p:spPr>
          <a:xfrm>
            <a:off x="-6349" y="717551"/>
            <a:ext cx="2743199" cy="16650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4" name="Google Shape;194;p53"/>
          <p:cNvSpPr txBox="1"/>
          <p:nvPr>
            <p:ph idx="2" type="body"/>
          </p:nvPr>
        </p:nvSpPr>
        <p:spPr>
          <a:xfrm>
            <a:off x="-6350" y="2486025"/>
            <a:ext cx="2743200" cy="1667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5" name="Google Shape;195;p53"/>
          <p:cNvSpPr txBox="1"/>
          <p:nvPr>
            <p:ph idx="3" type="body"/>
          </p:nvPr>
        </p:nvSpPr>
        <p:spPr>
          <a:xfrm>
            <a:off x="-6350" y="4260414"/>
            <a:ext cx="2743200" cy="18673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6" name="Google Shape;196;p53"/>
          <p:cNvSpPr txBox="1"/>
          <p:nvPr>
            <p:ph type="title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7" name="Google Shape;197;p53"/>
          <p:cNvSpPr txBox="1"/>
          <p:nvPr>
            <p:ph idx="4" type="body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7-Resources left-One content right">
  <p:cSld name="27-Resources left-One content righ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4"/>
          <p:cNvSpPr txBox="1"/>
          <p:nvPr>
            <p:ph idx="1" type="body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0" name="Google Shape;200;p54"/>
          <p:cNvSpPr txBox="1"/>
          <p:nvPr>
            <p:ph type="title"/>
          </p:nvPr>
        </p:nvSpPr>
        <p:spPr>
          <a:xfrm>
            <a:off x="495301" y="967302"/>
            <a:ext cx="5067300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54"/>
          <p:cNvSpPr txBox="1"/>
          <p:nvPr>
            <p:ph idx="2" type="body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8-LINKS Globe left-bullets right">
  <p:cSld name="28-LINKS Globe left-bullets right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5"/>
          <p:cNvSpPr txBox="1"/>
          <p:nvPr>
            <p:ph type="title"/>
          </p:nvPr>
        </p:nvSpPr>
        <p:spPr>
          <a:xfrm>
            <a:off x="3195585" y="1107000"/>
            <a:ext cx="4783757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descr="left_globe.png" id="204" name="Google Shape;204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833015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5"/>
          <p:cNvSpPr txBox="1"/>
          <p:nvPr>
            <p:ph idx="1" type="body"/>
          </p:nvPr>
        </p:nvSpPr>
        <p:spPr>
          <a:xfrm>
            <a:off x="3195585" y="1785742"/>
            <a:ext cx="4783757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9-LINKS-three object-bullets right">
  <p:cSld name="29-LINKS-three object-bullets right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6"/>
          <p:cNvSpPr txBox="1"/>
          <p:nvPr>
            <p:ph idx="1" type="body"/>
          </p:nvPr>
        </p:nvSpPr>
        <p:spPr>
          <a:xfrm>
            <a:off x="-6349" y="717551"/>
            <a:ext cx="2788186" cy="1735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8" name="Google Shape;208;p56"/>
          <p:cNvSpPr txBox="1"/>
          <p:nvPr>
            <p:ph type="title"/>
          </p:nvPr>
        </p:nvSpPr>
        <p:spPr>
          <a:xfrm>
            <a:off x="3005085" y="1107001"/>
            <a:ext cx="5478515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56"/>
          <p:cNvSpPr txBox="1"/>
          <p:nvPr>
            <p:ph idx="2" type="body"/>
          </p:nvPr>
        </p:nvSpPr>
        <p:spPr>
          <a:xfrm>
            <a:off x="3005085" y="1785743"/>
            <a:ext cx="5478515" cy="4119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0" name="Google Shape;210;p56"/>
          <p:cNvSpPr txBox="1"/>
          <p:nvPr>
            <p:ph idx="3" type="body"/>
          </p:nvPr>
        </p:nvSpPr>
        <p:spPr>
          <a:xfrm>
            <a:off x="-6349" y="2512007"/>
            <a:ext cx="2788186" cy="17358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1" name="Google Shape;211;p56"/>
          <p:cNvSpPr txBox="1"/>
          <p:nvPr>
            <p:ph idx="4" type="body"/>
          </p:nvPr>
        </p:nvSpPr>
        <p:spPr>
          <a:xfrm>
            <a:off x="-6349" y="4306463"/>
            <a:ext cx="2788186" cy="18024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  <a:defRPr sz="14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LINKS left-One content right">
  <p:cSld name="LINKS left-One content right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7"/>
          <p:cNvSpPr txBox="1"/>
          <p:nvPr>
            <p:ph idx="1" type="body"/>
          </p:nvPr>
        </p:nvSpPr>
        <p:spPr>
          <a:xfrm>
            <a:off x="5651500" y="711200"/>
            <a:ext cx="3492500" cy="541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4" name="Google Shape;214;p57"/>
          <p:cNvSpPr txBox="1"/>
          <p:nvPr>
            <p:ph type="title"/>
          </p:nvPr>
        </p:nvSpPr>
        <p:spPr>
          <a:xfrm>
            <a:off x="495301" y="967302"/>
            <a:ext cx="5067300" cy="5741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57"/>
          <p:cNvSpPr txBox="1"/>
          <p:nvPr>
            <p:ph idx="2" type="body"/>
          </p:nvPr>
        </p:nvSpPr>
        <p:spPr>
          <a:xfrm>
            <a:off x="495299" y="1541488"/>
            <a:ext cx="5067301" cy="4364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Char char="•"/>
              <a:defRPr b="0" sz="20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E7FC4"/>
              </a:buClr>
              <a:buSzPts val="1750"/>
              <a:buNone/>
              <a:defRPr i="1" sz="1400">
                <a:solidFill>
                  <a:srgbClr val="29488D"/>
                </a:solidFill>
              </a:defRPr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3pPr>
            <a:lvl4pPr indent="-3873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 sz="2000"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GLOBE map">
  <p:cSld name="1_GLOBE map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735072"/>
            <a:ext cx="9144000" cy="4175074"/>
          </a:xfrm>
          <a:prstGeom prst="rect">
            <a:avLst/>
          </a:prstGeom>
          <a:noFill/>
          <a:ln>
            <a:noFill/>
          </a:ln>
          <a:effectLst>
            <a:outerShdw blurRad="381000" rotWithShape="0" algn="t" dir="5400000" dist="38100">
              <a:srgbClr val="000000">
                <a:alpha val="40000"/>
              </a:srgbClr>
            </a:outerShdw>
          </a:effectLst>
        </p:spPr>
      </p:pic>
      <p:sp>
        <p:nvSpPr>
          <p:cNvPr id="218" name="Google Shape;218;p58"/>
          <p:cNvSpPr txBox="1"/>
          <p:nvPr>
            <p:ph idx="1" type="body"/>
          </p:nvPr>
        </p:nvSpPr>
        <p:spPr>
          <a:xfrm>
            <a:off x="1319213" y="5053014"/>
            <a:ext cx="7007225" cy="394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 b="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None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9" name="Google Shape;219;p58">
            <a:hlinkClick r:id="rId3"/>
          </p:cNvPr>
          <p:cNvSpPr txBox="1"/>
          <p:nvPr/>
        </p:nvSpPr>
        <p:spPr>
          <a:xfrm>
            <a:off x="1319213" y="5536168"/>
            <a:ext cx="70072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AR" sz="2000" u="none" cap="none" strike="noStrike">
                <a:solidFill>
                  <a:srgbClr val="BE8E2D"/>
                </a:solidFill>
                <a:latin typeface="Arial"/>
                <a:ea typeface="Arial"/>
                <a:cs typeface="Arial"/>
                <a:sym typeface="Arial"/>
              </a:rPr>
              <a:t>GLOBE Countries and Members Map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2-MORE Info About GLOBE">
  <p:cSld name="32-MORE Info About GLOBE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59"/>
          <p:cNvPicPr preferRelativeResize="0"/>
          <p:nvPr/>
        </p:nvPicPr>
        <p:blipFill rotWithShape="1">
          <a:blip r:embed="rId2">
            <a:alphaModFix/>
          </a:blip>
          <a:srcRect b="15332" l="0" r="0" t="26929"/>
          <a:stretch/>
        </p:blipFill>
        <p:spPr>
          <a:xfrm>
            <a:off x="-802" y="664143"/>
            <a:ext cx="9144000" cy="3522847"/>
          </a:xfrm>
          <a:prstGeom prst="rect">
            <a:avLst/>
          </a:prstGeom>
          <a:noFill/>
          <a:ln>
            <a:noFill/>
          </a:ln>
          <a:effectLst>
            <a:outerShdw blurRad="304800" rotWithShape="0" algn="t" dir="5400000" dist="101600">
              <a:srgbClr val="000000">
                <a:alpha val="40000"/>
              </a:srgbClr>
            </a:outerShdw>
          </a:effectLst>
        </p:spPr>
      </p:pic>
      <p:sp>
        <p:nvSpPr>
          <p:cNvPr id="222" name="Google Shape;222;p59">
            <a:hlinkClick r:id="rId3"/>
          </p:cNvPr>
          <p:cNvSpPr txBox="1"/>
          <p:nvPr/>
        </p:nvSpPr>
        <p:spPr>
          <a:xfrm>
            <a:off x="567891" y="4365671"/>
            <a:ext cx="7921591" cy="443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A2E5A"/>
              </a:buClr>
              <a:buSzPts val="2400"/>
              <a:buFont typeface="Arial"/>
              <a:buNone/>
            </a:pPr>
            <a:r>
              <a:rPr b="0" i="0" lang="es-AR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rPr>
              <a:t>More Information About The GLOBE Program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5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79800" y="5247605"/>
            <a:ext cx="440797" cy="39404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59">
            <a:hlinkClick r:id="rId6"/>
          </p:cNvPr>
          <p:cNvSpPr txBox="1"/>
          <p:nvPr/>
        </p:nvSpPr>
        <p:spPr>
          <a:xfrm>
            <a:off x="3666313" y="4859023"/>
            <a:ext cx="17247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AR" sz="1800" u="none" cap="none" strike="noStrike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www.globe.gov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p59"/>
          <p:cNvGrpSpPr/>
          <p:nvPr/>
        </p:nvGrpSpPr>
        <p:grpSpPr>
          <a:xfrm>
            <a:off x="3441079" y="5783342"/>
            <a:ext cx="2197347" cy="228600"/>
            <a:chOff x="3441079" y="5791538"/>
            <a:chExt cx="2197347" cy="228600"/>
          </a:xfrm>
        </p:grpSpPr>
        <p:pic>
          <p:nvPicPr>
            <p:cNvPr descr="C:\Users\kristina\Documents\GLOBE_All\NewsBrief\February_2018_NewsBrief\FB Logo.png" id="226" name="Google Shape;226;p59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3441079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YouTube Logo.png" id="227" name="Google Shape;227;p59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93326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Pinterest Logo.png" id="228" name="Google Shape;228;p59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4425453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Instagram logo.png" id="229" name="Google Shape;229;p59">
              <a:hlinkClick r:id="rId13"/>
            </p:cNvPr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4917640" y="5791538"/>
              <a:ext cx="228600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kristina\Documents\GLOBE_All\NewsBrief\February_2018_NewsBrief\Twitter Logo.png" id="230" name="Google Shape;230;p59">
              <a:hlinkClick r:id="rId15"/>
            </p:cNvPr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5431416" y="5802333"/>
              <a:ext cx="207010" cy="2070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0_Title Above-3 Contents - Bullets">
  <p:cSld name="10_Title Above-3 Contents - Bulle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9"/>
          <p:cNvSpPr txBox="1"/>
          <p:nvPr>
            <p:ph idx="1" type="body"/>
          </p:nvPr>
        </p:nvSpPr>
        <p:spPr>
          <a:xfrm>
            <a:off x="495301" y="1564314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9"/>
          <p:cNvSpPr txBox="1"/>
          <p:nvPr>
            <p:ph idx="2" type="body"/>
          </p:nvPr>
        </p:nvSpPr>
        <p:spPr>
          <a:xfrm>
            <a:off x="3243137" y="1564314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3" type="body"/>
          </p:nvPr>
        </p:nvSpPr>
        <p:spPr>
          <a:xfrm>
            <a:off x="495298" y="4156926"/>
            <a:ext cx="2589807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29"/>
          <p:cNvSpPr txBox="1"/>
          <p:nvPr>
            <p:ph idx="4" type="body"/>
          </p:nvPr>
        </p:nvSpPr>
        <p:spPr>
          <a:xfrm>
            <a:off x="3243138" y="4156927"/>
            <a:ext cx="2589805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9"/>
          <p:cNvSpPr txBox="1"/>
          <p:nvPr>
            <p:ph idx="5" type="body"/>
          </p:nvPr>
        </p:nvSpPr>
        <p:spPr>
          <a:xfrm>
            <a:off x="5990973" y="1564313"/>
            <a:ext cx="2589805" cy="2522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9"/>
          <p:cNvSpPr txBox="1"/>
          <p:nvPr>
            <p:ph idx="6" type="body"/>
          </p:nvPr>
        </p:nvSpPr>
        <p:spPr>
          <a:xfrm>
            <a:off x="5990974" y="4156926"/>
            <a:ext cx="2589805" cy="343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  <a:defRPr b="1" sz="20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9"/>
          <p:cNvSpPr txBox="1"/>
          <p:nvPr>
            <p:ph idx="7" type="body"/>
          </p:nvPr>
        </p:nvSpPr>
        <p:spPr>
          <a:xfrm>
            <a:off x="495300" y="4569991"/>
            <a:ext cx="2598750" cy="13355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9"/>
          <p:cNvSpPr txBox="1"/>
          <p:nvPr>
            <p:ph idx="8" type="body"/>
          </p:nvPr>
        </p:nvSpPr>
        <p:spPr>
          <a:xfrm>
            <a:off x="3234192" y="4569993"/>
            <a:ext cx="2598750" cy="133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9"/>
          <p:cNvSpPr txBox="1"/>
          <p:nvPr>
            <p:ph idx="9" type="body"/>
          </p:nvPr>
        </p:nvSpPr>
        <p:spPr>
          <a:xfrm>
            <a:off x="5973084" y="4569993"/>
            <a:ext cx="2598750" cy="13355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1475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Char char="•"/>
              <a:defRPr sz="1800"/>
            </a:lvl1pPr>
            <a:lvl2pPr indent="-355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1600">
                <a:solidFill>
                  <a:srgbClr val="29488D"/>
                </a:solidFill>
              </a:defRPr>
            </a:lvl2pPr>
            <a:lvl3pPr indent="-33972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50"/>
              <a:buChar char="•"/>
              <a:defRPr sz="1400">
                <a:solidFill>
                  <a:srgbClr val="29488D"/>
                </a:solidFill>
              </a:defRPr>
            </a:lvl3pPr>
            <a:lvl4pPr indent="-32385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500"/>
              <a:buChar char="•"/>
              <a:defRPr sz="1200">
                <a:solidFill>
                  <a:srgbClr val="29488D"/>
                </a:solidFill>
              </a:defRPr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3-CONTACT INFORMATION">
  <p:cSld name="33-CONTACT INFORMATION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eft_globe.png" id="232" name="Google Shape;232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60761" y="784889"/>
            <a:ext cx="2724839" cy="5201965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0"/>
          <p:cNvSpPr txBox="1"/>
          <p:nvPr/>
        </p:nvSpPr>
        <p:spPr>
          <a:xfrm>
            <a:off x="2444208" y="1108128"/>
            <a:ext cx="5997756" cy="69742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</a:pPr>
            <a:r>
              <a:rPr b="0" i="0" lang="es-AR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CONTACT</a:t>
            </a:r>
            <a:r>
              <a:rPr b="0" i="0" lang="es-AR" sz="32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s-AR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INFORMATION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60">
            <a:hlinkClick r:id="rId3"/>
          </p:cNvPr>
          <p:cNvSpPr txBox="1"/>
          <p:nvPr/>
        </p:nvSpPr>
        <p:spPr>
          <a:xfrm>
            <a:off x="4580713" y="5301464"/>
            <a:ext cx="172474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s-AR" sz="1800" u="none" cap="none" strike="noStrike">
                <a:solidFill>
                  <a:srgbClr val="1A2E5A"/>
                </a:solidFill>
                <a:latin typeface="Calibri"/>
                <a:ea typeface="Calibri"/>
                <a:cs typeface="Calibri"/>
                <a:sym typeface="Calibri"/>
              </a:rPr>
              <a:t>www.globe.gov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60"/>
          <p:cNvSpPr txBox="1"/>
          <p:nvPr>
            <p:ph type="ctrTitle"/>
          </p:nvPr>
        </p:nvSpPr>
        <p:spPr>
          <a:xfrm>
            <a:off x="2752896" y="2163206"/>
            <a:ext cx="5689068" cy="199315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4-Title Above-Two Content below">
  <p:cSld name="14-Title Above-Two Content below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0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30"/>
          <p:cNvSpPr txBox="1"/>
          <p:nvPr>
            <p:ph idx="1" type="body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30"/>
          <p:cNvSpPr txBox="1"/>
          <p:nvPr>
            <p:ph idx="2" type="body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_Title Above-Header and bullets below">
  <p:cSld name="2_Title Above-Header and bullets below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1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1"/>
          <p:cNvSpPr txBox="1"/>
          <p:nvPr>
            <p:ph idx="1" type="body"/>
          </p:nvPr>
        </p:nvSpPr>
        <p:spPr>
          <a:xfrm>
            <a:off x="495300" y="1518699"/>
            <a:ext cx="5022905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31"/>
          <p:cNvSpPr txBox="1"/>
          <p:nvPr>
            <p:ph idx="2" type="body"/>
          </p:nvPr>
        </p:nvSpPr>
        <p:spPr>
          <a:xfrm>
            <a:off x="5687556" y="1518699"/>
            <a:ext cx="2915755" cy="19003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1"/>
          <p:cNvSpPr txBox="1"/>
          <p:nvPr>
            <p:ph idx="3" type="body"/>
          </p:nvPr>
        </p:nvSpPr>
        <p:spPr>
          <a:xfrm>
            <a:off x="5687555" y="3539656"/>
            <a:ext cx="2915755" cy="198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  <a:defRPr sz="1800"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20-Three content left-Header-text">
  <p:cSld name="20-Three content left-Header-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2"/>
          <p:cNvSpPr txBox="1"/>
          <p:nvPr>
            <p:ph type="title"/>
          </p:nvPr>
        </p:nvSpPr>
        <p:spPr>
          <a:xfrm>
            <a:off x="2959372" y="1661643"/>
            <a:ext cx="4768850" cy="497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  <a:defRPr b="0" sz="2800">
                <a:solidFill>
                  <a:srgbClr val="9B26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2"/>
          <p:cNvSpPr txBox="1"/>
          <p:nvPr>
            <p:ph idx="1" type="body"/>
          </p:nvPr>
        </p:nvSpPr>
        <p:spPr>
          <a:xfrm>
            <a:off x="495301" y="990601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2"/>
          <p:cNvSpPr txBox="1"/>
          <p:nvPr>
            <p:ph idx="2" type="body"/>
          </p:nvPr>
        </p:nvSpPr>
        <p:spPr>
          <a:xfrm>
            <a:off x="495300" y="2625507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2"/>
          <p:cNvSpPr txBox="1"/>
          <p:nvPr>
            <p:ph idx="3" type="body"/>
          </p:nvPr>
        </p:nvSpPr>
        <p:spPr>
          <a:xfrm>
            <a:off x="495300" y="4260414"/>
            <a:ext cx="2305050" cy="1645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  <a:defRPr/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2"/>
          <p:cNvSpPr txBox="1"/>
          <p:nvPr>
            <p:ph idx="4" type="body"/>
          </p:nvPr>
        </p:nvSpPr>
        <p:spPr>
          <a:xfrm>
            <a:off x="2959372" y="2216151"/>
            <a:ext cx="4768850" cy="16319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750"/>
              <a:buNone/>
              <a:defRPr b="0" sz="2200">
                <a:solidFill>
                  <a:srgbClr val="29488D"/>
                </a:solidFill>
              </a:defRPr>
            </a:lvl1pPr>
            <a:lvl2pPr indent="-371475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2pPr>
            <a:lvl3pPr indent="-371475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34-BLANK">
  <p:cSld name="34-BLANK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1_14-Title Above-Two Content below">
  <p:cSld name="1_14-Title Above-Two Content below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5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75"/>
          <p:cNvSpPr txBox="1"/>
          <p:nvPr>
            <p:ph idx="1" type="body"/>
          </p:nvPr>
        </p:nvSpPr>
        <p:spPr>
          <a:xfrm>
            <a:off x="495300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75"/>
          <p:cNvSpPr txBox="1"/>
          <p:nvPr>
            <p:ph idx="2" type="body"/>
          </p:nvPr>
        </p:nvSpPr>
        <p:spPr>
          <a:xfrm>
            <a:off x="4591547" y="1564314"/>
            <a:ext cx="3989236" cy="4134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None/>
              <a:defRPr/>
            </a:lvl1pPr>
            <a:lvl2pPr indent="-4191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3000"/>
              <a:buChar char="•"/>
              <a:defRPr/>
            </a:lvl2pPr>
            <a:lvl3pPr indent="-38735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00"/>
              <a:buChar char="•"/>
              <a:defRPr/>
            </a:lvl3pPr>
            <a:lvl4pPr indent="-371475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4pPr>
            <a:lvl5pPr indent="-371475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25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18.xml"/><Relationship Id="rId42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43" Type="http://schemas.openxmlformats.org/officeDocument/2006/relationships/theme" Target="../theme/theme2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5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29" Type="http://schemas.openxmlformats.org/officeDocument/2006/relationships/slideLayout" Target="../slideLayouts/slideLayout27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31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9.xml"/><Relationship Id="rId33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8.xml"/><Relationship Id="rId3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11.xml"/><Relationship Id="rId35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10.xml"/><Relationship Id="rId3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13.xml"/><Relationship Id="rId37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12.xml"/><Relationship Id="rId3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15.xml"/><Relationship Id="rId39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14.xml"/><Relationship Id="rId3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type="title"/>
          </p:nvPr>
        </p:nvSpPr>
        <p:spPr>
          <a:xfrm>
            <a:off x="495300" y="859651"/>
            <a:ext cx="7886700" cy="8302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5"/>
          <p:cNvSpPr txBox="1"/>
          <p:nvPr>
            <p:ph idx="1" type="body"/>
          </p:nvPr>
        </p:nvSpPr>
        <p:spPr>
          <a:xfrm>
            <a:off x="495300" y="1825626"/>
            <a:ext cx="7886700" cy="4078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3000"/>
              <a:buFont typeface="Arial"/>
              <a:buChar char="•"/>
              <a:defRPr b="1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A56B3"/>
              </a:buClr>
              <a:buSzPts val="3000"/>
              <a:buFont typeface="Arial"/>
              <a:buChar char="•"/>
              <a:defRPr b="0" i="0" sz="24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735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BE8E2D"/>
              </a:buClr>
              <a:buSzPts val="2500"/>
              <a:buFont typeface="Arial"/>
              <a:buChar char="•"/>
              <a:defRPr b="0" i="0" sz="20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71475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39F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71475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A336"/>
              </a:buClr>
              <a:buSzPts val="2250"/>
              <a:buFont typeface="Arial"/>
              <a:buChar char="•"/>
              <a:defRPr b="0" i="0" sz="1800" u="none" cap="none" strike="noStrike">
                <a:solidFill>
                  <a:srgbClr val="1A2E5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" name="Google Shape;12;p25"/>
          <p:cNvPicPr preferRelativeResize="0"/>
          <p:nvPr/>
        </p:nvPicPr>
        <p:blipFill rotWithShape="1">
          <a:blip r:embed="rId1">
            <a:alphaModFix/>
          </a:blip>
          <a:srcRect b="0" l="1002" r="1050" t="0"/>
          <a:stretch/>
        </p:blipFill>
        <p:spPr>
          <a:xfrm>
            <a:off x="-1" y="6118916"/>
            <a:ext cx="9144001" cy="73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70576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3720">
          <p15:clr>
            <a:srgbClr val="F26B43"/>
          </p15:clr>
        </p15:guide>
        <p15:guide id="2" pos="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4.jpg"/><Relationship Id="rId4" Type="http://schemas.openxmlformats.org/officeDocument/2006/relationships/image" Target="../media/image19.jpg"/><Relationship Id="rId5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g"/><Relationship Id="rId4" Type="http://schemas.openxmlformats.org/officeDocument/2006/relationships/image" Target="../media/image26.jpg"/><Relationship Id="rId5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8.jpg"/><Relationship Id="rId4" Type="http://schemas.openxmlformats.org/officeDocument/2006/relationships/image" Target="../media/image31.jp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hyperlink" Target="https://climate.nasa.gov/vital-signs/global-temperature/" TargetMode="External"/><Relationship Id="rId5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jpg"/><Relationship Id="rId4" Type="http://schemas.openxmlformats.org/officeDocument/2006/relationships/hyperlink" Target="https://www.nrcs.usda.gov/wps/portal/nrcs/main/national/water/manage/restoration/" TargetMode="External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Relationship Id="rId4" Type="http://schemas.openxmlformats.org/officeDocument/2006/relationships/hyperlink" Target="https://go.nasa.gov/2IVMsoV" TargetMode="External"/><Relationship Id="rId5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jpg"/><Relationship Id="rId4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0.png"/><Relationship Id="rId4" Type="http://schemas.openxmlformats.org/officeDocument/2006/relationships/hyperlink" Target="https://go.nasa.gov/2KE87jd" TargetMode="External"/><Relationship Id="rId5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image" Target="../media/image17.jpg"/><Relationship Id="rId5" Type="http://schemas.openxmlformats.org/officeDocument/2006/relationships/hyperlink" Target="mailto:claudiacarovera@gmail.com" TargetMode="External"/><Relationship Id="rId6" Type="http://schemas.openxmlformats.org/officeDocument/2006/relationships/hyperlink" Target="mailto:anabeatrizprieto@gmail.com" TargetMode="External"/><Relationship Id="rId7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37.png"/><Relationship Id="rId5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jpg"/><Relationship Id="rId4" Type="http://schemas.openxmlformats.org/officeDocument/2006/relationships/image" Target="../media/image63.png"/><Relationship Id="rId9" Type="http://schemas.openxmlformats.org/officeDocument/2006/relationships/image" Target="../media/image30.jpg"/><Relationship Id="rId5" Type="http://schemas.openxmlformats.org/officeDocument/2006/relationships/image" Target="../media/image29.jpg"/><Relationship Id="rId6" Type="http://schemas.openxmlformats.org/officeDocument/2006/relationships/image" Target="../media/image25.jpg"/><Relationship Id="rId7" Type="http://schemas.openxmlformats.org/officeDocument/2006/relationships/image" Target="../media/image23.jpg"/><Relationship Id="rId8" Type="http://schemas.openxmlformats.org/officeDocument/2006/relationships/image" Target="../media/image28.jpg"/><Relationship Id="rId11" Type="http://schemas.openxmlformats.org/officeDocument/2006/relationships/hyperlink" Target="https://apple.co/2yJdCrn" TargetMode="External"/><Relationship Id="rId10" Type="http://schemas.openxmlformats.org/officeDocument/2006/relationships/hyperlink" Target="https://bit.ly/2Tglvh9" TargetMode="External"/><Relationship Id="rId12" Type="http://schemas.openxmlformats.org/officeDocument/2006/relationships/image" Target="../media/image1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Relationship Id="rId4" Type="http://schemas.openxmlformats.org/officeDocument/2006/relationships/hyperlink" Target="https://worldview.earthdata.nasa.gov/" TargetMode="External"/><Relationship Id="rId5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Relationship Id="rId5" Type="http://schemas.openxmlformats.org/officeDocument/2006/relationships/hyperlink" Target="https://earthengine.google.com/timelapse/" TargetMode="External"/><Relationship Id="rId6" Type="http://schemas.openxmlformats.org/officeDocument/2006/relationships/image" Target="../media/image1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hyperlink" Target="https://earthobservatory.nasa.gov/global-maps" TargetMode="External"/><Relationship Id="rId5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3.png"/><Relationship Id="rId4" Type="http://schemas.openxmlformats.org/officeDocument/2006/relationships/image" Target="../media/image66.png"/><Relationship Id="rId5" Type="http://schemas.openxmlformats.org/officeDocument/2006/relationships/hyperlink" Target="https://earth.nullschool.net/" TargetMode="External"/><Relationship Id="rId6" Type="http://schemas.openxmlformats.org/officeDocument/2006/relationships/image" Target="../media/image1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Relationship Id="rId4" Type="http://schemas.openxmlformats.org/officeDocument/2006/relationships/image" Target="../media/image3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2.png"/><Relationship Id="rId4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Relationship Id="rId4" Type="http://schemas.openxmlformats.org/officeDocument/2006/relationships/image" Target="../media/image38.jpg"/><Relationship Id="rId5" Type="http://schemas.openxmlformats.org/officeDocument/2006/relationships/image" Target="../media/image33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Relationship Id="rId4" Type="http://schemas.openxmlformats.org/officeDocument/2006/relationships/image" Target="../media/image45.png"/><Relationship Id="rId5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Relationship Id="rId4" Type="http://schemas.openxmlformats.org/officeDocument/2006/relationships/hyperlink" Target="http://www.google.com.pe/url?sa=i&amp;rct=j&amp;q=&amp;esrc=s&amp;frm=1&amp;source=images&amp;cd=&amp;cad=rja&amp;docid=CtSSfXcWyxElrM&amp;tbnid=gSNLNau2LFtM-M:&amp;ved=0CAUQjRw&amp;url=http://maestrasinfronteras.blogspot.com/2012/06/la-observacion.html&amp;ei=xpRNUbTqG4Gy9gTCq4HIBw&amp;bvm=bv.44158598,d.eWU&amp;psig=AFQjCNHKZad-KvP7Hk_mEadLB1SFfYq3WQ&amp;ust=1364125246074200" TargetMode="External"/><Relationship Id="rId5" Type="http://schemas.openxmlformats.org/officeDocument/2006/relationships/image" Target="../media/image42.jpg"/><Relationship Id="rId6" Type="http://schemas.openxmlformats.org/officeDocument/2006/relationships/image" Target="../media/image4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2.png"/><Relationship Id="rId4" Type="http://schemas.openxmlformats.org/officeDocument/2006/relationships/image" Target="../media/image41.png"/><Relationship Id="rId5" Type="http://schemas.openxmlformats.org/officeDocument/2006/relationships/hyperlink" Target="http://www.google.com.pe/url?sa=i&amp;rct=j&amp;q=&amp;esrc=s&amp;frm=1&amp;source=images&amp;cd=&amp;cad=rja&amp;docid=tAgboCwSgSYDnM&amp;tbnid=XPk3Qq7_ccm1jM:&amp;ved=0CAUQjRw&amp;url=http://www.librosyliteratura.es/materias/literatura-infantil-y-juvenil&amp;ei=SpVNUcSHCo-i8gSr0YDgDw&amp;bvm=bv.44158598,d.eWU&amp;psig=AFQjCNFdHaWDTncaH8xmpLu0dvOqYSXHUg&amp;ust=1364125346597427" TargetMode="External"/><Relationship Id="rId6" Type="http://schemas.openxmlformats.org/officeDocument/2006/relationships/image" Target="../media/image4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png"/><Relationship Id="rId4" Type="http://schemas.openxmlformats.org/officeDocument/2006/relationships/image" Target="../media/image46.png"/><Relationship Id="rId5" Type="http://schemas.openxmlformats.org/officeDocument/2006/relationships/image" Target="../media/image6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50.jpg"/><Relationship Id="rId5" Type="http://schemas.openxmlformats.org/officeDocument/2006/relationships/hyperlink" Target="https://doi.org/10.1016/j.ecoser.2017.09.008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png"/><Relationship Id="rId4" Type="http://schemas.openxmlformats.org/officeDocument/2006/relationships/image" Target="../media/image44.jpg"/><Relationship Id="rId5" Type="http://schemas.openxmlformats.org/officeDocument/2006/relationships/image" Target="../media/image69.png"/><Relationship Id="rId6" Type="http://schemas.openxmlformats.org/officeDocument/2006/relationships/image" Target="../media/image55.png"/><Relationship Id="rId7" Type="http://schemas.openxmlformats.org/officeDocument/2006/relationships/image" Target="../media/image5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png"/><Relationship Id="rId4" Type="http://schemas.openxmlformats.org/officeDocument/2006/relationships/hyperlink" Target="http://www.google.com.pe/url?sa=i&amp;rct=j&amp;q=&amp;esrc=s&amp;frm=1&amp;source=images&amp;cd=&amp;cad=rja&amp;docid=kFSIoUTs_AqhEM&amp;tbnid=GeD06r-EB4pUBM:&amp;ved=0CAUQjRw&amp;url=http://depositphotos.com/7733361/stock-photo-Science-Experiment.html&amp;ei=SphNUciwOoaA9gTE04HwDg&amp;bvm=bv.44158598,d.eWU&amp;psig=AFQjCNEwkMhpeiZkGBceD2-WaJvtn5VQ8w&amp;ust=1364126102944755" TargetMode="External"/><Relationship Id="rId5" Type="http://schemas.openxmlformats.org/officeDocument/2006/relationships/image" Target="../media/image6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png"/><Relationship Id="rId4" Type="http://schemas.openxmlformats.org/officeDocument/2006/relationships/hyperlink" Target="http://www.google.com.pe/url?sa=i&amp;rct=j&amp;q=&amp;esrc=s&amp;frm=1&amp;source=images&amp;cd=&amp;cad=rja&amp;docid=AwP499ypTPtqpM&amp;tbnid=rfhfON5HULN9NM:&amp;ved=0CAUQjRw&amp;url=http://es.dreamstime.com/imagenes-de-archivo-resultado-inesperado-del-experimento-gmo-image13472084&amp;ei=5JdNUeW4GIGs9AT5sYCQAw&amp;bvm=bv.44158598,d.eWU&amp;psig=AFQjCNFm1PxqphWeNVURIH8p1Gzv5cQJWQ&amp;ust=1364125989763339" TargetMode="External"/><Relationship Id="rId5" Type="http://schemas.openxmlformats.org/officeDocument/2006/relationships/image" Target="../media/image60.jpg"/><Relationship Id="rId6" Type="http://schemas.openxmlformats.org/officeDocument/2006/relationships/image" Target="../media/image59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png"/><Relationship Id="rId4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61.jpg"/><Relationship Id="rId7" Type="http://schemas.openxmlformats.org/officeDocument/2006/relationships/image" Target="../media/image49.jpg"/><Relationship Id="rId8" Type="http://schemas.openxmlformats.org/officeDocument/2006/relationships/image" Target="../media/image5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bit.ly/322WuKH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bit.ly/2M4QLz9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googlesciencefair.com/intl/es/" TargetMode="External"/><Relationship Id="rId4" Type="http://schemas.openxmlformats.org/officeDocument/2006/relationships/hyperlink" Target="http://soluciones-futuro.com/" TargetMode="External"/><Relationship Id="rId9" Type="http://schemas.openxmlformats.org/officeDocument/2006/relationships/hyperlink" Target="https://www.siwi.org/prizes/stockholmjuniorwaterprize/national-organisers/" TargetMode="External"/><Relationship Id="rId5" Type="http://schemas.openxmlformats.org/officeDocument/2006/relationships/hyperlink" Target="https://unaidea.historyplay.tv/" TargetMode="External"/><Relationship Id="rId6" Type="http://schemas.openxmlformats.org/officeDocument/2006/relationships/hyperlink" Target="https://ticamericas.net/" TargetMode="External"/><Relationship Id="rId7" Type="http://schemas.openxmlformats.org/officeDocument/2006/relationships/hyperlink" Target="https://bit.ly/2NVNQKJ" TargetMode="External"/><Relationship Id="rId8" Type="http://schemas.openxmlformats.org/officeDocument/2006/relationships/hyperlink" Target="https://bioart.biocon.re.kr/" TargetMode="External"/><Relationship Id="rId11" Type="http://schemas.openxmlformats.org/officeDocument/2006/relationships/hyperlink" Target="https://bit.ly/2GT4N2y" TargetMode="External"/><Relationship Id="rId10" Type="http://schemas.openxmlformats.org/officeDocument/2006/relationships/hyperlink" Target="https://www.conradchallenge.org/conrad-challenge" TargetMode="External"/><Relationship Id="rId13" Type="http://schemas.openxmlformats.org/officeDocument/2006/relationships/hyperlink" Target="https://breakthroughjuniorchallenge.org/" TargetMode="External"/><Relationship Id="rId12" Type="http://schemas.openxmlformats.org/officeDocument/2006/relationships/hyperlink" Target="https://www.cstl.org/cleantech/" TargetMode="External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"/>
          <p:cNvSpPr txBox="1"/>
          <p:nvPr>
            <p:ph type="ctrTitle"/>
          </p:nvPr>
        </p:nvSpPr>
        <p:spPr>
          <a:xfrm>
            <a:off x="2949934" y="1280161"/>
            <a:ext cx="5491422" cy="786384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</a:pPr>
            <a:r>
              <a:rPr lang="es-AR" sz="3240"/>
              <a:t>Webinar 1 – Visión general </a:t>
            </a:r>
            <a:endParaRPr sz="3240"/>
          </a:p>
        </p:txBody>
      </p:sp>
      <p:sp>
        <p:nvSpPr>
          <p:cNvPr id="241" name="Google Shape;241;p1"/>
          <p:cNvSpPr txBox="1"/>
          <p:nvPr>
            <p:ph idx="1" type="subTitle"/>
          </p:nvPr>
        </p:nvSpPr>
        <p:spPr>
          <a:xfrm>
            <a:off x="3520106" y="2690513"/>
            <a:ext cx="4351078" cy="10759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30188" lvl="0" marL="23018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9B2600"/>
              </a:buClr>
              <a:buSzPts val="3000"/>
              <a:buFont typeface="Arial"/>
              <a:buNone/>
            </a:pPr>
            <a:r>
              <a:rPr b="1" lang="es-AR"/>
              <a:t>¿Cómo realizar un trabajo de investigación?</a:t>
            </a:r>
            <a:endParaRPr/>
          </a:p>
        </p:txBody>
      </p:sp>
      <p:sp>
        <p:nvSpPr>
          <p:cNvPr id="242" name="Google Shape;242;p1"/>
          <p:cNvSpPr txBox="1"/>
          <p:nvPr>
            <p:ph idx="2" type="body"/>
          </p:nvPr>
        </p:nvSpPr>
        <p:spPr>
          <a:xfrm>
            <a:off x="3519977" y="4837937"/>
            <a:ext cx="4351337" cy="809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s-AR"/>
              <a:t>2019 - 2020</a:t>
            </a:r>
            <a:endParaRPr/>
          </a:p>
        </p:txBody>
      </p:sp>
      <p:sp>
        <p:nvSpPr>
          <p:cNvPr id="243" name="Google Shape;243;p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44" name="Google Shape;24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¿Cómo empezar una investigación desde cero?</a:t>
            </a:r>
            <a:endParaRPr sz="2800"/>
          </a:p>
        </p:txBody>
      </p:sp>
      <p:sp>
        <p:nvSpPr>
          <p:cNvPr id="325" name="Google Shape;325;p9"/>
          <p:cNvSpPr txBox="1"/>
          <p:nvPr>
            <p:ph idx="1" type="body"/>
          </p:nvPr>
        </p:nvSpPr>
        <p:spPr>
          <a:xfrm>
            <a:off x="495300" y="1518699"/>
            <a:ext cx="5022905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50"/>
              <a:buNone/>
            </a:pPr>
            <a:r>
              <a:rPr lang="es-AR" sz="2040"/>
              <a:t>Vamos afuera y observemos la naturaleza.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Lo más básico es observar con nuestros sentidos.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Podemos comenzar a partir de un evento como una lluvia, la aparición de mosquitos, temperaturas (incluso extremas: olas de calor, de frío).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Cambios de temperatura de la periferia al centro de una ciudad</a:t>
            </a:r>
            <a:endParaRPr/>
          </a:p>
          <a:p>
            <a:pPr indent="-4572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50"/>
              <a:buFont typeface="Arial"/>
              <a:buChar char="•"/>
            </a:pPr>
            <a:r>
              <a:rPr b="0" lang="es-AR" sz="2040"/>
              <a:t>Observar de qué color es el agua</a:t>
            </a:r>
            <a:endParaRPr b="0" sz="2040"/>
          </a:p>
        </p:txBody>
      </p:sp>
      <p:pic>
        <p:nvPicPr>
          <p:cNvPr id="326" name="Google Shape;326;p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8513" y="1519238"/>
            <a:ext cx="2533649" cy="190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9"/>
          <p:cNvPicPr preferRelativeResize="0"/>
          <p:nvPr>
            <p:ph idx="3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0305" y="3540125"/>
            <a:ext cx="2650066" cy="198755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9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29" name="Google Shape;32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0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¿Cómo empezar una investigación desde cero?</a:t>
            </a:r>
            <a:endParaRPr sz="2800"/>
          </a:p>
        </p:txBody>
      </p:sp>
      <p:sp>
        <p:nvSpPr>
          <p:cNvPr id="335" name="Google Shape;335;p10"/>
          <p:cNvSpPr txBox="1"/>
          <p:nvPr>
            <p:ph idx="1" type="body"/>
          </p:nvPr>
        </p:nvSpPr>
        <p:spPr>
          <a:xfrm>
            <a:off x="337458" y="1518699"/>
            <a:ext cx="5377542" cy="45555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s-AR" sz="2000"/>
              <a:t>Vamos afuera y observemos la naturaleza.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b="0" lang="es-AR" sz="1800"/>
              <a:t>¿Por qué las plantas cambian el color de sus hojas? ¿Siempre es igual o tiene influencia del cambio climático?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b="0" lang="es-AR" sz="1800"/>
              <a:t>¿Qué relación hay entre la calidad del agua y los árboles de la ribera de un río o arroyo?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b="0" lang="es-AR" sz="1800"/>
              <a:t>¿Por qué hay diferentes tipos de nubes? ¿Cómo pueden influir la cobertura de nubes en la temperatura del aire?</a:t>
            </a:r>
            <a:endParaRPr/>
          </a:p>
          <a:p>
            <a:pPr indent="-342900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b="0" lang="es-AR" sz="1800"/>
              <a:t>¿Cómo influye la cobertura de hierbas, árboles y arbustos en la temperatura del suelo?</a:t>
            </a:r>
            <a:endParaRPr/>
          </a:p>
        </p:txBody>
      </p:sp>
      <p:sp>
        <p:nvSpPr>
          <p:cNvPr id="336" name="Google Shape;336;p10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37" name="Google Shape;337;p10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8489" l="0" r="0" t="0"/>
          <a:stretch/>
        </p:blipFill>
        <p:spPr>
          <a:xfrm>
            <a:off x="5927047" y="1659835"/>
            <a:ext cx="2915756" cy="200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0"/>
          <p:cNvPicPr preferRelativeResize="0"/>
          <p:nvPr>
            <p:ph idx="3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27047" y="3769203"/>
            <a:ext cx="2915756" cy="19868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Escuela-Educacion-Ppal.png" id="339" name="Google Shape;33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1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La pregunta de investigación</a:t>
            </a:r>
            <a:endParaRPr/>
          </a:p>
        </p:txBody>
      </p:sp>
      <p:sp>
        <p:nvSpPr>
          <p:cNvPr id="345" name="Google Shape;345;p11"/>
          <p:cNvSpPr txBox="1"/>
          <p:nvPr>
            <p:ph idx="1" type="body"/>
          </p:nvPr>
        </p:nvSpPr>
        <p:spPr>
          <a:xfrm>
            <a:off x="501927" y="1399429"/>
            <a:ext cx="8369930" cy="46639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-AR" sz="2240"/>
              <a:t>Características de una buena pregunta de investigación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La pregunta debe ser </a:t>
            </a:r>
            <a:r>
              <a:rPr lang="es-AR" sz="1679"/>
              <a:t>contestable</a:t>
            </a:r>
            <a:r>
              <a:rPr b="0" lang="es-AR" sz="1679"/>
              <a:t> mediante la toma de mediciones; puede ser </a:t>
            </a:r>
            <a:r>
              <a:rPr lang="es-AR" sz="1679"/>
              <a:t>comparativa</a:t>
            </a:r>
            <a:r>
              <a:rPr b="0" lang="es-AR" sz="1679"/>
              <a:t> (¿qué diferencias existen entre la calidad del agua del río y los canales de riego?; </a:t>
            </a:r>
            <a:r>
              <a:rPr lang="es-AR" sz="1679"/>
              <a:t>interesante</a:t>
            </a:r>
            <a:r>
              <a:rPr b="0" lang="es-AR" sz="1679"/>
              <a:t> (que no tenga una respuesta conocida y que no exija trabajo abrumador en relación a su importancia. Debe ser </a:t>
            </a:r>
            <a:r>
              <a:rPr lang="es-AR" sz="1679"/>
              <a:t>redactada con un lenguaje sencillo</a:t>
            </a:r>
            <a:r>
              <a:rPr b="0" lang="es-AR" sz="1679"/>
              <a:t>. </a:t>
            </a:r>
            <a:endParaRPr b="0" sz="1679"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Algunos ejemplos:</a:t>
            </a:r>
            <a:endParaRPr/>
          </a:p>
          <a:p>
            <a:pPr indent="-311213" lvl="1" marL="8620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b="0" lang="es-AR" sz="1600"/>
              <a:t>¿Cómo podemos...?</a:t>
            </a:r>
            <a:endParaRPr sz="1600"/>
          </a:p>
          <a:p>
            <a:pPr indent="-311213" lvl="1" marL="8620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b="0" lang="es-AR" sz="1600"/>
              <a:t>¿Hay una alternativa a...?</a:t>
            </a:r>
            <a:endParaRPr sz="1600"/>
          </a:p>
          <a:p>
            <a:pPr indent="-311213" lvl="1" marL="8620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b="0" lang="es-AR" sz="1600"/>
              <a:t>¿Cuánto...?</a:t>
            </a:r>
            <a:endParaRPr sz="1600"/>
          </a:p>
          <a:p>
            <a:pPr indent="-311213" lvl="1" marL="8620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b="0" lang="es-AR" sz="1600"/>
              <a:t>¿Podríamos crear...?</a:t>
            </a:r>
            <a:endParaRPr sz="1600"/>
          </a:p>
          <a:p>
            <a:pPr indent="-311213" lvl="1" marL="8620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b="0" lang="es-AR" sz="1600"/>
              <a:t>¿Qué ocurriría si...?</a:t>
            </a:r>
            <a:endParaRPr sz="1600"/>
          </a:p>
          <a:p>
            <a:pPr indent="-311213" lvl="1" marL="8620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b="0" lang="es-AR" sz="1600"/>
              <a:t>¿Es posible...?</a:t>
            </a:r>
            <a:endParaRPr sz="1600"/>
          </a:p>
          <a:p>
            <a:pPr indent="-311213" lvl="1" marL="862013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•"/>
            </a:pPr>
            <a:r>
              <a:rPr lang="es-AR" sz="1600"/>
              <a:t>¿Cómo incide…?</a:t>
            </a:r>
            <a:endParaRPr b="0" sz="1600"/>
          </a:p>
        </p:txBody>
      </p:sp>
      <p:sp>
        <p:nvSpPr>
          <p:cNvPr id="346" name="Google Shape;346;p1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47" name="Google Shape;347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98873" y="3624942"/>
            <a:ext cx="2229397" cy="1706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1"/>
          <p:cNvPicPr preferRelativeResize="0"/>
          <p:nvPr/>
        </p:nvPicPr>
        <p:blipFill rotWithShape="1">
          <a:blip r:embed="rId4">
            <a:alphaModFix/>
          </a:blip>
          <a:srcRect b="13982" l="1" r="44908" t="29787"/>
          <a:stretch/>
        </p:blipFill>
        <p:spPr>
          <a:xfrm>
            <a:off x="6642460" y="3624942"/>
            <a:ext cx="2229397" cy="17066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Escuela-Educacion-Ppal.png" id="349" name="Google Shape;34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"/>
          <p:cNvSpPr txBox="1"/>
          <p:nvPr>
            <p:ph type="title"/>
          </p:nvPr>
        </p:nvSpPr>
        <p:spPr>
          <a:xfrm>
            <a:off x="3340372" y="1219200"/>
            <a:ext cx="4768850" cy="6785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520"/>
              <a:buFont typeface="Arial"/>
              <a:buNone/>
            </a:pPr>
            <a:r>
              <a:rPr lang="es-AR" sz="2041"/>
              <a:t>Características de la pregunta de investigación</a:t>
            </a:r>
            <a:endParaRPr sz="2268"/>
          </a:p>
        </p:txBody>
      </p:sp>
      <p:sp>
        <p:nvSpPr>
          <p:cNvPr id="355" name="Google Shape;355;p12"/>
          <p:cNvSpPr txBox="1"/>
          <p:nvPr>
            <p:ph idx="4" type="body"/>
          </p:nvPr>
        </p:nvSpPr>
        <p:spPr>
          <a:xfrm>
            <a:off x="3340371" y="1954892"/>
            <a:ext cx="5542371" cy="37524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4625" lvl="0" marL="17462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s-AR" sz="1800"/>
              <a:t>La respuesta </a:t>
            </a:r>
            <a:r>
              <a:rPr b="1" lang="es-AR" sz="1800"/>
              <a:t>no es inmediata</a:t>
            </a:r>
            <a:r>
              <a:rPr lang="es-AR" sz="1800"/>
              <a:t> o demasiado obvia.</a:t>
            </a:r>
            <a:endParaRPr/>
          </a:p>
          <a:p>
            <a:pPr indent="-174625" lvl="0" marL="17462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s-AR" sz="1800"/>
              <a:t>Podría haber </a:t>
            </a:r>
            <a:r>
              <a:rPr b="1" lang="es-AR" sz="1800"/>
              <a:t>más de una respuesta </a:t>
            </a:r>
            <a:r>
              <a:rPr lang="es-AR" sz="1800"/>
              <a:t>a la pregunta</a:t>
            </a:r>
            <a:endParaRPr/>
          </a:p>
          <a:p>
            <a:pPr indent="-174625" lvl="0" marL="17462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s-AR" sz="1800"/>
              <a:t>La respuesta </a:t>
            </a:r>
            <a:r>
              <a:rPr b="1" lang="es-AR" sz="1800"/>
              <a:t>no es solo “sí” o “no”</a:t>
            </a:r>
            <a:endParaRPr/>
          </a:p>
          <a:p>
            <a:pPr indent="-174625" lvl="0" marL="17462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250"/>
              <a:buFont typeface="Arial"/>
              <a:buChar char="•"/>
            </a:pPr>
            <a:r>
              <a:rPr lang="es-AR" sz="1800"/>
              <a:t>La pregunta debería </a:t>
            </a:r>
            <a:r>
              <a:rPr b="1" lang="es-AR" sz="1800"/>
              <a:t>fomentar una visión nueva </a:t>
            </a:r>
            <a:r>
              <a:rPr lang="es-AR" sz="1800"/>
              <a:t>o diferente de los fenómenos. Ej.</a:t>
            </a:r>
            <a:endParaRPr sz="1800"/>
          </a:p>
          <a:p>
            <a:pPr indent="-174625" lvl="1" marL="693738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s-AR" sz="1600">
                <a:solidFill>
                  <a:srgbClr val="29488D"/>
                </a:solidFill>
              </a:rPr>
              <a:t>Siempre escuchamos que la Tierra se está calentando por a causa del cambio climático.</a:t>
            </a:r>
            <a:endParaRPr/>
          </a:p>
          <a:p>
            <a:pPr indent="-174625" lvl="1" marL="693738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000"/>
              <a:buChar char="•"/>
            </a:pPr>
            <a:r>
              <a:rPr lang="es-AR" sz="1600">
                <a:solidFill>
                  <a:srgbClr val="29488D"/>
                </a:solidFill>
              </a:rPr>
              <a:t>Pero algunas zonas se enfrían y no siempre en la misma intensidad.</a:t>
            </a:r>
            <a:endParaRPr sz="1600">
              <a:solidFill>
                <a:srgbClr val="29488D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t/>
            </a:r>
            <a:endParaRPr sz="1800"/>
          </a:p>
        </p:txBody>
      </p:sp>
      <p:sp>
        <p:nvSpPr>
          <p:cNvPr id="356" name="Google Shape;356;p1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57" name="Google Shape;35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8679" y="720864"/>
            <a:ext cx="2621953" cy="539599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12"/>
          <p:cNvSpPr/>
          <p:nvPr/>
        </p:nvSpPr>
        <p:spPr>
          <a:xfrm>
            <a:off x="2916283" y="5870634"/>
            <a:ext cx="3211286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AR" sz="1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https://climate.nasa.gov/vital-signs/global-temperature/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359" name="Google Shape;35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3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520"/>
              <a:buFont typeface="Arial"/>
              <a:buNone/>
            </a:pPr>
            <a:r>
              <a:rPr lang="es-AR" sz="2520"/>
              <a:t>Características de la pregunta de investigación</a:t>
            </a:r>
            <a:endParaRPr/>
          </a:p>
        </p:txBody>
      </p:sp>
      <p:sp>
        <p:nvSpPr>
          <p:cNvPr id="365" name="Google Shape;365;p13"/>
          <p:cNvSpPr txBox="1"/>
          <p:nvPr>
            <p:ph idx="1" type="body"/>
          </p:nvPr>
        </p:nvSpPr>
        <p:spPr>
          <a:xfrm>
            <a:off x="495300" y="1564314"/>
            <a:ext cx="4411436" cy="452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4625" lvl="0" marL="1746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Debe </a:t>
            </a:r>
            <a:r>
              <a:rPr lang="es-AR" sz="1679"/>
              <a:t>enfocarse en un tema específico </a:t>
            </a:r>
            <a:r>
              <a:rPr b="0" lang="es-AR" sz="1679"/>
              <a:t>para que se pueda realizar la investigación: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Char char="•"/>
            </a:pPr>
            <a:r>
              <a:rPr lang="es-AR" sz="1679"/>
              <a:t>No podemos preguntarnos ¿Cómo mejorar la calidad de los ríos en el mundo? Es demasiado amplia.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Podemos reformular la pregunta: ¿Cómo podemos contribuir desde la escuela y/o proyecto mejorar la calidad del agua en el arroyo…? </a:t>
            </a:r>
            <a:endParaRPr/>
          </a:p>
          <a:p>
            <a:pPr indent="-174625" lvl="2" marL="8096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0"/>
              <a:buChar char="•"/>
            </a:pPr>
            <a:r>
              <a:rPr lang="es-AR" sz="1400"/>
              <a:t>Desde la escuela es probable que no podamos restaurar un área ribereña pero (si lo realiza un gobierno, ONG, etc) desde la escuela podemos medir la calidad del agua antes y después para investigar los cambios.</a:t>
            </a:r>
            <a:endParaRPr b="0" sz="1400"/>
          </a:p>
          <a:p>
            <a:pPr indent="-4127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b="0" sz="1679"/>
          </a:p>
        </p:txBody>
      </p:sp>
      <p:sp>
        <p:nvSpPr>
          <p:cNvPr id="366" name="Google Shape;366;p1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https://www.nrcs.usda.gov/Internet/FSE_MEDIA/stelprdb1043236.jpg" id="367" name="Google Shape;367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6736" y="2489265"/>
            <a:ext cx="3989388" cy="2284283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3"/>
          <p:cNvSpPr txBox="1"/>
          <p:nvPr/>
        </p:nvSpPr>
        <p:spPr>
          <a:xfrm>
            <a:off x="5018315" y="4773548"/>
            <a:ext cx="35571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A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Ejemplo de restauración de riberas.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3"/>
          <p:cNvSpPr/>
          <p:nvPr/>
        </p:nvSpPr>
        <p:spPr>
          <a:xfrm>
            <a:off x="4959580" y="5157988"/>
            <a:ext cx="38837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AR" sz="1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https://www.nrcs.usda.gov/wps/portal/nrcs/main/national/water/manage/restoration/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370" name="Google Shape;370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520"/>
              <a:buFont typeface="Arial"/>
              <a:buNone/>
            </a:pPr>
            <a:r>
              <a:rPr lang="es-AR" sz="2520"/>
              <a:t>Características de la pregunta de investigación</a:t>
            </a:r>
            <a:endParaRPr/>
          </a:p>
        </p:txBody>
      </p:sp>
      <p:sp>
        <p:nvSpPr>
          <p:cNvPr id="376" name="Google Shape;376;p14"/>
          <p:cNvSpPr txBox="1"/>
          <p:nvPr>
            <p:ph idx="1" type="body"/>
          </p:nvPr>
        </p:nvSpPr>
        <p:spPr>
          <a:xfrm>
            <a:off x="171155" y="1564313"/>
            <a:ext cx="4332925" cy="4488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4625" lvl="0" marL="1746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75"/>
              <a:buFont typeface="Arial"/>
              <a:buChar char="•"/>
            </a:pPr>
            <a:r>
              <a:rPr b="0" lang="es-AR" sz="1500"/>
              <a:t>La pregunta debe </a:t>
            </a:r>
            <a:r>
              <a:rPr lang="es-AR" sz="1500"/>
              <a:t>ser lo suficientemente clara </a:t>
            </a:r>
            <a:r>
              <a:rPr b="0" lang="es-AR" sz="1500"/>
              <a:t>para que otras personas la entiendan</a:t>
            </a:r>
            <a:endParaRPr/>
          </a:p>
          <a:p>
            <a:pPr indent="-174625" lvl="0" marL="1746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Font typeface="Arial"/>
              <a:buChar char="•"/>
            </a:pPr>
            <a:r>
              <a:rPr b="0" lang="es-AR" sz="1500"/>
              <a:t>Puede </a:t>
            </a:r>
            <a:r>
              <a:rPr lang="es-AR" sz="1500"/>
              <a:t>probar una explicación aceptada</a:t>
            </a:r>
            <a:endParaRPr/>
          </a:p>
          <a:p>
            <a:pPr indent="-174625" lvl="0" marL="1746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Font typeface="Arial"/>
              <a:buChar char="•"/>
            </a:pPr>
            <a:r>
              <a:rPr b="0" lang="es-AR" sz="1500"/>
              <a:t>La respuesta </a:t>
            </a:r>
            <a:r>
              <a:rPr lang="es-AR" sz="1500"/>
              <a:t>puede completar o adaptar una explicación existente</a:t>
            </a:r>
            <a:r>
              <a:rPr b="0" lang="es-AR" sz="1500"/>
              <a:t>, o puede ir más allá.</a:t>
            </a:r>
            <a:endParaRPr/>
          </a:p>
          <a:p>
            <a:pPr indent="-144462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s-AR" sz="1400"/>
              <a:t>Por ejemplo puedo estudiar el desarrollo de una tormenta en mi lugar.</a:t>
            </a:r>
            <a:endParaRPr sz="1400"/>
          </a:p>
          <a:p>
            <a:pPr indent="-144462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b="0" lang="es-AR" sz="1400"/>
              <a:t>O aprovechar la conectividad actual y estudiar el desarrollo de la misma tormenta en dos sitios diferentes de una ciudad o una región.</a:t>
            </a:r>
            <a:endParaRPr sz="1400"/>
          </a:p>
          <a:p>
            <a:pPr indent="-144462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lang="es-AR" sz="1400"/>
              <a:t>Puedo tomar mediciones de estaciones meteorológicas y combinarlas con datos de imágenes satelitales.</a:t>
            </a:r>
            <a:endParaRPr sz="1400"/>
          </a:p>
          <a:p>
            <a:pPr indent="-144462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•"/>
            </a:pPr>
            <a:r>
              <a:rPr b="0" lang="es-AR" sz="1400"/>
              <a:t>Otro investigación corta puede ser una ola de frío o de calor</a:t>
            </a:r>
            <a:endParaRPr sz="1400"/>
          </a:p>
        </p:txBody>
      </p:sp>
      <p:sp>
        <p:nvSpPr>
          <p:cNvPr id="377" name="Google Shape;377;p1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78" name="Google Shape;378;p1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5343" l="595" r="24878" t="15923"/>
          <a:stretch/>
        </p:blipFill>
        <p:spPr>
          <a:xfrm>
            <a:off x="4538040" y="2065066"/>
            <a:ext cx="4493455" cy="267021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4"/>
          <p:cNvSpPr/>
          <p:nvPr/>
        </p:nvSpPr>
        <p:spPr>
          <a:xfrm>
            <a:off x="5844965" y="4808897"/>
            <a:ext cx="1752403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AR" sz="1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https://go.nasa.gov/2IVMsoV</a:t>
            </a: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380" name="Google Shape;38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5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520"/>
              <a:buFont typeface="Arial"/>
              <a:buNone/>
            </a:pPr>
            <a:r>
              <a:rPr lang="es-AR" sz="2520"/>
              <a:t>Características de la pregunta de investigación</a:t>
            </a:r>
            <a:endParaRPr/>
          </a:p>
        </p:txBody>
      </p:sp>
      <p:sp>
        <p:nvSpPr>
          <p:cNvPr id="386" name="Google Shape;386;p15"/>
          <p:cNvSpPr txBox="1"/>
          <p:nvPr>
            <p:ph idx="1" type="body"/>
          </p:nvPr>
        </p:nvSpPr>
        <p:spPr>
          <a:xfrm>
            <a:off x="402771" y="1564313"/>
            <a:ext cx="5671458" cy="4509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4625" lvl="0" marL="1746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50"/>
              <a:buFont typeface="Arial"/>
              <a:buChar char="•"/>
            </a:pPr>
            <a:r>
              <a:rPr b="0" lang="es-AR" sz="1320"/>
              <a:t>Es posible de </a:t>
            </a:r>
            <a:r>
              <a:rPr lang="es-AR" sz="1320"/>
              <a:t>responder la pregunta de investigación en el tiempo disponible</a:t>
            </a:r>
            <a:r>
              <a:rPr b="0" lang="es-AR" sz="1320"/>
              <a:t> para usted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50"/>
              <a:buChar char="•"/>
            </a:pPr>
            <a:r>
              <a:rPr lang="es-AR" sz="1320"/>
              <a:t>Si nos proponemos realizar una investigación que toma años es probable que un estudiante pase toda su escolaridad tomando mediciones solamente y nunca llegue a investigar. 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50"/>
              <a:buChar char="•"/>
            </a:pPr>
            <a:r>
              <a:rPr lang="es-AR" sz="1320"/>
              <a:t>Ej. Es interesante estudiar la relación del cambio climático con los cambios fenológicos (cambios de colores en las hojas, aparición de flores y frutos, migración de aves, etc). Si nuestra escuela recién empieza a medir estas variables y no tengo otra forma de obtenerlos necesitaremos varios años. Pero igualmente podemos tomar éstos datos e investigar éste tema u otro con la base de datos de GLOBE.</a:t>
            </a:r>
            <a:endParaRPr/>
          </a:p>
          <a:p>
            <a:pPr indent="-174625" lvl="2" marL="80962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75"/>
              <a:buChar char="•"/>
            </a:pPr>
            <a:r>
              <a:rPr lang="es-AR" sz="1100"/>
              <a:t>La investigación no siempre tiene que ser con sus propios datos. También puedo descargar datos de otros.</a:t>
            </a:r>
            <a:endParaRPr/>
          </a:p>
          <a:p>
            <a:pPr indent="-174625" lvl="2" marL="809625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375"/>
              <a:buChar char="•"/>
            </a:pPr>
            <a:r>
              <a:rPr b="0" lang="es-AR" sz="1100"/>
              <a:t>Es bueno que los estudiantes aprendan a tomar mediciones, pero pueden investigar otro tema, ya sea de su propio lugar o de otro. Ej. comparar la cobertura de nubes en verano a los 10° de latitud y la relación con la temperatura del aire de esos sitios.</a:t>
            </a:r>
            <a:endParaRPr/>
          </a:p>
        </p:txBody>
      </p:sp>
      <p:pic>
        <p:nvPicPr>
          <p:cNvPr id="387" name="Google Shape;387;p15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4202" y="2135519"/>
            <a:ext cx="2680607" cy="299204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15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89" name="Google Shape;38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6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Características de la pregunta de investigación</a:t>
            </a:r>
            <a:endParaRPr/>
          </a:p>
        </p:txBody>
      </p:sp>
      <p:sp>
        <p:nvSpPr>
          <p:cNvPr id="395" name="Google Shape;395;p16"/>
          <p:cNvSpPr txBox="1"/>
          <p:nvPr>
            <p:ph idx="1" type="body"/>
          </p:nvPr>
        </p:nvSpPr>
        <p:spPr>
          <a:xfrm>
            <a:off x="501927" y="1513114"/>
            <a:ext cx="8221978" cy="212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4625" lvl="0" marL="174625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Es posible responder la pregunta con los </a:t>
            </a:r>
            <a:r>
              <a:rPr lang="es-AR" sz="1400"/>
              <a:t>equipos de medición y técnicas disponibles </a:t>
            </a:r>
            <a:r>
              <a:rPr b="0" lang="es-AR" sz="1400"/>
              <a:t>para usted</a:t>
            </a:r>
            <a:endParaRPr/>
          </a:p>
          <a:p>
            <a:pPr indent="-142875" lvl="1" marL="269999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</a:pPr>
            <a:r>
              <a:rPr lang="es-AR" sz="1200"/>
              <a:t>Aunque la escuela no tenga algunos equipos podemos asociarnos a un grupo de investigación de Universidades o Institutos que nos ayuden a tomar algunos registros.</a:t>
            </a:r>
            <a:endParaRPr b="0" sz="1200"/>
          </a:p>
          <a:p>
            <a:pPr indent="-174625" lvl="0" marL="174625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Cualquier </a:t>
            </a:r>
            <a:r>
              <a:rPr lang="es-AR" sz="1400"/>
              <a:t>información requerida de otras fuentes de datos debe asegurarse que estén disponible </a:t>
            </a:r>
            <a:r>
              <a:rPr b="0" lang="es-AR" sz="1400"/>
              <a:t>o que se pueda obtener a través de la colaboración</a:t>
            </a:r>
            <a:endParaRPr/>
          </a:p>
          <a:p>
            <a:pPr indent="-142875" lvl="1" marL="3600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200"/>
              <a:buChar char="•"/>
            </a:pPr>
            <a:r>
              <a:rPr lang="es-AR" sz="1200"/>
              <a:t>Otras fuentes pueden ser organismos públicos que publiquen sus datos, industrias, medios de comunicación, etc. Ej. es común que las radios y canales de TV tengan estaciones meteorológicas. Podemos pedir sus datos y si están distribuidas en una ciudad podríamos estudiar el efecto isla de calor. </a:t>
            </a:r>
            <a:endParaRPr b="0" sz="1200"/>
          </a:p>
          <a:p>
            <a:pPr indent="-66675" lvl="1" marL="360000" rtl="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1750"/>
              <a:buNone/>
            </a:pPr>
            <a:r>
              <a:t/>
            </a:r>
            <a:endParaRPr b="0" sz="1200"/>
          </a:p>
        </p:txBody>
      </p:sp>
      <p:sp>
        <p:nvSpPr>
          <p:cNvPr id="396" name="Google Shape;396;p16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97" name="Google Shape;39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2384" y="4140297"/>
            <a:ext cx="4800231" cy="169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6"/>
          <p:cNvSpPr txBox="1"/>
          <p:nvPr/>
        </p:nvSpPr>
        <p:spPr>
          <a:xfrm>
            <a:off x="2114413" y="5776517"/>
            <a:ext cx="2522294" cy="292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s-AR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Efecto isla de calor en las ciudades</a:t>
            </a:r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5401464" y="5799600"/>
            <a:ext cx="1709122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AR" sz="1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https://go.nasa.gov/2KE87jd</a:t>
            </a:r>
            <a:r>
              <a:rPr b="0" i="0" lang="es-A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400" name="Google Shape;400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7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Características de la pregunta de investigación</a:t>
            </a:r>
            <a:endParaRPr/>
          </a:p>
        </p:txBody>
      </p:sp>
      <p:sp>
        <p:nvSpPr>
          <p:cNvPr id="406" name="Google Shape;406;p17"/>
          <p:cNvSpPr txBox="1"/>
          <p:nvPr>
            <p:ph idx="1" type="body"/>
          </p:nvPr>
        </p:nvSpPr>
        <p:spPr>
          <a:xfrm>
            <a:off x="501927" y="1513113"/>
            <a:ext cx="8221978" cy="45502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74625" lvl="0" marL="1746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La pregunta </a:t>
            </a:r>
            <a:r>
              <a:rPr lang="es-AR" sz="1679"/>
              <a:t>es interesante y mantendrá su interés durante el tiempo </a:t>
            </a:r>
            <a:r>
              <a:rPr b="0" lang="es-AR" sz="1679"/>
              <a:t>requerido para completar la investigación.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Char char="•"/>
            </a:pPr>
            <a:r>
              <a:rPr lang="es-AR" sz="1679"/>
              <a:t>Puede tratar de un tema que implique riesgos. Ej. Incendios, erupciones volcánicas, huracanes.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También puede genera interés estudiar algo desconocido. Ej. macroinvertebrados en un río o lago y su utilización como bioindicadores</a:t>
            </a:r>
            <a:r>
              <a:rPr lang="es-AR" sz="1679"/>
              <a:t>.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Si estudiamos otro sitio diferente del nuestro podemo</a:t>
            </a:r>
            <a:r>
              <a:rPr lang="es-AR" sz="1679"/>
              <a:t>s consultar a otros estudiantes, profesores y científicos. Hoy podemos aprovechar las tecnologías y hacer videoconferencias.</a:t>
            </a:r>
            <a:endParaRPr b="0" sz="1679"/>
          </a:p>
          <a:p>
            <a:pPr indent="-174625" lvl="0" marL="17462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La pregunta </a:t>
            </a:r>
            <a:r>
              <a:rPr lang="es-AR" sz="1679"/>
              <a:t>comprueba sus suposiciones </a:t>
            </a:r>
            <a:r>
              <a:rPr b="0" lang="es-AR" sz="1679"/>
              <a:t>sobre el fenómeno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Char char="•"/>
            </a:pPr>
            <a:r>
              <a:rPr lang="es-AR" sz="1679"/>
              <a:t>Ej. Cada vez nieva menos en un lugar, o cambió el patrón de lluvias provocando inundaciones o sequías en un sitio.</a:t>
            </a:r>
            <a:endParaRPr/>
          </a:p>
          <a:p>
            <a:pPr indent="-174625" lvl="1" marL="693738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El cambio climático provocará sequías o inundaciones en mi lugar o en otro sitio que estemos estudiando.</a:t>
            </a:r>
            <a:endParaRPr/>
          </a:p>
          <a:p>
            <a:pPr indent="-20955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00"/>
              <a:buFont typeface="Arial"/>
              <a:buNone/>
            </a:pPr>
            <a:r>
              <a:t/>
            </a:r>
            <a:endParaRPr b="0" sz="1679"/>
          </a:p>
        </p:txBody>
      </p:sp>
      <p:sp>
        <p:nvSpPr>
          <p:cNvPr id="407" name="Google Shape;407;p17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08" name="Google Shape;40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3240"/>
              <a:t>Pregunta de investigación</a:t>
            </a:r>
            <a:endParaRPr sz="3240"/>
          </a:p>
        </p:txBody>
      </p:sp>
      <p:sp>
        <p:nvSpPr>
          <p:cNvPr id="414" name="Google Shape;414;p18"/>
          <p:cNvSpPr txBox="1"/>
          <p:nvPr>
            <p:ph idx="1" type="body"/>
          </p:nvPr>
        </p:nvSpPr>
        <p:spPr>
          <a:xfrm>
            <a:off x="501926" y="1399429"/>
            <a:ext cx="8424359" cy="467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36"/>
              <a:buNone/>
            </a:pPr>
            <a:r>
              <a:rPr lang="es-AR" sz="2029"/>
              <a:t>Toda investigación comienza con buenas preguntas - ¿Qué podemos hacer?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99"/>
              <a:buFont typeface="Calibri"/>
              <a:buAutoNum type="arabicPeriod"/>
            </a:pPr>
            <a:r>
              <a:rPr b="0" lang="es-AR" sz="1679"/>
              <a:t>Lluvia de ideas preguntas que desea investigar.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99"/>
              <a:buFont typeface="Calibri"/>
              <a:buAutoNum type="arabicPeriod"/>
            </a:pPr>
            <a:r>
              <a:rPr b="0" lang="es-AR" sz="1679"/>
              <a:t>Identificar una o más preguntas que son:</a:t>
            </a:r>
            <a:endParaRPr/>
          </a:p>
          <a:p>
            <a:pPr indent="-457200" lvl="1" marL="97631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Interesantes para </a:t>
            </a:r>
            <a:r>
              <a:rPr lang="es-AR" sz="1679"/>
              <a:t>sus estudiantes y para usted</a:t>
            </a:r>
            <a:endParaRPr b="0" sz="1679"/>
          </a:p>
          <a:p>
            <a:pPr indent="-457200" lvl="1" marL="97631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Pueden ser respondidas realizando mediciones </a:t>
            </a:r>
            <a:r>
              <a:rPr lang="es-AR" sz="1679"/>
              <a:t>o </a:t>
            </a:r>
            <a:r>
              <a:rPr b="0" lang="es-AR" sz="1679"/>
              <a:t>utilizando los datos disponibles tomados por otros en GLOBE (de Atmósfera, </a:t>
            </a:r>
            <a:r>
              <a:rPr lang="es-AR" sz="1679"/>
              <a:t>Biósfera, </a:t>
            </a:r>
            <a:r>
              <a:rPr b="0" lang="es-AR" sz="1679"/>
              <a:t>Hidrósfera, Pedósfera-suelo, la Tierra como sistema).</a:t>
            </a:r>
            <a:endParaRPr b="0" sz="1679"/>
          </a:p>
          <a:p>
            <a:pPr indent="-457200" lvl="1" marL="97631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Pueden responderse en el tiempo disponible para su proyecto de investigación.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99"/>
              <a:buFont typeface="Calibri"/>
              <a:buAutoNum type="arabicPeriod"/>
            </a:pPr>
            <a:r>
              <a:rPr b="0" lang="es-AR" sz="1679"/>
              <a:t>Revise estas preguntas durante el transcurso del proyecto, según sea necesario. </a:t>
            </a:r>
            <a:endParaRPr b="0" sz="1679"/>
          </a:p>
          <a:p>
            <a:pPr indent="-457200" lvl="1" marL="97631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99"/>
              <a:buChar char="•"/>
            </a:pPr>
            <a:r>
              <a:rPr b="0" lang="es-AR" sz="1679"/>
              <a:t>Los científicos a menudo refinan sus preguntas mientras investigan: siempre están aprendiendo.</a:t>
            </a:r>
            <a:endParaRPr/>
          </a:p>
        </p:txBody>
      </p:sp>
      <p:sp>
        <p:nvSpPr>
          <p:cNvPr id="415" name="Google Shape;415;p1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16" name="Google Shape;41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"/>
          <p:cNvSpPr txBox="1"/>
          <p:nvPr>
            <p:ph type="title"/>
          </p:nvPr>
        </p:nvSpPr>
        <p:spPr>
          <a:xfrm>
            <a:off x="3092722" y="1445743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</a:pPr>
            <a:r>
              <a:rPr lang="es-AR"/>
              <a:t>Ana B. Prieto, MSc.</a:t>
            </a:r>
            <a:endParaRPr/>
          </a:p>
        </p:txBody>
      </p:sp>
      <p:pic>
        <p:nvPicPr>
          <p:cNvPr id="250" name="Google Shape;250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9256" l="18916" r="7485" t="8769"/>
          <a:stretch/>
        </p:blipFill>
        <p:spPr>
          <a:xfrm>
            <a:off x="582295" y="1445743"/>
            <a:ext cx="2276856" cy="1664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"/>
          <p:cNvPicPr preferRelativeResize="0"/>
          <p:nvPr>
            <p:ph idx="3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2295" y="3757930"/>
            <a:ext cx="2302092" cy="16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"/>
          <p:cNvSpPr txBox="1"/>
          <p:nvPr>
            <p:ph idx="4" type="body"/>
          </p:nvPr>
        </p:nvSpPr>
        <p:spPr>
          <a:xfrm>
            <a:off x="3092722" y="4341083"/>
            <a:ext cx="4679950" cy="1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</a:pPr>
            <a:r>
              <a:rPr lang="es-AR" sz="2000" u="sng">
                <a:solidFill>
                  <a:schemeClr val="hlink"/>
                </a:solidFill>
                <a:hlinkClick r:id="rId5"/>
              </a:rPr>
              <a:t>claudiacarovera@gmail.com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es-AR" sz="2000"/>
              <a:t>Master Trainer - Perú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es-AR" sz="2000"/>
              <a:t>GLOBE Working Groups - Science</a:t>
            </a:r>
            <a:endParaRPr sz="2000"/>
          </a:p>
        </p:txBody>
      </p:sp>
      <p:sp>
        <p:nvSpPr>
          <p:cNvPr id="253" name="Google Shape;253;p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54" name="Google Shape;254;p2"/>
          <p:cNvSpPr txBox="1"/>
          <p:nvPr/>
        </p:nvSpPr>
        <p:spPr>
          <a:xfrm>
            <a:off x="3081410" y="3757930"/>
            <a:ext cx="4679675" cy="46560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E8E2D"/>
              </a:buClr>
              <a:buSzPts val="2800"/>
              <a:buFont typeface="Arial"/>
              <a:buNone/>
            </a:pPr>
            <a:r>
              <a:rPr b="1" i="0" lang="es-AR" sz="2800" u="none" cap="none" strike="noStrike">
                <a:solidFill>
                  <a:srgbClr val="BE8E2D"/>
                </a:solidFill>
                <a:latin typeface="Arial"/>
                <a:ea typeface="Arial"/>
                <a:cs typeface="Arial"/>
                <a:sym typeface="Arial"/>
              </a:rPr>
              <a:t>Claudia Caro Vera, MSc.</a:t>
            </a:r>
            <a:endParaRPr b="1" i="0" sz="2800" u="none" cap="none" strike="noStrike">
              <a:solidFill>
                <a:srgbClr val="BE8E2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"/>
          <p:cNvSpPr txBox="1"/>
          <p:nvPr/>
        </p:nvSpPr>
        <p:spPr>
          <a:xfrm>
            <a:off x="3092722" y="2063751"/>
            <a:ext cx="4679950" cy="11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550"/>
              <a:buFont typeface="Arial"/>
              <a:buNone/>
            </a:pPr>
            <a:r>
              <a:rPr b="0" i="0" lang="es-AR" sz="2040" u="sng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anabeatrizprieto@gmail.com</a:t>
            </a:r>
            <a:endParaRPr b="0" i="0" sz="2040" u="none" cap="none" strike="noStrike">
              <a:solidFill>
                <a:srgbClr val="2948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550"/>
              <a:buFont typeface="Arial"/>
              <a:buNone/>
            </a:pPr>
            <a:r>
              <a:rPr b="0" i="0" lang="es-AR" sz="204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Master Trainer - Argentina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550"/>
              <a:buFont typeface="Arial"/>
              <a:buNone/>
            </a:pPr>
            <a:r>
              <a:rPr b="0" i="0" lang="es-AR" sz="204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GLOBE Working Groups -Technology</a:t>
            </a:r>
            <a:endParaRPr b="0" i="0" sz="2040" u="none" cap="none" strike="noStrike">
              <a:solidFill>
                <a:srgbClr val="2948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-Escuela-Educacion-Ppal.png" id="256" name="Google Shape;256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¿Cómo obtengo los datos para la investigación?</a:t>
            </a:r>
            <a:endParaRPr sz="2800"/>
          </a:p>
        </p:txBody>
      </p:sp>
      <p:sp>
        <p:nvSpPr>
          <p:cNvPr id="422" name="Google Shape;422;p19"/>
          <p:cNvSpPr txBox="1"/>
          <p:nvPr>
            <p:ph idx="1" type="body"/>
          </p:nvPr>
        </p:nvSpPr>
        <p:spPr>
          <a:xfrm>
            <a:off x="212272" y="1431235"/>
            <a:ext cx="5022905" cy="45446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99"/>
              <a:buNone/>
            </a:pPr>
            <a:r>
              <a:rPr lang="es-AR" sz="1679"/>
              <a:t>Protocolos del Programa GLOBE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Los protocolos del programa GLOBE ofrecen información detallada sobre cómo tomar mediciones, el equipamiento necesario, etc…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Depende el problema que estemos investigando, a veces necesitamos agregar otras mediciones que no están en los protocolos de GLOBE y pueden ser un buen complemento, ej. detectar algún contaminante.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99"/>
              <a:buFont typeface="Arial"/>
              <a:buChar char="•"/>
            </a:pPr>
            <a:r>
              <a:rPr b="0" lang="es-AR" sz="1679"/>
              <a:t>Descargar datos tomados por otros estudiantes y profesores:</a:t>
            </a:r>
            <a:endParaRPr/>
          </a:p>
          <a:p>
            <a:pPr indent="-342900" lvl="1" marL="862013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99"/>
              <a:buChar char="•"/>
            </a:pPr>
            <a:r>
              <a:rPr lang="es-AR" sz="1679"/>
              <a:t>En GLOBE se dispone de mediciones ambientales alrededor del mundo desde 1995.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1679"/>
          </a:p>
        </p:txBody>
      </p:sp>
      <p:sp>
        <p:nvSpPr>
          <p:cNvPr id="423" name="Google Shape;423;p19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Screen shot of GLOBE protoocol chapters." id="424" name="Google Shape;424;p19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549428">
            <a:off x="6272887" y="1764049"/>
            <a:ext cx="1744904" cy="190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9"/>
          <p:cNvPicPr preferRelativeResize="0"/>
          <p:nvPr>
            <p:ph idx="3" type="body"/>
          </p:nvPr>
        </p:nvPicPr>
        <p:blipFill rotWithShape="1">
          <a:blip r:embed="rId4">
            <a:alphaModFix/>
          </a:blip>
          <a:srcRect b="0" l="-475" r="-595" t="0"/>
          <a:stretch/>
        </p:blipFill>
        <p:spPr>
          <a:xfrm>
            <a:off x="5235175" y="3959581"/>
            <a:ext cx="3838200" cy="172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Escuela-Educacion-Ppal.png" id="426" name="Google Shape;426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0"/>
          <p:cNvSpPr txBox="1"/>
          <p:nvPr>
            <p:ph idx="4294967295" type="title"/>
          </p:nvPr>
        </p:nvSpPr>
        <p:spPr>
          <a:xfrm>
            <a:off x="500743" y="792389"/>
            <a:ext cx="8107363" cy="552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800"/>
              <a:buFont typeface="Arial"/>
              <a:buNone/>
            </a:pPr>
            <a:r>
              <a:rPr lang="es-AR" sz="2800"/>
              <a:t>Otras fuentes de datos para ideas - HoloGLOBE</a:t>
            </a:r>
            <a:endParaRPr sz="2800"/>
          </a:p>
        </p:txBody>
      </p:sp>
      <p:sp>
        <p:nvSpPr>
          <p:cNvPr id="432" name="Google Shape;432;p20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2326625" y="3208892"/>
            <a:ext cx="3682289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142852" lvl="0" marL="14285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IceSat2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2852" lvl="0" marL="14285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Suomi NPP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2852" lvl="0" marL="14285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Global Precipitation Measurement (GPM)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2852" lvl="0" marL="14285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Terra/Aqua –MODIS Instrument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2852" lvl="0" marL="14285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GLOBE Earth System – Geovisualizations</a:t>
            </a:r>
            <a:endParaRPr b="0" i="0" sz="1800" u="none" cap="none" strike="noStrike">
              <a:solidFill>
                <a:srgbClr val="29488D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42852" lvl="0" marL="14285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800"/>
              <a:buFont typeface="Arial"/>
              <a:buChar char="•"/>
            </a:pPr>
            <a:r>
              <a:rPr b="0" i="0" lang="es-AR" sz="1800" u="none" cap="none" strike="noStrike">
                <a:solidFill>
                  <a:srgbClr val="29488D"/>
                </a:solidFill>
                <a:latin typeface="Arial"/>
                <a:ea typeface="Arial"/>
                <a:cs typeface="Arial"/>
                <a:sym typeface="Arial"/>
              </a:rPr>
              <a:t>NOAA Science on a Sphere (SOS)</a:t>
            </a:r>
            <a:endParaRPr b="0" i="0" sz="1800" u="none" cap="none" strike="noStrike">
              <a:solidFill>
                <a:srgbClr val="29488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4" name="Google Shape;43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7659" y="3168389"/>
            <a:ext cx="1247654" cy="1264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58564" y="1344839"/>
            <a:ext cx="3538932" cy="182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0"/>
          <p:cNvPicPr preferRelativeResize="0"/>
          <p:nvPr/>
        </p:nvPicPr>
        <p:blipFill rotWithShape="1">
          <a:blip r:embed="rId5">
            <a:alphaModFix/>
          </a:blip>
          <a:srcRect b="28450" l="0" r="0" t="20341"/>
          <a:stretch/>
        </p:blipFill>
        <p:spPr>
          <a:xfrm>
            <a:off x="6546102" y="1344839"/>
            <a:ext cx="2458370" cy="2238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854" y="1371807"/>
            <a:ext cx="2049973" cy="1492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7855" y="3007258"/>
            <a:ext cx="2049973" cy="1444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17855" y="4633121"/>
            <a:ext cx="2061083" cy="13987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hotpinktech.files.wordpress.com/2018/11/screenshot_20181114-054628-collage.jpg?w=1024" id="440" name="Google Shape;440;p20"/>
          <p:cNvPicPr preferRelativeResize="0"/>
          <p:nvPr/>
        </p:nvPicPr>
        <p:blipFill rotWithShape="1">
          <a:blip r:embed="rId9">
            <a:alphaModFix/>
          </a:blip>
          <a:srcRect b="1349" l="50673" r="1355" t="50229"/>
          <a:stretch/>
        </p:blipFill>
        <p:spPr>
          <a:xfrm>
            <a:off x="6529616" y="3604611"/>
            <a:ext cx="2474856" cy="2498058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20"/>
          <p:cNvSpPr txBox="1"/>
          <p:nvPr/>
        </p:nvSpPr>
        <p:spPr>
          <a:xfrm>
            <a:off x="3628197" y="5579449"/>
            <a:ext cx="285892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AR" sz="1400" u="none" cap="none" strike="noStrike">
                <a:solidFill>
                  <a:srgbClr val="29488D"/>
                </a:solidFill>
                <a:latin typeface="Calibri"/>
                <a:ea typeface="Calibri"/>
                <a:cs typeface="Calibri"/>
                <a:sym typeface="Calibri"/>
              </a:rPr>
              <a:t>Google play: </a:t>
            </a:r>
            <a:r>
              <a:rPr b="0" i="0" lang="es-AR" sz="1400" u="sng" cap="none" strike="noStrike">
                <a:solidFill>
                  <a:srgbClr val="29488D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https://bit.ly/2Tglvh9</a:t>
            </a:r>
            <a:r>
              <a:rPr b="0" i="0" lang="es-AR" sz="1400" u="none" cap="none" strike="noStrike">
                <a:solidFill>
                  <a:srgbClr val="29488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s-AR" sz="1400" u="none" cap="none" strike="noStrike">
                <a:solidFill>
                  <a:srgbClr val="29488D"/>
                </a:solidFill>
                <a:latin typeface="Calibri"/>
                <a:ea typeface="Calibri"/>
                <a:cs typeface="Calibri"/>
                <a:sym typeface="Calibri"/>
              </a:rPr>
              <a:t>App Store: </a:t>
            </a:r>
            <a:r>
              <a:rPr b="0" i="0" lang="es-AR" sz="1400" u="sng" cap="none" strike="noStrike">
                <a:solidFill>
                  <a:srgbClr val="29488D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https://apple.co/2yJdCrn</a:t>
            </a:r>
            <a:r>
              <a:rPr b="0" i="0" lang="es-AR" sz="1400" u="none" cap="none" strike="noStrike">
                <a:solidFill>
                  <a:srgbClr val="29488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29488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442" name="Google Shape;442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48" name="Google Shape;448;p21"/>
          <p:cNvSpPr txBox="1"/>
          <p:nvPr/>
        </p:nvSpPr>
        <p:spPr>
          <a:xfrm>
            <a:off x="500743" y="792389"/>
            <a:ext cx="8107363" cy="552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970"/>
              <a:buFont typeface="Arial"/>
              <a:buNone/>
            </a:pPr>
            <a:r>
              <a:rPr b="0" i="0" lang="es-AR" sz="297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Otras fuentes de datos para ideas - Worldview</a:t>
            </a:r>
            <a:endParaRPr b="0" i="0" sz="2970" u="none" cap="none" strike="noStrike">
              <a:solidFill>
                <a:srgbClr val="9B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21"/>
          <p:cNvPicPr preferRelativeResize="0"/>
          <p:nvPr/>
        </p:nvPicPr>
        <p:blipFill rotWithShape="1">
          <a:blip r:embed="rId3">
            <a:alphaModFix/>
          </a:blip>
          <a:srcRect b="9788" l="237" r="25001" t="16136"/>
          <a:stretch/>
        </p:blipFill>
        <p:spPr>
          <a:xfrm>
            <a:off x="892628" y="1579650"/>
            <a:ext cx="7576458" cy="4222548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1"/>
          <p:cNvSpPr/>
          <p:nvPr/>
        </p:nvSpPr>
        <p:spPr>
          <a:xfrm>
            <a:off x="2618220" y="5801807"/>
            <a:ext cx="387240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AR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https://worldview.earthdata.nasa.gov/</a:t>
            </a:r>
            <a:r>
              <a:rPr b="0" i="0" lang="es-AR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451" name="Google Shape;451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57" name="Google Shape;457;p22"/>
          <p:cNvSpPr txBox="1"/>
          <p:nvPr/>
        </p:nvSpPr>
        <p:spPr>
          <a:xfrm>
            <a:off x="87086" y="1000397"/>
            <a:ext cx="8893627" cy="552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430"/>
              <a:buFont typeface="Arial"/>
              <a:buNone/>
            </a:pPr>
            <a:r>
              <a:rPr b="0" i="0" lang="es-AR" sz="243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Otras fuentes de datos para ideas – Google Earth Engine</a:t>
            </a:r>
            <a:endParaRPr b="0" i="0" sz="2430" u="none" cap="none" strike="noStrike">
              <a:solidFill>
                <a:srgbClr val="9B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p22"/>
          <p:cNvPicPr preferRelativeResize="0"/>
          <p:nvPr/>
        </p:nvPicPr>
        <p:blipFill rotWithShape="1">
          <a:blip r:embed="rId3">
            <a:alphaModFix/>
          </a:blip>
          <a:srcRect b="10001" l="596" r="25831" t="14653"/>
          <a:stretch/>
        </p:blipFill>
        <p:spPr>
          <a:xfrm>
            <a:off x="3744000" y="1995666"/>
            <a:ext cx="5400000" cy="3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2"/>
          <p:cNvPicPr preferRelativeResize="0"/>
          <p:nvPr/>
        </p:nvPicPr>
        <p:blipFill rotWithShape="1">
          <a:blip r:embed="rId4">
            <a:alphaModFix/>
          </a:blip>
          <a:srcRect b="9362" l="0" r="25951" t="15502"/>
          <a:stretch/>
        </p:blipFill>
        <p:spPr>
          <a:xfrm>
            <a:off x="0" y="2024353"/>
            <a:ext cx="5400000" cy="308199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22"/>
          <p:cNvSpPr/>
          <p:nvPr/>
        </p:nvSpPr>
        <p:spPr>
          <a:xfrm>
            <a:off x="2431696" y="5135033"/>
            <a:ext cx="429149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AR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https://earthengine.google.com/timelapse/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461" name="Google Shape;461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67" name="Google Shape;467;p23"/>
          <p:cNvSpPr txBox="1"/>
          <p:nvPr/>
        </p:nvSpPr>
        <p:spPr>
          <a:xfrm>
            <a:off x="315687" y="1000397"/>
            <a:ext cx="8523514" cy="552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700"/>
              <a:buFont typeface="Arial"/>
              <a:buNone/>
            </a:pPr>
            <a:r>
              <a:rPr b="0" i="0" lang="es-AR" sz="27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Otras fuentes de datos para ideas – Earth observatory</a:t>
            </a:r>
            <a:endParaRPr b="0" i="0" sz="2700" u="none" cap="none" strike="noStrike">
              <a:solidFill>
                <a:srgbClr val="9B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0093" y="1552847"/>
            <a:ext cx="4762522" cy="4521382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23"/>
          <p:cNvSpPr/>
          <p:nvPr/>
        </p:nvSpPr>
        <p:spPr>
          <a:xfrm>
            <a:off x="5312228" y="5828008"/>
            <a:ext cx="2667001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s-AR" sz="1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https://earthobservatory.nasa.gov/global-maps</a:t>
            </a:r>
            <a:endParaRPr b="0" i="0" sz="1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470" name="Google Shape;470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2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76" name="Google Shape;476;p24"/>
          <p:cNvSpPr txBox="1"/>
          <p:nvPr/>
        </p:nvSpPr>
        <p:spPr>
          <a:xfrm>
            <a:off x="315687" y="1000397"/>
            <a:ext cx="8523514" cy="552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700"/>
              <a:buFont typeface="Arial"/>
              <a:buNone/>
            </a:pPr>
            <a:r>
              <a:rPr b="0" i="0" lang="es-AR" sz="27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Otras fuentes de datos para ideas – Earth nullschool</a:t>
            </a:r>
            <a:endParaRPr b="0" i="0" sz="2700" u="none" cap="none" strike="noStrike">
              <a:solidFill>
                <a:srgbClr val="9B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p24"/>
          <p:cNvPicPr preferRelativeResize="0"/>
          <p:nvPr/>
        </p:nvPicPr>
        <p:blipFill rotWithShape="1">
          <a:blip r:embed="rId3">
            <a:alphaModFix/>
          </a:blip>
          <a:srcRect b="6100" l="1" r="31873" t="14291"/>
          <a:stretch/>
        </p:blipFill>
        <p:spPr>
          <a:xfrm>
            <a:off x="0" y="1955614"/>
            <a:ext cx="4593771" cy="293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4"/>
          <p:cNvPicPr preferRelativeResize="0"/>
          <p:nvPr/>
        </p:nvPicPr>
        <p:blipFill rotWithShape="1">
          <a:blip r:embed="rId4">
            <a:alphaModFix/>
          </a:blip>
          <a:srcRect b="5978" l="0" r="31667" t="14232"/>
          <a:stretch/>
        </p:blipFill>
        <p:spPr>
          <a:xfrm>
            <a:off x="4593771" y="1955615"/>
            <a:ext cx="4550229" cy="293689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24"/>
          <p:cNvSpPr/>
          <p:nvPr/>
        </p:nvSpPr>
        <p:spPr>
          <a:xfrm>
            <a:off x="3131092" y="5110610"/>
            <a:ext cx="288181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AR" sz="18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https://earth.nullschool.net/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-Escuela-Educacion-Ppal.png" id="480" name="Google Shape;480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486" name="Google Shape;486;p61"/>
          <p:cNvSpPr txBox="1"/>
          <p:nvPr/>
        </p:nvSpPr>
        <p:spPr>
          <a:xfrm>
            <a:off x="315687" y="1000397"/>
            <a:ext cx="8523514" cy="552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700"/>
              <a:buFont typeface="Arial"/>
              <a:buNone/>
            </a:pPr>
            <a:r>
              <a:rPr b="0" i="0" lang="es-AR" sz="2700" u="none" cap="none" strike="noStrike">
                <a:solidFill>
                  <a:srgbClr val="9B2600"/>
                </a:solidFill>
                <a:latin typeface="Arial"/>
                <a:ea typeface="Arial"/>
                <a:cs typeface="Arial"/>
                <a:sym typeface="Arial"/>
              </a:rPr>
              <a:t>Yo no solo leo ciencia – Yo hago ciencia</a:t>
            </a:r>
            <a:endParaRPr b="0" i="0" sz="2700" u="none" cap="none" strike="noStrike">
              <a:solidFill>
                <a:srgbClr val="9B2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ogo-Escuela-Educacion-Ppal.png" id="487" name="Google Shape;487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a2.sphotos.ak.fbcdn.net/hphotos-ak-snc7/s720x720/598847_337773012957558_1865012688_n.jpg" id="488" name="Google Shape;488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644" y="1995666"/>
            <a:ext cx="8229600" cy="30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62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Soñar con ser Científico</a:t>
            </a:r>
            <a:endParaRPr sz="3240"/>
          </a:p>
        </p:txBody>
      </p:sp>
      <p:sp>
        <p:nvSpPr>
          <p:cNvPr id="494" name="Google Shape;494;p62"/>
          <p:cNvSpPr txBox="1"/>
          <p:nvPr>
            <p:ph idx="2" type="body"/>
          </p:nvPr>
        </p:nvSpPr>
        <p:spPr>
          <a:xfrm>
            <a:off x="4395012" y="1582856"/>
            <a:ext cx="4520388" cy="46623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975"/>
              <a:buNone/>
            </a:pPr>
            <a:r>
              <a:rPr lang="es-AR" sz="2380">
                <a:latin typeface="Arial"/>
                <a:ea typeface="Arial"/>
                <a:cs typeface="Arial"/>
                <a:sym typeface="Arial"/>
              </a:rPr>
              <a:t>Ciencia</a:t>
            </a:r>
            <a:endParaRPr/>
          </a:p>
          <a:p>
            <a:pPr indent="-26670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975"/>
              <a:buFont typeface="Arial"/>
              <a:buChar char="•"/>
            </a:pPr>
            <a:r>
              <a:rPr b="0" lang="es-AR" sz="2380"/>
              <a:t>Es un proceso  que produce conocimientos </a:t>
            </a:r>
            <a:endParaRPr/>
          </a:p>
          <a:p>
            <a:pPr indent="-26670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975"/>
              <a:buFont typeface="Arial"/>
              <a:buChar char="•"/>
            </a:pPr>
            <a:r>
              <a:rPr b="0" lang="es-AR" sz="2380"/>
              <a:t>El proceso debe ser ordenado</a:t>
            </a:r>
            <a:endParaRPr/>
          </a:p>
          <a:p>
            <a:pPr indent="-26670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975"/>
              <a:buFont typeface="Arial"/>
              <a:buChar char="•"/>
            </a:pPr>
            <a:r>
              <a:rPr b="0" lang="es-AR" sz="2380"/>
              <a:t>La ciencia existe porque las personas son curiosas</a:t>
            </a:r>
            <a:endParaRPr/>
          </a:p>
          <a:p>
            <a:pPr indent="-26670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975"/>
              <a:buFont typeface="Arial"/>
              <a:buChar char="•"/>
            </a:pPr>
            <a:r>
              <a:rPr b="0" lang="es-AR" sz="2380"/>
              <a:t>Se observa algo y se intenta explicar por qué</a:t>
            </a:r>
            <a:endParaRPr/>
          </a:p>
          <a:p>
            <a:pPr indent="-266700" lvl="0" marL="2667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975"/>
              <a:buFont typeface="Arial"/>
              <a:buChar char="•"/>
            </a:pPr>
            <a:r>
              <a:rPr b="0" lang="es-AR" sz="2380"/>
              <a:t>La ciencia aplicada busca aplicar los conocimiento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656"/>
              <a:buNone/>
            </a:pPr>
            <a:r>
              <a:t/>
            </a:r>
            <a:endParaRPr b="0" sz="2125"/>
          </a:p>
        </p:txBody>
      </p:sp>
      <p:sp>
        <p:nvSpPr>
          <p:cNvPr id="495" name="Google Shape;495;p6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496" name="Google Shape;496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62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9927" r="0" t="0"/>
          <a:stretch/>
        </p:blipFill>
        <p:spPr>
          <a:xfrm>
            <a:off x="185196" y="2476437"/>
            <a:ext cx="4102642" cy="3012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3"/>
          <p:cNvSpPr txBox="1"/>
          <p:nvPr>
            <p:ph type="title"/>
          </p:nvPr>
        </p:nvSpPr>
        <p:spPr>
          <a:xfrm>
            <a:off x="495300" y="5353049"/>
            <a:ext cx="8163672" cy="552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/>
              <a:t>Aplicando conocimiento – cocinando ciencia</a:t>
            </a:r>
            <a:endParaRPr/>
          </a:p>
        </p:txBody>
      </p:sp>
      <p:sp>
        <p:nvSpPr>
          <p:cNvPr id="503" name="Google Shape;503;p6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04" name="Google Shape;504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pessoa, interior, alimentação, homem&#10;&#10;Descrição gerada automaticamente" id="505" name="Google Shape;505;p63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18332" r="18331" t="0"/>
          <a:stretch/>
        </p:blipFill>
        <p:spPr>
          <a:xfrm>
            <a:off x="495300" y="1422168"/>
            <a:ext cx="3258748" cy="34276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captura de ecrã&#10;&#10;Descrição gerada automaticamente" id="506" name="Google Shape;506;p63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27985" y="1422168"/>
            <a:ext cx="4681425" cy="3512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6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12" name="Google Shape;512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6577" y="833378"/>
            <a:ext cx="8116785" cy="513915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exterior, rocha, pessoa, pessoas&#10;&#10;Descrição gerada automaticamente" id="514" name="Google Shape;51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42519" y="2490425"/>
            <a:ext cx="1620456" cy="13503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" name="Google Shape;261;p3"/>
          <p:cNvGraphicFramePr/>
          <p:nvPr/>
        </p:nvGraphicFramePr>
        <p:xfrm>
          <a:off x="225888" y="80901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{BF3862F0-E541-4EB7-886F-1D10863FA178}</a:tableStyleId>
              </a:tblPr>
              <a:tblGrid>
                <a:gridCol w="1349125"/>
                <a:gridCol w="2023675"/>
                <a:gridCol w="5336500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Fechas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Título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Descripción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s-AR" sz="1600" u="none" cap="none" strike="noStrike"/>
                        <a:t>9 de agosto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Visión general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Presentación de investigaciones en IVSS y de GLOBE Games. Empezar una investigación desde cero. Método científico.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23 de agosto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Plan de investigación. Ejemplos de investigaciones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Presentación de investigaciones realizadas por estudiantes latinoamericanos. Ideas de investigación. BUNDLE PROTOCOLS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(Combo de protocolos)  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13 de septiembre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Metodología de investigación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Protocolos GLOBE. ¿Dónde y cómo obtener datos de GLOBE?  Otras fuentes de datos. Buenas prácticas de investigación.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27 de septiembre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Presentación de resultados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Descargar datos y visualizaciones en GLOBE y otros. Descargar y procesar archivos csv. Descargar archivos kml en GLOBE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11 de octubre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Análisis de datos. Discusión y Conclusiones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¿Cómo mostrar los datos? Promedios, frecuencias, histogramas, tablas, líneas de tendencia, correlaciones, otros.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25 de octubre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Redacción del reporte de investigación.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es-AR" sz="1600" u="none" cap="none" strike="noStrike"/>
                        <a:t>Las secciones del informe. Formato APA para citas en el texto, bibliografía. Plagio.</a:t>
                      </a:r>
                      <a:endParaRPr sz="1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b="1" lang="es-AR" sz="1600" u="none" cap="none" strike="noStrike"/>
                        <a:t>1 de noviembre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b="1" lang="es-AR" sz="1600" u="none" cap="none" strike="noStrike"/>
                        <a:t>Presentación de la investigación. Badges</a:t>
                      </a:r>
                      <a:endParaRPr b="1" sz="16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s-AR" sz="1600" u="none" cap="none" strike="noStrike"/>
                        <a:t>Presentación con diapositivas, poster, video. Otros recursos CODAP. ¿Cómo aplicar a los Badges?</a:t>
                      </a:r>
                      <a:endParaRPr sz="16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62" name="Google Shape;262;p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263" name="Google Shape;26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5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Observación</a:t>
            </a:r>
            <a:endParaRPr sz="3240"/>
          </a:p>
        </p:txBody>
      </p:sp>
      <p:sp>
        <p:nvSpPr>
          <p:cNvPr id="520" name="Google Shape;520;p65"/>
          <p:cNvSpPr txBox="1"/>
          <p:nvPr>
            <p:ph idx="1" type="body"/>
          </p:nvPr>
        </p:nvSpPr>
        <p:spPr>
          <a:xfrm>
            <a:off x="495300" y="1518699"/>
            <a:ext cx="5022905" cy="40087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s-AR" sz="2040"/>
              <a:t>Curiosidad</a:t>
            </a:r>
            <a:endParaRPr/>
          </a:p>
          <a:p>
            <a:pPr indent="-1524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None/>
            </a:pPr>
            <a:r>
              <a:t/>
            </a:r>
            <a:endParaRPr sz="204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s-AR" sz="2040"/>
              <a:t>Luego se observa con cuidado</a:t>
            </a:r>
            <a:endParaRPr/>
          </a:p>
          <a:p>
            <a:pPr indent="-1524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None/>
            </a:pPr>
            <a:r>
              <a:t/>
            </a:r>
            <a:endParaRPr sz="204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s-AR" sz="2040"/>
              <a:t>Se busca información</a:t>
            </a:r>
            <a:endParaRPr/>
          </a:p>
          <a:p>
            <a:pPr indent="-1524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None/>
            </a:pPr>
            <a:r>
              <a:t/>
            </a:r>
            <a:endParaRPr sz="2040"/>
          </a:p>
          <a:p>
            <a:pPr indent="-342900" lvl="0" marL="3429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lang="es-AR" sz="2040"/>
              <a:t>El proceso de observación debe llevar a la toma de datos preliminares o registros de los hechos (diario de campo) características que se observan</a:t>
            </a:r>
            <a:endParaRPr sz="2040"/>
          </a:p>
        </p:txBody>
      </p:sp>
      <p:sp>
        <p:nvSpPr>
          <p:cNvPr id="521" name="Google Shape;521;p65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22" name="Google Shape;52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4.bp.blogspot.com/-i0OBCIznkHs/T9Ub1Z9MBlI/AAAAAAAADvI/do2qsYOV-zo/s320/imagen+observacion.jpg" id="523" name="Google Shape;523;p65">
            <a:hlinkClick r:id="rId4"/>
          </p:cNvPr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40549" y="1519238"/>
            <a:ext cx="2209577" cy="19002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pessoa, homem, exterior, árvore&#10;&#10;Descrição gerada automaticamente" id="524" name="Google Shape;524;p65"/>
          <p:cNvPicPr preferRelativeResize="0"/>
          <p:nvPr>
            <p:ph idx="3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88013" y="3566145"/>
            <a:ext cx="2914650" cy="19355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66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Preguntas de Investigación</a:t>
            </a:r>
            <a:endParaRPr/>
          </a:p>
        </p:txBody>
      </p:sp>
      <p:sp>
        <p:nvSpPr>
          <p:cNvPr id="530" name="Google Shape;530;p66"/>
          <p:cNvSpPr txBox="1"/>
          <p:nvPr>
            <p:ph idx="1" type="body"/>
          </p:nvPr>
        </p:nvSpPr>
        <p:spPr>
          <a:xfrm>
            <a:off x="194359" y="1518699"/>
            <a:ext cx="3592404" cy="4500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s-AR" sz="1679"/>
              <a:t>Ejercicio constante de</a:t>
            </a:r>
            <a:endParaRPr sz="1679"/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s-AR" sz="2170"/>
              <a:t>Capacidad de Asombro:</a:t>
            </a:r>
            <a:endParaRPr sz="2170"/>
          </a:p>
          <a:p>
            <a:pPr indent="-2222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s-AR" sz="1679"/>
              <a:t>Qué </a:t>
            </a:r>
            <a:endParaRPr/>
          </a:p>
          <a:p>
            <a:pPr indent="-2222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s-AR" sz="1679"/>
              <a:t>Por qué</a:t>
            </a:r>
            <a:endParaRPr/>
          </a:p>
          <a:p>
            <a:pPr indent="-2222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s-AR" sz="1679"/>
              <a:t>Para qué</a:t>
            </a:r>
            <a:endParaRPr/>
          </a:p>
          <a:p>
            <a:pPr indent="-2222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s-AR" sz="1679"/>
              <a:t>Cómo </a:t>
            </a:r>
            <a:endParaRPr sz="1679"/>
          </a:p>
          <a:p>
            <a:pPr indent="-317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679"/>
          </a:p>
          <a:p>
            <a:pPr indent="-317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679"/>
          </a:p>
          <a:p>
            <a:pPr indent="-317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679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r>
              <a:rPr lang="es-AR" sz="1679"/>
              <a:t>Para ello puede:</a:t>
            </a:r>
            <a:endParaRPr/>
          </a:p>
          <a:p>
            <a:pPr indent="-2222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s-AR" sz="1400"/>
              <a:t>Consultar con científicos</a:t>
            </a:r>
            <a:endParaRPr/>
          </a:p>
          <a:p>
            <a:pPr indent="-2222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s-AR" sz="1400"/>
              <a:t>Leer </a:t>
            </a:r>
            <a:endParaRPr sz="1400"/>
          </a:p>
          <a:p>
            <a:pPr indent="-222250" lvl="1" marL="7175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lang="es-AR" sz="1400"/>
              <a:t>Hacer observaciones adicionales</a:t>
            </a:r>
            <a:endParaRPr sz="1679"/>
          </a:p>
        </p:txBody>
      </p:sp>
      <p:sp>
        <p:nvSpPr>
          <p:cNvPr id="531" name="Google Shape;531;p66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32" name="Google Shape;532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16741" l="27084" r="13749" t="24651"/>
          <a:stretch/>
        </p:blipFill>
        <p:spPr>
          <a:xfrm>
            <a:off x="4399870" y="1383948"/>
            <a:ext cx="4703806" cy="26208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34" name="Google Shape;534;p66"/>
          <p:cNvGraphicFramePr/>
          <p:nvPr/>
        </p:nvGraphicFramePr>
        <p:xfrm>
          <a:off x="4712034" y="4004839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{BF3862F0-E541-4EB7-886F-1D10863FA178}</a:tableStyleId>
              </a:tblPr>
              <a:tblGrid>
                <a:gridCol w="959650"/>
                <a:gridCol w="1658100"/>
                <a:gridCol w="1461725"/>
              </a:tblGrid>
              <a:tr h="412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50" u="none" cap="none" strike="noStrike"/>
                        <a:t> 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Preguntas muy interesantes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AR" sz="1200" u="none" cap="none" strike="noStrike">
                          <a:solidFill>
                            <a:schemeClr val="l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Preguntas no tan interesantes </a:t>
                      </a:r>
                      <a:endParaRPr/>
                    </a:p>
                  </a:txBody>
                  <a:tcPr marT="0" marB="0" marR="0" marL="0" anchor="ctr"/>
                </a:tc>
              </a:tr>
              <a:tr h="4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Respondidas</a:t>
                      </a:r>
                      <a:endParaRPr/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50" u="none" cap="none" strike="noStrike"/>
                        <a:t>1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50" u="none" cap="none" strike="noStrike"/>
                        <a:t>2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  <a:tr h="641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2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información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800" u="none" cap="none" strike="noStrike"/>
                        <a:t>3 EUREKA QUESTION</a:t>
                      </a:r>
                      <a:endParaRPr sz="24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1050" u="none" cap="none" strike="noStrike"/>
                        <a:t>4</a:t>
                      </a:r>
                      <a:endParaRPr sz="1200" u="none" cap="none" strike="noStrik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0" marB="0" marR="0" marL="0" anchor="ctr"/>
                </a:tc>
              </a:tr>
            </a:tbl>
          </a:graphicData>
        </a:graphic>
      </p:graphicFrame>
      <p:pic>
        <p:nvPicPr>
          <p:cNvPr descr="http://www.librosyliteratura.es/wp-content/uploads/2012/12/libros-educativos.jpg" id="535" name="Google Shape;535;p66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09468" y="2587889"/>
            <a:ext cx="1778237" cy="2068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7"/>
          <p:cNvSpPr txBox="1"/>
          <p:nvPr>
            <p:ph type="title"/>
          </p:nvPr>
        </p:nvSpPr>
        <p:spPr>
          <a:xfrm>
            <a:off x="495299" y="763929"/>
            <a:ext cx="8085483" cy="691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2400">
                <a:latin typeface="Arial"/>
                <a:ea typeface="Arial"/>
                <a:cs typeface="Arial"/>
                <a:sym typeface="Arial"/>
              </a:rPr>
              <a:t>Hipótesis: </a:t>
            </a:r>
            <a:br>
              <a:rPr lang="es-AR" sz="2400">
                <a:latin typeface="Arial"/>
                <a:ea typeface="Arial"/>
                <a:cs typeface="Arial"/>
                <a:sym typeface="Arial"/>
              </a:rPr>
            </a:br>
            <a:r>
              <a:rPr lang="es-AR" sz="2400">
                <a:latin typeface="Arial"/>
                <a:ea typeface="Arial"/>
                <a:cs typeface="Arial"/>
                <a:sym typeface="Arial"/>
              </a:rPr>
              <a:t>Las posibles respuestas</a:t>
            </a:r>
            <a:endParaRPr sz="2400"/>
          </a:p>
        </p:txBody>
      </p:sp>
      <p:sp>
        <p:nvSpPr>
          <p:cNvPr id="541" name="Google Shape;541;p67"/>
          <p:cNvSpPr txBox="1"/>
          <p:nvPr>
            <p:ph idx="1" type="body"/>
          </p:nvPr>
        </p:nvSpPr>
        <p:spPr>
          <a:xfrm>
            <a:off x="668925" y="3177250"/>
            <a:ext cx="1958528" cy="810228"/>
          </a:xfrm>
          <a:prstGeom prst="rect">
            <a:avLst/>
          </a:prstGeom>
          <a:solidFill>
            <a:srgbClr val="F1E2C5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</a:pPr>
            <a:r>
              <a:rPr lang="es-AR"/>
              <a:t>Capaces de ser respondidas:</a:t>
            </a:r>
            <a:endParaRPr/>
          </a:p>
        </p:txBody>
      </p:sp>
      <p:sp>
        <p:nvSpPr>
          <p:cNvPr id="542" name="Google Shape;542;p67"/>
          <p:cNvSpPr txBox="1"/>
          <p:nvPr>
            <p:ph idx="2" type="body"/>
          </p:nvPr>
        </p:nvSpPr>
        <p:spPr>
          <a:xfrm>
            <a:off x="3569549" y="1713053"/>
            <a:ext cx="1652950" cy="3738623"/>
          </a:xfrm>
          <a:prstGeom prst="rect">
            <a:avLst/>
          </a:prstGeom>
          <a:solidFill>
            <a:srgbClr val="E0C080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99"/>
              <a:buFont typeface="Arial"/>
              <a:buNone/>
            </a:pPr>
            <a:r>
              <a:rPr lang="es-AR" sz="1679"/>
              <a:t>Dónde: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225"/>
              <a:buFont typeface="Arial"/>
              <a:buNone/>
            </a:pPr>
            <a:r>
              <a:rPr lang="es-AR" sz="980"/>
              <a:t>Mapa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400"/>
              <a:buFont typeface="Arial"/>
              <a:buNone/>
            </a:pPr>
            <a:r>
              <a:t/>
            </a:r>
            <a:endParaRPr sz="1120"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99"/>
              <a:buFont typeface="Arial"/>
              <a:buNone/>
            </a:pPr>
            <a:r>
              <a:rPr lang="es-AR" sz="1679"/>
              <a:t>Cómo: 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575"/>
              <a:buFont typeface="Arial"/>
              <a:buNone/>
            </a:pPr>
            <a:r>
              <a:rPr lang="es-AR" sz="1260"/>
              <a:t>Protocolos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225"/>
              <a:buFont typeface="Arial"/>
              <a:buNone/>
            </a:pPr>
            <a:r>
              <a:t/>
            </a:r>
            <a:endParaRPr sz="980"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99"/>
              <a:buFont typeface="Arial"/>
              <a:buNone/>
            </a:pPr>
            <a:r>
              <a:rPr lang="es-AR" sz="1679"/>
              <a:t>Cuándo: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400"/>
              <a:buFont typeface="Arial"/>
              <a:buNone/>
            </a:pPr>
            <a:r>
              <a:rPr lang="es-AR" sz="1120"/>
              <a:t>Inicio – Fin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400"/>
              <a:buFont typeface="Arial"/>
              <a:buNone/>
            </a:pPr>
            <a:r>
              <a:rPr lang="es-AR" sz="1120"/>
              <a:t>Frecuencia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400"/>
              <a:buFont typeface="Arial"/>
              <a:buNone/>
            </a:pPr>
            <a:r>
              <a:t/>
            </a:r>
            <a:endParaRPr sz="1120"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099"/>
              <a:buFont typeface="Arial"/>
              <a:buNone/>
            </a:pPr>
            <a:r>
              <a:rPr lang="es-AR" sz="1679"/>
              <a:t>Con qué: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575"/>
              <a:buFont typeface="Arial"/>
              <a:buNone/>
            </a:pPr>
            <a:r>
              <a:rPr lang="es-AR" sz="1260"/>
              <a:t>Equipo, </a:t>
            </a:r>
            <a:endParaRPr/>
          </a:p>
          <a:p>
            <a:pPr indent="0" lvl="0" marL="0" marR="0" rtl="0" algn="l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575"/>
              <a:buFont typeface="Arial"/>
              <a:buNone/>
            </a:pPr>
            <a:r>
              <a:rPr lang="es-AR" sz="1260"/>
              <a:t>hojas de datos</a:t>
            </a:r>
            <a:endParaRPr sz="1679"/>
          </a:p>
        </p:txBody>
      </p:sp>
      <p:sp>
        <p:nvSpPr>
          <p:cNvPr id="543" name="Google Shape;543;p67"/>
          <p:cNvSpPr txBox="1"/>
          <p:nvPr>
            <p:ph idx="5" type="body"/>
          </p:nvPr>
        </p:nvSpPr>
        <p:spPr>
          <a:xfrm>
            <a:off x="6164596" y="3177250"/>
            <a:ext cx="2589805" cy="810228"/>
          </a:xfrm>
          <a:prstGeom prst="rect">
            <a:avLst/>
          </a:prstGeom>
          <a:solidFill>
            <a:srgbClr val="BE8E2E"/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2250"/>
              <a:buFont typeface="Arial"/>
              <a:buNone/>
            </a:pPr>
            <a:r>
              <a:rPr lang="es-AR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PLAN DE INVESTIGACIÓN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67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45" name="Google Shape;545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67"/>
          <p:cNvSpPr/>
          <p:nvPr/>
        </p:nvSpPr>
        <p:spPr>
          <a:xfrm>
            <a:off x="1724628" y="5451677"/>
            <a:ext cx="5995686" cy="57873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B2E5A"/>
          </a:solidFill>
          <a:ln cap="flat" cmpd="sng" w="254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8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Título y autores</a:t>
            </a:r>
            <a:endParaRPr sz="3240"/>
          </a:p>
        </p:txBody>
      </p:sp>
      <p:sp>
        <p:nvSpPr>
          <p:cNvPr id="552" name="Google Shape;552;p6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53" name="Google Shape;553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16658" l="27098" r="26977" t="19612"/>
          <a:stretch/>
        </p:blipFill>
        <p:spPr>
          <a:xfrm>
            <a:off x="495644" y="2444779"/>
            <a:ext cx="3989388" cy="311403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68"/>
          <p:cNvSpPr txBox="1"/>
          <p:nvPr/>
        </p:nvSpPr>
        <p:spPr>
          <a:xfrm>
            <a:off x="668921" y="1671533"/>
            <a:ext cx="8163672" cy="55245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600"/>
              <a:buFont typeface="Arial"/>
              <a:buNone/>
            </a:pPr>
            <a:r>
              <a:rPr b="0" i="0" lang="es-AR" sz="2170" u="none" cap="none" strike="noStrik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Título: Usa una gran conclusión y escríbela en forma atractiva</a:t>
            </a:r>
            <a:endParaRPr/>
          </a:p>
        </p:txBody>
      </p:sp>
      <p:pic>
        <p:nvPicPr>
          <p:cNvPr id="556" name="Google Shape;556;p68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43205" y="2697198"/>
            <a:ext cx="3989388" cy="260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9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62" name="Google Shape;56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69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Introducción</a:t>
            </a:r>
            <a:endParaRPr/>
          </a:p>
        </p:txBody>
      </p:sp>
      <p:sp>
        <p:nvSpPr>
          <p:cNvPr id="564" name="Google Shape;564;p69"/>
          <p:cNvSpPr txBox="1"/>
          <p:nvPr>
            <p:ph idx="1" type="body"/>
          </p:nvPr>
        </p:nvSpPr>
        <p:spPr>
          <a:xfrm>
            <a:off x="495299" y="1564313"/>
            <a:ext cx="4192447" cy="44776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Font typeface="Arial"/>
              <a:buChar char="•"/>
            </a:pPr>
            <a:r>
              <a:rPr b="0" lang="es-AR" sz="1500"/>
              <a:t>La observación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Font typeface="Arial"/>
              <a:buChar char="•"/>
            </a:pPr>
            <a:r>
              <a:rPr b="0" lang="es-AR" sz="1500"/>
              <a:t>La pregunta de investigación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Font typeface="Arial"/>
              <a:buChar char="•"/>
            </a:pPr>
            <a:r>
              <a:rPr b="0" lang="es-AR" sz="1500"/>
              <a:t>Lo que me motiva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Font typeface="Arial"/>
              <a:buChar char="•"/>
            </a:pPr>
            <a:r>
              <a:rPr b="0" lang="es-AR" sz="1500"/>
              <a:t>Importancia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None/>
            </a:pPr>
            <a:r>
              <a:t/>
            </a:r>
            <a:endParaRPr b="0" sz="15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None/>
            </a:pPr>
            <a:r>
              <a:rPr b="0" lang="es-AR" sz="1500"/>
              <a:t>Usualmente comienza con una afirmación que se va desarrollando para terminar con los objetivos.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None/>
            </a:pPr>
            <a:r>
              <a:rPr b="0" lang="es-AR" sz="1500"/>
              <a:t>Nos cuenta cómo se nos ocurrió la idea  de investigar un tema.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None/>
            </a:pPr>
            <a:r>
              <a:rPr b="0" lang="es-AR" sz="1500"/>
              <a:t>¿Qué se ha investigado antes sobre ese tema?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None/>
            </a:pPr>
            <a:r>
              <a:rPr b="0" lang="es-AR" sz="1500"/>
              <a:t>¿Cuáles son los vacíos de información?, ¿qué no se sabe?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None/>
            </a:pPr>
            <a:r>
              <a:t/>
            </a:r>
            <a:endParaRPr b="0" sz="15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75"/>
              <a:buNone/>
            </a:pPr>
            <a:r>
              <a:rPr b="0" lang="es-AR" sz="1500"/>
              <a:t> CITAR! Costanza et al., 2017</a:t>
            </a:r>
            <a:endParaRPr b="0" sz="1500"/>
          </a:p>
        </p:txBody>
      </p:sp>
      <p:pic>
        <p:nvPicPr>
          <p:cNvPr descr="Uma imagem com mesa, interior, secretária, chão&#10;&#10;Descrição gerada automaticamente" id="565" name="Google Shape;565;p69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6245" y="1686659"/>
            <a:ext cx="3989388" cy="2755171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69"/>
          <p:cNvSpPr/>
          <p:nvPr/>
        </p:nvSpPr>
        <p:spPr>
          <a:xfrm>
            <a:off x="4687746" y="4644688"/>
            <a:ext cx="4294735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s-A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Bibliografía</a:t>
            </a:r>
            <a:r>
              <a:rPr b="0" i="0" lang="es-A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Costanza, R., de Groot, R., Braat, L., Kubiszewski, I., Fioramonti, L., Sutton, P., Farver, S., Grasso, M., 2017. Twenty years of ecosystem services: how far have we come and how far do we still need to go? Ecosystem Services 28, 1–16. </a:t>
            </a:r>
            <a:r>
              <a:rPr b="0" i="0" lang="es-AR" sz="12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https://doi.org/10.1016/j.ecoser.2017.09.008</a:t>
            </a:r>
            <a:r>
              <a:rPr b="0" i="0" lang="es-AR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70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72" name="Google Shape;572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2067" y="2211832"/>
            <a:ext cx="1505779" cy="19444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70"/>
          <p:cNvPicPr preferRelativeResize="0"/>
          <p:nvPr/>
        </p:nvPicPr>
        <p:blipFill rotWithShape="1">
          <a:blip r:embed="rId5">
            <a:alphaModFix/>
          </a:blip>
          <a:srcRect b="34667" l="60834" r="13666" t="19260"/>
          <a:stretch/>
        </p:blipFill>
        <p:spPr>
          <a:xfrm>
            <a:off x="6805914" y="3545551"/>
            <a:ext cx="2209329" cy="2245430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70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Metodología</a:t>
            </a:r>
            <a:endParaRPr sz="3240"/>
          </a:p>
        </p:txBody>
      </p:sp>
      <p:pic>
        <p:nvPicPr>
          <p:cNvPr id="576" name="Google Shape;576;p70"/>
          <p:cNvPicPr preferRelativeResize="0"/>
          <p:nvPr>
            <p:ph idx="3" type="body"/>
          </p:nvPr>
        </p:nvPicPr>
        <p:blipFill rotWithShape="1">
          <a:blip r:embed="rId6">
            <a:alphaModFix/>
          </a:blip>
          <a:srcRect b="23308" l="56075" r="10008" t="16691"/>
          <a:stretch/>
        </p:blipFill>
        <p:spPr>
          <a:xfrm>
            <a:off x="4677638" y="3803430"/>
            <a:ext cx="1997384" cy="19875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texto, mapa&#10;&#10;Descrição gerada com confiança muito alta" id="577" name="Google Shape;577;p70"/>
          <p:cNvPicPr preferRelativeResize="0"/>
          <p:nvPr>
            <p:ph idx="2" type="body"/>
          </p:nvPr>
        </p:nvPicPr>
        <p:blipFill rotWithShape="1">
          <a:blip r:embed="rId7">
            <a:alphaModFix/>
          </a:blip>
          <a:srcRect b="9399" l="0" r="534" t="11011"/>
          <a:stretch/>
        </p:blipFill>
        <p:spPr>
          <a:xfrm>
            <a:off x="4897853" y="1431235"/>
            <a:ext cx="3984364" cy="2129373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70"/>
          <p:cNvSpPr txBox="1"/>
          <p:nvPr>
            <p:ph idx="1" type="body"/>
          </p:nvPr>
        </p:nvSpPr>
        <p:spPr>
          <a:xfrm>
            <a:off x="495300" y="1431225"/>
            <a:ext cx="3525600" cy="44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845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b="0" lang="es-AR" sz="2300"/>
              <a:t>Dónde: Sitio de estudio</a:t>
            </a:r>
            <a:endParaRPr sz="2300"/>
          </a:p>
          <a:p>
            <a:pPr indent="-29845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b="0" lang="es-AR" sz="2300"/>
              <a:t>Cómo? Materiales, métodos (Protocolos)</a:t>
            </a:r>
            <a:endParaRPr sz="2300"/>
          </a:p>
          <a:p>
            <a:pPr indent="-29845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b="0" lang="es-AR" sz="2300"/>
              <a:t>Número de repeticiones </a:t>
            </a:r>
            <a:endParaRPr sz="2300"/>
          </a:p>
          <a:p>
            <a:pPr indent="-29845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b="0" lang="es-AR" sz="2300"/>
              <a:t>Frecuencia con la que se tomarán los datos</a:t>
            </a:r>
            <a:endParaRPr sz="2300"/>
          </a:p>
          <a:p>
            <a:pPr indent="-29845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b="0" lang="es-AR" sz="2300"/>
              <a:t>Registro de datos</a:t>
            </a:r>
            <a:endParaRPr sz="2300"/>
          </a:p>
          <a:p>
            <a:pPr indent="-298450" lvl="0" marL="3429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300"/>
              <a:buFont typeface="Arial"/>
              <a:buChar char="•"/>
            </a:pPr>
            <a:r>
              <a:rPr b="0" lang="es-AR" sz="2300"/>
              <a:t>Cómo pienso analizar los datos</a:t>
            </a:r>
            <a:endParaRPr sz="23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1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Experimentación</a:t>
            </a:r>
            <a:endParaRPr sz="3240"/>
          </a:p>
        </p:txBody>
      </p:sp>
      <p:sp>
        <p:nvSpPr>
          <p:cNvPr id="584" name="Google Shape;584;p71"/>
          <p:cNvSpPr txBox="1"/>
          <p:nvPr>
            <p:ph idx="1" type="body"/>
          </p:nvPr>
        </p:nvSpPr>
        <p:spPr>
          <a:xfrm>
            <a:off x="495301" y="1752485"/>
            <a:ext cx="4655434" cy="3774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es-AR"/>
              <a:t>REPETICIONES </a:t>
            </a:r>
            <a:r>
              <a:rPr b="0" lang="es-AR"/>
              <a:t>(al menos 3)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-190500" lvl="0" marL="17303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b="0" lang="es-AR"/>
              <a:t>Atento a recoger información: Datos</a:t>
            </a:r>
            <a:endParaRPr/>
          </a:p>
          <a:p>
            <a:pPr indent="0" lvl="0" marL="17303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None/>
            </a:pPr>
            <a:r>
              <a:t/>
            </a:r>
            <a:endParaRPr b="0"/>
          </a:p>
          <a:p>
            <a:pPr indent="-190500" lvl="0" marL="173038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b="0" lang="es-AR"/>
              <a:t>Escribir y reportar datos</a:t>
            </a:r>
            <a:endParaRPr b="0"/>
          </a:p>
        </p:txBody>
      </p:sp>
      <p:sp>
        <p:nvSpPr>
          <p:cNvPr id="585" name="Google Shape;585;p71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86" name="Google Shape;586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static7.depositphotos.com/1007989/773/i/950/depositphotos_7733361-Science-Experiment.jpg" id="587" name="Google Shape;587;p71">
            <a:hlinkClick r:id="rId4"/>
          </p:cNvPr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0913" y="1506054"/>
            <a:ext cx="3278839" cy="28233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8" name="Google Shape;588;p71"/>
          <p:cNvGraphicFramePr/>
          <p:nvPr/>
        </p:nvGraphicFramePr>
        <p:xfrm>
          <a:off x="5450913" y="440421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{BF3862F0-E541-4EB7-886F-1D10863FA178}</a:tableStyleId>
              </a:tblPr>
              <a:tblGrid>
                <a:gridCol w="886275"/>
                <a:gridCol w="810225"/>
                <a:gridCol w="1034375"/>
                <a:gridCol w="736550"/>
              </a:tblGrid>
              <a:tr h="5572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cap="none" strike="noStrike"/>
                        <a:t>ARBOL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cap="none" strike="noStrike"/>
                        <a:t>repeticiones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cap="none" strike="noStrike"/>
                        <a:t>DISTANCIA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cap="none" strike="noStrike"/>
                        <a:t>TAMAÑO A LOS OJOS DEL OBSERVADOR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AR" sz="900" u="none" cap="none" strike="noStrike"/>
                        <a:t>ÁNGULO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19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</a:tr>
              <a:tr h="19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</a:tr>
              <a:tr h="1999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2"/>
          <p:cNvSpPr txBox="1"/>
          <p:nvPr>
            <p:ph type="title"/>
          </p:nvPr>
        </p:nvSpPr>
        <p:spPr>
          <a:xfrm>
            <a:off x="495300" y="878828"/>
            <a:ext cx="8108011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Resultados</a:t>
            </a:r>
            <a:endParaRPr sz="3240"/>
          </a:p>
        </p:txBody>
      </p:sp>
      <p:sp>
        <p:nvSpPr>
          <p:cNvPr id="594" name="Google Shape;594;p72"/>
          <p:cNvSpPr txBox="1"/>
          <p:nvPr>
            <p:ph idx="1" type="body"/>
          </p:nvPr>
        </p:nvSpPr>
        <p:spPr>
          <a:xfrm>
            <a:off x="495300" y="2060294"/>
            <a:ext cx="5022905" cy="3467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b="0" lang="es-AR"/>
              <a:t>Analizar los datos</a:t>
            </a:r>
            <a:endParaRPr/>
          </a:p>
          <a:p>
            <a:pPr indent="-419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b="0" lang="es-AR" sz="2000"/>
              <a:t>Tablas de datos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b="0" lang="es-AR"/>
              <a:t>Sintetizar: </a:t>
            </a:r>
            <a:endParaRPr/>
          </a:p>
          <a:p>
            <a:pPr indent="-419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•"/>
            </a:pPr>
            <a:r>
              <a:rPr b="0" lang="es-AR" sz="2000"/>
              <a:t>Describir patrones, relaciones: VIZ tools</a:t>
            </a:r>
            <a:endParaRPr b="0" sz="2000"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b="0" lang="es-AR"/>
              <a:t>Interpretar los datos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Font typeface="Arial"/>
              <a:buChar char="•"/>
            </a:pPr>
            <a:r>
              <a:rPr b="0" lang="es-AR"/>
              <a:t>Generalizar</a:t>
            </a:r>
            <a:endParaRPr b="0"/>
          </a:p>
        </p:txBody>
      </p:sp>
      <p:sp>
        <p:nvSpPr>
          <p:cNvPr id="595" name="Google Shape;595;p72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596" name="Google Shape;596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es.dreamstime.com/resultado-inesperado-del-experimento-gmo-thumb13472084.jpg" id="597" name="Google Shape;597;p72">
            <a:hlinkClick r:id="rId4"/>
          </p:cNvPr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24398" y="1217327"/>
            <a:ext cx="1731582" cy="2597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 data popup.jpeg" id="598" name="Google Shape;598;p72"/>
          <p:cNvPicPr preferRelativeResize="0"/>
          <p:nvPr>
            <p:ph idx="3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815102" y="4159971"/>
            <a:ext cx="2914650" cy="1774134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73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s-AR" sz="3240"/>
              <a:t>Conclusiones – Mensaje para casa</a:t>
            </a:r>
            <a:endParaRPr/>
          </a:p>
        </p:txBody>
      </p:sp>
      <p:sp>
        <p:nvSpPr>
          <p:cNvPr id="604" name="Google Shape;604;p73"/>
          <p:cNvSpPr txBox="1"/>
          <p:nvPr>
            <p:ph idx="1" type="body"/>
          </p:nvPr>
        </p:nvSpPr>
        <p:spPr>
          <a:xfrm>
            <a:off x="182784" y="1597306"/>
            <a:ext cx="2548842" cy="43992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550"/>
              <a:buNone/>
            </a:pPr>
            <a:r>
              <a:rPr b="0" lang="es-AR" sz="1900"/>
              <a:t>¿Una pregunta? – ¡Una gran respuesta!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550"/>
              <a:buNone/>
            </a:pPr>
            <a:r>
              <a:rPr b="0" lang="es-AR" sz="1900"/>
              <a:t>Verificar ¿qué pasó con la hipótesis?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550"/>
              <a:buNone/>
            </a:pPr>
            <a:r>
              <a:rPr b="0" lang="es-AR" sz="1900"/>
              <a:t>¿Qué quiero que recuerden de mi investigación?</a:t>
            </a:r>
            <a:endParaRPr sz="1900"/>
          </a:p>
          <a:p>
            <a:pPr indent="0" lvl="0" marL="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550"/>
              <a:buNone/>
            </a:pPr>
            <a:r>
              <a:rPr b="0" lang="es-AR" sz="1900"/>
              <a:t>El método científico es un proceso continuo</a:t>
            </a:r>
            <a:endParaRPr b="0" sz="1900"/>
          </a:p>
        </p:txBody>
      </p:sp>
      <p:sp>
        <p:nvSpPr>
          <p:cNvPr id="605" name="Google Shape;605;p73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606" name="Google Shape;606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7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5229" y="1725910"/>
            <a:ext cx="6317252" cy="3999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7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613" name="Google Shape;613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74"/>
          <p:cNvSpPr txBox="1"/>
          <p:nvPr>
            <p:ph type="title"/>
          </p:nvPr>
        </p:nvSpPr>
        <p:spPr>
          <a:xfrm>
            <a:off x="508554" y="847023"/>
            <a:ext cx="8221978" cy="5524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1800"/>
              <a:buNone/>
            </a:pPr>
            <a:r>
              <a:rPr lang="es-AR" sz="3240"/>
              <a:t>Compartir resultados - IVSS</a:t>
            </a:r>
            <a:endParaRPr sz="3240"/>
          </a:p>
        </p:txBody>
      </p:sp>
      <p:pic>
        <p:nvPicPr>
          <p:cNvPr id="615" name="Google Shape;615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5476" y="1570277"/>
            <a:ext cx="7046802" cy="42633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texto, livro&#10;&#10;Descrição gerada automaticamente" id="616" name="Google Shape;616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21" y="1688875"/>
            <a:ext cx="911489" cy="12062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molusco, invertebrado, animal&#10;&#10;Descrição gerada automaticamente" id="617" name="Google Shape;617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821" y="4231109"/>
            <a:ext cx="911489" cy="11884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ma imagem com relva, planta&#10;&#10;Descrição gerada automaticamente" id="618" name="Google Shape;618;p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90231" y="1688875"/>
            <a:ext cx="918429" cy="120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7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90231" y="4213325"/>
            <a:ext cx="912803" cy="12062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2624"/>
              <a:t>Webinar 1 – Visión general </a:t>
            </a:r>
            <a:endParaRPr sz="2624"/>
          </a:p>
        </p:txBody>
      </p:sp>
      <p:sp>
        <p:nvSpPr>
          <p:cNvPr id="269" name="Google Shape;269;p4"/>
          <p:cNvSpPr txBox="1"/>
          <p:nvPr>
            <p:ph idx="3" type="body"/>
          </p:nvPr>
        </p:nvSpPr>
        <p:spPr>
          <a:xfrm>
            <a:off x="2510498" y="3991892"/>
            <a:ext cx="3913500" cy="3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s-AR" sz="1800"/>
              <a:t>GLOBE Games 2019</a:t>
            </a:r>
            <a:endParaRPr sz="1800"/>
          </a:p>
        </p:txBody>
      </p:sp>
      <p:sp>
        <p:nvSpPr>
          <p:cNvPr id="270" name="Google Shape;270;p4"/>
          <p:cNvSpPr txBox="1"/>
          <p:nvPr>
            <p:ph idx="7" type="body"/>
          </p:nvPr>
        </p:nvSpPr>
        <p:spPr>
          <a:xfrm>
            <a:off x="1401400" y="4641075"/>
            <a:ext cx="6131700" cy="13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s-AR"/>
              <a:t>San Martín de los Andes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lang="es-AR"/>
              <a:t>5 al 8 de noviembre de 2019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b="0" lang="es-AR"/>
              <a:t>Más información: </a:t>
            </a:r>
            <a:r>
              <a:rPr b="0" lang="es-AR" u="sng">
                <a:solidFill>
                  <a:schemeClr val="hlink"/>
                </a:solidFill>
                <a:hlinkClick r:id="rId3"/>
              </a:rPr>
              <a:t>https://bit.ly/322WuKH</a:t>
            </a:r>
            <a:r>
              <a:rPr b="0" lang="es-AR"/>
              <a:t> </a:t>
            </a:r>
            <a:endParaRPr b="0"/>
          </a:p>
        </p:txBody>
      </p:sp>
      <p:sp>
        <p:nvSpPr>
          <p:cNvPr id="271" name="Google Shape;271;p4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72" name="Google Shape;272;p4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23175" l="5447" r="6695" t="20317"/>
          <a:stretch/>
        </p:blipFill>
        <p:spPr>
          <a:xfrm>
            <a:off x="1661650" y="1708447"/>
            <a:ext cx="5611200" cy="203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Escuela-Educacion-Ppal.png" id="273" name="Google Shape;27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f10a6ac84_0_0"/>
          <p:cNvSpPr txBox="1"/>
          <p:nvPr>
            <p:ph type="title"/>
          </p:nvPr>
        </p:nvSpPr>
        <p:spPr>
          <a:xfrm>
            <a:off x="495299" y="1003121"/>
            <a:ext cx="80856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2916"/>
              <a:t>Webinar 1 – Visión general </a:t>
            </a:r>
            <a:endParaRPr sz="2916"/>
          </a:p>
        </p:txBody>
      </p:sp>
      <p:sp>
        <p:nvSpPr>
          <p:cNvPr id="279" name="Google Shape;279;g5f10a6ac84_0_0"/>
          <p:cNvSpPr txBox="1"/>
          <p:nvPr>
            <p:ph idx="4" type="body"/>
          </p:nvPr>
        </p:nvSpPr>
        <p:spPr>
          <a:xfrm>
            <a:off x="1476600" y="3813725"/>
            <a:ext cx="61908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75"/>
              <a:buNone/>
            </a:pPr>
            <a:r>
              <a:rPr lang="es-AR" sz="1900"/>
              <a:t>International Virtual Science Symposium - IVSS</a:t>
            </a:r>
            <a:endParaRPr sz="1900"/>
          </a:p>
        </p:txBody>
      </p:sp>
      <p:sp>
        <p:nvSpPr>
          <p:cNvPr id="280" name="Google Shape;280;g5f10a6ac84_0_0"/>
          <p:cNvSpPr txBox="1"/>
          <p:nvPr>
            <p:ph idx="8" type="body"/>
          </p:nvPr>
        </p:nvSpPr>
        <p:spPr>
          <a:xfrm>
            <a:off x="2165848" y="4569900"/>
            <a:ext cx="4812300" cy="13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50"/>
              <a:buNone/>
            </a:pPr>
            <a:r>
              <a:rPr lang="es-AR"/>
              <a:t>Online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lang="es-AR"/>
              <a:t>10 de Marzo de 2019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lang="es-AR"/>
              <a:t>(se podrán presentar trabajos en español)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50"/>
              <a:buNone/>
            </a:pPr>
            <a:r>
              <a:rPr b="0" lang="es-AR"/>
              <a:t>Más información: </a:t>
            </a:r>
            <a:r>
              <a:rPr b="0" lang="es-AR" u="sng">
                <a:solidFill>
                  <a:schemeClr val="hlink"/>
                </a:solidFill>
                <a:hlinkClick r:id="rId3"/>
              </a:rPr>
              <a:t>https://bit.ly/2M4QLz9</a:t>
            </a:r>
            <a:r>
              <a:rPr b="0" lang="es-AR"/>
              <a:t> </a:t>
            </a:r>
            <a:endParaRPr b="0"/>
          </a:p>
        </p:txBody>
      </p:sp>
      <p:sp>
        <p:nvSpPr>
          <p:cNvPr id="281" name="Google Shape;281;g5f10a6ac84_0_0"/>
          <p:cNvSpPr txBox="1"/>
          <p:nvPr/>
        </p:nvSpPr>
        <p:spPr>
          <a:xfrm>
            <a:off x="7012615" y="80524"/>
            <a:ext cx="1717200" cy="477000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82" name="Google Shape;282;g5f10a6ac84_0_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7670" y="1966672"/>
            <a:ext cx="5858700" cy="133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Escuela-Educacion-Ppal.png" id="283" name="Google Shape;283;g5f10a6ac8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873675"/>
            <a:ext cx="8387448" cy="191197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90" name="Google Shape;290;p5"/>
          <p:cNvSpPr txBox="1"/>
          <p:nvPr>
            <p:ph idx="4" type="body"/>
          </p:nvPr>
        </p:nvSpPr>
        <p:spPr>
          <a:xfrm>
            <a:off x="542875" y="2785650"/>
            <a:ext cx="8292300" cy="329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30188" lvl="0" marL="230188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550"/>
              <a:buChar char="•"/>
            </a:pPr>
            <a:r>
              <a:rPr lang="es-AR" sz="2040"/>
              <a:t>Espacio en línea para que los estudiantes compartan y discutan la investigación de GLOBE con otros estudiantes, profesionales STEM, científicos y la comunidad de GLOBE.</a:t>
            </a:r>
            <a:endParaRPr/>
          </a:p>
          <a:p>
            <a:pPr indent="-230188" lvl="0" marL="230188" rtl="0" algn="l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SzPts val="2550"/>
              <a:buChar char="•"/>
            </a:pPr>
            <a:r>
              <a:rPr lang="es-AR" sz="2040"/>
              <a:t>Abierto a </a:t>
            </a:r>
            <a:r>
              <a:rPr b="1" lang="es-AR" sz="2040"/>
              <a:t>todos</a:t>
            </a:r>
            <a:r>
              <a:rPr lang="es-AR" sz="2040"/>
              <a:t> los estudiantes de GLOBE K-16</a:t>
            </a:r>
            <a:endParaRPr/>
          </a:p>
          <a:p>
            <a:pPr indent="-320675" lvl="1" marL="519113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2231"/>
              <a:buChar char="•"/>
            </a:pPr>
            <a:r>
              <a:rPr lang="es-AR" sz="1785"/>
              <a:t>Rúbricas por nivel.</a:t>
            </a:r>
            <a:endParaRPr/>
          </a:p>
          <a:p>
            <a:pPr indent="-231775" lvl="2" marL="635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2019"/>
              <a:buChar char="•"/>
            </a:pPr>
            <a:r>
              <a:rPr lang="es-AR" sz="1615"/>
              <a:t>Jardín - 2do grado (Primaria Inferior, edades 5-8)</a:t>
            </a:r>
            <a:endParaRPr/>
          </a:p>
          <a:p>
            <a:pPr indent="-231775" lvl="2" marL="635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2019"/>
              <a:buChar char="•"/>
            </a:pPr>
            <a:r>
              <a:rPr lang="es-AR" sz="1615"/>
              <a:t>3er - 5to grado (Primaria Superior, edades 8-11)</a:t>
            </a:r>
            <a:endParaRPr/>
          </a:p>
          <a:p>
            <a:pPr indent="-231775" lvl="2" marL="635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2019"/>
              <a:buChar char="•"/>
            </a:pPr>
            <a:r>
              <a:rPr lang="es-AR" sz="1615"/>
              <a:t>6to - 8vo grado (Escuela Intermedia, edades 11-14)</a:t>
            </a:r>
            <a:endParaRPr/>
          </a:p>
          <a:p>
            <a:pPr indent="-231775" lvl="2" marL="6350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2019"/>
              <a:buChar char="•"/>
            </a:pPr>
            <a:r>
              <a:rPr lang="es-AR" sz="1615"/>
              <a:t>Grados 9º a 16º (Escuela Secundaria, edades 14-18 y estudiantes universitarios)</a:t>
            </a:r>
            <a:endParaRPr sz="1615"/>
          </a:p>
        </p:txBody>
      </p:sp>
      <p:pic>
        <p:nvPicPr>
          <p:cNvPr descr="Logo-Escuela-Educacion-Ppal.png" id="291" name="Google Shape;29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"/>
          <p:cNvSpPr txBox="1"/>
          <p:nvPr>
            <p:ph type="title"/>
          </p:nvPr>
        </p:nvSpPr>
        <p:spPr>
          <a:xfrm>
            <a:off x="495299" y="926921"/>
            <a:ext cx="8085600" cy="45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3240"/>
              <a:buFont typeface="Arial"/>
              <a:buNone/>
            </a:pPr>
            <a:r>
              <a:rPr lang="es-AR" sz="2624"/>
              <a:t>Voluntarios Mentores y Jurados</a:t>
            </a:r>
            <a:endParaRPr sz="2624"/>
          </a:p>
        </p:txBody>
      </p:sp>
      <p:sp>
        <p:nvSpPr>
          <p:cNvPr id="297" name="Google Shape;297;p6"/>
          <p:cNvSpPr txBox="1"/>
          <p:nvPr>
            <p:ph idx="1" type="body"/>
          </p:nvPr>
        </p:nvSpPr>
        <p:spPr>
          <a:xfrm>
            <a:off x="298766" y="1430456"/>
            <a:ext cx="3989100" cy="44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2500"/>
              <a:buFont typeface="Arial"/>
              <a:buNone/>
            </a:pPr>
            <a:r>
              <a:rPr lang="es-AR" sz="2000"/>
              <a:t>Mentores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50"/>
              <a:buNone/>
            </a:pPr>
            <a:r>
              <a:rPr b="0" lang="es-AR" sz="1400"/>
              <a:t>Son personas que ayudan a los estudiantes en sus investigaciones, en los aspectos que lo requieran (diseño de la investigación, mediciones, análisis de datos, redacción del informe y otros).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9488D"/>
              </a:buClr>
              <a:buSzPts val="1750"/>
              <a:buFont typeface="Arial"/>
              <a:buNone/>
            </a:pPr>
            <a:r>
              <a:rPr b="0" lang="es-AR" sz="1400"/>
              <a:t>Pueden ser mentores:</a:t>
            </a:r>
            <a:endParaRPr/>
          </a:p>
          <a:p>
            <a:pPr indent="-174625" lvl="0" marL="21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Profesionales de STEM (ciencia, tecnología, ingeniería y matemáticas).</a:t>
            </a:r>
            <a:endParaRPr/>
          </a:p>
          <a:p>
            <a:pPr indent="-174625" lvl="0" marL="21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Ex alumnos de GLOBE (GLOBE Alumni).</a:t>
            </a:r>
            <a:endParaRPr/>
          </a:p>
          <a:p>
            <a:pPr indent="-174625" lvl="0" marL="21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Profesores</a:t>
            </a:r>
            <a:endParaRPr/>
          </a:p>
          <a:p>
            <a:pPr indent="-174625" lvl="0" marL="21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Estudiantes universitarios</a:t>
            </a:r>
            <a:endParaRPr/>
          </a:p>
          <a:p>
            <a:pPr indent="-174625" lvl="0" marL="2160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750"/>
              <a:buFont typeface="Arial"/>
              <a:buChar char="•"/>
            </a:pPr>
            <a:r>
              <a:rPr b="0" lang="es-AR" sz="1400"/>
              <a:t>y otros miembros interesados ​​de la comunidad GLOBE.</a:t>
            </a:r>
            <a:endParaRPr/>
          </a:p>
          <a:p>
            <a:pPr indent="0" lvl="0" marL="41375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50"/>
              <a:buNone/>
            </a:pPr>
            <a:r>
              <a:rPr b="0" lang="es-AR" sz="1400"/>
              <a:t>Además de su profesor o profesora, los estudiantes pueden tener un mentor externo a su escuela.</a:t>
            </a:r>
            <a:endParaRPr b="0" sz="1400"/>
          </a:p>
        </p:txBody>
      </p:sp>
      <p:sp>
        <p:nvSpPr>
          <p:cNvPr id="298" name="Google Shape;298;p6"/>
          <p:cNvSpPr txBox="1"/>
          <p:nvPr>
            <p:ph idx="2" type="body"/>
          </p:nvPr>
        </p:nvSpPr>
        <p:spPr>
          <a:xfrm>
            <a:off x="4395012" y="1430456"/>
            <a:ext cx="4520400" cy="4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74"/>
              <a:buNone/>
            </a:pPr>
            <a:r>
              <a:rPr lang="es-AR" sz="1979"/>
              <a:t>Jurados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719"/>
              <a:buNone/>
            </a:pPr>
            <a:r>
              <a:rPr b="0" lang="es-AR" sz="1375"/>
              <a:t>Pueden registrarse para ser jurados en IVSS:</a:t>
            </a:r>
            <a:endParaRPr/>
          </a:p>
          <a:p>
            <a:pPr indent="-174624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19"/>
              <a:buFont typeface="Arial"/>
              <a:buChar char="•"/>
            </a:pPr>
            <a:r>
              <a:rPr b="0" lang="es-AR" sz="1375"/>
              <a:t>Profesionales de STEM (ciencia, tecnología, ingeniería y matemáticas).</a:t>
            </a:r>
            <a:endParaRPr/>
          </a:p>
          <a:p>
            <a:pPr indent="-174624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19"/>
              <a:buFont typeface="Arial"/>
              <a:buChar char="•"/>
            </a:pPr>
            <a:r>
              <a:rPr b="0" lang="es-AR" sz="1375"/>
              <a:t>Ex alumnos de GLOBE (GLOBE Alumni).</a:t>
            </a:r>
            <a:endParaRPr/>
          </a:p>
          <a:p>
            <a:pPr indent="-174624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19"/>
              <a:buFont typeface="Arial"/>
              <a:buChar char="•"/>
            </a:pPr>
            <a:r>
              <a:rPr b="0" lang="es-AR" sz="1375"/>
              <a:t>Profesores</a:t>
            </a:r>
            <a:endParaRPr/>
          </a:p>
          <a:p>
            <a:pPr indent="-174624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19"/>
              <a:buFont typeface="Arial"/>
              <a:buChar char="•"/>
            </a:pPr>
            <a:r>
              <a:rPr b="0" lang="es-AR" sz="1375"/>
              <a:t>Estudiantes universitarios</a:t>
            </a:r>
            <a:endParaRPr/>
          </a:p>
          <a:p>
            <a:pPr indent="-174624" lvl="0" marL="21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19"/>
              <a:buFont typeface="Arial"/>
              <a:buChar char="•"/>
            </a:pPr>
            <a:r>
              <a:rPr b="0" lang="es-AR" sz="1375"/>
              <a:t>y otros miembros interesados ​​de la comunidad GLOBE.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19"/>
              <a:buNone/>
            </a:pPr>
            <a:r>
              <a:rPr b="0" lang="es-AR" sz="1375"/>
              <a:t>Los jurados voluntarios ayudan a calificar los proyectos presentados por los estudiantes en base a las rúbricas.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19"/>
              <a:buNone/>
            </a:pPr>
            <a:r>
              <a:rPr b="0" lang="es-AR" sz="1375"/>
              <a:t>Los jurados deben enviar sus comentarios sobre cada proyecto a los estudiantes y, en caso de ser necesario, sugerir cambios para mejorar la investigación</a:t>
            </a:r>
            <a:endParaRPr b="0" sz="1375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719"/>
              <a:buNone/>
            </a:pPr>
            <a:r>
              <a:rPr b="0" lang="es-AR" sz="1375"/>
              <a:t>A cada jurado se le pide que califique como mínimo 3 proyectos que GLOBE le otorga y son de regiones diferentes a la suya.</a:t>
            </a:r>
            <a:endParaRPr b="0" sz="1375"/>
          </a:p>
        </p:txBody>
      </p:sp>
      <p:sp>
        <p:nvSpPr>
          <p:cNvPr id="299" name="Google Shape;299;p6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00" name="Google Shape;300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7"/>
          <p:cNvSpPr txBox="1"/>
          <p:nvPr>
            <p:ph type="title"/>
          </p:nvPr>
        </p:nvSpPr>
        <p:spPr>
          <a:xfrm>
            <a:off x="495299" y="1003121"/>
            <a:ext cx="8085483" cy="451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400"/>
              <a:buFont typeface="Arial"/>
              <a:buNone/>
            </a:pPr>
            <a:r>
              <a:rPr lang="es-AR" sz="2400"/>
              <a:t>2019 GLOBE International Virtual Science Symposium</a:t>
            </a:r>
            <a:endParaRPr sz="2400"/>
          </a:p>
        </p:txBody>
      </p:sp>
      <p:sp>
        <p:nvSpPr>
          <p:cNvPr id="306" name="Google Shape;306;p7"/>
          <p:cNvSpPr txBox="1"/>
          <p:nvPr>
            <p:ph idx="1" type="body"/>
          </p:nvPr>
        </p:nvSpPr>
        <p:spPr>
          <a:xfrm>
            <a:off x="272144" y="1465340"/>
            <a:ext cx="4265896" cy="9077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29488D"/>
              </a:buClr>
              <a:buSzPts val="1550"/>
              <a:buFont typeface="Arial"/>
              <a:buNone/>
            </a:pPr>
            <a:r>
              <a:rPr lang="es-AR" sz="1240"/>
              <a:t>Ganadores del sorteo: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550"/>
              <a:buNone/>
            </a:pPr>
            <a:r>
              <a:rPr b="0" lang="es-AR" sz="1240"/>
              <a:t>Proyectos seleccionados para recibir ayuda económica para asistir a la Reunión Anual GLOBE en Detroit:</a:t>
            </a:r>
            <a:endParaRPr b="0" sz="1240"/>
          </a:p>
        </p:txBody>
      </p:sp>
      <p:sp>
        <p:nvSpPr>
          <p:cNvPr id="307" name="Google Shape;307;p7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08" name="Google Shape;308;p7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6866" y="1508744"/>
            <a:ext cx="4373669" cy="3629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2144" y="2233100"/>
            <a:ext cx="4180114" cy="3429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7"/>
          <p:cNvPicPr preferRelativeResize="0"/>
          <p:nvPr/>
        </p:nvPicPr>
        <p:blipFill rotWithShape="1">
          <a:blip r:embed="rId5">
            <a:alphaModFix/>
          </a:blip>
          <a:srcRect b="0" l="1" r="3156" t="0"/>
          <a:stretch/>
        </p:blipFill>
        <p:spPr>
          <a:xfrm>
            <a:off x="3733802" y="4830043"/>
            <a:ext cx="2002969" cy="11865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Escuela-Educacion-Ppal.png" id="311" name="Google Shape;31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84634" y="6279375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"/>
          <p:cNvSpPr txBox="1"/>
          <p:nvPr>
            <p:ph type="title"/>
          </p:nvPr>
        </p:nvSpPr>
        <p:spPr>
          <a:xfrm>
            <a:off x="491692" y="660548"/>
            <a:ext cx="82221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B2600"/>
              </a:buClr>
              <a:buSzPts val="2400"/>
              <a:buFont typeface="Arial"/>
              <a:buNone/>
            </a:pPr>
            <a:r>
              <a:rPr lang="es-AR" sz="2400"/>
              <a:t>Otras oportunidades para presentar investigaciones</a:t>
            </a:r>
            <a:endParaRPr sz="2400"/>
          </a:p>
        </p:txBody>
      </p:sp>
      <p:sp>
        <p:nvSpPr>
          <p:cNvPr id="317" name="Google Shape;317;p8"/>
          <p:cNvSpPr txBox="1"/>
          <p:nvPr>
            <p:ph idx="1" type="body"/>
          </p:nvPr>
        </p:nvSpPr>
        <p:spPr>
          <a:xfrm>
            <a:off x="142875" y="1212950"/>
            <a:ext cx="8919600" cy="48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50"/>
              <a:buNone/>
            </a:pPr>
            <a:r>
              <a:rPr lang="es-AR" sz="1500"/>
              <a:t>Las investigaciones realizadas en GLOBE pueden presentarse en otros eventos:</a:t>
            </a:r>
            <a:endParaRPr sz="15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Feria de ciencias de Google. </a:t>
            </a:r>
            <a:r>
              <a:rPr lang="es-AR" sz="1300" u="sng">
                <a:solidFill>
                  <a:schemeClr val="hlink"/>
                </a:solidFill>
                <a:hlinkClick r:id="rId3"/>
              </a:rPr>
              <a:t>https://www.googlesciencefair.com/intl/es/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Ferias de ciencias regionales, nacionales e internacionales.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Soluciones para el Futuro. Samsung en alianza con Socialab. </a:t>
            </a:r>
            <a:r>
              <a:rPr lang="es-AR" sz="1300" u="sng">
                <a:solidFill>
                  <a:schemeClr val="hlink"/>
                </a:solidFill>
                <a:hlinkClick r:id="rId4"/>
              </a:rPr>
              <a:t>http://soluciones-futuro.com/</a:t>
            </a:r>
            <a:endParaRPr b="0"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“Una Idea para Cambiar la Historia”. History Channel </a:t>
            </a:r>
            <a:r>
              <a:rPr lang="es-AR" sz="1300" u="sng">
                <a:solidFill>
                  <a:schemeClr val="hlink"/>
                </a:solidFill>
                <a:hlinkClick r:id="rId5"/>
              </a:rPr>
              <a:t>https://unaidea.historyplay.tv/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TIC Americas. Categorías: Start-up y Ecoreto. </a:t>
            </a:r>
            <a:r>
              <a:rPr lang="es-AR" sz="1300" u="sng">
                <a:solidFill>
                  <a:schemeClr val="hlink"/>
                </a:solidFill>
                <a:hlinkClick r:id="rId6"/>
              </a:rPr>
              <a:t>https://ticamericas.net/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Eco-generation. Environmental Essay Competition: Beat Air Pollution. </a:t>
            </a:r>
            <a:r>
              <a:rPr lang="es-AR" sz="1300" u="sng">
                <a:solidFill>
                  <a:schemeClr val="hlink"/>
                </a:solidFill>
                <a:hlinkClick r:id="rId7"/>
              </a:rPr>
              <a:t>https://bit.ly/2NVNQKJ</a:t>
            </a:r>
            <a:r>
              <a:rPr lang="es-AR" sz="1300"/>
              <a:t> 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Bio-Art Contest. Fotografías digitales, imágenes de microscopios, gráficos por computadora, videoclip, realidad virtual (VR). Tema: "La belleza de la vida“. </a:t>
            </a:r>
            <a:r>
              <a:rPr lang="es-AR" sz="1300" u="sng">
                <a:solidFill>
                  <a:schemeClr val="hlink"/>
                </a:solidFill>
                <a:hlinkClick r:id="rId8"/>
              </a:rPr>
              <a:t>https://bioart.biocon.re.kr/</a:t>
            </a:r>
            <a:r>
              <a:rPr lang="es-AR" sz="1300"/>
              <a:t> 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Premio Junior del Agua. Otorgado por SIWI. Diferentes Organizaciones Nacionales seleccionan los finalistas en cada país para ir a Suecia a exponer el proyecto. </a:t>
            </a:r>
            <a:r>
              <a:rPr lang="es-AR" sz="1300" u="sng">
                <a:solidFill>
                  <a:schemeClr val="hlink"/>
                </a:solidFill>
                <a:hlinkClick r:id="rId9"/>
              </a:rPr>
              <a:t>https://www.siwi.org/prizes/stockholmjuniorwaterprize/national-organisers/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Conrad Spirit of Innovation Challenge. </a:t>
            </a:r>
            <a:r>
              <a:rPr lang="es-AR" sz="1300" u="sng">
                <a:solidFill>
                  <a:schemeClr val="hlink"/>
                </a:solidFill>
                <a:hlinkClick r:id="rId10"/>
              </a:rPr>
              <a:t>https://www.conradchallenge.org/conrad-challenge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BIEA International STEM Youth Innovation. </a:t>
            </a:r>
            <a:r>
              <a:rPr lang="es-AR" sz="1300" u="sng">
                <a:solidFill>
                  <a:schemeClr val="hlink"/>
                </a:solidFill>
                <a:hlinkClick r:id="rId11"/>
              </a:rPr>
              <a:t>https://bit.ly/2GT4N2y</a:t>
            </a:r>
            <a:r>
              <a:rPr lang="es-AR" sz="1300"/>
              <a:t> 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Clean Tech Competition </a:t>
            </a:r>
            <a:r>
              <a:rPr lang="es-AR" sz="1300" u="sng">
                <a:solidFill>
                  <a:schemeClr val="hlink"/>
                </a:solidFill>
                <a:hlinkClick r:id="rId12"/>
              </a:rPr>
              <a:t>https://www.cstl.org/cleantech/</a:t>
            </a:r>
            <a:endParaRPr sz="1300"/>
          </a:p>
          <a:p>
            <a:pPr indent="-152400" lvl="0" marL="174625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00"/>
              <a:buFont typeface="Arial"/>
              <a:buChar char="•"/>
            </a:pPr>
            <a:r>
              <a:rPr b="0" lang="es-AR" sz="1300"/>
              <a:t>Breakthrough Junior Challenge!. </a:t>
            </a:r>
            <a:r>
              <a:rPr lang="es-AR" sz="1300" u="sng">
                <a:solidFill>
                  <a:schemeClr val="hlink"/>
                </a:solidFill>
                <a:hlinkClick r:id="rId13"/>
              </a:rPr>
              <a:t>https://breakthroughjuniorchallenge.org/</a:t>
            </a:r>
            <a:endParaRPr b="0" sz="1300"/>
          </a:p>
        </p:txBody>
      </p:sp>
      <p:sp>
        <p:nvSpPr>
          <p:cNvPr id="318" name="Google Shape;318;p8"/>
          <p:cNvSpPr txBox="1"/>
          <p:nvPr/>
        </p:nvSpPr>
        <p:spPr>
          <a:xfrm>
            <a:off x="7012615" y="80524"/>
            <a:ext cx="1717137" cy="477054"/>
          </a:xfrm>
          <a:prstGeom prst="rect">
            <a:avLst/>
          </a:prstGeom>
          <a:solidFill>
            <a:srgbClr val="1B2E5A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s-AR" sz="2500" u="none" cap="none" strike="noStrike">
                <a:solidFill>
                  <a:schemeClr val="lt1"/>
                </a:solidFill>
                <a:latin typeface="Candara"/>
                <a:ea typeface="Candara"/>
                <a:cs typeface="Candara"/>
                <a:sym typeface="Candara"/>
              </a:rPr>
              <a:t>GLOBE LAC</a:t>
            </a:r>
            <a:endParaRPr b="0" i="0" sz="2500" u="none" cap="none" strike="noStrike">
              <a:solidFill>
                <a:schemeClr val="lt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descr="Logo-Escuela-Educacion-Ppal.png" id="319" name="Google Shape;319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184634" y="6298049"/>
            <a:ext cx="1797847" cy="32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2019-01-21T00:24:29Z</dcterms:created>
  <dc:creator>Jenn Paul Glaser</dc:creator>
</cp:coreProperties>
</file>