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9144000"/>
  <p:notesSz cx="6858000" cy="9144000"/>
  <p:embeddedFontLst>
    <p:embeddedFont>
      <p:font typeface="Candara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9" roundtripDataSignature="AMtx7mguA7Np0dvuoVLRPstriHjT1BZt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1A17D85D-DA1C-4899-AE6F-9634AB70E44E}">
  <a:tblStyle styleId="{1A17D85D-DA1C-4899-AE6F-9634AB70E44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9EFF7"/>
          </a:solidFill>
        </a:fill>
      </a:tcStyle>
    </a:band1H>
    <a:band2H>
      <a:tcTxStyle/>
    </a:band2H>
    <a:band1V>
      <a:tcTxStyle/>
      <a:tcStyle>
        <a:fill>
          <a:solidFill>
            <a:srgbClr val="E9EFF7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Candara-bold.fntdata"/><Relationship Id="rId45" Type="http://schemas.openxmlformats.org/officeDocument/2006/relationships/font" Target="fonts/Candara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Candara-boldItalic.fntdata"/><Relationship Id="rId47" Type="http://schemas.openxmlformats.org/officeDocument/2006/relationships/font" Target="fonts/Candara-italic.fntdata"/><Relationship Id="rId49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A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BLANK SLIDE CONTAINS NO FORMATTING: Thus you can use this for customized purposes</a:t>
            </a:r>
            <a:endParaRPr/>
          </a:p>
        </p:txBody>
      </p:sp>
      <p:sp>
        <p:nvSpPr>
          <p:cNvPr id="310" name="Google Shape;31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e33d1335_1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33e33d1335_1_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BLANK SLIDE CONTAINS NO FORMATTING: Thus you can use this for customized purposes</a:t>
            </a:r>
            <a:endParaRPr/>
          </a:p>
        </p:txBody>
      </p:sp>
      <p:sp>
        <p:nvSpPr>
          <p:cNvPr id="290" name="Google Shape;290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/>
              <a:t>BLANK SLIDE CONTAINS NO FORMATTING: Thus you can use this for customized purposes</a:t>
            </a:r>
            <a:endParaRPr/>
          </a:p>
        </p:txBody>
      </p:sp>
      <p:sp>
        <p:nvSpPr>
          <p:cNvPr id="300" name="Google Shape;30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hyperlink" Target="https://www.globe.gov/" TargetMode="External"/></Relationships>
</file>

<file path=ppt/slideLayouts/_rels/slideLayout3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pinterest.com/globeprogram/" TargetMode="External"/><Relationship Id="rId10" Type="http://schemas.openxmlformats.org/officeDocument/2006/relationships/image" Target="../media/image6.png"/><Relationship Id="rId13" Type="http://schemas.openxmlformats.org/officeDocument/2006/relationships/hyperlink" Target="https://www.instagram.com/globeprogram/" TargetMode="External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hyperlink" Target="https://www.globe.gov/" TargetMode="External"/><Relationship Id="rId4" Type="http://schemas.openxmlformats.org/officeDocument/2006/relationships/hyperlink" Target="https://www.globe.gov/" TargetMode="External"/><Relationship Id="rId9" Type="http://schemas.openxmlformats.org/officeDocument/2006/relationships/hyperlink" Target="https://www.youtube.com/user/globeprogram/" TargetMode="External"/><Relationship Id="rId15" Type="http://schemas.openxmlformats.org/officeDocument/2006/relationships/hyperlink" Target="https://twitter.com/GLOBEProgram/" TargetMode="External"/><Relationship Id="rId14" Type="http://schemas.openxmlformats.org/officeDocument/2006/relationships/image" Target="../media/image9.png"/><Relationship Id="rId16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hyperlink" Target="https://www.globe.gov/" TargetMode="External"/><Relationship Id="rId7" Type="http://schemas.openxmlformats.org/officeDocument/2006/relationships/hyperlink" Target="https://www.facebook.com/TheGLOBEProgram" TargetMode="External"/><Relationship Id="rId8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hyperlink" Target="https://www.globe.gov/" TargetMode="Externa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-Title slide">
  <p:cSld name="1-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0"/>
          <p:cNvSpPr txBox="1"/>
          <p:nvPr>
            <p:ph type="ctrTitle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" name="Google Shape;16;p40"/>
          <p:cNvSpPr txBox="1"/>
          <p:nvPr>
            <p:ph idx="1" type="subTitle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b="0" i="0" sz="24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b="0" i="0" sz="20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b="0" i="0" sz="16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b="0" i="0" sz="16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eft_globe.png" id="17" name="Google Shape;17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0"/>
          <p:cNvSpPr txBox="1"/>
          <p:nvPr>
            <p:ph idx="2" type="body"/>
          </p:nvPr>
        </p:nvSpPr>
        <p:spPr>
          <a:xfrm>
            <a:off x="3519488" y="4186238"/>
            <a:ext cx="4351337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-Title - Bullets - Four Content right">
  <p:cSld name="3-Title - Bullets - Four Content righ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9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9"/>
          <p:cNvSpPr txBox="1"/>
          <p:nvPr>
            <p:ph idx="1" type="body"/>
          </p:nvPr>
        </p:nvSpPr>
        <p:spPr>
          <a:xfrm>
            <a:off x="495300" y="1686125"/>
            <a:ext cx="4908813" cy="4008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49"/>
          <p:cNvSpPr txBox="1"/>
          <p:nvPr>
            <p:ph idx="2" type="body"/>
          </p:nvPr>
        </p:nvSpPr>
        <p:spPr>
          <a:xfrm>
            <a:off x="5533010" y="1698998"/>
            <a:ext cx="1510464" cy="19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49"/>
          <p:cNvSpPr txBox="1"/>
          <p:nvPr>
            <p:ph idx="3" type="body"/>
          </p:nvPr>
        </p:nvSpPr>
        <p:spPr>
          <a:xfrm>
            <a:off x="5533010" y="3762063"/>
            <a:ext cx="1510464" cy="19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49"/>
          <p:cNvSpPr txBox="1"/>
          <p:nvPr>
            <p:ph idx="4" type="body"/>
          </p:nvPr>
        </p:nvSpPr>
        <p:spPr>
          <a:xfrm>
            <a:off x="7092847" y="1698998"/>
            <a:ext cx="1510464" cy="19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49"/>
          <p:cNvSpPr txBox="1"/>
          <p:nvPr>
            <p:ph idx="5" type="body"/>
          </p:nvPr>
        </p:nvSpPr>
        <p:spPr>
          <a:xfrm>
            <a:off x="7092847" y="3762063"/>
            <a:ext cx="1510464" cy="19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-Full-page content-cutline below">
  <p:cSld name="5-Full-page content-cutline below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0"/>
          <p:cNvSpPr txBox="1"/>
          <p:nvPr>
            <p:ph idx="1" type="body"/>
          </p:nvPr>
        </p:nvSpPr>
        <p:spPr>
          <a:xfrm>
            <a:off x="495300" y="1023730"/>
            <a:ext cx="7880904" cy="43135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50"/>
          <p:cNvSpPr txBox="1"/>
          <p:nvPr>
            <p:ph idx="2" type="body"/>
          </p:nvPr>
        </p:nvSpPr>
        <p:spPr>
          <a:xfrm>
            <a:off x="495300" y="5416828"/>
            <a:ext cx="7880903" cy="479286"/>
          </a:xfrm>
          <a:prstGeom prst="rect">
            <a:avLst/>
          </a:prstGeom>
          <a:noFill/>
          <a:ln>
            <a:noFill/>
          </a:ln>
        </p:spPr>
        <p:txBody>
          <a:bodyPr anchorCtr="0" anchor="t" bIns="274300" lIns="91425" spcFirstLastPara="1" rIns="91425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b="1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2905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2905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2904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-Header-Bullets-FOUR CONTENT">
  <p:cSld name="6-Header-Bullets-FOUR CONTEN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1"/>
          <p:cNvSpPr txBox="1"/>
          <p:nvPr>
            <p:ph type="title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1"/>
          <p:cNvSpPr txBox="1"/>
          <p:nvPr>
            <p:ph idx="1" type="body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51"/>
          <p:cNvSpPr txBox="1"/>
          <p:nvPr>
            <p:ph idx="2" type="body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51"/>
          <p:cNvSpPr txBox="1"/>
          <p:nvPr>
            <p:ph idx="3" type="body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1"/>
          <p:cNvSpPr txBox="1"/>
          <p:nvPr>
            <p:ph idx="4" type="body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51"/>
          <p:cNvSpPr txBox="1"/>
          <p:nvPr>
            <p:ph idx="5" type="body"/>
          </p:nvPr>
        </p:nvSpPr>
        <p:spPr>
          <a:xfrm>
            <a:off x="495300" y="5003824"/>
            <a:ext cx="8204200" cy="479286"/>
          </a:xfrm>
          <a:prstGeom prst="rect">
            <a:avLst/>
          </a:prstGeom>
          <a:noFill/>
          <a:ln>
            <a:noFill/>
          </a:ln>
        </p:spPr>
        <p:txBody>
          <a:bodyPr anchorCtr="0" anchor="t" bIns="274300" lIns="91425" spcFirstLastPara="1" rIns="91425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b="1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2905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2905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2904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-Header-Four square Content-Text below">
  <p:cSld name="7-Header-Four square Content-Text below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2"/>
          <p:cNvSpPr txBox="1"/>
          <p:nvPr>
            <p:ph type="title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2"/>
          <p:cNvSpPr txBox="1"/>
          <p:nvPr>
            <p:ph idx="1" type="body"/>
          </p:nvPr>
        </p:nvSpPr>
        <p:spPr>
          <a:xfrm>
            <a:off x="495301" y="1578289"/>
            <a:ext cx="2013229" cy="1818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750"/>
              <a:buFont typeface="Arial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52"/>
          <p:cNvSpPr txBox="1"/>
          <p:nvPr>
            <p:ph idx="2" type="body"/>
          </p:nvPr>
        </p:nvSpPr>
        <p:spPr>
          <a:xfrm>
            <a:off x="2558958" y="1578288"/>
            <a:ext cx="2013229" cy="1818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750"/>
              <a:buFont typeface="Arial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2"/>
          <p:cNvSpPr txBox="1"/>
          <p:nvPr>
            <p:ph idx="3" type="body"/>
          </p:nvPr>
        </p:nvSpPr>
        <p:spPr>
          <a:xfrm>
            <a:off x="4622615" y="1578288"/>
            <a:ext cx="2013229" cy="1818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750"/>
              <a:buFont typeface="Arial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52"/>
          <p:cNvSpPr txBox="1"/>
          <p:nvPr>
            <p:ph idx="4" type="body"/>
          </p:nvPr>
        </p:nvSpPr>
        <p:spPr>
          <a:xfrm>
            <a:off x="6686271" y="1578288"/>
            <a:ext cx="2013229" cy="1818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750"/>
              <a:buFont typeface="Arial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52"/>
          <p:cNvSpPr txBox="1"/>
          <p:nvPr>
            <p:ph idx="5" type="body"/>
          </p:nvPr>
        </p:nvSpPr>
        <p:spPr>
          <a:xfrm>
            <a:off x="495299" y="3520451"/>
            <a:ext cx="2013231" cy="1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52"/>
          <p:cNvSpPr txBox="1"/>
          <p:nvPr>
            <p:ph idx="6" type="body"/>
          </p:nvPr>
        </p:nvSpPr>
        <p:spPr>
          <a:xfrm>
            <a:off x="2558958" y="3520451"/>
            <a:ext cx="2013231" cy="1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2"/>
          <p:cNvSpPr txBox="1"/>
          <p:nvPr>
            <p:ph idx="7" type="body"/>
          </p:nvPr>
        </p:nvSpPr>
        <p:spPr>
          <a:xfrm>
            <a:off x="4622615" y="3520450"/>
            <a:ext cx="2013231" cy="1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52"/>
          <p:cNvSpPr txBox="1"/>
          <p:nvPr>
            <p:ph idx="8" type="body"/>
          </p:nvPr>
        </p:nvSpPr>
        <p:spPr>
          <a:xfrm>
            <a:off x="6686271" y="3520450"/>
            <a:ext cx="2013231" cy="1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-Left Title bullets-Right One Content">
  <p:cSld name="8-Left Title bullets-Right One Conte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3"/>
          <p:cNvSpPr txBox="1"/>
          <p:nvPr>
            <p:ph type="title"/>
          </p:nvPr>
        </p:nvSpPr>
        <p:spPr>
          <a:xfrm>
            <a:off x="495301" y="1048202"/>
            <a:ext cx="4100554" cy="507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3"/>
          <p:cNvSpPr txBox="1"/>
          <p:nvPr>
            <p:ph idx="1" type="body"/>
          </p:nvPr>
        </p:nvSpPr>
        <p:spPr>
          <a:xfrm>
            <a:off x="498212" y="1936343"/>
            <a:ext cx="4097644" cy="944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1pPr>
            <a:lvl2pPr indent="-3873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53"/>
          <p:cNvSpPr txBox="1"/>
          <p:nvPr>
            <p:ph idx="2" type="body"/>
          </p:nvPr>
        </p:nvSpPr>
        <p:spPr>
          <a:xfrm>
            <a:off x="498213" y="1587331"/>
            <a:ext cx="4097644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53"/>
          <p:cNvSpPr txBox="1"/>
          <p:nvPr>
            <p:ph idx="3" type="body"/>
          </p:nvPr>
        </p:nvSpPr>
        <p:spPr>
          <a:xfrm>
            <a:off x="4813051" y="1048202"/>
            <a:ext cx="3909530" cy="4857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53"/>
          <p:cNvSpPr txBox="1"/>
          <p:nvPr>
            <p:ph idx="4" type="body"/>
          </p:nvPr>
        </p:nvSpPr>
        <p:spPr>
          <a:xfrm>
            <a:off x="498211" y="3229445"/>
            <a:ext cx="4097644" cy="944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1pPr>
            <a:lvl2pPr indent="-3873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53"/>
          <p:cNvSpPr txBox="1"/>
          <p:nvPr>
            <p:ph idx="5" type="body"/>
          </p:nvPr>
        </p:nvSpPr>
        <p:spPr>
          <a:xfrm>
            <a:off x="498212" y="2880433"/>
            <a:ext cx="4097644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53"/>
          <p:cNvSpPr txBox="1"/>
          <p:nvPr>
            <p:ph idx="6" type="body"/>
          </p:nvPr>
        </p:nvSpPr>
        <p:spPr>
          <a:xfrm>
            <a:off x="498210" y="4528450"/>
            <a:ext cx="4097644" cy="944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1pPr>
            <a:lvl2pPr indent="-3873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53"/>
          <p:cNvSpPr txBox="1"/>
          <p:nvPr>
            <p:ph idx="7" type="body"/>
          </p:nvPr>
        </p:nvSpPr>
        <p:spPr>
          <a:xfrm>
            <a:off x="498211" y="4179438"/>
            <a:ext cx="4097644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-Four content left-Bullets right">
  <p:cSld name="11-Four content left-Bullets righ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4"/>
          <p:cNvSpPr txBox="1"/>
          <p:nvPr>
            <p:ph type="title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800"/>
              <a:buFont typeface="Arial"/>
              <a:buNone/>
              <a:defRPr b="0" sz="2800">
                <a:solidFill>
                  <a:srgbClr val="1A2E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4"/>
          <p:cNvSpPr txBox="1"/>
          <p:nvPr>
            <p:ph idx="1" type="body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54"/>
          <p:cNvSpPr txBox="1"/>
          <p:nvPr>
            <p:ph idx="2" type="body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54"/>
          <p:cNvSpPr txBox="1"/>
          <p:nvPr>
            <p:ph idx="3" type="body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54"/>
          <p:cNvSpPr txBox="1"/>
          <p:nvPr>
            <p:ph idx="4" type="body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b="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-Three content left-Header bullets right">
  <p:cSld name="12-Three content left-Header bullets righ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5"/>
          <p:cNvSpPr txBox="1"/>
          <p:nvPr>
            <p:ph idx="1" type="body"/>
          </p:nvPr>
        </p:nvSpPr>
        <p:spPr>
          <a:xfrm>
            <a:off x="0" y="718598"/>
            <a:ext cx="3949700" cy="2685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55"/>
          <p:cNvSpPr txBox="1"/>
          <p:nvPr>
            <p:ph idx="2" type="body"/>
          </p:nvPr>
        </p:nvSpPr>
        <p:spPr>
          <a:xfrm>
            <a:off x="0" y="3486150"/>
            <a:ext cx="1949450" cy="2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55"/>
          <p:cNvSpPr txBox="1"/>
          <p:nvPr>
            <p:ph idx="3" type="body"/>
          </p:nvPr>
        </p:nvSpPr>
        <p:spPr>
          <a:xfrm>
            <a:off x="4127501" y="1593716"/>
            <a:ext cx="4457700" cy="4008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/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55"/>
          <p:cNvSpPr txBox="1"/>
          <p:nvPr>
            <p:ph idx="4" type="body"/>
          </p:nvPr>
        </p:nvSpPr>
        <p:spPr>
          <a:xfrm>
            <a:off x="2000250" y="3486150"/>
            <a:ext cx="1949450" cy="2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55"/>
          <p:cNvSpPr txBox="1"/>
          <p:nvPr>
            <p:ph idx="5" type="body"/>
          </p:nvPr>
        </p:nvSpPr>
        <p:spPr>
          <a:xfrm>
            <a:off x="4127501" y="1093202"/>
            <a:ext cx="4457700" cy="424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00"/>
              <a:buNone/>
              <a:defRPr b="0" sz="2800">
                <a:solidFill>
                  <a:srgbClr val="9B2600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-Header Above-4 contents-text below">
  <p:cSld name="13-Header Above-4 contents-text below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6"/>
          <p:cNvSpPr txBox="1"/>
          <p:nvPr>
            <p:ph type="title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6"/>
          <p:cNvSpPr txBox="1"/>
          <p:nvPr>
            <p:ph idx="1" type="body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56"/>
          <p:cNvSpPr txBox="1"/>
          <p:nvPr>
            <p:ph idx="2" type="body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56"/>
          <p:cNvSpPr txBox="1"/>
          <p:nvPr>
            <p:ph idx="3" type="body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56"/>
          <p:cNvSpPr txBox="1"/>
          <p:nvPr>
            <p:ph idx="4" type="body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56"/>
          <p:cNvSpPr txBox="1"/>
          <p:nvPr/>
        </p:nvSpPr>
        <p:spPr>
          <a:xfrm>
            <a:off x="470086" y="5010645"/>
            <a:ext cx="8204201" cy="4066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2000"/>
              <a:buFont typeface="Arial"/>
              <a:buNone/>
            </a:pPr>
            <a:r>
              <a:rPr b="0" lang="es-AR" sz="2000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Edit cutline explaining contents above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5-Two content-cutline below">
  <p:cSld name="15-Two content-cutline below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7"/>
          <p:cNvSpPr txBox="1"/>
          <p:nvPr>
            <p:ph idx="1" type="body"/>
          </p:nvPr>
        </p:nvSpPr>
        <p:spPr>
          <a:xfrm>
            <a:off x="4476585" y="715618"/>
            <a:ext cx="4182386" cy="4549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57"/>
          <p:cNvSpPr/>
          <p:nvPr>
            <p:ph idx="2" type="pic"/>
          </p:nvPr>
        </p:nvSpPr>
        <p:spPr>
          <a:xfrm>
            <a:off x="0" y="715618"/>
            <a:ext cx="4325938" cy="4550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 b="1" i="0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A56B3"/>
              </a:buClr>
              <a:buSzPts val="3000"/>
              <a:buFont typeface="Arial"/>
              <a:buChar char="•"/>
              <a:defRPr b="0" i="0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E2D"/>
              </a:buClr>
              <a:buSzPts val="2500"/>
              <a:buFont typeface="Arial"/>
              <a:buChar char="•"/>
              <a:defRPr b="0" i="0" sz="20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39F36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A336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57"/>
          <p:cNvSpPr txBox="1"/>
          <p:nvPr>
            <p:ph type="title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2000"/>
              <a:buFont typeface="Arial"/>
              <a:buNone/>
              <a:defRPr b="0" sz="2000">
                <a:solidFill>
                  <a:srgbClr val="29488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7_One content-bullet cascade style">
  <p:cSld name="17_One content-bullet cascade styl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8"/>
          <p:cNvSpPr txBox="1"/>
          <p:nvPr>
            <p:ph idx="1" type="body"/>
          </p:nvPr>
        </p:nvSpPr>
        <p:spPr>
          <a:xfrm>
            <a:off x="495300" y="904776"/>
            <a:ext cx="3451057" cy="5000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58"/>
          <p:cNvSpPr txBox="1"/>
          <p:nvPr>
            <p:ph idx="2" type="body"/>
          </p:nvPr>
        </p:nvSpPr>
        <p:spPr>
          <a:xfrm>
            <a:off x="4128503" y="1925053"/>
            <a:ext cx="4483100" cy="36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58"/>
          <p:cNvSpPr txBox="1"/>
          <p:nvPr/>
        </p:nvSpPr>
        <p:spPr>
          <a:xfrm>
            <a:off x="4128503" y="1212784"/>
            <a:ext cx="4483100" cy="519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800"/>
              <a:buFont typeface="Arial"/>
              <a:buNone/>
            </a:pPr>
            <a:r>
              <a:rPr b="1" lang="es-AR" sz="280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Click to Edit Header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4_Three content left-Gold Header-Bullets right">
  <p:cSld name="24_Three content left-Gold Header-Bullets righ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1"/>
          <p:cNvSpPr txBox="1"/>
          <p:nvPr>
            <p:ph type="title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E2D"/>
              </a:buClr>
              <a:buSzPts val="2800"/>
              <a:buFont typeface="Arial"/>
              <a:buNone/>
              <a:defRPr b="1" sz="2800">
                <a:solidFill>
                  <a:srgbClr val="BE8E2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1"/>
          <p:cNvSpPr txBox="1"/>
          <p:nvPr>
            <p:ph idx="1" type="body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41"/>
          <p:cNvSpPr txBox="1"/>
          <p:nvPr>
            <p:ph idx="2" type="body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41"/>
          <p:cNvSpPr txBox="1"/>
          <p:nvPr>
            <p:ph idx="3" type="body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1"/>
          <p:cNvSpPr txBox="1"/>
          <p:nvPr>
            <p:ph idx="4" type="body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b="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8-Left one content-right-Header-text">
  <p:cSld name="18-Left one content-right-Header-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9"/>
          <p:cNvSpPr txBox="1"/>
          <p:nvPr>
            <p:ph idx="1" type="body"/>
          </p:nvPr>
        </p:nvSpPr>
        <p:spPr>
          <a:xfrm>
            <a:off x="0" y="736600"/>
            <a:ext cx="3946357" cy="5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59"/>
          <p:cNvSpPr txBox="1"/>
          <p:nvPr>
            <p:ph idx="2" type="body"/>
          </p:nvPr>
        </p:nvSpPr>
        <p:spPr>
          <a:xfrm>
            <a:off x="4157580" y="2138774"/>
            <a:ext cx="4483100" cy="1131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000"/>
              <a:buFont typeface="Arial"/>
              <a:buNone/>
              <a:defRPr b="0" sz="1600">
                <a:solidFill>
                  <a:srgbClr val="29488D"/>
                </a:solidFill>
              </a:defRPr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59"/>
          <p:cNvSpPr txBox="1"/>
          <p:nvPr/>
        </p:nvSpPr>
        <p:spPr>
          <a:xfrm>
            <a:off x="4157580" y="1295994"/>
            <a:ext cx="4483100" cy="519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E2D"/>
              </a:buClr>
              <a:buSzPts val="2400"/>
              <a:buFont typeface="Arial"/>
              <a:buNone/>
            </a:pPr>
            <a:r>
              <a:rPr b="1" lang="es-AR" sz="2400">
                <a:solidFill>
                  <a:srgbClr val="BE8E2D"/>
                </a:solidFill>
                <a:latin typeface="Arial"/>
                <a:ea typeface="Arial"/>
                <a:cs typeface="Arial"/>
                <a:sym typeface="Arial"/>
              </a:rPr>
              <a:t>Edit Header</a:t>
            </a:r>
            <a:endParaRPr/>
          </a:p>
        </p:txBody>
      </p:sp>
      <p:sp>
        <p:nvSpPr>
          <p:cNvPr id="123" name="Google Shape;123;p59"/>
          <p:cNvSpPr txBox="1"/>
          <p:nvPr/>
        </p:nvSpPr>
        <p:spPr>
          <a:xfrm>
            <a:off x="4157580" y="1843836"/>
            <a:ext cx="4483100" cy="285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800"/>
              <a:buFont typeface="Arial"/>
              <a:buNone/>
            </a:pPr>
            <a:r>
              <a:rPr b="1" lang="es-AR" sz="1800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Edit Paragraph subhead</a:t>
            </a:r>
            <a:endParaRPr/>
          </a:p>
        </p:txBody>
      </p:sp>
      <p:sp>
        <p:nvSpPr>
          <p:cNvPr id="124" name="Google Shape;124;p59"/>
          <p:cNvSpPr txBox="1"/>
          <p:nvPr>
            <p:ph idx="3" type="body"/>
          </p:nvPr>
        </p:nvSpPr>
        <p:spPr>
          <a:xfrm>
            <a:off x="4157580" y="3679315"/>
            <a:ext cx="4483100" cy="1131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000"/>
              <a:buFont typeface="Arial"/>
              <a:buNone/>
              <a:defRPr b="0" sz="1600">
                <a:solidFill>
                  <a:srgbClr val="29488D"/>
                </a:solidFill>
              </a:defRPr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59"/>
          <p:cNvSpPr txBox="1"/>
          <p:nvPr/>
        </p:nvSpPr>
        <p:spPr>
          <a:xfrm>
            <a:off x="4157580" y="3394066"/>
            <a:ext cx="4424946" cy="285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800"/>
              <a:buFont typeface="Arial"/>
              <a:buNone/>
            </a:pPr>
            <a:r>
              <a:rPr b="1" lang="es-AR" sz="1800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Edit Paragraph subhead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9-Picture left-text right">
  <p:cSld name="19-Picture left-text righ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0"/>
          <p:cNvSpPr/>
          <p:nvPr>
            <p:ph idx="2" type="pic"/>
          </p:nvPr>
        </p:nvSpPr>
        <p:spPr>
          <a:xfrm>
            <a:off x="1" y="731520"/>
            <a:ext cx="4081112" cy="53805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b="1" i="0" sz="16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b="0" i="0" sz="20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60"/>
          <p:cNvSpPr txBox="1"/>
          <p:nvPr>
            <p:ph type="title"/>
          </p:nvPr>
        </p:nvSpPr>
        <p:spPr>
          <a:xfrm>
            <a:off x="4421204" y="1684420"/>
            <a:ext cx="4114800" cy="413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800"/>
              <a:buFont typeface="Arial"/>
              <a:buNone/>
              <a:defRPr b="1" sz="2800">
                <a:solidFill>
                  <a:srgbClr val="1A2E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60"/>
          <p:cNvSpPr txBox="1"/>
          <p:nvPr/>
        </p:nvSpPr>
        <p:spPr>
          <a:xfrm>
            <a:off x="4421204" y="2202582"/>
            <a:ext cx="4114800" cy="413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400"/>
              <a:buFont typeface="Arial"/>
              <a:buNone/>
            </a:pPr>
            <a:r>
              <a:rPr b="0" lang="es-AR" sz="240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Click to add text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0-Three content left-Header-text">
  <p:cSld name="20-Three content left-Header-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1"/>
          <p:cNvSpPr txBox="1"/>
          <p:nvPr>
            <p:ph type="title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  <a:defRPr b="0" sz="2800">
                <a:solidFill>
                  <a:srgbClr val="9B26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61"/>
          <p:cNvSpPr txBox="1"/>
          <p:nvPr>
            <p:ph idx="1" type="body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61"/>
          <p:cNvSpPr txBox="1"/>
          <p:nvPr>
            <p:ph idx="2" type="body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61"/>
          <p:cNvSpPr txBox="1"/>
          <p:nvPr>
            <p:ph idx="3" type="body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61"/>
          <p:cNvSpPr txBox="1"/>
          <p:nvPr>
            <p:ph idx="4" type="body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50"/>
              <a:buNone/>
              <a:defRPr b="0" sz="220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1_Three content left-Header blue-text">
  <p:cSld name="21_Three content left-Header blue-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2"/>
          <p:cNvSpPr txBox="1"/>
          <p:nvPr>
            <p:ph type="title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2800"/>
              <a:buFont typeface="Arial"/>
              <a:buNone/>
              <a:defRPr b="0" sz="2800">
                <a:solidFill>
                  <a:srgbClr val="29488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62"/>
          <p:cNvSpPr txBox="1"/>
          <p:nvPr>
            <p:ph idx="1" type="body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62"/>
          <p:cNvSpPr txBox="1"/>
          <p:nvPr>
            <p:ph idx="2" type="body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62"/>
          <p:cNvSpPr txBox="1"/>
          <p:nvPr>
            <p:ph idx="3" type="body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62"/>
          <p:cNvSpPr txBox="1"/>
          <p:nvPr>
            <p:ph idx="4" type="body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50"/>
              <a:buNone/>
              <a:defRPr b="0" sz="220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2_Three content left-Header gold-text">
  <p:cSld name="22_Three content left-Header gold-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3"/>
          <p:cNvSpPr txBox="1"/>
          <p:nvPr>
            <p:ph type="title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E2D"/>
              </a:buClr>
              <a:buSzPts val="2800"/>
              <a:buFont typeface="Arial"/>
              <a:buNone/>
              <a:defRPr b="1" sz="2800">
                <a:solidFill>
                  <a:srgbClr val="BE8E2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63"/>
          <p:cNvSpPr txBox="1"/>
          <p:nvPr>
            <p:ph idx="1" type="body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63"/>
          <p:cNvSpPr txBox="1"/>
          <p:nvPr>
            <p:ph idx="2" type="body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63"/>
          <p:cNvSpPr txBox="1"/>
          <p:nvPr>
            <p:ph idx="3" type="body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63"/>
          <p:cNvSpPr txBox="1"/>
          <p:nvPr>
            <p:ph idx="4" type="body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50"/>
              <a:buNone/>
              <a:defRPr b="0" sz="220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3-Three content left-Bullets right">
  <p:cSld name="23-Three content left-Bullets righ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4"/>
          <p:cNvSpPr txBox="1"/>
          <p:nvPr>
            <p:ph type="title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800"/>
              <a:buFont typeface="Arial"/>
              <a:buNone/>
              <a:defRPr b="0" sz="2800">
                <a:solidFill>
                  <a:srgbClr val="1A2E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64"/>
          <p:cNvSpPr txBox="1"/>
          <p:nvPr>
            <p:ph idx="1" type="body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64"/>
          <p:cNvSpPr txBox="1"/>
          <p:nvPr>
            <p:ph idx="2" type="body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64"/>
          <p:cNvSpPr txBox="1"/>
          <p:nvPr>
            <p:ph idx="3" type="body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64"/>
          <p:cNvSpPr txBox="1"/>
          <p:nvPr>
            <p:ph idx="4" type="body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b="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3-Three content left-Brick Header-Bullets right">
  <p:cSld name="23-Three content left-Brick Header-Bullets righ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5"/>
          <p:cNvSpPr txBox="1"/>
          <p:nvPr>
            <p:ph type="title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  <a:defRPr b="0" sz="2800">
                <a:solidFill>
                  <a:srgbClr val="9B26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65"/>
          <p:cNvSpPr txBox="1"/>
          <p:nvPr>
            <p:ph idx="1" type="body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65"/>
          <p:cNvSpPr txBox="1"/>
          <p:nvPr>
            <p:ph idx="2" type="body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65"/>
          <p:cNvSpPr txBox="1"/>
          <p:nvPr>
            <p:ph idx="3" type="body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65"/>
          <p:cNvSpPr txBox="1"/>
          <p:nvPr>
            <p:ph idx="4" type="body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b="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RESOURCES-Basic">
  <p:cSld name="RESOURCES-Basic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6"/>
          <p:cNvSpPr txBox="1"/>
          <p:nvPr>
            <p:ph type="title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left_globe.png" id="162" name="Google Shape;162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833015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6"/>
          <p:cNvSpPr txBox="1"/>
          <p:nvPr>
            <p:ph idx="1" type="body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6-Resources-three object-bullets right">
  <p:cSld name="26-Resources-three object-bullets righ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7"/>
          <p:cNvSpPr txBox="1"/>
          <p:nvPr>
            <p:ph idx="1" type="body"/>
          </p:nvPr>
        </p:nvSpPr>
        <p:spPr>
          <a:xfrm>
            <a:off x="-6349" y="717551"/>
            <a:ext cx="2743199" cy="1665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67"/>
          <p:cNvSpPr txBox="1"/>
          <p:nvPr>
            <p:ph idx="2" type="body"/>
          </p:nvPr>
        </p:nvSpPr>
        <p:spPr>
          <a:xfrm>
            <a:off x="-6350" y="2486025"/>
            <a:ext cx="2743200" cy="1667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67"/>
          <p:cNvSpPr txBox="1"/>
          <p:nvPr>
            <p:ph idx="3" type="body"/>
          </p:nvPr>
        </p:nvSpPr>
        <p:spPr>
          <a:xfrm>
            <a:off x="-6350" y="4260414"/>
            <a:ext cx="2743200" cy="1867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67"/>
          <p:cNvSpPr txBox="1"/>
          <p:nvPr>
            <p:ph type="title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67"/>
          <p:cNvSpPr txBox="1"/>
          <p:nvPr>
            <p:ph idx="4" type="body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7-Resources left-One content right">
  <p:cSld name="27-Resources left-One content righ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8"/>
          <p:cNvSpPr txBox="1"/>
          <p:nvPr>
            <p:ph idx="1" type="body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68"/>
          <p:cNvSpPr txBox="1"/>
          <p:nvPr>
            <p:ph type="title"/>
          </p:nvPr>
        </p:nvSpPr>
        <p:spPr>
          <a:xfrm>
            <a:off x="495301" y="967302"/>
            <a:ext cx="5067300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68"/>
          <p:cNvSpPr txBox="1"/>
          <p:nvPr>
            <p:ph idx="2" type="body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-Header-One Content-cutline">
  <p:cSld name="4-Header-One Content-cutlin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2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2"/>
          <p:cNvSpPr txBox="1"/>
          <p:nvPr>
            <p:ph idx="1" type="body"/>
          </p:nvPr>
        </p:nvSpPr>
        <p:spPr>
          <a:xfrm>
            <a:off x="501927" y="1399430"/>
            <a:ext cx="8221978" cy="3925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2"/>
          <p:cNvSpPr txBox="1"/>
          <p:nvPr>
            <p:ph idx="2" type="body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anchorCtr="0" anchor="t" bIns="274300" lIns="91425" spcFirstLastPara="1" rIns="91425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b="1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2905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2905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2904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8-LINKS Globe left-bullets right">
  <p:cSld name="28-LINKS Globe left-bullets righ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9"/>
          <p:cNvSpPr txBox="1"/>
          <p:nvPr>
            <p:ph type="title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left_globe.png" id="176" name="Google Shape;176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833015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9"/>
          <p:cNvSpPr txBox="1"/>
          <p:nvPr>
            <p:ph idx="1" type="body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9-LINKS-three object-bullets right">
  <p:cSld name="29-LINKS-three object-bullets righ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0"/>
          <p:cNvSpPr txBox="1"/>
          <p:nvPr>
            <p:ph idx="1" type="body"/>
          </p:nvPr>
        </p:nvSpPr>
        <p:spPr>
          <a:xfrm>
            <a:off x="-6349" y="717551"/>
            <a:ext cx="2788186" cy="1735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70"/>
          <p:cNvSpPr txBox="1"/>
          <p:nvPr>
            <p:ph type="title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70"/>
          <p:cNvSpPr txBox="1"/>
          <p:nvPr>
            <p:ph idx="2" type="body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70"/>
          <p:cNvSpPr txBox="1"/>
          <p:nvPr>
            <p:ph idx="3" type="body"/>
          </p:nvPr>
        </p:nvSpPr>
        <p:spPr>
          <a:xfrm>
            <a:off x="-6349" y="2512007"/>
            <a:ext cx="2788186" cy="1735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70"/>
          <p:cNvSpPr txBox="1"/>
          <p:nvPr>
            <p:ph idx="4" type="body"/>
          </p:nvPr>
        </p:nvSpPr>
        <p:spPr>
          <a:xfrm>
            <a:off x="-6349" y="4306463"/>
            <a:ext cx="2788186" cy="1802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INKS left-One content right">
  <p:cSld name="LINKS left-One content righ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1"/>
          <p:cNvSpPr txBox="1"/>
          <p:nvPr>
            <p:ph idx="1" type="body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71"/>
          <p:cNvSpPr txBox="1"/>
          <p:nvPr>
            <p:ph type="title"/>
          </p:nvPr>
        </p:nvSpPr>
        <p:spPr>
          <a:xfrm>
            <a:off x="495301" y="967302"/>
            <a:ext cx="5067300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71"/>
          <p:cNvSpPr txBox="1"/>
          <p:nvPr>
            <p:ph idx="2" type="body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GLOBE map">
  <p:cSld name="1_GLOBE map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735072"/>
            <a:ext cx="9144000" cy="4175074"/>
          </a:xfrm>
          <a:prstGeom prst="rect">
            <a:avLst/>
          </a:prstGeom>
          <a:noFill/>
          <a:ln>
            <a:noFill/>
          </a:ln>
          <a:effectLst>
            <a:outerShdw blurRad="3810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190" name="Google Shape;190;p72"/>
          <p:cNvSpPr txBox="1"/>
          <p:nvPr>
            <p:ph idx="1" type="body"/>
          </p:nvPr>
        </p:nvSpPr>
        <p:spPr>
          <a:xfrm>
            <a:off x="1319213" y="5053014"/>
            <a:ext cx="7007225" cy="394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1" name="Google Shape;191;p72">
            <a:hlinkClick r:id="rId3"/>
          </p:cNvPr>
          <p:cNvSpPr txBox="1"/>
          <p:nvPr/>
        </p:nvSpPr>
        <p:spPr>
          <a:xfrm>
            <a:off x="1319213" y="5536168"/>
            <a:ext cx="700722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>
                <a:solidFill>
                  <a:srgbClr val="BE8E2D"/>
                </a:solidFill>
                <a:latin typeface="Arial"/>
                <a:ea typeface="Arial"/>
                <a:cs typeface="Arial"/>
                <a:sym typeface="Arial"/>
              </a:rPr>
              <a:t>GLOBE Countries and Members Map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2-MORE Info About GLOBE">
  <p:cSld name="32-MORE Info About GLOBE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73"/>
          <p:cNvPicPr preferRelativeResize="0"/>
          <p:nvPr/>
        </p:nvPicPr>
        <p:blipFill rotWithShape="1">
          <a:blip r:embed="rId2">
            <a:alphaModFix/>
          </a:blip>
          <a:srcRect b="15333" l="0" r="0" t="26929"/>
          <a:stretch/>
        </p:blipFill>
        <p:spPr>
          <a:xfrm>
            <a:off x="-802" y="664143"/>
            <a:ext cx="9144000" cy="3522847"/>
          </a:xfrm>
          <a:prstGeom prst="rect">
            <a:avLst/>
          </a:prstGeom>
          <a:noFill/>
          <a:ln>
            <a:noFill/>
          </a:ln>
          <a:effectLst>
            <a:outerShdw blurRad="304800" rotWithShape="0" algn="t" dir="5400000" dist="101600">
              <a:srgbClr val="000000">
                <a:alpha val="40000"/>
              </a:srgbClr>
            </a:outerShdw>
          </a:effectLst>
        </p:spPr>
      </p:pic>
      <p:sp>
        <p:nvSpPr>
          <p:cNvPr id="194" name="Google Shape;194;p73">
            <a:hlinkClick r:id="rId3"/>
          </p:cNvPr>
          <p:cNvSpPr txBox="1"/>
          <p:nvPr/>
        </p:nvSpPr>
        <p:spPr>
          <a:xfrm>
            <a:off x="567891" y="4365671"/>
            <a:ext cx="7921591" cy="443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400"/>
              <a:buFont typeface="Arial"/>
              <a:buNone/>
            </a:pPr>
            <a:r>
              <a:rPr lang="es-AR" sz="2400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  <a:endParaRPr/>
          </a:p>
        </p:txBody>
      </p:sp>
      <p:pic>
        <p:nvPicPr>
          <p:cNvPr id="195" name="Google Shape;195;p7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9800" y="5247605"/>
            <a:ext cx="440797" cy="39404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73">
            <a:hlinkClick r:id="rId6"/>
          </p:cNvPr>
          <p:cNvSpPr txBox="1"/>
          <p:nvPr/>
        </p:nvSpPr>
        <p:spPr>
          <a:xfrm>
            <a:off x="3666313" y="4859023"/>
            <a:ext cx="17247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rgbClr val="1A2E5A"/>
                </a:solidFill>
                <a:latin typeface="Calibri"/>
                <a:ea typeface="Calibri"/>
                <a:cs typeface="Calibri"/>
                <a:sym typeface="Calibri"/>
              </a:rPr>
              <a:t>www.globe.gov</a:t>
            </a:r>
            <a:endParaRPr/>
          </a:p>
        </p:txBody>
      </p:sp>
      <p:grpSp>
        <p:nvGrpSpPr>
          <p:cNvPr id="197" name="Google Shape;197;p73"/>
          <p:cNvGrpSpPr/>
          <p:nvPr/>
        </p:nvGrpSpPr>
        <p:grpSpPr>
          <a:xfrm>
            <a:off x="3441079" y="5783342"/>
            <a:ext cx="2197347" cy="228600"/>
            <a:chOff x="3441079" y="5791538"/>
            <a:chExt cx="2197347" cy="228600"/>
          </a:xfrm>
        </p:grpSpPr>
        <p:pic>
          <p:nvPicPr>
            <p:cNvPr descr="C:\Users\kristina\Documents\GLOBE_All\NewsBrief\February_2018_NewsBrief\FB Logo.png" id="198" name="Google Shape;198;p73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kristina\Documents\GLOBE_All\NewsBrief\February_2018_NewsBrief\YouTube Logo.png" id="199" name="Google Shape;199;p73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kristina\Documents\GLOBE_All\NewsBrief\February_2018_NewsBrief\Pinterest Logo.png" id="200" name="Google Shape;200;p73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kristina\Documents\GLOBE_All\NewsBrief\February_2018_NewsBrief\Instagram logo.png" id="201" name="Google Shape;201;p73">
              <a:hlinkClick r:id="rId13"/>
            </p:cNvPr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kristina\Documents\GLOBE_All\NewsBrief\February_2018_NewsBrief\Twitter Logo.png" id="202" name="Google Shape;202;p73">
              <a:hlinkClick r:id="rId15"/>
            </p:cNvPr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3-CONTACT INFORMATION">
  <p:cSld name="33-CONTACT INFORMATION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ft_globe.png" id="204" name="Google Shape;20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4"/>
          <p:cNvSpPr txBox="1"/>
          <p:nvPr/>
        </p:nvSpPr>
        <p:spPr>
          <a:xfrm>
            <a:off x="2444208" y="1108128"/>
            <a:ext cx="5997756" cy="6974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</a:pPr>
            <a:r>
              <a:rPr b="0" i="0" lang="es-AR" sz="36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r>
              <a:rPr b="0" i="0" lang="es-AR" sz="32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AR" sz="36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  <a:endParaRPr/>
          </a:p>
        </p:txBody>
      </p:sp>
      <p:sp>
        <p:nvSpPr>
          <p:cNvPr id="206" name="Google Shape;206;p74">
            <a:hlinkClick r:id="rId3"/>
          </p:cNvPr>
          <p:cNvSpPr txBox="1"/>
          <p:nvPr/>
        </p:nvSpPr>
        <p:spPr>
          <a:xfrm>
            <a:off x="4580713" y="5301464"/>
            <a:ext cx="17247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800">
                <a:solidFill>
                  <a:srgbClr val="1A2E5A"/>
                </a:solidFill>
                <a:latin typeface="Calibri"/>
                <a:ea typeface="Calibri"/>
                <a:cs typeface="Calibri"/>
                <a:sym typeface="Calibri"/>
              </a:rPr>
              <a:t>www.globe.gov</a:t>
            </a:r>
            <a:endParaRPr/>
          </a:p>
        </p:txBody>
      </p:sp>
      <p:sp>
        <p:nvSpPr>
          <p:cNvPr id="207" name="Google Shape;207;p74"/>
          <p:cNvSpPr txBox="1"/>
          <p:nvPr>
            <p:ph type="ctrTitle"/>
          </p:nvPr>
        </p:nvSpPr>
        <p:spPr>
          <a:xfrm>
            <a:off x="2752896" y="2163206"/>
            <a:ext cx="5689068" cy="199315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Title Above-3 Contents - Bullets">
  <p:cSld name="10_Title Above-3 Contents - Bulle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3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3"/>
          <p:cNvSpPr txBox="1"/>
          <p:nvPr>
            <p:ph idx="1" type="body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3"/>
          <p:cNvSpPr txBox="1"/>
          <p:nvPr>
            <p:ph idx="2" type="body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3"/>
          <p:cNvSpPr txBox="1"/>
          <p:nvPr>
            <p:ph idx="3" type="body"/>
          </p:nvPr>
        </p:nvSpPr>
        <p:spPr>
          <a:xfrm>
            <a:off x="495298" y="4156926"/>
            <a:ext cx="2589807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43"/>
          <p:cNvSpPr txBox="1"/>
          <p:nvPr>
            <p:ph idx="4" type="body"/>
          </p:nvPr>
        </p:nvSpPr>
        <p:spPr>
          <a:xfrm>
            <a:off x="3243138" y="4156927"/>
            <a:ext cx="2589805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43"/>
          <p:cNvSpPr txBox="1"/>
          <p:nvPr>
            <p:ph idx="5" type="body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3"/>
          <p:cNvSpPr txBox="1"/>
          <p:nvPr>
            <p:ph idx="6" type="body"/>
          </p:nvPr>
        </p:nvSpPr>
        <p:spPr>
          <a:xfrm>
            <a:off x="5990974" y="4156926"/>
            <a:ext cx="2589805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3"/>
          <p:cNvSpPr txBox="1"/>
          <p:nvPr>
            <p:ph idx="7" type="body"/>
          </p:nvPr>
        </p:nvSpPr>
        <p:spPr>
          <a:xfrm>
            <a:off x="495300" y="4569991"/>
            <a:ext cx="2598750" cy="1335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43"/>
          <p:cNvSpPr txBox="1"/>
          <p:nvPr>
            <p:ph idx="8" type="body"/>
          </p:nvPr>
        </p:nvSpPr>
        <p:spPr>
          <a:xfrm>
            <a:off x="3234192" y="4569993"/>
            <a:ext cx="2598750" cy="1335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3"/>
          <p:cNvSpPr txBox="1"/>
          <p:nvPr>
            <p:ph idx="9" type="body"/>
          </p:nvPr>
        </p:nvSpPr>
        <p:spPr>
          <a:xfrm>
            <a:off x="5973084" y="4569993"/>
            <a:ext cx="2598750" cy="1335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5-MEDIA-VIDEO-Full-Page">
  <p:cSld name="25-MEDIA-VIDEO-Full-Page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4"/>
          <p:cNvSpPr/>
          <p:nvPr>
            <p:ph idx="2" type="media"/>
          </p:nvPr>
        </p:nvSpPr>
        <p:spPr>
          <a:xfrm>
            <a:off x="0" y="722313"/>
            <a:ext cx="9144000" cy="5389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 b="1" i="0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A56B3"/>
              </a:buClr>
              <a:buSzPts val="3000"/>
              <a:buFont typeface="Arial"/>
              <a:buChar char="•"/>
              <a:defRPr b="0" i="0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E2D"/>
              </a:buClr>
              <a:buSzPts val="2500"/>
              <a:buFont typeface="Arial"/>
              <a:buChar char="•"/>
              <a:defRPr b="0" i="0" sz="20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39F36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A336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-Title Above-Two Content below">
  <p:cSld name="14-Title Above-Two Content below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5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5"/>
          <p:cNvSpPr txBox="1"/>
          <p:nvPr>
            <p:ph idx="1" type="body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45"/>
          <p:cNvSpPr txBox="1"/>
          <p:nvPr>
            <p:ph idx="2" type="body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4-BLANK">
  <p:cSld name="34-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6-One content-bullets right">
  <p:cSld name="16-One content-bullets righ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7"/>
          <p:cNvSpPr txBox="1"/>
          <p:nvPr>
            <p:ph idx="1" type="body"/>
          </p:nvPr>
        </p:nvSpPr>
        <p:spPr>
          <a:xfrm>
            <a:off x="0" y="702917"/>
            <a:ext cx="4222143" cy="5412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47"/>
          <p:cNvSpPr txBox="1"/>
          <p:nvPr>
            <p:ph type="title"/>
          </p:nvPr>
        </p:nvSpPr>
        <p:spPr>
          <a:xfrm>
            <a:off x="4401874" y="1179211"/>
            <a:ext cx="4113475" cy="404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b="1" sz="2000">
                <a:solidFill>
                  <a:srgbClr val="9B26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7"/>
          <p:cNvSpPr txBox="1"/>
          <p:nvPr>
            <p:ph idx="2" type="body"/>
          </p:nvPr>
        </p:nvSpPr>
        <p:spPr>
          <a:xfrm>
            <a:off x="4401874" y="1604662"/>
            <a:ext cx="4113475" cy="4057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b="1" sz="1800"/>
            </a:lvl1pPr>
            <a:lvl2pPr indent="-3397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Char char="•"/>
              <a:defRPr sz="1400"/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bove-Header and bullets below">
  <p:cSld name="2_Title Above-Header and bullets below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8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8"/>
          <p:cNvSpPr txBox="1"/>
          <p:nvPr>
            <p:ph idx="1" type="body"/>
          </p:nvPr>
        </p:nvSpPr>
        <p:spPr>
          <a:xfrm>
            <a:off x="495300" y="1518699"/>
            <a:ext cx="5022905" cy="4008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48"/>
          <p:cNvSpPr txBox="1"/>
          <p:nvPr>
            <p:ph idx="2" type="body"/>
          </p:nvPr>
        </p:nvSpPr>
        <p:spPr>
          <a:xfrm>
            <a:off x="5687556" y="1518699"/>
            <a:ext cx="2915755" cy="190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48"/>
          <p:cNvSpPr txBox="1"/>
          <p:nvPr>
            <p:ph idx="3" type="body"/>
          </p:nvPr>
        </p:nvSpPr>
        <p:spPr>
          <a:xfrm>
            <a:off x="5687555" y="3539656"/>
            <a:ext cx="2915755" cy="1987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5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29" Type="http://schemas.openxmlformats.org/officeDocument/2006/relationships/slideLayout" Target="../slideLayouts/slideLayout27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31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9.xml"/><Relationship Id="rId3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8.xml"/><Relationship Id="rId3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11.xml"/><Relationship Id="rId35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10.xml"/><Relationship Id="rId3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13.xml"/><Relationship Id="rId37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12.xml"/><Relationship Id="rId3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38" Type="http://schemas.openxmlformats.org/officeDocument/2006/relationships/theme" Target="../theme/theme1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/>
          <p:nvPr>
            <p:ph type="title"/>
          </p:nvPr>
        </p:nvSpPr>
        <p:spPr>
          <a:xfrm>
            <a:off x="495300" y="859651"/>
            <a:ext cx="7886700" cy="8302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9"/>
          <p:cNvSpPr txBox="1"/>
          <p:nvPr>
            <p:ph idx="1" type="body"/>
          </p:nvPr>
        </p:nvSpPr>
        <p:spPr>
          <a:xfrm>
            <a:off x="495300" y="1825626"/>
            <a:ext cx="7886700" cy="4078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Char char="•"/>
              <a:defRPr b="1" i="0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A56B3"/>
              </a:buClr>
              <a:buSzPts val="3000"/>
              <a:buFont typeface="Arial"/>
              <a:buChar char="•"/>
              <a:defRPr b="0" i="0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73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E2D"/>
              </a:buClr>
              <a:buSzPts val="2500"/>
              <a:buFont typeface="Arial"/>
              <a:buChar char="•"/>
              <a:defRPr b="0" i="0" sz="20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714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39F36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714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A336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" name="Google Shape;12;p39"/>
          <p:cNvPicPr preferRelativeResize="0"/>
          <p:nvPr/>
        </p:nvPicPr>
        <p:blipFill rotWithShape="1">
          <a:blip r:embed="rId1">
            <a:alphaModFix/>
          </a:blip>
          <a:srcRect b="0" l="1002" r="1050" t="0"/>
          <a:stretch/>
        </p:blipFill>
        <p:spPr>
          <a:xfrm>
            <a:off x="-1" y="6118916"/>
            <a:ext cx="9144001" cy="7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70576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720">
          <p15:clr>
            <a:srgbClr val="F26B43"/>
          </p15:clr>
        </p15:guide>
        <p15:guide id="2" pos="3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hyperlink" Target="https://youtu.be/h0XKxRf0bPE" TargetMode="External"/><Relationship Id="rId5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13.png"/><Relationship Id="rId5" Type="http://schemas.openxmlformats.org/officeDocument/2006/relationships/image" Target="../media/image22.jpg"/><Relationship Id="rId6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5" Type="http://schemas.openxmlformats.org/officeDocument/2006/relationships/image" Target="../media/image4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Relationship Id="rId4" Type="http://schemas.openxmlformats.org/officeDocument/2006/relationships/image" Target="../media/image13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13.png"/><Relationship Id="rId5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Relationship Id="rId4" Type="http://schemas.openxmlformats.org/officeDocument/2006/relationships/image" Target="../media/image13.pn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44.png"/><Relationship Id="rId5" Type="http://schemas.openxmlformats.org/officeDocument/2006/relationships/image" Target="../media/image37.png"/><Relationship Id="rId6" Type="http://schemas.openxmlformats.org/officeDocument/2006/relationships/image" Target="../media/image24.gif"/><Relationship Id="rId7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anabeatrizprieto@gmail.com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17.jpg"/><Relationship Id="rId7" Type="http://schemas.openxmlformats.org/officeDocument/2006/relationships/hyperlink" Target="mailto:claudiacarovera@gmail.com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24.gif"/><Relationship Id="rId5" Type="http://schemas.openxmlformats.org/officeDocument/2006/relationships/image" Target="../media/image42.png"/><Relationship Id="rId6" Type="http://schemas.openxmlformats.org/officeDocument/2006/relationships/image" Target="../media/image39.png"/><Relationship Id="rId7" Type="http://schemas.openxmlformats.org/officeDocument/2006/relationships/image" Target="../media/image33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43.png"/><Relationship Id="rId5" Type="http://schemas.openxmlformats.org/officeDocument/2006/relationships/hyperlink" Target="http://globelaccolaborativo.blogspot.com/" TargetMode="External"/><Relationship Id="rId6" Type="http://schemas.openxmlformats.org/officeDocument/2006/relationships/image" Target="../media/image20.png"/><Relationship Id="rId7" Type="http://schemas.openxmlformats.org/officeDocument/2006/relationships/image" Target="../media/image58.png"/><Relationship Id="rId8" Type="http://schemas.openxmlformats.org/officeDocument/2006/relationships/hyperlink" Target="https://bit.ly/2NkKJu1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54.png"/><Relationship Id="rId5" Type="http://schemas.openxmlformats.org/officeDocument/2006/relationships/hyperlink" Target="https://www.globe.gov/es/web/water-bodies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Relationship Id="rId4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png"/><Relationship Id="rId4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Relationship Id="rId4" Type="http://schemas.openxmlformats.org/officeDocument/2006/relationships/image" Target="../media/image40.png"/><Relationship Id="rId5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6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globe.gov/web/earth-systems" TargetMode="External"/><Relationship Id="rId4" Type="http://schemas.openxmlformats.org/officeDocument/2006/relationships/image" Target="../media/image61.png"/><Relationship Id="rId5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png"/><Relationship Id="rId4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png"/><Relationship Id="rId4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png"/><Relationship Id="rId4" Type="http://schemas.openxmlformats.org/officeDocument/2006/relationships/image" Target="../media/image5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.png"/><Relationship Id="rId4" Type="http://schemas.openxmlformats.org/officeDocument/2006/relationships/image" Target="../media/image5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Relationship Id="rId4" Type="http://schemas.openxmlformats.org/officeDocument/2006/relationships/image" Target="../media/image1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.png"/><Relationship Id="rId4" Type="http://schemas.openxmlformats.org/officeDocument/2006/relationships/hyperlink" Target="https://www.googlesciencefair.com/intl/es/competition/past-projects" TargetMode="External"/><Relationship Id="rId9" Type="http://schemas.openxmlformats.org/officeDocument/2006/relationships/hyperlink" Target="http://sedici.unlp.edu.ar/handle/10915/52925/discover?filtertype_0=dateIssued&amp;filter_relational_operator_0=equals&amp;filter_0=%5B2010+TO+2018%5D&amp;filtertype=dateIssued&amp;filter_relational_operator=equals&amp;filter=2018" TargetMode="External"/><Relationship Id="rId5" Type="http://schemas.openxmlformats.org/officeDocument/2006/relationships/hyperlink" Target="http://ojs.ecologiaaustral.com.ar/" TargetMode="External"/><Relationship Id="rId6" Type="http://schemas.openxmlformats.org/officeDocument/2006/relationships/hyperlink" Target="https://www.revistaecosistemas.net/index.php/ecosistemas/issue/archive" TargetMode="External"/><Relationship Id="rId7" Type="http://schemas.openxmlformats.org/officeDocument/2006/relationships/hyperlink" Target="http://www.meteorologica.org.ar/ultimos-numeros/" TargetMode="External"/><Relationship Id="rId8" Type="http://schemas.openxmlformats.org/officeDocument/2006/relationships/hyperlink" Target="http://www.limnetica.net/es/limnetica" TargetMode="External"/><Relationship Id="rId11" Type="http://schemas.openxmlformats.org/officeDocument/2006/relationships/hyperlink" Target="http://www.geofocus.org/index.php/geofocus/issue/view/26" TargetMode="External"/><Relationship Id="rId10" Type="http://schemas.openxmlformats.org/officeDocument/2006/relationships/hyperlink" Target="http://www.suelos.org.ar/sitio/revista-ciencia_del_suelo/" TargetMode="External"/><Relationship Id="rId13" Type="http://schemas.openxmlformats.org/officeDocument/2006/relationships/hyperlink" Target="https://start.luma.fi/en/best-projects-2019/" TargetMode="External"/><Relationship Id="rId12" Type="http://schemas.openxmlformats.org/officeDocument/2006/relationships/hyperlink" Target="https://www.sciencebuddies.org/science-fair-projects/science-projects" TargetMode="External"/><Relationship Id="rId15" Type="http://schemas.openxmlformats.org/officeDocument/2006/relationships/hyperlink" Target="https://www.education.com/science-fair/high-school/" TargetMode="External"/><Relationship Id="rId14" Type="http://schemas.openxmlformats.org/officeDocument/2006/relationships/hyperlink" Target="http://www.all-science-fair-projects.com/index.php" TargetMode="External"/><Relationship Id="rId17" Type="http://schemas.openxmlformats.org/officeDocument/2006/relationships/hyperlink" Target="https://scistarter.org/" TargetMode="External"/><Relationship Id="rId16" Type="http://schemas.openxmlformats.org/officeDocument/2006/relationships/hyperlink" Target="https://www.zooniverse.org/project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bit.ly/2M4QLz9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5" Type="http://schemas.openxmlformats.org/officeDocument/2006/relationships/hyperlink" Target="https://go.nasa.gov/30vv9iM" TargetMode="External"/><Relationship Id="rId6" Type="http://schemas.openxmlformats.org/officeDocument/2006/relationships/hyperlink" Target="https://go.nasa.gov/2Mz7KcX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8.pn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3.png"/><Relationship Id="rId4" Type="http://schemas.openxmlformats.org/officeDocument/2006/relationships/image" Target="../media/image13.png"/><Relationship Id="rId9" Type="http://schemas.openxmlformats.org/officeDocument/2006/relationships/image" Target="../media/image64.png"/><Relationship Id="rId5" Type="http://schemas.openxmlformats.org/officeDocument/2006/relationships/image" Target="../media/image31.jpg"/><Relationship Id="rId6" Type="http://schemas.openxmlformats.org/officeDocument/2006/relationships/image" Target="../media/image27.jpg"/><Relationship Id="rId7" Type="http://schemas.openxmlformats.org/officeDocument/2006/relationships/image" Target="../media/image26.jpg"/><Relationship Id="rId8" Type="http://schemas.openxmlformats.org/officeDocument/2006/relationships/image" Target="../media/image59.jpg"/><Relationship Id="rId11" Type="http://schemas.openxmlformats.org/officeDocument/2006/relationships/image" Target="../media/image23.jpg"/><Relationship Id="rId10" Type="http://schemas.openxmlformats.org/officeDocument/2006/relationships/image" Target="../media/image65.png"/><Relationship Id="rId12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13.png"/><Relationship Id="rId5" Type="http://schemas.openxmlformats.org/officeDocument/2006/relationships/hyperlink" Target="https://youtu.be/7Bf_P687sQY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hyperlink" Target="https://youtu.be/_np1ie9KSvA" TargetMode="External"/><Relationship Id="rId5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"/>
          <p:cNvSpPr txBox="1"/>
          <p:nvPr>
            <p:ph type="ctrTitle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</a:pPr>
            <a:r>
              <a:rPr lang="es-AR" sz="2900"/>
              <a:t>Webinar 2 – ¿Qué investigar?</a:t>
            </a:r>
            <a:endParaRPr sz="2900"/>
          </a:p>
        </p:txBody>
      </p:sp>
      <p:sp>
        <p:nvSpPr>
          <p:cNvPr id="213" name="Google Shape;213;p1"/>
          <p:cNvSpPr txBox="1"/>
          <p:nvPr>
            <p:ph idx="1" type="subTitle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30188" lvl="0" marL="230188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</a:pPr>
            <a:r>
              <a:rPr b="1" lang="es-AR" sz="2220"/>
              <a:t>Plan de investigación. Ejemplos de investigaciones</a:t>
            </a:r>
            <a:endParaRPr/>
          </a:p>
          <a:p>
            <a:pPr indent="-230188" lvl="0" marL="230188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</a:pPr>
            <a:r>
              <a:t/>
            </a:r>
            <a:endParaRPr sz="2220"/>
          </a:p>
        </p:txBody>
      </p:sp>
      <p:sp>
        <p:nvSpPr>
          <p:cNvPr id="214" name="Google Shape;214;p1"/>
          <p:cNvSpPr txBox="1"/>
          <p:nvPr>
            <p:ph idx="2" type="body"/>
          </p:nvPr>
        </p:nvSpPr>
        <p:spPr>
          <a:xfrm>
            <a:off x="3520106" y="4630398"/>
            <a:ext cx="4351337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s-AR"/>
              <a:t>2019 - 2020</a:t>
            </a:r>
            <a:endParaRPr/>
          </a:p>
        </p:txBody>
      </p:sp>
      <p:sp>
        <p:nvSpPr>
          <p:cNvPr id="215" name="Google Shape;215;p1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216" name="Google Shape;21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13" name="Google Shape;31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9"/>
          <p:cNvSpPr txBox="1"/>
          <p:nvPr/>
        </p:nvSpPr>
        <p:spPr>
          <a:xfrm>
            <a:off x="3385457" y="5674979"/>
            <a:ext cx="31367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https://youtu.be/h0XKxRf0bPE</a:t>
            </a: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9"/>
          <p:cNvSpPr txBox="1"/>
          <p:nvPr/>
        </p:nvSpPr>
        <p:spPr>
          <a:xfrm>
            <a:off x="508554" y="847023"/>
            <a:ext cx="8221978" cy="742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90"/>
              <a:buFont typeface="Arial"/>
              <a:buNone/>
            </a:pPr>
            <a:r>
              <a:rPr lang="es-AR" sz="1890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Investigación: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90"/>
              <a:buFont typeface="Arial"/>
              <a:buNone/>
            </a:pPr>
            <a:r>
              <a:rPr b="1" lang="es-AR" sz="1890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Análisis de la calidad del agua del arroyo Canelón Chico</a:t>
            </a:r>
            <a:endParaRPr/>
          </a:p>
        </p:txBody>
      </p:sp>
      <p:pic>
        <p:nvPicPr>
          <p:cNvPr id="316" name="Google Shape;316;p9"/>
          <p:cNvPicPr preferRelativeResize="0"/>
          <p:nvPr>
            <p:ph idx="2" type="media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6798" y="1817462"/>
            <a:ext cx="5690404" cy="3658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0"/>
          <p:cNvSpPr txBox="1"/>
          <p:nvPr>
            <p:ph type="title"/>
          </p:nvPr>
        </p:nvSpPr>
        <p:spPr>
          <a:xfrm>
            <a:off x="508554" y="847023"/>
            <a:ext cx="8221978" cy="892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Trabajo colaborativo internacional</a:t>
            </a:r>
            <a:br>
              <a:rPr lang="es-AR" sz="3240"/>
            </a:br>
            <a:r>
              <a:rPr lang="es-AR" sz="3240"/>
              <a:t>Argentina – Perú - Uruguay</a:t>
            </a:r>
            <a:endParaRPr sz="3240"/>
          </a:p>
        </p:txBody>
      </p:sp>
      <p:pic>
        <p:nvPicPr>
          <p:cNvPr id="322" name="Google Shape;322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254" y="1895475"/>
            <a:ext cx="5271602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0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24" name="Google Shape;32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8056" y="1739900"/>
            <a:ext cx="3573266" cy="238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49781" y="4118540"/>
            <a:ext cx="2669706" cy="200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"/>
          <p:cNvSpPr txBox="1"/>
          <p:nvPr>
            <p:ph type="title"/>
          </p:nvPr>
        </p:nvSpPr>
        <p:spPr>
          <a:xfrm>
            <a:off x="508554" y="847023"/>
            <a:ext cx="8221978" cy="689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</a:pPr>
            <a:r>
              <a:rPr lang="es-AR" sz="2000"/>
              <a:t>Impacto del fenómeno ENSO y de la acción antrópica en la cobertura terrestre entre los 10° y 40° de latitud Sur</a:t>
            </a:r>
            <a:br>
              <a:rPr lang="es-AR" sz="2000"/>
            </a:br>
            <a:r>
              <a:rPr lang="es-AR" sz="1600"/>
              <a:t>Proyecto colaborativo entre Argentina, Perú y Uruguay</a:t>
            </a:r>
            <a:endParaRPr/>
          </a:p>
        </p:txBody>
      </p:sp>
      <p:pic>
        <p:nvPicPr>
          <p:cNvPr id="332" name="Google Shape;332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15" y="2032000"/>
            <a:ext cx="9019338" cy="269532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1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34" name="Google Shape;33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3422" y="5222624"/>
            <a:ext cx="7510923" cy="810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Instituciones</a:t>
            </a:r>
            <a:endParaRPr sz="3240"/>
          </a:p>
        </p:txBody>
      </p:sp>
      <p:sp>
        <p:nvSpPr>
          <p:cNvPr id="341" name="Google Shape;341;p12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42" name="Google Shape;34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4701" y="5456197"/>
            <a:ext cx="5347292" cy="57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16909" l="0" r="0" t="0"/>
          <a:stretch/>
        </p:blipFill>
        <p:spPr>
          <a:xfrm>
            <a:off x="330200" y="1399430"/>
            <a:ext cx="8747393" cy="3941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3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Trabajo colaborativo</a:t>
            </a:r>
            <a:endParaRPr sz="3240"/>
          </a:p>
        </p:txBody>
      </p:sp>
      <p:pic>
        <p:nvPicPr>
          <p:cNvPr id="350" name="Google Shape;350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3354" y="1400175"/>
            <a:ext cx="6998254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3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52" name="Google Shape;35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4701" y="5456197"/>
            <a:ext cx="5347292" cy="577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Plan de investigación: Apoyo de científicos</a:t>
            </a:r>
            <a:endParaRPr sz="3240"/>
          </a:p>
        </p:txBody>
      </p:sp>
      <p:pic>
        <p:nvPicPr>
          <p:cNvPr id="359" name="Google Shape;359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389" y="1400175"/>
            <a:ext cx="7350185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4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61" name="Google Shape;36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4701" y="5456197"/>
            <a:ext cx="5347292" cy="577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Investigación</a:t>
            </a:r>
            <a:endParaRPr sz="3240"/>
          </a:p>
        </p:txBody>
      </p:sp>
      <p:sp>
        <p:nvSpPr>
          <p:cNvPr id="368" name="Google Shape;368;p15"/>
          <p:cNvSpPr txBox="1"/>
          <p:nvPr>
            <p:ph idx="1" type="body"/>
          </p:nvPr>
        </p:nvSpPr>
        <p:spPr>
          <a:xfrm>
            <a:off x="495300" y="1564314"/>
            <a:ext cx="4267200" cy="3655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3"/>
              <a:buNone/>
            </a:pPr>
            <a:r>
              <a:rPr lang="es-AR" sz="2402"/>
              <a:t>Preguntas de Investigación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25"/>
              <a:buNone/>
            </a:pPr>
            <a:r>
              <a:t/>
            </a:r>
            <a:endParaRPr sz="186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19"/>
              <a:buFont typeface="Arial"/>
              <a:buChar char="•"/>
            </a:pPr>
            <a:r>
              <a:rPr b="0" lang="es-AR" sz="2015"/>
              <a:t>¿Cuánto influyen El Niño y La Niña sobre la disponibilidad de agua y sobre la cobertura de plantas de un lugar? </a:t>
            </a:r>
            <a:endParaRPr/>
          </a:p>
          <a:p>
            <a:pPr indent="-297259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19"/>
              <a:buFont typeface="Arial"/>
              <a:buNone/>
            </a:pPr>
            <a:r>
              <a:t/>
            </a:r>
            <a:endParaRPr b="0" sz="2015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19"/>
              <a:buFont typeface="Arial"/>
              <a:buChar char="•"/>
            </a:pPr>
            <a:r>
              <a:rPr b="0" lang="es-AR" sz="2015"/>
              <a:t>¿Son los efectos de El Niño  y la Niña iguales en los sitios de estudio de Perú, Argentina y Uruguay?</a:t>
            </a:r>
            <a:endParaRPr b="0" sz="2015"/>
          </a:p>
        </p:txBody>
      </p:sp>
      <p:sp>
        <p:nvSpPr>
          <p:cNvPr id="369" name="Google Shape;369;p15"/>
          <p:cNvSpPr txBox="1"/>
          <p:nvPr>
            <p:ph idx="2" type="body"/>
          </p:nvPr>
        </p:nvSpPr>
        <p:spPr>
          <a:xfrm>
            <a:off x="5130800" y="1564314"/>
            <a:ext cx="3449982" cy="3655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AR"/>
              <a:t>Hipótesis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b="0" lang="es-AR" sz="2000"/>
              <a:t>La Niña tiene un efecto negativo sobre el crecimiento y vigor verde de las plantas que cubren una región, mientras que el Niño tiene un efecto positivo sobre las mismas.</a:t>
            </a:r>
            <a:endParaRPr b="0" sz="2000"/>
          </a:p>
        </p:txBody>
      </p:sp>
      <p:sp>
        <p:nvSpPr>
          <p:cNvPr id="370" name="Google Shape;370;p15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71" name="Google Shape;37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4701" y="5456197"/>
            <a:ext cx="5347292" cy="577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"/>
          <p:cNvSpPr txBox="1"/>
          <p:nvPr>
            <p:ph type="title"/>
          </p:nvPr>
        </p:nvSpPr>
        <p:spPr>
          <a:xfrm>
            <a:off x="607358" y="987917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Metodología de investigación</a:t>
            </a:r>
            <a:endParaRPr sz="3240"/>
          </a:p>
        </p:txBody>
      </p:sp>
      <p:pic>
        <p:nvPicPr>
          <p:cNvPr id="378" name="Google Shape;378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82" y="1764121"/>
            <a:ext cx="8992418" cy="346827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6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80" name="Google Shape;38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4701" y="5456197"/>
            <a:ext cx="5347292" cy="577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7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Metodología</a:t>
            </a:r>
            <a:endParaRPr sz="3240"/>
          </a:p>
        </p:txBody>
      </p:sp>
      <p:sp>
        <p:nvSpPr>
          <p:cNvPr id="387" name="Google Shape;387;p17"/>
          <p:cNvSpPr txBox="1"/>
          <p:nvPr>
            <p:ph idx="1" type="body"/>
          </p:nvPr>
        </p:nvSpPr>
        <p:spPr>
          <a:xfrm>
            <a:off x="501927" y="1701800"/>
            <a:ext cx="8221978" cy="3622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lang="es-AR"/>
              <a:t>Mediciones a campo para caracterizar las áreas a analizar.</a:t>
            </a:r>
            <a:endParaRPr/>
          </a:p>
          <a:p>
            <a:pPr indent="-342900" lvl="1" marL="862013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</a:pPr>
            <a:r>
              <a:rPr lang="es-AR"/>
              <a:t>Protocolos de atmósfera, biometría, pedósfera, hidrósfera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lang="es-AR"/>
              <a:t>Clasificación de coberturas con código MUC en imágenes satelitales Landsat 7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lang="es-AR"/>
              <a:t>Aplicación del índice de vegetación NDVI (normalized difference vegetation index)</a:t>
            </a:r>
            <a:endParaRPr/>
          </a:p>
        </p:txBody>
      </p:sp>
      <p:pic>
        <p:nvPicPr>
          <p:cNvPr id="388" name="Google Shape;38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4701" y="5481638"/>
            <a:ext cx="5347292" cy="577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8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Análisis de Datos - NDVI</a:t>
            </a:r>
            <a:endParaRPr sz="3240"/>
          </a:p>
        </p:txBody>
      </p:sp>
      <p:sp>
        <p:nvSpPr>
          <p:cNvPr id="394" name="Google Shape;394;p1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95" name="Google Shape;39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2769" y="1399430"/>
            <a:ext cx="6881865" cy="2271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329" y="3846804"/>
            <a:ext cx="6212286" cy="227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50532" y="4407791"/>
            <a:ext cx="1080000" cy="69390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3000" stPos="0" sy="-100000" ky="0"/>
          </a:effectLst>
        </p:spPr>
      </p:pic>
      <p:sp>
        <p:nvSpPr>
          <p:cNvPr id="399" name="Google Shape;399;p18"/>
          <p:cNvSpPr txBox="1"/>
          <p:nvPr/>
        </p:nvSpPr>
        <p:spPr>
          <a:xfrm rot="29409">
            <a:off x="7620889" y="4068453"/>
            <a:ext cx="11366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Argentina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82613" y="1480426"/>
            <a:ext cx="1213209" cy="1999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"/>
          <p:cNvSpPr txBox="1"/>
          <p:nvPr>
            <p:ph type="title"/>
          </p:nvPr>
        </p:nvSpPr>
        <p:spPr>
          <a:xfrm>
            <a:off x="3092722" y="1334907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E2D"/>
              </a:buClr>
              <a:buSzPts val="2800"/>
              <a:buFont typeface="Arial"/>
              <a:buNone/>
            </a:pPr>
            <a:r>
              <a:rPr lang="es-AR"/>
              <a:t>Ana B. Prieto, MSc.</a:t>
            </a:r>
            <a:endParaRPr/>
          </a:p>
        </p:txBody>
      </p:sp>
      <p:sp>
        <p:nvSpPr>
          <p:cNvPr id="222" name="Google Shape;222;p2"/>
          <p:cNvSpPr txBox="1"/>
          <p:nvPr>
            <p:ph idx="4" type="body"/>
          </p:nvPr>
        </p:nvSpPr>
        <p:spPr>
          <a:xfrm>
            <a:off x="3092446" y="1988088"/>
            <a:ext cx="5746753" cy="1102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50"/>
              <a:buNone/>
            </a:pPr>
            <a:r>
              <a:rPr lang="es-AR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anabeatrizprieto@gmail.com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50"/>
              <a:buNone/>
            </a:pPr>
            <a:r>
              <a:rPr lang="es-AR" sz="2000">
                <a:latin typeface="Arial"/>
                <a:ea typeface="Arial"/>
                <a:cs typeface="Arial"/>
                <a:sym typeface="Arial"/>
              </a:rPr>
              <a:t>Master Trainer - Argentina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550"/>
              <a:buNone/>
            </a:pPr>
            <a:r>
              <a:rPr lang="es-AR" sz="2000">
                <a:latin typeface="Arial"/>
                <a:ea typeface="Arial"/>
                <a:cs typeface="Arial"/>
                <a:sym typeface="Arial"/>
              </a:rPr>
              <a:t>GLOBE Working Groups -Technology</a:t>
            </a:r>
            <a:endParaRPr sz="2000"/>
          </a:p>
        </p:txBody>
      </p:sp>
      <p:sp>
        <p:nvSpPr>
          <p:cNvPr id="223" name="Google Shape;223;p2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224" name="Google Shape;22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19256" l="18916" r="7485" t="8769"/>
          <a:stretch/>
        </p:blipFill>
        <p:spPr>
          <a:xfrm>
            <a:off x="556335" y="1446213"/>
            <a:ext cx="2354430" cy="16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"/>
          <p:cNvPicPr preferRelativeResize="0"/>
          <p:nvPr>
            <p:ph idx="2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2504" y="3836988"/>
            <a:ext cx="2302092" cy="16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"/>
          <p:cNvSpPr txBox="1"/>
          <p:nvPr/>
        </p:nvSpPr>
        <p:spPr>
          <a:xfrm>
            <a:off x="3092998" y="3725682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E2D"/>
              </a:buClr>
              <a:buSzPts val="2800"/>
              <a:buFont typeface="Arial"/>
              <a:buNone/>
            </a:pPr>
            <a:r>
              <a:rPr b="1" i="0" lang="es-AR" sz="2800" u="none" cap="none" strike="noStrike">
                <a:solidFill>
                  <a:srgbClr val="BE8E2D"/>
                </a:solidFill>
                <a:latin typeface="Arial"/>
                <a:ea typeface="Arial"/>
                <a:cs typeface="Arial"/>
                <a:sym typeface="Arial"/>
              </a:rPr>
              <a:t>Claudia Caro Vera, MSc.</a:t>
            </a:r>
            <a:endParaRPr b="1" i="0" sz="2800" u="none" cap="none" strike="noStrike">
              <a:solidFill>
                <a:srgbClr val="BE8E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"/>
          <p:cNvSpPr txBox="1"/>
          <p:nvPr/>
        </p:nvSpPr>
        <p:spPr>
          <a:xfrm>
            <a:off x="3092722" y="4378863"/>
            <a:ext cx="5746753" cy="1102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2500"/>
              <a:buFont typeface="Arial"/>
              <a:buNone/>
            </a:pPr>
            <a:r>
              <a:rPr b="0" i="0" lang="es-AR" sz="2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claudiacarovera@gmail.com</a:t>
            </a:r>
            <a:endParaRPr b="0" i="0" sz="2000" u="none" cap="none" strike="noStrike">
              <a:solidFill>
                <a:srgbClr val="2948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500"/>
              <a:buFont typeface="Arial"/>
              <a:buNone/>
            </a:pPr>
            <a:r>
              <a:rPr b="0" i="0" lang="es-AR" sz="200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Master Trainer - Perú</a:t>
            </a:r>
            <a:endParaRPr b="0" i="0" sz="2000" u="none" cap="none" strike="noStrike">
              <a:solidFill>
                <a:srgbClr val="2948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500"/>
              <a:buFont typeface="Arial"/>
              <a:buNone/>
            </a:pPr>
            <a:r>
              <a:rPr b="0" i="0" lang="es-AR" sz="200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GLOBE Working Groups - Science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9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Análisis de Datos - NDVI</a:t>
            </a:r>
            <a:endParaRPr sz="3240"/>
          </a:p>
        </p:txBody>
      </p:sp>
      <p:sp>
        <p:nvSpPr>
          <p:cNvPr id="406" name="Google Shape;406;p19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07" name="Google Shape;40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4306" y="1881481"/>
            <a:ext cx="1080000" cy="693900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3000" stPos="0" sy="-100000" ky="0"/>
          </a:effectLst>
        </p:spPr>
      </p:pic>
      <p:sp>
        <p:nvSpPr>
          <p:cNvPr id="409" name="Google Shape;409;p19"/>
          <p:cNvSpPr txBox="1"/>
          <p:nvPr/>
        </p:nvSpPr>
        <p:spPr>
          <a:xfrm rot="29409">
            <a:off x="7344663" y="1542143"/>
            <a:ext cx="11366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Argentina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19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102" y="1399430"/>
            <a:ext cx="6465461" cy="239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9"/>
          <p:cNvPicPr preferRelativeResize="0"/>
          <p:nvPr/>
        </p:nvPicPr>
        <p:blipFill rotWithShape="1">
          <a:blip r:embed="rId6">
            <a:alphaModFix/>
          </a:blip>
          <a:srcRect b="0" l="0" r="0" t="26990"/>
          <a:stretch/>
        </p:blipFill>
        <p:spPr>
          <a:xfrm>
            <a:off x="328102" y="3664215"/>
            <a:ext cx="6684513" cy="253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12763" y="4173040"/>
            <a:ext cx="1080000" cy="732857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3000" stPos="0" sy="-100000" ky="0"/>
          </a:effectLst>
        </p:spPr>
      </p:pic>
      <p:sp>
        <p:nvSpPr>
          <p:cNvPr id="413" name="Google Shape;413;p19"/>
          <p:cNvSpPr txBox="1"/>
          <p:nvPr/>
        </p:nvSpPr>
        <p:spPr>
          <a:xfrm>
            <a:off x="7446856" y="3775964"/>
            <a:ext cx="10118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Uruguay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0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19" name="Google Shape;41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0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Conclusiones</a:t>
            </a:r>
            <a:endParaRPr/>
          </a:p>
        </p:txBody>
      </p:sp>
      <p:sp>
        <p:nvSpPr>
          <p:cNvPr id="421" name="Google Shape;421;p20"/>
          <p:cNvSpPr txBox="1"/>
          <p:nvPr>
            <p:ph idx="1" type="body"/>
          </p:nvPr>
        </p:nvSpPr>
        <p:spPr>
          <a:xfrm>
            <a:off x="501927" y="1638576"/>
            <a:ext cx="8221978" cy="3686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s-AR" sz="2000"/>
              <a:t>En los casos estudiados los datos indican:</a:t>
            </a:r>
            <a:endParaRPr/>
          </a:p>
          <a:p>
            <a:pPr indent="-320675" lvl="1" marL="519113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13"/>
              <a:buChar char="•"/>
            </a:pPr>
            <a:r>
              <a:rPr lang="es-AR" sz="1850"/>
              <a:t>Disminución de la cobertura vegetal en el período </a:t>
            </a:r>
            <a:r>
              <a:rPr b="1" lang="es-AR" sz="1850"/>
              <a:t>Niña</a:t>
            </a:r>
            <a:r>
              <a:rPr lang="es-AR" sz="1850"/>
              <a:t> para Argentina y Uruguay y un incremento de la misma para Perú. </a:t>
            </a:r>
            <a:endParaRPr/>
          </a:p>
          <a:p>
            <a:pPr indent="-320675" lvl="1" marL="519113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13"/>
              <a:buChar char="•"/>
            </a:pPr>
            <a:r>
              <a:rPr lang="es-AR" sz="1850"/>
              <a:t>En el período del </a:t>
            </a:r>
            <a:r>
              <a:rPr b="1" lang="es-AR" sz="1850"/>
              <a:t>Niño</a:t>
            </a:r>
            <a:r>
              <a:rPr lang="es-AR" sz="1850"/>
              <a:t> las precipitaciones son más altas en Argentina y Uruguay, mientras que llueve menos en el Perú. Con estos datos no se rechaza la hipótesis planteada para los sitios estudiados en Uruguay y Argentina pero es dudoso en el Perú sobre el efecto negativo de la Niña y el efecto positivo de El Niño sobre el crecimiento de las plantas.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88"/>
              <a:buNone/>
            </a:pPr>
            <a:r>
              <a:rPr lang="es-AR" sz="2150"/>
              <a:t>El ENSO no afecta de la misma manera a Argentina, Uruguay y Perú; siendo Perú el país que menos se parece a los otros dos, lo que probablemente esté asociado a una mayor influencia humana en la zona.</a:t>
            </a:r>
            <a:endParaRPr sz="2150"/>
          </a:p>
        </p:txBody>
      </p:sp>
      <p:pic>
        <p:nvPicPr>
          <p:cNvPr id="422" name="Google Shape;42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4701" y="5481638"/>
            <a:ext cx="5347292" cy="577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28" name="Google Shape;42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1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Más información - Publicaciones</a:t>
            </a:r>
            <a:endParaRPr sz="3240"/>
          </a:p>
        </p:txBody>
      </p:sp>
      <p:pic>
        <p:nvPicPr>
          <p:cNvPr id="430" name="Google Shape;430;p2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6789" l="0" r="26250" t="15432"/>
          <a:stretch/>
        </p:blipFill>
        <p:spPr>
          <a:xfrm>
            <a:off x="317501" y="1399430"/>
            <a:ext cx="5828466" cy="34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1"/>
          <p:cNvSpPr/>
          <p:nvPr/>
        </p:nvSpPr>
        <p:spPr>
          <a:xfrm>
            <a:off x="829594" y="4857005"/>
            <a:ext cx="41828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http://globelaccolaborativo.blogspot.com/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4701" y="5481638"/>
            <a:ext cx="5347292" cy="57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37020" y="1399430"/>
            <a:ext cx="2478971" cy="345757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4" name="Google Shape;434;p21"/>
          <p:cNvSpPr/>
          <p:nvPr/>
        </p:nvSpPr>
        <p:spPr>
          <a:xfrm>
            <a:off x="6496253" y="4857006"/>
            <a:ext cx="23197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https://bit.ly/2NkKJu1</a:t>
            </a: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1"/>
          <p:cNvSpPr txBox="1"/>
          <p:nvPr/>
        </p:nvSpPr>
        <p:spPr>
          <a:xfrm>
            <a:off x="6902614" y="5161246"/>
            <a:ext cx="15070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Pág. 267 - 280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2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41" name="Google Shape;44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2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Otros trabajos de investigación</a:t>
            </a:r>
            <a:endParaRPr sz="3240"/>
          </a:p>
        </p:txBody>
      </p:sp>
      <p:sp>
        <p:nvSpPr>
          <p:cNvPr id="443" name="Google Shape;443;p22"/>
          <p:cNvSpPr txBox="1"/>
          <p:nvPr>
            <p:ph idx="1" type="body"/>
          </p:nvPr>
        </p:nvSpPr>
        <p:spPr>
          <a:xfrm>
            <a:off x="355600" y="1399430"/>
            <a:ext cx="8626881" cy="46711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Cambios de caudal asociados al deterioro de la calidad del agua</a:t>
            </a:r>
            <a:endParaRPr/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Diferencias climáticas entre dos valles cordilleranos de Patagonia Norte.</a:t>
            </a:r>
            <a:endParaRPr/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Efectos del cambio climático en:</a:t>
            </a:r>
            <a:endParaRPr/>
          </a:p>
          <a:p>
            <a:pPr indent="-204787" lvl="1" marL="723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Char char="•"/>
            </a:pPr>
            <a:r>
              <a:rPr b="0" lang="es-AR" sz="1400"/>
              <a:t>la calidad del agua del río Chimehuín. Junín de los Andes, Patagonia, Argentina.</a:t>
            </a:r>
            <a:endParaRPr b="0" sz="1400"/>
          </a:p>
          <a:p>
            <a:pPr indent="-204787" lvl="1" marL="723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Char char="•"/>
            </a:pPr>
            <a:r>
              <a:rPr b="0" lang="es-AR" sz="1400"/>
              <a:t>los caudales de los ríos Chimehuín, Malleo y Quilquihue y su relación con la humedad del suelo de estepa y mallín. </a:t>
            </a:r>
            <a:endParaRPr b="0" sz="1400"/>
          </a:p>
          <a:p>
            <a:pPr indent="-204787" lvl="1" marL="723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Char char="•"/>
            </a:pPr>
            <a:r>
              <a:rPr b="0" lang="es-AR" sz="1400"/>
              <a:t>en la frecuencia y duración de los incendios en el Norte de la Patagonia.</a:t>
            </a:r>
            <a:endParaRPr/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Relación entre las lluvias y los incendios.</a:t>
            </a:r>
            <a:endParaRPr/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Influencia de las variables meteorológicas de la cuenca alta en la calidad del agua del río Chimehuín</a:t>
            </a:r>
            <a:endParaRPr b="0" sz="1400"/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Eventos extremos en las cuencas altas de los ríos Neuquén, Collón Cura y Limay.</a:t>
            </a:r>
            <a:endParaRPr b="0" sz="1400"/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Disponibilidad de agua de las cuencas Nor-Oeste de Patagonia y su relación con la actividad solar.</a:t>
            </a:r>
            <a:endParaRPr b="0" sz="1400"/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Riberas y calidad del agua en el río Chimehuín.</a:t>
            </a:r>
            <a:endParaRPr/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Evaluación del uso de yerba mate, ceniza volcánica y otros sustratos en la retención de agua en el suelo</a:t>
            </a:r>
            <a:endParaRPr/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Macroinvertebrados bentónicos como bioindicadores de la calidad del agua.</a:t>
            </a:r>
            <a:endParaRPr/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Impacto de la caída de ceniza volcánica en las comunidades de macroinvertebrados del río Chimehuín</a:t>
            </a:r>
            <a:endParaRPr b="0" sz="1400"/>
          </a:p>
          <a:p>
            <a:pPr indent="-177800" lvl="0" marL="177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Macroinvertebrados acuáticos y su importancia como bioindicadores de la calidad del agua en el río Chimehuín, Patagonia, Argentina.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3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49" name="Google Shape;44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3"/>
          <p:cNvSpPr txBox="1"/>
          <p:nvPr>
            <p:ph type="title"/>
          </p:nvPr>
        </p:nvSpPr>
        <p:spPr>
          <a:xfrm>
            <a:off x="508554" y="736600"/>
            <a:ext cx="8221978" cy="939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</a:pPr>
            <a:r>
              <a:rPr lang="es-AR" sz="2800"/>
              <a:t> GLOBE Water Bodies Intensive Observation Period (IOP)</a:t>
            </a:r>
            <a:endParaRPr sz="2800"/>
          </a:p>
        </p:txBody>
      </p:sp>
      <p:pic>
        <p:nvPicPr>
          <p:cNvPr id="451" name="Google Shape;451;p2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5432" l="9722" r="10972" t="13949"/>
          <a:stretch/>
        </p:blipFill>
        <p:spPr>
          <a:xfrm>
            <a:off x="325822" y="1584066"/>
            <a:ext cx="8404710" cy="4209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3"/>
          <p:cNvSpPr/>
          <p:nvPr/>
        </p:nvSpPr>
        <p:spPr>
          <a:xfrm>
            <a:off x="2854728" y="5811521"/>
            <a:ext cx="303685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https://www.globe.gov/es/web/water-bodies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4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58" name="Google Shape;45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09700"/>
            <a:ext cx="5900076" cy="3947812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5"/>
          <p:cNvSpPr txBox="1"/>
          <p:nvPr>
            <p:ph type="title"/>
          </p:nvPr>
        </p:nvSpPr>
        <p:spPr>
          <a:xfrm>
            <a:off x="5900076" y="825501"/>
            <a:ext cx="2615273" cy="7582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Font typeface="Arial"/>
              <a:buNone/>
            </a:pPr>
            <a:r>
              <a:rPr lang="es-AR" sz="1800"/>
              <a:t>Capas de la Tierra </a:t>
            </a:r>
            <a:r>
              <a:rPr lang="es-AR" sz="1800">
                <a:solidFill>
                  <a:schemeClr val="accent6"/>
                </a:solidFill>
              </a:rPr>
              <a:t>relacionadas</a:t>
            </a:r>
            <a:r>
              <a:rPr lang="es-AR" sz="1800"/>
              <a:t>  con el Programa GLOBE</a:t>
            </a:r>
            <a:endParaRPr sz="1800"/>
          </a:p>
        </p:txBody>
      </p:sp>
      <p:sp>
        <p:nvSpPr>
          <p:cNvPr id="466" name="Google Shape;466;p25"/>
          <p:cNvSpPr txBox="1"/>
          <p:nvPr>
            <p:ph idx="2" type="body"/>
          </p:nvPr>
        </p:nvSpPr>
        <p:spPr>
          <a:xfrm>
            <a:off x="5969000" y="1851648"/>
            <a:ext cx="2546349" cy="3810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30188" lvl="0" marL="23018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50"/>
              <a:buChar char="•"/>
            </a:pPr>
            <a:r>
              <a:rPr lang="es-AR"/>
              <a:t>Atmósfera</a:t>
            </a:r>
            <a:endParaRPr/>
          </a:p>
          <a:p>
            <a:pPr indent="-230188" lvl="0" marL="23018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</a:pPr>
            <a:r>
              <a:rPr lang="es-AR"/>
              <a:t>Hidrosfera</a:t>
            </a:r>
            <a:endParaRPr/>
          </a:p>
          <a:p>
            <a:pPr indent="-230188" lvl="0" marL="23018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</a:pPr>
            <a:r>
              <a:rPr lang="es-AR"/>
              <a:t>Biosfera</a:t>
            </a:r>
            <a:endParaRPr/>
          </a:p>
          <a:p>
            <a:pPr indent="-230188" lvl="0" marL="23018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</a:pPr>
            <a:r>
              <a:rPr lang="es-AR"/>
              <a:t>Pedosfera</a:t>
            </a:r>
            <a:endParaRPr/>
          </a:p>
        </p:txBody>
      </p:sp>
      <p:sp>
        <p:nvSpPr>
          <p:cNvPr id="467" name="Google Shape;467;p25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68" name="Google Shape;46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5"/>
          <p:cNvSpPr/>
          <p:nvPr/>
        </p:nvSpPr>
        <p:spPr>
          <a:xfrm>
            <a:off x="667856" y="635825"/>
            <a:ext cx="1042396" cy="66599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6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600"/>
              <a:buFont typeface="Arial"/>
              <a:buNone/>
            </a:pPr>
            <a:r>
              <a:rPr lang="es-AR" sz="2600"/>
              <a:t>De la observación – A la pregunta de investigación </a:t>
            </a:r>
            <a:endParaRPr sz="2600"/>
          </a:p>
        </p:txBody>
      </p:sp>
      <p:pic>
        <p:nvPicPr>
          <p:cNvPr id="475" name="Google Shape;475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699" y="1662228"/>
            <a:ext cx="2591025" cy="393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0031" y="2048464"/>
            <a:ext cx="6012450" cy="3352073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26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78" name="Google Shape;47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7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84" name="Google Shape;48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95054"/>
            <a:ext cx="9144000" cy="4867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91" name="Google Shape;49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10235"/>
            <a:ext cx="9144000" cy="4437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234" name="Google Shape;23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5" name="Google Shape;235;p3"/>
          <p:cNvGraphicFramePr/>
          <p:nvPr/>
        </p:nvGraphicFramePr>
        <p:xfrm>
          <a:off x="273181" y="84967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{1A17D85D-DA1C-4899-AE6F-9634AB70E44E}</a:tableStyleId>
              </a:tblPr>
              <a:tblGrid>
                <a:gridCol w="1349125"/>
                <a:gridCol w="2023675"/>
                <a:gridCol w="53365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Fechas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Título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Descripción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s-AR" sz="1600" u="none" cap="none" strike="noStrike"/>
                        <a:t>9 de agosto</a:t>
                      </a:r>
                      <a:endParaRPr b="1" sz="1400" u="none" cap="none" strike="noStrike"/>
                    </a:p>
                  </a:txBody>
                  <a:tcPr marT="45725" marB="45725" marR="91450" marL="91450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Visión general</a:t>
                      </a:r>
                      <a:endParaRPr b="1" sz="1600" u="none" cap="none" strike="noStrike"/>
                    </a:p>
                  </a:txBody>
                  <a:tcPr marT="45725" marB="45725" marR="91450" marL="91450"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Presentación de investigaciones en IVSS y de GLOBE Games. Empezar una investigación desde cero. Método científico.</a:t>
                      </a:r>
                      <a:endParaRPr sz="1600" u="none" cap="none" strike="noStrike"/>
                    </a:p>
                  </a:txBody>
                  <a:tcPr marT="45725" marB="45725" marR="91450" marL="91450">
                    <a:solidFill>
                      <a:srgbClr val="AEABAB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23 de agosto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Plan de investigación. Ejemplos de investigaciones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Presentación de investigaciones realizadas por estudiantes latinoamericanos. Ideas de investigación. BUNDLE PROTOCOLS</a:t>
                      </a:r>
                      <a:endParaRPr sz="1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(Combo de protocolos)  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13 de septiembre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Metodología de investigación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Protocolos GLOBE. ¿Dónde y cómo obtener datos de GLOBE?  Otras fuentes de datos. Buenas prácticas de investigación.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27 de septiembre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Presentación de resultados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Descargar datos y visualizaciones en GLOBE y otros. Descargar y procesar archivos csv. Descargar archivos kml en GLOBE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11 de octubre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Análisis de datos. Discusión y Conclusiones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¿Cómo mostrar los datos? Promedios, frecuencias, histogramas, tablas, líneas de tendencia, correlaciones, otros.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25 de octubre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Redacción del reporte de investigación.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AR" sz="1600" u="none" cap="none" strike="noStrike"/>
                        <a:t>Las secciones del informe. Formato APA para citas en el texto, bibliografía. Plagio.</a:t>
                      </a:r>
                      <a:endParaRPr sz="1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s-AR" sz="1600" u="none" cap="none" strike="noStrike"/>
                        <a:t>1 de noviembre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Presentación de la investigación. Badges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Presentación con diapositivas, poster, video. Otros recursos CODAP. ¿Cómo aplicar a los Badges?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9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 u="sng">
                <a:solidFill>
                  <a:schemeClr val="hlink"/>
                </a:solidFill>
                <a:hlinkClick r:id="rId3"/>
              </a:rPr>
              <a:t>www.globe.gov/web/earth-systems</a:t>
            </a:r>
            <a:r>
              <a:rPr lang="es-AR" sz="3240"/>
              <a:t> </a:t>
            </a:r>
            <a:endParaRPr sz="3240"/>
          </a:p>
        </p:txBody>
      </p:sp>
      <p:pic>
        <p:nvPicPr>
          <p:cNvPr id="498" name="Google Shape;498;p2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717" y="1400175"/>
            <a:ext cx="8079528" cy="45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9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00" name="Google Shape;50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0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Ideas de paquetes de protocolos</a:t>
            </a:r>
            <a:endParaRPr sz="3240"/>
          </a:p>
        </p:txBody>
      </p:sp>
      <p:pic>
        <p:nvPicPr>
          <p:cNvPr id="506" name="Google Shape;506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" y="1900632"/>
            <a:ext cx="8085138" cy="377268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0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08" name="Google Shape;50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1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</a:pPr>
            <a:r>
              <a:rPr lang="es-AR" sz="2800"/>
              <a:t>¿Qué contienen los blogs de paquete de datos?</a:t>
            </a:r>
            <a:endParaRPr/>
          </a:p>
        </p:txBody>
      </p:sp>
      <p:pic>
        <p:nvPicPr>
          <p:cNvPr id="514" name="Google Shape;514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829" y="1641475"/>
            <a:ext cx="7873304" cy="432752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1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16" name="Google Shape;51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2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Ríos y Lagos</a:t>
            </a:r>
            <a:endParaRPr/>
          </a:p>
        </p:txBody>
      </p:sp>
      <p:pic>
        <p:nvPicPr>
          <p:cNvPr id="522" name="Google Shape;522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700" y="1492528"/>
            <a:ext cx="7709686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2"/>
          <p:cNvSpPr txBox="1"/>
          <p:nvPr>
            <p:ph idx="2" type="body"/>
          </p:nvPr>
        </p:nvSpPr>
        <p:spPr>
          <a:xfrm>
            <a:off x="495300" y="5416828"/>
            <a:ext cx="8235232" cy="592086"/>
          </a:xfrm>
          <a:prstGeom prst="rect">
            <a:avLst/>
          </a:prstGeom>
          <a:noFill/>
          <a:ln>
            <a:noFill/>
          </a:ln>
        </p:spPr>
        <p:txBody>
          <a:bodyPr anchorCtr="0" anchor="t" bIns="274300" lIns="91425" spcFirstLastPara="1" rIns="91425" wrap="square" tIns="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</a:pPr>
            <a:r>
              <a:rPr b="0" lang="es-AR" sz="1000"/>
              <a:t>Target 6.6 of SDG 6</a:t>
            </a:r>
            <a:endParaRPr/>
          </a:p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</a:pPr>
            <a:r>
              <a:rPr b="0" lang="es-AR" sz="1000"/>
              <a:t>By 2020, protect and restore water-related ecosystems, including mountains, forests, wetlands, rivers, aquifers and lakes </a:t>
            </a:r>
            <a:endParaRPr b="0" sz="1000"/>
          </a:p>
        </p:txBody>
      </p:sp>
      <p:sp>
        <p:nvSpPr>
          <p:cNvPr id="524" name="Google Shape;524;p32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25" name="Google Shape;52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3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Océanos</a:t>
            </a:r>
            <a:endParaRPr sz="3240"/>
          </a:p>
        </p:txBody>
      </p:sp>
      <p:pic>
        <p:nvPicPr>
          <p:cNvPr id="531" name="Google Shape;531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215" y="1900632"/>
            <a:ext cx="4798845" cy="2961936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3"/>
          <p:cNvSpPr txBox="1"/>
          <p:nvPr>
            <p:ph idx="2" type="body"/>
          </p:nvPr>
        </p:nvSpPr>
        <p:spPr>
          <a:xfrm>
            <a:off x="4827602" y="1564314"/>
            <a:ext cx="3989236" cy="1686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</a:pPr>
            <a:r>
              <a:rPr lang="es-AR" sz="1320">
                <a:latin typeface="Calibri"/>
                <a:ea typeface="Calibri"/>
                <a:cs typeface="Calibri"/>
                <a:sym typeface="Calibri"/>
              </a:rPr>
              <a:t>Dos tercios de la superficie de la Tierra (70,9%) están cubiertos por océanos (NOAA, 2018).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</a:pPr>
            <a:r>
              <a:t/>
            </a:r>
            <a:endParaRPr sz="132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</a:pPr>
            <a:r>
              <a:rPr lang="es-AR" sz="1320">
                <a:latin typeface="Calibri"/>
                <a:ea typeface="Calibri"/>
                <a:cs typeface="Calibri"/>
                <a:sym typeface="Calibri"/>
              </a:rPr>
              <a:t>Los océanos son una gran fuente de recreación de alimentos, materias primas, transporte y otras funciones importantes para el bienestar humano (Halpern et al. 2012).</a:t>
            </a:r>
            <a:endParaRPr sz="1320"/>
          </a:p>
        </p:txBody>
      </p:sp>
      <p:sp>
        <p:nvSpPr>
          <p:cNvPr id="533" name="Google Shape;533;p33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34" name="Google Shape;53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3"/>
          <p:cNvSpPr txBox="1"/>
          <p:nvPr/>
        </p:nvSpPr>
        <p:spPr>
          <a:xfrm>
            <a:off x="4863331" y="3801926"/>
            <a:ext cx="3989236" cy="189361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650"/>
              <a:buFont typeface="Arial"/>
              <a:buNone/>
            </a:pPr>
            <a:r>
              <a:rPr b="1" lang="es-AR" sz="132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Preguntas?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650"/>
              <a:buFont typeface="Arial"/>
              <a:buNone/>
            </a:pPr>
            <a:r>
              <a:t/>
            </a:r>
            <a:endParaRPr b="1" sz="1320">
              <a:solidFill>
                <a:srgbClr val="1A2E5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650"/>
              <a:buFont typeface="Arial"/>
              <a:buNone/>
            </a:pPr>
            <a:r>
              <a:rPr b="1" lang="es-AR" sz="1320">
                <a:solidFill>
                  <a:srgbClr val="1A2E5A"/>
                </a:solidFill>
                <a:latin typeface="Calibri"/>
                <a:ea typeface="Calibri"/>
                <a:cs typeface="Calibri"/>
                <a:sym typeface="Calibri"/>
              </a:rPr>
              <a:t>¿Cuánto cambia la temperatura de superficie en relación con la distancia desde la costa?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650"/>
              <a:buFont typeface="Arial"/>
              <a:buNone/>
            </a:pPr>
            <a:r>
              <a:rPr b="1" lang="es-AR" sz="1320">
                <a:solidFill>
                  <a:srgbClr val="1A2E5A"/>
                </a:solidFill>
                <a:latin typeface="Calibri"/>
                <a:ea typeface="Calibri"/>
                <a:cs typeface="Calibri"/>
                <a:sym typeface="Calibri"/>
              </a:rPr>
              <a:t>¿Cuáles son los tipos de nubes más comunes cerca del océano?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650"/>
              <a:buFont typeface="Arial"/>
              <a:buNone/>
            </a:pPr>
            <a:r>
              <a:rPr b="1" lang="es-AR" sz="1320">
                <a:solidFill>
                  <a:srgbClr val="1A2E5A"/>
                </a:solidFill>
                <a:latin typeface="Calibri"/>
                <a:ea typeface="Calibri"/>
                <a:cs typeface="Calibri"/>
                <a:sym typeface="Calibri"/>
              </a:rPr>
              <a:t>¿Cómo es la cobertura terrestre cerca de la costa y cómo se ve afectada por la cercanía al océano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650"/>
              <a:buFont typeface="Arial"/>
              <a:buNone/>
            </a:pPr>
            <a:r>
              <a:rPr b="1" lang="es-AR" sz="1320">
                <a:solidFill>
                  <a:srgbClr val="1A2E5A"/>
                </a:solidFill>
                <a:latin typeface="Calibri"/>
                <a:ea typeface="Calibri"/>
                <a:cs typeface="Calibri"/>
                <a:sym typeface="Calibri"/>
              </a:rPr>
              <a:t>¿Cuál es la relación entre turbidez y biomasa de algas?</a:t>
            </a:r>
            <a:endParaRPr b="1" sz="1320">
              <a:solidFill>
                <a:srgbClr val="1A2E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3"/>
          <p:cNvSpPr/>
          <p:nvPr/>
        </p:nvSpPr>
        <p:spPr>
          <a:xfrm>
            <a:off x="255602" y="5120646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AR" sz="2000">
                <a:solidFill>
                  <a:srgbClr val="1B2E5A"/>
                </a:solidFill>
                <a:latin typeface="Calibri"/>
                <a:ea typeface="Calibri"/>
                <a:cs typeface="Calibri"/>
                <a:sym typeface="Calibri"/>
              </a:rPr>
              <a:t>Los sistemas oceánicos son complejos, interactúan con otras esferas.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4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Ciudades</a:t>
            </a:r>
            <a:endParaRPr sz="3240"/>
          </a:p>
        </p:txBody>
      </p:sp>
      <p:pic>
        <p:nvPicPr>
          <p:cNvPr id="542" name="Google Shape;542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5092" y="1400175"/>
            <a:ext cx="7174778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4"/>
          <p:cNvSpPr txBox="1"/>
          <p:nvPr>
            <p:ph idx="2" type="body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anchorCtr="0" anchor="t" bIns="274300" lIns="91425" spcFirstLastPara="1" rIns="91425" wrap="square" tIns="0">
            <a:noAutofit/>
          </a:bodyPr>
          <a:lstStyle/>
          <a:p>
            <a: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</a:pPr>
            <a:r>
              <a:rPr lang="es-AR"/>
              <a:t>LA CIUDAD COMO ORGANISMO VIVO</a:t>
            </a:r>
            <a:endParaRPr/>
          </a:p>
        </p:txBody>
      </p:sp>
      <p:sp>
        <p:nvSpPr>
          <p:cNvPr id="544" name="Google Shape;544;p34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45" name="Google Shape;54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5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Clima y Tiempo</a:t>
            </a:r>
            <a:endParaRPr/>
          </a:p>
        </p:txBody>
      </p:sp>
      <p:sp>
        <p:nvSpPr>
          <p:cNvPr id="551" name="Google Shape;551;p35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52" name="Google Shape;55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723" y="1450230"/>
            <a:ext cx="8319640" cy="455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6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59" name="Google Shape;55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692" y="777010"/>
            <a:ext cx="8754615" cy="530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7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600"/>
              <a:buFont typeface="Arial"/>
              <a:buNone/>
            </a:pPr>
            <a:r>
              <a:rPr lang="es-AR" sz="2600"/>
              <a:t>Haciendo una clase con los paquetes de protocolos</a:t>
            </a:r>
            <a:endParaRPr/>
          </a:p>
        </p:txBody>
      </p:sp>
      <p:pic>
        <p:nvPicPr>
          <p:cNvPr id="566" name="Google Shape;566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650" y="1520900"/>
            <a:ext cx="8221663" cy="41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37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68" name="Google Shape;56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74" name="Google Shape;57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8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¿Dónde buscar más ideas para investigar?</a:t>
            </a:r>
            <a:endParaRPr sz="3240"/>
          </a:p>
        </p:txBody>
      </p:sp>
      <p:sp>
        <p:nvSpPr>
          <p:cNvPr id="576" name="Google Shape;576;p38"/>
          <p:cNvSpPr txBox="1"/>
          <p:nvPr>
            <p:ph idx="1" type="body"/>
          </p:nvPr>
        </p:nvSpPr>
        <p:spPr>
          <a:xfrm>
            <a:off x="501927" y="1549400"/>
            <a:ext cx="8221978" cy="44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/>
              <a:t>Los protocolos de GLOBE sugieren ideas de posibles investigaciones.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/>
              <a:t>Investigaciones realizadas por otros estudiantes presentadas en la IVSS de GLOBE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/>
              <a:t>Investigaciones presentadas en </a:t>
            </a:r>
            <a:r>
              <a:rPr b="0" lang="es-AR" sz="2040" u="sng">
                <a:solidFill>
                  <a:schemeClr val="hlink"/>
                </a:solidFill>
                <a:hlinkClick r:id="rId4"/>
              </a:rPr>
              <a:t>Feria de Ciencias de Google</a:t>
            </a:r>
            <a:endParaRPr b="0" sz="204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/>
              <a:t>Revistas de investigación profesionales. Ej. </a:t>
            </a:r>
            <a:r>
              <a:rPr b="0" lang="es-AR" sz="2040" u="sng">
                <a:solidFill>
                  <a:schemeClr val="hlink"/>
                </a:solidFill>
                <a:hlinkClick r:id="rId5"/>
              </a:rPr>
              <a:t>Ecología Austral</a:t>
            </a:r>
            <a:r>
              <a:rPr b="0" lang="es-AR" sz="2040"/>
              <a:t>, </a:t>
            </a:r>
            <a:r>
              <a:rPr b="0" lang="es-AR" sz="2040" u="sng">
                <a:solidFill>
                  <a:schemeClr val="hlink"/>
                </a:solidFill>
                <a:hlinkClick r:id="rId6"/>
              </a:rPr>
              <a:t>Ecositemas</a:t>
            </a:r>
            <a:r>
              <a:rPr b="0" lang="es-AR" sz="2040"/>
              <a:t>, </a:t>
            </a:r>
            <a:r>
              <a:rPr b="0" lang="es-AR" sz="2040" u="sng">
                <a:solidFill>
                  <a:schemeClr val="hlink"/>
                </a:solidFill>
                <a:hlinkClick r:id="rId7"/>
              </a:rPr>
              <a:t>Meteorológica</a:t>
            </a:r>
            <a:r>
              <a:rPr b="0" lang="es-AR" sz="2040"/>
              <a:t>, </a:t>
            </a:r>
            <a:r>
              <a:rPr b="0" lang="es-AR" sz="2040" u="sng">
                <a:solidFill>
                  <a:schemeClr val="hlink"/>
                </a:solidFill>
                <a:hlinkClick r:id="rId8"/>
              </a:rPr>
              <a:t>Limnetica</a:t>
            </a:r>
            <a:r>
              <a:rPr b="0" lang="es-AR" sz="2040"/>
              <a:t>, </a:t>
            </a:r>
            <a:r>
              <a:rPr b="0" lang="es-AR" sz="2040" u="sng">
                <a:solidFill>
                  <a:schemeClr val="hlink"/>
                </a:solidFill>
                <a:hlinkClick r:id="rId9"/>
              </a:rPr>
              <a:t>Biología Acuática</a:t>
            </a:r>
            <a:r>
              <a:rPr b="0" lang="es-AR" sz="2040"/>
              <a:t>, </a:t>
            </a:r>
            <a:r>
              <a:rPr b="0" lang="es-AR" sz="2040" u="sng">
                <a:solidFill>
                  <a:schemeClr val="hlink"/>
                </a:solidFill>
                <a:hlinkClick r:id="rId10"/>
              </a:rPr>
              <a:t>Ciencia del Suelo</a:t>
            </a:r>
            <a:r>
              <a:rPr b="0" lang="es-AR" sz="2040"/>
              <a:t>, </a:t>
            </a:r>
            <a:r>
              <a:rPr b="0" lang="es-AR" sz="2040" u="sng">
                <a:solidFill>
                  <a:schemeClr val="hlink"/>
                </a:solidFill>
                <a:hlinkClick r:id="rId11"/>
              </a:rPr>
              <a:t>GeoFocus</a:t>
            </a:r>
            <a:r>
              <a:rPr b="0" lang="es-AR" sz="2040"/>
              <a:t>, etc.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 u="sng">
                <a:solidFill>
                  <a:schemeClr val="hlink"/>
                </a:solidFill>
                <a:hlinkClick r:id="rId12"/>
              </a:rPr>
              <a:t>Science Fair Project Ideas </a:t>
            </a:r>
            <a:endParaRPr b="0" sz="204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/>
              <a:t>Proyectos presentados en </a:t>
            </a:r>
            <a:r>
              <a:rPr b="0" lang="es-AR" sz="2040" u="sng">
                <a:solidFill>
                  <a:schemeClr val="hlink"/>
                </a:solidFill>
                <a:hlinkClick r:id="rId13"/>
              </a:rPr>
              <a:t>International LUMA StarT</a:t>
            </a:r>
            <a:endParaRPr b="0" sz="204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 u="sng">
                <a:solidFill>
                  <a:schemeClr val="hlink"/>
                </a:solidFill>
                <a:hlinkClick r:id="rId14"/>
              </a:rPr>
              <a:t>Hundreds of Science Fair Projects</a:t>
            </a:r>
            <a:endParaRPr b="0" sz="204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 u="sng">
                <a:solidFill>
                  <a:schemeClr val="hlink"/>
                </a:solidFill>
                <a:hlinkClick r:id="rId15"/>
              </a:rPr>
              <a:t>High School Science Fair Projects</a:t>
            </a:r>
            <a:endParaRPr b="0" sz="204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 u="sng">
                <a:solidFill>
                  <a:schemeClr val="hlink"/>
                </a:solidFill>
                <a:hlinkClick r:id="rId16"/>
              </a:rPr>
              <a:t>Zooniverse</a:t>
            </a:r>
            <a:endParaRPr b="0" sz="204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 u="sng">
                <a:solidFill>
                  <a:schemeClr val="hlink"/>
                </a:solidFill>
                <a:hlinkClick r:id="rId17"/>
              </a:rPr>
              <a:t>Scistarter</a:t>
            </a:r>
            <a:endParaRPr b="0" sz="204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Webinar 2 – ¿Qué investigar?</a:t>
            </a:r>
            <a:endParaRPr/>
          </a:p>
        </p:txBody>
      </p:sp>
      <p:sp>
        <p:nvSpPr>
          <p:cNvPr id="241" name="Google Shape;241;p4"/>
          <p:cNvSpPr txBox="1"/>
          <p:nvPr>
            <p:ph idx="4" type="body"/>
          </p:nvPr>
        </p:nvSpPr>
        <p:spPr>
          <a:xfrm>
            <a:off x="601617" y="3948152"/>
            <a:ext cx="7872846" cy="432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75"/>
              <a:buNone/>
            </a:pPr>
            <a:r>
              <a:rPr lang="es-AR"/>
              <a:t>International Virtual Science Symposium - IVSS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t/>
            </a:r>
            <a:endParaRPr/>
          </a:p>
        </p:txBody>
      </p:sp>
      <p:sp>
        <p:nvSpPr>
          <p:cNvPr id="242" name="Google Shape;242;p4"/>
          <p:cNvSpPr txBox="1"/>
          <p:nvPr>
            <p:ph idx="8" type="body"/>
          </p:nvPr>
        </p:nvSpPr>
        <p:spPr>
          <a:xfrm>
            <a:off x="495299" y="4793674"/>
            <a:ext cx="8085482" cy="1272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250"/>
              <a:buNone/>
            </a:pPr>
            <a:r>
              <a:rPr lang="es-AR" sz="1665"/>
              <a:t>Online</a:t>
            </a:r>
            <a:endParaRPr/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</a:pPr>
            <a:r>
              <a:rPr lang="es-AR" sz="1665"/>
              <a:t>10 de Marzo de 2020</a:t>
            </a:r>
            <a:endParaRPr sz="1665"/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</a:pPr>
            <a:r>
              <a:rPr lang="es-AR" sz="1665"/>
              <a:t>(se podrán presentar trabajos en español)</a:t>
            </a:r>
            <a:endParaRPr/>
          </a:p>
          <a:p>
            <a:pPr indent="0" lvl="0" marL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</a:pPr>
            <a:r>
              <a:rPr b="0" lang="es-AR" sz="1665"/>
              <a:t>Más información: </a:t>
            </a:r>
            <a:r>
              <a:rPr b="0" lang="es-AR" sz="1665" u="sng">
                <a:solidFill>
                  <a:schemeClr val="hlink"/>
                </a:solidFill>
                <a:hlinkClick r:id="rId3"/>
              </a:rPr>
              <a:t>https://bit.ly/2M4QLz9</a:t>
            </a:r>
            <a:r>
              <a:rPr b="0" lang="es-AR" sz="1665"/>
              <a:t> </a:t>
            </a:r>
            <a:endParaRPr/>
          </a:p>
        </p:txBody>
      </p:sp>
      <p:sp>
        <p:nvSpPr>
          <p:cNvPr id="243" name="Google Shape;243;p4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244" name="Google Shape;24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7764" y="1686578"/>
            <a:ext cx="7660552" cy="1848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e33d1335_1_15"/>
          <p:cNvSpPr txBox="1"/>
          <p:nvPr>
            <p:ph type="title"/>
          </p:nvPr>
        </p:nvSpPr>
        <p:spPr>
          <a:xfrm>
            <a:off x="508550" y="845626"/>
            <a:ext cx="8222100" cy="6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400"/>
              <a:buFont typeface="Arial"/>
              <a:buNone/>
            </a:pPr>
            <a:r>
              <a:rPr lang="es-AR" sz="3200">
                <a:solidFill>
                  <a:srgbClr val="9B2600"/>
                </a:solidFill>
              </a:rPr>
              <a:t>Incendios activos</a:t>
            </a:r>
            <a:endParaRPr sz="2400"/>
          </a:p>
        </p:txBody>
      </p:sp>
      <p:sp>
        <p:nvSpPr>
          <p:cNvPr id="251" name="Google Shape;251;g33e33d1335_1_15"/>
          <p:cNvSpPr txBox="1"/>
          <p:nvPr/>
        </p:nvSpPr>
        <p:spPr>
          <a:xfrm>
            <a:off x="7012615" y="80524"/>
            <a:ext cx="1717200" cy="477000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252" name="Google Shape;252;g33e33d1335_1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33e33d1335_1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725" y="1595766"/>
            <a:ext cx="8772525" cy="442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33e33d1335_1_15"/>
          <p:cNvSpPr txBox="1"/>
          <p:nvPr/>
        </p:nvSpPr>
        <p:spPr>
          <a:xfrm>
            <a:off x="152400" y="3878050"/>
            <a:ext cx="30000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https://go.nasa.gov/30vv9iM</a:t>
            </a:r>
            <a:endParaRPr sz="18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33e33d1335_1_15"/>
          <p:cNvSpPr txBox="1"/>
          <p:nvPr/>
        </p:nvSpPr>
        <p:spPr>
          <a:xfrm>
            <a:off x="5924925" y="3878050"/>
            <a:ext cx="30000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https://go.nasa.gov/2Mz7KcX</a:t>
            </a:r>
            <a:endParaRPr sz="18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33e33d1335_1_15"/>
          <p:cNvSpPr txBox="1"/>
          <p:nvPr/>
        </p:nvSpPr>
        <p:spPr>
          <a:xfrm>
            <a:off x="1218900" y="5547900"/>
            <a:ext cx="1933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HoloGLOBE - App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"/>
          <p:cNvSpPr txBox="1"/>
          <p:nvPr>
            <p:ph type="title"/>
          </p:nvPr>
        </p:nvSpPr>
        <p:spPr>
          <a:xfrm>
            <a:off x="508554" y="770316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400"/>
              <a:buFont typeface="Arial"/>
              <a:buNone/>
            </a:pPr>
            <a:r>
              <a:rPr lang="es-AR" sz="2400"/>
              <a:t>Desarrollemos una visión científica en nuestros estudiantes</a:t>
            </a:r>
            <a:endParaRPr sz="2400"/>
          </a:p>
        </p:txBody>
      </p:sp>
      <p:sp>
        <p:nvSpPr>
          <p:cNvPr id="262" name="Google Shape;262;p5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263" name="Google Shape;26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431" y="1337046"/>
            <a:ext cx="4747552" cy="474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3732" y="1337046"/>
            <a:ext cx="3436020" cy="4746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"/>
          <p:cNvSpPr txBox="1"/>
          <p:nvPr>
            <p:ph type="title"/>
          </p:nvPr>
        </p:nvSpPr>
        <p:spPr>
          <a:xfrm>
            <a:off x="508554" y="691469"/>
            <a:ext cx="8221978" cy="7858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</a:pPr>
            <a:r>
              <a:rPr lang="es-AR" sz="2800"/>
              <a:t>¿Qué investigar? - Trabajos de investigación realizados en América Latina</a:t>
            </a:r>
            <a:endParaRPr/>
          </a:p>
        </p:txBody>
      </p:sp>
      <p:pic>
        <p:nvPicPr>
          <p:cNvPr id="271" name="Google Shape;271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3401" y="2397333"/>
            <a:ext cx="216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6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273" name="Google Shape;27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270" y="1513649"/>
            <a:ext cx="216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7423" y="4138629"/>
            <a:ext cx="216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29956" y="4026167"/>
            <a:ext cx="216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22481" y="2397333"/>
            <a:ext cx="2160000" cy="209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67941" y="1440900"/>
            <a:ext cx="216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95754" y="4369851"/>
            <a:ext cx="216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842361" y="4503742"/>
            <a:ext cx="216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5400000">
            <a:off x="1822472" y="1783649"/>
            <a:ext cx="216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6"/>
          <p:cNvSpPr txBox="1"/>
          <p:nvPr/>
        </p:nvSpPr>
        <p:spPr>
          <a:xfrm>
            <a:off x="674257" y="3207333"/>
            <a:ext cx="9382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Biósfera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6"/>
          <p:cNvSpPr txBox="1"/>
          <p:nvPr/>
        </p:nvSpPr>
        <p:spPr>
          <a:xfrm>
            <a:off x="7427941" y="1440900"/>
            <a:ext cx="11488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Atmósfera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6"/>
          <p:cNvSpPr txBox="1"/>
          <p:nvPr/>
        </p:nvSpPr>
        <p:spPr>
          <a:xfrm>
            <a:off x="674257" y="5762685"/>
            <a:ext cx="11115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Pedósfera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6"/>
          <p:cNvSpPr txBox="1"/>
          <p:nvPr/>
        </p:nvSpPr>
        <p:spPr>
          <a:xfrm>
            <a:off x="8050624" y="4469135"/>
            <a:ext cx="10933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Fenología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6"/>
          <p:cNvSpPr txBox="1"/>
          <p:nvPr/>
        </p:nvSpPr>
        <p:spPr>
          <a:xfrm>
            <a:off x="7988234" y="5718072"/>
            <a:ext cx="11557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Hidrósfera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7"/>
          <p:cNvPicPr preferRelativeResize="0"/>
          <p:nvPr>
            <p:ph idx="2" type="media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827" y="1762457"/>
            <a:ext cx="5976258" cy="391252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7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294" name="Google Shape;29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7"/>
          <p:cNvSpPr txBox="1"/>
          <p:nvPr/>
        </p:nvSpPr>
        <p:spPr>
          <a:xfrm>
            <a:off x="3385457" y="5674979"/>
            <a:ext cx="31367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https://youtu.be/7Bf_P687sQY</a:t>
            </a: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7"/>
          <p:cNvSpPr txBox="1"/>
          <p:nvPr/>
        </p:nvSpPr>
        <p:spPr>
          <a:xfrm>
            <a:off x="508554" y="847023"/>
            <a:ext cx="8221978" cy="742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620"/>
              <a:buFont typeface="Arial"/>
              <a:buNone/>
            </a:pPr>
            <a:r>
              <a:rPr lang="es-AR" sz="1620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Investigación: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620"/>
              <a:buFont typeface="Arial"/>
              <a:buNone/>
            </a:pPr>
            <a:r>
              <a:rPr b="1" lang="es-AR" sz="1620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Viabilidad del uso de ceniza volcánica del Volcán Calbuco en horticultura</a:t>
            </a:r>
            <a:endParaRPr b="1" sz="1620">
              <a:solidFill>
                <a:srgbClr val="9B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03" name="Google Shape;30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8"/>
          <p:cNvSpPr txBox="1"/>
          <p:nvPr/>
        </p:nvSpPr>
        <p:spPr>
          <a:xfrm>
            <a:off x="3385457" y="5674979"/>
            <a:ext cx="31367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https://youtu.be/_np1ie9KSvA</a:t>
            </a:r>
            <a:r>
              <a:rPr lang="es-A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8"/>
          <p:cNvSpPr txBox="1"/>
          <p:nvPr/>
        </p:nvSpPr>
        <p:spPr>
          <a:xfrm>
            <a:off x="508554" y="847023"/>
            <a:ext cx="8221978" cy="742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620"/>
              <a:buFont typeface="Arial"/>
              <a:buNone/>
            </a:pPr>
            <a:r>
              <a:rPr lang="es-AR" sz="1620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Investigación: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620"/>
              <a:buFont typeface="Arial"/>
              <a:buNone/>
            </a:pPr>
            <a:r>
              <a:rPr b="1" lang="es-AR" sz="1620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Distribución y abundancia de mosquitos en el mundo. Informe preliminar</a:t>
            </a:r>
            <a:endParaRPr b="1" sz="1620">
              <a:solidFill>
                <a:srgbClr val="9B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8"/>
          <p:cNvPicPr preferRelativeResize="0"/>
          <p:nvPr>
            <p:ph idx="2" type="media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5911" y="1783721"/>
            <a:ext cx="6572178" cy="3891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2019-01-21T00:24:29Z</dcterms:created>
  <dc:creator>Jenn Paul Glaser</dc:creator>
</cp:coreProperties>
</file>