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91" r:id="rId5"/>
    <p:sldId id="316" r:id="rId6"/>
    <p:sldId id="261" r:id="rId7"/>
    <p:sldId id="295" r:id="rId8"/>
    <p:sldId id="292" r:id="rId9"/>
    <p:sldId id="330" r:id="rId10"/>
    <p:sldId id="331" r:id="rId11"/>
    <p:sldId id="332" r:id="rId12"/>
    <p:sldId id="325" r:id="rId13"/>
    <p:sldId id="296" r:id="rId14"/>
    <p:sldId id="299" r:id="rId15"/>
    <p:sldId id="300" r:id="rId16"/>
    <p:sldId id="317" r:id="rId17"/>
    <p:sldId id="318" r:id="rId18"/>
    <p:sldId id="301" r:id="rId19"/>
    <p:sldId id="319" r:id="rId20"/>
    <p:sldId id="320" r:id="rId21"/>
    <p:sldId id="321" r:id="rId22"/>
    <p:sldId id="322" r:id="rId23"/>
    <p:sldId id="308" r:id="rId24"/>
    <p:sldId id="297" r:id="rId25"/>
    <p:sldId id="323" r:id="rId26"/>
    <p:sldId id="324" r:id="rId27"/>
    <p:sldId id="312" r:id="rId28"/>
    <p:sldId id="307" r:id="rId29"/>
    <p:sldId id="309" r:id="rId30"/>
    <p:sldId id="326" r:id="rId31"/>
    <p:sldId id="327" r:id="rId32"/>
    <p:sldId id="311" r:id="rId33"/>
    <p:sldId id="329" r:id="rId34"/>
    <p:sldId id="310" r:id="rId35"/>
    <p:sldId id="32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2E5A"/>
    <a:srgbClr val="1B2E5A"/>
    <a:srgbClr val="BE8E2E"/>
    <a:srgbClr val="362D40"/>
    <a:srgbClr val="FCF7FD"/>
    <a:srgbClr val="ECC47E"/>
    <a:srgbClr val="007E88"/>
    <a:srgbClr val="007E85"/>
    <a:srgbClr val="007573"/>
    <a:srgbClr val="009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3353" autoAdjust="0"/>
  </p:normalViewPr>
  <p:slideViewPr>
    <p:cSldViewPr snapToGrid="0" snapToObjects="1">
      <p:cViewPr varScale="1">
        <p:scale>
          <a:sx n="59" d="100"/>
          <a:sy n="59" d="100"/>
        </p:scale>
        <p:origin x="1408" y="56"/>
      </p:cViewPr>
      <p:guideLst/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2EF7E-0CAB-6945-97A4-C9C3E5E751BF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440B-BFA0-BC46-8D61-0F0B82F37DB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7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twitter.com/GLOBEProgram/" TargetMode="External"/><Relationship Id="rId3" Type="http://schemas.openxmlformats.org/officeDocument/2006/relationships/hyperlink" Target="https://www.globe.gov/" TargetMode="External"/><Relationship Id="rId7" Type="http://schemas.openxmlformats.org/officeDocument/2006/relationships/hyperlink" Target="https://www.youtube.com/user/globeprogram/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instagram.com/globeprogram/" TargetMode="External"/><Relationship Id="rId5" Type="http://schemas.openxmlformats.org/officeDocument/2006/relationships/hyperlink" Target="https://www.facebook.com/TheGLOBEProgram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www.pinterest.com/globeprogram/" TargetMode="External"/><Relationship Id="rId1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5">
            <a:extLst>
              <a:ext uri="{FF2B5EF4-FFF2-40B4-BE49-F238E27FC236}">
                <a16:creationId xmlns="" xmlns:a16="http://schemas.microsoft.com/office/drawing/2014/main" id="{D6706374-E286-D14E-AF08-639A72B4418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ADD TITLE</a:t>
            </a:r>
            <a:endParaRPr dirty="0"/>
          </a:p>
        </p:txBody>
      </p:sp>
      <p:sp>
        <p:nvSpPr>
          <p:cNvPr id="8" name="Shape 16">
            <a:extLst>
              <a:ext uri="{FF2B5EF4-FFF2-40B4-BE49-F238E27FC236}">
                <a16:creationId xmlns="" xmlns:a16="http://schemas.microsoft.com/office/drawing/2014/main" id="{A18EFABB-21E3-D94B-A3FE-A7F842EB4813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ADD SUBTITLE</a:t>
            </a:r>
            <a:endParaRPr dirty="0"/>
          </a:p>
        </p:txBody>
      </p:sp>
      <p:pic>
        <p:nvPicPr>
          <p:cNvPr id="9" name="Shape 17" descr="left_globe.png">
            <a:extLst>
              <a:ext uri="{FF2B5EF4-FFF2-40B4-BE49-F238E27FC236}">
                <a16:creationId xmlns="" xmlns:a16="http://schemas.microsoft.com/office/drawing/2014/main" id="{EC1633FA-1F76-064D-A038-BB17224301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EA07A5-C245-1E4E-B158-F637FB28C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9488" y="4186238"/>
            <a:ext cx="4351337" cy="809625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date 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1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Four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2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Three content left-Header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0" y="718598"/>
            <a:ext cx="3949700" cy="26850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6B2201BF-B7D6-6C4B-948E-381E4F7EF3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7501" y="1593716"/>
            <a:ext cx="4457700" cy="400878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="" xmlns:a16="http://schemas.microsoft.com/office/drawing/2014/main" id="{EBCB61C0-8ED7-B342-8721-0F0336031AF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00250" y="3486150"/>
            <a:ext cx="1949450" cy="2654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9FA9E6B6-1CA5-5943-8DE2-1EDCF913D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rgbClr val="9B2600"/>
                </a:solidFill>
              </a:defRPr>
            </a:lvl1pPr>
          </a:lstStyle>
          <a:p>
            <a:pPr lvl="0"/>
            <a:r>
              <a:rPr lang="en-US" dirty="0"/>
              <a:t>Edit Header</a:t>
            </a:r>
          </a:p>
        </p:txBody>
      </p:sp>
    </p:spTree>
    <p:extLst>
      <p:ext uri="{BB962C8B-B14F-4D97-AF65-F5344CB8AC3E}">
        <p14:creationId xmlns:p14="http://schemas.microsoft.com/office/powerpoint/2010/main" val="1872089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Header Above-4 contents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617F96A0-08A5-634C-ABF5-03BC1E3EED63}"/>
              </a:ext>
            </a:extLst>
          </p:cNvPr>
          <p:cNvSpPr txBox="1">
            <a:spLocks/>
          </p:cNvSpPr>
          <p:nvPr userDrawn="1"/>
        </p:nvSpPr>
        <p:spPr>
          <a:xfrm>
            <a:off x="470086" y="5010645"/>
            <a:ext cx="8204201" cy="40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rgbClr val="2948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Edit cutline explaining contents above</a:t>
            </a:r>
          </a:p>
        </p:txBody>
      </p:sp>
    </p:spTree>
    <p:extLst>
      <p:ext uri="{BB962C8B-B14F-4D97-AF65-F5344CB8AC3E}">
        <p14:creationId xmlns:p14="http://schemas.microsoft.com/office/powerpoint/2010/main" val="207945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Title Above-Two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8C667CC1-C29B-EC43-9118-ED46F2960BB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08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Two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1302EA8F-7162-0C42-A536-31F1F21C83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8861DCA7-28AC-F54B-93B5-3D4C3E367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5618"/>
            <a:ext cx="4325938" cy="4550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51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One conten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02917"/>
            <a:ext cx="4222143" cy="54121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</p:spPr>
        <p:txBody>
          <a:bodyPr tIns="0">
            <a:normAutofit/>
          </a:bodyPr>
          <a:lstStyle>
            <a:lvl1pPr algn="l">
              <a:defRPr sz="2000" b="1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75F15AF3-EB7C-3C43-BC11-04DFEE331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buClr>
                <a:srgbClr val="0E7FC4"/>
              </a:buClr>
              <a:defRPr sz="1400"/>
            </a:lvl2pPr>
            <a:lvl3pPr>
              <a:defRPr sz="1400"/>
            </a:lvl3pPr>
            <a:lvl4pPr>
              <a:defRPr sz="2000"/>
            </a:lvl4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169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One content-bullet casca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3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28503" y="121278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1A2E5A"/>
                </a:solidFill>
              </a:rPr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4335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Left one content-righ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736600"/>
            <a:ext cx="3946357" cy="539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7C29383-E0AF-5E4E-BC2C-DCEBAB440A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035EE96-A57A-B046-8CB9-3C511C82EDDD}"/>
              </a:ext>
            </a:extLst>
          </p:cNvPr>
          <p:cNvSpPr txBox="1">
            <a:spLocks/>
          </p:cNvSpPr>
          <p:nvPr userDrawn="1"/>
        </p:nvSpPr>
        <p:spPr>
          <a:xfrm>
            <a:off x="4157580" y="1295994"/>
            <a:ext cx="4483100" cy="51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BE8E2D"/>
                </a:solidFill>
              </a:rPr>
              <a:t>Edit Header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EF0918CC-BAD8-4E43-B644-2D3F7D1F2A2A}"/>
              </a:ext>
            </a:extLst>
          </p:cNvPr>
          <p:cNvSpPr txBox="1">
            <a:spLocks/>
          </p:cNvSpPr>
          <p:nvPr userDrawn="1"/>
        </p:nvSpPr>
        <p:spPr>
          <a:xfrm>
            <a:off x="4157580" y="1843836"/>
            <a:ext cx="4483100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="" xmlns:a16="http://schemas.microsoft.com/office/drawing/2014/main" id="{50305D9B-6568-7C40-A80D-0304C4918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600" b="0">
                <a:solidFill>
                  <a:srgbClr val="29488D"/>
                </a:solidFill>
              </a:defRPr>
            </a:lvl1pPr>
            <a:lvl2pPr>
              <a:defRPr/>
            </a:lvl2pPr>
            <a:lvl3pPr marL="914400" indent="0"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paragraph to be about three to four sentences long at the most. Second sentence will add more information. The third sentence will be added 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CD2498A-3FD6-9E46-9563-FDB90648D5A0}"/>
              </a:ext>
            </a:extLst>
          </p:cNvPr>
          <p:cNvSpPr txBox="1">
            <a:spLocks/>
          </p:cNvSpPr>
          <p:nvPr userDrawn="1"/>
        </p:nvSpPr>
        <p:spPr>
          <a:xfrm>
            <a:off x="4157580" y="3394066"/>
            <a:ext cx="4424946" cy="285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9B2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rgbClr val="29488D"/>
                </a:solidFill>
              </a:rPr>
              <a:t>Edit Paragraph subhead</a:t>
            </a:r>
          </a:p>
        </p:txBody>
      </p:sp>
    </p:spTree>
    <p:extLst>
      <p:ext uri="{BB962C8B-B14F-4D97-AF65-F5344CB8AC3E}">
        <p14:creationId xmlns:p14="http://schemas.microsoft.com/office/powerpoint/2010/main" val="349644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Picture left-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5">
            <a:extLst>
              <a:ext uri="{FF2B5EF4-FFF2-40B4-BE49-F238E27FC236}">
                <a16:creationId xmlns="" xmlns:a16="http://schemas.microsoft.com/office/drawing/2014/main" id="{EF424991-27D8-F44B-B92B-6E0570DA99A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16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icon to insert picture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67332120-1322-9843-9013-62AF3326F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FA38DBA7-5605-1140-8560-DEC3AE812A23}"/>
              </a:ext>
            </a:extLst>
          </p:cNvPr>
          <p:cNvSpPr txBox="1">
            <a:spLocks/>
          </p:cNvSpPr>
          <p:nvPr userDrawn="1"/>
        </p:nvSpPr>
        <p:spPr>
          <a:xfrm>
            <a:off x="4421204" y="2202582"/>
            <a:ext cx="4114800" cy="413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rgbClr val="1A2E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50595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-Three content left-Header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22188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bove-Header and bulle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518699"/>
            <a:ext cx="5022905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87556" y="1518699"/>
            <a:ext cx="2915755" cy="19003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="" xmlns:a16="http://schemas.microsoft.com/office/drawing/2014/main" id="{BADCB4C3-0B73-2049-979A-150889CF877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687555" y="3539656"/>
            <a:ext cx="2915755" cy="19878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230978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hree content left-Header blu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29488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223058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hree content left-Header go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>
                <a:solidFill>
                  <a:srgbClr val="29488D"/>
                </a:solidFill>
              </a:defRPr>
            </a:lvl1pPr>
          </a:lstStyle>
          <a:p>
            <a:pPr lvl="0"/>
            <a:r>
              <a:rPr lang="en-US" dirty="0"/>
              <a:t>Edit text </a:t>
            </a:r>
          </a:p>
        </p:txBody>
      </p:sp>
    </p:spTree>
    <p:extLst>
      <p:ext uri="{BB962C8B-B14F-4D97-AF65-F5344CB8AC3E}">
        <p14:creationId xmlns:p14="http://schemas.microsoft.com/office/powerpoint/2010/main" val="13006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1A2E5A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0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ree content left-Brick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rgbClr val="9B2600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on an icon to add object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75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hree content left-Gold Header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solidFill>
                  <a:srgbClr val="BE8E2D"/>
                </a:solidFill>
              </a:defRPr>
            </a:lvl1pPr>
          </a:lstStyle>
          <a:p>
            <a:r>
              <a:rPr lang="en-US" dirty="0"/>
              <a:t>Click to Add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1FE3560F-FB2E-F641-A4CD-AEF47290C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4BAB586-C89C-0740-81D2-4E859F39041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F66D3F-576D-C841-8E12-B8381D00878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5CBF-F93D-4A4D-A944-BA0089B54B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9488D"/>
                </a:solidFill>
              </a:defRPr>
            </a:lvl1pPr>
            <a:lvl2pPr>
              <a:defRPr sz="1800" b="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-MEDIA-VIDEO-Full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="" xmlns:a16="http://schemas.microsoft.com/office/drawing/2014/main" id="{BABC69B6-BBD3-5048-9D38-98A97F60E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722313"/>
            <a:ext cx="9144000" cy="538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45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=""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69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Resource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43199" cy="1665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5E84CF7-4F55-774F-A728-E1EC71F23A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1689D8D-E277-0948-B4B0-FC90D26F7F7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8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Resource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08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LINKS Globe lef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pic>
        <p:nvPicPr>
          <p:cNvPr id="3" name="Picture 2" descr="left_globe.png">
            <a:extLst>
              <a:ext uri="{FF2B5EF4-FFF2-40B4-BE49-F238E27FC236}">
                <a16:creationId xmlns="" xmlns:a16="http://schemas.microsoft.com/office/drawing/2014/main" id="{CF75B0C0-9BD0-EB41-9225-91CA06FFF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33015"/>
            <a:ext cx="2724839" cy="5201965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0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Title - Bullets - Four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878828"/>
            <a:ext cx="8108011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14BA6D-5849-D54B-ABB3-65AB2B7DC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1686125"/>
            <a:ext cx="4908813" cy="4008783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bullet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87ED64E-D1B6-374E-97DE-9F07AE7B53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533010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="" xmlns:a16="http://schemas.microsoft.com/office/drawing/2014/main" id="{7C92ADC1-522D-C646-B5D8-4E2C1449CF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33010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="" xmlns:a16="http://schemas.microsoft.com/office/drawing/2014/main" id="{B469994D-BAF6-8F48-AE67-788918D60C3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092847" y="1698998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="" xmlns:a16="http://schemas.microsoft.com/office/drawing/2014/main" id="{D003CCF5-EA19-3742-A8EF-BF667D5765D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92847" y="3762063"/>
            <a:ext cx="1510464" cy="19457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54487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-LINKS-three object-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-6349" y="717551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4F49A2B6-7ACE-A543-88F7-2EC77F328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68A2827-C4C0-3847-83D6-1F334C100E2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sz="1400" dirty="0"/>
              <a:t>Click on an icon to add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03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S left-On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075B45-AD9F-624C-9BE9-E4F124683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22F21D-6435-7F41-AAA0-82EA4A9EA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967302"/>
            <a:ext cx="5067300" cy="5741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LINKS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="" xmlns:a16="http://schemas.microsoft.com/office/drawing/2014/main" id="{07509D6E-0047-BB47-8774-390A50E7C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457200" indent="0">
              <a:buClr>
                <a:srgbClr val="0E7FC4"/>
              </a:buClr>
              <a:buNone/>
              <a:defRPr sz="1400" i="1">
                <a:solidFill>
                  <a:srgbClr val="29488D"/>
                </a:solidFill>
              </a:defRPr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0"/>
            <a:r>
              <a:rPr lang="en-US" dirty="0"/>
              <a:t>Resource</a:t>
            </a:r>
          </a:p>
          <a:p>
            <a:pPr lvl="1"/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0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CDE43E-86A8-254A-A68B-DFF0F7354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35072"/>
            <a:ext cx="9144000" cy="4175074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936345-D1E0-194D-ACE7-FD06E0F388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9213" y="5053014"/>
            <a:ext cx="7007225" cy="394886"/>
          </a:xfrm>
        </p:spPr>
        <p:txBody>
          <a:bodyPr/>
          <a:lstStyle>
            <a:lvl1pPr marL="0" indent="0" algn="ctr">
              <a:buNone/>
              <a:defRPr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Header Here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hlinkClick r:id="rId3"/>
            <a:extLst>
              <a:ext uri="{FF2B5EF4-FFF2-40B4-BE49-F238E27FC236}">
                <a16:creationId xmlns="" xmlns:a16="http://schemas.microsoft.com/office/drawing/2014/main" id="{1788F8DA-CBCF-8D4D-B073-7558B858F80E}"/>
              </a:ext>
            </a:extLst>
          </p:cNvPr>
          <p:cNvSpPr txBox="1"/>
          <p:nvPr userDrawn="1"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BE8E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GLOBE Countries and Members Map</a:t>
            </a:r>
          </a:p>
        </p:txBody>
      </p:sp>
    </p:spTree>
    <p:extLst>
      <p:ext uri="{BB962C8B-B14F-4D97-AF65-F5344CB8AC3E}">
        <p14:creationId xmlns:p14="http://schemas.microsoft.com/office/powerpoint/2010/main" val="1217661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MORE Info About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21A2735-0204-C146-842A-909D0238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30" b="15334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ln w="3175">
            <a:noFill/>
          </a:ln>
          <a:effectLst>
            <a:outerShdw blurRad="3048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hape 73">
            <a:hlinkClick r:id="rId3"/>
            <a:extLst>
              <a:ext uri="{FF2B5EF4-FFF2-40B4-BE49-F238E27FC236}">
                <a16:creationId xmlns="" xmlns:a16="http://schemas.microsoft.com/office/drawing/2014/main" id="{E3D98638-21BB-4240-9F5A-63AECA10FFCF}"/>
              </a:ext>
            </a:extLst>
          </p:cNvPr>
          <p:cNvSpPr txBox="1"/>
          <p:nvPr userDrawn="1"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="" xmlns:a16="http://schemas.microsoft.com/office/drawing/2014/main" id="{0ED28ED7-9F91-FE45-9232-2B1C48F923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9800" y="5247605"/>
            <a:ext cx="440797" cy="394046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="" xmlns:a16="http://schemas.microsoft.com/office/drawing/2014/main" id="{B8ED8F51-C210-C740-AA77-F3D36CD748B8}"/>
              </a:ext>
            </a:extLst>
          </p:cNvPr>
          <p:cNvSpPr txBox="1"/>
          <p:nvPr userDrawn="1"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A2E5A"/>
                </a:solidFill>
              </a:rPr>
              <a:t>www.globe.gov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20D73D1-9FAE-504A-8958-CC831211AF2A}"/>
              </a:ext>
            </a:extLst>
          </p:cNvPr>
          <p:cNvGrpSpPr/>
          <p:nvPr userDrawn="1"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id="6" name="Shape 184" descr="C:\Users\kristina\Documents\GLOBE_All\NewsBrief\February_2018_NewsBrief\FB Logo.png">
              <a:hlinkClick r:id="rId5"/>
              <a:extLst>
                <a:ext uri="{FF2B5EF4-FFF2-40B4-BE49-F238E27FC236}">
                  <a16:creationId xmlns="" xmlns:a16="http://schemas.microsoft.com/office/drawing/2014/main" id="{9E21A6C7-9DD4-3B45-B80A-AE15C05AC0C5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85" descr="C:\Users\kristina\Documents\GLOBE_All\NewsBrief\February_2018_NewsBrief\YouTube Logo.png">
              <a:hlinkClick r:id="rId7"/>
              <a:extLst>
                <a:ext uri="{FF2B5EF4-FFF2-40B4-BE49-F238E27FC236}">
                  <a16:creationId xmlns="" xmlns:a16="http://schemas.microsoft.com/office/drawing/2014/main" id="{652AD84A-2409-EE4D-9990-EC322988F7D3}"/>
                </a:ext>
              </a:extLst>
            </p:cNvPr>
            <p:cNvPicPr preferRelativeResize="0"/>
            <p:nvPr userDrawn="1"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86" descr="C:\Users\kristina\Documents\GLOBE_All\NewsBrief\February_2018_NewsBrief\Pinterest Logo.png">
              <a:hlinkClick r:id="rId9"/>
              <a:extLst>
                <a:ext uri="{FF2B5EF4-FFF2-40B4-BE49-F238E27FC236}">
                  <a16:creationId xmlns="" xmlns:a16="http://schemas.microsoft.com/office/drawing/2014/main" id="{2A60DB09-F857-584E-963F-2A9E874DCE74}"/>
                </a:ext>
              </a:extLst>
            </p:cNvPr>
            <p:cNvPicPr preferRelativeResize="0"/>
            <p:nvPr userDrawn="1"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87" descr="C:\Users\kristina\Documents\GLOBE_All\NewsBrief\February_2018_NewsBrief\Instagram logo.png">
              <a:hlinkClick r:id="rId11"/>
              <a:extLst>
                <a:ext uri="{FF2B5EF4-FFF2-40B4-BE49-F238E27FC236}">
                  <a16:creationId xmlns="" xmlns:a16="http://schemas.microsoft.com/office/drawing/2014/main" id="{6223619B-7993-314E-A6DB-B85E30F3B2FE}"/>
                </a:ext>
              </a:extLst>
            </p:cNvPr>
            <p:cNvPicPr preferRelativeResize="0"/>
            <p:nvPr userDrawn="1"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88" descr="C:\Users\kristina\Documents\GLOBE_All\NewsBrief\February_2018_NewsBrief\Twitter Logo.png">
              <a:hlinkClick r:id="rId13"/>
              <a:extLst>
                <a:ext uri="{FF2B5EF4-FFF2-40B4-BE49-F238E27FC236}">
                  <a16:creationId xmlns="" xmlns:a16="http://schemas.microsoft.com/office/drawing/2014/main" id="{9232B11A-56BD-9946-93BA-677E19839704}"/>
                </a:ext>
              </a:extLst>
            </p:cNvPr>
            <p:cNvPicPr preferRelativeResize="0"/>
            <p:nvPr userDrawn="1"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1304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-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7" descr="left_globe.png">
            <a:extLst>
              <a:ext uri="{FF2B5EF4-FFF2-40B4-BE49-F238E27FC236}">
                <a16:creationId xmlns="" xmlns:a16="http://schemas.microsoft.com/office/drawing/2014/main" id="{69207EF1-B1B3-5647-9425-BE1735EC60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6">
            <a:extLst>
              <a:ext uri="{FF2B5EF4-FFF2-40B4-BE49-F238E27FC236}">
                <a16:creationId xmlns="" xmlns:a16="http://schemas.microsoft.com/office/drawing/2014/main" id="{049D465F-ACC5-4F41-9891-1DA80D3D1636}"/>
              </a:ext>
            </a:extLst>
          </p:cNvPr>
          <p:cNvSpPr txBox="1">
            <a:spLocks/>
          </p:cNvSpPr>
          <p:nvPr userDrawn="1"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marR="0" lvl="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sz="24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sz="20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sz="18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sz="1600" b="0" i="0" u="none" strike="noStrike" kern="1200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9B2600"/>
                </a:solidFill>
              </a:rPr>
              <a:t>CONTACT</a:t>
            </a:r>
            <a:r>
              <a:rPr lang="en-US" sz="3200" dirty="0">
                <a:solidFill>
                  <a:srgbClr val="9B2600"/>
                </a:solidFill>
              </a:rPr>
              <a:t> </a:t>
            </a:r>
            <a:r>
              <a:rPr lang="en-US" sz="3600" dirty="0">
                <a:solidFill>
                  <a:srgbClr val="9B2600"/>
                </a:solidFill>
              </a:rPr>
              <a:t>INFORMATION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="" xmlns:a16="http://schemas.microsoft.com/office/drawing/2014/main" id="{0454D74B-76E7-A54F-B678-299E016F95EB}"/>
              </a:ext>
            </a:extLst>
          </p:cNvPr>
          <p:cNvSpPr txBox="1"/>
          <p:nvPr userDrawn="1"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A2E5A"/>
                </a:solidFill>
              </a:rPr>
              <a:t>www.globe.gov</a:t>
            </a:r>
          </a:p>
        </p:txBody>
      </p:sp>
      <p:sp>
        <p:nvSpPr>
          <p:cNvPr id="14" name="Shape 75">
            <a:extLst>
              <a:ext uri="{FF2B5EF4-FFF2-40B4-BE49-F238E27FC236}">
                <a16:creationId xmlns="" xmlns:a16="http://schemas.microsoft.com/office/drawing/2014/main" id="{341A5114-A951-CF46-A034-3D8BD8FD8E09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B2600"/>
              </a:buClr>
              <a:buSzPts val="3600"/>
              <a:buFont typeface="Arial"/>
              <a:buNone/>
              <a:defRPr sz="1800" b="0" i="0" u="none" strike="noStrike" cap="non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spcAft>
                <a:spcPts val="0"/>
              </a:spcAft>
            </a:pPr>
            <a:r>
              <a:rPr lang="en-US" dirty="0"/>
              <a:t>YOUR NAME, TITLE</a:t>
            </a:r>
            <a:br>
              <a:rPr lang="en-US" dirty="0"/>
            </a:br>
            <a:r>
              <a:rPr lang="en-US" dirty="0"/>
              <a:t>Organization</a:t>
            </a:r>
            <a:br>
              <a:rPr lang="en-US" dirty="0"/>
            </a:br>
            <a:r>
              <a:rPr lang="en-US" dirty="0"/>
              <a:t>Website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51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14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Header-One Content-c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54" y="847023"/>
            <a:ext cx="8221978" cy="5524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6" name="Shape 21">
            <a:extLst>
              <a:ext uri="{FF2B5EF4-FFF2-40B4-BE49-F238E27FC236}">
                <a16:creationId xmlns="" xmlns:a16="http://schemas.microsoft.com/office/drawing/2014/main" id="{6FAB94CB-2D2F-DE44-ACF4-AAE05C2B3B9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78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Full-page content-cutlin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an object</a:t>
            </a:r>
          </a:p>
        </p:txBody>
      </p:sp>
      <p:sp>
        <p:nvSpPr>
          <p:cNvPr id="5" name="Shape 21">
            <a:extLst>
              <a:ext uri="{FF2B5EF4-FFF2-40B4-BE49-F238E27FC236}">
                <a16:creationId xmlns="" xmlns:a16="http://schemas.microsoft.com/office/drawing/2014/main" id="{0FE32D8B-27B8-EE46-BCB6-355D07B5068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4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Header-Bullets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Shape 21">
            <a:extLst>
              <a:ext uri="{FF2B5EF4-FFF2-40B4-BE49-F238E27FC236}">
                <a16:creationId xmlns="" xmlns:a16="http://schemas.microsoft.com/office/drawing/2014/main" id="{95F4A33A-BC5E-4942-987E-A1C1EE3AD81D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0" rIns="91425" bIns="27432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sz="1800" b="1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90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290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sz="1800" b="0" i="0" u="none" strike="noStrike" cap="non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16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Header-Four square Content-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38FC617E-0FF3-E443-B0A0-08863900566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70D6359E-D8AA-F440-80A6-C9348BEF4A8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DDCD515-838D-2243-A767-2C95A5D7DD8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DE202CAC-584F-3F44-84D4-E11A8B820C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9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8F4C3063-ED6C-344B-B123-A9C241ABE0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8958" y="3520451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3FF73B85-2FE0-EB43-8AA0-4B1B2BA418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2615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FFABAD64-901E-4141-854F-E87B0F2724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6271" y="3520450"/>
            <a:ext cx="2013231" cy="1892300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393644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Left Title bullets-Right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B9DA13FE-A409-E947-8A9F-05789E3E1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Edit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8A5242F-17C1-F54A-888E-890FB1501B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050A8C-4E3D-0E44-9867-C3406C9D9F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213" y="1587331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BF755BC5-5A5C-5749-8747-107CB66EAFB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13051" y="1048202"/>
            <a:ext cx="3909530" cy="4857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ADDBBD07-F0C9-EB4A-90EA-172AADB3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E3A4250-6AAF-2E42-B282-1CA4DDFD1E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212" y="2880433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="" xmlns:a16="http://schemas.microsoft.com/office/drawing/2014/main" id="{A7E95A35-0C46-2B4B-B643-F750757E30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>
                <a:solidFill>
                  <a:srgbClr val="29488D"/>
                </a:solidFill>
              </a:defRPr>
            </a:lvl1pPr>
            <a:lvl2pPr>
              <a:defRPr sz="2000"/>
            </a:lvl2pPr>
            <a:lvl3pPr marL="914400" indent="0">
              <a:buNone/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Bullet one</a:t>
            </a:r>
          </a:p>
          <a:p>
            <a:pPr lvl="0"/>
            <a:r>
              <a:rPr lang="en-US" dirty="0"/>
              <a:t>Bullet two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EF20C62F-04E6-AE40-96AC-089C62695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211" y="4179438"/>
            <a:ext cx="4097644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</p:spTree>
    <p:extLst>
      <p:ext uri="{BB962C8B-B14F-4D97-AF65-F5344CB8AC3E}">
        <p14:creationId xmlns:p14="http://schemas.microsoft.com/office/powerpoint/2010/main" val="190831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bove-3 Contents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Edit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ED170D1-0299-0F45-B77C-F90C87C8B19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D09B7535-70B4-A94A-AE8A-2F60BE2A1B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298" y="4156926"/>
            <a:ext cx="2589807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5D999953-C41A-3540-ABEA-06F001A1EB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3138" y="4156927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D5F335E0-55B2-7A48-B28B-07C7537D5A7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an object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F2A911A4-75C7-2141-A49A-9E72AEFFA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90974" y="4156926"/>
            <a:ext cx="2589805" cy="343109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Edit bullet header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CB9F610D-A5E3-6541-93BA-16FD6FC21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4569991"/>
            <a:ext cx="2598750" cy="1335509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="" xmlns:a16="http://schemas.microsoft.com/office/drawing/2014/main" id="{EA57E971-FBB3-6343-B386-7497234A8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34192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="" xmlns:a16="http://schemas.microsoft.com/office/drawing/2014/main" id="{642FD190-E198-0942-A63D-1EC3865024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73084" y="4569993"/>
            <a:ext cx="2598750" cy="1335507"/>
          </a:xfrm>
        </p:spPr>
        <p:txBody>
          <a:bodyPr/>
          <a:lstStyle>
            <a:lvl1pPr marL="346075" indent="-346075">
              <a:tabLst/>
              <a:defRPr sz="1800"/>
            </a:lvl1pPr>
            <a:lvl2pPr>
              <a:defRPr sz="1600">
                <a:solidFill>
                  <a:srgbClr val="29488D"/>
                </a:solidFill>
              </a:defRPr>
            </a:lvl2pPr>
            <a:lvl3pPr>
              <a:defRPr sz="1400">
                <a:solidFill>
                  <a:srgbClr val="29488D"/>
                </a:solidFill>
              </a:defRPr>
            </a:lvl3pPr>
            <a:lvl4pPr>
              <a:defRPr sz="1200">
                <a:solidFill>
                  <a:srgbClr val="29488D"/>
                </a:solidFill>
              </a:defRPr>
            </a:lvl4pPr>
          </a:lstStyle>
          <a:p>
            <a:pPr lvl="0"/>
            <a:r>
              <a:rPr lang="en-US" dirty="0"/>
              <a:t>Edit 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850326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837B0ABC-D162-774F-AB22-C297552B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Shape 12">
            <a:extLst>
              <a:ext uri="{FF2B5EF4-FFF2-40B4-BE49-F238E27FC236}">
                <a16:creationId xmlns="" xmlns:a16="http://schemas.microsoft.com/office/drawing/2014/main" id="{1968F84D-0F22-2547-B41D-9E3C84D2CEEB}"/>
              </a:ext>
            </a:extLst>
          </p:cNvPr>
          <p:cNvPicPr preferRelativeResize="0"/>
          <p:nvPr userDrawn="1"/>
        </p:nvPicPr>
        <p:blipFill rotWithShape="1">
          <a:blip r:embed="rId37">
            <a:alphaModFix/>
          </a:blip>
          <a:srcRect l="1002" r="105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19E09D-92EB-1943-AF00-32B6297910B9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0" y="0"/>
            <a:ext cx="9144000" cy="7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692" r:id="rId3"/>
    <p:sldLayoutId id="2147483662" r:id="rId4"/>
    <p:sldLayoutId id="2147483673" r:id="rId5"/>
    <p:sldLayoutId id="2147483706" r:id="rId6"/>
    <p:sldLayoutId id="2147483707" r:id="rId7"/>
    <p:sldLayoutId id="2147483672" r:id="rId8"/>
    <p:sldLayoutId id="2147483691" r:id="rId9"/>
    <p:sldLayoutId id="2147483708" r:id="rId10"/>
    <p:sldLayoutId id="2147483693" r:id="rId11"/>
    <p:sldLayoutId id="2147483694" r:id="rId12"/>
    <p:sldLayoutId id="2147483664" r:id="rId13"/>
    <p:sldLayoutId id="2147483679" r:id="rId14"/>
    <p:sldLayoutId id="2147483674" r:id="rId15"/>
    <p:sldLayoutId id="2147483676" r:id="rId16"/>
    <p:sldLayoutId id="2147483695" r:id="rId17"/>
    <p:sldLayoutId id="2147483683" r:id="rId18"/>
    <p:sldLayoutId id="2147483678" r:id="rId19"/>
    <p:sldLayoutId id="2147483697" r:id="rId20"/>
    <p:sldLayoutId id="2147483698" r:id="rId21"/>
    <p:sldLayoutId id="2147483696" r:id="rId22"/>
    <p:sldLayoutId id="2147483699" r:id="rId23"/>
    <p:sldLayoutId id="2147483700" r:id="rId24"/>
    <p:sldLayoutId id="2147483687" r:id="rId25"/>
    <p:sldLayoutId id="2147483711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690" r:id="rId32"/>
    <p:sldLayoutId id="2147483681" r:id="rId33"/>
    <p:sldLayoutId id="2147483710" r:id="rId34"/>
    <p:sldLayoutId id="2147483667" r:id="rId3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B26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30188" algn="l" defTabSz="914400" rtl="0" eaLnBrk="1" latinLnBrk="0" hangingPunct="1">
        <a:lnSpc>
          <a:spcPct val="90000"/>
        </a:lnSpc>
        <a:spcBef>
          <a:spcPts val="1000"/>
        </a:spcBef>
        <a:buClr>
          <a:srgbClr val="29488D"/>
        </a:buClr>
        <a:buSzPct val="125000"/>
        <a:buFont typeface="Arial" panose="020B0604020202020204" pitchFamily="34" charset="0"/>
        <a:buChar char="•"/>
        <a:tabLst/>
        <a:defRPr sz="2400" b="1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9113" indent="-320675" algn="l" defTabSz="914400" rtl="0" eaLnBrk="1" latinLnBrk="0" hangingPunct="1">
        <a:lnSpc>
          <a:spcPct val="90000"/>
        </a:lnSpc>
        <a:spcBef>
          <a:spcPts val="500"/>
        </a:spcBef>
        <a:buClr>
          <a:srgbClr val="2A56B3"/>
        </a:buClr>
        <a:buSzPct val="125000"/>
        <a:buFont typeface="Arial" panose="020B0604020202020204" pitchFamily="34" charset="0"/>
        <a:buChar char="•"/>
        <a:tabLst/>
        <a:defRPr sz="24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35000" indent="-231775" algn="l" defTabSz="914400" rtl="0" eaLnBrk="1" latinLnBrk="0" hangingPunct="1">
        <a:lnSpc>
          <a:spcPct val="90000"/>
        </a:lnSpc>
        <a:spcBef>
          <a:spcPts val="500"/>
        </a:spcBef>
        <a:buClr>
          <a:srgbClr val="BE8E2D"/>
        </a:buClr>
        <a:buSzPct val="125000"/>
        <a:buFont typeface="Arial" panose="020B0604020202020204" pitchFamily="34" charset="0"/>
        <a:buChar char="•"/>
        <a:tabLst/>
        <a:defRPr sz="20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74625" algn="l" defTabSz="914400" rtl="0" eaLnBrk="1" latinLnBrk="0" hangingPunct="1">
        <a:lnSpc>
          <a:spcPct val="90000"/>
        </a:lnSpc>
        <a:spcBef>
          <a:spcPts val="500"/>
        </a:spcBef>
        <a:buClr>
          <a:srgbClr val="D39F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31875" indent="-166688" algn="l" defTabSz="914400" rtl="0" eaLnBrk="1" latinLnBrk="0" hangingPunct="1">
        <a:lnSpc>
          <a:spcPct val="90000"/>
        </a:lnSpc>
        <a:spcBef>
          <a:spcPts val="500"/>
        </a:spcBef>
        <a:buClr>
          <a:srgbClr val="DCA336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rgbClr val="1A2E5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20" userDrawn="1">
          <p15:clr>
            <a:srgbClr val="F26B43"/>
          </p15:clr>
        </p15:guide>
        <p15:guide id="2" pos="3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it.ly/2pdbKEO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lobe.gov/es/do-globe/translated-material/espanol-spanish-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bit.ly/2ZtdWJA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bit.ly/328In5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anabeatrizprieto@gmail.com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mailto:claudiacarovera@gmail.com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e.co/2ZqiWe9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globe.gov/es/globe-data/visualize-and-retrieve-data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bit.ly/2T3fF6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ynasadata.larc.nasa.gov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s://www.meteoblue.com/es/tiempo/historyclimate/climatemodelled/jun%c3%adn-de-los-andes_argentina_3853350" TargetMode="External"/><Relationship Id="rId7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hyperlink" Target="https://www.meteoblue.com/es" TargetMode="External"/><Relationship Id="rId4" Type="http://schemas.openxmlformats.org/officeDocument/2006/relationships/hyperlink" Target="https://www.meteoblue.com/es/tiempo/historyclimate/weatherarchive/jun%c3%adn-de-los-andes_argentina_385335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engine.google.com/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hyperlink" Target="https://developers.google.com/earth-engine/datasets/" TargetMode="External"/><Relationship Id="rId4" Type="http://schemas.openxmlformats.org/officeDocument/2006/relationships/hyperlink" Target="https://earthengine.google.com/timelapse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basin.org/" TargetMode="External"/><Relationship Id="rId13" Type="http://schemas.openxmlformats.org/officeDocument/2006/relationships/hyperlink" Target="https://global-surface-water.appspot.com/map" TargetMode="External"/><Relationship Id="rId3" Type="http://schemas.openxmlformats.org/officeDocument/2006/relationships/hyperlink" Target="https://ipad.fas.usda.gov/cropexplorer/" TargetMode="External"/><Relationship Id="rId7" Type="http://schemas.openxmlformats.org/officeDocument/2006/relationships/hyperlink" Target="http://flood.firetree.net/" TargetMode="External"/><Relationship Id="rId12" Type="http://schemas.openxmlformats.org/officeDocument/2006/relationships/hyperlink" Target="https://www.globalforestwatch.org/map?map=eyJjZW50ZXIiOnsibGF0IjoyNywibG5nIjoxMn0sImJlYXJpbmciOjAsInBpdGNoIjowLCJ6b29tIjoyfQ%3D%3D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floodobservatory.colorado.edu/Archives/index.html" TargetMode="External"/><Relationship Id="rId11" Type="http://schemas.openxmlformats.org/officeDocument/2006/relationships/hyperlink" Target="https://gis.ncdc.noaa.gov/maps/ncei/paleo?layers=0010101000101001" TargetMode="External"/><Relationship Id="rId5" Type="http://schemas.openxmlformats.org/officeDocument/2006/relationships/hyperlink" Target="http://www.wri.org/applications/maps/flr-atlas/#&amp;init=y" TargetMode="External"/><Relationship Id="rId10" Type="http://schemas.openxmlformats.org/officeDocument/2006/relationships/hyperlink" Target="https://www.ncdc.noaa.gov/data-access/paleoclimatology-data/datasets" TargetMode="External"/><Relationship Id="rId4" Type="http://schemas.openxmlformats.org/officeDocument/2006/relationships/hyperlink" Target="https://www.wri.org/applications/aqueduct/water-risk-atlas/#/?advanced=false&amp;basemap=hydro&amp;indicator=w_awr_def_tot_cat&amp;lat=30.00&amp;lng=-80.00&amp;mapMode=view&amp;month=1&amp;opacity=0.5&amp;ponderation=DEF&amp;predefined=false&amp;projection=absolute&amp;scenario=optimistic&amp;scope=baseline&amp;timeScale=annual&amp;year=baseline&amp;zoom=3" TargetMode="External"/><Relationship Id="rId9" Type="http://schemas.openxmlformats.org/officeDocument/2006/relationships/hyperlink" Target="https://www.climate.gov/maps-data/datasets/coverage/globa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datos.ambiente.gob.ar/" TargetMode="External"/><Relationship Id="rId13" Type="http://schemas.openxmlformats.org/officeDocument/2006/relationships/hyperlink" Target="https://earthexplorer.usgs.gov/" TargetMode="External"/><Relationship Id="rId3" Type="http://schemas.openxmlformats.org/officeDocument/2006/relationships/hyperlink" Target="https://earthobservatory.nasa.gov/topic/natural-event" TargetMode="External"/><Relationship Id="rId7" Type="http://schemas.openxmlformats.org/officeDocument/2006/relationships/hyperlink" Target="https://www.gbif.org/" TargetMode="External"/><Relationship Id="rId12" Type="http://schemas.openxmlformats.org/officeDocument/2006/relationships/hyperlink" Target="https://scihub.copernicus.eu/dhus/#/hom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protectedplanet.net/region/SA" TargetMode="External"/><Relationship Id="rId11" Type="http://schemas.openxmlformats.org/officeDocument/2006/relationships/hyperlink" Target="https://ebird.org/explore" TargetMode="External"/><Relationship Id="rId5" Type="http://schemas.openxmlformats.org/officeDocument/2006/relationships/hyperlink" Target="https://mapmaker.nationalgeographic.org/" TargetMode="External"/><Relationship Id="rId10" Type="http://schemas.openxmlformats.org/officeDocument/2006/relationships/hyperlink" Target="https://inta.gob.ar/sites/default/files/unidades_de_vegetacion_de_argentina_oyarzabal-et-al.2018.pdf" TargetMode="External"/><Relationship Id="rId4" Type="http://schemas.openxmlformats.org/officeDocument/2006/relationships/hyperlink" Target="https://soilgrids.org/" TargetMode="External"/><Relationship Id="rId9" Type="http://schemas.openxmlformats.org/officeDocument/2006/relationships/hyperlink" Target="http://dgeiawf.semarnat.gob.mx:8080/approot/dgeia_mce/html/mce_index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bit.ly/2M4QLz9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hyperlink" Target="https://www.globe.gov/es/web/atmosphere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C1CD56-0A46-E944-9F1B-68D2CC19F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500" y="1280160"/>
            <a:ext cx="5999252" cy="1142763"/>
          </a:xfrm>
        </p:spPr>
        <p:txBody>
          <a:bodyPr>
            <a:normAutofit/>
          </a:bodyPr>
          <a:lstStyle/>
          <a:p>
            <a:r>
              <a:rPr lang="es-AR" sz="2900" dirty="0" err="1" smtClean="0"/>
              <a:t>Webinar</a:t>
            </a:r>
            <a:r>
              <a:rPr lang="es-AR" sz="2900" dirty="0" smtClean="0"/>
              <a:t> 3 </a:t>
            </a:r>
            <a:r>
              <a:rPr lang="es-AR" sz="2900" dirty="0"/>
              <a:t>– Metodología de investigación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2DEC46-3C15-134B-A387-23244E132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0656" y="2983493"/>
            <a:ext cx="5090235" cy="13091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s-AR" b="1" dirty="0"/>
              <a:t>Protocolos </a:t>
            </a:r>
            <a:r>
              <a:rPr lang="es-AR" b="1" dirty="0" smtClean="0"/>
              <a:t>GLOBE -  </a:t>
            </a:r>
            <a:r>
              <a:rPr lang="es-AR" b="1" dirty="0"/>
              <a:t>¿Dónde y cómo obtener datos de GLOBE?  </a:t>
            </a:r>
            <a:r>
              <a:rPr lang="es-AR" b="1" dirty="0" smtClean="0"/>
              <a:t>- Otras </a:t>
            </a:r>
            <a:r>
              <a:rPr lang="es-AR" b="1" dirty="0"/>
              <a:t>fuentes de </a:t>
            </a:r>
            <a:r>
              <a:rPr lang="es-AR" b="1" dirty="0" smtClean="0"/>
              <a:t>datos - Buenas </a:t>
            </a:r>
            <a:r>
              <a:rPr lang="es-AR" b="1" dirty="0"/>
              <a:t>prácticas de investigación</a:t>
            </a:r>
            <a:r>
              <a:rPr lang="es-AR" b="1" dirty="0" smtClean="0"/>
              <a:t>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8E5D8E-FA12-8249-8BD3-08AB2E2D7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0106" y="4630398"/>
            <a:ext cx="4351337" cy="809625"/>
          </a:xfrm>
        </p:spPr>
        <p:txBody>
          <a:bodyPr/>
          <a:lstStyle/>
          <a:p>
            <a:pPr lvl="0">
              <a:spcBef>
                <a:spcPts val="0"/>
              </a:spcBef>
              <a:buSzPts val="2500"/>
            </a:pPr>
            <a:r>
              <a:rPr lang="es-AR" dirty="0"/>
              <a:t>2019 - 2020</a:t>
            </a:r>
          </a:p>
        </p:txBody>
      </p:sp>
      <p:sp>
        <p:nvSpPr>
          <p:cNvPr id="5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713" y="847023"/>
            <a:ext cx="8764767" cy="552407"/>
          </a:xfrm>
        </p:spPr>
        <p:txBody>
          <a:bodyPr>
            <a:noAutofit/>
          </a:bodyPr>
          <a:lstStyle/>
          <a:p>
            <a:r>
              <a:rPr lang="es-AR" sz="2800" dirty="0" smtClean="0"/>
              <a:t>Protocolos de GLOBE: Acceso por Guía del Maestro</a:t>
            </a:r>
            <a:endParaRPr lang="es-AR" sz="2800" dirty="0"/>
          </a:p>
        </p:txBody>
      </p:sp>
      <p:pic>
        <p:nvPicPr>
          <p:cNvPr id="13" name="Marcador de contenido 1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13" y="1540777"/>
            <a:ext cx="3600000" cy="28786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16016" r="46071" b="8005"/>
          <a:stretch/>
        </p:blipFill>
        <p:spPr>
          <a:xfrm>
            <a:off x="3412615" y="2208668"/>
            <a:ext cx="3600000" cy="285298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000" y="3113314"/>
            <a:ext cx="3600000" cy="286255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4" name="Google Shape;222;p2"/>
          <p:cNvSpPr/>
          <p:nvPr/>
        </p:nvSpPr>
        <p:spPr>
          <a:xfrm>
            <a:off x="1940023" y="2346562"/>
            <a:ext cx="615057" cy="17417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2;p2"/>
          <p:cNvSpPr/>
          <p:nvPr/>
        </p:nvSpPr>
        <p:spPr>
          <a:xfrm>
            <a:off x="2676319" y="2323184"/>
            <a:ext cx="623472" cy="13604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2;p2"/>
          <p:cNvSpPr/>
          <p:nvPr/>
        </p:nvSpPr>
        <p:spPr>
          <a:xfrm>
            <a:off x="3758271" y="3867722"/>
            <a:ext cx="615057" cy="17417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22;p2"/>
          <p:cNvSpPr/>
          <p:nvPr/>
        </p:nvSpPr>
        <p:spPr>
          <a:xfrm>
            <a:off x="6510382" y="4332303"/>
            <a:ext cx="2412117" cy="22833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832348" y="5522934"/>
            <a:ext cx="238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hlinkClick r:id="rId6"/>
              </a:rPr>
              <a:t>https://</a:t>
            </a:r>
            <a:r>
              <a:rPr lang="es-AR" dirty="0" smtClean="0">
                <a:hlinkClick r:id="rId6"/>
              </a:rPr>
              <a:t>bit.ly/2pdbKEO</a:t>
            </a:r>
            <a:r>
              <a:rPr lang="es-AR" dirty="0" smtClean="0"/>
              <a:t>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843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2800" dirty="0" smtClean="0"/>
              <a:t>Protocolos de GLOBE: Acceso a Guía del Maestro en español – versión 2005</a:t>
            </a:r>
            <a:endParaRPr lang="es-AR" sz="2800" dirty="0"/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32" y="1591129"/>
            <a:ext cx="3600000" cy="28370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569" y="2133746"/>
            <a:ext cx="3600000" cy="285764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7538" y="3253667"/>
            <a:ext cx="3600000" cy="286417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2" name="Google Shape;222;p2"/>
          <p:cNvSpPr/>
          <p:nvPr/>
        </p:nvSpPr>
        <p:spPr>
          <a:xfrm>
            <a:off x="5249119" y="3887584"/>
            <a:ext cx="268911" cy="17417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75756" y="5725711"/>
            <a:ext cx="4907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hlinkClick r:id="rId6"/>
              </a:rPr>
              <a:t>https://www.globe.gov/es/do-globe/translated-material/espanol-spanish-</a:t>
            </a:r>
            <a:endParaRPr lang="es-AR" sz="1200" dirty="0"/>
          </a:p>
        </p:txBody>
      </p:sp>
      <p:sp>
        <p:nvSpPr>
          <p:cNvPr id="16" name="Google Shape;222;p2"/>
          <p:cNvSpPr/>
          <p:nvPr/>
        </p:nvSpPr>
        <p:spPr>
          <a:xfrm>
            <a:off x="7308213" y="5208692"/>
            <a:ext cx="978960" cy="12644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2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Traducir un sitio web</a:t>
            </a:r>
            <a:endParaRPr lang="es-AR" dirty="0"/>
          </a:p>
        </p:txBody>
      </p:sp>
      <p:pic>
        <p:nvPicPr>
          <p:cNvPr id="1026" name="Picture 2" descr="Resultado de imagen para google chrom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" r="1470" b="446"/>
          <a:stretch/>
        </p:blipFill>
        <p:spPr bwMode="auto">
          <a:xfrm>
            <a:off x="299355" y="1743608"/>
            <a:ext cx="2683332" cy="20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Marcador de texto 45"/>
          <p:cNvSpPr>
            <a:spLocks noGrp="1"/>
          </p:cNvSpPr>
          <p:nvPr>
            <p:ph type="body" sz="quarter" idx="13"/>
          </p:nvPr>
        </p:nvSpPr>
        <p:spPr>
          <a:xfrm>
            <a:off x="299354" y="4426239"/>
            <a:ext cx="2723753" cy="156090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s-AR" sz="1400" b="0" dirty="0" smtClean="0"/>
              <a:t>Utilizar Google Chrome como navegador de internet</a:t>
            </a:r>
            <a:endParaRPr lang="es-AR" sz="1400" b="0" dirty="0"/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14"/>
          </p:nvPr>
        </p:nvSpPr>
        <p:spPr>
          <a:xfrm>
            <a:off x="3239762" y="4426239"/>
            <a:ext cx="2723753" cy="156090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s-AR" sz="1400" b="0" dirty="0" smtClean="0"/>
              <a:t>Hacer clic con el </a:t>
            </a:r>
            <a:r>
              <a:rPr lang="es-AR" sz="1400" b="0" dirty="0" smtClean="0">
                <a:solidFill>
                  <a:srgbClr val="FF0000"/>
                </a:solidFill>
              </a:rPr>
              <a:t>botón derecho</a:t>
            </a:r>
            <a:r>
              <a:rPr lang="es-AR" sz="1400" b="0" dirty="0" smtClean="0"/>
              <a:t> en cualquier </a:t>
            </a:r>
            <a:r>
              <a:rPr lang="es-AR" sz="1400" dirty="0" smtClean="0"/>
              <a:t>lugar con texto</a:t>
            </a:r>
            <a:r>
              <a:rPr lang="es-AR" sz="1400" b="0" dirty="0" smtClean="0"/>
              <a:t> en el sitio web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s-AR" sz="1400" b="0" dirty="0" smtClean="0"/>
              <a:t>Seleccionar </a:t>
            </a:r>
            <a:r>
              <a:rPr lang="es-AR" sz="1400" b="0" dirty="0" smtClean="0">
                <a:solidFill>
                  <a:srgbClr val="FF0000"/>
                </a:solidFill>
              </a:rPr>
              <a:t>Traducir a español</a:t>
            </a:r>
            <a:r>
              <a:rPr lang="es-AR" sz="1400" b="0" dirty="0" smtClean="0"/>
              <a:t> (en la ventana emergente)</a:t>
            </a:r>
            <a:endParaRPr lang="es-AR" sz="1400" b="0" dirty="0"/>
          </a:p>
        </p:txBody>
      </p:sp>
      <p:sp>
        <p:nvSpPr>
          <p:cNvPr id="48" name="Marcador de texto 47"/>
          <p:cNvSpPr>
            <a:spLocks noGrp="1"/>
          </p:cNvSpPr>
          <p:nvPr>
            <p:ph type="body" sz="quarter" idx="15"/>
          </p:nvPr>
        </p:nvSpPr>
        <p:spPr>
          <a:xfrm>
            <a:off x="6180171" y="4426239"/>
            <a:ext cx="2723753" cy="156090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 startAt="3"/>
            </a:pPr>
            <a:r>
              <a:rPr lang="es-AR" sz="1400" b="0" dirty="0" smtClean="0"/>
              <a:t>El texto se traducirá automáticamente al español</a:t>
            </a:r>
            <a:endParaRPr lang="es-AR" sz="1400" b="0" dirty="0"/>
          </a:p>
        </p:txBody>
      </p:sp>
      <p:sp>
        <p:nvSpPr>
          <p:cNvPr id="11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2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Marcador de contenido 55"/>
          <p:cNvPicPr>
            <a:picLocks noGrp="1" noChangeAspect="1"/>
          </p:cNvPicPr>
          <p:nvPr>
            <p:ph sz="half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9761" y="1578289"/>
            <a:ext cx="2723753" cy="269976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58" name="Marcador de contenido 57"/>
          <p:cNvPicPr>
            <a:picLocks noGrp="1" noChangeAspect="1"/>
          </p:cNvPicPr>
          <p:nvPr>
            <p:ph sz="half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0601" y="1577974"/>
            <a:ext cx="2734800" cy="270008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7" name="Rectángulo 56"/>
          <p:cNvSpPr/>
          <p:nvPr/>
        </p:nvSpPr>
        <p:spPr>
          <a:xfrm>
            <a:off x="628980" y="3765512"/>
            <a:ext cx="2064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1A2E5A"/>
                </a:solidFill>
                <a:latin typeface="arial" panose="020B0604020202020204" pitchFamily="34" charset="0"/>
              </a:rPr>
              <a:t>Google </a:t>
            </a:r>
            <a:r>
              <a:rPr lang="es-AR" dirty="0" smtClean="0">
                <a:solidFill>
                  <a:srgbClr val="1A2E5A"/>
                </a:solidFill>
                <a:latin typeface="arial" panose="020B0604020202020204" pitchFamily="34" charset="0"/>
              </a:rPr>
              <a:t>Chrome</a:t>
            </a:r>
            <a:endParaRPr lang="es-AR" dirty="0">
              <a:solidFill>
                <a:srgbClr val="1A2E5A"/>
              </a:solidFill>
              <a:latin typeface="arial" panose="020B0604020202020204" pitchFamily="34" charset="0"/>
            </a:endParaRPr>
          </a:p>
        </p:txBody>
      </p:sp>
      <p:sp>
        <p:nvSpPr>
          <p:cNvPr id="14" name="Google Shape;222;p2"/>
          <p:cNvSpPr/>
          <p:nvPr/>
        </p:nvSpPr>
        <p:spPr>
          <a:xfrm>
            <a:off x="4481851" y="3228305"/>
            <a:ext cx="863035" cy="17417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822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Registros de datos</a:t>
            </a:r>
            <a:endParaRPr lang="es-AR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01927" y="1534886"/>
            <a:ext cx="8221978" cy="378970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AR" b="0" dirty="0"/>
              <a:t>Una vez que haya desarrollado un plan para llevar a cabo su investigación, deberá comenzar la investigación reuniendo los datos que se analizarán.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AR" b="0" dirty="0" smtClean="0"/>
              <a:t>Si </a:t>
            </a:r>
            <a:r>
              <a:rPr lang="es-AR" b="0" dirty="0"/>
              <a:t>está tomando mediciones, asegúrese de mantener registros de manera ordenada que le facilitarán el uso de los datos en el análisis. </a:t>
            </a:r>
            <a:endParaRPr lang="es-AR" b="0" dirty="0" smtClean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AR" b="0" dirty="0" smtClean="0"/>
              <a:t>Mantener </a:t>
            </a:r>
            <a:r>
              <a:rPr lang="es-AR" b="0" dirty="0"/>
              <a:t>un cuaderno de hojas de datos GLOBE es una forma de hacerlo. </a:t>
            </a:r>
            <a:endParaRPr lang="es-AR" b="0" dirty="0" smtClean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AR" b="0" dirty="0" smtClean="0"/>
              <a:t>Si </a:t>
            </a:r>
            <a:r>
              <a:rPr lang="es-AR" b="0" dirty="0"/>
              <a:t>sus datos se recopilaron siguiendo los protocolos de GLOBE, informar sus datos al archivo de GLOBE garantizará que se guarden y se puedan ver con las herramientas de </a:t>
            </a:r>
            <a:r>
              <a:rPr lang="es-AR" b="0" dirty="0" smtClean="0"/>
              <a:t>visualización </a:t>
            </a:r>
            <a:r>
              <a:rPr lang="es-AR" b="0" dirty="0"/>
              <a:t>de </a:t>
            </a:r>
            <a:r>
              <a:rPr lang="es-AR" b="0" dirty="0" smtClean="0"/>
              <a:t>GLOBE.</a:t>
            </a:r>
            <a:endParaRPr lang="es-AR" b="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s-AR" dirty="0" smtClean="0"/>
              <a:t>Sus datos deben estar en lugar SEGURO, si los pierde no puede investigar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6232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299" y="781398"/>
            <a:ext cx="8085483" cy="673691"/>
          </a:xfrm>
        </p:spPr>
        <p:txBody>
          <a:bodyPr>
            <a:noAutofit/>
          </a:bodyPr>
          <a:lstStyle/>
          <a:p>
            <a:r>
              <a:rPr lang="es-AR" sz="2800" dirty="0" smtClean="0"/>
              <a:t>Datos de GLOBE: ¿Cómo cargarlos? </a:t>
            </a:r>
            <a:r>
              <a:rPr lang="es-AR" sz="2800" i="1" dirty="0" smtClean="0"/>
              <a:t>3 Opciones</a:t>
            </a:r>
            <a:endParaRPr lang="es-AR" sz="2800" i="1" dirty="0"/>
          </a:p>
        </p:txBody>
      </p:sp>
      <p:pic>
        <p:nvPicPr>
          <p:cNvPr id="18" name="Marcador de contenido 17"/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3243263" y="1572797"/>
            <a:ext cx="2589212" cy="2504319"/>
          </a:xfrm>
          <a:prstGeom prst="rect">
            <a:avLst/>
          </a:prstGeom>
        </p:spPr>
      </p:pic>
      <p:sp>
        <p:nvSpPr>
          <p:cNvPr id="10" name="Marcador de texto 9"/>
          <p:cNvSpPr>
            <a:spLocks noGrp="1"/>
          </p:cNvSpPr>
          <p:nvPr>
            <p:ph type="body" sz="quarter" idx="13"/>
          </p:nvPr>
        </p:nvSpPr>
        <p:spPr>
          <a:xfrm>
            <a:off x="141514" y="4156926"/>
            <a:ext cx="2943591" cy="413065"/>
          </a:xfrm>
        </p:spPr>
        <p:txBody>
          <a:bodyPr/>
          <a:lstStyle/>
          <a:p>
            <a:r>
              <a:rPr lang="es-AR" sz="1400" dirty="0" smtClean="0"/>
              <a:t>1. Sitio web de GLOBE - Escritorio</a:t>
            </a:r>
            <a:endParaRPr lang="es-AR" sz="1400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AR" sz="1400" dirty="0" smtClean="0"/>
              <a:t>2. App – </a:t>
            </a:r>
            <a:r>
              <a:rPr lang="es-AR" sz="1400" dirty="0" err="1" smtClean="0"/>
              <a:t>Science</a:t>
            </a:r>
            <a:r>
              <a:rPr lang="es-AR" sz="1400" dirty="0" smtClean="0"/>
              <a:t> Data </a:t>
            </a:r>
            <a:r>
              <a:rPr lang="es-AR" sz="1400" dirty="0" err="1" smtClean="0"/>
              <a:t>Entry</a:t>
            </a:r>
            <a:endParaRPr lang="es-AR" sz="1400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AR" sz="1400" dirty="0" smtClean="0"/>
              <a:t>3. App – GLOBE </a:t>
            </a:r>
            <a:r>
              <a:rPr lang="es-AR" sz="1400" dirty="0" err="1" smtClean="0"/>
              <a:t>Observer</a:t>
            </a:r>
            <a:endParaRPr lang="es-AR" sz="1400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9"/>
          </p:nvPr>
        </p:nvSpPr>
        <p:spPr>
          <a:xfrm>
            <a:off x="495300" y="4569991"/>
            <a:ext cx="2598750" cy="1504238"/>
          </a:xfrm>
        </p:spPr>
        <p:txBody>
          <a:bodyPr>
            <a:normAutofit fontScale="85000" lnSpcReduction="20000"/>
          </a:bodyPr>
          <a:lstStyle/>
          <a:p>
            <a:pPr marL="174625" indent="-174625">
              <a:lnSpc>
                <a:spcPct val="120000"/>
              </a:lnSpc>
            </a:pPr>
            <a:r>
              <a:rPr lang="es-AR" sz="1600" b="0" dirty="0" smtClean="0"/>
              <a:t>Ingresar con mi cuenta (</a:t>
            </a:r>
            <a:r>
              <a:rPr lang="es-AR" sz="1600" b="0" dirty="0" err="1" smtClean="0"/>
              <a:t>login</a:t>
            </a:r>
            <a:r>
              <a:rPr lang="es-AR" sz="1600" b="0" dirty="0" smtClean="0"/>
              <a:t>)</a:t>
            </a:r>
          </a:p>
          <a:p>
            <a:pPr marL="174625" indent="-174625">
              <a:lnSpc>
                <a:spcPct val="120000"/>
              </a:lnSpc>
            </a:pPr>
            <a:r>
              <a:rPr lang="es-AR" sz="1600" b="0" dirty="0" smtClean="0"/>
              <a:t>Datos / </a:t>
            </a:r>
            <a:r>
              <a:rPr lang="es-AR" sz="1600" b="0" dirty="0" smtClean="0">
                <a:solidFill>
                  <a:srgbClr val="FF0000"/>
                </a:solidFill>
              </a:rPr>
              <a:t>GLOBE Data</a:t>
            </a:r>
          </a:p>
          <a:p>
            <a:pPr marL="347663" lvl="1" indent="-174625">
              <a:lnSpc>
                <a:spcPct val="120000"/>
              </a:lnSpc>
            </a:pPr>
            <a:r>
              <a:rPr lang="es-AR" sz="1400" dirty="0" smtClean="0"/>
              <a:t>Entrada de datos / </a:t>
            </a:r>
            <a:r>
              <a:rPr lang="es-AR" sz="1400" dirty="0" smtClean="0">
                <a:solidFill>
                  <a:srgbClr val="FF0000"/>
                </a:solidFill>
              </a:rPr>
              <a:t>Data </a:t>
            </a:r>
            <a:r>
              <a:rPr lang="es-AR" sz="1400" dirty="0" err="1" smtClean="0">
                <a:solidFill>
                  <a:srgbClr val="FF0000"/>
                </a:solidFill>
              </a:rPr>
              <a:t>Entry</a:t>
            </a:r>
            <a:endParaRPr lang="es-AR" sz="1400" dirty="0" smtClean="0">
              <a:solidFill>
                <a:srgbClr val="FF0000"/>
              </a:solidFill>
            </a:endParaRPr>
          </a:p>
          <a:p>
            <a:pPr marL="463550" lvl="2" indent="-174625">
              <a:lnSpc>
                <a:spcPct val="120000"/>
              </a:lnSpc>
            </a:pPr>
            <a:r>
              <a:rPr lang="es-AR" sz="1200" b="0" dirty="0" smtClean="0"/>
              <a:t>Formas </a:t>
            </a:r>
            <a:r>
              <a:rPr lang="es-AR" sz="1200" dirty="0"/>
              <a:t>de escritorio / </a:t>
            </a:r>
            <a:r>
              <a:rPr lang="es-AR" sz="1200" dirty="0">
                <a:solidFill>
                  <a:srgbClr val="FF0000"/>
                </a:solidFill>
              </a:rPr>
              <a:t>Desktop </a:t>
            </a:r>
            <a:r>
              <a:rPr lang="es-AR" sz="1200" dirty="0" err="1">
                <a:solidFill>
                  <a:srgbClr val="FF0000"/>
                </a:solidFill>
              </a:rPr>
              <a:t>forms</a:t>
            </a:r>
            <a:endParaRPr lang="es-AR" sz="1200" dirty="0">
              <a:solidFill>
                <a:srgbClr val="FF0000"/>
              </a:solidFill>
            </a:endParaRPr>
          </a:p>
          <a:p>
            <a:pPr marL="463550" lvl="2" indent="-174625">
              <a:lnSpc>
                <a:spcPct val="120000"/>
              </a:lnSpc>
            </a:pPr>
            <a:endParaRPr lang="es-AR" sz="1200" b="0" dirty="0" smtClean="0"/>
          </a:p>
          <a:p>
            <a:pPr marL="174625" indent="-174625">
              <a:lnSpc>
                <a:spcPct val="120000"/>
              </a:lnSpc>
            </a:pPr>
            <a:endParaRPr lang="es-AR" sz="1600" b="0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0"/>
          </p:nvPr>
        </p:nvSpPr>
        <p:spPr>
          <a:xfrm>
            <a:off x="3234192" y="4569993"/>
            <a:ext cx="2598750" cy="1504236"/>
          </a:xfrm>
        </p:spPr>
        <p:txBody>
          <a:bodyPr>
            <a:normAutofit fontScale="77500" lnSpcReduction="20000"/>
          </a:bodyPr>
          <a:lstStyle/>
          <a:p>
            <a:pPr marL="174625" indent="-174625">
              <a:lnSpc>
                <a:spcPct val="120000"/>
              </a:lnSpc>
            </a:pPr>
            <a:r>
              <a:rPr lang="es-AR" sz="1600" b="0" dirty="0" smtClean="0"/>
              <a:t>Ingresar con el mismo e-mail registrado en el sitio web de GLOBE (</a:t>
            </a:r>
            <a:r>
              <a:rPr lang="es-AR" sz="1600" b="0" dirty="0" err="1" smtClean="0"/>
              <a:t>login</a:t>
            </a:r>
            <a:r>
              <a:rPr lang="es-AR" sz="1600" b="0" dirty="0" smtClean="0"/>
              <a:t>)</a:t>
            </a:r>
          </a:p>
          <a:p>
            <a:pPr marL="174625" indent="-174625">
              <a:lnSpc>
                <a:spcPct val="120000"/>
              </a:lnSpc>
            </a:pPr>
            <a:r>
              <a:rPr lang="es-AR" sz="1600" b="0" dirty="0" smtClean="0"/>
              <a:t>Data </a:t>
            </a:r>
            <a:r>
              <a:rPr lang="es-AR" sz="1600" b="0" dirty="0" err="1" smtClean="0"/>
              <a:t>Entry</a:t>
            </a:r>
            <a:r>
              <a:rPr lang="es-AR" sz="1600" b="0" dirty="0" smtClean="0"/>
              <a:t> (botón naranja)</a:t>
            </a:r>
          </a:p>
          <a:p>
            <a:pPr marL="174625" indent="-174625">
              <a:lnSpc>
                <a:spcPct val="120000"/>
              </a:lnSpc>
            </a:pPr>
            <a:r>
              <a:rPr lang="es-AR" sz="1600" b="0" dirty="0" smtClean="0"/>
              <a:t>Se accede al mismo menú que en el sitio web</a:t>
            </a:r>
            <a:endParaRPr lang="es-AR" sz="1600" b="0" dirty="0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21"/>
          </p:nvPr>
        </p:nvSpPr>
        <p:spPr>
          <a:xfrm>
            <a:off x="5973083" y="4569993"/>
            <a:ext cx="2988239" cy="1504236"/>
          </a:xfrm>
        </p:spPr>
        <p:txBody>
          <a:bodyPr>
            <a:normAutofit fontScale="77500" lnSpcReduction="20000"/>
          </a:bodyPr>
          <a:lstStyle/>
          <a:p>
            <a:pPr marL="174625" indent="-174625">
              <a:lnSpc>
                <a:spcPct val="100000"/>
              </a:lnSpc>
            </a:pPr>
            <a:r>
              <a:rPr lang="es-AR" sz="1600" b="0" dirty="0"/>
              <a:t>Ingresar con el mismo e-mail registrado en el sitio web de GLOBE (</a:t>
            </a:r>
            <a:r>
              <a:rPr lang="es-AR" sz="1600" b="0" dirty="0" err="1"/>
              <a:t>login</a:t>
            </a:r>
            <a:r>
              <a:rPr lang="es-AR" sz="1600" b="0" dirty="0"/>
              <a:t>)</a:t>
            </a:r>
          </a:p>
          <a:p>
            <a:pPr marL="174625" indent="-174625">
              <a:lnSpc>
                <a:spcPct val="100000"/>
              </a:lnSpc>
            </a:pPr>
            <a:r>
              <a:rPr lang="es-AR" sz="1600" b="0" dirty="0" smtClean="0"/>
              <a:t>Seleccionar la aplicación que utilizará (Nubes, Mosquito, </a:t>
            </a:r>
            <a:r>
              <a:rPr lang="es-AR" sz="1600" b="0" dirty="0" err="1" smtClean="0"/>
              <a:t>Land</a:t>
            </a:r>
            <a:r>
              <a:rPr lang="es-AR" sz="1600" b="0" dirty="0" smtClean="0"/>
              <a:t> </a:t>
            </a:r>
            <a:r>
              <a:rPr lang="es-AR" sz="1600" b="0" dirty="0" err="1" smtClean="0"/>
              <a:t>Cover</a:t>
            </a:r>
            <a:r>
              <a:rPr lang="es-AR" sz="1600" b="0" dirty="0" smtClean="0"/>
              <a:t>, </a:t>
            </a:r>
            <a:r>
              <a:rPr lang="es-AR" sz="1600" b="0" dirty="0" err="1" smtClean="0"/>
              <a:t>Trees</a:t>
            </a:r>
            <a:endParaRPr lang="es-AR" sz="1600" b="0" dirty="0" smtClean="0"/>
          </a:p>
          <a:p>
            <a:pPr marL="174625" indent="-174625">
              <a:lnSpc>
                <a:spcPct val="100000"/>
              </a:lnSpc>
            </a:pPr>
            <a:r>
              <a:rPr lang="es-AR" sz="1600" b="0" dirty="0" smtClean="0"/>
              <a:t>Tomar las mediciones y enviar a GLOBE</a:t>
            </a:r>
            <a:endParaRPr lang="es-AR" sz="1600" b="0" dirty="0"/>
          </a:p>
        </p:txBody>
      </p:sp>
      <p:pic>
        <p:nvPicPr>
          <p:cNvPr id="19" name="Marcador de contenido 18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" y="1839839"/>
            <a:ext cx="2589213" cy="1970235"/>
          </a:xfrm>
          <a:prstGeom prst="rect">
            <a:avLst/>
          </a:prstGeom>
        </p:spPr>
      </p:pic>
      <p:pic>
        <p:nvPicPr>
          <p:cNvPr id="23" name="Marcador de contenido 22"/>
          <p:cNvPicPr>
            <a:picLocks noGrp="1" noChangeAspect="1"/>
          </p:cNvPicPr>
          <p:nvPr>
            <p:ph sz="half" idx="16"/>
          </p:nvPr>
        </p:nvPicPr>
        <p:blipFill>
          <a:blip r:embed="rId5"/>
          <a:stretch>
            <a:fillRect/>
          </a:stretch>
        </p:blipFill>
        <p:spPr>
          <a:xfrm>
            <a:off x="5991225" y="1572798"/>
            <a:ext cx="2970098" cy="25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1. Sitio </a:t>
            </a:r>
            <a:r>
              <a:rPr lang="es-AR" dirty="0"/>
              <a:t>web de GLOBE - </a:t>
            </a:r>
            <a:r>
              <a:rPr lang="es-AR" dirty="0" smtClean="0"/>
              <a:t>Escritorio</a:t>
            </a:r>
            <a:endParaRPr lang="es-AR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3"/>
          </p:nvPr>
        </p:nvSpPr>
        <p:spPr>
          <a:xfrm>
            <a:off x="495295" y="4042965"/>
            <a:ext cx="4005128" cy="1892300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AR" sz="1600" b="0" dirty="0"/>
              <a:t>Ingresar con mi cuenta (</a:t>
            </a:r>
            <a:r>
              <a:rPr lang="es-AR" sz="1600" b="0" dirty="0" err="1"/>
              <a:t>login</a:t>
            </a:r>
            <a:r>
              <a:rPr lang="es-AR" sz="1600" b="0" dirty="0"/>
              <a:t>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AR" sz="1600" b="0" dirty="0"/>
              <a:t>Datos / </a:t>
            </a:r>
            <a:r>
              <a:rPr lang="es-AR" sz="1600" b="0" dirty="0">
                <a:solidFill>
                  <a:srgbClr val="FF0000"/>
                </a:solidFill>
              </a:rPr>
              <a:t>GLOBE Data</a:t>
            </a:r>
          </a:p>
          <a:p>
            <a:pPr marL="515938" lvl="1" indent="-342900">
              <a:lnSpc>
                <a:spcPct val="120000"/>
              </a:lnSpc>
            </a:pPr>
            <a:r>
              <a:rPr lang="es-AR" sz="1400" dirty="0"/>
              <a:t>Entrada de datos / </a:t>
            </a:r>
            <a:r>
              <a:rPr lang="es-AR" sz="1400" dirty="0">
                <a:solidFill>
                  <a:srgbClr val="FF0000"/>
                </a:solidFill>
              </a:rPr>
              <a:t>Data </a:t>
            </a:r>
            <a:r>
              <a:rPr lang="es-AR" sz="1400" dirty="0" err="1">
                <a:solidFill>
                  <a:srgbClr val="FF0000"/>
                </a:solidFill>
              </a:rPr>
              <a:t>Entry</a:t>
            </a:r>
            <a:endParaRPr lang="es-AR" sz="1400" dirty="0">
              <a:solidFill>
                <a:srgbClr val="FF0000"/>
              </a:solidFill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s-AR" sz="1600" b="0" dirty="0"/>
              <a:t>Formas de escritorio / </a:t>
            </a:r>
            <a:r>
              <a:rPr lang="es-AR" sz="1600" b="0" dirty="0">
                <a:solidFill>
                  <a:srgbClr val="FF0000"/>
                </a:solidFill>
              </a:rPr>
              <a:t>Desktop </a:t>
            </a:r>
            <a:r>
              <a:rPr lang="es-AR" sz="1600" b="0" dirty="0" err="1" smtClean="0">
                <a:solidFill>
                  <a:srgbClr val="FF0000"/>
                </a:solidFill>
              </a:rPr>
              <a:t>forms</a:t>
            </a:r>
            <a:endParaRPr lang="es-AR" sz="1600" b="0" dirty="0">
              <a:solidFill>
                <a:srgbClr val="FF0000"/>
              </a:solidFill>
            </a:endParaRP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4"/>
          </p:nvPr>
        </p:nvSpPr>
        <p:spPr>
          <a:xfrm>
            <a:off x="4616354" y="4042966"/>
            <a:ext cx="4251366" cy="18923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AR" sz="1600" b="0" i="1" dirty="0" smtClean="0"/>
              <a:t>Si tengo más de una escuela aparecerán todas.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AR" sz="1600" b="0" dirty="0" smtClean="0"/>
              <a:t>Seleccionar la escuela</a:t>
            </a:r>
          </a:p>
          <a:p>
            <a:pPr>
              <a:lnSpc>
                <a:spcPct val="120000"/>
              </a:lnSpc>
              <a:buFont typeface="+mj-lt"/>
              <a:buAutoNum type="arabicPeriod" startAt="4"/>
            </a:pPr>
            <a:r>
              <a:rPr lang="es-AR" sz="1600" b="0" dirty="0" smtClean="0"/>
              <a:t>Agregar sitio (la primera vez que voy a cargar los datos de un sitio nuevo)</a:t>
            </a:r>
          </a:p>
          <a:p>
            <a:pPr marL="0" indent="0">
              <a:lnSpc>
                <a:spcPct val="120000"/>
              </a:lnSpc>
              <a:buNone/>
            </a:pPr>
            <a:endParaRPr lang="es-AR" sz="1600" b="0" dirty="0"/>
          </a:p>
        </p:txBody>
      </p:sp>
      <p:pic>
        <p:nvPicPr>
          <p:cNvPr id="25" name="Marcador de contenido 18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744" y="1577975"/>
            <a:ext cx="3182018" cy="2421326"/>
          </a:xfrm>
          <a:prstGeom prst="rect">
            <a:avLst/>
          </a:prstGeom>
        </p:spPr>
      </p:pic>
      <p:sp>
        <p:nvSpPr>
          <p:cNvPr id="26" name="Google Shape;222;p2"/>
          <p:cNvSpPr/>
          <p:nvPr/>
        </p:nvSpPr>
        <p:spPr>
          <a:xfrm>
            <a:off x="3137095" y="1959989"/>
            <a:ext cx="615057" cy="17417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23;p2"/>
          <p:cNvSpPr/>
          <p:nvPr/>
        </p:nvSpPr>
        <p:spPr>
          <a:xfrm>
            <a:off x="2752914" y="2424332"/>
            <a:ext cx="576944" cy="342313"/>
          </a:xfrm>
          <a:custGeom>
            <a:avLst/>
            <a:gdLst>
              <a:gd name="connsiteX0" fmla="*/ 0 w 576944"/>
              <a:gd name="connsiteY0" fmla="*/ 0 h 337557"/>
              <a:gd name="connsiteX1" fmla="*/ 576944 w 576944"/>
              <a:gd name="connsiteY1" fmla="*/ 0 h 337557"/>
              <a:gd name="connsiteX2" fmla="*/ 576944 w 576944"/>
              <a:gd name="connsiteY2" fmla="*/ 337557 h 337557"/>
              <a:gd name="connsiteX3" fmla="*/ 0 w 576944"/>
              <a:gd name="connsiteY3" fmla="*/ 337557 h 337557"/>
              <a:gd name="connsiteX4" fmla="*/ 0 w 576944"/>
              <a:gd name="connsiteY4" fmla="*/ 0 h 337557"/>
              <a:gd name="connsiteX0" fmla="*/ 0 w 576944"/>
              <a:gd name="connsiteY0" fmla="*/ 0 h 337557"/>
              <a:gd name="connsiteX1" fmla="*/ 576944 w 576944"/>
              <a:gd name="connsiteY1" fmla="*/ 0 h 337557"/>
              <a:gd name="connsiteX2" fmla="*/ 576440 w 576944"/>
              <a:gd name="connsiteY2" fmla="*/ 173435 h 337557"/>
              <a:gd name="connsiteX3" fmla="*/ 576944 w 576944"/>
              <a:gd name="connsiteY3" fmla="*/ 337557 h 337557"/>
              <a:gd name="connsiteX4" fmla="*/ 0 w 576944"/>
              <a:gd name="connsiteY4" fmla="*/ 337557 h 337557"/>
              <a:gd name="connsiteX5" fmla="*/ 0 w 576944"/>
              <a:gd name="connsiteY5" fmla="*/ 0 h 337557"/>
              <a:gd name="connsiteX0" fmla="*/ 0 w 576944"/>
              <a:gd name="connsiteY0" fmla="*/ 4756 h 342313"/>
              <a:gd name="connsiteX1" fmla="*/ 229437 w 576944"/>
              <a:gd name="connsiteY1" fmla="*/ 0 h 342313"/>
              <a:gd name="connsiteX2" fmla="*/ 576944 w 576944"/>
              <a:gd name="connsiteY2" fmla="*/ 4756 h 342313"/>
              <a:gd name="connsiteX3" fmla="*/ 576440 w 576944"/>
              <a:gd name="connsiteY3" fmla="*/ 178191 h 342313"/>
              <a:gd name="connsiteX4" fmla="*/ 576944 w 576944"/>
              <a:gd name="connsiteY4" fmla="*/ 342313 h 342313"/>
              <a:gd name="connsiteX5" fmla="*/ 0 w 576944"/>
              <a:gd name="connsiteY5" fmla="*/ 342313 h 342313"/>
              <a:gd name="connsiteX6" fmla="*/ 0 w 576944"/>
              <a:gd name="connsiteY6" fmla="*/ 4756 h 342313"/>
              <a:gd name="connsiteX0" fmla="*/ 0 w 576944"/>
              <a:gd name="connsiteY0" fmla="*/ 4756 h 342313"/>
              <a:gd name="connsiteX1" fmla="*/ 229437 w 576944"/>
              <a:gd name="connsiteY1" fmla="*/ 0 h 342313"/>
              <a:gd name="connsiteX2" fmla="*/ 215873 w 576944"/>
              <a:gd name="connsiteY2" fmla="*/ 182946 h 342313"/>
              <a:gd name="connsiteX3" fmla="*/ 576440 w 576944"/>
              <a:gd name="connsiteY3" fmla="*/ 178191 h 342313"/>
              <a:gd name="connsiteX4" fmla="*/ 576944 w 576944"/>
              <a:gd name="connsiteY4" fmla="*/ 342313 h 342313"/>
              <a:gd name="connsiteX5" fmla="*/ 0 w 576944"/>
              <a:gd name="connsiteY5" fmla="*/ 342313 h 342313"/>
              <a:gd name="connsiteX6" fmla="*/ 0 w 576944"/>
              <a:gd name="connsiteY6" fmla="*/ 4756 h 342313"/>
              <a:gd name="connsiteX0" fmla="*/ 0 w 576944"/>
              <a:gd name="connsiteY0" fmla="*/ 4756 h 342313"/>
              <a:gd name="connsiteX1" fmla="*/ 229437 w 576944"/>
              <a:gd name="connsiteY1" fmla="*/ 0 h 342313"/>
              <a:gd name="connsiteX2" fmla="*/ 234630 w 576944"/>
              <a:gd name="connsiteY2" fmla="*/ 182946 h 342313"/>
              <a:gd name="connsiteX3" fmla="*/ 576440 w 576944"/>
              <a:gd name="connsiteY3" fmla="*/ 178191 h 342313"/>
              <a:gd name="connsiteX4" fmla="*/ 576944 w 576944"/>
              <a:gd name="connsiteY4" fmla="*/ 342313 h 342313"/>
              <a:gd name="connsiteX5" fmla="*/ 0 w 576944"/>
              <a:gd name="connsiteY5" fmla="*/ 342313 h 342313"/>
              <a:gd name="connsiteX6" fmla="*/ 0 w 576944"/>
              <a:gd name="connsiteY6" fmla="*/ 4756 h 34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944" h="342313">
                <a:moveTo>
                  <a:pt x="0" y="4756"/>
                </a:moveTo>
                <a:lnTo>
                  <a:pt x="229437" y="0"/>
                </a:lnTo>
                <a:lnTo>
                  <a:pt x="234630" y="182946"/>
                </a:lnTo>
                <a:lnTo>
                  <a:pt x="576440" y="178191"/>
                </a:lnTo>
                <a:lnTo>
                  <a:pt x="576944" y="342313"/>
                </a:lnTo>
                <a:lnTo>
                  <a:pt x="0" y="342313"/>
                </a:lnTo>
                <a:lnTo>
                  <a:pt x="0" y="4756"/>
                </a:ln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24;p2"/>
          <p:cNvSpPr/>
          <p:nvPr/>
        </p:nvSpPr>
        <p:spPr>
          <a:xfrm>
            <a:off x="3482424" y="2621279"/>
            <a:ext cx="581338" cy="18584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25;p2"/>
          <p:cNvSpPr txBox="1"/>
          <p:nvPr/>
        </p:nvSpPr>
        <p:spPr>
          <a:xfrm>
            <a:off x="3710981" y="1885595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26;p2"/>
          <p:cNvSpPr txBox="1"/>
          <p:nvPr/>
        </p:nvSpPr>
        <p:spPr>
          <a:xfrm>
            <a:off x="2986252" y="2362307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27;p2"/>
          <p:cNvSpPr txBox="1"/>
          <p:nvPr/>
        </p:nvSpPr>
        <p:spPr>
          <a:xfrm>
            <a:off x="4012667" y="2560334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Marcador de contenido 31"/>
          <p:cNvPicPr>
            <a:picLocks noGrp="1" noChangeAspect="1"/>
          </p:cNvPicPr>
          <p:nvPr>
            <p:ph sz="half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4353" y="1654629"/>
            <a:ext cx="4553367" cy="234467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3" name="Google Shape;222;p2"/>
          <p:cNvSpPr/>
          <p:nvPr/>
        </p:nvSpPr>
        <p:spPr>
          <a:xfrm>
            <a:off x="8213409" y="3368987"/>
            <a:ext cx="615057" cy="17417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25;p2"/>
          <p:cNvSpPr txBox="1"/>
          <p:nvPr/>
        </p:nvSpPr>
        <p:spPr>
          <a:xfrm>
            <a:off x="8787295" y="3294593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01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5238" b="8307"/>
          <a:stretch/>
        </p:blipFill>
        <p:spPr>
          <a:xfrm>
            <a:off x="932917" y="1654529"/>
            <a:ext cx="2966357" cy="2362444"/>
          </a:xfrm>
          <a:prstGeom prst="rect">
            <a:avLst/>
          </a:prstGeom>
        </p:spPr>
      </p:pic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2. Sitio </a:t>
            </a:r>
            <a:r>
              <a:rPr lang="es-AR" dirty="0"/>
              <a:t>web de GLOBE - </a:t>
            </a:r>
            <a:r>
              <a:rPr lang="es-AR" dirty="0" smtClean="0"/>
              <a:t>Escritorio</a:t>
            </a:r>
            <a:endParaRPr lang="es-AR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3"/>
          </p:nvPr>
        </p:nvSpPr>
        <p:spPr>
          <a:xfrm>
            <a:off x="495299" y="4184479"/>
            <a:ext cx="4005128" cy="18923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+mj-lt"/>
              <a:buAutoNum type="arabicPeriod" startAt="5"/>
            </a:pPr>
            <a:r>
              <a:rPr lang="es-AR" b="0" dirty="0"/>
              <a:t>Complete el formulario con el nombre del sitio </a:t>
            </a:r>
            <a:r>
              <a:rPr lang="es-AR" b="0" dirty="0" smtClean="0"/>
              <a:t>(En éste ejemplo Prueba)</a:t>
            </a:r>
            <a:endParaRPr lang="es-AR" b="0" dirty="0"/>
          </a:p>
          <a:p>
            <a:pPr lvl="1">
              <a:lnSpc>
                <a:spcPct val="100000"/>
              </a:lnSpc>
            </a:pPr>
            <a:r>
              <a:rPr lang="es-AR" dirty="0" smtClean="0"/>
              <a:t>Complete l</a:t>
            </a:r>
            <a:r>
              <a:rPr lang="es-AR" b="0" dirty="0" smtClean="0"/>
              <a:t>os </a:t>
            </a:r>
            <a:r>
              <a:rPr lang="es-AR" b="0" dirty="0"/>
              <a:t>datos de definición del sitio</a:t>
            </a:r>
          </a:p>
          <a:p>
            <a:pPr lvl="1">
              <a:lnSpc>
                <a:spcPct val="100000"/>
              </a:lnSpc>
            </a:pPr>
            <a:r>
              <a:rPr lang="es-AR" b="0" dirty="0"/>
              <a:t>Seleccione el protocolo (Atmósfera, en </a:t>
            </a:r>
            <a:r>
              <a:rPr lang="es-AR" b="0" dirty="0" smtClean="0"/>
              <a:t>este ejemplo</a:t>
            </a:r>
            <a:r>
              <a:rPr lang="es-AR" b="0" dirty="0"/>
              <a:t>)</a:t>
            </a: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4"/>
          </p:nvPr>
        </p:nvSpPr>
        <p:spPr>
          <a:xfrm>
            <a:off x="4616358" y="4184480"/>
            <a:ext cx="4005128" cy="1892300"/>
          </a:xfrm>
        </p:spPr>
        <p:txBody>
          <a:bodyPr/>
          <a:lstStyle/>
          <a:p>
            <a:pPr>
              <a:lnSpc>
                <a:spcPct val="100000"/>
              </a:lnSpc>
              <a:buFont typeface="+mj-lt"/>
              <a:buAutoNum type="arabicPeriod" startAt="6"/>
            </a:pPr>
            <a:r>
              <a:rPr lang="es-AR" b="0" dirty="0"/>
              <a:t>Ir a la organización</a:t>
            </a:r>
          </a:p>
          <a:p>
            <a:pPr>
              <a:lnSpc>
                <a:spcPct val="100000"/>
              </a:lnSpc>
              <a:buFont typeface="+mj-lt"/>
              <a:buAutoNum type="arabicPeriod" startAt="6"/>
            </a:pPr>
            <a:r>
              <a:rPr lang="es-AR" b="0" dirty="0"/>
              <a:t>Verificar la creación del nuevo sitio de muestreo</a:t>
            </a:r>
            <a:r>
              <a:rPr lang="es-AR" b="0" dirty="0" smtClean="0"/>
              <a:t>. (Prueba, en éste ejemplo)</a:t>
            </a:r>
            <a:endParaRPr lang="es-AR" b="0" dirty="0"/>
          </a:p>
        </p:txBody>
      </p:sp>
      <p:sp>
        <p:nvSpPr>
          <p:cNvPr id="10" name="Google Shape;222;p2"/>
          <p:cNvSpPr/>
          <p:nvPr/>
        </p:nvSpPr>
        <p:spPr>
          <a:xfrm>
            <a:off x="1026509" y="2778921"/>
            <a:ext cx="615057" cy="16358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5;p2"/>
          <p:cNvSpPr txBox="1"/>
          <p:nvPr/>
        </p:nvSpPr>
        <p:spPr>
          <a:xfrm>
            <a:off x="724823" y="2696474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Marcador de contenido 18"/>
          <p:cNvPicPr>
            <a:picLocks noGrp="1" noChangeAspect="1"/>
          </p:cNvPicPr>
          <p:nvPr>
            <p:ph sz="half" idx="10"/>
          </p:nvPr>
        </p:nvPicPr>
        <p:blipFill>
          <a:blip r:embed="rId4"/>
          <a:stretch>
            <a:fillRect/>
          </a:stretch>
        </p:blipFill>
        <p:spPr>
          <a:xfrm>
            <a:off x="4543092" y="1654529"/>
            <a:ext cx="4078394" cy="2362444"/>
          </a:xfrm>
          <a:prstGeom prst="rect">
            <a:avLst/>
          </a:prstGeom>
        </p:spPr>
      </p:pic>
      <p:sp>
        <p:nvSpPr>
          <p:cNvPr id="20" name="Google Shape;222;p2"/>
          <p:cNvSpPr/>
          <p:nvPr/>
        </p:nvSpPr>
        <p:spPr>
          <a:xfrm>
            <a:off x="4694995" y="3740930"/>
            <a:ext cx="1928055" cy="22528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25;p2"/>
          <p:cNvSpPr txBox="1"/>
          <p:nvPr/>
        </p:nvSpPr>
        <p:spPr>
          <a:xfrm>
            <a:off x="4393309" y="3658484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22;p2"/>
          <p:cNvSpPr/>
          <p:nvPr/>
        </p:nvSpPr>
        <p:spPr>
          <a:xfrm>
            <a:off x="4616358" y="3170073"/>
            <a:ext cx="1928055" cy="22528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25;p2"/>
          <p:cNvSpPr txBox="1"/>
          <p:nvPr/>
        </p:nvSpPr>
        <p:spPr>
          <a:xfrm>
            <a:off x="4314672" y="3087627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9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495299" y="841792"/>
            <a:ext cx="8204201" cy="451968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3. Sitio </a:t>
            </a:r>
            <a:r>
              <a:rPr lang="es-AR" dirty="0"/>
              <a:t>web de GLOBE - </a:t>
            </a:r>
            <a:r>
              <a:rPr lang="es-AR" dirty="0" smtClean="0"/>
              <a:t>Escritorio</a:t>
            </a:r>
            <a:endParaRPr lang="es-AR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3"/>
          </p:nvPr>
        </p:nvSpPr>
        <p:spPr>
          <a:xfrm>
            <a:off x="476340" y="4170053"/>
            <a:ext cx="4005128" cy="1892300"/>
          </a:xfrm>
        </p:spPr>
        <p:txBody>
          <a:bodyPr/>
          <a:lstStyle/>
          <a:p>
            <a:pPr>
              <a:lnSpc>
                <a:spcPct val="100000"/>
              </a:lnSpc>
              <a:buFont typeface="+mj-lt"/>
              <a:buAutoNum type="arabicPeriod" startAt="8"/>
            </a:pPr>
            <a:r>
              <a:rPr lang="es-AR" b="0" dirty="0" smtClean="0"/>
              <a:t>Selecciono el protocolo que voy a cargar los datos (Nubes en éste ejemplo)</a:t>
            </a:r>
            <a:endParaRPr lang="es-AR" b="0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4"/>
          </p:nvPr>
        </p:nvSpPr>
        <p:spPr>
          <a:xfrm>
            <a:off x="4597399" y="4170054"/>
            <a:ext cx="4385082" cy="18923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+mj-lt"/>
              <a:buAutoNum type="arabicPeriod" startAt="9"/>
            </a:pPr>
            <a:r>
              <a:rPr lang="es-AR" b="0" dirty="0" smtClean="0"/>
              <a:t>Completo los datos de fecha y hora.</a:t>
            </a:r>
          </a:p>
          <a:p>
            <a:pPr lvl="1">
              <a:lnSpc>
                <a:spcPct val="100000"/>
              </a:lnSpc>
            </a:pPr>
            <a:r>
              <a:rPr lang="es-AR" dirty="0" smtClean="0"/>
              <a:t>En el caso de la hora seleccionar si es la hora local o la hora UTC (también </a:t>
            </a:r>
            <a:r>
              <a:rPr lang="es-AR" dirty="0"/>
              <a:t>llamada hora de  </a:t>
            </a:r>
            <a:r>
              <a:rPr lang="es-AR" dirty="0" smtClean="0"/>
              <a:t>Greenwich)</a:t>
            </a:r>
          </a:p>
          <a:p>
            <a:pPr lvl="1">
              <a:lnSpc>
                <a:spcPct val="100000"/>
              </a:lnSpc>
            </a:pPr>
            <a:r>
              <a:rPr lang="es-AR" b="0" dirty="0" smtClean="0"/>
              <a:t>Completo el formulario con las mediciones tomadas</a:t>
            </a:r>
            <a:endParaRPr lang="es-AR" b="0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36" y="1455089"/>
            <a:ext cx="3309258" cy="260657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1" name="Google Shape;222;p2"/>
          <p:cNvSpPr/>
          <p:nvPr/>
        </p:nvSpPr>
        <p:spPr>
          <a:xfrm>
            <a:off x="1504652" y="3428787"/>
            <a:ext cx="419004" cy="156724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5;p2"/>
          <p:cNvSpPr txBox="1"/>
          <p:nvPr/>
        </p:nvSpPr>
        <p:spPr>
          <a:xfrm>
            <a:off x="1202965" y="3346340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Marcador de contenido 14"/>
          <p:cNvPicPr>
            <a:picLocks noGrp="1" noChangeAspect="1"/>
          </p:cNvPicPr>
          <p:nvPr>
            <p:ph sz="half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5143" y="1455089"/>
            <a:ext cx="3337706" cy="260657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Google Shape;222;p2"/>
          <p:cNvSpPr/>
          <p:nvPr/>
        </p:nvSpPr>
        <p:spPr>
          <a:xfrm>
            <a:off x="5347699" y="2457273"/>
            <a:ext cx="1227762" cy="156724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5;p2"/>
          <p:cNvSpPr txBox="1"/>
          <p:nvPr/>
        </p:nvSpPr>
        <p:spPr>
          <a:xfrm>
            <a:off x="5002080" y="2374826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6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495299" y="1003120"/>
            <a:ext cx="8085483" cy="89329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AR" dirty="0" smtClean="0"/>
              <a:t>Aplicaciones para dispositivos móviles</a:t>
            </a:r>
            <a:br>
              <a:rPr lang="es-AR" dirty="0" smtClean="0"/>
            </a:br>
            <a:r>
              <a:rPr lang="es-AR" sz="2200" dirty="0" smtClean="0"/>
              <a:t>Deben descargarse e instalar en celulares, </a:t>
            </a:r>
            <a:r>
              <a:rPr lang="es-AR" sz="2200" dirty="0" err="1" smtClean="0"/>
              <a:t>tablets</a:t>
            </a:r>
            <a:r>
              <a:rPr lang="es-AR" sz="2200" dirty="0" smtClean="0"/>
              <a:t>, etc.</a:t>
            </a:r>
            <a:endParaRPr lang="es-AR" sz="2200" dirty="0"/>
          </a:p>
        </p:txBody>
      </p:sp>
      <p:pic>
        <p:nvPicPr>
          <p:cNvPr id="18" name="Marcador de contenido 1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644" y="2732534"/>
            <a:ext cx="3989388" cy="279923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9" name="Rectángulo 18"/>
          <p:cNvSpPr/>
          <p:nvPr/>
        </p:nvSpPr>
        <p:spPr>
          <a:xfrm>
            <a:off x="1279414" y="5636958"/>
            <a:ext cx="2258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4"/>
              </a:rPr>
              <a:t>https://</a:t>
            </a:r>
            <a:r>
              <a:rPr lang="es-AR" dirty="0" smtClean="0">
                <a:hlinkClick r:id="rId4"/>
              </a:rPr>
              <a:t>bit.ly/328In5p</a:t>
            </a:r>
            <a:r>
              <a:rPr lang="es-AR" dirty="0" smtClean="0"/>
              <a:t> </a:t>
            </a:r>
            <a:endParaRPr lang="es-AR" dirty="0"/>
          </a:p>
        </p:txBody>
      </p:sp>
      <p:pic>
        <p:nvPicPr>
          <p:cNvPr id="21" name="Marcador de contenido 20"/>
          <p:cNvPicPr>
            <a:picLocks noGrp="1" noChangeAspect="1"/>
          </p:cNvPicPr>
          <p:nvPr>
            <p:ph sz="half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1394" y="2734611"/>
            <a:ext cx="3989388" cy="279507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Rectángulo 21"/>
          <p:cNvSpPr/>
          <p:nvPr/>
        </p:nvSpPr>
        <p:spPr>
          <a:xfrm>
            <a:off x="5536208" y="5636958"/>
            <a:ext cx="233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hlinkClick r:id="rId6"/>
              </a:rPr>
              <a:t>https://</a:t>
            </a:r>
            <a:r>
              <a:rPr lang="es-AR" dirty="0" smtClean="0">
                <a:hlinkClick r:id="rId6"/>
              </a:rPr>
              <a:t>bit.ly/2ZtdWJA</a:t>
            </a:r>
            <a:r>
              <a:rPr lang="es-AR" dirty="0" smtClean="0"/>
              <a:t> </a:t>
            </a:r>
            <a:endParaRPr lang="es-AR" dirty="0"/>
          </a:p>
        </p:txBody>
      </p:sp>
      <p:sp>
        <p:nvSpPr>
          <p:cNvPr id="23" name="Marcador de texto 20"/>
          <p:cNvSpPr txBox="1">
            <a:spLocks/>
          </p:cNvSpPr>
          <p:nvPr/>
        </p:nvSpPr>
        <p:spPr>
          <a:xfrm>
            <a:off x="533085" y="2188175"/>
            <a:ext cx="3951947" cy="439165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AR" b="0" noProof="1" smtClean="0"/>
              <a:t>2. Data Entry</a:t>
            </a:r>
            <a:endParaRPr lang="es-AR" b="0" noProof="1"/>
          </a:p>
        </p:txBody>
      </p:sp>
      <p:sp>
        <p:nvSpPr>
          <p:cNvPr id="24" name="Marcador de texto 20"/>
          <p:cNvSpPr txBox="1">
            <a:spLocks/>
          </p:cNvSpPr>
          <p:nvPr/>
        </p:nvSpPr>
        <p:spPr>
          <a:xfrm>
            <a:off x="4592470" y="2188175"/>
            <a:ext cx="3951947" cy="439165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1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24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20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AR" b="0" noProof="1" smtClean="0"/>
              <a:t>3. GLOBE Observer</a:t>
            </a:r>
            <a:endParaRPr lang="es-AR" b="0" noProof="1"/>
          </a:p>
        </p:txBody>
      </p:sp>
    </p:spTree>
    <p:extLst>
      <p:ext uri="{BB962C8B-B14F-4D97-AF65-F5344CB8AC3E}">
        <p14:creationId xmlns:p14="http://schemas.microsoft.com/office/powerpoint/2010/main" val="26832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495299" y="688432"/>
            <a:ext cx="8204201" cy="766657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2. </a:t>
            </a:r>
            <a:r>
              <a:rPr lang="en-US" dirty="0" smtClean="0"/>
              <a:t>Data Entry</a:t>
            </a:r>
            <a:br>
              <a:rPr lang="en-US" dirty="0" smtClean="0"/>
            </a:br>
            <a:r>
              <a:rPr lang="es-AR" sz="2000" dirty="0" smtClean="0"/>
              <a:t>Igual al sitio web pero en dispositivos móviles</a:t>
            </a:r>
            <a:endParaRPr lang="es-AR" sz="2000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3835" y="1696198"/>
            <a:ext cx="2603218" cy="2517866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212273" y="4463141"/>
            <a:ext cx="2866356" cy="15202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s-AR" sz="1600" b="0" dirty="0" smtClean="0"/>
              <a:t>Descargar e instalar la aplicación en su dispositivo. </a:t>
            </a:r>
          </a:p>
          <a:p>
            <a:pPr>
              <a:lnSpc>
                <a:spcPct val="100000"/>
              </a:lnSpc>
            </a:pPr>
            <a:r>
              <a:rPr lang="es-AR" sz="1600" b="0" dirty="0" smtClean="0"/>
              <a:t>Se encuentra disponible para:</a:t>
            </a:r>
          </a:p>
          <a:p>
            <a:pPr lvl="1">
              <a:lnSpc>
                <a:spcPct val="100000"/>
              </a:lnSpc>
            </a:pPr>
            <a:r>
              <a:rPr lang="es-AR" sz="1400" dirty="0"/>
              <a:t>Android vía Google </a:t>
            </a:r>
            <a:r>
              <a:rPr lang="es-AR" sz="1400" dirty="0" smtClean="0"/>
              <a:t>Play</a:t>
            </a:r>
          </a:p>
          <a:p>
            <a:pPr lvl="1">
              <a:lnSpc>
                <a:spcPct val="100000"/>
              </a:lnSpc>
            </a:pPr>
            <a:r>
              <a:rPr lang="es-AR" sz="1400" dirty="0"/>
              <a:t>iOS vía App Store</a:t>
            </a:r>
            <a:endParaRPr lang="es-AR" sz="1400" b="0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/>
          </p:nvPr>
        </p:nvSpPr>
        <p:spPr>
          <a:xfrm>
            <a:off x="3153019" y="4463142"/>
            <a:ext cx="2866356" cy="1520299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s-AR" sz="1600" b="0" dirty="0" smtClean="0"/>
              <a:t>Ingresar haciendo clic en el botón naranja </a:t>
            </a:r>
            <a:r>
              <a:rPr lang="es-AR" sz="1600" b="0" dirty="0" smtClean="0">
                <a:solidFill>
                  <a:srgbClr val="FF0000"/>
                </a:solidFill>
              </a:rPr>
              <a:t>(Data </a:t>
            </a:r>
            <a:r>
              <a:rPr lang="es-AR" sz="1600" b="0" dirty="0" err="1" smtClean="0">
                <a:solidFill>
                  <a:srgbClr val="FF0000"/>
                </a:solidFill>
              </a:rPr>
              <a:t>Entry</a:t>
            </a:r>
            <a:r>
              <a:rPr lang="es-AR" sz="1600" b="0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s-AR" sz="1600" b="0" dirty="0" smtClean="0"/>
              <a:t>Seleccionar su institución y hacer clic en Agregar Sitio </a:t>
            </a:r>
            <a:r>
              <a:rPr lang="es-AR" sz="1600" b="0" dirty="0" smtClean="0">
                <a:solidFill>
                  <a:srgbClr val="FF0000"/>
                </a:solidFill>
              </a:rPr>
              <a:t>(</a:t>
            </a:r>
            <a:r>
              <a:rPr lang="es-AR" sz="1600" b="0" dirty="0" err="1" smtClean="0">
                <a:solidFill>
                  <a:srgbClr val="FF0000"/>
                </a:solidFill>
              </a:rPr>
              <a:t>Add</a:t>
            </a:r>
            <a:r>
              <a:rPr lang="es-AR" sz="1600" b="0" dirty="0" smtClean="0">
                <a:solidFill>
                  <a:srgbClr val="FF0000"/>
                </a:solidFill>
              </a:rPr>
              <a:t> </a:t>
            </a:r>
            <a:r>
              <a:rPr lang="es-AR" sz="1600" b="0" dirty="0" err="1" smtClean="0">
                <a:solidFill>
                  <a:srgbClr val="FF0000"/>
                </a:solidFill>
              </a:rPr>
              <a:t>Site</a:t>
            </a:r>
            <a:r>
              <a:rPr lang="es-AR" sz="1600" b="0" dirty="0" smtClean="0">
                <a:solidFill>
                  <a:srgbClr val="FF0000"/>
                </a:solidFill>
              </a:rPr>
              <a:t>)</a:t>
            </a:r>
            <a:endParaRPr lang="es-AR" sz="1600" b="0" dirty="0">
              <a:solidFill>
                <a:srgbClr val="FF0000"/>
              </a:solidFill>
            </a:endParaRP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5"/>
          </p:nvPr>
        </p:nvSpPr>
        <p:spPr>
          <a:xfrm>
            <a:off x="6093764" y="4463142"/>
            <a:ext cx="2866356" cy="15202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+mj-lt"/>
              <a:buAutoNum type="arabicPeriod" startAt="3"/>
            </a:pPr>
            <a:r>
              <a:rPr lang="es-AR" sz="1600" b="0" dirty="0" smtClean="0"/>
              <a:t>Seleccionar el protocolo (Atmósfera en éste ejemplo)</a:t>
            </a:r>
            <a:endParaRPr lang="es-AR" sz="1600" b="0" dirty="0"/>
          </a:p>
        </p:txBody>
      </p:sp>
      <p:pic>
        <p:nvPicPr>
          <p:cNvPr id="19" name="Google Shape;276;p5"/>
          <p:cNvPicPr preferRelativeResize="0">
            <a:picLocks noGrp="1"/>
          </p:cNvPicPr>
          <p:nvPr>
            <p:ph sz="half" idx="10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950677" y="1577975"/>
            <a:ext cx="1271221" cy="275431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0" name="Google Shape;277;p5"/>
          <p:cNvPicPr preferRelativeResize="0">
            <a:picLocks noGrp="1"/>
          </p:cNvPicPr>
          <p:nvPr>
            <p:ph sz="half" idx="1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891521" y="1577975"/>
            <a:ext cx="1271221" cy="275431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4" name="Google Shape;222;p2"/>
          <p:cNvSpPr/>
          <p:nvPr/>
        </p:nvSpPr>
        <p:spPr>
          <a:xfrm>
            <a:off x="2091193" y="2890300"/>
            <a:ext cx="552615" cy="25489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25;p2"/>
          <p:cNvSpPr txBox="1"/>
          <p:nvPr/>
        </p:nvSpPr>
        <p:spPr>
          <a:xfrm>
            <a:off x="1819191" y="2837456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22;p2"/>
          <p:cNvSpPr/>
          <p:nvPr/>
        </p:nvSpPr>
        <p:spPr>
          <a:xfrm>
            <a:off x="4823793" y="3349050"/>
            <a:ext cx="340580" cy="14554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25;p2"/>
          <p:cNvSpPr txBox="1"/>
          <p:nvPr/>
        </p:nvSpPr>
        <p:spPr>
          <a:xfrm>
            <a:off x="5164373" y="3267956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22;p2"/>
          <p:cNvSpPr/>
          <p:nvPr/>
        </p:nvSpPr>
        <p:spPr>
          <a:xfrm>
            <a:off x="6964018" y="2543318"/>
            <a:ext cx="442621" cy="180004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25;p2"/>
          <p:cNvSpPr txBox="1"/>
          <p:nvPr/>
        </p:nvSpPr>
        <p:spPr>
          <a:xfrm>
            <a:off x="7406639" y="2449227"/>
            <a:ext cx="3016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21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092722" y="1334907"/>
            <a:ext cx="4679675" cy="465608"/>
          </a:xfrm>
        </p:spPr>
        <p:txBody>
          <a:bodyPr/>
          <a:lstStyle/>
          <a:p>
            <a:r>
              <a:rPr lang="es-AR" dirty="0"/>
              <a:t>Ana B. Prieto, </a:t>
            </a:r>
            <a:r>
              <a:rPr lang="es-AR" dirty="0" err="1"/>
              <a:t>MSc</a:t>
            </a:r>
            <a:r>
              <a:rPr lang="es-AR" dirty="0"/>
              <a:t>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2"/>
          </p:nvPr>
        </p:nvSpPr>
        <p:spPr>
          <a:xfrm>
            <a:off x="3092446" y="1988088"/>
            <a:ext cx="5746753" cy="1102775"/>
          </a:xfrm>
        </p:spPr>
        <p:txBody>
          <a:bodyPr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550"/>
              <a:buNone/>
            </a:pPr>
            <a:r>
              <a:rPr lang="en-US" sz="2000" u="sng" dirty="0">
                <a:latin typeface="Arial"/>
                <a:ea typeface="Arial"/>
                <a:cs typeface="Arial"/>
                <a:sym typeface="Arial"/>
                <a:hlinkClick r:id="rId2"/>
              </a:rPr>
              <a:t>anabeatrizprieto@gmail.com</a:t>
            </a:r>
            <a:endParaRPr lang="en-US"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80000"/>
              </a:lnSpc>
              <a:buSzPts val="255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Master Trainer - Argentina</a:t>
            </a: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80000"/>
              </a:lnSpc>
              <a:buSzPts val="2550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GLOBE Working Groups -</a:t>
            </a:r>
            <a:r>
              <a:rPr lang="en-US" sz="2000" dirty="0" smtClean="0">
                <a:latin typeface="Arial"/>
                <a:ea typeface="Arial"/>
                <a:cs typeface="Arial"/>
                <a:sym typeface="Arial"/>
              </a:rPr>
              <a:t>Technology</a:t>
            </a:r>
            <a:endParaRPr lang="es-AR" sz="2000" dirty="0"/>
          </a:p>
        </p:txBody>
      </p:sp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2;p2"/>
          <p:cNvPicPr preferRelativeResize="0">
            <a:picLocks noGrp="1"/>
          </p:cNvPicPr>
          <p:nvPr>
            <p:ph sz="half" idx="1"/>
          </p:nvPr>
        </p:nvPicPr>
        <p:blipFill rotWithShape="1">
          <a:blip r:embed="rId4">
            <a:alphaModFix/>
          </a:blip>
          <a:srcRect l="18916" t="8769" r="7486" b="19256"/>
          <a:stretch/>
        </p:blipFill>
        <p:spPr>
          <a:xfrm>
            <a:off x="556335" y="1446213"/>
            <a:ext cx="2354430" cy="16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23;p2"/>
          <p:cNvPicPr preferRelativeResize="0">
            <a:picLocks noGrp="1"/>
          </p:cNvPicPr>
          <p:nvPr>
            <p:ph sz="half" idx="10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82504" y="3836988"/>
            <a:ext cx="2302092" cy="16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ítulo 7"/>
          <p:cNvSpPr txBox="1">
            <a:spLocks/>
          </p:cNvSpPr>
          <p:nvPr/>
        </p:nvSpPr>
        <p:spPr>
          <a:xfrm>
            <a:off x="3092998" y="3725682"/>
            <a:ext cx="4679675" cy="465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BE8E2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AR" dirty="0">
                <a:latin typeface="Arial"/>
                <a:ea typeface="Arial"/>
                <a:cs typeface="Arial"/>
                <a:sym typeface="Arial"/>
              </a:rPr>
              <a:t>Claudia Caro Vera, </a:t>
            </a:r>
            <a:r>
              <a:rPr lang="es-AR" dirty="0" err="1">
                <a:latin typeface="Arial"/>
                <a:ea typeface="Arial"/>
                <a:cs typeface="Arial"/>
                <a:sym typeface="Arial"/>
              </a:rPr>
              <a:t>MSc</a:t>
            </a:r>
            <a:r>
              <a:rPr lang="es-AR" dirty="0" smtClean="0">
                <a:latin typeface="Arial"/>
                <a:ea typeface="Arial"/>
                <a:cs typeface="Arial"/>
                <a:sym typeface="Arial"/>
              </a:rPr>
              <a:t>.</a:t>
            </a:r>
            <a:endParaRPr lang="es-AR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Marcador de texto 11"/>
          <p:cNvSpPr txBox="1">
            <a:spLocks/>
          </p:cNvSpPr>
          <p:nvPr/>
        </p:nvSpPr>
        <p:spPr>
          <a:xfrm>
            <a:off x="3092722" y="4378863"/>
            <a:ext cx="5746753" cy="110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9488D"/>
              </a:buClr>
              <a:buSzPct val="125000"/>
              <a:buFont typeface="Arial" panose="020B0604020202020204" pitchFamily="34" charset="0"/>
              <a:buChar char="•"/>
              <a:tabLst/>
              <a:defRPr sz="2400" b="0" kern="1200">
                <a:solidFill>
                  <a:srgbClr val="294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9113" indent="-3206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56B3"/>
              </a:buClr>
              <a:buSzPct val="125000"/>
              <a:buFont typeface="Arial" panose="020B0604020202020204" pitchFamily="34" charset="0"/>
              <a:buChar char="•"/>
              <a:tabLst/>
              <a:defRPr sz="1800" b="0" kern="1200">
                <a:solidFill>
                  <a:srgbClr val="294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35000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E8E2D"/>
              </a:buClr>
              <a:buSzPct val="125000"/>
              <a:buFont typeface="Arial" panose="020B0604020202020204" pitchFamily="34" charset="0"/>
              <a:buChar char="•"/>
              <a:tabLst/>
              <a:defRPr sz="1400" kern="1200">
                <a:solidFill>
                  <a:srgbClr val="2948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16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39F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31875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A336"/>
              </a:buClr>
              <a:buSzPct val="125000"/>
              <a:buFont typeface="Arial" panose="020B0604020202020204" pitchFamily="34" charset="0"/>
              <a:buChar char="•"/>
              <a:tabLst/>
              <a:defRPr sz="1800" kern="1200">
                <a:solidFill>
                  <a:srgbClr val="1A2E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SzPts val="2500"/>
              <a:buNone/>
            </a:pPr>
            <a:r>
              <a:rPr lang="en-US" sz="2000" u="sng" dirty="0">
                <a:solidFill>
                  <a:schemeClr val="hlink"/>
                </a:solidFill>
                <a:hlinkClick r:id="rId6"/>
              </a:rPr>
              <a:t>claudiacarovera@gmail.com</a:t>
            </a:r>
            <a:endParaRPr lang="en-US" sz="2000" dirty="0"/>
          </a:p>
          <a:p>
            <a:pPr marL="0" lvl="0" indent="0">
              <a:buSzPts val="2500"/>
              <a:buNone/>
            </a:pPr>
            <a:r>
              <a:rPr lang="en-US" sz="2000" dirty="0"/>
              <a:t>Master Trainer - </a:t>
            </a:r>
            <a:r>
              <a:rPr lang="en-US" sz="2000" dirty="0" err="1"/>
              <a:t>Perú</a:t>
            </a:r>
            <a:endParaRPr lang="en-US" sz="2000" dirty="0"/>
          </a:p>
          <a:p>
            <a:pPr marL="0" lvl="0" indent="0">
              <a:buSzPts val="2500"/>
              <a:buNone/>
            </a:pPr>
            <a:r>
              <a:rPr lang="en-US" sz="2000" dirty="0"/>
              <a:t>GLOBE Working Groups - Science</a:t>
            </a:r>
          </a:p>
        </p:txBody>
      </p:sp>
    </p:spTree>
    <p:extLst>
      <p:ext uri="{BB962C8B-B14F-4D97-AF65-F5344CB8AC3E}">
        <p14:creationId xmlns:p14="http://schemas.microsoft.com/office/powerpoint/2010/main" val="3333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495299" y="688432"/>
            <a:ext cx="8204201" cy="766657"/>
          </a:xfrm>
        </p:spPr>
        <p:txBody>
          <a:bodyPr>
            <a:normAutofit/>
          </a:bodyPr>
          <a:lstStyle/>
          <a:p>
            <a:r>
              <a:rPr lang="es-AR" dirty="0" smtClean="0"/>
              <a:t>2. </a:t>
            </a:r>
            <a:r>
              <a:rPr lang="en-US" dirty="0" smtClean="0"/>
              <a:t>Data Entry</a:t>
            </a:r>
            <a:endParaRPr lang="es-AR" sz="20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419099" y="4582886"/>
            <a:ext cx="2714356" cy="1450350"/>
          </a:xfrm>
        </p:spPr>
        <p:txBody>
          <a:bodyPr>
            <a:normAutofit fontScale="92500" lnSpcReduction="10000"/>
          </a:bodyPr>
          <a:lstStyle/>
          <a:p>
            <a:pPr marL="180975" indent="-180975">
              <a:lnSpc>
                <a:spcPct val="100000"/>
              </a:lnSpc>
            </a:pPr>
            <a:r>
              <a:rPr lang="es-AR" sz="1700" b="0" dirty="0" smtClean="0"/>
              <a:t>Defina su sitio de estudio completando la información requerida.</a:t>
            </a:r>
          </a:p>
          <a:p>
            <a:pPr marL="357188" lvl="1" indent="-158750">
              <a:lnSpc>
                <a:spcPct val="100000"/>
              </a:lnSpc>
            </a:pPr>
            <a:r>
              <a:rPr lang="es-AR" sz="1500" dirty="0" smtClean="0">
                <a:solidFill>
                  <a:srgbClr val="FF0000"/>
                </a:solidFill>
              </a:rPr>
              <a:t>Test </a:t>
            </a:r>
            <a:r>
              <a:rPr lang="es-AR" sz="1500" dirty="0" err="1" smtClean="0">
                <a:solidFill>
                  <a:srgbClr val="FF0000"/>
                </a:solidFill>
              </a:rPr>
              <a:t>site</a:t>
            </a:r>
            <a:r>
              <a:rPr lang="es-AR" sz="1500" dirty="0" smtClean="0">
                <a:solidFill>
                  <a:srgbClr val="FF0000"/>
                </a:solidFill>
              </a:rPr>
              <a:t> 1 </a:t>
            </a:r>
            <a:r>
              <a:rPr lang="es-AR" sz="1500" dirty="0" smtClean="0"/>
              <a:t>(Nombre del sitio de estudio en éste ejemplo)</a:t>
            </a:r>
            <a:endParaRPr lang="es-AR" sz="1500" b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237546" y="4582886"/>
            <a:ext cx="2714356" cy="1450350"/>
          </a:xfrm>
        </p:spPr>
        <p:txBody>
          <a:bodyPr>
            <a:normAutofit/>
          </a:bodyPr>
          <a:lstStyle/>
          <a:p>
            <a:pPr marL="180975" indent="-180975">
              <a:lnSpc>
                <a:spcPct val="100000"/>
              </a:lnSpc>
            </a:pPr>
            <a:r>
              <a:rPr lang="es-AR" sz="1600" b="0" dirty="0" smtClean="0"/>
              <a:t>Verifique que el nuevo sitio de estudio haya sido creado.</a:t>
            </a:r>
          </a:p>
          <a:p>
            <a:pPr marL="357188" lvl="1" indent="-158750">
              <a:lnSpc>
                <a:spcPct val="100000"/>
              </a:lnSpc>
            </a:pPr>
            <a:r>
              <a:rPr lang="es-AR" sz="1400" dirty="0" smtClean="0"/>
              <a:t>Que aparezca el mensaje con el </a:t>
            </a:r>
            <a:r>
              <a:rPr lang="es-AR" sz="1400" dirty="0" smtClean="0">
                <a:solidFill>
                  <a:srgbClr val="FF0000"/>
                </a:solidFill>
              </a:rPr>
              <a:t>OK</a:t>
            </a:r>
            <a:r>
              <a:rPr lang="es-AR" sz="1400" dirty="0" smtClean="0"/>
              <a:t>.</a:t>
            </a:r>
            <a:endParaRPr lang="es-AR" sz="1400" b="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>
          <a:xfrm>
            <a:off x="5869021" y="4582884"/>
            <a:ext cx="3113459" cy="1541387"/>
          </a:xfrm>
        </p:spPr>
        <p:txBody>
          <a:bodyPr>
            <a:normAutofit fontScale="85000" lnSpcReduction="20000"/>
          </a:bodyPr>
          <a:lstStyle/>
          <a:p>
            <a:pPr marL="180975" indent="-180975">
              <a:lnSpc>
                <a:spcPct val="100000"/>
              </a:lnSpc>
            </a:pPr>
            <a:r>
              <a:rPr lang="es-AR" sz="1900" b="0" dirty="0" smtClean="0"/>
              <a:t>Envíe el sitio de estudio </a:t>
            </a:r>
            <a:r>
              <a:rPr lang="es-AR" sz="1900" b="0" dirty="0" smtClean="0">
                <a:solidFill>
                  <a:srgbClr val="FF0000"/>
                </a:solidFill>
              </a:rPr>
              <a:t>(</a:t>
            </a:r>
            <a:r>
              <a:rPr lang="es-AR" sz="1900" b="0" dirty="0">
                <a:solidFill>
                  <a:srgbClr val="FF0000"/>
                </a:solidFill>
              </a:rPr>
              <a:t>Test </a:t>
            </a:r>
            <a:r>
              <a:rPr lang="es-AR" sz="1900" b="0" dirty="0" err="1">
                <a:solidFill>
                  <a:srgbClr val="FF0000"/>
                </a:solidFill>
              </a:rPr>
              <a:t>site</a:t>
            </a:r>
            <a:r>
              <a:rPr lang="es-AR" sz="1900" b="0" dirty="0">
                <a:solidFill>
                  <a:srgbClr val="FF0000"/>
                </a:solidFill>
              </a:rPr>
              <a:t> </a:t>
            </a:r>
            <a:r>
              <a:rPr lang="es-AR" sz="1900" b="0" dirty="0" smtClean="0">
                <a:solidFill>
                  <a:srgbClr val="FF0000"/>
                </a:solidFill>
              </a:rPr>
              <a:t>1)</a:t>
            </a:r>
            <a:r>
              <a:rPr lang="es-AR" sz="1900" b="0" dirty="0" smtClean="0"/>
              <a:t> a GLOBE.</a:t>
            </a:r>
          </a:p>
          <a:p>
            <a:pPr marL="354013" lvl="1" indent="-180975">
              <a:lnSpc>
                <a:spcPct val="100000"/>
              </a:lnSpc>
            </a:pPr>
            <a:r>
              <a:rPr lang="es-AR" b="0" dirty="0" smtClean="0"/>
              <a:t>El sitio queda pendiente. Usted debe enviarlo haciendo clic en el botón verde.</a:t>
            </a:r>
          </a:p>
          <a:p>
            <a:pPr marL="354013" lvl="1" indent="-180975">
              <a:lnSpc>
                <a:spcPct val="100000"/>
              </a:lnSpc>
            </a:pPr>
            <a:r>
              <a:rPr lang="es-AR" dirty="0" smtClean="0"/>
              <a:t>Verifique que se haya enviado correctamente con el </a:t>
            </a:r>
            <a:r>
              <a:rPr lang="es-AR" dirty="0" smtClean="0">
                <a:solidFill>
                  <a:srgbClr val="FF0000"/>
                </a:solidFill>
              </a:rPr>
              <a:t>OK</a:t>
            </a:r>
            <a:endParaRPr lang="es-AR" b="0" dirty="0">
              <a:solidFill>
                <a:srgbClr val="FF0000"/>
              </a:solidFill>
            </a:endParaRPr>
          </a:p>
        </p:txBody>
      </p:sp>
      <p:pic>
        <p:nvPicPr>
          <p:cNvPr id="15" name="Marcador de contenido 14"/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5951903" y="1577975"/>
            <a:ext cx="2861854" cy="287496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3" name="Google Shape;292;p6"/>
          <p:cNvPicPr preferRelativeResize="0">
            <a:picLocks noGrp="1"/>
          </p:cNvPicPr>
          <p:nvPr>
            <p:ph sz="half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12959" y="1577975"/>
            <a:ext cx="1326906" cy="2874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30" name="Google Shape;293;p6"/>
          <p:cNvPicPr preferRelativeResize="0">
            <a:picLocks noGrp="1"/>
          </p:cNvPicPr>
          <p:nvPr>
            <p:ph sz="half" idx="10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930772" y="1577975"/>
            <a:ext cx="1326906" cy="287496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296;p6"/>
          <p:cNvSpPr/>
          <p:nvPr/>
        </p:nvSpPr>
        <p:spPr>
          <a:xfrm>
            <a:off x="6465102" y="4160577"/>
            <a:ext cx="159069" cy="11858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7;p6"/>
          <p:cNvSpPr/>
          <p:nvPr/>
        </p:nvSpPr>
        <p:spPr>
          <a:xfrm>
            <a:off x="5951903" y="2247285"/>
            <a:ext cx="422957" cy="11858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7;p6"/>
          <p:cNvSpPr/>
          <p:nvPr/>
        </p:nvSpPr>
        <p:spPr>
          <a:xfrm>
            <a:off x="6163381" y="2537388"/>
            <a:ext cx="911870" cy="20581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2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495299" y="688432"/>
            <a:ext cx="8204201" cy="766657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2. </a:t>
            </a:r>
            <a:r>
              <a:rPr lang="en-US" dirty="0" smtClean="0"/>
              <a:t>Data Entry</a:t>
            </a:r>
            <a:br>
              <a:rPr lang="en-US" dirty="0" smtClean="0"/>
            </a:br>
            <a:endParaRPr lang="es-AR" sz="20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419099" y="4582886"/>
            <a:ext cx="2714356" cy="14503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AR" sz="1400" b="0" dirty="0" smtClean="0"/>
              <a:t>Buscar el nuevo sitio creado (</a:t>
            </a:r>
            <a:r>
              <a:rPr lang="es-AR" sz="1400" b="0" dirty="0" smtClean="0">
                <a:solidFill>
                  <a:srgbClr val="FF0000"/>
                </a:solidFill>
              </a:rPr>
              <a:t>Test </a:t>
            </a:r>
            <a:r>
              <a:rPr lang="es-AR" sz="1400" b="0" dirty="0" err="1" smtClean="0">
                <a:solidFill>
                  <a:srgbClr val="FF0000"/>
                </a:solidFill>
              </a:rPr>
              <a:t>site</a:t>
            </a:r>
            <a:r>
              <a:rPr lang="es-AR" sz="1400" b="0" dirty="0" smtClean="0"/>
              <a:t>, en éste ejemplo).</a:t>
            </a:r>
          </a:p>
          <a:p>
            <a:pPr>
              <a:lnSpc>
                <a:spcPct val="100000"/>
              </a:lnSpc>
            </a:pPr>
            <a:r>
              <a:rPr lang="es-AR" sz="1200" b="0" dirty="0" smtClean="0"/>
              <a:t>Buscarlo en su lista de sitios de muestreo</a:t>
            </a:r>
            <a:endParaRPr lang="es-AR" sz="1200" b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237546" y="4582886"/>
            <a:ext cx="2714356" cy="145035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AR" sz="2600" b="0" dirty="0" smtClean="0"/>
              <a:t>Seleccionar el protocolo de mediciones que necesita subir los datos.</a:t>
            </a:r>
          </a:p>
          <a:p>
            <a:pPr>
              <a:lnSpc>
                <a:spcPct val="100000"/>
              </a:lnSpc>
            </a:pPr>
            <a:r>
              <a:rPr lang="es-AR" sz="2200" b="0" dirty="0" smtClean="0"/>
              <a:t>Nubes </a:t>
            </a:r>
            <a:r>
              <a:rPr lang="es-AR" sz="2200" b="0" dirty="0" smtClean="0">
                <a:solidFill>
                  <a:srgbClr val="FF0000"/>
                </a:solidFill>
              </a:rPr>
              <a:t>(</a:t>
            </a:r>
            <a:r>
              <a:rPr lang="en-US" sz="2200" b="0" dirty="0" smtClean="0">
                <a:solidFill>
                  <a:srgbClr val="FF0000"/>
                </a:solidFill>
              </a:rPr>
              <a:t>Clouds</a:t>
            </a:r>
            <a:r>
              <a:rPr lang="es-AR" sz="2200" b="0" dirty="0" smtClean="0">
                <a:solidFill>
                  <a:srgbClr val="FF0000"/>
                </a:solidFill>
              </a:rPr>
              <a:t>) </a:t>
            </a:r>
            <a:r>
              <a:rPr lang="es-AR" sz="2200" b="0" dirty="0" smtClean="0"/>
              <a:t>en éste ejemplo.</a:t>
            </a:r>
          </a:p>
          <a:p>
            <a:pPr>
              <a:lnSpc>
                <a:spcPct val="100000"/>
              </a:lnSpc>
            </a:pPr>
            <a:r>
              <a:rPr lang="es-AR" sz="2200" b="0" dirty="0" smtClean="0"/>
              <a:t>Seleccionar Nueva Observación </a:t>
            </a:r>
            <a:r>
              <a:rPr lang="es-AR" sz="2200" b="0" dirty="0" smtClean="0">
                <a:solidFill>
                  <a:srgbClr val="FF0000"/>
                </a:solidFill>
              </a:rPr>
              <a:t>(New </a:t>
            </a:r>
            <a:r>
              <a:rPr lang="en-US" sz="2200" b="0" dirty="0" smtClean="0">
                <a:solidFill>
                  <a:srgbClr val="FF0000"/>
                </a:solidFill>
              </a:rPr>
              <a:t>observation</a:t>
            </a:r>
            <a:r>
              <a:rPr lang="es-AR" sz="2200" b="0" dirty="0" smtClean="0">
                <a:solidFill>
                  <a:srgbClr val="FF0000"/>
                </a:solidFill>
              </a:rPr>
              <a:t>)</a:t>
            </a:r>
            <a:endParaRPr lang="es-AR" sz="2200" b="0" dirty="0">
              <a:solidFill>
                <a:srgbClr val="FF0000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>
          <a:xfrm>
            <a:off x="6055994" y="4582885"/>
            <a:ext cx="2714356" cy="14503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AR" sz="1400" b="0" dirty="0" smtClean="0"/>
              <a:t>Ingrese los datos de fecha y hora</a:t>
            </a:r>
          </a:p>
          <a:p>
            <a:pPr lvl="1">
              <a:lnSpc>
                <a:spcPct val="100000"/>
              </a:lnSpc>
            </a:pPr>
            <a:r>
              <a:rPr lang="es-AR" sz="1200" dirty="0" smtClean="0">
                <a:solidFill>
                  <a:srgbClr val="1B2E5A"/>
                </a:solidFill>
              </a:rPr>
              <a:t>Seleccione hora local o UTC (si hace la conversión)</a:t>
            </a:r>
            <a:endParaRPr lang="es-AR" sz="1200" b="0" dirty="0">
              <a:solidFill>
                <a:srgbClr val="1B2E5A"/>
              </a:solidFill>
            </a:endParaRPr>
          </a:p>
        </p:txBody>
      </p:sp>
      <p:pic>
        <p:nvPicPr>
          <p:cNvPr id="12" name="Google Shape;309;p7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2959" y="1577975"/>
            <a:ext cx="1326906" cy="2874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7" name="Google Shape;310;p7"/>
          <p:cNvPicPr preferRelativeResize="0">
            <a:picLocks noGrp="1"/>
          </p:cNvPicPr>
          <p:nvPr>
            <p:ph sz="half" idx="10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930772" y="1577975"/>
            <a:ext cx="1326906" cy="2874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6" name="Google Shape;312;p7"/>
          <p:cNvSpPr/>
          <p:nvPr/>
        </p:nvSpPr>
        <p:spPr>
          <a:xfrm>
            <a:off x="4110182" y="2858302"/>
            <a:ext cx="549282" cy="2069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11;p7"/>
          <p:cNvPicPr preferRelativeResize="0">
            <a:picLocks noGrp="1"/>
          </p:cNvPicPr>
          <p:nvPr>
            <p:ph sz="half" idx="1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750172" y="1577975"/>
            <a:ext cx="1326906" cy="2874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9" name="Google Shape;312;p7"/>
          <p:cNvSpPr/>
          <p:nvPr/>
        </p:nvSpPr>
        <p:spPr>
          <a:xfrm>
            <a:off x="1164431" y="3603633"/>
            <a:ext cx="1200150" cy="37543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495299" y="688432"/>
            <a:ext cx="8204201" cy="766657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2. </a:t>
            </a:r>
            <a:r>
              <a:rPr lang="en-US" dirty="0" smtClean="0"/>
              <a:t>Data Entry</a:t>
            </a:r>
            <a:br>
              <a:rPr lang="en-US" dirty="0" smtClean="0"/>
            </a:br>
            <a:endParaRPr lang="es-AR" sz="20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419099" y="4582886"/>
            <a:ext cx="2714356" cy="14503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AR" sz="1600" b="0" dirty="0" smtClean="0"/>
              <a:t>Ingrese los datos de nubes</a:t>
            </a:r>
            <a:endParaRPr lang="es-AR" sz="1600" b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237546" y="4582886"/>
            <a:ext cx="2714356" cy="14503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AR" sz="1600" b="0" dirty="0" smtClean="0"/>
              <a:t>Seleccione las condiciones del cielo que está observando</a:t>
            </a:r>
            <a:endParaRPr lang="es-AR" sz="1600" b="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>
          <a:xfrm>
            <a:off x="6055994" y="4582885"/>
            <a:ext cx="2714356" cy="14503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s-AR" sz="1600" b="0" dirty="0" smtClean="0"/>
              <a:t>Seleccione el porcentaje de cobertura de nubes y estelas de vapor… y continúe completando el registro</a:t>
            </a:r>
            <a:endParaRPr lang="es-AR" sz="1600" b="0" dirty="0"/>
          </a:p>
        </p:txBody>
      </p:sp>
      <p:pic>
        <p:nvPicPr>
          <p:cNvPr id="12" name="Google Shape;324;p8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2959" y="1577975"/>
            <a:ext cx="1326906" cy="2874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Google Shape;325;p8"/>
          <p:cNvPicPr preferRelativeResize="0">
            <a:picLocks noGrp="1"/>
          </p:cNvPicPr>
          <p:nvPr>
            <p:ph sz="half" idx="10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930772" y="1577975"/>
            <a:ext cx="1326906" cy="2874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6" name="Google Shape;326;p8"/>
          <p:cNvPicPr preferRelativeResize="0">
            <a:picLocks noGrp="1"/>
          </p:cNvPicPr>
          <p:nvPr>
            <p:ph sz="half" idx="1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750172" y="1577975"/>
            <a:ext cx="1326906" cy="28749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889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3. GLOBE </a:t>
            </a:r>
            <a:r>
              <a:rPr lang="es-AR" noProof="1" smtClean="0"/>
              <a:t>Observer</a:t>
            </a:r>
            <a:endParaRPr lang="es-AR" noProof="1"/>
          </a:p>
        </p:txBody>
      </p:sp>
      <p:sp>
        <p:nvSpPr>
          <p:cNvPr id="4" name="Marcador de contenido 3"/>
          <p:cNvSpPr>
            <a:spLocks noGrp="1"/>
          </p:cNvSpPr>
          <p:nvPr>
            <p:ph sz="half" idx="10"/>
          </p:nvPr>
        </p:nvSpPr>
        <p:spPr>
          <a:xfrm>
            <a:off x="5573485" y="3831770"/>
            <a:ext cx="3408995" cy="186699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AR" dirty="0" smtClean="0"/>
              <a:t>Descargue la aplicación</a:t>
            </a:r>
          </a:p>
          <a:p>
            <a:pPr marL="346075" lvl="0" indent="-346075">
              <a:lnSpc>
                <a:spcPct val="120000"/>
              </a:lnSpc>
              <a:spcBef>
                <a:spcPts val="0"/>
              </a:spcBef>
              <a:buSzPts val="1375"/>
              <a:buChar char="•"/>
            </a:pPr>
            <a:r>
              <a:rPr lang="en-US" dirty="0" smtClean="0"/>
              <a:t>iOS</a:t>
            </a:r>
            <a:r>
              <a:rPr lang="en-US" b="0" dirty="0" smtClean="0"/>
              <a:t> (</a:t>
            </a:r>
            <a:r>
              <a:rPr lang="en-US" b="0" dirty="0" err="1" smtClean="0"/>
              <a:t>en</a:t>
            </a:r>
            <a:r>
              <a:rPr lang="en-US" b="0" dirty="0" smtClean="0"/>
              <a:t> App Store): </a:t>
            </a:r>
            <a:r>
              <a:rPr lang="en-US" b="0" u="sng" dirty="0">
                <a:solidFill>
                  <a:schemeClr val="hlink"/>
                </a:solidFill>
                <a:hlinkClick r:id="rId3"/>
              </a:rPr>
              <a:t>https://</a:t>
            </a:r>
            <a:r>
              <a:rPr lang="en-US" b="0" u="sng" dirty="0" smtClean="0">
                <a:solidFill>
                  <a:schemeClr val="hlink"/>
                </a:solidFill>
                <a:hlinkClick r:id="rId3"/>
              </a:rPr>
              <a:t>apple.co/2ZqiWe9</a:t>
            </a:r>
            <a:endParaRPr lang="en-US" b="0" u="sng" dirty="0" smtClean="0">
              <a:solidFill>
                <a:schemeClr val="hlink"/>
              </a:solidFill>
            </a:endParaRPr>
          </a:p>
          <a:p>
            <a:pPr marL="346075" lvl="0" indent="-346075">
              <a:lnSpc>
                <a:spcPct val="120000"/>
              </a:lnSpc>
              <a:spcBef>
                <a:spcPts val="0"/>
              </a:spcBef>
              <a:buSzPts val="1375"/>
              <a:buChar char="•"/>
            </a:pPr>
            <a:endParaRPr lang="en-US" b="0" u="sng" dirty="0" smtClean="0">
              <a:solidFill>
                <a:schemeClr val="hlink"/>
              </a:solidFill>
            </a:endParaRPr>
          </a:p>
          <a:p>
            <a:pPr marL="346075" lvl="0" indent="-346075">
              <a:lnSpc>
                <a:spcPct val="120000"/>
              </a:lnSpc>
              <a:spcBef>
                <a:spcPts val="0"/>
              </a:spcBef>
              <a:buSzPts val="1375"/>
              <a:buChar char="•"/>
            </a:pPr>
            <a:r>
              <a:rPr lang="en-US" dirty="0" smtClean="0"/>
              <a:t>Android </a:t>
            </a:r>
            <a:r>
              <a:rPr lang="en-US" b="0" dirty="0" smtClean="0"/>
              <a:t>(</a:t>
            </a:r>
            <a:r>
              <a:rPr lang="en-US" b="0" dirty="0" err="1" smtClean="0"/>
              <a:t>en</a:t>
            </a:r>
            <a:r>
              <a:rPr lang="en-US" b="0" dirty="0" smtClean="0"/>
              <a:t> Google Play): </a:t>
            </a:r>
            <a:r>
              <a:rPr lang="en-US" b="0" u="sng" dirty="0">
                <a:solidFill>
                  <a:schemeClr val="hlink"/>
                </a:solidFill>
              </a:rPr>
              <a:t>https://bit.ly/2bRDPXJ</a:t>
            </a:r>
            <a:endParaRPr lang="en-US" b="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" r="35476" b="19100"/>
          <a:stretch/>
        </p:blipFill>
        <p:spPr>
          <a:xfrm>
            <a:off x="202686" y="1900632"/>
            <a:ext cx="5171294" cy="3368054"/>
          </a:xfrm>
          <a:prstGeom prst="rect">
            <a:avLst/>
          </a:prstGeom>
        </p:spPr>
      </p:pic>
      <p:pic>
        <p:nvPicPr>
          <p:cNvPr id="10" name="Google Shape;340;p9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27958" t="21950" r="55225" b="48886"/>
          <a:stretch/>
        </p:blipFill>
        <p:spPr>
          <a:xfrm>
            <a:off x="6251681" y="1608561"/>
            <a:ext cx="1865905" cy="1819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8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3. GLOBE </a:t>
            </a:r>
            <a:r>
              <a:rPr lang="es-AR" noProof="1"/>
              <a:t>Observer</a:t>
            </a:r>
            <a:endParaRPr lang="es-AR" dirty="0"/>
          </a:p>
        </p:txBody>
      </p:sp>
      <p:pic>
        <p:nvPicPr>
          <p:cNvPr id="15" name="Marcador de contenido 1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10" y="1577975"/>
            <a:ext cx="1266092" cy="2743200"/>
          </a:xfrm>
        </p:spPr>
      </p:pic>
      <p:pic>
        <p:nvPicPr>
          <p:cNvPr id="16" name="Marcador de contenido 15"/>
          <p:cNvPicPr>
            <a:picLocks noGrp="1" noChangeAspect="1"/>
          </p:cNvPicPr>
          <p:nvPr>
            <p:ph sz="half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35" y="1577975"/>
            <a:ext cx="1266092" cy="2743200"/>
          </a:xfrm>
        </p:spPr>
      </p:pic>
      <p:pic>
        <p:nvPicPr>
          <p:cNvPr id="17" name="Marcador de contenido 16"/>
          <p:cNvPicPr>
            <a:picLocks noGrp="1" noChangeAspect="1"/>
          </p:cNvPicPr>
          <p:nvPr>
            <p:ph sz="half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60" y="1577975"/>
            <a:ext cx="1266092" cy="2743200"/>
          </a:xfr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495299" y="4474029"/>
            <a:ext cx="2551733" cy="15349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AR" sz="1400" b="0" dirty="0" smtClean="0"/>
              <a:t>Instalar la aplicación GLOBE </a:t>
            </a:r>
            <a:r>
              <a:rPr lang="es-AR" sz="1400" b="0" dirty="0" err="1" smtClean="0"/>
              <a:t>Observer</a:t>
            </a:r>
            <a:endParaRPr lang="es-AR" sz="1400" b="0" dirty="0" smtClean="0"/>
          </a:p>
          <a:p>
            <a:pPr>
              <a:lnSpc>
                <a:spcPct val="100000"/>
              </a:lnSpc>
            </a:pPr>
            <a:r>
              <a:rPr lang="es-AR" sz="1400" b="0" dirty="0" smtClean="0"/>
              <a:t>Seleccionar el botón </a:t>
            </a:r>
            <a:r>
              <a:rPr lang="es-AR" sz="1400" b="0" dirty="0" smtClean="0">
                <a:solidFill>
                  <a:srgbClr val="FF0000"/>
                </a:solidFill>
              </a:rPr>
              <a:t>Siguiente</a:t>
            </a:r>
            <a:endParaRPr lang="es-AR" sz="1400" b="0" dirty="0">
              <a:solidFill>
                <a:srgbClr val="FF0000"/>
              </a:solidFill>
            </a:endParaRP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336659" y="4474029"/>
            <a:ext cx="2551733" cy="15349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s-AR" b="0" dirty="0" smtClean="0"/>
              <a:t>Si usted tiene una cuenta en el Programa GLOBE ingrese con el mismo e-mail y contraseña,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s-AR" b="0" dirty="0" smtClean="0"/>
              <a:t>Si usted no tiene una cuenta puede crear una aquí.</a:t>
            </a:r>
            <a:endParaRPr lang="es-AR" b="0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6178019" y="4474029"/>
            <a:ext cx="2551733" cy="15349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s-AR" sz="1400" b="0" dirty="0" smtClean="0"/>
              <a:t>Completar los datos para crear una cuenta.</a:t>
            </a:r>
          </a:p>
          <a:p>
            <a:pPr>
              <a:lnSpc>
                <a:spcPct val="100000"/>
              </a:lnSpc>
            </a:pPr>
            <a:r>
              <a:rPr lang="es-AR" sz="1400" b="0" dirty="0" smtClean="0"/>
              <a:t>Código de referencia </a:t>
            </a:r>
            <a:r>
              <a:rPr lang="es-AR" sz="1400" dirty="0" smtClean="0"/>
              <a:t>sólo se usa </a:t>
            </a:r>
            <a:r>
              <a:rPr lang="es-AR" sz="1400" b="0" dirty="0" smtClean="0"/>
              <a:t>para armar un equipo de personas midiendo para una misma institución</a:t>
            </a:r>
            <a:endParaRPr lang="es-AR" sz="1400" b="0" dirty="0"/>
          </a:p>
        </p:txBody>
      </p:sp>
      <p:sp>
        <p:nvSpPr>
          <p:cNvPr id="18" name="Google Shape;312;p7"/>
          <p:cNvSpPr/>
          <p:nvPr/>
        </p:nvSpPr>
        <p:spPr>
          <a:xfrm>
            <a:off x="1170780" y="3309719"/>
            <a:ext cx="1233121" cy="28408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842438" y="2880778"/>
            <a:ext cx="87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2. Si usted </a:t>
            </a:r>
            <a:r>
              <a:rPr lang="es-AR" sz="1200" b="1" dirty="0" smtClean="0"/>
              <a:t>no tiene</a:t>
            </a:r>
            <a:r>
              <a:rPr lang="es-AR" sz="1200" dirty="0" smtClean="0"/>
              <a:t> una cuenta</a:t>
            </a:r>
            <a:endParaRPr lang="es-AR" sz="1200" dirty="0"/>
          </a:p>
        </p:txBody>
      </p:sp>
      <p:cxnSp>
        <p:nvCxnSpPr>
          <p:cNvPr id="21" name="Conector recto de flecha 20"/>
          <p:cNvCxnSpPr>
            <a:stCxn id="19" idx="3"/>
          </p:cNvCxnSpPr>
          <p:nvPr/>
        </p:nvCxnSpPr>
        <p:spPr>
          <a:xfrm flipV="1">
            <a:off x="3721396" y="3069265"/>
            <a:ext cx="438536" cy="1346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5448913" y="2318227"/>
            <a:ext cx="87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dirty="0" smtClean="0"/>
              <a:t>1. Si usted </a:t>
            </a:r>
            <a:r>
              <a:rPr lang="es-AR" sz="1200" b="1" dirty="0" smtClean="0"/>
              <a:t>tiene</a:t>
            </a:r>
            <a:r>
              <a:rPr lang="es-AR" sz="1200" dirty="0" smtClean="0"/>
              <a:t> una cuenta</a:t>
            </a:r>
            <a:endParaRPr lang="es-AR" sz="1200" dirty="0"/>
          </a:p>
        </p:txBody>
      </p:sp>
      <p:cxnSp>
        <p:nvCxnSpPr>
          <p:cNvPr id="25" name="Conector recto de flecha 24"/>
          <p:cNvCxnSpPr>
            <a:stCxn id="24" idx="1"/>
          </p:cNvCxnSpPr>
          <p:nvPr/>
        </p:nvCxnSpPr>
        <p:spPr>
          <a:xfrm flipH="1">
            <a:off x="5061098" y="2641393"/>
            <a:ext cx="387815" cy="1608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6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3. GLOBE </a:t>
            </a:r>
            <a:r>
              <a:rPr lang="es-AR" noProof="1"/>
              <a:t>Observer</a:t>
            </a:r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4" y="1607246"/>
            <a:ext cx="1114074" cy="2413827"/>
          </a:xfr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495299" y="4474029"/>
            <a:ext cx="2551733" cy="15349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AR" sz="1400" b="0" dirty="0" smtClean="0"/>
              <a:t>Leer mensaje de bienvenida y seleccionar el botón verde </a:t>
            </a:r>
            <a:r>
              <a:rPr lang="es-AR" sz="1400" b="0" dirty="0" smtClean="0">
                <a:solidFill>
                  <a:srgbClr val="FF0000"/>
                </a:solidFill>
              </a:rPr>
              <a:t>Confirmar</a:t>
            </a:r>
          </a:p>
          <a:p>
            <a:pPr>
              <a:lnSpc>
                <a:spcPct val="100000"/>
              </a:lnSpc>
            </a:pPr>
            <a:r>
              <a:rPr lang="es-AR" sz="1400" b="0" dirty="0" smtClean="0">
                <a:solidFill>
                  <a:srgbClr val="FF0000"/>
                </a:solidFill>
              </a:rPr>
              <a:t>Active el GPS de su teléfono</a:t>
            </a:r>
            <a:endParaRPr lang="es-AR" sz="1400" b="0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336659" y="4474029"/>
            <a:ext cx="2551733" cy="15349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AR" b="0" dirty="0" smtClean="0"/>
              <a:t>Listado de aplicaciones disponibles en GLOBE </a:t>
            </a:r>
            <a:r>
              <a:rPr lang="es-AR" b="0" noProof="1" smtClean="0"/>
              <a:t>Observer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s-AR" b="0" dirty="0" smtClean="0"/>
              <a:t>Seleccionar nubes </a:t>
            </a:r>
            <a:r>
              <a:rPr lang="es-AR" b="0" dirty="0" smtClean="0">
                <a:solidFill>
                  <a:srgbClr val="FF0000"/>
                </a:solidFill>
              </a:rPr>
              <a:t>(</a:t>
            </a:r>
            <a:r>
              <a:rPr lang="es-AR" b="0" noProof="1" smtClean="0">
                <a:solidFill>
                  <a:srgbClr val="FF0000"/>
                </a:solidFill>
              </a:rPr>
              <a:t>clouds</a:t>
            </a:r>
            <a:r>
              <a:rPr lang="es-AR" b="0" dirty="0" smtClean="0">
                <a:solidFill>
                  <a:srgbClr val="FF0000"/>
                </a:solidFill>
              </a:rPr>
              <a:t>) </a:t>
            </a:r>
            <a:r>
              <a:rPr lang="es-AR" b="0" dirty="0" smtClean="0">
                <a:solidFill>
                  <a:srgbClr val="1B2E5A"/>
                </a:solidFill>
              </a:rPr>
              <a:t>para éste ejemplo</a:t>
            </a:r>
            <a:endParaRPr lang="es-AR" b="0" dirty="0">
              <a:solidFill>
                <a:srgbClr val="1B2E5A"/>
              </a:solidFill>
            </a:endParaRP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6178019" y="4474029"/>
            <a:ext cx="2551733" cy="153494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+mj-lt"/>
              <a:buAutoNum type="arabicPeriod" startAt="2"/>
            </a:pPr>
            <a:r>
              <a:rPr lang="es-AR" sz="1400" b="0" dirty="0" smtClean="0"/>
              <a:t>Seleccionar </a:t>
            </a:r>
            <a:r>
              <a:rPr lang="es-AR" sz="1400" b="0" dirty="0" smtClean="0">
                <a:solidFill>
                  <a:srgbClr val="FF0000"/>
                </a:solidFill>
              </a:rPr>
              <a:t>Nueva observación de nubes</a:t>
            </a:r>
            <a:endParaRPr lang="es-AR" sz="1400" b="0" dirty="0">
              <a:solidFill>
                <a:srgbClr val="FF0000"/>
              </a:solidFill>
            </a:endParaRPr>
          </a:p>
        </p:txBody>
      </p:sp>
      <p:pic>
        <p:nvPicPr>
          <p:cNvPr id="18" name="Marcador de contenido 15"/>
          <p:cNvPicPr>
            <a:picLocks noGrp="1" noChangeAspect="1"/>
          </p:cNvPicPr>
          <p:nvPr>
            <p:ph sz="half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54" y="1745116"/>
            <a:ext cx="1114074" cy="2413827"/>
          </a:xfr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2" name="Marcador de contenido 21"/>
          <p:cNvPicPr>
            <a:picLocks noGrp="1" noChangeAspect="1"/>
          </p:cNvPicPr>
          <p:nvPr>
            <p:ph sz="half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12" y="1592263"/>
            <a:ext cx="1259497" cy="2728912"/>
          </a:xfrm>
        </p:spPr>
      </p:pic>
      <p:pic>
        <p:nvPicPr>
          <p:cNvPr id="21" name="Marcador de contenido 18"/>
          <p:cNvPicPr>
            <a:picLocks noGrp="1" noChangeAspect="1"/>
          </p:cNvPicPr>
          <p:nvPr>
            <p:ph sz="half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78" y="1934903"/>
            <a:ext cx="1108271" cy="2401255"/>
          </a:xfr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6" name="Marcador de contenido 25"/>
          <p:cNvPicPr>
            <a:picLocks noGrp="1" noChangeAspect="1"/>
          </p:cNvPicPr>
          <p:nvPr>
            <p:ph sz="half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38" y="1601788"/>
            <a:ext cx="1249973" cy="2708275"/>
          </a:xfrm>
        </p:spPr>
      </p:pic>
      <p:pic>
        <p:nvPicPr>
          <p:cNvPr id="25" name="Marcador de contenido 22"/>
          <p:cNvPicPr>
            <a:picLocks noGrp="1" noChangeAspect="1"/>
          </p:cNvPicPr>
          <p:nvPr>
            <p:ph sz="half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11" y="1577975"/>
            <a:ext cx="1266092" cy="2743200"/>
          </a:xfrm>
        </p:spPr>
      </p:pic>
      <p:sp>
        <p:nvSpPr>
          <p:cNvPr id="27" name="Google Shape;312;p7"/>
          <p:cNvSpPr/>
          <p:nvPr/>
        </p:nvSpPr>
        <p:spPr>
          <a:xfrm>
            <a:off x="3331212" y="3038037"/>
            <a:ext cx="1259497" cy="67399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3006052" y="31903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1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29" name="Google Shape;312;p7"/>
          <p:cNvSpPr/>
          <p:nvPr/>
        </p:nvSpPr>
        <p:spPr>
          <a:xfrm>
            <a:off x="6788638" y="2290568"/>
            <a:ext cx="1259497" cy="32200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6486952" y="22432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2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3. GLOBE </a:t>
            </a:r>
            <a:r>
              <a:rPr lang="es-AR" noProof="1"/>
              <a:t>Observer</a:t>
            </a:r>
            <a:endParaRPr lang="es-AR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10" y="1577975"/>
            <a:ext cx="1266092" cy="2743200"/>
          </a:xfr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4" name="Marcador de contenido 13"/>
          <p:cNvPicPr>
            <a:picLocks noGrp="1" noChangeAspect="1"/>
          </p:cNvPicPr>
          <p:nvPr>
            <p:ph sz="half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35" y="1577975"/>
            <a:ext cx="1266092" cy="2743200"/>
          </a:xfr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Marcador de contenido 14"/>
          <p:cNvPicPr>
            <a:picLocks noGrp="1" noChangeAspect="1"/>
          </p:cNvPicPr>
          <p:nvPr>
            <p:ph sz="half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60" y="1577975"/>
            <a:ext cx="1266092" cy="2743200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283029" y="4474028"/>
            <a:ext cx="2895600" cy="162197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AR" sz="1300" b="0" dirty="0" smtClean="0"/>
              <a:t>Automáticamente aparecerá:</a:t>
            </a:r>
          </a:p>
          <a:p>
            <a:pPr>
              <a:lnSpc>
                <a:spcPct val="100000"/>
              </a:lnSpc>
            </a:pPr>
            <a:r>
              <a:rPr lang="es-AR" sz="1300" b="0" dirty="0" smtClean="0"/>
              <a:t>Fecha</a:t>
            </a:r>
          </a:p>
          <a:p>
            <a:pPr>
              <a:lnSpc>
                <a:spcPct val="100000"/>
              </a:lnSpc>
            </a:pPr>
            <a:r>
              <a:rPr lang="es-AR" sz="1300" b="0" dirty="0" smtClean="0"/>
              <a:t>Hora</a:t>
            </a:r>
          </a:p>
          <a:p>
            <a:pPr>
              <a:lnSpc>
                <a:spcPct val="100000"/>
              </a:lnSpc>
            </a:pPr>
            <a:r>
              <a:rPr lang="es-AR" sz="1300" b="0" dirty="0" smtClean="0"/>
              <a:t>Latitud y longitud </a:t>
            </a:r>
            <a:r>
              <a:rPr lang="es-AR" sz="1300" b="0" dirty="0" smtClean="0">
                <a:solidFill>
                  <a:srgbClr val="FF0000"/>
                </a:solidFill>
              </a:rPr>
              <a:t>(siempre que haya activado el GPS de su teléfono)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3336659" y="4474029"/>
            <a:ext cx="2551733" cy="15349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AR" sz="1300" b="0" dirty="0" smtClean="0"/>
              <a:t>Seleccionar según su observación: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s-AR" sz="1300" b="0" dirty="0" smtClean="0">
                <a:solidFill>
                  <a:srgbClr val="FF0000"/>
                </a:solidFill>
              </a:rPr>
              <a:t>Nubes o estelas de vapor observables </a:t>
            </a:r>
            <a:r>
              <a:rPr lang="es-AR" sz="1300" b="0" dirty="0" smtClean="0"/>
              <a:t>(en éste ejemplo)</a:t>
            </a:r>
            <a:endParaRPr lang="es-AR" sz="1300" b="0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6046422" y="4476856"/>
            <a:ext cx="2965981" cy="162197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AR" sz="1300" b="0" dirty="0" smtClean="0"/>
              <a:t>Seleccionar el porcentaje del cielo (estimado) que está cubierto de nubes.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 startAt="2"/>
            </a:pPr>
            <a:r>
              <a:rPr lang="es-AR" sz="1300" b="0" dirty="0" smtClean="0">
                <a:solidFill>
                  <a:srgbClr val="FF0000"/>
                </a:solidFill>
              </a:rPr>
              <a:t>Aisladas 10-25</a:t>
            </a:r>
            <a:r>
              <a:rPr lang="es-AR" sz="1300" b="0" dirty="0" smtClean="0"/>
              <a:t> (en éste ejemplo)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AR" sz="1300" b="0" dirty="0" smtClean="0"/>
              <a:t>Continuar cargando las observaciones, según las preguntas de la aplicación.</a:t>
            </a:r>
            <a:endParaRPr lang="es-AR" sz="1300" b="0" dirty="0"/>
          </a:p>
        </p:txBody>
      </p:sp>
      <p:sp>
        <p:nvSpPr>
          <p:cNvPr id="16" name="Google Shape;312;p7"/>
          <p:cNvSpPr/>
          <p:nvPr/>
        </p:nvSpPr>
        <p:spPr>
          <a:xfrm>
            <a:off x="3979435" y="2425232"/>
            <a:ext cx="1259497" cy="32200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677749" y="23779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1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18" name="Google Shape;312;p7"/>
          <p:cNvSpPr/>
          <p:nvPr/>
        </p:nvSpPr>
        <p:spPr>
          <a:xfrm>
            <a:off x="6827655" y="2519418"/>
            <a:ext cx="1259497" cy="32200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525969" y="24720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2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Datos de GLOBE para investigaciones</a:t>
            </a:r>
            <a:endParaRPr lang="es-AR" dirty="0"/>
          </a:p>
        </p:txBody>
      </p:sp>
      <p:sp>
        <p:nvSpPr>
          <p:cNvPr id="11" name="Rectángulo 10"/>
          <p:cNvSpPr/>
          <p:nvPr/>
        </p:nvSpPr>
        <p:spPr>
          <a:xfrm>
            <a:off x="5269942" y="1816672"/>
            <a:ext cx="3539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hlinkClick r:id="rId2"/>
              </a:rPr>
              <a:t>https://www.globe.gov/es/globe-data/visualize-and-retrieve-data</a:t>
            </a:r>
            <a:endParaRPr lang="es-AR" dirty="0"/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5291" r="25119" b="5555"/>
          <a:stretch/>
        </p:blipFill>
        <p:spPr>
          <a:xfrm>
            <a:off x="114797" y="1455090"/>
            <a:ext cx="5027441" cy="2989308"/>
          </a:xfrm>
          <a:prstGeom prst="rect">
            <a:avLst/>
          </a:prstGeom>
        </p:spPr>
      </p:pic>
      <p:pic>
        <p:nvPicPr>
          <p:cNvPr id="13" name="Marcador de contenido 1"/>
          <p:cNvPicPr>
            <a:picLocks noGrp="1" noChangeAspect="1"/>
          </p:cNvPicPr>
          <p:nvPr>
            <p:ph sz="half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76371" y="3171547"/>
            <a:ext cx="5027443" cy="287884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5" name="Google Shape;312;p7"/>
          <p:cNvSpPr/>
          <p:nvPr/>
        </p:nvSpPr>
        <p:spPr>
          <a:xfrm>
            <a:off x="3048000" y="2459241"/>
            <a:ext cx="570523" cy="20059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587771" y="2368914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1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17" name="Google Shape;312;p7"/>
          <p:cNvSpPr/>
          <p:nvPr/>
        </p:nvSpPr>
        <p:spPr>
          <a:xfrm>
            <a:off x="5392939" y="5137126"/>
            <a:ext cx="1567499" cy="20059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929686" y="5046799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2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14797" y="4573062"/>
            <a:ext cx="3774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AR" dirty="0" smtClean="0"/>
              <a:t>En el menú Datos seleccionar </a:t>
            </a:r>
            <a:r>
              <a:rPr lang="es-AR" dirty="0" smtClean="0">
                <a:solidFill>
                  <a:srgbClr val="FF0000"/>
                </a:solidFill>
              </a:rPr>
              <a:t>Visualización de Datos</a:t>
            </a:r>
          </a:p>
          <a:p>
            <a:pPr marL="342900" indent="-342900">
              <a:buFont typeface="+mj-lt"/>
              <a:buAutoNum type="arabicPeriod"/>
            </a:pPr>
            <a:r>
              <a:rPr lang="es-AR" dirty="0" smtClean="0"/>
              <a:t>En la nueva pantalla seleccionar el botón azul </a:t>
            </a:r>
            <a:r>
              <a:rPr lang="es-AR" dirty="0" err="1" smtClean="0">
                <a:solidFill>
                  <a:srgbClr val="FF0000"/>
                </a:solidFill>
              </a:rPr>
              <a:t>Enter</a:t>
            </a:r>
            <a:r>
              <a:rPr lang="es-AR" dirty="0" smtClean="0">
                <a:solidFill>
                  <a:srgbClr val="FF0000"/>
                </a:solidFill>
              </a:rPr>
              <a:t> </a:t>
            </a:r>
            <a:r>
              <a:rPr lang="es-AR" dirty="0" err="1" smtClean="0">
                <a:solidFill>
                  <a:srgbClr val="FF0000"/>
                </a:solidFill>
              </a:rPr>
              <a:t>the</a:t>
            </a:r>
            <a:r>
              <a:rPr lang="es-AR" dirty="0" smtClean="0">
                <a:solidFill>
                  <a:srgbClr val="FF0000"/>
                </a:solidFill>
              </a:rPr>
              <a:t> Visualización </a:t>
            </a:r>
            <a:r>
              <a:rPr lang="es-AR" dirty="0" err="1" smtClean="0">
                <a:solidFill>
                  <a:srgbClr val="FF0000"/>
                </a:solidFill>
              </a:rPr>
              <a:t>System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20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1" name="Google Shape;303;p8" descr="Logo-Escuela-Educacion-Ppa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2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400" dirty="0"/>
              <a:t>Datos de GLOBE para </a:t>
            </a:r>
            <a:r>
              <a:rPr lang="es-AR" sz="2400" dirty="0" smtClean="0"/>
              <a:t>investigaciones: Visualización</a:t>
            </a:r>
            <a:endParaRPr lang="es-AR" sz="2400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61446" y="1400175"/>
            <a:ext cx="6702071" cy="3924300"/>
          </a:xfrm>
          <a:prstGeom prst="rect">
            <a:avLst/>
          </a:prstGeom>
        </p:spPr>
      </p:pic>
      <p:sp>
        <p:nvSpPr>
          <p:cNvPr id="11" name="Marcador de texto 10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s-AR" dirty="0" smtClean="0"/>
              <a:t>En el </a:t>
            </a:r>
            <a:r>
              <a:rPr lang="es-AR" dirty="0" err="1" smtClean="0"/>
              <a:t>Webinar</a:t>
            </a:r>
            <a:r>
              <a:rPr lang="es-AR" dirty="0" smtClean="0"/>
              <a:t> 4 explicaremos cómo descargar los datos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526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0371" y="2024276"/>
            <a:ext cx="5421086" cy="319241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372" y="1179211"/>
            <a:ext cx="8264978" cy="404513"/>
          </a:xfrm>
        </p:spPr>
        <p:txBody>
          <a:bodyPr>
            <a:noAutofit/>
          </a:bodyPr>
          <a:lstStyle/>
          <a:p>
            <a:pPr algn="ctr"/>
            <a:r>
              <a:rPr lang="es-AR" sz="2800" b="0" dirty="0" smtClean="0"/>
              <a:t>Otras fuentes de datos</a:t>
            </a:r>
            <a:endParaRPr lang="es-AR" sz="2800" b="0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0"/>
          </p:nvPr>
        </p:nvSpPr>
        <p:spPr>
          <a:xfrm>
            <a:off x="5932714" y="1730828"/>
            <a:ext cx="2582635" cy="3931483"/>
          </a:xfrm>
        </p:spPr>
        <p:txBody>
          <a:bodyPr/>
          <a:lstStyle/>
          <a:p>
            <a:pPr marL="0" indent="0">
              <a:buNone/>
            </a:pPr>
            <a:r>
              <a:rPr lang="es-AR" dirty="0" smtClean="0"/>
              <a:t>Episodios históricos del fenómeno ENSO (Niño y Niña)</a:t>
            </a:r>
          </a:p>
          <a:p>
            <a:pPr marL="342900" indent="-342900">
              <a:buFont typeface="+mj-lt"/>
              <a:buAutoNum type="arabicPeriod"/>
            </a:pPr>
            <a:r>
              <a:rPr lang="es-AR" b="0" dirty="0" smtClean="0"/>
              <a:t>Datos desde 1950 al presente</a:t>
            </a:r>
          </a:p>
          <a:p>
            <a:pPr marL="342900" indent="-342900">
              <a:buFont typeface="+mj-lt"/>
              <a:buAutoNum type="arabicPeriod"/>
            </a:pPr>
            <a:r>
              <a:rPr lang="es-AR" b="0" dirty="0" smtClean="0"/>
              <a:t>Datos agrupados por trimestres</a:t>
            </a:r>
          </a:p>
          <a:p>
            <a:pPr marL="342900" indent="-342900">
              <a:buFont typeface="+mj-lt"/>
              <a:buAutoNum type="arabicPeriod"/>
            </a:pPr>
            <a:r>
              <a:rPr lang="es-AR" b="0" dirty="0" smtClean="0"/>
              <a:t>Anomalías de temperatura:</a:t>
            </a:r>
          </a:p>
          <a:p>
            <a:pPr marL="631825" lvl="1" indent="-342900"/>
            <a:r>
              <a:rPr lang="es-AR" dirty="0" smtClean="0"/>
              <a:t>Rojo (Cálido)</a:t>
            </a:r>
          </a:p>
          <a:p>
            <a:pPr marL="631825" lvl="1" indent="-342900"/>
            <a:r>
              <a:rPr lang="es-AR" b="0" dirty="0" smtClean="0"/>
              <a:t>Azul (Frío)</a:t>
            </a:r>
          </a:p>
          <a:p>
            <a:pPr marL="631825" lvl="1" indent="-342900"/>
            <a:endParaRPr lang="es-AR" dirty="0"/>
          </a:p>
          <a:p>
            <a:pPr marL="288925" lvl="1" indent="0">
              <a:buNone/>
            </a:pPr>
            <a:r>
              <a:rPr lang="es-AR" dirty="0">
                <a:hlinkClick r:id="rId4"/>
              </a:rPr>
              <a:t>https://</a:t>
            </a:r>
            <a:r>
              <a:rPr lang="es-AR" dirty="0" smtClean="0">
                <a:hlinkClick r:id="rId4"/>
              </a:rPr>
              <a:t>bit.ly/2T3fF6g</a:t>
            </a:r>
            <a:r>
              <a:rPr lang="es-AR" dirty="0" smtClean="0"/>
              <a:t> </a:t>
            </a:r>
            <a:endParaRPr lang="es-AR" b="0" dirty="0"/>
          </a:p>
        </p:txBody>
      </p:sp>
    </p:spTree>
    <p:extLst>
      <p:ext uri="{BB962C8B-B14F-4D97-AF65-F5344CB8AC3E}">
        <p14:creationId xmlns:p14="http://schemas.microsoft.com/office/powerpoint/2010/main" val="378764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Google Shape;233;p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075484"/>
              </p:ext>
            </p:extLst>
          </p:nvPr>
        </p:nvGraphicFramePr>
        <p:xfrm>
          <a:off x="273181" y="849673"/>
          <a:ext cx="8709300" cy="51562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349125"/>
                <a:gridCol w="2023675"/>
                <a:gridCol w="53365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Fechas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Título</a:t>
                      </a:r>
                      <a:endParaRPr sz="16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Descripción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b="1" u="none" strike="noStrike" cap="none"/>
                        <a:t>9 de agosto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Visión general</a:t>
                      </a:r>
                      <a:endParaRPr sz="1600" b="1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Presentación de investigaciones en IVSS y de GLOBE </a:t>
                      </a:r>
                      <a:r>
                        <a:rPr lang="es-AR" sz="1600" u="none" strike="noStrike" cap="none" dirty="0" err="1"/>
                        <a:t>Games</a:t>
                      </a:r>
                      <a:r>
                        <a:rPr lang="es-AR" sz="1600" u="none" strike="noStrike" cap="none" dirty="0"/>
                        <a:t>. Empezar una investigación desde cero. Método científico.</a:t>
                      </a:r>
                      <a:endParaRPr sz="1600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23 de agosto</a:t>
                      </a:r>
                      <a:endParaRPr sz="1400" b="1" u="none" strike="noStrike" cap="none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dirty="0"/>
                        <a:t>Plan d</a:t>
                      </a:r>
                      <a:r>
                        <a:rPr lang="es-AR" sz="1600" b="1" u="none" strike="noStrike" cap="none" dirty="0"/>
                        <a:t>e investigación. </a:t>
                      </a:r>
                      <a:r>
                        <a:rPr lang="es-AR" sz="1600" b="1" dirty="0"/>
                        <a:t>Ejemplos de investigaciones</a:t>
                      </a:r>
                      <a:endParaRPr sz="1400" b="1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Presentación de investigaciones realizadas por estudiantes latinoamericanos. Ideas de investigación. BUNDLE</a:t>
                      </a:r>
                      <a:r>
                        <a:rPr lang="es-AR" sz="1600" dirty="0"/>
                        <a:t> PROTOCOLS</a:t>
                      </a:r>
                      <a:endParaRPr sz="16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dirty="0"/>
                        <a:t>(Combo de protocolos)  </a:t>
                      </a:r>
                      <a:endParaRPr sz="1600" u="none" strike="noStrike" cap="none" dirty="0"/>
                    </a:p>
                  </a:txBody>
                  <a:tcPr marL="91450" marR="91450" marT="45725" marB="45725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13 de septiembre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Metodología de investigación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Protocolos </a:t>
                      </a:r>
                      <a:r>
                        <a:rPr lang="es-AR" sz="1600" dirty="0"/>
                        <a:t>GLOBE. ¿Dónde y cómo obtener datos de GLOBE?  </a:t>
                      </a:r>
                      <a:r>
                        <a:rPr lang="es-AR" sz="1600" u="none" strike="noStrike" cap="none" dirty="0"/>
                        <a:t>Otras fuentes de datos. Buenas prácticas de investiga</a:t>
                      </a:r>
                      <a:r>
                        <a:rPr lang="es-AR" sz="1600" dirty="0"/>
                        <a:t>ción</a:t>
                      </a:r>
                      <a:r>
                        <a:rPr lang="es-AR" sz="1600" u="none" strike="noStrike" cap="none" dirty="0"/>
                        <a:t>.</a:t>
                      </a:r>
                      <a:endParaRPr sz="1600" u="none" strike="noStrike" cap="none" dirty="0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27 de septiembre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Presentación de resultados</a:t>
                      </a:r>
                      <a:endParaRPr sz="16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/>
                        <a:t>Descargar datos y visualizaciones en GLOBE y otros. Descargar y procesar archivos csv. Descargar archivos kml en GLOBE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11 de octubre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Análisis de datos. Discusión y </a:t>
                      </a:r>
                      <a:r>
                        <a:rPr lang="es-AR" sz="1600" b="1"/>
                        <a:t>Co</a:t>
                      </a:r>
                      <a:r>
                        <a:rPr lang="es-AR" sz="1600" b="1" u="none" strike="noStrike" cap="none"/>
                        <a:t>nclusiones</a:t>
                      </a:r>
                      <a:endParaRPr sz="16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/>
                        <a:t>¿Cómo mostrar los datos? Promedios, frecuencias, histogramas, tablas, líneas de tendencia, correlaciones, otros.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25 de octubre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/>
                        <a:t>Redacción del reporte de investigación.</a:t>
                      </a:r>
                      <a:endParaRPr sz="16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u="none" strike="noStrike" cap="none"/>
                        <a:t>Las secciones del informe. Formato APA para citas en el texto, bibliografía. Plagio.</a:t>
                      </a:r>
                      <a:endParaRPr sz="16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b="1" u="none" strike="noStrike" cap="none" dirty="0"/>
                        <a:t>1 de noviembre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b="1" u="none" strike="noStrike" cap="none" dirty="0"/>
                        <a:t>Presentación de la investigación. </a:t>
                      </a:r>
                      <a:r>
                        <a:rPr lang="es-AR" sz="1600" b="1" u="none" strike="noStrike" cap="none" dirty="0" err="1"/>
                        <a:t>Badges</a:t>
                      </a:r>
                      <a:endParaRPr sz="1600" b="1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strike="noStrike" cap="none" dirty="0"/>
                        <a:t>Presentación con diapositivas, poster, video. Otros recursos CODAP. ¿Cómo aplicar a los </a:t>
                      </a:r>
                      <a:r>
                        <a:rPr lang="es-AR" sz="1600" u="none" strike="noStrike" cap="none" dirty="0" err="1"/>
                        <a:t>Badges</a:t>
                      </a:r>
                      <a:r>
                        <a:rPr lang="es-AR" sz="1600" u="none" strike="noStrike" cap="none" dirty="0"/>
                        <a:t>?</a:t>
                      </a:r>
                      <a:endParaRPr sz="1600" u="none" strike="noStrike" cap="none" dirty="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4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372" y="1179211"/>
            <a:ext cx="8264978" cy="404513"/>
          </a:xfrm>
        </p:spPr>
        <p:txBody>
          <a:bodyPr>
            <a:noAutofit/>
          </a:bodyPr>
          <a:lstStyle/>
          <a:p>
            <a:pPr algn="ctr"/>
            <a:r>
              <a:rPr lang="es-AR" sz="2800" b="0" dirty="0" smtClean="0"/>
              <a:t>Otras fuentes de datos</a:t>
            </a:r>
            <a:endParaRPr lang="es-AR" sz="2800" b="0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0"/>
          </p:nvPr>
        </p:nvSpPr>
        <p:spPr>
          <a:xfrm>
            <a:off x="5932714" y="2046514"/>
            <a:ext cx="2797038" cy="361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b="0" dirty="0" smtClean="0"/>
              <a:t>Imágenes de cambios ambientales</a:t>
            </a:r>
          </a:p>
          <a:p>
            <a:pPr marL="0" indent="0">
              <a:buNone/>
            </a:pPr>
            <a:r>
              <a:rPr lang="es-AR" b="0" dirty="0" smtClean="0"/>
              <a:t>Gráficos y visualizaciones desde 1980 al presente</a:t>
            </a:r>
          </a:p>
          <a:p>
            <a:pPr marL="0" indent="0">
              <a:buNone/>
            </a:pPr>
            <a:r>
              <a:rPr lang="es-AR" b="0" dirty="0" smtClean="0"/>
              <a:t>Interactividades</a:t>
            </a:r>
          </a:p>
          <a:p>
            <a:pPr marL="0" indent="0">
              <a:buNone/>
            </a:pPr>
            <a:r>
              <a:rPr lang="es-AR" b="0" dirty="0" smtClean="0"/>
              <a:t>Exploración de la Tierra en tiempo real (últimos datos de satélites),</a:t>
            </a:r>
          </a:p>
          <a:p>
            <a:pPr marL="0" indent="0">
              <a:buNone/>
            </a:pPr>
            <a:endParaRPr lang="es-AR" b="0" dirty="0" smtClean="0"/>
          </a:p>
          <a:p>
            <a:pPr marL="0" indent="0">
              <a:buNone/>
            </a:pPr>
            <a:r>
              <a:rPr lang="es-AR" b="0" dirty="0">
                <a:hlinkClick r:id="rId3"/>
              </a:rPr>
              <a:t>https://climate.nasa.gov/</a:t>
            </a:r>
            <a:endParaRPr lang="es-AR" b="0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 r="38214" b="7883"/>
          <a:stretch/>
        </p:blipFill>
        <p:spPr>
          <a:xfrm>
            <a:off x="152400" y="1730828"/>
            <a:ext cx="5497286" cy="42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372" y="1179211"/>
            <a:ext cx="8264978" cy="404513"/>
          </a:xfrm>
        </p:spPr>
        <p:txBody>
          <a:bodyPr>
            <a:noAutofit/>
          </a:bodyPr>
          <a:lstStyle/>
          <a:p>
            <a:pPr algn="ctr"/>
            <a:r>
              <a:rPr lang="es-AR" sz="2800" b="0" dirty="0" smtClean="0"/>
              <a:t>Otras fuentes de datos</a:t>
            </a:r>
            <a:endParaRPr lang="es-AR" sz="2800" b="0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0"/>
          </p:nvPr>
        </p:nvSpPr>
        <p:spPr>
          <a:xfrm>
            <a:off x="5932714" y="2046514"/>
            <a:ext cx="2906486" cy="361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b="0" dirty="0" smtClean="0"/>
              <a:t>Se puede acceder a mapas, gráficos, imágenes satelitales.</a:t>
            </a:r>
          </a:p>
          <a:p>
            <a:pPr marL="0" indent="0">
              <a:buNone/>
            </a:pPr>
            <a:endParaRPr lang="es-AR" b="0" dirty="0"/>
          </a:p>
          <a:p>
            <a:pPr marL="0" indent="0">
              <a:buNone/>
            </a:pPr>
            <a:r>
              <a:rPr lang="es-AR" b="0" dirty="0" smtClean="0"/>
              <a:t>Guías para utilizar en el aula.</a:t>
            </a:r>
          </a:p>
          <a:p>
            <a:pPr marL="0" indent="0">
              <a:buNone/>
            </a:pPr>
            <a:endParaRPr lang="es-AR" b="0" dirty="0"/>
          </a:p>
          <a:p>
            <a:pPr marL="0" indent="0">
              <a:buNone/>
            </a:pPr>
            <a:r>
              <a:rPr lang="es-AR" sz="1400" b="0" dirty="0">
                <a:hlinkClick r:id="rId3"/>
              </a:rPr>
              <a:t>https://mynasadata.larc.nasa.gov/</a:t>
            </a:r>
            <a:endParaRPr lang="es-AR" sz="1400" b="0" dirty="0"/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15864" r="38214" b="8158"/>
          <a:stretch/>
        </p:blipFill>
        <p:spPr>
          <a:xfrm>
            <a:off x="54426" y="1948710"/>
            <a:ext cx="5802086" cy="401332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112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13115" y="878863"/>
            <a:ext cx="6400800" cy="404513"/>
          </a:xfrm>
        </p:spPr>
        <p:txBody>
          <a:bodyPr>
            <a:noAutofit/>
          </a:bodyPr>
          <a:lstStyle/>
          <a:p>
            <a:pPr algn="ctr"/>
            <a:r>
              <a:rPr lang="es-AR" sz="2800" b="0" dirty="0"/>
              <a:t>Otras fuentes de datos</a:t>
            </a:r>
            <a:endParaRPr lang="es-AR" sz="2800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/>
          </p:nvPr>
        </p:nvSpPr>
        <p:spPr>
          <a:xfrm>
            <a:off x="5995347" y="1604662"/>
            <a:ext cx="2905896" cy="405765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AR" dirty="0" err="1" smtClean="0"/>
              <a:t>Meteoblue</a:t>
            </a:r>
            <a:r>
              <a:rPr lang="es-AR" dirty="0" smtClean="0"/>
              <a:t> </a:t>
            </a:r>
            <a:r>
              <a:rPr lang="es-AR" b="0" dirty="0" smtClean="0"/>
              <a:t>pronostica el tiempo y se accede a un archivo histórico basado en información de satélites</a:t>
            </a:r>
            <a:r>
              <a:rPr lang="es-AR" b="0" dirty="0"/>
              <a:t> </a:t>
            </a:r>
            <a:r>
              <a:rPr lang="es-AR" b="0" dirty="0" smtClean="0"/>
              <a:t>de cualquier lugar.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s-AR" b="0" dirty="0" smtClean="0">
                <a:hlinkClick r:id="rId3"/>
              </a:rPr>
              <a:t>Clima (modelado)</a:t>
            </a:r>
            <a:r>
              <a:rPr lang="es-AR" b="0" dirty="0" smtClean="0"/>
              <a:t>: temperaturas, precipitaciones, cobertura de nubes, días con sol, velocidad y dirección del viento.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s-AR" b="0" dirty="0" smtClean="0">
                <a:hlinkClick r:id="rId4"/>
              </a:rPr>
              <a:t>Archivo meteorológico</a:t>
            </a:r>
            <a:r>
              <a:rPr lang="es-AR" b="0" dirty="0" smtClean="0"/>
              <a:t>: datos de 15 días, 1 mes, 1 año (gratuito).</a:t>
            </a:r>
          </a:p>
          <a:p>
            <a:pPr marL="0" indent="0">
              <a:lnSpc>
                <a:spcPct val="110000"/>
              </a:lnSpc>
              <a:buNone/>
            </a:pPr>
            <a:endParaRPr lang="es-AR" b="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s-AR" sz="1500" b="0" dirty="0">
                <a:hlinkClick r:id="rId5"/>
              </a:rPr>
              <a:t>https://www.meteoblue.com/es</a:t>
            </a:r>
            <a:endParaRPr lang="es-AR" sz="1500" b="0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225" y="1347606"/>
            <a:ext cx="2707812" cy="280935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1427" y="1381467"/>
            <a:ext cx="2715530" cy="288573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122" y="4071256"/>
            <a:ext cx="4218221" cy="2023501"/>
          </a:xfrm>
          <a:prstGeom prst="rect">
            <a:avLst/>
          </a:prstGeom>
        </p:spPr>
      </p:pic>
      <p:sp>
        <p:nvSpPr>
          <p:cNvPr id="14" name="Google Shape;312;p7"/>
          <p:cNvSpPr/>
          <p:nvPr/>
        </p:nvSpPr>
        <p:spPr>
          <a:xfrm>
            <a:off x="295225" y="2264230"/>
            <a:ext cx="550681" cy="8855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27515" y="2200784"/>
            <a:ext cx="1540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800" dirty="0" smtClean="0">
                <a:solidFill>
                  <a:srgbClr val="FF0000"/>
                </a:solidFill>
              </a:rPr>
              <a:t>1</a:t>
            </a:r>
            <a:endParaRPr lang="es-AR" sz="800" dirty="0">
              <a:solidFill>
                <a:srgbClr val="FF0000"/>
              </a:solidFill>
            </a:endParaRPr>
          </a:p>
        </p:txBody>
      </p:sp>
      <p:sp>
        <p:nvSpPr>
          <p:cNvPr id="16" name="Google Shape;312;p7"/>
          <p:cNvSpPr/>
          <p:nvPr/>
        </p:nvSpPr>
        <p:spPr>
          <a:xfrm>
            <a:off x="3141427" y="2557433"/>
            <a:ext cx="550681" cy="8855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973717" y="2493987"/>
            <a:ext cx="1540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800" dirty="0" smtClean="0">
                <a:solidFill>
                  <a:srgbClr val="FF0000"/>
                </a:solidFill>
              </a:rPr>
              <a:t>2</a:t>
            </a:r>
            <a:endParaRPr lang="es-AR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513115" y="878863"/>
            <a:ext cx="6400800" cy="404513"/>
          </a:xfrm>
        </p:spPr>
        <p:txBody>
          <a:bodyPr>
            <a:noAutofit/>
          </a:bodyPr>
          <a:lstStyle/>
          <a:p>
            <a:pPr algn="ctr"/>
            <a:r>
              <a:rPr lang="es-AR" sz="2800" b="0" dirty="0"/>
              <a:t>Otras fuentes de datos</a:t>
            </a:r>
            <a:endParaRPr lang="es-AR" sz="2800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/>
          </p:nvPr>
        </p:nvSpPr>
        <p:spPr>
          <a:xfrm>
            <a:off x="6346371" y="1604662"/>
            <a:ext cx="2554871" cy="40576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AR" sz="1500" b="0" dirty="0" smtClean="0">
                <a:hlinkClick r:id="rId3"/>
              </a:rPr>
              <a:t>Google </a:t>
            </a:r>
            <a:r>
              <a:rPr lang="es-AR" sz="1500" b="0" dirty="0" err="1" smtClean="0">
                <a:hlinkClick r:id="rId3"/>
              </a:rPr>
              <a:t>Earth</a:t>
            </a:r>
            <a:r>
              <a:rPr lang="es-AR" sz="1500" b="0" dirty="0" smtClean="0">
                <a:hlinkClick r:id="rId3"/>
              </a:rPr>
              <a:t> </a:t>
            </a:r>
            <a:r>
              <a:rPr lang="es-AR" sz="1500" b="0" dirty="0" err="1" smtClean="0">
                <a:hlinkClick r:id="rId3"/>
              </a:rPr>
              <a:t>Engine</a:t>
            </a:r>
            <a:endParaRPr lang="es-AR" sz="1500" b="0" dirty="0" smtClean="0"/>
          </a:p>
          <a:p>
            <a:pPr>
              <a:lnSpc>
                <a:spcPct val="110000"/>
              </a:lnSpc>
            </a:pPr>
            <a:r>
              <a:rPr lang="es-AR" sz="1500" b="0" dirty="0" smtClean="0"/>
              <a:t>Combina imágenes satelitales y datos geoespaciales para analizar cualquier lugar.</a:t>
            </a:r>
          </a:p>
          <a:p>
            <a:pPr>
              <a:lnSpc>
                <a:spcPct val="110000"/>
              </a:lnSpc>
            </a:pPr>
            <a:r>
              <a:rPr lang="es-AR" sz="1500" b="0" dirty="0" err="1" smtClean="0">
                <a:hlinkClick r:id="rId4"/>
              </a:rPr>
              <a:t>Timelapse</a:t>
            </a:r>
            <a:r>
              <a:rPr lang="es-AR" sz="1500" b="0" dirty="0" smtClean="0"/>
              <a:t> combina imágenes satelitales de diferentes años en el mismo sitio (para detectar cambios)</a:t>
            </a:r>
          </a:p>
          <a:p>
            <a:pPr>
              <a:lnSpc>
                <a:spcPct val="110000"/>
              </a:lnSpc>
            </a:pPr>
            <a:r>
              <a:rPr lang="es-AR" sz="1500" b="0" dirty="0" err="1" smtClean="0">
                <a:hlinkClick r:id="rId5"/>
              </a:rPr>
              <a:t>Datasets</a:t>
            </a:r>
            <a:r>
              <a:rPr lang="es-AR" sz="1500" b="0" dirty="0">
                <a:hlinkClick r:id="rId5"/>
              </a:rPr>
              <a:t> </a:t>
            </a:r>
            <a:r>
              <a:rPr lang="es-AR" sz="1500" b="0" dirty="0" smtClean="0"/>
              <a:t>(tiene imágenes </a:t>
            </a:r>
            <a:r>
              <a:rPr lang="es-AR" sz="1500" b="0" dirty="0"/>
              <a:t>históricas y conjuntos de datos científicos, actualizados </a:t>
            </a:r>
            <a:r>
              <a:rPr lang="es-AR" sz="1500" b="0" dirty="0" smtClean="0"/>
              <a:t>diariamente).</a:t>
            </a:r>
            <a:endParaRPr lang="es-AR" sz="1500" b="0" dirty="0"/>
          </a:p>
        </p:txBody>
      </p:sp>
      <p:pic>
        <p:nvPicPr>
          <p:cNvPr id="18" name="Marcador de contenido 17"/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11" y="1436914"/>
            <a:ext cx="3866203" cy="42628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t="15079" r="61190" b="7672"/>
          <a:stretch/>
        </p:blipFill>
        <p:spPr>
          <a:xfrm>
            <a:off x="2939143" y="2330459"/>
            <a:ext cx="3296279" cy="369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Otras fuentes de datos</a:t>
            </a:r>
            <a:endParaRPr lang="es-AR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495300" y="1564313"/>
            <a:ext cx="3989236" cy="4422829"/>
          </a:xfrm>
        </p:spPr>
        <p:txBody>
          <a:bodyPr>
            <a:noAutofit/>
          </a:bodyPr>
          <a:lstStyle/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500" b="0" dirty="0" err="1">
                <a:hlinkClick r:id="rId3"/>
              </a:rPr>
              <a:t>Crop</a:t>
            </a:r>
            <a:r>
              <a:rPr lang="es-AR" sz="1500" b="0" dirty="0">
                <a:hlinkClick r:id="rId3"/>
              </a:rPr>
              <a:t> </a:t>
            </a:r>
            <a:r>
              <a:rPr lang="es-AR" sz="1500" b="0" dirty="0" smtClean="0">
                <a:hlinkClick r:id="rId3"/>
              </a:rPr>
              <a:t>Explorer </a:t>
            </a:r>
            <a:r>
              <a:rPr lang="es-AR" sz="1500" b="0" dirty="0" smtClean="0"/>
              <a:t>(Explorador de cultivos en el mundo a través de imágenes satelitales)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500" b="0" dirty="0" err="1">
                <a:hlinkClick r:id="rId4"/>
              </a:rPr>
              <a:t>Aqueduct</a:t>
            </a:r>
            <a:r>
              <a:rPr lang="es-AR" sz="1500" b="0" dirty="0">
                <a:hlinkClick r:id="rId4"/>
              </a:rPr>
              <a:t> </a:t>
            </a:r>
            <a:r>
              <a:rPr lang="es-AR" sz="1500" b="0" dirty="0"/>
              <a:t>Global </a:t>
            </a:r>
            <a:r>
              <a:rPr lang="es-AR" sz="1500" b="0" dirty="0" err="1" smtClean="0"/>
              <a:t>Maps</a:t>
            </a:r>
            <a:r>
              <a:rPr lang="es-AR" sz="1500" b="0" dirty="0" smtClean="0"/>
              <a:t> (mapa de riesgos asociados al agua – sequías, inundaciones)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hlinkClick r:id="rId5"/>
              </a:rPr>
              <a:t>Atlas of Forest Landscape Restoration </a:t>
            </a:r>
            <a:r>
              <a:rPr lang="en-US" sz="1500" b="0" dirty="0" smtClean="0">
                <a:hlinkClick r:id="rId5"/>
              </a:rPr>
              <a:t>Opportunities </a:t>
            </a:r>
            <a:r>
              <a:rPr lang="en-US" sz="1500" b="0" dirty="0" smtClean="0"/>
              <a:t>(</a:t>
            </a:r>
            <a:r>
              <a:rPr lang="en-US" sz="1500" b="0" dirty="0" err="1" smtClean="0"/>
              <a:t>explorar</a:t>
            </a:r>
            <a:r>
              <a:rPr lang="en-US" sz="1500" b="0" dirty="0" smtClean="0"/>
              <a:t> </a:t>
            </a:r>
            <a:r>
              <a:rPr lang="en-US" sz="1500" b="0" dirty="0" err="1" smtClean="0"/>
              <a:t>áreas</a:t>
            </a:r>
            <a:r>
              <a:rPr lang="en-US" sz="1500" b="0" dirty="0" smtClean="0"/>
              <a:t> </a:t>
            </a:r>
            <a:r>
              <a:rPr lang="en-US" sz="1500" b="0" dirty="0" err="1" smtClean="0"/>
              <a:t>intactas</a:t>
            </a:r>
            <a:r>
              <a:rPr lang="en-US" sz="1500" b="0" dirty="0" smtClean="0"/>
              <a:t>, </a:t>
            </a:r>
            <a:r>
              <a:rPr lang="en-US" sz="1500" b="0" dirty="0" err="1" smtClean="0"/>
              <a:t>fragmentadas</a:t>
            </a:r>
            <a:r>
              <a:rPr lang="en-US" sz="1500" b="0" dirty="0" smtClean="0"/>
              <a:t>, </a:t>
            </a:r>
            <a:r>
              <a:rPr lang="en-US" sz="1500" b="0" dirty="0" err="1" smtClean="0"/>
              <a:t>degradadas</a:t>
            </a:r>
            <a:r>
              <a:rPr lang="en-US" sz="1500" b="0" dirty="0" smtClean="0"/>
              <a:t> y </a:t>
            </a:r>
            <a:r>
              <a:rPr lang="en-US" sz="1500" b="0" dirty="0" err="1" smtClean="0"/>
              <a:t>deforestadas</a:t>
            </a:r>
            <a:r>
              <a:rPr lang="en-US" sz="1500" b="0" dirty="0" smtClean="0"/>
              <a:t>. </a:t>
            </a:r>
            <a:r>
              <a:rPr lang="en-US" sz="1500" b="0" dirty="0" err="1" smtClean="0"/>
              <a:t>Posibles</a:t>
            </a:r>
            <a:r>
              <a:rPr lang="en-US" sz="1500" b="0" dirty="0" smtClean="0"/>
              <a:t> </a:t>
            </a:r>
            <a:r>
              <a:rPr lang="en-US" sz="1500" b="0" dirty="0" err="1" smtClean="0"/>
              <a:t>sitios</a:t>
            </a:r>
            <a:r>
              <a:rPr lang="en-US" sz="1500" b="0" dirty="0" smtClean="0"/>
              <a:t> de </a:t>
            </a:r>
            <a:r>
              <a:rPr lang="en-US" sz="1500" b="0" dirty="0" err="1" smtClean="0"/>
              <a:t>restauración</a:t>
            </a:r>
            <a:r>
              <a:rPr lang="en-US" sz="1500" b="0" dirty="0" smtClean="0"/>
              <a:t>).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hlinkClick r:id="rId6"/>
              </a:rPr>
              <a:t>Dartmouth Flood </a:t>
            </a:r>
            <a:r>
              <a:rPr lang="en-US" sz="1500" b="0" dirty="0" smtClean="0">
                <a:hlinkClick r:id="rId6"/>
              </a:rPr>
              <a:t>Observatory </a:t>
            </a:r>
            <a:r>
              <a:rPr lang="en-US" sz="1500" b="0" dirty="0" smtClean="0"/>
              <a:t>(</a:t>
            </a:r>
            <a:r>
              <a:rPr lang="es-AR" sz="1500" b="0" dirty="0" smtClean="0"/>
              <a:t>explorar</a:t>
            </a:r>
            <a:r>
              <a:rPr lang="en-US" sz="1500" b="0" dirty="0" smtClean="0"/>
              <a:t> </a:t>
            </a:r>
            <a:r>
              <a:rPr lang="en-US" sz="1500" b="0" dirty="0" err="1" smtClean="0"/>
              <a:t>áreas</a:t>
            </a:r>
            <a:r>
              <a:rPr lang="en-US" sz="1500" b="0" dirty="0" smtClean="0"/>
              <a:t> </a:t>
            </a:r>
            <a:r>
              <a:rPr lang="es-AR" sz="1500" b="0" dirty="0" smtClean="0"/>
              <a:t>inundadas por año)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500" b="0" dirty="0" err="1">
                <a:hlinkClick r:id="rId7"/>
              </a:rPr>
              <a:t>Flood</a:t>
            </a:r>
            <a:r>
              <a:rPr lang="es-AR" sz="1500" b="0" dirty="0">
                <a:hlinkClick r:id="rId7"/>
              </a:rPr>
              <a:t> </a:t>
            </a:r>
            <a:r>
              <a:rPr lang="es-AR" sz="1500" b="0" dirty="0" err="1" smtClean="0">
                <a:hlinkClick r:id="rId7"/>
              </a:rPr>
              <a:t>Maps</a:t>
            </a:r>
            <a:r>
              <a:rPr lang="es-AR" sz="1500" b="0" dirty="0" smtClean="0">
                <a:hlinkClick r:id="rId7"/>
              </a:rPr>
              <a:t> </a:t>
            </a:r>
            <a:r>
              <a:rPr lang="es-AR" sz="1500" b="0" dirty="0" smtClean="0"/>
              <a:t>(simulador de inundaciones por aumento del nivel del mar)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sz="half" idx="10"/>
          </p:nvPr>
        </p:nvSpPr>
        <p:spPr>
          <a:xfrm>
            <a:off x="4591547" y="1564314"/>
            <a:ext cx="3989236" cy="4422828"/>
          </a:xfrm>
        </p:spPr>
        <p:txBody>
          <a:bodyPr>
            <a:normAutofit fontScale="62500" lnSpcReduction="20000"/>
          </a:bodyPr>
          <a:lstStyle/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>
                <a:hlinkClick r:id="rId8"/>
              </a:rPr>
              <a:t>Data </a:t>
            </a:r>
            <a:r>
              <a:rPr lang="es-AR" b="0" dirty="0" err="1">
                <a:hlinkClick r:id="rId8"/>
              </a:rPr>
              <a:t>Basin</a:t>
            </a:r>
            <a:r>
              <a:rPr lang="es-AR" b="0" dirty="0">
                <a:hlinkClick r:id="rId8"/>
              </a:rPr>
              <a:t> </a:t>
            </a:r>
            <a:r>
              <a:rPr lang="es-AR" b="0" dirty="0"/>
              <a:t>es una plataforma de mapas y análisis científicos que apoya el aprendizaje, la investigación y la gestión medioambiental sustentable.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 smtClean="0">
                <a:hlinkClick r:id="rId9"/>
              </a:rPr>
              <a:t>NOAA </a:t>
            </a:r>
            <a:r>
              <a:rPr lang="es-AR" b="0" dirty="0" err="1" smtClean="0">
                <a:hlinkClick r:id="rId9"/>
              </a:rPr>
              <a:t>Climate</a:t>
            </a:r>
            <a:r>
              <a:rPr lang="es-AR" b="0" dirty="0">
                <a:hlinkClick r:id="rId9"/>
              </a:rPr>
              <a:t> </a:t>
            </a:r>
            <a:r>
              <a:rPr lang="es-AR" b="0" dirty="0" smtClean="0"/>
              <a:t>(Explorar mapas, datos y gráficos del clima y </a:t>
            </a:r>
            <a:r>
              <a:rPr lang="es-AR" b="0" dirty="0" err="1" smtClean="0"/>
              <a:t>paleoclima</a:t>
            </a:r>
            <a:r>
              <a:rPr lang="es-AR" b="0" dirty="0" smtClean="0"/>
              <a:t>, recorrido de huracanes, tormentas severas). Seleccionar la opción </a:t>
            </a:r>
            <a:r>
              <a:rPr lang="es-AR" b="0" dirty="0" smtClean="0">
                <a:solidFill>
                  <a:srgbClr val="FF0000"/>
                </a:solidFill>
              </a:rPr>
              <a:t>global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 err="1">
                <a:hlinkClick r:id="rId10"/>
              </a:rPr>
              <a:t>Paleoclimatology</a:t>
            </a:r>
            <a:r>
              <a:rPr lang="es-AR" b="0" dirty="0">
                <a:hlinkClick r:id="rId10"/>
              </a:rPr>
              <a:t> </a:t>
            </a:r>
            <a:r>
              <a:rPr lang="es-AR" b="0" dirty="0" err="1" smtClean="0">
                <a:hlinkClick r:id="rId10"/>
              </a:rPr>
              <a:t>Datasets</a:t>
            </a:r>
            <a:r>
              <a:rPr lang="es-AR" b="0" dirty="0" smtClean="0">
                <a:hlinkClick r:id="rId10"/>
              </a:rPr>
              <a:t> </a:t>
            </a:r>
            <a:r>
              <a:rPr lang="es-AR" b="0" dirty="0" smtClean="0"/>
              <a:t>(Explorar datos y reconstrucciones </a:t>
            </a:r>
            <a:r>
              <a:rPr lang="es-AR" b="0" dirty="0" err="1" smtClean="0"/>
              <a:t>paleoclimáticas</a:t>
            </a:r>
            <a:r>
              <a:rPr lang="es-AR" b="0" dirty="0" smtClean="0"/>
              <a:t> en distintos sitios) </a:t>
            </a:r>
            <a:r>
              <a:rPr lang="es-AR" b="0" dirty="0" smtClean="0">
                <a:hlinkClick r:id="rId11"/>
              </a:rPr>
              <a:t>Mapa</a:t>
            </a:r>
            <a:endParaRPr lang="es-AR" b="0" dirty="0" smtClean="0"/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 smtClean="0">
                <a:hlinkClick r:id="rId12"/>
              </a:rPr>
              <a:t>Global </a:t>
            </a:r>
            <a:r>
              <a:rPr lang="es-AR" b="0" dirty="0" err="1">
                <a:hlinkClick r:id="rId12"/>
              </a:rPr>
              <a:t>F</a:t>
            </a:r>
            <a:r>
              <a:rPr lang="es-AR" b="0" dirty="0" err="1" smtClean="0">
                <a:hlinkClick r:id="rId12"/>
              </a:rPr>
              <a:t>orest</a:t>
            </a:r>
            <a:r>
              <a:rPr lang="es-AR" b="0" dirty="0" smtClean="0">
                <a:hlinkClick r:id="rId12"/>
              </a:rPr>
              <a:t> </a:t>
            </a:r>
            <a:r>
              <a:rPr lang="es-AR" b="0" dirty="0" err="1" smtClean="0">
                <a:hlinkClick r:id="rId12"/>
              </a:rPr>
              <a:t>Watch</a:t>
            </a:r>
            <a:r>
              <a:rPr lang="es-AR" b="0" dirty="0" smtClean="0">
                <a:hlinkClick r:id="rId12"/>
              </a:rPr>
              <a:t> </a:t>
            </a:r>
            <a:r>
              <a:rPr lang="es-AR" b="0" dirty="0" smtClean="0"/>
              <a:t>(Explorar la cobertura boscosa y pérdidas de bosque en distintos años.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>
                <a:hlinkClick r:id="rId13"/>
              </a:rPr>
              <a:t>Global Surface </a:t>
            </a:r>
            <a:r>
              <a:rPr lang="es-AR" b="0" dirty="0" err="1" smtClean="0">
                <a:hlinkClick r:id="rId13"/>
              </a:rPr>
              <a:t>Water</a:t>
            </a:r>
            <a:r>
              <a:rPr lang="es-AR" b="0" dirty="0" smtClean="0">
                <a:hlinkClick r:id="rId13"/>
              </a:rPr>
              <a:t> </a:t>
            </a:r>
            <a:r>
              <a:rPr lang="es-AR" b="0" dirty="0" smtClean="0"/>
              <a:t>(Explorar cambios en aguas superficiales)</a:t>
            </a:r>
          </a:p>
        </p:txBody>
      </p:sp>
    </p:spTree>
    <p:extLst>
      <p:ext uri="{BB962C8B-B14F-4D97-AF65-F5344CB8AC3E}">
        <p14:creationId xmlns:p14="http://schemas.microsoft.com/office/powerpoint/2010/main" val="33684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Otras fuentes de datos</a:t>
            </a:r>
            <a:endParaRPr lang="es-AR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228600" y="1455089"/>
            <a:ext cx="4255936" cy="4651797"/>
          </a:xfrm>
        </p:spPr>
        <p:txBody>
          <a:bodyPr>
            <a:noAutofit/>
          </a:bodyPr>
          <a:lstStyle/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500" b="0" dirty="0" err="1" smtClean="0">
                <a:hlinkClick r:id="rId3"/>
              </a:rPr>
              <a:t>Earth</a:t>
            </a:r>
            <a:r>
              <a:rPr lang="es-AR" sz="1500" b="0" dirty="0" smtClean="0">
                <a:hlinkClick r:id="rId3"/>
              </a:rPr>
              <a:t> </a:t>
            </a:r>
            <a:r>
              <a:rPr lang="es-AR" sz="1500" b="0" dirty="0" err="1" smtClean="0">
                <a:hlinkClick r:id="rId3"/>
              </a:rPr>
              <a:t>Observatory</a:t>
            </a:r>
            <a:r>
              <a:rPr lang="es-AR" sz="1500" b="0" dirty="0" smtClean="0">
                <a:hlinkClick r:id="rId3"/>
              </a:rPr>
              <a:t> Natural </a:t>
            </a:r>
            <a:r>
              <a:rPr lang="es-AR" sz="1500" b="0" dirty="0" err="1" smtClean="0">
                <a:hlinkClick r:id="rId3"/>
              </a:rPr>
              <a:t>Event</a:t>
            </a:r>
            <a:r>
              <a:rPr lang="es-AR" sz="1500" b="0" dirty="0" smtClean="0"/>
              <a:t>: Mapas globales (animaciones de varios años), imágenes satelitales comparadas de desastres naturales. 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500" b="0" dirty="0" err="1" smtClean="0">
                <a:hlinkClick r:id="rId4"/>
              </a:rPr>
              <a:t>SoilGrids</a:t>
            </a:r>
            <a:r>
              <a:rPr lang="es-AR" sz="1500" b="0" dirty="0"/>
              <a:t> </a:t>
            </a:r>
            <a:r>
              <a:rPr lang="es-AR" sz="1500" b="0" dirty="0" smtClean="0"/>
              <a:t>(Mapa de suelos del mundo, características físicas y químicas, horizontes, </a:t>
            </a:r>
            <a:r>
              <a:rPr lang="es-AR" sz="1500" b="0" dirty="0" err="1" smtClean="0"/>
              <a:t>etc</a:t>
            </a:r>
            <a:r>
              <a:rPr lang="es-AR" sz="1500" b="0" dirty="0" smtClean="0"/>
              <a:t>).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500" b="0" dirty="0" err="1">
                <a:hlinkClick r:id="rId5"/>
              </a:rPr>
              <a:t>MapMaker</a:t>
            </a:r>
            <a:r>
              <a:rPr lang="es-AR" sz="1500" b="0" dirty="0">
                <a:hlinkClick r:id="rId5"/>
              </a:rPr>
              <a:t> </a:t>
            </a:r>
            <a:r>
              <a:rPr lang="es-AR" sz="1500" b="0" dirty="0" err="1" smtClean="0">
                <a:hlinkClick r:id="rId5"/>
              </a:rPr>
              <a:t>Interactive</a:t>
            </a:r>
            <a:r>
              <a:rPr lang="es-AR" sz="1500" b="0" dirty="0" smtClean="0"/>
              <a:t>. Una aplicación de </a:t>
            </a:r>
            <a:r>
              <a:rPr lang="es-AR" sz="1500" b="0" dirty="0" err="1" smtClean="0"/>
              <a:t>National</a:t>
            </a:r>
            <a:r>
              <a:rPr lang="es-AR" sz="1500" b="0" dirty="0" smtClean="0"/>
              <a:t> </a:t>
            </a:r>
            <a:r>
              <a:rPr lang="es-AR" sz="1500" b="0" dirty="0" err="1" smtClean="0"/>
              <a:t>Geographic</a:t>
            </a:r>
            <a:r>
              <a:rPr lang="es-AR" sz="1500" b="0" dirty="0" smtClean="0"/>
              <a:t> para crear mapas y analizar visualizaciones. (Tiene visualizaciones de </a:t>
            </a:r>
            <a:r>
              <a:rPr lang="es-AR" sz="1500" b="0" dirty="0" err="1" smtClean="0"/>
              <a:t>Land</a:t>
            </a:r>
            <a:r>
              <a:rPr lang="es-AR" sz="1500" b="0" dirty="0" smtClean="0"/>
              <a:t> </a:t>
            </a:r>
            <a:r>
              <a:rPr lang="es-AR" sz="1500" b="0" dirty="0" err="1" smtClean="0"/>
              <a:t>Cover</a:t>
            </a:r>
            <a:r>
              <a:rPr lang="es-AR" sz="1500" b="0" dirty="0" smtClean="0"/>
              <a:t>).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500" b="0" dirty="0" err="1" smtClean="0">
                <a:hlinkClick r:id="rId6"/>
              </a:rPr>
              <a:t>Protected</a:t>
            </a:r>
            <a:r>
              <a:rPr lang="es-AR" sz="1500" b="0" dirty="0" smtClean="0">
                <a:hlinkClick r:id="rId6"/>
              </a:rPr>
              <a:t> </a:t>
            </a:r>
            <a:r>
              <a:rPr lang="es-AR" sz="1500" b="0" dirty="0" err="1" smtClean="0">
                <a:hlinkClick r:id="rId6"/>
              </a:rPr>
              <a:t>Planet</a:t>
            </a:r>
            <a:r>
              <a:rPr lang="es-AR" sz="1500" b="0" dirty="0" smtClean="0"/>
              <a:t>. Áreas protegidas en Latinoamérica y el Caribe. Datos, mapas.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b="0" dirty="0" smtClean="0">
                <a:hlinkClick r:id="rId7"/>
              </a:rPr>
              <a:t>GBIF. Global </a:t>
            </a:r>
            <a:r>
              <a:rPr lang="en-US" sz="1500" b="0" dirty="0">
                <a:hlinkClick r:id="rId7"/>
              </a:rPr>
              <a:t>Biodiversity Information </a:t>
            </a:r>
            <a:r>
              <a:rPr lang="en-US" sz="1500" b="0" dirty="0" smtClean="0">
                <a:hlinkClick r:id="rId7"/>
              </a:rPr>
              <a:t>Facility</a:t>
            </a:r>
            <a:r>
              <a:rPr lang="en-US" sz="1500" b="0" dirty="0" smtClean="0"/>
              <a:t>. </a:t>
            </a:r>
            <a:r>
              <a:rPr lang="en-US" sz="1500" b="0" dirty="0" err="1" smtClean="0"/>
              <a:t>Datos</a:t>
            </a:r>
            <a:r>
              <a:rPr lang="en-US" sz="1500" b="0" dirty="0" smtClean="0"/>
              <a:t> de </a:t>
            </a:r>
            <a:r>
              <a:rPr lang="en-US" sz="1500" b="0" dirty="0" err="1" smtClean="0"/>
              <a:t>biodiversidad</a:t>
            </a:r>
            <a:r>
              <a:rPr lang="en-US" sz="1500" b="0" dirty="0" smtClean="0"/>
              <a:t>.</a:t>
            </a:r>
            <a:endParaRPr lang="es-AR" sz="1500" b="0" dirty="0" smtClean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0"/>
          </p:nvPr>
        </p:nvSpPr>
        <p:spPr>
          <a:xfrm>
            <a:off x="4591547" y="1455089"/>
            <a:ext cx="4255934" cy="4532053"/>
          </a:xfrm>
        </p:spPr>
        <p:txBody>
          <a:bodyPr>
            <a:normAutofit fontScale="62500" lnSpcReduction="20000"/>
          </a:bodyPr>
          <a:lstStyle/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>
                <a:hlinkClick r:id="rId8"/>
              </a:rPr>
              <a:t>Datos Abiertos de Ambiente y Desarrollo </a:t>
            </a:r>
            <a:r>
              <a:rPr lang="es-AR" b="0" dirty="0" smtClean="0">
                <a:hlinkClick r:id="rId8"/>
              </a:rPr>
              <a:t>Sustentable</a:t>
            </a:r>
            <a:r>
              <a:rPr lang="es-AR" b="0" dirty="0" smtClean="0"/>
              <a:t> de Argentina.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 err="1" smtClean="0">
                <a:hlinkClick r:id="rId9"/>
              </a:rPr>
              <a:t>Semarnat</a:t>
            </a:r>
            <a:r>
              <a:rPr lang="es-AR" b="0" dirty="0" smtClean="0">
                <a:hlinkClick r:id="rId9"/>
              </a:rPr>
              <a:t> </a:t>
            </a:r>
            <a:r>
              <a:rPr lang="es-AR" b="0" dirty="0" smtClean="0"/>
              <a:t>datos de temas ambientales de México.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>
                <a:hlinkClick r:id="rId10"/>
              </a:rPr>
              <a:t>Unidades de vegetación de la </a:t>
            </a:r>
            <a:r>
              <a:rPr lang="es-AR" b="0" dirty="0" smtClean="0">
                <a:hlinkClick r:id="rId10"/>
              </a:rPr>
              <a:t>Argentina </a:t>
            </a:r>
            <a:r>
              <a:rPr lang="es-AR" b="0" dirty="0" smtClean="0"/>
              <a:t>(con anexos descargables de mapas, datos, </a:t>
            </a:r>
            <a:r>
              <a:rPr lang="es-AR" b="0" dirty="0" err="1" smtClean="0"/>
              <a:t>etc</a:t>
            </a:r>
            <a:r>
              <a:rPr lang="es-AR" b="0" dirty="0" smtClean="0"/>
              <a:t>).</a:t>
            </a:r>
            <a:endParaRPr lang="es-AR" b="0" dirty="0"/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 err="1" smtClean="0">
                <a:hlinkClick r:id="rId11"/>
              </a:rPr>
              <a:t>eBird</a:t>
            </a:r>
            <a:r>
              <a:rPr lang="es-AR" b="0" dirty="0" smtClean="0"/>
              <a:t>. Base de datos de aves.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 err="1">
                <a:hlinkClick r:id="rId12"/>
              </a:rPr>
              <a:t>Copernicus</a:t>
            </a:r>
            <a:r>
              <a:rPr lang="es-AR" b="0" dirty="0">
                <a:hlinkClick r:id="rId12"/>
              </a:rPr>
              <a:t> Open Access </a:t>
            </a:r>
            <a:r>
              <a:rPr lang="es-AR" b="0" dirty="0" err="1">
                <a:hlinkClick r:id="rId12"/>
              </a:rPr>
              <a:t>Hub</a:t>
            </a:r>
            <a:r>
              <a:rPr lang="es-AR" b="0" dirty="0">
                <a:hlinkClick r:id="rId12"/>
              </a:rPr>
              <a:t> </a:t>
            </a:r>
            <a:r>
              <a:rPr lang="es-AR" b="0" dirty="0" smtClean="0"/>
              <a:t>(descargar imágenes satelitales de la ESA)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 err="1" smtClean="0">
                <a:hlinkClick r:id="rId13"/>
              </a:rPr>
              <a:t>Earth</a:t>
            </a:r>
            <a:r>
              <a:rPr lang="es-AR" b="0" dirty="0" smtClean="0">
                <a:hlinkClick r:id="rId13"/>
              </a:rPr>
              <a:t> Explorer </a:t>
            </a:r>
            <a:r>
              <a:rPr lang="es-AR" b="0" dirty="0" smtClean="0"/>
              <a:t>(descargar imágenes satelitales de NASA)</a:t>
            </a:r>
          </a:p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dirty="0" smtClean="0"/>
              <a:t>Otros recursos regionales o nacionales: </a:t>
            </a:r>
            <a:r>
              <a:rPr lang="es-AR" b="0" dirty="0" smtClean="0"/>
              <a:t>Ministerios de medio Ambiente, Servicios Meteorológicos, Instituciones Agropecuarias, Instituciones de geografía y GIS, etc.</a:t>
            </a:r>
          </a:p>
        </p:txBody>
      </p:sp>
    </p:spTree>
    <p:extLst>
      <p:ext uri="{BB962C8B-B14F-4D97-AF65-F5344CB8AC3E}">
        <p14:creationId xmlns:p14="http://schemas.microsoft.com/office/powerpoint/2010/main" val="4955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95299" y="1003121"/>
            <a:ext cx="8085483" cy="451968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Webinar</a:t>
            </a:r>
            <a:r>
              <a:rPr lang="es-AR" dirty="0"/>
              <a:t> 3 – Metodología de investigación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/>
          </p:nvPr>
        </p:nvSpPr>
        <p:spPr>
          <a:xfrm>
            <a:off x="601617" y="3948152"/>
            <a:ext cx="7872846" cy="432595"/>
          </a:xfrm>
        </p:spPr>
        <p:txBody>
          <a:bodyPr/>
          <a:lstStyle/>
          <a:p>
            <a:pPr lvl="0" algn="ctr">
              <a:spcBef>
                <a:spcPts val="0"/>
              </a:spcBef>
              <a:buSzPts val="2375"/>
            </a:pPr>
            <a:r>
              <a:rPr lang="en-US" dirty="0"/>
              <a:t>International Virtual Science Symposium - IVSS</a:t>
            </a:r>
          </a:p>
          <a:p>
            <a:pPr algn="ctr"/>
            <a:endParaRPr lang="es-AR" dirty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0"/>
          </p:nvPr>
        </p:nvSpPr>
        <p:spPr>
          <a:xfrm>
            <a:off x="495299" y="4793674"/>
            <a:ext cx="8085482" cy="1272886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spcBef>
                <a:spcPts val="0"/>
              </a:spcBef>
              <a:buSzPts val="2250"/>
              <a:buNone/>
            </a:pPr>
            <a:r>
              <a:rPr lang="es-AR" dirty="0"/>
              <a:t>Online</a:t>
            </a:r>
          </a:p>
          <a:p>
            <a:pPr marL="0" lvl="0" indent="0" algn="ctr">
              <a:buSzPts val="2250"/>
              <a:buNone/>
            </a:pPr>
            <a:r>
              <a:rPr lang="es-AR" dirty="0"/>
              <a:t>10 de Marzo de </a:t>
            </a:r>
            <a:r>
              <a:rPr lang="es-AR" dirty="0" smtClean="0"/>
              <a:t>2020</a:t>
            </a:r>
            <a:endParaRPr lang="es-AR" dirty="0"/>
          </a:p>
          <a:p>
            <a:pPr marL="0" lvl="0" indent="0" algn="ctr">
              <a:buSzPts val="2250"/>
              <a:buNone/>
            </a:pPr>
            <a:r>
              <a:rPr lang="es-AR" dirty="0"/>
              <a:t>(se podrán presentar trabajos en español)</a:t>
            </a:r>
          </a:p>
          <a:p>
            <a:pPr marL="0" lvl="0" indent="0" algn="ctr">
              <a:buSzPts val="2250"/>
              <a:buNone/>
            </a:pPr>
            <a:r>
              <a:rPr lang="es-AR" b="0" dirty="0"/>
              <a:t>Más información: </a:t>
            </a:r>
            <a:r>
              <a:rPr lang="es-AR" b="0" u="sng" dirty="0">
                <a:solidFill>
                  <a:schemeClr val="hlink"/>
                </a:solidFill>
                <a:hlinkClick r:id="rId2"/>
              </a:rPr>
              <a:t>https://bit.ly/2M4QLz9</a:t>
            </a:r>
            <a:r>
              <a:rPr lang="es-AR" b="0" dirty="0"/>
              <a:t> </a:t>
            </a:r>
          </a:p>
        </p:txBody>
      </p:sp>
      <p:sp>
        <p:nvSpPr>
          <p:cNvPr id="5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303;p8" descr="Logo-Escuela-Educacion-Pp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4;g5f10a6ac84_0_0"/>
          <p:cNvPicPr preferRelativeResize="0">
            <a:picLocks noGrp="1"/>
          </p:cNvPicPr>
          <p:nvPr>
            <p:ph sz="half" idx="10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07764" y="1686578"/>
            <a:ext cx="7660552" cy="1848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2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6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2800" dirty="0" smtClean="0"/>
              <a:t>Ejemplo de Preguntas de investigación - Hipótesis</a:t>
            </a:r>
            <a:endParaRPr lang="es-AR" sz="2800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1"/>
          </p:nvPr>
        </p:nvSpPr>
        <p:spPr>
          <a:xfrm>
            <a:off x="495299" y="1900632"/>
            <a:ext cx="3989236" cy="4134452"/>
          </a:xfrm>
        </p:spPr>
        <p:txBody>
          <a:bodyPr>
            <a:normAutofit fontScale="92500"/>
          </a:bodyPr>
          <a:lstStyle/>
          <a:p>
            <a:r>
              <a:rPr lang="es-AR" dirty="0" smtClean="0"/>
              <a:t>Preguntas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AR" b="0" dirty="0"/>
              <a:t>¿</a:t>
            </a:r>
            <a:r>
              <a:rPr lang="es-AR" b="0" dirty="0" smtClean="0"/>
              <a:t>La calidad del agua cambia en canales de riego comparada con la del río</a:t>
            </a:r>
            <a:r>
              <a:rPr lang="es-AR" b="0" dirty="0"/>
              <a:t>?.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AR" b="0" dirty="0" smtClean="0"/>
              <a:t>Si descendiera el caudal del río: ¿Puede afectarse la calidad del agua para: a) seres vivos, b) consumo humano, c) riego y d) recreación</a:t>
            </a:r>
            <a:r>
              <a:rPr lang="es-AR" b="0" dirty="0"/>
              <a:t>?.</a:t>
            </a:r>
          </a:p>
        </p:txBody>
      </p:sp>
      <p:sp>
        <p:nvSpPr>
          <p:cNvPr id="10" name="Marcador de contenido 9"/>
          <p:cNvSpPr>
            <a:spLocks noGrp="1"/>
          </p:cNvSpPr>
          <p:nvPr>
            <p:ph sz="half" idx="10"/>
          </p:nvPr>
        </p:nvSpPr>
        <p:spPr>
          <a:xfrm>
            <a:off x="4591546" y="1900632"/>
            <a:ext cx="3989236" cy="41344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s-AR" dirty="0" smtClean="0"/>
              <a:t>Hipótesis</a:t>
            </a:r>
          </a:p>
          <a:p>
            <a:pPr>
              <a:lnSpc>
                <a:spcPct val="110000"/>
              </a:lnSpc>
            </a:pPr>
            <a:r>
              <a:rPr lang="es-AR" b="0" dirty="0"/>
              <a:t>Hipótesis 1</a:t>
            </a:r>
            <a:r>
              <a:rPr lang="es-AR" b="0" dirty="0" smtClean="0"/>
              <a:t>: La </a:t>
            </a:r>
            <a:r>
              <a:rPr lang="es-AR" b="0" dirty="0"/>
              <a:t>calidad del agua se altera en </a:t>
            </a:r>
            <a:r>
              <a:rPr lang="es-AR" b="0" dirty="0" smtClean="0"/>
              <a:t>canales de riego.</a:t>
            </a:r>
            <a:endParaRPr lang="es-AR" b="0" dirty="0"/>
          </a:p>
          <a:p>
            <a:pPr>
              <a:lnSpc>
                <a:spcPct val="110000"/>
              </a:lnSpc>
            </a:pPr>
            <a:endParaRPr lang="es-AR" b="0" dirty="0"/>
          </a:p>
          <a:p>
            <a:pPr>
              <a:lnSpc>
                <a:spcPct val="110000"/>
              </a:lnSpc>
            </a:pPr>
            <a:r>
              <a:rPr lang="es-AR" b="0" dirty="0"/>
              <a:t>Hipótesis 2: Los cambios climáticos </a:t>
            </a:r>
            <a:r>
              <a:rPr lang="es-AR" b="0" dirty="0" smtClean="0"/>
              <a:t>disminuirán los caudales en ésta región y sumados </a:t>
            </a:r>
            <a:r>
              <a:rPr lang="es-AR" b="0" dirty="0"/>
              <a:t>a un aumento de la presión antrópica producirán cambios en la calidad del agua afectando: a) los seres vivos; b) el consumo humano; c) el riego y d) la recreación.</a:t>
            </a:r>
          </a:p>
        </p:txBody>
      </p:sp>
    </p:spTree>
    <p:extLst>
      <p:ext uri="{BB962C8B-B14F-4D97-AF65-F5344CB8AC3E}">
        <p14:creationId xmlns:p14="http://schemas.microsoft.com/office/powerpoint/2010/main" val="2082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Desarrollar la/s hipótesis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9400" y="1399430"/>
            <a:ext cx="8610599" cy="455687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s-AR" b="0" dirty="0"/>
              <a:t>La ciencia se trata de encontrar respuestas a nuestras preguntas sobre el mundo que nos rodea. Parte de encontrar la respuesta es probar una hipótesis. </a:t>
            </a:r>
            <a:endParaRPr lang="es-AR" b="0" dirty="0" smtClean="0"/>
          </a:p>
          <a:p>
            <a:pPr>
              <a:lnSpc>
                <a:spcPct val="120000"/>
              </a:lnSpc>
            </a:pPr>
            <a:endParaRPr lang="es-AR" b="0" dirty="0" smtClean="0"/>
          </a:p>
          <a:p>
            <a:pPr>
              <a:lnSpc>
                <a:spcPct val="120000"/>
              </a:lnSpc>
            </a:pPr>
            <a:r>
              <a:rPr lang="es-AR" dirty="0" smtClean="0"/>
              <a:t>Una </a:t>
            </a:r>
            <a:r>
              <a:rPr lang="es-AR" dirty="0"/>
              <a:t>hipótesis es un enunciado tentativo que propone una posible explicación a algún fenómeno, evento o problema científico que puede probarse mediante una investigación adicional. </a:t>
            </a:r>
            <a:endParaRPr lang="es-AR" dirty="0" smtClean="0"/>
          </a:p>
          <a:p>
            <a:pPr>
              <a:lnSpc>
                <a:spcPct val="120000"/>
              </a:lnSpc>
            </a:pPr>
            <a:r>
              <a:rPr lang="es-AR" dirty="0" smtClean="0"/>
              <a:t>Una </a:t>
            </a:r>
            <a:r>
              <a:rPr lang="es-AR" dirty="0"/>
              <a:t>hipótesis útil es una  declaración comprobable y </a:t>
            </a:r>
            <a:r>
              <a:rPr lang="es-AR" dirty="0" smtClean="0"/>
              <a:t>medible. </a:t>
            </a:r>
          </a:p>
          <a:p>
            <a:pPr>
              <a:lnSpc>
                <a:spcPct val="120000"/>
              </a:lnSpc>
            </a:pPr>
            <a:r>
              <a:rPr lang="es-AR" dirty="0" smtClean="0"/>
              <a:t>Luego</a:t>
            </a:r>
            <a:r>
              <a:rPr lang="es-AR" dirty="0"/>
              <a:t>, el resto del proceso científico nos ayuda a probar si nuestra hipótesis era correcta o no.</a:t>
            </a:r>
          </a:p>
          <a:p>
            <a:pPr>
              <a:lnSpc>
                <a:spcPct val="120000"/>
              </a:lnSpc>
            </a:pPr>
            <a:endParaRPr lang="es-AR" b="0" dirty="0"/>
          </a:p>
          <a:p>
            <a:pPr>
              <a:lnSpc>
                <a:spcPct val="120000"/>
              </a:lnSpc>
            </a:pPr>
            <a:r>
              <a:rPr lang="es-AR" b="0" dirty="0"/>
              <a:t>¿Cuál crees que será la respuesta a tu pregunta de investigación? Esa es tu hipótesis. </a:t>
            </a:r>
            <a:endParaRPr lang="es-AR" b="0" dirty="0" smtClean="0"/>
          </a:p>
          <a:p>
            <a:pPr algn="ctr">
              <a:lnSpc>
                <a:spcPct val="120000"/>
              </a:lnSpc>
            </a:pPr>
            <a:r>
              <a:rPr lang="es-AR" i="1" dirty="0" smtClean="0"/>
              <a:t>A </a:t>
            </a:r>
            <a:r>
              <a:rPr lang="es-AR" i="1" dirty="0"/>
              <a:t>medida que investigas, y quizás refinas, tu pregunta también puedes refinar tu hipótesis: van juntas.</a:t>
            </a:r>
          </a:p>
        </p:txBody>
      </p:sp>
    </p:spTree>
    <p:extLst>
      <p:ext uri="{BB962C8B-B14F-4D97-AF65-F5344CB8AC3E}">
        <p14:creationId xmlns:p14="http://schemas.microsoft.com/office/powerpoint/2010/main" val="19233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Plan de investigación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95298" y="1564313"/>
            <a:ext cx="5003801" cy="449902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s-AR" dirty="0"/>
              <a:t>¿Cómo probará su hipótesis y responderá su pregunta de investigación?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 smtClean="0"/>
              <a:t>Desarrolle un </a:t>
            </a:r>
            <a:r>
              <a:rPr lang="es-AR" b="0" dirty="0"/>
              <a:t>plan de investigación con pasos </a:t>
            </a:r>
            <a:r>
              <a:rPr lang="es-AR" b="0" dirty="0" smtClean="0"/>
              <a:t>específicos </a:t>
            </a:r>
            <a:r>
              <a:rPr lang="es-AR" b="0" dirty="0"/>
              <a:t>incluyendo quién será responsable de cada tarea si está trabajando en un grupo.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/>
              <a:t>Determine los datos que necesitará recopilar para responder las </a:t>
            </a:r>
            <a:r>
              <a:rPr lang="es-AR" b="0" dirty="0" smtClean="0"/>
              <a:t>preguntas. </a:t>
            </a:r>
            <a:r>
              <a:rPr lang="es-AR" b="0" dirty="0"/>
              <a:t>Decida qué protocolos de medición GLOBE utilizará. Si necesita tomar observaciones que no están cubiertas por los protocolos GLOBE, escriba el procedimiento que seguirá y especifique los instrumentos que utilizará.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/>
              <a:t>Decida qué datos existentes necesitará, dónde se pueden obtener y cómo los obtendrá.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/>
              <a:t>Identifique los recursos disponibles para usted, como equipos y suministros de medición.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/>
              <a:t>Identifique qué ayuda puede necesitar de </a:t>
            </a:r>
            <a:r>
              <a:rPr lang="es-AR" b="0" dirty="0" smtClean="0"/>
              <a:t>otras personas, científicos, </a:t>
            </a:r>
            <a:r>
              <a:rPr lang="es-AR" b="0" dirty="0"/>
              <a:t>otros adultos y estudiantes. A menudo ayuda tener un mentor o entrenador cuando se aprende algo nuevo</a:t>
            </a:r>
            <a:r>
              <a:rPr lang="es-AR" b="0" dirty="0" smtClean="0"/>
              <a:t>. </a:t>
            </a:r>
            <a:endParaRPr lang="es-AR" b="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b="0" dirty="0"/>
              <a:t>Planificar tu tiempo. ¿Cuándo y dónde tomarás medidas? ¿Cómo obtendrá otros datos que necesita?</a:t>
            </a:r>
          </a:p>
          <a:p>
            <a:pPr>
              <a:lnSpc>
                <a:spcPct val="120000"/>
              </a:lnSpc>
            </a:pPr>
            <a:r>
              <a:rPr lang="es-AR" b="0" dirty="0"/>
              <a:t>Recuerde que la precisión y exactitud de los datos que utiliza pueden afectar las preguntas que pueden responderse. </a:t>
            </a:r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5628175" y="1563688"/>
            <a:ext cx="3101577" cy="41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1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3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95299" y="787400"/>
            <a:ext cx="8085483" cy="876300"/>
          </a:xfrm>
        </p:spPr>
        <p:txBody>
          <a:bodyPr>
            <a:noAutofit/>
          </a:bodyPr>
          <a:lstStyle/>
          <a:p>
            <a:r>
              <a:rPr lang="es-AR" sz="2800" dirty="0" smtClean="0"/>
              <a:t>Ejemplo: ¿Cómo respondo las preguntas y verifico las hipótesis?</a:t>
            </a:r>
            <a:endParaRPr lang="es-AR" sz="2800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95300" y="1869114"/>
            <a:ext cx="3989236" cy="41344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AR" sz="1900" dirty="0" smtClean="0"/>
              <a:t>¿Qué necesito conocer?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AR" sz="1900" b="0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AR" sz="1900" b="0" dirty="0" smtClean="0"/>
              <a:t>Calidad del agua del río </a:t>
            </a:r>
            <a:r>
              <a:rPr lang="es-AR" sz="1900" b="0" dirty="0" err="1" smtClean="0"/>
              <a:t>Chimehuín</a:t>
            </a:r>
            <a:r>
              <a:rPr lang="es-AR" sz="1900" b="0" dirty="0" smtClean="0"/>
              <a:t> y de canales de riego.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s-AR" sz="1900" b="0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s-AR" sz="1900" b="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s-AR" sz="1900" b="0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s-AR" sz="1900" b="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AR" sz="1900" b="0" dirty="0" smtClean="0"/>
              <a:t>Pronósticos de cambio climático para la región estudiada. </a:t>
            </a:r>
            <a:endParaRPr lang="es-AR" sz="1900" b="0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10"/>
          </p:nvPr>
        </p:nvSpPr>
        <p:spPr>
          <a:xfrm>
            <a:off x="4484536" y="1893522"/>
            <a:ext cx="4390934" cy="413445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AR" sz="2000" dirty="0" smtClean="0"/>
              <a:t>¿De dónde obtengo la información?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AR" sz="2000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AR" sz="2000" b="0" dirty="0" smtClean="0"/>
              <a:t>Aplico el protocolo de hidrología de GLOBE. Realizo mediciones (pH, temperatura, </a:t>
            </a:r>
            <a:r>
              <a:rPr lang="es-AR" sz="2000" b="0" dirty="0"/>
              <a:t>o</a:t>
            </a:r>
            <a:r>
              <a:rPr lang="es-AR" sz="2000" b="0" dirty="0" smtClean="0"/>
              <a:t>xígeno disuelto, alcalinidad, conductividad eléctrica, </a:t>
            </a:r>
            <a:r>
              <a:rPr lang="es-AR" sz="2000" b="0" dirty="0" err="1" smtClean="0"/>
              <a:t>macroinvertebrados</a:t>
            </a:r>
            <a:r>
              <a:rPr lang="es-AR" sz="2000" b="0" dirty="0" smtClean="0"/>
              <a:t>) en el río y en canales.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s-AR" sz="2000" b="0" dirty="0" smtClean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AR" sz="2000" b="0" dirty="0" smtClean="0"/>
              <a:t>Busco investigaciones sobre pronósticos de cambio climático con respecto a temperaturas, precipitaciones y caudales de ríos.</a:t>
            </a:r>
            <a:endParaRPr lang="es-AR" sz="2000" b="0" dirty="0"/>
          </a:p>
        </p:txBody>
      </p:sp>
    </p:spTree>
    <p:extLst>
      <p:ext uri="{BB962C8B-B14F-4D97-AF65-F5344CB8AC3E}">
        <p14:creationId xmlns:p14="http://schemas.microsoft.com/office/powerpoint/2010/main" val="8440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AR" sz="2500" b="0" i="0" u="none" strike="noStrike" cap="none" dirty="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sz="2500" b="0" i="0" u="none" strike="noStrike" cap="none" dirty="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" name="Google Shape;303;p8" descr="Logo-Escuela-Educacion-Pp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Protocolos de GLOBE: Acceso por Esferas</a:t>
            </a:r>
            <a:endParaRPr lang="es-AR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72" y="1512081"/>
            <a:ext cx="3600000" cy="26153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0" y="2349075"/>
            <a:ext cx="3600000" cy="286255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093593" y="5781097"/>
            <a:ext cx="29665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dirty="0">
                <a:hlinkClick r:id="rId5"/>
              </a:rPr>
              <a:t>https://www.globe.gov/es/web/atmosphere</a:t>
            </a:r>
            <a:endParaRPr lang="es-AR" sz="1200" dirty="0"/>
          </a:p>
        </p:txBody>
      </p:sp>
      <p:sp>
        <p:nvSpPr>
          <p:cNvPr id="12" name="Google Shape;222;p2"/>
          <p:cNvSpPr/>
          <p:nvPr/>
        </p:nvSpPr>
        <p:spPr>
          <a:xfrm>
            <a:off x="2555080" y="2074420"/>
            <a:ext cx="615057" cy="17417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t="16138" r="47976" b="14868"/>
          <a:stretch/>
        </p:blipFill>
        <p:spPr>
          <a:xfrm>
            <a:off x="5493429" y="3372512"/>
            <a:ext cx="3600000" cy="268558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418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FINAL-GLE-PPT-Template-4-7-18" id="{9F70775C-F13E-E941-B1E9-2D6A374B5270}" vid="{AE9F6A78-1AD1-B24C-BD4C-353820AC1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5870</TotalTime>
  <Words>2483</Words>
  <Application>Microsoft Office PowerPoint</Application>
  <PresentationFormat>Presentación en pantalla (4:3)</PresentationFormat>
  <Paragraphs>314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Arial</vt:lpstr>
      <vt:lpstr>Calibri</vt:lpstr>
      <vt:lpstr>Candara</vt:lpstr>
      <vt:lpstr>Office Theme</vt:lpstr>
      <vt:lpstr>Webinar 3 – Metodología de investigación</vt:lpstr>
      <vt:lpstr>Ana B. Prieto, MSc.</vt:lpstr>
      <vt:lpstr>Presentación de PowerPoint</vt:lpstr>
      <vt:lpstr>Webinar 3 – Metodología de investigación</vt:lpstr>
      <vt:lpstr>Ejemplo de Preguntas de investigación - Hipótesis</vt:lpstr>
      <vt:lpstr>Desarrollar la/s hipótesis</vt:lpstr>
      <vt:lpstr>Plan de investigación</vt:lpstr>
      <vt:lpstr>Ejemplo: ¿Cómo respondo las preguntas y verifico las hipótesis?</vt:lpstr>
      <vt:lpstr>Protocolos de GLOBE: Acceso por Esferas</vt:lpstr>
      <vt:lpstr>Protocolos de GLOBE: Acceso por Guía del Maestro</vt:lpstr>
      <vt:lpstr>Protocolos de GLOBE: Acceso a Guía del Maestro en español – versión 2005</vt:lpstr>
      <vt:lpstr>Traducir un sitio web</vt:lpstr>
      <vt:lpstr>Registros de datos</vt:lpstr>
      <vt:lpstr>Datos de GLOBE: ¿Cómo cargarlos? 3 Opciones</vt:lpstr>
      <vt:lpstr>1. Sitio web de GLOBE - Escritorio</vt:lpstr>
      <vt:lpstr>2. Sitio web de GLOBE - Escritorio</vt:lpstr>
      <vt:lpstr>3. Sitio web de GLOBE - Escritorio</vt:lpstr>
      <vt:lpstr>Aplicaciones para dispositivos móviles Deben descargarse e instalar en celulares, tablets, etc.</vt:lpstr>
      <vt:lpstr>2. Data Entry Igual al sitio web pero en dispositivos móviles</vt:lpstr>
      <vt:lpstr>2. Data Entry</vt:lpstr>
      <vt:lpstr>2. Data Entry </vt:lpstr>
      <vt:lpstr>2. Data Entry </vt:lpstr>
      <vt:lpstr>3. GLOBE Observer</vt:lpstr>
      <vt:lpstr>3. GLOBE Observer</vt:lpstr>
      <vt:lpstr>3. GLOBE Observer</vt:lpstr>
      <vt:lpstr>3. GLOBE Observer</vt:lpstr>
      <vt:lpstr>Datos de GLOBE para investigaciones</vt:lpstr>
      <vt:lpstr>Datos de GLOBE para investigaciones: Visualización</vt:lpstr>
      <vt:lpstr>Otras fuentes de datos</vt:lpstr>
      <vt:lpstr>Otras fuentes de datos</vt:lpstr>
      <vt:lpstr>Otras fuentes de datos</vt:lpstr>
      <vt:lpstr>Otras fuentes de datos</vt:lpstr>
      <vt:lpstr>Otras fuentes de datos</vt:lpstr>
      <vt:lpstr>Otras fuentes de datos</vt:lpstr>
      <vt:lpstr>Otras fuentes de datos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ana prieto</cp:lastModifiedBy>
  <cp:revision>182</cp:revision>
  <cp:lastPrinted>2018-04-07T17:52:28Z</cp:lastPrinted>
  <dcterms:created xsi:type="dcterms:W3CDTF">2019-01-21T00:24:29Z</dcterms:created>
  <dcterms:modified xsi:type="dcterms:W3CDTF">2019-08-30T12:47:41Z</dcterms:modified>
</cp:coreProperties>
</file>