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256" r:id="rId2"/>
    <p:sldId id="257" r:id="rId3"/>
    <p:sldId id="258" r:id="rId4"/>
    <p:sldId id="291" r:id="rId5"/>
    <p:sldId id="375" r:id="rId6"/>
    <p:sldId id="261" r:id="rId7"/>
    <p:sldId id="295" r:id="rId8"/>
    <p:sldId id="343" r:id="rId9"/>
    <p:sldId id="344" r:id="rId10"/>
    <p:sldId id="345" r:id="rId11"/>
    <p:sldId id="330" r:id="rId12"/>
    <p:sldId id="346" r:id="rId13"/>
    <p:sldId id="347" r:id="rId14"/>
    <p:sldId id="349" r:id="rId15"/>
    <p:sldId id="350" r:id="rId16"/>
    <p:sldId id="348" r:id="rId17"/>
    <p:sldId id="331" r:id="rId18"/>
    <p:sldId id="332" r:id="rId19"/>
    <p:sldId id="351" r:id="rId20"/>
    <p:sldId id="352" r:id="rId21"/>
    <p:sldId id="353" r:id="rId22"/>
    <p:sldId id="334" r:id="rId23"/>
    <p:sldId id="354" r:id="rId24"/>
    <p:sldId id="359" r:id="rId25"/>
    <p:sldId id="360" r:id="rId26"/>
    <p:sldId id="361" r:id="rId27"/>
    <p:sldId id="355" r:id="rId28"/>
    <p:sldId id="362" r:id="rId29"/>
    <p:sldId id="363" r:id="rId30"/>
    <p:sldId id="364" r:id="rId31"/>
    <p:sldId id="365" r:id="rId32"/>
    <p:sldId id="366" r:id="rId33"/>
    <p:sldId id="367" r:id="rId34"/>
    <p:sldId id="356" r:id="rId35"/>
    <p:sldId id="357" r:id="rId36"/>
    <p:sldId id="358" r:id="rId37"/>
    <p:sldId id="333" r:id="rId38"/>
    <p:sldId id="368" r:id="rId39"/>
    <p:sldId id="369" r:id="rId40"/>
    <p:sldId id="370" r:id="rId41"/>
    <p:sldId id="372" r:id="rId42"/>
    <p:sldId id="373" r:id="rId43"/>
    <p:sldId id="371" r:id="rId44"/>
    <p:sldId id="374" r:id="rId45"/>
    <p:sldId id="376" r:id="rId46"/>
    <p:sldId id="378" r:id="rId47"/>
    <p:sldId id="379" r:id="rId48"/>
    <p:sldId id="377" r:id="rId49"/>
    <p:sldId id="384" r:id="rId50"/>
    <p:sldId id="385" r:id="rId51"/>
    <p:sldId id="387" r:id="rId52"/>
    <p:sldId id="388" r:id="rId53"/>
    <p:sldId id="389" r:id="rId54"/>
    <p:sldId id="394" r:id="rId55"/>
    <p:sldId id="390" r:id="rId56"/>
    <p:sldId id="391" r:id="rId57"/>
    <p:sldId id="392" r:id="rId58"/>
    <p:sldId id="393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BAB"/>
    <a:srgbClr val="1A2E5A"/>
    <a:srgbClr val="1B2E5A"/>
    <a:srgbClr val="BE8E2E"/>
    <a:srgbClr val="362D40"/>
    <a:srgbClr val="FCF7FD"/>
    <a:srgbClr val="ECC47E"/>
    <a:srgbClr val="007E88"/>
    <a:srgbClr val="007E85"/>
    <a:srgbClr val="007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3353" autoAdjust="0"/>
  </p:normalViewPr>
  <p:slideViewPr>
    <p:cSldViewPr snapToGrid="0" snapToObjects="1">
      <p:cViewPr varScale="1">
        <p:scale>
          <a:sx n="59" d="100"/>
          <a:sy n="59" d="100"/>
        </p:scale>
        <p:origin x="1408" y="56"/>
      </p:cViewPr>
      <p:guideLst/>
    </p:cSldViewPr>
  </p:slideViewPr>
  <p:outlineViewPr>
    <p:cViewPr>
      <p:scale>
        <a:sx n="33" d="100"/>
        <a:sy n="33" d="100"/>
      </p:scale>
      <p:origin x="0" y="-6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twitter.com/GLOBEProgram/" TargetMode="External"/><Relationship Id="rId3" Type="http://schemas.openxmlformats.org/officeDocument/2006/relationships/hyperlink" Target="https://www.globe.gov/" TargetMode="External"/><Relationship Id="rId7" Type="http://schemas.openxmlformats.org/officeDocument/2006/relationships/hyperlink" Target="https://www.youtube.com/user/globeprogram/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www.instagram.com/globeprogram/" TargetMode="External"/><Relationship Id="rId5" Type="http://schemas.openxmlformats.org/officeDocument/2006/relationships/hyperlink" Target="https://www.facebook.com/TheGLOBEProgram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www.pinterest.com/globeprogram/" TargetMode="External"/><Relationship Id="rId1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:a16="http://schemas.microsoft.com/office/drawing/2014/main" xmlns="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:a16="http://schemas.microsoft.com/office/drawing/2014/main" xmlns="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:a16="http://schemas.microsoft.com/office/drawing/2014/main" xmlns="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1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Four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2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hree content left-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718598"/>
            <a:ext cx="3949700" cy="2685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6B2201BF-B7D6-6C4B-948E-381E4F7EF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7501" y="1593716"/>
            <a:ext cx="4457700" cy="400878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xmlns="" id="{EBCB61C0-8ED7-B342-8721-0F0336031AF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0025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9FA9E6B6-1CA5-5943-8DE2-1EDCF913D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7501" y="1093202"/>
            <a:ext cx="4457700" cy="424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9B26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</p:spTree>
    <p:extLst>
      <p:ext uri="{BB962C8B-B14F-4D97-AF65-F5344CB8AC3E}">
        <p14:creationId xmlns:p14="http://schemas.microsoft.com/office/powerpoint/2010/main" val="1872089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Header Above-4 contents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617F96A0-08A5-634C-ABF5-03BC1E3EED63}"/>
              </a:ext>
            </a:extLst>
          </p:cNvPr>
          <p:cNvSpPr txBox="1">
            <a:spLocks/>
          </p:cNvSpPr>
          <p:nvPr userDrawn="1"/>
        </p:nvSpPr>
        <p:spPr>
          <a:xfrm>
            <a:off x="470086" y="5010645"/>
            <a:ext cx="8204201" cy="40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948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cutline explaining contents above</a:t>
            </a:r>
          </a:p>
        </p:txBody>
      </p:sp>
    </p:spTree>
    <p:extLst>
      <p:ext uri="{BB962C8B-B14F-4D97-AF65-F5344CB8AC3E}">
        <p14:creationId xmlns:p14="http://schemas.microsoft.com/office/powerpoint/2010/main" val="207945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Title Above-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C667CC1-C29B-EC43-9118-ED46F2960BB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0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Two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1302EA8F-7162-0C42-A536-31F1F21C83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76585" y="715618"/>
            <a:ext cx="4182386" cy="45493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8861DCA7-28AC-F54B-93B5-3D4C3E367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5618"/>
            <a:ext cx="4325938" cy="4550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51714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One conten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02917"/>
            <a:ext cx="4222143" cy="541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1874" y="1179211"/>
            <a:ext cx="4113475" cy="404513"/>
          </a:xfrm>
          <a:prstGeom prst="rect">
            <a:avLst/>
          </a:prstGeom>
        </p:spPr>
        <p:txBody>
          <a:bodyPr tIns="0">
            <a:normAutofit/>
          </a:bodyPr>
          <a:lstStyle>
            <a:lvl1pPr algn="l">
              <a:defRPr sz="2000" b="1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5F15AF3-EB7C-3C43-BC11-04DFEE331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1874" y="1604662"/>
            <a:ext cx="4113475" cy="405765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buClr>
                <a:srgbClr val="0E7FC4"/>
              </a:buClr>
              <a:defRPr sz="1400"/>
            </a:lvl2pPr>
            <a:lvl3pPr>
              <a:defRPr sz="1400"/>
            </a:lvl3pPr>
            <a:lvl4pPr>
              <a:defRPr sz="2000"/>
            </a:lvl4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169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ne content-bullet casca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904776"/>
            <a:ext cx="3451057" cy="5000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8503" y="1925053"/>
            <a:ext cx="4483100" cy="36961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28503" y="121278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4335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Left one content-righ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36600"/>
            <a:ext cx="3946357" cy="539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7580" y="2138774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57580" y="129599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BE8E2D"/>
                </a:solidFill>
              </a:rPr>
              <a:t>Edit Header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EF0918CC-BAD8-4E43-B644-2D3F7D1F2A2A}"/>
              </a:ext>
            </a:extLst>
          </p:cNvPr>
          <p:cNvSpPr txBox="1">
            <a:spLocks/>
          </p:cNvSpPr>
          <p:nvPr userDrawn="1"/>
        </p:nvSpPr>
        <p:spPr>
          <a:xfrm>
            <a:off x="4157580" y="1843836"/>
            <a:ext cx="4483100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50305D9B-6568-7C40-A80D-0304C4918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7580" y="3679315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CD2498A-3FD6-9E46-9563-FDB90648D5A0}"/>
              </a:ext>
            </a:extLst>
          </p:cNvPr>
          <p:cNvSpPr txBox="1">
            <a:spLocks/>
          </p:cNvSpPr>
          <p:nvPr userDrawn="1"/>
        </p:nvSpPr>
        <p:spPr>
          <a:xfrm>
            <a:off x="4157580" y="3394066"/>
            <a:ext cx="4424946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</p:spTree>
    <p:extLst>
      <p:ext uri="{BB962C8B-B14F-4D97-AF65-F5344CB8AC3E}">
        <p14:creationId xmlns:p14="http://schemas.microsoft.com/office/powerpoint/2010/main" val="349644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">
            <a:extLst>
              <a:ext uri="{FF2B5EF4-FFF2-40B4-BE49-F238E27FC236}">
                <a16:creationId xmlns:a16="http://schemas.microsoft.com/office/drawing/2014/main" xmlns="" id="{EF424991-27D8-F44B-B92B-6E0570DA99A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1" y="731520"/>
            <a:ext cx="4081112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16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picture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1204" y="1684420"/>
            <a:ext cx="4114800" cy="4138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A38DBA7-5605-1140-8560-DEC3AE812A23}"/>
              </a:ext>
            </a:extLst>
          </p:cNvPr>
          <p:cNvSpPr txBox="1">
            <a:spLocks/>
          </p:cNvSpPr>
          <p:nvPr userDrawn="1"/>
        </p:nvSpPr>
        <p:spPr>
          <a:xfrm>
            <a:off x="4421204" y="2202582"/>
            <a:ext cx="4114800" cy="413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1A2E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0595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Three content lef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22188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bove-Header and bulle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518699"/>
            <a:ext cx="5022905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87556" y="1518699"/>
            <a:ext cx="2915755" cy="19003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BADCB4C3-0B73-2049-979A-150889CF877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87555" y="3539656"/>
            <a:ext cx="2915755" cy="19878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30978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hree content left-Header blu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2230580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ree content left-Header go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3006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80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rick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75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content left-Gold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1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-MEDIA-VIDEO-Full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xmlns="" id="{BABC69B6-BBD3-5048-9D38-98A97F60E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722313"/>
            <a:ext cx="9144000" cy="538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xmlns="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69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Resource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43199" cy="1665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35E84CF7-4F55-774F-A728-E1EC71F23A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50" y="2486025"/>
            <a:ext cx="2743200" cy="166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1689D8D-E277-0948-B4B0-FC90D26F7F7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50" y="4260414"/>
            <a:ext cx="2743200" cy="1867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8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Resource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8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LINKS Globe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xmlns="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- Bullets - Four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686125"/>
            <a:ext cx="4908813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33010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xmlns="" id="{7C92ADC1-522D-C646-B5D8-4E2C1449CF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3010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xmlns="" id="{B469994D-BAF6-8F48-AE67-788918D60C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92847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xmlns="" id="{D003CCF5-EA19-3742-A8EF-BF667D5765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2847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54487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LINK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F49A2B6-7ACE-A543-88F7-2EC77F328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49" y="2512007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68A2827-C4C0-3847-83D6-1F334C100E2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49" y="4306463"/>
            <a:ext cx="2788186" cy="1802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03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0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CDE43E-86A8-254A-A68B-DFF0F7354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35072"/>
            <a:ext cx="9144000" cy="4175074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936345-D1E0-194D-ACE7-FD06E0F38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213" y="5053014"/>
            <a:ext cx="7007225" cy="394886"/>
          </a:xfrm>
        </p:spPr>
        <p:txBody>
          <a:bodyPr/>
          <a:lstStyle>
            <a:lvl1pPr marL="0" indent="0" algn="ctr">
              <a:buNone/>
              <a:defRPr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Header Here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xmlns="" id="{1788F8DA-CBCF-8D4D-B073-7558B858F80E}"/>
              </a:ext>
            </a:extLst>
          </p:cNvPr>
          <p:cNvSpPr txBox="1"/>
          <p:nvPr userDrawn="1"/>
        </p:nvSpPr>
        <p:spPr>
          <a:xfrm>
            <a:off x="1319213" y="5536168"/>
            <a:ext cx="700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E8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 Countries and Members Map</a:t>
            </a:r>
          </a:p>
        </p:txBody>
      </p:sp>
    </p:spTree>
    <p:extLst>
      <p:ext uri="{BB962C8B-B14F-4D97-AF65-F5344CB8AC3E}">
        <p14:creationId xmlns:p14="http://schemas.microsoft.com/office/powerpoint/2010/main" val="1217661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MORE Info Ab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21A2735-0204-C146-842A-909D0238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30" b="15334"/>
          <a:stretch/>
        </p:blipFill>
        <p:spPr>
          <a:xfrm>
            <a:off x="-802" y="664143"/>
            <a:ext cx="9144000" cy="3522847"/>
          </a:xfrm>
          <a:prstGeom prst="rect">
            <a:avLst/>
          </a:prstGeom>
          <a:ln w="3175">
            <a:noFill/>
          </a:ln>
          <a:effectLst>
            <a:outerShdw blurRad="3048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hape 73">
            <a:hlinkClick r:id="rId3"/>
            <a:extLst>
              <a:ext uri="{FF2B5EF4-FFF2-40B4-BE49-F238E27FC236}">
                <a16:creationId xmlns:a16="http://schemas.microsoft.com/office/drawing/2014/main" xmlns="" id="{E3D98638-21BB-4240-9F5A-63AECA10FFCF}"/>
              </a:ext>
            </a:extLst>
          </p:cNvPr>
          <p:cNvSpPr txBox="1"/>
          <p:nvPr userDrawn="1"/>
        </p:nvSpPr>
        <p:spPr>
          <a:xfrm>
            <a:off x="567891" y="4365671"/>
            <a:ext cx="7921591" cy="44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xmlns="" id="{0ED28ED7-9F91-FE45-9232-2B1C48F923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9800" y="5247605"/>
            <a:ext cx="440797" cy="394046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xmlns="" id="{B8ED8F51-C210-C740-AA77-F3D36CD748B8}"/>
              </a:ext>
            </a:extLst>
          </p:cNvPr>
          <p:cNvSpPr txBox="1"/>
          <p:nvPr userDrawn="1"/>
        </p:nvSpPr>
        <p:spPr>
          <a:xfrm>
            <a:off x="3666313" y="4859023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A2E5A"/>
                </a:solidFill>
              </a:rPr>
              <a:t>www.globe.gov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20D73D1-9FAE-504A-8958-CC831211AF2A}"/>
              </a:ext>
            </a:extLst>
          </p:cNvPr>
          <p:cNvGrpSpPr/>
          <p:nvPr userDrawn="1"/>
        </p:nvGrpSpPr>
        <p:grpSpPr>
          <a:xfrm>
            <a:off x="3441079" y="5783342"/>
            <a:ext cx="2197347" cy="228600"/>
            <a:chOff x="3441079" y="5791538"/>
            <a:chExt cx="2197347" cy="228600"/>
          </a:xfrm>
        </p:grpSpPr>
        <p:pic>
          <p:nvPicPr>
            <p:cNvPr id="6" name="Shape 184" descr="C:\Users\kristina\Documents\GLOBE_All\NewsBrief\February_2018_NewsBrief\FB Logo.png">
              <a:hlinkClick r:id="rId5"/>
              <a:extLst>
                <a:ext uri="{FF2B5EF4-FFF2-40B4-BE49-F238E27FC236}">
                  <a16:creationId xmlns:a16="http://schemas.microsoft.com/office/drawing/2014/main" xmlns="" id="{9E21A6C7-9DD4-3B45-B80A-AE15C05AC0C5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85" descr="C:\Users\kristina\Documents\GLOBE_All\NewsBrief\February_2018_NewsBrief\YouTube Logo.png">
              <a:hlinkClick r:id="rId7"/>
              <a:extLst>
                <a:ext uri="{FF2B5EF4-FFF2-40B4-BE49-F238E27FC236}">
                  <a16:creationId xmlns:a16="http://schemas.microsoft.com/office/drawing/2014/main" xmlns="" id="{652AD84A-2409-EE4D-9990-EC322988F7D3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86" descr="C:\Users\kristina\Documents\GLOBE_All\NewsBrief\February_2018_NewsBrief\Pinterest Logo.png">
              <a:hlinkClick r:id="rId9"/>
              <a:extLst>
                <a:ext uri="{FF2B5EF4-FFF2-40B4-BE49-F238E27FC236}">
                  <a16:creationId xmlns:a16="http://schemas.microsoft.com/office/drawing/2014/main" xmlns="" id="{2A60DB09-F857-584E-963F-2A9E874DCE74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87" descr="C:\Users\kristina\Documents\GLOBE_All\NewsBrief\February_2018_NewsBrief\Instagram logo.png">
              <a:hlinkClick r:id="rId11"/>
              <a:extLst>
                <a:ext uri="{FF2B5EF4-FFF2-40B4-BE49-F238E27FC236}">
                  <a16:creationId xmlns:a16="http://schemas.microsoft.com/office/drawing/2014/main" xmlns="" id="{6223619B-7993-314E-A6DB-B85E30F3B2FE}"/>
                </a:ext>
              </a:extLst>
            </p:cNvPr>
            <p:cNvPicPr preferRelativeResize="0"/>
            <p:nvPr userDrawn="1"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88" descr="C:\Users\kristina\Documents\GLOBE_All\NewsBrief\February_2018_NewsBrief\Twitter Logo.png">
              <a:hlinkClick r:id="rId13"/>
              <a:extLst>
                <a:ext uri="{FF2B5EF4-FFF2-40B4-BE49-F238E27FC236}">
                  <a16:creationId xmlns:a16="http://schemas.microsoft.com/office/drawing/2014/main" xmlns="" id="{9232B11A-56BD-9946-93BA-677E19839704}"/>
                </a:ext>
              </a:extLst>
            </p:cNvPr>
            <p:cNvPicPr preferRelativeResize="0"/>
            <p:nvPr userDrawn="1"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1304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7" descr="left_globe.png">
            <a:extLst>
              <a:ext uri="{FF2B5EF4-FFF2-40B4-BE49-F238E27FC236}">
                <a16:creationId xmlns:a16="http://schemas.microsoft.com/office/drawing/2014/main" xmlns="" id="{69207EF1-B1B3-5647-9425-BE1735EC60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">
            <a:extLst>
              <a:ext uri="{FF2B5EF4-FFF2-40B4-BE49-F238E27FC236}">
                <a16:creationId xmlns:a16="http://schemas.microsoft.com/office/drawing/2014/main" xmlns="" id="{049D465F-ACC5-4F41-9891-1DA80D3D1636}"/>
              </a:ext>
            </a:extLst>
          </p:cNvPr>
          <p:cNvSpPr txBox="1">
            <a:spLocks/>
          </p:cNvSpPr>
          <p:nvPr userDrawn="1"/>
        </p:nvSpPr>
        <p:spPr>
          <a:xfrm>
            <a:off x="2444208" y="1108128"/>
            <a:ext cx="5997756" cy="697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marR="0" lvl="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9B2600"/>
                </a:solidFill>
              </a:rPr>
              <a:t>CONTACT</a:t>
            </a:r>
            <a:r>
              <a:rPr lang="en-US" sz="3200" dirty="0">
                <a:solidFill>
                  <a:srgbClr val="9B2600"/>
                </a:solidFill>
              </a:rPr>
              <a:t> </a:t>
            </a:r>
            <a:r>
              <a:rPr lang="en-US" sz="3600" dirty="0">
                <a:solidFill>
                  <a:srgbClr val="9B2600"/>
                </a:solidFill>
              </a:rPr>
              <a:t>INFORMATION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xmlns="" id="{0454D74B-76E7-A54F-B678-299E016F95EB}"/>
              </a:ext>
            </a:extLst>
          </p:cNvPr>
          <p:cNvSpPr txBox="1"/>
          <p:nvPr userDrawn="1"/>
        </p:nvSpPr>
        <p:spPr>
          <a:xfrm>
            <a:off x="4580713" y="5301464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A2E5A"/>
                </a:solidFill>
              </a:rPr>
              <a:t>www.globe.gov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:a16="http://schemas.microsoft.com/office/drawing/2014/main" xmlns="" id="{341A5114-A951-CF46-A034-3D8BD8FD8E0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752896" y="2163206"/>
            <a:ext cx="5689068" cy="199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B2600"/>
              </a:buClr>
              <a:buSzPts val="3600"/>
              <a:buFont typeface="Arial"/>
              <a:buNone/>
              <a:defRPr sz="1800" b="0" i="0" u="none" strike="noStrike" cap="non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spcAft>
                <a:spcPts val="0"/>
              </a:spcAft>
            </a:pPr>
            <a:r>
              <a:rPr lang="en-US" dirty="0"/>
              <a:t>YOUR NAME, TITLE</a:t>
            </a:r>
            <a:br>
              <a:rPr lang="en-US" dirty="0"/>
            </a:br>
            <a:r>
              <a:rPr lang="en-US" dirty="0"/>
              <a:t>Organization</a:t>
            </a:r>
            <a:br>
              <a:rPr lang="en-US" dirty="0"/>
            </a:br>
            <a:r>
              <a:rPr lang="en-US" dirty="0"/>
              <a:t>Website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51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14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er-One Content-c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554" y="847023"/>
            <a:ext cx="8221978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1927" y="1399430"/>
            <a:ext cx="8221978" cy="392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6" name="Shape 21">
            <a:extLst>
              <a:ext uri="{FF2B5EF4-FFF2-40B4-BE49-F238E27FC236}">
                <a16:creationId xmlns:a16="http://schemas.microsoft.com/office/drawing/2014/main" xmlns="" id="{6FAB94CB-2D2F-DE44-ACF4-AAE05C2B3B9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8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Full-page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023730"/>
            <a:ext cx="7880904" cy="431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Shape 21">
            <a:extLst>
              <a:ext uri="{FF2B5EF4-FFF2-40B4-BE49-F238E27FC236}">
                <a16:creationId xmlns:a16="http://schemas.microsoft.com/office/drawing/2014/main" xmlns="" id="{0FE32D8B-27B8-EE46-BCB6-355D07B5068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7880903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4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er-Bullets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xmlns="" id="{95F4A33A-BC5E-4942-987E-A1C1EE3AD81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5300" y="5003824"/>
            <a:ext cx="8204200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16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er-Four square Content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9"/>
            <a:ext cx="2013229" cy="18189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DE202CAC-584F-3F44-84D4-E11A8B820C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9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8F4C3063-ED6C-344B-B123-A9C241ABE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958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xmlns="" id="{3FF73B85-2FE0-EB43-8AA0-4B1B2BA41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2615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xmlns="" id="{FFABAD64-901E-4141-854F-E87B0F272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6271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3644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Left Title bullets-Right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B9DA13FE-A409-E947-8A9F-05789E3E1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1048202"/>
            <a:ext cx="4100554" cy="5073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8A5242F-17C1-F54A-888E-890FB1501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12" y="1936343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050A8C-4E3D-0E44-9867-C3406C9D9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213" y="1587331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BF755BC5-5A5C-5749-8747-107CB66EA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3051" y="1048202"/>
            <a:ext cx="3909530" cy="48572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ADDBBD07-F0C9-EB4A-90EA-172AADB3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211" y="3229445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E3A4250-6AAF-2E42-B282-1CA4DDFD1E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212" y="2880433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xmlns="" id="{A7E95A35-0C46-2B4B-B643-F750757E30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8210" y="4528450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EF20C62F-04E6-AE40-96AC-089C62695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211" y="4179438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</p:spTree>
    <p:extLst>
      <p:ext uri="{BB962C8B-B14F-4D97-AF65-F5344CB8AC3E}">
        <p14:creationId xmlns:p14="http://schemas.microsoft.com/office/powerpoint/2010/main" val="190831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bove-3 Content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ED170D1-0299-0F45-B77C-F90C87C8B19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D09B7535-70B4-A94A-AE8A-2F60BE2A1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4156926"/>
            <a:ext cx="2589807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5D999953-C41A-3540-ABEA-06F001A1E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3138" y="4156927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D5F335E0-55B2-7A48-B28B-07C7537D5A7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F2A911A4-75C7-2141-A49A-9E72AEFFA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0974" y="4156926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xmlns="" id="{CB9F610D-A5E3-6541-93BA-16FD6FC21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4569991"/>
            <a:ext cx="2598750" cy="1335509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xmlns="" id="{EA57E971-FBB3-6343-B386-7497234A8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4192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xmlns="" id="{642FD190-E198-0942-A63D-1EC3865024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73084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503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859651"/>
            <a:ext cx="7886700" cy="8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837B0ABC-D162-774F-AB22-C297552B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825626"/>
            <a:ext cx="7886700" cy="4078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Shape 12">
            <a:extLst>
              <a:ext uri="{FF2B5EF4-FFF2-40B4-BE49-F238E27FC236}">
                <a16:creationId xmlns:a16="http://schemas.microsoft.com/office/drawing/2014/main" xmlns="" id="{1968F84D-0F22-2547-B41D-9E3C84D2CEEB}"/>
              </a:ext>
            </a:extLst>
          </p:cNvPr>
          <p:cNvPicPr preferRelativeResize="0"/>
          <p:nvPr userDrawn="1"/>
        </p:nvPicPr>
        <p:blipFill rotWithShape="1">
          <a:blip r:embed="rId37">
            <a:alphaModFix/>
          </a:blip>
          <a:srcRect l="1002" r="1050"/>
          <a:stretch/>
        </p:blipFill>
        <p:spPr>
          <a:xfrm>
            <a:off x="-1" y="6118916"/>
            <a:ext cx="9144001" cy="7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19E09D-92EB-1943-AF00-32B6297910B9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0" y="0"/>
            <a:ext cx="9144000" cy="7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692" r:id="rId3"/>
    <p:sldLayoutId id="2147483662" r:id="rId4"/>
    <p:sldLayoutId id="2147483673" r:id="rId5"/>
    <p:sldLayoutId id="2147483706" r:id="rId6"/>
    <p:sldLayoutId id="2147483707" r:id="rId7"/>
    <p:sldLayoutId id="2147483672" r:id="rId8"/>
    <p:sldLayoutId id="2147483691" r:id="rId9"/>
    <p:sldLayoutId id="2147483708" r:id="rId10"/>
    <p:sldLayoutId id="2147483693" r:id="rId11"/>
    <p:sldLayoutId id="2147483694" r:id="rId12"/>
    <p:sldLayoutId id="2147483664" r:id="rId13"/>
    <p:sldLayoutId id="2147483679" r:id="rId14"/>
    <p:sldLayoutId id="2147483674" r:id="rId15"/>
    <p:sldLayoutId id="2147483676" r:id="rId16"/>
    <p:sldLayoutId id="2147483695" r:id="rId17"/>
    <p:sldLayoutId id="2147483683" r:id="rId18"/>
    <p:sldLayoutId id="2147483678" r:id="rId19"/>
    <p:sldLayoutId id="2147483697" r:id="rId20"/>
    <p:sldLayoutId id="2147483698" r:id="rId21"/>
    <p:sldLayoutId id="2147483696" r:id="rId22"/>
    <p:sldLayoutId id="2147483699" r:id="rId23"/>
    <p:sldLayoutId id="2147483700" r:id="rId24"/>
    <p:sldLayoutId id="2147483687" r:id="rId25"/>
    <p:sldLayoutId id="2147483711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690" r:id="rId32"/>
    <p:sldLayoutId id="2147483681" r:id="rId33"/>
    <p:sldLayoutId id="2147483710" r:id="rId34"/>
    <p:sldLayoutId id="2147483667" r:id="rId3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24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9113" indent="-320675" algn="l" defTabSz="914400" rtl="0" eaLnBrk="1" latinLnBrk="0" hangingPunct="1">
        <a:lnSpc>
          <a:spcPct val="90000"/>
        </a:lnSpc>
        <a:spcBef>
          <a:spcPts val="50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24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5000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2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1875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20" userDrawn="1">
          <p15:clr>
            <a:srgbClr val="F26B43"/>
          </p15:clr>
        </p15:guide>
        <p15:guide id="2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anabeatrizprieto@gmail.com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mailto:claudiacarovera@gmail.com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it.ly/2M4QLz9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es/globe-data/retrieve-dat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C1CD56-0A46-E944-9F1B-68D2CC19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0500" y="1280160"/>
            <a:ext cx="5999252" cy="1142763"/>
          </a:xfrm>
        </p:spPr>
        <p:txBody>
          <a:bodyPr>
            <a:normAutofit/>
          </a:bodyPr>
          <a:lstStyle/>
          <a:p>
            <a:r>
              <a:rPr lang="es-AR" sz="2900" dirty="0" err="1" smtClean="0"/>
              <a:t>Webinar</a:t>
            </a:r>
            <a:r>
              <a:rPr lang="es-AR" sz="2900" dirty="0" smtClean="0"/>
              <a:t> </a:t>
            </a:r>
            <a:r>
              <a:rPr lang="es-AR" sz="2900" dirty="0" smtClean="0"/>
              <a:t>4 </a:t>
            </a:r>
            <a:r>
              <a:rPr lang="es-AR" sz="2900" dirty="0"/>
              <a:t>– </a:t>
            </a:r>
            <a:r>
              <a:rPr lang="es-AR" sz="2900" dirty="0" smtClean="0"/>
              <a:t>Descarga y presentación de resultados</a:t>
            </a:r>
            <a:endParaRPr lang="es-AR" sz="29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2DEC46-3C15-134B-A387-23244E132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0656" y="2983493"/>
            <a:ext cx="5090235" cy="130910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s-AR" b="1" dirty="0"/>
              <a:t>Descargar datos y visualizaciones en GLOBE y otros. Descargar y procesar archivos </a:t>
            </a:r>
            <a:r>
              <a:rPr lang="es-AR" b="1" dirty="0" err="1"/>
              <a:t>csv</a:t>
            </a:r>
            <a:r>
              <a:rPr lang="es-AR" b="1" dirty="0"/>
              <a:t>. Descargar archivos </a:t>
            </a:r>
            <a:r>
              <a:rPr lang="es-AR" b="1" dirty="0" err="1"/>
              <a:t>kml</a:t>
            </a:r>
            <a:r>
              <a:rPr lang="es-AR" b="1" dirty="0"/>
              <a:t> en GLOBE</a:t>
            </a:r>
            <a:endParaRPr lang="es-AR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8E5D8E-FA12-8249-8BD3-08AB2E2D7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0106" y="4630398"/>
            <a:ext cx="4351337" cy="809625"/>
          </a:xfrm>
        </p:spPr>
        <p:txBody>
          <a:bodyPr/>
          <a:lstStyle/>
          <a:p>
            <a:pPr lvl="0">
              <a:spcBef>
                <a:spcPts val="0"/>
              </a:spcBef>
              <a:buSzPts val="2500"/>
            </a:pPr>
            <a:r>
              <a:rPr lang="es-AR" dirty="0"/>
              <a:t>2019 - 2020</a:t>
            </a:r>
          </a:p>
        </p:txBody>
      </p:sp>
      <p:sp>
        <p:nvSpPr>
          <p:cNvPr id="5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7774" y="707662"/>
            <a:ext cx="8221978" cy="640384"/>
          </a:xfrm>
        </p:spPr>
        <p:txBody>
          <a:bodyPr>
            <a:normAutofit fontScale="90000"/>
          </a:bodyPr>
          <a:lstStyle/>
          <a:p>
            <a:r>
              <a:rPr lang="es-AR" sz="3300" dirty="0"/>
              <a:t>Visualizaciones de </a:t>
            </a:r>
            <a:r>
              <a:rPr lang="es-AR" sz="3300" dirty="0" smtClean="0"/>
              <a:t>datos:</a:t>
            </a:r>
            <a:r>
              <a:rPr lang="es-AR" dirty="0" smtClean="0"/>
              <a:t/>
            </a:r>
            <a:br>
              <a:rPr lang="es-AR" dirty="0" smtClean="0"/>
            </a:br>
            <a:r>
              <a:rPr lang="es-AR" sz="2000" dirty="0" smtClean="0"/>
              <a:t>Descripción </a:t>
            </a:r>
            <a:r>
              <a:rPr lang="es-AR" sz="2000" dirty="0"/>
              <a:t>general de </a:t>
            </a:r>
            <a:r>
              <a:rPr lang="es-AR" sz="2000" dirty="0" smtClean="0"/>
              <a:t>la </a:t>
            </a:r>
            <a:r>
              <a:rPr lang="es-AR" sz="2000" dirty="0"/>
              <a:t>ventana de visualización (vista de escritorio)</a:t>
            </a: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945" y="1545771"/>
            <a:ext cx="7683712" cy="454062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722915" y="2264229"/>
            <a:ext cx="674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Tipo de datos</a:t>
            </a:r>
            <a:endParaRPr lang="es-AR" sz="1200" dirty="0"/>
          </a:p>
        </p:txBody>
      </p:sp>
      <p:cxnSp>
        <p:nvCxnSpPr>
          <p:cNvPr id="12" name="Conector recto de flecha 11"/>
          <p:cNvCxnSpPr/>
          <p:nvPr/>
        </p:nvCxnSpPr>
        <p:spPr>
          <a:xfrm flipV="1">
            <a:off x="4060372" y="1794471"/>
            <a:ext cx="243772" cy="4697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3338384" y="2780324"/>
            <a:ext cx="10594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Abrir/cerrar</a:t>
            </a:r>
            <a:endParaRPr lang="es-AR" sz="1200" dirty="0"/>
          </a:p>
          <a:p>
            <a:pPr algn="ctr"/>
            <a:r>
              <a:rPr lang="es-AR" sz="1200" dirty="0" smtClean="0"/>
              <a:t>Menús de capas </a:t>
            </a:r>
            <a:r>
              <a:rPr lang="es-AR" sz="1200" dirty="0"/>
              <a:t>y </a:t>
            </a:r>
            <a:r>
              <a:rPr lang="es-AR" sz="1200" dirty="0" smtClean="0"/>
              <a:t>filtros</a:t>
            </a:r>
            <a:endParaRPr lang="es-AR" sz="1200" dirty="0"/>
          </a:p>
        </p:txBody>
      </p:sp>
      <p:cxnSp>
        <p:nvCxnSpPr>
          <p:cNvPr id="19" name="Conector recto de flecha 18"/>
          <p:cNvCxnSpPr/>
          <p:nvPr/>
        </p:nvCxnSpPr>
        <p:spPr>
          <a:xfrm flipH="1" flipV="1">
            <a:off x="3167744" y="2188029"/>
            <a:ext cx="293913" cy="59229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3327499" y="4211456"/>
            <a:ext cx="10594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dirty="0"/>
              <a:t>Íconos del sitio de datos</a:t>
            </a:r>
          </a:p>
        </p:txBody>
      </p:sp>
      <p:cxnSp>
        <p:nvCxnSpPr>
          <p:cNvPr id="25" name="Conector recto de flecha 24"/>
          <p:cNvCxnSpPr>
            <a:stCxn id="24" idx="0"/>
          </p:cNvCxnSpPr>
          <p:nvPr/>
        </p:nvCxnSpPr>
        <p:spPr>
          <a:xfrm flipV="1">
            <a:off x="3857222" y="3960447"/>
            <a:ext cx="325036" cy="2510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7861109" y="1255380"/>
            <a:ext cx="12445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 smtClean="0"/>
              <a:t>Sign-in / Sign-out</a:t>
            </a:r>
            <a:endParaRPr lang="es-AR" sz="1200" noProof="1"/>
          </a:p>
        </p:txBody>
      </p:sp>
      <p:cxnSp>
        <p:nvCxnSpPr>
          <p:cNvPr id="29" name="Conector recto de flecha 28"/>
          <p:cNvCxnSpPr/>
          <p:nvPr/>
        </p:nvCxnSpPr>
        <p:spPr>
          <a:xfrm flipH="1">
            <a:off x="7871183" y="1498130"/>
            <a:ext cx="475018" cy="1092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7376267" y="2022511"/>
            <a:ext cx="10163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dirty="0"/>
              <a:t>Abrir/cerrar</a:t>
            </a:r>
          </a:p>
          <a:p>
            <a:pPr algn="ctr"/>
            <a:r>
              <a:rPr lang="es-AR" sz="1200" dirty="0" smtClean="0"/>
              <a:t>Mis opciones</a:t>
            </a:r>
            <a:endParaRPr lang="es-AR" sz="1200" dirty="0"/>
          </a:p>
        </p:txBody>
      </p:sp>
      <p:cxnSp>
        <p:nvCxnSpPr>
          <p:cNvPr id="36" name="Conector recto de flecha 35"/>
          <p:cNvCxnSpPr>
            <a:stCxn id="34" idx="0"/>
          </p:cNvCxnSpPr>
          <p:nvPr/>
        </p:nvCxnSpPr>
        <p:spPr>
          <a:xfrm flipV="1">
            <a:off x="7884462" y="1819079"/>
            <a:ext cx="0" cy="203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7027268" y="3354416"/>
            <a:ext cx="7490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Control de zoom</a:t>
            </a:r>
            <a:endParaRPr lang="es-AR" sz="1200" dirty="0"/>
          </a:p>
        </p:txBody>
      </p:sp>
      <p:cxnSp>
        <p:nvCxnSpPr>
          <p:cNvPr id="40" name="Conector recto de flecha 39"/>
          <p:cNvCxnSpPr>
            <a:stCxn id="39" idx="3"/>
          </p:cNvCxnSpPr>
          <p:nvPr/>
        </p:nvCxnSpPr>
        <p:spPr>
          <a:xfrm flipV="1">
            <a:off x="7776273" y="3517614"/>
            <a:ext cx="183303" cy="676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5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8554" y="696687"/>
            <a:ext cx="8221978" cy="702744"/>
          </a:xfrm>
        </p:spPr>
        <p:txBody>
          <a:bodyPr>
            <a:noAutofit/>
          </a:bodyPr>
          <a:lstStyle/>
          <a:p>
            <a:r>
              <a:rPr lang="es-AR" sz="3000" dirty="0"/>
              <a:t>Visualizaciones de datos: </a:t>
            </a:r>
            <a:r>
              <a:rPr lang="es-AR" sz="3000" dirty="0" smtClean="0"/>
              <a:t/>
            </a:r>
            <a:br>
              <a:rPr lang="es-AR" sz="3000" dirty="0" smtClean="0"/>
            </a:br>
            <a:r>
              <a:rPr lang="es-AR" sz="1800" dirty="0" smtClean="0"/>
              <a:t>Iconos </a:t>
            </a:r>
            <a:r>
              <a:rPr lang="es-AR" sz="1800" dirty="0"/>
              <a:t>de menú de </a:t>
            </a:r>
            <a:r>
              <a:rPr lang="es-AR" sz="1800" dirty="0" smtClean="0"/>
              <a:t>capas </a:t>
            </a:r>
            <a:r>
              <a:rPr lang="es-AR" sz="1800" dirty="0"/>
              <a:t>y </a:t>
            </a:r>
            <a:r>
              <a:rPr lang="es-AR" sz="1800" dirty="0" smtClean="0"/>
              <a:t>filtros</a:t>
            </a:r>
            <a:endParaRPr lang="es-AR" sz="1800" dirty="0"/>
          </a:p>
        </p:txBody>
      </p:sp>
      <p:pic>
        <p:nvPicPr>
          <p:cNvPr id="14" name="Marcador de contenido 1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3452" y="3331029"/>
            <a:ext cx="4613649" cy="2721680"/>
          </a:xfrm>
          <a:prstGeom prst="rect">
            <a:avLst/>
          </a:prstGeom>
        </p:spPr>
      </p:pic>
      <p:pic>
        <p:nvPicPr>
          <p:cNvPr id="15" name="Marcador de contenido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299" y="2002971"/>
            <a:ext cx="4683856" cy="732656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4543452" y="3594391"/>
            <a:ext cx="1539578" cy="2123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CuadroTexto 19"/>
          <p:cNvSpPr txBox="1"/>
          <p:nvPr/>
        </p:nvSpPr>
        <p:spPr>
          <a:xfrm>
            <a:off x="2668623" y="1375031"/>
            <a:ext cx="12445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 smtClean="0"/>
              <a:t>Sign-in </a:t>
            </a:r>
            <a:r>
              <a:rPr lang="es-AR" sz="1200" noProof="1" smtClean="0"/>
              <a:t>/ </a:t>
            </a:r>
            <a:r>
              <a:rPr lang="es-AR" sz="1200" noProof="1" smtClean="0"/>
              <a:t>Sign-out</a:t>
            </a:r>
          </a:p>
          <a:p>
            <a:pPr algn="ctr"/>
            <a:r>
              <a:rPr lang="es-AR" sz="1200" noProof="1" smtClean="0"/>
              <a:t>y opciones</a:t>
            </a:r>
            <a:endParaRPr lang="es-AR" sz="1200" noProof="1"/>
          </a:p>
        </p:txBody>
      </p:sp>
      <p:cxnSp>
        <p:nvCxnSpPr>
          <p:cNvPr id="21" name="Conector recto de flecha 20"/>
          <p:cNvCxnSpPr>
            <a:stCxn id="20" idx="2"/>
          </p:cNvCxnSpPr>
          <p:nvPr/>
        </p:nvCxnSpPr>
        <p:spPr>
          <a:xfrm>
            <a:off x="3290874" y="1836696"/>
            <a:ext cx="81382" cy="3378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248054" y="2931683"/>
            <a:ext cx="5999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 smtClean="0"/>
              <a:t>Capas</a:t>
            </a:r>
            <a:endParaRPr lang="es-AR" sz="1200" noProof="1"/>
          </a:p>
        </p:txBody>
      </p:sp>
      <p:cxnSp>
        <p:nvCxnSpPr>
          <p:cNvPr id="26" name="Conector recto de flecha 25"/>
          <p:cNvCxnSpPr>
            <a:stCxn id="25" idx="0"/>
          </p:cNvCxnSpPr>
          <p:nvPr/>
        </p:nvCxnSpPr>
        <p:spPr>
          <a:xfrm flipH="1" flipV="1">
            <a:off x="548052" y="2547257"/>
            <a:ext cx="1" cy="3844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868540" y="3171169"/>
            <a:ext cx="5999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 smtClean="0"/>
              <a:t>Filtros</a:t>
            </a:r>
            <a:endParaRPr lang="es-AR" sz="1200" noProof="1"/>
          </a:p>
        </p:txBody>
      </p:sp>
      <p:cxnSp>
        <p:nvCxnSpPr>
          <p:cNvPr id="30" name="Conector recto de flecha 29"/>
          <p:cNvCxnSpPr>
            <a:stCxn id="29" idx="0"/>
          </p:cNvCxnSpPr>
          <p:nvPr/>
        </p:nvCxnSpPr>
        <p:spPr>
          <a:xfrm flipV="1">
            <a:off x="1168539" y="2547257"/>
            <a:ext cx="0" cy="6239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1325739" y="3448168"/>
            <a:ext cx="8078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 smtClean="0"/>
              <a:t>Gráficos multi sitios</a:t>
            </a:r>
            <a:endParaRPr lang="es-AR" sz="1200" noProof="1"/>
          </a:p>
        </p:txBody>
      </p:sp>
      <p:cxnSp>
        <p:nvCxnSpPr>
          <p:cNvPr id="36" name="Conector recto de flecha 35"/>
          <p:cNvCxnSpPr>
            <a:stCxn id="35" idx="0"/>
          </p:cNvCxnSpPr>
          <p:nvPr/>
        </p:nvCxnSpPr>
        <p:spPr>
          <a:xfrm flipH="1" flipV="1">
            <a:off x="1727559" y="2547257"/>
            <a:ext cx="2110" cy="9009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1519200" y="4153721"/>
            <a:ext cx="14863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 smtClean="0"/>
              <a:t>Mapa base, datos de satélite, cuadrícula, Lat y Long</a:t>
            </a:r>
            <a:endParaRPr lang="es-AR" sz="1200" noProof="1"/>
          </a:p>
        </p:txBody>
      </p:sp>
      <p:cxnSp>
        <p:nvCxnSpPr>
          <p:cNvPr id="43" name="Conector recto de flecha 42"/>
          <p:cNvCxnSpPr>
            <a:stCxn id="39" idx="0"/>
          </p:cNvCxnSpPr>
          <p:nvPr/>
        </p:nvCxnSpPr>
        <p:spPr>
          <a:xfrm flipH="1" flipV="1">
            <a:off x="2239659" y="2558199"/>
            <a:ext cx="22727" cy="15955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/>
          <p:cNvSpPr txBox="1"/>
          <p:nvPr/>
        </p:nvSpPr>
        <p:spPr>
          <a:xfrm>
            <a:off x="2315683" y="2931683"/>
            <a:ext cx="9133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noProof="1"/>
              <a:t>Bienvenida y Tutoriales</a:t>
            </a:r>
            <a:endParaRPr lang="es-AR" sz="1200" noProof="1"/>
          </a:p>
        </p:txBody>
      </p:sp>
      <p:cxnSp>
        <p:nvCxnSpPr>
          <p:cNvPr id="48" name="Conector recto de flecha 47"/>
          <p:cNvCxnSpPr>
            <a:stCxn id="47" idx="0"/>
          </p:cNvCxnSpPr>
          <p:nvPr/>
        </p:nvCxnSpPr>
        <p:spPr>
          <a:xfrm flipH="1" flipV="1">
            <a:off x="2772375" y="2558199"/>
            <a:ext cx="1" cy="3734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50"/>
          <p:cNvSpPr txBox="1"/>
          <p:nvPr/>
        </p:nvSpPr>
        <p:spPr>
          <a:xfrm>
            <a:off x="4103476" y="2848382"/>
            <a:ext cx="10594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Abrir/cerrar</a:t>
            </a:r>
            <a:endParaRPr lang="es-AR" sz="1200" dirty="0"/>
          </a:p>
          <a:p>
            <a:pPr algn="ctr"/>
            <a:r>
              <a:rPr lang="es-AR" sz="1200" dirty="0" smtClean="0"/>
              <a:t>Menú</a:t>
            </a:r>
            <a:endParaRPr lang="es-AR" sz="1200" dirty="0"/>
          </a:p>
        </p:txBody>
      </p:sp>
      <p:cxnSp>
        <p:nvCxnSpPr>
          <p:cNvPr id="54" name="Conector angular 53"/>
          <p:cNvCxnSpPr>
            <a:stCxn id="16" idx="0"/>
            <a:endCxn id="15" idx="3"/>
          </p:cNvCxnSpPr>
          <p:nvPr/>
        </p:nvCxnSpPr>
        <p:spPr>
          <a:xfrm rot="16200000" flipV="1">
            <a:off x="4505652" y="2786802"/>
            <a:ext cx="1225092" cy="390086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/>
          <p:cNvCxnSpPr/>
          <p:nvPr/>
        </p:nvCxnSpPr>
        <p:spPr>
          <a:xfrm flipH="1" flipV="1">
            <a:off x="4644604" y="2493373"/>
            <a:ext cx="1" cy="3844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18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Fundamentos </a:t>
            </a:r>
            <a:r>
              <a:rPr lang="es-AR" dirty="0"/>
              <a:t>del sistema de visualización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01927" y="1688874"/>
            <a:ext cx="8221978" cy="3884612"/>
          </a:xfrm>
        </p:spPr>
        <p:txBody>
          <a:bodyPr/>
          <a:lstStyle/>
          <a:p>
            <a:r>
              <a:rPr lang="es-AR" dirty="0"/>
              <a:t>Tres pasos para visualizar </a:t>
            </a:r>
            <a:r>
              <a:rPr lang="es-AR" dirty="0" smtClean="0"/>
              <a:t>datos </a:t>
            </a:r>
            <a:r>
              <a:rPr lang="es-AR" dirty="0"/>
              <a:t>datos</a:t>
            </a:r>
            <a:r>
              <a:rPr lang="es-AR" dirty="0" smtClean="0"/>
              <a:t>:</a:t>
            </a:r>
          </a:p>
          <a:p>
            <a:endParaRPr lang="es-AR" dirty="0"/>
          </a:p>
          <a:p>
            <a:pPr marL="457200" indent="-457200">
              <a:buFont typeface="+mj-lt"/>
              <a:buAutoNum type="arabicPeriod"/>
            </a:pPr>
            <a:r>
              <a:rPr lang="es-AR" dirty="0" smtClean="0"/>
              <a:t>Seleccione </a:t>
            </a:r>
            <a:r>
              <a:rPr lang="es-AR" dirty="0"/>
              <a:t>el tipo de datos que desea ver (Agregar capas</a:t>
            </a:r>
            <a:r>
              <a:rPr lang="es-AR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s-AR" dirty="0"/>
          </a:p>
          <a:p>
            <a:pPr marL="457200" indent="-457200">
              <a:buFont typeface="+mj-lt"/>
              <a:buAutoNum type="arabicPeriod"/>
            </a:pPr>
            <a:r>
              <a:rPr lang="es-AR" dirty="0" smtClean="0"/>
              <a:t>Seleccione </a:t>
            </a:r>
            <a:r>
              <a:rPr lang="es-AR" dirty="0"/>
              <a:t>la fecha para la que desea ver los </a:t>
            </a:r>
            <a:r>
              <a:rPr lang="es-AR" dirty="0" smtClean="0"/>
              <a:t>datos</a:t>
            </a:r>
          </a:p>
          <a:p>
            <a:pPr marL="457200" indent="-457200">
              <a:buFont typeface="+mj-lt"/>
              <a:buAutoNum type="arabicPeriod"/>
            </a:pPr>
            <a:endParaRPr lang="es-AR" dirty="0"/>
          </a:p>
          <a:p>
            <a:pPr marL="457200" indent="-457200">
              <a:buFont typeface="+mj-lt"/>
              <a:buAutoNum type="arabicPeriod"/>
            </a:pPr>
            <a:r>
              <a:rPr lang="es-AR" dirty="0" smtClean="0"/>
              <a:t>Haga </a:t>
            </a:r>
            <a:r>
              <a:rPr lang="es-AR" dirty="0"/>
              <a:t>clic en un punto de datos en el mapa para recibir información de tablas y gráficos.</a:t>
            </a:r>
          </a:p>
        </p:txBody>
      </p:sp>
    </p:spTree>
    <p:extLst>
      <p:ext uri="{BB962C8B-B14F-4D97-AF65-F5344CB8AC3E}">
        <p14:creationId xmlns:p14="http://schemas.microsoft.com/office/powerpoint/2010/main" val="36692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</a:t>
            </a:r>
            <a:r>
              <a:rPr lang="es-AR" dirty="0" smtClean="0"/>
              <a:t>datos</a:t>
            </a:r>
            <a:endParaRPr lang="es-AR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9214" y="2180505"/>
            <a:ext cx="6664343" cy="39243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981596" y="2199032"/>
            <a:ext cx="840775" cy="2937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261257" y="1301477"/>
            <a:ext cx="8648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Primero, asegúrese de estar en el mapa "Mediciones" (el ícono y el texto de las mediciones deben estar en blanco). </a:t>
            </a:r>
            <a:endParaRPr lang="es-AR" dirty="0" smtClean="0"/>
          </a:p>
          <a:p>
            <a:r>
              <a:rPr lang="es-AR" dirty="0" smtClean="0"/>
              <a:t>Si </a:t>
            </a:r>
            <a:r>
              <a:rPr lang="es-AR" dirty="0"/>
              <a:t>no, selecciónelo.</a:t>
            </a:r>
          </a:p>
        </p:txBody>
      </p:sp>
      <p:cxnSp>
        <p:nvCxnSpPr>
          <p:cNvPr id="10" name="Conector recto de flecha 9"/>
          <p:cNvCxnSpPr>
            <a:endCxn id="9" idx="0"/>
          </p:cNvCxnSpPr>
          <p:nvPr/>
        </p:nvCxnSpPr>
        <p:spPr>
          <a:xfrm flipH="1">
            <a:off x="4401984" y="1594208"/>
            <a:ext cx="268019" cy="6048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1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</a:t>
            </a:r>
            <a:r>
              <a:rPr lang="es-AR" dirty="0" smtClean="0"/>
              <a:t>datos</a:t>
            </a:r>
            <a:endParaRPr lang="es-AR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9214" y="2180505"/>
            <a:ext cx="6664343" cy="39243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419215" y="2559428"/>
            <a:ext cx="333386" cy="2937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261257" y="1301477"/>
            <a:ext cx="8648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A continuación, haga clic en el icono de Capas de protocolo y luego en una categoría de esfera. </a:t>
            </a:r>
            <a:r>
              <a:rPr lang="es-AR" dirty="0" smtClean="0"/>
              <a:t>En éste ejemplo </a:t>
            </a:r>
            <a:r>
              <a:rPr lang="es-AR" dirty="0"/>
              <a:t>Atmósfera.</a:t>
            </a:r>
          </a:p>
        </p:txBody>
      </p:sp>
      <p:cxnSp>
        <p:nvCxnSpPr>
          <p:cNvPr id="10" name="Conector recto de flecha 9"/>
          <p:cNvCxnSpPr/>
          <p:nvPr/>
        </p:nvCxnSpPr>
        <p:spPr>
          <a:xfrm flipH="1">
            <a:off x="1752601" y="1584466"/>
            <a:ext cx="2534343" cy="11402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1541998" y="3909784"/>
            <a:ext cx="930954" cy="2549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8" name="Conector angular 17"/>
          <p:cNvCxnSpPr>
            <a:endCxn id="12" idx="1"/>
          </p:cNvCxnSpPr>
          <p:nvPr/>
        </p:nvCxnSpPr>
        <p:spPr>
          <a:xfrm rot="16200000" flipH="1">
            <a:off x="20177" y="2515459"/>
            <a:ext cx="2089473" cy="954169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16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1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502" r="25238" b="5979"/>
          <a:stretch/>
        </p:blipFill>
        <p:spPr>
          <a:xfrm>
            <a:off x="1298184" y="2178169"/>
            <a:ext cx="6642717" cy="3924300"/>
          </a:xfrm>
          <a:prstGeom prst="rect">
            <a:avLst/>
          </a:prstGeom>
        </p:spPr>
      </p:pic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</a:t>
            </a:r>
            <a:r>
              <a:rPr lang="es-AR" dirty="0" smtClean="0"/>
              <a:t>datos</a:t>
            </a:r>
            <a:endParaRPr lang="es-AR" dirty="0"/>
          </a:p>
        </p:txBody>
      </p:sp>
      <p:sp>
        <p:nvSpPr>
          <p:cNvPr id="9" name="Rectángulo 8"/>
          <p:cNvSpPr/>
          <p:nvPr/>
        </p:nvSpPr>
        <p:spPr>
          <a:xfrm>
            <a:off x="2864644" y="3621881"/>
            <a:ext cx="550069" cy="30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261257" y="1301477"/>
            <a:ext cx="8648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Seleccione las capas de </a:t>
            </a:r>
            <a:r>
              <a:rPr lang="es-AR" dirty="0" smtClean="0"/>
              <a:t>protocolos </a:t>
            </a:r>
            <a:r>
              <a:rPr lang="es-AR" dirty="0"/>
              <a:t>para agregar al mapa (puede agregar varias capas). </a:t>
            </a:r>
            <a:r>
              <a:rPr lang="es-AR" dirty="0" smtClean="0"/>
              <a:t>En éste ejemplo se seleccionó </a:t>
            </a:r>
            <a:r>
              <a:rPr lang="es-AR" b="1" dirty="0" err="1" smtClean="0">
                <a:solidFill>
                  <a:schemeClr val="accent1"/>
                </a:solidFill>
              </a:rPr>
              <a:t>Maximum</a:t>
            </a:r>
            <a:r>
              <a:rPr lang="es-AR" b="1" dirty="0" smtClean="0">
                <a:solidFill>
                  <a:schemeClr val="accent1"/>
                </a:solidFill>
              </a:rPr>
              <a:t> </a:t>
            </a:r>
            <a:r>
              <a:rPr lang="es-AR" b="1" dirty="0" err="1">
                <a:solidFill>
                  <a:schemeClr val="accent1"/>
                </a:solidFill>
              </a:rPr>
              <a:t>Daily</a:t>
            </a:r>
            <a:r>
              <a:rPr lang="es-AR" b="1" dirty="0">
                <a:solidFill>
                  <a:schemeClr val="accent1"/>
                </a:solidFill>
              </a:rPr>
              <a:t> </a:t>
            </a:r>
            <a:r>
              <a:rPr lang="es-AR" b="1" dirty="0" err="1" smtClean="0">
                <a:solidFill>
                  <a:schemeClr val="accent1"/>
                </a:solidFill>
              </a:rPr>
              <a:t>Temperature</a:t>
            </a:r>
            <a:r>
              <a:rPr lang="es-AR" dirty="0" smtClean="0"/>
              <a:t> y clic en “</a:t>
            </a:r>
            <a:r>
              <a:rPr lang="es-AR" b="1" dirty="0" smtClean="0">
                <a:solidFill>
                  <a:schemeClr val="accent1"/>
                </a:solidFill>
              </a:rPr>
              <a:t>SUBMIT</a:t>
            </a:r>
            <a:r>
              <a:rPr lang="es-AR" dirty="0" smtClean="0"/>
              <a:t>".</a:t>
            </a:r>
            <a:endParaRPr lang="es-AR" dirty="0"/>
          </a:p>
        </p:txBody>
      </p:sp>
      <p:cxnSp>
        <p:nvCxnSpPr>
          <p:cNvPr id="10" name="Conector recto de flecha 9"/>
          <p:cNvCxnSpPr>
            <a:endCxn id="9" idx="3"/>
          </p:cNvCxnSpPr>
          <p:nvPr/>
        </p:nvCxnSpPr>
        <p:spPr>
          <a:xfrm flipH="1">
            <a:off x="3414713" y="1853884"/>
            <a:ext cx="3597902" cy="19180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1662939" y="4271962"/>
            <a:ext cx="1466024" cy="1714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4" name="Conector recto de flecha 23"/>
          <p:cNvCxnSpPr/>
          <p:nvPr/>
        </p:nvCxnSpPr>
        <p:spPr>
          <a:xfrm flipH="1">
            <a:off x="1818412" y="1874709"/>
            <a:ext cx="1675306" cy="23972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6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986" y="2173058"/>
            <a:ext cx="6638991" cy="3924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5685" y="1399430"/>
            <a:ext cx="8666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Si hay muchos datos, puede </a:t>
            </a:r>
            <a:r>
              <a:rPr lang="es-AR" dirty="0" smtClean="0"/>
              <a:t>ver </a:t>
            </a:r>
            <a:r>
              <a:rPr lang="es-AR" dirty="0"/>
              <a:t>un ícono en </a:t>
            </a:r>
            <a:r>
              <a:rPr lang="es-AR" dirty="0" smtClean="0"/>
              <a:t>progreso durante un tiempo. </a:t>
            </a:r>
            <a:r>
              <a:rPr lang="es-AR" dirty="0"/>
              <a:t>Espere hasta que el sistema finalice antes de hacer clic o realizar operaciones adicionales.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292986" y="3107108"/>
            <a:ext cx="285201" cy="211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0" name="Conector recto de flecha 9"/>
          <p:cNvCxnSpPr>
            <a:stCxn id="5" idx="2"/>
            <a:endCxn id="9" idx="3"/>
          </p:cNvCxnSpPr>
          <p:nvPr/>
        </p:nvCxnSpPr>
        <p:spPr>
          <a:xfrm flipH="1">
            <a:off x="1578187" y="2045761"/>
            <a:ext cx="3070896" cy="11672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88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20" name="Marcador de contenido 1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099" y="2183951"/>
            <a:ext cx="6640765" cy="392430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1292986" y="3167743"/>
            <a:ext cx="1787671" cy="1850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Rectángulo 21"/>
          <p:cNvSpPr/>
          <p:nvPr/>
        </p:nvSpPr>
        <p:spPr>
          <a:xfrm>
            <a:off x="4201886" y="2492829"/>
            <a:ext cx="870857" cy="1850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Rectángulo 22"/>
          <p:cNvSpPr/>
          <p:nvPr/>
        </p:nvSpPr>
        <p:spPr>
          <a:xfrm>
            <a:off x="413658" y="1317786"/>
            <a:ext cx="8568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La capa de temperatura máxima diaria se agrega al mapa. </a:t>
            </a:r>
            <a:endParaRPr lang="es-AR" dirty="0" smtClean="0"/>
          </a:p>
          <a:p>
            <a:r>
              <a:rPr lang="es-AR" dirty="0" smtClean="0"/>
              <a:t>El </a:t>
            </a:r>
            <a:r>
              <a:rPr lang="es-AR" dirty="0"/>
              <a:t>mapa muestra sitios que tienen mediciones de temperatura máxima del aire para el día </a:t>
            </a:r>
            <a:r>
              <a:rPr lang="es-AR" dirty="0" smtClean="0"/>
              <a:t>seleccionado.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843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17" name="Marcador de contenido 1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291" r="25119" b="5555"/>
          <a:stretch/>
        </p:blipFill>
        <p:spPr>
          <a:xfrm>
            <a:off x="1312523" y="1400175"/>
            <a:ext cx="6599916" cy="39243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61257" y="5456197"/>
            <a:ext cx="8721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Abra la leyenda para ver los valores </a:t>
            </a:r>
            <a:r>
              <a:rPr lang="es-AR" dirty="0" smtClean="0"/>
              <a:t>de los íconos de mediciones de cada </a:t>
            </a:r>
            <a:r>
              <a:rPr lang="es-AR" dirty="0"/>
              <a:t>sitio. Los colores en la escala corresponden a los </a:t>
            </a:r>
            <a:r>
              <a:rPr lang="es-AR" dirty="0" smtClean="0"/>
              <a:t>valores </a:t>
            </a:r>
            <a:r>
              <a:rPr lang="es-AR" dirty="0"/>
              <a:t>de </a:t>
            </a:r>
            <a:r>
              <a:rPr lang="es-AR" dirty="0" smtClean="0"/>
              <a:t>los datos.</a:t>
            </a:r>
            <a:endParaRPr lang="es-AR" dirty="0"/>
          </a:p>
        </p:txBody>
      </p:sp>
      <p:cxnSp>
        <p:nvCxnSpPr>
          <p:cNvPr id="18" name="Conector recto de flecha 17"/>
          <p:cNvCxnSpPr/>
          <p:nvPr/>
        </p:nvCxnSpPr>
        <p:spPr>
          <a:xfrm flipV="1">
            <a:off x="1480457" y="4626429"/>
            <a:ext cx="5834743" cy="9252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26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714" r="25119" b="5767"/>
          <a:stretch/>
        </p:blipFill>
        <p:spPr>
          <a:xfrm>
            <a:off x="1285836" y="2173065"/>
            <a:ext cx="6653290" cy="3924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8554" y="1399430"/>
            <a:ext cx="8221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Haga clic en la ventana de fecha para cambiar la fecha del mapa. Para </a:t>
            </a:r>
            <a:r>
              <a:rPr lang="es-AR" dirty="0" smtClean="0"/>
              <a:t>este ejemplo se seleccionó el 24 de septiembre de 2019.</a:t>
            </a:r>
            <a:endParaRPr lang="es-AR" dirty="0"/>
          </a:p>
        </p:txBody>
      </p:sp>
      <p:sp>
        <p:nvSpPr>
          <p:cNvPr id="9" name="Rectángulo 8"/>
          <p:cNvSpPr/>
          <p:nvPr/>
        </p:nvSpPr>
        <p:spPr>
          <a:xfrm>
            <a:off x="4201886" y="2492829"/>
            <a:ext cx="870857" cy="1850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/>
          <p:cNvSpPr/>
          <p:nvPr/>
        </p:nvSpPr>
        <p:spPr>
          <a:xfrm>
            <a:off x="4184113" y="3825997"/>
            <a:ext cx="292471" cy="280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588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092722" y="1334907"/>
            <a:ext cx="4679675" cy="465608"/>
          </a:xfrm>
        </p:spPr>
        <p:txBody>
          <a:bodyPr/>
          <a:lstStyle/>
          <a:p>
            <a:r>
              <a:rPr lang="es-AR" dirty="0"/>
              <a:t>Ana B. Prieto, </a:t>
            </a:r>
            <a:r>
              <a:rPr lang="es-AR" dirty="0" err="1"/>
              <a:t>MSc</a:t>
            </a:r>
            <a:r>
              <a:rPr lang="es-AR" dirty="0"/>
              <a:t>.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2"/>
          </p:nvPr>
        </p:nvSpPr>
        <p:spPr>
          <a:xfrm>
            <a:off x="3092446" y="1988088"/>
            <a:ext cx="5746753" cy="1102775"/>
          </a:xfrm>
        </p:spPr>
        <p:txBody>
          <a:bodyPr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550"/>
              <a:buNone/>
            </a:pPr>
            <a:r>
              <a:rPr lang="en-US" sz="2000" u="sng" dirty="0">
                <a:latin typeface="Arial"/>
                <a:ea typeface="Arial"/>
                <a:cs typeface="Arial"/>
                <a:sym typeface="Arial"/>
                <a:hlinkClick r:id="rId2"/>
              </a:rPr>
              <a:t>anabeatrizprieto@gmail.com</a:t>
            </a: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80000"/>
              </a:lnSpc>
              <a:buSzPts val="255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Master Trainer - Argentina</a:t>
            </a:r>
            <a:endParaRPr lang="en-US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80000"/>
              </a:lnSpc>
              <a:buSzPts val="255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GLOBE Working Groups -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Technology</a:t>
            </a:r>
            <a:endParaRPr lang="es-AR" sz="2000" dirty="0"/>
          </a:p>
        </p:txBody>
      </p:sp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2;p2"/>
          <p:cNvPicPr preferRelativeResize="0">
            <a:picLocks noGrp="1"/>
          </p:cNvPicPr>
          <p:nvPr>
            <p:ph sz="half" idx="1"/>
          </p:nvPr>
        </p:nvPicPr>
        <p:blipFill rotWithShape="1">
          <a:blip r:embed="rId4">
            <a:alphaModFix/>
          </a:blip>
          <a:srcRect l="18916" t="8769" r="7486" b="19256"/>
          <a:stretch/>
        </p:blipFill>
        <p:spPr>
          <a:xfrm>
            <a:off x="556335" y="1446213"/>
            <a:ext cx="2354430" cy="16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23;p2"/>
          <p:cNvPicPr preferRelativeResize="0">
            <a:picLocks noGrp="1"/>
          </p:cNvPicPr>
          <p:nvPr>
            <p:ph sz="half" idx="10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82504" y="3836988"/>
            <a:ext cx="2302092" cy="16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ítulo 7"/>
          <p:cNvSpPr txBox="1">
            <a:spLocks/>
          </p:cNvSpPr>
          <p:nvPr/>
        </p:nvSpPr>
        <p:spPr>
          <a:xfrm>
            <a:off x="3092998" y="3725682"/>
            <a:ext cx="4679675" cy="465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BE8E2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AR" dirty="0">
                <a:latin typeface="Arial"/>
                <a:ea typeface="Arial"/>
                <a:cs typeface="Arial"/>
                <a:sym typeface="Arial"/>
              </a:rPr>
              <a:t>Claudia Caro Vera, </a:t>
            </a:r>
            <a:r>
              <a:rPr lang="es-AR" dirty="0" err="1">
                <a:latin typeface="Arial"/>
                <a:ea typeface="Arial"/>
                <a:cs typeface="Arial"/>
                <a:sym typeface="Arial"/>
              </a:rPr>
              <a:t>MSc</a:t>
            </a:r>
            <a:r>
              <a:rPr lang="es-AR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lang="es-AR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Marcador de texto 11"/>
          <p:cNvSpPr txBox="1">
            <a:spLocks/>
          </p:cNvSpPr>
          <p:nvPr/>
        </p:nvSpPr>
        <p:spPr>
          <a:xfrm>
            <a:off x="3092722" y="4378863"/>
            <a:ext cx="5746753" cy="110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0" kern="1200">
                <a:solidFill>
                  <a:srgbClr val="2948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1800" b="0" kern="1200">
                <a:solidFill>
                  <a:srgbClr val="2948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1400" kern="1200">
                <a:solidFill>
                  <a:srgbClr val="2948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SzPts val="2500"/>
              <a:buNone/>
            </a:pPr>
            <a:r>
              <a:rPr lang="en-US" sz="2000" u="sng" dirty="0">
                <a:solidFill>
                  <a:schemeClr val="hlink"/>
                </a:solidFill>
                <a:hlinkClick r:id="rId6"/>
              </a:rPr>
              <a:t>claudiacarovera@gmail.com</a:t>
            </a:r>
            <a:endParaRPr lang="en-US" sz="2000" dirty="0"/>
          </a:p>
          <a:p>
            <a:pPr marL="0" lvl="0" indent="0">
              <a:buSzPts val="2500"/>
              <a:buNone/>
            </a:pPr>
            <a:r>
              <a:rPr lang="en-US" sz="2000" dirty="0"/>
              <a:t>Master Trainer - </a:t>
            </a:r>
            <a:r>
              <a:rPr lang="en-US" sz="2000" dirty="0" err="1"/>
              <a:t>Perú</a:t>
            </a:r>
            <a:endParaRPr lang="en-US" sz="2000" dirty="0"/>
          </a:p>
          <a:p>
            <a:pPr marL="0" lvl="0" indent="0">
              <a:buSzPts val="2500"/>
              <a:buNone/>
            </a:pPr>
            <a:r>
              <a:rPr lang="en-US" sz="2000" dirty="0"/>
              <a:t>GLOBE Working Groups - Science</a:t>
            </a:r>
          </a:p>
        </p:txBody>
      </p:sp>
    </p:spTree>
    <p:extLst>
      <p:ext uri="{BB962C8B-B14F-4D97-AF65-F5344CB8AC3E}">
        <p14:creationId xmlns:p14="http://schemas.microsoft.com/office/powerpoint/2010/main" val="3333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0850" y="2148596"/>
            <a:ext cx="6940852" cy="3924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3614" y="1554111"/>
            <a:ext cx="8871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Al hacer clic en una medición se abrirá la </a:t>
            </a:r>
            <a:r>
              <a:rPr lang="es-AR" dirty="0"/>
              <a:t>ventana de información del </a:t>
            </a:r>
            <a:r>
              <a:rPr lang="es-AR" dirty="0" smtClean="0"/>
              <a:t>sitio mostrando </a:t>
            </a:r>
            <a:r>
              <a:rPr lang="es-AR" dirty="0"/>
              <a:t>los datos de </a:t>
            </a:r>
            <a:r>
              <a:rPr lang="es-AR" dirty="0" smtClean="0"/>
              <a:t>medición. </a:t>
            </a:r>
            <a:endParaRPr lang="es-AR" dirty="0"/>
          </a:p>
        </p:txBody>
      </p:sp>
      <p:sp>
        <p:nvSpPr>
          <p:cNvPr id="9" name="Rectángulo 8"/>
          <p:cNvSpPr/>
          <p:nvPr/>
        </p:nvSpPr>
        <p:spPr>
          <a:xfrm>
            <a:off x="47543" y="3125068"/>
            <a:ext cx="16733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El </a:t>
            </a:r>
            <a:r>
              <a:rPr lang="es-AR" dirty="0"/>
              <a:t>menú de </a:t>
            </a:r>
            <a:r>
              <a:rPr lang="es-AR" dirty="0" smtClean="0"/>
              <a:t>capa/filtro </a:t>
            </a:r>
            <a:r>
              <a:rPr lang="es-AR" dirty="0"/>
              <a:t>se </a:t>
            </a:r>
            <a:r>
              <a:rPr lang="es-AR" dirty="0" smtClean="0"/>
              <a:t>cierra.</a:t>
            </a:r>
          </a:p>
          <a:p>
            <a:r>
              <a:rPr lang="es-AR" dirty="0" smtClean="0"/>
              <a:t>Puede </a:t>
            </a:r>
            <a:r>
              <a:rPr lang="es-AR" dirty="0"/>
              <a:t>abrirlo haciendo clic en el ícono de </a:t>
            </a:r>
            <a:r>
              <a:rPr lang="es-AR" dirty="0" smtClean="0"/>
              <a:t>flecha</a:t>
            </a:r>
            <a:endParaRPr lang="es-AR" dirty="0"/>
          </a:p>
        </p:txBody>
      </p:sp>
      <p:cxnSp>
        <p:nvCxnSpPr>
          <p:cNvPr id="10" name="Conector recto de flecha 9"/>
          <p:cNvCxnSpPr>
            <a:stCxn id="9" idx="0"/>
          </p:cNvCxnSpPr>
          <p:nvPr/>
        </p:nvCxnSpPr>
        <p:spPr>
          <a:xfrm flipV="1">
            <a:off x="884197" y="2536371"/>
            <a:ext cx="1107889" cy="5886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0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356" y="2170415"/>
            <a:ext cx="5066251" cy="3058734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3324813" y="1365709"/>
            <a:ext cx="2575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 smtClean="0"/>
              <a:t>Clic </a:t>
            </a:r>
            <a:r>
              <a:rPr lang="es-AR" sz="1500" dirty="0"/>
              <a:t>en este icono para ir a la página de la escuela.</a:t>
            </a:r>
          </a:p>
        </p:txBody>
      </p:sp>
      <p:cxnSp>
        <p:nvCxnSpPr>
          <p:cNvPr id="8" name="Conector recto de flecha 7"/>
          <p:cNvCxnSpPr>
            <a:stCxn id="5" idx="2"/>
          </p:cNvCxnSpPr>
          <p:nvPr/>
        </p:nvCxnSpPr>
        <p:spPr>
          <a:xfrm flipH="1">
            <a:off x="4180115" y="1919707"/>
            <a:ext cx="432366" cy="3554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7228799" y="1053431"/>
            <a:ext cx="198105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 smtClean="0"/>
              <a:t>Clic </a:t>
            </a:r>
            <a:r>
              <a:rPr lang="es-AR" sz="1500" dirty="0"/>
              <a:t>en este icono para ver los datos del gráfico en una tabla</a:t>
            </a:r>
          </a:p>
        </p:txBody>
      </p:sp>
      <p:cxnSp>
        <p:nvCxnSpPr>
          <p:cNvPr id="13" name="Conector recto de flecha 12"/>
          <p:cNvCxnSpPr/>
          <p:nvPr/>
        </p:nvCxnSpPr>
        <p:spPr>
          <a:xfrm flipH="1">
            <a:off x="6901543" y="1442661"/>
            <a:ext cx="327256" cy="14326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7390318" y="2415267"/>
            <a:ext cx="175368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 smtClean="0"/>
              <a:t>Clic </a:t>
            </a:r>
            <a:r>
              <a:rPr lang="es-AR" sz="1500" dirty="0"/>
              <a:t>en este icono para agregar el sitio a un diagrama de series de tiempo de sitios múltiples</a:t>
            </a:r>
          </a:p>
        </p:txBody>
      </p:sp>
      <p:cxnSp>
        <p:nvCxnSpPr>
          <p:cNvPr id="16" name="Conector recto de flecha 15"/>
          <p:cNvCxnSpPr>
            <a:stCxn id="15" idx="1"/>
          </p:cNvCxnSpPr>
          <p:nvPr/>
        </p:nvCxnSpPr>
        <p:spPr>
          <a:xfrm flipH="1">
            <a:off x="7012615" y="3038515"/>
            <a:ext cx="377703" cy="875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7390318" y="3777178"/>
            <a:ext cx="17536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Pase el cursor sobre un punto </a:t>
            </a:r>
            <a:r>
              <a:rPr lang="es-AR" sz="1500" dirty="0" smtClean="0"/>
              <a:t>del gráfico para </a:t>
            </a:r>
            <a:r>
              <a:rPr lang="es-AR" sz="1500" dirty="0"/>
              <a:t>ver el valor de medición y la fecha</a:t>
            </a:r>
          </a:p>
        </p:txBody>
      </p:sp>
      <p:cxnSp>
        <p:nvCxnSpPr>
          <p:cNvPr id="20" name="Conector recto de flecha 19"/>
          <p:cNvCxnSpPr>
            <a:stCxn id="19" idx="1"/>
          </p:cNvCxnSpPr>
          <p:nvPr/>
        </p:nvCxnSpPr>
        <p:spPr>
          <a:xfrm flipH="1" flipV="1">
            <a:off x="5671457" y="3729569"/>
            <a:ext cx="1718861" cy="5554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7248804" y="4974607"/>
            <a:ext cx="175368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 smtClean="0"/>
              <a:t>Clic </a:t>
            </a:r>
            <a:r>
              <a:rPr lang="es-AR" sz="1500" dirty="0"/>
              <a:t>en el ícono de zoom para ampliar la </a:t>
            </a:r>
            <a:r>
              <a:rPr lang="es-AR" sz="1500" dirty="0" smtClean="0"/>
              <a:t>vista del gráfico</a:t>
            </a:r>
            <a:endParaRPr lang="es-AR" sz="1500" dirty="0"/>
          </a:p>
        </p:txBody>
      </p:sp>
      <p:sp>
        <p:nvSpPr>
          <p:cNvPr id="24" name="Rectángulo 23"/>
          <p:cNvSpPr/>
          <p:nvPr/>
        </p:nvSpPr>
        <p:spPr>
          <a:xfrm>
            <a:off x="4909583" y="5401566"/>
            <a:ext cx="17536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Cambiar rango de </a:t>
            </a:r>
            <a:r>
              <a:rPr lang="es-AR" sz="1500" dirty="0" smtClean="0"/>
              <a:t>tiempo del gráfico</a:t>
            </a:r>
            <a:endParaRPr lang="es-AR" sz="1500" dirty="0"/>
          </a:p>
        </p:txBody>
      </p:sp>
      <p:sp>
        <p:nvSpPr>
          <p:cNvPr id="25" name="Rectángulo 24"/>
          <p:cNvSpPr/>
          <p:nvPr/>
        </p:nvSpPr>
        <p:spPr>
          <a:xfrm>
            <a:off x="1914804" y="5286150"/>
            <a:ext cx="211793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Información de </a:t>
            </a:r>
            <a:r>
              <a:rPr lang="es-AR" sz="1500" dirty="0" smtClean="0"/>
              <a:t>las mediciones </a:t>
            </a:r>
            <a:r>
              <a:rPr lang="es-AR" sz="1500" dirty="0"/>
              <a:t>para el tipo de datos seleccionado</a:t>
            </a:r>
          </a:p>
        </p:txBody>
      </p:sp>
      <p:cxnSp>
        <p:nvCxnSpPr>
          <p:cNvPr id="26" name="Conector recto de flecha 25"/>
          <p:cNvCxnSpPr>
            <a:stCxn id="23" idx="1"/>
          </p:cNvCxnSpPr>
          <p:nvPr/>
        </p:nvCxnSpPr>
        <p:spPr>
          <a:xfrm flipH="1" flipV="1">
            <a:off x="6837311" y="4434504"/>
            <a:ext cx="411493" cy="9325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>
            <a:stCxn id="24" idx="0"/>
          </p:cNvCxnSpPr>
          <p:nvPr/>
        </p:nvCxnSpPr>
        <p:spPr>
          <a:xfrm flipH="1" flipV="1">
            <a:off x="5334000" y="5090417"/>
            <a:ext cx="452424" cy="3111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2973773" y="4702629"/>
            <a:ext cx="0" cy="5835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202869" y="3656281"/>
            <a:ext cx="163177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 smtClean="0"/>
              <a:t>Rango </a:t>
            </a:r>
            <a:r>
              <a:rPr lang="es-AR" sz="1500" dirty="0"/>
              <a:t>de </a:t>
            </a:r>
            <a:r>
              <a:rPr lang="es-AR" sz="1500" dirty="0" smtClean="0"/>
              <a:t>fechas de los datos de éste sitio</a:t>
            </a:r>
            <a:endParaRPr lang="es-AR" sz="1500" dirty="0"/>
          </a:p>
        </p:txBody>
      </p:sp>
      <p:sp>
        <p:nvSpPr>
          <p:cNvPr id="36" name="Rectángulo 35"/>
          <p:cNvSpPr/>
          <p:nvPr/>
        </p:nvSpPr>
        <p:spPr>
          <a:xfrm>
            <a:off x="202779" y="2275114"/>
            <a:ext cx="17120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 smtClean="0"/>
              <a:t>Clic </a:t>
            </a:r>
            <a:r>
              <a:rPr lang="es-AR" sz="1500" dirty="0"/>
              <a:t>en </a:t>
            </a:r>
            <a:r>
              <a:rPr lang="es-AR" sz="1500" dirty="0" smtClean="0"/>
              <a:t>éste </a:t>
            </a:r>
            <a:r>
              <a:rPr lang="es-AR" sz="1500" dirty="0"/>
              <a:t>icono para ver </a:t>
            </a:r>
            <a:r>
              <a:rPr lang="es-AR" sz="1500" dirty="0" smtClean="0"/>
              <a:t>las tablas </a:t>
            </a:r>
            <a:r>
              <a:rPr lang="es-AR" sz="1500" dirty="0"/>
              <a:t>de </a:t>
            </a:r>
            <a:r>
              <a:rPr lang="es-AR" sz="1500" dirty="0" smtClean="0"/>
              <a:t>datos.</a:t>
            </a:r>
            <a:endParaRPr lang="es-AR" sz="1500" dirty="0"/>
          </a:p>
        </p:txBody>
      </p:sp>
      <p:cxnSp>
        <p:nvCxnSpPr>
          <p:cNvPr id="37" name="Conector recto de flecha 36"/>
          <p:cNvCxnSpPr>
            <a:stCxn id="35" idx="3"/>
          </p:cNvCxnSpPr>
          <p:nvPr/>
        </p:nvCxnSpPr>
        <p:spPr>
          <a:xfrm flipV="1">
            <a:off x="1834645" y="3875314"/>
            <a:ext cx="440469" cy="1733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>
            <a:off x="1621971" y="2875350"/>
            <a:ext cx="574422" cy="397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8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0258" y="2140403"/>
            <a:ext cx="6718569" cy="3924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74914" y="1399430"/>
            <a:ext cx="8054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Puede ver cualquier </a:t>
            </a:r>
            <a:r>
              <a:rPr lang="es-AR" dirty="0" smtClean="0"/>
              <a:t>otro tipo de mediciones </a:t>
            </a:r>
            <a:r>
              <a:rPr lang="es-AR" dirty="0"/>
              <a:t>en este sitio seleccionando </a:t>
            </a:r>
            <a:r>
              <a:rPr lang="es-AR" dirty="0" smtClean="0"/>
              <a:t>el </a:t>
            </a:r>
            <a:r>
              <a:rPr lang="es-AR" dirty="0"/>
              <a:t>tipo de datos en el menú desplegable.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895601" y="3793210"/>
            <a:ext cx="998348" cy="9841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3846352" y="1688875"/>
            <a:ext cx="47598" cy="20096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8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0530" y="2183962"/>
            <a:ext cx="6643902" cy="3924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41515" y="1306799"/>
            <a:ext cx="8840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Clic en </a:t>
            </a:r>
            <a:r>
              <a:rPr lang="es-AR" dirty="0"/>
              <a:t>el icono de la </a:t>
            </a:r>
            <a:r>
              <a:rPr lang="es-AR" b="1" dirty="0">
                <a:solidFill>
                  <a:schemeClr val="accent1"/>
                </a:solidFill>
              </a:rPr>
              <a:t>tabla</a:t>
            </a:r>
            <a:r>
              <a:rPr lang="es-AR" dirty="0"/>
              <a:t> junto al título </a:t>
            </a:r>
            <a:r>
              <a:rPr lang="es-AR" noProof="1" smtClean="0"/>
              <a:t>Atmosphere</a:t>
            </a:r>
            <a:r>
              <a:rPr lang="es-AR" dirty="0" smtClean="0"/>
              <a:t>. Puede </a:t>
            </a:r>
            <a:r>
              <a:rPr lang="es-AR" dirty="0"/>
              <a:t>ver tablas de datos para el tipo de datos seleccionado (Air </a:t>
            </a:r>
            <a:r>
              <a:rPr lang="es-AR" noProof="1" smtClean="0"/>
              <a:t>Temperature Dailies </a:t>
            </a:r>
            <a:r>
              <a:rPr lang="es-AR" dirty="0" smtClean="0"/>
              <a:t>o </a:t>
            </a:r>
            <a:r>
              <a:rPr lang="en-US" dirty="0"/>
              <a:t>selected data type (Air Temperature </a:t>
            </a:r>
            <a:r>
              <a:rPr lang="en-US" dirty="0" smtClean="0"/>
              <a:t>Dailies </a:t>
            </a:r>
            <a:r>
              <a:rPr lang="en-US" dirty="0"/>
              <a:t>or </a:t>
            </a:r>
            <a:r>
              <a:rPr lang="en-US" dirty="0" smtClean="0"/>
              <a:t>All Atmosphere data)</a:t>
            </a:r>
            <a:r>
              <a:rPr lang="es-AR" dirty="0" smtClean="0"/>
              <a:t>. En éste ej. </a:t>
            </a:r>
            <a:r>
              <a:rPr lang="en-US" b="1" dirty="0">
                <a:solidFill>
                  <a:schemeClr val="accent1"/>
                </a:solidFill>
              </a:rPr>
              <a:t>Air Temperature Dailies </a:t>
            </a:r>
            <a:endParaRPr lang="es-AR" b="1" dirty="0">
              <a:solidFill>
                <a:schemeClr val="accent1"/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2492829" y="1578429"/>
            <a:ext cx="478971" cy="20138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41514" y="4125685"/>
            <a:ext cx="1149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Clic en el botón View</a:t>
            </a:r>
            <a:endParaRPr lang="es-AR" dirty="0"/>
          </a:p>
        </p:txBody>
      </p:sp>
      <p:cxnSp>
        <p:nvCxnSpPr>
          <p:cNvPr id="12" name="Conector recto de flecha 11"/>
          <p:cNvCxnSpPr/>
          <p:nvPr/>
        </p:nvCxnSpPr>
        <p:spPr>
          <a:xfrm flipV="1">
            <a:off x="925286" y="3973286"/>
            <a:ext cx="2286000" cy="6313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0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7637" y="2205718"/>
            <a:ext cx="5703811" cy="3924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99058" y="1485797"/>
            <a:ext cx="8840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Tenga en cuenta que esta tabla proporciona valores para el mediodía solar local y la temperatura diaria mínima y máxima</a:t>
            </a:r>
            <a:r>
              <a:rPr lang="es-AR" dirty="0" smtClean="0"/>
              <a:t>.</a:t>
            </a:r>
            <a:endParaRPr lang="es-AR" dirty="0"/>
          </a:p>
        </p:txBody>
      </p:sp>
      <p:sp>
        <p:nvSpPr>
          <p:cNvPr id="8" name="Rectángulo 7"/>
          <p:cNvSpPr/>
          <p:nvPr/>
        </p:nvSpPr>
        <p:spPr>
          <a:xfrm>
            <a:off x="7871183" y="2928392"/>
            <a:ext cx="10561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 smtClean="0"/>
              <a:t>Cierra </a:t>
            </a:r>
            <a:r>
              <a:rPr lang="es-AR" sz="1500" dirty="0"/>
              <a:t>esta ventana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11972" y="3858831"/>
            <a:ext cx="14882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noProof="1" smtClean="0"/>
              <a:t>Al hacer clic en el botón en la parte inferior, </a:t>
            </a:r>
            <a:r>
              <a:rPr lang="es-AR" sz="1500" noProof="1" smtClean="0"/>
              <a:t>se </a:t>
            </a:r>
            <a:r>
              <a:rPr lang="es-AR" sz="1500" noProof="1" smtClean="0"/>
              <a:t>descargarán </a:t>
            </a:r>
            <a:r>
              <a:rPr lang="es-AR" sz="1500" noProof="1" smtClean="0"/>
              <a:t>los datos en formato cvs delimitado por comas</a:t>
            </a:r>
            <a:endParaRPr lang="es-AR" sz="1500" noProof="1"/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1186543" y="5192486"/>
            <a:ext cx="805543" cy="6053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 flipV="1">
            <a:off x="7267977" y="2460670"/>
            <a:ext cx="656233" cy="7342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50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0530" y="2183959"/>
            <a:ext cx="6643902" cy="3924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1492" y="1492560"/>
            <a:ext cx="8221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Seleccione </a:t>
            </a:r>
            <a:r>
              <a:rPr lang="en-US" b="1" dirty="0" smtClean="0">
                <a:solidFill>
                  <a:schemeClr val="accent1"/>
                </a:solidFill>
              </a:rPr>
              <a:t>All </a:t>
            </a:r>
            <a:r>
              <a:rPr lang="en-US" b="1" dirty="0">
                <a:solidFill>
                  <a:schemeClr val="accent1"/>
                </a:solidFill>
              </a:rPr>
              <a:t>Atmosphere data </a:t>
            </a:r>
            <a:r>
              <a:rPr lang="es-AR" dirty="0" smtClean="0"/>
              <a:t>para </a:t>
            </a:r>
            <a:r>
              <a:rPr lang="es-AR" dirty="0"/>
              <a:t>ver todos los datos </a:t>
            </a:r>
            <a:r>
              <a:rPr lang="es-AR" dirty="0" smtClean="0"/>
              <a:t>de </a:t>
            </a:r>
            <a:r>
              <a:rPr lang="es-AR" dirty="0"/>
              <a:t>atmósfera en una vista de tabla.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2928257" y="1815725"/>
            <a:ext cx="232386" cy="20340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41514" y="4125685"/>
            <a:ext cx="1149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Clic en el botón View</a:t>
            </a:r>
            <a:endParaRPr lang="es-AR" dirty="0"/>
          </a:p>
        </p:txBody>
      </p:sp>
      <p:cxnSp>
        <p:nvCxnSpPr>
          <p:cNvPr id="12" name="Conector recto de flecha 11"/>
          <p:cNvCxnSpPr/>
          <p:nvPr/>
        </p:nvCxnSpPr>
        <p:spPr>
          <a:xfrm flipV="1">
            <a:off x="925286" y="3973286"/>
            <a:ext cx="2286000" cy="6313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4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046" y="2163853"/>
            <a:ext cx="5682993" cy="39243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41513" y="1418461"/>
            <a:ext cx="8840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Ahora, todos </a:t>
            </a:r>
            <a:r>
              <a:rPr lang="es-AR" dirty="0" smtClean="0"/>
              <a:t>los </a:t>
            </a:r>
            <a:r>
              <a:rPr lang="es-AR" dirty="0"/>
              <a:t>datos se muestran en la tabla (esto puede llevar </a:t>
            </a:r>
            <a:r>
              <a:rPr lang="es-AR" dirty="0" smtClean="0"/>
              <a:t>tiempo si son muchos datos). </a:t>
            </a:r>
            <a:endParaRPr lang="es-AR" dirty="0"/>
          </a:p>
        </p:txBody>
      </p:sp>
      <p:sp>
        <p:nvSpPr>
          <p:cNvPr id="8" name="Rectángulo 7"/>
          <p:cNvSpPr/>
          <p:nvPr/>
        </p:nvSpPr>
        <p:spPr>
          <a:xfrm>
            <a:off x="6443752" y="2504050"/>
            <a:ext cx="25387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Si hace </a:t>
            </a:r>
            <a:r>
              <a:rPr lang="es-AR" b="1" dirty="0">
                <a:solidFill>
                  <a:schemeClr val="accent1"/>
                </a:solidFill>
              </a:rPr>
              <a:t>clic con el botón derecho</a:t>
            </a:r>
            <a:r>
              <a:rPr lang="es-AR" dirty="0"/>
              <a:t> en cualquier encabezado de columna (solo escritorio</a:t>
            </a:r>
            <a:r>
              <a:rPr lang="es-AR" smtClean="0"/>
              <a:t>), se abrirá una ventana que permite filtrar las columnas de datos.</a:t>
            </a:r>
            <a:endParaRPr lang="es-AR" dirty="0"/>
          </a:p>
        </p:txBody>
      </p:sp>
      <p:cxnSp>
        <p:nvCxnSpPr>
          <p:cNvPr id="10" name="Conector angular 9"/>
          <p:cNvCxnSpPr>
            <a:stCxn id="8" idx="0"/>
          </p:cNvCxnSpPr>
          <p:nvPr/>
        </p:nvCxnSpPr>
        <p:spPr>
          <a:xfrm rot="16200000" flipV="1">
            <a:off x="6137557" y="928490"/>
            <a:ext cx="12700" cy="3151120"/>
          </a:xfrm>
          <a:prstGeom prst="bentConnector4">
            <a:avLst>
              <a:gd name="adj1" fmla="val 3514283"/>
              <a:gd name="adj2" fmla="val 9985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6443751" y="5096560"/>
            <a:ext cx="2538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S</a:t>
            </a:r>
            <a:r>
              <a:rPr lang="es-AR" dirty="0" smtClean="0"/>
              <a:t>e </a:t>
            </a:r>
            <a:r>
              <a:rPr lang="es-AR" dirty="0"/>
              <a:t>abrirá una ventana que permite filtrar las columnas de datos.</a:t>
            </a:r>
            <a:endParaRPr lang="es-AR" dirty="0"/>
          </a:p>
        </p:txBody>
      </p:sp>
      <p:sp>
        <p:nvSpPr>
          <p:cNvPr id="16" name="Rectángulo 15"/>
          <p:cNvSpPr/>
          <p:nvPr/>
        </p:nvSpPr>
        <p:spPr>
          <a:xfrm>
            <a:off x="4659463" y="2497699"/>
            <a:ext cx="1292087" cy="12751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1907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7592" y="2194832"/>
            <a:ext cx="6643902" cy="3924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0372" y="1390109"/>
            <a:ext cx="8732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Para comparar los datos de este sitio con </a:t>
            </a:r>
            <a:r>
              <a:rPr lang="es-AR" dirty="0" smtClean="0"/>
              <a:t>otros, </a:t>
            </a:r>
            <a:r>
              <a:rPr lang="es-AR" dirty="0"/>
              <a:t>puede agregar </a:t>
            </a:r>
            <a:r>
              <a:rPr lang="es-AR" dirty="0" smtClean="0"/>
              <a:t>un nuevo </a:t>
            </a:r>
            <a:r>
              <a:rPr lang="es-AR" dirty="0"/>
              <a:t>sitio </a:t>
            </a:r>
            <a:r>
              <a:rPr lang="es-AR" dirty="0" smtClean="0"/>
              <a:t>al gráfico de </a:t>
            </a:r>
            <a:r>
              <a:rPr lang="es-AR" dirty="0"/>
              <a:t>series de tiempo de múltiples sitios haciendo </a:t>
            </a:r>
            <a:r>
              <a:rPr lang="es-AR" b="1" dirty="0">
                <a:solidFill>
                  <a:schemeClr val="accent1"/>
                </a:solidFill>
              </a:rPr>
              <a:t>clic en este </a:t>
            </a:r>
            <a:r>
              <a:rPr lang="es-AR" b="1" dirty="0" smtClean="0">
                <a:solidFill>
                  <a:schemeClr val="accent1"/>
                </a:solidFill>
              </a:rPr>
              <a:t>botón de gráfico</a:t>
            </a:r>
            <a:r>
              <a:rPr lang="es-AR" dirty="0" smtClean="0"/>
              <a:t>. </a:t>
            </a:r>
            <a:endParaRPr lang="es-AR" dirty="0"/>
          </a:p>
        </p:txBody>
      </p:sp>
      <p:sp>
        <p:nvSpPr>
          <p:cNvPr id="9" name="Rectángulo 8"/>
          <p:cNvSpPr/>
          <p:nvPr/>
        </p:nvSpPr>
        <p:spPr>
          <a:xfrm>
            <a:off x="6270171" y="3743325"/>
            <a:ext cx="191647" cy="1683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0" name="Conector recto de flecha 9"/>
          <p:cNvCxnSpPr>
            <a:endCxn id="9" idx="0"/>
          </p:cNvCxnSpPr>
          <p:nvPr/>
        </p:nvCxnSpPr>
        <p:spPr>
          <a:xfrm>
            <a:off x="5996006" y="1973369"/>
            <a:ext cx="369989" cy="17699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1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869" y="2414852"/>
            <a:ext cx="8221663" cy="370198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55914" y="2785386"/>
            <a:ext cx="256051" cy="231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/>
          <p:cNvSpPr/>
          <p:nvPr/>
        </p:nvSpPr>
        <p:spPr>
          <a:xfrm>
            <a:off x="658349" y="3295593"/>
            <a:ext cx="1534886" cy="278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/>
          <p:cNvSpPr/>
          <p:nvPr/>
        </p:nvSpPr>
        <p:spPr>
          <a:xfrm>
            <a:off x="651723" y="4206652"/>
            <a:ext cx="1336103" cy="231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/>
          <p:cNvSpPr/>
          <p:nvPr/>
        </p:nvSpPr>
        <p:spPr>
          <a:xfrm>
            <a:off x="402770" y="1272382"/>
            <a:ext cx="8665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noProof="1" smtClean="0"/>
              <a:t>Agregar un sitio a la lista de Multi-Site Plots con el rango de fechas </a:t>
            </a:r>
            <a:r>
              <a:rPr lang="es-AR" noProof="1" smtClean="0"/>
              <a:t>del </a:t>
            </a:r>
            <a:r>
              <a:rPr lang="es-AR" noProof="1" smtClean="0"/>
              <a:t>gráfico del </a:t>
            </a:r>
            <a:r>
              <a:rPr lang="es-AR" noProof="1" smtClean="0"/>
              <a:t>sitio preseleccionado</a:t>
            </a:r>
            <a:r>
              <a:rPr lang="es-AR" noProof="1" smtClean="0"/>
              <a:t>. </a:t>
            </a:r>
            <a:endParaRPr lang="es-AR" noProof="1" smtClean="0"/>
          </a:p>
          <a:p>
            <a:r>
              <a:rPr lang="es-AR" noProof="1" smtClean="0"/>
              <a:t>Puede </a:t>
            </a:r>
            <a:r>
              <a:rPr lang="es-AR" noProof="1" smtClean="0"/>
              <a:t>cambiar las fechas haciendo clic en los campos de fecha o utilizando el control deslizante.</a:t>
            </a:r>
            <a:endParaRPr lang="es-AR" noProof="1"/>
          </a:p>
        </p:txBody>
      </p:sp>
    </p:spTree>
    <p:extLst>
      <p:ext uri="{BB962C8B-B14F-4D97-AF65-F5344CB8AC3E}">
        <p14:creationId xmlns:p14="http://schemas.microsoft.com/office/powerpoint/2010/main" val="40843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869" y="2317743"/>
            <a:ext cx="8221663" cy="378733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8554" y="1535421"/>
            <a:ext cx="8221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noProof="1" smtClean="0"/>
              <a:t>Ahora se agrega el segundo sitio. </a:t>
            </a:r>
          </a:p>
          <a:p>
            <a:r>
              <a:rPr lang="es-AR" noProof="1" smtClean="0"/>
              <a:t>Para visualizar en el gráfico haga clic en el botón “Plot all"</a:t>
            </a:r>
            <a:endParaRPr lang="es-AR" noProof="1"/>
          </a:p>
        </p:txBody>
      </p:sp>
      <p:sp>
        <p:nvSpPr>
          <p:cNvPr id="8" name="Rectángulo 7"/>
          <p:cNvSpPr/>
          <p:nvPr/>
        </p:nvSpPr>
        <p:spPr>
          <a:xfrm>
            <a:off x="508869" y="3687478"/>
            <a:ext cx="1534886" cy="6559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/>
          <p:cNvSpPr/>
          <p:nvPr/>
        </p:nvSpPr>
        <p:spPr>
          <a:xfrm>
            <a:off x="623914" y="5451036"/>
            <a:ext cx="363739" cy="1995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1" name="Conector angular 10"/>
          <p:cNvCxnSpPr>
            <a:endCxn id="8" idx="1"/>
          </p:cNvCxnSpPr>
          <p:nvPr/>
        </p:nvCxnSpPr>
        <p:spPr>
          <a:xfrm rot="5400000">
            <a:off x="483730" y="1701539"/>
            <a:ext cx="2339039" cy="2288760"/>
          </a:xfrm>
          <a:prstGeom prst="bentConnector4">
            <a:avLst>
              <a:gd name="adj1" fmla="val -11927"/>
              <a:gd name="adj2" fmla="val 10998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endCxn id="9" idx="3"/>
          </p:cNvCxnSpPr>
          <p:nvPr/>
        </p:nvCxnSpPr>
        <p:spPr>
          <a:xfrm flipH="1">
            <a:off x="987653" y="2124771"/>
            <a:ext cx="4406048" cy="34260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3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Google Shape;233;p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160944"/>
              </p:ext>
            </p:extLst>
          </p:nvPr>
        </p:nvGraphicFramePr>
        <p:xfrm>
          <a:off x="273181" y="849673"/>
          <a:ext cx="8709300" cy="51562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349125"/>
                <a:gridCol w="2023675"/>
                <a:gridCol w="533650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Fechas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Título</a:t>
                      </a:r>
                      <a:endParaRPr sz="16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Descripción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AR" sz="1600" b="1" u="none" strike="noStrike" cap="none"/>
                        <a:t>9 de agosto</a:t>
                      </a:r>
                      <a:endParaRPr sz="1400" b="1" u="none" strike="noStrike" cap="none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Visión general</a:t>
                      </a:r>
                      <a:endParaRPr sz="1600" b="1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Presentación de investigaciones en IVSS y de GLOBE </a:t>
                      </a:r>
                      <a:r>
                        <a:rPr lang="es-AR" sz="1600" u="none" strike="noStrike" cap="none" dirty="0" err="1"/>
                        <a:t>Games</a:t>
                      </a:r>
                      <a:r>
                        <a:rPr lang="es-AR" sz="1600" u="none" strike="noStrike" cap="none" dirty="0"/>
                        <a:t>. Empezar una investigación desde cero. Método científico.</a:t>
                      </a:r>
                      <a:endParaRPr sz="1600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23 de agosto</a:t>
                      </a:r>
                      <a:endParaRPr sz="1400" b="1" u="none" strike="noStrike" cap="none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dirty="0"/>
                        <a:t>Plan d</a:t>
                      </a:r>
                      <a:r>
                        <a:rPr lang="es-AR" sz="1600" b="1" u="none" strike="noStrike" cap="none" dirty="0"/>
                        <a:t>e investigación. </a:t>
                      </a:r>
                      <a:r>
                        <a:rPr lang="es-AR" sz="1600" b="1" dirty="0"/>
                        <a:t>Ejemplos de investigaciones</a:t>
                      </a:r>
                      <a:endParaRPr sz="1400" b="1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Presentación de investigaciones realizadas por estudiantes latinoamericanos. Ideas de investigación. BUNDLE</a:t>
                      </a:r>
                      <a:r>
                        <a:rPr lang="es-AR" sz="1600" dirty="0"/>
                        <a:t> PROTOCOLS</a:t>
                      </a:r>
                      <a:endParaRPr sz="16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dirty="0"/>
                        <a:t>(Combo de protocolos)  </a:t>
                      </a:r>
                      <a:endParaRPr sz="1600" u="none" strike="noStrike" cap="none" dirty="0"/>
                    </a:p>
                  </a:txBody>
                  <a:tcPr marL="91450" marR="91450" marT="45725" marB="45725">
                    <a:solidFill>
                      <a:srgbClr val="AFABAB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13 de septiembre</a:t>
                      </a:r>
                      <a:endParaRPr sz="1400" b="1" u="none" strike="noStrike" cap="none"/>
                    </a:p>
                  </a:txBody>
                  <a:tcPr marL="91450" marR="91450" marT="45725" marB="45725"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Metodología de investigación</a:t>
                      </a:r>
                      <a:endParaRPr sz="1600" b="1" u="none" strike="noStrike" cap="none" dirty="0"/>
                    </a:p>
                  </a:txBody>
                  <a:tcPr marL="91450" marR="91450" marT="45725" marB="45725"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Protocolos </a:t>
                      </a:r>
                      <a:r>
                        <a:rPr lang="es-AR" sz="1600" dirty="0"/>
                        <a:t>GLOBE. ¿Dónde y cómo obtener datos de GLOBE?  </a:t>
                      </a:r>
                      <a:r>
                        <a:rPr lang="es-AR" sz="1600" u="none" strike="noStrike" cap="none" dirty="0"/>
                        <a:t>Otras fuentes de datos. Buenas prácticas de investiga</a:t>
                      </a:r>
                      <a:r>
                        <a:rPr lang="es-AR" sz="1600" dirty="0"/>
                        <a:t>ción</a:t>
                      </a:r>
                      <a:r>
                        <a:rPr lang="es-AR" sz="1600" u="none" strike="noStrike" cap="none" dirty="0"/>
                        <a:t>.</a:t>
                      </a:r>
                      <a:endParaRPr sz="1600" u="none" strike="noStrike" cap="none" dirty="0"/>
                    </a:p>
                  </a:txBody>
                  <a:tcPr marL="91450" marR="91450" marT="45725" marB="45725">
                    <a:solidFill>
                      <a:srgbClr val="AFABAB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27 de septiembre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Presentación de resultados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Descargar datos y visualizaciones en GLOBE y otros. Descargar y procesar archivos </a:t>
                      </a:r>
                      <a:r>
                        <a:rPr lang="es-AR" sz="1600" u="none" strike="noStrike" cap="none" dirty="0" err="1"/>
                        <a:t>csv</a:t>
                      </a:r>
                      <a:r>
                        <a:rPr lang="es-AR" sz="1600" u="none" strike="noStrike" cap="none" dirty="0"/>
                        <a:t>. Descargar archivos </a:t>
                      </a:r>
                      <a:r>
                        <a:rPr lang="es-AR" sz="1600" u="none" strike="noStrike" cap="none" dirty="0" err="1"/>
                        <a:t>kml</a:t>
                      </a:r>
                      <a:r>
                        <a:rPr lang="es-AR" sz="1600" u="none" strike="noStrike" cap="none" dirty="0"/>
                        <a:t> en GLOBE</a:t>
                      </a:r>
                      <a:endParaRPr sz="1600" u="none" strike="noStrike" cap="none" dirty="0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11 de octubre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Análisis de datos. Discusión y </a:t>
                      </a:r>
                      <a:r>
                        <a:rPr lang="es-AR" sz="1600" b="1"/>
                        <a:t>Co</a:t>
                      </a:r>
                      <a:r>
                        <a:rPr lang="es-AR" sz="1600" b="1" u="none" strike="noStrike" cap="none"/>
                        <a:t>nclusiones</a:t>
                      </a:r>
                      <a:endParaRPr sz="16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/>
                        <a:t>¿Cómo mostrar los datos? Promedios, frecuencias, histogramas, tablas, líneas de tendencia, correlaciones, otros.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25 de octubre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Redacción del reporte de investigación.</a:t>
                      </a:r>
                      <a:endParaRPr sz="16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AR" sz="1600" u="none" strike="noStrike" cap="none"/>
                        <a:t>Las secciones del informe. Formato APA para citas en el texto, bibliografía. Plagio.</a:t>
                      </a:r>
                      <a:endParaRPr sz="16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AR" sz="1600" b="1" u="none" strike="noStrike" cap="none" dirty="0"/>
                        <a:t>1 de noviembre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Presentación de la investigación. </a:t>
                      </a:r>
                      <a:r>
                        <a:rPr lang="es-AR" sz="1600" b="1" u="none" strike="noStrike" cap="none" dirty="0" err="1"/>
                        <a:t>Badges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Presentación con diapositivas, poster, video. Otros recursos CODAP. ¿Cómo aplicar a los </a:t>
                      </a:r>
                      <a:r>
                        <a:rPr lang="es-AR" sz="1600" u="none" strike="noStrike" cap="none" dirty="0" err="1"/>
                        <a:t>Badges</a:t>
                      </a:r>
                      <a:r>
                        <a:rPr lang="es-AR" sz="1600" u="none" strike="noStrike" cap="none" dirty="0"/>
                        <a:t>?</a:t>
                      </a:r>
                      <a:endParaRPr sz="1600" u="none" strike="noStrike" cap="none" dirty="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4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9059" y="2157772"/>
            <a:ext cx="5649700" cy="3924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72143" y="1234442"/>
            <a:ext cx="8588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Aquí </a:t>
            </a:r>
            <a:r>
              <a:rPr lang="es-AR" dirty="0" smtClean="0"/>
              <a:t>puede ver el gráfico con ambos sitios. </a:t>
            </a:r>
            <a:r>
              <a:rPr lang="es-AR" dirty="0"/>
              <a:t>Se puede agregar un máximo de 6 conjuntos de datos a la lista de </a:t>
            </a:r>
            <a:r>
              <a:rPr lang="es-AR" dirty="0" smtClean="0"/>
              <a:t>sitios y </a:t>
            </a:r>
            <a:r>
              <a:rPr lang="es-AR" dirty="0"/>
              <a:t>el rango de fechas </a:t>
            </a:r>
            <a:r>
              <a:rPr lang="es-AR" dirty="0" smtClean="0"/>
              <a:t>máximo </a:t>
            </a:r>
            <a:r>
              <a:rPr lang="es-AR" dirty="0"/>
              <a:t>recomendado es de 5 años.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466472" y="3387503"/>
            <a:ext cx="28094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Al hacer clic en el botón Imprimir, se imprimirá una copia de este gráfico.</a:t>
            </a:r>
          </a:p>
        </p:txBody>
      </p:sp>
      <p:cxnSp>
        <p:nvCxnSpPr>
          <p:cNvPr id="9" name="Conector recto de flecha 8"/>
          <p:cNvCxnSpPr>
            <a:stCxn id="8" idx="0"/>
          </p:cNvCxnSpPr>
          <p:nvPr/>
        </p:nvCxnSpPr>
        <p:spPr>
          <a:xfrm flipH="1" flipV="1">
            <a:off x="6106886" y="2525486"/>
            <a:ext cx="1764297" cy="8620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3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arcador de contenido 2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6426" y="2170969"/>
            <a:ext cx="6712278" cy="3920068"/>
          </a:xfrm>
          <a:prstGeom prst="rect">
            <a:avLst/>
          </a:prstGeom>
        </p:spPr>
      </p:pic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</a:t>
            </a:r>
            <a:r>
              <a:rPr lang="es-AR" dirty="0" smtClean="0"/>
              <a:t>datos - Filtros</a:t>
            </a:r>
            <a:endParaRPr lang="es-AR" dirty="0"/>
          </a:p>
        </p:txBody>
      </p:sp>
      <p:sp>
        <p:nvSpPr>
          <p:cNvPr id="9" name="CuadroTexto 8"/>
          <p:cNvSpPr txBox="1"/>
          <p:nvPr/>
        </p:nvSpPr>
        <p:spPr>
          <a:xfrm>
            <a:off x="857858" y="1560612"/>
            <a:ext cx="764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Puede utilizar </a:t>
            </a:r>
            <a:r>
              <a:rPr lang="es-AR" b="1" dirty="0" smtClean="0">
                <a:solidFill>
                  <a:schemeClr val="accent1"/>
                </a:solidFill>
              </a:rPr>
              <a:t>Filtros</a:t>
            </a:r>
            <a:r>
              <a:rPr lang="es-AR" dirty="0" smtClean="0"/>
              <a:t> para seleccionar los datos que se muestran en el </a:t>
            </a:r>
            <a:r>
              <a:rPr lang="es-AR" dirty="0"/>
              <a:t>mapa.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8857" y="2012639"/>
            <a:ext cx="18287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 smtClean="0"/>
              <a:t>Clic </a:t>
            </a:r>
            <a:r>
              <a:rPr lang="es-AR" sz="1500" dirty="0"/>
              <a:t>en el icono del filtro </a:t>
            </a:r>
            <a:r>
              <a:rPr lang="es-AR" sz="1500" dirty="0" smtClean="0"/>
              <a:t>para desplegar el menú. </a:t>
            </a:r>
            <a:endParaRPr lang="es-AR" sz="1500" dirty="0"/>
          </a:p>
        </p:txBody>
      </p:sp>
      <p:sp>
        <p:nvSpPr>
          <p:cNvPr id="11" name="Rectángulo 10"/>
          <p:cNvSpPr/>
          <p:nvPr/>
        </p:nvSpPr>
        <p:spPr>
          <a:xfrm>
            <a:off x="108857" y="2797469"/>
            <a:ext cx="16676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Puede </a:t>
            </a:r>
            <a:r>
              <a:rPr lang="es-AR" sz="1500" dirty="0" smtClean="0"/>
              <a:t>seleccionar:</a:t>
            </a:r>
            <a:endParaRPr lang="es-AR" sz="1500" dirty="0"/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1937605" y="2525486"/>
            <a:ext cx="402824" cy="1088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942671" y="3511321"/>
            <a:ext cx="13171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200" dirty="0" smtClean="0"/>
              <a:t>Sitio de muestreo</a:t>
            </a:r>
            <a:endParaRPr lang="es-AR" sz="1200" dirty="0"/>
          </a:p>
        </p:txBody>
      </p:sp>
      <p:sp>
        <p:nvSpPr>
          <p:cNvPr id="16" name="Rectángulo 15"/>
          <p:cNvSpPr/>
          <p:nvPr/>
        </p:nvSpPr>
        <p:spPr>
          <a:xfrm>
            <a:off x="508554" y="3690659"/>
            <a:ext cx="17512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200" dirty="0" smtClean="0"/>
              <a:t>Sitio en una Escuela</a:t>
            </a:r>
            <a:endParaRPr lang="es-AR" sz="1200" dirty="0"/>
          </a:p>
        </p:txBody>
      </p:sp>
      <p:sp>
        <p:nvSpPr>
          <p:cNvPr id="17" name="Rectángulo 16"/>
          <p:cNvSpPr/>
          <p:nvPr/>
        </p:nvSpPr>
        <p:spPr>
          <a:xfrm>
            <a:off x="228600" y="3869998"/>
            <a:ext cx="20312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200" dirty="0" smtClean="0"/>
              <a:t>Sitio por Profesora/Profesor</a:t>
            </a:r>
            <a:endParaRPr lang="es-AR" sz="1200" dirty="0"/>
          </a:p>
        </p:txBody>
      </p:sp>
      <p:sp>
        <p:nvSpPr>
          <p:cNvPr id="18" name="Rectángulo 17"/>
          <p:cNvSpPr/>
          <p:nvPr/>
        </p:nvSpPr>
        <p:spPr>
          <a:xfrm>
            <a:off x="272143" y="4294540"/>
            <a:ext cx="20312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200" noProof="1" smtClean="0"/>
              <a:t>Sitios por partner</a:t>
            </a:r>
            <a:endParaRPr lang="es-AR" sz="1200" noProof="1"/>
          </a:p>
        </p:txBody>
      </p:sp>
      <p:sp>
        <p:nvSpPr>
          <p:cNvPr id="19" name="Rectángulo 18"/>
          <p:cNvSpPr/>
          <p:nvPr/>
        </p:nvSpPr>
        <p:spPr>
          <a:xfrm>
            <a:off x="272143" y="4490484"/>
            <a:ext cx="20312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200" dirty="0" smtClean="0"/>
              <a:t>Sitios por Escuela/Escuelas</a:t>
            </a:r>
            <a:endParaRPr lang="es-AR" sz="1200" dirty="0"/>
          </a:p>
        </p:txBody>
      </p:sp>
      <p:sp>
        <p:nvSpPr>
          <p:cNvPr id="20" name="Rectángulo 19"/>
          <p:cNvSpPr/>
          <p:nvPr/>
        </p:nvSpPr>
        <p:spPr>
          <a:xfrm>
            <a:off x="272143" y="4686428"/>
            <a:ext cx="20312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200" dirty="0" smtClean="0"/>
              <a:t>Sitio por lugar</a:t>
            </a:r>
            <a:endParaRPr lang="es-AR" sz="1200" dirty="0"/>
          </a:p>
        </p:txBody>
      </p:sp>
      <p:sp>
        <p:nvSpPr>
          <p:cNvPr id="21" name="Rectángulo 20"/>
          <p:cNvSpPr/>
          <p:nvPr/>
        </p:nvSpPr>
        <p:spPr>
          <a:xfrm>
            <a:off x="272143" y="4882372"/>
            <a:ext cx="20312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200" dirty="0" smtClean="0"/>
              <a:t>Sitios por rango de </a:t>
            </a:r>
            <a:r>
              <a:rPr lang="es-AR" sz="1200" dirty="0" err="1" smtClean="0"/>
              <a:t>Lat</a:t>
            </a:r>
            <a:r>
              <a:rPr lang="es-AR" sz="1200" dirty="0" smtClean="0"/>
              <a:t>/Long</a:t>
            </a:r>
            <a:endParaRPr lang="es-AR" sz="1200" dirty="0"/>
          </a:p>
        </p:txBody>
      </p:sp>
      <p:sp>
        <p:nvSpPr>
          <p:cNvPr id="22" name="Rectángulo 21"/>
          <p:cNvSpPr/>
          <p:nvPr/>
        </p:nvSpPr>
        <p:spPr>
          <a:xfrm>
            <a:off x="272143" y="5078315"/>
            <a:ext cx="20312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200" dirty="0" smtClean="0"/>
              <a:t>Sitios dibujando un área</a:t>
            </a:r>
            <a:endParaRPr lang="es-AR" sz="1200" dirty="0"/>
          </a:p>
        </p:txBody>
      </p:sp>
      <p:sp>
        <p:nvSpPr>
          <p:cNvPr id="23" name="Rectángulo 22"/>
          <p:cNvSpPr/>
          <p:nvPr/>
        </p:nvSpPr>
        <p:spPr>
          <a:xfrm>
            <a:off x="304800" y="5459313"/>
            <a:ext cx="20312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200" dirty="0" smtClean="0"/>
              <a:t>Sitio por rango de elevación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31690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</a:t>
            </a:r>
            <a:r>
              <a:rPr lang="es-AR" dirty="0" smtClean="0"/>
              <a:t>datos - Filtros</a:t>
            </a:r>
            <a:endParaRPr lang="es-AR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586" y="2052573"/>
            <a:ext cx="6663904" cy="3924300"/>
          </a:xfrm>
          <a:prstGeom prst="rect">
            <a:avLst/>
          </a:prstGeom>
          <a:ln>
            <a:solidFill>
              <a:srgbClr val="AFABAB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15714" r="76428" b="8095"/>
          <a:stretch/>
        </p:blipFill>
        <p:spPr>
          <a:xfrm>
            <a:off x="145514" y="2385330"/>
            <a:ext cx="1924501" cy="349909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40321" y="4712343"/>
            <a:ext cx="1605080" cy="203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/>
          <p:cNvSpPr/>
          <p:nvPr/>
        </p:nvSpPr>
        <p:spPr>
          <a:xfrm>
            <a:off x="2344301" y="4245937"/>
            <a:ext cx="1884195" cy="6559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 11"/>
          <p:cNvSpPr/>
          <p:nvPr/>
        </p:nvSpPr>
        <p:spPr>
          <a:xfrm>
            <a:off x="145514" y="1315043"/>
            <a:ext cx="8836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El mapa se acercará al lugar seleccionado y solo mostrará sitios en </a:t>
            </a:r>
            <a:r>
              <a:rPr lang="es-AR" dirty="0" smtClean="0"/>
              <a:t>Argentina para el rango de fechas seleccionado. </a:t>
            </a:r>
            <a:r>
              <a:rPr lang="es-AR" dirty="0"/>
              <a:t>Seleccione la flecha hacia atrás para regresar al sitio </a:t>
            </a:r>
            <a:r>
              <a:rPr lang="es-AR" dirty="0" smtClean="0"/>
              <a:t>principal.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604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</a:t>
            </a:r>
            <a:r>
              <a:rPr lang="es-AR" dirty="0" smtClean="0"/>
              <a:t>datos - Filtros </a:t>
            </a:r>
            <a:endParaRPr lang="es-AR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446" y="2173060"/>
            <a:ext cx="6640413" cy="39243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t="15714" r="76428" b="8095"/>
          <a:stretch/>
        </p:blipFill>
        <p:spPr>
          <a:xfrm>
            <a:off x="211049" y="2173060"/>
            <a:ext cx="1991323" cy="362058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40321" y="4959024"/>
            <a:ext cx="1738850" cy="203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/>
          <p:cNvSpPr/>
          <p:nvPr/>
        </p:nvSpPr>
        <p:spPr>
          <a:xfrm>
            <a:off x="2310634" y="4371194"/>
            <a:ext cx="1967451" cy="7911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/>
          <p:cNvSpPr/>
          <p:nvPr/>
        </p:nvSpPr>
        <p:spPr>
          <a:xfrm>
            <a:off x="211049" y="1347461"/>
            <a:ext cx="8657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También puede filtrar sitios de datos </a:t>
            </a:r>
            <a:r>
              <a:rPr lang="es-AR" dirty="0" smtClean="0"/>
              <a:t>haciendo clic en la </a:t>
            </a:r>
            <a:r>
              <a:rPr lang="es-AR" dirty="0"/>
              <a:t>opción </a:t>
            </a:r>
            <a:r>
              <a:rPr lang="es-AR" b="1" dirty="0" smtClean="0">
                <a:solidFill>
                  <a:schemeClr val="accent1"/>
                </a:solidFill>
              </a:rPr>
              <a:t>“</a:t>
            </a:r>
            <a:r>
              <a:rPr lang="es-AR" b="1" dirty="0" err="1" smtClean="0">
                <a:solidFill>
                  <a:schemeClr val="accent1"/>
                </a:solidFill>
              </a:rPr>
              <a:t>Drawing</a:t>
            </a:r>
            <a:r>
              <a:rPr lang="es-AR" b="1" dirty="0" smtClean="0">
                <a:solidFill>
                  <a:schemeClr val="accent1"/>
                </a:solidFill>
              </a:rPr>
              <a:t> </a:t>
            </a:r>
            <a:r>
              <a:rPr lang="es-AR" b="1" dirty="0" err="1" smtClean="0">
                <a:solidFill>
                  <a:schemeClr val="accent1"/>
                </a:solidFill>
              </a:rPr>
              <a:t>on</a:t>
            </a:r>
            <a:r>
              <a:rPr lang="es-AR" b="1" dirty="0" smtClean="0">
                <a:solidFill>
                  <a:schemeClr val="accent1"/>
                </a:solidFill>
              </a:rPr>
              <a:t> </a:t>
            </a:r>
            <a:r>
              <a:rPr lang="es-AR" b="1" dirty="0" err="1" smtClean="0">
                <a:solidFill>
                  <a:schemeClr val="accent1"/>
                </a:solidFill>
              </a:rPr>
              <a:t>Map</a:t>
            </a:r>
            <a:r>
              <a:rPr lang="es-AR" b="1" dirty="0" smtClean="0">
                <a:solidFill>
                  <a:schemeClr val="accent1"/>
                </a:solidFill>
              </a:rPr>
              <a:t>” </a:t>
            </a:r>
            <a:r>
              <a:rPr lang="es-AR" dirty="0" smtClean="0"/>
              <a:t>para abrir la herramienta. Haga clic en </a:t>
            </a:r>
            <a:r>
              <a:rPr lang="es-AR" b="1" dirty="0" smtClean="0">
                <a:solidFill>
                  <a:schemeClr val="accent1"/>
                </a:solidFill>
              </a:rPr>
              <a:t>“</a:t>
            </a:r>
            <a:r>
              <a:rPr lang="es-AR" b="1" dirty="0" err="1" smtClean="0">
                <a:solidFill>
                  <a:schemeClr val="accent1"/>
                </a:solidFill>
              </a:rPr>
              <a:t>Turn</a:t>
            </a:r>
            <a:r>
              <a:rPr lang="es-AR" b="1" dirty="0" smtClean="0">
                <a:solidFill>
                  <a:schemeClr val="accent1"/>
                </a:solidFill>
              </a:rPr>
              <a:t> off </a:t>
            </a:r>
            <a:r>
              <a:rPr lang="es-AR" b="1" dirty="0" err="1" smtClean="0">
                <a:solidFill>
                  <a:schemeClr val="accent1"/>
                </a:solidFill>
              </a:rPr>
              <a:t>tool</a:t>
            </a:r>
            <a:r>
              <a:rPr lang="es-AR" b="1" dirty="0" smtClean="0">
                <a:solidFill>
                  <a:schemeClr val="accent1"/>
                </a:solidFill>
              </a:rPr>
              <a:t>”</a:t>
            </a:r>
            <a:r>
              <a:rPr lang="es-AR" dirty="0" smtClean="0"/>
              <a:t> y luego </a:t>
            </a:r>
            <a:r>
              <a:rPr lang="es-AR" dirty="0"/>
              <a:t>dibuje un polígono alrededor </a:t>
            </a:r>
            <a:r>
              <a:rPr lang="es-AR" dirty="0" smtClean="0"/>
              <a:t>de los sitios </a:t>
            </a:r>
            <a:r>
              <a:rPr lang="es-AR" dirty="0"/>
              <a:t>que desea aislar.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 flipH="1">
            <a:off x="2819400" y="1917942"/>
            <a:ext cx="925234" cy="29588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16"/>
          <p:cNvCxnSpPr>
            <a:endCxn id="10" idx="0"/>
          </p:cNvCxnSpPr>
          <p:nvPr/>
        </p:nvCxnSpPr>
        <p:spPr>
          <a:xfrm rot="10800000" flipV="1">
            <a:off x="1209746" y="1383176"/>
            <a:ext cx="5887740" cy="3575847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5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 - Filtros 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1716" y="2180114"/>
            <a:ext cx="6640765" cy="39243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74171" y="1350817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Otra forma de generar datos es ver todos los datos de una capa en una tabla. Para hacerlo, haga clic en el icono "más" (los 3 puntos).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242956" y="3062343"/>
            <a:ext cx="117464" cy="203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3276600" y="1986479"/>
            <a:ext cx="1083820" cy="10758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293914" y="2134022"/>
            <a:ext cx="18669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Aparece un cuadro emergente de selección. </a:t>
            </a:r>
          </a:p>
          <a:p>
            <a:r>
              <a:rPr lang="es-AR" sz="1500" dirty="0" smtClean="0"/>
              <a:t>Clic </a:t>
            </a:r>
            <a:r>
              <a:rPr lang="es-AR" sz="1500" dirty="0"/>
              <a:t>en </a:t>
            </a:r>
            <a:r>
              <a:rPr lang="es-AR" sz="1500" b="1" dirty="0" smtClean="0">
                <a:solidFill>
                  <a:schemeClr val="accent1"/>
                </a:solidFill>
              </a:rPr>
              <a:t>View </a:t>
            </a:r>
            <a:r>
              <a:rPr lang="es-AR" sz="1500" b="1" dirty="0" err="1" smtClean="0">
                <a:solidFill>
                  <a:schemeClr val="accent1"/>
                </a:solidFill>
              </a:rPr>
              <a:t>Layer</a:t>
            </a:r>
            <a:r>
              <a:rPr lang="es-AR" sz="1500" b="1" dirty="0" smtClean="0">
                <a:solidFill>
                  <a:schemeClr val="accent1"/>
                </a:solidFill>
              </a:rPr>
              <a:t> </a:t>
            </a:r>
            <a:r>
              <a:rPr lang="es-AR" sz="1500" b="1" dirty="0" err="1" smtClean="0">
                <a:solidFill>
                  <a:schemeClr val="accent1"/>
                </a:solidFill>
              </a:rPr>
              <a:t>Table</a:t>
            </a:r>
            <a:r>
              <a:rPr lang="es-AR" sz="1500" b="1" dirty="0" smtClean="0">
                <a:solidFill>
                  <a:schemeClr val="accent1"/>
                </a:solidFill>
              </a:rPr>
              <a:t>. </a:t>
            </a:r>
          </a:p>
          <a:p>
            <a:endParaRPr lang="es-AR" sz="1500" dirty="0"/>
          </a:p>
          <a:p>
            <a:r>
              <a:rPr lang="es-AR" sz="1500" dirty="0" smtClean="0"/>
              <a:t>En </a:t>
            </a:r>
            <a:r>
              <a:rPr lang="es-AR" sz="1500" dirty="0"/>
              <a:t>este ejemplo, utilizamos el filtro de lugar para mostrar solo los sitios de </a:t>
            </a:r>
            <a:r>
              <a:rPr lang="es-AR" sz="1500" dirty="0" smtClean="0"/>
              <a:t>Uruguay.</a:t>
            </a:r>
          </a:p>
          <a:p>
            <a:endParaRPr lang="es-AR" sz="1500" dirty="0"/>
          </a:p>
          <a:p>
            <a:r>
              <a:rPr lang="es-AR" sz="1500" dirty="0" smtClean="0"/>
              <a:t>Los </a:t>
            </a:r>
            <a:r>
              <a:rPr lang="es-AR" sz="1500" dirty="0"/>
              <a:t>datos </a:t>
            </a:r>
            <a:r>
              <a:rPr lang="es-AR" sz="1500" dirty="0" smtClean="0"/>
              <a:t>también </a:t>
            </a:r>
            <a:r>
              <a:rPr lang="es-AR" sz="1500" dirty="0"/>
              <a:t>se pueden descargar </a:t>
            </a:r>
            <a:r>
              <a:rPr lang="es-AR" sz="1500" dirty="0" smtClean="0"/>
              <a:t>como </a:t>
            </a:r>
            <a:r>
              <a:rPr lang="es-AR" sz="1500" dirty="0"/>
              <a:t>archivo </a:t>
            </a:r>
            <a:r>
              <a:rPr lang="es-AR" sz="1500" b="1" dirty="0" err="1" smtClean="0">
                <a:solidFill>
                  <a:schemeClr val="accent1"/>
                </a:solidFill>
              </a:rPr>
              <a:t>kmz</a:t>
            </a:r>
            <a:r>
              <a:rPr lang="es-AR" sz="1500" dirty="0" smtClean="0">
                <a:solidFill>
                  <a:schemeClr val="accent1"/>
                </a:solidFill>
              </a:rPr>
              <a:t> </a:t>
            </a:r>
            <a:r>
              <a:rPr lang="es-AR" sz="1500" dirty="0" smtClean="0"/>
              <a:t>(para ver en Google </a:t>
            </a:r>
            <a:r>
              <a:rPr lang="es-AR" sz="1500" dirty="0" err="1" smtClean="0"/>
              <a:t>Earth</a:t>
            </a:r>
            <a:r>
              <a:rPr lang="es-AR" sz="1500" dirty="0" smtClean="0"/>
              <a:t> y otros)</a:t>
            </a:r>
            <a:endParaRPr lang="es-AR" sz="1500" dirty="0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1885455" y="3057499"/>
            <a:ext cx="1391145" cy="208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1885455" y="3402541"/>
            <a:ext cx="2109602" cy="20947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36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 - Filtros </a:t>
            </a: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8218" y="2194832"/>
            <a:ext cx="6308527" cy="3924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8554" y="1363835"/>
            <a:ext cx="8851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/>
              <a:t>Al hacer clic en un icono en el mapa, se abre una ventana de información del sitio. </a:t>
            </a:r>
            <a:endParaRPr lang="es-AR" sz="1600" dirty="0" smtClean="0"/>
          </a:p>
          <a:p>
            <a:r>
              <a:rPr lang="es-AR" sz="1600" dirty="0" smtClean="0"/>
              <a:t>Por defecto se muestra </a:t>
            </a:r>
            <a:r>
              <a:rPr lang="es-AR" sz="1600" dirty="0"/>
              <a:t>un gráfico del tipo de datos seleccionado </a:t>
            </a:r>
            <a:r>
              <a:rPr lang="es-AR" sz="1600" dirty="0" smtClean="0"/>
              <a:t>con </a:t>
            </a:r>
            <a:r>
              <a:rPr lang="es-AR" sz="1600" dirty="0"/>
              <a:t>los recuentos de datos de los últimos 5 </a:t>
            </a:r>
            <a:r>
              <a:rPr lang="es-AR" sz="1600" dirty="0" smtClean="0"/>
              <a:t>años. </a:t>
            </a:r>
            <a:r>
              <a:rPr lang="es-AR" sz="1600" dirty="0"/>
              <a:t>También puede seleccionar años totales o un rango de fechas personalizado.</a:t>
            </a:r>
          </a:p>
        </p:txBody>
      </p:sp>
    </p:spTree>
    <p:extLst>
      <p:ext uri="{BB962C8B-B14F-4D97-AF65-F5344CB8AC3E}">
        <p14:creationId xmlns:p14="http://schemas.microsoft.com/office/powerpoint/2010/main" val="56648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7085" y="847023"/>
            <a:ext cx="8895395" cy="552407"/>
          </a:xfrm>
        </p:spPr>
        <p:txBody>
          <a:bodyPr>
            <a:noAutofit/>
          </a:bodyPr>
          <a:lstStyle/>
          <a:p>
            <a:r>
              <a:rPr lang="es-AR" sz="2900" dirty="0" smtClean="0"/>
              <a:t>Visualización de datos – Gráfico de datos de un sitio</a:t>
            </a:r>
            <a:endParaRPr lang="es-AR" sz="29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3368" y="2673767"/>
            <a:ext cx="5145001" cy="301346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74172" y="1416622"/>
            <a:ext cx="8808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Esta </a:t>
            </a:r>
            <a:r>
              <a:rPr lang="es-AR" dirty="0"/>
              <a:t>ventana </a:t>
            </a:r>
            <a:r>
              <a:rPr lang="es-AR" dirty="0" smtClean="0"/>
              <a:t>proporciona </a:t>
            </a:r>
            <a:r>
              <a:rPr lang="es-AR" dirty="0"/>
              <a:t>información sobre el sitio y </a:t>
            </a:r>
            <a:r>
              <a:rPr lang="es-AR" dirty="0" smtClean="0"/>
              <a:t>desde aquí se pueden crear </a:t>
            </a:r>
            <a:r>
              <a:rPr lang="es-AR" dirty="0"/>
              <a:t>tablas y diagramas de datos del sitio.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304728" y="2091361"/>
            <a:ext cx="30915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Haga clic en el icono para ir a la página de organización de la escuela.</a:t>
            </a:r>
          </a:p>
        </p:txBody>
      </p:sp>
      <p:cxnSp>
        <p:nvCxnSpPr>
          <p:cNvPr id="11" name="Conector recto de flecha 10"/>
          <p:cNvCxnSpPr>
            <a:stCxn id="10" idx="2"/>
          </p:cNvCxnSpPr>
          <p:nvPr/>
        </p:nvCxnSpPr>
        <p:spPr>
          <a:xfrm flipH="1">
            <a:off x="4517571" y="2645359"/>
            <a:ext cx="332929" cy="1522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7321557" y="2515903"/>
            <a:ext cx="182244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Recorra los sitios cuyos íconos están uno encima del otro.</a:t>
            </a:r>
          </a:p>
        </p:txBody>
      </p:sp>
      <p:cxnSp>
        <p:nvCxnSpPr>
          <p:cNvPr id="17" name="Conector recto de flecha 16"/>
          <p:cNvCxnSpPr>
            <a:stCxn id="16" idx="1"/>
          </p:cNvCxnSpPr>
          <p:nvPr/>
        </p:nvCxnSpPr>
        <p:spPr>
          <a:xfrm flipH="1">
            <a:off x="7012615" y="2908318"/>
            <a:ext cx="308942" cy="417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7318112" y="3600224"/>
            <a:ext cx="182244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Pase el cursor sobre el gráfico de barras para ver el número total de mediciones para cada intervalo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87085" y="5007955"/>
            <a:ext cx="20596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Conjuntos de datos (seleccione un conjunto de datos para cambiar la vista de gráfico)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5947692" y="5610337"/>
            <a:ext cx="18224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Cambiar rango de tiempo </a:t>
            </a:r>
            <a:r>
              <a:rPr lang="es-AR" sz="1500" dirty="0" smtClean="0"/>
              <a:t>del gráfico</a:t>
            </a:r>
            <a:endParaRPr lang="es-AR" sz="1500" dirty="0"/>
          </a:p>
        </p:txBody>
      </p:sp>
      <p:sp>
        <p:nvSpPr>
          <p:cNvPr id="23" name="Rectángulo 22"/>
          <p:cNvSpPr/>
          <p:nvPr/>
        </p:nvSpPr>
        <p:spPr>
          <a:xfrm>
            <a:off x="171054" y="3320839"/>
            <a:ext cx="155977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Tipo de datos y (número total de mediciones)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 flipH="1">
            <a:off x="6396271" y="4005542"/>
            <a:ext cx="925286" cy="3912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>
            <a:stCxn id="22" idx="1"/>
          </p:cNvCxnSpPr>
          <p:nvPr/>
        </p:nvCxnSpPr>
        <p:spPr>
          <a:xfrm flipH="1" flipV="1">
            <a:off x="5505409" y="5562097"/>
            <a:ext cx="442283" cy="3252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>
            <a:stCxn id="21" idx="0"/>
          </p:cNvCxnSpPr>
          <p:nvPr/>
        </p:nvCxnSpPr>
        <p:spPr>
          <a:xfrm flipV="1">
            <a:off x="1116918" y="3942063"/>
            <a:ext cx="1149575" cy="10658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stCxn id="23" idx="3"/>
          </p:cNvCxnSpPr>
          <p:nvPr/>
        </p:nvCxnSpPr>
        <p:spPr>
          <a:xfrm flipV="1">
            <a:off x="1730830" y="3548743"/>
            <a:ext cx="478970" cy="1645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1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Visualización de datos </a:t>
            </a:r>
            <a:r>
              <a:rPr lang="es-AR" dirty="0" smtClean="0"/>
              <a:t>– Compartir vistas</a:t>
            </a:r>
            <a:endParaRPr lang="es-AR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310" y="2151289"/>
            <a:ext cx="6664343" cy="3924300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206829" y="1414782"/>
            <a:ext cx="87756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500" dirty="0"/>
              <a:t>Comparta sus parámetros de capa y filtro con otros enviándoles una URL. Cuando se ingresa la URL, el sistema cargará sus conjuntos de filtros automáticamente. Para obtener la URL, </a:t>
            </a:r>
            <a:r>
              <a:rPr lang="es-AR" sz="1500" dirty="0" smtClean="0"/>
              <a:t>haga </a:t>
            </a:r>
            <a:r>
              <a:rPr lang="es-AR" sz="1500" dirty="0"/>
              <a:t>clic </a:t>
            </a:r>
            <a:r>
              <a:rPr lang="es-AR" sz="1500" dirty="0" smtClean="0"/>
              <a:t>en </a:t>
            </a:r>
            <a:r>
              <a:rPr lang="es-AR" sz="1500" b="1" noProof="1" smtClean="0">
                <a:solidFill>
                  <a:schemeClr val="accent1"/>
                </a:solidFill>
              </a:rPr>
              <a:t>Options </a:t>
            </a:r>
            <a:r>
              <a:rPr lang="es-AR" sz="1500" dirty="0" smtClean="0"/>
              <a:t>y luego en </a:t>
            </a:r>
            <a:r>
              <a:rPr lang="es-AR" sz="1500" b="1" dirty="0" smtClean="0">
                <a:solidFill>
                  <a:schemeClr val="accent1"/>
                </a:solidFill>
              </a:rPr>
              <a:t>“share”. </a:t>
            </a:r>
            <a:r>
              <a:rPr lang="es-AR" sz="1500" dirty="0"/>
              <a:t>Aparecerá una ventana emergente con la URL.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481350" y="2292925"/>
            <a:ext cx="325686" cy="1187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/>
          <p:cNvSpPr/>
          <p:nvPr/>
        </p:nvSpPr>
        <p:spPr>
          <a:xfrm>
            <a:off x="1951408" y="3784268"/>
            <a:ext cx="325686" cy="1715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3836504" y="2082022"/>
            <a:ext cx="570215" cy="18737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8213195" y="2167637"/>
            <a:ext cx="301686" cy="369332"/>
          </a:xfrm>
          <a:prstGeom prst="rect">
            <a:avLst/>
          </a:prstGeom>
          <a:noFill/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p:cxnSp>
        <p:nvCxnSpPr>
          <p:cNvPr id="15" name="Conector recto de flecha 14"/>
          <p:cNvCxnSpPr>
            <a:stCxn id="14" idx="1"/>
            <a:endCxn id="9" idx="3"/>
          </p:cNvCxnSpPr>
          <p:nvPr/>
        </p:nvCxnSpPr>
        <p:spPr>
          <a:xfrm flipH="1">
            <a:off x="7807036" y="2352303"/>
            <a:ext cx="4061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600651" y="3685355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cxnSp>
        <p:nvCxnSpPr>
          <p:cNvPr id="21" name="Conector recto de flecha 20"/>
          <p:cNvCxnSpPr>
            <a:stCxn id="20" idx="3"/>
            <a:endCxn id="10" idx="1"/>
          </p:cNvCxnSpPr>
          <p:nvPr/>
        </p:nvCxnSpPr>
        <p:spPr>
          <a:xfrm>
            <a:off x="902337" y="3870021"/>
            <a:ext cx="104907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Visualización de datos </a:t>
            </a:r>
            <a:r>
              <a:rPr lang="es-AR" dirty="0" smtClean="0"/>
              <a:t>– animación</a:t>
            </a:r>
            <a:endParaRPr lang="es-AR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5857" y="2173061"/>
            <a:ext cx="6687372" cy="39243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07774" y="1463080"/>
            <a:ext cx="8221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Para ver mediciones a lo largo del tiempo hacer clic en el icono de la película y abrirá la herramienta de animación de la línea de tiempo.</a:t>
            </a:r>
            <a:endParaRPr lang="es-AR" dirty="0"/>
          </a:p>
        </p:txBody>
      </p:sp>
      <p:sp>
        <p:nvSpPr>
          <p:cNvPr id="11" name="Rectángulo 10"/>
          <p:cNvSpPr/>
          <p:nvPr/>
        </p:nvSpPr>
        <p:spPr>
          <a:xfrm>
            <a:off x="4770808" y="2390896"/>
            <a:ext cx="177350" cy="129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4048548" y="2082022"/>
            <a:ext cx="722260" cy="37962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endCxn id="11" idx="3"/>
          </p:cNvCxnSpPr>
          <p:nvPr/>
        </p:nvCxnSpPr>
        <p:spPr>
          <a:xfrm flipH="1">
            <a:off x="4948158" y="1786245"/>
            <a:ext cx="2306918" cy="6691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05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8554" y="717427"/>
            <a:ext cx="8221978" cy="552407"/>
          </a:xfrm>
        </p:spPr>
        <p:txBody>
          <a:bodyPr>
            <a:normAutofit fontScale="90000"/>
          </a:bodyPr>
          <a:lstStyle/>
          <a:p>
            <a:r>
              <a:rPr lang="es-AR" dirty="0"/>
              <a:t>Visualización de datos – animación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39486" y="2754219"/>
            <a:ext cx="8632371" cy="260315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s-AR" b="0" dirty="0"/>
              <a:t>1. Seleccione un intervalo de fechas (asegúrese de haber agregado las capas de protocolo deseadas). Haga clic en una fecha para abrir la interfaz del calendario.</a:t>
            </a:r>
          </a:p>
          <a:p>
            <a:pPr>
              <a:lnSpc>
                <a:spcPct val="120000"/>
              </a:lnSpc>
            </a:pPr>
            <a:r>
              <a:rPr lang="es-AR" b="0" dirty="0"/>
              <a:t>2. También puede seleccionar un rango de fechas moviendo el control deslizante del rango de fechas en la línea de tiempo.</a:t>
            </a:r>
          </a:p>
          <a:p>
            <a:pPr>
              <a:lnSpc>
                <a:spcPct val="120000"/>
              </a:lnSpc>
            </a:pPr>
            <a:r>
              <a:rPr lang="es-AR" b="0" dirty="0"/>
              <a:t>3. Determine el intervalo de tiempo (cada día, 1 día por mes o 1 día por año).</a:t>
            </a:r>
          </a:p>
          <a:p>
            <a:pPr>
              <a:lnSpc>
                <a:spcPct val="120000"/>
              </a:lnSpc>
            </a:pPr>
            <a:r>
              <a:rPr lang="es-AR" b="0" dirty="0"/>
              <a:t>4. Presione el botón de reproducción para obtener una vista previa de la animación.</a:t>
            </a:r>
          </a:p>
          <a:p>
            <a:pPr>
              <a:lnSpc>
                <a:spcPct val="120000"/>
              </a:lnSpc>
            </a:pPr>
            <a:r>
              <a:rPr lang="es-AR" b="0" dirty="0"/>
              <a:t>5. Presione grabar para crear una animación para guardar en un archivo.</a:t>
            </a:r>
          </a:p>
          <a:p>
            <a:pPr>
              <a:lnSpc>
                <a:spcPct val="120000"/>
              </a:lnSpc>
            </a:pPr>
            <a:r>
              <a:rPr lang="es-AR" b="0" dirty="0"/>
              <a:t>6. Una vez grabado, presione el icono de descarga para guardar un </a:t>
            </a:r>
            <a:r>
              <a:rPr lang="es-AR" b="0" dirty="0" err="1"/>
              <a:t>gif</a:t>
            </a:r>
            <a:r>
              <a:rPr lang="es-AR" b="0" dirty="0"/>
              <a:t> animado en su computadora.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6966"/>
            <a:ext cx="9144000" cy="9669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629" y="5107132"/>
            <a:ext cx="2674457" cy="96082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03514" y="1123226"/>
            <a:ext cx="301686" cy="369332"/>
          </a:xfrm>
          <a:prstGeom prst="rect">
            <a:avLst/>
          </a:prstGeom>
          <a:noFill/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p:sp>
        <p:nvSpPr>
          <p:cNvPr id="9" name="CuadroTexto 8"/>
          <p:cNvSpPr txBox="1"/>
          <p:nvPr/>
        </p:nvSpPr>
        <p:spPr>
          <a:xfrm>
            <a:off x="8707980" y="2546245"/>
            <a:ext cx="301686" cy="369332"/>
          </a:xfrm>
          <a:prstGeom prst="rect">
            <a:avLst/>
          </a:prstGeom>
          <a:noFill/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sp>
        <p:nvSpPr>
          <p:cNvPr id="10" name="CuadroTexto 9"/>
          <p:cNvSpPr txBox="1"/>
          <p:nvPr/>
        </p:nvSpPr>
        <p:spPr>
          <a:xfrm>
            <a:off x="2108714" y="1178678"/>
            <a:ext cx="301686" cy="369332"/>
          </a:xfrm>
          <a:prstGeom prst="rect">
            <a:avLst/>
          </a:prstGeom>
          <a:noFill/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3</a:t>
            </a:r>
            <a:endParaRPr lang="es-AR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57002" y="2439028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4</a:t>
            </a:r>
            <a:endParaRPr lang="es-AR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00030" y="245069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5</a:t>
            </a:r>
            <a:endParaRPr lang="es-AR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108714" y="5196018"/>
            <a:ext cx="301686" cy="369332"/>
          </a:xfrm>
          <a:prstGeom prst="rect">
            <a:avLst/>
          </a:prstGeom>
          <a:noFill/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6</a:t>
            </a:r>
            <a:endParaRPr lang="es-AR" dirty="0"/>
          </a:p>
        </p:txBody>
      </p:sp>
      <p:cxnSp>
        <p:nvCxnSpPr>
          <p:cNvPr id="14" name="Conector recto de flecha 13"/>
          <p:cNvCxnSpPr>
            <a:stCxn id="8" idx="2"/>
          </p:cNvCxnSpPr>
          <p:nvPr/>
        </p:nvCxnSpPr>
        <p:spPr>
          <a:xfrm>
            <a:off x="1054357" y="1492558"/>
            <a:ext cx="349900" cy="2762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stCxn id="9" idx="1"/>
          </p:cNvCxnSpPr>
          <p:nvPr/>
        </p:nvCxnSpPr>
        <p:spPr>
          <a:xfrm flipH="1" flipV="1">
            <a:off x="7871183" y="2334359"/>
            <a:ext cx="836797" cy="3965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stCxn id="10" idx="2"/>
          </p:cNvCxnSpPr>
          <p:nvPr/>
        </p:nvCxnSpPr>
        <p:spPr>
          <a:xfrm flipH="1">
            <a:off x="2108714" y="1548010"/>
            <a:ext cx="150843" cy="5124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11" idx="0"/>
          </p:cNvCxnSpPr>
          <p:nvPr/>
        </p:nvCxnSpPr>
        <p:spPr>
          <a:xfrm flipV="1">
            <a:off x="307845" y="2027293"/>
            <a:ext cx="150843" cy="4117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950873" y="2122571"/>
            <a:ext cx="0" cy="3206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13" idx="3"/>
          </p:cNvCxnSpPr>
          <p:nvPr/>
        </p:nvCxnSpPr>
        <p:spPr>
          <a:xfrm>
            <a:off x="2410400" y="5380684"/>
            <a:ext cx="1202100" cy="2068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88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95299" y="1003121"/>
            <a:ext cx="8085483" cy="451968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Webinar</a:t>
            </a:r>
            <a:r>
              <a:rPr lang="es-AR" dirty="0"/>
              <a:t> </a:t>
            </a:r>
            <a:r>
              <a:rPr lang="es-AR" dirty="0" smtClean="0"/>
              <a:t>4 </a:t>
            </a:r>
            <a:r>
              <a:rPr lang="es-AR" dirty="0"/>
              <a:t>– </a:t>
            </a:r>
            <a:r>
              <a:rPr lang="es-AR" dirty="0" smtClean="0"/>
              <a:t>Descargar datos y procesarlos</a:t>
            </a:r>
            <a:endParaRPr lang="es-AR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5"/>
          </p:nvPr>
        </p:nvSpPr>
        <p:spPr>
          <a:xfrm>
            <a:off x="601617" y="3948152"/>
            <a:ext cx="7872846" cy="432595"/>
          </a:xfrm>
        </p:spPr>
        <p:txBody>
          <a:bodyPr/>
          <a:lstStyle/>
          <a:p>
            <a:pPr lvl="0" algn="ctr">
              <a:spcBef>
                <a:spcPts val="0"/>
              </a:spcBef>
              <a:buSzPts val="2375"/>
            </a:pPr>
            <a:r>
              <a:rPr lang="en-US" dirty="0"/>
              <a:t>International Virtual Science Symposium - IVSS</a:t>
            </a:r>
          </a:p>
          <a:p>
            <a:pPr algn="ctr"/>
            <a:endParaRPr lang="es-AR" dirty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20"/>
          </p:nvPr>
        </p:nvSpPr>
        <p:spPr>
          <a:xfrm>
            <a:off x="495299" y="4793674"/>
            <a:ext cx="8085482" cy="1272886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spcBef>
                <a:spcPts val="0"/>
              </a:spcBef>
              <a:buSzPts val="2250"/>
              <a:buNone/>
            </a:pPr>
            <a:r>
              <a:rPr lang="es-AR" dirty="0"/>
              <a:t>Online</a:t>
            </a:r>
          </a:p>
          <a:p>
            <a:pPr marL="0" lvl="0" indent="0" algn="ctr">
              <a:buSzPts val="2250"/>
              <a:buNone/>
            </a:pPr>
            <a:r>
              <a:rPr lang="es-AR" dirty="0"/>
              <a:t>10 de Marzo de </a:t>
            </a:r>
            <a:r>
              <a:rPr lang="es-AR" dirty="0" smtClean="0"/>
              <a:t>2020</a:t>
            </a:r>
            <a:endParaRPr lang="es-AR" dirty="0"/>
          </a:p>
          <a:p>
            <a:pPr marL="0" lvl="0" indent="0" algn="ctr">
              <a:buSzPts val="2250"/>
              <a:buNone/>
            </a:pPr>
            <a:r>
              <a:rPr lang="es-AR" dirty="0"/>
              <a:t>(se podrán presentar trabajos en español)</a:t>
            </a:r>
          </a:p>
          <a:p>
            <a:pPr marL="0" lvl="0" indent="0" algn="ctr">
              <a:buSzPts val="2250"/>
              <a:buNone/>
            </a:pPr>
            <a:r>
              <a:rPr lang="es-AR" b="0" dirty="0"/>
              <a:t>Más información: </a:t>
            </a:r>
            <a:r>
              <a:rPr lang="es-AR" b="0" u="sng" dirty="0">
                <a:solidFill>
                  <a:schemeClr val="hlink"/>
                </a:solidFill>
                <a:hlinkClick r:id="rId2"/>
              </a:rPr>
              <a:t>https://bit.ly/2M4QLz9</a:t>
            </a:r>
            <a:r>
              <a:rPr lang="es-AR" b="0" dirty="0"/>
              <a:t> </a:t>
            </a:r>
          </a:p>
        </p:txBody>
      </p:sp>
      <p:sp>
        <p:nvSpPr>
          <p:cNvPr id="5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54;g5f10a6ac84_0_0"/>
          <p:cNvPicPr preferRelativeResize="0">
            <a:picLocks noGrp="1"/>
          </p:cNvPicPr>
          <p:nvPr>
            <p:ph sz="half" idx="10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07764" y="1686578"/>
            <a:ext cx="7660552" cy="1848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2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2817" y="732161"/>
            <a:ext cx="8742994" cy="683723"/>
          </a:xfrm>
        </p:spPr>
        <p:txBody>
          <a:bodyPr>
            <a:noAutofit/>
          </a:bodyPr>
          <a:lstStyle/>
          <a:p>
            <a:r>
              <a:rPr lang="es-AR" sz="2700" dirty="0" smtClean="0"/>
              <a:t>Descargar datos - </a:t>
            </a:r>
            <a:r>
              <a:rPr lang="en-US" sz="2700" dirty="0"/>
              <a:t>Advanced Data Access Tool (ADAT</a:t>
            </a:r>
            <a:r>
              <a:rPr lang="en-US" sz="2700" dirty="0" smtClean="0"/>
              <a:t>)</a:t>
            </a:r>
            <a:br>
              <a:rPr lang="en-US" sz="2700" dirty="0" smtClean="0"/>
            </a:br>
            <a:r>
              <a:rPr lang="es-AR" sz="2000" dirty="0">
                <a:hlinkClick r:id="rId3"/>
              </a:rPr>
              <a:t>https://</a:t>
            </a:r>
            <a:r>
              <a:rPr lang="es-AR" sz="2000" dirty="0" smtClean="0">
                <a:hlinkClick r:id="rId3"/>
              </a:rPr>
              <a:t>www.globe.gov/es/globe-data/retrieve-data</a:t>
            </a:r>
            <a:endParaRPr lang="es-AR" sz="270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7" r="26309" b="5556"/>
          <a:stretch/>
        </p:blipFill>
        <p:spPr>
          <a:xfrm>
            <a:off x="239487" y="1508290"/>
            <a:ext cx="5040000" cy="2866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t="20582" r="26191" b="5767"/>
          <a:stretch/>
        </p:blipFill>
        <p:spPr>
          <a:xfrm>
            <a:off x="3942481" y="3276603"/>
            <a:ext cx="5040000" cy="2828903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1" name="Rectángulo 10"/>
          <p:cNvSpPr/>
          <p:nvPr/>
        </p:nvSpPr>
        <p:spPr>
          <a:xfrm>
            <a:off x="3203808" y="2564284"/>
            <a:ext cx="855976" cy="2156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/>
          <p:cNvSpPr/>
          <p:nvPr/>
        </p:nvSpPr>
        <p:spPr>
          <a:xfrm>
            <a:off x="5381872" y="5440572"/>
            <a:ext cx="1170740" cy="2156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CuadroTexto 13"/>
          <p:cNvSpPr txBox="1"/>
          <p:nvPr/>
        </p:nvSpPr>
        <p:spPr>
          <a:xfrm>
            <a:off x="5381872" y="2135222"/>
            <a:ext cx="36358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noProof="1" smtClean="0"/>
              <a:t>Ir a datos y seleccionar </a:t>
            </a:r>
            <a:r>
              <a:rPr lang="es-AR" sz="1500" b="1" noProof="1" smtClean="0">
                <a:solidFill>
                  <a:schemeClr val="accent1"/>
                </a:solidFill>
              </a:rPr>
              <a:t>búsqueda y recolección de datos </a:t>
            </a:r>
            <a:r>
              <a:rPr lang="es-AR" sz="1500" noProof="1" smtClean="0"/>
              <a:t>[Retrieve Data (ADAT) en el menú en inglés]</a:t>
            </a:r>
            <a:endParaRPr lang="es-AR" sz="1500" noProof="1"/>
          </a:p>
        </p:txBody>
      </p:sp>
      <p:cxnSp>
        <p:nvCxnSpPr>
          <p:cNvPr id="15" name="Conector recto de flecha 14"/>
          <p:cNvCxnSpPr>
            <a:stCxn id="14" idx="1"/>
          </p:cNvCxnSpPr>
          <p:nvPr/>
        </p:nvCxnSpPr>
        <p:spPr>
          <a:xfrm flipH="1">
            <a:off x="3942481" y="2527637"/>
            <a:ext cx="1439391" cy="1444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172817" y="4617464"/>
            <a:ext cx="36358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noProof="1" smtClean="0"/>
              <a:t>Clic en el botón azul </a:t>
            </a:r>
            <a:r>
              <a:rPr lang="es-AR" sz="1500" b="1" noProof="1" smtClean="0">
                <a:solidFill>
                  <a:schemeClr val="accent1"/>
                </a:solidFill>
              </a:rPr>
              <a:t>Enter the Data Access Tool</a:t>
            </a:r>
            <a:endParaRPr lang="es-AR" sz="1500" b="1" noProof="1">
              <a:solidFill>
                <a:schemeClr val="accent1"/>
              </a:solidFill>
            </a:endParaRPr>
          </a:p>
        </p:txBody>
      </p:sp>
      <p:cxnSp>
        <p:nvCxnSpPr>
          <p:cNvPr id="21" name="Conector recto de flecha 20"/>
          <p:cNvCxnSpPr>
            <a:endCxn id="13" idx="1"/>
          </p:cNvCxnSpPr>
          <p:nvPr/>
        </p:nvCxnSpPr>
        <p:spPr>
          <a:xfrm>
            <a:off x="3048000" y="4889680"/>
            <a:ext cx="2333872" cy="6587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4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39487" y="847023"/>
            <a:ext cx="8742994" cy="552407"/>
          </a:xfrm>
        </p:spPr>
        <p:txBody>
          <a:bodyPr>
            <a:noAutofit/>
          </a:bodyPr>
          <a:lstStyle/>
          <a:p>
            <a:r>
              <a:rPr lang="es-AR" sz="2700" dirty="0" smtClean="0"/>
              <a:t>Descargar datos - </a:t>
            </a:r>
            <a:r>
              <a:rPr lang="en-US" sz="2700" dirty="0"/>
              <a:t>Advanced Data Access Tool (ADAT</a:t>
            </a:r>
            <a:r>
              <a:rPr lang="en-US" sz="2700" dirty="0" smtClean="0"/>
              <a:t>)</a:t>
            </a:r>
            <a:endParaRPr lang="es-AR" sz="27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16" y="1399430"/>
            <a:ext cx="4320000" cy="2563584"/>
          </a:xfrm>
          <a:prstGeom prst="rect">
            <a:avLst/>
          </a:prstGeom>
          <a:ln>
            <a:solidFill>
              <a:srgbClr val="AFABAB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4634" y="2080760"/>
            <a:ext cx="4320000" cy="25521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t="15714" r="25357" b="5767"/>
          <a:stretch/>
        </p:blipFill>
        <p:spPr>
          <a:xfrm>
            <a:off x="4824000" y="3541510"/>
            <a:ext cx="4320000" cy="2556172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4461516" y="1572771"/>
            <a:ext cx="28083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500" dirty="0" smtClean="0"/>
              <a:t>Primera pantalla mientras ingresa</a:t>
            </a:r>
            <a:endParaRPr lang="es-AR" sz="15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184634" y="2295552"/>
            <a:ext cx="1872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 smtClean="0"/>
              <a:t>Segunda pantalla con las instrucciones.</a:t>
            </a:r>
          </a:p>
          <a:p>
            <a:r>
              <a:rPr lang="es-AR" sz="1500" dirty="0" smtClean="0"/>
              <a:t>Clic en la cruz para cerrarlas.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39487" y="5088273"/>
            <a:ext cx="3276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 smtClean="0"/>
              <a:t>Pantalla para seleccionar los datos que queremos descargar</a:t>
            </a:r>
            <a:endParaRPr lang="es-AR" sz="1500" dirty="0"/>
          </a:p>
        </p:txBody>
      </p:sp>
      <p:sp>
        <p:nvSpPr>
          <p:cNvPr id="15" name="Rectángulo 14"/>
          <p:cNvSpPr/>
          <p:nvPr/>
        </p:nvSpPr>
        <p:spPr>
          <a:xfrm>
            <a:off x="6877878" y="2708660"/>
            <a:ext cx="216854" cy="2622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6" name="Conector recto de flecha 15"/>
          <p:cNvCxnSpPr>
            <a:endCxn id="15" idx="3"/>
          </p:cNvCxnSpPr>
          <p:nvPr/>
        </p:nvCxnSpPr>
        <p:spPr>
          <a:xfrm flipH="1" flipV="1">
            <a:off x="7094732" y="2839778"/>
            <a:ext cx="988825" cy="204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stCxn id="14" idx="3"/>
          </p:cNvCxnSpPr>
          <p:nvPr/>
        </p:nvCxnSpPr>
        <p:spPr>
          <a:xfrm flipV="1">
            <a:off x="3516086" y="5203477"/>
            <a:ext cx="1307914" cy="16179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55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contenido 2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952" y="2086291"/>
            <a:ext cx="7336800" cy="3921498"/>
          </a:xfrm>
          <a:prstGeom prst="rect">
            <a:avLst/>
          </a:prstGeom>
        </p:spPr>
      </p:pic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39487" y="847023"/>
            <a:ext cx="8742994" cy="552407"/>
          </a:xfrm>
        </p:spPr>
        <p:txBody>
          <a:bodyPr>
            <a:noAutofit/>
          </a:bodyPr>
          <a:lstStyle/>
          <a:p>
            <a:r>
              <a:rPr lang="es-AR" sz="2700" dirty="0" smtClean="0"/>
              <a:t>Descargar datos - </a:t>
            </a:r>
            <a:r>
              <a:rPr lang="en-US" sz="2700" dirty="0"/>
              <a:t>Advanced Data Access Tool (ADAT</a:t>
            </a:r>
            <a:r>
              <a:rPr lang="en-US" sz="2700" dirty="0" smtClean="0"/>
              <a:t>)</a:t>
            </a:r>
            <a:endParaRPr lang="es-AR" sz="2700" dirty="0"/>
          </a:p>
        </p:txBody>
      </p:sp>
      <p:sp>
        <p:nvSpPr>
          <p:cNvPr id="9" name="Rectángulo 8"/>
          <p:cNvSpPr/>
          <p:nvPr/>
        </p:nvSpPr>
        <p:spPr>
          <a:xfrm>
            <a:off x="1782658" y="3641899"/>
            <a:ext cx="888321" cy="2352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/>
          <p:cNvSpPr/>
          <p:nvPr/>
        </p:nvSpPr>
        <p:spPr>
          <a:xfrm>
            <a:off x="3008611" y="4047040"/>
            <a:ext cx="822732" cy="1715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/>
          <p:cNvSpPr txBox="1"/>
          <p:nvPr/>
        </p:nvSpPr>
        <p:spPr>
          <a:xfrm>
            <a:off x="424544" y="1399430"/>
            <a:ext cx="8153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Seleccione los protocolos que desea descargar. Puede seleccionar hasta 5 protocolos.</a:t>
            </a:r>
          </a:p>
          <a:p>
            <a:r>
              <a:rPr lang="es-AR" dirty="0" smtClean="0"/>
              <a:t>En éste ejemplo se seleccionó el protocolo de Aerosoles</a:t>
            </a:r>
            <a:endParaRPr lang="es-AR" dirty="0"/>
          </a:p>
        </p:txBody>
      </p:sp>
      <p:cxnSp>
        <p:nvCxnSpPr>
          <p:cNvPr id="11" name="Conector recto de flecha 10"/>
          <p:cNvCxnSpPr>
            <a:endCxn id="9" idx="0"/>
          </p:cNvCxnSpPr>
          <p:nvPr/>
        </p:nvCxnSpPr>
        <p:spPr>
          <a:xfrm>
            <a:off x="1435607" y="1672806"/>
            <a:ext cx="791212" cy="19690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>
            <a:endCxn id="10" idx="0"/>
          </p:cNvCxnSpPr>
          <p:nvPr/>
        </p:nvCxnSpPr>
        <p:spPr>
          <a:xfrm flipH="1">
            <a:off x="3419977" y="1951837"/>
            <a:ext cx="1884782" cy="20952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3831343" y="5680913"/>
            <a:ext cx="279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noProof="1" smtClean="0"/>
              <a:t>Clic </a:t>
            </a:r>
            <a:r>
              <a:rPr lang="es-AR" noProof="1" smtClean="0"/>
              <a:t>en el botón </a:t>
            </a:r>
            <a:r>
              <a:rPr lang="es-AR" b="1" noProof="1" smtClean="0">
                <a:solidFill>
                  <a:schemeClr val="accent1"/>
                </a:solidFill>
              </a:rPr>
              <a:t>Add Procols</a:t>
            </a:r>
            <a:endParaRPr lang="es-AR" b="1" noProof="1">
              <a:solidFill>
                <a:schemeClr val="accent1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H="1" flipV="1">
            <a:off x="5758543" y="5407604"/>
            <a:ext cx="228600" cy="2856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1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72143" y="847023"/>
            <a:ext cx="8710337" cy="552407"/>
          </a:xfrm>
        </p:spPr>
        <p:txBody>
          <a:bodyPr>
            <a:noAutofit/>
          </a:bodyPr>
          <a:lstStyle/>
          <a:p>
            <a:r>
              <a:rPr lang="es-AR" sz="2700" dirty="0"/>
              <a:t>Descargar datos - </a:t>
            </a:r>
            <a:r>
              <a:rPr lang="en-US" sz="2700" dirty="0"/>
              <a:t>Advanced Data Access Tool (ADAT)</a:t>
            </a:r>
            <a:endParaRPr lang="es-AR" sz="2700" dirty="0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2610" y="2101348"/>
            <a:ext cx="7329870" cy="3924300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419983" y="1455915"/>
            <a:ext cx="841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noProof="1" smtClean="0"/>
              <a:t>Seleccione el rango de tiempo (</a:t>
            </a:r>
            <a:r>
              <a:rPr lang="es-AR" noProof="1" smtClean="0">
                <a:solidFill>
                  <a:schemeClr val="accent1"/>
                </a:solidFill>
              </a:rPr>
              <a:t>Date Range</a:t>
            </a:r>
            <a:r>
              <a:rPr lang="es-AR" noProof="1" smtClean="0"/>
              <a:t>) que quiere consultar (puede seleccionar las fechas o utilizar la barra deslizadora)</a:t>
            </a:r>
            <a:endParaRPr lang="es-AR" noProof="1"/>
          </a:p>
        </p:txBody>
      </p:sp>
      <p:sp>
        <p:nvSpPr>
          <p:cNvPr id="9" name="Rectángulo 8"/>
          <p:cNvSpPr/>
          <p:nvPr/>
        </p:nvSpPr>
        <p:spPr>
          <a:xfrm>
            <a:off x="3208987" y="3818121"/>
            <a:ext cx="1704903" cy="2610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0" name="Conector recto de flecha 9"/>
          <p:cNvCxnSpPr>
            <a:endCxn id="9" idx="0"/>
          </p:cNvCxnSpPr>
          <p:nvPr/>
        </p:nvCxnSpPr>
        <p:spPr>
          <a:xfrm flipH="1">
            <a:off x="4061439" y="1791979"/>
            <a:ext cx="3580332" cy="20261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5057326" y="4388625"/>
            <a:ext cx="167767" cy="179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CuadroTexto 32"/>
          <p:cNvSpPr txBox="1"/>
          <p:nvPr/>
        </p:nvSpPr>
        <p:spPr>
          <a:xfrm>
            <a:off x="3879688" y="5534894"/>
            <a:ext cx="287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noProof="1" smtClean="0"/>
              <a:t>Clic </a:t>
            </a:r>
            <a:r>
              <a:rPr lang="es-AR" noProof="1" smtClean="0"/>
              <a:t>en el botón </a:t>
            </a:r>
            <a:r>
              <a:rPr lang="es-AR" b="1" noProof="1" smtClean="0">
                <a:solidFill>
                  <a:schemeClr val="accent1"/>
                </a:solidFill>
              </a:rPr>
              <a:t>Add </a:t>
            </a:r>
            <a:r>
              <a:rPr lang="es-AR" b="1" noProof="1" smtClean="0">
                <a:solidFill>
                  <a:schemeClr val="accent1"/>
                </a:solidFill>
              </a:rPr>
              <a:t>to Filter</a:t>
            </a:r>
            <a:endParaRPr lang="es-AR" b="1" noProof="1">
              <a:solidFill>
                <a:schemeClr val="accent1"/>
              </a:solidFill>
            </a:endParaRPr>
          </a:p>
        </p:txBody>
      </p:sp>
      <p:cxnSp>
        <p:nvCxnSpPr>
          <p:cNvPr id="34" name="Conector recto de flecha 33"/>
          <p:cNvCxnSpPr/>
          <p:nvPr/>
        </p:nvCxnSpPr>
        <p:spPr>
          <a:xfrm flipH="1" flipV="1">
            <a:off x="4400773" y="4841875"/>
            <a:ext cx="1634715" cy="7053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36"/>
          <p:cNvSpPr/>
          <p:nvPr/>
        </p:nvSpPr>
        <p:spPr>
          <a:xfrm>
            <a:off x="1946245" y="4041725"/>
            <a:ext cx="866704" cy="2610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8" name="Conector recto de flecha 37"/>
          <p:cNvCxnSpPr>
            <a:endCxn id="37" idx="0"/>
          </p:cNvCxnSpPr>
          <p:nvPr/>
        </p:nvCxnSpPr>
        <p:spPr>
          <a:xfrm flipH="1">
            <a:off x="2379597" y="1791979"/>
            <a:ext cx="1613349" cy="22497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/>
          <p:cNvSpPr/>
          <p:nvPr/>
        </p:nvSpPr>
        <p:spPr>
          <a:xfrm>
            <a:off x="63590" y="4637897"/>
            <a:ext cx="15248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500" noProof="1" smtClean="0"/>
              <a:t>barra </a:t>
            </a:r>
            <a:r>
              <a:rPr lang="es-AR" sz="1500" noProof="1"/>
              <a:t>deslizadora</a:t>
            </a:r>
            <a:endParaRPr lang="es-AR" sz="1500" dirty="0"/>
          </a:p>
        </p:txBody>
      </p:sp>
      <p:cxnSp>
        <p:nvCxnSpPr>
          <p:cNvPr id="45" name="Conector recto de flecha 44"/>
          <p:cNvCxnSpPr>
            <a:stCxn id="44" idx="3"/>
            <a:endCxn id="16" idx="2"/>
          </p:cNvCxnSpPr>
          <p:nvPr/>
        </p:nvCxnSpPr>
        <p:spPr>
          <a:xfrm flipV="1">
            <a:off x="1588431" y="4568405"/>
            <a:ext cx="3552779" cy="2310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59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39487" y="847023"/>
            <a:ext cx="8742994" cy="552407"/>
          </a:xfrm>
        </p:spPr>
        <p:txBody>
          <a:bodyPr>
            <a:noAutofit/>
          </a:bodyPr>
          <a:lstStyle/>
          <a:p>
            <a:r>
              <a:rPr lang="es-AR" sz="2700" dirty="0" smtClean="0"/>
              <a:t>Descargar datos - </a:t>
            </a:r>
            <a:r>
              <a:rPr lang="en-US" sz="2700" dirty="0"/>
              <a:t>Advanced Data Access Tool (ADAT</a:t>
            </a:r>
            <a:r>
              <a:rPr lang="en-US" sz="2700" dirty="0" smtClean="0"/>
              <a:t>)</a:t>
            </a:r>
            <a:endParaRPr lang="es-AR" sz="270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714" r="25595" b="5979"/>
          <a:stretch/>
        </p:blipFill>
        <p:spPr>
          <a:xfrm>
            <a:off x="1242288" y="2071646"/>
            <a:ext cx="6628895" cy="3924300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391886" y="1584877"/>
            <a:ext cx="628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noProof="1" smtClean="0"/>
              <a:t>Clic en el botón </a:t>
            </a:r>
            <a:r>
              <a:rPr lang="es-AR" b="1" noProof="1" smtClean="0">
                <a:solidFill>
                  <a:schemeClr val="accent1"/>
                </a:solidFill>
              </a:rPr>
              <a:t>Apply Filter </a:t>
            </a:r>
            <a:r>
              <a:rPr lang="es-AR" noProof="1" smtClean="0"/>
              <a:t>para que muestre los sitios con datos</a:t>
            </a:r>
            <a:endParaRPr lang="es-AR" noProof="1"/>
          </a:p>
        </p:txBody>
      </p:sp>
      <p:cxnSp>
        <p:nvCxnSpPr>
          <p:cNvPr id="11" name="Conector recto de flecha 10"/>
          <p:cNvCxnSpPr/>
          <p:nvPr/>
        </p:nvCxnSpPr>
        <p:spPr>
          <a:xfrm flipH="1">
            <a:off x="1905000" y="1954209"/>
            <a:ext cx="500743" cy="6692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1512893" y="3460267"/>
            <a:ext cx="1480678" cy="23635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CuadroTexto 15"/>
          <p:cNvSpPr txBox="1"/>
          <p:nvPr/>
        </p:nvSpPr>
        <p:spPr>
          <a:xfrm>
            <a:off x="3461657" y="4457396"/>
            <a:ext cx="4903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Si lo desea también puede seleccionar otros filtros</a:t>
            </a:r>
            <a:endParaRPr lang="es-AR" dirty="0"/>
          </a:p>
        </p:txBody>
      </p:sp>
      <p:cxnSp>
        <p:nvCxnSpPr>
          <p:cNvPr id="17" name="Conector recto de flecha 16"/>
          <p:cNvCxnSpPr>
            <a:stCxn id="16" idx="1"/>
            <a:endCxn id="15" idx="3"/>
          </p:cNvCxnSpPr>
          <p:nvPr/>
        </p:nvCxnSpPr>
        <p:spPr>
          <a:xfrm flipH="1">
            <a:off x="2993571" y="4642062"/>
            <a:ext cx="46808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96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72143" y="847023"/>
            <a:ext cx="8710337" cy="552407"/>
          </a:xfrm>
        </p:spPr>
        <p:txBody>
          <a:bodyPr>
            <a:noAutofit/>
          </a:bodyPr>
          <a:lstStyle/>
          <a:p>
            <a:r>
              <a:rPr lang="es-AR" sz="2700" dirty="0"/>
              <a:t>Descargar datos - </a:t>
            </a:r>
            <a:r>
              <a:rPr lang="en-US" sz="2700" dirty="0"/>
              <a:t>Advanced Data Access Tool (ADAT)</a:t>
            </a:r>
            <a:endParaRPr lang="es-AR" sz="27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673" y="2159183"/>
            <a:ext cx="6631510" cy="3924300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2" name="CuadroTexto 11"/>
          <p:cNvSpPr txBox="1"/>
          <p:nvPr/>
        </p:nvSpPr>
        <p:spPr>
          <a:xfrm>
            <a:off x="272142" y="1411876"/>
            <a:ext cx="8710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smtClean="0"/>
              <a:t>Se encontraron 86 sitios de muestreo para este protocolo en el rango de fechas seleccionadas. </a:t>
            </a:r>
          </a:p>
          <a:p>
            <a:r>
              <a:rPr lang="es-AR" sz="1600" dirty="0" smtClean="0"/>
              <a:t>Se puede: 1) descargar un resumen de lo sitios de muestreo o 2) descargar los datos de cada sitio de muestreo</a:t>
            </a:r>
            <a:endParaRPr lang="es-AR" sz="1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593628" y="2927320"/>
            <a:ext cx="2550372" cy="784830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sz="1500" noProof="1" smtClean="0"/>
              <a:t>Clic para descargar el resumen de los sitios de muestreo </a:t>
            </a:r>
            <a:r>
              <a:rPr lang="es-AR" sz="1500" b="1" noProof="1" smtClean="0">
                <a:solidFill>
                  <a:schemeClr val="accent1"/>
                </a:solidFill>
              </a:rPr>
              <a:t>Download Summary Data</a:t>
            </a:r>
            <a:endParaRPr lang="es-AR" sz="1500" b="1" noProof="1">
              <a:solidFill>
                <a:schemeClr val="accent1"/>
              </a:solidFill>
            </a:endParaRPr>
          </a:p>
        </p:txBody>
      </p:sp>
      <p:cxnSp>
        <p:nvCxnSpPr>
          <p:cNvPr id="14" name="Conector recto de flecha 13"/>
          <p:cNvCxnSpPr>
            <a:stCxn id="13" idx="1"/>
          </p:cNvCxnSpPr>
          <p:nvPr/>
        </p:nvCxnSpPr>
        <p:spPr>
          <a:xfrm flipH="1">
            <a:off x="6139543" y="3319735"/>
            <a:ext cx="454085" cy="2507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0" y="2933324"/>
            <a:ext cx="2060515" cy="1015663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sz="1500" noProof="1" smtClean="0"/>
              <a:t>Clic para </a:t>
            </a:r>
            <a:r>
              <a:rPr lang="es-AR" sz="1500" noProof="1" smtClean="0"/>
              <a:t>descargar </a:t>
            </a:r>
            <a:r>
              <a:rPr lang="es-AR" sz="1500" noProof="1" smtClean="0"/>
              <a:t>los datos de todos los sitios de muestreo </a:t>
            </a:r>
            <a:r>
              <a:rPr lang="es-AR" sz="1500" b="1" noProof="1" smtClean="0">
                <a:solidFill>
                  <a:schemeClr val="accent1"/>
                </a:solidFill>
              </a:rPr>
              <a:t>Obtain Measurement </a:t>
            </a:r>
            <a:r>
              <a:rPr lang="es-AR" sz="1500" b="1" noProof="1" smtClean="0">
                <a:solidFill>
                  <a:schemeClr val="accent1"/>
                </a:solidFill>
              </a:rPr>
              <a:t>Data</a:t>
            </a:r>
            <a:endParaRPr lang="es-AR" sz="1500" b="1" noProof="1">
              <a:solidFill>
                <a:schemeClr val="accent1"/>
              </a:solidFill>
            </a:endParaRPr>
          </a:p>
        </p:txBody>
      </p:sp>
      <p:cxnSp>
        <p:nvCxnSpPr>
          <p:cNvPr id="18" name="Conector recto de flecha 17"/>
          <p:cNvCxnSpPr>
            <a:stCxn id="17" idx="3"/>
          </p:cNvCxnSpPr>
          <p:nvPr/>
        </p:nvCxnSpPr>
        <p:spPr>
          <a:xfrm>
            <a:off x="2060515" y="3441156"/>
            <a:ext cx="1239673" cy="957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3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72143" y="847023"/>
            <a:ext cx="8710337" cy="552407"/>
          </a:xfrm>
        </p:spPr>
        <p:txBody>
          <a:bodyPr>
            <a:noAutofit/>
          </a:bodyPr>
          <a:lstStyle/>
          <a:p>
            <a:r>
              <a:rPr lang="es-AR" sz="2700" dirty="0"/>
              <a:t>Descargar datos - </a:t>
            </a:r>
            <a:r>
              <a:rPr lang="en-US" sz="2700" dirty="0"/>
              <a:t>Advanced Data Access Tool (ADAT)</a:t>
            </a:r>
            <a:endParaRPr lang="es-AR" sz="27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32" y="1399430"/>
            <a:ext cx="5040000" cy="2971948"/>
          </a:xfrm>
          <a:prstGeom prst="rect">
            <a:avLst/>
          </a:prstGeom>
          <a:ln>
            <a:solidFill>
              <a:srgbClr val="AFABAB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480" y="3102428"/>
            <a:ext cx="5040000" cy="2969427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5222195" y="1399430"/>
            <a:ext cx="38816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 smtClean="0"/>
              <a:t>Comienza a preparar los datos para la descarga. Este proceso puede demorar según la cantidad de datos que tenga.</a:t>
            </a:r>
            <a:endParaRPr lang="es-AR" sz="1500" dirty="0"/>
          </a:p>
        </p:txBody>
      </p:sp>
      <p:cxnSp>
        <p:nvCxnSpPr>
          <p:cNvPr id="10" name="Conector recto de flecha 9"/>
          <p:cNvCxnSpPr/>
          <p:nvPr/>
        </p:nvCxnSpPr>
        <p:spPr>
          <a:xfrm flipH="1">
            <a:off x="2917371" y="1676400"/>
            <a:ext cx="2481943" cy="9579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5190732" y="2475327"/>
            <a:ext cx="3881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 smtClean="0"/>
              <a:t>Cuando finaliza habilita el link para descargar el archivo</a:t>
            </a:r>
            <a:endParaRPr lang="es-AR" sz="1500" dirty="0"/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6411686" y="2736667"/>
            <a:ext cx="1052408" cy="15631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272143" y="5506971"/>
            <a:ext cx="30652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 smtClean="0"/>
              <a:t>El archivo se descarga en formato comprimido</a:t>
            </a:r>
            <a:endParaRPr lang="es-AR" sz="1500" dirty="0"/>
          </a:p>
        </p:txBody>
      </p:sp>
      <p:cxnSp>
        <p:nvCxnSpPr>
          <p:cNvPr id="21" name="Conector recto de flecha 20"/>
          <p:cNvCxnSpPr/>
          <p:nvPr/>
        </p:nvCxnSpPr>
        <p:spPr>
          <a:xfrm>
            <a:off x="1382486" y="5921829"/>
            <a:ext cx="2645228" cy="544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21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72143" y="696687"/>
            <a:ext cx="8710337" cy="702744"/>
          </a:xfrm>
        </p:spPr>
        <p:txBody>
          <a:bodyPr>
            <a:noAutofit/>
          </a:bodyPr>
          <a:lstStyle/>
          <a:p>
            <a:r>
              <a:rPr lang="es-AR" sz="2700" dirty="0" smtClean="0"/>
              <a:t>Descomprimir el archivo </a:t>
            </a:r>
            <a:r>
              <a:rPr lang="es-AR" sz="2700" noProof="1" smtClean="0"/>
              <a:t>descargardo</a:t>
            </a:r>
            <a:br>
              <a:rPr lang="es-AR" sz="2700" noProof="1" smtClean="0"/>
            </a:br>
            <a:r>
              <a:rPr lang="es-AR" sz="2000" noProof="1" smtClean="0"/>
              <a:t>Explorador de Archivos</a:t>
            </a:r>
            <a:endParaRPr lang="es-AR" sz="2000" noProof="1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5357" b="5979"/>
          <a:stretch/>
        </p:blipFill>
        <p:spPr>
          <a:xfrm>
            <a:off x="141515" y="1399430"/>
            <a:ext cx="4680000" cy="3315921"/>
          </a:xfrm>
          <a:prstGeom prst="rect">
            <a:avLst/>
          </a:prstGeom>
          <a:ln>
            <a:solidFill>
              <a:srgbClr val="AFABAB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r="25119" b="5436"/>
          <a:stretch/>
        </p:blipFill>
        <p:spPr>
          <a:xfrm>
            <a:off x="4411358" y="2751229"/>
            <a:ext cx="4680000" cy="3324486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5148942" y="1559335"/>
            <a:ext cx="3833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 smtClean="0"/>
              <a:t>Clic con el </a:t>
            </a:r>
            <a:r>
              <a:rPr lang="es-AR" sz="1500" b="1" dirty="0" smtClean="0">
                <a:solidFill>
                  <a:schemeClr val="accent1"/>
                </a:solidFill>
              </a:rPr>
              <a:t>botón derecho </a:t>
            </a:r>
            <a:r>
              <a:rPr lang="es-AR" sz="1500" dirty="0" smtClean="0"/>
              <a:t>del mouse para abrir la ventana emergente. </a:t>
            </a:r>
            <a:endParaRPr lang="es-AR" sz="1500" dirty="0"/>
          </a:p>
        </p:txBody>
      </p:sp>
      <p:cxnSp>
        <p:nvCxnSpPr>
          <p:cNvPr id="14" name="Conector recto de flecha 13"/>
          <p:cNvCxnSpPr/>
          <p:nvPr/>
        </p:nvCxnSpPr>
        <p:spPr>
          <a:xfrm flipH="1">
            <a:off x="3429000" y="1821526"/>
            <a:ext cx="3120695" cy="7950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5161621" y="2293420"/>
            <a:ext cx="27761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500" dirty="0" smtClean="0"/>
              <a:t>Clic para descomprimir </a:t>
            </a:r>
            <a:r>
              <a:rPr lang="es-AR" sz="1500" dirty="0"/>
              <a:t>el archivo</a:t>
            </a:r>
            <a:endParaRPr lang="es-AR" sz="1500" dirty="0"/>
          </a:p>
        </p:txBody>
      </p:sp>
      <p:cxnSp>
        <p:nvCxnSpPr>
          <p:cNvPr id="18" name="Conector recto de flecha 17"/>
          <p:cNvCxnSpPr>
            <a:stCxn id="15" idx="1"/>
          </p:cNvCxnSpPr>
          <p:nvPr/>
        </p:nvCxnSpPr>
        <p:spPr>
          <a:xfrm flipH="1">
            <a:off x="4005943" y="2455003"/>
            <a:ext cx="1155678" cy="5507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172404" y="4879968"/>
            <a:ext cx="38335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 smtClean="0"/>
              <a:t>Archivo descomprimido.</a:t>
            </a:r>
          </a:p>
          <a:p>
            <a:endParaRPr lang="es-AR" sz="1500" dirty="0" smtClean="0"/>
          </a:p>
          <a:p>
            <a:r>
              <a:rPr lang="es-AR" sz="1500" dirty="0" smtClean="0"/>
              <a:t>Nota: Es un </a:t>
            </a:r>
            <a:r>
              <a:rPr lang="es-AR" sz="1500" b="1" dirty="0" smtClean="0">
                <a:solidFill>
                  <a:schemeClr val="accent1"/>
                </a:solidFill>
              </a:rPr>
              <a:t>archivo </a:t>
            </a:r>
            <a:r>
              <a:rPr lang="es-AR" sz="1500" b="1" dirty="0" err="1" smtClean="0">
                <a:solidFill>
                  <a:schemeClr val="accent1"/>
                </a:solidFill>
              </a:rPr>
              <a:t>cvs</a:t>
            </a:r>
            <a:r>
              <a:rPr lang="es-AR" sz="1500" dirty="0" smtClean="0"/>
              <a:t> en formato texto, delimitado por comas (en general el Windows lo asocia a Excel o a Block de notas)</a:t>
            </a:r>
            <a:endParaRPr lang="es-AR" sz="1500" dirty="0"/>
          </a:p>
        </p:txBody>
      </p:sp>
      <p:cxnSp>
        <p:nvCxnSpPr>
          <p:cNvPr id="22" name="Conector recto de flecha 21"/>
          <p:cNvCxnSpPr/>
          <p:nvPr/>
        </p:nvCxnSpPr>
        <p:spPr>
          <a:xfrm flipV="1">
            <a:off x="2188029" y="3864429"/>
            <a:ext cx="3842657" cy="1192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7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41024"/>
            <a:ext cx="8085483" cy="902719"/>
          </a:xfrm>
        </p:spPr>
        <p:txBody>
          <a:bodyPr>
            <a:noAutofit/>
          </a:bodyPr>
          <a:lstStyle/>
          <a:p>
            <a:r>
              <a:rPr lang="es-AR" sz="3200" dirty="0" smtClean="0"/>
              <a:t>Abrir </a:t>
            </a:r>
            <a:r>
              <a:rPr lang="es-AR" sz="3200" dirty="0"/>
              <a:t>el archivo </a:t>
            </a:r>
            <a:r>
              <a:rPr lang="es-AR" sz="3200" noProof="1" smtClean="0"/>
              <a:t>descargardo </a:t>
            </a:r>
            <a:br>
              <a:rPr lang="es-AR" sz="3200" noProof="1" smtClean="0"/>
            </a:br>
            <a:r>
              <a:rPr lang="es-AR" sz="2500" noProof="1" smtClean="0"/>
              <a:t>con formato cvs delimitado por comas</a:t>
            </a:r>
            <a:endParaRPr lang="es-AR" sz="2500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321128" y="1727600"/>
            <a:ext cx="2432957" cy="4134452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Abril Excel (u otro software de planilla de cálculo)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 smtClean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Ir a datos:</a:t>
            </a:r>
          </a:p>
          <a:p>
            <a:pPr marL="976313" lvl="1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dirty="0" smtClean="0"/>
              <a:t>Obtener datos</a:t>
            </a:r>
          </a:p>
          <a:p>
            <a:pPr marL="1092200" lvl="2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Desde Texto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8257" y="1925504"/>
            <a:ext cx="5769202" cy="3599210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2" name="Rectángulo 11"/>
          <p:cNvSpPr/>
          <p:nvPr/>
        </p:nvSpPr>
        <p:spPr>
          <a:xfrm>
            <a:off x="5611819" y="1921813"/>
            <a:ext cx="402077" cy="1871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/>
          <p:cNvSpPr/>
          <p:nvPr/>
        </p:nvSpPr>
        <p:spPr>
          <a:xfrm>
            <a:off x="2928257" y="2108950"/>
            <a:ext cx="497279" cy="4991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Rectángulo 13"/>
          <p:cNvSpPr/>
          <p:nvPr/>
        </p:nvSpPr>
        <p:spPr>
          <a:xfrm>
            <a:off x="3408217" y="2608118"/>
            <a:ext cx="245919" cy="4329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CuadroTexto 14"/>
          <p:cNvSpPr txBox="1"/>
          <p:nvPr/>
        </p:nvSpPr>
        <p:spPr>
          <a:xfrm>
            <a:off x="6379029" y="1552481"/>
            <a:ext cx="301686" cy="369332"/>
          </a:xfrm>
          <a:prstGeom prst="rect">
            <a:avLst/>
          </a:prstGeom>
          <a:noFill/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p:cxnSp>
        <p:nvCxnSpPr>
          <p:cNvPr id="16" name="Conector recto de flecha 15"/>
          <p:cNvCxnSpPr>
            <a:endCxn id="12" idx="3"/>
          </p:cNvCxnSpPr>
          <p:nvPr/>
        </p:nvCxnSpPr>
        <p:spPr>
          <a:xfrm flipH="1">
            <a:off x="6013896" y="1727600"/>
            <a:ext cx="365133" cy="2877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2379314" y="2107311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cxnSp>
        <p:nvCxnSpPr>
          <p:cNvPr id="20" name="Conector recto de flecha 19"/>
          <p:cNvCxnSpPr>
            <a:stCxn id="19" idx="3"/>
            <a:endCxn id="13" idx="1"/>
          </p:cNvCxnSpPr>
          <p:nvPr/>
        </p:nvCxnSpPr>
        <p:spPr>
          <a:xfrm>
            <a:off x="2681000" y="2291977"/>
            <a:ext cx="247257" cy="665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2351639" y="3387626"/>
            <a:ext cx="5101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2.1</a:t>
            </a:r>
            <a:endParaRPr lang="es-AR" dirty="0"/>
          </a:p>
        </p:txBody>
      </p:sp>
      <p:cxnSp>
        <p:nvCxnSpPr>
          <p:cNvPr id="25" name="Conector recto de flecha 24"/>
          <p:cNvCxnSpPr>
            <a:stCxn id="24" idx="0"/>
            <a:endCxn id="14" idx="1"/>
          </p:cNvCxnSpPr>
          <p:nvPr/>
        </p:nvCxnSpPr>
        <p:spPr>
          <a:xfrm flipV="1">
            <a:off x="2606732" y="2824596"/>
            <a:ext cx="801485" cy="56303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3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41024"/>
            <a:ext cx="8085483" cy="902719"/>
          </a:xfrm>
        </p:spPr>
        <p:txBody>
          <a:bodyPr>
            <a:noAutofit/>
          </a:bodyPr>
          <a:lstStyle/>
          <a:p>
            <a:r>
              <a:rPr lang="es-AR" sz="3200" dirty="0" smtClean="0"/>
              <a:t>Abrir </a:t>
            </a:r>
            <a:r>
              <a:rPr lang="es-AR" sz="3200" dirty="0"/>
              <a:t>el archivo </a:t>
            </a:r>
            <a:r>
              <a:rPr lang="es-AR" sz="3200" noProof="1" smtClean="0"/>
              <a:t>descargardo </a:t>
            </a:r>
            <a:br>
              <a:rPr lang="es-AR" sz="3200" noProof="1" smtClean="0"/>
            </a:br>
            <a:r>
              <a:rPr lang="es-AR" sz="2500" noProof="1" smtClean="0"/>
              <a:t>con formato cvs </a:t>
            </a:r>
            <a:r>
              <a:rPr lang="es-AR" sz="2500" noProof="1"/>
              <a:t>delimitado </a:t>
            </a:r>
            <a:r>
              <a:rPr lang="es-AR" sz="2500" noProof="1" smtClean="0"/>
              <a:t>por comas</a:t>
            </a:r>
            <a:endParaRPr lang="es-AR" sz="2500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321129" y="1827188"/>
            <a:ext cx="2332438" cy="4034863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Clic en la flecha para seleccionar el tipo de archivo.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 smtClean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Seleccionar </a:t>
            </a:r>
            <a:r>
              <a:rPr lang="es-AR" dirty="0" smtClean="0">
                <a:solidFill>
                  <a:schemeClr val="accent1"/>
                </a:solidFill>
              </a:rPr>
              <a:t>Archivo de texto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 smtClean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Seleccionar el archivo que queremos abrir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/>
          </a:p>
        </p:txBody>
      </p:sp>
      <p:pic>
        <p:nvPicPr>
          <p:cNvPr id="15" name="Marcador de contenido 14"/>
          <p:cNvPicPr>
            <a:picLocks noGrp="1" noChangeAspect="1"/>
          </p:cNvPicPr>
          <p:nvPr>
            <p:ph sz="half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2606" y="1842962"/>
            <a:ext cx="6259875" cy="3903727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7373904" y="4757057"/>
            <a:ext cx="137239" cy="1588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CuadroTexto 15"/>
          <p:cNvSpPr txBox="1"/>
          <p:nvPr/>
        </p:nvSpPr>
        <p:spPr>
          <a:xfrm>
            <a:off x="7794283" y="4572391"/>
            <a:ext cx="301686" cy="369332"/>
          </a:xfrm>
          <a:prstGeom prst="rect">
            <a:avLst/>
          </a:prstGeom>
          <a:noFill/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p:cxnSp>
        <p:nvCxnSpPr>
          <p:cNvPr id="17" name="Conector recto de flecha 16"/>
          <p:cNvCxnSpPr>
            <a:stCxn id="16" idx="1"/>
            <a:endCxn id="13" idx="3"/>
          </p:cNvCxnSpPr>
          <p:nvPr/>
        </p:nvCxnSpPr>
        <p:spPr>
          <a:xfrm flipH="1">
            <a:off x="7511143" y="4757057"/>
            <a:ext cx="283140" cy="794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6278472" y="5024747"/>
            <a:ext cx="642221" cy="1221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CuadroTexto 18"/>
          <p:cNvSpPr txBox="1"/>
          <p:nvPr/>
        </p:nvSpPr>
        <p:spPr>
          <a:xfrm>
            <a:off x="7643440" y="5011136"/>
            <a:ext cx="301686" cy="369332"/>
          </a:xfrm>
          <a:prstGeom prst="rect">
            <a:avLst/>
          </a:prstGeom>
          <a:noFill/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cxnSp>
        <p:nvCxnSpPr>
          <p:cNvPr id="20" name="Conector recto de flecha 19"/>
          <p:cNvCxnSpPr>
            <a:stCxn id="19" idx="1"/>
          </p:cNvCxnSpPr>
          <p:nvPr/>
        </p:nvCxnSpPr>
        <p:spPr>
          <a:xfrm flipH="1" flipV="1">
            <a:off x="6920693" y="5085843"/>
            <a:ext cx="722747" cy="1099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5450466" y="2950143"/>
            <a:ext cx="1470227" cy="1997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CuadroTexto 22"/>
          <p:cNvSpPr txBox="1"/>
          <p:nvPr/>
        </p:nvSpPr>
        <p:spPr>
          <a:xfrm>
            <a:off x="6034737" y="3518623"/>
            <a:ext cx="301686" cy="369332"/>
          </a:xfrm>
          <a:prstGeom prst="rect">
            <a:avLst/>
          </a:prstGeom>
          <a:noFill/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3</a:t>
            </a:r>
            <a:endParaRPr lang="es-AR" dirty="0"/>
          </a:p>
        </p:txBody>
      </p:sp>
      <p:cxnSp>
        <p:nvCxnSpPr>
          <p:cNvPr id="24" name="Conector recto de flecha 23"/>
          <p:cNvCxnSpPr>
            <a:stCxn id="23" idx="0"/>
            <a:endCxn id="12" idx="2"/>
          </p:cNvCxnSpPr>
          <p:nvPr/>
        </p:nvCxnSpPr>
        <p:spPr>
          <a:xfrm flipV="1">
            <a:off x="6185580" y="3149867"/>
            <a:ext cx="0" cy="3687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6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 en GLOBE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08214" y="2035629"/>
            <a:ext cx="2661557" cy="376227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s-AR" dirty="0" smtClean="0"/>
              <a:t>Una de las formas de presentar los datos</a:t>
            </a:r>
            <a:endParaRPr lang="es-AR" dirty="0"/>
          </a:p>
          <a:p>
            <a:pPr>
              <a:lnSpc>
                <a:spcPct val="120000"/>
              </a:lnSpc>
            </a:pPr>
            <a:endParaRPr lang="es-AR" dirty="0" smtClean="0"/>
          </a:p>
          <a:p>
            <a:pPr>
              <a:lnSpc>
                <a:spcPct val="120000"/>
              </a:lnSpc>
            </a:pPr>
            <a:r>
              <a:rPr lang="es-AR" dirty="0" smtClean="0"/>
              <a:t>En éste ejemplo hábitat de mosquitos </a:t>
            </a:r>
            <a:r>
              <a:rPr lang="es-AR" b="0" dirty="0" smtClean="0"/>
              <a:t>(muestreados con la app GLOBE </a:t>
            </a:r>
            <a:r>
              <a:rPr lang="es-AR" b="0" noProof="1" smtClean="0"/>
              <a:t>Observer</a:t>
            </a:r>
            <a:r>
              <a:rPr lang="es-AR" b="0" dirty="0" smtClean="0"/>
              <a:t> Mosquito)</a:t>
            </a:r>
            <a:endParaRPr lang="es-AR" b="0" dirty="0"/>
          </a:p>
        </p:txBody>
      </p:sp>
      <p:sp>
        <p:nvSpPr>
          <p:cNvPr id="9" name="Rectángulo 8"/>
          <p:cNvSpPr/>
          <p:nvPr/>
        </p:nvSpPr>
        <p:spPr>
          <a:xfrm>
            <a:off x="6570133" y="2960914"/>
            <a:ext cx="955040" cy="2394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10"/>
          </p:nvPr>
        </p:nvPicPr>
        <p:blipFill rotWithShape="1">
          <a:blip r:embed="rId3"/>
          <a:srcRect t="15502" r="25000" b="5979"/>
          <a:stretch/>
        </p:blipFill>
        <p:spPr>
          <a:xfrm>
            <a:off x="3180782" y="2286559"/>
            <a:ext cx="5400000" cy="3180019"/>
          </a:xfrm>
          <a:prstGeom prst="rect">
            <a:avLst/>
          </a:prstGeom>
          <a:ln>
            <a:solidFill>
              <a:srgbClr val="AFABAB"/>
            </a:solidFill>
          </a:ln>
        </p:spPr>
      </p:pic>
    </p:spTree>
    <p:extLst>
      <p:ext uri="{BB962C8B-B14F-4D97-AF65-F5344CB8AC3E}">
        <p14:creationId xmlns:p14="http://schemas.microsoft.com/office/powerpoint/2010/main" val="4415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41024"/>
            <a:ext cx="8085483" cy="902719"/>
          </a:xfrm>
        </p:spPr>
        <p:txBody>
          <a:bodyPr>
            <a:noAutofit/>
          </a:bodyPr>
          <a:lstStyle/>
          <a:p>
            <a:r>
              <a:rPr lang="es-AR" sz="3200" dirty="0" smtClean="0"/>
              <a:t>Abrir </a:t>
            </a:r>
            <a:r>
              <a:rPr lang="es-AR" sz="3200" dirty="0"/>
              <a:t>el archivo </a:t>
            </a:r>
            <a:r>
              <a:rPr lang="es-AR" sz="3200" noProof="1" smtClean="0"/>
              <a:t>descargardo </a:t>
            </a:r>
            <a:br>
              <a:rPr lang="es-AR" sz="3200" noProof="1" smtClean="0"/>
            </a:br>
            <a:r>
              <a:rPr lang="es-AR" sz="2500" noProof="1" smtClean="0"/>
              <a:t>con formato cvs </a:t>
            </a:r>
            <a:r>
              <a:rPr lang="es-AR" sz="2500" noProof="1"/>
              <a:t>delimitado </a:t>
            </a:r>
            <a:r>
              <a:rPr lang="es-AR" sz="2500" noProof="1" smtClean="0"/>
              <a:t>por comas</a:t>
            </a:r>
            <a:endParaRPr lang="es-AR" sz="2500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321129" y="1827188"/>
            <a:ext cx="2332438" cy="4034863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Clic en el botón </a:t>
            </a:r>
            <a:r>
              <a:rPr lang="es-AR" dirty="0">
                <a:solidFill>
                  <a:schemeClr val="accent1"/>
                </a:solidFill>
              </a:rPr>
              <a:t>I</a:t>
            </a:r>
            <a:r>
              <a:rPr lang="es-AR" dirty="0" smtClean="0">
                <a:solidFill>
                  <a:schemeClr val="accent1"/>
                </a:solidFill>
              </a:rPr>
              <a:t>mportar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 smtClean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Se abrirá una ventana emergente para seleccionar detalles del archivo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/>
          </a:p>
        </p:txBody>
      </p:sp>
      <p:pic>
        <p:nvPicPr>
          <p:cNvPr id="18" name="Marcador de contenido 17"/>
          <p:cNvPicPr>
            <a:picLocks noGrp="1" noChangeAspect="1"/>
          </p:cNvPicPr>
          <p:nvPr>
            <p:ph sz="half" idx="10"/>
          </p:nvPr>
        </p:nvPicPr>
        <p:blipFill rotWithShape="1">
          <a:blip r:embed="rId3"/>
          <a:srcRect t="6826" r="25476" b="10635"/>
          <a:stretch/>
        </p:blipFill>
        <p:spPr>
          <a:xfrm>
            <a:off x="2586066" y="1688396"/>
            <a:ext cx="3756042" cy="2340000"/>
          </a:xfrm>
          <a:prstGeom prst="rect">
            <a:avLst/>
          </a:prstGeom>
          <a:ln>
            <a:solidFill>
              <a:srgbClr val="AFABAB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6189" r="25119" b="10424"/>
          <a:stretch/>
        </p:blipFill>
        <p:spPr>
          <a:xfrm>
            <a:off x="5112977" y="3732339"/>
            <a:ext cx="3735683" cy="2340000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4706209" y="3537847"/>
            <a:ext cx="406768" cy="1588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7" name="Conector recto de flecha 16"/>
          <p:cNvCxnSpPr>
            <a:endCxn id="13" idx="1"/>
          </p:cNvCxnSpPr>
          <p:nvPr/>
        </p:nvCxnSpPr>
        <p:spPr>
          <a:xfrm>
            <a:off x="2122714" y="2858396"/>
            <a:ext cx="2583495" cy="7588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2388141" y="4154657"/>
            <a:ext cx="3740516" cy="9049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93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41024"/>
            <a:ext cx="8085483" cy="902719"/>
          </a:xfrm>
        </p:spPr>
        <p:txBody>
          <a:bodyPr>
            <a:noAutofit/>
          </a:bodyPr>
          <a:lstStyle/>
          <a:p>
            <a:r>
              <a:rPr lang="es-AR" sz="3200" dirty="0" smtClean="0"/>
              <a:t>Abrir </a:t>
            </a:r>
            <a:r>
              <a:rPr lang="es-AR" sz="3200" dirty="0"/>
              <a:t>el archivo </a:t>
            </a:r>
            <a:r>
              <a:rPr lang="es-AR" sz="3200" noProof="1" smtClean="0"/>
              <a:t>descargardo </a:t>
            </a:r>
            <a:br>
              <a:rPr lang="es-AR" sz="3200" noProof="1" smtClean="0"/>
            </a:br>
            <a:r>
              <a:rPr lang="es-AR" sz="2500" noProof="1" smtClean="0"/>
              <a:t>con formato cvs </a:t>
            </a:r>
            <a:r>
              <a:rPr lang="es-AR" sz="2500" noProof="1"/>
              <a:t>delimitado </a:t>
            </a:r>
            <a:r>
              <a:rPr lang="es-AR" sz="2500" noProof="1" smtClean="0"/>
              <a:t>por comas</a:t>
            </a:r>
            <a:endParaRPr lang="es-AR" sz="2500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321129" y="1827188"/>
            <a:ext cx="2564318" cy="4034863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Seleccionar </a:t>
            </a:r>
            <a:r>
              <a:rPr lang="es-AR" dirty="0" smtClean="0">
                <a:solidFill>
                  <a:schemeClr val="accent1"/>
                </a:solidFill>
              </a:rPr>
              <a:t>Delimitados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Tildar la casilla “</a:t>
            </a:r>
            <a:r>
              <a:rPr lang="es-AR" dirty="0" smtClean="0">
                <a:solidFill>
                  <a:schemeClr val="accent1"/>
                </a:solidFill>
              </a:rPr>
              <a:t>Mis datos tienen encabezado</a:t>
            </a:r>
            <a:r>
              <a:rPr lang="es-AR" b="0" dirty="0" smtClean="0"/>
              <a:t>”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Clic en </a:t>
            </a:r>
            <a:r>
              <a:rPr lang="es-AR" dirty="0" smtClean="0">
                <a:solidFill>
                  <a:schemeClr val="accent1"/>
                </a:solidFill>
              </a:rPr>
              <a:t>Siguiente</a:t>
            </a:r>
            <a:endParaRPr lang="es-AR" dirty="0">
              <a:solidFill>
                <a:schemeClr val="accent1"/>
              </a:solidFill>
            </a:endParaRPr>
          </a:p>
        </p:txBody>
      </p:sp>
      <p:pic>
        <p:nvPicPr>
          <p:cNvPr id="14" name="Marcador de contenido 13"/>
          <p:cNvPicPr>
            <a:picLocks noGrp="1" noChangeAspect="1"/>
          </p:cNvPicPr>
          <p:nvPr>
            <p:ph sz="half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850" y="1827187"/>
            <a:ext cx="5825912" cy="3604783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5" name="CuadroTexto 14"/>
          <p:cNvSpPr txBox="1"/>
          <p:nvPr/>
        </p:nvSpPr>
        <p:spPr>
          <a:xfrm>
            <a:off x="3972694" y="291335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p:cxnSp>
        <p:nvCxnSpPr>
          <p:cNvPr id="16" name="Conector recto de flecha 15"/>
          <p:cNvCxnSpPr>
            <a:stCxn id="15" idx="3"/>
          </p:cNvCxnSpPr>
          <p:nvPr/>
        </p:nvCxnSpPr>
        <p:spPr>
          <a:xfrm flipV="1">
            <a:off x="4274380" y="2913352"/>
            <a:ext cx="493563" cy="1846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3821851" y="370619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cxnSp>
        <p:nvCxnSpPr>
          <p:cNvPr id="20" name="Conector recto de flecha 19"/>
          <p:cNvCxnSpPr>
            <a:stCxn id="19" idx="3"/>
          </p:cNvCxnSpPr>
          <p:nvPr/>
        </p:nvCxnSpPr>
        <p:spPr>
          <a:xfrm flipV="1">
            <a:off x="4123537" y="3706194"/>
            <a:ext cx="493563" cy="1846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7085109" y="4904655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3</a:t>
            </a:r>
            <a:endParaRPr lang="es-AR" dirty="0"/>
          </a:p>
        </p:txBody>
      </p:sp>
      <p:cxnSp>
        <p:nvCxnSpPr>
          <p:cNvPr id="22" name="Conector recto de flecha 21"/>
          <p:cNvCxnSpPr>
            <a:stCxn id="21" idx="3"/>
          </p:cNvCxnSpPr>
          <p:nvPr/>
        </p:nvCxnSpPr>
        <p:spPr>
          <a:xfrm flipV="1">
            <a:off x="7386795" y="4904655"/>
            <a:ext cx="493563" cy="1846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4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41024"/>
            <a:ext cx="8085483" cy="902719"/>
          </a:xfrm>
        </p:spPr>
        <p:txBody>
          <a:bodyPr>
            <a:noAutofit/>
          </a:bodyPr>
          <a:lstStyle/>
          <a:p>
            <a:r>
              <a:rPr lang="es-AR" sz="3200" dirty="0" smtClean="0"/>
              <a:t>Abrir </a:t>
            </a:r>
            <a:r>
              <a:rPr lang="es-AR" sz="3200" dirty="0"/>
              <a:t>el archivo </a:t>
            </a:r>
            <a:r>
              <a:rPr lang="es-AR" sz="3200" noProof="1" smtClean="0"/>
              <a:t>descargardo </a:t>
            </a:r>
            <a:br>
              <a:rPr lang="es-AR" sz="3200" noProof="1" smtClean="0"/>
            </a:br>
            <a:r>
              <a:rPr lang="es-AR" sz="2500" noProof="1" smtClean="0"/>
              <a:t>con formato cvs </a:t>
            </a:r>
            <a:r>
              <a:rPr lang="es-AR" sz="2500" noProof="1"/>
              <a:t>delimitado </a:t>
            </a:r>
            <a:r>
              <a:rPr lang="es-AR" sz="2500" noProof="1" smtClean="0"/>
              <a:t>por comas</a:t>
            </a:r>
            <a:endParaRPr lang="es-AR" sz="2500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321129" y="1827188"/>
            <a:ext cx="2332438" cy="4034863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dirty="0" smtClean="0">
                <a:solidFill>
                  <a:srgbClr val="FF0000"/>
                </a:solidFill>
              </a:rPr>
              <a:t>Quitar el tilde </a:t>
            </a:r>
            <a:r>
              <a:rPr lang="es-AR" b="0" dirty="0" smtClean="0"/>
              <a:t>en la casilla de </a:t>
            </a:r>
            <a:r>
              <a:rPr lang="es-AR" dirty="0" smtClean="0">
                <a:solidFill>
                  <a:srgbClr val="FF0000"/>
                </a:solidFill>
              </a:rPr>
              <a:t>Tabulación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 smtClean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Poner el tilde en la casilla de </a:t>
            </a:r>
            <a:r>
              <a:rPr lang="es-AR" dirty="0" smtClean="0">
                <a:solidFill>
                  <a:schemeClr val="accent1"/>
                </a:solidFill>
              </a:rPr>
              <a:t>Comas</a:t>
            </a:r>
          </a:p>
          <a:p>
            <a:pPr marL="976313" lvl="1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dirty="0" smtClean="0">
                <a:solidFill>
                  <a:schemeClr val="tx1"/>
                </a:solidFill>
              </a:rPr>
              <a:t>Observar que el texto se separa en columnas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 smtClean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Clic en el botón </a:t>
            </a:r>
            <a:r>
              <a:rPr lang="es-AR" dirty="0" smtClean="0">
                <a:solidFill>
                  <a:schemeClr val="accent1"/>
                </a:solidFill>
              </a:rPr>
              <a:t>Siguiente</a:t>
            </a:r>
            <a:endParaRPr lang="es-AR" dirty="0">
              <a:solidFill>
                <a:schemeClr val="accent1"/>
              </a:solidFill>
            </a:endParaRP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5448" y="1827188"/>
            <a:ext cx="3732485" cy="2340000"/>
          </a:xfrm>
          <a:prstGeom prst="rect">
            <a:avLst/>
          </a:prstGeom>
          <a:ln>
            <a:solidFill>
              <a:srgbClr val="AFABAB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1212" y="3660321"/>
            <a:ext cx="3742806" cy="2340000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3112299" y="2424755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p:cxnSp>
        <p:nvCxnSpPr>
          <p:cNvPr id="11" name="Conector recto de flecha 10"/>
          <p:cNvCxnSpPr>
            <a:stCxn id="10" idx="3"/>
          </p:cNvCxnSpPr>
          <p:nvPr/>
        </p:nvCxnSpPr>
        <p:spPr>
          <a:xfrm flipV="1">
            <a:off x="3413985" y="2424755"/>
            <a:ext cx="493563" cy="1846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5429148" y="4398561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cxnSp>
        <p:nvCxnSpPr>
          <p:cNvPr id="13" name="Conector recto de flecha 12"/>
          <p:cNvCxnSpPr>
            <a:stCxn id="12" idx="3"/>
          </p:cNvCxnSpPr>
          <p:nvPr/>
        </p:nvCxnSpPr>
        <p:spPr>
          <a:xfrm flipV="1">
            <a:off x="5730834" y="4398561"/>
            <a:ext cx="493563" cy="1846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7528899" y="5677385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 smtClean="0"/>
              <a:t>3</a:t>
            </a:r>
            <a:endParaRPr lang="es-AR" dirty="0"/>
          </a:p>
        </p:txBody>
      </p:sp>
      <p:cxnSp>
        <p:nvCxnSpPr>
          <p:cNvPr id="15" name="Conector recto de flecha 14"/>
          <p:cNvCxnSpPr>
            <a:stCxn id="14" idx="3"/>
          </p:cNvCxnSpPr>
          <p:nvPr/>
        </p:nvCxnSpPr>
        <p:spPr>
          <a:xfrm flipV="1">
            <a:off x="7830585" y="5677385"/>
            <a:ext cx="493563" cy="1846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2460171" y="4746486"/>
            <a:ext cx="3764226" cy="5439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25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41024"/>
            <a:ext cx="8085483" cy="902719"/>
          </a:xfrm>
        </p:spPr>
        <p:txBody>
          <a:bodyPr>
            <a:noAutofit/>
          </a:bodyPr>
          <a:lstStyle/>
          <a:p>
            <a:r>
              <a:rPr lang="es-AR" sz="3200" dirty="0" smtClean="0"/>
              <a:t>Abrir </a:t>
            </a:r>
            <a:r>
              <a:rPr lang="es-AR" sz="3200" dirty="0"/>
              <a:t>el archivo </a:t>
            </a:r>
            <a:r>
              <a:rPr lang="es-AR" sz="3200" noProof="1" smtClean="0"/>
              <a:t>descargardo </a:t>
            </a:r>
            <a:br>
              <a:rPr lang="es-AR" sz="3200" noProof="1" smtClean="0"/>
            </a:br>
            <a:r>
              <a:rPr lang="es-AR" sz="2500" noProof="1" smtClean="0"/>
              <a:t>con formato cvs </a:t>
            </a:r>
            <a:r>
              <a:rPr lang="es-AR" sz="2500" noProof="1"/>
              <a:t>delimitado </a:t>
            </a:r>
            <a:r>
              <a:rPr lang="es-AR" sz="2500" noProof="1" smtClean="0"/>
              <a:t>por comas</a:t>
            </a:r>
            <a:endParaRPr lang="es-AR" sz="2500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321128" y="1827188"/>
            <a:ext cx="3197358" cy="424704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AR" b="0" dirty="0" smtClean="0"/>
              <a:t>Si usamos el </a:t>
            </a:r>
            <a:r>
              <a:rPr lang="es-AR" b="0" dirty="0"/>
              <a:t>E</a:t>
            </a:r>
            <a:r>
              <a:rPr lang="es-AR" b="0" dirty="0" smtClean="0"/>
              <a:t>xcel en español separamos los decimales con coma. Ej. 2,5. Por éste motivo tenemos que indicar en el archivo.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s-AR" b="0" dirty="0" smtClean="0"/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Clic en el botón </a:t>
            </a:r>
            <a:r>
              <a:rPr lang="es-AR" dirty="0" smtClean="0">
                <a:solidFill>
                  <a:schemeClr val="accent1"/>
                </a:solidFill>
              </a:rPr>
              <a:t>Avanzadas...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AutoNum type="arabicPeriod"/>
            </a:pPr>
            <a:endParaRPr lang="es-AR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Abrir la flecha y seleccionar la coma (</a:t>
            </a:r>
            <a:r>
              <a:rPr lang="es-AR" dirty="0" smtClean="0">
                <a:solidFill>
                  <a:schemeClr val="accent1"/>
                </a:solidFill>
              </a:rPr>
              <a:t>,</a:t>
            </a:r>
            <a:r>
              <a:rPr lang="es-AR" b="0" dirty="0" smtClean="0"/>
              <a:t>) para </a:t>
            </a:r>
            <a:r>
              <a:rPr lang="es-AR" dirty="0" smtClean="0">
                <a:solidFill>
                  <a:schemeClr val="accent1"/>
                </a:solidFill>
              </a:rPr>
              <a:t>Separador decimal</a:t>
            </a:r>
            <a:r>
              <a:rPr lang="es-AR" b="0" dirty="0" smtClean="0"/>
              <a:t>.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AutoNum type="arabicPeriod"/>
            </a:pPr>
            <a:endParaRPr lang="es-AR" b="0" dirty="0" smtClean="0"/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Clic en </a:t>
            </a:r>
            <a:r>
              <a:rPr lang="es-AR" dirty="0" smtClean="0">
                <a:solidFill>
                  <a:schemeClr val="accent1"/>
                </a:solidFill>
              </a:rPr>
              <a:t>Aceptar</a:t>
            </a:r>
            <a:r>
              <a:rPr lang="es-AR" b="0" dirty="0" smtClean="0"/>
              <a:t>.</a:t>
            </a:r>
            <a:endParaRPr lang="es-AR" b="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2581" y="1864736"/>
            <a:ext cx="3960000" cy="24694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9752" y="3621340"/>
            <a:ext cx="3960000" cy="247184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7853298" y="2461083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p:cxnSp>
        <p:nvCxnSpPr>
          <p:cNvPr id="14" name="Conector recto de flecha 13"/>
          <p:cNvCxnSpPr/>
          <p:nvPr/>
        </p:nvCxnSpPr>
        <p:spPr>
          <a:xfrm flipH="1">
            <a:off x="6741724" y="2645749"/>
            <a:ext cx="11115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8591383" y="4573373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cxnSp>
        <p:nvCxnSpPr>
          <p:cNvPr id="19" name="Conector recto de flecha 18"/>
          <p:cNvCxnSpPr/>
          <p:nvPr/>
        </p:nvCxnSpPr>
        <p:spPr>
          <a:xfrm flipH="1">
            <a:off x="7479809" y="4758039"/>
            <a:ext cx="11115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stCxn id="18" idx="1"/>
          </p:cNvCxnSpPr>
          <p:nvPr/>
        </p:nvCxnSpPr>
        <p:spPr>
          <a:xfrm flipH="1">
            <a:off x="7403513" y="4758039"/>
            <a:ext cx="1187870" cy="1514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8774593" y="514861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3</a:t>
            </a:r>
            <a:endParaRPr lang="es-AR" dirty="0"/>
          </a:p>
        </p:txBody>
      </p:sp>
      <p:cxnSp>
        <p:nvCxnSpPr>
          <p:cNvPr id="24" name="Conector recto de flecha 23"/>
          <p:cNvCxnSpPr/>
          <p:nvPr/>
        </p:nvCxnSpPr>
        <p:spPr>
          <a:xfrm flipH="1">
            <a:off x="7663019" y="5333280"/>
            <a:ext cx="11115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41024"/>
            <a:ext cx="8085483" cy="902719"/>
          </a:xfrm>
        </p:spPr>
        <p:txBody>
          <a:bodyPr>
            <a:noAutofit/>
          </a:bodyPr>
          <a:lstStyle/>
          <a:p>
            <a:r>
              <a:rPr lang="es-AR" sz="3200" dirty="0" smtClean="0"/>
              <a:t>Abrir </a:t>
            </a:r>
            <a:r>
              <a:rPr lang="es-AR" sz="3200" dirty="0"/>
              <a:t>el archivo </a:t>
            </a:r>
            <a:r>
              <a:rPr lang="es-AR" sz="3200" noProof="1" smtClean="0"/>
              <a:t>descargardo </a:t>
            </a:r>
            <a:br>
              <a:rPr lang="es-AR" sz="3200" noProof="1" smtClean="0"/>
            </a:br>
            <a:r>
              <a:rPr lang="es-AR" sz="2500" noProof="1" smtClean="0"/>
              <a:t>con formato cvs </a:t>
            </a:r>
            <a:r>
              <a:rPr lang="es-AR" sz="2500" noProof="1"/>
              <a:t>delimitado </a:t>
            </a:r>
            <a:r>
              <a:rPr lang="es-AR" sz="2500" noProof="1" smtClean="0"/>
              <a:t>por comas</a:t>
            </a:r>
            <a:endParaRPr lang="es-AR" sz="2500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321129" y="1827188"/>
            <a:ext cx="2648930" cy="4034863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En </a:t>
            </a:r>
            <a:r>
              <a:rPr lang="es-AR" dirty="0" smtClean="0">
                <a:solidFill>
                  <a:schemeClr val="accent1"/>
                </a:solidFill>
              </a:rPr>
              <a:t>Separador de miles </a:t>
            </a:r>
            <a:r>
              <a:rPr lang="es-AR" b="0" dirty="0" smtClean="0"/>
              <a:t>seleccionar el punto (</a:t>
            </a:r>
            <a:r>
              <a:rPr lang="es-AR" dirty="0" smtClean="0">
                <a:solidFill>
                  <a:schemeClr val="accent1"/>
                </a:solidFill>
              </a:rPr>
              <a:t>.</a:t>
            </a:r>
            <a:r>
              <a:rPr lang="es-AR" b="0" dirty="0" smtClean="0"/>
              <a:t>)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 smtClean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Clic en el botón </a:t>
            </a:r>
            <a:r>
              <a:rPr lang="es-AR" dirty="0" smtClean="0">
                <a:solidFill>
                  <a:schemeClr val="accent1"/>
                </a:solidFill>
              </a:rPr>
              <a:t>Aceptar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 smtClean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Clic en el botón </a:t>
            </a:r>
            <a:r>
              <a:rPr lang="es-AR" dirty="0" smtClean="0">
                <a:solidFill>
                  <a:schemeClr val="accent1"/>
                </a:solidFill>
              </a:rPr>
              <a:t>Finalizar</a:t>
            </a:r>
            <a:endParaRPr lang="es-AR" dirty="0">
              <a:solidFill>
                <a:schemeClr val="accent1"/>
              </a:solidFill>
            </a:endParaRPr>
          </a:p>
        </p:txBody>
      </p:sp>
      <p:pic>
        <p:nvPicPr>
          <p:cNvPr id="13" name="Marcador de contenido 12"/>
          <p:cNvPicPr>
            <a:picLocks noGrp="1" noChangeAspect="1"/>
          </p:cNvPicPr>
          <p:nvPr>
            <p:ph sz="half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4873" y="1760373"/>
            <a:ext cx="3989388" cy="24801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2481" y="3656187"/>
            <a:ext cx="3960000" cy="246162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959447" y="281016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5847873" y="2994828"/>
            <a:ext cx="11115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7111847" y="3269410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cxnSp>
        <p:nvCxnSpPr>
          <p:cNvPr id="17" name="Conector recto de flecha 16"/>
          <p:cNvCxnSpPr/>
          <p:nvPr/>
        </p:nvCxnSpPr>
        <p:spPr>
          <a:xfrm flipH="1">
            <a:off x="6000273" y="3454076"/>
            <a:ext cx="11115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6761125" y="5520761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3</a:t>
            </a:r>
            <a:endParaRPr lang="es-AR" dirty="0"/>
          </a:p>
        </p:txBody>
      </p:sp>
      <p:cxnSp>
        <p:nvCxnSpPr>
          <p:cNvPr id="19" name="Conector recto de flecha 18"/>
          <p:cNvCxnSpPr/>
          <p:nvPr/>
        </p:nvCxnSpPr>
        <p:spPr>
          <a:xfrm>
            <a:off x="7062811" y="5705427"/>
            <a:ext cx="156748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4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41024"/>
            <a:ext cx="8085483" cy="902719"/>
          </a:xfrm>
        </p:spPr>
        <p:txBody>
          <a:bodyPr>
            <a:noAutofit/>
          </a:bodyPr>
          <a:lstStyle/>
          <a:p>
            <a:r>
              <a:rPr lang="es-AR" sz="3200" dirty="0" smtClean="0"/>
              <a:t>Abrir </a:t>
            </a:r>
            <a:r>
              <a:rPr lang="es-AR" sz="3200" dirty="0"/>
              <a:t>el archivo </a:t>
            </a:r>
            <a:r>
              <a:rPr lang="es-AR" sz="3200" noProof="1" smtClean="0"/>
              <a:t>descargardo </a:t>
            </a:r>
            <a:br>
              <a:rPr lang="es-AR" sz="3200" noProof="1" smtClean="0"/>
            </a:br>
            <a:r>
              <a:rPr lang="es-AR" sz="2500" noProof="1" smtClean="0"/>
              <a:t>con formato cvs </a:t>
            </a:r>
            <a:r>
              <a:rPr lang="es-AR" sz="2500" noProof="1"/>
              <a:t>delimitado </a:t>
            </a:r>
            <a:r>
              <a:rPr lang="es-AR" sz="2500" noProof="1" smtClean="0"/>
              <a:t>por comas</a:t>
            </a:r>
            <a:endParaRPr lang="es-AR" sz="2500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321129" y="1827188"/>
            <a:ext cx="2419666" cy="403486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noProof="1" smtClean="0"/>
              <a:t>Posicionarse en la primera celda (</a:t>
            </a:r>
            <a:r>
              <a:rPr lang="es-AR" noProof="1" smtClean="0">
                <a:solidFill>
                  <a:schemeClr val="accent1"/>
                </a:solidFill>
              </a:rPr>
              <a:t>A1</a:t>
            </a:r>
            <a:r>
              <a:rPr lang="es-AR" b="0" noProof="1" smtClean="0"/>
              <a:t>) y hacer clic en el botón </a:t>
            </a:r>
            <a:r>
              <a:rPr lang="es-AR" noProof="1" smtClean="0">
                <a:solidFill>
                  <a:schemeClr val="accent1"/>
                </a:solidFill>
              </a:rPr>
              <a:t>Aceptar</a:t>
            </a:r>
            <a:r>
              <a:rPr lang="es-AR" b="0" noProof="1" smtClean="0"/>
              <a:t>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noProof="1" smtClean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noProof="1" smtClean="0"/>
              <a:t>Se abre el archivo cvs en formato para planilla de cálculo. </a:t>
            </a:r>
            <a:endParaRPr lang="es-AR" b="0" noProof="1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10"/>
          </p:nvPr>
        </p:nvPicPr>
        <p:blipFill rotWithShape="1">
          <a:blip r:embed="rId3"/>
          <a:srcRect t="6402" r="25238" b="10846"/>
          <a:stretch/>
        </p:blipFill>
        <p:spPr>
          <a:xfrm>
            <a:off x="3042481" y="1643743"/>
            <a:ext cx="3960000" cy="2465558"/>
          </a:xfrm>
          <a:prstGeom prst="rect">
            <a:avLst/>
          </a:prstGeom>
          <a:ln>
            <a:solidFill>
              <a:srgbClr val="AFABAB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6339" r="25536" b="10486"/>
          <a:stretch/>
        </p:blipFill>
        <p:spPr>
          <a:xfrm>
            <a:off x="5022481" y="3614057"/>
            <a:ext cx="3960000" cy="2488057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4" name="CuadroTexto 13"/>
          <p:cNvSpPr txBox="1"/>
          <p:nvPr/>
        </p:nvSpPr>
        <p:spPr>
          <a:xfrm>
            <a:off x="7184634" y="28133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6073060" y="2997978"/>
            <a:ext cx="11115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stCxn id="14" idx="1"/>
          </p:cNvCxnSpPr>
          <p:nvPr/>
        </p:nvCxnSpPr>
        <p:spPr>
          <a:xfrm flipH="1">
            <a:off x="5748130" y="2997978"/>
            <a:ext cx="1436504" cy="3241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3765141" y="4911723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cxnSp>
        <p:nvCxnSpPr>
          <p:cNvPr id="20" name="Conector recto de flecha 19"/>
          <p:cNvCxnSpPr>
            <a:stCxn id="19" idx="3"/>
            <a:endCxn id="5" idx="1"/>
          </p:cNvCxnSpPr>
          <p:nvPr/>
        </p:nvCxnSpPr>
        <p:spPr>
          <a:xfrm flipV="1">
            <a:off x="4066827" y="4858086"/>
            <a:ext cx="955654" cy="2383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83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41024"/>
            <a:ext cx="8085483" cy="902719"/>
          </a:xfrm>
        </p:spPr>
        <p:txBody>
          <a:bodyPr>
            <a:noAutofit/>
          </a:bodyPr>
          <a:lstStyle/>
          <a:p>
            <a:r>
              <a:rPr lang="es-AR" sz="3200" dirty="0" smtClean="0"/>
              <a:t>Abrir </a:t>
            </a:r>
            <a:r>
              <a:rPr lang="es-AR" sz="3200" dirty="0"/>
              <a:t>el archivo </a:t>
            </a:r>
            <a:r>
              <a:rPr lang="es-AR" sz="3200" noProof="1" smtClean="0"/>
              <a:t>descargardo </a:t>
            </a:r>
            <a:br>
              <a:rPr lang="es-AR" sz="3200" noProof="1" smtClean="0"/>
            </a:br>
            <a:r>
              <a:rPr lang="es-AR" sz="2500" noProof="1" smtClean="0"/>
              <a:t>con formato cvs </a:t>
            </a:r>
            <a:r>
              <a:rPr lang="es-AR" sz="2500" noProof="1"/>
              <a:t>delimitado </a:t>
            </a:r>
            <a:r>
              <a:rPr lang="es-AR" sz="2500" noProof="1" smtClean="0"/>
              <a:t>por comas</a:t>
            </a:r>
            <a:endParaRPr lang="es-AR" sz="2500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195942" y="1827188"/>
            <a:ext cx="2862943" cy="40348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AR" sz="2200" b="0" noProof="1" smtClean="0"/>
              <a:t>Se puede dar formato a las columnas y al encabezado.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sz="2200" b="0" noProof="1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AR" sz="2200" b="0" noProof="1" smtClean="0"/>
              <a:t>Como todavía es un archivo cvs algunas funciones de Excel están activas.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s-AR" sz="2200" b="0" noProof="1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AR" sz="2200" b="0" noProof="1" smtClean="0"/>
              <a:t>Conviene convertirlo a archivo de Excel para realizar cálculos y graficar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378" y="2000846"/>
            <a:ext cx="5847103" cy="3687545"/>
          </a:xfrm>
          <a:prstGeom prst="rect">
            <a:avLst/>
          </a:prstGeom>
          <a:ln>
            <a:solidFill>
              <a:srgbClr val="AFABAB"/>
            </a:solidFill>
          </a:ln>
        </p:spPr>
      </p:pic>
    </p:spTree>
    <p:extLst>
      <p:ext uri="{BB962C8B-B14F-4D97-AF65-F5344CB8AC3E}">
        <p14:creationId xmlns:p14="http://schemas.microsoft.com/office/powerpoint/2010/main" val="305236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41024"/>
            <a:ext cx="8085483" cy="902719"/>
          </a:xfrm>
        </p:spPr>
        <p:txBody>
          <a:bodyPr>
            <a:noAutofit/>
          </a:bodyPr>
          <a:lstStyle/>
          <a:p>
            <a:r>
              <a:rPr lang="es-AR" sz="3200" noProof="1" smtClean="0"/>
              <a:t>Convertir archivo cvs a formato xls </a:t>
            </a:r>
            <a:br>
              <a:rPr lang="es-AR" sz="3200" noProof="1" smtClean="0"/>
            </a:br>
            <a:r>
              <a:rPr lang="es-AR" sz="2000" noProof="1" smtClean="0"/>
              <a:t>(de Excel y otras planillas de cálculo)</a:t>
            </a:r>
            <a:endParaRPr lang="es-AR" sz="2000" noProof="1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321129" y="1827188"/>
            <a:ext cx="2332438" cy="4034863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Ir a Excel al menú </a:t>
            </a:r>
            <a:r>
              <a:rPr lang="es-AR" dirty="0" smtClean="0">
                <a:solidFill>
                  <a:schemeClr val="accent1"/>
                </a:solidFill>
              </a:rPr>
              <a:t>Guardar como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Colocar un nombre al archivo.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Verificar que en </a:t>
            </a:r>
            <a:r>
              <a:rPr lang="es-AR" dirty="0" smtClean="0">
                <a:solidFill>
                  <a:schemeClr val="accent1"/>
                </a:solidFill>
              </a:rPr>
              <a:t>Tipo</a:t>
            </a:r>
            <a:r>
              <a:rPr lang="es-AR" b="0" dirty="0" smtClean="0">
                <a:solidFill>
                  <a:schemeClr val="accent1"/>
                </a:solidFill>
              </a:rPr>
              <a:t> </a:t>
            </a:r>
            <a:r>
              <a:rPr lang="es-AR" b="0" dirty="0" smtClean="0"/>
              <a:t>diga </a:t>
            </a:r>
            <a:r>
              <a:rPr lang="es-AR" dirty="0" smtClean="0">
                <a:solidFill>
                  <a:schemeClr val="accent1"/>
                </a:solidFill>
              </a:rPr>
              <a:t>Libro de Excel</a:t>
            </a:r>
            <a:r>
              <a:rPr lang="es-AR" b="0" dirty="0" smtClean="0"/>
              <a:t>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es-AR" b="0" dirty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es-AR" b="0" dirty="0" smtClean="0"/>
              <a:t>Clic en el botón </a:t>
            </a:r>
            <a:r>
              <a:rPr lang="es-AR" dirty="0" smtClean="0">
                <a:solidFill>
                  <a:schemeClr val="accent1"/>
                </a:solidFill>
              </a:rPr>
              <a:t>Guardar</a:t>
            </a:r>
            <a:endParaRPr lang="es-AR" dirty="0">
              <a:solidFill>
                <a:schemeClr val="accent1"/>
              </a:solidFill>
            </a:endParaRP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859" y="1827188"/>
            <a:ext cx="5445352" cy="3666967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8428066" y="178805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1</a:t>
            </a:r>
            <a:endParaRPr lang="es-AR" dirty="0"/>
          </a:p>
        </p:txBody>
      </p:sp>
      <p:cxnSp>
        <p:nvCxnSpPr>
          <p:cNvPr id="11" name="Conector recto de flecha 10"/>
          <p:cNvCxnSpPr/>
          <p:nvPr/>
        </p:nvCxnSpPr>
        <p:spPr>
          <a:xfrm flipH="1">
            <a:off x="7316492" y="1972718"/>
            <a:ext cx="11115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8428066" y="3583790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  <p:cxnSp>
        <p:nvCxnSpPr>
          <p:cNvPr id="13" name="Conector recto de flecha 12"/>
          <p:cNvCxnSpPr/>
          <p:nvPr/>
        </p:nvCxnSpPr>
        <p:spPr>
          <a:xfrm flipH="1">
            <a:off x="7316492" y="3768456"/>
            <a:ext cx="11115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8428066" y="397729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3</a:t>
            </a:r>
            <a:endParaRPr lang="es-AR" dirty="0"/>
          </a:p>
        </p:txBody>
      </p:sp>
      <p:cxnSp>
        <p:nvCxnSpPr>
          <p:cNvPr id="15" name="Conector recto de flecha 14"/>
          <p:cNvCxnSpPr/>
          <p:nvPr/>
        </p:nvCxnSpPr>
        <p:spPr>
          <a:xfrm flipH="1" flipV="1">
            <a:off x="5540829" y="3918857"/>
            <a:ext cx="2887237" cy="24310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8428066" y="479447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4</a:t>
            </a:r>
            <a:endParaRPr lang="es-AR" dirty="0"/>
          </a:p>
        </p:txBody>
      </p:sp>
      <p:cxnSp>
        <p:nvCxnSpPr>
          <p:cNvPr id="18" name="Conector recto de flecha 17"/>
          <p:cNvCxnSpPr/>
          <p:nvPr/>
        </p:nvCxnSpPr>
        <p:spPr>
          <a:xfrm flipH="1" flipV="1">
            <a:off x="7012615" y="4651834"/>
            <a:ext cx="1415451" cy="3273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5299" y="741024"/>
            <a:ext cx="8085483" cy="902719"/>
          </a:xfrm>
        </p:spPr>
        <p:txBody>
          <a:bodyPr>
            <a:noAutofit/>
          </a:bodyPr>
          <a:lstStyle/>
          <a:p>
            <a:r>
              <a:rPr lang="es-AR" sz="3200" noProof="1" smtClean="0"/>
              <a:t>Trabajar con el archivo</a:t>
            </a:r>
            <a:br>
              <a:rPr lang="es-AR" sz="3200" noProof="1" smtClean="0"/>
            </a:br>
            <a:r>
              <a:rPr lang="es-AR" sz="2000" noProof="1" smtClean="0"/>
              <a:t>en formato excel (xls)</a:t>
            </a:r>
            <a:endParaRPr lang="es-AR" sz="2000" noProof="1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321128" y="1643743"/>
            <a:ext cx="2563585" cy="430146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AR" b="0" dirty="0" smtClean="0"/>
              <a:t>Ahora ya está el archivo en formato </a:t>
            </a:r>
            <a:r>
              <a:rPr lang="es-AR" b="0" dirty="0" err="1" smtClean="0"/>
              <a:t>xls</a:t>
            </a:r>
            <a:r>
              <a:rPr lang="es-AR" b="0" dirty="0" smtClean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s-AR" b="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AR" b="0" dirty="0" smtClean="0"/>
              <a:t>Puedo realizar el cálculo que requiera, según la investigación que esté realizando.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s-AR" b="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AR" b="0" dirty="0" smtClean="0"/>
              <a:t>Puedo realizar gráficos, calcular tendencias, y realizar otras transformaciones de datos.</a:t>
            </a:r>
            <a:endParaRPr lang="es-AR" b="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10"/>
          </p:nvPr>
        </p:nvPicPr>
        <p:blipFill rotWithShape="1">
          <a:blip r:embed="rId3"/>
          <a:srcRect t="6401" r="25119" b="11060"/>
          <a:stretch/>
        </p:blipFill>
        <p:spPr>
          <a:xfrm>
            <a:off x="3060879" y="1827188"/>
            <a:ext cx="5921602" cy="36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1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Visualizaciones de datos en GLOBE</a:t>
            </a:r>
            <a:endParaRPr lang="es-AR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2372" y="1400174"/>
            <a:ext cx="4290627" cy="470333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347669" y="4289292"/>
            <a:ext cx="681531" cy="138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CuadroTexto 12"/>
          <p:cNvSpPr txBox="1"/>
          <p:nvPr/>
        </p:nvSpPr>
        <p:spPr>
          <a:xfrm>
            <a:off x="5806817" y="1997516"/>
            <a:ext cx="2621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Clic en el botón azul:</a:t>
            </a:r>
          </a:p>
          <a:p>
            <a:endParaRPr lang="es-AR" dirty="0"/>
          </a:p>
          <a:p>
            <a:r>
              <a:rPr lang="es-AR" b="1" noProof="1" smtClean="0">
                <a:solidFill>
                  <a:schemeClr val="accent1"/>
                </a:solidFill>
              </a:rPr>
              <a:t>Visualizar Datos</a:t>
            </a:r>
          </a:p>
          <a:p>
            <a:endParaRPr lang="es-AR" b="1" noProof="1" smtClean="0">
              <a:solidFill>
                <a:schemeClr val="accent1"/>
              </a:solidFill>
            </a:endParaRPr>
          </a:p>
          <a:p>
            <a:r>
              <a:rPr lang="es-AR" noProof="1" smtClean="0"/>
              <a:t>Para ingresar al sistema de visualización</a:t>
            </a:r>
            <a:endParaRPr lang="es-AR" noProof="1"/>
          </a:p>
        </p:txBody>
      </p:sp>
      <p:cxnSp>
        <p:nvCxnSpPr>
          <p:cNvPr id="14" name="Conector recto de flecha 13"/>
          <p:cNvCxnSpPr>
            <a:stCxn id="13" idx="1"/>
            <a:endCxn id="12" idx="0"/>
          </p:cNvCxnSpPr>
          <p:nvPr/>
        </p:nvCxnSpPr>
        <p:spPr>
          <a:xfrm flipH="1">
            <a:off x="4688435" y="2874679"/>
            <a:ext cx="1118382" cy="14146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5806817" y="5133031"/>
            <a:ext cx="256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Visualización rápida de los últimos 7 días</a:t>
            </a:r>
            <a:endParaRPr lang="es-AR" dirty="0"/>
          </a:p>
        </p:txBody>
      </p:sp>
      <p:sp>
        <p:nvSpPr>
          <p:cNvPr id="26" name="Rectángulo 25"/>
          <p:cNvSpPr/>
          <p:nvPr/>
        </p:nvSpPr>
        <p:spPr>
          <a:xfrm>
            <a:off x="1201698" y="4510855"/>
            <a:ext cx="3718645" cy="15926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7" name="Conector recto de flecha 26"/>
          <p:cNvCxnSpPr>
            <a:stCxn id="25" idx="1"/>
            <a:endCxn id="26" idx="3"/>
          </p:cNvCxnSpPr>
          <p:nvPr/>
        </p:nvCxnSpPr>
        <p:spPr>
          <a:xfrm flipH="1" flipV="1">
            <a:off x="4920343" y="5307183"/>
            <a:ext cx="886474" cy="1490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3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 en GLOBE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239487" y="1900632"/>
            <a:ext cx="2960914" cy="3961420"/>
          </a:xfrm>
        </p:spPr>
        <p:txBody>
          <a:bodyPr>
            <a:normAutofit/>
          </a:bodyPr>
          <a:lstStyle/>
          <a:p>
            <a:r>
              <a:rPr lang="es-AR" dirty="0"/>
              <a:t>¿Dónde encuentro los datos que ingresé al sitio web de GLOBE?</a:t>
            </a:r>
          </a:p>
          <a:p>
            <a:endParaRPr lang="es-AR" dirty="0"/>
          </a:p>
          <a:p>
            <a:r>
              <a:rPr lang="es-AR" dirty="0"/>
              <a:t>Tengo que ir </a:t>
            </a:r>
            <a:r>
              <a:rPr lang="es-AR" dirty="0" smtClean="0"/>
              <a:t>a:</a:t>
            </a:r>
          </a:p>
          <a:p>
            <a:endParaRPr lang="es-AR" dirty="0"/>
          </a:p>
          <a:p>
            <a:r>
              <a:rPr lang="es-AR" dirty="0" smtClean="0"/>
              <a:t>Visualización de datos</a:t>
            </a:r>
            <a:endParaRPr lang="es-AR" dirty="0"/>
          </a:p>
          <a:p>
            <a:endParaRPr lang="es-AR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r="24881" b="10212"/>
          <a:stretch/>
        </p:blipFill>
        <p:spPr>
          <a:xfrm>
            <a:off x="3336453" y="2059443"/>
            <a:ext cx="5628805" cy="312215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570133" y="2960914"/>
            <a:ext cx="955040" cy="2394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0411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 en GLOBE</a:t>
            </a:r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68" y="1399430"/>
            <a:ext cx="4680000" cy="2648196"/>
          </a:xfrm>
          <a:prstGeom prst="rect">
            <a:avLst/>
          </a:prstGeom>
          <a:ln>
            <a:solidFill>
              <a:srgbClr val="AFABAB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6471" y="2027685"/>
            <a:ext cx="4680000" cy="27126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114" y="3616528"/>
            <a:ext cx="4680000" cy="2492528"/>
          </a:xfrm>
          <a:prstGeom prst="rect">
            <a:avLst/>
          </a:prstGeom>
          <a:ln>
            <a:solidFill>
              <a:srgbClr val="AFABAB"/>
            </a:solidFill>
          </a:ln>
        </p:spPr>
      </p:pic>
      <p:sp>
        <p:nvSpPr>
          <p:cNvPr id="12" name="Rectángulo 11"/>
          <p:cNvSpPr/>
          <p:nvPr/>
        </p:nvSpPr>
        <p:spPr>
          <a:xfrm>
            <a:off x="1433210" y="2951416"/>
            <a:ext cx="1459148" cy="1973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CuadroTexto 12"/>
          <p:cNvSpPr txBox="1"/>
          <p:nvPr/>
        </p:nvSpPr>
        <p:spPr>
          <a:xfrm>
            <a:off x="326571" y="4615543"/>
            <a:ext cx="39092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Clic en el botón azul:</a:t>
            </a:r>
          </a:p>
          <a:p>
            <a:endParaRPr lang="es-AR" dirty="0"/>
          </a:p>
          <a:p>
            <a:r>
              <a:rPr lang="es-AR" b="1" noProof="1" smtClean="0">
                <a:solidFill>
                  <a:schemeClr val="accent1"/>
                </a:solidFill>
              </a:rPr>
              <a:t>Enter the </a:t>
            </a:r>
            <a:r>
              <a:rPr lang="es-AR" b="1" noProof="1" smtClean="0">
                <a:solidFill>
                  <a:schemeClr val="accent1"/>
                </a:solidFill>
              </a:rPr>
              <a:t>Visualización </a:t>
            </a:r>
            <a:r>
              <a:rPr lang="es-AR" b="1" noProof="1" smtClean="0">
                <a:solidFill>
                  <a:schemeClr val="accent1"/>
                </a:solidFill>
              </a:rPr>
              <a:t>System</a:t>
            </a:r>
          </a:p>
          <a:p>
            <a:endParaRPr lang="es-AR" b="1" noProof="1" smtClean="0">
              <a:solidFill>
                <a:schemeClr val="accent1"/>
              </a:solidFill>
            </a:endParaRPr>
          </a:p>
          <a:p>
            <a:r>
              <a:rPr lang="es-AR" noProof="1" smtClean="0"/>
              <a:t>Para ingresar al sistema de visualización</a:t>
            </a:r>
            <a:endParaRPr lang="es-AR" noProof="1"/>
          </a:p>
        </p:txBody>
      </p:sp>
      <p:cxnSp>
        <p:nvCxnSpPr>
          <p:cNvPr id="15" name="Conector recto de flecha 14"/>
          <p:cNvCxnSpPr>
            <a:stCxn id="13" idx="0"/>
            <a:endCxn id="12" idx="2"/>
          </p:cNvCxnSpPr>
          <p:nvPr/>
        </p:nvCxnSpPr>
        <p:spPr>
          <a:xfrm flipH="1" flipV="1">
            <a:off x="2162784" y="3148749"/>
            <a:ext cx="118425" cy="14667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4125686" y="3825838"/>
            <a:ext cx="1145422" cy="20742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94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Visualizaciones de datos en GLOBE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3954" y="1688875"/>
            <a:ext cx="6618527" cy="39243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355600" y="2391495"/>
            <a:ext cx="2221278" cy="2405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0" name="Conector recto de flecha 9"/>
          <p:cNvCxnSpPr>
            <a:stCxn id="11" idx="2"/>
            <a:endCxn id="9" idx="1"/>
          </p:cNvCxnSpPr>
          <p:nvPr/>
        </p:nvCxnSpPr>
        <p:spPr>
          <a:xfrm>
            <a:off x="1181100" y="3268658"/>
            <a:ext cx="1174500" cy="3257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97971" y="1514332"/>
            <a:ext cx="2166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Pestaña de ayuda cuando se accede por primera vez (explica los pasos básicos con animaciones)</a:t>
            </a:r>
            <a:endParaRPr lang="es-AR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7972" y="4797287"/>
            <a:ext cx="2166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Tildar esta casilla si no quiere volver a ver la pestaña de ayuda.</a:t>
            </a:r>
            <a:endParaRPr lang="es-AR" dirty="0"/>
          </a:p>
        </p:txBody>
      </p:sp>
      <p:cxnSp>
        <p:nvCxnSpPr>
          <p:cNvPr id="17" name="Conector recto de flecha 16"/>
          <p:cNvCxnSpPr/>
          <p:nvPr/>
        </p:nvCxnSpPr>
        <p:spPr>
          <a:xfrm flipV="1">
            <a:off x="1926771" y="4652564"/>
            <a:ext cx="581229" cy="7448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63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FINAL-GLE-PPT-Template-4-7-18" id="{9F70775C-F13E-E941-B1E9-2D6A374B5270}" vid="{AE9F6A78-1AD1-B24C-BD4C-353820AC19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9409</TotalTime>
  <Words>2748</Words>
  <Application>Microsoft Office PowerPoint</Application>
  <PresentationFormat>Presentación en pantalla (4:3)</PresentationFormat>
  <Paragraphs>390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2" baseType="lpstr">
      <vt:lpstr>Arial</vt:lpstr>
      <vt:lpstr>Calibri</vt:lpstr>
      <vt:lpstr>Candara</vt:lpstr>
      <vt:lpstr>Office Theme</vt:lpstr>
      <vt:lpstr>Webinar 4 – Descarga y presentación de resultados</vt:lpstr>
      <vt:lpstr>Ana B. Prieto, MSc.</vt:lpstr>
      <vt:lpstr>Presentación de PowerPoint</vt:lpstr>
      <vt:lpstr>Webinar 4 – Descargar datos y procesarlos</vt:lpstr>
      <vt:lpstr>Visualizaciones de datos en GLOBE</vt:lpstr>
      <vt:lpstr>Visualizaciones de datos en GLOBE</vt:lpstr>
      <vt:lpstr>Visualizaciones de datos en GLOBE</vt:lpstr>
      <vt:lpstr>Visualizaciones de datos en GLOBE</vt:lpstr>
      <vt:lpstr>Visualizaciones de datos en GLOBE</vt:lpstr>
      <vt:lpstr>Visualizaciones de datos: Descripción general de la ventana de visualización (vista de escritorio)</vt:lpstr>
      <vt:lpstr>Visualizaciones de datos:  Iconos de menú de capas y filtros</vt:lpstr>
      <vt:lpstr>Fundamentos del sistema de visualización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</vt:lpstr>
      <vt:lpstr>Visualizaciones de datos - Filtros</vt:lpstr>
      <vt:lpstr>Visualizaciones de datos - Filtros</vt:lpstr>
      <vt:lpstr>Visualizaciones de datos - Filtros </vt:lpstr>
      <vt:lpstr>Visualizaciones de datos - Filtros </vt:lpstr>
      <vt:lpstr>Visualizaciones de datos - Filtros </vt:lpstr>
      <vt:lpstr>Visualización de datos – Gráfico de datos de un sitio</vt:lpstr>
      <vt:lpstr>Visualización de datos – Compartir vistas</vt:lpstr>
      <vt:lpstr>Visualización de datos – animación</vt:lpstr>
      <vt:lpstr>Visualización de datos – animación</vt:lpstr>
      <vt:lpstr>Descargar datos - Advanced Data Access Tool (ADAT) https://www.globe.gov/es/globe-data/retrieve-data</vt:lpstr>
      <vt:lpstr>Descargar datos - Advanced Data Access Tool (ADAT)</vt:lpstr>
      <vt:lpstr>Descargar datos - Advanced Data Access Tool (ADAT)</vt:lpstr>
      <vt:lpstr>Descargar datos - Advanced Data Access Tool (ADAT)</vt:lpstr>
      <vt:lpstr>Descargar datos - Advanced Data Access Tool (ADAT)</vt:lpstr>
      <vt:lpstr>Descargar datos - Advanced Data Access Tool (ADAT)</vt:lpstr>
      <vt:lpstr>Descargar datos - Advanced Data Access Tool (ADAT)</vt:lpstr>
      <vt:lpstr>Descomprimir el archivo descargardo Explorador de Archivos</vt:lpstr>
      <vt:lpstr>Abrir el archivo descargardo  con formato cvs delimitado por comas</vt:lpstr>
      <vt:lpstr>Abrir el archivo descargardo  con formato cvs delimitado por comas</vt:lpstr>
      <vt:lpstr>Abrir el archivo descargardo  con formato cvs delimitado por comas</vt:lpstr>
      <vt:lpstr>Abrir el archivo descargardo  con formato cvs delimitado por comas</vt:lpstr>
      <vt:lpstr>Abrir el archivo descargardo  con formato cvs delimitado por comas</vt:lpstr>
      <vt:lpstr>Abrir el archivo descargardo  con formato cvs delimitado por comas</vt:lpstr>
      <vt:lpstr>Abrir el archivo descargardo  con formato cvs delimitado por comas</vt:lpstr>
      <vt:lpstr>Abrir el archivo descargardo  con formato cvs delimitado por comas</vt:lpstr>
      <vt:lpstr>Abrir el archivo descargardo  con formato cvs delimitado por comas</vt:lpstr>
      <vt:lpstr>Convertir archivo cvs a formato xls  (de Excel y otras planillas de cálculo)</vt:lpstr>
      <vt:lpstr>Trabajar con el archivo en formato excel (xls)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ana prieto</cp:lastModifiedBy>
  <cp:revision>300</cp:revision>
  <cp:lastPrinted>2018-04-07T17:52:28Z</cp:lastPrinted>
  <dcterms:created xsi:type="dcterms:W3CDTF">2019-01-21T00:24:29Z</dcterms:created>
  <dcterms:modified xsi:type="dcterms:W3CDTF">2019-09-27T12:55:37Z</dcterms:modified>
</cp:coreProperties>
</file>