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3"/>
  </p:notesMasterIdLst>
  <p:sldIdLst>
    <p:sldId id="256" r:id="rId2"/>
    <p:sldId id="257" r:id="rId3"/>
    <p:sldId id="258" r:id="rId4"/>
    <p:sldId id="291" r:id="rId5"/>
    <p:sldId id="414" r:id="rId6"/>
    <p:sldId id="415" r:id="rId7"/>
    <p:sldId id="416" r:id="rId8"/>
    <p:sldId id="417" r:id="rId9"/>
    <p:sldId id="418" r:id="rId10"/>
    <p:sldId id="419" r:id="rId11"/>
    <p:sldId id="420" r:id="rId12"/>
    <p:sldId id="421" r:id="rId13"/>
    <p:sldId id="422" r:id="rId14"/>
    <p:sldId id="423" r:id="rId15"/>
    <p:sldId id="424" r:id="rId16"/>
    <p:sldId id="425" r:id="rId17"/>
    <p:sldId id="426" r:id="rId18"/>
    <p:sldId id="428" r:id="rId19"/>
    <p:sldId id="429" r:id="rId20"/>
    <p:sldId id="430" r:id="rId21"/>
    <p:sldId id="431" r:id="rId22"/>
    <p:sldId id="433" r:id="rId23"/>
    <p:sldId id="427" r:id="rId24"/>
    <p:sldId id="434" r:id="rId25"/>
    <p:sldId id="436" r:id="rId26"/>
    <p:sldId id="432" r:id="rId27"/>
    <p:sldId id="435" r:id="rId28"/>
    <p:sldId id="390" r:id="rId29"/>
    <p:sldId id="401" r:id="rId30"/>
    <p:sldId id="376" r:id="rId31"/>
    <p:sldId id="392" r:id="rId32"/>
    <p:sldId id="377" r:id="rId33"/>
    <p:sldId id="402" r:id="rId34"/>
    <p:sldId id="403" r:id="rId35"/>
    <p:sldId id="404" r:id="rId36"/>
    <p:sldId id="405" r:id="rId37"/>
    <p:sldId id="407" r:id="rId38"/>
    <p:sldId id="395" r:id="rId39"/>
    <p:sldId id="396" r:id="rId40"/>
    <p:sldId id="400" r:id="rId41"/>
    <p:sldId id="406" r:id="rId42"/>
    <p:sldId id="408" r:id="rId43"/>
    <p:sldId id="409" r:id="rId44"/>
    <p:sldId id="410" r:id="rId45"/>
    <p:sldId id="411" r:id="rId46"/>
    <p:sldId id="412" r:id="rId47"/>
    <p:sldId id="413" r:id="rId48"/>
    <p:sldId id="378" r:id="rId49"/>
    <p:sldId id="379" r:id="rId50"/>
    <p:sldId id="393" r:id="rId51"/>
    <p:sldId id="380" r:id="rId52"/>
    <p:sldId id="381" r:id="rId53"/>
    <p:sldId id="382" r:id="rId54"/>
    <p:sldId id="383" r:id="rId55"/>
    <p:sldId id="384" r:id="rId56"/>
    <p:sldId id="394" r:id="rId57"/>
    <p:sldId id="385" r:id="rId58"/>
    <p:sldId id="388" r:id="rId59"/>
    <p:sldId id="391" r:id="rId60"/>
    <p:sldId id="437" r:id="rId61"/>
    <p:sldId id="438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F188"/>
    <a:srgbClr val="B1F6B4"/>
    <a:srgbClr val="F0F0F0"/>
    <a:srgbClr val="323232"/>
    <a:srgbClr val="1A2E5A"/>
    <a:srgbClr val="424C6A"/>
    <a:srgbClr val="AFABAB"/>
    <a:srgbClr val="1B2E5A"/>
    <a:srgbClr val="BE8E2E"/>
    <a:srgbClr val="362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52" autoAdjust="0"/>
    <p:restoredTop sz="93353" autoAdjust="0"/>
  </p:normalViewPr>
  <p:slideViewPr>
    <p:cSldViewPr snapToGrid="0" snapToObjects="1">
      <p:cViewPr varScale="1">
        <p:scale>
          <a:sx n="59" d="100"/>
          <a:sy n="59" d="100"/>
        </p:scale>
        <p:origin x="1312" y="56"/>
      </p:cViewPr>
      <p:guideLst/>
    </p:cSldViewPr>
  </p:slideViewPr>
  <p:outlineViewPr>
    <p:cViewPr>
      <p:scale>
        <a:sx n="33" d="100"/>
        <a:sy n="33" d="100"/>
      </p:scale>
      <p:origin x="0" y="-6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2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ro2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\Documents\ANA%20PRIETO\CEISI\Programas%20internacionales\globe\GLOBE%20Atmosfera\resumen%20de%20mediciones%20en%20el%20CEI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\Documents\ANA%20PRIETO\CEISI\Programas%20internacionales\globe\datos\datos%202010-2011\datos%20hidricos%20argentina\datos%20arreglados%20manchas%20solares%20y%20caudales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uario\Documents\ANA%20PRIETO\Doctorado\Tesis\Clases\Trabajo%20de%20campo\Datos%20trabajo%20de%20campo%20con%20datos.xlsx" TargetMode="External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uario\Documents\ANA%20PRIETO\Doctorado\Tesis\Clases\Trabajo%20de%20campo\Datos%20trabajo%20de%20campo%20con%20datos.xlsx" TargetMode="External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uario\Documents\ANA%20PRIETO\Doctorado\Tesis\Clases\Trabajo%20de%20campo\Datos%20trabajo%20de%20campo%20con%20datos.xlsx" TargetMode="External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uario\Documents\ANA%20PRIETO\Doctorado\Tesis\Clases\Trabajo%20de%20campo\Datos%20trabajo%20de%20campo%20con%20datos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TEMPERATURA </a:t>
            </a:r>
            <a:r>
              <a:rPr lang="en-US" dirty="0"/>
              <a:t>DEL AIRE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Prom_gráfica!$B$1</c:f>
              <c:strCache>
                <c:ptCount val="1"/>
                <c:pt idx="0">
                  <c:v>TEMEPRATURA DEL AIRE</c:v>
                </c:pt>
              </c:strCache>
            </c:strRef>
          </c:tx>
          <c:marker>
            <c:symbol val="none"/>
          </c:marker>
          <c:cat>
            <c:numRef>
              <c:f>Prom_gráfica!$A$2:$A$24</c:f>
              <c:numCache>
                <c:formatCode>h:mm:ss</c:formatCode>
                <c:ptCount val="23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</c:numCache>
            </c:numRef>
          </c:cat>
          <c:val>
            <c:numRef>
              <c:f>Prom_gráfica!$B$2:$B$24</c:f>
              <c:numCache>
                <c:formatCode>General</c:formatCode>
                <c:ptCount val="23"/>
                <c:pt idx="0">
                  <c:v>12.1</c:v>
                </c:pt>
                <c:pt idx="1">
                  <c:v>12.7</c:v>
                </c:pt>
                <c:pt idx="2">
                  <c:v>13.5</c:v>
                </c:pt>
                <c:pt idx="3">
                  <c:v>14.1</c:v>
                </c:pt>
                <c:pt idx="4">
                  <c:v>14.3</c:v>
                </c:pt>
                <c:pt idx="5">
                  <c:v>14.3</c:v>
                </c:pt>
                <c:pt idx="6">
                  <c:v>14.2</c:v>
                </c:pt>
                <c:pt idx="7">
                  <c:v>14.5</c:v>
                </c:pt>
                <c:pt idx="8">
                  <c:v>14.9</c:v>
                </c:pt>
                <c:pt idx="9">
                  <c:v>17.100000000000001</c:v>
                </c:pt>
                <c:pt idx="10">
                  <c:v>19.2</c:v>
                </c:pt>
                <c:pt idx="11">
                  <c:v>20.9</c:v>
                </c:pt>
                <c:pt idx="12">
                  <c:v>21.1</c:v>
                </c:pt>
                <c:pt idx="13">
                  <c:v>22.6</c:v>
                </c:pt>
                <c:pt idx="14">
                  <c:v>21.6</c:v>
                </c:pt>
                <c:pt idx="15">
                  <c:v>22.1</c:v>
                </c:pt>
                <c:pt idx="16">
                  <c:v>20</c:v>
                </c:pt>
                <c:pt idx="17">
                  <c:v>18.600000000000001</c:v>
                </c:pt>
                <c:pt idx="18">
                  <c:v>17</c:v>
                </c:pt>
                <c:pt idx="19">
                  <c:v>15.7</c:v>
                </c:pt>
                <c:pt idx="20">
                  <c:v>14.8</c:v>
                </c:pt>
                <c:pt idx="21">
                  <c:v>13.9</c:v>
                </c:pt>
                <c:pt idx="22">
                  <c:v>13.9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053-4FFD-9F78-C3381B741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74817280"/>
        <c:axId val="1674818368"/>
      </c:lineChart>
      <c:catAx>
        <c:axId val="1674817280"/>
        <c:scaling>
          <c:orientation val="minMax"/>
        </c:scaling>
        <c:delete val="0"/>
        <c:axPos val="b"/>
        <c:numFmt formatCode="h:mm:ss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AR"/>
          </a:p>
        </c:txPr>
        <c:crossAx val="1674818368"/>
        <c:crosses val="autoZero"/>
        <c:auto val="1"/>
        <c:lblAlgn val="ctr"/>
        <c:lblOffset val="100"/>
        <c:noMultiLvlLbl val="0"/>
      </c:catAx>
      <c:valAx>
        <c:axId val="1674818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s-AR"/>
          </a:p>
        </c:txPr>
        <c:crossAx val="167481728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Folha2!$F$1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Folha2!$E$2:$E$11</c:f>
              <c:numCache>
                <c:formatCode>0</c:formatCode>
                <c:ptCount val="10"/>
                <c:pt idx="0">
                  <c:v>19.399999999999999</c:v>
                </c:pt>
                <c:pt idx="1">
                  <c:v>19.5</c:v>
                </c:pt>
                <c:pt idx="2">
                  <c:v>20.9</c:v>
                </c:pt>
                <c:pt idx="3">
                  <c:v>22.3</c:v>
                </c:pt>
                <c:pt idx="4">
                  <c:v>23.2</c:v>
                </c:pt>
                <c:pt idx="5">
                  <c:v>23.6</c:v>
                </c:pt>
                <c:pt idx="6">
                  <c:v>25.3</c:v>
                </c:pt>
                <c:pt idx="7">
                  <c:v>25.7</c:v>
                </c:pt>
                <c:pt idx="8">
                  <c:v>26.6</c:v>
                </c:pt>
                <c:pt idx="9">
                  <c:v>27.5</c:v>
                </c:pt>
              </c:numCache>
            </c:numRef>
          </c:cat>
          <c:val>
            <c:numRef>
              <c:f>Folha2!$F$2:$F$11</c:f>
              <c:numCache>
                <c:formatCode>0</c:formatCode>
                <c:ptCount val="10"/>
                <c:pt idx="0">
                  <c:v>4.166666666666667</c:v>
                </c:pt>
                <c:pt idx="1">
                  <c:v>29.166666666666668</c:v>
                </c:pt>
                <c:pt idx="2">
                  <c:v>8.3333333333333339</c:v>
                </c:pt>
                <c:pt idx="3">
                  <c:v>8.3333333333333339</c:v>
                </c:pt>
                <c:pt idx="4">
                  <c:v>8.3333333333333339</c:v>
                </c:pt>
                <c:pt idx="5">
                  <c:v>8.3333333333333339</c:v>
                </c:pt>
                <c:pt idx="6">
                  <c:v>4.166666666666667</c:v>
                </c:pt>
                <c:pt idx="7">
                  <c:v>4.166666666666667</c:v>
                </c:pt>
                <c:pt idx="8">
                  <c:v>4.166666666666667</c:v>
                </c:pt>
                <c:pt idx="9">
                  <c:v>20.833333333333332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3A-4629-8DC6-45281C87F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7852896"/>
        <c:axId val="2057850720"/>
      </c:barChart>
      <c:catAx>
        <c:axId val="20578528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PT" sz="1200"/>
                  <a:t>Temperatura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A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57850720"/>
        <c:crosses val="autoZero"/>
        <c:auto val="1"/>
        <c:lblAlgn val="ctr"/>
        <c:lblOffset val="100"/>
        <c:noMultiLvlLbl val="0"/>
      </c:catAx>
      <c:valAx>
        <c:axId val="205785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A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5785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53979651075457E-2"/>
          <c:y val="3.9886858802843816E-2"/>
          <c:w val="0.90045432414342452"/>
          <c:h val="0.69085824223428383"/>
        </c:manualLayout>
      </c:layout>
      <c:lineChart>
        <c:grouping val="standard"/>
        <c:varyColors val="0"/>
        <c:ser>
          <c:idx val="0"/>
          <c:order val="0"/>
          <c:tx>
            <c:strRef>
              <c:f>DOS_GRA!$B$1</c:f>
              <c:strCache>
                <c:ptCount val="1"/>
                <c:pt idx="0">
                  <c:v>MAX</c:v>
                </c:pt>
              </c:strCache>
            </c:strRef>
          </c:tx>
          <c:marker>
            <c:symbol val="none"/>
          </c:marker>
          <c:cat>
            <c:numRef>
              <c:f>DOS_GRA!$A$2:$A$25</c:f>
              <c:numCache>
                <c:formatCode>d\-mmm</c:formatCode>
                <c:ptCount val="24"/>
                <c:pt idx="0">
                  <c:v>41615</c:v>
                </c:pt>
                <c:pt idx="1">
                  <c:v>41616</c:v>
                </c:pt>
                <c:pt idx="2">
                  <c:v>41617</c:v>
                </c:pt>
                <c:pt idx="3">
                  <c:v>41618</c:v>
                </c:pt>
                <c:pt idx="4">
                  <c:v>41619</c:v>
                </c:pt>
                <c:pt idx="5">
                  <c:v>41620</c:v>
                </c:pt>
                <c:pt idx="6">
                  <c:v>41621</c:v>
                </c:pt>
                <c:pt idx="7">
                  <c:v>41622</c:v>
                </c:pt>
                <c:pt idx="8">
                  <c:v>41623</c:v>
                </c:pt>
                <c:pt idx="9">
                  <c:v>41624</c:v>
                </c:pt>
                <c:pt idx="10">
                  <c:v>41625</c:v>
                </c:pt>
                <c:pt idx="11">
                  <c:v>41626</c:v>
                </c:pt>
                <c:pt idx="12">
                  <c:v>41627</c:v>
                </c:pt>
                <c:pt idx="13">
                  <c:v>41628</c:v>
                </c:pt>
                <c:pt idx="14">
                  <c:v>41629</c:v>
                </c:pt>
                <c:pt idx="15">
                  <c:v>41630</c:v>
                </c:pt>
                <c:pt idx="16">
                  <c:v>41631</c:v>
                </c:pt>
                <c:pt idx="17">
                  <c:v>41632</c:v>
                </c:pt>
                <c:pt idx="18">
                  <c:v>41633</c:v>
                </c:pt>
                <c:pt idx="19">
                  <c:v>41634</c:v>
                </c:pt>
                <c:pt idx="20">
                  <c:v>41635</c:v>
                </c:pt>
                <c:pt idx="21">
                  <c:v>41636</c:v>
                </c:pt>
                <c:pt idx="22">
                  <c:v>41637</c:v>
                </c:pt>
                <c:pt idx="23">
                  <c:v>41638</c:v>
                </c:pt>
              </c:numCache>
            </c:numRef>
          </c:cat>
          <c:val>
            <c:numRef>
              <c:f>DOS_GRA!$B$2:$B$25</c:f>
              <c:numCache>
                <c:formatCode>General</c:formatCode>
                <c:ptCount val="24"/>
                <c:pt idx="0">
                  <c:v>25.843800000000002</c:v>
                </c:pt>
                <c:pt idx="1">
                  <c:v>25.213899999999999</c:v>
                </c:pt>
                <c:pt idx="2">
                  <c:v>24.670999999999999</c:v>
                </c:pt>
                <c:pt idx="3">
                  <c:v>24.164300000000001</c:v>
                </c:pt>
                <c:pt idx="4">
                  <c:v>23.898</c:v>
                </c:pt>
                <c:pt idx="5">
                  <c:v>28.908200000000001</c:v>
                </c:pt>
                <c:pt idx="6">
                  <c:v>32.927100000000003</c:v>
                </c:pt>
                <c:pt idx="7">
                  <c:v>27.408300000000001</c:v>
                </c:pt>
                <c:pt idx="8">
                  <c:v>25.8368</c:v>
                </c:pt>
                <c:pt idx="9">
                  <c:v>25.55</c:v>
                </c:pt>
                <c:pt idx="10">
                  <c:v>25.4663</c:v>
                </c:pt>
                <c:pt idx="11">
                  <c:v>25.326000000000001</c:v>
                </c:pt>
                <c:pt idx="12">
                  <c:v>24.856400000000001</c:v>
                </c:pt>
                <c:pt idx="13">
                  <c:v>25.404399999999999</c:v>
                </c:pt>
                <c:pt idx="14">
                  <c:v>28.6357</c:v>
                </c:pt>
                <c:pt idx="15">
                  <c:v>26.831600000000002</c:v>
                </c:pt>
                <c:pt idx="16">
                  <c:v>26.132100000000001</c:v>
                </c:pt>
                <c:pt idx="17">
                  <c:v>25.272600000000001</c:v>
                </c:pt>
                <c:pt idx="18">
                  <c:v>24.6525</c:v>
                </c:pt>
                <c:pt idx="19">
                  <c:v>23.980499999999999</c:v>
                </c:pt>
                <c:pt idx="20">
                  <c:v>23.7638</c:v>
                </c:pt>
                <c:pt idx="21">
                  <c:v>27.234500000000001</c:v>
                </c:pt>
                <c:pt idx="22">
                  <c:v>31.782299999999999</c:v>
                </c:pt>
                <c:pt idx="23">
                  <c:v>26.809200000000001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95D-437C-8FC1-4818BEE722DC}"/>
            </c:ext>
          </c:extLst>
        </c:ser>
        <c:ser>
          <c:idx val="1"/>
          <c:order val="1"/>
          <c:tx>
            <c:strRef>
              <c:f>DOS_GRA!$C$1</c:f>
              <c:strCache>
                <c:ptCount val="1"/>
                <c:pt idx="0">
                  <c:v>MIN</c:v>
                </c:pt>
              </c:strCache>
            </c:strRef>
          </c:tx>
          <c:marker>
            <c:symbol val="none"/>
          </c:marker>
          <c:cat>
            <c:numRef>
              <c:f>DOS_GRA!$A$2:$A$25</c:f>
              <c:numCache>
                <c:formatCode>d\-mmm</c:formatCode>
                <c:ptCount val="24"/>
                <c:pt idx="0">
                  <c:v>41615</c:v>
                </c:pt>
                <c:pt idx="1">
                  <c:v>41616</c:v>
                </c:pt>
                <c:pt idx="2">
                  <c:v>41617</c:v>
                </c:pt>
                <c:pt idx="3">
                  <c:v>41618</c:v>
                </c:pt>
                <c:pt idx="4">
                  <c:v>41619</c:v>
                </c:pt>
                <c:pt idx="5">
                  <c:v>41620</c:v>
                </c:pt>
                <c:pt idx="6">
                  <c:v>41621</c:v>
                </c:pt>
                <c:pt idx="7">
                  <c:v>41622</c:v>
                </c:pt>
                <c:pt idx="8">
                  <c:v>41623</c:v>
                </c:pt>
                <c:pt idx="9">
                  <c:v>41624</c:v>
                </c:pt>
                <c:pt idx="10">
                  <c:v>41625</c:v>
                </c:pt>
                <c:pt idx="11">
                  <c:v>41626</c:v>
                </c:pt>
                <c:pt idx="12">
                  <c:v>41627</c:v>
                </c:pt>
                <c:pt idx="13">
                  <c:v>41628</c:v>
                </c:pt>
                <c:pt idx="14">
                  <c:v>41629</c:v>
                </c:pt>
                <c:pt idx="15">
                  <c:v>41630</c:v>
                </c:pt>
                <c:pt idx="16">
                  <c:v>41631</c:v>
                </c:pt>
                <c:pt idx="17">
                  <c:v>41632</c:v>
                </c:pt>
                <c:pt idx="18">
                  <c:v>41633</c:v>
                </c:pt>
                <c:pt idx="19">
                  <c:v>41634</c:v>
                </c:pt>
                <c:pt idx="20">
                  <c:v>41635</c:v>
                </c:pt>
                <c:pt idx="21">
                  <c:v>41636</c:v>
                </c:pt>
                <c:pt idx="22">
                  <c:v>41637</c:v>
                </c:pt>
                <c:pt idx="23">
                  <c:v>41638</c:v>
                </c:pt>
              </c:numCache>
            </c:numRef>
          </c:cat>
          <c:val>
            <c:numRef>
              <c:f>DOS_GRA!$C$2:$C$25</c:f>
              <c:numCache>
                <c:formatCode>General</c:formatCode>
                <c:ptCount val="24"/>
                <c:pt idx="0">
                  <c:v>16</c:v>
                </c:pt>
                <c:pt idx="1">
                  <c:v>14</c:v>
                </c:pt>
                <c:pt idx="2">
                  <c:v>15</c:v>
                </c:pt>
                <c:pt idx="3">
                  <c:v>13</c:v>
                </c:pt>
                <c:pt idx="4">
                  <c:v>18</c:v>
                </c:pt>
                <c:pt idx="5">
                  <c:v>19</c:v>
                </c:pt>
                <c:pt idx="6">
                  <c:v>15</c:v>
                </c:pt>
                <c:pt idx="7">
                  <c:v>13</c:v>
                </c:pt>
                <c:pt idx="8">
                  <c:v>13</c:v>
                </c:pt>
                <c:pt idx="9">
                  <c:v>14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15</c:v>
                </c:pt>
                <c:pt idx="14">
                  <c:v>18</c:v>
                </c:pt>
                <c:pt idx="15">
                  <c:v>19</c:v>
                </c:pt>
                <c:pt idx="16">
                  <c:v>16</c:v>
                </c:pt>
                <c:pt idx="17">
                  <c:v>14</c:v>
                </c:pt>
                <c:pt idx="18">
                  <c:v>15</c:v>
                </c:pt>
                <c:pt idx="19">
                  <c:v>14</c:v>
                </c:pt>
                <c:pt idx="20">
                  <c:v>17</c:v>
                </c:pt>
                <c:pt idx="21">
                  <c:v>16</c:v>
                </c:pt>
                <c:pt idx="22">
                  <c:v>18</c:v>
                </c:pt>
                <c:pt idx="23">
                  <c:v>17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95D-437C-8FC1-4818BEE72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7853440"/>
        <c:axId val="2057849632"/>
      </c:lineChart>
      <c:dateAx>
        <c:axId val="2057853440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AR"/>
          </a:p>
        </c:txPr>
        <c:crossAx val="2057849632"/>
        <c:crosses val="autoZero"/>
        <c:auto val="1"/>
        <c:lblOffset val="100"/>
        <c:baseTimeUnit val="days"/>
      </c:dateAx>
      <c:valAx>
        <c:axId val="20578496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s-AR" sz="1200" dirty="0" smtClean="0"/>
                  <a:t>Temperaturas</a:t>
                </a:r>
                <a:r>
                  <a:rPr lang="es-AR" sz="1200" baseline="0" dirty="0" smtClean="0"/>
                  <a:t> (°C)</a:t>
                </a:r>
                <a:endParaRPr lang="es-AR" sz="12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AR"/>
          </a:p>
        </c:txPr>
        <c:crossAx val="205785344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AR"/>
              <a:t>Lluvias anuales - CEI "San Ignacio"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Precipitaciones!$A$12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Precipitaciones!$A$4:$A$12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Precipitaciones!$B$4:$B$12</c:f>
              <c:numCache>
                <c:formatCode>General</c:formatCode>
                <c:ptCount val="9"/>
                <c:pt idx="0">
                  <c:v>1008.4</c:v>
                </c:pt>
                <c:pt idx="1">
                  <c:v>1017.6999999999999</c:v>
                </c:pt>
                <c:pt idx="2">
                  <c:v>706.9</c:v>
                </c:pt>
                <c:pt idx="3">
                  <c:v>519.20000000000005</c:v>
                </c:pt>
                <c:pt idx="4">
                  <c:v>607.29999999999995</c:v>
                </c:pt>
                <c:pt idx="5">
                  <c:v>595.9</c:v>
                </c:pt>
                <c:pt idx="6">
                  <c:v>645.29999999999995</c:v>
                </c:pt>
                <c:pt idx="7">
                  <c:v>610.9</c:v>
                </c:pt>
                <c:pt idx="8">
                  <c:v>591.90000000000009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9003088"/>
        <c:axId val="1549004720"/>
      </c:barChart>
      <c:catAx>
        <c:axId val="1549003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AR"/>
                  <a:t>Años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AR"/>
          </a:p>
        </c:txPr>
        <c:crossAx val="1549004720"/>
        <c:crosses val="autoZero"/>
        <c:auto val="1"/>
        <c:lblAlgn val="ctr"/>
        <c:lblOffset val="100"/>
        <c:noMultiLvlLbl val="0"/>
      </c:catAx>
      <c:valAx>
        <c:axId val="15490047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AR"/>
                  <a:t>Lluvias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AR"/>
          </a:p>
        </c:txPr>
        <c:crossAx val="1549003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A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 sz="1400"/>
              <a:t>Relación entre caudales (Río</a:t>
            </a:r>
            <a:r>
              <a:rPr lang="es-AR" sz="1400" baseline="0"/>
              <a:t> Colorado) y manchas solares - 1941 a 2004</a:t>
            </a:r>
            <a:endParaRPr lang="es-AR" sz="1400"/>
          </a:p>
        </c:rich>
      </c:tx>
      <c:layout>
        <c:manualLayout>
          <c:xMode val="edge"/>
          <c:yMode val="edge"/>
          <c:x val="0.22659199239861813"/>
          <c:y val="4.5307443365695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Hoja1!$B$1</c:f>
              <c:strCache>
                <c:ptCount val="1"/>
                <c:pt idx="0">
                  <c:v>Stand. Manchas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Hoja1!$A$2:$A$65</c:f>
              <c:numCache>
                <c:formatCode>General</c:formatCode>
                <c:ptCount val="64"/>
                <c:pt idx="0">
                  <c:v>1941</c:v>
                </c:pt>
                <c:pt idx="1">
                  <c:v>1942</c:v>
                </c:pt>
                <c:pt idx="2">
                  <c:v>1943</c:v>
                </c:pt>
                <c:pt idx="3">
                  <c:v>1944</c:v>
                </c:pt>
                <c:pt idx="4">
                  <c:v>1945</c:v>
                </c:pt>
                <c:pt idx="5">
                  <c:v>1946</c:v>
                </c:pt>
                <c:pt idx="6">
                  <c:v>1947</c:v>
                </c:pt>
                <c:pt idx="7">
                  <c:v>1948</c:v>
                </c:pt>
                <c:pt idx="8">
                  <c:v>1949</c:v>
                </c:pt>
                <c:pt idx="9">
                  <c:v>1950</c:v>
                </c:pt>
                <c:pt idx="10">
                  <c:v>1951</c:v>
                </c:pt>
                <c:pt idx="11">
                  <c:v>1952</c:v>
                </c:pt>
                <c:pt idx="12">
                  <c:v>1953</c:v>
                </c:pt>
                <c:pt idx="13">
                  <c:v>1954</c:v>
                </c:pt>
                <c:pt idx="14">
                  <c:v>1955</c:v>
                </c:pt>
                <c:pt idx="15">
                  <c:v>1956</c:v>
                </c:pt>
                <c:pt idx="16">
                  <c:v>1957</c:v>
                </c:pt>
                <c:pt idx="17">
                  <c:v>1958</c:v>
                </c:pt>
                <c:pt idx="18">
                  <c:v>1959</c:v>
                </c:pt>
                <c:pt idx="19">
                  <c:v>1960</c:v>
                </c:pt>
                <c:pt idx="20">
                  <c:v>1961</c:v>
                </c:pt>
                <c:pt idx="21">
                  <c:v>1962</c:v>
                </c:pt>
                <c:pt idx="22">
                  <c:v>1963</c:v>
                </c:pt>
                <c:pt idx="23">
                  <c:v>1964</c:v>
                </c:pt>
                <c:pt idx="24">
                  <c:v>1965</c:v>
                </c:pt>
                <c:pt idx="25">
                  <c:v>1966</c:v>
                </c:pt>
                <c:pt idx="26">
                  <c:v>1967</c:v>
                </c:pt>
                <c:pt idx="27">
                  <c:v>1968</c:v>
                </c:pt>
                <c:pt idx="28">
                  <c:v>1969</c:v>
                </c:pt>
                <c:pt idx="29">
                  <c:v>1970</c:v>
                </c:pt>
                <c:pt idx="30">
                  <c:v>1971</c:v>
                </c:pt>
                <c:pt idx="31">
                  <c:v>1972</c:v>
                </c:pt>
                <c:pt idx="32">
                  <c:v>1973</c:v>
                </c:pt>
                <c:pt idx="33">
                  <c:v>1974</c:v>
                </c:pt>
                <c:pt idx="34">
                  <c:v>1975</c:v>
                </c:pt>
                <c:pt idx="35">
                  <c:v>1976</c:v>
                </c:pt>
                <c:pt idx="36">
                  <c:v>1977</c:v>
                </c:pt>
                <c:pt idx="37">
                  <c:v>1978</c:v>
                </c:pt>
                <c:pt idx="38">
                  <c:v>1979</c:v>
                </c:pt>
                <c:pt idx="39">
                  <c:v>1980</c:v>
                </c:pt>
                <c:pt idx="40">
                  <c:v>1981</c:v>
                </c:pt>
                <c:pt idx="41">
                  <c:v>1982</c:v>
                </c:pt>
                <c:pt idx="42">
                  <c:v>1983</c:v>
                </c:pt>
                <c:pt idx="43">
                  <c:v>1984</c:v>
                </c:pt>
                <c:pt idx="44">
                  <c:v>1985</c:v>
                </c:pt>
                <c:pt idx="45">
                  <c:v>1986</c:v>
                </c:pt>
                <c:pt idx="46">
                  <c:v>1987</c:v>
                </c:pt>
                <c:pt idx="47">
                  <c:v>1988</c:v>
                </c:pt>
                <c:pt idx="48">
                  <c:v>1989</c:v>
                </c:pt>
                <c:pt idx="49">
                  <c:v>1990</c:v>
                </c:pt>
                <c:pt idx="50">
                  <c:v>1991</c:v>
                </c:pt>
                <c:pt idx="51">
                  <c:v>1992</c:v>
                </c:pt>
                <c:pt idx="52">
                  <c:v>1993</c:v>
                </c:pt>
                <c:pt idx="53">
                  <c:v>1994</c:v>
                </c:pt>
                <c:pt idx="54">
                  <c:v>1995</c:v>
                </c:pt>
                <c:pt idx="55">
                  <c:v>1996</c:v>
                </c:pt>
                <c:pt idx="56">
                  <c:v>1997</c:v>
                </c:pt>
                <c:pt idx="57">
                  <c:v>1998</c:v>
                </c:pt>
                <c:pt idx="58">
                  <c:v>1999</c:v>
                </c:pt>
                <c:pt idx="59">
                  <c:v>2000</c:v>
                </c:pt>
                <c:pt idx="60">
                  <c:v>2001</c:v>
                </c:pt>
                <c:pt idx="61">
                  <c:v>2002</c:v>
                </c:pt>
                <c:pt idx="62">
                  <c:v>2003</c:v>
                </c:pt>
                <c:pt idx="63">
                  <c:v>2004</c:v>
                </c:pt>
              </c:numCache>
            </c:numRef>
          </c:cat>
          <c:val>
            <c:numRef>
              <c:f>Hoja1!$B$2:$B$65</c:f>
              <c:numCache>
                <c:formatCode>0.0</c:formatCode>
                <c:ptCount val="64"/>
                <c:pt idx="0">
                  <c:v>-0.34599156118143459</c:v>
                </c:pt>
                <c:pt idx="1">
                  <c:v>-0.70253164556962022</c:v>
                </c:pt>
                <c:pt idx="2">
                  <c:v>-1.0042194092827004</c:v>
                </c:pt>
                <c:pt idx="3">
                  <c:v>-1.1455696202531644</c:v>
                </c:pt>
                <c:pt idx="4">
                  <c:v>-0.64767932489451474</c:v>
                </c:pt>
                <c:pt idx="5">
                  <c:v>0.60548523206751048</c:v>
                </c:pt>
                <c:pt idx="6">
                  <c:v>1.8502109704641347</c:v>
                </c:pt>
                <c:pt idx="7">
                  <c:v>1.527426160337553</c:v>
                </c:pt>
                <c:pt idx="8">
                  <c:v>1.4936708860759491</c:v>
                </c:pt>
                <c:pt idx="9">
                  <c:v>0.42194092827004237</c:v>
                </c:pt>
                <c:pt idx="10">
                  <c:v>0.11603375527426175</c:v>
                </c:pt>
                <c:pt idx="11">
                  <c:v>-0.68354430379746833</c:v>
                </c:pt>
                <c:pt idx="12">
                  <c:v>-1.0548523206751055</c:v>
                </c:pt>
                <c:pt idx="13">
                  <c:v>-1.2552742616033756</c:v>
                </c:pt>
                <c:pt idx="14">
                  <c:v>-0.54641350210970463</c:v>
                </c:pt>
                <c:pt idx="15">
                  <c:v>1.6413502109704639</c:v>
                </c:pt>
                <c:pt idx="16">
                  <c:v>2.664556962025316</c:v>
                </c:pt>
                <c:pt idx="17">
                  <c:v>2.5506329113924053</c:v>
                </c:pt>
                <c:pt idx="18">
                  <c:v>2.0063291139240507</c:v>
                </c:pt>
                <c:pt idx="19">
                  <c:v>1.0210970464135021</c:v>
                </c:pt>
                <c:pt idx="20">
                  <c:v>-0.2109704641350211</c:v>
                </c:pt>
                <c:pt idx="21">
                  <c:v>-0.55485232067510548</c:v>
                </c:pt>
                <c:pt idx="22">
                  <c:v>-0.759493670886076</c:v>
                </c:pt>
                <c:pt idx="23">
                  <c:v>-1.1329113924050633</c:v>
                </c:pt>
                <c:pt idx="24">
                  <c:v>-1.0295358649789028</c:v>
                </c:pt>
                <c:pt idx="25">
                  <c:v>-0.35654008438818563</c:v>
                </c:pt>
                <c:pt idx="26">
                  <c:v>0.63080168776371304</c:v>
                </c:pt>
                <c:pt idx="27">
                  <c:v>0.88607594936708878</c:v>
                </c:pt>
                <c:pt idx="28">
                  <c:v>0.87763713080168781</c:v>
                </c:pt>
                <c:pt idx="29">
                  <c:v>0.85654008438818574</c:v>
                </c:pt>
                <c:pt idx="30">
                  <c:v>5.6962025316455611E-2</c:v>
                </c:pt>
                <c:pt idx="31">
                  <c:v>0.1054852320675107</c:v>
                </c:pt>
                <c:pt idx="32">
                  <c:v>-0.54641350210970463</c:v>
                </c:pt>
                <c:pt idx="33">
                  <c:v>-0.620253164556962</c:v>
                </c:pt>
                <c:pt idx="34">
                  <c:v>-1.0210970464135021</c:v>
                </c:pt>
                <c:pt idx="35">
                  <c:v>-1.0822784810126582</c:v>
                </c:pt>
                <c:pt idx="36">
                  <c:v>-0.76793248945147674</c:v>
                </c:pt>
                <c:pt idx="37">
                  <c:v>0.60337552742616041</c:v>
                </c:pt>
                <c:pt idx="38">
                  <c:v>1.9303797468354431</c:v>
                </c:pt>
                <c:pt idx="39">
                  <c:v>1.9135021097046412</c:v>
                </c:pt>
                <c:pt idx="40">
                  <c:v>1.6139240506329113</c:v>
                </c:pt>
                <c:pt idx="41">
                  <c:v>1.0970464135021099</c:v>
                </c:pt>
                <c:pt idx="42">
                  <c:v>5.6962025316455611E-2</c:v>
                </c:pt>
                <c:pt idx="43">
                  <c:v>-0.379746835443038</c:v>
                </c:pt>
                <c:pt idx="44">
                  <c:v>-0.97046413502109707</c:v>
                </c:pt>
                <c:pt idx="45">
                  <c:v>-1.0654008438818565</c:v>
                </c:pt>
                <c:pt idx="46">
                  <c:v>-0.72784810126582278</c:v>
                </c:pt>
                <c:pt idx="47">
                  <c:v>0.76582278481012667</c:v>
                </c:pt>
                <c:pt idx="48">
                  <c:v>1.9767932489451474</c:v>
                </c:pt>
                <c:pt idx="49">
                  <c:v>1.6518987341772149</c:v>
                </c:pt>
                <c:pt idx="50">
                  <c:v>1.7278481012658229</c:v>
                </c:pt>
                <c:pt idx="51">
                  <c:v>0.64556962025316456</c:v>
                </c:pt>
                <c:pt idx="52">
                  <c:v>-0.19409282700421931</c:v>
                </c:pt>
                <c:pt idx="53">
                  <c:v>-0.71729957805907174</c:v>
                </c:pt>
                <c:pt idx="54">
                  <c:v>-0.97046413502109707</c:v>
                </c:pt>
                <c:pt idx="55">
                  <c:v>-1.1666666666666667</c:v>
                </c:pt>
                <c:pt idx="56">
                  <c:v>-0.89451476793248941</c:v>
                </c:pt>
                <c:pt idx="57">
                  <c:v>8.4388185654008137E-3</c:v>
                </c:pt>
                <c:pt idx="58">
                  <c:v>0.620253164556962</c:v>
                </c:pt>
                <c:pt idx="59">
                  <c:v>1.1624472573839664</c:v>
                </c:pt>
                <c:pt idx="60">
                  <c:v>0.99156118143459937</c:v>
                </c:pt>
                <c:pt idx="61">
                  <c:v>0.8459915611814347</c:v>
                </c:pt>
                <c:pt idx="62">
                  <c:v>-4.2194092827003322E-3</c:v>
                </c:pt>
                <c:pt idx="63">
                  <c:v>-0.49578059071729957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Hoja1!$C$1</c:f>
              <c:strCache>
                <c:ptCount val="1"/>
                <c:pt idx="0">
                  <c:v>Stand Colorado Min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Hoja1!$A$2:$A$65</c:f>
              <c:numCache>
                <c:formatCode>General</c:formatCode>
                <c:ptCount val="64"/>
                <c:pt idx="0">
                  <c:v>1941</c:v>
                </c:pt>
                <c:pt idx="1">
                  <c:v>1942</c:v>
                </c:pt>
                <c:pt idx="2">
                  <c:v>1943</c:v>
                </c:pt>
                <c:pt idx="3">
                  <c:v>1944</c:v>
                </c:pt>
                <c:pt idx="4">
                  <c:v>1945</c:v>
                </c:pt>
                <c:pt idx="5">
                  <c:v>1946</c:v>
                </c:pt>
                <c:pt idx="6">
                  <c:v>1947</c:v>
                </c:pt>
                <c:pt idx="7">
                  <c:v>1948</c:v>
                </c:pt>
                <c:pt idx="8">
                  <c:v>1949</c:v>
                </c:pt>
                <c:pt idx="9">
                  <c:v>1950</c:v>
                </c:pt>
                <c:pt idx="10">
                  <c:v>1951</c:v>
                </c:pt>
                <c:pt idx="11">
                  <c:v>1952</c:v>
                </c:pt>
                <c:pt idx="12">
                  <c:v>1953</c:v>
                </c:pt>
                <c:pt idx="13">
                  <c:v>1954</c:v>
                </c:pt>
                <c:pt idx="14">
                  <c:v>1955</c:v>
                </c:pt>
                <c:pt idx="15">
                  <c:v>1956</c:v>
                </c:pt>
                <c:pt idx="16">
                  <c:v>1957</c:v>
                </c:pt>
                <c:pt idx="17">
                  <c:v>1958</c:v>
                </c:pt>
                <c:pt idx="18">
                  <c:v>1959</c:v>
                </c:pt>
                <c:pt idx="19">
                  <c:v>1960</c:v>
                </c:pt>
                <c:pt idx="20">
                  <c:v>1961</c:v>
                </c:pt>
                <c:pt idx="21">
                  <c:v>1962</c:v>
                </c:pt>
                <c:pt idx="22">
                  <c:v>1963</c:v>
                </c:pt>
                <c:pt idx="23">
                  <c:v>1964</c:v>
                </c:pt>
                <c:pt idx="24">
                  <c:v>1965</c:v>
                </c:pt>
                <c:pt idx="25">
                  <c:v>1966</c:v>
                </c:pt>
                <c:pt idx="26">
                  <c:v>1967</c:v>
                </c:pt>
                <c:pt idx="27">
                  <c:v>1968</c:v>
                </c:pt>
                <c:pt idx="28">
                  <c:v>1969</c:v>
                </c:pt>
                <c:pt idx="29">
                  <c:v>1970</c:v>
                </c:pt>
                <c:pt idx="30">
                  <c:v>1971</c:v>
                </c:pt>
                <c:pt idx="31">
                  <c:v>1972</c:v>
                </c:pt>
                <c:pt idx="32">
                  <c:v>1973</c:v>
                </c:pt>
                <c:pt idx="33">
                  <c:v>1974</c:v>
                </c:pt>
                <c:pt idx="34">
                  <c:v>1975</c:v>
                </c:pt>
                <c:pt idx="35">
                  <c:v>1976</c:v>
                </c:pt>
                <c:pt idx="36">
                  <c:v>1977</c:v>
                </c:pt>
                <c:pt idx="37">
                  <c:v>1978</c:v>
                </c:pt>
                <c:pt idx="38">
                  <c:v>1979</c:v>
                </c:pt>
                <c:pt idx="39">
                  <c:v>1980</c:v>
                </c:pt>
                <c:pt idx="40">
                  <c:v>1981</c:v>
                </c:pt>
                <c:pt idx="41">
                  <c:v>1982</c:v>
                </c:pt>
                <c:pt idx="42">
                  <c:v>1983</c:v>
                </c:pt>
                <c:pt idx="43">
                  <c:v>1984</c:v>
                </c:pt>
                <c:pt idx="44">
                  <c:v>1985</c:v>
                </c:pt>
                <c:pt idx="45">
                  <c:v>1986</c:v>
                </c:pt>
                <c:pt idx="46">
                  <c:v>1987</c:v>
                </c:pt>
                <c:pt idx="47">
                  <c:v>1988</c:v>
                </c:pt>
                <c:pt idx="48">
                  <c:v>1989</c:v>
                </c:pt>
                <c:pt idx="49">
                  <c:v>1990</c:v>
                </c:pt>
                <c:pt idx="50">
                  <c:v>1991</c:v>
                </c:pt>
                <c:pt idx="51">
                  <c:v>1992</c:v>
                </c:pt>
                <c:pt idx="52">
                  <c:v>1993</c:v>
                </c:pt>
                <c:pt idx="53">
                  <c:v>1994</c:v>
                </c:pt>
                <c:pt idx="54">
                  <c:v>1995</c:v>
                </c:pt>
                <c:pt idx="55">
                  <c:v>1996</c:v>
                </c:pt>
                <c:pt idx="56">
                  <c:v>1997</c:v>
                </c:pt>
                <c:pt idx="57">
                  <c:v>1998</c:v>
                </c:pt>
                <c:pt idx="58">
                  <c:v>1999</c:v>
                </c:pt>
                <c:pt idx="59">
                  <c:v>2000</c:v>
                </c:pt>
                <c:pt idx="60">
                  <c:v>2001</c:v>
                </c:pt>
                <c:pt idx="61">
                  <c:v>2002</c:v>
                </c:pt>
                <c:pt idx="62">
                  <c:v>2003</c:v>
                </c:pt>
                <c:pt idx="63">
                  <c:v>2004</c:v>
                </c:pt>
              </c:numCache>
            </c:numRef>
          </c:cat>
          <c:val>
            <c:numRef>
              <c:f>Hoja1!$C$2:$C$65</c:f>
              <c:numCache>
                <c:formatCode>0.0</c:formatCode>
                <c:ptCount val="64"/>
                <c:pt idx="0">
                  <c:v>2.6395348837209305</c:v>
                </c:pt>
                <c:pt idx="1">
                  <c:v>2.9883720930232558</c:v>
                </c:pt>
                <c:pt idx="2">
                  <c:v>0.37209302325581389</c:v>
                </c:pt>
                <c:pt idx="3">
                  <c:v>-0.44186046511627919</c:v>
                </c:pt>
                <c:pt idx="4">
                  <c:v>-0.20930232558139544</c:v>
                </c:pt>
                <c:pt idx="5">
                  <c:v>-0.9651162790697676</c:v>
                </c:pt>
                <c:pt idx="6">
                  <c:v>-1.430232558139535</c:v>
                </c:pt>
                <c:pt idx="7">
                  <c:v>-1.1395348837209303</c:v>
                </c:pt>
                <c:pt idx="8">
                  <c:v>-0.9651162790697676</c:v>
                </c:pt>
                <c:pt idx="9">
                  <c:v>-9.302325581395357E-2</c:v>
                </c:pt>
                <c:pt idx="10">
                  <c:v>-0.50000000000000011</c:v>
                </c:pt>
                <c:pt idx="11">
                  <c:v>0.25581395348837205</c:v>
                </c:pt>
                <c:pt idx="12">
                  <c:v>-0.20930232558139544</c:v>
                </c:pt>
                <c:pt idx="13">
                  <c:v>-3.4883720930232641E-2</c:v>
                </c:pt>
                <c:pt idx="14">
                  <c:v>-0.84883720930232565</c:v>
                </c:pt>
                <c:pt idx="15">
                  <c:v>-1.7790697674418605</c:v>
                </c:pt>
                <c:pt idx="16">
                  <c:v>-0.67441860465116288</c:v>
                </c:pt>
                <c:pt idx="17">
                  <c:v>-1.6046511627906979</c:v>
                </c:pt>
                <c:pt idx="18">
                  <c:v>-0.7325581395348838</c:v>
                </c:pt>
                <c:pt idx="19">
                  <c:v>0.48837209302325574</c:v>
                </c:pt>
                <c:pt idx="20">
                  <c:v>-0.50000000000000011</c:v>
                </c:pt>
                <c:pt idx="21">
                  <c:v>0.13953488372093015</c:v>
                </c:pt>
                <c:pt idx="22">
                  <c:v>-0.61627906976744196</c:v>
                </c:pt>
                <c:pt idx="23">
                  <c:v>-0.38372093023255821</c:v>
                </c:pt>
                <c:pt idx="24">
                  <c:v>-0.32558139534883729</c:v>
                </c:pt>
                <c:pt idx="25">
                  <c:v>1.1860465116279069</c:v>
                </c:pt>
                <c:pt idx="26">
                  <c:v>0.31395348837209297</c:v>
                </c:pt>
                <c:pt idx="27">
                  <c:v>-0.79069767441860472</c:v>
                </c:pt>
                <c:pt idx="28">
                  <c:v>-1.3720930232558142</c:v>
                </c:pt>
                <c:pt idx="29">
                  <c:v>-1.2558139534883723</c:v>
                </c:pt>
                <c:pt idx="30">
                  <c:v>-1.5465116279069768</c:v>
                </c:pt>
                <c:pt idx="31">
                  <c:v>-1.3720930232558142</c:v>
                </c:pt>
                <c:pt idx="32">
                  <c:v>1.1279069767441861</c:v>
                </c:pt>
                <c:pt idx="33">
                  <c:v>-0.32558139534883729</c:v>
                </c:pt>
                <c:pt idx="34">
                  <c:v>8.1395348837209225E-2</c:v>
                </c:pt>
                <c:pt idx="35">
                  <c:v>0.54651162790697672</c:v>
                </c:pt>
                <c:pt idx="36">
                  <c:v>-0.32558139534883729</c:v>
                </c:pt>
                <c:pt idx="37">
                  <c:v>0.25581395348837205</c:v>
                </c:pt>
                <c:pt idx="38">
                  <c:v>0.1976744186046511</c:v>
                </c:pt>
                <c:pt idx="39">
                  <c:v>0.1976744186046511</c:v>
                </c:pt>
                <c:pt idx="40">
                  <c:v>1.6511627906976745</c:v>
                </c:pt>
                <c:pt idx="41">
                  <c:v>0.48837209302325574</c:v>
                </c:pt>
                <c:pt idx="42">
                  <c:v>1.7674418604651163</c:v>
                </c:pt>
                <c:pt idx="43">
                  <c:v>0.37209302325581389</c:v>
                </c:pt>
                <c:pt idx="44">
                  <c:v>0.13953488372093015</c:v>
                </c:pt>
                <c:pt idx="45">
                  <c:v>-0.32558139534883729</c:v>
                </c:pt>
                <c:pt idx="46">
                  <c:v>0.89534883720930225</c:v>
                </c:pt>
                <c:pt idx="47">
                  <c:v>1.0116279069767442</c:v>
                </c:pt>
                <c:pt idx="48">
                  <c:v>-0.26744186046511637</c:v>
                </c:pt>
                <c:pt idx="49">
                  <c:v>-0.44767441860465135</c:v>
                </c:pt>
                <c:pt idx="50">
                  <c:v>-0.52267441860465125</c:v>
                </c:pt>
                <c:pt idx="51">
                  <c:v>0.86860465116279106</c:v>
                </c:pt>
                <c:pt idx="52">
                  <c:v>0.88546511627906965</c:v>
                </c:pt>
                <c:pt idx="53">
                  <c:v>0.85290697674418581</c:v>
                </c:pt>
                <c:pt idx="54">
                  <c:v>0.58313953488372061</c:v>
                </c:pt>
                <c:pt idx="55">
                  <c:v>7.9651162790697533E-2</c:v>
                </c:pt>
                <c:pt idx="56">
                  <c:v>-1.0924418604651163</c:v>
                </c:pt>
                <c:pt idx="57">
                  <c:v>5.3488372093023359E-2</c:v>
                </c:pt>
                <c:pt idx="58">
                  <c:v>-1.2488372093023259</c:v>
                </c:pt>
                <c:pt idx="59">
                  <c:v>-0.76976744186046531</c:v>
                </c:pt>
                <c:pt idx="60">
                  <c:v>1.006395348837209</c:v>
                </c:pt>
                <c:pt idx="61">
                  <c:v>1.5639534883720929</c:v>
                </c:pt>
                <c:pt idx="62">
                  <c:v>1.5726744186046515</c:v>
                </c:pt>
                <c:pt idx="63">
                  <c:v>0.6186046511627904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9005808"/>
        <c:axId val="1549005264"/>
      </c:lineChart>
      <c:catAx>
        <c:axId val="154900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200"/>
                  <a:t>Años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A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549005264"/>
        <c:crosses val="autoZero"/>
        <c:auto val="1"/>
        <c:lblAlgn val="ctr"/>
        <c:lblOffset val="100"/>
        <c:noMultiLvlLbl val="0"/>
      </c:catAx>
      <c:valAx>
        <c:axId val="1549005264"/>
        <c:scaling>
          <c:orientation val="minMax"/>
          <c:max val="3.5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1200"/>
                  <a:t>Valores estandarizados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A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54900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/>
              <a:t>Cobertura</a:t>
            </a:r>
            <a:r>
              <a:rPr lang="es-AR" baseline="0"/>
              <a:t> del suelo</a:t>
            </a:r>
            <a:endParaRPr lang="es-AR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'Resumen cobertura'!$A$4</c:f>
              <c:strCache>
                <c:ptCount val="1"/>
                <c:pt idx="0">
                  <c:v>% Cobertura de árboles o arbustos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'Resumen cobertura'!$B$3:$D$3</c:f>
              <c:strCache>
                <c:ptCount val="3"/>
                <c:pt idx="0">
                  <c:v>Estepa</c:v>
                </c:pt>
                <c:pt idx="1">
                  <c:v>Mallín</c:v>
                </c:pt>
                <c:pt idx="2">
                  <c:v>Bosque</c:v>
                </c:pt>
              </c:strCache>
            </c:strRef>
          </c:cat>
          <c:val>
            <c:numRef>
              <c:f>'Resumen cobertura'!$B$4:$D$4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50</c:v>
                </c:pt>
              </c:numCache>
            </c:numRef>
          </c:val>
        </c:ser>
        <c:ser>
          <c:idx val="1"/>
          <c:order val="1"/>
          <c:tx>
            <c:strRef>
              <c:f>'Resumen cobertura'!$A$7</c:f>
              <c:strCache>
                <c:ptCount val="1"/>
                <c:pt idx="0">
                  <c:v>% Cobertura del suelo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'Resumen cobertura'!$B$3:$D$3</c:f>
              <c:strCache>
                <c:ptCount val="3"/>
                <c:pt idx="0">
                  <c:v>Estepa</c:v>
                </c:pt>
                <c:pt idx="1">
                  <c:v>Mallín</c:v>
                </c:pt>
                <c:pt idx="2">
                  <c:v>Bosque</c:v>
                </c:pt>
              </c:strCache>
            </c:strRef>
          </c:cat>
          <c:val>
            <c:numRef>
              <c:f>'Resumen cobertura'!$B$7:$D$7</c:f>
              <c:numCache>
                <c:formatCode>0</c:formatCode>
                <c:ptCount val="3"/>
                <c:pt idx="0">
                  <c:v>44.117647058823472</c:v>
                </c:pt>
                <c:pt idx="1">
                  <c:v>100</c:v>
                </c:pt>
                <c:pt idx="2">
                  <c:v>64.406779661016998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9006352"/>
        <c:axId val="1549003632"/>
      </c:barChart>
      <c:catAx>
        <c:axId val="1549006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549003632"/>
        <c:crosses val="autoZero"/>
        <c:auto val="1"/>
        <c:lblAlgn val="ctr"/>
        <c:lblOffset val="100"/>
        <c:noMultiLvlLbl val="0"/>
      </c:catAx>
      <c:valAx>
        <c:axId val="154900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/>
                  <a:t>% de cobertura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54900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/>
              <a:t>Tipo de cobertura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'Resumen cobertura'!$A$5</c:f>
              <c:strCache>
                <c:ptCount val="1"/>
                <c:pt idx="0">
                  <c:v>% Perenne: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'Resumen cobertura'!$B$3:$D$3</c:f>
              <c:strCache>
                <c:ptCount val="3"/>
                <c:pt idx="0">
                  <c:v>Estepa</c:v>
                </c:pt>
                <c:pt idx="1">
                  <c:v>Mallín</c:v>
                </c:pt>
                <c:pt idx="2">
                  <c:v>Bosque</c:v>
                </c:pt>
              </c:strCache>
            </c:strRef>
          </c:cat>
          <c:val>
            <c:numRef>
              <c:f>'Resumen cobertura'!$B$5:$D$5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50</c:v>
                </c:pt>
              </c:numCache>
            </c:numRef>
          </c:val>
        </c:ser>
        <c:ser>
          <c:idx val="4"/>
          <c:order val="4"/>
          <c:tx>
            <c:strRef>
              <c:f>'Resumen cobertura'!$A$10</c:f>
              <c:strCache>
                <c:ptCount val="1"/>
                <c:pt idx="0">
                  <c:v>% Gramíneas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'Resumen cobertura'!$B$3:$D$3</c:f>
              <c:strCache>
                <c:ptCount val="3"/>
                <c:pt idx="0">
                  <c:v>Estepa</c:v>
                </c:pt>
                <c:pt idx="1">
                  <c:v>Mallín</c:v>
                </c:pt>
                <c:pt idx="2">
                  <c:v>Bosque</c:v>
                </c:pt>
              </c:strCache>
            </c:strRef>
          </c:cat>
          <c:val>
            <c:numRef>
              <c:f>'Resumen cobertura'!$B$10:$D$10</c:f>
              <c:numCache>
                <c:formatCode>0</c:formatCode>
                <c:ptCount val="3"/>
                <c:pt idx="0">
                  <c:v>26.666666666666668</c:v>
                </c:pt>
                <c:pt idx="1">
                  <c:v>76.315789473684106</c:v>
                </c:pt>
                <c:pt idx="2">
                  <c:v>0</c:v>
                </c:pt>
              </c:numCache>
            </c:numRef>
          </c:val>
        </c:ser>
        <c:ser>
          <c:idx val="5"/>
          <c:order val="5"/>
          <c:tx>
            <c:strRef>
              <c:f>'Resumen cobertura'!$A$11</c:f>
              <c:strCache>
                <c:ptCount val="1"/>
                <c:pt idx="0">
                  <c:v>% Hoja ancha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'Resumen cobertura'!$B$3:$D$3</c:f>
              <c:strCache>
                <c:ptCount val="3"/>
                <c:pt idx="0">
                  <c:v>Estepa</c:v>
                </c:pt>
                <c:pt idx="1">
                  <c:v>Mallín</c:v>
                </c:pt>
                <c:pt idx="2">
                  <c:v>Bosque</c:v>
                </c:pt>
              </c:strCache>
            </c:strRef>
          </c:cat>
          <c:val>
            <c:numRef>
              <c:f>'Resumen cobertura'!$B$11:$D$11</c:f>
              <c:numCache>
                <c:formatCode>0</c:formatCode>
                <c:ptCount val="3"/>
                <c:pt idx="0" formatCode="General">
                  <c:v>0</c:v>
                </c:pt>
                <c:pt idx="1">
                  <c:v>23.684210526315788</c:v>
                </c:pt>
                <c:pt idx="2">
                  <c:v>0</c:v>
                </c:pt>
              </c:numCache>
            </c:numRef>
          </c:val>
        </c:ser>
        <c:ser>
          <c:idx val="6"/>
          <c:order val="6"/>
          <c:tx>
            <c:strRef>
              <c:f>'Resumen cobertura'!$A$12</c:f>
              <c:strCache>
                <c:ptCount val="1"/>
                <c:pt idx="0">
                  <c:v>% Otra veg verde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'Resumen cobertura'!$B$3:$D$3</c:f>
              <c:strCache>
                <c:ptCount val="3"/>
                <c:pt idx="0">
                  <c:v>Estepa</c:v>
                </c:pt>
                <c:pt idx="1">
                  <c:v>Mallín</c:v>
                </c:pt>
                <c:pt idx="2">
                  <c:v>Bosque</c:v>
                </c:pt>
              </c:strCache>
            </c:strRef>
          </c:cat>
          <c:val>
            <c:numRef>
              <c:f>'Resumen cobertura'!$B$12:$D$12</c:f>
              <c:numCache>
                <c:formatCode>0</c:formatCode>
                <c:ptCount val="3"/>
                <c:pt idx="0">
                  <c:v>73.333333333333272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9004176"/>
        <c:axId val="176460836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'Resumen cobertura'!$A$6</c15:sqref>
                        </c15:formulaRef>
                      </c:ext>
                    </c:extLst>
                    <c:strCache>
                      <c:ptCount val="1"/>
                      <c:pt idx="0">
                        <c:v>% Caducifolia: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'Resumen cobertura'!$B$3:$D$3</c15:sqref>
                        </c15:formulaRef>
                      </c:ext>
                    </c:extLst>
                    <c:strCache>
                      <c:ptCount val="3"/>
                      <c:pt idx="0">
                        <c:v>Estepa</c:v>
                      </c:pt>
                      <c:pt idx="1">
                        <c:v>Mallín</c:v>
                      </c:pt>
                      <c:pt idx="2">
                        <c:v>Bosque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'Resumen cobertura'!$B$6:$D$6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cobertura'!$A$8</c15:sqref>
                        </c15:formulaRef>
                      </c:ext>
                    </c:extLst>
                    <c:strCache>
                      <c:ptCount val="1"/>
                      <c:pt idx="0">
                        <c:v>% Cobertura suelo verde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cobertura'!$B$3:$D$3</c15:sqref>
                        </c15:formulaRef>
                      </c:ext>
                    </c:extLst>
                    <c:strCache>
                      <c:ptCount val="3"/>
                      <c:pt idx="0">
                        <c:v>Estepa</c:v>
                      </c:pt>
                      <c:pt idx="1">
                        <c:v>Mallín</c:v>
                      </c:pt>
                      <c:pt idx="2">
                        <c:v>Bosque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cobertura'!$B$8:$D$8</c15:sqref>
                        </c15:formulaRef>
                      </c:ext>
                    </c:extLst>
                    <c:numCache>
                      <c:formatCode>0</c:formatCode>
                      <c:ptCount val="3"/>
                      <c:pt idx="0">
                        <c:v>8.8235294117647065</c:v>
                      </c:pt>
                      <c:pt idx="1">
                        <c:v>100</c:v>
                      </c:pt>
                      <c:pt idx="2">
                        <c:v>35.593220338983052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cobertura'!$A$9</c15:sqref>
                        </c15:formulaRef>
                      </c:ext>
                    </c:extLst>
                    <c:strCache>
                      <c:ptCount val="1"/>
                      <c:pt idx="0">
                        <c:v>% Cobertura suelo marrón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cobertura'!$B$3:$D$3</c15:sqref>
                        </c15:formulaRef>
                      </c:ext>
                    </c:extLst>
                    <c:strCache>
                      <c:ptCount val="3"/>
                      <c:pt idx="0">
                        <c:v>Estepa</c:v>
                      </c:pt>
                      <c:pt idx="1">
                        <c:v>Mallín</c:v>
                      </c:pt>
                      <c:pt idx="2">
                        <c:v>Bosque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cobertura'!$B$9:$D$9</c15:sqref>
                        </c15:formulaRef>
                      </c:ext>
                    </c:extLst>
                    <c:numCache>
                      <c:formatCode>0</c:formatCode>
                      <c:ptCount val="3"/>
                      <c:pt idx="0">
                        <c:v>35.294117647058826</c:v>
                      </c:pt>
                      <c:pt idx="1">
                        <c:v>0</c:v>
                      </c:pt>
                      <c:pt idx="2">
                        <c:v>28.8135593220339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cobertura'!$A$13</c15:sqref>
                        </c15:formulaRef>
                      </c:ext>
                    </c:extLst>
                    <c:strCache>
                      <c:ptCount val="1"/>
                      <c:pt idx="0">
                        <c:v>% Arbustos: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cobertura'!$B$3:$D$3</c15:sqref>
                        </c15:formulaRef>
                      </c:ext>
                    </c:extLst>
                    <c:strCache>
                      <c:ptCount val="3"/>
                      <c:pt idx="0">
                        <c:v>Estepa</c:v>
                      </c:pt>
                      <c:pt idx="1">
                        <c:v>Mallín</c:v>
                      </c:pt>
                      <c:pt idx="2">
                        <c:v>Bosque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cobertura'!$B$13:$D$13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cobertura'!$A$14</c15:sqref>
                        </c15:formulaRef>
                      </c:ext>
                    </c:extLst>
                    <c:strCache>
                      <c:ptCount val="1"/>
                      <c:pt idx="0">
                        <c:v>% Arbustos enanos: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cobertura'!$B$3:$D$3</c15:sqref>
                        </c15:formulaRef>
                      </c:ext>
                    </c:extLst>
                    <c:strCache>
                      <c:ptCount val="3"/>
                      <c:pt idx="0">
                        <c:v>Estepa</c:v>
                      </c:pt>
                      <c:pt idx="1">
                        <c:v>Mallín</c:v>
                      </c:pt>
                      <c:pt idx="2">
                        <c:v>Bosque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cobertura'!$B$14:$D$14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54900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764608368"/>
        <c:crosses val="autoZero"/>
        <c:auto val="1"/>
        <c:lblAlgn val="ctr"/>
        <c:lblOffset val="100"/>
        <c:noMultiLvlLbl val="0"/>
      </c:catAx>
      <c:valAx>
        <c:axId val="176460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de cobertura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54900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/>
              <a:t>Estado de la vegetación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'Resumen cobertura'!$A$8</c:f>
              <c:strCache>
                <c:ptCount val="1"/>
                <c:pt idx="0">
                  <c:v>% Cobertura suelo verde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'Resumen cobertura'!$B$3:$D$3</c:f>
              <c:strCache>
                <c:ptCount val="3"/>
                <c:pt idx="0">
                  <c:v>Estepa</c:v>
                </c:pt>
                <c:pt idx="1">
                  <c:v>Mallín</c:v>
                </c:pt>
                <c:pt idx="2">
                  <c:v>Bosque</c:v>
                </c:pt>
              </c:strCache>
            </c:strRef>
          </c:cat>
          <c:val>
            <c:numRef>
              <c:f>'Resumen cobertura'!$B$8:$D$8</c:f>
              <c:numCache>
                <c:formatCode>0</c:formatCode>
                <c:ptCount val="3"/>
                <c:pt idx="0">
                  <c:v>8.8235294117647065</c:v>
                </c:pt>
                <c:pt idx="1">
                  <c:v>100</c:v>
                </c:pt>
                <c:pt idx="2">
                  <c:v>35.59322033898308</c:v>
                </c:pt>
              </c:numCache>
            </c:numRef>
          </c:val>
        </c:ser>
        <c:ser>
          <c:idx val="1"/>
          <c:order val="1"/>
          <c:tx>
            <c:strRef>
              <c:f>'Resumen cobertura'!$A$9</c:f>
              <c:strCache>
                <c:ptCount val="1"/>
                <c:pt idx="0">
                  <c:v>% Cobertura suelo marrón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'Resumen cobertura'!$B$3:$D$3</c:f>
              <c:strCache>
                <c:ptCount val="3"/>
                <c:pt idx="0">
                  <c:v>Estepa</c:v>
                </c:pt>
                <c:pt idx="1">
                  <c:v>Mallín</c:v>
                </c:pt>
                <c:pt idx="2">
                  <c:v>Bosque</c:v>
                </c:pt>
              </c:strCache>
            </c:strRef>
          </c:cat>
          <c:val>
            <c:numRef>
              <c:f>'Resumen cobertura'!$B$9:$D$9</c:f>
              <c:numCache>
                <c:formatCode>0</c:formatCode>
                <c:ptCount val="3"/>
                <c:pt idx="0">
                  <c:v>35.294117647058876</c:v>
                </c:pt>
                <c:pt idx="1">
                  <c:v>0</c:v>
                </c:pt>
                <c:pt idx="2">
                  <c:v>28.8135593220339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4614896"/>
        <c:axId val="1764614352"/>
      </c:barChart>
      <c:catAx>
        <c:axId val="176461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764614352"/>
        <c:crosses val="autoZero"/>
        <c:auto val="1"/>
        <c:lblAlgn val="ctr"/>
        <c:lblOffset val="100"/>
        <c:noMultiLvlLbl val="0"/>
      </c:catAx>
      <c:valAx>
        <c:axId val="176461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/>
                  <a:t>% de cobertura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76461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 sz="1200"/>
              <a:t>Temperatura de reflejo infrarroja (IF)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'Temperatura IF'!$B$3</c:f>
              <c:strCache>
                <c:ptCount val="1"/>
                <c:pt idx="0">
                  <c:v>Mallín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'Temperatura IF'!$A$4:$A$37</c:f>
              <c:numCache>
                <c:formatCode>General</c:formatCode>
                <c:ptCount val="3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</c:numCache>
            </c:numRef>
          </c:xVal>
          <c:yVal>
            <c:numRef>
              <c:f>'Temperatura IF'!$B$4:$B$37</c:f>
              <c:numCache>
                <c:formatCode>General</c:formatCode>
                <c:ptCount val="34"/>
                <c:pt idx="0">
                  <c:v>30</c:v>
                </c:pt>
                <c:pt idx="1">
                  <c:v>20</c:v>
                </c:pt>
                <c:pt idx="2">
                  <c:v>30.6</c:v>
                </c:pt>
                <c:pt idx="3">
                  <c:v>34.700000000000003</c:v>
                </c:pt>
                <c:pt idx="4">
                  <c:v>29.6</c:v>
                </c:pt>
                <c:pt idx="5">
                  <c:v>29.8</c:v>
                </c:pt>
                <c:pt idx="6">
                  <c:v>30.5</c:v>
                </c:pt>
                <c:pt idx="7">
                  <c:v>32.4</c:v>
                </c:pt>
                <c:pt idx="8">
                  <c:v>32.1</c:v>
                </c:pt>
                <c:pt idx="9">
                  <c:v>30.3</c:v>
                </c:pt>
                <c:pt idx="10">
                  <c:v>32.200000000000003</c:v>
                </c:pt>
                <c:pt idx="11">
                  <c:v>34.6</c:v>
                </c:pt>
                <c:pt idx="12">
                  <c:v>39</c:v>
                </c:pt>
                <c:pt idx="13">
                  <c:v>29</c:v>
                </c:pt>
                <c:pt idx="14">
                  <c:v>36.1</c:v>
                </c:pt>
                <c:pt idx="15">
                  <c:v>32.200000000000003</c:v>
                </c:pt>
                <c:pt idx="16">
                  <c:v>32.6</c:v>
                </c:pt>
                <c:pt idx="17">
                  <c:v>38</c:v>
                </c:pt>
                <c:pt idx="18">
                  <c:v>32.5</c:v>
                </c:pt>
                <c:pt idx="19">
                  <c:v>30.5</c:v>
                </c:pt>
                <c:pt idx="20">
                  <c:v>35</c:v>
                </c:pt>
                <c:pt idx="21">
                  <c:v>29</c:v>
                </c:pt>
                <c:pt idx="22">
                  <c:v>30.4</c:v>
                </c:pt>
                <c:pt idx="23">
                  <c:v>38.6</c:v>
                </c:pt>
                <c:pt idx="24">
                  <c:v>36.800000000000004</c:v>
                </c:pt>
                <c:pt idx="25">
                  <c:v>28.4</c:v>
                </c:pt>
                <c:pt idx="26">
                  <c:v>37.9</c:v>
                </c:pt>
                <c:pt idx="27">
                  <c:v>28.4</c:v>
                </c:pt>
                <c:pt idx="28">
                  <c:v>22</c:v>
                </c:pt>
                <c:pt idx="29">
                  <c:v>25.6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'Temperatura IF'!$C$3</c:f>
              <c:strCache>
                <c:ptCount val="1"/>
                <c:pt idx="0">
                  <c:v>Estepa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'Temperatura IF'!$A$4:$A$37</c:f>
              <c:numCache>
                <c:formatCode>General</c:formatCode>
                <c:ptCount val="3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</c:numCache>
            </c:numRef>
          </c:xVal>
          <c:yVal>
            <c:numRef>
              <c:f>'Temperatura IF'!$C$4:$C$37</c:f>
              <c:numCache>
                <c:formatCode>General</c:formatCode>
                <c:ptCount val="34"/>
                <c:pt idx="0">
                  <c:v>54.7</c:v>
                </c:pt>
                <c:pt idx="1">
                  <c:v>58.8</c:v>
                </c:pt>
                <c:pt idx="2">
                  <c:v>58.2</c:v>
                </c:pt>
                <c:pt idx="3">
                  <c:v>44.5</c:v>
                </c:pt>
                <c:pt idx="4">
                  <c:v>56.5</c:v>
                </c:pt>
                <c:pt idx="5">
                  <c:v>53</c:v>
                </c:pt>
                <c:pt idx="6">
                  <c:v>51.7</c:v>
                </c:pt>
                <c:pt idx="7">
                  <c:v>58.7</c:v>
                </c:pt>
                <c:pt idx="8">
                  <c:v>57</c:v>
                </c:pt>
                <c:pt idx="9">
                  <c:v>58.3</c:v>
                </c:pt>
                <c:pt idx="10">
                  <c:v>60.4</c:v>
                </c:pt>
                <c:pt idx="11">
                  <c:v>55.1</c:v>
                </c:pt>
                <c:pt idx="12">
                  <c:v>33.4</c:v>
                </c:pt>
                <c:pt idx="13">
                  <c:v>42.7</c:v>
                </c:pt>
                <c:pt idx="14">
                  <c:v>60.5</c:v>
                </c:pt>
                <c:pt idx="15">
                  <c:v>64.5</c:v>
                </c:pt>
                <c:pt idx="16">
                  <c:v>51.8</c:v>
                </c:pt>
                <c:pt idx="17">
                  <c:v>58.8</c:v>
                </c:pt>
                <c:pt idx="18">
                  <c:v>32.1</c:v>
                </c:pt>
                <c:pt idx="19">
                  <c:v>45.7</c:v>
                </c:pt>
                <c:pt idx="20">
                  <c:v>35</c:v>
                </c:pt>
                <c:pt idx="21">
                  <c:v>24.7</c:v>
                </c:pt>
                <c:pt idx="22">
                  <c:v>62</c:v>
                </c:pt>
                <c:pt idx="23">
                  <c:v>34.700000000000003</c:v>
                </c:pt>
                <c:pt idx="24">
                  <c:v>55.9</c:v>
                </c:pt>
                <c:pt idx="25">
                  <c:v>39.300000000000004</c:v>
                </c:pt>
                <c:pt idx="26">
                  <c:v>31.8</c:v>
                </c:pt>
                <c:pt idx="27">
                  <c:v>52.3</c:v>
                </c:pt>
                <c:pt idx="28">
                  <c:v>44.5</c:v>
                </c:pt>
                <c:pt idx="29">
                  <c:v>47.6</c:v>
                </c:pt>
                <c:pt idx="30">
                  <c:v>48.5</c:v>
                </c:pt>
                <c:pt idx="31">
                  <c:v>56.6</c:v>
                </c:pt>
                <c:pt idx="32">
                  <c:v>48.4</c:v>
                </c:pt>
                <c:pt idx="33">
                  <c:v>34.200000000000003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'Temperatura IF'!$D$3</c:f>
              <c:strCache>
                <c:ptCount val="1"/>
                <c:pt idx="0">
                  <c:v>Bosque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'Temperatura IF'!$A$4:$A$37</c:f>
              <c:numCache>
                <c:formatCode>General</c:formatCode>
                <c:ptCount val="3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</c:numCache>
            </c:numRef>
          </c:xVal>
          <c:yVal>
            <c:numRef>
              <c:f>'Temperatura IF'!$D$4:$D$37</c:f>
              <c:numCache>
                <c:formatCode>General</c:formatCode>
                <c:ptCount val="34"/>
                <c:pt idx="0">
                  <c:v>18.7</c:v>
                </c:pt>
                <c:pt idx="1">
                  <c:v>20.2</c:v>
                </c:pt>
                <c:pt idx="2">
                  <c:v>24.4</c:v>
                </c:pt>
                <c:pt idx="3">
                  <c:v>26.6</c:v>
                </c:pt>
                <c:pt idx="4">
                  <c:v>24.8</c:v>
                </c:pt>
                <c:pt idx="5">
                  <c:v>37</c:v>
                </c:pt>
                <c:pt idx="6">
                  <c:v>25.5</c:v>
                </c:pt>
                <c:pt idx="7">
                  <c:v>25.5</c:v>
                </c:pt>
                <c:pt idx="8">
                  <c:v>26.4</c:v>
                </c:pt>
                <c:pt idx="9">
                  <c:v>24.1</c:v>
                </c:pt>
                <c:pt idx="10">
                  <c:v>22.8</c:v>
                </c:pt>
                <c:pt idx="11">
                  <c:v>22.9</c:v>
                </c:pt>
                <c:pt idx="12">
                  <c:v>23.2</c:v>
                </c:pt>
                <c:pt idx="13">
                  <c:v>22.1</c:v>
                </c:pt>
                <c:pt idx="14">
                  <c:v>21.7</c:v>
                </c:pt>
                <c:pt idx="15">
                  <c:v>17.600000000000001</c:v>
                </c:pt>
                <c:pt idx="16">
                  <c:v>29.1</c:v>
                </c:pt>
                <c:pt idx="17">
                  <c:v>30.6</c:v>
                </c:pt>
                <c:pt idx="18">
                  <c:v>27.6</c:v>
                </c:pt>
                <c:pt idx="19">
                  <c:v>28</c:v>
                </c:pt>
                <c:pt idx="20">
                  <c:v>21.9</c:v>
                </c:pt>
                <c:pt idx="21">
                  <c:v>29.8</c:v>
                </c:pt>
                <c:pt idx="22">
                  <c:v>25.3</c:v>
                </c:pt>
                <c:pt idx="23">
                  <c:v>25.2</c:v>
                </c:pt>
                <c:pt idx="24">
                  <c:v>22.3</c:v>
                </c:pt>
                <c:pt idx="25">
                  <c:v>33.300000000000004</c:v>
                </c:pt>
                <c:pt idx="26">
                  <c:v>24.7</c:v>
                </c:pt>
                <c:pt idx="27">
                  <c:v>30.9</c:v>
                </c:pt>
                <c:pt idx="28">
                  <c:v>22.3</c:v>
                </c:pt>
                <c:pt idx="29">
                  <c:v>26</c:v>
                </c:pt>
                <c:pt idx="30">
                  <c:v>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4608912"/>
        <c:axId val="1764610544"/>
      </c:scatterChart>
      <c:valAx>
        <c:axId val="1764608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 sz="900"/>
                  <a:t>Longitud de transecta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764610544"/>
        <c:crosses val="autoZero"/>
        <c:crossBetween val="midCat"/>
      </c:valAx>
      <c:valAx>
        <c:axId val="1764610544"/>
        <c:scaling>
          <c:orientation val="minMax"/>
          <c:max val="7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/>
                  <a:t>Temperatura</a:t>
                </a:r>
                <a:r>
                  <a:rPr lang="es-AR" baseline="0"/>
                  <a:t> (°C)</a:t>
                </a:r>
                <a:endParaRPr lang="es-AR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764608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twitter.com/GLOBEProgram/" TargetMode="External"/><Relationship Id="rId3" Type="http://schemas.openxmlformats.org/officeDocument/2006/relationships/hyperlink" Target="https://www.globe.gov/" TargetMode="External"/><Relationship Id="rId7" Type="http://schemas.openxmlformats.org/officeDocument/2006/relationships/hyperlink" Target="https://www.youtube.com/user/globeprogram/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www.instagram.com/globeprogram/" TargetMode="External"/><Relationship Id="rId5" Type="http://schemas.openxmlformats.org/officeDocument/2006/relationships/hyperlink" Target="https://www.facebook.com/TheGLOBEProgram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www.pinterest.com/globeprogram/" TargetMode="External"/><Relationship Id="rId1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:a16="http://schemas.microsoft.com/office/drawing/2014/main" xmlns="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:a16="http://schemas.microsoft.com/office/drawing/2014/main" xmlns="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:a16="http://schemas.microsoft.com/office/drawing/2014/main" xmlns="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1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Four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2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hree content left-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718598"/>
            <a:ext cx="3949700" cy="2685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6B2201BF-B7D6-6C4B-948E-381E4F7EF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7501" y="1593716"/>
            <a:ext cx="4457700" cy="400878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xmlns="" id="{EBCB61C0-8ED7-B342-8721-0F0336031AF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0025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9FA9E6B6-1CA5-5943-8DE2-1EDCF913D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7501" y="1093202"/>
            <a:ext cx="4457700" cy="424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9B26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</p:spTree>
    <p:extLst>
      <p:ext uri="{BB962C8B-B14F-4D97-AF65-F5344CB8AC3E}">
        <p14:creationId xmlns:p14="http://schemas.microsoft.com/office/powerpoint/2010/main" val="1872089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Header Above-4 contents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617F96A0-08A5-634C-ABF5-03BC1E3EED63}"/>
              </a:ext>
            </a:extLst>
          </p:cNvPr>
          <p:cNvSpPr txBox="1">
            <a:spLocks/>
          </p:cNvSpPr>
          <p:nvPr userDrawn="1"/>
        </p:nvSpPr>
        <p:spPr>
          <a:xfrm>
            <a:off x="470086" y="5010645"/>
            <a:ext cx="8204201" cy="40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948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cutline explaining contents above</a:t>
            </a:r>
          </a:p>
        </p:txBody>
      </p:sp>
    </p:spTree>
    <p:extLst>
      <p:ext uri="{BB962C8B-B14F-4D97-AF65-F5344CB8AC3E}">
        <p14:creationId xmlns:p14="http://schemas.microsoft.com/office/powerpoint/2010/main" val="207945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Title Above-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C667CC1-C29B-EC43-9118-ED46F2960BB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0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Two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1302EA8F-7162-0C42-A536-31F1F21C83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76585" y="715618"/>
            <a:ext cx="4182386" cy="45493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8861DCA7-28AC-F54B-93B5-3D4C3E367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5618"/>
            <a:ext cx="4325938" cy="4550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51714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One conten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02917"/>
            <a:ext cx="4222143" cy="541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1874" y="1179211"/>
            <a:ext cx="4113475" cy="404513"/>
          </a:xfrm>
          <a:prstGeom prst="rect">
            <a:avLst/>
          </a:prstGeom>
        </p:spPr>
        <p:txBody>
          <a:bodyPr tIns="0">
            <a:normAutofit/>
          </a:bodyPr>
          <a:lstStyle>
            <a:lvl1pPr algn="l">
              <a:defRPr sz="2000" b="1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5F15AF3-EB7C-3C43-BC11-04DFEE331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1874" y="1604662"/>
            <a:ext cx="4113475" cy="405765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buClr>
                <a:srgbClr val="0E7FC4"/>
              </a:buClr>
              <a:defRPr sz="1400"/>
            </a:lvl2pPr>
            <a:lvl3pPr>
              <a:defRPr sz="1400"/>
            </a:lvl3pPr>
            <a:lvl4pPr>
              <a:defRPr sz="2000"/>
            </a:lvl4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169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ne content-bullet casca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904776"/>
            <a:ext cx="3451057" cy="5000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8503" y="1925053"/>
            <a:ext cx="4483100" cy="36961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28503" y="121278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4335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Left one content-righ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36600"/>
            <a:ext cx="3946357" cy="539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7580" y="2138774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57580" y="129599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BE8E2D"/>
                </a:solidFill>
              </a:rPr>
              <a:t>Edit Header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EF0918CC-BAD8-4E43-B644-2D3F7D1F2A2A}"/>
              </a:ext>
            </a:extLst>
          </p:cNvPr>
          <p:cNvSpPr txBox="1">
            <a:spLocks/>
          </p:cNvSpPr>
          <p:nvPr userDrawn="1"/>
        </p:nvSpPr>
        <p:spPr>
          <a:xfrm>
            <a:off x="4157580" y="1843836"/>
            <a:ext cx="4483100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50305D9B-6568-7C40-A80D-0304C4918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7580" y="3679315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CD2498A-3FD6-9E46-9563-FDB90648D5A0}"/>
              </a:ext>
            </a:extLst>
          </p:cNvPr>
          <p:cNvSpPr txBox="1">
            <a:spLocks/>
          </p:cNvSpPr>
          <p:nvPr userDrawn="1"/>
        </p:nvSpPr>
        <p:spPr>
          <a:xfrm>
            <a:off x="4157580" y="3394066"/>
            <a:ext cx="4424946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</p:spTree>
    <p:extLst>
      <p:ext uri="{BB962C8B-B14F-4D97-AF65-F5344CB8AC3E}">
        <p14:creationId xmlns:p14="http://schemas.microsoft.com/office/powerpoint/2010/main" val="349644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">
            <a:extLst>
              <a:ext uri="{FF2B5EF4-FFF2-40B4-BE49-F238E27FC236}">
                <a16:creationId xmlns:a16="http://schemas.microsoft.com/office/drawing/2014/main" xmlns="" id="{EF424991-27D8-F44B-B92B-6E0570DA99A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1" y="731520"/>
            <a:ext cx="4081112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16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picture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1204" y="1684420"/>
            <a:ext cx="4114800" cy="4138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A38DBA7-5605-1140-8560-DEC3AE812A23}"/>
              </a:ext>
            </a:extLst>
          </p:cNvPr>
          <p:cNvSpPr txBox="1">
            <a:spLocks/>
          </p:cNvSpPr>
          <p:nvPr userDrawn="1"/>
        </p:nvSpPr>
        <p:spPr>
          <a:xfrm>
            <a:off x="4421204" y="2202582"/>
            <a:ext cx="4114800" cy="413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1A2E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0595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Three content lef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22188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bove-Header and bulle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518699"/>
            <a:ext cx="5022905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87556" y="1518699"/>
            <a:ext cx="2915755" cy="19003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BADCB4C3-0B73-2049-979A-150889CF877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87555" y="3539656"/>
            <a:ext cx="2915755" cy="19878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30978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hree content left-Header blu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2230580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ree content left-Header go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3006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80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rick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75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content left-Gold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1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-MEDIA-VIDEO-Full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xmlns="" id="{BABC69B6-BBD3-5048-9D38-98A97F60E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722313"/>
            <a:ext cx="9144000" cy="538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xmlns="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69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Resource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43199" cy="1665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35E84CF7-4F55-774F-A728-E1EC71F23A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50" y="2486025"/>
            <a:ext cx="2743200" cy="166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1689D8D-E277-0948-B4B0-FC90D26F7F7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50" y="4260414"/>
            <a:ext cx="2743200" cy="1867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8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Resource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8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LINKS Globe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xmlns="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- Bullets - Four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686125"/>
            <a:ext cx="4908813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33010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xmlns="" id="{7C92ADC1-522D-C646-B5D8-4E2C1449CF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3010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xmlns="" id="{B469994D-BAF6-8F48-AE67-788918D60C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92847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xmlns="" id="{D003CCF5-EA19-3742-A8EF-BF667D5765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2847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54487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LINK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F49A2B6-7ACE-A543-88F7-2EC77F328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49" y="2512007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68A2827-C4C0-3847-83D6-1F334C100E2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49" y="4306463"/>
            <a:ext cx="2788186" cy="1802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03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0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CDE43E-86A8-254A-A68B-DFF0F7354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35072"/>
            <a:ext cx="9144000" cy="4175074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936345-D1E0-194D-ACE7-FD06E0F38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213" y="5053014"/>
            <a:ext cx="7007225" cy="394886"/>
          </a:xfrm>
        </p:spPr>
        <p:txBody>
          <a:bodyPr/>
          <a:lstStyle>
            <a:lvl1pPr marL="0" indent="0" algn="ctr">
              <a:buNone/>
              <a:defRPr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Header Here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xmlns="" id="{1788F8DA-CBCF-8D4D-B073-7558B858F80E}"/>
              </a:ext>
            </a:extLst>
          </p:cNvPr>
          <p:cNvSpPr txBox="1"/>
          <p:nvPr userDrawn="1"/>
        </p:nvSpPr>
        <p:spPr>
          <a:xfrm>
            <a:off x="1319213" y="5536168"/>
            <a:ext cx="700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E8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 Countries and Members Map</a:t>
            </a:r>
          </a:p>
        </p:txBody>
      </p:sp>
    </p:spTree>
    <p:extLst>
      <p:ext uri="{BB962C8B-B14F-4D97-AF65-F5344CB8AC3E}">
        <p14:creationId xmlns:p14="http://schemas.microsoft.com/office/powerpoint/2010/main" val="1217661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MORE Info Ab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21A2735-0204-C146-842A-909D0238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30" b="15334"/>
          <a:stretch/>
        </p:blipFill>
        <p:spPr>
          <a:xfrm>
            <a:off x="-802" y="664143"/>
            <a:ext cx="9144000" cy="3522847"/>
          </a:xfrm>
          <a:prstGeom prst="rect">
            <a:avLst/>
          </a:prstGeom>
          <a:ln w="3175">
            <a:noFill/>
          </a:ln>
          <a:effectLst>
            <a:outerShdw blurRad="3048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hape 73">
            <a:hlinkClick r:id="rId3"/>
            <a:extLst>
              <a:ext uri="{FF2B5EF4-FFF2-40B4-BE49-F238E27FC236}">
                <a16:creationId xmlns:a16="http://schemas.microsoft.com/office/drawing/2014/main" xmlns="" id="{E3D98638-21BB-4240-9F5A-63AECA10FFCF}"/>
              </a:ext>
            </a:extLst>
          </p:cNvPr>
          <p:cNvSpPr txBox="1"/>
          <p:nvPr userDrawn="1"/>
        </p:nvSpPr>
        <p:spPr>
          <a:xfrm>
            <a:off x="567891" y="4365671"/>
            <a:ext cx="7921591" cy="44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xmlns="" id="{0ED28ED7-9F91-FE45-9232-2B1C48F923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9800" y="5247605"/>
            <a:ext cx="440797" cy="394046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xmlns="" id="{B8ED8F51-C210-C740-AA77-F3D36CD748B8}"/>
              </a:ext>
            </a:extLst>
          </p:cNvPr>
          <p:cNvSpPr txBox="1"/>
          <p:nvPr userDrawn="1"/>
        </p:nvSpPr>
        <p:spPr>
          <a:xfrm>
            <a:off x="3666313" y="4859023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A2E5A"/>
                </a:solidFill>
              </a:rPr>
              <a:t>www.globe.gov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20D73D1-9FAE-504A-8958-CC831211AF2A}"/>
              </a:ext>
            </a:extLst>
          </p:cNvPr>
          <p:cNvGrpSpPr/>
          <p:nvPr userDrawn="1"/>
        </p:nvGrpSpPr>
        <p:grpSpPr>
          <a:xfrm>
            <a:off x="3441079" y="5783342"/>
            <a:ext cx="2197347" cy="228600"/>
            <a:chOff x="3441079" y="5791538"/>
            <a:chExt cx="2197347" cy="228600"/>
          </a:xfrm>
        </p:grpSpPr>
        <p:pic>
          <p:nvPicPr>
            <p:cNvPr id="6" name="Shape 184" descr="C:\Users\kristina\Documents\GLOBE_All\NewsBrief\February_2018_NewsBrief\FB Logo.png">
              <a:hlinkClick r:id="rId5"/>
              <a:extLst>
                <a:ext uri="{FF2B5EF4-FFF2-40B4-BE49-F238E27FC236}">
                  <a16:creationId xmlns:a16="http://schemas.microsoft.com/office/drawing/2014/main" xmlns="" id="{9E21A6C7-9DD4-3B45-B80A-AE15C05AC0C5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85" descr="C:\Users\kristina\Documents\GLOBE_All\NewsBrief\February_2018_NewsBrief\YouTube Logo.png">
              <a:hlinkClick r:id="rId7"/>
              <a:extLst>
                <a:ext uri="{FF2B5EF4-FFF2-40B4-BE49-F238E27FC236}">
                  <a16:creationId xmlns:a16="http://schemas.microsoft.com/office/drawing/2014/main" xmlns="" id="{652AD84A-2409-EE4D-9990-EC322988F7D3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86" descr="C:\Users\kristina\Documents\GLOBE_All\NewsBrief\February_2018_NewsBrief\Pinterest Logo.png">
              <a:hlinkClick r:id="rId9"/>
              <a:extLst>
                <a:ext uri="{FF2B5EF4-FFF2-40B4-BE49-F238E27FC236}">
                  <a16:creationId xmlns:a16="http://schemas.microsoft.com/office/drawing/2014/main" xmlns="" id="{2A60DB09-F857-584E-963F-2A9E874DCE74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87" descr="C:\Users\kristina\Documents\GLOBE_All\NewsBrief\February_2018_NewsBrief\Instagram logo.png">
              <a:hlinkClick r:id="rId11"/>
              <a:extLst>
                <a:ext uri="{FF2B5EF4-FFF2-40B4-BE49-F238E27FC236}">
                  <a16:creationId xmlns:a16="http://schemas.microsoft.com/office/drawing/2014/main" xmlns="" id="{6223619B-7993-314E-A6DB-B85E30F3B2FE}"/>
                </a:ext>
              </a:extLst>
            </p:cNvPr>
            <p:cNvPicPr preferRelativeResize="0"/>
            <p:nvPr userDrawn="1"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88" descr="C:\Users\kristina\Documents\GLOBE_All\NewsBrief\February_2018_NewsBrief\Twitter Logo.png">
              <a:hlinkClick r:id="rId13"/>
              <a:extLst>
                <a:ext uri="{FF2B5EF4-FFF2-40B4-BE49-F238E27FC236}">
                  <a16:creationId xmlns:a16="http://schemas.microsoft.com/office/drawing/2014/main" xmlns="" id="{9232B11A-56BD-9946-93BA-677E19839704}"/>
                </a:ext>
              </a:extLst>
            </p:cNvPr>
            <p:cNvPicPr preferRelativeResize="0"/>
            <p:nvPr userDrawn="1"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1304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7" descr="left_globe.png">
            <a:extLst>
              <a:ext uri="{FF2B5EF4-FFF2-40B4-BE49-F238E27FC236}">
                <a16:creationId xmlns:a16="http://schemas.microsoft.com/office/drawing/2014/main" xmlns="" id="{69207EF1-B1B3-5647-9425-BE1735EC60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">
            <a:extLst>
              <a:ext uri="{FF2B5EF4-FFF2-40B4-BE49-F238E27FC236}">
                <a16:creationId xmlns:a16="http://schemas.microsoft.com/office/drawing/2014/main" xmlns="" id="{049D465F-ACC5-4F41-9891-1DA80D3D1636}"/>
              </a:ext>
            </a:extLst>
          </p:cNvPr>
          <p:cNvSpPr txBox="1">
            <a:spLocks/>
          </p:cNvSpPr>
          <p:nvPr userDrawn="1"/>
        </p:nvSpPr>
        <p:spPr>
          <a:xfrm>
            <a:off x="2444208" y="1108128"/>
            <a:ext cx="5997756" cy="697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marR="0" lvl="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9B2600"/>
                </a:solidFill>
              </a:rPr>
              <a:t>CONTACT</a:t>
            </a:r>
            <a:r>
              <a:rPr lang="en-US" sz="3200" dirty="0">
                <a:solidFill>
                  <a:srgbClr val="9B2600"/>
                </a:solidFill>
              </a:rPr>
              <a:t> </a:t>
            </a:r>
            <a:r>
              <a:rPr lang="en-US" sz="3600" dirty="0">
                <a:solidFill>
                  <a:srgbClr val="9B2600"/>
                </a:solidFill>
              </a:rPr>
              <a:t>INFORMATION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xmlns="" id="{0454D74B-76E7-A54F-B678-299E016F95EB}"/>
              </a:ext>
            </a:extLst>
          </p:cNvPr>
          <p:cNvSpPr txBox="1"/>
          <p:nvPr userDrawn="1"/>
        </p:nvSpPr>
        <p:spPr>
          <a:xfrm>
            <a:off x="4580713" y="5301464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A2E5A"/>
                </a:solidFill>
              </a:rPr>
              <a:t>www.globe.gov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:a16="http://schemas.microsoft.com/office/drawing/2014/main" xmlns="" id="{341A5114-A951-CF46-A034-3D8BD8FD8E0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752896" y="2163206"/>
            <a:ext cx="5689068" cy="199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B2600"/>
              </a:buClr>
              <a:buSzPts val="3600"/>
              <a:buFont typeface="Arial"/>
              <a:buNone/>
              <a:defRPr sz="1800" b="0" i="0" u="none" strike="noStrike" cap="non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spcAft>
                <a:spcPts val="0"/>
              </a:spcAft>
            </a:pPr>
            <a:r>
              <a:rPr lang="en-US" dirty="0"/>
              <a:t>YOUR NAME, TITLE</a:t>
            </a:r>
            <a:br>
              <a:rPr lang="en-US" dirty="0"/>
            </a:br>
            <a:r>
              <a:rPr lang="en-US" dirty="0"/>
              <a:t>Organization</a:t>
            </a:r>
            <a:br>
              <a:rPr lang="en-US" dirty="0"/>
            </a:br>
            <a:r>
              <a:rPr lang="en-US" dirty="0"/>
              <a:t>Website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51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145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847C6-9C5F-4B07-8704-63CFA1F052AA}" type="datetimeFigureOut">
              <a:rPr lang="es-AR"/>
              <a:pPr>
                <a:defRPr/>
              </a:pPr>
              <a:t>10/10/2019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5BB44-C300-4A95-91E0-1C6026A9D105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7881878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er-One Content-c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554" y="847023"/>
            <a:ext cx="8221978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1927" y="1399430"/>
            <a:ext cx="8221978" cy="392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6" name="Shape 21">
            <a:extLst>
              <a:ext uri="{FF2B5EF4-FFF2-40B4-BE49-F238E27FC236}">
                <a16:creationId xmlns:a16="http://schemas.microsoft.com/office/drawing/2014/main" xmlns="" id="{6FAB94CB-2D2F-DE44-ACF4-AAE05C2B3B9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8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Full-page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023730"/>
            <a:ext cx="7880904" cy="431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Shape 21">
            <a:extLst>
              <a:ext uri="{FF2B5EF4-FFF2-40B4-BE49-F238E27FC236}">
                <a16:creationId xmlns:a16="http://schemas.microsoft.com/office/drawing/2014/main" xmlns="" id="{0FE32D8B-27B8-EE46-BCB6-355D07B5068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7880903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4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er-Bullets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xmlns="" id="{95F4A33A-BC5E-4942-987E-A1C1EE3AD81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5300" y="5003824"/>
            <a:ext cx="8204200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16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er-Four square Content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9"/>
            <a:ext cx="2013229" cy="18189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DE202CAC-584F-3F44-84D4-E11A8B820C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9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8F4C3063-ED6C-344B-B123-A9C241ABE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958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xmlns="" id="{3FF73B85-2FE0-EB43-8AA0-4B1B2BA41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2615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xmlns="" id="{FFABAD64-901E-4141-854F-E87B0F272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6271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3644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Left Title bullets-Right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B9DA13FE-A409-E947-8A9F-05789E3E1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1048202"/>
            <a:ext cx="4100554" cy="5073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8A5242F-17C1-F54A-888E-890FB1501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12" y="1936343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050A8C-4E3D-0E44-9867-C3406C9D9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213" y="1587331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BF755BC5-5A5C-5749-8747-107CB66EA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3051" y="1048202"/>
            <a:ext cx="3909530" cy="48572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ADDBBD07-F0C9-EB4A-90EA-172AADB3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211" y="3229445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E3A4250-6AAF-2E42-B282-1CA4DDFD1E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212" y="2880433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xmlns="" id="{A7E95A35-0C46-2B4B-B643-F750757E30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8210" y="4528450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EF20C62F-04E6-AE40-96AC-089C62695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211" y="4179438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</p:spTree>
    <p:extLst>
      <p:ext uri="{BB962C8B-B14F-4D97-AF65-F5344CB8AC3E}">
        <p14:creationId xmlns:p14="http://schemas.microsoft.com/office/powerpoint/2010/main" val="190831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bove-3 Content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ED170D1-0299-0F45-B77C-F90C87C8B19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D09B7535-70B4-A94A-AE8A-2F60BE2A1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4156926"/>
            <a:ext cx="2589807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5D999953-C41A-3540-ABEA-06F001A1E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3138" y="4156927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D5F335E0-55B2-7A48-B28B-07C7537D5A7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F2A911A4-75C7-2141-A49A-9E72AEFFA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0974" y="4156926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xmlns="" id="{CB9F610D-A5E3-6541-93BA-16FD6FC21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4569991"/>
            <a:ext cx="2598750" cy="1335509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xmlns="" id="{EA57E971-FBB3-6343-B386-7497234A8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4192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xmlns="" id="{642FD190-E198-0942-A63D-1EC3865024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73084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503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859651"/>
            <a:ext cx="7886700" cy="8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837B0ABC-D162-774F-AB22-C297552B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825626"/>
            <a:ext cx="7886700" cy="4078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Shape 12">
            <a:extLst>
              <a:ext uri="{FF2B5EF4-FFF2-40B4-BE49-F238E27FC236}">
                <a16:creationId xmlns:a16="http://schemas.microsoft.com/office/drawing/2014/main" xmlns="" id="{1968F84D-0F22-2547-B41D-9E3C84D2CEEB}"/>
              </a:ext>
            </a:extLst>
          </p:cNvPr>
          <p:cNvPicPr preferRelativeResize="0"/>
          <p:nvPr userDrawn="1"/>
        </p:nvPicPr>
        <p:blipFill rotWithShape="1">
          <a:blip r:embed="rId38">
            <a:alphaModFix/>
          </a:blip>
          <a:srcRect l="1002" r="1050"/>
          <a:stretch/>
        </p:blipFill>
        <p:spPr>
          <a:xfrm>
            <a:off x="-1" y="6118916"/>
            <a:ext cx="9144001" cy="7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19E09D-92EB-1943-AF00-32B6297910B9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0" y="0"/>
            <a:ext cx="9144000" cy="7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692" r:id="rId3"/>
    <p:sldLayoutId id="2147483662" r:id="rId4"/>
    <p:sldLayoutId id="2147483673" r:id="rId5"/>
    <p:sldLayoutId id="2147483706" r:id="rId6"/>
    <p:sldLayoutId id="2147483707" r:id="rId7"/>
    <p:sldLayoutId id="2147483672" r:id="rId8"/>
    <p:sldLayoutId id="2147483691" r:id="rId9"/>
    <p:sldLayoutId id="2147483708" r:id="rId10"/>
    <p:sldLayoutId id="2147483693" r:id="rId11"/>
    <p:sldLayoutId id="2147483694" r:id="rId12"/>
    <p:sldLayoutId id="2147483664" r:id="rId13"/>
    <p:sldLayoutId id="2147483679" r:id="rId14"/>
    <p:sldLayoutId id="2147483674" r:id="rId15"/>
    <p:sldLayoutId id="2147483676" r:id="rId16"/>
    <p:sldLayoutId id="2147483695" r:id="rId17"/>
    <p:sldLayoutId id="2147483683" r:id="rId18"/>
    <p:sldLayoutId id="2147483678" r:id="rId19"/>
    <p:sldLayoutId id="2147483697" r:id="rId20"/>
    <p:sldLayoutId id="2147483698" r:id="rId21"/>
    <p:sldLayoutId id="2147483696" r:id="rId22"/>
    <p:sldLayoutId id="2147483699" r:id="rId23"/>
    <p:sldLayoutId id="2147483700" r:id="rId24"/>
    <p:sldLayoutId id="2147483687" r:id="rId25"/>
    <p:sldLayoutId id="2147483711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690" r:id="rId32"/>
    <p:sldLayoutId id="2147483681" r:id="rId33"/>
    <p:sldLayoutId id="2147483710" r:id="rId34"/>
    <p:sldLayoutId id="2147483667" r:id="rId35"/>
    <p:sldLayoutId id="2147483712" r:id="rId3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24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9113" indent="-320675" algn="l" defTabSz="914400" rtl="0" eaLnBrk="1" latinLnBrk="0" hangingPunct="1">
        <a:lnSpc>
          <a:spcPct val="90000"/>
        </a:lnSpc>
        <a:spcBef>
          <a:spcPts val="50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24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5000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2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1875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20" userDrawn="1">
          <p15:clr>
            <a:srgbClr val="F26B43"/>
          </p15:clr>
        </p15:guide>
        <p15:guide id="2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izcatalogue.com/E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it.ly/2IEQmQB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anabeatrizprieto@gmail.com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mailto:claudiacarovera@gmail.com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it.ly/2noOpjK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chart" Target="../charts/chart6.xml"/><Relationship Id="rId7" Type="http://schemas.openxmlformats.org/officeDocument/2006/relationships/image" Target="../media/image6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10" Type="http://schemas.openxmlformats.org/officeDocument/2006/relationships/image" Target="../media/image68.png"/><Relationship Id="rId4" Type="http://schemas.openxmlformats.org/officeDocument/2006/relationships/chart" Target="../charts/chart7.xml"/><Relationship Id="rId9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.png"/><Relationship Id="rId5" Type="http://schemas.openxmlformats.org/officeDocument/2006/relationships/hyperlink" Target="https://earthobservatory.nasa.gov/topic/fires" TargetMode="Externa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elsevier.com/connect/managing-your-research-data-to-make-it-reusable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1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C1CD56-0A46-E944-9F1B-68D2CC19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0500" y="1280160"/>
            <a:ext cx="5999252" cy="1142763"/>
          </a:xfrm>
        </p:spPr>
        <p:txBody>
          <a:bodyPr>
            <a:normAutofit/>
          </a:bodyPr>
          <a:lstStyle/>
          <a:p>
            <a:r>
              <a:rPr lang="es-AR" sz="2900" dirty="0" err="1" smtClean="0"/>
              <a:t>Webinar</a:t>
            </a:r>
            <a:r>
              <a:rPr lang="es-AR" sz="2900" dirty="0" smtClean="0"/>
              <a:t> 5 </a:t>
            </a:r>
            <a:r>
              <a:rPr lang="es-AR" sz="2900" dirty="0"/>
              <a:t>– Análisis de datos. Discusión y </a:t>
            </a:r>
            <a:r>
              <a:rPr lang="es-AR" sz="2900" dirty="0" smtClean="0"/>
              <a:t>Conclusiones</a:t>
            </a:r>
            <a:endParaRPr lang="es-AR" sz="29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2DEC46-3C15-134B-A387-23244E132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0656" y="2983493"/>
            <a:ext cx="5090235" cy="130910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AR" b="1" dirty="0"/>
              <a:t>¿Cómo mostrar los datos? Promedios, frecuencias, histogramas, tablas, líneas de tendencia, correlaciones, otros.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8E5D8E-FA12-8249-8BD3-08AB2E2D7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0106" y="4630398"/>
            <a:ext cx="4351337" cy="809625"/>
          </a:xfrm>
        </p:spPr>
        <p:txBody>
          <a:bodyPr/>
          <a:lstStyle/>
          <a:p>
            <a:pPr lvl="0">
              <a:spcBef>
                <a:spcPts val="0"/>
              </a:spcBef>
              <a:buSzPts val="2500"/>
            </a:pPr>
            <a:r>
              <a:rPr lang="es-AR" dirty="0"/>
              <a:t>2019 - 2020</a:t>
            </a:r>
          </a:p>
        </p:txBody>
      </p:sp>
      <p:sp>
        <p:nvSpPr>
          <p:cNvPr id="5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Hoja de Datos</a:t>
            </a:r>
            <a:endParaRPr lang="es-AR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456" r="11882"/>
          <a:stretch/>
        </p:blipFill>
        <p:spPr>
          <a:xfrm>
            <a:off x="613775" y="1399430"/>
            <a:ext cx="8031976" cy="467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Herramientas para ANÁLISIS DE DATOS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5300" y="2329840"/>
            <a:ext cx="3989236" cy="3368925"/>
          </a:xfrm>
        </p:spPr>
        <p:txBody>
          <a:bodyPr/>
          <a:lstStyle/>
          <a:p>
            <a:r>
              <a:rPr lang="es-MX" dirty="0"/>
              <a:t>Es la técnica que consiste en el estudio de los hechos y el uso de sus expresiones en cifras para lograr información valida y confiable</a:t>
            </a:r>
          </a:p>
          <a:p>
            <a:endParaRPr lang="es-AR" dirty="0"/>
          </a:p>
        </p:txBody>
      </p:sp>
      <p:pic>
        <p:nvPicPr>
          <p:cNvPr id="10242" name="Picture 2" descr="Resultado de imagen para estadistica dibujo"/>
          <p:cNvPicPr>
            <a:picLocks noGrp="1" noChangeAspect="1" noChangeArrowheads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2302584"/>
            <a:ext cx="3989388" cy="265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7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¿Qué es lo que vamos a </a:t>
            </a:r>
            <a:r>
              <a:rPr lang="es-AR" dirty="0" smtClean="0"/>
              <a:t>ANALIZAR?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01927" y="1688875"/>
            <a:ext cx="8221978" cy="4210884"/>
          </a:xfrm>
        </p:spPr>
        <p:txBody>
          <a:bodyPr/>
          <a:lstStyle/>
          <a:p>
            <a:r>
              <a:rPr lang="es-MX" dirty="0"/>
              <a:t>Nuestras </a:t>
            </a:r>
            <a:r>
              <a:rPr lang="es-MX" dirty="0" smtClean="0"/>
              <a:t>Variables:</a:t>
            </a:r>
          </a:p>
          <a:p>
            <a:endParaRPr lang="es-MX" dirty="0" smtClean="0"/>
          </a:p>
          <a:p>
            <a:pPr marL="862013" lvl="1" indent="-342900"/>
            <a:r>
              <a:rPr lang="es-AR" b="0" dirty="0" smtClean="0"/>
              <a:t>Temperatura actual °C</a:t>
            </a:r>
          </a:p>
          <a:p>
            <a:pPr marL="862013" lvl="1" indent="-342900"/>
            <a:r>
              <a:rPr lang="es-AR" b="0" dirty="0" smtClean="0"/>
              <a:t>Temperatura mínima °C</a:t>
            </a:r>
          </a:p>
          <a:p>
            <a:pPr marL="862013" lvl="1" indent="-342900"/>
            <a:r>
              <a:rPr lang="es-AR" b="0" dirty="0" smtClean="0"/>
              <a:t>Temperatura máxima °C</a:t>
            </a:r>
          </a:p>
          <a:p>
            <a:pPr marL="862013" lvl="1" indent="-342900"/>
            <a:r>
              <a:rPr lang="es-AR" b="0" dirty="0" smtClean="0"/>
              <a:t>Precipitaciones</a:t>
            </a:r>
          </a:p>
          <a:p>
            <a:pPr marL="862013" lvl="1" indent="-342900"/>
            <a:r>
              <a:rPr lang="es-AR" b="0" dirty="0" smtClean="0"/>
              <a:t>Humedad Relativa</a:t>
            </a:r>
          </a:p>
          <a:p>
            <a:pPr marL="862013" lvl="1" indent="-342900"/>
            <a:r>
              <a:rPr lang="es-AR" b="0" dirty="0" smtClean="0"/>
              <a:t>… Y muchas otras variables</a:t>
            </a:r>
            <a:endParaRPr lang="es-AR" b="0" dirty="0"/>
          </a:p>
        </p:txBody>
      </p:sp>
    </p:spTree>
    <p:extLst>
      <p:ext uri="{BB962C8B-B14F-4D97-AF65-F5344CB8AC3E}">
        <p14:creationId xmlns:p14="http://schemas.microsoft.com/office/powerpoint/2010/main" val="8223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¿Qué analizaremos de nuestras variables?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08554" y="1710442"/>
            <a:ext cx="8221978" cy="3925156"/>
          </a:xfrm>
        </p:spPr>
        <p:txBody>
          <a:bodyPr/>
          <a:lstStyle/>
          <a:p>
            <a:r>
              <a:rPr lang="es-AR" dirty="0" smtClean="0"/>
              <a:t>Algunos ejemplos: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b="0" dirty="0" smtClean="0"/>
              <a:t>¿Qué encontramos en nuestras variables (media, mediana, moda).</a:t>
            </a:r>
          </a:p>
          <a:p>
            <a:pPr marL="862013" lvl="1" indent="-342900"/>
            <a:r>
              <a:rPr lang="es-AR" dirty="0" smtClean="0"/>
              <a:t>Conocer qué tanto varían nuestros datos.</a:t>
            </a:r>
          </a:p>
          <a:p>
            <a:pPr marL="862013" lvl="1" indent="-342900"/>
            <a:r>
              <a:rPr lang="es-AR" dirty="0" smtClean="0"/>
              <a:t>¿De qué manera están distribuidos los datos?</a:t>
            </a:r>
          </a:p>
          <a:p>
            <a:pPr marL="862013" lvl="1" indent="-342900"/>
            <a:r>
              <a:rPr lang="es-AR" b="0" dirty="0" smtClean="0"/>
              <a:t>¿Qué relación existe entre otras variables?</a:t>
            </a:r>
          </a:p>
          <a:p>
            <a:pPr marL="862013" lvl="1" indent="-342900"/>
            <a:r>
              <a:rPr lang="es-AR" dirty="0" smtClean="0"/>
              <a:t>Estimación y predicciones</a:t>
            </a:r>
          </a:p>
          <a:p>
            <a:pPr marL="862013" lvl="1" indent="-342900"/>
            <a:r>
              <a:rPr lang="es-AR" b="0" dirty="0" smtClean="0"/>
              <a:t>Describir las diferencias entre grupos de variables.</a:t>
            </a:r>
            <a:endParaRPr lang="es-AR" b="0" dirty="0"/>
          </a:p>
        </p:txBody>
      </p:sp>
    </p:spTree>
    <p:extLst>
      <p:ext uri="{BB962C8B-B14F-4D97-AF65-F5344CB8AC3E}">
        <p14:creationId xmlns:p14="http://schemas.microsoft.com/office/powerpoint/2010/main" val="18459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Herramientas estadísticas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08554" y="1535813"/>
            <a:ext cx="8221978" cy="3320422"/>
          </a:xfrm>
        </p:spPr>
        <p:txBody>
          <a:bodyPr/>
          <a:lstStyle/>
          <a:p>
            <a:r>
              <a:rPr lang="es-MX" dirty="0"/>
              <a:t>Los gráficos ofrecen grandes posibilidades para la representación de los datos y pueden ser utilizados múltiples situaciones, incluso para representar los resultados obtenidos por métodos de análisis más complicados.</a:t>
            </a:r>
          </a:p>
          <a:p>
            <a:endParaRPr lang="es-AR" dirty="0"/>
          </a:p>
          <a:p>
            <a:r>
              <a:rPr lang="es-AR" b="0" dirty="0" smtClean="0"/>
              <a:t>Ejemplos de gráficos: </a:t>
            </a:r>
            <a:r>
              <a:rPr lang="es-AR" b="0" dirty="0">
                <a:hlinkClick r:id="rId3"/>
              </a:rPr>
              <a:t>https://datavizcatalogue.com/ES</a:t>
            </a:r>
            <a:r>
              <a:rPr lang="es-AR" b="0" dirty="0" smtClean="0">
                <a:hlinkClick r:id="rId3"/>
              </a:rPr>
              <a:t>/</a:t>
            </a:r>
            <a:endParaRPr lang="es-AR" b="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8900" r="21101"/>
          <a:stretch/>
        </p:blipFill>
        <p:spPr>
          <a:xfrm>
            <a:off x="218622" y="4243277"/>
            <a:ext cx="2263698" cy="17606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8107" y="4243531"/>
            <a:ext cx="3390145" cy="17604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039" y="4243531"/>
            <a:ext cx="2923847" cy="17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7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Manos a la obra</a:t>
            </a:r>
            <a:endParaRPr lang="es-AR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312" y="1886589"/>
            <a:ext cx="2990461" cy="39243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09657" y="4452257"/>
            <a:ext cx="247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Link </a:t>
            </a:r>
            <a:r>
              <a:rPr lang="es-AR" dirty="0"/>
              <a:t>de descarga: </a:t>
            </a:r>
            <a:r>
              <a:rPr lang="es-AR" dirty="0">
                <a:hlinkClick r:id="rId4"/>
              </a:rPr>
              <a:t>https://</a:t>
            </a:r>
            <a:r>
              <a:rPr lang="es-AR" dirty="0" smtClean="0">
                <a:hlinkClick r:id="rId4"/>
              </a:rPr>
              <a:t>bit.ly/2IEQmQB</a:t>
            </a:r>
            <a:r>
              <a:rPr lang="es-AR" dirty="0" smtClean="0"/>
              <a:t>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8526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Promedio - Media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>
          <a:xfrm>
            <a:off x="495299" y="1809343"/>
            <a:ext cx="3989236" cy="4134452"/>
          </a:xfrm>
        </p:spPr>
        <p:txBody>
          <a:bodyPr>
            <a:normAutofit fontScale="92500" lnSpcReduction="10000"/>
          </a:bodyPr>
          <a:lstStyle/>
          <a:p>
            <a:r>
              <a:rPr lang="es-ES" b="0" dirty="0"/>
              <a:t>El resultado que se obtiene al generar una división con la suma de diversas cantidades por el dígito que las represente en total.</a:t>
            </a:r>
          </a:p>
          <a:p>
            <a:endParaRPr lang="es-ES" b="0" dirty="0"/>
          </a:p>
          <a:p>
            <a:r>
              <a:rPr lang="es-ES" b="0" dirty="0"/>
              <a:t>Resume los datos para darme un único valor que me ayude a tomar una decisión en base a la síntesis </a:t>
            </a:r>
          </a:p>
          <a:p>
            <a:endParaRPr lang="es-ES" dirty="0"/>
          </a:p>
          <a:p>
            <a:r>
              <a:rPr lang="es-ES" dirty="0"/>
              <a:t>Es sensible a los valores </a:t>
            </a:r>
            <a:r>
              <a:rPr lang="es-ES" dirty="0" smtClean="0"/>
              <a:t>extremos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0"/>
          </p:nvPr>
        </p:nvSpPr>
        <p:spPr>
          <a:xfrm>
            <a:off x="4591546" y="1809343"/>
            <a:ext cx="3989236" cy="633232"/>
          </a:xfrm>
        </p:spPr>
        <p:txBody>
          <a:bodyPr/>
          <a:lstStyle/>
          <a:p>
            <a:r>
              <a:rPr lang="es-AR" dirty="0" smtClean="0"/>
              <a:t>Cálculo del promedio</a:t>
            </a:r>
            <a:endParaRPr lang="es-AR" dirty="0"/>
          </a:p>
        </p:txBody>
      </p:sp>
      <p:sp>
        <p:nvSpPr>
          <p:cNvPr id="11" name="Retângulo 3">
            <a:extLst>
              <a:ext uri="{FF2B5EF4-FFF2-40B4-BE49-F238E27FC236}">
                <a16:creationId xmlns:a16="http://schemas.microsoft.com/office/drawing/2014/main" xmlns="" id="{C9F3F8A8-F67C-4BCD-A120-CF8D7444046F}"/>
              </a:ext>
            </a:extLst>
          </p:cNvPr>
          <p:cNvSpPr/>
          <p:nvPr/>
        </p:nvSpPr>
        <p:spPr>
          <a:xfrm>
            <a:off x="6022921" y="3149726"/>
            <a:ext cx="2947888" cy="931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Suma de todas las temperaturas/ 24</a:t>
            </a:r>
          </a:p>
          <a:p>
            <a:pPr algn="ctr"/>
            <a:endParaRPr lang="pt-PT" sz="1400" dirty="0"/>
          </a:p>
          <a:p>
            <a:pPr algn="ctr"/>
            <a:r>
              <a:rPr lang="pt-PT" sz="1400" dirty="0"/>
              <a:t>=23.25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312" y="2189589"/>
            <a:ext cx="1169843" cy="385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Gráfico de Línea</a:t>
            </a:r>
            <a:endParaRPr lang="es-AR" dirty="0"/>
          </a:p>
        </p:txBody>
      </p:sp>
      <p:graphicFrame>
        <p:nvGraphicFramePr>
          <p:cNvPr id="6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188339"/>
              </p:ext>
            </p:extLst>
          </p:nvPr>
        </p:nvGraphicFramePr>
        <p:xfrm>
          <a:off x="501650" y="1688874"/>
          <a:ext cx="8221663" cy="4167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496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Mediana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5300" y="1564313"/>
            <a:ext cx="3989236" cy="44119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s-AR" sz="2200" b="0" dirty="0"/>
              <a:t>Define al valor que se encuentra en la mitad justa entre los valores máximo y mínimo de los datos con los que se está trabajando. </a:t>
            </a:r>
            <a:endParaRPr lang="es-AR" sz="2200" b="0" dirty="0" smtClean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s-AR" sz="2200" b="0" dirty="0" smtClean="0"/>
              <a:t>La mitad </a:t>
            </a:r>
            <a:r>
              <a:rPr lang="es-AR" sz="2200" b="0" dirty="0"/>
              <a:t>de los datos son menores de la mediana y la mitad son mayores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s-AR" sz="2200" b="0" dirty="0"/>
              <a:t>No es sensible a valores </a:t>
            </a:r>
            <a:r>
              <a:rPr lang="es-AR" sz="2200" b="0" dirty="0" smtClean="0"/>
              <a:t>extremos</a:t>
            </a:r>
            <a:endParaRPr lang="es-AR" sz="2200" b="0" dirty="0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4484536" y="1564312"/>
            <a:ext cx="4547692" cy="2765545"/>
          </a:xfrm>
          <a:prstGeom prst="rect">
            <a:avLst/>
          </a:prstGeom>
        </p:spPr>
      </p:pic>
      <p:pic>
        <p:nvPicPr>
          <p:cNvPr id="13" name="Imagem 9">
            <a:extLst>
              <a:ext uri="{FF2B5EF4-FFF2-40B4-BE49-F238E27FC236}">
                <a16:creationId xmlns:a16="http://schemas.microsoft.com/office/drawing/2014/main" xmlns="" id="{152EFFBA-3CBD-4CA0-AB34-5B3DEA385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52" y="4329857"/>
            <a:ext cx="3553860" cy="167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Para calcular la mediana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01927" y="1399430"/>
            <a:ext cx="2804944" cy="466948"/>
          </a:xfrm>
        </p:spPr>
        <p:txBody>
          <a:bodyPr/>
          <a:lstStyle/>
          <a:p>
            <a:r>
              <a:rPr lang="es-AR" dirty="0" smtClean="0"/>
              <a:t>Ordenar los datos</a:t>
            </a:r>
            <a:endParaRPr lang="es-AR" dirty="0"/>
          </a:p>
        </p:txBody>
      </p:sp>
      <p:graphicFrame>
        <p:nvGraphicFramePr>
          <p:cNvPr id="6" name="Tabela 3">
            <a:extLst>
              <a:ext uri="{FF2B5EF4-FFF2-40B4-BE49-F238E27FC236}">
                <a16:creationId xmlns:a16="http://schemas.microsoft.com/office/drawing/2014/main" xmlns="" id="{9296F6A6-F6D5-4D4A-B480-586F7753C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284247"/>
              </p:ext>
            </p:extLst>
          </p:nvPr>
        </p:nvGraphicFramePr>
        <p:xfrm>
          <a:off x="652450" y="1866378"/>
          <a:ext cx="1555032" cy="4086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758">
                  <a:extLst>
                    <a:ext uri="{9D8B030D-6E8A-4147-A177-3AD203B41FA5}">
                      <a16:colId xmlns:a16="http://schemas.microsoft.com/office/drawing/2014/main" xmlns="" val="527714462"/>
                    </a:ext>
                  </a:extLst>
                </a:gridCol>
                <a:gridCol w="388758"/>
                <a:gridCol w="777516">
                  <a:extLst>
                    <a:ext uri="{9D8B030D-6E8A-4147-A177-3AD203B41FA5}">
                      <a16:colId xmlns:a16="http://schemas.microsoft.com/office/drawing/2014/main" xmlns="" val="1624708343"/>
                    </a:ext>
                  </a:extLst>
                </a:gridCol>
              </a:tblGrid>
              <a:tr h="289404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 dirty="0" smtClean="0">
                          <a:effectLst/>
                        </a:rPr>
                        <a:t>N°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 dirty="0">
                          <a:effectLst/>
                        </a:rPr>
                        <a:t>Hora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Temperatura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2926071818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22:00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19,4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3466726809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04:00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19,5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3741520958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21:00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19,7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3997929363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05:00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 dirty="0">
                          <a:effectLst/>
                        </a:rPr>
                        <a:t>19,9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2026070892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23:00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19,9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264511808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03:00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20,2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769196581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02:00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20,3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2034616427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20:00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20,4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3124210528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19:00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20,9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3700057318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01:00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21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260458296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00:00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22,3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700736860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pt-PT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18:00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22,4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794639005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pt-PT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06:00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23,2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1880584271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17:00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23,4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899832068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16:00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23,6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1304833661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15:00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24,4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1115993589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07:00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25,3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1047107456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14:00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25,7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3253710356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08:00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26,6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2190671153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13:00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27,5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1347409893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09:00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27,9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1206181561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11:00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27,9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2689712239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10:00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28,4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899974764"/>
                  </a:ext>
                </a:extLst>
              </a:tr>
              <a:tr h="15599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 dirty="0">
                          <a:effectLst/>
                        </a:rPr>
                        <a:t>12:00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 dirty="0">
                          <a:effectLst/>
                        </a:rPr>
                        <a:t>28,4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/>
                </a:tc>
                <a:extLst>
                  <a:ext uri="{0D108BD9-81ED-4DB2-BD59-A6C34878D82A}">
                    <a16:rowId xmlns:a16="http://schemas.microsoft.com/office/drawing/2014/main" xmlns="" val="88382349"/>
                  </a:ext>
                </a:extLst>
              </a:tr>
            </a:tbl>
          </a:graphicData>
        </a:graphic>
      </p:graphicFrame>
      <p:sp>
        <p:nvSpPr>
          <p:cNvPr id="7" name="Retângulo 4">
            <a:extLst>
              <a:ext uri="{FF2B5EF4-FFF2-40B4-BE49-F238E27FC236}">
                <a16:creationId xmlns:a16="http://schemas.microsoft.com/office/drawing/2014/main" xmlns="" id="{A87F778D-A8B7-43A8-B3A2-BAF9959EEC5A}"/>
              </a:ext>
            </a:extLst>
          </p:cNvPr>
          <p:cNvSpPr/>
          <p:nvPr/>
        </p:nvSpPr>
        <p:spPr>
          <a:xfrm>
            <a:off x="2358005" y="1869279"/>
            <a:ext cx="649789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Mediana si es impar = </a:t>
            </a:r>
            <a:r>
              <a:rPr lang="es-AR" dirty="0" smtClean="0"/>
              <a:t>n+1/2 (posición de la mediana en la lista ordenada)</a:t>
            </a:r>
            <a:endParaRPr lang="es-AR" dirty="0"/>
          </a:p>
        </p:txBody>
      </p:sp>
      <p:sp>
        <p:nvSpPr>
          <p:cNvPr id="10" name="Retângulo 5">
            <a:extLst>
              <a:ext uri="{FF2B5EF4-FFF2-40B4-BE49-F238E27FC236}">
                <a16:creationId xmlns:a16="http://schemas.microsoft.com/office/drawing/2014/main" xmlns="" id="{6107CB8B-2A1C-42E5-82EE-5715EB1E1761}"/>
              </a:ext>
            </a:extLst>
          </p:cNvPr>
          <p:cNvSpPr/>
          <p:nvPr/>
        </p:nvSpPr>
        <p:spPr>
          <a:xfrm>
            <a:off x="2358005" y="3146538"/>
            <a:ext cx="6497896" cy="13255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Mediana si es par = la media de las dos observaciones centrales de la lista ordenada</a:t>
            </a:r>
          </a:p>
          <a:p>
            <a:pPr algn="ctr"/>
            <a:endParaRPr lang="es-AR" dirty="0" smtClean="0"/>
          </a:p>
          <a:p>
            <a:pPr algn="ctr"/>
            <a:r>
              <a:rPr lang="es-AR" dirty="0" smtClean="0"/>
              <a:t>Para ubicar el lugar es n+1/2 </a:t>
            </a:r>
            <a:endParaRPr lang="es-AR" dirty="0"/>
          </a:p>
        </p:txBody>
      </p:sp>
      <p:sp>
        <p:nvSpPr>
          <p:cNvPr id="11" name="Retângulo 6">
            <a:extLst>
              <a:ext uri="{FF2B5EF4-FFF2-40B4-BE49-F238E27FC236}">
                <a16:creationId xmlns:a16="http://schemas.microsoft.com/office/drawing/2014/main" xmlns="" id="{4B7D23DF-765D-48A0-AF89-CB28CDBB2790}"/>
              </a:ext>
            </a:extLst>
          </p:cNvPr>
          <p:cNvSpPr/>
          <p:nvPr/>
        </p:nvSpPr>
        <p:spPr>
          <a:xfrm>
            <a:off x="2358005" y="4834959"/>
            <a:ext cx="649789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Localización de la</a:t>
            </a:r>
            <a:r>
              <a:rPr lang="pt-PT" dirty="0" smtClean="0"/>
              <a:t> </a:t>
            </a:r>
            <a:r>
              <a:rPr lang="pt-PT" dirty="0"/>
              <a:t>Mediana= 24+1/2= </a:t>
            </a:r>
            <a:r>
              <a:rPr lang="pt-PT" dirty="0" smtClean="0"/>
              <a:t>12,5 </a:t>
            </a:r>
            <a:r>
              <a:rPr lang="pt-PT" dirty="0"/>
              <a:t>entre el </a:t>
            </a:r>
            <a:r>
              <a:rPr lang="pt-PT" dirty="0">
                <a:solidFill>
                  <a:srgbClr val="FF0000"/>
                </a:solidFill>
              </a:rPr>
              <a:t>12 y 13</a:t>
            </a:r>
          </a:p>
          <a:p>
            <a:pPr algn="ctr"/>
            <a:endParaRPr lang="pt-PT" dirty="0"/>
          </a:p>
          <a:p>
            <a:pPr algn="ctr"/>
            <a:r>
              <a:rPr lang="pt-PT" dirty="0"/>
              <a:t>Mediana = (22,4+23,2)/2= </a:t>
            </a:r>
            <a:r>
              <a:rPr lang="pt-PT" dirty="0" smtClean="0"/>
              <a:t>22,8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536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092722" y="1334907"/>
            <a:ext cx="4679675" cy="465608"/>
          </a:xfrm>
        </p:spPr>
        <p:txBody>
          <a:bodyPr/>
          <a:lstStyle/>
          <a:p>
            <a:r>
              <a:rPr lang="es-AR" dirty="0"/>
              <a:t>Ana B. Prieto, </a:t>
            </a:r>
            <a:r>
              <a:rPr lang="es-AR" dirty="0" err="1"/>
              <a:t>MSc</a:t>
            </a:r>
            <a:r>
              <a:rPr lang="es-AR" dirty="0"/>
              <a:t>.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2"/>
          </p:nvPr>
        </p:nvSpPr>
        <p:spPr>
          <a:xfrm>
            <a:off x="3092446" y="1988088"/>
            <a:ext cx="5746753" cy="1102775"/>
          </a:xfrm>
        </p:spPr>
        <p:txBody>
          <a:bodyPr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550"/>
              <a:buNone/>
            </a:pPr>
            <a:r>
              <a:rPr lang="en-US" sz="2000" u="sng" dirty="0">
                <a:latin typeface="Arial"/>
                <a:ea typeface="Arial"/>
                <a:cs typeface="Arial"/>
                <a:sym typeface="Arial"/>
                <a:hlinkClick r:id="rId2"/>
              </a:rPr>
              <a:t>anabeatrizprieto@gmail.com</a:t>
            </a: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80000"/>
              </a:lnSpc>
              <a:buSzPts val="255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Master Trainer - Argentina</a:t>
            </a:r>
            <a:endParaRPr lang="en-US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80000"/>
              </a:lnSpc>
              <a:buSzPts val="255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GLOBE Working Groups -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Technology</a:t>
            </a:r>
            <a:endParaRPr lang="es-AR" sz="2000" dirty="0"/>
          </a:p>
        </p:txBody>
      </p:sp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2;p2"/>
          <p:cNvPicPr preferRelativeResize="0">
            <a:picLocks noGrp="1"/>
          </p:cNvPicPr>
          <p:nvPr>
            <p:ph sz="half" idx="1"/>
          </p:nvPr>
        </p:nvPicPr>
        <p:blipFill rotWithShape="1">
          <a:blip r:embed="rId4">
            <a:alphaModFix/>
          </a:blip>
          <a:srcRect l="18916" t="8769" r="7486" b="19256"/>
          <a:stretch/>
        </p:blipFill>
        <p:spPr>
          <a:xfrm>
            <a:off x="556335" y="1446212"/>
            <a:ext cx="2354430" cy="176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23;p2"/>
          <p:cNvPicPr preferRelativeResize="0">
            <a:picLocks noGrp="1"/>
          </p:cNvPicPr>
          <p:nvPr>
            <p:ph sz="half" idx="10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82504" y="3836988"/>
            <a:ext cx="2302092" cy="16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ítulo 7"/>
          <p:cNvSpPr txBox="1">
            <a:spLocks/>
          </p:cNvSpPr>
          <p:nvPr/>
        </p:nvSpPr>
        <p:spPr>
          <a:xfrm>
            <a:off x="3092998" y="3725682"/>
            <a:ext cx="4679675" cy="465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BE8E2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AR" dirty="0">
                <a:latin typeface="Arial"/>
                <a:ea typeface="Arial"/>
                <a:cs typeface="Arial"/>
                <a:sym typeface="Arial"/>
              </a:rPr>
              <a:t>Claudia Caro Vera, </a:t>
            </a:r>
            <a:r>
              <a:rPr lang="es-AR" dirty="0" err="1">
                <a:latin typeface="Arial"/>
                <a:ea typeface="Arial"/>
                <a:cs typeface="Arial"/>
                <a:sym typeface="Arial"/>
              </a:rPr>
              <a:t>MSc</a:t>
            </a:r>
            <a:r>
              <a:rPr lang="es-AR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lang="es-AR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Marcador de texto 11"/>
          <p:cNvSpPr txBox="1">
            <a:spLocks/>
          </p:cNvSpPr>
          <p:nvPr/>
        </p:nvSpPr>
        <p:spPr>
          <a:xfrm>
            <a:off x="3092722" y="4378863"/>
            <a:ext cx="5746753" cy="110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0" kern="1200">
                <a:solidFill>
                  <a:srgbClr val="2948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1800" b="0" kern="1200">
                <a:solidFill>
                  <a:srgbClr val="2948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1400" kern="1200">
                <a:solidFill>
                  <a:srgbClr val="2948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SzPts val="2500"/>
              <a:buNone/>
            </a:pPr>
            <a:r>
              <a:rPr lang="en-US" sz="2000" u="sng" dirty="0">
                <a:solidFill>
                  <a:schemeClr val="hlink"/>
                </a:solidFill>
                <a:hlinkClick r:id="rId6"/>
              </a:rPr>
              <a:t>claudiacarovera@gmail.com</a:t>
            </a:r>
            <a:endParaRPr lang="en-US" sz="2000" dirty="0"/>
          </a:p>
          <a:p>
            <a:pPr marL="0" lvl="0" indent="0">
              <a:buSzPts val="2500"/>
              <a:buNone/>
            </a:pPr>
            <a:r>
              <a:rPr lang="en-US" sz="2000" dirty="0"/>
              <a:t>Master Trainer - </a:t>
            </a:r>
            <a:r>
              <a:rPr lang="en-US" sz="2000" dirty="0" err="1"/>
              <a:t>Perú</a:t>
            </a:r>
            <a:endParaRPr lang="en-US" sz="2000" dirty="0"/>
          </a:p>
          <a:p>
            <a:pPr marL="0" lvl="0" indent="0">
              <a:buSzPts val="2500"/>
              <a:buNone/>
            </a:pPr>
            <a:r>
              <a:rPr lang="en-US" sz="2000" dirty="0"/>
              <a:t>GLOBE Working Groups - Science</a:t>
            </a:r>
          </a:p>
        </p:txBody>
      </p:sp>
    </p:spTree>
    <p:extLst>
      <p:ext uri="{BB962C8B-B14F-4D97-AF65-F5344CB8AC3E}">
        <p14:creationId xmlns:p14="http://schemas.microsoft.com/office/powerpoint/2010/main" val="3333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Moda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01927" y="1515648"/>
            <a:ext cx="8221978" cy="851771"/>
          </a:xfrm>
        </p:spPr>
        <p:txBody>
          <a:bodyPr/>
          <a:lstStyle/>
          <a:p>
            <a:r>
              <a:rPr lang="pt-PT" dirty="0"/>
              <a:t>Se refiere </a:t>
            </a:r>
            <a:r>
              <a:rPr lang="es-ES" dirty="0"/>
              <a:t> al dato que se repite con más frecuencia entre todos aquellos.</a:t>
            </a:r>
          </a:p>
          <a:p>
            <a:endParaRPr lang="es-AR" dirty="0"/>
          </a:p>
        </p:txBody>
      </p:sp>
      <p:graphicFrame>
        <p:nvGraphicFramePr>
          <p:cNvPr id="6" name="Tabela 3">
            <a:extLst>
              <a:ext uri="{FF2B5EF4-FFF2-40B4-BE49-F238E27FC236}">
                <a16:creationId xmlns:a16="http://schemas.microsoft.com/office/drawing/2014/main" xmlns="" id="{30F242D4-8B9F-466C-AEED-4E60477DC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248689"/>
              </p:ext>
            </p:extLst>
          </p:nvPr>
        </p:nvGraphicFramePr>
        <p:xfrm>
          <a:off x="250526" y="3244850"/>
          <a:ext cx="8480005" cy="622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3845">
                  <a:extLst>
                    <a:ext uri="{9D8B030D-6E8A-4147-A177-3AD203B41FA5}">
                      <a16:colId xmlns:a16="http://schemas.microsoft.com/office/drawing/2014/main" xmlns="" val="3893401375"/>
                    </a:ext>
                  </a:extLst>
                </a:gridCol>
                <a:gridCol w="695616">
                  <a:extLst>
                    <a:ext uri="{9D8B030D-6E8A-4147-A177-3AD203B41FA5}">
                      <a16:colId xmlns:a16="http://schemas.microsoft.com/office/drawing/2014/main" xmlns="" val="450881493"/>
                    </a:ext>
                  </a:extLst>
                </a:gridCol>
                <a:gridCol w="695616">
                  <a:extLst>
                    <a:ext uri="{9D8B030D-6E8A-4147-A177-3AD203B41FA5}">
                      <a16:colId xmlns:a16="http://schemas.microsoft.com/office/drawing/2014/main" xmlns="" val="189858008"/>
                    </a:ext>
                  </a:extLst>
                </a:gridCol>
                <a:gridCol w="695616">
                  <a:extLst>
                    <a:ext uri="{9D8B030D-6E8A-4147-A177-3AD203B41FA5}">
                      <a16:colId xmlns:a16="http://schemas.microsoft.com/office/drawing/2014/main" xmlns="" val="1803967336"/>
                    </a:ext>
                  </a:extLst>
                </a:gridCol>
                <a:gridCol w="695616">
                  <a:extLst>
                    <a:ext uri="{9D8B030D-6E8A-4147-A177-3AD203B41FA5}">
                      <a16:colId xmlns:a16="http://schemas.microsoft.com/office/drawing/2014/main" xmlns="" val="2650391986"/>
                    </a:ext>
                  </a:extLst>
                </a:gridCol>
                <a:gridCol w="695616">
                  <a:extLst>
                    <a:ext uri="{9D8B030D-6E8A-4147-A177-3AD203B41FA5}">
                      <a16:colId xmlns:a16="http://schemas.microsoft.com/office/drawing/2014/main" xmlns="" val="1602868987"/>
                    </a:ext>
                  </a:extLst>
                </a:gridCol>
                <a:gridCol w="695616">
                  <a:extLst>
                    <a:ext uri="{9D8B030D-6E8A-4147-A177-3AD203B41FA5}">
                      <a16:colId xmlns:a16="http://schemas.microsoft.com/office/drawing/2014/main" xmlns="" val="2880556681"/>
                    </a:ext>
                  </a:extLst>
                </a:gridCol>
                <a:gridCol w="695616">
                  <a:extLst>
                    <a:ext uri="{9D8B030D-6E8A-4147-A177-3AD203B41FA5}">
                      <a16:colId xmlns:a16="http://schemas.microsoft.com/office/drawing/2014/main" xmlns="" val="3097142904"/>
                    </a:ext>
                  </a:extLst>
                </a:gridCol>
                <a:gridCol w="695616">
                  <a:extLst>
                    <a:ext uri="{9D8B030D-6E8A-4147-A177-3AD203B41FA5}">
                      <a16:colId xmlns:a16="http://schemas.microsoft.com/office/drawing/2014/main" xmlns="" val="662167577"/>
                    </a:ext>
                  </a:extLst>
                </a:gridCol>
                <a:gridCol w="695616">
                  <a:extLst>
                    <a:ext uri="{9D8B030D-6E8A-4147-A177-3AD203B41FA5}">
                      <a16:colId xmlns:a16="http://schemas.microsoft.com/office/drawing/2014/main" xmlns="" val="2759987886"/>
                    </a:ext>
                  </a:extLst>
                </a:gridCol>
                <a:gridCol w="695616">
                  <a:extLst>
                    <a:ext uri="{9D8B030D-6E8A-4147-A177-3AD203B41FA5}">
                      <a16:colId xmlns:a16="http://schemas.microsoft.com/office/drawing/2014/main" xmlns="" val="3430092075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 smtClean="0">
                          <a:effectLst/>
                        </a:rPr>
                        <a:t>Temperatura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>
                          <a:effectLst/>
                        </a:rPr>
                        <a:t>19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>
                          <a:effectLst/>
                        </a:rPr>
                        <a:t>20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>
                          <a:effectLst/>
                        </a:rPr>
                        <a:t>21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>
                          <a:effectLst/>
                        </a:rPr>
                        <a:t>22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>
                          <a:effectLst/>
                        </a:rPr>
                        <a:t>23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>
                          <a:effectLst/>
                        </a:rPr>
                        <a:t>24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>
                          <a:effectLst/>
                        </a:rPr>
                        <a:t>25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>
                          <a:effectLst/>
                        </a:rPr>
                        <a:t>26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>
                          <a:effectLst/>
                        </a:rPr>
                        <a:t>27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>
                          <a:effectLst/>
                        </a:rPr>
                        <a:t>28</a:t>
                      </a:r>
                      <a:endParaRPr lang="pt-P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9922158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 smtClean="0">
                          <a:effectLst/>
                        </a:rPr>
                        <a:t>N° </a:t>
                      </a:r>
                      <a:r>
                        <a:rPr lang="pt-PT" sz="2000" u="none" strike="noStrike" dirty="0">
                          <a:effectLst/>
                        </a:rPr>
                        <a:t>veces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 dirty="0">
                          <a:effectLst/>
                        </a:rPr>
                        <a:t>1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 dirty="0">
                          <a:effectLst/>
                        </a:rPr>
                        <a:t>7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 dirty="0">
                          <a:effectLst/>
                        </a:rPr>
                        <a:t>2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 dirty="0">
                          <a:effectLst/>
                        </a:rPr>
                        <a:t>2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 dirty="0">
                          <a:effectLst/>
                        </a:rPr>
                        <a:t>2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 dirty="0">
                          <a:effectLst/>
                        </a:rPr>
                        <a:t>2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 dirty="0">
                          <a:effectLst/>
                        </a:rPr>
                        <a:t>1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 dirty="0">
                          <a:effectLst/>
                        </a:rPr>
                        <a:t>1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 dirty="0">
                          <a:effectLst/>
                        </a:rPr>
                        <a:t>1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u="none" strike="noStrike" dirty="0">
                          <a:effectLst/>
                        </a:rPr>
                        <a:t>5</a:t>
                      </a:r>
                      <a:endParaRPr lang="pt-P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549704271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689886" y="4713267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1A2E5A"/>
                </a:solidFill>
              </a:rPr>
              <a:t>20 es la moda </a:t>
            </a:r>
            <a:endParaRPr lang="pt-PT" dirty="0">
              <a:solidFill>
                <a:srgbClr val="1A2E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Porcentajes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08460" y="2359724"/>
            <a:ext cx="7151476" cy="1961812"/>
          </a:xfrm>
        </p:spPr>
        <p:txBody>
          <a:bodyPr>
            <a:normAutofit/>
          </a:bodyPr>
          <a:lstStyle/>
          <a:p>
            <a:r>
              <a:rPr lang="pt-PT" sz="2200" dirty="0"/>
              <a:t>¿</a:t>
            </a:r>
            <a:r>
              <a:rPr lang="pt-PT" sz="2200" dirty="0" smtClean="0"/>
              <a:t>Cuánto </a:t>
            </a:r>
            <a:r>
              <a:rPr lang="pt-PT" sz="2200" dirty="0"/>
              <a:t>del total es representado por:</a:t>
            </a:r>
          </a:p>
          <a:p>
            <a:endParaRPr lang="pt-PT" sz="2200" dirty="0"/>
          </a:p>
          <a:p>
            <a:pPr lvl="1"/>
            <a:r>
              <a:rPr lang="pt-PT" sz="2000" dirty="0"/>
              <a:t>Total de </a:t>
            </a:r>
            <a:r>
              <a:rPr lang="pt-PT" sz="2000" dirty="0" smtClean="0"/>
              <a:t>veces = </a:t>
            </a:r>
            <a:r>
              <a:rPr lang="pt-PT" sz="2000" dirty="0"/>
              <a:t>24</a:t>
            </a:r>
          </a:p>
          <a:p>
            <a:pPr lvl="1"/>
            <a:r>
              <a:rPr lang="pt-PT" sz="2000" dirty="0"/>
              <a:t>¿</a:t>
            </a:r>
            <a:r>
              <a:rPr lang="pt-PT" sz="2000" dirty="0" smtClean="0"/>
              <a:t>Cuál </a:t>
            </a:r>
            <a:r>
              <a:rPr lang="pt-PT" sz="2000" dirty="0"/>
              <a:t>es el % de 20 que aparece 7 </a:t>
            </a:r>
            <a:r>
              <a:rPr lang="pt-PT" sz="2000" dirty="0" smtClean="0"/>
              <a:t>veces?  = 29.1%</a:t>
            </a:r>
            <a:endParaRPr lang="pt-PT" sz="2000" dirty="0"/>
          </a:p>
        </p:txBody>
      </p:sp>
      <p:graphicFrame>
        <p:nvGraphicFramePr>
          <p:cNvPr id="6" name="Tabela 3">
            <a:extLst>
              <a:ext uri="{FF2B5EF4-FFF2-40B4-BE49-F238E27FC236}">
                <a16:creationId xmlns:a16="http://schemas.microsoft.com/office/drawing/2014/main" xmlns="" id="{B3FC49A0-2AFF-43F3-9465-708880FF3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011039"/>
              </p:ext>
            </p:extLst>
          </p:nvPr>
        </p:nvGraphicFramePr>
        <p:xfrm>
          <a:off x="396351" y="1589275"/>
          <a:ext cx="8433129" cy="561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2559">
                  <a:extLst>
                    <a:ext uri="{9D8B030D-6E8A-4147-A177-3AD203B41FA5}">
                      <a16:colId xmlns:a16="http://schemas.microsoft.com/office/drawing/2014/main" xmlns="" val="3893401375"/>
                    </a:ext>
                  </a:extLst>
                </a:gridCol>
                <a:gridCol w="712057">
                  <a:extLst>
                    <a:ext uri="{9D8B030D-6E8A-4147-A177-3AD203B41FA5}">
                      <a16:colId xmlns:a16="http://schemas.microsoft.com/office/drawing/2014/main" xmlns="" val="450881493"/>
                    </a:ext>
                  </a:extLst>
                </a:gridCol>
                <a:gridCol w="712057">
                  <a:extLst>
                    <a:ext uri="{9D8B030D-6E8A-4147-A177-3AD203B41FA5}">
                      <a16:colId xmlns:a16="http://schemas.microsoft.com/office/drawing/2014/main" xmlns="" val="189858008"/>
                    </a:ext>
                  </a:extLst>
                </a:gridCol>
                <a:gridCol w="712057">
                  <a:extLst>
                    <a:ext uri="{9D8B030D-6E8A-4147-A177-3AD203B41FA5}">
                      <a16:colId xmlns:a16="http://schemas.microsoft.com/office/drawing/2014/main" xmlns="" val="1803967336"/>
                    </a:ext>
                  </a:extLst>
                </a:gridCol>
                <a:gridCol w="712057">
                  <a:extLst>
                    <a:ext uri="{9D8B030D-6E8A-4147-A177-3AD203B41FA5}">
                      <a16:colId xmlns:a16="http://schemas.microsoft.com/office/drawing/2014/main" xmlns="" val="2650391986"/>
                    </a:ext>
                  </a:extLst>
                </a:gridCol>
                <a:gridCol w="712057">
                  <a:extLst>
                    <a:ext uri="{9D8B030D-6E8A-4147-A177-3AD203B41FA5}">
                      <a16:colId xmlns:a16="http://schemas.microsoft.com/office/drawing/2014/main" xmlns="" val="1602868987"/>
                    </a:ext>
                  </a:extLst>
                </a:gridCol>
                <a:gridCol w="712057">
                  <a:extLst>
                    <a:ext uri="{9D8B030D-6E8A-4147-A177-3AD203B41FA5}">
                      <a16:colId xmlns:a16="http://schemas.microsoft.com/office/drawing/2014/main" xmlns="" val="2880556681"/>
                    </a:ext>
                  </a:extLst>
                </a:gridCol>
                <a:gridCol w="712057">
                  <a:extLst>
                    <a:ext uri="{9D8B030D-6E8A-4147-A177-3AD203B41FA5}">
                      <a16:colId xmlns:a16="http://schemas.microsoft.com/office/drawing/2014/main" xmlns="" val="3097142904"/>
                    </a:ext>
                  </a:extLst>
                </a:gridCol>
                <a:gridCol w="712057">
                  <a:extLst>
                    <a:ext uri="{9D8B030D-6E8A-4147-A177-3AD203B41FA5}">
                      <a16:colId xmlns:a16="http://schemas.microsoft.com/office/drawing/2014/main" xmlns="" val="662167577"/>
                    </a:ext>
                  </a:extLst>
                </a:gridCol>
                <a:gridCol w="712057">
                  <a:extLst>
                    <a:ext uri="{9D8B030D-6E8A-4147-A177-3AD203B41FA5}">
                      <a16:colId xmlns:a16="http://schemas.microsoft.com/office/drawing/2014/main" xmlns="" val="2759987886"/>
                    </a:ext>
                  </a:extLst>
                </a:gridCol>
                <a:gridCol w="712057">
                  <a:extLst>
                    <a:ext uri="{9D8B030D-6E8A-4147-A177-3AD203B41FA5}">
                      <a16:colId xmlns:a16="http://schemas.microsoft.com/office/drawing/2014/main" xmlns="" val="3430092075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 smtClean="0">
                          <a:effectLst/>
                        </a:rPr>
                        <a:t>Temperatura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19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20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>
                          <a:effectLst/>
                        </a:rPr>
                        <a:t>21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>
                          <a:effectLst/>
                        </a:rPr>
                        <a:t>22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>
                          <a:effectLst/>
                        </a:rPr>
                        <a:t>23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>
                          <a:effectLst/>
                        </a:rPr>
                        <a:t>24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>
                          <a:effectLst/>
                        </a:rPr>
                        <a:t>25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>
                          <a:effectLst/>
                        </a:rPr>
                        <a:t>26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>
                          <a:effectLst/>
                        </a:rPr>
                        <a:t>27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28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9922158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 smtClean="0">
                          <a:effectLst/>
                        </a:rPr>
                        <a:t>N° de </a:t>
                      </a:r>
                      <a:r>
                        <a:rPr lang="pt-PT" sz="1800" u="none" strike="noStrike" dirty="0">
                          <a:effectLst/>
                        </a:rPr>
                        <a:t>veces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>
                          <a:effectLst/>
                        </a:rPr>
                        <a:t>1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7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2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2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2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2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1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1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1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u="none" strike="noStrike" dirty="0">
                          <a:effectLst/>
                        </a:rPr>
                        <a:t>5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549704271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490593" y="4350285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rgbClr val="1A2E5A"/>
                </a:solidFill>
              </a:rPr>
              <a:t>24 -------</a:t>
            </a:r>
            <a:r>
              <a:rPr lang="pt-PT" dirty="0">
                <a:solidFill>
                  <a:srgbClr val="1A2E5A"/>
                </a:solidFill>
              </a:rPr>
              <a:t>100%</a:t>
            </a:r>
          </a:p>
          <a:p>
            <a:r>
              <a:rPr lang="pt-PT" dirty="0">
                <a:solidFill>
                  <a:srgbClr val="1A2E5A"/>
                </a:solidFill>
              </a:rPr>
              <a:t>  </a:t>
            </a:r>
            <a:r>
              <a:rPr lang="pt-PT" dirty="0" smtClean="0">
                <a:solidFill>
                  <a:srgbClr val="1A2E5A"/>
                </a:solidFill>
              </a:rPr>
              <a:t>7 </a:t>
            </a:r>
            <a:r>
              <a:rPr lang="pt-PT" dirty="0">
                <a:solidFill>
                  <a:srgbClr val="1A2E5A"/>
                </a:solidFill>
              </a:rPr>
              <a:t>-------</a:t>
            </a:r>
            <a:r>
              <a:rPr lang="pt-PT" dirty="0" smtClean="0">
                <a:solidFill>
                  <a:srgbClr val="1A2E5A"/>
                </a:solidFill>
              </a:rPr>
              <a:t>x =</a:t>
            </a:r>
            <a:endParaRPr lang="pt-PT" dirty="0">
              <a:solidFill>
                <a:srgbClr val="1A2E5A"/>
              </a:solidFill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1017C9DF-24D8-4791-85D8-8C17B9B5F9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0171431"/>
              </p:ext>
            </p:extLst>
          </p:nvPr>
        </p:nvGraphicFramePr>
        <p:xfrm>
          <a:off x="5074728" y="3809099"/>
          <a:ext cx="3875773" cy="237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372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726511"/>
            <a:ext cx="8221978" cy="672920"/>
          </a:xfrm>
        </p:spPr>
        <p:txBody>
          <a:bodyPr>
            <a:noAutofit/>
          </a:bodyPr>
          <a:lstStyle/>
          <a:p>
            <a:r>
              <a:rPr lang="es-MX" sz="3000" dirty="0"/>
              <a:t>Comparar variables</a:t>
            </a:r>
            <a:br>
              <a:rPr lang="es-MX" sz="3000" dirty="0"/>
            </a:br>
            <a:r>
              <a:rPr lang="es-MX" sz="2000" dirty="0"/>
              <a:t>Porque las medias reducen información</a:t>
            </a:r>
            <a:endParaRPr lang="es-AR" sz="2000" dirty="0"/>
          </a:p>
        </p:txBody>
      </p:sp>
      <p:graphicFrame>
        <p:nvGraphicFramePr>
          <p:cNvPr id="6" name="2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041380"/>
              </p:ext>
            </p:extLst>
          </p:nvPr>
        </p:nvGraphicFramePr>
        <p:xfrm>
          <a:off x="508869" y="1862451"/>
          <a:ext cx="8221663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09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Desviación </a:t>
            </a:r>
            <a:r>
              <a:rPr lang="es-AR" dirty="0" smtClean="0"/>
              <a:t>estándar - </a:t>
            </a:r>
            <a:r>
              <a:rPr lang="es-AR" dirty="0"/>
              <a:t>SD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0" dirty="0"/>
              <a:t>Una medida que se usa para cuantificar la variación o la forma como se dispersa  un conjunto de datos numéricos</a:t>
            </a:r>
          </a:p>
          <a:p>
            <a:endParaRPr lang="es-ES" b="0" dirty="0"/>
          </a:p>
          <a:p>
            <a:r>
              <a:rPr lang="es-ES" b="0" dirty="0"/>
              <a:t>Una desviación estándar baja indica que la mayor parte de los datos de una muestra tienden a estar agrupados cerca de su media o valor esperado</a:t>
            </a:r>
          </a:p>
          <a:p>
            <a:endParaRPr lang="es-ES" b="0" dirty="0"/>
          </a:p>
          <a:p>
            <a:r>
              <a:rPr lang="es-ES" b="0" dirty="0"/>
              <a:t>Una desviación estándar alta indica que los datos se dispersan mucho de la media</a:t>
            </a:r>
            <a:endParaRPr lang="pt-PT" b="0" dirty="0"/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xmlns="" id="{F02971CE-1166-4901-9889-E92D547A57B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3"/>
          <a:srcRect l="23368" t="35368" r="25869" b="14386"/>
          <a:stretch/>
        </p:blipFill>
        <p:spPr>
          <a:xfrm>
            <a:off x="4591394" y="1655393"/>
            <a:ext cx="3989388" cy="2221176"/>
          </a:xfrm>
          <a:prstGeom prst="rect">
            <a:avLst/>
          </a:prstGeom>
        </p:spPr>
      </p:pic>
      <p:sp>
        <p:nvSpPr>
          <p:cNvPr id="10" name="Retângulo 6">
            <a:extLst>
              <a:ext uri="{FF2B5EF4-FFF2-40B4-BE49-F238E27FC236}">
                <a16:creationId xmlns:a16="http://schemas.microsoft.com/office/drawing/2014/main" xmlns="" id="{00B5FBCF-C9B6-4307-BA04-16CCB8083CA9}"/>
              </a:ext>
            </a:extLst>
          </p:cNvPr>
          <p:cNvSpPr/>
          <p:nvPr/>
        </p:nvSpPr>
        <p:spPr>
          <a:xfrm>
            <a:off x="4886846" y="4494676"/>
            <a:ext cx="339848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La media es 23,5  y esta varía 3,22 grados por encima o por debajo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488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Distribución normal – Curva de Gauss</a:t>
            </a:r>
            <a:endParaRPr lang="es-AR" dirty="0"/>
          </a:p>
        </p:txBody>
      </p:sp>
      <p:pic>
        <p:nvPicPr>
          <p:cNvPr id="4102" name="Picture 6" descr="Resultado de imagen para curva de gauss desviaciÃ³n estÃ¡ndar"/>
          <p:cNvPicPr>
            <a:picLocks noGrp="1" noChangeAspect="1" noChangeArrowheads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78" y="2573510"/>
            <a:ext cx="3890904" cy="247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esultado de imagen para curva de gaus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6730" t="1134" r="27079" b="2146"/>
          <a:stretch/>
        </p:blipFill>
        <p:spPr>
          <a:xfrm>
            <a:off x="528661" y="1611085"/>
            <a:ext cx="3731980" cy="439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6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Distribución normal – Curva de Gauss</a:t>
            </a:r>
            <a:endParaRPr lang="es-AR" dirty="0"/>
          </a:p>
        </p:txBody>
      </p:sp>
      <p:sp>
        <p:nvSpPr>
          <p:cNvPr id="2" name="AutoShape 2" descr="Resultado de imagen para curva de gaus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70" y="1501349"/>
            <a:ext cx="6813413" cy="31937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815" y="4598094"/>
            <a:ext cx="585600" cy="144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4546" y="4778094"/>
            <a:ext cx="512400" cy="126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791" y="5498094"/>
            <a:ext cx="219600" cy="54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4634" y="5318094"/>
            <a:ext cx="292800" cy="72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0940" y="5138094"/>
            <a:ext cx="366000" cy="900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24" y="4958094"/>
            <a:ext cx="439200" cy="1080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1259" y="5678094"/>
            <a:ext cx="146400" cy="360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311102" y="468346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Media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006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Asimetrías</a:t>
            </a:r>
            <a:endParaRPr lang="es-AR" dirty="0"/>
          </a:p>
        </p:txBody>
      </p:sp>
      <p:pic>
        <p:nvPicPr>
          <p:cNvPr id="6148" name="Picture 4" descr="http://2.bp.blogspot.com/-dc33wfmG-6U/UxKOjfOsAfI/AAAAAAAAriE/nE0Cn7xlwJA/s1600/asimetria.g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16240" r="3828" b="6817"/>
          <a:stretch/>
        </p:blipFill>
        <p:spPr bwMode="auto">
          <a:xfrm>
            <a:off x="816428" y="2100943"/>
            <a:ext cx="7609115" cy="322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Gráfico de caja – Box </a:t>
            </a:r>
            <a:r>
              <a:rPr lang="es-AR" dirty="0" err="1" smtClean="0"/>
              <a:t>Plot</a:t>
            </a:r>
            <a:endParaRPr lang="es-AR" dirty="0"/>
          </a:p>
        </p:txBody>
      </p:sp>
      <p:sp>
        <p:nvSpPr>
          <p:cNvPr id="5" name="AutoShape 2" descr="Resultado de imagen para gauss curve vs box plo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35" y="1604249"/>
            <a:ext cx="4011516" cy="4163929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356" y="1410880"/>
            <a:ext cx="3743268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5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Valor P – (p-</a:t>
            </a:r>
            <a:r>
              <a:rPr lang="es-AR" dirty="0" err="1" smtClean="0"/>
              <a:t>value</a:t>
            </a:r>
            <a:r>
              <a:rPr lang="es-AR" dirty="0"/>
              <a:t>)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501927" y="1399430"/>
            <a:ext cx="8221978" cy="1180484"/>
          </a:xfrm>
        </p:spPr>
        <p:txBody>
          <a:bodyPr/>
          <a:lstStyle/>
          <a:p>
            <a:r>
              <a:rPr lang="es-AR" b="0" dirty="0"/>
              <a:t>Un </a:t>
            </a:r>
            <a:r>
              <a:rPr lang="es-AR" dirty="0"/>
              <a:t>valor P</a:t>
            </a:r>
            <a:r>
              <a:rPr lang="es-AR" b="0" dirty="0"/>
              <a:t> es el nivel (de significancia) más bajo en el que el </a:t>
            </a:r>
            <a:r>
              <a:rPr lang="es-AR" dirty="0"/>
              <a:t>valor</a:t>
            </a:r>
            <a:r>
              <a:rPr lang="es-AR" b="0" dirty="0"/>
              <a:t> observado de la estadística de </a:t>
            </a:r>
            <a:r>
              <a:rPr lang="es-AR" dirty="0"/>
              <a:t>prueba</a:t>
            </a:r>
            <a:r>
              <a:rPr lang="es-AR" b="0" dirty="0"/>
              <a:t> es significativo.</a:t>
            </a:r>
            <a:endParaRPr lang="es-AR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81" y="3475211"/>
            <a:ext cx="4061327" cy="1800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82" y="3475211"/>
            <a:ext cx="4061327" cy="1800000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1253131" y="5456197"/>
            <a:ext cx="2163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p&lt;0,05    Significativo</a:t>
            </a:r>
            <a:endParaRPr lang="es-AR" dirty="0"/>
          </a:p>
        </p:txBody>
      </p:sp>
      <p:sp>
        <p:nvSpPr>
          <p:cNvPr id="24" name="CuadroTexto 23"/>
          <p:cNvSpPr txBox="1"/>
          <p:nvPr/>
        </p:nvSpPr>
        <p:spPr>
          <a:xfrm>
            <a:off x="5494130" y="5456197"/>
            <a:ext cx="258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p&lt;0,01   Muy Significativo</a:t>
            </a:r>
            <a:endParaRPr lang="es-AR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471" y="2294726"/>
            <a:ext cx="2411185" cy="180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¿Cómo presento mis datos?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01927" y="1850570"/>
            <a:ext cx="8221978" cy="881744"/>
          </a:xfrm>
        </p:spPr>
        <p:txBody>
          <a:bodyPr/>
          <a:lstStyle/>
          <a:p>
            <a:r>
              <a:rPr lang="es-AR" dirty="0" smtClean="0"/>
              <a:t>Tengo que pensar en qué formato muestran mejor lo que quiero representar.</a:t>
            </a:r>
            <a:endParaRPr lang="es-AR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8913" y="2890796"/>
            <a:ext cx="2558143" cy="19158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171" y="3999942"/>
            <a:ext cx="2579915" cy="19158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2799" r="1519" b="2961"/>
          <a:stretch/>
        </p:blipFill>
        <p:spPr>
          <a:xfrm>
            <a:off x="444944" y="2890796"/>
            <a:ext cx="2570400" cy="19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Google Shape;233;p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4972745"/>
              </p:ext>
            </p:extLst>
          </p:nvPr>
        </p:nvGraphicFramePr>
        <p:xfrm>
          <a:off x="273181" y="849673"/>
          <a:ext cx="8709300" cy="51562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349125"/>
                <a:gridCol w="2023675"/>
                <a:gridCol w="533650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Fechas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Título</a:t>
                      </a:r>
                      <a:endParaRPr sz="16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Descripción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AR" sz="1600" b="1" u="none" strike="noStrike" cap="none"/>
                        <a:t>9 de agosto</a:t>
                      </a:r>
                      <a:endParaRPr sz="1400" b="1" u="none" strike="noStrike" cap="none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Visión general</a:t>
                      </a:r>
                      <a:endParaRPr sz="1600" b="1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Presentación de investigaciones en IVSS y de GLOBE </a:t>
                      </a:r>
                      <a:r>
                        <a:rPr lang="es-AR" sz="1600" u="none" strike="noStrike" cap="none" dirty="0" err="1"/>
                        <a:t>Games</a:t>
                      </a:r>
                      <a:r>
                        <a:rPr lang="es-AR" sz="1600" u="none" strike="noStrike" cap="none" dirty="0"/>
                        <a:t>. Empezar una investigación desde cero. Método científico.</a:t>
                      </a:r>
                      <a:endParaRPr sz="1600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23 de agosto</a:t>
                      </a:r>
                      <a:endParaRPr sz="1400" b="1" u="none" strike="noStrike" cap="none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dirty="0"/>
                        <a:t>Plan d</a:t>
                      </a:r>
                      <a:r>
                        <a:rPr lang="es-AR" sz="1600" b="1" u="none" strike="noStrike" cap="none" dirty="0"/>
                        <a:t>e investigación. </a:t>
                      </a:r>
                      <a:r>
                        <a:rPr lang="es-AR" sz="1600" b="1" dirty="0"/>
                        <a:t>Ejemplos de investigaciones</a:t>
                      </a:r>
                      <a:endParaRPr sz="1400" b="1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Presentación de investigaciones realizadas por estudiantes latinoamericanos. Ideas de investigación. BUNDLE</a:t>
                      </a:r>
                      <a:r>
                        <a:rPr lang="es-AR" sz="1600" dirty="0"/>
                        <a:t> PROTOCOLS</a:t>
                      </a:r>
                      <a:endParaRPr sz="16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dirty="0"/>
                        <a:t>(Combo de protocolos)  </a:t>
                      </a:r>
                      <a:endParaRPr sz="1600" u="none" strike="noStrike" cap="none" dirty="0"/>
                    </a:p>
                  </a:txBody>
                  <a:tcPr marL="91450" marR="91450" marT="45725" marB="45725">
                    <a:solidFill>
                      <a:srgbClr val="AFABAB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13 de septiembre</a:t>
                      </a:r>
                      <a:endParaRPr sz="1400" b="1" u="none" strike="noStrike" cap="none"/>
                    </a:p>
                  </a:txBody>
                  <a:tcPr marL="91450" marR="91450" marT="45725" marB="45725"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Metodología de investigación</a:t>
                      </a:r>
                      <a:endParaRPr sz="1600" b="1" u="none" strike="noStrike" cap="none" dirty="0"/>
                    </a:p>
                  </a:txBody>
                  <a:tcPr marL="91450" marR="91450" marT="45725" marB="45725"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Protocolos </a:t>
                      </a:r>
                      <a:r>
                        <a:rPr lang="es-AR" sz="1600" dirty="0"/>
                        <a:t>GLOBE. ¿Dónde y cómo obtener datos de GLOBE?  </a:t>
                      </a:r>
                      <a:r>
                        <a:rPr lang="es-AR" sz="1600" u="none" strike="noStrike" cap="none" dirty="0"/>
                        <a:t>Otras fuentes de datos. Buenas prácticas de investiga</a:t>
                      </a:r>
                      <a:r>
                        <a:rPr lang="es-AR" sz="1600" dirty="0"/>
                        <a:t>ción</a:t>
                      </a:r>
                      <a:r>
                        <a:rPr lang="es-AR" sz="1600" u="none" strike="noStrike" cap="none" dirty="0"/>
                        <a:t>.</a:t>
                      </a:r>
                      <a:endParaRPr sz="1600" u="none" strike="noStrike" cap="none" dirty="0"/>
                    </a:p>
                  </a:txBody>
                  <a:tcPr marL="91450" marR="91450" marT="45725" marB="45725">
                    <a:solidFill>
                      <a:srgbClr val="AFABAB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27 de septiembre</a:t>
                      </a:r>
                      <a:endParaRPr sz="1400" b="1" u="none" strike="noStrike" cap="none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Presentación de resultados</a:t>
                      </a:r>
                      <a:endParaRPr sz="1600" b="1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Descargar datos y visualizaciones en GLOBE y otros. Descargar y procesar archivos </a:t>
                      </a:r>
                      <a:r>
                        <a:rPr lang="es-AR" sz="1600" u="none" strike="noStrike" cap="none" dirty="0" err="1"/>
                        <a:t>csv</a:t>
                      </a:r>
                      <a:r>
                        <a:rPr lang="es-AR" sz="1600" u="none" strike="noStrike" cap="none" dirty="0"/>
                        <a:t>. Descargar archivos </a:t>
                      </a:r>
                      <a:r>
                        <a:rPr lang="es-AR" sz="1600" u="none" strike="noStrike" cap="none" dirty="0" err="1"/>
                        <a:t>kml</a:t>
                      </a:r>
                      <a:r>
                        <a:rPr lang="es-AR" sz="1600" u="none" strike="noStrike" cap="none" dirty="0"/>
                        <a:t> en GLOBE</a:t>
                      </a:r>
                      <a:endParaRPr sz="1600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11 de octubre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Análisis de datos. Discusión y </a:t>
                      </a:r>
                      <a:r>
                        <a:rPr lang="es-AR" sz="1600" b="1" dirty="0"/>
                        <a:t>Co</a:t>
                      </a:r>
                      <a:r>
                        <a:rPr lang="es-AR" sz="1600" b="1" u="none" strike="noStrike" cap="none" dirty="0"/>
                        <a:t>nclusiones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¿Cómo mostrar los datos? Promedios, frecuencias, histogramas, tablas, líneas de tendencia, correlaciones, otros.</a:t>
                      </a:r>
                      <a:endParaRPr sz="1600" u="none" strike="noStrike" cap="none" dirty="0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25 de octubre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Redacción del reporte de investigación.</a:t>
                      </a:r>
                      <a:endParaRPr sz="16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AR" sz="1600" u="none" strike="noStrike" cap="none"/>
                        <a:t>Las secciones del informe. Formato APA para citas en el texto, bibliografía. Plagio.</a:t>
                      </a:r>
                      <a:endParaRPr sz="16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AR" sz="1600" b="1" u="none" strike="noStrike" cap="none" dirty="0"/>
                        <a:t>1 de noviembre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Presentación de la investigación. </a:t>
                      </a:r>
                      <a:r>
                        <a:rPr lang="es-AR" sz="1600" b="1" u="none" strike="noStrike" cap="none" dirty="0" err="1"/>
                        <a:t>Badges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Presentación con diapositivas, poster, video. Otros recursos CODAP. ¿Cómo aplicar a los </a:t>
                      </a:r>
                      <a:r>
                        <a:rPr lang="es-AR" sz="1600" u="none" strike="noStrike" cap="none" dirty="0" err="1"/>
                        <a:t>Badges</a:t>
                      </a:r>
                      <a:r>
                        <a:rPr lang="es-AR" sz="1600" u="none" strike="noStrike" cap="none" dirty="0"/>
                        <a:t>?</a:t>
                      </a:r>
                      <a:endParaRPr sz="1600" u="none" strike="noStrike" cap="none" dirty="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4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1"/>
          <a:stretch>
            <a:fillRect/>
          </a:stretch>
        </p:blipFill>
        <p:spPr bwMode="auto">
          <a:xfrm>
            <a:off x="196307" y="1399189"/>
            <a:ext cx="6353449" cy="47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751115"/>
            <a:ext cx="8221978" cy="648316"/>
          </a:xfrm>
        </p:spPr>
        <p:txBody>
          <a:bodyPr>
            <a:normAutofit fontScale="90000"/>
          </a:bodyPr>
          <a:lstStyle/>
          <a:p>
            <a:r>
              <a:rPr lang="es-AR" sz="3300" dirty="0" smtClean="0"/>
              <a:t>Ejemplo de histograma</a:t>
            </a:r>
            <a:r>
              <a:rPr lang="es-AR" dirty="0" smtClean="0"/>
              <a:t/>
            </a:r>
            <a:br>
              <a:rPr lang="es-AR" dirty="0" smtClean="0"/>
            </a:br>
            <a:r>
              <a:rPr lang="es-ES_tradnl" altLang="es-AR" sz="2200" dirty="0" smtClean="0"/>
              <a:t>Temperaturas </a:t>
            </a:r>
            <a:r>
              <a:rPr lang="es-ES_tradnl" altLang="es-AR" sz="2200" dirty="0"/>
              <a:t>Máximas Diarias</a:t>
            </a:r>
            <a:endParaRPr lang="es-AR" sz="22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514806" y="381476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AR" altLang="es-AR"/>
          </a:p>
        </p:txBody>
      </p:sp>
      <p:sp>
        <p:nvSpPr>
          <p:cNvPr id="3" name="Rectángulo 2"/>
          <p:cNvSpPr/>
          <p:nvPr/>
        </p:nvSpPr>
        <p:spPr>
          <a:xfrm>
            <a:off x="6593361" y="1819129"/>
            <a:ext cx="2389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s-AR" b="1" dirty="0" smtClean="0"/>
              <a:t>H</a:t>
            </a:r>
            <a:r>
              <a:rPr lang="es-ES_tradnl" altLang="es-AR" b="1" baseline="-25000" dirty="0" smtClean="0"/>
              <a:t>1</a:t>
            </a:r>
            <a:r>
              <a:rPr lang="es-ES_tradnl" altLang="es-AR" b="1" dirty="0" smtClean="0"/>
              <a:t>:Te</a:t>
            </a:r>
            <a:r>
              <a:rPr lang="es-ES_tradnl" altLang="es-AR" b="1" i="1" dirty="0" smtClean="0"/>
              <a:t>mperaturas MÁXIMAS son más </a:t>
            </a:r>
            <a:r>
              <a:rPr lang="es-ES_tradnl" altLang="es-AR" b="1" i="1" dirty="0"/>
              <a:t>bajas en el </a:t>
            </a:r>
            <a:r>
              <a:rPr lang="es-ES_tradnl" altLang="es-AR" b="1" i="1" dirty="0" smtClean="0"/>
              <a:t>CEI que en Junín de los Andes</a:t>
            </a:r>
            <a:endParaRPr lang="es-ES" altLang="es-AR" b="1" i="1" dirty="0"/>
          </a:p>
        </p:txBody>
      </p:sp>
    </p:spTree>
    <p:extLst>
      <p:ext uri="{BB962C8B-B14F-4D97-AF65-F5344CB8AC3E}">
        <p14:creationId xmlns:p14="http://schemas.microsoft.com/office/powerpoint/2010/main" val="9141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AR" sz="3000" dirty="0" smtClean="0"/>
              <a:t>Ejemplo de Gráfico de Caja (Box </a:t>
            </a:r>
            <a:r>
              <a:rPr lang="es-AR" sz="3000" dirty="0" err="1" smtClean="0"/>
              <a:t>plot</a:t>
            </a:r>
            <a:r>
              <a:rPr lang="es-AR" sz="3000" dirty="0" smtClean="0"/>
              <a:t>)</a:t>
            </a:r>
            <a:br>
              <a:rPr lang="es-AR" sz="3000" dirty="0" smtClean="0"/>
            </a:br>
            <a:r>
              <a:rPr lang="es-ES_tradnl" altLang="es-AR" sz="2000" dirty="0" smtClean="0"/>
              <a:t>Temperaturas </a:t>
            </a:r>
            <a:r>
              <a:rPr lang="es-ES_tradnl" altLang="es-AR" sz="2000" dirty="0"/>
              <a:t>Máximas Diarias</a:t>
            </a:r>
            <a:endParaRPr lang="es-AR" sz="2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514806" y="381476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AR" altLang="es-AR"/>
          </a:p>
        </p:txBody>
      </p:sp>
      <p:sp>
        <p:nvSpPr>
          <p:cNvPr id="3" name="Rectángulo 2"/>
          <p:cNvSpPr/>
          <p:nvPr/>
        </p:nvSpPr>
        <p:spPr>
          <a:xfrm>
            <a:off x="6593361" y="1873558"/>
            <a:ext cx="2389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s-AR" b="1" dirty="0" smtClean="0"/>
              <a:t>H</a:t>
            </a:r>
            <a:r>
              <a:rPr lang="es-ES_tradnl" altLang="es-AR" b="1" baseline="-25000" dirty="0" smtClean="0"/>
              <a:t>1</a:t>
            </a:r>
            <a:r>
              <a:rPr lang="es-ES_tradnl" altLang="es-AR" b="1" dirty="0" smtClean="0"/>
              <a:t>:Te</a:t>
            </a:r>
            <a:r>
              <a:rPr lang="es-ES_tradnl" altLang="es-AR" b="1" i="1" dirty="0" smtClean="0"/>
              <a:t>mperaturas MÁXIMAS son más </a:t>
            </a:r>
            <a:r>
              <a:rPr lang="es-ES_tradnl" altLang="es-AR" b="1" i="1" dirty="0"/>
              <a:t>bajas en el </a:t>
            </a:r>
            <a:r>
              <a:rPr lang="es-ES_tradnl" altLang="es-AR" b="1" i="1" dirty="0" smtClean="0"/>
              <a:t>CEI que en Junín de los Andes</a:t>
            </a:r>
            <a:endParaRPr lang="es-ES" altLang="es-AR" b="1" i="1" dirty="0"/>
          </a:p>
        </p:txBody>
      </p:sp>
      <p:graphicFrame>
        <p:nvGraphicFramePr>
          <p:cNvPr id="17" name="Object 2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953994"/>
              </p:ext>
            </p:extLst>
          </p:nvPr>
        </p:nvGraphicFramePr>
        <p:xfrm>
          <a:off x="217714" y="1541691"/>
          <a:ext cx="6057900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Graph" r:id="rId4" imgW="5943600" imgH="4457880" progId="STATISTICA.Graph">
                  <p:embed/>
                </p:oleObj>
              </mc:Choice>
              <mc:Fallback>
                <p:oleObj name="Graph" r:id="rId4" imgW="5943600" imgH="445788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14" y="1541691"/>
                        <a:ext cx="6057900" cy="454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593361" y="3699669"/>
            <a:ext cx="21707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AR" dirty="0"/>
              <a:t>Existen diferencias </a:t>
            </a:r>
            <a:r>
              <a:rPr lang="es-ES" altLang="es-AR" dirty="0" smtClean="0"/>
              <a:t>muy significativas p&lt;0,01</a:t>
            </a:r>
            <a:endParaRPr lang="es-ES" altLang="es-AR" dirty="0"/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4038498" y="4074320"/>
            <a:ext cx="2112962" cy="1279525"/>
            <a:chOff x="3761" y="2798"/>
            <a:chExt cx="1331" cy="806"/>
          </a:xfrm>
        </p:grpSpPr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3761" y="2798"/>
              <a:ext cx="411" cy="3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4094" y="2930"/>
              <a:ext cx="998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altLang="es-AR" sz="1600" dirty="0"/>
                <a:t>En el CEI las temperaturas Máximas son mas bajas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1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847023"/>
            <a:ext cx="8221978" cy="676977"/>
          </a:xfrm>
        </p:spPr>
        <p:txBody>
          <a:bodyPr>
            <a:noAutofit/>
          </a:bodyPr>
          <a:lstStyle/>
          <a:p>
            <a:r>
              <a:rPr lang="es-AR" sz="3000" dirty="0" smtClean="0"/>
              <a:t>Ejemplo de Tabla</a:t>
            </a:r>
            <a:br>
              <a:rPr lang="es-AR" sz="3000" dirty="0" smtClean="0"/>
            </a:br>
            <a:r>
              <a:rPr lang="es-AR" sz="2000" dirty="0" smtClean="0"/>
              <a:t>Test T Independencia de muestras</a:t>
            </a:r>
            <a:endParaRPr lang="es-AR" sz="2000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732734"/>
              </p:ext>
            </p:extLst>
          </p:nvPr>
        </p:nvGraphicFramePr>
        <p:xfrm>
          <a:off x="501650" y="1630062"/>
          <a:ext cx="8221670" cy="3874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236"/>
                <a:gridCol w="653494"/>
                <a:gridCol w="653494"/>
                <a:gridCol w="653494"/>
                <a:gridCol w="653494"/>
                <a:gridCol w="653494"/>
                <a:gridCol w="653494"/>
                <a:gridCol w="653494"/>
                <a:gridCol w="653494"/>
                <a:gridCol w="653494"/>
                <a:gridCol w="653494"/>
                <a:gridCol w="653494"/>
              </a:tblGrid>
              <a:tr h="26601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vert="wordArtVert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Media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Máxima)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Grupo</a:t>
                      </a:r>
                      <a:r>
                        <a:rPr lang="es-A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Media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Máxima)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 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Valor T (distribución de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Student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Grados de libertad</a:t>
                      </a: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Nivel de significación - p</a:t>
                      </a: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 - Tamaño muestra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s-A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Grupo 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 - Tamaño muestra: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 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Desviación estándar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 Grupo 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Desviación estándar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 Grupo 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Razón - F   Varianzas</a:t>
                      </a: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Valor - p   Varianzas</a:t>
                      </a:r>
                    </a:p>
                  </a:txBody>
                  <a:tcPr marL="6350" marR="6350" marT="6350" marB="0" vert="vert270" anchor="ctr"/>
                </a:tc>
              </a:tr>
              <a:tr h="12146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</a:t>
                      </a: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Máx. </a:t>
                      </a:r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 1 </a:t>
                      </a:r>
                    </a:p>
                    <a:p>
                      <a:pPr algn="l" rtl="0" fontAlgn="ctr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vs</a:t>
                      </a: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endParaRPr lang="es-A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ctr"/>
                      <a:r>
                        <a:rPr lang="es-A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</a:t>
                      </a: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Máx. </a:t>
                      </a:r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 2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18,778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16,603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3,521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AR" sz="1400" b="0" i="0" u="none" strike="noStrike" dirty="0"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0,0004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8,751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7,393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1,401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A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0,001</a:t>
                      </a: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403678" y="5506601"/>
            <a:ext cx="279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Grupo 1: Junín de los Andes</a:t>
            </a:r>
          </a:p>
          <a:p>
            <a:r>
              <a:rPr lang="es-AR" dirty="0" smtClean="0"/>
              <a:t>Grupo 2: CEI San Ignacio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7174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847023"/>
            <a:ext cx="8221978" cy="734337"/>
          </a:xfrm>
        </p:spPr>
        <p:txBody>
          <a:bodyPr>
            <a:noAutofit/>
          </a:bodyPr>
          <a:lstStyle/>
          <a:p>
            <a:r>
              <a:rPr lang="es-AR" sz="3000" dirty="0"/>
              <a:t>¿Cómo presento mis datos</a:t>
            </a:r>
            <a:r>
              <a:rPr lang="es-AR" sz="3000" dirty="0" smtClean="0"/>
              <a:t>?</a:t>
            </a:r>
            <a:br>
              <a:rPr lang="es-AR" sz="3000" dirty="0" smtClean="0"/>
            </a:br>
            <a:r>
              <a:rPr lang="es-AR" sz="2000" dirty="0" smtClean="0"/>
              <a:t>¿Qué gráfico conviene más?</a:t>
            </a:r>
            <a:endParaRPr lang="es-AR" sz="2000" dirty="0"/>
          </a:p>
        </p:txBody>
      </p:sp>
      <p:graphicFrame>
        <p:nvGraphicFramePr>
          <p:cNvPr id="7" name="2 Gráfico"/>
          <p:cNvGraphicFramePr>
            <a:graphicFrameLocks/>
          </p:cNvGraphicFramePr>
          <p:nvPr>
            <p:extLst/>
          </p:nvPr>
        </p:nvGraphicFramePr>
        <p:xfrm>
          <a:off x="52967" y="2334403"/>
          <a:ext cx="4893129" cy="2769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Marcador de contenido 10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3351" t="7112" r="27333" b="53333"/>
          <a:stretch/>
        </p:blipFill>
        <p:spPr>
          <a:xfrm>
            <a:off x="5120491" y="2101225"/>
            <a:ext cx="3979966" cy="302063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8554" y="5321976"/>
            <a:ext cx="5980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Los dos gráficos tienen los mismos datos.</a:t>
            </a:r>
          </a:p>
          <a:p>
            <a:r>
              <a:rPr lang="es-AR" dirty="0" smtClean="0"/>
              <a:t>Según lo que necesite resaltar me conviene utilizar uno u otro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0872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847023"/>
            <a:ext cx="8221978" cy="938234"/>
          </a:xfrm>
        </p:spPr>
        <p:txBody>
          <a:bodyPr>
            <a:noAutofit/>
          </a:bodyPr>
          <a:lstStyle/>
          <a:p>
            <a:r>
              <a:rPr lang="es-AR" sz="3000" dirty="0"/>
              <a:t>¿Cómo presento mis datos</a:t>
            </a:r>
            <a:r>
              <a:rPr lang="es-AR" sz="3000" dirty="0" smtClean="0"/>
              <a:t>?</a:t>
            </a:r>
            <a:br>
              <a:rPr lang="es-AR" sz="3000" dirty="0" smtClean="0"/>
            </a:br>
            <a:r>
              <a:rPr lang="es-AR" sz="2000" dirty="0" smtClean="0"/>
              <a:t>Gráficos radiales  - Comparación de la calidad del agua con análisis físico-químicos y </a:t>
            </a:r>
            <a:r>
              <a:rPr lang="es-AR" sz="2000" dirty="0" err="1" smtClean="0"/>
              <a:t>macroinvertebrados</a:t>
            </a:r>
            <a:r>
              <a:rPr lang="es-AR" sz="2000" dirty="0" smtClean="0"/>
              <a:t> (2015 – 2016)</a:t>
            </a:r>
            <a:endParaRPr lang="es-AR" sz="2000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553" y="2156960"/>
            <a:ext cx="8225859" cy="34927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695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694313"/>
            <a:ext cx="8221978" cy="705117"/>
          </a:xfrm>
        </p:spPr>
        <p:txBody>
          <a:bodyPr>
            <a:noAutofit/>
          </a:bodyPr>
          <a:lstStyle/>
          <a:p>
            <a:r>
              <a:rPr lang="es-AR" sz="3000" dirty="0" smtClean="0"/>
              <a:t>¿Cómo presento mis datos?</a:t>
            </a:r>
            <a:br>
              <a:rPr lang="es-AR" sz="3000" dirty="0" smtClean="0"/>
            </a:br>
            <a:r>
              <a:rPr lang="es-AR" sz="2000" dirty="0" smtClean="0"/>
              <a:t>Visualizaciones y fotos – </a:t>
            </a:r>
            <a:r>
              <a:rPr lang="es-AR" sz="2000" dirty="0" err="1" smtClean="0"/>
              <a:t>Macroinvertebrados</a:t>
            </a:r>
            <a:r>
              <a:rPr lang="es-AR" sz="2000" dirty="0" smtClean="0"/>
              <a:t> y calidad del agua</a:t>
            </a:r>
            <a:endParaRPr lang="es-AR" sz="2000" dirty="0"/>
          </a:p>
        </p:txBody>
      </p:sp>
      <p:pic>
        <p:nvPicPr>
          <p:cNvPr id="6" name="Shape 8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l="1646" t="1925" r="1472" b="2773"/>
          <a:stretch/>
        </p:blipFill>
        <p:spPr>
          <a:xfrm>
            <a:off x="1066383" y="1400175"/>
            <a:ext cx="6858417" cy="38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17988"/>
          <a:stretch/>
        </p:blipFill>
        <p:spPr>
          <a:xfrm>
            <a:off x="1932774" y="5264502"/>
            <a:ext cx="5373537" cy="89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2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sz="3300" dirty="0"/>
              <a:t>¿Cómo presento mis datos?</a:t>
            </a:r>
            <a:br>
              <a:rPr lang="es-AR" sz="3300" dirty="0"/>
            </a:br>
            <a:r>
              <a:rPr lang="es-AR" sz="2200" dirty="0"/>
              <a:t>Visualizaciones y fotos – </a:t>
            </a:r>
            <a:r>
              <a:rPr lang="es-AR" sz="2200" dirty="0" err="1"/>
              <a:t>Macroinvertebrados</a:t>
            </a:r>
            <a:r>
              <a:rPr lang="es-AR" sz="2200" dirty="0"/>
              <a:t> y calidad del agua</a:t>
            </a:r>
          </a:p>
        </p:txBody>
      </p:sp>
      <p:pic>
        <p:nvPicPr>
          <p:cNvPr id="6" name="Shape 89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3748"/>
            <a:ext cx="7732713" cy="36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1496" y="5381019"/>
            <a:ext cx="1490919" cy="7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AR" sz="3000" dirty="0"/>
              <a:t>¿Cómo presento mis datos?</a:t>
            </a:r>
            <a:r>
              <a:rPr lang="es-AR" sz="2000" dirty="0"/>
              <a:t/>
            </a:r>
            <a:br>
              <a:rPr lang="es-AR" sz="2000" dirty="0"/>
            </a:br>
            <a:r>
              <a:rPr lang="es-AR" sz="2000" dirty="0"/>
              <a:t>Visualizaciones y fotos – </a:t>
            </a:r>
            <a:r>
              <a:rPr lang="es-AR" sz="2000" dirty="0" err="1"/>
              <a:t>Macroinvertebrados</a:t>
            </a:r>
            <a:r>
              <a:rPr lang="es-AR" sz="2000" dirty="0"/>
              <a:t> y calidad del </a:t>
            </a:r>
            <a:r>
              <a:rPr lang="es-AR" sz="2000" dirty="0" smtClean="0"/>
              <a:t>agua </a:t>
            </a:r>
            <a:endParaRPr lang="es-AR" sz="2000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94" r="13227"/>
          <a:stretch/>
        </p:blipFill>
        <p:spPr>
          <a:xfrm>
            <a:off x="508554" y="1491343"/>
            <a:ext cx="6808765" cy="46155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1136" t="10237" r="4290" b="13168"/>
          <a:stretch/>
        </p:blipFill>
        <p:spPr>
          <a:xfrm>
            <a:off x="7317319" y="4517571"/>
            <a:ext cx="1554157" cy="150222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317320" y="2034845"/>
            <a:ext cx="1665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/>
              <a:t>7 sitios de muestreo durante 3 años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7971" y="2944092"/>
            <a:ext cx="21547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000" dirty="0" smtClean="0"/>
              <a:t>Caída de ceniza volcánica – Abril 2015</a:t>
            </a:r>
            <a:endParaRPr lang="es-AR" sz="1000" dirty="0"/>
          </a:p>
        </p:txBody>
      </p:sp>
    </p:spTree>
    <p:extLst>
      <p:ext uri="{BB962C8B-B14F-4D97-AF65-F5344CB8AC3E}">
        <p14:creationId xmlns:p14="http://schemas.microsoft.com/office/powerpoint/2010/main" val="34080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707571"/>
            <a:ext cx="8221978" cy="794658"/>
          </a:xfrm>
        </p:spPr>
        <p:txBody>
          <a:bodyPr>
            <a:noAutofit/>
          </a:bodyPr>
          <a:lstStyle/>
          <a:p>
            <a:r>
              <a:rPr lang="es-AR" altLang="es-AR" sz="3000" dirty="0" smtClean="0"/>
              <a:t>Ejemplo de gráficos con líneas de tendencia</a:t>
            </a:r>
            <a:br>
              <a:rPr lang="es-AR" altLang="es-AR" sz="3000" dirty="0" smtClean="0"/>
            </a:br>
            <a:r>
              <a:rPr lang="es-AR" altLang="es-AR" sz="2000" dirty="0" smtClean="0"/>
              <a:t>Variación </a:t>
            </a:r>
            <a:r>
              <a:rPr lang="es-AR" altLang="es-AR" sz="2000" dirty="0"/>
              <a:t>de las temperaturas</a:t>
            </a:r>
            <a:endParaRPr lang="es-AR" sz="2000" dirty="0"/>
          </a:p>
        </p:txBody>
      </p:sp>
      <p:graphicFrame>
        <p:nvGraphicFramePr>
          <p:cNvPr id="7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0177"/>
              </p:ext>
            </p:extLst>
          </p:nvPr>
        </p:nvGraphicFramePr>
        <p:xfrm>
          <a:off x="1490095" y="1502229"/>
          <a:ext cx="6066971" cy="4550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Graph" r:id="rId4" imgW="5943600" imgH="4457880" progId="STATISTICA.Graph">
                  <p:embed/>
                </p:oleObj>
              </mc:Choice>
              <mc:Fallback>
                <p:oleObj name="Graph" r:id="rId4" imgW="5943600" imgH="445788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095" y="1502229"/>
                        <a:ext cx="6066971" cy="45502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229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781398"/>
            <a:ext cx="8221978" cy="764063"/>
          </a:xfrm>
        </p:spPr>
        <p:txBody>
          <a:bodyPr>
            <a:noAutofit/>
          </a:bodyPr>
          <a:lstStyle/>
          <a:p>
            <a:r>
              <a:rPr lang="es-AR" altLang="es-AR" sz="3000" dirty="0"/>
              <a:t>Ejemplo de </a:t>
            </a:r>
            <a:r>
              <a:rPr lang="es-AR" altLang="es-AR" sz="3000" dirty="0" smtClean="0"/>
              <a:t>correlaciones</a:t>
            </a:r>
            <a:br>
              <a:rPr lang="es-AR" altLang="es-AR" sz="3000" dirty="0" smtClean="0"/>
            </a:br>
            <a:r>
              <a:rPr lang="es-AR" altLang="es-AR" sz="2000" dirty="0" smtClean="0"/>
              <a:t>Fenómeno ENSO y lluvias en la naciente del río Limay (1999 – 2010)</a:t>
            </a:r>
            <a:endParaRPr lang="es-AR" sz="2000" dirty="0"/>
          </a:p>
        </p:txBody>
      </p:sp>
      <p:graphicFrame>
        <p:nvGraphicFramePr>
          <p:cNvPr id="6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451050"/>
              </p:ext>
            </p:extLst>
          </p:nvPr>
        </p:nvGraphicFramePr>
        <p:xfrm>
          <a:off x="1574745" y="1502229"/>
          <a:ext cx="609525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Graph" r:id="rId4" imgW="4320000" imgH="3240000" progId="STATISTICA.Graph">
                  <p:embed/>
                </p:oleObj>
              </mc:Choice>
              <mc:Fallback>
                <p:oleObj name="Graph" r:id="rId4" imgW="4320000" imgH="324000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745" y="1502229"/>
                        <a:ext cx="6095253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63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95299" y="789068"/>
            <a:ext cx="8085483" cy="897510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Webinar</a:t>
            </a:r>
            <a:r>
              <a:rPr lang="es-AR" dirty="0"/>
              <a:t> 5 – Análisis de datos. Discusión y Conclusiones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5"/>
          </p:nvPr>
        </p:nvSpPr>
        <p:spPr>
          <a:xfrm>
            <a:off x="601617" y="3948152"/>
            <a:ext cx="7872846" cy="432595"/>
          </a:xfrm>
        </p:spPr>
        <p:txBody>
          <a:bodyPr/>
          <a:lstStyle/>
          <a:p>
            <a:pPr lvl="0" algn="ctr">
              <a:spcBef>
                <a:spcPts val="0"/>
              </a:spcBef>
              <a:buSzPts val="2375"/>
            </a:pPr>
            <a:r>
              <a:rPr lang="en-US" dirty="0"/>
              <a:t>International Virtual Science Symposium - IVSS</a:t>
            </a:r>
          </a:p>
          <a:p>
            <a:pPr algn="ctr"/>
            <a:endParaRPr lang="es-AR" dirty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20"/>
          </p:nvPr>
        </p:nvSpPr>
        <p:spPr>
          <a:xfrm>
            <a:off x="495299" y="4793674"/>
            <a:ext cx="8085482" cy="1272886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spcBef>
                <a:spcPts val="0"/>
              </a:spcBef>
              <a:buSzPts val="2250"/>
              <a:buNone/>
            </a:pPr>
            <a:r>
              <a:rPr lang="es-AR" dirty="0"/>
              <a:t>Online</a:t>
            </a:r>
          </a:p>
          <a:p>
            <a:pPr marL="0" lvl="0" indent="0" algn="ctr">
              <a:buSzPts val="2250"/>
              <a:buNone/>
            </a:pPr>
            <a:r>
              <a:rPr lang="es-AR" dirty="0"/>
              <a:t>10 de Marzo de </a:t>
            </a:r>
            <a:r>
              <a:rPr lang="es-AR" dirty="0" smtClean="0"/>
              <a:t>2020</a:t>
            </a:r>
            <a:endParaRPr lang="es-AR" dirty="0"/>
          </a:p>
          <a:p>
            <a:pPr marL="0" lvl="0" indent="0" algn="ctr">
              <a:buSzPts val="2250"/>
              <a:buNone/>
            </a:pPr>
            <a:r>
              <a:rPr lang="es-AR" dirty="0"/>
              <a:t>(se podrán presentar trabajos en español)</a:t>
            </a:r>
          </a:p>
          <a:p>
            <a:pPr marL="0" lvl="0" indent="0" algn="ctr">
              <a:buSzPts val="2250"/>
              <a:buNone/>
            </a:pPr>
            <a:r>
              <a:rPr lang="es-AR" b="0" dirty="0"/>
              <a:t>Más información: </a:t>
            </a:r>
            <a:r>
              <a:rPr lang="es-AR" b="0" u="sng" dirty="0">
                <a:solidFill>
                  <a:schemeClr val="hlink"/>
                </a:solidFill>
                <a:hlinkClick r:id="rId2"/>
              </a:rPr>
              <a:t>https://</a:t>
            </a:r>
            <a:r>
              <a:rPr lang="es-AR" b="0" u="sng" dirty="0" smtClean="0">
                <a:solidFill>
                  <a:schemeClr val="hlink"/>
                </a:solidFill>
                <a:hlinkClick r:id="rId2"/>
              </a:rPr>
              <a:t>bit.ly/2noOpjK</a:t>
            </a:r>
            <a:r>
              <a:rPr lang="es-AR" b="0" u="sng" dirty="0" smtClean="0">
                <a:solidFill>
                  <a:schemeClr val="hlink"/>
                </a:solidFill>
              </a:rPr>
              <a:t> </a:t>
            </a:r>
            <a:endParaRPr lang="es-AR" b="0" dirty="0"/>
          </a:p>
        </p:txBody>
      </p:sp>
      <p:sp>
        <p:nvSpPr>
          <p:cNvPr id="5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54;g5f10a6ac84_0_0"/>
          <p:cNvPicPr preferRelativeResize="0">
            <a:picLocks noGrp="1"/>
          </p:cNvPicPr>
          <p:nvPr>
            <p:ph sz="half" idx="10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07764" y="1686578"/>
            <a:ext cx="7660552" cy="1848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2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847023"/>
            <a:ext cx="8221978" cy="1068863"/>
          </a:xfrm>
        </p:spPr>
        <p:txBody>
          <a:bodyPr>
            <a:noAutofit/>
          </a:bodyPr>
          <a:lstStyle/>
          <a:p>
            <a:r>
              <a:rPr lang="es-AR" sz="3000" dirty="0" smtClean="0"/>
              <a:t>Ejemplo - Gráfico de líneas</a:t>
            </a:r>
            <a:br>
              <a:rPr lang="es-AR" sz="3000" dirty="0" smtClean="0"/>
            </a:br>
            <a:r>
              <a:rPr lang="es-AR" sz="2000" dirty="0" smtClean="0"/>
              <a:t>Influencia de la actividad solar (manchas solares) en los caudales del Río Colorado</a:t>
            </a:r>
            <a:endParaRPr lang="es-AR" sz="2000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049047"/>
              </p:ext>
            </p:extLst>
          </p:nvPr>
        </p:nvGraphicFramePr>
        <p:xfrm>
          <a:off x="501650" y="1954461"/>
          <a:ext cx="8087179" cy="3751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0626" y="5705475"/>
            <a:ext cx="888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i="1" dirty="0" smtClean="0"/>
              <a:t>Estandarización de los datos: </a:t>
            </a:r>
            <a:r>
              <a:rPr lang="es-AR" sz="1200" dirty="0" smtClean="0"/>
              <a:t>A los datos (de caudales y de manchas solares) se les restó la media aritmética y se dividió por la desviación estándar</a:t>
            </a:r>
          </a:p>
        </p:txBody>
      </p:sp>
    </p:spTree>
    <p:extLst>
      <p:ext uri="{BB962C8B-B14F-4D97-AF65-F5344CB8AC3E}">
        <p14:creationId xmlns:p14="http://schemas.microsoft.com/office/powerpoint/2010/main" val="12059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contenido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6" y="1991903"/>
            <a:ext cx="9050322" cy="3313401"/>
          </a:xfrm>
          <a:prstGeom prst="rect">
            <a:avLst/>
          </a:prstGeom>
        </p:spPr>
      </p:pic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22101" y="711123"/>
            <a:ext cx="8207652" cy="1194394"/>
          </a:xfrm>
        </p:spPr>
        <p:txBody>
          <a:bodyPr>
            <a:normAutofit/>
          </a:bodyPr>
          <a:lstStyle/>
          <a:p>
            <a:r>
              <a:rPr lang="es-AR" sz="3000" dirty="0"/>
              <a:t>¿Cómo presento mis datos?</a:t>
            </a:r>
            <a:r>
              <a:rPr lang="es-AR" sz="2400" dirty="0"/>
              <a:t/>
            </a:r>
            <a:br>
              <a:rPr lang="es-AR" sz="2400" dirty="0"/>
            </a:br>
            <a:r>
              <a:rPr lang="es-AR" sz="2000" dirty="0" smtClean="0"/>
              <a:t>Diferentes números de larvas de mosquito por muestreo </a:t>
            </a:r>
            <a:r>
              <a:rPr lang="es-AR" sz="2000" dirty="0"/>
              <a:t>(2017-2019) </a:t>
            </a:r>
            <a:r>
              <a:rPr lang="es-AR" sz="2000" dirty="0" smtClean="0"/>
              <a:t>– Hago distintos gráficos</a:t>
            </a:r>
            <a:endParaRPr lang="es-AR" sz="2000" dirty="0"/>
          </a:p>
        </p:txBody>
      </p:sp>
      <p:grpSp>
        <p:nvGrpSpPr>
          <p:cNvPr id="21" name="Grupo 20"/>
          <p:cNvGrpSpPr/>
          <p:nvPr/>
        </p:nvGrpSpPr>
        <p:grpSpPr>
          <a:xfrm>
            <a:off x="75370" y="3113314"/>
            <a:ext cx="8224283" cy="2700058"/>
            <a:chOff x="75370" y="3113314"/>
            <a:chExt cx="8224283" cy="2700058"/>
          </a:xfrm>
        </p:grpSpPr>
        <p:sp>
          <p:nvSpPr>
            <p:cNvPr id="3" name="Rectángulo 2"/>
            <p:cNvSpPr/>
            <p:nvPr/>
          </p:nvSpPr>
          <p:spPr>
            <a:xfrm>
              <a:off x="75370" y="3124199"/>
              <a:ext cx="479800" cy="18832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4690912" y="3113314"/>
              <a:ext cx="545115" cy="18832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5050558" y="5536373"/>
              <a:ext cx="3249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b="1" dirty="0" smtClean="0"/>
                <a:t>Pocos muestreos </a:t>
              </a:r>
              <a:r>
                <a:rPr lang="es-AR" sz="1200" dirty="0" smtClean="0"/>
                <a:t>con muchas larvas de mosquito</a:t>
              </a:r>
              <a:endParaRPr lang="es-AR" sz="1200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522100" y="5536372"/>
              <a:ext cx="32797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b="1" dirty="0" smtClean="0"/>
                <a:t>Muchos muestreos </a:t>
              </a:r>
              <a:r>
                <a:rPr lang="es-AR" sz="1200" dirty="0" smtClean="0"/>
                <a:t>con pocas larvas de mosquito</a:t>
              </a:r>
              <a:endParaRPr lang="es-AR" sz="1200" dirty="0"/>
            </a:p>
          </p:txBody>
        </p:sp>
        <p:cxnSp>
          <p:nvCxnSpPr>
            <p:cNvPr id="12" name="Conector recto de flecha 11"/>
            <p:cNvCxnSpPr>
              <a:stCxn id="3" idx="2"/>
              <a:endCxn id="11" idx="0"/>
            </p:cNvCxnSpPr>
            <p:nvPr/>
          </p:nvCxnSpPr>
          <p:spPr>
            <a:xfrm>
              <a:off x="315270" y="5007428"/>
              <a:ext cx="1846702" cy="5289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/>
            <p:cNvCxnSpPr>
              <a:stCxn id="10" idx="2"/>
              <a:endCxn id="5" idx="0"/>
            </p:cNvCxnSpPr>
            <p:nvPr/>
          </p:nvCxnSpPr>
          <p:spPr>
            <a:xfrm>
              <a:off x="4963470" y="4996543"/>
              <a:ext cx="1711636" cy="5398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92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740229"/>
            <a:ext cx="8221978" cy="1132114"/>
          </a:xfrm>
        </p:spPr>
        <p:txBody>
          <a:bodyPr>
            <a:noAutofit/>
          </a:bodyPr>
          <a:lstStyle/>
          <a:p>
            <a:r>
              <a:rPr lang="es-AR" sz="3000" dirty="0"/>
              <a:t>¿Cómo presento mis datos?</a:t>
            </a:r>
            <a:br>
              <a:rPr lang="es-AR" sz="3000" dirty="0"/>
            </a:br>
            <a:r>
              <a:rPr lang="es-AR" sz="2000" dirty="0"/>
              <a:t>Diferentes números de larvas de mosquito por </a:t>
            </a:r>
            <a:r>
              <a:rPr lang="es-AR" sz="2000" dirty="0" smtClean="0"/>
              <a:t>muestreo (2017-2019) </a:t>
            </a:r>
            <a:r>
              <a:rPr lang="es-AR" sz="2000" dirty="0"/>
              <a:t>– Hago distintos gráficos</a:t>
            </a:r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1" y="2032906"/>
            <a:ext cx="8234542" cy="3246666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 flipH="1" flipV="1">
            <a:off x="1045026" y="4942112"/>
            <a:ext cx="2808515" cy="3374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/>
          <p:cNvSpPr/>
          <p:nvPr/>
        </p:nvSpPr>
        <p:spPr>
          <a:xfrm flipH="1" flipV="1">
            <a:off x="5148942" y="4931226"/>
            <a:ext cx="2852058" cy="3483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/>
          <p:cNvSpPr txBox="1"/>
          <p:nvPr/>
        </p:nvSpPr>
        <p:spPr>
          <a:xfrm>
            <a:off x="5165266" y="5674872"/>
            <a:ext cx="3249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b="1" dirty="0" smtClean="0"/>
              <a:t>Pocos muestreos </a:t>
            </a:r>
            <a:r>
              <a:rPr lang="es-AR" sz="1200" dirty="0" smtClean="0"/>
              <a:t>con muchas larvas de mosquito</a:t>
            </a:r>
            <a:endParaRPr lang="es-AR" sz="12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52979" y="5674871"/>
            <a:ext cx="327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b="1" dirty="0" smtClean="0"/>
              <a:t>Muchos muestreos </a:t>
            </a:r>
            <a:r>
              <a:rPr lang="es-AR" sz="1200" dirty="0" smtClean="0"/>
              <a:t>con pocas larvas de mosquito</a:t>
            </a:r>
            <a:endParaRPr lang="es-AR" sz="1200" dirty="0"/>
          </a:p>
        </p:txBody>
      </p:sp>
      <p:cxnSp>
        <p:nvCxnSpPr>
          <p:cNvPr id="13" name="Conector recto de flecha 12"/>
          <p:cNvCxnSpPr>
            <a:stCxn id="7" idx="0"/>
            <a:endCxn id="12" idx="0"/>
          </p:cNvCxnSpPr>
          <p:nvPr/>
        </p:nvCxnSpPr>
        <p:spPr>
          <a:xfrm>
            <a:off x="2449283" y="5279571"/>
            <a:ext cx="143568" cy="395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stCxn id="10" idx="0"/>
            <a:endCxn id="11" idx="0"/>
          </p:cNvCxnSpPr>
          <p:nvPr/>
        </p:nvCxnSpPr>
        <p:spPr>
          <a:xfrm>
            <a:off x="6574971" y="5279571"/>
            <a:ext cx="214843" cy="3953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674914" y="2032906"/>
            <a:ext cx="278065" cy="274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Rectángulo 14"/>
          <p:cNvSpPr/>
          <p:nvPr/>
        </p:nvSpPr>
        <p:spPr>
          <a:xfrm>
            <a:off x="4757240" y="2106716"/>
            <a:ext cx="278065" cy="274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356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844960"/>
            <a:ext cx="8221978" cy="753177"/>
          </a:xfrm>
        </p:spPr>
        <p:txBody>
          <a:bodyPr>
            <a:noAutofit/>
          </a:bodyPr>
          <a:lstStyle/>
          <a:p>
            <a:r>
              <a:rPr lang="es-AR" sz="3000" dirty="0" smtClean="0"/>
              <a:t>¿Cómo presento mis datos?</a:t>
            </a:r>
            <a:br>
              <a:rPr lang="es-AR" sz="3000" dirty="0" smtClean="0"/>
            </a:br>
            <a:r>
              <a:rPr lang="es-AR" sz="2000" dirty="0" smtClean="0"/>
              <a:t>Distribución de mosquitos en el mundo. Informe preliminar</a:t>
            </a:r>
            <a:endParaRPr lang="es-AR" sz="2000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8" y="2254933"/>
            <a:ext cx="8982482" cy="2741610"/>
          </a:xfrm>
          <a:prstGeom prst="rect">
            <a:avLst/>
          </a:prstGeom>
          <a:noFill/>
        </p:spPr>
      </p:pic>
      <p:sp>
        <p:nvSpPr>
          <p:cNvPr id="3" name="CuadroTexto 2"/>
          <p:cNvSpPr txBox="1"/>
          <p:nvPr/>
        </p:nvSpPr>
        <p:spPr>
          <a:xfrm>
            <a:off x="2898396" y="1733665"/>
            <a:ext cx="32447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500" dirty="0" smtClean="0"/>
              <a:t>¿Por qué </a:t>
            </a:r>
            <a:r>
              <a:rPr lang="es-AR" sz="2500" b="1" dirty="0" smtClean="0"/>
              <a:t>PRELIMINAR</a:t>
            </a:r>
            <a:r>
              <a:rPr lang="es-AR" sz="2500" dirty="0" smtClean="0"/>
              <a:t>?</a:t>
            </a:r>
            <a:endParaRPr lang="es-AR" sz="2500" dirty="0"/>
          </a:p>
        </p:txBody>
      </p:sp>
      <p:sp>
        <p:nvSpPr>
          <p:cNvPr id="5" name="CuadroTexto 4"/>
          <p:cNvSpPr txBox="1"/>
          <p:nvPr/>
        </p:nvSpPr>
        <p:spPr>
          <a:xfrm>
            <a:off x="2898396" y="5051643"/>
            <a:ext cx="3698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dirty="0" smtClean="0"/>
              <a:t>Puede influir el esfuerzo de muestreo</a:t>
            </a:r>
          </a:p>
          <a:p>
            <a:pPr algn="ctr"/>
            <a:r>
              <a:rPr lang="es-AR" dirty="0" smtClean="0"/>
              <a:t>Hay muchas áreas sin datos</a:t>
            </a:r>
          </a:p>
          <a:p>
            <a:pPr algn="ctr"/>
            <a:r>
              <a:rPr lang="es-AR" dirty="0" smtClean="0"/>
              <a:t>NO PODEMOS ESTAR SEGUROS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115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/>
          <a:stretch/>
        </p:blipFill>
        <p:spPr>
          <a:xfrm>
            <a:off x="7228114" y="4774290"/>
            <a:ext cx="1001486" cy="116155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184634" y="4343401"/>
            <a:ext cx="732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/>
              <a:t>NDVI</a:t>
            </a:r>
            <a:endParaRPr lang="es-AR" sz="2000" b="1" dirty="0"/>
          </a:p>
        </p:txBody>
      </p:sp>
      <p:grpSp>
        <p:nvGrpSpPr>
          <p:cNvPr id="24" name="Grupo 23"/>
          <p:cNvGrpSpPr/>
          <p:nvPr/>
        </p:nvGrpSpPr>
        <p:grpSpPr>
          <a:xfrm>
            <a:off x="296066" y="1758287"/>
            <a:ext cx="6716549" cy="4177557"/>
            <a:chOff x="310767" y="1775775"/>
            <a:chExt cx="6716549" cy="4177557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7" y="1775775"/>
              <a:ext cx="6716549" cy="4177557"/>
            </a:xfrm>
            <a:prstGeom prst="rect">
              <a:avLst/>
            </a:prstGeom>
            <a:noFill/>
          </p:spPr>
        </p:pic>
        <p:sp>
          <p:nvSpPr>
            <p:cNvPr id="23" name="CuadroTexto 22"/>
            <p:cNvSpPr txBox="1"/>
            <p:nvPr/>
          </p:nvSpPr>
          <p:spPr>
            <a:xfrm>
              <a:off x="310767" y="5584000"/>
              <a:ext cx="12981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Otoño 2018</a:t>
              </a:r>
              <a:endParaRPr lang="es-AR" dirty="0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96066" y="1758287"/>
            <a:ext cx="6716549" cy="4177557"/>
            <a:chOff x="0" y="1737953"/>
            <a:chExt cx="6716549" cy="4177557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37953"/>
              <a:ext cx="6716549" cy="4177557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0" y="5546178"/>
              <a:ext cx="14776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Invierno 2018</a:t>
              </a:r>
              <a:endParaRPr lang="es-AR" dirty="0"/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296066" y="1758287"/>
            <a:ext cx="6716549" cy="4177557"/>
            <a:chOff x="627331" y="2713191"/>
            <a:chExt cx="6716549" cy="417755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31" y="2713191"/>
              <a:ext cx="6716549" cy="4177557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627331" y="6521416"/>
              <a:ext cx="16517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Primavera 2018</a:t>
              </a:r>
              <a:endParaRPr lang="es-AR" dirty="0"/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296066" y="1758287"/>
            <a:ext cx="6716549" cy="4177557"/>
            <a:chOff x="-1474297" y="-945656"/>
            <a:chExt cx="6716549" cy="4177557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4297" y="-945656"/>
              <a:ext cx="6716549" cy="4177557"/>
            </a:xfrm>
            <a:prstGeom prst="rect">
              <a:avLst/>
            </a:prstGeom>
          </p:spPr>
        </p:pic>
        <p:sp>
          <p:nvSpPr>
            <p:cNvPr id="21" name="CuadroTexto 20"/>
            <p:cNvSpPr txBox="1"/>
            <p:nvPr/>
          </p:nvSpPr>
          <p:spPr>
            <a:xfrm>
              <a:off x="-1474297" y="2862569"/>
              <a:ext cx="13706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Verano 2019</a:t>
              </a:r>
              <a:endParaRPr lang="es-AR" dirty="0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296066" y="1758287"/>
            <a:ext cx="6716549" cy="4177557"/>
            <a:chOff x="1754752" y="-749744"/>
            <a:chExt cx="6716549" cy="4177557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752" y="-749744"/>
              <a:ext cx="6716549" cy="4177557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1754752" y="3058481"/>
              <a:ext cx="12981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Otoño 2019</a:t>
              </a:r>
              <a:endParaRPr lang="es-AR" dirty="0"/>
            </a:p>
          </p:txBody>
        </p:sp>
      </p:grpSp>
      <p:sp>
        <p:nvSpPr>
          <p:cNvPr id="29" name="Título 3"/>
          <p:cNvSpPr txBox="1">
            <a:spLocks/>
          </p:cNvSpPr>
          <p:nvPr/>
        </p:nvSpPr>
        <p:spPr>
          <a:xfrm>
            <a:off x="508554" y="707572"/>
            <a:ext cx="8221978" cy="10199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AR" sz="3000" dirty="0" smtClean="0"/>
              <a:t>Ejemplo </a:t>
            </a:r>
            <a:r>
              <a:rPr lang="es-AR" sz="3000" dirty="0"/>
              <a:t>de Visualizaciones</a:t>
            </a:r>
            <a:br>
              <a:rPr lang="es-AR" sz="3000" dirty="0"/>
            </a:br>
            <a:r>
              <a:rPr lang="es-AR" sz="2000" dirty="0" smtClean="0"/>
              <a:t>NDVI (</a:t>
            </a:r>
            <a:r>
              <a:rPr lang="es-AR" sz="2000" dirty="0" err="1" smtClean="0"/>
              <a:t>Normalized</a:t>
            </a:r>
            <a:r>
              <a:rPr lang="es-AR" sz="2000" dirty="0" smtClean="0"/>
              <a:t> </a:t>
            </a:r>
            <a:r>
              <a:rPr lang="es-AR" sz="2000" dirty="0" err="1" smtClean="0"/>
              <a:t>Difference</a:t>
            </a:r>
            <a:r>
              <a:rPr lang="es-AR" sz="2000" dirty="0" smtClean="0"/>
              <a:t> </a:t>
            </a:r>
            <a:r>
              <a:rPr lang="es-AR" sz="2000" dirty="0" err="1" smtClean="0"/>
              <a:t>Vegetation</a:t>
            </a:r>
            <a:r>
              <a:rPr lang="es-AR" sz="2000" dirty="0" smtClean="0"/>
              <a:t> </a:t>
            </a:r>
            <a:r>
              <a:rPr lang="es-AR" sz="2000" dirty="0" err="1" smtClean="0"/>
              <a:t>Index</a:t>
            </a:r>
            <a:r>
              <a:rPr lang="es-AR" sz="2000" dirty="0" smtClean="0"/>
              <a:t>) – Indica el estado de la vegetación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145754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3"/>
          <p:cNvSpPr txBox="1">
            <a:spLocks/>
          </p:cNvSpPr>
          <p:nvPr/>
        </p:nvSpPr>
        <p:spPr>
          <a:xfrm>
            <a:off x="141515" y="704251"/>
            <a:ext cx="8840966" cy="10199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AR" sz="3000" dirty="0" smtClean="0"/>
              <a:t>Ejemplo </a:t>
            </a:r>
            <a:r>
              <a:rPr lang="es-AR" sz="3000" dirty="0"/>
              <a:t>de Visualizaciones</a:t>
            </a:r>
            <a:br>
              <a:rPr lang="es-AR" sz="3000" dirty="0"/>
            </a:br>
            <a:r>
              <a:rPr lang="es-AR" sz="2000" dirty="0" smtClean="0"/>
              <a:t>El cambio estacional de la vegetación también lo puedo mostrar con fotos del mismo lugar</a:t>
            </a:r>
            <a:endParaRPr lang="es-AR" sz="2000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7" y="1691529"/>
            <a:ext cx="4445900" cy="444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670697"/>
            <a:ext cx="8221978" cy="784391"/>
          </a:xfrm>
        </p:spPr>
        <p:txBody>
          <a:bodyPr>
            <a:noAutofit/>
          </a:bodyPr>
          <a:lstStyle/>
          <a:p>
            <a:r>
              <a:rPr lang="es-AR" sz="3000" dirty="0" smtClean="0"/>
              <a:t>¿Cómo presento mis datos?</a:t>
            </a:r>
            <a:br>
              <a:rPr lang="es-AR" sz="3000" dirty="0" smtClean="0"/>
            </a:br>
            <a:r>
              <a:rPr lang="es-AR" sz="2000" dirty="0" smtClean="0"/>
              <a:t>Análisis de cobertura terrestre – Muestreo a campo</a:t>
            </a:r>
            <a:endParaRPr lang="es-AR" sz="2000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/>
        </p:nvGraphicFramePr>
        <p:xfrm>
          <a:off x="136621" y="1568208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3376621" y="1568208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/>
        </p:nvGraphicFramePr>
        <p:xfrm>
          <a:off x="136621" y="3841327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31586"/>
              </p:ext>
            </p:extLst>
          </p:nvPr>
        </p:nvGraphicFramePr>
        <p:xfrm>
          <a:off x="3376621" y="3841327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6616622" y="1568207"/>
            <a:ext cx="2226296" cy="4467161"/>
            <a:chOff x="6616622" y="1568207"/>
            <a:chExt cx="2226296" cy="4467161"/>
          </a:xfrm>
        </p:grpSpPr>
        <p:pic>
          <p:nvPicPr>
            <p:cNvPr id="14" name="Imagen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6622" y="3094459"/>
              <a:ext cx="2226296" cy="1441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n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6622" y="1568207"/>
              <a:ext cx="2226296" cy="1441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28" r="20525"/>
            <a:stretch>
              <a:fillRect/>
            </a:stretch>
          </p:blipFill>
          <p:spPr bwMode="auto">
            <a:xfrm>
              <a:off x="6617696" y="4620711"/>
              <a:ext cx="2224147" cy="1414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CuadroTexto 13"/>
            <p:cNvSpPr txBox="1">
              <a:spLocks noChangeArrowheads="1"/>
            </p:cNvSpPr>
            <p:nvPr/>
          </p:nvSpPr>
          <p:spPr bwMode="auto">
            <a:xfrm>
              <a:off x="7394133" y="2701929"/>
              <a:ext cx="67127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AR" altLang="es-AR" sz="1400" dirty="0"/>
                <a:t>Estepa</a:t>
              </a:r>
            </a:p>
          </p:txBody>
        </p:sp>
        <p:sp>
          <p:nvSpPr>
            <p:cNvPr id="18" name="CuadroTexto 14"/>
            <p:cNvSpPr txBox="1">
              <a:spLocks noChangeArrowheads="1"/>
            </p:cNvSpPr>
            <p:nvPr/>
          </p:nvSpPr>
          <p:spPr bwMode="auto">
            <a:xfrm>
              <a:off x="7036311" y="4228181"/>
              <a:ext cx="138691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AR" altLang="es-AR" sz="1400"/>
                <a:t>Bosque de pinos</a:t>
              </a:r>
            </a:p>
          </p:txBody>
        </p:sp>
        <p:sp>
          <p:nvSpPr>
            <p:cNvPr id="19" name="CuadroTexto 15"/>
            <p:cNvSpPr txBox="1">
              <a:spLocks noChangeArrowheads="1"/>
            </p:cNvSpPr>
            <p:nvPr/>
          </p:nvSpPr>
          <p:spPr bwMode="auto">
            <a:xfrm>
              <a:off x="7407405" y="5727591"/>
              <a:ext cx="64472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AR" altLang="es-AR" sz="1400" dirty="0"/>
                <a:t>Mallín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6" r="56628" b="4042"/>
          <a:stretch/>
        </p:blipFill>
        <p:spPr>
          <a:xfrm>
            <a:off x="6163001" y="3909841"/>
            <a:ext cx="383203" cy="7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0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08554" y="744325"/>
            <a:ext cx="8221978" cy="655106"/>
          </a:xfrm>
        </p:spPr>
        <p:txBody>
          <a:bodyPr>
            <a:noAutofit/>
          </a:bodyPr>
          <a:lstStyle/>
          <a:p>
            <a:r>
              <a:rPr lang="es-AR" sz="3000" dirty="0"/>
              <a:t>¿Cómo presento mis datos?</a:t>
            </a:r>
            <a:br>
              <a:rPr lang="es-AR" sz="3000" dirty="0"/>
            </a:br>
            <a:r>
              <a:rPr lang="es-AR" sz="2000" dirty="0"/>
              <a:t>Análisis de cobertura terrestre – </a:t>
            </a:r>
            <a:r>
              <a:rPr lang="es-AR" sz="2000" dirty="0" smtClean="0"/>
              <a:t>Firma espectral en imagen </a:t>
            </a:r>
            <a:r>
              <a:rPr lang="es-AR" sz="2000" dirty="0" err="1" smtClean="0"/>
              <a:t>Landsat</a:t>
            </a:r>
            <a:r>
              <a:rPr lang="es-AR" sz="2000" dirty="0" smtClean="0"/>
              <a:t> 8</a:t>
            </a:r>
            <a:endParaRPr lang="es-AR" sz="2000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36" y="1491343"/>
            <a:ext cx="8242716" cy="46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4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AutoShape 2" descr="Fires in central Chil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grpSp>
        <p:nvGrpSpPr>
          <p:cNvPr id="21" name="12 Grupo"/>
          <p:cNvGrpSpPr/>
          <p:nvPr/>
        </p:nvGrpSpPr>
        <p:grpSpPr>
          <a:xfrm>
            <a:off x="215901" y="1593449"/>
            <a:ext cx="7480300" cy="4428639"/>
            <a:chOff x="0" y="0"/>
            <a:chExt cx="9144000" cy="5727700"/>
          </a:xfrm>
        </p:grpSpPr>
        <p:grpSp>
          <p:nvGrpSpPr>
            <p:cNvPr id="22" name="25 Grupo"/>
            <p:cNvGrpSpPr/>
            <p:nvPr/>
          </p:nvGrpSpPr>
          <p:grpSpPr>
            <a:xfrm>
              <a:off x="0" y="0"/>
              <a:ext cx="9144000" cy="5727700"/>
              <a:chOff x="0" y="0"/>
              <a:chExt cx="9144000" cy="5727700"/>
            </a:xfrm>
          </p:grpSpPr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40300" y="0"/>
                <a:ext cx="4203700" cy="5727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26" name="23 Grupo"/>
              <p:cNvGrpSpPr/>
              <p:nvPr/>
            </p:nvGrpSpPr>
            <p:grpSpPr>
              <a:xfrm>
                <a:off x="0" y="0"/>
                <a:ext cx="6572264" cy="3857628"/>
                <a:chOff x="0" y="0"/>
                <a:chExt cx="6572264" cy="3857628"/>
              </a:xfrm>
            </p:grpSpPr>
            <p:pic>
              <p:nvPicPr>
                <p:cNvPr id="27" name="Picture 3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4762500" cy="3810000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miter lim="800000"/>
                  <a:headEnd/>
                  <a:tailEnd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8" name="17 Rectángulo"/>
                <p:cNvSpPr/>
                <p:nvPr/>
              </p:nvSpPr>
              <p:spPr>
                <a:xfrm>
                  <a:off x="5429256" y="0"/>
                  <a:ext cx="1143008" cy="1142984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  <p:cxnSp>
              <p:nvCxnSpPr>
                <p:cNvPr id="29" name="19 Conector recto"/>
                <p:cNvCxnSpPr/>
                <p:nvPr/>
              </p:nvCxnSpPr>
              <p:spPr>
                <a:xfrm rot="10800000">
                  <a:off x="4714876" y="0"/>
                  <a:ext cx="714380" cy="158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20 Conector recto"/>
                <p:cNvCxnSpPr/>
                <p:nvPr/>
              </p:nvCxnSpPr>
              <p:spPr>
                <a:xfrm rot="5400000">
                  <a:off x="3750463" y="2178835"/>
                  <a:ext cx="2714644" cy="64294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24 CuadroTexto"/>
            <p:cNvSpPr txBox="1"/>
            <p:nvPr/>
          </p:nvSpPr>
          <p:spPr>
            <a:xfrm>
              <a:off x="0" y="4714885"/>
              <a:ext cx="4714876" cy="83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dirty="0" smtClean="0"/>
                <a:t>Incendios en la Patagonia Chilena y efecto del humo en Junín de los Andes</a:t>
              </a:r>
            </a:p>
          </p:txBody>
        </p:sp>
        <p:sp>
          <p:nvSpPr>
            <p:cNvPr id="24" name="26 CuadroTexto"/>
            <p:cNvSpPr txBox="1"/>
            <p:nvPr/>
          </p:nvSpPr>
          <p:spPr>
            <a:xfrm>
              <a:off x="285721" y="3857627"/>
              <a:ext cx="4445637" cy="676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400" dirty="0" smtClean="0"/>
                <a:t>Imagen tomada el 21 de enero de 2009</a:t>
              </a:r>
            </a:p>
            <a:p>
              <a:r>
                <a:rPr lang="es-AR" sz="1400" dirty="0">
                  <a:hlinkClick r:id="rId5"/>
                </a:rPr>
                <a:t>https://</a:t>
              </a:r>
              <a:r>
                <a:rPr lang="es-AR" sz="1400" dirty="0" smtClean="0">
                  <a:hlinkClick r:id="rId5"/>
                </a:rPr>
                <a:t>earthobservatory.nasa.gov/topic/fires</a:t>
              </a:r>
              <a:r>
                <a:rPr lang="es-AR" sz="1400" dirty="0" smtClean="0"/>
                <a:t> </a:t>
              </a:r>
              <a:endParaRPr lang="es-AR" sz="1400" dirty="0"/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7771" y="2099053"/>
            <a:ext cx="2864710" cy="399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ítulo 3"/>
          <p:cNvSpPr txBox="1">
            <a:spLocks/>
          </p:cNvSpPr>
          <p:nvPr/>
        </p:nvSpPr>
        <p:spPr>
          <a:xfrm>
            <a:off x="449637" y="761061"/>
            <a:ext cx="8221978" cy="6769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AR" sz="3000" dirty="0" smtClean="0"/>
              <a:t>Ejemplo de Visualizaciones</a:t>
            </a:r>
            <a:br>
              <a:rPr lang="es-AR" sz="3000" dirty="0" smtClean="0"/>
            </a:br>
            <a:r>
              <a:rPr lang="es-AR" sz="2000" dirty="0" smtClean="0"/>
              <a:t>Focos de calor tomados de NASA </a:t>
            </a:r>
            <a:r>
              <a:rPr lang="es-AR" sz="2000" dirty="0" err="1" smtClean="0"/>
              <a:t>Earth</a:t>
            </a:r>
            <a:r>
              <a:rPr lang="es-AR" sz="2000" dirty="0" smtClean="0"/>
              <a:t> </a:t>
            </a:r>
            <a:r>
              <a:rPr lang="es-AR" sz="2000" dirty="0" err="1" smtClean="0"/>
              <a:t>Observatory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186122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9261" y="712067"/>
            <a:ext cx="3007963" cy="541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5 Marcador de texto"/>
          <p:cNvSpPr txBox="1">
            <a:spLocks/>
          </p:cNvSpPr>
          <p:nvPr/>
        </p:nvSpPr>
        <p:spPr>
          <a:xfrm>
            <a:off x="4265838" y="3083019"/>
            <a:ext cx="4572032" cy="1285863"/>
          </a:xfrm>
          <a:prstGeom prst="rect">
            <a:avLst/>
          </a:prstGeom>
        </p:spPr>
        <p:txBody>
          <a:bodyPr/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dirty="0" smtClean="0"/>
              <a:t>Condiciones ambientales e incendios</a:t>
            </a:r>
          </a:p>
          <a:p>
            <a:pPr marL="0" indent="0" algn="ctr">
              <a:buNone/>
            </a:pPr>
            <a:r>
              <a:rPr lang="es-AR" sz="2000" dirty="0" smtClean="0"/>
              <a:t>Dpto. </a:t>
            </a:r>
            <a:r>
              <a:rPr lang="es-AR" sz="2000" dirty="0" err="1" smtClean="0"/>
              <a:t>Huiliches</a:t>
            </a:r>
            <a:r>
              <a:rPr lang="es-AR" sz="2000" dirty="0" smtClean="0"/>
              <a:t> (Período 1992-2007)</a:t>
            </a:r>
          </a:p>
        </p:txBody>
      </p:sp>
      <p:sp>
        <p:nvSpPr>
          <p:cNvPr id="22" name="6 Marcador de contenido"/>
          <p:cNvSpPr txBox="1">
            <a:spLocks/>
          </p:cNvSpPr>
          <p:nvPr/>
        </p:nvSpPr>
        <p:spPr>
          <a:xfrm>
            <a:off x="4530967" y="4463143"/>
            <a:ext cx="4041775" cy="1382485"/>
          </a:xfrm>
          <a:prstGeom prst="rect">
            <a:avLst/>
          </a:prstGeom>
        </p:spPr>
        <p:txBody>
          <a:bodyPr/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AR" sz="2000" b="0" dirty="0" smtClean="0"/>
              <a:t>La disminución de temperatura, coincide con el aumento de las lluvias y la disminución de los incendios.</a:t>
            </a:r>
          </a:p>
        </p:txBody>
      </p:sp>
      <p:pic>
        <p:nvPicPr>
          <p:cNvPr id="23" name="4 Imagen" descr="vuur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18" y="3975601"/>
            <a:ext cx="507809" cy="786563"/>
          </a:xfrm>
          <a:prstGeom prst="rect">
            <a:avLst/>
          </a:prstGeom>
        </p:spPr>
      </p:pic>
      <p:pic>
        <p:nvPicPr>
          <p:cNvPr id="24" name="Picture 2" descr="F:\a\Lluvias vs incendios 2009\rain_animated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336" y="2713912"/>
            <a:ext cx="789925" cy="789925"/>
          </a:xfrm>
          <a:prstGeom prst="rect">
            <a:avLst/>
          </a:prstGeom>
          <a:noFill/>
        </p:spPr>
      </p:pic>
      <p:pic>
        <p:nvPicPr>
          <p:cNvPr id="25" name="Picture 3" descr="F:\a\Lluvias vs incendios 2009\thermometer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337" y="730765"/>
            <a:ext cx="488998" cy="1636273"/>
          </a:xfrm>
          <a:prstGeom prst="rect">
            <a:avLst/>
          </a:prstGeom>
          <a:noFill/>
        </p:spPr>
      </p:pic>
      <p:sp>
        <p:nvSpPr>
          <p:cNvPr id="26" name="Título 3"/>
          <p:cNvSpPr txBox="1">
            <a:spLocks/>
          </p:cNvSpPr>
          <p:nvPr/>
        </p:nvSpPr>
        <p:spPr>
          <a:xfrm>
            <a:off x="4235347" y="761061"/>
            <a:ext cx="4633015" cy="16059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AR" sz="3000" dirty="0" smtClean="0"/>
              <a:t>Ejemplo de Gráficos relacionados</a:t>
            </a:r>
            <a:br>
              <a:rPr lang="es-AR" sz="3000" dirty="0" smtClean="0"/>
            </a:br>
            <a:r>
              <a:rPr lang="es-AR" sz="2000" dirty="0" smtClean="0"/>
              <a:t>Temperatura, lluvias, número de incendios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357478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De los datos a la información</a:t>
            </a:r>
            <a:endParaRPr lang="es-AR" dirty="0"/>
          </a:p>
        </p:txBody>
      </p:sp>
      <p:sp>
        <p:nvSpPr>
          <p:cNvPr id="15" name="AutoShape 2" descr="research-data-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3" name="Marcador de contenido 2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4485" y="1688875"/>
            <a:ext cx="7470115" cy="3924300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884485" y="5613175"/>
            <a:ext cx="5165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000" dirty="0"/>
              <a:t>Imagen: </a:t>
            </a:r>
            <a:r>
              <a:rPr lang="es-AR" sz="1000" dirty="0">
                <a:hlinkClick r:id="rId4"/>
              </a:rPr>
              <a:t>https://</a:t>
            </a:r>
            <a:r>
              <a:rPr lang="es-AR" sz="1000" dirty="0" smtClean="0">
                <a:hlinkClick r:id="rId4"/>
              </a:rPr>
              <a:t>www.elsevier.com/connect/managing-your-research-data-to-make-it-reusable</a:t>
            </a:r>
            <a:r>
              <a:rPr lang="es-AR" sz="1000" dirty="0" smtClean="0"/>
              <a:t> </a:t>
            </a:r>
            <a:endParaRPr lang="es-AR" sz="1000" dirty="0"/>
          </a:p>
        </p:txBody>
      </p:sp>
    </p:spTree>
    <p:extLst>
      <p:ext uri="{BB962C8B-B14F-4D97-AF65-F5344CB8AC3E}">
        <p14:creationId xmlns:p14="http://schemas.microsoft.com/office/powerpoint/2010/main" val="25931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28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9" name="18 CuadroTexto"/>
            <p:cNvSpPr txBox="1">
              <a:spLocks noChangeArrowheads="1"/>
            </p:cNvSpPr>
            <p:nvPr/>
          </p:nvSpPr>
          <p:spPr bwMode="auto">
            <a:xfrm>
              <a:off x="5715008" y="6072206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1992</a:t>
              </a:r>
            </a:p>
          </p:txBody>
        </p:sp>
      </p:grpSp>
      <p:grpSp>
        <p:nvGrpSpPr>
          <p:cNvPr id="3" name="21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26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7" name="20 CuadroTexto"/>
            <p:cNvSpPr txBox="1">
              <a:spLocks noChangeArrowheads="1"/>
            </p:cNvSpPr>
            <p:nvPr/>
          </p:nvSpPr>
          <p:spPr bwMode="auto">
            <a:xfrm>
              <a:off x="5500694" y="6072206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1993</a:t>
              </a:r>
            </a:p>
          </p:txBody>
        </p:sp>
      </p:grpSp>
      <p:grpSp>
        <p:nvGrpSpPr>
          <p:cNvPr id="4" name="23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24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5" name="22 CuadroTexto"/>
            <p:cNvSpPr txBox="1">
              <a:spLocks noChangeArrowheads="1"/>
            </p:cNvSpPr>
            <p:nvPr/>
          </p:nvSpPr>
          <p:spPr bwMode="auto">
            <a:xfrm>
              <a:off x="5500694" y="6072206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1994</a:t>
              </a:r>
            </a:p>
          </p:txBody>
        </p:sp>
      </p:grpSp>
      <p:grpSp>
        <p:nvGrpSpPr>
          <p:cNvPr id="5" name="25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22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3" name="24 CuadroTexto"/>
            <p:cNvSpPr txBox="1">
              <a:spLocks noChangeArrowheads="1"/>
            </p:cNvSpPr>
            <p:nvPr/>
          </p:nvSpPr>
          <p:spPr bwMode="auto">
            <a:xfrm>
              <a:off x="5572132" y="6215082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1995</a:t>
              </a:r>
            </a:p>
          </p:txBody>
        </p:sp>
      </p:grpSp>
      <p:grpSp>
        <p:nvGrpSpPr>
          <p:cNvPr id="6" name="28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20" name="Picture 1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1" name="27 CuadroTexto"/>
            <p:cNvSpPr txBox="1">
              <a:spLocks noChangeArrowheads="1"/>
            </p:cNvSpPr>
            <p:nvPr/>
          </p:nvSpPr>
          <p:spPr bwMode="auto">
            <a:xfrm>
              <a:off x="5572132" y="6215082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1996</a:t>
              </a:r>
            </a:p>
          </p:txBody>
        </p:sp>
      </p:grpSp>
      <p:grpSp>
        <p:nvGrpSpPr>
          <p:cNvPr id="7" name="30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18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19" name="29 CuadroTexto"/>
            <p:cNvSpPr txBox="1">
              <a:spLocks noChangeArrowheads="1"/>
            </p:cNvSpPr>
            <p:nvPr/>
          </p:nvSpPr>
          <p:spPr bwMode="auto">
            <a:xfrm>
              <a:off x="5643570" y="6143644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1997</a:t>
              </a:r>
            </a:p>
          </p:txBody>
        </p:sp>
      </p:grpSp>
      <p:grpSp>
        <p:nvGrpSpPr>
          <p:cNvPr id="8" name="32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16" name="Picture 1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17" name="31 CuadroTexto"/>
            <p:cNvSpPr txBox="1">
              <a:spLocks noChangeArrowheads="1"/>
            </p:cNvSpPr>
            <p:nvPr/>
          </p:nvSpPr>
          <p:spPr bwMode="auto">
            <a:xfrm>
              <a:off x="5572132" y="6143644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1998</a:t>
              </a:r>
            </a:p>
          </p:txBody>
        </p:sp>
      </p:grpSp>
      <p:grpSp>
        <p:nvGrpSpPr>
          <p:cNvPr id="9" name="35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14" name="Picture 1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15" name="34 CuadroTexto"/>
            <p:cNvSpPr txBox="1">
              <a:spLocks noChangeArrowheads="1"/>
            </p:cNvSpPr>
            <p:nvPr/>
          </p:nvSpPr>
          <p:spPr bwMode="auto">
            <a:xfrm>
              <a:off x="5572132" y="6072206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1999</a:t>
              </a:r>
            </a:p>
          </p:txBody>
        </p:sp>
      </p:grpSp>
      <p:grpSp>
        <p:nvGrpSpPr>
          <p:cNvPr id="10" name="38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12" name="Picture 1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13" name="37 CuadroTexto"/>
            <p:cNvSpPr txBox="1">
              <a:spLocks noChangeArrowheads="1"/>
            </p:cNvSpPr>
            <p:nvPr/>
          </p:nvSpPr>
          <p:spPr bwMode="auto">
            <a:xfrm>
              <a:off x="5643570" y="6143644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2000</a:t>
              </a:r>
            </a:p>
          </p:txBody>
        </p:sp>
      </p:grpSp>
      <p:grpSp>
        <p:nvGrpSpPr>
          <p:cNvPr id="11" name="41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10" name="Picture 2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11" name="40 CuadroTexto"/>
            <p:cNvSpPr txBox="1">
              <a:spLocks noChangeArrowheads="1"/>
            </p:cNvSpPr>
            <p:nvPr/>
          </p:nvSpPr>
          <p:spPr bwMode="auto">
            <a:xfrm>
              <a:off x="5572132" y="6143644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2001</a:t>
              </a:r>
            </a:p>
          </p:txBody>
        </p:sp>
      </p:grpSp>
      <p:grpSp>
        <p:nvGrpSpPr>
          <p:cNvPr id="12" name="44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08" name="Picture 2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9" name="43 CuadroTexto"/>
            <p:cNvSpPr txBox="1">
              <a:spLocks noChangeArrowheads="1"/>
            </p:cNvSpPr>
            <p:nvPr/>
          </p:nvSpPr>
          <p:spPr bwMode="auto">
            <a:xfrm>
              <a:off x="5500694" y="6215082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2002</a:t>
              </a:r>
            </a:p>
          </p:txBody>
        </p:sp>
      </p:grpSp>
      <p:grpSp>
        <p:nvGrpSpPr>
          <p:cNvPr id="13" name="47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06" name="Picture 2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7" name="46 CuadroTexto"/>
            <p:cNvSpPr txBox="1">
              <a:spLocks noChangeArrowheads="1"/>
            </p:cNvSpPr>
            <p:nvPr/>
          </p:nvSpPr>
          <p:spPr bwMode="auto">
            <a:xfrm>
              <a:off x="5572132" y="6215082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2003</a:t>
              </a:r>
            </a:p>
          </p:txBody>
        </p:sp>
      </p:grpSp>
      <p:grpSp>
        <p:nvGrpSpPr>
          <p:cNvPr id="14" name="50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04" name="Picture 2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5" name="49 CuadroTexto"/>
            <p:cNvSpPr txBox="1">
              <a:spLocks noChangeArrowheads="1"/>
            </p:cNvSpPr>
            <p:nvPr/>
          </p:nvSpPr>
          <p:spPr bwMode="auto">
            <a:xfrm>
              <a:off x="5500694" y="6143644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2004</a:t>
              </a:r>
            </a:p>
          </p:txBody>
        </p:sp>
      </p:grpSp>
      <p:grpSp>
        <p:nvGrpSpPr>
          <p:cNvPr id="15" name="54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02" name="Picture 2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3" name="53 CuadroTexto"/>
            <p:cNvSpPr txBox="1">
              <a:spLocks noChangeArrowheads="1"/>
            </p:cNvSpPr>
            <p:nvPr/>
          </p:nvSpPr>
          <p:spPr bwMode="auto">
            <a:xfrm>
              <a:off x="5429256" y="6215082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2005</a:t>
              </a:r>
            </a:p>
          </p:txBody>
        </p:sp>
      </p:grpSp>
      <p:grpSp>
        <p:nvGrpSpPr>
          <p:cNvPr id="16" name="57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500" name="Picture 26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1" name="56 CuadroTexto"/>
            <p:cNvSpPr txBox="1">
              <a:spLocks noChangeArrowheads="1"/>
            </p:cNvSpPr>
            <p:nvPr/>
          </p:nvSpPr>
          <p:spPr bwMode="auto">
            <a:xfrm>
              <a:off x="5500694" y="6072206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2006</a:t>
              </a:r>
            </a:p>
          </p:txBody>
        </p:sp>
      </p:grpSp>
      <p:grpSp>
        <p:nvGrpSpPr>
          <p:cNvPr id="17" name="60 Grupo"/>
          <p:cNvGrpSpPr>
            <a:grpSpLocks/>
          </p:cNvGrpSpPr>
          <p:nvPr/>
        </p:nvGrpSpPr>
        <p:grpSpPr bwMode="auto">
          <a:xfrm>
            <a:off x="1162947" y="1556657"/>
            <a:ext cx="6934200" cy="4584444"/>
            <a:chOff x="-266700" y="80963"/>
            <a:chExt cx="9677400" cy="6696075"/>
          </a:xfrm>
        </p:grpSpPr>
        <p:pic>
          <p:nvPicPr>
            <p:cNvPr id="20498" name="Picture 27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-266700" y="80963"/>
              <a:ext cx="967740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9" name="59 CuadroTexto"/>
            <p:cNvSpPr txBox="1">
              <a:spLocks noChangeArrowheads="1"/>
            </p:cNvSpPr>
            <p:nvPr/>
          </p:nvSpPr>
          <p:spPr bwMode="auto">
            <a:xfrm>
              <a:off x="5572132" y="6215082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>
                  <a:solidFill>
                    <a:schemeClr val="bg1"/>
                  </a:solidFill>
                </a:rPr>
                <a:t>Año 2007</a:t>
              </a:r>
            </a:p>
          </p:txBody>
        </p:sp>
      </p:grpSp>
      <p:pic>
        <p:nvPicPr>
          <p:cNvPr id="50" name="Google Shape;303;p8" descr="Logo-Escuela-Educacion-Ppal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ítulo 3"/>
          <p:cNvSpPr txBox="1">
            <a:spLocks/>
          </p:cNvSpPr>
          <p:nvPr/>
        </p:nvSpPr>
        <p:spPr>
          <a:xfrm>
            <a:off x="449637" y="761061"/>
            <a:ext cx="8221978" cy="7955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AR" sz="3000" dirty="0" smtClean="0"/>
              <a:t>Ejemplo de Visualizaciones</a:t>
            </a:r>
            <a:br>
              <a:rPr lang="es-AR" sz="3000" dirty="0" smtClean="0"/>
            </a:br>
            <a:r>
              <a:rPr lang="es-AR" sz="2000" dirty="0" smtClean="0"/>
              <a:t>Localización de incendios en el Departamento </a:t>
            </a:r>
            <a:r>
              <a:rPr lang="es-AR" sz="2000" dirty="0" err="1" smtClean="0"/>
              <a:t>Huiliches</a:t>
            </a:r>
            <a:r>
              <a:rPr lang="es-AR" sz="2000" dirty="0" smtClean="0"/>
              <a:t> – 1992 - 2007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140020823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781399"/>
            <a:ext cx="8221978" cy="797030"/>
          </a:xfrm>
        </p:spPr>
        <p:txBody>
          <a:bodyPr>
            <a:noAutofit/>
          </a:bodyPr>
          <a:lstStyle/>
          <a:p>
            <a:r>
              <a:rPr lang="es-AR" sz="3000" dirty="0"/>
              <a:t>Ejemplo de Visualizaciones</a:t>
            </a:r>
            <a:br>
              <a:rPr lang="es-AR" sz="3000" dirty="0"/>
            </a:br>
            <a:r>
              <a:rPr lang="es-AR" sz="2000" dirty="0" smtClean="0"/>
              <a:t>Rutas </a:t>
            </a:r>
            <a:r>
              <a:rPr lang="es-AR" sz="2000" dirty="0"/>
              <a:t>turísticas, urbanizaciones e </a:t>
            </a:r>
            <a:r>
              <a:rPr lang="es-AR" sz="2000" dirty="0" smtClean="0"/>
              <a:t>incendios - </a:t>
            </a:r>
            <a:r>
              <a:rPr lang="es-AR" sz="2000" dirty="0"/>
              <a:t>Período (1992-2007)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9883" t="23437" r="-196" b="3437"/>
          <a:stretch>
            <a:fillRect/>
          </a:stretch>
        </p:blipFill>
        <p:spPr bwMode="auto">
          <a:xfrm>
            <a:off x="1534886" y="1688875"/>
            <a:ext cx="6746653" cy="438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70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AR" sz="3000" dirty="0"/>
              <a:t>Ejemplo de Visualizaciones</a:t>
            </a:r>
            <a:br>
              <a:rPr lang="es-AR" sz="3000" dirty="0"/>
            </a:br>
            <a:r>
              <a:rPr lang="es-AR" sz="2000" dirty="0" smtClean="0"/>
              <a:t>Incendios </a:t>
            </a:r>
            <a:r>
              <a:rPr lang="es-AR" sz="2000" dirty="0"/>
              <a:t>en Junín de los Andes y rutas cercanas Período (1992-2007)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9883" t="23437" r="308" b="3815"/>
          <a:stretch>
            <a:fillRect/>
          </a:stretch>
        </p:blipFill>
        <p:spPr bwMode="auto">
          <a:xfrm>
            <a:off x="1273629" y="1688874"/>
            <a:ext cx="6782273" cy="441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444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725221"/>
            <a:ext cx="8221978" cy="674209"/>
          </a:xfrm>
        </p:spPr>
        <p:txBody>
          <a:bodyPr>
            <a:noAutofit/>
          </a:bodyPr>
          <a:lstStyle/>
          <a:p>
            <a:r>
              <a:rPr lang="es-AR" sz="3000" dirty="0"/>
              <a:t>Ejemplo de </a:t>
            </a:r>
            <a:r>
              <a:rPr lang="es-AR" sz="3000" dirty="0" smtClean="0"/>
              <a:t>Visualizaciones con fotos</a:t>
            </a:r>
            <a:r>
              <a:rPr lang="es-AR" sz="3000" dirty="0"/>
              <a:t/>
            </a:r>
            <a:br>
              <a:rPr lang="es-AR" sz="3000" dirty="0"/>
            </a:br>
            <a:r>
              <a:rPr lang="es-AR" sz="2000" dirty="0"/>
              <a:t>Cambio </a:t>
            </a:r>
            <a:r>
              <a:rPr lang="es-AR" sz="2000" dirty="0" smtClean="0"/>
              <a:t>climático – Pérdida de hielo en el Glaciar Upsala</a:t>
            </a:r>
            <a:endParaRPr lang="es-AR" sz="20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496820" y="1701621"/>
            <a:ext cx="221297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AR" dirty="0"/>
              <a:t>Estas dos imágenes ilustran el retroceso del glaciar </a:t>
            </a:r>
            <a:r>
              <a:rPr lang="es-ES" altLang="es-AR" dirty="0" smtClean="0"/>
              <a:t>Upsala</a:t>
            </a:r>
            <a:r>
              <a:rPr lang="es-ES" altLang="es-AR" dirty="0"/>
              <a:t>. </a:t>
            </a:r>
          </a:p>
          <a:p>
            <a:pPr eaLnBrk="1" hangingPunct="1"/>
            <a:endParaRPr lang="es-ES" altLang="es-AR" dirty="0"/>
          </a:p>
          <a:p>
            <a:pPr eaLnBrk="1" hangingPunct="1"/>
            <a:endParaRPr lang="es-ES" altLang="es-AR" dirty="0"/>
          </a:p>
          <a:p>
            <a:pPr eaLnBrk="1" hangingPunct="1"/>
            <a:endParaRPr lang="es-ES" altLang="es-AR" dirty="0"/>
          </a:p>
          <a:p>
            <a:pPr algn="ctr" eaLnBrk="1" hangingPunct="1"/>
            <a:r>
              <a:rPr lang="es-ES" altLang="es-AR" dirty="0"/>
              <a:t>Se calcula que entre 1997 y 2003 se derritieron en ese sitio 13,4 km</a:t>
            </a:r>
            <a:r>
              <a:rPr lang="es-ES" altLang="es-AR" baseline="30000" dirty="0"/>
              <a:t>2</a:t>
            </a:r>
            <a:r>
              <a:rPr lang="es-ES" altLang="es-AR" dirty="0"/>
              <a:t> de hielo.</a:t>
            </a:r>
          </a:p>
          <a:p>
            <a:pPr eaLnBrk="1" hangingPunct="1"/>
            <a:endParaRPr lang="es-ES" altLang="es-AR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0675" y="5839582"/>
            <a:ext cx="639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AR" sz="1600" dirty="0"/>
              <a:t>Fuente: “La verdad incómoda”. Documental.</a:t>
            </a:r>
            <a:endParaRPr lang="es-ES" altLang="es-AR" sz="1600" dirty="0"/>
          </a:p>
        </p:txBody>
      </p:sp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238126" y="1461824"/>
            <a:ext cx="6119132" cy="2160851"/>
            <a:chOff x="238033" y="1069135"/>
            <a:chExt cx="6341423" cy="2553195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>
              <a:lum bright="1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4" t="21265" r="3877" b="22891"/>
            <a:stretch>
              <a:fillRect/>
            </a:stretch>
          </p:blipFill>
          <p:spPr bwMode="auto">
            <a:xfrm>
              <a:off x="238033" y="1069135"/>
              <a:ext cx="6341423" cy="2553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6 CuadroTexto"/>
            <p:cNvSpPr txBox="1">
              <a:spLocks noChangeArrowheads="1"/>
            </p:cNvSpPr>
            <p:nvPr/>
          </p:nvSpPr>
          <p:spPr bwMode="auto">
            <a:xfrm>
              <a:off x="5357632" y="1093071"/>
              <a:ext cx="11721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_tradnl" altLang="es-AR"/>
                <a:t>Año 1928</a:t>
              </a:r>
            </a:p>
          </p:txBody>
        </p:sp>
      </p:grpSp>
      <p:grpSp>
        <p:nvGrpSpPr>
          <p:cNvPr id="13" name="8 Grupo"/>
          <p:cNvGrpSpPr>
            <a:grpSpLocks/>
          </p:cNvGrpSpPr>
          <p:nvPr/>
        </p:nvGrpSpPr>
        <p:grpSpPr bwMode="auto">
          <a:xfrm>
            <a:off x="249238" y="3685069"/>
            <a:ext cx="6108410" cy="2170252"/>
            <a:chOff x="249382" y="3857628"/>
            <a:chExt cx="6330074" cy="2565070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8" t="21164" r="3670" b="22733"/>
            <a:stretch>
              <a:fillRect/>
            </a:stretch>
          </p:blipFill>
          <p:spPr bwMode="auto">
            <a:xfrm>
              <a:off x="249382" y="3857628"/>
              <a:ext cx="6330074" cy="256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7 CuadroTexto"/>
            <p:cNvSpPr txBox="1">
              <a:spLocks noChangeArrowheads="1"/>
            </p:cNvSpPr>
            <p:nvPr/>
          </p:nvSpPr>
          <p:spPr bwMode="auto">
            <a:xfrm>
              <a:off x="5381010" y="3859650"/>
              <a:ext cx="11721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_tradnl" altLang="es-AR"/>
                <a:t>Año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68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241" y="718457"/>
            <a:ext cx="8920240" cy="680973"/>
          </a:xfrm>
        </p:spPr>
        <p:txBody>
          <a:bodyPr>
            <a:noAutofit/>
          </a:bodyPr>
          <a:lstStyle/>
          <a:p>
            <a:r>
              <a:rPr lang="es-AR" sz="3000" dirty="0"/>
              <a:t>Ejemplo de Visualizaciones con </a:t>
            </a:r>
            <a:r>
              <a:rPr lang="es-AR" sz="3000" dirty="0" smtClean="0"/>
              <a:t>Google </a:t>
            </a:r>
            <a:r>
              <a:rPr lang="es-AR" sz="3000" dirty="0" err="1" smtClean="0"/>
              <a:t>Earth</a:t>
            </a:r>
            <a:r>
              <a:rPr lang="es-AR" sz="3000" dirty="0"/>
              <a:t/>
            </a:r>
            <a:br>
              <a:rPr lang="es-AR" sz="3000" dirty="0"/>
            </a:br>
            <a:r>
              <a:rPr lang="es-AR" sz="2000" dirty="0"/>
              <a:t>Cambio climático – </a:t>
            </a:r>
            <a:r>
              <a:rPr lang="es-AR" sz="2000" dirty="0" smtClean="0"/>
              <a:t>Pérdida </a:t>
            </a:r>
            <a:r>
              <a:rPr lang="es-AR" sz="2000" dirty="0"/>
              <a:t>de hielo en el Glaciar </a:t>
            </a:r>
            <a:r>
              <a:rPr lang="es-AR" sz="2000" dirty="0" smtClean="0"/>
              <a:t>Upsala</a:t>
            </a:r>
            <a:endParaRPr lang="es-AR" sz="20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0" y="1594927"/>
            <a:ext cx="4463143" cy="436483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585" y="1594927"/>
            <a:ext cx="4474028" cy="436483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460794" y="5590426"/>
            <a:ext cx="16660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dirty="0" smtClean="0"/>
              <a:t>Diciembre 1986</a:t>
            </a:r>
            <a:endParaRPr lang="es-AR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005582" y="5590426"/>
            <a:ext cx="16660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dirty="0" smtClean="0"/>
              <a:t>Diciembre 2016</a:t>
            </a:r>
            <a:endParaRPr lang="es-AR" dirty="0"/>
          </a:p>
        </p:txBody>
      </p:sp>
      <p:cxnSp>
        <p:nvCxnSpPr>
          <p:cNvPr id="18" name="Conector recto 17"/>
          <p:cNvCxnSpPr/>
          <p:nvPr/>
        </p:nvCxnSpPr>
        <p:spPr>
          <a:xfrm>
            <a:off x="0" y="3646714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0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70513"/>
            <a:ext cx="8085483" cy="684576"/>
          </a:xfrm>
        </p:spPr>
        <p:txBody>
          <a:bodyPr>
            <a:noAutofit/>
          </a:bodyPr>
          <a:lstStyle/>
          <a:p>
            <a:r>
              <a:rPr lang="es-AR" sz="3000" dirty="0"/>
              <a:t>Ejemplo de Visualizaciones con Google </a:t>
            </a:r>
            <a:r>
              <a:rPr lang="es-AR" sz="3000" dirty="0" err="1"/>
              <a:t>Earth</a:t>
            </a:r>
            <a:r>
              <a:rPr lang="es-AR" sz="3000" dirty="0"/>
              <a:t/>
            </a:r>
            <a:br>
              <a:rPr lang="es-AR" sz="3000" dirty="0"/>
            </a:br>
            <a:r>
              <a:rPr lang="es-AR" sz="2000" dirty="0"/>
              <a:t>Cambio climático – Pérdida de hielo en el Glaciar Upsala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r="24881" b="5556"/>
          <a:stretch/>
        </p:blipFill>
        <p:spPr>
          <a:xfrm>
            <a:off x="1290313" y="1531686"/>
            <a:ext cx="6471202" cy="455342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flipH="1" flipV="1">
            <a:off x="3962398" y="1850567"/>
            <a:ext cx="212271" cy="178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 recto de flecha 8"/>
          <p:cNvCxnSpPr>
            <a:stCxn id="8" idx="0"/>
          </p:cNvCxnSpPr>
          <p:nvPr/>
        </p:nvCxnSpPr>
        <p:spPr>
          <a:xfrm flipH="1">
            <a:off x="2820537" y="2028966"/>
            <a:ext cx="1247996" cy="2593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141514" y="2002658"/>
            <a:ext cx="114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 smtClean="0"/>
              <a:t>Cada línea es una imagen satelital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35789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847023"/>
            <a:ext cx="8221978" cy="693491"/>
          </a:xfrm>
        </p:spPr>
        <p:txBody>
          <a:bodyPr>
            <a:noAutofit/>
          </a:bodyPr>
          <a:lstStyle/>
          <a:p>
            <a:r>
              <a:rPr lang="es-AR" sz="3000" dirty="0"/>
              <a:t>Ejemplo de </a:t>
            </a:r>
            <a:r>
              <a:rPr lang="es-AR" sz="3000" dirty="0" smtClean="0"/>
              <a:t>Visualizaciones con fotos</a:t>
            </a:r>
            <a:r>
              <a:rPr lang="es-AR" sz="3000" dirty="0"/>
              <a:t/>
            </a:r>
            <a:br>
              <a:rPr lang="es-AR" sz="3000" dirty="0"/>
            </a:br>
            <a:r>
              <a:rPr lang="es-AR" sz="2000" dirty="0"/>
              <a:t>Cambio </a:t>
            </a:r>
            <a:r>
              <a:rPr lang="es-AR" sz="2000" dirty="0" smtClean="0"/>
              <a:t>climático – Pérdida de hielo en el Volcán </a:t>
            </a:r>
            <a:r>
              <a:rPr lang="es-AR" sz="2000" dirty="0" err="1" smtClean="0"/>
              <a:t>Lanín</a:t>
            </a:r>
            <a:endParaRPr lang="es-AR" sz="2000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r="656"/>
          <a:stretch>
            <a:fillRect/>
          </a:stretch>
        </p:blipFill>
        <p:spPr bwMode="auto">
          <a:xfrm>
            <a:off x="374650" y="1540514"/>
            <a:ext cx="82296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3 Rectángulo"/>
          <p:cNvSpPr/>
          <p:nvPr/>
        </p:nvSpPr>
        <p:spPr>
          <a:xfrm>
            <a:off x="4800600" y="5756914"/>
            <a:ext cx="38576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>
                <a:solidFill>
                  <a:prstClr val="black"/>
                </a:solidFill>
                <a:latin typeface="+mn-lt"/>
                <a:ea typeface="+mj-ea"/>
                <a:cs typeface="+mj-cs"/>
              </a:rPr>
              <a:t>Foto: Delgado, et.al.,2001 </a:t>
            </a:r>
            <a:endParaRPr lang="es-AR" sz="2000" dirty="0">
              <a:latin typeface="+mn-lt"/>
              <a:cs typeface="+mn-cs"/>
            </a:endParaRPr>
          </a:p>
        </p:txBody>
      </p:sp>
      <p:sp>
        <p:nvSpPr>
          <p:cNvPr id="18" name="4 Rectángulo"/>
          <p:cNvSpPr/>
          <p:nvPr/>
        </p:nvSpPr>
        <p:spPr>
          <a:xfrm>
            <a:off x="374650" y="5756914"/>
            <a:ext cx="38576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>
                <a:solidFill>
                  <a:prstClr val="black"/>
                </a:solidFill>
                <a:latin typeface="+mn-lt"/>
                <a:ea typeface="+mj-ea"/>
                <a:cs typeface="+mj-cs"/>
              </a:rPr>
              <a:t>Foto: Francisco P. Moreno en 1896</a:t>
            </a:r>
            <a:endParaRPr lang="es-AR" sz="20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2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62000"/>
            <a:ext cx="8085483" cy="693089"/>
          </a:xfrm>
        </p:spPr>
        <p:txBody>
          <a:bodyPr>
            <a:noAutofit/>
          </a:bodyPr>
          <a:lstStyle/>
          <a:p>
            <a:r>
              <a:rPr lang="es-AR" sz="3000" dirty="0"/>
              <a:t>Ejemplo de Visualizaciones con Google </a:t>
            </a:r>
            <a:r>
              <a:rPr lang="es-AR" sz="3000" dirty="0" err="1"/>
              <a:t>Earth</a:t>
            </a:r>
            <a:r>
              <a:rPr lang="es-AR" sz="3000" dirty="0"/>
              <a:t/>
            </a:r>
            <a:br>
              <a:rPr lang="es-AR" sz="3000" dirty="0"/>
            </a:br>
            <a:r>
              <a:rPr lang="es-AR" sz="2000" dirty="0"/>
              <a:t>Cambio climático – Pérdida de hielo en el </a:t>
            </a:r>
            <a:r>
              <a:rPr lang="es-AR" sz="2000" dirty="0" smtClean="0"/>
              <a:t>Volcán </a:t>
            </a:r>
            <a:r>
              <a:rPr lang="es-AR" sz="2000" dirty="0" err="1" smtClean="0"/>
              <a:t>Lanín</a:t>
            </a:r>
            <a:endParaRPr lang="es-AR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299" y="1594926"/>
            <a:ext cx="4136572" cy="436483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5288" y="1594925"/>
            <a:ext cx="4147458" cy="436483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730568" y="5590426"/>
            <a:ext cx="16660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dirty="0" smtClean="0"/>
              <a:t>Diciembre 1985</a:t>
            </a:r>
            <a:endParaRPr lang="es-AR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976000" y="5590426"/>
            <a:ext cx="16660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dirty="0" smtClean="0"/>
              <a:t>Diciembre 2016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342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53178"/>
            <a:ext cx="8085483" cy="945666"/>
          </a:xfrm>
        </p:spPr>
        <p:txBody>
          <a:bodyPr>
            <a:normAutofit/>
          </a:bodyPr>
          <a:lstStyle/>
          <a:p>
            <a:r>
              <a:rPr lang="es-AR" sz="3000" dirty="0"/>
              <a:t>Ejemplo de Visualizaciones</a:t>
            </a:r>
            <a:br>
              <a:rPr lang="es-AR" sz="3000" dirty="0"/>
            </a:br>
            <a:r>
              <a:rPr lang="es-AR" sz="2000" dirty="0" smtClean="0"/>
              <a:t>NDWI (</a:t>
            </a:r>
            <a:r>
              <a:rPr lang="es-AR" sz="2000" dirty="0" err="1" smtClean="0"/>
              <a:t>Normalized</a:t>
            </a:r>
            <a:r>
              <a:rPr lang="es-AR" sz="2000" dirty="0" smtClean="0"/>
              <a:t> </a:t>
            </a:r>
            <a:r>
              <a:rPr lang="es-AR" sz="2000" dirty="0" err="1"/>
              <a:t>Difference</a:t>
            </a:r>
            <a:r>
              <a:rPr lang="es-AR" sz="2000" dirty="0"/>
              <a:t> </a:t>
            </a:r>
            <a:r>
              <a:rPr lang="es-AR" sz="2000" dirty="0" err="1"/>
              <a:t>Water</a:t>
            </a:r>
            <a:r>
              <a:rPr lang="es-AR" sz="2000" dirty="0"/>
              <a:t> </a:t>
            </a:r>
            <a:r>
              <a:rPr lang="es-AR" sz="2000" dirty="0" err="1" smtClean="0"/>
              <a:t>Index</a:t>
            </a:r>
            <a:r>
              <a:rPr lang="es-AR" sz="2000" dirty="0" smtClean="0"/>
              <a:t>)</a:t>
            </a:r>
            <a:endParaRPr lang="es-AR" sz="20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0515" y="5203373"/>
            <a:ext cx="620486" cy="907101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1343890" y="1894792"/>
            <a:ext cx="5954618" cy="3261991"/>
            <a:chOff x="3909559" y="1229105"/>
            <a:chExt cx="5954618" cy="3261991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3" b="11712"/>
            <a:stretch/>
          </p:blipFill>
          <p:spPr>
            <a:xfrm>
              <a:off x="3909559" y="1229105"/>
              <a:ext cx="5954618" cy="32619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3909559" y="1229105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1986</a:t>
              </a:r>
              <a:endParaRPr lang="es-AR" dirty="0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1343890" y="1894792"/>
            <a:ext cx="5956308" cy="3261643"/>
            <a:chOff x="1329645" y="1628188"/>
            <a:chExt cx="5956308" cy="3261643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9645" y="1628188"/>
              <a:ext cx="5956308" cy="3261643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1329645" y="1628188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2017</a:t>
              </a:r>
              <a:endParaRPr lang="es-AR" dirty="0"/>
            </a:p>
          </p:txBody>
        </p:sp>
      </p:grpSp>
    </p:spTree>
    <p:extLst>
      <p:ext uri="{BB962C8B-B14F-4D97-AF65-F5344CB8AC3E}">
        <p14:creationId xmlns:p14="http://schemas.microsoft.com/office/powerpoint/2010/main" val="42576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" y="737857"/>
            <a:ext cx="9144000" cy="661574"/>
          </a:xfrm>
        </p:spPr>
        <p:txBody>
          <a:bodyPr>
            <a:noAutofit/>
          </a:bodyPr>
          <a:lstStyle/>
          <a:p>
            <a:r>
              <a:rPr lang="es-AR" sz="2800" dirty="0" smtClean="0"/>
              <a:t>Ejemplo de visualizaciones en el sitio web de GLOBE</a:t>
            </a:r>
            <a:r>
              <a:rPr lang="es-AR" sz="3000" dirty="0" smtClean="0"/>
              <a:t/>
            </a:r>
            <a:br>
              <a:rPr lang="es-AR" sz="3000" dirty="0" smtClean="0"/>
            </a:br>
            <a:r>
              <a:rPr lang="es-AR" sz="2000" dirty="0" smtClean="0"/>
              <a:t>Intensidad del color indica el valor de la temperatura del aire</a:t>
            </a:r>
            <a:endParaRPr lang="es-AR" sz="2000" dirty="0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651" y="1432832"/>
            <a:ext cx="7936837" cy="46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8554" y="978634"/>
            <a:ext cx="8221978" cy="552407"/>
          </a:xfrm>
        </p:spPr>
        <p:txBody>
          <a:bodyPr>
            <a:normAutofit fontScale="90000"/>
          </a:bodyPr>
          <a:lstStyle/>
          <a:p>
            <a:r>
              <a:rPr lang="pt-PT" dirty="0"/>
              <a:t>Introducción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01927" y="1866378"/>
            <a:ext cx="8221978" cy="3458208"/>
          </a:xfrm>
        </p:spPr>
        <p:txBody>
          <a:bodyPr/>
          <a:lstStyle/>
          <a:p>
            <a:r>
              <a:rPr lang="pt-PT" dirty="0"/>
              <a:t>La ciencia es generación de conocimiento </a:t>
            </a:r>
          </a:p>
          <a:p>
            <a:endParaRPr lang="pt-PT" dirty="0"/>
          </a:p>
          <a:p>
            <a:r>
              <a:rPr lang="pt-PT" dirty="0"/>
              <a:t>Conocimiento es asignar significados reales o simbólicos a las cosas</a:t>
            </a:r>
          </a:p>
          <a:p>
            <a:endParaRPr lang="pt-PT" dirty="0"/>
          </a:p>
          <a:p>
            <a:r>
              <a:rPr lang="pt-PT" dirty="0"/>
              <a:t>Por lo tanto, los datos deben ayudar a construir significados, es decir deben de dar </a:t>
            </a:r>
            <a:r>
              <a:rPr lang="pt-PT" dirty="0" smtClean="0"/>
              <a:t>información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647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748742"/>
            <a:ext cx="9144000" cy="748967"/>
          </a:xfrm>
        </p:spPr>
        <p:txBody>
          <a:bodyPr>
            <a:noAutofit/>
          </a:bodyPr>
          <a:lstStyle/>
          <a:p>
            <a:r>
              <a:rPr lang="es-AR" sz="2800" dirty="0"/>
              <a:t>Ejemplo de visualizaciones en el sitio web de GLOBE</a:t>
            </a:r>
            <a:br>
              <a:rPr lang="es-AR" sz="2800" dirty="0"/>
            </a:br>
            <a:r>
              <a:rPr lang="es-AR" sz="2000" dirty="0"/>
              <a:t>Intensidad del color indica el valor </a:t>
            </a:r>
            <a:r>
              <a:rPr lang="es-AR" sz="2000" dirty="0" smtClean="0"/>
              <a:t>del pH del suelo</a:t>
            </a:r>
            <a:endParaRPr lang="es-AR" sz="2000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714" r="25357" b="5767"/>
          <a:stretch/>
        </p:blipFill>
        <p:spPr>
          <a:xfrm>
            <a:off x="991608" y="1688874"/>
            <a:ext cx="7466525" cy="44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847023"/>
            <a:ext cx="9144000" cy="753177"/>
          </a:xfrm>
        </p:spPr>
        <p:txBody>
          <a:bodyPr>
            <a:noAutofit/>
          </a:bodyPr>
          <a:lstStyle/>
          <a:p>
            <a:r>
              <a:rPr lang="es-AR" sz="2800" dirty="0"/>
              <a:t>Ejemplo de visualizaciones en el sitio web de GLOBE</a:t>
            </a:r>
            <a:br>
              <a:rPr lang="es-AR" sz="2800" dirty="0"/>
            </a:br>
            <a:r>
              <a:rPr lang="es-AR" sz="2000" dirty="0"/>
              <a:t>Intensidad del color indica </a:t>
            </a:r>
            <a:r>
              <a:rPr lang="es-AR" sz="2000" dirty="0" smtClean="0"/>
              <a:t>la coloración del cielo</a:t>
            </a:r>
            <a:endParaRPr lang="es-AR" sz="2000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521" y="1688875"/>
            <a:ext cx="7392895" cy="438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60" y="916044"/>
            <a:ext cx="8266892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8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Variable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300625" y="1531041"/>
            <a:ext cx="8580328" cy="4456400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AR" sz="2000" b="0" dirty="0"/>
              <a:t>Aquello que cambia, susceptible a ser modificado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AR" sz="2000" b="0" dirty="0" smtClean="0"/>
              <a:t>Pueden </a:t>
            </a:r>
            <a:r>
              <a:rPr lang="es-AR" sz="2000" b="0" dirty="0"/>
              <a:t>ser </a:t>
            </a:r>
            <a:r>
              <a:rPr lang="es-AR" sz="2000" dirty="0" smtClean="0"/>
              <a:t>cuantitativas</a:t>
            </a:r>
            <a:r>
              <a:rPr lang="es-AR" sz="2000" b="0" dirty="0" smtClean="0"/>
              <a:t> </a:t>
            </a:r>
            <a:r>
              <a:rPr lang="es-AR" sz="2000" b="0" dirty="0"/>
              <a:t>(números) </a:t>
            </a:r>
            <a:r>
              <a:rPr lang="es-AR" sz="2000" b="0" dirty="0" smtClean="0"/>
              <a:t>o </a:t>
            </a:r>
            <a:r>
              <a:rPr lang="es-AR" sz="2000" dirty="0"/>
              <a:t>cualitativas</a:t>
            </a:r>
            <a:r>
              <a:rPr lang="es-AR" sz="2000" b="0" dirty="0"/>
              <a:t> (alto, bajo…)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AR" sz="2000" dirty="0" smtClean="0"/>
              <a:t>Discreta</a:t>
            </a:r>
            <a:r>
              <a:rPr lang="es-AR" sz="2000" b="0" dirty="0" smtClean="0"/>
              <a:t> </a:t>
            </a:r>
            <a:r>
              <a:rPr lang="es-AR" sz="2000" b="0" dirty="0"/>
              <a:t>(número de mosquitos) o </a:t>
            </a:r>
            <a:r>
              <a:rPr lang="es-AR" sz="2000" dirty="0" smtClean="0"/>
              <a:t>Continua</a:t>
            </a:r>
            <a:r>
              <a:rPr lang="es-AR" sz="2000" b="0" dirty="0" smtClean="0"/>
              <a:t> </a:t>
            </a:r>
            <a:r>
              <a:rPr lang="es-AR" sz="2000" b="0" dirty="0"/>
              <a:t>(</a:t>
            </a:r>
            <a:r>
              <a:rPr lang="es-AR" sz="2000" b="0" dirty="0" smtClean="0"/>
              <a:t>temperatura: 20,5 </a:t>
            </a:r>
            <a:r>
              <a:rPr lang="es-AR" sz="2000" b="0" dirty="0" err="1"/>
              <a:t>ºC</a:t>
            </a:r>
            <a:r>
              <a:rPr lang="es-AR" sz="2000" b="0" dirty="0"/>
              <a:t>)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AR" sz="2000" dirty="0" smtClean="0"/>
              <a:t>Ordinal</a:t>
            </a:r>
            <a:r>
              <a:rPr lang="es-AR" sz="2000" b="0" dirty="0" smtClean="0"/>
              <a:t> </a:t>
            </a:r>
            <a:r>
              <a:rPr lang="es-AR" sz="2000" b="0" dirty="0"/>
              <a:t>(en base a una escala) </a:t>
            </a:r>
            <a:r>
              <a:rPr lang="es-AR" sz="2000" b="0" dirty="0" smtClean="0"/>
              <a:t>o </a:t>
            </a:r>
            <a:r>
              <a:rPr lang="es-AR" sz="2000" dirty="0" smtClean="0"/>
              <a:t>Nominal</a:t>
            </a:r>
            <a:r>
              <a:rPr lang="es-AR" sz="2000" b="0" dirty="0" smtClean="0"/>
              <a:t> </a:t>
            </a:r>
            <a:r>
              <a:rPr lang="es-AR" sz="2000" b="0" dirty="0"/>
              <a:t>(según etiquetas creadas por ejemplo colores de ojos)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AR" sz="2000" dirty="0" smtClean="0"/>
              <a:t>Dependiente</a:t>
            </a:r>
            <a:r>
              <a:rPr lang="es-AR" sz="2000" b="0" dirty="0" smtClean="0"/>
              <a:t> </a:t>
            </a:r>
            <a:r>
              <a:rPr lang="es-AR" sz="2000" b="0" dirty="0"/>
              <a:t>(cambia en función a </a:t>
            </a:r>
            <a:r>
              <a:rPr lang="es-AR" sz="2000" b="0" dirty="0" smtClean="0"/>
              <a:t>otra) o </a:t>
            </a:r>
            <a:r>
              <a:rPr lang="es-AR" sz="2000" dirty="0" smtClean="0"/>
              <a:t>Independiente</a:t>
            </a:r>
            <a:r>
              <a:rPr lang="es-AR" sz="2000" b="0" dirty="0" smtClean="0"/>
              <a:t> </a:t>
            </a:r>
            <a:r>
              <a:rPr lang="es-AR" sz="2000" b="0" dirty="0"/>
              <a:t>(no depende de otra)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AR" sz="2000" dirty="0" smtClean="0"/>
              <a:t>Diferente </a:t>
            </a:r>
            <a:r>
              <a:rPr lang="es-AR" sz="2000" dirty="0"/>
              <a:t>a constante (valor que no cambia</a:t>
            </a:r>
            <a:r>
              <a:rPr lang="es-AR" sz="2000" dirty="0" smtClean="0"/>
              <a:t>)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310580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41" y="778872"/>
            <a:ext cx="8577815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FINAL-GLE-PPT-Template-4-7-18" id="{9F70775C-F13E-E941-B1E9-2D6A374B5270}" vid="{AE9F6A78-1AD1-B24C-BD4C-353820AC19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12492</TotalTime>
  <Words>1895</Words>
  <Application>Microsoft Office PowerPoint</Application>
  <PresentationFormat>Presentación en pantalla (4:3)</PresentationFormat>
  <Paragraphs>463</Paragraphs>
  <Slides>61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6" baseType="lpstr">
      <vt:lpstr>Arial</vt:lpstr>
      <vt:lpstr>Calibri</vt:lpstr>
      <vt:lpstr>Candara</vt:lpstr>
      <vt:lpstr>Office Theme</vt:lpstr>
      <vt:lpstr>Graph</vt:lpstr>
      <vt:lpstr>Webinar 5 – Análisis de datos. Discusión y Conclusiones</vt:lpstr>
      <vt:lpstr>Ana B. Prieto, MSc.</vt:lpstr>
      <vt:lpstr>Presentación de PowerPoint</vt:lpstr>
      <vt:lpstr>Webinar 5 – Análisis de datos. Discusión y Conclusiones</vt:lpstr>
      <vt:lpstr>De los datos a la información</vt:lpstr>
      <vt:lpstr>Introducción</vt:lpstr>
      <vt:lpstr>Presentación de PowerPoint</vt:lpstr>
      <vt:lpstr>Variable</vt:lpstr>
      <vt:lpstr>Presentación de PowerPoint</vt:lpstr>
      <vt:lpstr>Hoja de Datos</vt:lpstr>
      <vt:lpstr>Herramientas para ANÁLISIS DE DATOS</vt:lpstr>
      <vt:lpstr>¿Qué es lo que vamos a ANALIZAR?</vt:lpstr>
      <vt:lpstr>¿Qué analizaremos de nuestras variables?</vt:lpstr>
      <vt:lpstr>Herramientas estadísticas</vt:lpstr>
      <vt:lpstr>Manos a la obra</vt:lpstr>
      <vt:lpstr>Promedio - Media</vt:lpstr>
      <vt:lpstr>Gráfico de Línea</vt:lpstr>
      <vt:lpstr>Mediana</vt:lpstr>
      <vt:lpstr>Para calcular la mediana</vt:lpstr>
      <vt:lpstr>Moda</vt:lpstr>
      <vt:lpstr>Porcentajes</vt:lpstr>
      <vt:lpstr>Comparar variables Porque las medias reducen información</vt:lpstr>
      <vt:lpstr>Desviación estándar - SD</vt:lpstr>
      <vt:lpstr>Distribución normal – Curva de Gauss</vt:lpstr>
      <vt:lpstr>Distribución normal – Curva de Gauss</vt:lpstr>
      <vt:lpstr>Asimetrías</vt:lpstr>
      <vt:lpstr>Gráfico de caja – Box Plot</vt:lpstr>
      <vt:lpstr>Valor P – (p-value)</vt:lpstr>
      <vt:lpstr>¿Cómo presento mis datos?</vt:lpstr>
      <vt:lpstr>Ejemplo de histograma Temperaturas Máximas Diarias</vt:lpstr>
      <vt:lpstr>Ejemplo de Gráfico de Caja (Box plot) Temperaturas Máximas Diarias</vt:lpstr>
      <vt:lpstr>Ejemplo de Tabla Test T Independencia de muestras</vt:lpstr>
      <vt:lpstr>¿Cómo presento mis datos? ¿Qué gráfico conviene más?</vt:lpstr>
      <vt:lpstr>¿Cómo presento mis datos? Gráficos radiales  - Comparación de la calidad del agua con análisis físico-químicos y macroinvertebrados (2015 – 2016)</vt:lpstr>
      <vt:lpstr>¿Cómo presento mis datos? Visualizaciones y fotos – Macroinvertebrados y calidad del agua</vt:lpstr>
      <vt:lpstr>¿Cómo presento mis datos? Visualizaciones y fotos – Macroinvertebrados y calidad del agua</vt:lpstr>
      <vt:lpstr>¿Cómo presento mis datos? Visualizaciones y fotos – Macroinvertebrados y calidad del agua </vt:lpstr>
      <vt:lpstr>Ejemplo de gráficos con líneas de tendencia Variación de las temperaturas</vt:lpstr>
      <vt:lpstr>Ejemplo de correlaciones Fenómeno ENSO y lluvias en la naciente del río Limay (1999 – 2010)</vt:lpstr>
      <vt:lpstr>Ejemplo - Gráfico de líneas Influencia de la actividad solar (manchas solares) en los caudales del Río Colorado</vt:lpstr>
      <vt:lpstr>¿Cómo presento mis datos? Diferentes números de larvas de mosquito por muestreo (2017-2019) – Hago distintos gráficos</vt:lpstr>
      <vt:lpstr>¿Cómo presento mis datos? Diferentes números de larvas de mosquito por muestreo (2017-2019) – Hago distintos gráficos</vt:lpstr>
      <vt:lpstr>¿Cómo presento mis datos? Distribución de mosquitos en el mundo. Informe preliminar</vt:lpstr>
      <vt:lpstr>Presentación de PowerPoint</vt:lpstr>
      <vt:lpstr>Presentación de PowerPoint</vt:lpstr>
      <vt:lpstr>¿Cómo presento mis datos? Análisis de cobertura terrestre – Muestreo a campo</vt:lpstr>
      <vt:lpstr>¿Cómo presento mis datos? Análisis de cobertura terrestre – Firma espectral en imagen Landsat 8</vt:lpstr>
      <vt:lpstr>Presentación de PowerPoint</vt:lpstr>
      <vt:lpstr>Presentación de PowerPoint</vt:lpstr>
      <vt:lpstr>Presentación de PowerPoint</vt:lpstr>
      <vt:lpstr>Ejemplo de Visualizaciones Rutas turísticas, urbanizaciones e incendios - Período (1992-2007)</vt:lpstr>
      <vt:lpstr>Ejemplo de Visualizaciones Incendios en Junín de los Andes y rutas cercanas Período (1992-2007)</vt:lpstr>
      <vt:lpstr>Ejemplo de Visualizaciones con fotos Cambio climático – Pérdida de hielo en el Glaciar Upsala</vt:lpstr>
      <vt:lpstr>Ejemplo de Visualizaciones con Google Earth Cambio climático – Pérdida de hielo en el Glaciar Upsala</vt:lpstr>
      <vt:lpstr>Ejemplo de Visualizaciones con Google Earth Cambio climático – Pérdida de hielo en el Glaciar Upsala</vt:lpstr>
      <vt:lpstr>Ejemplo de Visualizaciones con fotos Cambio climático – Pérdida de hielo en el Volcán Lanín</vt:lpstr>
      <vt:lpstr>Ejemplo de Visualizaciones con Google Earth Cambio climático – Pérdida de hielo en el Volcán Lanín</vt:lpstr>
      <vt:lpstr>Ejemplo de Visualizaciones NDWI (Normalized Difference Water Index)</vt:lpstr>
      <vt:lpstr>Ejemplo de visualizaciones en el sitio web de GLOBE Intensidad del color indica el valor de la temperatura del aire</vt:lpstr>
      <vt:lpstr>Ejemplo de visualizaciones en el sitio web de GLOBE Intensidad del color indica el valor del pH del suelo</vt:lpstr>
      <vt:lpstr>Ejemplo de visualizaciones en el sitio web de GLOBE Intensidad del color indica la coloración del cielo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ana prieto</cp:lastModifiedBy>
  <cp:revision>409</cp:revision>
  <cp:lastPrinted>2018-04-07T17:52:28Z</cp:lastPrinted>
  <dcterms:created xsi:type="dcterms:W3CDTF">2019-01-21T00:24:29Z</dcterms:created>
  <dcterms:modified xsi:type="dcterms:W3CDTF">2019-10-11T12:31:12Z</dcterms:modified>
</cp:coreProperties>
</file>