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56" r:id="rId2"/>
    <p:sldId id="257" r:id="rId3"/>
    <p:sldId id="258" r:id="rId4"/>
    <p:sldId id="291" r:id="rId5"/>
    <p:sldId id="414" r:id="rId6"/>
    <p:sldId id="433" r:id="rId7"/>
    <p:sldId id="432" r:id="rId8"/>
    <p:sldId id="434" r:id="rId9"/>
    <p:sldId id="448" r:id="rId10"/>
    <p:sldId id="419" r:id="rId11"/>
    <p:sldId id="431" r:id="rId12"/>
    <p:sldId id="466" r:id="rId13"/>
    <p:sldId id="449" r:id="rId14"/>
    <p:sldId id="451" r:id="rId15"/>
    <p:sldId id="450" r:id="rId16"/>
    <p:sldId id="452" r:id="rId17"/>
    <p:sldId id="455" r:id="rId18"/>
    <p:sldId id="456" r:id="rId19"/>
    <p:sldId id="459" r:id="rId20"/>
    <p:sldId id="460" r:id="rId21"/>
    <p:sldId id="415" r:id="rId22"/>
    <p:sldId id="418" r:id="rId23"/>
    <p:sldId id="424" r:id="rId24"/>
    <p:sldId id="425" r:id="rId25"/>
    <p:sldId id="426" r:id="rId26"/>
    <p:sldId id="427" r:id="rId27"/>
    <p:sldId id="428" r:id="rId28"/>
    <p:sldId id="429" r:id="rId29"/>
    <p:sldId id="430" r:id="rId30"/>
    <p:sldId id="420" r:id="rId31"/>
    <p:sldId id="457" r:id="rId32"/>
    <p:sldId id="461" r:id="rId33"/>
    <p:sldId id="458" r:id="rId34"/>
    <p:sldId id="463" r:id="rId35"/>
    <p:sldId id="464" r:id="rId36"/>
    <p:sldId id="453" r:id="rId37"/>
    <p:sldId id="467" r:id="rId38"/>
    <p:sldId id="423" r:id="rId39"/>
    <p:sldId id="435" r:id="rId40"/>
    <p:sldId id="436" r:id="rId41"/>
    <p:sldId id="437" r:id="rId42"/>
    <p:sldId id="438" r:id="rId43"/>
    <p:sldId id="439" r:id="rId44"/>
    <p:sldId id="440" r:id="rId45"/>
    <p:sldId id="417" r:id="rId46"/>
    <p:sldId id="441" r:id="rId47"/>
    <p:sldId id="442" r:id="rId48"/>
    <p:sldId id="443" r:id="rId49"/>
    <p:sldId id="444" r:id="rId50"/>
    <p:sldId id="445" r:id="rId51"/>
    <p:sldId id="446" r:id="rId52"/>
    <p:sldId id="46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5A"/>
    <a:srgbClr val="83F188"/>
    <a:srgbClr val="B1F6B4"/>
    <a:srgbClr val="F0F0F0"/>
    <a:srgbClr val="323232"/>
    <a:srgbClr val="424C6A"/>
    <a:srgbClr val="AFABAB"/>
    <a:srgbClr val="1B2E5A"/>
    <a:srgbClr val="BE8E2E"/>
    <a:srgbClr val="362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3353" autoAdjust="0"/>
  </p:normalViewPr>
  <p:slideViewPr>
    <p:cSldViewPr snapToGrid="0" snapToObjects="1">
      <p:cViewPr varScale="1">
        <p:scale>
          <a:sx n="63" d="100"/>
          <a:sy n="63" d="100"/>
        </p:scale>
        <p:origin x="1192" y="84"/>
      </p:cViewPr>
      <p:guideLst/>
    </p:cSldViewPr>
  </p:slideViewPr>
  <p:outlineViewPr>
    <p:cViewPr>
      <p:scale>
        <a:sx n="33" d="100"/>
        <a:sy n="33" d="100"/>
      </p:scale>
      <p:origin x="0" y="-6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2EF7E-0CAB-6945-97A4-C9C3E5E751BF}" type="datetimeFigureOut">
              <a:rPr lang="en-US" smtClean="0"/>
              <a:t>10/23/2019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B440B-BFA0-BC46-8D61-0F0B82F37DB9}" type="slidenum">
              <a:rPr lang="en-US" smtClean="0"/>
              <a:t>‹Nº›</a:t>
            </a:fld>
            <a:endParaRPr lang="en-US" dirty="0"/>
          </a:p>
        </p:txBody>
      </p:sp>
    </p:spTree>
    <p:extLst>
      <p:ext uri="{BB962C8B-B14F-4D97-AF65-F5344CB8AC3E}">
        <p14:creationId xmlns:p14="http://schemas.microsoft.com/office/powerpoint/2010/main" val="40463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twitter.com/GLOBEProgram/" TargetMode="External"/><Relationship Id="rId3" Type="http://schemas.openxmlformats.org/officeDocument/2006/relationships/hyperlink" Target="https://www.globe.gov/" TargetMode="External"/><Relationship Id="rId7" Type="http://schemas.openxmlformats.org/officeDocument/2006/relationships/hyperlink" Target="https://www.youtube.com/user/globeprogram/" TargetMode="External"/><Relationship Id="rId12"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instagram.com/globeprogram/" TargetMode="External"/><Relationship Id="rId5" Type="http://schemas.openxmlformats.org/officeDocument/2006/relationships/hyperlink" Target="https://www.facebook.com/TheGLOBEProgram"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www.pinterest.com/globeprogram/" TargetMode="External"/><Relationship Id="rId1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itle slide">
    <p:spTree>
      <p:nvGrpSpPr>
        <p:cNvPr id="1" name=""/>
        <p:cNvGrpSpPr/>
        <p:nvPr/>
      </p:nvGrpSpPr>
      <p:grpSpPr>
        <a:xfrm>
          <a:off x="0" y="0"/>
          <a:ext cx="0" cy="0"/>
          <a:chOff x="0" y="0"/>
          <a:chExt cx="0" cy="0"/>
        </a:xfrm>
      </p:grpSpPr>
      <p:sp>
        <p:nvSpPr>
          <p:cNvPr id="7" name="Shape 15">
            <a:extLst>
              <a:ext uri="{FF2B5EF4-FFF2-40B4-BE49-F238E27FC236}">
                <a16:creationId xmlns:a16="http://schemas.microsoft.com/office/drawing/2014/main" id="{D6706374-E286-D14E-AF08-639A72B44182}"/>
              </a:ext>
            </a:extLst>
          </p:cNvPr>
          <p:cNvSpPr txBox="1">
            <a:spLocks noGrp="1"/>
          </p:cNvSpPr>
          <p:nvPr>
            <p:ph type="ctrTitle" hasCustomPrompt="1"/>
          </p:nvPr>
        </p:nvSpPr>
        <p:spPr>
          <a:xfrm>
            <a:off x="2949934" y="1280160"/>
            <a:ext cx="5491422" cy="1142763"/>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ADD TITLE</a:t>
            </a:r>
            <a:endParaRPr dirty="0"/>
          </a:p>
        </p:txBody>
      </p:sp>
      <p:sp>
        <p:nvSpPr>
          <p:cNvPr id="8" name="Shape 16">
            <a:extLst>
              <a:ext uri="{FF2B5EF4-FFF2-40B4-BE49-F238E27FC236}">
                <a16:creationId xmlns:a16="http://schemas.microsoft.com/office/drawing/2014/main" id="{A18EFABB-21E3-D94B-A3FE-A7F842EB4813}"/>
              </a:ext>
            </a:extLst>
          </p:cNvPr>
          <p:cNvSpPr txBox="1">
            <a:spLocks noGrp="1"/>
          </p:cNvSpPr>
          <p:nvPr>
            <p:ph type="subTitle" idx="1" hasCustomPrompt="1"/>
          </p:nvPr>
        </p:nvSpPr>
        <p:spPr>
          <a:xfrm>
            <a:off x="3520106" y="2932695"/>
            <a:ext cx="4351078" cy="90635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rtl="0">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rtl="0">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t>ADD SUBTITLE</a:t>
            </a:r>
            <a:endParaRPr dirty="0"/>
          </a:p>
        </p:txBody>
      </p:sp>
      <p:pic>
        <p:nvPicPr>
          <p:cNvPr id="9" name="Shape 17" descr="left_globe.png">
            <a:extLst>
              <a:ext uri="{FF2B5EF4-FFF2-40B4-BE49-F238E27FC236}">
                <a16:creationId xmlns:a16="http://schemas.microsoft.com/office/drawing/2014/main" id="{EC1633FA-1F76-064D-A038-BB172243011E}"/>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3" name="Text Placeholder 2">
            <a:extLst>
              <a:ext uri="{FF2B5EF4-FFF2-40B4-BE49-F238E27FC236}">
                <a16:creationId xmlns:a16="http://schemas.microsoft.com/office/drawing/2014/main" id="{A8EA07A5-C245-1E4E-B158-F637FB28C5C6}"/>
              </a:ext>
            </a:extLst>
          </p:cNvPr>
          <p:cNvSpPr>
            <a:spLocks noGrp="1"/>
          </p:cNvSpPr>
          <p:nvPr>
            <p:ph type="body" sz="quarter" idx="10" hasCustomPrompt="1"/>
          </p:nvPr>
        </p:nvSpPr>
        <p:spPr>
          <a:xfrm>
            <a:off x="3519488" y="4186238"/>
            <a:ext cx="4351337" cy="809625"/>
          </a:xfrm>
        </p:spPr>
        <p:txBody>
          <a:bodyPr/>
          <a:lstStyle>
            <a:lvl1pPr marL="0" indent="0" algn="ctr">
              <a:buNone/>
              <a:defRPr sz="2000" b="0"/>
            </a:lvl1pPr>
            <a:lvl2pPr marL="457200" indent="0">
              <a:buNone/>
              <a:defRPr/>
            </a:lvl2pPr>
          </a:lstStyle>
          <a:p>
            <a:pPr lvl="0"/>
            <a:r>
              <a:rPr lang="en-US" dirty="0"/>
              <a:t>Add date here</a:t>
            </a:r>
          </a:p>
          <a:p>
            <a:pPr lvl="1"/>
            <a:endParaRPr lang="en-US" dirty="0"/>
          </a:p>
        </p:txBody>
      </p:sp>
    </p:spTree>
    <p:extLst>
      <p:ext uri="{BB962C8B-B14F-4D97-AF65-F5344CB8AC3E}">
        <p14:creationId xmlns:p14="http://schemas.microsoft.com/office/powerpoint/2010/main" val="105591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Four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7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Three content left-Header bullets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0" y="718598"/>
            <a:ext cx="3949700" cy="2685001"/>
          </a:xfrm>
        </p:spPr>
        <p:txBody>
          <a:bodyPr/>
          <a:lstStyle>
            <a:lvl1pPr marL="0" indent="0">
              <a:buNone/>
              <a:defRPr/>
            </a:lvl1pPr>
          </a:lstStyle>
          <a:p>
            <a:pPr lvl="0"/>
            <a:r>
              <a:rPr lang="en-US" dirty="0"/>
              <a:t>Click icon to add content</a:t>
            </a:r>
          </a:p>
        </p:txBody>
      </p:sp>
      <p:sp>
        <p:nvSpPr>
          <p:cNvPr id="6" name="Content Placeholder 7">
            <a:extLst>
              <a:ext uri="{FF2B5EF4-FFF2-40B4-BE49-F238E27FC236}">
                <a16:creationId xmlns:a16="http://schemas.microsoft.com/office/drawing/2014/main" id="{6B2201BF-B7D6-6C4B-948E-381E4F7EF35F}"/>
              </a:ext>
            </a:extLst>
          </p:cNvPr>
          <p:cNvSpPr>
            <a:spLocks noGrp="1"/>
          </p:cNvSpPr>
          <p:nvPr>
            <p:ph sz="quarter" idx="13" hasCustomPrompt="1"/>
          </p:nvPr>
        </p:nvSpPr>
        <p:spPr>
          <a:xfrm>
            <a:off x="0" y="3486150"/>
            <a:ext cx="1949450" cy="2654300"/>
          </a:xfrm>
        </p:spPr>
        <p:txBody>
          <a:bodyPr>
            <a:normAutofit/>
          </a:bodyPr>
          <a:lstStyle>
            <a:lvl1pPr marL="0" indent="0">
              <a:buNone/>
              <a:defRPr sz="1800"/>
            </a:lvl1pPr>
          </a:lstStyle>
          <a:p>
            <a:pPr lvl="0"/>
            <a:r>
              <a:rPr lang="en-US" dirty="0"/>
              <a:t>Click icon to add content</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127501" y="1593716"/>
            <a:ext cx="4457700" cy="4008783"/>
          </a:xfrm>
        </p:spPr>
        <p:txBody>
          <a:bodyPr/>
          <a:lstStyle>
            <a:lvl1pPr marL="0" indent="0">
              <a:buNone/>
              <a:defRPr sz="1800"/>
            </a:lvl1pPr>
            <a:lvl2pPr>
              <a:defRPr sz="1600"/>
            </a:lvl2pPr>
            <a:lvl3pPr>
              <a:defRPr sz="1400"/>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2"/>
            <a:endParaRPr lang="en-US" dirty="0"/>
          </a:p>
        </p:txBody>
      </p:sp>
      <p:sp>
        <p:nvSpPr>
          <p:cNvPr id="14" name="Content Placeholder 7">
            <a:extLst>
              <a:ext uri="{FF2B5EF4-FFF2-40B4-BE49-F238E27FC236}">
                <a16:creationId xmlns:a16="http://schemas.microsoft.com/office/drawing/2014/main" id="{EBCB61C0-8ED7-B342-8721-0F0336031AF8}"/>
              </a:ext>
            </a:extLst>
          </p:cNvPr>
          <p:cNvSpPr>
            <a:spLocks noGrp="1"/>
          </p:cNvSpPr>
          <p:nvPr>
            <p:ph sz="quarter" idx="14" hasCustomPrompt="1"/>
          </p:nvPr>
        </p:nvSpPr>
        <p:spPr>
          <a:xfrm>
            <a:off x="2000250" y="3486150"/>
            <a:ext cx="1949450" cy="2654300"/>
          </a:xfrm>
        </p:spPr>
        <p:txBody>
          <a:bodyPr>
            <a:normAutofit/>
          </a:bodyPr>
          <a:lstStyle>
            <a:lvl1pPr marL="0" indent="0">
              <a:buNone/>
              <a:defRPr sz="1800"/>
            </a:lvl1pPr>
          </a:lstStyle>
          <a:p>
            <a:pPr lvl="0"/>
            <a:r>
              <a:rPr lang="en-US" dirty="0"/>
              <a:t>Click icon to add content</a:t>
            </a:r>
          </a:p>
        </p:txBody>
      </p:sp>
      <p:sp>
        <p:nvSpPr>
          <p:cNvPr id="15" name="Text Placeholder 6">
            <a:extLst>
              <a:ext uri="{FF2B5EF4-FFF2-40B4-BE49-F238E27FC236}">
                <a16:creationId xmlns:a16="http://schemas.microsoft.com/office/drawing/2014/main" id="{9FA9E6B6-1CA5-5943-8DE2-1EDCF913D6CA}"/>
              </a:ext>
            </a:extLst>
          </p:cNvPr>
          <p:cNvSpPr>
            <a:spLocks noGrp="1"/>
          </p:cNvSpPr>
          <p:nvPr>
            <p:ph type="body" sz="quarter" idx="15" hasCustomPrompt="1"/>
          </p:nvPr>
        </p:nvSpPr>
        <p:spPr>
          <a:xfrm>
            <a:off x="4127501" y="1093202"/>
            <a:ext cx="4457700" cy="424314"/>
          </a:xfrm>
          <a:prstGeom prst="rect">
            <a:avLst/>
          </a:prstGeom>
        </p:spPr>
        <p:txBody>
          <a:bodyPr>
            <a:noAutofit/>
          </a:bodyPr>
          <a:lstStyle>
            <a:lvl1pPr marL="0" indent="0">
              <a:buNone/>
              <a:defRPr sz="2800" b="0">
                <a:solidFill>
                  <a:srgbClr val="9B2600"/>
                </a:solidFill>
              </a:defRPr>
            </a:lvl1pPr>
          </a:lstStyle>
          <a:p>
            <a:pPr lvl="0"/>
            <a:r>
              <a:rPr lang="en-US" dirty="0"/>
              <a:t>Edit Header</a:t>
            </a:r>
          </a:p>
        </p:txBody>
      </p:sp>
    </p:spTree>
    <p:extLst>
      <p:ext uri="{BB962C8B-B14F-4D97-AF65-F5344CB8AC3E}">
        <p14:creationId xmlns:p14="http://schemas.microsoft.com/office/powerpoint/2010/main" val="187208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Header Above-4 contents-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4" name="Title 1">
            <a:extLst>
              <a:ext uri="{FF2B5EF4-FFF2-40B4-BE49-F238E27FC236}">
                <a16:creationId xmlns:a16="http://schemas.microsoft.com/office/drawing/2014/main" id="{617F96A0-08A5-634C-ABF5-03BC1E3EED63}"/>
              </a:ext>
            </a:extLst>
          </p:cNvPr>
          <p:cNvSpPr txBox="1">
            <a:spLocks/>
          </p:cNvSpPr>
          <p:nvPr userDrawn="1"/>
        </p:nvSpPr>
        <p:spPr>
          <a:xfrm>
            <a:off x="470086" y="5010645"/>
            <a:ext cx="8204201" cy="4066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0" kern="1200">
                <a:solidFill>
                  <a:srgbClr val="29488D"/>
                </a:solidFill>
                <a:latin typeface="Arial" panose="020B0604020202020204" pitchFamily="34" charset="0"/>
                <a:ea typeface="+mj-ea"/>
                <a:cs typeface="Arial" panose="020B0604020202020204" pitchFamily="34" charset="0"/>
              </a:defRPr>
            </a:lvl1pPr>
          </a:lstStyle>
          <a:p>
            <a:r>
              <a:rPr lang="en-US" dirty="0"/>
              <a:t>Edit cutline explaining contents above</a:t>
            </a:r>
          </a:p>
        </p:txBody>
      </p:sp>
    </p:spTree>
    <p:extLst>
      <p:ext uri="{BB962C8B-B14F-4D97-AF65-F5344CB8AC3E}">
        <p14:creationId xmlns:p14="http://schemas.microsoft.com/office/powerpoint/2010/main" val="207945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Title Above-Two Conten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0"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6" name="Content Placeholder 2">
            <a:extLst>
              <a:ext uri="{FF2B5EF4-FFF2-40B4-BE49-F238E27FC236}">
                <a16:creationId xmlns:a16="http://schemas.microsoft.com/office/drawing/2014/main" id="{8C667CC1-C29B-EC43-9118-ED46F2960BB0}"/>
              </a:ext>
            </a:extLst>
          </p:cNvPr>
          <p:cNvSpPr>
            <a:spLocks noGrp="1"/>
          </p:cNvSpPr>
          <p:nvPr>
            <p:ph sz="half" idx="10" hasCustomPrompt="1"/>
          </p:nvPr>
        </p:nvSpPr>
        <p:spPr>
          <a:xfrm>
            <a:off x="4591547"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Tree>
    <p:extLst>
      <p:ext uri="{BB962C8B-B14F-4D97-AF65-F5344CB8AC3E}">
        <p14:creationId xmlns:p14="http://schemas.microsoft.com/office/powerpoint/2010/main" val="31328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Two content-cutline bel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302EA8F-7162-0C42-A536-31F1F21C83E1}"/>
              </a:ext>
            </a:extLst>
          </p:cNvPr>
          <p:cNvSpPr>
            <a:spLocks noGrp="1"/>
          </p:cNvSpPr>
          <p:nvPr>
            <p:ph sz="half" idx="10" hasCustomPrompt="1"/>
          </p:nvPr>
        </p:nvSpPr>
        <p:spPr>
          <a:xfrm>
            <a:off x="4476585" y="715618"/>
            <a:ext cx="4182386" cy="4549394"/>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lvl="0"/>
            <a:r>
              <a:rPr lang="en-US" dirty="0"/>
              <a:t>Click icon to add an object</a:t>
            </a:r>
          </a:p>
          <a:p>
            <a:pPr lvl="0"/>
            <a:endParaRPr lang="en-US" dirty="0"/>
          </a:p>
        </p:txBody>
      </p:sp>
      <p:sp>
        <p:nvSpPr>
          <p:cNvPr id="5" name="Picture Placeholder 4">
            <a:extLst>
              <a:ext uri="{FF2B5EF4-FFF2-40B4-BE49-F238E27FC236}">
                <a16:creationId xmlns:a16="http://schemas.microsoft.com/office/drawing/2014/main" id="{8861DCA7-28AC-F54B-93B5-3D4C3E367100}"/>
              </a:ext>
            </a:extLst>
          </p:cNvPr>
          <p:cNvSpPr>
            <a:spLocks noGrp="1"/>
          </p:cNvSpPr>
          <p:nvPr>
            <p:ph type="pic" sz="quarter" idx="11" hasCustomPrompt="1"/>
          </p:nvPr>
        </p:nvSpPr>
        <p:spPr>
          <a:xfrm>
            <a:off x="0" y="715618"/>
            <a:ext cx="4325938" cy="4550120"/>
          </a:xfrm>
        </p:spPr>
        <p:txBody>
          <a:bodyPr/>
          <a:lstStyle>
            <a:lvl1pPr marL="0" indent="0">
              <a:buNone/>
              <a:defRPr/>
            </a:lvl1pPr>
          </a:lstStyle>
          <a:p>
            <a:r>
              <a:rPr lang="en-US" dirty="0"/>
              <a:t>Insert picture</a:t>
            </a:r>
          </a:p>
        </p:txBody>
      </p:sp>
      <p:sp>
        <p:nvSpPr>
          <p:cNvPr id="2" name="Title 1"/>
          <p:cNvSpPr>
            <a:spLocks noGrp="1"/>
          </p:cNvSpPr>
          <p:nvPr>
            <p:ph type="title" hasCustomPrompt="1"/>
          </p:nvPr>
        </p:nvSpPr>
        <p:spPr>
          <a:xfrm>
            <a:off x="495300" y="5353049"/>
            <a:ext cx="8163672" cy="552451"/>
          </a:xfrm>
          <a:prstGeom prst="rect">
            <a:avLst/>
          </a:prstGeom>
        </p:spPr>
        <p:txBody>
          <a:bodyPr>
            <a:normAutofit/>
          </a:bodyPr>
          <a:lstStyle>
            <a:lvl1pPr>
              <a:defRPr sz="2000" b="0">
                <a:solidFill>
                  <a:srgbClr val="29488D"/>
                </a:solidFill>
              </a:defRPr>
            </a:lvl1pPr>
          </a:lstStyle>
          <a:p>
            <a:r>
              <a:rPr lang="en-US" dirty="0"/>
              <a:t>EDIT CONTENT HEADER</a:t>
            </a:r>
          </a:p>
        </p:txBody>
      </p:sp>
    </p:spTree>
    <p:extLst>
      <p:ext uri="{BB962C8B-B14F-4D97-AF65-F5344CB8AC3E}">
        <p14:creationId xmlns:p14="http://schemas.microsoft.com/office/powerpoint/2010/main" val="251714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One content-bullets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02917"/>
            <a:ext cx="4222143" cy="5412133"/>
          </a:xfrm>
          <a:prstGeom prst="rect">
            <a:avLst/>
          </a:prstGeom>
        </p:spPr>
        <p:txBody>
          <a:bodyPr/>
          <a:lstStyle>
            <a:lvl1pPr marL="0" indent="0">
              <a:buNone/>
              <a:defRPr/>
            </a:lvl1pPr>
          </a:lstStyle>
          <a:p>
            <a:pPr lvl="0"/>
            <a:r>
              <a:rPr lang="en-US" dirty="0"/>
              <a:t>Click icon to add an object</a:t>
            </a:r>
          </a:p>
        </p:txBody>
      </p:sp>
      <p:sp>
        <p:nvSpPr>
          <p:cNvPr id="2" name="Title 1"/>
          <p:cNvSpPr>
            <a:spLocks noGrp="1"/>
          </p:cNvSpPr>
          <p:nvPr>
            <p:ph type="title" hasCustomPrompt="1"/>
          </p:nvPr>
        </p:nvSpPr>
        <p:spPr>
          <a:xfrm>
            <a:off x="4401874" y="1179211"/>
            <a:ext cx="4113475" cy="404513"/>
          </a:xfrm>
          <a:prstGeom prst="rect">
            <a:avLst/>
          </a:prstGeom>
        </p:spPr>
        <p:txBody>
          <a:bodyPr tIns="0">
            <a:normAutofit/>
          </a:bodyPr>
          <a:lstStyle>
            <a:lvl1pPr algn="l">
              <a:defRPr sz="2000" b="1">
                <a:solidFill>
                  <a:srgbClr val="9B2600"/>
                </a:solidFill>
              </a:defRPr>
            </a:lvl1pPr>
          </a:lstStyle>
          <a:p>
            <a:r>
              <a:rPr lang="en-US" dirty="0"/>
              <a:t>Click to Add Header</a:t>
            </a:r>
          </a:p>
        </p:txBody>
      </p:sp>
      <p:sp>
        <p:nvSpPr>
          <p:cNvPr id="6" name="Text Placeholder 5">
            <a:extLst>
              <a:ext uri="{FF2B5EF4-FFF2-40B4-BE49-F238E27FC236}">
                <a16:creationId xmlns:a16="http://schemas.microsoft.com/office/drawing/2014/main" id="{75F15AF3-EB7C-3C43-BC11-04DFEE331CCF}"/>
              </a:ext>
            </a:extLst>
          </p:cNvPr>
          <p:cNvSpPr>
            <a:spLocks noGrp="1"/>
          </p:cNvSpPr>
          <p:nvPr>
            <p:ph type="body" sz="quarter" idx="10" hasCustomPrompt="1"/>
          </p:nvPr>
        </p:nvSpPr>
        <p:spPr>
          <a:xfrm>
            <a:off x="4401874" y="1604662"/>
            <a:ext cx="4113475" cy="4057650"/>
          </a:xfrm>
          <a:prstGeom prst="rect">
            <a:avLst/>
          </a:prstGeom>
        </p:spPr>
        <p:txBody>
          <a:bodyPr/>
          <a:lstStyle>
            <a:lvl1pPr>
              <a:defRPr sz="1800" b="1"/>
            </a:lvl1pPr>
            <a:lvl2pPr>
              <a:buClr>
                <a:srgbClr val="0E7FC4"/>
              </a:buClr>
              <a:defRPr sz="1400"/>
            </a:lvl2pPr>
            <a:lvl3pPr>
              <a:defRPr sz="1400"/>
            </a:lvl3pPr>
            <a:lvl4pPr>
              <a:defRPr sz="2000"/>
            </a:lvl4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p:txBody>
      </p:sp>
    </p:spTree>
    <p:extLst>
      <p:ext uri="{BB962C8B-B14F-4D97-AF65-F5344CB8AC3E}">
        <p14:creationId xmlns:p14="http://schemas.microsoft.com/office/powerpoint/2010/main" val="290169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One content-bullet cascade sty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5300" y="904776"/>
            <a:ext cx="3451057" cy="5000724"/>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28503" y="1925053"/>
            <a:ext cx="4483100" cy="3696100"/>
          </a:xfrm>
          <a:prstGeom prst="rect">
            <a:avLst/>
          </a:prstGeom>
        </p:spPr>
        <p:txBody>
          <a:bodyPr/>
          <a:lstStyle>
            <a:lvl1pPr>
              <a:defRPr/>
            </a:lvl1pPr>
            <a:lvl2pPr>
              <a:defRPr/>
            </a:lvl2pPr>
            <a:lvl3pPr>
              <a:defRPr/>
            </a:lvl3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2"/>
            <a:endParaRPr lang="en-US" dirty="0"/>
          </a:p>
          <a:p>
            <a:pPr lvl="3"/>
            <a:endParaRPr lang="en-US" dirty="0"/>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28503" y="121278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800" dirty="0">
                <a:solidFill>
                  <a:srgbClr val="1A2E5A"/>
                </a:solidFill>
              </a:rPr>
              <a:t>Click to Edit Header</a:t>
            </a:r>
          </a:p>
        </p:txBody>
      </p:sp>
    </p:spTree>
    <p:extLst>
      <p:ext uri="{BB962C8B-B14F-4D97-AF65-F5344CB8AC3E}">
        <p14:creationId xmlns:p14="http://schemas.microsoft.com/office/powerpoint/2010/main" val="41433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Left one content-right-Header-tex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36600"/>
            <a:ext cx="3946357" cy="5397500"/>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57580" y="2138774"/>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57580" y="129599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400" dirty="0">
                <a:solidFill>
                  <a:srgbClr val="BE8E2D"/>
                </a:solidFill>
              </a:rPr>
              <a:t>Edit Header</a:t>
            </a:r>
          </a:p>
        </p:txBody>
      </p:sp>
      <p:sp>
        <p:nvSpPr>
          <p:cNvPr id="9" name="Title 1">
            <a:extLst>
              <a:ext uri="{FF2B5EF4-FFF2-40B4-BE49-F238E27FC236}">
                <a16:creationId xmlns:a16="http://schemas.microsoft.com/office/drawing/2014/main" id="{EF0918CC-BAD8-4E43-B644-2D3F7D1F2A2A}"/>
              </a:ext>
            </a:extLst>
          </p:cNvPr>
          <p:cNvSpPr txBox="1">
            <a:spLocks/>
          </p:cNvSpPr>
          <p:nvPr userDrawn="1"/>
        </p:nvSpPr>
        <p:spPr>
          <a:xfrm>
            <a:off x="4157580" y="1843836"/>
            <a:ext cx="4483100"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
        <p:nvSpPr>
          <p:cNvPr id="10" name="Text Placeholder 4">
            <a:extLst>
              <a:ext uri="{FF2B5EF4-FFF2-40B4-BE49-F238E27FC236}">
                <a16:creationId xmlns:a16="http://schemas.microsoft.com/office/drawing/2014/main" id="{50305D9B-6568-7C40-A80D-0304C4918A9B}"/>
              </a:ext>
            </a:extLst>
          </p:cNvPr>
          <p:cNvSpPr>
            <a:spLocks noGrp="1"/>
          </p:cNvSpPr>
          <p:nvPr>
            <p:ph type="body" sz="quarter" idx="11" hasCustomPrompt="1"/>
          </p:nvPr>
        </p:nvSpPr>
        <p:spPr>
          <a:xfrm>
            <a:off x="4157580" y="3679315"/>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11" name="Title 1">
            <a:extLst>
              <a:ext uri="{FF2B5EF4-FFF2-40B4-BE49-F238E27FC236}">
                <a16:creationId xmlns:a16="http://schemas.microsoft.com/office/drawing/2014/main" id="{2CD2498A-3FD6-9E46-9563-FDB90648D5A0}"/>
              </a:ext>
            </a:extLst>
          </p:cNvPr>
          <p:cNvSpPr txBox="1">
            <a:spLocks/>
          </p:cNvSpPr>
          <p:nvPr userDrawn="1"/>
        </p:nvSpPr>
        <p:spPr>
          <a:xfrm>
            <a:off x="4157580" y="3394066"/>
            <a:ext cx="4424946"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Tree>
    <p:extLst>
      <p:ext uri="{BB962C8B-B14F-4D97-AF65-F5344CB8AC3E}">
        <p14:creationId xmlns:p14="http://schemas.microsoft.com/office/powerpoint/2010/main" val="349644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Picture left-text right">
    <p:spTree>
      <p:nvGrpSpPr>
        <p:cNvPr id="1" name=""/>
        <p:cNvGrpSpPr/>
        <p:nvPr/>
      </p:nvGrpSpPr>
      <p:grpSpPr>
        <a:xfrm>
          <a:off x="0" y="0"/>
          <a:ext cx="0" cy="0"/>
          <a:chOff x="0" y="0"/>
          <a:chExt cx="0" cy="0"/>
        </a:xfrm>
      </p:grpSpPr>
      <p:sp>
        <p:nvSpPr>
          <p:cNvPr id="2" name="Shape 45">
            <a:extLst>
              <a:ext uri="{FF2B5EF4-FFF2-40B4-BE49-F238E27FC236}">
                <a16:creationId xmlns:a16="http://schemas.microsoft.com/office/drawing/2014/main" id="{EF424991-27D8-F44B-B92B-6E0570DA99AF}"/>
              </a:ext>
            </a:extLst>
          </p:cNvPr>
          <p:cNvSpPr>
            <a:spLocks noGrp="1"/>
          </p:cNvSpPr>
          <p:nvPr>
            <p:ph type="pic" idx="2" hasCustomPrompt="1"/>
          </p:nvPr>
        </p:nvSpPr>
        <p:spPr>
          <a:xfrm>
            <a:off x="1" y="731520"/>
            <a:ext cx="4081112" cy="5380522"/>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1000"/>
              </a:spcBef>
              <a:spcAft>
                <a:spcPts val="0"/>
              </a:spcAft>
              <a:buClr>
                <a:srgbClr val="9B2600"/>
              </a:buClr>
              <a:buSzPts val="3000"/>
              <a:buFont typeface="Arial"/>
              <a:buNone/>
              <a:defRPr sz="1600" b="1" i="0" u="none" strike="noStrike" cap="none">
                <a:solidFill>
                  <a:srgbClr val="152C5E"/>
                </a:solidFill>
                <a:latin typeface="Arial"/>
                <a:ea typeface="Arial"/>
                <a:cs typeface="Arial"/>
                <a:sym typeface="Arial"/>
              </a:defRPr>
            </a:lvl1pPr>
            <a:lvl2pPr marR="0" lvl="1" algn="l"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l"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R="0" lvl="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Click icon to insert picture</a:t>
            </a:r>
            <a:endParaRPr dirty="0"/>
          </a:p>
        </p:txBody>
      </p:sp>
      <p:sp>
        <p:nvSpPr>
          <p:cNvPr id="3" name="Title 1">
            <a:extLst>
              <a:ext uri="{FF2B5EF4-FFF2-40B4-BE49-F238E27FC236}">
                <a16:creationId xmlns:a16="http://schemas.microsoft.com/office/drawing/2014/main" id="{67332120-1322-9843-9013-62AF3326F3BE}"/>
              </a:ext>
            </a:extLst>
          </p:cNvPr>
          <p:cNvSpPr>
            <a:spLocks noGrp="1"/>
          </p:cNvSpPr>
          <p:nvPr>
            <p:ph type="title" hasCustomPrompt="1"/>
          </p:nvPr>
        </p:nvSpPr>
        <p:spPr>
          <a:xfrm>
            <a:off x="4421204" y="1684420"/>
            <a:ext cx="4114800" cy="413887"/>
          </a:xfrm>
          <a:prstGeom prst="rect">
            <a:avLst/>
          </a:prstGeom>
        </p:spPr>
        <p:txBody>
          <a:bodyPr>
            <a:noAutofit/>
          </a:bodyPr>
          <a:lstStyle>
            <a:lvl1pPr algn="l">
              <a:defRPr sz="2800" b="1">
                <a:solidFill>
                  <a:srgbClr val="1A2E5A"/>
                </a:solidFill>
              </a:defRPr>
            </a:lvl1pPr>
          </a:lstStyle>
          <a:p>
            <a:r>
              <a:rPr lang="en-US" dirty="0"/>
              <a:t>Click to Add Header</a:t>
            </a:r>
          </a:p>
        </p:txBody>
      </p:sp>
      <p:sp>
        <p:nvSpPr>
          <p:cNvPr id="4" name="Title 1">
            <a:extLst>
              <a:ext uri="{FF2B5EF4-FFF2-40B4-BE49-F238E27FC236}">
                <a16:creationId xmlns:a16="http://schemas.microsoft.com/office/drawing/2014/main" id="{FA38DBA7-5605-1140-8560-DEC3AE812A23}"/>
              </a:ext>
            </a:extLst>
          </p:cNvPr>
          <p:cNvSpPr txBox="1">
            <a:spLocks/>
          </p:cNvSpPr>
          <p:nvPr userDrawn="1"/>
        </p:nvSpPr>
        <p:spPr>
          <a:xfrm>
            <a:off x="4421204" y="2202582"/>
            <a:ext cx="4114800" cy="413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kern="1200">
                <a:solidFill>
                  <a:srgbClr val="1A2E5A"/>
                </a:solidFill>
                <a:latin typeface="Arial" panose="020B0604020202020204" pitchFamily="34" charset="0"/>
                <a:ea typeface="+mj-ea"/>
                <a:cs typeface="Arial" panose="020B0604020202020204" pitchFamily="34" charset="0"/>
              </a:defRPr>
            </a:lvl1pPr>
          </a:lstStyle>
          <a:p>
            <a:r>
              <a:rPr lang="en-US" sz="2400" dirty="0"/>
              <a:t>Click to add text</a:t>
            </a:r>
          </a:p>
        </p:txBody>
      </p:sp>
    </p:spTree>
    <p:extLst>
      <p:ext uri="{BB962C8B-B14F-4D97-AF65-F5344CB8AC3E}">
        <p14:creationId xmlns:p14="http://schemas.microsoft.com/office/powerpoint/2010/main" val="275059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Three content left-Header-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9B2600"/>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2218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bove-Header and bullets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518699"/>
            <a:ext cx="5022905"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687556" y="1518699"/>
            <a:ext cx="2915755" cy="1900362"/>
          </a:xfrm>
        </p:spPr>
        <p:txBody>
          <a:bodyPr>
            <a:normAutofit/>
          </a:bodyPr>
          <a:lstStyle>
            <a:lvl1pPr marL="0" indent="0">
              <a:buNone/>
              <a:defRPr sz="1800"/>
            </a:lvl1pPr>
          </a:lstStyle>
          <a:p>
            <a:pPr lvl="0"/>
            <a:r>
              <a:rPr lang="en-US" dirty="0"/>
              <a:t>Click icon to add content</a:t>
            </a:r>
          </a:p>
        </p:txBody>
      </p:sp>
      <p:sp>
        <p:nvSpPr>
          <p:cNvPr id="9" name="Content Placeholder 7">
            <a:extLst>
              <a:ext uri="{FF2B5EF4-FFF2-40B4-BE49-F238E27FC236}">
                <a16:creationId xmlns:a16="http://schemas.microsoft.com/office/drawing/2014/main" id="{BADCB4C3-0B73-2049-979A-150889CF877F}"/>
              </a:ext>
            </a:extLst>
          </p:cNvPr>
          <p:cNvSpPr>
            <a:spLocks noGrp="1"/>
          </p:cNvSpPr>
          <p:nvPr>
            <p:ph sz="quarter" idx="12" hasCustomPrompt="1"/>
          </p:nvPr>
        </p:nvSpPr>
        <p:spPr>
          <a:xfrm>
            <a:off x="5687555" y="3539656"/>
            <a:ext cx="2915755" cy="1987826"/>
          </a:xfrm>
        </p:spPr>
        <p:txBody>
          <a:bodyPr>
            <a:normAutofit/>
          </a:bodyPr>
          <a:lstStyle>
            <a:lvl1pPr marL="0" indent="0">
              <a:buNone/>
              <a:defRPr sz="1800"/>
            </a:lvl1pPr>
          </a:lstStyle>
          <a:p>
            <a:pPr lvl="0"/>
            <a:r>
              <a:rPr lang="en-US" dirty="0"/>
              <a:t>Click icon to add content</a:t>
            </a:r>
          </a:p>
        </p:txBody>
      </p:sp>
    </p:spTree>
    <p:extLst>
      <p:ext uri="{BB962C8B-B14F-4D97-AF65-F5344CB8AC3E}">
        <p14:creationId xmlns:p14="http://schemas.microsoft.com/office/powerpoint/2010/main" val="323097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hree content left-Header blu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29488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223058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hree content left-Header gold-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1">
                <a:solidFill>
                  <a:srgbClr val="BE8E2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3006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ree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980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hree content left-Brick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9B2600"/>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hasCustomPrompt="1"/>
          </p:nvPr>
        </p:nvSpPr>
        <p:spPr>
          <a:xfrm>
            <a:off x="495301" y="990601"/>
            <a:ext cx="2476499"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hasCustomPrompt="1"/>
          </p:nvPr>
        </p:nvSpPr>
        <p:spPr>
          <a:xfrm>
            <a:off x="495300" y="2625507"/>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hasCustomPrompt="1"/>
          </p:nvPr>
        </p:nvSpPr>
        <p:spPr>
          <a:xfrm>
            <a:off x="495300" y="4260414"/>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27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hree content left-Gold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1">
                <a:solidFill>
                  <a:srgbClr val="BE8E2D"/>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831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MEDIA-VIDEO-Full-Pag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ABC69B6-BBD3-5048-9D38-98A97F60ED27}"/>
              </a:ext>
            </a:extLst>
          </p:cNvPr>
          <p:cNvSpPr>
            <a:spLocks noGrp="1"/>
          </p:cNvSpPr>
          <p:nvPr>
            <p:ph type="media" sz="quarter" idx="10"/>
          </p:nvPr>
        </p:nvSpPr>
        <p:spPr>
          <a:xfrm>
            <a:off x="0" y="722313"/>
            <a:ext cx="9144000" cy="5389562"/>
          </a:xfrm>
          <a:prstGeom prst="rect">
            <a:avLst/>
          </a:prstGeom>
        </p:spPr>
        <p:txBody>
          <a:bodyPr/>
          <a:lstStyle>
            <a:lvl1pPr marL="0" indent="0">
              <a:buNone/>
              <a:defRPr/>
            </a:lvl1pPr>
          </a:lstStyle>
          <a:p>
            <a:r>
              <a:rPr lang="en-US"/>
              <a:t>Click icon to add media</a:t>
            </a:r>
            <a:endParaRPr lang="en-US" dirty="0"/>
          </a:p>
        </p:txBody>
      </p:sp>
    </p:spTree>
    <p:extLst>
      <p:ext uri="{BB962C8B-B14F-4D97-AF65-F5344CB8AC3E}">
        <p14:creationId xmlns:p14="http://schemas.microsoft.com/office/powerpoint/2010/main" val="1464545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RESOURCES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36636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Resource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43199" cy="1665041"/>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7" name="Content Placeholder 2">
            <a:extLst>
              <a:ext uri="{FF2B5EF4-FFF2-40B4-BE49-F238E27FC236}">
                <a16:creationId xmlns:a16="http://schemas.microsoft.com/office/drawing/2014/main" id="{35E84CF7-4F55-774F-A728-E1EC71F23A51}"/>
              </a:ext>
            </a:extLst>
          </p:cNvPr>
          <p:cNvSpPr>
            <a:spLocks noGrp="1"/>
          </p:cNvSpPr>
          <p:nvPr>
            <p:ph sz="half" idx="11" hasCustomPrompt="1"/>
          </p:nvPr>
        </p:nvSpPr>
        <p:spPr>
          <a:xfrm>
            <a:off x="-6350" y="2486025"/>
            <a:ext cx="2743200" cy="1667412"/>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8" name="Content Placeholder 2">
            <a:extLst>
              <a:ext uri="{FF2B5EF4-FFF2-40B4-BE49-F238E27FC236}">
                <a16:creationId xmlns:a16="http://schemas.microsoft.com/office/drawing/2014/main" id="{31689D8D-E277-0948-B4B0-FC90D26F7F78}"/>
              </a:ext>
            </a:extLst>
          </p:cNvPr>
          <p:cNvSpPr>
            <a:spLocks noGrp="1"/>
          </p:cNvSpPr>
          <p:nvPr>
            <p:ph sz="half" idx="12" hasCustomPrompt="1"/>
          </p:nvPr>
        </p:nvSpPr>
        <p:spPr>
          <a:xfrm>
            <a:off x="-6350" y="4260414"/>
            <a:ext cx="2743200" cy="186733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197685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Resource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306270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LINKS Globe left-bullet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LINKS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84290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itle - Bullets - Four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686125"/>
            <a:ext cx="4908813"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533010" y="1698998"/>
            <a:ext cx="1510464" cy="1945718"/>
          </a:xfrm>
        </p:spPr>
        <p:txBody>
          <a:bodyPr>
            <a:normAutofit/>
          </a:bodyPr>
          <a:lstStyle>
            <a:lvl1pPr marL="0" indent="0">
              <a:buNone/>
              <a:defRPr sz="1400"/>
            </a:lvl1pPr>
          </a:lstStyle>
          <a:p>
            <a:pPr lvl="0"/>
            <a:r>
              <a:rPr lang="en-US" dirty="0"/>
              <a:t>Click icon to add content</a:t>
            </a:r>
          </a:p>
        </p:txBody>
      </p:sp>
      <p:sp>
        <p:nvSpPr>
          <p:cNvPr id="12" name="Content Placeholder 7">
            <a:extLst>
              <a:ext uri="{FF2B5EF4-FFF2-40B4-BE49-F238E27FC236}">
                <a16:creationId xmlns:a16="http://schemas.microsoft.com/office/drawing/2014/main" id="{7C92ADC1-522D-C646-B5D8-4E2C1449CF2F}"/>
              </a:ext>
            </a:extLst>
          </p:cNvPr>
          <p:cNvSpPr>
            <a:spLocks noGrp="1"/>
          </p:cNvSpPr>
          <p:nvPr>
            <p:ph sz="quarter" idx="12" hasCustomPrompt="1"/>
          </p:nvPr>
        </p:nvSpPr>
        <p:spPr>
          <a:xfrm>
            <a:off x="5533010" y="3762063"/>
            <a:ext cx="1510464" cy="1945718"/>
          </a:xfrm>
        </p:spPr>
        <p:txBody>
          <a:bodyPr>
            <a:normAutofit/>
          </a:bodyPr>
          <a:lstStyle>
            <a:lvl1pPr marL="0" indent="0">
              <a:buNone/>
              <a:defRPr sz="1400"/>
            </a:lvl1pPr>
          </a:lstStyle>
          <a:p>
            <a:pPr lvl="0"/>
            <a:r>
              <a:rPr lang="en-US" dirty="0"/>
              <a:t>Click icon to add content</a:t>
            </a:r>
          </a:p>
        </p:txBody>
      </p:sp>
      <p:sp>
        <p:nvSpPr>
          <p:cNvPr id="13" name="Content Placeholder 7">
            <a:extLst>
              <a:ext uri="{FF2B5EF4-FFF2-40B4-BE49-F238E27FC236}">
                <a16:creationId xmlns:a16="http://schemas.microsoft.com/office/drawing/2014/main" id="{B469994D-BAF6-8F48-AE67-788918D60C33}"/>
              </a:ext>
            </a:extLst>
          </p:cNvPr>
          <p:cNvSpPr>
            <a:spLocks noGrp="1"/>
          </p:cNvSpPr>
          <p:nvPr>
            <p:ph sz="quarter" idx="13" hasCustomPrompt="1"/>
          </p:nvPr>
        </p:nvSpPr>
        <p:spPr>
          <a:xfrm>
            <a:off x="7092847" y="1698998"/>
            <a:ext cx="1510464" cy="1945718"/>
          </a:xfrm>
        </p:spPr>
        <p:txBody>
          <a:bodyPr>
            <a:normAutofit/>
          </a:bodyPr>
          <a:lstStyle>
            <a:lvl1pPr marL="0" indent="0">
              <a:buNone/>
              <a:defRPr sz="1400"/>
            </a:lvl1pPr>
          </a:lstStyle>
          <a:p>
            <a:pPr lvl="0"/>
            <a:r>
              <a:rPr lang="en-US" dirty="0"/>
              <a:t>Click icon to add content</a:t>
            </a:r>
          </a:p>
        </p:txBody>
      </p:sp>
      <p:sp>
        <p:nvSpPr>
          <p:cNvPr id="14" name="Content Placeholder 7">
            <a:extLst>
              <a:ext uri="{FF2B5EF4-FFF2-40B4-BE49-F238E27FC236}">
                <a16:creationId xmlns:a16="http://schemas.microsoft.com/office/drawing/2014/main" id="{D003CCF5-EA19-3742-A8EF-BF667D5765DF}"/>
              </a:ext>
            </a:extLst>
          </p:cNvPr>
          <p:cNvSpPr>
            <a:spLocks noGrp="1"/>
          </p:cNvSpPr>
          <p:nvPr>
            <p:ph sz="quarter" idx="14" hasCustomPrompt="1"/>
          </p:nvPr>
        </p:nvSpPr>
        <p:spPr>
          <a:xfrm>
            <a:off x="7092847" y="3762063"/>
            <a:ext cx="1510464" cy="1945718"/>
          </a:xfrm>
        </p:spPr>
        <p:txBody>
          <a:bodyPr>
            <a:normAutofit/>
          </a:bodyPr>
          <a:lstStyle>
            <a:lvl1pPr marL="0" indent="0">
              <a:buNone/>
              <a:defRPr sz="1400"/>
            </a:lvl1pPr>
          </a:lstStyle>
          <a:p>
            <a:pPr lvl="0"/>
            <a:r>
              <a:rPr lang="en-US" dirty="0"/>
              <a:t>Click icon to add content</a:t>
            </a:r>
          </a:p>
        </p:txBody>
      </p:sp>
    </p:spTree>
    <p:extLst>
      <p:ext uri="{BB962C8B-B14F-4D97-AF65-F5344CB8AC3E}">
        <p14:creationId xmlns:p14="http://schemas.microsoft.com/office/powerpoint/2010/main" val="275448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LINK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9" name="Content Placeholder 2">
            <a:extLst>
              <a:ext uri="{FF2B5EF4-FFF2-40B4-BE49-F238E27FC236}">
                <a16:creationId xmlns:a16="http://schemas.microsoft.com/office/drawing/2014/main" id="{4F49A2B6-7ACE-A543-88F7-2EC77F32882E}"/>
              </a:ext>
            </a:extLst>
          </p:cNvPr>
          <p:cNvSpPr>
            <a:spLocks noGrp="1"/>
          </p:cNvSpPr>
          <p:nvPr>
            <p:ph sz="half" idx="11" hasCustomPrompt="1"/>
          </p:nvPr>
        </p:nvSpPr>
        <p:spPr>
          <a:xfrm>
            <a:off x="-6349" y="2512007"/>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10" name="Content Placeholder 2">
            <a:extLst>
              <a:ext uri="{FF2B5EF4-FFF2-40B4-BE49-F238E27FC236}">
                <a16:creationId xmlns:a16="http://schemas.microsoft.com/office/drawing/2014/main" id="{368A2827-C4C0-3847-83D6-1F334C100E2F}"/>
              </a:ext>
            </a:extLst>
          </p:cNvPr>
          <p:cNvSpPr>
            <a:spLocks noGrp="1"/>
          </p:cNvSpPr>
          <p:nvPr>
            <p:ph sz="half" idx="12" hasCustomPrompt="1"/>
          </p:nvPr>
        </p:nvSpPr>
        <p:spPr>
          <a:xfrm>
            <a:off x="-6349" y="4306463"/>
            <a:ext cx="2788186" cy="180241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Tree>
    <p:extLst>
      <p:ext uri="{BB962C8B-B14F-4D97-AF65-F5344CB8AC3E}">
        <p14:creationId xmlns:p14="http://schemas.microsoft.com/office/powerpoint/2010/main" val="517303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K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11180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LOBE map">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DE43E-86A8-254A-A68B-DFF0F735408A}"/>
              </a:ext>
            </a:extLst>
          </p:cNvPr>
          <p:cNvPicPr>
            <a:picLocks noChangeAspect="1"/>
          </p:cNvPicPr>
          <p:nvPr userDrawn="1"/>
        </p:nvPicPr>
        <p:blipFill>
          <a:blip r:embed="rId2"/>
          <a:stretch>
            <a:fillRect/>
          </a:stretch>
        </p:blipFill>
        <p:spPr>
          <a:xfrm>
            <a:off x="0" y="735072"/>
            <a:ext cx="9144000" cy="4175074"/>
          </a:xfrm>
          <a:prstGeom prst="rect">
            <a:avLst/>
          </a:prstGeom>
          <a:effectLst>
            <a:outerShdw blurRad="381000" dist="38100" dir="5400000" algn="t" rotWithShape="0">
              <a:prstClr val="black">
                <a:alpha val="40000"/>
              </a:prstClr>
            </a:outerShdw>
          </a:effectLst>
        </p:spPr>
      </p:pic>
      <p:sp>
        <p:nvSpPr>
          <p:cNvPr id="5" name="Text Placeholder 4">
            <a:extLst>
              <a:ext uri="{FF2B5EF4-FFF2-40B4-BE49-F238E27FC236}">
                <a16:creationId xmlns:a16="http://schemas.microsoft.com/office/drawing/2014/main" id="{E1936345-D1E0-194D-ACE7-FD06E0F38801}"/>
              </a:ext>
            </a:extLst>
          </p:cNvPr>
          <p:cNvSpPr>
            <a:spLocks noGrp="1"/>
          </p:cNvSpPr>
          <p:nvPr>
            <p:ph type="body" sz="quarter" idx="10" hasCustomPrompt="1"/>
          </p:nvPr>
        </p:nvSpPr>
        <p:spPr>
          <a:xfrm>
            <a:off x="1319213" y="5053014"/>
            <a:ext cx="7007225" cy="394886"/>
          </a:xfrm>
        </p:spPr>
        <p:txBody>
          <a:bodyPr/>
          <a:lstStyle>
            <a:lvl1pPr marL="0" indent="0" algn="ctr">
              <a:buNone/>
              <a:defRPr b="0"/>
            </a:lvl1pPr>
            <a:lvl2pPr marL="457200" indent="0">
              <a:buNone/>
              <a:defRPr/>
            </a:lvl2pPr>
          </a:lstStyle>
          <a:p>
            <a:pPr lvl="0"/>
            <a:r>
              <a:rPr lang="en-US" dirty="0"/>
              <a:t>Edit Header Here</a:t>
            </a:r>
          </a:p>
          <a:p>
            <a:pPr lvl="1"/>
            <a:endParaRPr lang="en-US" dirty="0"/>
          </a:p>
        </p:txBody>
      </p:sp>
      <p:sp>
        <p:nvSpPr>
          <p:cNvPr id="9" name="TextBox 8">
            <a:hlinkClick r:id="rId3"/>
            <a:extLst>
              <a:ext uri="{FF2B5EF4-FFF2-40B4-BE49-F238E27FC236}">
                <a16:creationId xmlns:a16="http://schemas.microsoft.com/office/drawing/2014/main" id="{1788F8DA-CBCF-8D4D-B073-7558B858F80E}"/>
              </a:ext>
            </a:extLst>
          </p:cNvPr>
          <p:cNvSpPr txBox="1"/>
          <p:nvPr userDrawn="1"/>
        </p:nvSpPr>
        <p:spPr>
          <a:xfrm>
            <a:off x="1319213" y="5536168"/>
            <a:ext cx="7007225" cy="400110"/>
          </a:xfrm>
          <a:prstGeom prst="rect">
            <a:avLst/>
          </a:prstGeom>
          <a:noFill/>
        </p:spPr>
        <p:txBody>
          <a:bodyPr wrap="square" rtlCol="0">
            <a:spAutoFit/>
          </a:bodyPr>
          <a:lstStyle/>
          <a:p>
            <a:pPr algn="ctr"/>
            <a:r>
              <a:rPr lang="en-US" sz="2000" dirty="0">
                <a:solidFill>
                  <a:srgbClr val="BE8E2D"/>
                </a:solidFill>
                <a:latin typeface="Arial" panose="020B0604020202020204" pitchFamily="34" charset="0"/>
                <a:cs typeface="Arial" panose="020B0604020202020204" pitchFamily="34" charset="0"/>
              </a:rPr>
              <a:t>GLOBE Countries and Members Map</a:t>
            </a:r>
          </a:p>
        </p:txBody>
      </p:sp>
    </p:spTree>
    <p:extLst>
      <p:ext uri="{BB962C8B-B14F-4D97-AF65-F5344CB8AC3E}">
        <p14:creationId xmlns:p14="http://schemas.microsoft.com/office/powerpoint/2010/main" val="1217661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MORE Info About GLOB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A2735-0204-C146-842A-909D023860CB}"/>
              </a:ext>
            </a:extLst>
          </p:cNvPr>
          <p:cNvPicPr>
            <a:picLocks noChangeAspect="1"/>
          </p:cNvPicPr>
          <p:nvPr userDrawn="1"/>
        </p:nvPicPr>
        <p:blipFill rotWithShape="1">
          <a:blip r:embed="rId2"/>
          <a:srcRect t="26930" b="15334"/>
          <a:stretch/>
        </p:blipFill>
        <p:spPr>
          <a:xfrm>
            <a:off x="-802" y="664143"/>
            <a:ext cx="9144000" cy="3522847"/>
          </a:xfrm>
          <a:prstGeom prst="rect">
            <a:avLst/>
          </a:prstGeom>
          <a:ln w="3175">
            <a:noFill/>
          </a:ln>
          <a:effectLst>
            <a:outerShdw blurRad="304800" dist="101600" dir="5400000" algn="t" rotWithShape="0">
              <a:prstClr val="black">
                <a:alpha val="40000"/>
              </a:prstClr>
            </a:outerShdw>
          </a:effectLst>
        </p:spPr>
      </p:pic>
      <p:sp>
        <p:nvSpPr>
          <p:cNvPr id="3" name="Shape 73">
            <a:hlinkClick r:id="rId3"/>
            <a:extLst>
              <a:ext uri="{FF2B5EF4-FFF2-40B4-BE49-F238E27FC236}">
                <a16:creationId xmlns:a16="http://schemas.microsoft.com/office/drawing/2014/main" id="{E3D98638-21BB-4240-9F5A-63AECA10FFCF}"/>
              </a:ext>
            </a:extLst>
          </p:cNvPr>
          <p:cNvSpPr txBox="1"/>
          <p:nvPr userDrawn="1"/>
        </p:nvSpPr>
        <p:spPr>
          <a:xfrm>
            <a:off x="567891" y="4365671"/>
            <a:ext cx="7921591" cy="4436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1A2E5A"/>
                </a:solidFill>
                <a:latin typeface="Arial"/>
                <a:ea typeface="Arial"/>
                <a:cs typeface="Arial"/>
                <a:sym typeface="Arial"/>
              </a:rPr>
              <a:t>More Information About The GLOBE Program</a:t>
            </a:r>
          </a:p>
        </p:txBody>
      </p:sp>
      <p:pic>
        <p:nvPicPr>
          <p:cNvPr id="4" name="Picture 3">
            <a:hlinkClick r:id="rId3"/>
            <a:extLst>
              <a:ext uri="{FF2B5EF4-FFF2-40B4-BE49-F238E27FC236}">
                <a16:creationId xmlns:a16="http://schemas.microsoft.com/office/drawing/2014/main" id="{0ED28ED7-9F91-FE45-9232-2B1C48F92386}"/>
              </a:ext>
            </a:extLst>
          </p:cNvPr>
          <p:cNvPicPr>
            <a:picLocks noChangeAspect="1"/>
          </p:cNvPicPr>
          <p:nvPr userDrawn="1"/>
        </p:nvPicPr>
        <p:blipFill>
          <a:blip r:embed="rId4"/>
          <a:stretch>
            <a:fillRect/>
          </a:stretch>
        </p:blipFill>
        <p:spPr>
          <a:xfrm>
            <a:off x="4279800" y="5247605"/>
            <a:ext cx="440797" cy="394046"/>
          </a:xfrm>
          <a:prstGeom prst="rect">
            <a:avLst/>
          </a:prstGeom>
        </p:spPr>
      </p:pic>
      <p:sp>
        <p:nvSpPr>
          <p:cNvPr id="5" name="TextBox 4">
            <a:hlinkClick r:id="rId3"/>
            <a:extLst>
              <a:ext uri="{FF2B5EF4-FFF2-40B4-BE49-F238E27FC236}">
                <a16:creationId xmlns:a16="http://schemas.microsoft.com/office/drawing/2014/main" id="{B8ED8F51-C210-C740-AA77-F3D36CD748B8}"/>
              </a:ext>
            </a:extLst>
          </p:cNvPr>
          <p:cNvSpPr txBox="1"/>
          <p:nvPr userDrawn="1"/>
        </p:nvSpPr>
        <p:spPr>
          <a:xfrm>
            <a:off x="3666313" y="4859023"/>
            <a:ext cx="1724747" cy="369332"/>
          </a:xfrm>
          <a:prstGeom prst="rect">
            <a:avLst/>
          </a:prstGeom>
          <a:noFill/>
        </p:spPr>
        <p:txBody>
          <a:bodyPr wrap="square" rtlCol="0">
            <a:spAutoFit/>
          </a:bodyPr>
          <a:lstStyle/>
          <a:p>
            <a:pPr algn="ctr"/>
            <a:r>
              <a:rPr lang="en-US" sz="1800" dirty="0">
                <a:solidFill>
                  <a:srgbClr val="1A2E5A"/>
                </a:solidFill>
              </a:rPr>
              <a:t>www.globe.gov</a:t>
            </a:r>
          </a:p>
        </p:txBody>
      </p:sp>
      <p:grpSp>
        <p:nvGrpSpPr>
          <p:cNvPr id="13" name="Group 12">
            <a:extLst>
              <a:ext uri="{FF2B5EF4-FFF2-40B4-BE49-F238E27FC236}">
                <a16:creationId xmlns:a16="http://schemas.microsoft.com/office/drawing/2014/main" id="{420D73D1-9FAE-504A-8958-CC831211AF2A}"/>
              </a:ext>
            </a:extLst>
          </p:cNvPr>
          <p:cNvGrpSpPr/>
          <p:nvPr userDrawn="1"/>
        </p:nvGrpSpPr>
        <p:grpSpPr>
          <a:xfrm>
            <a:off x="3441079" y="5783342"/>
            <a:ext cx="2197347" cy="228600"/>
            <a:chOff x="3441079" y="5791538"/>
            <a:chExt cx="2197347" cy="228600"/>
          </a:xfrm>
        </p:grpSpPr>
        <p:pic>
          <p:nvPicPr>
            <p:cNvPr id="6" name="Shape 184" descr="C:\Users\kristina\Documents\GLOBE_All\NewsBrief\February_2018_NewsBrief\FB Logo.png">
              <a:hlinkClick r:id="rId5"/>
              <a:extLst>
                <a:ext uri="{FF2B5EF4-FFF2-40B4-BE49-F238E27FC236}">
                  <a16:creationId xmlns:a16="http://schemas.microsoft.com/office/drawing/2014/main" id="{9E21A6C7-9DD4-3B45-B80A-AE15C05AC0C5}"/>
                </a:ext>
              </a:extLst>
            </p:cNvPr>
            <p:cNvPicPr preferRelativeResize="0"/>
            <p:nvPr userDrawn="1"/>
          </p:nvPicPr>
          <p:blipFill rotWithShape="1">
            <a:blip r:embed="rId6">
              <a:alphaModFix/>
            </a:blip>
            <a:srcRect/>
            <a:stretch/>
          </p:blipFill>
          <p:spPr>
            <a:xfrm>
              <a:off x="3441079" y="5802333"/>
              <a:ext cx="207010" cy="207010"/>
            </a:xfrm>
            <a:prstGeom prst="rect">
              <a:avLst/>
            </a:prstGeom>
            <a:noFill/>
            <a:ln>
              <a:noFill/>
            </a:ln>
          </p:spPr>
        </p:pic>
        <p:pic>
          <p:nvPicPr>
            <p:cNvPr id="7" name="Shape 185" descr="C:\Users\kristina\Documents\GLOBE_All\NewsBrief\February_2018_NewsBrief\YouTube Logo.png">
              <a:hlinkClick r:id="rId7"/>
              <a:extLst>
                <a:ext uri="{FF2B5EF4-FFF2-40B4-BE49-F238E27FC236}">
                  <a16:creationId xmlns:a16="http://schemas.microsoft.com/office/drawing/2014/main" id="{652AD84A-2409-EE4D-9990-EC322988F7D3}"/>
                </a:ext>
              </a:extLst>
            </p:cNvPr>
            <p:cNvPicPr preferRelativeResize="0"/>
            <p:nvPr userDrawn="1"/>
          </p:nvPicPr>
          <p:blipFill rotWithShape="1">
            <a:blip r:embed="rId8">
              <a:alphaModFix/>
            </a:blip>
            <a:srcRect/>
            <a:stretch/>
          </p:blipFill>
          <p:spPr>
            <a:xfrm>
              <a:off x="3933266" y="5802333"/>
              <a:ext cx="207010" cy="207010"/>
            </a:xfrm>
            <a:prstGeom prst="rect">
              <a:avLst/>
            </a:prstGeom>
            <a:noFill/>
            <a:ln>
              <a:noFill/>
            </a:ln>
          </p:spPr>
        </p:pic>
        <p:pic>
          <p:nvPicPr>
            <p:cNvPr id="8" name="Shape 186" descr="C:\Users\kristina\Documents\GLOBE_All\NewsBrief\February_2018_NewsBrief\Pinterest Logo.png">
              <a:hlinkClick r:id="rId9"/>
              <a:extLst>
                <a:ext uri="{FF2B5EF4-FFF2-40B4-BE49-F238E27FC236}">
                  <a16:creationId xmlns:a16="http://schemas.microsoft.com/office/drawing/2014/main" id="{2A60DB09-F857-584E-963F-2A9E874DCE74}"/>
                </a:ext>
              </a:extLst>
            </p:cNvPr>
            <p:cNvPicPr preferRelativeResize="0"/>
            <p:nvPr userDrawn="1"/>
          </p:nvPicPr>
          <p:blipFill rotWithShape="1">
            <a:blip r:embed="rId10">
              <a:alphaModFix/>
            </a:blip>
            <a:srcRect/>
            <a:stretch/>
          </p:blipFill>
          <p:spPr>
            <a:xfrm>
              <a:off x="4425453" y="5802333"/>
              <a:ext cx="207010" cy="207010"/>
            </a:xfrm>
            <a:prstGeom prst="rect">
              <a:avLst/>
            </a:prstGeom>
            <a:noFill/>
            <a:ln>
              <a:noFill/>
            </a:ln>
          </p:spPr>
        </p:pic>
        <p:pic>
          <p:nvPicPr>
            <p:cNvPr id="9" name="Shape 187" descr="C:\Users\kristina\Documents\GLOBE_All\NewsBrief\February_2018_NewsBrief\Instagram logo.png">
              <a:hlinkClick r:id="rId11"/>
              <a:extLst>
                <a:ext uri="{FF2B5EF4-FFF2-40B4-BE49-F238E27FC236}">
                  <a16:creationId xmlns:a16="http://schemas.microsoft.com/office/drawing/2014/main" id="{6223619B-7993-314E-A6DB-B85E30F3B2FE}"/>
                </a:ext>
              </a:extLst>
            </p:cNvPr>
            <p:cNvPicPr preferRelativeResize="0"/>
            <p:nvPr userDrawn="1"/>
          </p:nvPicPr>
          <p:blipFill rotWithShape="1">
            <a:blip r:embed="rId12">
              <a:alphaModFix/>
            </a:blip>
            <a:srcRect/>
            <a:stretch/>
          </p:blipFill>
          <p:spPr>
            <a:xfrm>
              <a:off x="4917640" y="5791538"/>
              <a:ext cx="228600" cy="228600"/>
            </a:xfrm>
            <a:prstGeom prst="rect">
              <a:avLst/>
            </a:prstGeom>
            <a:noFill/>
            <a:ln>
              <a:noFill/>
            </a:ln>
          </p:spPr>
        </p:pic>
        <p:pic>
          <p:nvPicPr>
            <p:cNvPr id="10" name="Shape 188" descr="C:\Users\kristina\Documents\GLOBE_All\NewsBrief\February_2018_NewsBrief\Twitter Logo.png">
              <a:hlinkClick r:id="rId13"/>
              <a:extLst>
                <a:ext uri="{FF2B5EF4-FFF2-40B4-BE49-F238E27FC236}">
                  <a16:creationId xmlns:a16="http://schemas.microsoft.com/office/drawing/2014/main" id="{9232B11A-56BD-9946-93BA-677E19839704}"/>
                </a:ext>
              </a:extLst>
            </p:cNvPr>
            <p:cNvPicPr preferRelativeResize="0"/>
            <p:nvPr userDrawn="1"/>
          </p:nvPicPr>
          <p:blipFill rotWithShape="1">
            <a:blip r:embed="rId14">
              <a:alphaModFix/>
            </a:blip>
            <a:srcRect/>
            <a:stretch/>
          </p:blipFill>
          <p:spPr>
            <a:xfrm>
              <a:off x="5431416" y="5802333"/>
              <a:ext cx="207010" cy="207010"/>
            </a:xfrm>
            <a:prstGeom prst="rect">
              <a:avLst/>
            </a:prstGeom>
            <a:noFill/>
            <a:ln>
              <a:noFill/>
            </a:ln>
          </p:spPr>
        </p:pic>
      </p:grpSp>
    </p:spTree>
    <p:extLst>
      <p:ext uri="{BB962C8B-B14F-4D97-AF65-F5344CB8AC3E}">
        <p14:creationId xmlns:p14="http://schemas.microsoft.com/office/powerpoint/2010/main" val="287130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CONTACT INFORMATION">
    <p:spTree>
      <p:nvGrpSpPr>
        <p:cNvPr id="1" name=""/>
        <p:cNvGrpSpPr/>
        <p:nvPr/>
      </p:nvGrpSpPr>
      <p:grpSpPr>
        <a:xfrm>
          <a:off x="0" y="0"/>
          <a:ext cx="0" cy="0"/>
          <a:chOff x="0" y="0"/>
          <a:chExt cx="0" cy="0"/>
        </a:xfrm>
      </p:grpSpPr>
      <p:pic>
        <p:nvPicPr>
          <p:cNvPr id="4" name="Shape 77" descr="left_globe.png">
            <a:extLst>
              <a:ext uri="{FF2B5EF4-FFF2-40B4-BE49-F238E27FC236}">
                <a16:creationId xmlns:a16="http://schemas.microsoft.com/office/drawing/2014/main" id="{69207EF1-B1B3-5647-9425-BE1735EC60BA}"/>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6" name="Shape 16">
            <a:extLst>
              <a:ext uri="{FF2B5EF4-FFF2-40B4-BE49-F238E27FC236}">
                <a16:creationId xmlns:a16="http://schemas.microsoft.com/office/drawing/2014/main" id="{049D465F-ACC5-4F41-9891-1DA80D3D1636}"/>
              </a:ext>
            </a:extLst>
          </p:cNvPr>
          <p:cNvSpPr txBox="1">
            <a:spLocks/>
          </p:cNvSpPr>
          <p:nvPr userDrawn="1"/>
        </p:nvSpPr>
        <p:spPr>
          <a:xfrm>
            <a:off x="2444208" y="1108128"/>
            <a:ext cx="5997756" cy="697424"/>
          </a:xfrm>
          <a:prstGeom prst="rect">
            <a:avLst/>
          </a:prstGeom>
          <a:noFill/>
          <a:ln>
            <a:noFill/>
          </a:ln>
        </p:spPr>
        <p:txBody>
          <a:bodyPr spcFirstLastPara="1" vert="horz" wrap="square" lIns="91425" tIns="91425" rIns="91425" bIns="91425" rtlCol="0" anchor="t" anchorCtr="0">
            <a:noAutofit/>
          </a:bodyPr>
          <a:lstStyle>
            <a:lvl1pPr marL="342900" marR="0" lvl="0" indent="-342900" algn="ctr" defTabSz="914400" rtl="0" eaLnBrk="1" latinLnBrk="0" hangingPunct="1">
              <a:lnSpc>
                <a:spcPct val="90000"/>
              </a:lnSpc>
              <a:spcBef>
                <a:spcPts val="1000"/>
              </a:spcBef>
              <a:spcAft>
                <a:spcPts val="0"/>
              </a:spcAft>
              <a:buClr>
                <a:srgbClr val="9B2600"/>
              </a:buClr>
              <a:buSzPts val="3000"/>
              <a:buFont typeface="Arial"/>
              <a:buNone/>
              <a:defRPr sz="2400" b="0" i="0" u="none" strike="noStrike" kern="1200" cap="none">
                <a:solidFill>
                  <a:srgbClr val="152C5E"/>
                </a:solidFill>
                <a:latin typeface="Arial"/>
                <a:ea typeface="Arial"/>
                <a:cs typeface="Arial"/>
                <a:sym typeface="Arial"/>
              </a:defRPr>
            </a:lvl1pPr>
            <a:lvl2pPr marL="685800" marR="0" lvl="1" indent="-228600" algn="ctr" defTabSz="914400" rtl="0" eaLnBrk="1" latinLnBrk="0" hangingPunct="1">
              <a:lnSpc>
                <a:spcPct val="90000"/>
              </a:lnSpc>
              <a:spcBef>
                <a:spcPts val="500"/>
              </a:spcBef>
              <a:spcAft>
                <a:spcPts val="0"/>
              </a:spcAft>
              <a:buClr>
                <a:srgbClr val="152C5E"/>
              </a:buClr>
              <a:buSzPts val="2700"/>
              <a:buFont typeface="Arial"/>
              <a:buNone/>
              <a:defRPr sz="2000" b="0" i="0" u="none" strike="noStrike" kern="1200" cap="none">
                <a:solidFill>
                  <a:srgbClr val="152C5E"/>
                </a:solidFill>
                <a:latin typeface="Arial"/>
                <a:ea typeface="Arial"/>
                <a:cs typeface="Arial"/>
                <a:sym typeface="Arial"/>
              </a:defRPr>
            </a:lvl2pPr>
            <a:lvl3pPr marL="1143000" marR="0" lvl="2" indent="-228600" algn="ctr" defTabSz="914400" rtl="0" eaLnBrk="1" latinLnBrk="0" hangingPunct="1">
              <a:lnSpc>
                <a:spcPct val="90000"/>
              </a:lnSpc>
              <a:spcBef>
                <a:spcPts val="500"/>
              </a:spcBef>
              <a:spcAft>
                <a:spcPts val="0"/>
              </a:spcAft>
              <a:buClr>
                <a:srgbClr val="2E75B5"/>
              </a:buClr>
              <a:buSzPts val="2430"/>
              <a:buFont typeface="Arial"/>
              <a:buNone/>
              <a:defRPr sz="1800" b="0" i="0" u="none" strike="noStrike" kern="1200" cap="none">
                <a:solidFill>
                  <a:srgbClr val="152C5E"/>
                </a:solidFill>
                <a:latin typeface="Arial"/>
                <a:ea typeface="Arial"/>
                <a:cs typeface="Arial"/>
                <a:sym typeface="Arial"/>
              </a:defRPr>
            </a:lvl3pPr>
            <a:lvl4pPr marL="1600200" marR="0" lvl="3" indent="-228600" algn="ctr" defTabSz="914400" rtl="0" eaLnBrk="1" latinLnBrk="0" hangingPunct="1">
              <a:lnSpc>
                <a:spcPct val="90000"/>
              </a:lnSpc>
              <a:spcBef>
                <a:spcPts val="500"/>
              </a:spcBef>
              <a:spcAft>
                <a:spcPts val="0"/>
              </a:spcAft>
              <a:buClr>
                <a:srgbClr val="9B2600"/>
              </a:buClr>
              <a:buSzPts val="2160"/>
              <a:buFont typeface="Arial"/>
              <a:buNone/>
              <a:defRPr sz="1600" b="0" i="0" u="none" strike="noStrike" kern="1200" cap="none">
                <a:solidFill>
                  <a:srgbClr val="152C5E"/>
                </a:solidFill>
                <a:latin typeface="Arial"/>
                <a:ea typeface="Arial"/>
                <a:cs typeface="Arial"/>
                <a:sym typeface="Arial"/>
              </a:defRPr>
            </a:lvl4pPr>
            <a:lvl5pPr marL="2057400" marR="0" lvl="4" indent="-228600" algn="ctr" defTabSz="914400" rtl="0" eaLnBrk="1" latinLnBrk="0" hangingPunct="1">
              <a:lnSpc>
                <a:spcPct val="90000"/>
              </a:lnSpc>
              <a:spcBef>
                <a:spcPts val="500"/>
              </a:spcBef>
              <a:spcAft>
                <a:spcPts val="0"/>
              </a:spcAft>
              <a:buClr>
                <a:srgbClr val="CE9618"/>
              </a:buClr>
              <a:buSzPts val="2160"/>
              <a:buFont typeface="Arial"/>
              <a:buNone/>
              <a:defRPr sz="1600" b="0" i="0" u="none" strike="noStrike" kern="1200" cap="none">
                <a:solidFill>
                  <a:srgbClr val="152C5E"/>
                </a:solidFill>
                <a:latin typeface="Arial"/>
                <a:ea typeface="Arial"/>
                <a:cs typeface="Arial"/>
                <a:sym typeface="Arial"/>
              </a:defRPr>
            </a:lvl5pPr>
            <a:lvl6pPr marL="2514600"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6pPr>
            <a:lvl7pPr marL="2971800"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7pPr>
            <a:lvl8pPr marL="342900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8pPr>
            <a:lvl9pPr marL="3886200"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9pPr>
          </a:lstStyle>
          <a:p>
            <a:r>
              <a:rPr lang="en-US" sz="3600" dirty="0">
                <a:solidFill>
                  <a:srgbClr val="9B2600"/>
                </a:solidFill>
              </a:rPr>
              <a:t>CONTACT</a:t>
            </a:r>
            <a:r>
              <a:rPr lang="en-US" sz="3200" dirty="0">
                <a:solidFill>
                  <a:srgbClr val="9B2600"/>
                </a:solidFill>
              </a:rPr>
              <a:t> </a:t>
            </a:r>
            <a:r>
              <a:rPr lang="en-US" sz="3600" dirty="0">
                <a:solidFill>
                  <a:srgbClr val="9B2600"/>
                </a:solidFill>
              </a:rPr>
              <a:t>INFORMATION</a:t>
            </a:r>
          </a:p>
        </p:txBody>
      </p:sp>
      <p:sp>
        <p:nvSpPr>
          <p:cNvPr id="7" name="TextBox 6">
            <a:hlinkClick r:id="rId3"/>
            <a:extLst>
              <a:ext uri="{FF2B5EF4-FFF2-40B4-BE49-F238E27FC236}">
                <a16:creationId xmlns:a16="http://schemas.microsoft.com/office/drawing/2014/main" id="{0454D74B-76E7-A54F-B678-299E016F95EB}"/>
              </a:ext>
            </a:extLst>
          </p:cNvPr>
          <p:cNvSpPr txBox="1"/>
          <p:nvPr userDrawn="1"/>
        </p:nvSpPr>
        <p:spPr>
          <a:xfrm>
            <a:off x="4580713" y="5301464"/>
            <a:ext cx="1724747" cy="369332"/>
          </a:xfrm>
          <a:prstGeom prst="rect">
            <a:avLst/>
          </a:prstGeom>
          <a:noFill/>
        </p:spPr>
        <p:txBody>
          <a:bodyPr wrap="square" rtlCol="0">
            <a:spAutoFit/>
          </a:bodyPr>
          <a:lstStyle/>
          <a:p>
            <a:pPr algn="ctr"/>
            <a:r>
              <a:rPr lang="en-US" sz="1800" b="1" dirty="0">
                <a:solidFill>
                  <a:srgbClr val="1A2E5A"/>
                </a:solidFill>
              </a:rPr>
              <a:t>www.globe.gov</a:t>
            </a:r>
          </a:p>
        </p:txBody>
      </p:sp>
      <p:sp>
        <p:nvSpPr>
          <p:cNvPr id="14" name="Shape 75">
            <a:extLst>
              <a:ext uri="{FF2B5EF4-FFF2-40B4-BE49-F238E27FC236}">
                <a16:creationId xmlns:a16="http://schemas.microsoft.com/office/drawing/2014/main" id="{341A5114-A951-CF46-A034-3D8BD8FD8E09}"/>
              </a:ext>
            </a:extLst>
          </p:cNvPr>
          <p:cNvSpPr txBox="1">
            <a:spLocks noGrp="1"/>
          </p:cNvSpPr>
          <p:nvPr>
            <p:ph type="ctrTitle" hasCustomPrompt="1"/>
          </p:nvPr>
        </p:nvSpPr>
        <p:spPr>
          <a:xfrm>
            <a:off x="2752896" y="2163206"/>
            <a:ext cx="5689068" cy="1993157"/>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600"/>
              </a:spcAft>
              <a:buClr>
                <a:srgbClr val="9B2600"/>
              </a:buClr>
              <a:buSzPts val="3600"/>
              <a:buFont typeface="Arial"/>
              <a:buNone/>
              <a:defRPr sz="1800" b="0" i="0" u="none" strike="noStrike" cap="none">
                <a:solidFill>
                  <a:srgbClr val="1A2E5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spcAft>
                <a:spcPts val="0"/>
              </a:spcAft>
            </a:pPr>
            <a:r>
              <a:rPr lang="en-US" dirty="0"/>
              <a:t>YOUR NAME, TITLE</a:t>
            </a:r>
            <a:br>
              <a:rPr lang="en-US" dirty="0"/>
            </a:br>
            <a:r>
              <a:rPr lang="en-US" dirty="0"/>
              <a:t>Organization</a:t>
            </a:r>
            <a:br>
              <a:rPr lang="en-US" dirty="0"/>
            </a:br>
            <a:r>
              <a:rPr lang="en-US" dirty="0"/>
              <a:t>Website</a:t>
            </a:r>
            <a:br>
              <a:rPr lang="en-US" dirty="0"/>
            </a:br>
            <a:r>
              <a:rPr lang="en-US" dirty="0"/>
              <a:t>Email</a:t>
            </a:r>
            <a:br>
              <a:rPr lang="en-US" dirty="0"/>
            </a:br>
            <a:endParaRPr dirty="0"/>
          </a:p>
        </p:txBody>
      </p:sp>
    </p:spTree>
    <p:extLst>
      <p:ext uri="{BB962C8B-B14F-4D97-AF65-F5344CB8AC3E}">
        <p14:creationId xmlns:p14="http://schemas.microsoft.com/office/powerpoint/2010/main" val="3084514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4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Header-One Content-c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554" y="847023"/>
            <a:ext cx="8221978" cy="552407"/>
          </a:xfrm>
          <a:prstGeom prst="rect">
            <a:avLst/>
          </a:prstGeom>
        </p:spPr>
        <p:txBody>
          <a:bodyPr/>
          <a:lstStyle/>
          <a:p>
            <a:r>
              <a:rPr lang="en-US" dirty="0"/>
              <a:t>Edit Header</a:t>
            </a:r>
          </a:p>
        </p:txBody>
      </p:sp>
      <p:sp>
        <p:nvSpPr>
          <p:cNvPr id="3" name="Content Placeholder 2"/>
          <p:cNvSpPr>
            <a:spLocks noGrp="1"/>
          </p:cNvSpPr>
          <p:nvPr>
            <p:ph idx="1" hasCustomPrompt="1"/>
          </p:nvPr>
        </p:nvSpPr>
        <p:spPr>
          <a:xfrm>
            <a:off x="501927" y="1399430"/>
            <a:ext cx="8221978" cy="3925156"/>
          </a:xfrm>
          <a:prstGeom prst="rect">
            <a:avLst/>
          </a:prstGeom>
        </p:spPr>
        <p:txBody>
          <a:bodyPr/>
          <a:lstStyle>
            <a:lvl1pPr marL="0" indent="0">
              <a:buNone/>
              <a:defRPr/>
            </a:lvl1pPr>
          </a:lstStyle>
          <a:p>
            <a:pPr lvl="0"/>
            <a:r>
              <a:rPr lang="en-US" dirty="0"/>
              <a:t>Click icon to add an object</a:t>
            </a:r>
          </a:p>
        </p:txBody>
      </p:sp>
      <p:sp>
        <p:nvSpPr>
          <p:cNvPr id="6" name="Shape 21">
            <a:extLst>
              <a:ext uri="{FF2B5EF4-FFF2-40B4-BE49-F238E27FC236}">
                <a16:creationId xmlns:a16="http://schemas.microsoft.com/office/drawing/2014/main" id="{6FAB94CB-2D2F-DE44-ACF4-AAE05C2B3B90}"/>
              </a:ext>
            </a:extLst>
          </p:cNvPr>
          <p:cNvSpPr txBox="1">
            <a:spLocks noGrp="1"/>
          </p:cNvSpPr>
          <p:nvPr>
            <p:ph type="body" idx="10"/>
          </p:nvPr>
        </p:nvSpPr>
        <p:spPr>
          <a:xfrm>
            <a:off x="495300" y="5416828"/>
            <a:ext cx="8235232"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20478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Full-page content-cutline belo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1023730"/>
            <a:ext cx="7880904" cy="4313584"/>
          </a:xfrm>
          <a:prstGeom prst="rect">
            <a:avLst/>
          </a:prstGeom>
        </p:spPr>
        <p:txBody>
          <a:bodyPr/>
          <a:lstStyle>
            <a:lvl1pPr marL="0" indent="0">
              <a:buNone/>
              <a:defRPr/>
            </a:lvl1pPr>
          </a:lstStyle>
          <a:p>
            <a:pPr lvl="0"/>
            <a:r>
              <a:rPr lang="en-US" dirty="0"/>
              <a:t>Click icon to add an object</a:t>
            </a:r>
          </a:p>
        </p:txBody>
      </p:sp>
      <p:sp>
        <p:nvSpPr>
          <p:cNvPr id="5" name="Shape 21">
            <a:extLst>
              <a:ext uri="{FF2B5EF4-FFF2-40B4-BE49-F238E27FC236}">
                <a16:creationId xmlns:a16="http://schemas.microsoft.com/office/drawing/2014/main" id="{0FE32D8B-27B8-EE46-BCB6-355D07B5068A}"/>
              </a:ext>
            </a:extLst>
          </p:cNvPr>
          <p:cNvSpPr txBox="1">
            <a:spLocks noGrp="1"/>
          </p:cNvSpPr>
          <p:nvPr>
            <p:ph type="body" idx="10"/>
          </p:nvPr>
        </p:nvSpPr>
        <p:spPr>
          <a:xfrm>
            <a:off x="495300" y="5416828"/>
            <a:ext cx="7880903"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0084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Header-Bullets-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Shape 21">
            <a:extLst>
              <a:ext uri="{FF2B5EF4-FFF2-40B4-BE49-F238E27FC236}">
                <a16:creationId xmlns:a16="http://schemas.microsoft.com/office/drawing/2014/main" id="{95F4A33A-BC5E-4942-987E-A1C1EE3AD81D}"/>
              </a:ext>
            </a:extLst>
          </p:cNvPr>
          <p:cNvSpPr txBox="1">
            <a:spLocks noGrp="1"/>
          </p:cNvSpPr>
          <p:nvPr>
            <p:ph type="body" idx="13"/>
          </p:nvPr>
        </p:nvSpPr>
        <p:spPr>
          <a:xfrm>
            <a:off x="495300" y="5003824"/>
            <a:ext cx="8204200"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140116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Header-Four square Content-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9"/>
            <a:ext cx="2013229" cy="181896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7" name="Text Placeholder 6">
            <a:extLst>
              <a:ext uri="{FF2B5EF4-FFF2-40B4-BE49-F238E27FC236}">
                <a16:creationId xmlns:a16="http://schemas.microsoft.com/office/drawing/2014/main" id="{DE202CAC-584F-3F44-84D4-E11A8B820C34}"/>
              </a:ext>
            </a:extLst>
          </p:cNvPr>
          <p:cNvSpPr>
            <a:spLocks noGrp="1"/>
          </p:cNvSpPr>
          <p:nvPr>
            <p:ph type="body" sz="quarter" idx="13" hasCustomPrompt="1"/>
          </p:nvPr>
        </p:nvSpPr>
        <p:spPr>
          <a:xfrm>
            <a:off x="495299"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5" name="Text Placeholder 6">
            <a:extLst>
              <a:ext uri="{FF2B5EF4-FFF2-40B4-BE49-F238E27FC236}">
                <a16:creationId xmlns:a16="http://schemas.microsoft.com/office/drawing/2014/main" id="{8F4C3063-ED6C-344B-B123-A9C241ABE05E}"/>
              </a:ext>
            </a:extLst>
          </p:cNvPr>
          <p:cNvSpPr>
            <a:spLocks noGrp="1"/>
          </p:cNvSpPr>
          <p:nvPr>
            <p:ph type="body" sz="quarter" idx="14" hasCustomPrompt="1"/>
          </p:nvPr>
        </p:nvSpPr>
        <p:spPr>
          <a:xfrm>
            <a:off x="2558958"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6" name="Text Placeholder 6">
            <a:extLst>
              <a:ext uri="{FF2B5EF4-FFF2-40B4-BE49-F238E27FC236}">
                <a16:creationId xmlns:a16="http://schemas.microsoft.com/office/drawing/2014/main" id="{3FF73B85-2FE0-EB43-8AA0-4B1B2BA4181C}"/>
              </a:ext>
            </a:extLst>
          </p:cNvPr>
          <p:cNvSpPr>
            <a:spLocks noGrp="1"/>
          </p:cNvSpPr>
          <p:nvPr>
            <p:ph type="body" sz="quarter" idx="15" hasCustomPrompt="1"/>
          </p:nvPr>
        </p:nvSpPr>
        <p:spPr>
          <a:xfrm>
            <a:off x="4622615"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7" name="Text Placeholder 6">
            <a:extLst>
              <a:ext uri="{FF2B5EF4-FFF2-40B4-BE49-F238E27FC236}">
                <a16:creationId xmlns:a16="http://schemas.microsoft.com/office/drawing/2014/main" id="{FFABAD64-901E-4141-854F-E87B0F272433}"/>
              </a:ext>
            </a:extLst>
          </p:cNvPr>
          <p:cNvSpPr>
            <a:spLocks noGrp="1"/>
          </p:cNvSpPr>
          <p:nvPr>
            <p:ph type="body" sz="quarter" idx="16" hasCustomPrompt="1"/>
          </p:nvPr>
        </p:nvSpPr>
        <p:spPr>
          <a:xfrm>
            <a:off x="6686271"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393644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Left Title bullets-Right One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DA13FE-A409-E947-8A9F-05789E3E1D49}"/>
              </a:ext>
            </a:extLst>
          </p:cNvPr>
          <p:cNvSpPr>
            <a:spLocks noGrp="1"/>
          </p:cNvSpPr>
          <p:nvPr>
            <p:ph type="title" hasCustomPrompt="1"/>
          </p:nvPr>
        </p:nvSpPr>
        <p:spPr>
          <a:xfrm>
            <a:off x="495301" y="1048202"/>
            <a:ext cx="4100554" cy="507325"/>
          </a:xfrm>
          <a:prstGeom prst="rect">
            <a:avLst/>
          </a:prstGeom>
        </p:spPr>
        <p:txBody>
          <a:bodyPr>
            <a:normAutofit/>
          </a:bodyPr>
          <a:lstStyle>
            <a:lvl1pPr algn="l">
              <a:defRPr sz="2800"/>
            </a:lvl1pPr>
          </a:lstStyle>
          <a:p>
            <a:r>
              <a:rPr lang="en-US" dirty="0"/>
              <a:t>Edit Header</a:t>
            </a:r>
          </a:p>
        </p:txBody>
      </p:sp>
      <p:sp>
        <p:nvSpPr>
          <p:cNvPr id="6" name="Text Placeholder 5">
            <a:extLst>
              <a:ext uri="{FF2B5EF4-FFF2-40B4-BE49-F238E27FC236}">
                <a16:creationId xmlns:a16="http://schemas.microsoft.com/office/drawing/2014/main" id="{B8A5242F-17C1-F54A-888E-890FB1501BB0}"/>
              </a:ext>
            </a:extLst>
          </p:cNvPr>
          <p:cNvSpPr>
            <a:spLocks noGrp="1"/>
          </p:cNvSpPr>
          <p:nvPr>
            <p:ph type="body" sz="quarter" idx="10" hasCustomPrompt="1"/>
          </p:nvPr>
        </p:nvSpPr>
        <p:spPr>
          <a:xfrm>
            <a:off x="498212" y="1936343"/>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4" name="Text Placeholder 3">
            <a:extLst>
              <a:ext uri="{FF2B5EF4-FFF2-40B4-BE49-F238E27FC236}">
                <a16:creationId xmlns:a16="http://schemas.microsoft.com/office/drawing/2014/main" id="{E7050A8C-4E3D-0E44-9867-C3406C9D9F69}"/>
              </a:ext>
            </a:extLst>
          </p:cNvPr>
          <p:cNvSpPr>
            <a:spLocks noGrp="1"/>
          </p:cNvSpPr>
          <p:nvPr>
            <p:ph type="body" sz="quarter" idx="11" hasCustomPrompt="1"/>
          </p:nvPr>
        </p:nvSpPr>
        <p:spPr>
          <a:xfrm>
            <a:off x="498213" y="1587331"/>
            <a:ext cx="4097644" cy="343109"/>
          </a:xfrm>
        </p:spPr>
        <p:txBody>
          <a:bodyPr>
            <a:noAutofit/>
          </a:bodyPr>
          <a:lstStyle>
            <a:lvl1pPr marL="0" indent="0">
              <a:buNone/>
              <a:defRPr sz="2000" b="1"/>
            </a:lvl1pPr>
          </a:lstStyle>
          <a:p>
            <a:pPr lvl="0"/>
            <a:r>
              <a:rPr lang="en-US" dirty="0"/>
              <a:t>Edit bullet header</a:t>
            </a:r>
          </a:p>
        </p:txBody>
      </p:sp>
      <p:sp>
        <p:nvSpPr>
          <p:cNvPr id="15" name="Content Placeholder 14">
            <a:extLst>
              <a:ext uri="{FF2B5EF4-FFF2-40B4-BE49-F238E27FC236}">
                <a16:creationId xmlns:a16="http://schemas.microsoft.com/office/drawing/2014/main" id="{BF755BC5-5A5C-5749-8747-107CB66EAFB5}"/>
              </a:ext>
            </a:extLst>
          </p:cNvPr>
          <p:cNvSpPr>
            <a:spLocks noGrp="1"/>
          </p:cNvSpPr>
          <p:nvPr>
            <p:ph sz="quarter" idx="16" hasCustomPrompt="1"/>
          </p:nvPr>
        </p:nvSpPr>
        <p:spPr>
          <a:xfrm>
            <a:off x="4813051" y="1048202"/>
            <a:ext cx="3909530" cy="4857298"/>
          </a:xfrm>
        </p:spPr>
        <p:txBody>
          <a:bodyPr/>
          <a:lstStyle>
            <a:lvl1pPr marL="0" indent="0">
              <a:buNone/>
              <a:defRPr/>
            </a:lvl1pPr>
          </a:lstStyle>
          <a:p>
            <a:pPr lvl="0"/>
            <a:r>
              <a:rPr lang="en-US" dirty="0"/>
              <a:t>Click icon to add content</a:t>
            </a:r>
          </a:p>
        </p:txBody>
      </p:sp>
      <p:sp>
        <p:nvSpPr>
          <p:cNvPr id="10" name="Text Placeholder 5">
            <a:extLst>
              <a:ext uri="{FF2B5EF4-FFF2-40B4-BE49-F238E27FC236}">
                <a16:creationId xmlns:a16="http://schemas.microsoft.com/office/drawing/2014/main" id="{ADDBBD07-F0C9-EB4A-90EA-172AADB3A9BB}"/>
              </a:ext>
            </a:extLst>
          </p:cNvPr>
          <p:cNvSpPr>
            <a:spLocks noGrp="1"/>
          </p:cNvSpPr>
          <p:nvPr>
            <p:ph type="body" sz="quarter" idx="17" hasCustomPrompt="1"/>
          </p:nvPr>
        </p:nvSpPr>
        <p:spPr>
          <a:xfrm>
            <a:off x="498211" y="3229445"/>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6" name="Text Placeholder 3">
            <a:extLst>
              <a:ext uri="{FF2B5EF4-FFF2-40B4-BE49-F238E27FC236}">
                <a16:creationId xmlns:a16="http://schemas.microsoft.com/office/drawing/2014/main" id="{7E3A4250-6AAF-2E42-B282-1CA4DDFD1E2B}"/>
              </a:ext>
            </a:extLst>
          </p:cNvPr>
          <p:cNvSpPr>
            <a:spLocks noGrp="1"/>
          </p:cNvSpPr>
          <p:nvPr>
            <p:ph type="body" sz="quarter" idx="18" hasCustomPrompt="1"/>
          </p:nvPr>
        </p:nvSpPr>
        <p:spPr>
          <a:xfrm>
            <a:off x="498212" y="2880433"/>
            <a:ext cx="4097644" cy="343109"/>
          </a:xfrm>
        </p:spPr>
        <p:txBody>
          <a:bodyPr>
            <a:noAutofit/>
          </a:bodyPr>
          <a:lstStyle>
            <a:lvl1pPr marL="0" indent="0">
              <a:buNone/>
              <a:defRPr sz="2000" b="1"/>
            </a:lvl1pPr>
          </a:lstStyle>
          <a:p>
            <a:pPr lvl="0"/>
            <a:r>
              <a:rPr lang="en-US" dirty="0"/>
              <a:t>Edit bullet header</a:t>
            </a:r>
          </a:p>
        </p:txBody>
      </p:sp>
      <p:sp>
        <p:nvSpPr>
          <p:cNvPr id="17" name="Text Placeholder 5">
            <a:extLst>
              <a:ext uri="{FF2B5EF4-FFF2-40B4-BE49-F238E27FC236}">
                <a16:creationId xmlns:a16="http://schemas.microsoft.com/office/drawing/2014/main" id="{A7E95A35-0C46-2B4B-B643-F750757E3000}"/>
              </a:ext>
            </a:extLst>
          </p:cNvPr>
          <p:cNvSpPr>
            <a:spLocks noGrp="1"/>
          </p:cNvSpPr>
          <p:nvPr>
            <p:ph type="body" sz="quarter" idx="19" hasCustomPrompt="1"/>
          </p:nvPr>
        </p:nvSpPr>
        <p:spPr>
          <a:xfrm>
            <a:off x="498210" y="4528450"/>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8" name="Text Placeholder 3">
            <a:extLst>
              <a:ext uri="{FF2B5EF4-FFF2-40B4-BE49-F238E27FC236}">
                <a16:creationId xmlns:a16="http://schemas.microsoft.com/office/drawing/2014/main" id="{EF20C62F-04E6-AE40-96AC-089C6269533F}"/>
              </a:ext>
            </a:extLst>
          </p:cNvPr>
          <p:cNvSpPr>
            <a:spLocks noGrp="1"/>
          </p:cNvSpPr>
          <p:nvPr>
            <p:ph type="body" sz="quarter" idx="20" hasCustomPrompt="1"/>
          </p:nvPr>
        </p:nvSpPr>
        <p:spPr>
          <a:xfrm>
            <a:off x="498211" y="4179438"/>
            <a:ext cx="4097644" cy="343109"/>
          </a:xfrm>
        </p:spPr>
        <p:txBody>
          <a:bodyPr>
            <a:noAutofit/>
          </a:bodyPr>
          <a:lstStyle>
            <a:lvl1pPr marL="0" indent="0">
              <a:buNone/>
              <a:defRPr sz="2000" b="1"/>
            </a:lvl1pPr>
          </a:lstStyle>
          <a:p>
            <a:pPr lvl="0"/>
            <a:r>
              <a:rPr lang="en-US" dirty="0"/>
              <a:t>Edit bullet header</a:t>
            </a:r>
          </a:p>
        </p:txBody>
      </p:sp>
    </p:spTree>
    <p:extLst>
      <p:ext uri="{BB962C8B-B14F-4D97-AF65-F5344CB8AC3E}">
        <p14:creationId xmlns:p14="http://schemas.microsoft.com/office/powerpoint/2010/main" val="190831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bove-3 Contents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Content Placeholder 2">
            <a:extLst>
              <a:ext uri="{FF2B5EF4-FFF2-40B4-BE49-F238E27FC236}">
                <a16:creationId xmlns:a16="http://schemas.microsoft.com/office/drawing/2014/main" id="{CED170D1-0299-0F45-B77C-F90C87C8B19D}"/>
              </a:ext>
            </a:extLst>
          </p:cNvPr>
          <p:cNvSpPr>
            <a:spLocks noGrp="1"/>
          </p:cNvSpPr>
          <p:nvPr>
            <p:ph sz="half" idx="10" hasCustomPrompt="1"/>
          </p:nvPr>
        </p:nvSpPr>
        <p:spPr>
          <a:xfrm>
            <a:off x="3243137"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1" name="Text Placeholder 3">
            <a:extLst>
              <a:ext uri="{FF2B5EF4-FFF2-40B4-BE49-F238E27FC236}">
                <a16:creationId xmlns:a16="http://schemas.microsoft.com/office/drawing/2014/main" id="{D09B7535-70B4-A94A-AE8A-2F60BE2A1BCC}"/>
              </a:ext>
            </a:extLst>
          </p:cNvPr>
          <p:cNvSpPr>
            <a:spLocks noGrp="1"/>
          </p:cNvSpPr>
          <p:nvPr>
            <p:ph type="body" sz="quarter" idx="13" hasCustomPrompt="1"/>
          </p:nvPr>
        </p:nvSpPr>
        <p:spPr>
          <a:xfrm>
            <a:off x="495298" y="4156926"/>
            <a:ext cx="2589807" cy="343109"/>
          </a:xfrm>
        </p:spPr>
        <p:txBody>
          <a:bodyPr>
            <a:noAutofit/>
          </a:bodyPr>
          <a:lstStyle>
            <a:lvl1pPr marL="0" indent="0">
              <a:buNone/>
              <a:defRPr sz="2000" b="1"/>
            </a:lvl1pPr>
          </a:lstStyle>
          <a:p>
            <a:pPr lvl="0"/>
            <a:r>
              <a:rPr lang="en-US" dirty="0"/>
              <a:t>Edit bullet header</a:t>
            </a:r>
          </a:p>
        </p:txBody>
      </p:sp>
      <p:sp>
        <p:nvSpPr>
          <p:cNvPr id="13" name="Text Placeholder 3">
            <a:extLst>
              <a:ext uri="{FF2B5EF4-FFF2-40B4-BE49-F238E27FC236}">
                <a16:creationId xmlns:a16="http://schemas.microsoft.com/office/drawing/2014/main" id="{5D999953-C41A-3540-ABEA-06F001A1EBF2}"/>
              </a:ext>
            </a:extLst>
          </p:cNvPr>
          <p:cNvSpPr>
            <a:spLocks noGrp="1"/>
          </p:cNvSpPr>
          <p:nvPr>
            <p:ph type="body" sz="quarter" idx="15" hasCustomPrompt="1"/>
          </p:nvPr>
        </p:nvSpPr>
        <p:spPr>
          <a:xfrm>
            <a:off x="3243138" y="4156927"/>
            <a:ext cx="2589805" cy="343109"/>
          </a:xfrm>
        </p:spPr>
        <p:txBody>
          <a:bodyPr>
            <a:noAutofit/>
          </a:bodyPr>
          <a:lstStyle>
            <a:lvl1pPr marL="0" indent="0">
              <a:buNone/>
              <a:defRPr sz="2000" b="1"/>
            </a:lvl1pPr>
          </a:lstStyle>
          <a:p>
            <a:pPr lvl="0"/>
            <a:r>
              <a:rPr lang="en-US" dirty="0"/>
              <a:t>Edit bullet header</a:t>
            </a:r>
          </a:p>
        </p:txBody>
      </p:sp>
      <p:sp>
        <p:nvSpPr>
          <p:cNvPr id="14" name="Content Placeholder 2">
            <a:extLst>
              <a:ext uri="{FF2B5EF4-FFF2-40B4-BE49-F238E27FC236}">
                <a16:creationId xmlns:a16="http://schemas.microsoft.com/office/drawing/2014/main" id="{D5F335E0-55B2-7A48-B28B-07C7537D5A74}"/>
              </a:ext>
            </a:extLst>
          </p:cNvPr>
          <p:cNvSpPr>
            <a:spLocks noGrp="1"/>
          </p:cNvSpPr>
          <p:nvPr>
            <p:ph sz="half" idx="16" hasCustomPrompt="1"/>
          </p:nvPr>
        </p:nvSpPr>
        <p:spPr>
          <a:xfrm>
            <a:off x="5990973" y="1564313"/>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6" name="Text Placeholder 3">
            <a:extLst>
              <a:ext uri="{FF2B5EF4-FFF2-40B4-BE49-F238E27FC236}">
                <a16:creationId xmlns:a16="http://schemas.microsoft.com/office/drawing/2014/main" id="{F2A911A4-75C7-2141-A49A-9E72AEFFA378}"/>
              </a:ext>
            </a:extLst>
          </p:cNvPr>
          <p:cNvSpPr>
            <a:spLocks noGrp="1"/>
          </p:cNvSpPr>
          <p:nvPr>
            <p:ph type="body" sz="quarter" idx="18" hasCustomPrompt="1"/>
          </p:nvPr>
        </p:nvSpPr>
        <p:spPr>
          <a:xfrm>
            <a:off x="5990974" y="4156926"/>
            <a:ext cx="2589805" cy="343109"/>
          </a:xfrm>
        </p:spPr>
        <p:txBody>
          <a:bodyPr>
            <a:noAutofit/>
          </a:bodyPr>
          <a:lstStyle>
            <a:lvl1pPr marL="0" indent="0">
              <a:buNone/>
              <a:defRPr sz="2000" b="1"/>
            </a:lvl1pPr>
          </a:lstStyle>
          <a:p>
            <a:pPr lvl="0"/>
            <a:r>
              <a:rPr lang="en-US" dirty="0"/>
              <a:t>Edit bullet header</a:t>
            </a:r>
          </a:p>
        </p:txBody>
      </p:sp>
      <p:sp>
        <p:nvSpPr>
          <p:cNvPr id="17" name="Text Placeholder 6">
            <a:extLst>
              <a:ext uri="{FF2B5EF4-FFF2-40B4-BE49-F238E27FC236}">
                <a16:creationId xmlns:a16="http://schemas.microsoft.com/office/drawing/2014/main" id="{CB9F610D-A5E3-6541-93BA-16FD6FC21199}"/>
              </a:ext>
            </a:extLst>
          </p:cNvPr>
          <p:cNvSpPr>
            <a:spLocks noGrp="1"/>
          </p:cNvSpPr>
          <p:nvPr>
            <p:ph type="body" sz="quarter" idx="19" hasCustomPrompt="1"/>
          </p:nvPr>
        </p:nvSpPr>
        <p:spPr>
          <a:xfrm>
            <a:off x="495300" y="4569991"/>
            <a:ext cx="2598750" cy="1335509"/>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8" name="Text Placeholder 6">
            <a:extLst>
              <a:ext uri="{FF2B5EF4-FFF2-40B4-BE49-F238E27FC236}">
                <a16:creationId xmlns:a16="http://schemas.microsoft.com/office/drawing/2014/main" id="{EA57E971-FBB3-6343-B386-7497234A823C}"/>
              </a:ext>
            </a:extLst>
          </p:cNvPr>
          <p:cNvSpPr>
            <a:spLocks noGrp="1"/>
          </p:cNvSpPr>
          <p:nvPr>
            <p:ph type="body" sz="quarter" idx="20" hasCustomPrompt="1"/>
          </p:nvPr>
        </p:nvSpPr>
        <p:spPr>
          <a:xfrm>
            <a:off x="3234192"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9" name="Text Placeholder 6">
            <a:extLst>
              <a:ext uri="{FF2B5EF4-FFF2-40B4-BE49-F238E27FC236}">
                <a16:creationId xmlns:a16="http://schemas.microsoft.com/office/drawing/2014/main" id="{642FD190-E198-0942-A63D-1EC3865024F0}"/>
              </a:ext>
            </a:extLst>
          </p:cNvPr>
          <p:cNvSpPr>
            <a:spLocks noGrp="1"/>
          </p:cNvSpPr>
          <p:nvPr>
            <p:ph type="body" sz="quarter" idx="21" hasCustomPrompt="1"/>
          </p:nvPr>
        </p:nvSpPr>
        <p:spPr>
          <a:xfrm>
            <a:off x="5973084"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28503265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859651"/>
            <a:ext cx="7886700" cy="8302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837B0ABC-D162-774F-AB22-C297552B85B0}"/>
              </a:ext>
            </a:extLst>
          </p:cNvPr>
          <p:cNvSpPr>
            <a:spLocks noGrp="1"/>
          </p:cNvSpPr>
          <p:nvPr>
            <p:ph type="body" idx="1"/>
          </p:nvPr>
        </p:nvSpPr>
        <p:spPr>
          <a:xfrm>
            <a:off x="495300" y="1825626"/>
            <a:ext cx="7886700" cy="40782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Shape 12">
            <a:extLst>
              <a:ext uri="{FF2B5EF4-FFF2-40B4-BE49-F238E27FC236}">
                <a16:creationId xmlns:a16="http://schemas.microsoft.com/office/drawing/2014/main" id="{1968F84D-0F22-2547-B41D-9E3C84D2CEEB}"/>
              </a:ext>
            </a:extLst>
          </p:cNvPr>
          <p:cNvPicPr preferRelativeResize="0"/>
          <p:nvPr userDrawn="1"/>
        </p:nvPicPr>
        <p:blipFill rotWithShape="1">
          <a:blip r:embed="rId37">
            <a:alphaModFix/>
          </a:blip>
          <a:srcRect l="1002" r="1050"/>
          <a:stretch/>
        </p:blipFill>
        <p:spPr>
          <a:xfrm>
            <a:off x="-1" y="6118916"/>
            <a:ext cx="9144001" cy="739084"/>
          </a:xfrm>
          <a:prstGeom prst="rect">
            <a:avLst/>
          </a:prstGeom>
          <a:noFill/>
          <a:ln>
            <a:noFill/>
          </a:ln>
        </p:spPr>
      </p:pic>
      <p:pic>
        <p:nvPicPr>
          <p:cNvPr id="5" name="Picture 4">
            <a:extLst>
              <a:ext uri="{FF2B5EF4-FFF2-40B4-BE49-F238E27FC236}">
                <a16:creationId xmlns:a16="http://schemas.microsoft.com/office/drawing/2014/main" id="{9C19E09D-92EB-1943-AF00-32B6297910B9}"/>
              </a:ext>
            </a:extLst>
          </p:cNvPr>
          <p:cNvPicPr>
            <a:picLocks noChangeAspect="1"/>
          </p:cNvPicPr>
          <p:nvPr userDrawn="1"/>
        </p:nvPicPr>
        <p:blipFill>
          <a:blip r:embed="rId38"/>
          <a:stretch>
            <a:fillRect/>
          </a:stretch>
        </p:blipFill>
        <p:spPr>
          <a:xfrm>
            <a:off x="0" y="0"/>
            <a:ext cx="9144000" cy="705768"/>
          </a:xfrm>
          <a:prstGeom prst="rect">
            <a:avLst/>
          </a:prstGeom>
        </p:spPr>
      </p:pic>
    </p:spTree>
    <p:extLst>
      <p:ext uri="{BB962C8B-B14F-4D97-AF65-F5344CB8AC3E}">
        <p14:creationId xmlns:p14="http://schemas.microsoft.com/office/powerpoint/2010/main" val="871698674"/>
      </p:ext>
    </p:extLst>
  </p:cSld>
  <p:clrMap bg1="lt1" tx1="dk1" bg2="lt2" tx2="dk2" accent1="accent1" accent2="accent2" accent3="accent3" accent4="accent4" accent5="accent5" accent6="accent6" hlink="hlink" folHlink="folHlink"/>
  <p:sldLayoutIdLst>
    <p:sldLayoutId id="2147483661" r:id="rId1"/>
    <p:sldLayoutId id="2147483709" r:id="rId2"/>
    <p:sldLayoutId id="2147483692" r:id="rId3"/>
    <p:sldLayoutId id="2147483662" r:id="rId4"/>
    <p:sldLayoutId id="2147483673" r:id="rId5"/>
    <p:sldLayoutId id="2147483706" r:id="rId6"/>
    <p:sldLayoutId id="2147483707" r:id="rId7"/>
    <p:sldLayoutId id="2147483672" r:id="rId8"/>
    <p:sldLayoutId id="2147483691" r:id="rId9"/>
    <p:sldLayoutId id="2147483708" r:id="rId10"/>
    <p:sldLayoutId id="2147483693" r:id="rId11"/>
    <p:sldLayoutId id="2147483694" r:id="rId12"/>
    <p:sldLayoutId id="2147483664" r:id="rId13"/>
    <p:sldLayoutId id="2147483679" r:id="rId14"/>
    <p:sldLayoutId id="2147483674" r:id="rId15"/>
    <p:sldLayoutId id="2147483676" r:id="rId16"/>
    <p:sldLayoutId id="2147483695" r:id="rId17"/>
    <p:sldLayoutId id="2147483683" r:id="rId18"/>
    <p:sldLayoutId id="2147483678" r:id="rId19"/>
    <p:sldLayoutId id="2147483697" r:id="rId20"/>
    <p:sldLayoutId id="2147483698" r:id="rId21"/>
    <p:sldLayoutId id="2147483696" r:id="rId22"/>
    <p:sldLayoutId id="2147483699" r:id="rId23"/>
    <p:sldLayoutId id="2147483700" r:id="rId24"/>
    <p:sldLayoutId id="2147483687" r:id="rId25"/>
    <p:sldLayoutId id="2147483711" r:id="rId26"/>
    <p:sldLayoutId id="2147483701" r:id="rId27"/>
    <p:sldLayoutId id="2147483702" r:id="rId28"/>
    <p:sldLayoutId id="2147483703" r:id="rId29"/>
    <p:sldLayoutId id="2147483704" r:id="rId30"/>
    <p:sldLayoutId id="2147483705" r:id="rId31"/>
    <p:sldLayoutId id="2147483690" r:id="rId32"/>
    <p:sldLayoutId id="2147483681" r:id="rId33"/>
    <p:sldLayoutId id="2147483710" r:id="rId34"/>
    <p:sldLayoutId id="2147483667" r:id="rId35"/>
  </p:sldLayoutIdLst>
  <p:txStyles>
    <p:title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1" kern="1200">
          <a:solidFill>
            <a:srgbClr val="1A2E5A"/>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2400" kern="1200">
          <a:solidFill>
            <a:srgbClr val="1A2E5A"/>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2000" kern="1200">
          <a:solidFill>
            <a:srgbClr val="1A2E5A"/>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hyperlink" Target="https://bit.ly/2WaXd9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bit.ly/33Z6gxf"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anabeatrizprieto@gmail.com" TargetMode="External"/><Relationship Id="rId1" Type="http://schemas.openxmlformats.org/officeDocument/2006/relationships/slideLayout" Target="../slideLayouts/slideLayout24.xml"/><Relationship Id="rId6" Type="http://schemas.openxmlformats.org/officeDocument/2006/relationships/hyperlink" Target="mailto:claudiacarovera@gmail.com" TargetMode="Externa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lagium.com/"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hyperlink" Target="https://freeplagiarismchecker.pr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scholar.google.es/" TargetMode="External"/><Relationship Id="rId7" Type="http://schemas.openxmlformats.org/officeDocument/2006/relationships/hyperlink" Target="https://eric.ed.gov/" TargetMode="Externa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hyperlink" Target="https://scielo.org/" TargetMode="External"/><Relationship Id="rId5" Type="http://schemas.openxmlformats.org/officeDocument/2006/relationships/hyperlink" Target="https://www.redalyc.org/" TargetMode="External"/><Relationship Id="rId4" Type="http://schemas.openxmlformats.org/officeDocument/2006/relationships/hyperlink" Target="https://academic.microsoft.com/home" TargetMode="External"/><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www.citethisforme.com/es/apa/source-type" TargetMode="External"/><Relationship Id="rId2" Type="http://schemas.openxmlformats.org/officeDocument/2006/relationships/hyperlink" Target="https://scholar.google.es/" TargetMode="Externa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5.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bit.ly/33Z6gxf" TargetMode="External"/><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bit.ly/2noOpjK" TargetMode="Externa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zoom.us/j/659787890?status=success" TargetMode="External"/><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zoom.us/j/617363465?status=succes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g1.globo.com/bemestar/noticia/2016/01/e-se-eliminassemos-todos-os-mosquitos-transmissores-de-doencas.html"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https://glo.bo/2W8yL9e" TargetMode="External"/><Relationship Id="rId3" Type="http://schemas.openxmlformats.org/officeDocument/2006/relationships/image" Target="../media/image76.png"/><Relationship Id="rId7" Type="http://schemas.openxmlformats.org/officeDocument/2006/relationships/hyperlink" Target="http://g1.globo.com/bemestar/noticia/2016/01/e-se-eliminassemos-todos-os-mosquitos-transmissores-de-doencas.html" TargetMode="Externa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bitly.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bit.ly/33ZU5QP"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emf"/><Relationship Id="rId16"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6.emf"/><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35.xml"/><Relationship Id="rId5" Type="http://schemas.openxmlformats.org/officeDocument/2006/relationships/hyperlink" Target="https://bit.ly/341hDoI"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CD56-0A46-E944-9F1B-68D2CC19F6E0}"/>
              </a:ext>
            </a:extLst>
          </p:cNvPr>
          <p:cNvSpPr>
            <a:spLocks noGrp="1"/>
          </p:cNvSpPr>
          <p:nvPr>
            <p:ph type="ctrTitle"/>
          </p:nvPr>
        </p:nvSpPr>
        <p:spPr>
          <a:xfrm>
            <a:off x="2730500" y="1280160"/>
            <a:ext cx="5999252" cy="1142763"/>
          </a:xfrm>
        </p:spPr>
        <p:txBody>
          <a:bodyPr>
            <a:normAutofit/>
          </a:bodyPr>
          <a:lstStyle/>
          <a:p>
            <a:r>
              <a:rPr lang="es-AR" sz="2900" dirty="0" err="1"/>
              <a:t>Webinar</a:t>
            </a:r>
            <a:r>
              <a:rPr lang="es-AR" sz="2900" dirty="0"/>
              <a:t> 6 – Redacción del reporte de investigación.</a:t>
            </a:r>
          </a:p>
        </p:txBody>
      </p:sp>
      <p:sp>
        <p:nvSpPr>
          <p:cNvPr id="3" name="Subtitle 2">
            <a:extLst>
              <a:ext uri="{FF2B5EF4-FFF2-40B4-BE49-F238E27FC236}">
                <a16:creationId xmlns:a16="http://schemas.microsoft.com/office/drawing/2014/main" id="{622DEC46-3C15-134B-A387-23244E1323B7}"/>
              </a:ext>
            </a:extLst>
          </p:cNvPr>
          <p:cNvSpPr>
            <a:spLocks noGrp="1"/>
          </p:cNvSpPr>
          <p:nvPr>
            <p:ph type="subTitle" idx="1"/>
          </p:nvPr>
        </p:nvSpPr>
        <p:spPr>
          <a:xfrm>
            <a:off x="3150656" y="2983493"/>
            <a:ext cx="5090235" cy="1309105"/>
          </a:xfrm>
        </p:spPr>
        <p:txBody>
          <a:bodyPr>
            <a:normAutofit fontScale="85000" lnSpcReduction="20000"/>
          </a:bodyPr>
          <a:lstStyle/>
          <a:p>
            <a:pPr>
              <a:lnSpc>
                <a:spcPct val="120000"/>
              </a:lnSpc>
            </a:pPr>
            <a:r>
              <a:rPr lang="es-AR" b="1" dirty="0"/>
              <a:t>Secciones del informe o reporte de investigación. Formato APA para citas en el texto, bibliografía. Plagio.</a:t>
            </a:r>
          </a:p>
        </p:txBody>
      </p:sp>
      <p:sp>
        <p:nvSpPr>
          <p:cNvPr id="4" name="Text Placeholder 3">
            <a:extLst>
              <a:ext uri="{FF2B5EF4-FFF2-40B4-BE49-F238E27FC236}">
                <a16:creationId xmlns:a16="http://schemas.microsoft.com/office/drawing/2014/main" id="{AB8E5D8E-FA12-8249-8BD3-08AB2E2D7BFE}"/>
              </a:ext>
            </a:extLst>
          </p:cNvPr>
          <p:cNvSpPr>
            <a:spLocks noGrp="1"/>
          </p:cNvSpPr>
          <p:nvPr>
            <p:ph type="body" sz="quarter" idx="10"/>
          </p:nvPr>
        </p:nvSpPr>
        <p:spPr>
          <a:xfrm>
            <a:off x="3520106" y="4630398"/>
            <a:ext cx="4351337" cy="809625"/>
          </a:xfrm>
        </p:spPr>
        <p:txBody>
          <a:bodyPr/>
          <a:lstStyle/>
          <a:p>
            <a:pPr lvl="0">
              <a:spcBef>
                <a:spcPts val="0"/>
              </a:spcBef>
              <a:buSzPts val="2500"/>
            </a:pPr>
            <a:r>
              <a:rPr lang="es-AR" dirty="0"/>
              <a:t>2019 - 2020</a:t>
            </a:r>
          </a:p>
        </p:txBody>
      </p:sp>
      <p:sp>
        <p:nvSpPr>
          <p:cNvPr id="5"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6"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Tree>
    <p:extLst>
      <p:ext uri="{BB962C8B-B14F-4D97-AF65-F5344CB8AC3E}">
        <p14:creationId xmlns:p14="http://schemas.microsoft.com/office/powerpoint/2010/main" val="41505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Cantidad de palabras</a:t>
            </a:r>
          </a:p>
        </p:txBody>
      </p:sp>
      <p:sp>
        <p:nvSpPr>
          <p:cNvPr id="4" name="Marcador de contenido 3">
            <a:extLst>
              <a:ext uri="{FF2B5EF4-FFF2-40B4-BE49-F238E27FC236}">
                <a16:creationId xmlns:a16="http://schemas.microsoft.com/office/drawing/2014/main" id="{EACB9BC2-3083-4A48-8969-09AE97AEC6B8}"/>
              </a:ext>
            </a:extLst>
          </p:cNvPr>
          <p:cNvSpPr>
            <a:spLocks noGrp="1"/>
          </p:cNvSpPr>
          <p:nvPr>
            <p:ph sz="half" idx="10"/>
          </p:nvPr>
        </p:nvSpPr>
        <p:spPr>
          <a:xfrm>
            <a:off x="5323840" y="1719442"/>
            <a:ext cx="3525519" cy="4134452"/>
          </a:xfrm>
        </p:spPr>
        <p:txBody>
          <a:bodyPr>
            <a:normAutofit fontScale="92500" lnSpcReduction="20000"/>
          </a:bodyPr>
          <a:lstStyle/>
          <a:p>
            <a:pPr marL="457200" indent="-457200">
              <a:lnSpc>
                <a:spcPct val="100000"/>
              </a:lnSpc>
              <a:spcBef>
                <a:spcPts val="1200"/>
              </a:spcBef>
              <a:buFont typeface="+mj-lt"/>
              <a:buAutoNum type="arabicPeriod"/>
            </a:pPr>
            <a:r>
              <a:rPr lang="es-AR" b="0" dirty="0"/>
              <a:t>Seleccionar el texto que necesito conocer el número de palabras.</a:t>
            </a:r>
          </a:p>
          <a:p>
            <a:pPr marL="457200" indent="-457200">
              <a:lnSpc>
                <a:spcPct val="100000"/>
              </a:lnSpc>
              <a:spcBef>
                <a:spcPts val="1200"/>
              </a:spcBef>
              <a:buFont typeface="+mj-lt"/>
              <a:buAutoNum type="arabicPeriod"/>
            </a:pPr>
            <a:r>
              <a:rPr lang="es-AR" b="0" dirty="0"/>
              <a:t>Clic en la barra inferior izquierda en el número de palabras. </a:t>
            </a:r>
          </a:p>
          <a:p>
            <a:pPr marL="976313" lvl="1" indent="-457200">
              <a:lnSpc>
                <a:spcPct val="100000"/>
              </a:lnSpc>
              <a:spcBef>
                <a:spcPts val="1200"/>
              </a:spcBef>
              <a:buFont typeface="+mj-lt"/>
              <a:buAutoNum type="arabicPeriod"/>
            </a:pPr>
            <a:r>
              <a:rPr lang="es-AR" sz="1900" dirty="0"/>
              <a:t>El número menor corresponde al texto seleccionado. Ej. Resumen, en éste caso.</a:t>
            </a:r>
          </a:p>
          <a:p>
            <a:pPr marL="976313" lvl="1" indent="-457200">
              <a:lnSpc>
                <a:spcPct val="100000"/>
              </a:lnSpc>
              <a:spcBef>
                <a:spcPts val="1200"/>
              </a:spcBef>
              <a:buFont typeface="+mj-lt"/>
              <a:buAutoNum type="arabicPeriod"/>
            </a:pPr>
            <a:r>
              <a:rPr lang="es-AR" sz="1900" b="0" dirty="0"/>
              <a:t>El número mayor corresponde a todas las palabras del documento.</a:t>
            </a:r>
          </a:p>
        </p:txBody>
      </p:sp>
      <p:pic>
        <p:nvPicPr>
          <p:cNvPr id="10" name="Marcador de contenido 9">
            <a:extLst>
              <a:ext uri="{FF2B5EF4-FFF2-40B4-BE49-F238E27FC236}">
                <a16:creationId xmlns:a16="http://schemas.microsoft.com/office/drawing/2014/main" id="{A2E2D6F3-ED87-4364-9482-ED1DDF01596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367699" y="1719442"/>
            <a:ext cx="4568125" cy="4135437"/>
          </a:xfrm>
          <a:prstGeom prst="rect">
            <a:avLst/>
          </a:prstGeom>
        </p:spPr>
      </p:pic>
      <p:sp>
        <p:nvSpPr>
          <p:cNvPr id="6" name="Rectángulo 5">
            <a:extLst>
              <a:ext uri="{FF2B5EF4-FFF2-40B4-BE49-F238E27FC236}">
                <a16:creationId xmlns:a16="http://schemas.microsoft.com/office/drawing/2014/main" id="{BA1640AD-35E3-4B71-814D-F29C2DA7A9FE}"/>
              </a:ext>
            </a:extLst>
          </p:cNvPr>
          <p:cNvSpPr/>
          <p:nvPr/>
        </p:nvSpPr>
        <p:spPr>
          <a:xfrm>
            <a:off x="843280" y="5445760"/>
            <a:ext cx="74168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2" name="Conector recto de flecha 11">
            <a:extLst>
              <a:ext uri="{FF2B5EF4-FFF2-40B4-BE49-F238E27FC236}">
                <a16:creationId xmlns:a16="http://schemas.microsoft.com/office/drawing/2014/main" id="{AC9D0D11-7022-45EB-9D0F-6E1880A9D838}"/>
              </a:ext>
            </a:extLst>
          </p:cNvPr>
          <p:cNvCxnSpPr>
            <a:endCxn id="6" idx="3"/>
          </p:cNvCxnSpPr>
          <p:nvPr/>
        </p:nvCxnSpPr>
        <p:spPr>
          <a:xfrm rot="10800000" flipV="1">
            <a:off x="1584960" y="2926080"/>
            <a:ext cx="3738880" cy="2621280"/>
          </a:xfrm>
          <a:prstGeom prst="curvedConnector3">
            <a:avLst>
              <a:gd name="adj1" fmla="val 24185"/>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9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182881" y="812800"/>
            <a:ext cx="8799600" cy="805042"/>
          </a:xfrm>
        </p:spPr>
        <p:txBody>
          <a:bodyPr>
            <a:noAutofit/>
          </a:bodyPr>
          <a:lstStyle/>
          <a:p>
            <a:r>
              <a:rPr lang="es-AR" sz="2800" dirty="0"/>
              <a:t>Cantidad de palabras y caracteres (con o sin espacios)</a:t>
            </a:r>
          </a:p>
        </p:txBody>
      </p:sp>
      <p:pic>
        <p:nvPicPr>
          <p:cNvPr id="13" name="Marcador de contenido 12">
            <a:extLst>
              <a:ext uri="{FF2B5EF4-FFF2-40B4-BE49-F238E27FC236}">
                <a16:creationId xmlns:a16="http://schemas.microsoft.com/office/drawing/2014/main" id="{DBAACBAB-50C6-4F52-9600-1CB4BAABC25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2173474" y="1752038"/>
            <a:ext cx="4839141" cy="4134451"/>
          </a:xfrm>
          <a:prstGeom prst="rect">
            <a:avLst/>
          </a:prstGeom>
        </p:spPr>
      </p:pic>
      <p:sp>
        <p:nvSpPr>
          <p:cNvPr id="14" name="Rectángulo 13">
            <a:extLst>
              <a:ext uri="{FF2B5EF4-FFF2-40B4-BE49-F238E27FC236}">
                <a16:creationId xmlns:a16="http://schemas.microsoft.com/office/drawing/2014/main" id="{276A8B15-A9B4-4BA8-BF97-0FC696977728}"/>
              </a:ext>
            </a:extLst>
          </p:cNvPr>
          <p:cNvSpPr/>
          <p:nvPr/>
        </p:nvSpPr>
        <p:spPr>
          <a:xfrm>
            <a:off x="2711953" y="5703610"/>
            <a:ext cx="74168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6770AEC1-7C32-4CBA-9807-91CDBC6DE4B5}"/>
              </a:ext>
            </a:extLst>
          </p:cNvPr>
          <p:cNvSpPr/>
          <p:nvPr/>
        </p:nvSpPr>
        <p:spPr>
          <a:xfrm>
            <a:off x="91441" y="4235656"/>
            <a:ext cx="1737359" cy="1477328"/>
          </a:xfrm>
          <a:prstGeom prst="rect">
            <a:avLst/>
          </a:prstGeom>
        </p:spPr>
        <p:txBody>
          <a:bodyPr wrap="square">
            <a:spAutoFit/>
          </a:bodyPr>
          <a:lstStyle/>
          <a:p>
            <a:pPr marL="263525" indent="-263525">
              <a:lnSpc>
                <a:spcPct val="100000"/>
              </a:lnSpc>
              <a:spcBef>
                <a:spcPts val="1200"/>
              </a:spcBef>
              <a:buFont typeface="+mj-lt"/>
              <a:buAutoNum type="arabicPeriod"/>
            </a:pPr>
            <a:r>
              <a:rPr lang="es-AR" dirty="0"/>
              <a:t>Con el texto seleccionado hacemos clic en el número de palabras</a:t>
            </a:r>
          </a:p>
        </p:txBody>
      </p:sp>
      <p:cxnSp>
        <p:nvCxnSpPr>
          <p:cNvPr id="16" name="Conector recto de flecha 15">
            <a:extLst>
              <a:ext uri="{FF2B5EF4-FFF2-40B4-BE49-F238E27FC236}">
                <a16:creationId xmlns:a16="http://schemas.microsoft.com/office/drawing/2014/main" id="{07EFF9B8-D4C0-4144-BA5D-6C79CB635269}"/>
              </a:ext>
            </a:extLst>
          </p:cNvPr>
          <p:cNvCxnSpPr>
            <a:stCxn id="11" idx="3"/>
            <a:endCxn id="14" idx="1"/>
          </p:cNvCxnSpPr>
          <p:nvPr/>
        </p:nvCxnSpPr>
        <p:spPr>
          <a:xfrm>
            <a:off x="1828800" y="4974320"/>
            <a:ext cx="883153" cy="8308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043E2002-C41D-409D-A31F-A85AE15B8556}"/>
              </a:ext>
            </a:extLst>
          </p:cNvPr>
          <p:cNvSpPr/>
          <p:nvPr/>
        </p:nvSpPr>
        <p:spPr>
          <a:xfrm>
            <a:off x="7012616" y="3080480"/>
            <a:ext cx="1969866" cy="2031325"/>
          </a:xfrm>
          <a:prstGeom prst="rect">
            <a:avLst/>
          </a:prstGeom>
        </p:spPr>
        <p:txBody>
          <a:bodyPr wrap="square">
            <a:spAutoFit/>
          </a:bodyPr>
          <a:lstStyle/>
          <a:p>
            <a:pPr marL="342900" indent="-342900">
              <a:lnSpc>
                <a:spcPct val="100000"/>
              </a:lnSpc>
              <a:spcBef>
                <a:spcPts val="1200"/>
              </a:spcBef>
              <a:buFont typeface="+mj-lt"/>
              <a:buAutoNum type="arabicPeriod" startAt="2"/>
            </a:pPr>
            <a:r>
              <a:rPr lang="es-AR" dirty="0"/>
              <a:t>Se abrirá un menú contextual con los datos de páginas, palabras, caracteres, etc.</a:t>
            </a:r>
          </a:p>
        </p:txBody>
      </p:sp>
      <p:cxnSp>
        <p:nvCxnSpPr>
          <p:cNvPr id="19" name="Conector recto de flecha 18">
            <a:extLst>
              <a:ext uri="{FF2B5EF4-FFF2-40B4-BE49-F238E27FC236}">
                <a16:creationId xmlns:a16="http://schemas.microsoft.com/office/drawing/2014/main" id="{EBC2FAA2-EA16-4FE0-8121-9C5B3674F165}"/>
              </a:ext>
            </a:extLst>
          </p:cNvPr>
          <p:cNvCxnSpPr>
            <a:cxnSpLocks/>
          </p:cNvCxnSpPr>
          <p:nvPr/>
        </p:nvCxnSpPr>
        <p:spPr>
          <a:xfrm flipH="1" flipV="1">
            <a:off x="5242560" y="3708400"/>
            <a:ext cx="2072641" cy="264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25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44422"/>
            <a:ext cx="8085483" cy="763976"/>
          </a:xfrm>
        </p:spPr>
        <p:txBody>
          <a:bodyPr>
            <a:noAutofit/>
          </a:bodyPr>
          <a:lstStyle/>
          <a:p>
            <a:r>
              <a:rPr lang="es-AR" sz="2800" dirty="0"/>
              <a:t>Plantillas prediseñadas (</a:t>
            </a:r>
            <a:r>
              <a:rPr lang="es-AR" sz="2800" dirty="0" err="1"/>
              <a:t>Template</a:t>
            </a:r>
            <a:r>
              <a:rPr lang="es-AR" sz="2800" dirty="0"/>
              <a:t>) para elaborar el Reporte de Investigación</a:t>
            </a:r>
          </a:p>
        </p:txBody>
      </p:sp>
      <p:sp>
        <p:nvSpPr>
          <p:cNvPr id="6" name="Marcador de contenido 5">
            <a:extLst>
              <a:ext uri="{FF2B5EF4-FFF2-40B4-BE49-F238E27FC236}">
                <a16:creationId xmlns:a16="http://schemas.microsoft.com/office/drawing/2014/main" id="{78206C65-BB6C-4A6B-8E38-F51B76C156B7}"/>
              </a:ext>
            </a:extLst>
          </p:cNvPr>
          <p:cNvSpPr>
            <a:spLocks noGrp="1"/>
          </p:cNvSpPr>
          <p:nvPr>
            <p:ph sz="half" idx="10"/>
          </p:nvPr>
        </p:nvSpPr>
        <p:spPr>
          <a:xfrm>
            <a:off x="5273039" y="1989641"/>
            <a:ext cx="3307743" cy="1901639"/>
          </a:xfrm>
        </p:spPr>
        <p:txBody>
          <a:bodyPr>
            <a:normAutofit fontScale="70000" lnSpcReduction="20000"/>
          </a:bodyPr>
          <a:lstStyle/>
          <a:p>
            <a:pPr>
              <a:lnSpc>
                <a:spcPct val="120000"/>
              </a:lnSpc>
            </a:pPr>
            <a:r>
              <a:rPr lang="es-AR" b="0" dirty="0"/>
              <a:t>Descargar plantillas con el formato prediseñado (</a:t>
            </a:r>
            <a:r>
              <a:rPr lang="es-AR" b="0" dirty="0" err="1"/>
              <a:t>templates</a:t>
            </a:r>
            <a:r>
              <a:rPr lang="es-AR" b="0" dirty="0"/>
              <a:t>) </a:t>
            </a:r>
          </a:p>
          <a:p>
            <a:pPr>
              <a:lnSpc>
                <a:spcPct val="120000"/>
              </a:lnSpc>
            </a:pPr>
            <a:endParaRPr lang="es-AR" b="0" dirty="0"/>
          </a:p>
          <a:p>
            <a:pPr>
              <a:lnSpc>
                <a:spcPct val="120000"/>
              </a:lnSpc>
            </a:pPr>
            <a:r>
              <a:rPr lang="es-AR" b="0" dirty="0"/>
              <a:t>Verificar el grupo de edades de los estudiantes</a:t>
            </a:r>
          </a:p>
        </p:txBody>
      </p:sp>
      <p:pic>
        <p:nvPicPr>
          <p:cNvPr id="20" name="Marcador de contenido 19">
            <a:extLst>
              <a:ext uri="{FF2B5EF4-FFF2-40B4-BE49-F238E27FC236}">
                <a16:creationId xmlns:a16="http://schemas.microsoft.com/office/drawing/2014/main" id="{8D80A284-19C9-42F9-9B42-E8FA078FCE0D}"/>
              </a:ext>
            </a:extLst>
          </p:cNvPr>
          <p:cNvPicPr>
            <a:picLocks noGrp="1" noChangeAspect="1"/>
          </p:cNvPicPr>
          <p:nvPr>
            <p:ph sz="half" idx="1"/>
          </p:nvPr>
        </p:nvPicPr>
        <p:blipFill rotWithShape="1">
          <a:blip r:embed="rId3"/>
          <a:srcRect b="4606"/>
          <a:stretch/>
        </p:blipFill>
        <p:spPr>
          <a:xfrm>
            <a:off x="363974" y="1605695"/>
            <a:ext cx="3989236" cy="4419185"/>
          </a:xfrm>
          <a:prstGeom prst="rect">
            <a:avLst/>
          </a:prstGeom>
        </p:spPr>
      </p:pic>
      <p:sp>
        <p:nvSpPr>
          <p:cNvPr id="15" name="Rectángulo 14">
            <a:extLst>
              <a:ext uri="{FF2B5EF4-FFF2-40B4-BE49-F238E27FC236}">
                <a16:creationId xmlns:a16="http://schemas.microsoft.com/office/drawing/2014/main" id="{C20C8D41-0806-450B-A3AF-1A4344A1BC6B}"/>
              </a:ext>
            </a:extLst>
          </p:cNvPr>
          <p:cNvSpPr/>
          <p:nvPr/>
        </p:nvSpPr>
        <p:spPr>
          <a:xfrm>
            <a:off x="1371600" y="4914368"/>
            <a:ext cx="2981610" cy="478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21" name="Conector recto de flecha 20">
            <a:extLst>
              <a:ext uri="{FF2B5EF4-FFF2-40B4-BE49-F238E27FC236}">
                <a16:creationId xmlns:a16="http://schemas.microsoft.com/office/drawing/2014/main" id="{7E0937BA-8539-4F55-AEC5-07BE39752FC0}"/>
              </a:ext>
            </a:extLst>
          </p:cNvPr>
          <p:cNvCxnSpPr>
            <a:cxnSpLocks/>
            <a:endCxn id="15" idx="3"/>
          </p:cNvCxnSpPr>
          <p:nvPr/>
        </p:nvCxnSpPr>
        <p:spPr>
          <a:xfrm flipH="1">
            <a:off x="4353210" y="2854960"/>
            <a:ext cx="1275430" cy="22986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B2FC2A05-9167-4669-A5BC-5C27413DD055}"/>
              </a:ext>
            </a:extLst>
          </p:cNvPr>
          <p:cNvSpPr/>
          <p:nvPr/>
        </p:nvSpPr>
        <p:spPr>
          <a:xfrm>
            <a:off x="5428142" y="1589829"/>
            <a:ext cx="2443041" cy="369332"/>
          </a:xfrm>
          <a:prstGeom prst="rect">
            <a:avLst/>
          </a:prstGeom>
        </p:spPr>
        <p:txBody>
          <a:bodyPr wrap="none">
            <a:spAutoFit/>
          </a:bodyPr>
          <a:lstStyle/>
          <a:p>
            <a:r>
              <a:rPr lang="es-AR" dirty="0">
                <a:hlinkClick r:id="rId4"/>
              </a:rPr>
              <a:t>https://bit.ly/2WaXd9U</a:t>
            </a:r>
            <a:r>
              <a:rPr lang="es-AR" dirty="0"/>
              <a:t> </a:t>
            </a:r>
          </a:p>
        </p:txBody>
      </p:sp>
      <p:pic>
        <p:nvPicPr>
          <p:cNvPr id="27" name="Imagen 26">
            <a:extLst>
              <a:ext uri="{FF2B5EF4-FFF2-40B4-BE49-F238E27FC236}">
                <a16:creationId xmlns:a16="http://schemas.microsoft.com/office/drawing/2014/main" id="{F848A377-93E9-43E9-AF92-CB7AC4E5DDB5}"/>
              </a:ext>
            </a:extLst>
          </p:cNvPr>
          <p:cNvPicPr>
            <a:picLocks noChangeAspect="1"/>
          </p:cNvPicPr>
          <p:nvPr/>
        </p:nvPicPr>
        <p:blipFill rotWithShape="1">
          <a:blip r:embed="rId5"/>
          <a:srcRect l="6444" t="12173" r="41000" b="26593"/>
          <a:stretch/>
        </p:blipFill>
        <p:spPr>
          <a:xfrm>
            <a:off x="5360836" y="3955591"/>
            <a:ext cx="2840420" cy="1861586"/>
          </a:xfrm>
          <a:prstGeom prst="rect">
            <a:avLst/>
          </a:prstGeom>
        </p:spPr>
      </p:pic>
    </p:spTree>
    <p:extLst>
      <p:ext uri="{BB962C8B-B14F-4D97-AF65-F5344CB8AC3E}">
        <p14:creationId xmlns:p14="http://schemas.microsoft.com/office/powerpoint/2010/main" val="330298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18B261D2-2ECC-4806-970B-2D6993A8780F}"/>
              </a:ext>
            </a:extLst>
          </p:cNvPr>
          <p:cNvSpPr>
            <a:spLocks noGrp="1"/>
          </p:cNvSpPr>
          <p:nvPr>
            <p:ph type="title"/>
          </p:nvPr>
        </p:nvSpPr>
        <p:spPr/>
        <p:txBody>
          <a:bodyPr>
            <a:normAutofit fontScale="90000"/>
          </a:bodyPr>
          <a:lstStyle/>
          <a:p>
            <a:r>
              <a:rPr lang="es-AR" dirty="0"/>
              <a:t>Resumen</a:t>
            </a:r>
          </a:p>
        </p:txBody>
      </p:sp>
      <p:sp>
        <p:nvSpPr>
          <p:cNvPr id="6" name="Marcador de contenido 5">
            <a:extLst>
              <a:ext uri="{FF2B5EF4-FFF2-40B4-BE49-F238E27FC236}">
                <a16:creationId xmlns:a16="http://schemas.microsoft.com/office/drawing/2014/main" id="{53E03505-2F27-4BAA-B937-59216A144225}"/>
              </a:ext>
            </a:extLst>
          </p:cNvPr>
          <p:cNvSpPr>
            <a:spLocks noGrp="1"/>
          </p:cNvSpPr>
          <p:nvPr>
            <p:ph sz="half" idx="10"/>
          </p:nvPr>
        </p:nvSpPr>
        <p:spPr>
          <a:xfrm>
            <a:off x="5372787" y="1635760"/>
            <a:ext cx="3496893" cy="4308035"/>
          </a:xfrm>
        </p:spPr>
        <p:txBody>
          <a:bodyPr>
            <a:normAutofit fontScale="92500"/>
          </a:bodyPr>
          <a:lstStyle/>
          <a:p>
            <a:pPr>
              <a:lnSpc>
                <a:spcPct val="100000"/>
              </a:lnSpc>
            </a:pPr>
            <a:r>
              <a:rPr lang="es-AR" b="0" dirty="0"/>
              <a:t>Escriba una breve descripción del informe (máximo 250 palabras), que resuma:</a:t>
            </a:r>
          </a:p>
          <a:p>
            <a:pPr marL="342900" indent="-342900">
              <a:lnSpc>
                <a:spcPct val="100000"/>
              </a:lnSpc>
              <a:buFont typeface="Arial" panose="020B0604020202020204" pitchFamily="34" charset="0"/>
              <a:buChar char="•"/>
            </a:pPr>
            <a:r>
              <a:rPr lang="es-AR" b="0" dirty="0"/>
              <a:t>el propósito del proyecto, </a:t>
            </a:r>
          </a:p>
          <a:p>
            <a:pPr marL="342900" indent="-342900">
              <a:lnSpc>
                <a:spcPct val="100000"/>
              </a:lnSpc>
              <a:buFont typeface="Arial" panose="020B0604020202020204" pitchFamily="34" charset="0"/>
              <a:buChar char="•"/>
            </a:pPr>
            <a:r>
              <a:rPr lang="es-AR" b="0" dirty="0"/>
              <a:t>la hipótesis, </a:t>
            </a:r>
          </a:p>
          <a:p>
            <a:pPr marL="342900" indent="-342900">
              <a:lnSpc>
                <a:spcPct val="100000"/>
              </a:lnSpc>
              <a:buFont typeface="Arial" panose="020B0604020202020204" pitchFamily="34" charset="0"/>
              <a:buChar char="•"/>
            </a:pPr>
            <a:r>
              <a:rPr lang="es-AR" b="0" dirty="0"/>
              <a:t>procedimientos, </a:t>
            </a:r>
          </a:p>
          <a:p>
            <a:pPr marL="342900" indent="-342900">
              <a:lnSpc>
                <a:spcPct val="100000"/>
              </a:lnSpc>
              <a:buFont typeface="Arial" panose="020B0604020202020204" pitchFamily="34" charset="0"/>
              <a:buChar char="•"/>
            </a:pPr>
            <a:r>
              <a:rPr lang="es-AR" b="0" dirty="0"/>
              <a:t>principales resultados y </a:t>
            </a:r>
          </a:p>
          <a:p>
            <a:pPr marL="342900" indent="-342900">
              <a:lnSpc>
                <a:spcPct val="100000"/>
              </a:lnSpc>
              <a:buFont typeface="Arial" panose="020B0604020202020204" pitchFamily="34" charset="0"/>
              <a:buChar char="•"/>
            </a:pPr>
            <a:r>
              <a:rPr lang="es-AR" b="0" dirty="0"/>
              <a:t>conclusiones.</a:t>
            </a:r>
          </a:p>
        </p:txBody>
      </p:sp>
      <p:pic>
        <p:nvPicPr>
          <p:cNvPr id="12" name="Marcador de contenido 11">
            <a:extLst>
              <a:ext uri="{FF2B5EF4-FFF2-40B4-BE49-F238E27FC236}">
                <a16:creationId xmlns:a16="http://schemas.microsoft.com/office/drawing/2014/main" id="{72D4D7A1-FC4B-402C-8520-2F8F95D344F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44780" y="1455089"/>
            <a:ext cx="5079038" cy="4518991"/>
          </a:xfrm>
          <a:prstGeom prst="rect">
            <a:avLst/>
          </a:prstGeom>
        </p:spPr>
      </p:pic>
    </p:spTree>
    <p:extLst>
      <p:ext uri="{BB962C8B-B14F-4D97-AF65-F5344CB8AC3E}">
        <p14:creationId xmlns:p14="http://schemas.microsoft.com/office/powerpoint/2010/main" val="4075638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4" name="Título 3">
            <a:extLst>
              <a:ext uri="{FF2B5EF4-FFF2-40B4-BE49-F238E27FC236}">
                <a16:creationId xmlns:a16="http://schemas.microsoft.com/office/drawing/2014/main" id="{20898566-9D7B-424E-961F-56F4347217D9}"/>
              </a:ext>
            </a:extLst>
          </p:cNvPr>
          <p:cNvSpPr>
            <a:spLocks noGrp="1"/>
          </p:cNvSpPr>
          <p:nvPr>
            <p:ph type="title"/>
          </p:nvPr>
        </p:nvSpPr>
        <p:spPr/>
        <p:txBody>
          <a:bodyPr>
            <a:normAutofit fontScale="90000"/>
          </a:bodyPr>
          <a:lstStyle/>
          <a:p>
            <a:r>
              <a:rPr lang="es-AR" dirty="0"/>
              <a:t>Título</a:t>
            </a:r>
          </a:p>
        </p:txBody>
      </p:sp>
      <p:sp>
        <p:nvSpPr>
          <p:cNvPr id="7" name="Marcador de contenido 6">
            <a:extLst>
              <a:ext uri="{FF2B5EF4-FFF2-40B4-BE49-F238E27FC236}">
                <a16:creationId xmlns:a16="http://schemas.microsoft.com/office/drawing/2014/main" id="{1D77107B-2A35-469C-83F1-25E755743443}"/>
              </a:ext>
            </a:extLst>
          </p:cNvPr>
          <p:cNvSpPr>
            <a:spLocks noGrp="1"/>
          </p:cNvSpPr>
          <p:nvPr>
            <p:ph sz="half" idx="10"/>
          </p:nvPr>
        </p:nvSpPr>
        <p:spPr>
          <a:xfrm>
            <a:off x="5181600" y="1752240"/>
            <a:ext cx="3676664" cy="4292959"/>
          </a:xfrm>
        </p:spPr>
        <p:txBody>
          <a:bodyPr>
            <a:normAutofit fontScale="85000" lnSpcReduction="10000"/>
          </a:bodyPr>
          <a:lstStyle/>
          <a:p>
            <a:pPr>
              <a:lnSpc>
                <a:spcPct val="110000"/>
              </a:lnSpc>
            </a:pPr>
            <a:r>
              <a:rPr lang="es-AR" b="0" dirty="0"/>
              <a:t>Incluya en la página de título:</a:t>
            </a:r>
          </a:p>
          <a:p>
            <a:pPr marL="342900" indent="-342900">
              <a:lnSpc>
                <a:spcPct val="110000"/>
              </a:lnSpc>
              <a:buFont typeface="Arial" panose="020B0604020202020204" pitchFamily="34" charset="0"/>
              <a:buChar char="•"/>
            </a:pPr>
            <a:r>
              <a:rPr lang="es-AR" sz="2200" b="0" dirty="0"/>
              <a:t>Título del informe. </a:t>
            </a:r>
          </a:p>
          <a:p>
            <a:pPr marL="342900" indent="-342900">
              <a:lnSpc>
                <a:spcPct val="110000"/>
              </a:lnSpc>
              <a:buFont typeface="Arial" panose="020B0604020202020204" pitchFamily="34" charset="0"/>
              <a:buChar char="•"/>
            </a:pPr>
            <a:r>
              <a:rPr lang="es-AR" sz="2200" b="0" dirty="0"/>
              <a:t>Apellido y Nombres de los estudiantes.</a:t>
            </a:r>
          </a:p>
          <a:p>
            <a:pPr marL="862013" lvl="1" indent="-342900">
              <a:lnSpc>
                <a:spcPct val="110000"/>
              </a:lnSpc>
            </a:pPr>
            <a:r>
              <a:rPr lang="es-AR" sz="1900" dirty="0"/>
              <a:t>S</a:t>
            </a:r>
            <a:r>
              <a:rPr lang="es-AR" sz="1900" b="0" dirty="0"/>
              <a:t>i tiene el consentimiento de los padres</a:t>
            </a:r>
            <a:r>
              <a:rPr lang="es-AR" sz="1900" dirty="0"/>
              <a:t>. </a:t>
            </a:r>
            <a:r>
              <a:rPr lang="es-AR" sz="1900" dirty="0">
                <a:hlinkClick r:id="rId3"/>
              </a:rPr>
              <a:t>https://bit.ly/33Z6gxf</a:t>
            </a:r>
            <a:r>
              <a:rPr lang="es-AR" sz="1900" dirty="0"/>
              <a:t> </a:t>
            </a:r>
            <a:endParaRPr lang="es-AR" sz="1900" b="0" dirty="0"/>
          </a:p>
          <a:p>
            <a:pPr marL="342900" indent="-342900">
              <a:lnSpc>
                <a:spcPct val="110000"/>
              </a:lnSpc>
              <a:buFont typeface="Arial" panose="020B0604020202020204" pitchFamily="34" charset="0"/>
              <a:buChar char="•"/>
            </a:pPr>
            <a:r>
              <a:rPr lang="es-AR" sz="2200" b="0" dirty="0"/>
              <a:t>Nombre del centro educativo.</a:t>
            </a:r>
          </a:p>
          <a:p>
            <a:pPr marL="342900" indent="-342900">
              <a:lnSpc>
                <a:spcPct val="110000"/>
              </a:lnSpc>
              <a:buFont typeface="Arial" panose="020B0604020202020204" pitchFamily="34" charset="0"/>
              <a:buChar char="•"/>
            </a:pPr>
            <a:r>
              <a:rPr lang="es-AR" sz="2200" b="0" dirty="0"/>
              <a:t>Apellido y Nombres del Docente.</a:t>
            </a:r>
          </a:p>
          <a:p>
            <a:pPr marL="342900" indent="-342900">
              <a:lnSpc>
                <a:spcPct val="110000"/>
              </a:lnSpc>
              <a:buFont typeface="Arial" panose="020B0604020202020204" pitchFamily="34" charset="0"/>
              <a:buChar char="•"/>
            </a:pPr>
            <a:r>
              <a:rPr lang="es-AR" sz="2200" b="0" dirty="0"/>
              <a:t>Fecha.</a:t>
            </a:r>
            <a:endParaRPr lang="es-AR" sz="2200" dirty="0"/>
          </a:p>
        </p:txBody>
      </p:sp>
      <p:pic>
        <p:nvPicPr>
          <p:cNvPr id="11" name="Marcador de contenido 10">
            <a:extLst>
              <a:ext uri="{FF2B5EF4-FFF2-40B4-BE49-F238E27FC236}">
                <a16:creationId xmlns:a16="http://schemas.microsoft.com/office/drawing/2014/main" id="{0A95164D-A439-4DA4-908B-6F0F6FE0E255}"/>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a:stretch/>
        </p:blipFill>
        <p:spPr>
          <a:xfrm>
            <a:off x="215900" y="2316480"/>
            <a:ext cx="4691788" cy="2133600"/>
          </a:xfrm>
          <a:prstGeom prst="rect">
            <a:avLst/>
          </a:prstGeom>
        </p:spPr>
      </p:pic>
    </p:spTree>
    <p:extLst>
      <p:ext uri="{BB962C8B-B14F-4D97-AF65-F5344CB8AC3E}">
        <p14:creationId xmlns:p14="http://schemas.microsoft.com/office/powerpoint/2010/main" val="250367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24398804-4044-4178-980E-747A10C3D187}"/>
              </a:ext>
            </a:extLst>
          </p:cNvPr>
          <p:cNvSpPr>
            <a:spLocks noGrp="1"/>
          </p:cNvSpPr>
          <p:nvPr>
            <p:ph type="title"/>
          </p:nvPr>
        </p:nvSpPr>
        <p:spPr>
          <a:xfrm>
            <a:off x="495299" y="812800"/>
            <a:ext cx="8085483" cy="642289"/>
          </a:xfrm>
        </p:spPr>
        <p:txBody>
          <a:bodyPr>
            <a:normAutofit/>
          </a:bodyPr>
          <a:lstStyle/>
          <a:p>
            <a:r>
              <a:rPr lang="es-AR" dirty="0"/>
              <a:t>Título y tabla de contenido o sumario</a:t>
            </a:r>
          </a:p>
        </p:txBody>
      </p:sp>
      <p:sp>
        <p:nvSpPr>
          <p:cNvPr id="6" name="Marcador de contenido 5">
            <a:extLst>
              <a:ext uri="{FF2B5EF4-FFF2-40B4-BE49-F238E27FC236}">
                <a16:creationId xmlns:a16="http://schemas.microsoft.com/office/drawing/2014/main" id="{39DB28F5-0BDC-4118-9DFC-044B70D4C5A5}"/>
              </a:ext>
            </a:extLst>
          </p:cNvPr>
          <p:cNvSpPr>
            <a:spLocks noGrp="1"/>
          </p:cNvSpPr>
          <p:nvPr>
            <p:ph sz="half" idx="10"/>
          </p:nvPr>
        </p:nvSpPr>
        <p:spPr>
          <a:xfrm>
            <a:off x="5699759" y="2153920"/>
            <a:ext cx="3282722" cy="3544846"/>
          </a:xfrm>
        </p:spPr>
        <p:txBody>
          <a:bodyPr>
            <a:normAutofit/>
          </a:bodyPr>
          <a:lstStyle/>
          <a:p>
            <a:pPr marL="342900" indent="-342900">
              <a:buFont typeface="Arial" panose="020B0604020202020204" pitchFamily="34" charset="0"/>
              <a:buChar char="•"/>
            </a:pPr>
            <a:r>
              <a:rPr lang="es-AR" b="0" dirty="0"/>
              <a:t>Incluya título y una tabla de contenido en la segunda hoja. </a:t>
            </a:r>
          </a:p>
        </p:txBody>
      </p:sp>
      <p:pic>
        <p:nvPicPr>
          <p:cNvPr id="12" name="Marcador de contenido 11">
            <a:extLst>
              <a:ext uri="{FF2B5EF4-FFF2-40B4-BE49-F238E27FC236}">
                <a16:creationId xmlns:a16="http://schemas.microsoft.com/office/drawing/2014/main" id="{AEEF93B9-07B7-4FEC-AED3-CD254B69D61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368300" y="2023974"/>
            <a:ext cx="5242930" cy="3215131"/>
          </a:xfrm>
          <a:prstGeom prst="rect">
            <a:avLst/>
          </a:prstGeom>
        </p:spPr>
      </p:pic>
    </p:spTree>
    <p:extLst>
      <p:ext uri="{BB962C8B-B14F-4D97-AF65-F5344CB8AC3E}">
        <p14:creationId xmlns:p14="http://schemas.microsoft.com/office/powerpoint/2010/main" val="2754714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Título 2">
            <a:extLst>
              <a:ext uri="{FF2B5EF4-FFF2-40B4-BE49-F238E27FC236}">
                <a16:creationId xmlns:a16="http://schemas.microsoft.com/office/drawing/2014/main" id="{578F67A0-C3BF-4B36-B0C0-720773AF6BC4}"/>
              </a:ext>
            </a:extLst>
          </p:cNvPr>
          <p:cNvSpPr>
            <a:spLocks noGrp="1"/>
          </p:cNvSpPr>
          <p:nvPr>
            <p:ph type="title"/>
          </p:nvPr>
        </p:nvSpPr>
        <p:spPr/>
        <p:txBody>
          <a:bodyPr>
            <a:normAutofit fontScale="90000"/>
          </a:bodyPr>
          <a:lstStyle/>
          <a:p>
            <a:r>
              <a:rPr lang="es-AR" dirty="0"/>
              <a:t>Preguntas de Investigación e hipótesis:</a:t>
            </a:r>
          </a:p>
        </p:txBody>
      </p:sp>
      <p:sp>
        <p:nvSpPr>
          <p:cNvPr id="4" name="Marcador de contenido 3">
            <a:extLst>
              <a:ext uri="{FF2B5EF4-FFF2-40B4-BE49-F238E27FC236}">
                <a16:creationId xmlns:a16="http://schemas.microsoft.com/office/drawing/2014/main" id="{EDABED23-26E9-42E8-BB64-F5BDB2D0EDB8}"/>
              </a:ext>
            </a:extLst>
          </p:cNvPr>
          <p:cNvSpPr>
            <a:spLocks noGrp="1"/>
          </p:cNvSpPr>
          <p:nvPr>
            <p:ph sz="half" idx="10"/>
          </p:nvPr>
        </p:nvSpPr>
        <p:spPr>
          <a:xfrm>
            <a:off x="4591547" y="1564314"/>
            <a:ext cx="3989236" cy="4389446"/>
          </a:xfrm>
        </p:spPr>
        <p:txBody>
          <a:bodyPr>
            <a:normAutofit fontScale="85000" lnSpcReduction="10000"/>
          </a:bodyPr>
          <a:lstStyle/>
          <a:p>
            <a:pPr marL="342900" indent="-342900">
              <a:lnSpc>
                <a:spcPct val="110000"/>
              </a:lnSpc>
              <a:buFont typeface="Arial" panose="020B0604020202020204" pitchFamily="34" charset="0"/>
              <a:buChar char="•"/>
            </a:pPr>
            <a:r>
              <a:rPr lang="es-AR" b="0" dirty="0"/>
              <a:t>Establezca claramente el problema o pregunta/s de investigación e hipótesis.</a:t>
            </a:r>
          </a:p>
          <a:p>
            <a:pPr marL="342900" indent="-342900">
              <a:lnSpc>
                <a:spcPct val="110000"/>
              </a:lnSpc>
              <a:buFont typeface="Arial" panose="020B0604020202020204" pitchFamily="34" charset="0"/>
              <a:buChar char="•"/>
            </a:pPr>
            <a:r>
              <a:rPr lang="es-AR" b="0" dirty="0"/>
              <a:t>Explique qué motiva la investigación, discutiendo la importancia de la investigación en un contexto mayor. </a:t>
            </a:r>
          </a:p>
          <a:p>
            <a:pPr marL="342900" indent="-342900">
              <a:lnSpc>
                <a:spcPct val="110000"/>
              </a:lnSpc>
              <a:buFont typeface="Arial" panose="020B0604020202020204" pitchFamily="34" charset="0"/>
              <a:buChar char="•"/>
            </a:pPr>
            <a:r>
              <a:rPr lang="es-AR" b="0" dirty="0"/>
              <a:t>Resuma los antecedentes de la información de la revisión de literatura que ayuden al lector a entender la pregunta de investigación. </a:t>
            </a:r>
          </a:p>
        </p:txBody>
      </p:sp>
      <p:pic>
        <p:nvPicPr>
          <p:cNvPr id="20" name="Marcador de contenido 19">
            <a:extLst>
              <a:ext uri="{FF2B5EF4-FFF2-40B4-BE49-F238E27FC236}">
                <a16:creationId xmlns:a16="http://schemas.microsoft.com/office/drawing/2014/main" id="{28253044-4764-4BB1-8115-D84C4D9F53E6}"/>
              </a:ext>
            </a:extLst>
          </p:cNvPr>
          <p:cNvPicPr>
            <a:picLocks noGrp="1" noChangeAspect="1"/>
          </p:cNvPicPr>
          <p:nvPr>
            <p:ph sz="half" idx="1"/>
          </p:nvPr>
        </p:nvPicPr>
        <p:blipFill>
          <a:blip r:embed="rId3"/>
          <a:stretch>
            <a:fillRect/>
          </a:stretch>
        </p:blipFill>
        <p:spPr>
          <a:xfrm>
            <a:off x="233680" y="1452272"/>
            <a:ext cx="4396697" cy="4567376"/>
          </a:xfrm>
          <a:prstGeom prst="rect">
            <a:avLst/>
          </a:prstGeom>
        </p:spPr>
      </p:pic>
    </p:spTree>
    <p:extLst>
      <p:ext uri="{BB962C8B-B14F-4D97-AF65-F5344CB8AC3E}">
        <p14:creationId xmlns:p14="http://schemas.microsoft.com/office/powerpoint/2010/main" val="1320546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Introducción: antecedentes de información</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639527"/>
            <a:ext cx="8221978" cy="894080"/>
          </a:xfrm>
        </p:spPr>
        <p:txBody>
          <a:bodyPr>
            <a:normAutofit/>
          </a:bodyPr>
          <a:lstStyle/>
          <a:p>
            <a:r>
              <a:rPr lang="es-AR" dirty="0"/>
              <a:t>No podemos afirmar </a:t>
            </a:r>
            <a:r>
              <a:rPr lang="es-AR" b="0" dirty="0"/>
              <a:t>o dar por cierto algo que nosotros no hemos investigado. Ejemplos:</a:t>
            </a:r>
          </a:p>
        </p:txBody>
      </p:sp>
      <p:sp>
        <p:nvSpPr>
          <p:cNvPr id="15" name="Rectángulo 14">
            <a:extLst>
              <a:ext uri="{FF2B5EF4-FFF2-40B4-BE49-F238E27FC236}">
                <a16:creationId xmlns:a16="http://schemas.microsoft.com/office/drawing/2014/main" id="{3BE0C8D2-4E0F-4F6A-8A27-ED12304BA1D7}"/>
              </a:ext>
            </a:extLst>
          </p:cNvPr>
          <p:cNvSpPr/>
          <p:nvPr/>
        </p:nvSpPr>
        <p:spPr>
          <a:xfrm>
            <a:off x="4571999" y="3211150"/>
            <a:ext cx="4410481" cy="2308324"/>
          </a:xfrm>
          <a:prstGeom prst="rect">
            <a:avLst/>
          </a:prstGeom>
        </p:spPr>
        <p:txBody>
          <a:bodyPr wrap="square">
            <a:spAutoFit/>
          </a:bodyPr>
          <a:lstStyle/>
          <a:p>
            <a:r>
              <a:rPr lang="es-AR" dirty="0">
                <a:solidFill>
                  <a:schemeClr val="accent1">
                    <a:lumMod val="50000"/>
                  </a:schemeClr>
                </a:solidFill>
              </a:rPr>
              <a:t>“En los últimos dos decenios, los mantos de hielo de Groenlandia y la Antártida han ido perdiendo masa, los glaciares han continuado menguando en casi todo el mundo y el hielo del Ártico y el manto de nieve en primavera en el hemisferio norte han seguido reduciéndose en extensión.”  (IPCC, 2014)</a:t>
            </a:r>
          </a:p>
        </p:txBody>
      </p:sp>
      <p:sp>
        <p:nvSpPr>
          <p:cNvPr id="16" name="Rectángulo 15">
            <a:extLst>
              <a:ext uri="{FF2B5EF4-FFF2-40B4-BE49-F238E27FC236}">
                <a16:creationId xmlns:a16="http://schemas.microsoft.com/office/drawing/2014/main" id="{E8D5AAED-5E17-41D4-BB29-09D96F8BCA17}"/>
              </a:ext>
            </a:extLst>
          </p:cNvPr>
          <p:cNvSpPr/>
          <p:nvPr/>
        </p:nvSpPr>
        <p:spPr>
          <a:xfrm>
            <a:off x="275361" y="3289164"/>
            <a:ext cx="3930879" cy="923330"/>
          </a:xfrm>
          <a:prstGeom prst="rect">
            <a:avLst/>
          </a:prstGeom>
        </p:spPr>
        <p:txBody>
          <a:bodyPr wrap="square">
            <a:spAutoFit/>
          </a:bodyPr>
          <a:lstStyle/>
          <a:p>
            <a:r>
              <a:rPr lang="es-AR" dirty="0">
                <a:solidFill>
                  <a:schemeClr val="accent1">
                    <a:lumMod val="50000"/>
                  </a:schemeClr>
                </a:solidFill>
              </a:rPr>
              <a:t>La Antártida y el Ártico se están descongelando. Desaparecen sus glaciares.</a:t>
            </a:r>
          </a:p>
        </p:txBody>
      </p:sp>
      <p:pic>
        <p:nvPicPr>
          <p:cNvPr id="18" name="Gráfico 17" descr="Marca de verificación">
            <a:extLst>
              <a:ext uri="{FF2B5EF4-FFF2-40B4-BE49-F238E27FC236}">
                <a16:creationId xmlns:a16="http://schemas.microsoft.com/office/drawing/2014/main" id="{F9F0B323-4896-4DA8-A88F-C9EA0E53A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0234" y="2449106"/>
            <a:ext cx="914400" cy="914400"/>
          </a:xfrm>
          <a:prstGeom prst="rect">
            <a:avLst/>
          </a:prstGeom>
        </p:spPr>
      </p:pic>
      <p:pic>
        <p:nvPicPr>
          <p:cNvPr id="20" name="Gráfico 19" descr="Cerrar">
            <a:extLst>
              <a:ext uri="{FF2B5EF4-FFF2-40B4-BE49-F238E27FC236}">
                <a16:creationId xmlns:a16="http://schemas.microsoft.com/office/drawing/2014/main" id="{02397CCF-460F-4382-80D8-FE2D5A2450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646" y="2449106"/>
            <a:ext cx="914400" cy="914400"/>
          </a:xfrm>
          <a:prstGeom prst="rect">
            <a:avLst/>
          </a:prstGeom>
        </p:spPr>
      </p:pic>
    </p:spTree>
    <p:extLst>
      <p:ext uri="{BB962C8B-B14F-4D97-AF65-F5344CB8AC3E}">
        <p14:creationId xmlns:p14="http://schemas.microsoft.com/office/powerpoint/2010/main" val="3706629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Introducción: antecedentes de información</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639527"/>
            <a:ext cx="8221978" cy="894080"/>
          </a:xfrm>
        </p:spPr>
        <p:txBody>
          <a:bodyPr>
            <a:normAutofit/>
          </a:bodyPr>
          <a:lstStyle/>
          <a:p>
            <a:r>
              <a:rPr lang="es-AR" dirty="0"/>
              <a:t>No podemos copiar y pegar </a:t>
            </a:r>
            <a:r>
              <a:rPr lang="es-AR" b="0" dirty="0"/>
              <a:t>el texto somo si fuese nuestro. Ejemplos:</a:t>
            </a:r>
          </a:p>
        </p:txBody>
      </p:sp>
      <p:sp>
        <p:nvSpPr>
          <p:cNvPr id="15" name="Rectángulo 14">
            <a:extLst>
              <a:ext uri="{FF2B5EF4-FFF2-40B4-BE49-F238E27FC236}">
                <a16:creationId xmlns:a16="http://schemas.microsoft.com/office/drawing/2014/main" id="{3BE0C8D2-4E0F-4F6A-8A27-ED12304BA1D7}"/>
              </a:ext>
            </a:extLst>
          </p:cNvPr>
          <p:cNvSpPr/>
          <p:nvPr/>
        </p:nvSpPr>
        <p:spPr>
          <a:xfrm>
            <a:off x="4714240" y="3204212"/>
            <a:ext cx="4016292" cy="2308324"/>
          </a:xfrm>
          <a:prstGeom prst="rect">
            <a:avLst/>
          </a:prstGeom>
        </p:spPr>
        <p:txBody>
          <a:bodyPr wrap="square">
            <a:spAutoFit/>
          </a:bodyPr>
          <a:lstStyle/>
          <a:p>
            <a:r>
              <a:rPr lang="es-AR" dirty="0">
                <a:solidFill>
                  <a:schemeClr val="accent1">
                    <a:lumMod val="50000"/>
                  </a:schemeClr>
                </a:solidFill>
              </a:rPr>
              <a:t>“En los últimos dos decenios, los mantos de hielo de Groenlandia y la Antártida han ido perdiendo masa, los glaciares han continuado menguando en casi todo el mundo y el hielo del Ártico y el manto de nieve en primavera en el hemisferio norte han seguido reduciéndose en extensión.”  </a:t>
            </a:r>
            <a:r>
              <a:rPr lang="es-AR" dirty="0">
                <a:solidFill>
                  <a:schemeClr val="accent1">
                    <a:lumMod val="50000"/>
                  </a:schemeClr>
                </a:solidFill>
                <a:highlight>
                  <a:srgbClr val="FFFF00"/>
                </a:highlight>
              </a:rPr>
              <a:t>(IPCC, 2014)</a:t>
            </a:r>
          </a:p>
        </p:txBody>
      </p:sp>
      <p:sp>
        <p:nvSpPr>
          <p:cNvPr id="16" name="Rectángulo 15">
            <a:extLst>
              <a:ext uri="{FF2B5EF4-FFF2-40B4-BE49-F238E27FC236}">
                <a16:creationId xmlns:a16="http://schemas.microsoft.com/office/drawing/2014/main" id="{E8D5AAED-5E17-41D4-BB29-09D96F8BCA17}"/>
              </a:ext>
            </a:extLst>
          </p:cNvPr>
          <p:cNvSpPr/>
          <p:nvPr/>
        </p:nvSpPr>
        <p:spPr>
          <a:xfrm>
            <a:off x="365761" y="3204212"/>
            <a:ext cx="3840480" cy="2308324"/>
          </a:xfrm>
          <a:prstGeom prst="rect">
            <a:avLst/>
          </a:prstGeom>
        </p:spPr>
        <p:txBody>
          <a:bodyPr wrap="square">
            <a:spAutoFit/>
          </a:bodyPr>
          <a:lstStyle/>
          <a:p>
            <a:r>
              <a:rPr lang="es-AR" dirty="0">
                <a:solidFill>
                  <a:schemeClr val="accent1">
                    <a:lumMod val="50000"/>
                  </a:schemeClr>
                </a:solidFill>
              </a:rPr>
              <a:t>En los últimos dos decenios, los mantos de hielo de Groenlandia y la Antártida han ido perdiendo masa, los glaciares han continuado menguando en casi todo el mundo y el hielo del Ártico y el manto de nieve en primavera en el hemisferio norte han seguido reduciéndose en extensión.</a:t>
            </a:r>
          </a:p>
        </p:txBody>
      </p:sp>
      <p:pic>
        <p:nvPicPr>
          <p:cNvPr id="18" name="Gráfico 17" descr="Marca de verificación">
            <a:extLst>
              <a:ext uri="{FF2B5EF4-FFF2-40B4-BE49-F238E27FC236}">
                <a16:creationId xmlns:a16="http://schemas.microsoft.com/office/drawing/2014/main" id="{F9F0B323-4896-4DA8-A88F-C9EA0E53A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0234" y="2344059"/>
            <a:ext cx="914400" cy="914400"/>
          </a:xfrm>
          <a:prstGeom prst="rect">
            <a:avLst/>
          </a:prstGeom>
        </p:spPr>
      </p:pic>
      <p:pic>
        <p:nvPicPr>
          <p:cNvPr id="20" name="Gráfico 19" descr="Cerrar">
            <a:extLst>
              <a:ext uri="{FF2B5EF4-FFF2-40B4-BE49-F238E27FC236}">
                <a16:creationId xmlns:a16="http://schemas.microsoft.com/office/drawing/2014/main" id="{02397CCF-460F-4382-80D8-FE2D5A2450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0886" y="2344059"/>
            <a:ext cx="914400" cy="914400"/>
          </a:xfrm>
          <a:prstGeom prst="rect">
            <a:avLst/>
          </a:prstGeom>
        </p:spPr>
      </p:pic>
      <p:sp>
        <p:nvSpPr>
          <p:cNvPr id="2" name="CuadroTexto 1">
            <a:extLst>
              <a:ext uri="{FF2B5EF4-FFF2-40B4-BE49-F238E27FC236}">
                <a16:creationId xmlns:a16="http://schemas.microsoft.com/office/drawing/2014/main" id="{CAFF4235-DB27-4197-8546-382E2773DA85}"/>
              </a:ext>
            </a:extLst>
          </p:cNvPr>
          <p:cNvSpPr txBox="1"/>
          <p:nvPr/>
        </p:nvSpPr>
        <p:spPr>
          <a:xfrm>
            <a:off x="365761" y="5485800"/>
            <a:ext cx="3637279" cy="584775"/>
          </a:xfrm>
          <a:prstGeom prst="rect">
            <a:avLst/>
          </a:prstGeom>
          <a:solidFill>
            <a:srgbClr val="FF0000"/>
          </a:solidFill>
        </p:spPr>
        <p:txBody>
          <a:bodyPr wrap="square" rtlCol="0">
            <a:spAutoFit/>
          </a:bodyPr>
          <a:lstStyle/>
          <a:p>
            <a:pPr algn="ctr"/>
            <a:r>
              <a:rPr lang="es-AR" sz="1600" b="1" dirty="0">
                <a:solidFill>
                  <a:schemeClr val="bg1"/>
                </a:solidFill>
              </a:rPr>
              <a:t>Se considera Plagio </a:t>
            </a:r>
          </a:p>
          <a:p>
            <a:pPr algn="ctr"/>
            <a:r>
              <a:rPr lang="es-AR" sz="1600" b="1" dirty="0">
                <a:solidFill>
                  <a:schemeClr val="bg1"/>
                </a:solidFill>
              </a:rPr>
              <a:t>y puede detectarse fácilmente</a:t>
            </a:r>
          </a:p>
        </p:txBody>
      </p:sp>
      <p:sp>
        <p:nvSpPr>
          <p:cNvPr id="3" name="CuadroTexto 2">
            <a:extLst>
              <a:ext uri="{FF2B5EF4-FFF2-40B4-BE49-F238E27FC236}">
                <a16:creationId xmlns:a16="http://schemas.microsoft.com/office/drawing/2014/main" id="{E901FE7C-6672-4B04-AE3E-4589658CEB1F}"/>
              </a:ext>
            </a:extLst>
          </p:cNvPr>
          <p:cNvSpPr txBox="1"/>
          <p:nvPr/>
        </p:nvSpPr>
        <p:spPr>
          <a:xfrm>
            <a:off x="4714240" y="5531967"/>
            <a:ext cx="4185920" cy="646331"/>
          </a:xfrm>
          <a:prstGeom prst="rect">
            <a:avLst/>
          </a:prstGeom>
          <a:noFill/>
        </p:spPr>
        <p:txBody>
          <a:bodyPr wrap="square" rtlCol="0">
            <a:spAutoFit/>
          </a:bodyPr>
          <a:lstStyle/>
          <a:p>
            <a:pPr algn="ctr"/>
            <a:r>
              <a:rPr lang="es-AR" b="1" dirty="0">
                <a:solidFill>
                  <a:schemeClr val="accent1">
                    <a:lumMod val="50000"/>
                  </a:schemeClr>
                </a:solidFill>
              </a:rPr>
              <a:t>Se debe colocar el texto entre comillas y citar la fuente en el texto</a:t>
            </a:r>
          </a:p>
        </p:txBody>
      </p:sp>
    </p:spTree>
    <p:extLst>
      <p:ext uri="{BB962C8B-B14F-4D97-AF65-F5344CB8AC3E}">
        <p14:creationId xmlns:p14="http://schemas.microsoft.com/office/powerpoint/2010/main" val="2346637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680721"/>
            <a:ext cx="8221978" cy="894080"/>
          </a:xfrm>
        </p:spPr>
        <p:txBody>
          <a:bodyPr>
            <a:noAutofit/>
          </a:bodyPr>
          <a:lstStyle/>
          <a:p>
            <a:r>
              <a:rPr lang="es-AR" sz="3000" dirty="0"/>
              <a:t>¿Cómo pongo la idea para que no sea plagio? – Parafraseando al autor</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8554" y="1517607"/>
            <a:ext cx="8221978" cy="894080"/>
          </a:xfrm>
        </p:spPr>
        <p:txBody>
          <a:bodyPr>
            <a:normAutofit fontScale="70000" lnSpcReduction="20000"/>
          </a:bodyPr>
          <a:lstStyle/>
          <a:p>
            <a:pPr>
              <a:lnSpc>
                <a:spcPct val="120000"/>
              </a:lnSpc>
            </a:pPr>
            <a:r>
              <a:rPr lang="es-AR" dirty="0"/>
              <a:t>Para no escribir todo entre comillas podemos parafrasear al autor (poner la idea con otras palabras) siempre citando la fuente. </a:t>
            </a:r>
            <a:r>
              <a:rPr lang="es-AR" b="0" dirty="0"/>
              <a:t>Ejemplos de técnicas de parafraseo:</a:t>
            </a:r>
          </a:p>
        </p:txBody>
      </p:sp>
      <p:graphicFrame>
        <p:nvGraphicFramePr>
          <p:cNvPr id="12" name="Tabla 12">
            <a:extLst>
              <a:ext uri="{FF2B5EF4-FFF2-40B4-BE49-F238E27FC236}">
                <a16:creationId xmlns:a16="http://schemas.microsoft.com/office/drawing/2014/main" id="{E5832FBB-3A70-4948-915F-7339383F9D5C}"/>
              </a:ext>
            </a:extLst>
          </p:cNvPr>
          <p:cNvGraphicFramePr>
            <a:graphicFrameLocks noGrp="1"/>
          </p:cNvGraphicFramePr>
          <p:nvPr>
            <p:extLst>
              <p:ext uri="{D42A27DB-BD31-4B8C-83A1-F6EECF244321}">
                <p14:modId xmlns:p14="http://schemas.microsoft.com/office/powerpoint/2010/main" val="1177010235"/>
              </p:ext>
            </p:extLst>
          </p:nvPr>
        </p:nvGraphicFramePr>
        <p:xfrm>
          <a:off x="508554" y="2411687"/>
          <a:ext cx="1614886" cy="3657600"/>
        </p:xfrm>
        <a:graphic>
          <a:graphicData uri="http://schemas.openxmlformats.org/drawingml/2006/table">
            <a:tbl>
              <a:tblPr firstRow="1" bandRow="1">
                <a:tableStyleId>{5C22544A-7EE6-4342-B048-85BDC9FD1C3A}</a:tableStyleId>
              </a:tblPr>
              <a:tblGrid>
                <a:gridCol w="1614886">
                  <a:extLst>
                    <a:ext uri="{9D8B030D-6E8A-4147-A177-3AD203B41FA5}">
                      <a16:colId xmlns:a16="http://schemas.microsoft.com/office/drawing/2014/main" val="840459547"/>
                    </a:ext>
                  </a:extLst>
                </a:gridCol>
              </a:tblGrid>
              <a:tr h="370840">
                <a:tc>
                  <a:txBody>
                    <a:bodyPr/>
                    <a:lstStyle/>
                    <a:p>
                      <a:pPr algn="ctr"/>
                      <a:r>
                        <a:rPr lang="es-AR" sz="1200" b="0" dirty="0"/>
                        <a:t>Cambiar la función gramatical de algunas palabras</a:t>
                      </a:r>
                    </a:p>
                  </a:txBody>
                  <a:tcPr/>
                </a:tc>
                <a:extLst>
                  <a:ext uri="{0D108BD9-81ED-4DB2-BD59-A6C34878D82A}">
                    <a16:rowId xmlns:a16="http://schemas.microsoft.com/office/drawing/2014/main" val="236241937"/>
                  </a:ext>
                </a:extLst>
              </a:tr>
              <a:tr h="370840">
                <a:tc>
                  <a:txBody>
                    <a:bodyPr/>
                    <a:lstStyle/>
                    <a:p>
                      <a:r>
                        <a:rPr lang="es-AR" sz="1200" b="1" dirty="0"/>
                        <a:t>Original: </a:t>
                      </a:r>
                      <a:r>
                        <a:rPr lang="es-AR" sz="1200" dirty="0"/>
                        <a:t>El profesor de medicina John Swanson plantea que los cambios globales influyen la propagación de las enfermedades.</a:t>
                      </a:r>
                    </a:p>
                    <a:p>
                      <a:endParaRPr lang="es-AR" sz="1200" dirty="0"/>
                    </a:p>
                    <a:p>
                      <a:r>
                        <a:rPr lang="es-AR" sz="1200" b="1" dirty="0"/>
                        <a:t>Paráfrasis: </a:t>
                      </a:r>
                      <a:r>
                        <a:rPr lang="es-AR" sz="1200" dirty="0"/>
                        <a:t>De acuerdo con John Swanson, un profesor de medicina, los cambios alrededor del globo causan que las enfermedades se propaguen (James, 2004).</a:t>
                      </a:r>
                    </a:p>
                  </a:txBody>
                  <a:tcPr/>
                </a:tc>
                <a:extLst>
                  <a:ext uri="{0D108BD9-81ED-4DB2-BD59-A6C34878D82A}">
                    <a16:rowId xmlns:a16="http://schemas.microsoft.com/office/drawing/2014/main" val="4181409860"/>
                  </a:ext>
                </a:extLst>
              </a:tr>
            </a:tbl>
          </a:graphicData>
        </a:graphic>
      </p:graphicFrame>
      <p:graphicFrame>
        <p:nvGraphicFramePr>
          <p:cNvPr id="19" name="Tabla 12">
            <a:extLst>
              <a:ext uri="{FF2B5EF4-FFF2-40B4-BE49-F238E27FC236}">
                <a16:creationId xmlns:a16="http://schemas.microsoft.com/office/drawing/2014/main" id="{D1DEFF89-576A-4C4F-BCD0-E54C7E7F3F1B}"/>
              </a:ext>
            </a:extLst>
          </p:cNvPr>
          <p:cNvGraphicFramePr>
            <a:graphicFrameLocks noGrp="1"/>
          </p:cNvGraphicFramePr>
          <p:nvPr>
            <p:extLst>
              <p:ext uri="{D42A27DB-BD31-4B8C-83A1-F6EECF244321}">
                <p14:modId xmlns:p14="http://schemas.microsoft.com/office/powerpoint/2010/main" val="1751033761"/>
              </p:ext>
            </p:extLst>
          </p:nvPr>
        </p:nvGraphicFramePr>
        <p:xfrm>
          <a:off x="2211068" y="2414313"/>
          <a:ext cx="3315972" cy="3657600"/>
        </p:xfrm>
        <a:graphic>
          <a:graphicData uri="http://schemas.openxmlformats.org/drawingml/2006/table">
            <a:tbl>
              <a:tblPr firstRow="1" bandRow="1">
                <a:tableStyleId>{5C22544A-7EE6-4342-B048-85BDC9FD1C3A}</a:tableStyleId>
              </a:tblPr>
              <a:tblGrid>
                <a:gridCol w="3315972">
                  <a:extLst>
                    <a:ext uri="{9D8B030D-6E8A-4147-A177-3AD203B41FA5}">
                      <a16:colId xmlns:a16="http://schemas.microsoft.com/office/drawing/2014/main" val="840459547"/>
                    </a:ext>
                  </a:extLst>
                </a:gridCol>
              </a:tblGrid>
              <a:tr h="455887">
                <a:tc>
                  <a:txBody>
                    <a:bodyPr/>
                    <a:lstStyle/>
                    <a:p>
                      <a:pPr algn="ctr"/>
                      <a:r>
                        <a:rPr lang="es-AR" sz="1200" b="0" dirty="0"/>
                        <a:t>Uso de sinónimos</a:t>
                      </a:r>
                    </a:p>
                    <a:p>
                      <a:pPr algn="ctr"/>
                      <a:endParaRPr lang="es-AR" sz="1200" b="0" dirty="0"/>
                    </a:p>
                    <a:p>
                      <a:pPr algn="ctr"/>
                      <a:endParaRPr lang="es-AR" sz="1200" b="0" dirty="0"/>
                    </a:p>
                  </a:txBody>
                  <a:tcPr/>
                </a:tc>
                <a:extLst>
                  <a:ext uri="{0D108BD9-81ED-4DB2-BD59-A6C34878D82A}">
                    <a16:rowId xmlns:a16="http://schemas.microsoft.com/office/drawing/2014/main" val="236241937"/>
                  </a:ext>
                </a:extLst>
              </a:tr>
              <a:tr h="370840">
                <a:tc>
                  <a:txBody>
                    <a:bodyPr/>
                    <a:lstStyle/>
                    <a:p>
                      <a:r>
                        <a:rPr lang="es-AR" sz="1200" b="1" dirty="0"/>
                        <a:t>Original: </a:t>
                      </a:r>
                      <a:r>
                        <a:rPr lang="es-AR" sz="1200" dirty="0"/>
                        <a:t>Un portavoz del gobierno norteamericano declaró que la crisis del SIDA representa una amenaza a la seguridad nacional. El anuncio se hizo después que, en un informe de inteligencia, se asegurara que las altas tasas de infección por VIH podrían provocar que se generalice una desestabilización política.</a:t>
                      </a:r>
                    </a:p>
                    <a:p>
                      <a:endParaRPr lang="es-AR" sz="1200" dirty="0"/>
                    </a:p>
                    <a:p>
                      <a:r>
                        <a:rPr lang="es-AR" sz="1200" b="1" dirty="0"/>
                        <a:t>Paráfrasis: </a:t>
                      </a:r>
                      <a:r>
                        <a:rPr lang="es-AR" sz="1200" b="0" dirty="0"/>
                        <a:t>Un portavoz del gobierno de los Estados Unidos anunció que el SIDA podría poner en peligro la seguridad de esa nación. El gobierno alertó a la población luego de que un importante estudio gubernamental concluyera que podrían surgir problemas políticos como resultado del alto número de personas infectadas con VIH (Snell, 2005).</a:t>
                      </a:r>
                    </a:p>
                  </a:txBody>
                  <a:tcPr/>
                </a:tc>
                <a:extLst>
                  <a:ext uri="{0D108BD9-81ED-4DB2-BD59-A6C34878D82A}">
                    <a16:rowId xmlns:a16="http://schemas.microsoft.com/office/drawing/2014/main" val="4181409860"/>
                  </a:ext>
                </a:extLst>
              </a:tr>
            </a:tbl>
          </a:graphicData>
        </a:graphic>
      </p:graphicFrame>
      <p:graphicFrame>
        <p:nvGraphicFramePr>
          <p:cNvPr id="21" name="Tabla 12">
            <a:extLst>
              <a:ext uri="{FF2B5EF4-FFF2-40B4-BE49-F238E27FC236}">
                <a16:creationId xmlns:a16="http://schemas.microsoft.com/office/drawing/2014/main" id="{64389F85-2FF9-4CC3-BA46-F27049CF2015}"/>
              </a:ext>
            </a:extLst>
          </p:cNvPr>
          <p:cNvGraphicFramePr>
            <a:graphicFrameLocks noGrp="1"/>
          </p:cNvGraphicFramePr>
          <p:nvPr>
            <p:extLst>
              <p:ext uri="{D42A27DB-BD31-4B8C-83A1-F6EECF244321}">
                <p14:modId xmlns:p14="http://schemas.microsoft.com/office/powerpoint/2010/main" val="4275500933"/>
              </p:ext>
            </p:extLst>
          </p:nvPr>
        </p:nvGraphicFramePr>
        <p:xfrm>
          <a:off x="5614668" y="2414313"/>
          <a:ext cx="3315972" cy="3108960"/>
        </p:xfrm>
        <a:graphic>
          <a:graphicData uri="http://schemas.openxmlformats.org/drawingml/2006/table">
            <a:tbl>
              <a:tblPr firstRow="1" bandRow="1">
                <a:tableStyleId>{5C22544A-7EE6-4342-B048-85BDC9FD1C3A}</a:tableStyleId>
              </a:tblPr>
              <a:tblGrid>
                <a:gridCol w="3315972">
                  <a:extLst>
                    <a:ext uri="{9D8B030D-6E8A-4147-A177-3AD203B41FA5}">
                      <a16:colId xmlns:a16="http://schemas.microsoft.com/office/drawing/2014/main" val="840459547"/>
                    </a:ext>
                  </a:extLst>
                </a:gridCol>
              </a:tblGrid>
              <a:tr h="455887">
                <a:tc>
                  <a:txBody>
                    <a:bodyPr/>
                    <a:lstStyle/>
                    <a:p>
                      <a:pPr algn="ctr"/>
                      <a:r>
                        <a:rPr lang="es-AR" sz="1200" b="0" dirty="0"/>
                        <a:t>Cambiar la función gramatical de algunas palabras</a:t>
                      </a:r>
                    </a:p>
                    <a:p>
                      <a:pPr algn="ctr"/>
                      <a:endParaRPr lang="es-AR" sz="1200" b="0" dirty="0"/>
                    </a:p>
                  </a:txBody>
                  <a:tcPr/>
                </a:tc>
                <a:extLst>
                  <a:ext uri="{0D108BD9-81ED-4DB2-BD59-A6C34878D82A}">
                    <a16:rowId xmlns:a16="http://schemas.microsoft.com/office/drawing/2014/main" val="236241937"/>
                  </a:ext>
                </a:extLst>
              </a:tr>
              <a:tr h="370840">
                <a:tc>
                  <a:txBody>
                    <a:bodyPr/>
                    <a:lstStyle/>
                    <a:p>
                      <a:r>
                        <a:rPr lang="es-AR" sz="1200" b="1" dirty="0"/>
                        <a:t>Original: </a:t>
                      </a:r>
                      <a:r>
                        <a:rPr lang="es-AR" sz="1200" b="0" dirty="0"/>
                        <a:t>Los grupos minoritarios en los Estados Unidos han sido golpeados con más fuerza por la epidemia. Los afroamericanos, que constituyen el 13 porciento de la población norteamericana, representaban el 46 porciento de los casos de SIDA diagnosticado en el 1998.</a:t>
                      </a:r>
                    </a:p>
                    <a:p>
                      <a:endParaRPr lang="es-AR" sz="1200" b="0" dirty="0"/>
                    </a:p>
                    <a:p>
                      <a:r>
                        <a:rPr lang="es-AR" sz="1200" b="1" dirty="0"/>
                        <a:t>Paráfrasis: </a:t>
                      </a:r>
                      <a:r>
                        <a:rPr lang="es-AR" sz="1200" b="0" dirty="0"/>
                        <a:t>La epidemia de SIDA ha afectado principalmente a las minorías en los Estados Unidos. Por ejemplo, en 1998, menos del 15 porciento de la población total era de origen africano, pero casi la mitad de las personas diagnosticadas con SIDA en los Estados Unidos ese año eran afroamericanos (Jenson, 2000).</a:t>
                      </a:r>
                    </a:p>
                  </a:txBody>
                  <a:tcPr/>
                </a:tc>
                <a:extLst>
                  <a:ext uri="{0D108BD9-81ED-4DB2-BD59-A6C34878D82A}">
                    <a16:rowId xmlns:a16="http://schemas.microsoft.com/office/drawing/2014/main" val="4181409860"/>
                  </a:ext>
                </a:extLst>
              </a:tr>
            </a:tbl>
          </a:graphicData>
        </a:graphic>
      </p:graphicFrame>
      <p:sp>
        <p:nvSpPr>
          <p:cNvPr id="22" name="CuadroTexto 21">
            <a:extLst>
              <a:ext uri="{FF2B5EF4-FFF2-40B4-BE49-F238E27FC236}">
                <a16:creationId xmlns:a16="http://schemas.microsoft.com/office/drawing/2014/main" id="{D03DCB39-0EAC-4EC5-B366-BDF5B6C28A06}"/>
              </a:ext>
            </a:extLst>
          </p:cNvPr>
          <p:cNvSpPr txBox="1"/>
          <p:nvPr/>
        </p:nvSpPr>
        <p:spPr>
          <a:xfrm>
            <a:off x="6821536" y="5720080"/>
            <a:ext cx="2109104" cy="369332"/>
          </a:xfrm>
          <a:prstGeom prst="rect">
            <a:avLst/>
          </a:prstGeom>
          <a:noFill/>
        </p:spPr>
        <p:txBody>
          <a:bodyPr wrap="none" rtlCol="0">
            <a:spAutoFit/>
          </a:bodyPr>
          <a:lstStyle/>
          <a:p>
            <a:r>
              <a:rPr lang="es-AR" dirty="0"/>
              <a:t>Fuente: Normas APA</a:t>
            </a:r>
          </a:p>
        </p:txBody>
      </p:sp>
    </p:spTree>
    <p:extLst>
      <p:ext uri="{BB962C8B-B14F-4D97-AF65-F5344CB8AC3E}">
        <p14:creationId xmlns:p14="http://schemas.microsoft.com/office/powerpoint/2010/main" val="329386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3092722" y="1334907"/>
            <a:ext cx="4679675" cy="465608"/>
          </a:xfrm>
        </p:spPr>
        <p:txBody>
          <a:bodyPr/>
          <a:lstStyle/>
          <a:p>
            <a:r>
              <a:rPr lang="es-AR" dirty="0"/>
              <a:t>Ana B. Prieto, </a:t>
            </a:r>
            <a:r>
              <a:rPr lang="es-AR" dirty="0" err="1"/>
              <a:t>MSc</a:t>
            </a:r>
            <a:r>
              <a:rPr lang="es-AR" dirty="0"/>
              <a:t>.</a:t>
            </a:r>
          </a:p>
        </p:txBody>
      </p:sp>
      <p:sp>
        <p:nvSpPr>
          <p:cNvPr id="12" name="Marcador de texto 11"/>
          <p:cNvSpPr>
            <a:spLocks noGrp="1"/>
          </p:cNvSpPr>
          <p:nvPr>
            <p:ph type="body" sz="quarter" idx="12"/>
          </p:nvPr>
        </p:nvSpPr>
        <p:spPr>
          <a:xfrm>
            <a:off x="3092446" y="1988088"/>
            <a:ext cx="5746753" cy="1102775"/>
          </a:xfrm>
        </p:spPr>
        <p:txBody>
          <a:bodyPr>
            <a:noAutofit/>
          </a:bodyPr>
          <a:lstStyle/>
          <a:p>
            <a:pPr marL="0" lvl="0" indent="0">
              <a:lnSpc>
                <a:spcPct val="80000"/>
              </a:lnSpc>
              <a:spcBef>
                <a:spcPts val="0"/>
              </a:spcBef>
              <a:buSzPts val="2550"/>
              <a:buNone/>
            </a:pPr>
            <a:r>
              <a:rPr lang="en-US" sz="2000" u="sng" dirty="0">
                <a:latin typeface="Arial"/>
                <a:ea typeface="Arial"/>
                <a:cs typeface="Arial"/>
                <a:sym typeface="Arial"/>
                <a:hlinkClick r:id="rId2"/>
              </a:rPr>
              <a:t>anabeatrizprieto@gmail.com</a:t>
            </a:r>
            <a:endParaRPr lang="en-US" sz="2000" dirty="0">
              <a:latin typeface="Arial"/>
              <a:ea typeface="Arial"/>
              <a:cs typeface="Arial"/>
              <a:sym typeface="Arial"/>
            </a:endParaRPr>
          </a:p>
          <a:p>
            <a:pPr marL="0" lvl="0" indent="0">
              <a:lnSpc>
                <a:spcPct val="80000"/>
              </a:lnSpc>
              <a:buSzPts val="2550"/>
              <a:buNone/>
            </a:pPr>
            <a:r>
              <a:rPr lang="en-US" sz="2000" dirty="0">
                <a:latin typeface="Arial"/>
                <a:ea typeface="Arial"/>
                <a:cs typeface="Arial"/>
                <a:sym typeface="Arial"/>
              </a:rPr>
              <a:t>Master Trainer - Argentina</a:t>
            </a:r>
            <a:endParaRPr lang="en-US" sz="2000" dirty="0">
              <a:solidFill>
                <a:srgbClr val="000000"/>
              </a:solidFill>
              <a:latin typeface="Arial"/>
              <a:ea typeface="Arial"/>
              <a:cs typeface="Arial"/>
              <a:sym typeface="Arial"/>
            </a:endParaRPr>
          </a:p>
          <a:p>
            <a:pPr marL="0" lvl="0" indent="0">
              <a:lnSpc>
                <a:spcPct val="80000"/>
              </a:lnSpc>
              <a:buSzPts val="2550"/>
              <a:buNone/>
            </a:pPr>
            <a:r>
              <a:rPr lang="en-US" sz="2000" dirty="0">
                <a:latin typeface="Arial"/>
                <a:ea typeface="Arial"/>
                <a:cs typeface="Arial"/>
                <a:sym typeface="Arial"/>
              </a:rPr>
              <a:t>GLOBE Working Groups -Technology</a:t>
            </a:r>
            <a:endParaRPr lang="es-AR" sz="2000" dirty="0"/>
          </a:p>
        </p:txBody>
      </p:sp>
      <p:sp>
        <p:nvSpPr>
          <p:cNvPr id="6"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7"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pic>
        <p:nvPicPr>
          <p:cNvPr id="13" name="Google Shape;222;p2"/>
          <p:cNvPicPr preferRelativeResize="0">
            <a:picLocks noGrp="1"/>
          </p:cNvPicPr>
          <p:nvPr>
            <p:ph sz="half" idx="1"/>
          </p:nvPr>
        </p:nvPicPr>
        <p:blipFill rotWithShape="1">
          <a:blip r:embed="rId4">
            <a:alphaModFix/>
          </a:blip>
          <a:srcRect l="18916" t="8769" r="7486" b="19256"/>
          <a:stretch/>
        </p:blipFill>
        <p:spPr>
          <a:xfrm>
            <a:off x="556335" y="1446212"/>
            <a:ext cx="2354430" cy="1765073"/>
          </a:xfrm>
          <a:prstGeom prst="rect">
            <a:avLst/>
          </a:prstGeom>
          <a:noFill/>
          <a:ln>
            <a:noFill/>
          </a:ln>
        </p:spPr>
      </p:pic>
      <p:pic>
        <p:nvPicPr>
          <p:cNvPr id="14" name="Google Shape;223;p2"/>
          <p:cNvPicPr preferRelativeResize="0">
            <a:picLocks noGrp="1"/>
          </p:cNvPicPr>
          <p:nvPr>
            <p:ph sz="half" idx="10"/>
          </p:nvPr>
        </p:nvPicPr>
        <p:blipFill rotWithShape="1">
          <a:blip r:embed="rId5">
            <a:alphaModFix/>
          </a:blip>
          <a:srcRect/>
          <a:stretch/>
        </p:blipFill>
        <p:spPr>
          <a:xfrm>
            <a:off x="582504" y="3836988"/>
            <a:ext cx="2302092" cy="1644650"/>
          </a:xfrm>
          <a:prstGeom prst="rect">
            <a:avLst/>
          </a:prstGeom>
          <a:noFill/>
          <a:ln>
            <a:noFill/>
          </a:ln>
        </p:spPr>
      </p:pic>
      <p:sp>
        <p:nvSpPr>
          <p:cNvPr id="15" name="Título 7"/>
          <p:cNvSpPr txBox="1">
            <a:spLocks/>
          </p:cNvSpPr>
          <p:nvPr/>
        </p:nvSpPr>
        <p:spPr>
          <a:xfrm>
            <a:off x="3092998" y="3725682"/>
            <a:ext cx="4679675" cy="465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BE8E2D"/>
                </a:solidFill>
                <a:latin typeface="Arial" panose="020B0604020202020204" pitchFamily="34" charset="0"/>
                <a:ea typeface="+mj-ea"/>
                <a:cs typeface="Arial" panose="020B0604020202020204" pitchFamily="34" charset="0"/>
              </a:defRPr>
            </a:lvl1pPr>
          </a:lstStyle>
          <a:p>
            <a:r>
              <a:rPr lang="es-AR" dirty="0">
                <a:latin typeface="Arial"/>
                <a:ea typeface="Arial"/>
                <a:cs typeface="Arial"/>
                <a:sym typeface="Arial"/>
              </a:rPr>
              <a:t>Claudia Caro Vera, </a:t>
            </a:r>
            <a:r>
              <a:rPr lang="es-AR" dirty="0" err="1">
                <a:latin typeface="Arial"/>
                <a:ea typeface="Arial"/>
                <a:cs typeface="Arial"/>
                <a:sym typeface="Arial"/>
              </a:rPr>
              <a:t>MSc</a:t>
            </a:r>
            <a:r>
              <a:rPr lang="es-AR" dirty="0">
                <a:latin typeface="Arial"/>
                <a:ea typeface="Arial"/>
                <a:cs typeface="Arial"/>
                <a:sym typeface="Arial"/>
              </a:rPr>
              <a:t>.</a:t>
            </a:r>
          </a:p>
        </p:txBody>
      </p:sp>
      <p:sp>
        <p:nvSpPr>
          <p:cNvPr id="16" name="Marcador de texto 11"/>
          <p:cNvSpPr txBox="1">
            <a:spLocks/>
          </p:cNvSpPr>
          <p:nvPr/>
        </p:nvSpPr>
        <p:spPr>
          <a:xfrm>
            <a:off x="3092722" y="4378863"/>
            <a:ext cx="5746753" cy="1102775"/>
          </a:xfrm>
          <a:prstGeom prst="rect">
            <a:avLst/>
          </a:prstGeom>
        </p:spPr>
        <p:txBody>
          <a:bodyPr vert="horz" lIns="91440" tIns="45720" rIns="91440" bIns="45720" rtlCol="0">
            <a:noAutofit/>
          </a:bodyPr>
          <a:lst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0" kern="1200">
                <a:solidFill>
                  <a:srgbClr val="29488D"/>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1800" b="0" kern="1200">
                <a:solidFill>
                  <a:srgbClr val="29488D"/>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1400" kern="1200">
                <a:solidFill>
                  <a:srgbClr val="29488D"/>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ts val="2500"/>
              <a:buNone/>
            </a:pPr>
            <a:r>
              <a:rPr lang="en-US" sz="2000" u="sng" dirty="0">
                <a:solidFill>
                  <a:schemeClr val="hlink"/>
                </a:solidFill>
                <a:hlinkClick r:id="rId6"/>
              </a:rPr>
              <a:t>claudiacarovera@gmail.com</a:t>
            </a:r>
            <a:endParaRPr lang="en-US" sz="2000" dirty="0"/>
          </a:p>
          <a:p>
            <a:pPr marL="0" lvl="0" indent="0">
              <a:buSzPts val="2500"/>
              <a:buNone/>
            </a:pPr>
            <a:r>
              <a:rPr lang="en-US" sz="2000" dirty="0"/>
              <a:t>Master Trainer - </a:t>
            </a:r>
            <a:r>
              <a:rPr lang="en-US" sz="2000" dirty="0" err="1"/>
              <a:t>Perú</a:t>
            </a:r>
            <a:endParaRPr lang="en-US" sz="2000" dirty="0"/>
          </a:p>
          <a:p>
            <a:pPr marL="0" lvl="0" indent="0">
              <a:buSzPts val="2500"/>
              <a:buNone/>
            </a:pPr>
            <a:r>
              <a:rPr lang="en-US" sz="2000" dirty="0"/>
              <a:t>GLOBE Working Groups - Science</a:t>
            </a:r>
          </a:p>
        </p:txBody>
      </p:sp>
    </p:spTree>
    <p:extLst>
      <p:ext uri="{BB962C8B-B14F-4D97-AF65-F5344CB8AC3E}">
        <p14:creationId xmlns:p14="http://schemas.microsoft.com/office/powerpoint/2010/main" val="33334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680721"/>
            <a:ext cx="8221978" cy="894080"/>
          </a:xfrm>
        </p:spPr>
        <p:txBody>
          <a:bodyPr>
            <a:noAutofit/>
          </a:bodyPr>
          <a:lstStyle/>
          <a:p>
            <a:r>
              <a:rPr lang="es-AR" sz="3000" dirty="0"/>
              <a:t>¿Cómo pongo la idea para que no sea plagio? – Parafraseando al autor</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8554" y="1517607"/>
            <a:ext cx="8221978" cy="894080"/>
          </a:xfrm>
        </p:spPr>
        <p:txBody>
          <a:bodyPr>
            <a:normAutofit fontScale="70000" lnSpcReduction="20000"/>
          </a:bodyPr>
          <a:lstStyle/>
          <a:p>
            <a:pPr>
              <a:lnSpc>
                <a:spcPct val="120000"/>
              </a:lnSpc>
            </a:pPr>
            <a:r>
              <a:rPr lang="es-AR" dirty="0"/>
              <a:t>Para no escribir todo entre comillas podemos parafrasear al autor (poner la idea con otras palabras) siempre citando la fuente. </a:t>
            </a:r>
            <a:r>
              <a:rPr lang="es-AR" b="0" dirty="0"/>
              <a:t>Ejemplos de técnicas de parafraseo:</a:t>
            </a:r>
          </a:p>
        </p:txBody>
      </p:sp>
      <p:graphicFrame>
        <p:nvGraphicFramePr>
          <p:cNvPr id="12" name="Tabla 12">
            <a:extLst>
              <a:ext uri="{FF2B5EF4-FFF2-40B4-BE49-F238E27FC236}">
                <a16:creationId xmlns:a16="http://schemas.microsoft.com/office/drawing/2014/main" id="{E5832FBB-3A70-4948-915F-7339383F9D5C}"/>
              </a:ext>
            </a:extLst>
          </p:cNvPr>
          <p:cNvGraphicFramePr>
            <a:graphicFrameLocks noGrp="1"/>
          </p:cNvGraphicFramePr>
          <p:nvPr>
            <p:extLst>
              <p:ext uri="{D42A27DB-BD31-4B8C-83A1-F6EECF244321}">
                <p14:modId xmlns:p14="http://schemas.microsoft.com/office/powerpoint/2010/main" val="3406840953"/>
              </p:ext>
            </p:extLst>
          </p:nvPr>
        </p:nvGraphicFramePr>
        <p:xfrm>
          <a:off x="98854" y="2335292"/>
          <a:ext cx="3430478" cy="3754120"/>
        </p:xfrm>
        <a:graphic>
          <a:graphicData uri="http://schemas.openxmlformats.org/drawingml/2006/table">
            <a:tbl>
              <a:tblPr firstRow="1" bandRow="1">
                <a:tableStyleId>{5C22544A-7EE6-4342-B048-85BDC9FD1C3A}</a:tableStyleId>
              </a:tblPr>
              <a:tblGrid>
                <a:gridCol w="3430478">
                  <a:extLst>
                    <a:ext uri="{9D8B030D-6E8A-4147-A177-3AD203B41FA5}">
                      <a16:colId xmlns:a16="http://schemas.microsoft.com/office/drawing/2014/main" val="840459547"/>
                    </a:ext>
                  </a:extLst>
                </a:gridCol>
              </a:tblGrid>
              <a:tr h="370840">
                <a:tc>
                  <a:txBody>
                    <a:bodyPr/>
                    <a:lstStyle/>
                    <a:p>
                      <a:pPr algn="ctr"/>
                      <a:r>
                        <a:rPr lang="es-AR" sz="1200" b="0" dirty="0"/>
                        <a:t>Usar diferentes estructuras para las definiciones</a:t>
                      </a:r>
                    </a:p>
                  </a:txBody>
                  <a:tcPr/>
                </a:tc>
                <a:extLst>
                  <a:ext uri="{0D108BD9-81ED-4DB2-BD59-A6C34878D82A}">
                    <a16:rowId xmlns:a16="http://schemas.microsoft.com/office/drawing/2014/main" val="236241937"/>
                  </a:ext>
                </a:extLst>
              </a:tr>
              <a:tr h="370840">
                <a:tc>
                  <a:txBody>
                    <a:bodyPr/>
                    <a:lstStyle/>
                    <a:p>
                      <a:r>
                        <a:rPr lang="es-AR" sz="1200" b="1" dirty="0"/>
                        <a:t>Original: </a:t>
                      </a:r>
                      <a:r>
                        <a:rPr lang="es-AR" sz="1200" dirty="0"/>
                        <a:t>La enfermedad de Lyme es una enfermedad inflamatoria causada por una bacteria que transmiten las garrapatas (pequeños arácnidos chupasangre que se pegan a animales grandes). La enfermedad se caracteriza usualmente por un sarpullido seguido por síntomas similares a los de la gripe, que incluyen fiebre, dolor en las coyunturas y dolores de cabeza.</a:t>
                      </a:r>
                    </a:p>
                    <a:p>
                      <a:endParaRPr lang="es-AR" sz="1200" dirty="0"/>
                    </a:p>
                    <a:p>
                      <a:r>
                        <a:rPr lang="es-AR" sz="1200" b="1" dirty="0"/>
                        <a:t>Paráfrasis: </a:t>
                      </a:r>
                      <a:r>
                        <a:rPr lang="es-AR" sz="1200" dirty="0"/>
                        <a:t>La enfermedad de Lyme –una enfermedad que causa hinchazón y enrojecimiento- es ocasionada por una bacteria que transmite un pequeño arácnido conocido como garrapata. Las garrapatas se pegan y chupan la sangre de los animales y los humanos, transfiriendo algunas de las bacterias de la enfermedad de Lyme a sus huéspedes y causando síntomas parecidos a los de la gripe (Wald, 2005).</a:t>
                      </a:r>
                    </a:p>
                  </a:txBody>
                  <a:tcPr/>
                </a:tc>
                <a:extLst>
                  <a:ext uri="{0D108BD9-81ED-4DB2-BD59-A6C34878D82A}">
                    <a16:rowId xmlns:a16="http://schemas.microsoft.com/office/drawing/2014/main" val="4181409860"/>
                  </a:ext>
                </a:extLst>
              </a:tr>
            </a:tbl>
          </a:graphicData>
        </a:graphic>
      </p:graphicFrame>
      <p:graphicFrame>
        <p:nvGraphicFramePr>
          <p:cNvPr id="19" name="Tabla 12">
            <a:extLst>
              <a:ext uri="{FF2B5EF4-FFF2-40B4-BE49-F238E27FC236}">
                <a16:creationId xmlns:a16="http://schemas.microsoft.com/office/drawing/2014/main" id="{D1DEFF89-576A-4C4F-BCD0-E54C7E7F3F1B}"/>
              </a:ext>
            </a:extLst>
          </p:cNvPr>
          <p:cNvGraphicFramePr>
            <a:graphicFrameLocks noGrp="1"/>
          </p:cNvGraphicFramePr>
          <p:nvPr>
            <p:extLst>
              <p:ext uri="{D42A27DB-BD31-4B8C-83A1-F6EECF244321}">
                <p14:modId xmlns:p14="http://schemas.microsoft.com/office/powerpoint/2010/main" val="1780380840"/>
              </p:ext>
            </p:extLst>
          </p:nvPr>
        </p:nvGraphicFramePr>
        <p:xfrm>
          <a:off x="3677904" y="2335292"/>
          <a:ext cx="2594644" cy="3657600"/>
        </p:xfrm>
        <a:graphic>
          <a:graphicData uri="http://schemas.openxmlformats.org/drawingml/2006/table">
            <a:tbl>
              <a:tblPr firstRow="1" bandRow="1">
                <a:tableStyleId>{5C22544A-7EE6-4342-B048-85BDC9FD1C3A}</a:tableStyleId>
              </a:tblPr>
              <a:tblGrid>
                <a:gridCol w="2594644">
                  <a:extLst>
                    <a:ext uri="{9D8B030D-6E8A-4147-A177-3AD203B41FA5}">
                      <a16:colId xmlns:a16="http://schemas.microsoft.com/office/drawing/2014/main" val="840459547"/>
                    </a:ext>
                  </a:extLst>
                </a:gridCol>
              </a:tblGrid>
              <a:tr h="455887">
                <a:tc>
                  <a:txBody>
                    <a:bodyPr/>
                    <a:lstStyle/>
                    <a:p>
                      <a:pPr algn="ctr"/>
                      <a:r>
                        <a:rPr lang="es-AR" sz="1200" b="0" dirty="0"/>
                        <a:t>Cambiar la estructura de la oración y usar diferentes conectores</a:t>
                      </a:r>
                    </a:p>
                  </a:txBody>
                  <a:tcPr/>
                </a:tc>
                <a:extLst>
                  <a:ext uri="{0D108BD9-81ED-4DB2-BD59-A6C34878D82A}">
                    <a16:rowId xmlns:a16="http://schemas.microsoft.com/office/drawing/2014/main" val="236241937"/>
                  </a:ext>
                </a:extLst>
              </a:tr>
              <a:tr h="0">
                <a:tc>
                  <a:txBody>
                    <a:bodyPr/>
                    <a:lstStyle/>
                    <a:p>
                      <a:r>
                        <a:rPr lang="es-AR" sz="1200" b="1" dirty="0"/>
                        <a:t>Original: </a:t>
                      </a:r>
                      <a:r>
                        <a:rPr lang="es-AR" sz="1200" dirty="0"/>
                        <a:t>Aunque sólo cerca de una décima parte de la población mundial vive allí, el África </a:t>
                      </a:r>
                      <a:r>
                        <a:rPr lang="es-AR" sz="1200" dirty="0" err="1"/>
                        <a:t>Subsariana</a:t>
                      </a:r>
                      <a:r>
                        <a:rPr lang="es-AR" sz="1200" dirty="0"/>
                        <a:t> continúa siendo la región más golpeada, representando el 72 porciento de la gente infectada con VIH durante el 2000.</a:t>
                      </a:r>
                    </a:p>
                    <a:p>
                      <a:endParaRPr lang="es-AR" sz="1200" dirty="0"/>
                    </a:p>
                    <a:p>
                      <a:r>
                        <a:rPr lang="es-AR" sz="1200" b="1" dirty="0"/>
                        <a:t>Paráfrasis: </a:t>
                      </a:r>
                      <a:r>
                        <a:rPr lang="es-AR" sz="1200" b="0" dirty="0"/>
                        <a:t>Aproximadamente 10 porciento de la población mundial vive en el África </a:t>
                      </a:r>
                      <a:r>
                        <a:rPr lang="es-AR" sz="1200" b="0" dirty="0" err="1"/>
                        <a:t>Subsariana</a:t>
                      </a:r>
                      <a:r>
                        <a:rPr lang="es-AR" sz="1200" b="0" dirty="0"/>
                        <a:t>. Sin embargo, esta área del mundo tiene el porcentaje más alto de enfermedades relacionadas con el SIDA. De hecho, en el 2000, casi tres cuartas partes de la población tenía el virus del VIH (</a:t>
                      </a:r>
                      <a:r>
                        <a:rPr lang="es-AR" sz="1200" b="0" dirty="0" err="1"/>
                        <a:t>Bunting</a:t>
                      </a:r>
                      <a:r>
                        <a:rPr lang="es-AR" sz="1200" b="0" dirty="0"/>
                        <a:t>, 2004)</a:t>
                      </a:r>
                    </a:p>
                  </a:txBody>
                  <a:tcPr/>
                </a:tc>
                <a:extLst>
                  <a:ext uri="{0D108BD9-81ED-4DB2-BD59-A6C34878D82A}">
                    <a16:rowId xmlns:a16="http://schemas.microsoft.com/office/drawing/2014/main" val="4181409860"/>
                  </a:ext>
                </a:extLst>
              </a:tr>
            </a:tbl>
          </a:graphicData>
        </a:graphic>
      </p:graphicFrame>
      <p:graphicFrame>
        <p:nvGraphicFramePr>
          <p:cNvPr id="21" name="Tabla 12">
            <a:extLst>
              <a:ext uri="{FF2B5EF4-FFF2-40B4-BE49-F238E27FC236}">
                <a16:creationId xmlns:a16="http://schemas.microsoft.com/office/drawing/2014/main" id="{64389F85-2FF9-4CC3-BA46-F27049CF2015}"/>
              </a:ext>
            </a:extLst>
          </p:cNvPr>
          <p:cNvGraphicFramePr>
            <a:graphicFrameLocks noGrp="1"/>
          </p:cNvGraphicFramePr>
          <p:nvPr>
            <p:extLst>
              <p:ext uri="{D42A27DB-BD31-4B8C-83A1-F6EECF244321}">
                <p14:modId xmlns:p14="http://schemas.microsoft.com/office/powerpoint/2010/main" val="1397188505"/>
              </p:ext>
            </p:extLst>
          </p:nvPr>
        </p:nvGraphicFramePr>
        <p:xfrm>
          <a:off x="6421120" y="2335292"/>
          <a:ext cx="2672080" cy="2743200"/>
        </p:xfrm>
        <a:graphic>
          <a:graphicData uri="http://schemas.openxmlformats.org/drawingml/2006/table">
            <a:tbl>
              <a:tblPr firstRow="1" bandRow="1">
                <a:tableStyleId>{5C22544A-7EE6-4342-B048-85BDC9FD1C3A}</a:tableStyleId>
              </a:tblPr>
              <a:tblGrid>
                <a:gridCol w="2672080">
                  <a:extLst>
                    <a:ext uri="{9D8B030D-6E8A-4147-A177-3AD203B41FA5}">
                      <a16:colId xmlns:a16="http://schemas.microsoft.com/office/drawing/2014/main" val="840459547"/>
                    </a:ext>
                  </a:extLst>
                </a:gridCol>
              </a:tblGrid>
              <a:tr h="455887">
                <a:tc>
                  <a:txBody>
                    <a:bodyPr/>
                    <a:lstStyle/>
                    <a:p>
                      <a:pPr algn="ctr"/>
                      <a:r>
                        <a:rPr lang="es-AR" sz="1200" b="0" dirty="0"/>
                        <a:t>Usar diferentes indicadores de atribución</a:t>
                      </a:r>
                    </a:p>
                  </a:txBody>
                  <a:tcPr/>
                </a:tc>
                <a:extLst>
                  <a:ext uri="{0D108BD9-81ED-4DB2-BD59-A6C34878D82A}">
                    <a16:rowId xmlns:a16="http://schemas.microsoft.com/office/drawing/2014/main" val="236241937"/>
                  </a:ext>
                </a:extLst>
              </a:tr>
              <a:tr h="370840">
                <a:tc>
                  <a:txBody>
                    <a:bodyPr/>
                    <a:lstStyle/>
                    <a:p>
                      <a:r>
                        <a:rPr lang="es-AR" sz="1200" b="1" dirty="0"/>
                        <a:t>Original: </a:t>
                      </a:r>
                      <a:r>
                        <a:rPr lang="es-AR" sz="1200" b="0" dirty="0"/>
                        <a:t>“Esta enfermedad pudo haber llegado a nuestras fincas de diferentes formas,” aseguró el veterinario </a:t>
                      </a:r>
                      <a:r>
                        <a:rPr lang="es-AR" sz="1200" b="0" dirty="0" err="1"/>
                        <a:t>Mak</a:t>
                      </a:r>
                      <a:r>
                        <a:rPr lang="es-AR" sz="1200" b="0" dirty="0"/>
                        <a:t> Walters en su reciente libro Las seis plagas modernas.</a:t>
                      </a:r>
                    </a:p>
                    <a:p>
                      <a:endParaRPr lang="es-AR" sz="1200" b="0" dirty="0"/>
                    </a:p>
                    <a:p>
                      <a:r>
                        <a:rPr lang="es-AR" sz="1200" b="1" dirty="0"/>
                        <a:t>Paráfrasis: </a:t>
                      </a:r>
                      <a:r>
                        <a:rPr lang="es-AR" sz="1200" b="0" dirty="0"/>
                        <a:t>De acuerdo con Mark Walters (como se cita en Peterson, 2004), un veterinario que es el autor del libro Las seis plagas modernas, la enfermedad pudo haber llegado de diferentes maneras a las fincas del país.</a:t>
                      </a:r>
                    </a:p>
                  </a:txBody>
                  <a:tcPr/>
                </a:tc>
                <a:extLst>
                  <a:ext uri="{0D108BD9-81ED-4DB2-BD59-A6C34878D82A}">
                    <a16:rowId xmlns:a16="http://schemas.microsoft.com/office/drawing/2014/main" val="4181409860"/>
                  </a:ext>
                </a:extLst>
              </a:tr>
            </a:tbl>
          </a:graphicData>
        </a:graphic>
      </p:graphicFrame>
      <p:sp>
        <p:nvSpPr>
          <p:cNvPr id="22" name="CuadroTexto 21">
            <a:extLst>
              <a:ext uri="{FF2B5EF4-FFF2-40B4-BE49-F238E27FC236}">
                <a16:creationId xmlns:a16="http://schemas.microsoft.com/office/drawing/2014/main" id="{D03DCB39-0EAC-4EC5-B366-BDF5B6C28A06}"/>
              </a:ext>
            </a:extLst>
          </p:cNvPr>
          <p:cNvSpPr txBox="1"/>
          <p:nvPr/>
        </p:nvSpPr>
        <p:spPr>
          <a:xfrm>
            <a:off x="6821536" y="5720080"/>
            <a:ext cx="2109104" cy="369332"/>
          </a:xfrm>
          <a:prstGeom prst="rect">
            <a:avLst/>
          </a:prstGeom>
          <a:noFill/>
        </p:spPr>
        <p:txBody>
          <a:bodyPr wrap="none" rtlCol="0">
            <a:spAutoFit/>
          </a:bodyPr>
          <a:lstStyle/>
          <a:p>
            <a:r>
              <a:rPr lang="es-AR" dirty="0"/>
              <a:t>Fuente: Normas APA</a:t>
            </a:r>
          </a:p>
        </p:txBody>
      </p:sp>
    </p:spTree>
    <p:extLst>
      <p:ext uri="{BB962C8B-B14F-4D97-AF65-F5344CB8AC3E}">
        <p14:creationId xmlns:p14="http://schemas.microsoft.com/office/powerpoint/2010/main" val="152543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1D4C3A1C-67B3-49E8-A3C9-9EB5A4D9F1C4}"/>
              </a:ext>
            </a:extLst>
          </p:cNvPr>
          <p:cNvSpPr>
            <a:spLocks noGrp="1"/>
          </p:cNvSpPr>
          <p:nvPr>
            <p:ph type="title" idx="4294967295"/>
          </p:nvPr>
        </p:nvSpPr>
        <p:spPr>
          <a:xfrm>
            <a:off x="132080" y="1003300"/>
            <a:ext cx="8850400" cy="452438"/>
          </a:xfrm>
        </p:spPr>
        <p:txBody>
          <a:bodyPr>
            <a:normAutofit fontScale="90000"/>
          </a:bodyPr>
          <a:lstStyle/>
          <a:p>
            <a:r>
              <a:rPr lang="es-AR" dirty="0"/>
              <a:t>Detectores de plagio online</a:t>
            </a:r>
          </a:p>
        </p:txBody>
      </p:sp>
      <p:pic>
        <p:nvPicPr>
          <p:cNvPr id="13" name="Marcador de contenido 12">
            <a:extLst>
              <a:ext uri="{FF2B5EF4-FFF2-40B4-BE49-F238E27FC236}">
                <a16:creationId xmlns:a16="http://schemas.microsoft.com/office/drawing/2014/main" id="{595B5742-230F-4C04-9582-946291CF7B61}"/>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a:stretch/>
        </p:blipFill>
        <p:spPr>
          <a:xfrm>
            <a:off x="132080" y="1563688"/>
            <a:ext cx="5040000" cy="3832224"/>
          </a:xfrm>
          <a:prstGeom prst="rect">
            <a:avLst/>
          </a:prstGeom>
          <a:ln>
            <a:solidFill>
              <a:schemeClr val="bg1">
                <a:lumMod val="75000"/>
              </a:schemeClr>
            </a:solidFill>
          </a:ln>
        </p:spPr>
      </p:pic>
      <p:pic>
        <p:nvPicPr>
          <p:cNvPr id="14" name="Imagen 13">
            <a:extLst>
              <a:ext uri="{FF2B5EF4-FFF2-40B4-BE49-F238E27FC236}">
                <a16:creationId xmlns:a16="http://schemas.microsoft.com/office/drawing/2014/main" id="{4145E4D0-7A24-4A43-A8C0-CA1D53FFE1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04000" y="2167017"/>
            <a:ext cx="5040000" cy="3866774"/>
          </a:xfrm>
          <a:prstGeom prst="rect">
            <a:avLst/>
          </a:prstGeom>
          <a:ln>
            <a:solidFill>
              <a:schemeClr val="bg1">
                <a:lumMod val="75000"/>
              </a:schemeClr>
            </a:solidFill>
          </a:ln>
        </p:spPr>
      </p:pic>
    </p:spTree>
    <p:extLst>
      <p:ext uri="{BB962C8B-B14F-4D97-AF65-F5344CB8AC3E}">
        <p14:creationId xmlns:p14="http://schemas.microsoft.com/office/powerpoint/2010/main" val="366477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29258" y="779836"/>
            <a:ext cx="8085483" cy="754049"/>
          </a:xfrm>
        </p:spPr>
        <p:txBody>
          <a:bodyPr>
            <a:normAutofit fontScale="90000"/>
          </a:bodyPr>
          <a:lstStyle/>
          <a:p>
            <a:r>
              <a:rPr lang="es-AR" dirty="0"/>
              <a:t>¿Cómo comprobar la eficiencia de detectores de plagio? </a:t>
            </a:r>
            <a:endParaRPr lang="es-AR" sz="2200" dirty="0"/>
          </a:p>
        </p:txBody>
      </p:sp>
      <p:sp>
        <p:nvSpPr>
          <p:cNvPr id="3" name="Marcador de contenido 2">
            <a:extLst>
              <a:ext uri="{FF2B5EF4-FFF2-40B4-BE49-F238E27FC236}">
                <a16:creationId xmlns:a16="http://schemas.microsoft.com/office/drawing/2014/main" id="{A7B96E99-C098-4128-91C1-E4F998300770}"/>
              </a:ext>
            </a:extLst>
          </p:cNvPr>
          <p:cNvSpPr>
            <a:spLocks noGrp="1"/>
          </p:cNvSpPr>
          <p:nvPr>
            <p:ph sz="half" idx="10"/>
          </p:nvPr>
        </p:nvSpPr>
        <p:spPr>
          <a:xfrm>
            <a:off x="5547361" y="2133600"/>
            <a:ext cx="3033422" cy="3697246"/>
          </a:xfrm>
        </p:spPr>
        <p:txBody>
          <a:bodyPr/>
          <a:lstStyle/>
          <a:p>
            <a:pPr marL="457200" indent="-457200">
              <a:buAutoNum type="arabicPeriod"/>
            </a:pPr>
            <a:r>
              <a:rPr lang="es-AR" b="0" dirty="0"/>
              <a:t>Busco un texto conocido y lo copio. </a:t>
            </a:r>
          </a:p>
          <a:p>
            <a:pPr marL="976313" lvl="1" indent="-457200"/>
            <a:r>
              <a:rPr lang="es-AR" sz="1800" b="0" dirty="0"/>
              <a:t>En éste ejemplo busqué en Wikipedia el tema Cambio Climático</a:t>
            </a:r>
          </a:p>
        </p:txBody>
      </p:sp>
      <p:pic>
        <p:nvPicPr>
          <p:cNvPr id="13" name="Marcador de contenido 12">
            <a:extLst>
              <a:ext uri="{FF2B5EF4-FFF2-40B4-BE49-F238E27FC236}">
                <a16:creationId xmlns:a16="http://schemas.microsoft.com/office/drawing/2014/main" id="{A12A7DC3-7191-40F9-969F-37D8164BA0B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495300" y="1803854"/>
            <a:ext cx="4892840" cy="4224225"/>
          </a:xfrm>
          <a:prstGeom prst="rect">
            <a:avLst/>
          </a:prstGeom>
          <a:ln>
            <a:solidFill>
              <a:schemeClr val="bg1">
                <a:lumMod val="85000"/>
              </a:schemeClr>
            </a:solidFill>
          </a:ln>
        </p:spPr>
      </p:pic>
    </p:spTree>
    <p:extLst>
      <p:ext uri="{BB962C8B-B14F-4D97-AF65-F5344CB8AC3E}">
        <p14:creationId xmlns:p14="http://schemas.microsoft.com/office/powerpoint/2010/main" val="89961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01040"/>
            <a:ext cx="8085483" cy="754049"/>
          </a:xfrm>
        </p:spPr>
        <p:txBody>
          <a:bodyPr>
            <a:normAutofit fontScale="90000"/>
          </a:bodyPr>
          <a:lstStyle/>
          <a:p>
            <a:r>
              <a:rPr lang="es-AR" dirty="0"/>
              <a:t>¿Cómo comprobar su eficiencia? - </a:t>
            </a:r>
            <a:r>
              <a:rPr lang="es-AR" dirty="0" err="1"/>
              <a:t>Plagium</a:t>
            </a:r>
            <a:endParaRPr lang="es-AR" sz="2200" dirty="0"/>
          </a:p>
        </p:txBody>
      </p:sp>
      <p:sp>
        <p:nvSpPr>
          <p:cNvPr id="3" name="Marcador de contenido 2">
            <a:extLst>
              <a:ext uri="{FF2B5EF4-FFF2-40B4-BE49-F238E27FC236}">
                <a16:creationId xmlns:a16="http://schemas.microsoft.com/office/drawing/2014/main" id="{A7B96E99-C098-4128-91C1-E4F998300770}"/>
              </a:ext>
            </a:extLst>
          </p:cNvPr>
          <p:cNvSpPr>
            <a:spLocks noGrp="1"/>
          </p:cNvSpPr>
          <p:nvPr>
            <p:ph sz="half" idx="10"/>
          </p:nvPr>
        </p:nvSpPr>
        <p:spPr>
          <a:xfrm>
            <a:off x="5410662" y="1786462"/>
            <a:ext cx="3596640" cy="1398413"/>
          </a:xfrm>
        </p:spPr>
        <p:txBody>
          <a:bodyPr/>
          <a:lstStyle/>
          <a:p>
            <a:pPr marL="457200" indent="-457200">
              <a:buFont typeface="+mj-lt"/>
              <a:buAutoNum type="arabicPeriod" startAt="2"/>
            </a:pPr>
            <a:r>
              <a:rPr lang="es-AR" b="0" dirty="0"/>
              <a:t>Voy al detector de plagio.</a:t>
            </a:r>
          </a:p>
          <a:p>
            <a:pPr marL="720725" lvl="1" indent="-201613"/>
            <a:r>
              <a:rPr lang="es-AR" sz="1800" dirty="0"/>
              <a:t>En éste ejemplo </a:t>
            </a:r>
            <a:r>
              <a:rPr lang="es-AR" sz="1800" dirty="0">
                <a:hlinkClick r:id="rId3"/>
              </a:rPr>
              <a:t>https://www.plagium.com/</a:t>
            </a:r>
            <a:r>
              <a:rPr lang="es-AR" sz="1800" dirty="0"/>
              <a:t> </a:t>
            </a:r>
            <a:endParaRPr lang="es-AR" sz="1800" b="0" dirty="0"/>
          </a:p>
        </p:txBody>
      </p:sp>
      <p:sp>
        <p:nvSpPr>
          <p:cNvPr id="4" name="Marcador de contenido 3">
            <a:extLst>
              <a:ext uri="{FF2B5EF4-FFF2-40B4-BE49-F238E27FC236}">
                <a16:creationId xmlns:a16="http://schemas.microsoft.com/office/drawing/2014/main" id="{512A4FE2-48B0-42D7-9BE7-6D45F6108F3B}"/>
              </a:ext>
            </a:extLst>
          </p:cNvPr>
          <p:cNvSpPr>
            <a:spLocks noGrp="1"/>
          </p:cNvSpPr>
          <p:nvPr>
            <p:ph sz="half" idx="1"/>
          </p:nvPr>
        </p:nvSpPr>
        <p:spPr>
          <a:xfrm>
            <a:off x="495300" y="1711349"/>
            <a:ext cx="3989236" cy="4134452"/>
          </a:xfrm>
        </p:spPr>
        <p:txBody>
          <a:bodyPr/>
          <a:lstStyle/>
          <a:p>
            <a:endParaRPr lang="es-AR" dirty="0"/>
          </a:p>
        </p:txBody>
      </p:sp>
      <p:pic>
        <p:nvPicPr>
          <p:cNvPr id="6" name="Imagen 5">
            <a:extLst>
              <a:ext uri="{FF2B5EF4-FFF2-40B4-BE49-F238E27FC236}">
                <a16:creationId xmlns:a16="http://schemas.microsoft.com/office/drawing/2014/main" id="{DA570868-D761-41F2-B565-894E692E136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2880" y="1602123"/>
            <a:ext cx="5154696" cy="4446217"/>
          </a:xfrm>
          <a:prstGeom prst="rect">
            <a:avLst/>
          </a:prstGeom>
          <a:ln>
            <a:solidFill>
              <a:schemeClr val="bg1">
                <a:lumMod val="85000"/>
              </a:schemeClr>
            </a:solidFill>
          </a:ln>
        </p:spPr>
      </p:pic>
      <p:sp>
        <p:nvSpPr>
          <p:cNvPr id="7" name="CuadroTexto 6">
            <a:extLst>
              <a:ext uri="{FF2B5EF4-FFF2-40B4-BE49-F238E27FC236}">
                <a16:creationId xmlns:a16="http://schemas.microsoft.com/office/drawing/2014/main" id="{A38F8E75-C3FA-4A2B-A342-C43BDB43A641}"/>
              </a:ext>
            </a:extLst>
          </p:cNvPr>
          <p:cNvSpPr txBox="1"/>
          <p:nvPr/>
        </p:nvSpPr>
        <p:spPr>
          <a:xfrm>
            <a:off x="5776422" y="3178900"/>
            <a:ext cx="3230880" cy="646331"/>
          </a:xfrm>
          <a:prstGeom prst="rect">
            <a:avLst/>
          </a:prstGeom>
          <a:noFill/>
          <a:ln>
            <a:solidFill>
              <a:srgbClr val="FF0000"/>
            </a:solidFill>
          </a:ln>
        </p:spPr>
        <p:txBody>
          <a:bodyPr wrap="square" rtlCol="0">
            <a:spAutoFit/>
          </a:bodyPr>
          <a:lstStyle/>
          <a:p>
            <a:r>
              <a:rPr lang="es-AR" dirty="0"/>
              <a:t>Pegar un texto de hasta 1000 caracteres</a:t>
            </a:r>
          </a:p>
        </p:txBody>
      </p:sp>
      <p:cxnSp>
        <p:nvCxnSpPr>
          <p:cNvPr id="11" name="Conector recto de flecha 10">
            <a:extLst>
              <a:ext uri="{FF2B5EF4-FFF2-40B4-BE49-F238E27FC236}">
                <a16:creationId xmlns:a16="http://schemas.microsoft.com/office/drawing/2014/main" id="{3B495B72-01EC-442A-A167-ED3639BE1C47}"/>
              </a:ext>
            </a:extLst>
          </p:cNvPr>
          <p:cNvCxnSpPr>
            <a:stCxn id="7" idx="1"/>
          </p:cNvCxnSpPr>
          <p:nvPr/>
        </p:nvCxnSpPr>
        <p:spPr>
          <a:xfrm flipH="1">
            <a:off x="3596640" y="3502066"/>
            <a:ext cx="2179782" cy="739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86FF76E8-FEBE-46D2-8CBC-03916139BDAC}"/>
              </a:ext>
            </a:extLst>
          </p:cNvPr>
          <p:cNvSpPr txBox="1"/>
          <p:nvPr/>
        </p:nvSpPr>
        <p:spPr>
          <a:xfrm>
            <a:off x="5776422" y="4830795"/>
            <a:ext cx="2428935" cy="369332"/>
          </a:xfrm>
          <a:prstGeom prst="rect">
            <a:avLst/>
          </a:prstGeom>
          <a:noFill/>
          <a:ln>
            <a:solidFill>
              <a:srgbClr val="FF0000"/>
            </a:solidFill>
          </a:ln>
        </p:spPr>
        <p:txBody>
          <a:bodyPr wrap="none" rtlCol="0">
            <a:spAutoFit/>
          </a:bodyPr>
          <a:lstStyle/>
          <a:p>
            <a:r>
              <a:rPr lang="es-AR" dirty="0"/>
              <a:t>Clic en Búsqueda rápida</a:t>
            </a:r>
          </a:p>
        </p:txBody>
      </p:sp>
      <p:cxnSp>
        <p:nvCxnSpPr>
          <p:cNvPr id="14" name="Conector recto de flecha 13">
            <a:extLst>
              <a:ext uri="{FF2B5EF4-FFF2-40B4-BE49-F238E27FC236}">
                <a16:creationId xmlns:a16="http://schemas.microsoft.com/office/drawing/2014/main" id="{11890675-7A16-4DBD-84AC-4715A29D7B3B}"/>
              </a:ext>
            </a:extLst>
          </p:cNvPr>
          <p:cNvCxnSpPr>
            <a:cxnSpLocks/>
            <a:stCxn id="12" idx="1"/>
          </p:cNvCxnSpPr>
          <p:nvPr/>
        </p:nvCxnSpPr>
        <p:spPr>
          <a:xfrm flipH="1" flipV="1">
            <a:off x="2489918" y="4657884"/>
            <a:ext cx="3286504" cy="3575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11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01040"/>
            <a:ext cx="8085483" cy="754049"/>
          </a:xfrm>
        </p:spPr>
        <p:txBody>
          <a:bodyPr>
            <a:normAutofit fontScale="90000"/>
          </a:bodyPr>
          <a:lstStyle/>
          <a:p>
            <a:r>
              <a:rPr lang="es-AR" dirty="0"/>
              <a:t>¿Cómo comprobar su eficiencia? - </a:t>
            </a:r>
            <a:r>
              <a:rPr lang="es-AR" dirty="0" err="1"/>
              <a:t>Plagium</a:t>
            </a:r>
            <a:endParaRPr lang="es-AR" dirty="0"/>
          </a:p>
        </p:txBody>
      </p:sp>
      <p:pic>
        <p:nvPicPr>
          <p:cNvPr id="10" name="Marcador de contenido 9">
            <a:extLst>
              <a:ext uri="{FF2B5EF4-FFF2-40B4-BE49-F238E27FC236}">
                <a16:creationId xmlns:a16="http://schemas.microsoft.com/office/drawing/2014/main" id="{F559CA62-8BF9-41F2-9ED8-5E7BAF43C7B9}"/>
              </a:ext>
            </a:extLst>
          </p:cNvPr>
          <p:cNvPicPr>
            <a:picLocks noGrp="1" noChangeAspect="1"/>
          </p:cNvPicPr>
          <p:nvPr>
            <p:ph sz="half" idx="1"/>
          </p:nvPr>
        </p:nvPicPr>
        <p:blipFill rotWithShape="1">
          <a:blip r:embed="rId3"/>
          <a:srcRect t="5871" r="42778" b="5871"/>
          <a:stretch/>
        </p:blipFill>
        <p:spPr>
          <a:xfrm>
            <a:off x="107420" y="1564314"/>
            <a:ext cx="5124980" cy="4446371"/>
          </a:xfrm>
          <a:prstGeom prst="rect">
            <a:avLst/>
          </a:prstGeom>
          <a:ln>
            <a:solidFill>
              <a:schemeClr val="bg2">
                <a:lumMod val="75000"/>
              </a:schemeClr>
            </a:solidFill>
          </a:ln>
        </p:spPr>
      </p:pic>
      <p:sp>
        <p:nvSpPr>
          <p:cNvPr id="11" name="CuadroTexto 10">
            <a:extLst>
              <a:ext uri="{FF2B5EF4-FFF2-40B4-BE49-F238E27FC236}">
                <a16:creationId xmlns:a16="http://schemas.microsoft.com/office/drawing/2014/main" id="{933C22A4-A4AC-4491-8C9F-06BB7F481CD5}"/>
              </a:ext>
            </a:extLst>
          </p:cNvPr>
          <p:cNvSpPr txBox="1"/>
          <p:nvPr/>
        </p:nvSpPr>
        <p:spPr>
          <a:xfrm>
            <a:off x="5569194" y="2407075"/>
            <a:ext cx="3230880" cy="369332"/>
          </a:xfrm>
          <a:prstGeom prst="rect">
            <a:avLst/>
          </a:prstGeom>
          <a:noFill/>
          <a:ln>
            <a:solidFill>
              <a:srgbClr val="FF0000"/>
            </a:solidFill>
          </a:ln>
        </p:spPr>
        <p:txBody>
          <a:bodyPr wrap="square" rtlCol="0">
            <a:spAutoFit/>
          </a:bodyPr>
          <a:lstStyle/>
          <a:p>
            <a:r>
              <a:rPr lang="es-AR" dirty="0"/>
              <a:t>Texto copiado de </a:t>
            </a:r>
            <a:r>
              <a:rPr lang="es-AR" dirty="0" err="1"/>
              <a:t>wikipedia</a:t>
            </a:r>
            <a:endParaRPr lang="es-AR" dirty="0"/>
          </a:p>
        </p:txBody>
      </p:sp>
      <p:cxnSp>
        <p:nvCxnSpPr>
          <p:cNvPr id="12" name="Conector recto de flecha 11">
            <a:extLst>
              <a:ext uri="{FF2B5EF4-FFF2-40B4-BE49-F238E27FC236}">
                <a16:creationId xmlns:a16="http://schemas.microsoft.com/office/drawing/2014/main" id="{A1EAD27B-202B-4668-9D6A-A24FA3790B77}"/>
              </a:ext>
            </a:extLst>
          </p:cNvPr>
          <p:cNvCxnSpPr>
            <a:cxnSpLocks/>
            <a:stCxn id="11" idx="1"/>
          </p:cNvCxnSpPr>
          <p:nvPr/>
        </p:nvCxnSpPr>
        <p:spPr>
          <a:xfrm flipH="1">
            <a:off x="3389412" y="2591741"/>
            <a:ext cx="2179782" cy="11178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0390C83-8F46-4468-8733-B0F3336C2344}"/>
              </a:ext>
            </a:extLst>
          </p:cNvPr>
          <p:cNvSpPr txBox="1"/>
          <p:nvPr/>
        </p:nvSpPr>
        <p:spPr>
          <a:xfrm>
            <a:off x="5569194" y="3431000"/>
            <a:ext cx="3230880" cy="1754326"/>
          </a:xfrm>
          <a:prstGeom prst="rect">
            <a:avLst/>
          </a:prstGeom>
          <a:noFill/>
          <a:ln>
            <a:solidFill>
              <a:srgbClr val="FF0000"/>
            </a:solidFill>
          </a:ln>
        </p:spPr>
        <p:txBody>
          <a:bodyPr wrap="square" rtlCol="0">
            <a:spAutoFit/>
          </a:bodyPr>
          <a:lstStyle/>
          <a:p>
            <a:r>
              <a:rPr lang="es-AR" dirty="0"/>
              <a:t>Todavía quedan más caracteres para agregar.</a:t>
            </a:r>
          </a:p>
          <a:p>
            <a:r>
              <a:rPr lang="es-AR" dirty="0"/>
              <a:t>Si es un texto largo solo puedo chequear por parte (no más de 1000 caracteres en la versión gratuita)</a:t>
            </a:r>
          </a:p>
        </p:txBody>
      </p:sp>
      <p:cxnSp>
        <p:nvCxnSpPr>
          <p:cNvPr id="15" name="Conector recto de flecha 14">
            <a:extLst>
              <a:ext uri="{FF2B5EF4-FFF2-40B4-BE49-F238E27FC236}">
                <a16:creationId xmlns:a16="http://schemas.microsoft.com/office/drawing/2014/main" id="{5558C944-3BA0-4916-97BF-4C52E49D17D8}"/>
              </a:ext>
            </a:extLst>
          </p:cNvPr>
          <p:cNvCxnSpPr>
            <a:cxnSpLocks/>
            <a:stCxn id="14" idx="1"/>
          </p:cNvCxnSpPr>
          <p:nvPr/>
        </p:nvCxnSpPr>
        <p:spPr>
          <a:xfrm flipH="1">
            <a:off x="4572000" y="4308163"/>
            <a:ext cx="997194" cy="4950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FCC5809F-0413-4F2E-8CB9-C5E6530EAFF8}"/>
              </a:ext>
            </a:extLst>
          </p:cNvPr>
          <p:cNvSpPr txBox="1"/>
          <p:nvPr/>
        </p:nvSpPr>
        <p:spPr>
          <a:xfrm>
            <a:off x="5569194" y="5561299"/>
            <a:ext cx="2428935" cy="369332"/>
          </a:xfrm>
          <a:prstGeom prst="rect">
            <a:avLst/>
          </a:prstGeom>
          <a:noFill/>
          <a:ln>
            <a:solidFill>
              <a:srgbClr val="FF0000"/>
            </a:solidFill>
          </a:ln>
        </p:spPr>
        <p:txBody>
          <a:bodyPr wrap="square" rtlCol="0">
            <a:spAutoFit/>
          </a:bodyPr>
          <a:lstStyle/>
          <a:p>
            <a:r>
              <a:rPr lang="es-AR" dirty="0"/>
              <a:t>Clic en Búsqueda rápida</a:t>
            </a:r>
          </a:p>
        </p:txBody>
      </p:sp>
      <p:cxnSp>
        <p:nvCxnSpPr>
          <p:cNvPr id="20" name="Conector recto de flecha 19">
            <a:extLst>
              <a:ext uri="{FF2B5EF4-FFF2-40B4-BE49-F238E27FC236}">
                <a16:creationId xmlns:a16="http://schemas.microsoft.com/office/drawing/2014/main" id="{7C3196C7-273A-43BD-A194-B2B006C0C1C4}"/>
              </a:ext>
            </a:extLst>
          </p:cNvPr>
          <p:cNvCxnSpPr>
            <a:cxnSpLocks/>
            <a:stCxn id="19" idx="1"/>
          </p:cNvCxnSpPr>
          <p:nvPr/>
        </p:nvCxnSpPr>
        <p:spPr>
          <a:xfrm flipH="1" flipV="1">
            <a:off x="2282690" y="4998273"/>
            <a:ext cx="3286504" cy="7476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930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contenido 15">
            <a:extLst>
              <a:ext uri="{FF2B5EF4-FFF2-40B4-BE49-F238E27FC236}">
                <a16:creationId xmlns:a16="http://schemas.microsoft.com/office/drawing/2014/main" id="{05800137-96E3-4DCB-8D1A-80D762185F6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158532" y="1479486"/>
            <a:ext cx="5156896" cy="4460270"/>
          </a:xfrm>
          <a:prstGeom prst="rect">
            <a:avLst/>
          </a:prstGeom>
          <a:ln>
            <a:solidFill>
              <a:schemeClr val="bg2">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01040"/>
            <a:ext cx="8085483" cy="754049"/>
          </a:xfrm>
        </p:spPr>
        <p:txBody>
          <a:bodyPr>
            <a:normAutofit fontScale="90000"/>
          </a:bodyPr>
          <a:lstStyle/>
          <a:p>
            <a:r>
              <a:rPr lang="es-AR" dirty="0"/>
              <a:t>¿Cómo comprobar su eficiencia? - </a:t>
            </a:r>
            <a:r>
              <a:rPr lang="es-AR" dirty="0" err="1"/>
              <a:t>Plagium</a:t>
            </a:r>
            <a:r>
              <a:rPr lang="es-AR" dirty="0"/>
              <a:t> </a:t>
            </a:r>
            <a:endParaRPr lang="es-AR" sz="2200" dirty="0"/>
          </a:p>
        </p:txBody>
      </p:sp>
      <p:sp>
        <p:nvSpPr>
          <p:cNvPr id="11" name="CuadroTexto 10">
            <a:extLst>
              <a:ext uri="{FF2B5EF4-FFF2-40B4-BE49-F238E27FC236}">
                <a16:creationId xmlns:a16="http://schemas.microsoft.com/office/drawing/2014/main" id="{933C22A4-A4AC-4491-8C9F-06BB7F481CD5}"/>
              </a:ext>
            </a:extLst>
          </p:cNvPr>
          <p:cNvSpPr txBox="1"/>
          <p:nvPr/>
        </p:nvSpPr>
        <p:spPr>
          <a:xfrm>
            <a:off x="5569194" y="2407075"/>
            <a:ext cx="3230880" cy="861774"/>
          </a:xfrm>
          <a:prstGeom prst="rect">
            <a:avLst/>
          </a:prstGeom>
          <a:noFill/>
          <a:ln>
            <a:solidFill>
              <a:srgbClr val="FF0000"/>
            </a:solidFill>
          </a:ln>
        </p:spPr>
        <p:txBody>
          <a:bodyPr wrap="square" rtlCol="0">
            <a:spAutoFit/>
          </a:bodyPr>
          <a:lstStyle/>
          <a:p>
            <a:r>
              <a:rPr lang="es-AR" dirty="0"/>
              <a:t>Aquí nos informa los sitios donde coincide el texto. </a:t>
            </a:r>
            <a:r>
              <a:rPr lang="es-AR" sz="1400" dirty="0"/>
              <a:t>(En éste caso coincide con muchos sitios web)</a:t>
            </a:r>
          </a:p>
        </p:txBody>
      </p:sp>
      <p:cxnSp>
        <p:nvCxnSpPr>
          <p:cNvPr id="12" name="Conector recto de flecha 11">
            <a:extLst>
              <a:ext uri="{FF2B5EF4-FFF2-40B4-BE49-F238E27FC236}">
                <a16:creationId xmlns:a16="http://schemas.microsoft.com/office/drawing/2014/main" id="{A1EAD27B-202B-4668-9D6A-A24FA3790B77}"/>
              </a:ext>
            </a:extLst>
          </p:cNvPr>
          <p:cNvCxnSpPr>
            <a:cxnSpLocks/>
            <a:stCxn id="11" idx="1"/>
          </p:cNvCxnSpPr>
          <p:nvPr/>
        </p:nvCxnSpPr>
        <p:spPr>
          <a:xfrm flipH="1">
            <a:off x="3925942" y="2837962"/>
            <a:ext cx="1643252" cy="1335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0390C83-8F46-4468-8733-B0F3336C2344}"/>
              </a:ext>
            </a:extLst>
          </p:cNvPr>
          <p:cNvSpPr txBox="1"/>
          <p:nvPr/>
        </p:nvSpPr>
        <p:spPr>
          <a:xfrm>
            <a:off x="5569194" y="3431000"/>
            <a:ext cx="3230880" cy="923330"/>
          </a:xfrm>
          <a:prstGeom prst="rect">
            <a:avLst/>
          </a:prstGeom>
          <a:noFill/>
          <a:ln>
            <a:solidFill>
              <a:srgbClr val="FF0000"/>
            </a:solidFill>
          </a:ln>
        </p:spPr>
        <p:txBody>
          <a:bodyPr wrap="square" rtlCol="0">
            <a:spAutoFit/>
          </a:bodyPr>
          <a:lstStyle/>
          <a:p>
            <a:r>
              <a:rPr lang="es-AR" dirty="0"/>
              <a:t>Si el % de semejanza es alto, seguramente estamos ante una COPIA TEXTUAL</a:t>
            </a:r>
          </a:p>
        </p:txBody>
      </p:sp>
      <p:cxnSp>
        <p:nvCxnSpPr>
          <p:cNvPr id="15" name="Conector recto de flecha 14">
            <a:extLst>
              <a:ext uri="{FF2B5EF4-FFF2-40B4-BE49-F238E27FC236}">
                <a16:creationId xmlns:a16="http://schemas.microsoft.com/office/drawing/2014/main" id="{5558C944-3BA0-4916-97BF-4C52E49D17D8}"/>
              </a:ext>
            </a:extLst>
          </p:cNvPr>
          <p:cNvCxnSpPr>
            <a:cxnSpLocks/>
            <a:stCxn id="14" idx="1"/>
          </p:cNvCxnSpPr>
          <p:nvPr/>
        </p:nvCxnSpPr>
        <p:spPr>
          <a:xfrm flipH="1" flipV="1">
            <a:off x="1483360" y="3529618"/>
            <a:ext cx="4085834" cy="3630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FCC5809F-0413-4F2E-8CB9-C5E6530EAFF8}"/>
              </a:ext>
            </a:extLst>
          </p:cNvPr>
          <p:cNvSpPr txBox="1"/>
          <p:nvPr/>
        </p:nvSpPr>
        <p:spPr>
          <a:xfrm>
            <a:off x="5569194" y="4580304"/>
            <a:ext cx="3230880" cy="1138773"/>
          </a:xfrm>
          <a:prstGeom prst="rect">
            <a:avLst/>
          </a:prstGeom>
          <a:noFill/>
          <a:ln>
            <a:solidFill>
              <a:srgbClr val="FF0000"/>
            </a:solidFill>
          </a:ln>
        </p:spPr>
        <p:txBody>
          <a:bodyPr wrap="square" rtlCol="0">
            <a:spAutoFit/>
          </a:bodyPr>
          <a:lstStyle/>
          <a:p>
            <a:r>
              <a:rPr lang="es-AR" dirty="0"/>
              <a:t>Aquí aparece Wikipedia </a:t>
            </a:r>
            <a:r>
              <a:rPr lang="es-AR" sz="1400" dirty="0"/>
              <a:t>(el sitio de donde copiamos para probar), </a:t>
            </a:r>
            <a:r>
              <a:rPr lang="es-AR" dirty="0"/>
              <a:t>pero aparecen muchos más </a:t>
            </a:r>
            <a:r>
              <a:rPr lang="es-AR" sz="1400" dirty="0"/>
              <a:t>(que copiaron el texto de Wikipedia)</a:t>
            </a:r>
          </a:p>
        </p:txBody>
      </p:sp>
      <p:cxnSp>
        <p:nvCxnSpPr>
          <p:cNvPr id="20" name="Conector recto de flecha 19">
            <a:extLst>
              <a:ext uri="{FF2B5EF4-FFF2-40B4-BE49-F238E27FC236}">
                <a16:creationId xmlns:a16="http://schemas.microsoft.com/office/drawing/2014/main" id="{7C3196C7-273A-43BD-A194-B2B006C0C1C4}"/>
              </a:ext>
            </a:extLst>
          </p:cNvPr>
          <p:cNvCxnSpPr>
            <a:cxnSpLocks/>
            <a:stCxn id="19" idx="1"/>
          </p:cNvCxnSpPr>
          <p:nvPr/>
        </p:nvCxnSpPr>
        <p:spPr>
          <a:xfrm flipH="1">
            <a:off x="2343956" y="5149691"/>
            <a:ext cx="3225238" cy="228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293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¿Cómo comprobar su eficiencia? </a:t>
            </a:r>
            <a:endParaRPr lang="es-AR" sz="2200" dirty="0"/>
          </a:p>
        </p:txBody>
      </p:sp>
      <p:sp>
        <p:nvSpPr>
          <p:cNvPr id="7" name="Marcador de texto 6">
            <a:extLst>
              <a:ext uri="{FF2B5EF4-FFF2-40B4-BE49-F238E27FC236}">
                <a16:creationId xmlns:a16="http://schemas.microsoft.com/office/drawing/2014/main" id="{CDDD1DAE-7337-4816-892D-D7429480C97E}"/>
              </a:ext>
            </a:extLst>
          </p:cNvPr>
          <p:cNvSpPr>
            <a:spLocks noGrp="1"/>
          </p:cNvSpPr>
          <p:nvPr>
            <p:ph type="body" idx="10"/>
          </p:nvPr>
        </p:nvSpPr>
        <p:spPr>
          <a:xfrm>
            <a:off x="494520" y="5574933"/>
            <a:ext cx="8235232" cy="479286"/>
          </a:xfrm>
        </p:spPr>
        <p:txBody>
          <a:bodyPr/>
          <a:lstStyle/>
          <a:p>
            <a:r>
              <a:rPr lang="es-AR" sz="1200" dirty="0"/>
              <a:t>Podemos comprobar que el texto de los 3 párrafos del Blog es idéntico a los 2 párrafos de Wikipedia</a:t>
            </a:r>
          </a:p>
        </p:txBody>
      </p:sp>
      <p:pic>
        <p:nvPicPr>
          <p:cNvPr id="17" name="Marcador de contenido 16">
            <a:extLst>
              <a:ext uri="{FF2B5EF4-FFF2-40B4-BE49-F238E27FC236}">
                <a16:creationId xmlns:a16="http://schemas.microsoft.com/office/drawing/2014/main" id="{4A3C1B12-BB53-4459-B37C-5A53F8825B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803252" y="1525031"/>
            <a:ext cx="7618459" cy="3924300"/>
          </a:xfrm>
          <a:prstGeom prst="rect">
            <a:avLst/>
          </a:prstGeom>
        </p:spPr>
      </p:pic>
    </p:spTree>
    <p:extLst>
      <p:ext uri="{BB962C8B-B14F-4D97-AF65-F5344CB8AC3E}">
        <p14:creationId xmlns:p14="http://schemas.microsoft.com/office/powerpoint/2010/main" val="130472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94EC7271-AFAF-419C-AE00-04D64F22E8B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500041" y="1644968"/>
            <a:ext cx="4254839" cy="4421115"/>
          </a:xfrm>
          <a:prstGeom prst="rect">
            <a:avLst/>
          </a:prstGeom>
          <a:ln>
            <a:solidFill>
              <a:schemeClr val="bg2">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60601"/>
            <a:ext cx="8085483" cy="754049"/>
          </a:xfrm>
        </p:spPr>
        <p:txBody>
          <a:bodyPr>
            <a:normAutofit fontScale="90000"/>
          </a:bodyPr>
          <a:lstStyle/>
          <a:p>
            <a:r>
              <a:rPr lang="es-AR" dirty="0"/>
              <a:t>¿Cómo comprobar su eficiencia? – </a:t>
            </a:r>
            <a:br>
              <a:rPr lang="es-AR" dirty="0"/>
            </a:br>
            <a:r>
              <a:rPr lang="en-US" sz="3100" dirty="0"/>
              <a:t>Free Online Plagiarism Checker Tool</a:t>
            </a:r>
            <a:r>
              <a:rPr lang="es-AR" sz="3100" dirty="0"/>
              <a:t> </a:t>
            </a:r>
          </a:p>
        </p:txBody>
      </p:sp>
      <p:sp>
        <p:nvSpPr>
          <p:cNvPr id="3" name="Marcador de contenido 2">
            <a:extLst>
              <a:ext uri="{FF2B5EF4-FFF2-40B4-BE49-F238E27FC236}">
                <a16:creationId xmlns:a16="http://schemas.microsoft.com/office/drawing/2014/main" id="{A7B96E99-C098-4128-91C1-E4F998300770}"/>
              </a:ext>
            </a:extLst>
          </p:cNvPr>
          <p:cNvSpPr>
            <a:spLocks noGrp="1"/>
          </p:cNvSpPr>
          <p:nvPr>
            <p:ph sz="half" idx="10"/>
          </p:nvPr>
        </p:nvSpPr>
        <p:spPr>
          <a:xfrm>
            <a:off x="4947920" y="1729409"/>
            <a:ext cx="4059382" cy="1582751"/>
          </a:xfrm>
        </p:spPr>
        <p:txBody>
          <a:bodyPr/>
          <a:lstStyle/>
          <a:p>
            <a:r>
              <a:rPr lang="es-AR" b="0" dirty="0"/>
              <a:t>Voy al detector de plagio.</a:t>
            </a:r>
          </a:p>
          <a:p>
            <a:pPr marL="720725" lvl="1" indent="-201613"/>
            <a:r>
              <a:rPr lang="es-AR" sz="1600" dirty="0"/>
              <a:t>En éste ejemplo </a:t>
            </a:r>
            <a:r>
              <a:rPr lang="es-AR" sz="1600" dirty="0">
                <a:hlinkClick r:id="rId4"/>
              </a:rPr>
              <a:t>https://freeplagiarismchecker.pro/</a:t>
            </a:r>
            <a:r>
              <a:rPr lang="es-AR" sz="1600" dirty="0"/>
              <a:t> </a:t>
            </a:r>
            <a:endParaRPr lang="es-AR" sz="1600" b="0" dirty="0"/>
          </a:p>
        </p:txBody>
      </p:sp>
      <p:sp>
        <p:nvSpPr>
          <p:cNvPr id="7" name="CuadroTexto 6">
            <a:extLst>
              <a:ext uri="{FF2B5EF4-FFF2-40B4-BE49-F238E27FC236}">
                <a16:creationId xmlns:a16="http://schemas.microsoft.com/office/drawing/2014/main" id="{A38F8E75-C3FA-4A2B-A342-C43BDB43A641}"/>
              </a:ext>
            </a:extLst>
          </p:cNvPr>
          <p:cNvSpPr txBox="1"/>
          <p:nvPr/>
        </p:nvSpPr>
        <p:spPr>
          <a:xfrm>
            <a:off x="5776422" y="3306185"/>
            <a:ext cx="3230880" cy="1200329"/>
          </a:xfrm>
          <a:prstGeom prst="rect">
            <a:avLst/>
          </a:prstGeom>
          <a:noFill/>
          <a:ln>
            <a:solidFill>
              <a:srgbClr val="FF0000"/>
            </a:solidFill>
          </a:ln>
        </p:spPr>
        <p:txBody>
          <a:bodyPr wrap="square" rtlCol="0">
            <a:spAutoFit/>
          </a:bodyPr>
          <a:lstStyle/>
          <a:p>
            <a:r>
              <a:rPr lang="es-AR" dirty="0"/>
              <a:t>Pegar un texto de </a:t>
            </a:r>
            <a:r>
              <a:rPr lang="es-AR" b="1" dirty="0"/>
              <a:t>15 palabras como mínimo y 1500 como máximo </a:t>
            </a:r>
            <a:r>
              <a:rPr lang="es-AR" i="1" dirty="0"/>
              <a:t>(permite textos más largos que </a:t>
            </a:r>
            <a:r>
              <a:rPr lang="es-AR" i="1" dirty="0" err="1"/>
              <a:t>Plagium</a:t>
            </a:r>
            <a:r>
              <a:rPr lang="es-AR" i="1" dirty="0"/>
              <a:t>)</a:t>
            </a:r>
          </a:p>
        </p:txBody>
      </p:sp>
      <p:cxnSp>
        <p:nvCxnSpPr>
          <p:cNvPr id="11" name="Conector recto de flecha 10">
            <a:extLst>
              <a:ext uri="{FF2B5EF4-FFF2-40B4-BE49-F238E27FC236}">
                <a16:creationId xmlns:a16="http://schemas.microsoft.com/office/drawing/2014/main" id="{3B495B72-01EC-442A-A167-ED3639BE1C47}"/>
              </a:ext>
            </a:extLst>
          </p:cNvPr>
          <p:cNvCxnSpPr>
            <a:cxnSpLocks/>
            <a:stCxn id="7" idx="1"/>
          </p:cNvCxnSpPr>
          <p:nvPr/>
        </p:nvCxnSpPr>
        <p:spPr>
          <a:xfrm flipH="1" flipV="1">
            <a:off x="3596640" y="3703320"/>
            <a:ext cx="2179782" cy="203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86FF76E8-FEBE-46D2-8CBC-03916139BDAC}"/>
              </a:ext>
            </a:extLst>
          </p:cNvPr>
          <p:cNvSpPr txBox="1"/>
          <p:nvPr/>
        </p:nvSpPr>
        <p:spPr>
          <a:xfrm>
            <a:off x="5776422" y="4958080"/>
            <a:ext cx="2654829" cy="369332"/>
          </a:xfrm>
          <a:prstGeom prst="rect">
            <a:avLst/>
          </a:prstGeom>
          <a:noFill/>
          <a:ln>
            <a:solidFill>
              <a:srgbClr val="FF0000"/>
            </a:solidFill>
          </a:ln>
        </p:spPr>
        <p:txBody>
          <a:bodyPr wrap="none" rtlCol="0">
            <a:spAutoFit/>
          </a:bodyPr>
          <a:lstStyle/>
          <a:p>
            <a:r>
              <a:rPr lang="es-AR" dirty="0"/>
              <a:t>Clic en </a:t>
            </a:r>
            <a:r>
              <a:rPr lang="es-AR" dirty="0" err="1"/>
              <a:t>Chek</a:t>
            </a:r>
            <a:r>
              <a:rPr lang="es-AR" dirty="0"/>
              <a:t> </a:t>
            </a:r>
            <a:r>
              <a:rPr lang="es-AR" dirty="0" err="1"/>
              <a:t>for</a:t>
            </a:r>
            <a:r>
              <a:rPr lang="es-AR" dirty="0"/>
              <a:t> </a:t>
            </a:r>
            <a:r>
              <a:rPr lang="es-AR" dirty="0" err="1"/>
              <a:t>Plagiarism</a:t>
            </a:r>
            <a:endParaRPr lang="es-AR" dirty="0"/>
          </a:p>
        </p:txBody>
      </p:sp>
      <p:cxnSp>
        <p:nvCxnSpPr>
          <p:cNvPr id="14" name="Conector recto de flecha 13">
            <a:extLst>
              <a:ext uri="{FF2B5EF4-FFF2-40B4-BE49-F238E27FC236}">
                <a16:creationId xmlns:a16="http://schemas.microsoft.com/office/drawing/2014/main" id="{11890675-7A16-4DBD-84AC-4715A29D7B3B}"/>
              </a:ext>
            </a:extLst>
          </p:cNvPr>
          <p:cNvCxnSpPr>
            <a:cxnSpLocks/>
            <a:stCxn id="12" idx="1"/>
          </p:cNvCxnSpPr>
          <p:nvPr/>
        </p:nvCxnSpPr>
        <p:spPr>
          <a:xfrm flipH="1" flipV="1">
            <a:off x="2936240" y="4419600"/>
            <a:ext cx="2840182" cy="7231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7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a:extLst>
              <a:ext uri="{FF2B5EF4-FFF2-40B4-BE49-F238E27FC236}">
                <a16:creationId xmlns:a16="http://schemas.microsoft.com/office/drawing/2014/main" id="{40BC7814-FA9F-474A-B0CB-A710EA72FD9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502470" y="1817688"/>
            <a:ext cx="3975047" cy="4135437"/>
          </a:xfrm>
          <a:prstGeom prst="rect">
            <a:avLst/>
          </a:prstGeom>
          <a:ln>
            <a:solidFill>
              <a:schemeClr val="bg2">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791367"/>
            <a:ext cx="8085483" cy="754049"/>
          </a:xfrm>
        </p:spPr>
        <p:txBody>
          <a:bodyPr>
            <a:normAutofit fontScale="90000"/>
          </a:bodyPr>
          <a:lstStyle/>
          <a:p>
            <a:r>
              <a:rPr lang="es-AR" dirty="0"/>
              <a:t>¿Cómo comprobar su eficiencia? – </a:t>
            </a:r>
            <a:br>
              <a:rPr lang="es-AR" dirty="0"/>
            </a:br>
            <a:r>
              <a:rPr lang="en-US" sz="3100" dirty="0"/>
              <a:t>Free Online Plagiarism Checker Tool</a:t>
            </a:r>
            <a:r>
              <a:rPr lang="es-AR" sz="3100" dirty="0"/>
              <a:t> </a:t>
            </a:r>
          </a:p>
        </p:txBody>
      </p:sp>
      <p:sp>
        <p:nvSpPr>
          <p:cNvPr id="15" name="CuadroTexto 14">
            <a:extLst>
              <a:ext uri="{FF2B5EF4-FFF2-40B4-BE49-F238E27FC236}">
                <a16:creationId xmlns:a16="http://schemas.microsoft.com/office/drawing/2014/main" id="{70A46322-4857-4D5F-9965-173DF01E34E2}"/>
              </a:ext>
            </a:extLst>
          </p:cNvPr>
          <p:cNvSpPr txBox="1"/>
          <p:nvPr/>
        </p:nvSpPr>
        <p:spPr>
          <a:xfrm>
            <a:off x="5569194" y="2407075"/>
            <a:ext cx="3230880" cy="369332"/>
          </a:xfrm>
          <a:prstGeom prst="rect">
            <a:avLst/>
          </a:prstGeom>
          <a:noFill/>
          <a:ln>
            <a:solidFill>
              <a:srgbClr val="FF0000"/>
            </a:solidFill>
          </a:ln>
        </p:spPr>
        <p:txBody>
          <a:bodyPr wrap="square" rtlCol="0">
            <a:spAutoFit/>
          </a:bodyPr>
          <a:lstStyle/>
          <a:p>
            <a:r>
              <a:rPr lang="es-AR" dirty="0"/>
              <a:t>Texto copiado de </a:t>
            </a:r>
            <a:r>
              <a:rPr lang="es-AR" dirty="0" err="1"/>
              <a:t>wikipedia</a:t>
            </a:r>
            <a:endParaRPr lang="es-AR" dirty="0"/>
          </a:p>
        </p:txBody>
      </p:sp>
      <p:cxnSp>
        <p:nvCxnSpPr>
          <p:cNvPr id="16" name="Conector recto de flecha 15">
            <a:extLst>
              <a:ext uri="{FF2B5EF4-FFF2-40B4-BE49-F238E27FC236}">
                <a16:creationId xmlns:a16="http://schemas.microsoft.com/office/drawing/2014/main" id="{6A981E70-9915-42DD-A498-097EFEB23574}"/>
              </a:ext>
            </a:extLst>
          </p:cNvPr>
          <p:cNvCxnSpPr>
            <a:cxnSpLocks/>
            <a:stCxn id="15" idx="1"/>
          </p:cNvCxnSpPr>
          <p:nvPr/>
        </p:nvCxnSpPr>
        <p:spPr>
          <a:xfrm flipH="1">
            <a:off x="3389412" y="2591741"/>
            <a:ext cx="2179782" cy="11178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754A74C6-A6D1-47EB-81B5-F34C33062DEA}"/>
              </a:ext>
            </a:extLst>
          </p:cNvPr>
          <p:cNvSpPr txBox="1"/>
          <p:nvPr/>
        </p:nvSpPr>
        <p:spPr>
          <a:xfrm>
            <a:off x="5569194" y="3993616"/>
            <a:ext cx="3230880" cy="646331"/>
          </a:xfrm>
          <a:prstGeom prst="rect">
            <a:avLst/>
          </a:prstGeom>
          <a:noFill/>
          <a:ln>
            <a:solidFill>
              <a:srgbClr val="FF0000"/>
            </a:solidFill>
          </a:ln>
        </p:spPr>
        <p:txBody>
          <a:bodyPr wrap="square" rtlCol="0">
            <a:spAutoFit/>
          </a:bodyPr>
          <a:lstStyle/>
          <a:p>
            <a:r>
              <a:rPr lang="es-AR" dirty="0"/>
              <a:t>Todavía quedan más espacio para agregar texto</a:t>
            </a:r>
          </a:p>
        </p:txBody>
      </p:sp>
      <p:cxnSp>
        <p:nvCxnSpPr>
          <p:cNvPr id="18" name="Conector recto de flecha 17">
            <a:extLst>
              <a:ext uri="{FF2B5EF4-FFF2-40B4-BE49-F238E27FC236}">
                <a16:creationId xmlns:a16="http://schemas.microsoft.com/office/drawing/2014/main" id="{E7CE9FA8-7A9F-4361-AB45-21BA720F9974}"/>
              </a:ext>
            </a:extLst>
          </p:cNvPr>
          <p:cNvCxnSpPr>
            <a:cxnSpLocks/>
            <a:stCxn id="17" idx="1"/>
          </p:cNvCxnSpPr>
          <p:nvPr/>
        </p:nvCxnSpPr>
        <p:spPr>
          <a:xfrm flipH="1" flipV="1">
            <a:off x="3230880" y="4199680"/>
            <a:ext cx="2338314" cy="117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F36C7AB-E67A-49B6-A994-E6198248523D}"/>
              </a:ext>
            </a:extLst>
          </p:cNvPr>
          <p:cNvSpPr txBox="1"/>
          <p:nvPr/>
        </p:nvSpPr>
        <p:spPr>
          <a:xfrm>
            <a:off x="5569194" y="5561299"/>
            <a:ext cx="3230880" cy="369332"/>
          </a:xfrm>
          <a:prstGeom prst="rect">
            <a:avLst/>
          </a:prstGeom>
          <a:noFill/>
          <a:ln>
            <a:solidFill>
              <a:srgbClr val="FF0000"/>
            </a:solidFill>
          </a:ln>
        </p:spPr>
        <p:txBody>
          <a:bodyPr wrap="square" rtlCol="0">
            <a:spAutoFit/>
          </a:bodyPr>
          <a:lstStyle/>
          <a:p>
            <a:r>
              <a:rPr lang="es-AR" dirty="0"/>
              <a:t>Clic en </a:t>
            </a:r>
            <a:r>
              <a:rPr lang="es-AR" dirty="0" err="1"/>
              <a:t>Chek</a:t>
            </a:r>
            <a:r>
              <a:rPr lang="es-AR" dirty="0"/>
              <a:t> </a:t>
            </a:r>
            <a:r>
              <a:rPr lang="es-AR" dirty="0" err="1"/>
              <a:t>for</a:t>
            </a:r>
            <a:r>
              <a:rPr lang="es-AR" dirty="0"/>
              <a:t> </a:t>
            </a:r>
            <a:r>
              <a:rPr lang="es-AR" dirty="0" err="1"/>
              <a:t>Plagiarism</a:t>
            </a:r>
            <a:endParaRPr lang="es-AR" dirty="0"/>
          </a:p>
        </p:txBody>
      </p:sp>
      <p:cxnSp>
        <p:nvCxnSpPr>
          <p:cNvPr id="20" name="Conector recto de flecha 19">
            <a:extLst>
              <a:ext uri="{FF2B5EF4-FFF2-40B4-BE49-F238E27FC236}">
                <a16:creationId xmlns:a16="http://schemas.microsoft.com/office/drawing/2014/main" id="{6C730795-5D22-4A6F-BFA0-EE3C511E3506}"/>
              </a:ext>
            </a:extLst>
          </p:cNvPr>
          <p:cNvCxnSpPr>
            <a:cxnSpLocks/>
            <a:stCxn id="19" idx="1"/>
          </p:cNvCxnSpPr>
          <p:nvPr/>
        </p:nvCxnSpPr>
        <p:spPr>
          <a:xfrm flipH="1" flipV="1">
            <a:off x="2418080" y="4483675"/>
            <a:ext cx="3151114" cy="12622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68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495299" y="817144"/>
            <a:ext cx="8085483" cy="754049"/>
          </a:xfrm>
        </p:spPr>
        <p:txBody>
          <a:bodyPr>
            <a:normAutofit fontScale="90000"/>
          </a:bodyPr>
          <a:lstStyle/>
          <a:p>
            <a:r>
              <a:rPr lang="es-AR" dirty="0"/>
              <a:t>¿Cómo comprobar su eficiencia? – </a:t>
            </a:r>
            <a:br>
              <a:rPr lang="es-AR" dirty="0"/>
            </a:br>
            <a:r>
              <a:rPr lang="en-US" sz="3100" dirty="0"/>
              <a:t>Free Online Plagiarism Checker Tool</a:t>
            </a:r>
            <a:r>
              <a:rPr lang="es-AR" sz="3100" dirty="0"/>
              <a:t> </a:t>
            </a:r>
          </a:p>
        </p:txBody>
      </p:sp>
      <p:pic>
        <p:nvPicPr>
          <p:cNvPr id="15" name="Marcador de contenido 14">
            <a:extLst>
              <a:ext uri="{FF2B5EF4-FFF2-40B4-BE49-F238E27FC236}">
                <a16:creationId xmlns:a16="http://schemas.microsoft.com/office/drawing/2014/main" id="{DBAE5C04-86D1-4C69-BF47-9FAF1A2EA4D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986186" y="1705928"/>
            <a:ext cx="4139537" cy="4334928"/>
          </a:xfrm>
          <a:prstGeom prst="rect">
            <a:avLst/>
          </a:prstGeom>
          <a:ln>
            <a:solidFill>
              <a:schemeClr val="bg2">
                <a:lumMod val="75000"/>
              </a:schemeClr>
            </a:solidFill>
          </a:ln>
        </p:spPr>
      </p:pic>
      <p:sp>
        <p:nvSpPr>
          <p:cNvPr id="16" name="CuadroTexto 15">
            <a:extLst>
              <a:ext uri="{FF2B5EF4-FFF2-40B4-BE49-F238E27FC236}">
                <a16:creationId xmlns:a16="http://schemas.microsoft.com/office/drawing/2014/main" id="{455D733E-461D-4420-94AD-C3107A721A54}"/>
              </a:ext>
            </a:extLst>
          </p:cNvPr>
          <p:cNvSpPr txBox="1"/>
          <p:nvPr/>
        </p:nvSpPr>
        <p:spPr>
          <a:xfrm>
            <a:off x="6361674" y="2354357"/>
            <a:ext cx="2368078" cy="923330"/>
          </a:xfrm>
          <a:prstGeom prst="rect">
            <a:avLst/>
          </a:prstGeom>
          <a:noFill/>
          <a:ln>
            <a:solidFill>
              <a:srgbClr val="FF0000"/>
            </a:solidFill>
          </a:ln>
        </p:spPr>
        <p:txBody>
          <a:bodyPr wrap="square" rtlCol="0">
            <a:spAutoFit/>
          </a:bodyPr>
          <a:lstStyle/>
          <a:p>
            <a:r>
              <a:rPr lang="es-AR" dirty="0"/>
              <a:t>Aquí nos informa que tenemos un 100% de plagio en éste texto. </a:t>
            </a:r>
            <a:endParaRPr lang="es-AR" sz="1400" dirty="0"/>
          </a:p>
        </p:txBody>
      </p:sp>
      <p:cxnSp>
        <p:nvCxnSpPr>
          <p:cNvPr id="17" name="Conector recto de flecha 16">
            <a:extLst>
              <a:ext uri="{FF2B5EF4-FFF2-40B4-BE49-F238E27FC236}">
                <a16:creationId xmlns:a16="http://schemas.microsoft.com/office/drawing/2014/main" id="{3B7BBB17-E420-41CC-BCCA-4FDAA398173B}"/>
              </a:ext>
            </a:extLst>
          </p:cNvPr>
          <p:cNvCxnSpPr>
            <a:cxnSpLocks/>
            <a:stCxn id="16" idx="1"/>
          </p:cNvCxnSpPr>
          <p:nvPr/>
        </p:nvCxnSpPr>
        <p:spPr>
          <a:xfrm flipH="1">
            <a:off x="4643120" y="2816022"/>
            <a:ext cx="1718554" cy="3030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96FBB03B-63B9-4F7B-920A-BA54EC88A2BC}"/>
              </a:ext>
            </a:extLst>
          </p:cNvPr>
          <p:cNvSpPr txBox="1"/>
          <p:nvPr/>
        </p:nvSpPr>
        <p:spPr>
          <a:xfrm>
            <a:off x="223520" y="3455310"/>
            <a:ext cx="1638072" cy="923330"/>
          </a:xfrm>
          <a:prstGeom prst="rect">
            <a:avLst/>
          </a:prstGeom>
          <a:noFill/>
          <a:ln>
            <a:solidFill>
              <a:srgbClr val="FF0000"/>
            </a:solidFill>
          </a:ln>
        </p:spPr>
        <p:txBody>
          <a:bodyPr wrap="square" rtlCol="0">
            <a:spAutoFit/>
          </a:bodyPr>
          <a:lstStyle/>
          <a:p>
            <a:r>
              <a:rPr lang="es-AR" dirty="0"/>
              <a:t>Nos marca en rojo el texto copiado.</a:t>
            </a:r>
          </a:p>
        </p:txBody>
      </p:sp>
      <p:cxnSp>
        <p:nvCxnSpPr>
          <p:cNvPr id="19" name="Conector recto de flecha 18">
            <a:extLst>
              <a:ext uri="{FF2B5EF4-FFF2-40B4-BE49-F238E27FC236}">
                <a16:creationId xmlns:a16="http://schemas.microsoft.com/office/drawing/2014/main" id="{548E7E56-7846-44A0-A1E6-5302DD4524C6}"/>
              </a:ext>
            </a:extLst>
          </p:cNvPr>
          <p:cNvCxnSpPr>
            <a:cxnSpLocks/>
            <a:stCxn id="18" idx="3"/>
          </p:cNvCxnSpPr>
          <p:nvPr/>
        </p:nvCxnSpPr>
        <p:spPr>
          <a:xfrm flipV="1">
            <a:off x="1861592" y="3699643"/>
            <a:ext cx="1270491" cy="217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42C252A9-66AC-4DA5-B9D5-72A082EA0A0F}"/>
              </a:ext>
            </a:extLst>
          </p:cNvPr>
          <p:cNvSpPr txBox="1"/>
          <p:nvPr/>
        </p:nvSpPr>
        <p:spPr>
          <a:xfrm>
            <a:off x="6250316" y="3978475"/>
            <a:ext cx="2670163" cy="1354217"/>
          </a:xfrm>
          <a:prstGeom prst="rect">
            <a:avLst/>
          </a:prstGeom>
          <a:noFill/>
          <a:ln>
            <a:solidFill>
              <a:srgbClr val="FF0000"/>
            </a:solidFill>
          </a:ln>
        </p:spPr>
        <p:txBody>
          <a:bodyPr wrap="square" rtlCol="0">
            <a:spAutoFit/>
          </a:bodyPr>
          <a:lstStyle/>
          <a:p>
            <a:r>
              <a:rPr lang="es-AR" dirty="0"/>
              <a:t>Aquí aparece el listado de sitios web que tienen el texto exactamente igual.</a:t>
            </a:r>
          </a:p>
          <a:p>
            <a:r>
              <a:rPr lang="es-AR" sz="1400" dirty="0"/>
              <a:t>Podemos ingresar a cada link y chequear la copia</a:t>
            </a:r>
          </a:p>
        </p:txBody>
      </p:sp>
      <p:cxnSp>
        <p:nvCxnSpPr>
          <p:cNvPr id="21" name="Conector recto de flecha 20">
            <a:extLst>
              <a:ext uri="{FF2B5EF4-FFF2-40B4-BE49-F238E27FC236}">
                <a16:creationId xmlns:a16="http://schemas.microsoft.com/office/drawing/2014/main" id="{304B4562-7329-446D-B7E1-0AC34C6B0185}"/>
              </a:ext>
            </a:extLst>
          </p:cNvPr>
          <p:cNvCxnSpPr>
            <a:cxnSpLocks/>
            <a:stCxn id="20" idx="1"/>
          </p:cNvCxnSpPr>
          <p:nvPr/>
        </p:nvCxnSpPr>
        <p:spPr>
          <a:xfrm flipH="1" flipV="1">
            <a:off x="5222240" y="3455310"/>
            <a:ext cx="1028076" cy="1200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98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graphicFrame>
        <p:nvGraphicFramePr>
          <p:cNvPr id="13" name="Google Shape;233;p3"/>
          <p:cNvGraphicFramePr>
            <a:graphicFrameLocks noGrp="1"/>
          </p:cNvGraphicFramePr>
          <p:nvPr>
            <p:ph idx="1"/>
            <p:extLst>
              <p:ext uri="{D42A27DB-BD31-4B8C-83A1-F6EECF244321}">
                <p14:modId xmlns:p14="http://schemas.microsoft.com/office/powerpoint/2010/main" val="1082229482"/>
              </p:ext>
            </p:extLst>
          </p:nvPr>
        </p:nvGraphicFramePr>
        <p:xfrm>
          <a:off x="273181" y="849673"/>
          <a:ext cx="8709300" cy="5156280"/>
        </p:xfrm>
        <a:graphic>
          <a:graphicData uri="http://schemas.openxmlformats.org/drawingml/2006/table">
            <a:tbl>
              <a:tblPr firstRow="1" bandRow="1">
                <a:tableStyleId>{FABFCF23-3B69-468F-B69F-88F6DE6A72F2}</a:tableStyleId>
              </a:tblPr>
              <a:tblGrid>
                <a:gridCol w="1349125">
                  <a:extLst>
                    <a:ext uri="{9D8B030D-6E8A-4147-A177-3AD203B41FA5}">
                      <a16:colId xmlns:a16="http://schemas.microsoft.com/office/drawing/2014/main" val="20000"/>
                    </a:ext>
                  </a:extLst>
                </a:gridCol>
                <a:gridCol w="2023675">
                  <a:extLst>
                    <a:ext uri="{9D8B030D-6E8A-4147-A177-3AD203B41FA5}">
                      <a16:colId xmlns:a16="http://schemas.microsoft.com/office/drawing/2014/main" val="20001"/>
                    </a:ext>
                  </a:extLst>
                </a:gridCol>
                <a:gridCol w="533650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Fechas</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Título</a:t>
                      </a:r>
                      <a:endParaRPr sz="16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Descripción</a:t>
                      </a:r>
                      <a:endParaRPr sz="1600" b="1" u="none" strike="noStrike" cap="none"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600"/>
                        <a:buFont typeface="Calibri"/>
                        <a:buNone/>
                      </a:pPr>
                      <a:r>
                        <a:rPr lang="es-AR" sz="1600" b="1" u="none" strike="noStrike" cap="none"/>
                        <a:t>9 de agosto</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Visión general</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de investigaciones en IVSS y de GLOBE </a:t>
                      </a:r>
                      <a:r>
                        <a:rPr lang="es-AR" sz="1600" u="none" strike="noStrike" cap="none" dirty="0" err="1"/>
                        <a:t>Games</a:t>
                      </a:r>
                      <a:r>
                        <a:rPr lang="es-AR" sz="1600" u="none" strike="noStrike" cap="none" dirty="0"/>
                        <a:t>. Empezar una investigación desde cero. Método científico.</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23 de agosto</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dirty="0"/>
                        <a:t>Plan d</a:t>
                      </a:r>
                      <a:r>
                        <a:rPr lang="es-AR" sz="1600" b="1" u="none" strike="noStrike" cap="none" dirty="0"/>
                        <a:t>e investigación. </a:t>
                      </a:r>
                      <a:r>
                        <a:rPr lang="es-AR" sz="1600" b="1" dirty="0"/>
                        <a:t>Ejemplos de investigaciones</a:t>
                      </a:r>
                      <a:endParaRPr sz="14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de investigaciones realizadas por estudiantes latinoamericanos. Ideas de investigación. BUNDLE</a:t>
                      </a:r>
                      <a:r>
                        <a:rPr lang="es-AR" sz="1600" dirty="0"/>
                        <a:t> PROTOCOLS</a:t>
                      </a:r>
                      <a:endParaRPr sz="1600" dirty="0"/>
                    </a:p>
                    <a:p>
                      <a:pPr marL="0" marR="0" lvl="0" indent="0" algn="l" rtl="0">
                        <a:lnSpc>
                          <a:spcPct val="100000"/>
                        </a:lnSpc>
                        <a:spcBef>
                          <a:spcPts val="0"/>
                        </a:spcBef>
                        <a:spcAft>
                          <a:spcPts val="0"/>
                        </a:spcAft>
                        <a:buClr>
                          <a:srgbClr val="000000"/>
                        </a:buClr>
                        <a:buSzPts val="1600"/>
                        <a:buFont typeface="Arial"/>
                        <a:buNone/>
                      </a:pPr>
                      <a:r>
                        <a:rPr lang="es-AR" sz="1600" dirty="0"/>
                        <a:t>(Combo de protocolos)  </a:t>
                      </a:r>
                      <a:endParaRPr sz="1600" u="none" strike="noStrike" cap="none" dirty="0"/>
                    </a:p>
                  </a:txBody>
                  <a:tcPr marL="91450" marR="91450" marT="45725" marB="45725">
                    <a:solidFill>
                      <a:srgbClr val="AFABA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13 de septiembre</a:t>
                      </a:r>
                      <a:endParaRPr sz="1400" b="1" u="none" strike="noStrike" cap="none"/>
                    </a:p>
                  </a:txBody>
                  <a:tcPr marL="91450" marR="91450" marT="45725" marB="45725">
                    <a:solidFill>
                      <a:srgbClr val="AFABA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Metodología de investigación</a:t>
                      </a:r>
                      <a:endParaRPr sz="1600" b="1" u="none" strike="noStrike" cap="none" dirty="0"/>
                    </a:p>
                  </a:txBody>
                  <a:tcPr marL="91450" marR="91450" marT="45725" marB="45725">
                    <a:solidFill>
                      <a:srgbClr val="AFABA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Protocolos </a:t>
                      </a:r>
                      <a:r>
                        <a:rPr lang="es-AR" sz="1600" dirty="0"/>
                        <a:t>GLOBE. ¿Dónde y cómo obtener datos de GLOBE?  </a:t>
                      </a:r>
                      <a:r>
                        <a:rPr lang="es-AR" sz="1600" u="none" strike="noStrike" cap="none" dirty="0"/>
                        <a:t>Otras fuentes de datos. Buenas prácticas de investiga</a:t>
                      </a:r>
                      <a:r>
                        <a:rPr lang="es-AR" sz="1600" dirty="0"/>
                        <a:t>ción</a:t>
                      </a:r>
                      <a:r>
                        <a:rPr lang="es-AR" sz="1600" u="none" strike="noStrike" cap="none" dirty="0"/>
                        <a:t>.</a:t>
                      </a:r>
                      <a:endParaRPr sz="1600" u="none" strike="noStrike" cap="none" dirty="0"/>
                    </a:p>
                  </a:txBody>
                  <a:tcPr marL="91450" marR="91450" marT="45725" marB="45725">
                    <a:solidFill>
                      <a:srgbClr val="AFABAB"/>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27 de septiembre</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Presentación de resultados</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Descargar datos y visualizaciones en GLOBE y otros. Descargar y procesar archivos </a:t>
                      </a:r>
                      <a:r>
                        <a:rPr lang="es-AR" sz="1600" u="none" strike="noStrike" cap="none" dirty="0" err="1"/>
                        <a:t>csv</a:t>
                      </a:r>
                      <a:r>
                        <a:rPr lang="es-AR" sz="1600" u="none" strike="noStrike" cap="none" dirty="0"/>
                        <a:t>. Descargar archivos </a:t>
                      </a:r>
                      <a:r>
                        <a:rPr lang="es-AR" sz="1600" u="none" strike="noStrike" cap="none" dirty="0" err="1"/>
                        <a:t>kml</a:t>
                      </a:r>
                      <a:r>
                        <a:rPr lang="es-AR" sz="1600" u="none" strike="noStrike" cap="none" dirty="0"/>
                        <a:t> en GLOBE</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11 de octubre</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Análisis de datos. Discusión y </a:t>
                      </a:r>
                      <a:r>
                        <a:rPr lang="es-AR" sz="1600" b="1" dirty="0"/>
                        <a:t>Co</a:t>
                      </a:r>
                      <a:r>
                        <a:rPr lang="es-AR" sz="1600" b="1" u="none" strike="noStrike" cap="none" dirty="0"/>
                        <a:t>nclusiones</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¿Cómo mostrar los datos? Promedios, frecuencias, histogramas, tablas, líneas de tendencia, correlaciones, otros.</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25 de octubre</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Redacción del reporte de investigación.</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es-AR" sz="1600" u="none" strike="noStrike" cap="none" dirty="0"/>
                        <a:t>Las secciones del informe. Formato APA para citas en el texto, bibliografía. Plagio.</a:t>
                      </a:r>
                      <a:endParaRPr sz="1600" u="none" strike="noStrike" cap="none" dirty="0"/>
                    </a:p>
                    <a:p>
                      <a:pPr marL="0" marR="0" lvl="0" indent="0" algn="l" rtl="0">
                        <a:lnSpc>
                          <a:spcPct val="100000"/>
                        </a:lnSpc>
                        <a:spcBef>
                          <a:spcPts val="0"/>
                        </a:spcBef>
                        <a:spcAft>
                          <a:spcPts val="0"/>
                        </a:spcAft>
                        <a:buClr>
                          <a:srgbClr val="000000"/>
                        </a:buClr>
                        <a:buSzPts val="1600"/>
                        <a:buFont typeface="Arial"/>
                        <a:buNone/>
                      </a:pPr>
                      <a:endParaRPr sz="1600" u="none" strike="noStrike" cap="none" dirty="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chemeClr val="dk1"/>
                        </a:buClr>
                        <a:buSzPts val="1600"/>
                        <a:buFont typeface="Calibri"/>
                        <a:buNone/>
                      </a:pPr>
                      <a:r>
                        <a:rPr lang="es-AR" sz="1600" b="1" u="none" strike="noStrike" cap="none" dirty="0"/>
                        <a:t>1 de noviembre</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Presentación de la investigación. </a:t>
                      </a:r>
                      <a:r>
                        <a:rPr lang="es-AR" sz="1600" b="1" u="none" strike="noStrike" cap="none" dirty="0" err="1"/>
                        <a:t>Badges</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con diapositivas, poster, video. Otros recursos CODAP. ¿Cómo aplicar a los </a:t>
                      </a:r>
                      <a:r>
                        <a:rPr lang="es-AR" sz="1600" u="none" strike="noStrike" cap="none" dirty="0" err="1"/>
                        <a:t>Badges</a:t>
                      </a:r>
                      <a:r>
                        <a:rPr lang="es-AR" sz="1600" u="none" strike="noStrike" cap="none" dirty="0"/>
                        <a:t>?</a:t>
                      </a:r>
                      <a:endParaRPr sz="16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741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Detectar plagio con Google</a:t>
            </a:r>
          </a:p>
        </p:txBody>
      </p:sp>
      <p:sp>
        <p:nvSpPr>
          <p:cNvPr id="3" name="Marcador de contenido 2">
            <a:extLst>
              <a:ext uri="{FF2B5EF4-FFF2-40B4-BE49-F238E27FC236}">
                <a16:creationId xmlns:a16="http://schemas.microsoft.com/office/drawing/2014/main" id="{E8F3BC3C-2D94-4AFB-B5FF-E5C0A7931F01}"/>
              </a:ext>
            </a:extLst>
          </p:cNvPr>
          <p:cNvSpPr>
            <a:spLocks noGrp="1"/>
          </p:cNvSpPr>
          <p:nvPr>
            <p:ph sz="half" idx="10"/>
          </p:nvPr>
        </p:nvSpPr>
        <p:spPr>
          <a:xfrm>
            <a:off x="5638800" y="1564314"/>
            <a:ext cx="3261359" cy="4134452"/>
          </a:xfrm>
        </p:spPr>
        <p:txBody>
          <a:bodyPr>
            <a:normAutofit fontScale="70000" lnSpcReduction="20000"/>
          </a:bodyPr>
          <a:lstStyle/>
          <a:p>
            <a:pPr marL="457200" indent="-457200">
              <a:lnSpc>
                <a:spcPct val="120000"/>
              </a:lnSpc>
              <a:buFont typeface="+mj-lt"/>
              <a:buAutoNum type="arabicPeriod"/>
            </a:pPr>
            <a:r>
              <a:rPr lang="es-AR" b="0" dirty="0"/>
              <a:t>Solo se pueden buscar oraciones.</a:t>
            </a:r>
          </a:p>
          <a:p>
            <a:pPr marL="457200" indent="-457200">
              <a:lnSpc>
                <a:spcPct val="120000"/>
              </a:lnSpc>
              <a:buFont typeface="+mj-lt"/>
              <a:buAutoNum type="arabicPeriod"/>
            </a:pPr>
            <a:r>
              <a:rPr lang="es-AR" b="0" dirty="0"/>
              <a:t>Se coloca el texto entre comillas “texto”.</a:t>
            </a:r>
          </a:p>
          <a:p>
            <a:pPr marL="803275" lvl="1" indent="-284163">
              <a:lnSpc>
                <a:spcPct val="120000"/>
              </a:lnSpc>
            </a:pPr>
            <a:r>
              <a:rPr lang="es-AR" dirty="0"/>
              <a:t>En éste ejemplo: </a:t>
            </a:r>
            <a:r>
              <a:rPr lang="es-AR" sz="1700" dirty="0"/>
              <a:t>“Un cambio climático se define1​2​ como la variación en el estado del sistema climático, formado por la atmósfera, la hidrosfera, la </a:t>
            </a:r>
            <a:r>
              <a:rPr lang="es-AR" sz="1700" dirty="0" err="1"/>
              <a:t>criosfera</a:t>
            </a:r>
            <a:r>
              <a:rPr lang="es-AR" sz="1700" dirty="0"/>
              <a:t>, la litosfera y la biosfera, que perdura durante periodos de tiempo suficientemente largos (décadas o más tiempo2​) hasta alcanzar un nuevo equilibrio”</a:t>
            </a:r>
          </a:p>
          <a:p>
            <a:pPr marL="457200" indent="-457200">
              <a:lnSpc>
                <a:spcPct val="120000"/>
              </a:lnSpc>
              <a:buFont typeface="+mj-lt"/>
              <a:buAutoNum type="arabicPeriod"/>
            </a:pPr>
            <a:r>
              <a:rPr lang="es-AR" b="0" dirty="0"/>
              <a:t>Google muestra un listado de sitios que coinciden con el texto. </a:t>
            </a:r>
          </a:p>
        </p:txBody>
      </p:sp>
      <p:pic>
        <p:nvPicPr>
          <p:cNvPr id="10" name="Marcador de contenido 9">
            <a:extLst>
              <a:ext uri="{FF2B5EF4-FFF2-40B4-BE49-F238E27FC236}">
                <a16:creationId xmlns:a16="http://schemas.microsoft.com/office/drawing/2014/main" id="{1FA4F9D9-742C-47F2-81F5-6BE0361DA3D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495300" y="1591069"/>
            <a:ext cx="4960620" cy="4169542"/>
          </a:xfrm>
          <a:prstGeom prst="rect">
            <a:avLst/>
          </a:prstGeom>
          <a:ln>
            <a:solidFill>
              <a:schemeClr val="bg2">
                <a:lumMod val="75000"/>
              </a:schemeClr>
            </a:solidFill>
          </a:ln>
        </p:spPr>
      </p:pic>
    </p:spTree>
    <p:extLst>
      <p:ext uri="{BB962C8B-B14F-4D97-AF65-F5344CB8AC3E}">
        <p14:creationId xmlns:p14="http://schemas.microsoft.com/office/powerpoint/2010/main" val="4167834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¿Dónde buscar información científica?</a:t>
            </a:r>
          </a:p>
        </p:txBody>
      </p:sp>
      <p:sp>
        <p:nvSpPr>
          <p:cNvPr id="4" name="Marcador de contenido 3">
            <a:extLst>
              <a:ext uri="{FF2B5EF4-FFF2-40B4-BE49-F238E27FC236}">
                <a16:creationId xmlns:a16="http://schemas.microsoft.com/office/drawing/2014/main" id="{EC547542-E8D6-42AD-934E-557DCCBCC96F}"/>
              </a:ext>
            </a:extLst>
          </p:cNvPr>
          <p:cNvSpPr>
            <a:spLocks noGrp="1"/>
          </p:cNvSpPr>
          <p:nvPr>
            <p:ph sz="half" idx="10"/>
          </p:nvPr>
        </p:nvSpPr>
        <p:spPr>
          <a:xfrm>
            <a:off x="4023360" y="1564314"/>
            <a:ext cx="4959121" cy="4511366"/>
          </a:xfrm>
        </p:spPr>
        <p:txBody>
          <a:bodyPr>
            <a:normAutofit fontScale="92500"/>
          </a:bodyPr>
          <a:lstStyle/>
          <a:p>
            <a:pPr>
              <a:lnSpc>
                <a:spcPct val="100000"/>
              </a:lnSpc>
              <a:spcBef>
                <a:spcPts val="2400"/>
              </a:spcBef>
            </a:pPr>
            <a:r>
              <a:rPr lang="es-AR" b="0" dirty="0"/>
              <a:t>Google Académico </a:t>
            </a:r>
            <a:r>
              <a:rPr lang="es-AR" b="0" dirty="0">
                <a:hlinkClick r:id="rId3"/>
              </a:rPr>
              <a:t>https://scholar.google.es/</a:t>
            </a:r>
            <a:endParaRPr lang="es-AR" b="0" dirty="0"/>
          </a:p>
          <a:p>
            <a:pPr>
              <a:lnSpc>
                <a:spcPct val="100000"/>
              </a:lnSpc>
              <a:spcBef>
                <a:spcPts val="2400"/>
              </a:spcBef>
            </a:pPr>
            <a:r>
              <a:rPr lang="es-AR" b="0" dirty="0"/>
              <a:t>Microsoft </a:t>
            </a:r>
            <a:r>
              <a:rPr lang="es-AR" b="0" dirty="0" err="1"/>
              <a:t>Academic</a:t>
            </a:r>
            <a:r>
              <a:rPr lang="es-AR" b="0" dirty="0"/>
              <a:t> </a:t>
            </a:r>
            <a:r>
              <a:rPr lang="es-AR" b="0" dirty="0">
                <a:hlinkClick r:id="rId4"/>
              </a:rPr>
              <a:t>https://academic.microsoft.com/home</a:t>
            </a:r>
            <a:endParaRPr lang="es-AR" b="0" dirty="0"/>
          </a:p>
          <a:p>
            <a:pPr>
              <a:lnSpc>
                <a:spcPct val="100000"/>
              </a:lnSpc>
              <a:spcBef>
                <a:spcPts val="2400"/>
              </a:spcBef>
            </a:pPr>
            <a:r>
              <a:rPr lang="es-AR" b="0" dirty="0"/>
              <a:t>Redalyc </a:t>
            </a:r>
            <a:r>
              <a:rPr lang="es-AR" b="0" dirty="0">
                <a:hlinkClick r:id="rId5"/>
              </a:rPr>
              <a:t>https://www.redalyc.org/</a:t>
            </a:r>
            <a:r>
              <a:rPr lang="es-AR" b="0" dirty="0"/>
              <a:t> </a:t>
            </a:r>
          </a:p>
          <a:p>
            <a:pPr>
              <a:lnSpc>
                <a:spcPct val="100000"/>
              </a:lnSpc>
              <a:spcBef>
                <a:spcPts val="2400"/>
              </a:spcBef>
            </a:pPr>
            <a:r>
              <a:rPr lang="es-AR" b="0" dirty="0"/>
              <a:t>Scielo (</a:t>
            </a:r>
            <a:r>
              <a:rPr lang="es-AR" b="0" dirty="0" err="1"/>
              <a:t>Scientific</a:t>
            </a:r>
            <a:r>
              <a:rPr lang="es-AR" b="0" dirty="0"/>
              <a:t> Electronic Library Online) </a:t>
            </a:r>
            <a:r>
              <a:rPr lang="es-AR" b="0" dirty="0">
                <a:hlinkClick r:id="rId6"/>
              </a:rPr>
              <a:t>https://scielo.org/</a:t>
            </a:r>
            <a:r>
              <a:rPr lang="es-AR" b="0" dirty="0"/>
              <a:t> </a:t>
            </a:r>
          </a:p>
          <a:p>
            <a:pPr>
              <a:lnSpc>
                <a:spcPct val="100000"/>
              </a:lnSpc>
              <a:spcBef>
                <a:spcPts val="2400"/>
              </a:spcBef>
            </a:pPr>
            <a:r>
              <a:rPr lang="es-AR" b="0" dirty="0"/>
              <a:t>ERIC (</a:t>
            </a:r>
            <a:r>
              <a:rPr lang="es-AR" b="0" dirty="0" err="1"/>
              <a:t>Institute</a:t>
            </a:r>
            <a:r>
              <a:rPr lang="es-AR" b="0" dirty="0"/>
              <a:t> </a:t>
            </a:r>
            <a:r>
              <a:rPr lang="es-AR" b="0" dirty="0" err="1"/>
              <a:t>of</a:t>
            </a:r>
            <a:r>
              <a:rPr lang="es-AR" b="0" dirty="0"/>
              <a:t> </a:t>
            </a:r>
            <a:r>
              <a:rPr lang="es-AR" b="0" dirty="0" err="1"/>
              <a:t>Education</a:t>
            </a:r>
            <a:r>
              <a:rPr lang="es-AR" b="0" dirty="0"/>
              <a:t> </a:t>
            </a:r>
            <a:r>
              <a:rPr lang="es-AR" b="0" dirty="0" err="1"/>
              <a:t>Sciences</a:t>
            </a:r>
            <a:r>
              <a:rPr lang="es-AR" b="0" dirty="0"/>
              <a:t>) </a:t>
            </a:r>
            <a:r>
              <a:rPr lang="es-AR" b="0" dirty="0">
                <a:hlinkClick r:id="rId7"/>
              </a:rPr>
              <a:t>https://eric.ed.gov/</a:t>
            </a:r>
            <a:endParaRPr lang="es-AR" b="0" dirty="0"/>
          </a:p>
        </p:txBody>
      </p:sp>
      <p:pic>
        <p:nvPicPr>
          <p:cNvPr id="10" name="Marcador de contenido 9">
            <a:extLst>
              <a:ext uri="{FF2B5EF4-FFF2-40B4-BE49-F238E27FC236}">
                <a16:creationId xmlns:a16="http://schemas.microsoft.com/office/drawing/2014/main" id="{789CEF1B-C4B6-427F-8B37-524DDD0E1E56}"/>
              </a:ext>
            </a:extLst>
          </p:cNvPr>
          <p:cNvPicPr>
            <a:picLocks noGrp="1" noChangeAspect="1"/>
          </p:cNvPicPr>
          <p:nvPr>
            <p:ph sz="half" idx="1"/>
          </p:nvPr>
        </p:nvPicPr>
        <p:blipFill rotWithShape="1">
          <a:blip r:embed="rId8">
            <a:extLst>
              <a:ext uri="{28A0092B-C50C-407E-A947-70E740481C1C}">
                <a14:useLocalDpi xmlns:a14="http://schemas.microsoft.com/office/drawing/2010/main" val="0"/>
              </a:ext>
            </a:extLst>
          </a:blip>
          <a:srcRect/>
          <a:stretch/>
        </p:blipFill>
        <p:spPr>
          <a:xfrm>
            <a:off x="261620" y="1564315"/>
            <a:ext cx="3600000" cy="2123407"/>
          </a:xfrm>
          <a:prstGeom prst="rect">
            <a:avLst/>
          </a:prstGeom>
          <a:ln>
            <a:solidFill>
              <a:schemeClr val="bg1">
                <a:lumMod val="75000"/>
              </a:schemeClr>
            </a:solidFill>
          </a:ln>
        </p:spPr>
      </p:pic>
      <p:pic>
        <p:nvPicPr>
          <p:cNvPr id="11" name="Imagen 10">
            <a:extLst>
              <a:ext uri="{FF2B5EF4-FFF2-40B4-BE49-F238E27FC236}">
                <a16:creationId xmlns:a16="http://schemas.microsoft.com/office/drawing/2014/main" id="{1D342255-4ACC-4CB9-8AA3-2FD4A7704A72}"/>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61620" y="3816206"/>
            <a:ext cx="3600000" cy="2105642"/>
          </a:xfrm>
          <a:prstGeom prst="rect">
            <a:avLst/>
          </a:prstGeom>
          <a:ln>
            <a:solidFill>
              <a:schemeClr val="bg1">
                <a:lumMod val="75000"/>
              </a:schemeClr>
            </a:solidFill>
          </a:ln>
        </p:spPr>
      </p:pic>
    </p:spTree>
    <p:extLst>
      <p:ext uri="{BB962C8B-B14F-4D97-AF65-F5344CB8AC3E}">
        <p14:creationId xmlns:p14="http://schemas.microsoft.com/office/powerpoint/2010/main" val="322607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Citas bibliográficas - Estilos</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264160" y="1503680"/>
            <a:ext cx="8718321" cy="2001520"/>
          </a:xfrm>
        </p:spPr>
        <p:txBody>
          <a:bodyPr>
            <a:normAutofit/>
          </a:bodyPr>
          <a:lstStyle/>
          <a:p>
            <a:pPr>
              <a:lnSpc>
                <a:spcPct val="120000"/>
              </a:lnSpc>
            </a:pPr>
            <a:r>
              <a:rPr lang="es-AR" sz="1400" dirty="0"/>
              <a:t>Estilo APA: </a:t>
            </a:r>
            <a:r>
              <a:rPr lang="es-AR" sz="1400" b="0" dirty="0"/>
              <a:t>Formato de la Asociación Americana de Psicología (APA).</a:t>
            </a:r>
          </a:p>
          <a:p>
            <a:pPr>
              <a:lnSpc>
                <a:spcPct val="120000"/>
              </a:lnSpc>
            </a:pPr>
            <a:r>
              <a:rPr lang="es-AR" sz="1400" dirty="0"/>
              <a:t>Estilo MLA: </a:t>
            </a:r>
            <a:r>
              <a:rPr lang="es-AR" sz="1400" b="0" dirty="0"/>
              <a:t>Formato de Modern </a:t>
            </a:r>
            <a:r>
              <a:rPr lang="es-AR" sz="1400" b="0" dirty="0" err="1"/>
              <a:t>Language</a:t>
            </a:r>
            <a:r>
              <a:rPr lang="es-AR" sz="1400" b="0" dirty="0"/>
              <a:t> </a:t>
            </a:r>
            <a:r>
              <a:rPr lang="es-AR" sz="1400" b="0" dirty="0" err="1"/>
              <a:t>Association</a:t>
            </a:r>
            <a:r>
              <a:rPr lang="es-AR" sz="1400" b="0" dirty="0"/>
              <a:t> (MLA). </a:t>
            </a:r>
          </a:p>
          <a:p>
            <a:pPr>
              <a:lnSpc>
                <a:spcPct val="120000"/>
              </a:lnSpc>
            </a:pPr>
            <a:r>
              <a:rPr lang="es-AR" sz="1400" dirty="0"/>
              <a:t>Manual de estilo de Chicago: </a:t>
            </a:r>
            <a:r>
              <a:rPr lang="es-AR" sz="1400" b="0" dirty="0"/>
              <a:t>método del Manual de Estilo de Chicago para formatear y citar documentos.</a:t>
            </a:r>
          </a:p>
          <a:p>
            <a:pPr>
              <a:lnSpc>
                <a:spcPct val="120000"/>
              </a:lnSpc>
            </a:pPr>
            <a:r>
              <a:rPr lang="es-AR" sz="1400" dirty="0"/>
              <a:t>Estilo IEEE: </a:t>
            </a:r>
            <a:r>
              <a:rPr lang="es-AR" sz="1400" b="0" dirty="0"/>
              <a:t>Estilo del Instituto de Ingenieros Eléctricos y Electrónicos (IEEE) </a:t>
            </a:r>
          </a:p>
          <a:p>
            <a:pPr>
              <a:lnSpc>
                <a:spcPct val="120000"/>
              </a:lnSpc>
            </a:pPr>
            <a:r>
              <a:rPr lang="es-AR" sz="1400" dirty="0"/>
              <a:t>Estilo (AMA): </a:t>
            </a:r>
            <a:r>
              <a:rPr lang="es-AR" sz="1400" b="0" dirty="0"/>
              <a:t>Estilo de la Asociación Médica Estadounidense (AMA).</a:t>
            </a:r>
          </a:p>
        </p:txBody>
      </p:sp>
      <p:pic>
        <p:nvPicPr>
          <p:cNvPr id="2" name="Imagen 1">
            <a:extLst>
              <a:ext uri="{FF2B5EF4-FFF2-40B4-BE49-F238E27FC236}">
                <a16:creationId xmlns:a16="http://schemas.microsoft.com/office/drawing/2014/main" id="{73618896-D410-47B6-89AF-9B42DDA64EC7}"/>
              </a:ext>
            </a:extLst>
          </p:cNvPr>
          <p:cNvPicPr>
            <a:picLocks noChangeAspect="1"/>
          </p:cNvPicPr>
          <p:nvPr/>
        </p:nvPicPr>
        <p:blipFill rotWithShape="1">
          <a:blip r:embed="rId3"/>
          <a:srcRect l="32000" t="31334" r="37556" b="35284"/>
          <a:stretch/>
        </p:blipFill>
        <p:spPr>
          <a:xfrm>
            <a:off x="2428240" y="3505199"/>
            <a:ext cx="4155440" cy="2563027"/>
          </a:xfrm>
          <a:prstGeom prst="rect">
            <a:avLst/>
          </a:prstGeom>
        </p:spPr>
      </p:pic>
    </p:spTree>
    <p:extLst>
      <p:ext uri="{BB962C8B-B14F-4D97-AF65-F5344CB8AC3E}">
        <p14:creationId xmlns:p14="http://schemas.microsoft.com/office/powerpoint/2010/main" val="406755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Autofit/>
          </a:bodyPr>
          <a:lstStyle/>
          <a:p>
            <a:r>
              <a:rPr lang="es-AR" sz="2800" dirty="0"/>
              <a:t>¿Cómo citar en el texto y en la bibliografía? Normas APA</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sz="half" idx="1"/>
          </p:nvPr>
        </p:nvSpPr>
        <p:spPr>
          <a:xfrm>
            <a:off x="284480" y="2204720"/>
            <a:ext cx="3576320" cy="3809050"/>
          </a:xfrm>
        </p:spPr>
        <p:txBody>
          <a:bodyPr>
            <a:normAutofit/>
          </a:bodyPr>
          <a:lstStyle/>
          <a:p>
            <a:endParaRPr lang="es-AR" sz="1900" b="0" dirty="0"/>
          </a:p>
          <a:p>
            <a:endParaRPr lang="es-AR" sz="1900" b="0" dirty="0"/>
          </a:p>
          <a:p>
            <a:r>
              <a:rPr lang="es-AR" sz="1900" b="0" dirty="0"/>
              <a:t>(Dale, 1997)</a:t>
            </a:r>
          </a:p>
          <a:p>
            <a:endParaRPr lang="es-AR" sz="1900" b="0" dirty="0"/>
          </a:p>
          <a:p>
            <a:endParaRPr lang="es-AR" sz="1900" b="0" dirty="0"/>
          </a:p>
          <a:p>
            <a:endParaRPr lang="es-AR" sz="1900" b="0" dirty="0"/>
          </a:p>
          <a:p>
            <a:endParaRPr lang="es-AR" sz="1900" b="0" dirty="0"/>
          </a:p>
          <a:p>
            <a:r>
              <a:rPr lang="es-AR" sz="1900" b="0" dirty="0"/>
              <a:t>(Jackson and Jackson, 2002)</a:t>
            </a:r>
          </a:p>
        </p:txBody>
      </p:sp>
      <p:sp>
        <p:nvSpPr>
          <p:cNvPr id="4" name="Marcador de contenido 3">
            <a:extLst>
              <a:ext uri="{FF2B5EF4-FFF2-40B4-BE49-F238E27FC236}">
                <a16:creationId xmlns:a16="http://schemas.microsoft.com/office/drawing/2014/main" id="{2E1F089E-5728-4063-A43F-25FFDD58510D}"/>
              </a:ext>
            </a:extLst>
          </p:cNvPr>
          <p:cNvSpPr>
            <a:spLocks noGrp="1"/>
          </p:cNvSpPr>
          <p:nvPr>
            <p:ph sz="half" idx="10"/>
          </p:nvPr>
        </p:nvSpPr>
        <p:spPr>
          <a:xfrm>
            <a:off x="3860800" y="2204720"/>
            <a:ext cx="5121681" cy="3809050"/>
          </a:xfrm>
        </p:spPr>
        <p:txBody>
          <a:bodyPr>
            <a:normAutofit fontScale="77500" lnSpcReduction="20000"/>
          </a:bodyPr>
          <a:lstStyle/>
          <a:p>
            <a:pPr>
              <a:lnSpc>
                <a:spcPct val="120000"/>
              </a:lnSpc>
            </a:pPr>
            <a:r>
              <a:rPr lang="es-AR" dirty="0"/>
              <a:t>Ejemplo de artículo de publicación periódica:</a:t>
            </a:r>
          </a:p>
          <a:p>
            <a:pPr>
              <a:lnSpc>
                <a:spcPct val="120000"/>
              </a:lnSpc>
            </a:pPr>
            <a:r>
              <a:rPr lang="es-AR" b="0" dirty="0"/>
              <a:t>Dale, V.H. (1997). </a:t>
            </a:r>
            <a:r>
              <a:rPr lang="es-AR" b="0" dirty="0" err="1"/>
              <a:t>The</a:t>
            </a:r>
            <a:r>
              <a:rPr lang="es-AR" b="0" dirty="0"/>
              <a:t> </a:t>
            </a:r>
            <a:r>
              <a:rPr lang="es-AR" b="0" dirty="0" err="1"/>
              <a:t>Relationship</a:t>
            </a:r>
            <a:r>
              <a:rPr lang="es-AR" b="0" dirty="0"/>
              <a:t> Between </a:t>
            </a:r>
            <a:r>
              <a:rPr lang="es-AR" b="0" dirty="0" err="1"/>
              <a:t>Land</a:t>
            </a:r>
            <a:r>
              <a:rPr lang="es-AR" b="0" dirty="0"/>
              <a:t>-use Change and </a:t>
            </a:r>
            <a:r>
              <a:rPr lang="es-AR" b="0" dirty="0" err="1"/>
              <a:t>Climate</a:t>
            </a:r>
            <a:r>
              <a:rPr lang="es-AR" b="0" dirty="0"/>
              <a:t> Change. </a:t>
            </a:r>
            <a:r>
              <a:rPr lang="es-AR" b="0" dirty="0" err="1"/>
              <a:t>Ecological</a:t>
            </a:r>
            <a:r>
              <a:rPr lang="es-AR" b="0" dirty="0"/>
              <a:t> </a:t>
            </a:r>
            <a:r>
              <a:rPr lang="es-AR" b="0" dirty="0" err="1"/>
              <a:t>Applications</a:t>
            </a:r>
            <a:r>
              <a:rPr lang="es-AR" b="0" dirty="0"/>
              <a:t>, 7, 753 - 769.</a:t>
            </a:r>
          </a:p>
          <a:p>
            <a:pPr>
              <a:lnSpc>
                <a:spcPct val="120000"/>
              </a:lnSpc>
            </a:pPr>
            <a:endParaRPr lang="es-AR" b="0" dirty="0"/>
          </a:p>
          <a:p>
            <a:pPr>
              <a:lnSpc>
                <a:spcPct val="120000"/>
              </a:lnSpc>
            </a:pPr>
            <a:r>
              <a:rPr lang="es-AR" dirty="0"/>
              <a:t>Ejemplo de libro:</a:t>
            </a:r>
          </a:p>
          <a:p>
            <a:pPr>
              <a:lnSpc>
                <a:spcPct val="120000"/>
              </a:lnSpc>
            </a:pPr>
            <a:r>
              <a:rPr lang="en-US" b="0" dirty="0"/>
              <a:t>Jackson, D. and Jackson, L. (2002). </a:t>
            </a:r>
            <a:r>
              <a:rPr lang="en-US" b="0" i="1" dirty="0"/>
              <a:t>The farm as natural habitat</a:t>
            </a:r>
            <a:r>
              <a:rPr lang="en-US" b="0" dirty="0"/>
              <a:t>. Washington, D.C.: Island Press.</a:t>
            </a:r>
          </a:p>
        </p:txBody>
      </p:sp>
      <p:sp>
        <p:nvSpPr>
          <p:cNvPr id="6" name="CuadroTexto 5">
            <a:extLst>
              <a:ext uri="{FF2B5EF4-FFF2-40B4-BE49-F238E27FC236}">
                <a16:creationId xmlns:a16="http://schemas.microsoft.com/office/drawing/2014/main" id="{8E78EA75-B4BE-4C5D-9305-96ACCD474C6C}"/>
              </a:ext>
            </a:extLst>
          </p:cNvPr>
          <p:cNvSpPr txBox="1"/>
          <p:nvPr/>
        </p:nvSpPr>
        <p:spPr>
          <a:xfrm>
            <a:off x="4591547" y="1794450"/>
            <a:ext cx="2773516" cy="400110"/>
          </a:xfrm>
          <a:prstGeom prst="rect">
            <a:avLst/>
          </a:prstGeom>
          <a:noFill/>
        </p:spPr>
        <p:txBody>
          <a:bodyPr wrap="none" rtlCol="0">
            <a:spAutoFit/>
          </a:bodyPr>
          <a:lstStyle/>
          <a:p>
            <a:r>
              <a:rPr lang="es-AR" sz="2000" b="1" dirty="0">
                <a:solidFill>
                  <a:srgbClr val="1A2E5A"/>
                </a:solidFill>
                <a:latin typeface="Arial" panose="020B0604020202020204" pitchFamily="34" charset="0"/>
                <a:cs typeface="Arial" panose="020B0604020202020204" pitchFamily="34" charset="0"/>
              </a:rPr>
              <a:t>Cita en la bibliografía</a:t>
            </a:r>
          </a:p>
        </p:txBody>
      </p:sp>
      <p:sp>
        <p:nvSpPr>
          <p:cNvPr id="10" name="CuadroTexto 9">
            <a:extLst>
              <a:ext uri="{FF2B5EF4-FFF2-40B4-BE49-F238E27FC236}">
                <a16:creationId xmlns:a16="http://schemas.microsoft.com/office/drawing/2014/main" id="{F3B318F8-72FA-47C6-B2DC-E69D3248B39A}"/>
              </a:ext>
            </a:extLst>
          </p:cNvPr>
          <p:cNvSpPr txBox="1"/>
          <p:nvPr/>
        </p:nvSpPr>
        <p:spPr>
          <a:xfrm>
            <a:off x="493779" y="1794450"/>
            <a:ext cx="2005677" cy="400110"/>
          </a:xfrm>
          <a:prstGeom prst="rect">
            <a:avLst/>
          </a:prstGeom>
          <a:noFill/>
        </p:spPr>
        <p:txBody>
          <a:bodyPr wrap="none" rtlCol="0">
            <a:spAutoFit/>
          </a:bodyPr>
          <a:lstStyle/>
          <a:p>
            <a:r>
              <a:rPr lang="es-AR" sz="2000" b="1" dirty="0">
                <a:solidFill>
                  <a:srgbClr val="1A2E5A"/>
                </a:solidFill>
                <a:latin typeface="Arial" panose="020B0604020202020204" pitchFamily="34" charset="0"/>
                <a:cs typeface="Arial" panose="020B0604020202020204" pitchFamily="34" charset="0"/>
              </a:rPr>
              <a:t>Cita en el texto</a:t>
            </a:r>
          </a:p>
        </p:txBody>
      </p:sp>
    </p:spTree>
    <p:extLst>
      <p:ext uri="{BB962C8B-B14F-4D97-AF65-F5344CB8AC3E}">
        <p14:creationId xmlns:p14="http://schemas.microsoft.com/office/powerpoint/2010/main" val="51688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1A585-790E-401B-801C-95CE7FB5E340}"/>
              </a:ext>
            </a:extLst>
          </p:cNvPr>
          <p:cNvSpPr>
            <a:spLocks noGrp="1"/>
          </p:cNvSpPr>
          <p:nvPr>
            <p:ph type="title"/>
          </p:nvPr>
        </p:nvSpPr>
        <p:spPr/>
        <p:txBody>
          <a:bodyPr>
            <a:normAutofit fontScale="90000"/>
          </a:bodyPr>
          <a:lstStyle/>
          <a:p>
            <a:r>
              <a:rPr lang="es-AR" dirty="0"/>
              <a:t>Citas automáticas</a:t>
            </a:r>
          </a:p>
        </p:txBody>
      </p:sp>
      <p:sp>
        <p:nvSpPr>
          <p:cNvPr id="3" name="Marcador de contenido 2">
            <a:extLst>
              <a:ext uri="{FF2B5EF4-FFF2-40B4-BE49-F238E27FC236}">
                <a16:creationId xmlns:a16="http://schemas.microsoft.com/office/drawing/2014/main" id="{56104CE5-0378-4298-AC18-4E126089CB95}"/>
              </a:ext>
            </a:extLst>
          </p:cNvPr>
          <p:cNvSpPr>
            <a:spLocks noGrp="1"/>
          </p:cNvSpPr>
          <p:nvPr>
            <p:ph sz="half" idx="1"/>
          </p:nvPr>
        </p:nvSpPr>
        <p:spPr>
          <a:xfrm>
            <a:off x="495300" y="1564314"/>
            <a:ext cx="3989236" cy="4430086"/>
          </a:xfrm>
        </p:spPr>
        <p:txBody>
          <a:bodyPr>
            <a:normAutofit fontScale="70000" lnSpcReduction="20000"/>
          </a:bodyPr>
          <a:lstStyle/>
          <a:p>
            <a:pPr>
              <a:lnSpc>
                <a:spcPct val="120000"/>
              </a:lnSpc>
            </a:pPr>
            <a:r>
              <a:rPr lang="es-AR" b="0" dirty="0"/>
              <a:t>Con </a:t>
            </a:r>
            <a:r>
              <a:rPr lang="es-AR" dirty="0">
                <a:hlinkClick r:id="rId2"/>
              </a:rPr>
              <a:t>Google Académico</a:t>
            </a:r>
            <a:endParaRPr lang="es-AR" dirty="0"/>
          </a:p>
          <a:p>
            <a:pPr>
              <a:lnSpc>
                <a:spcPct val="120000"/>
              </a:lnSpc>
            </a:pPr>
            <a:endParaRPr lang="es-AR" b="0" dirty="0"/>
          </a:p>
          <a:p>
            <a:pPr>
              <a:lnSpc>
                <a:spcPct val="120000"/>
              </a:lnSpc>
            </a:pPr>
            <a:endParaRPr lang="es-AR" b="0" dirty="0"/>
          </a:p>
          <a:p>
            <a:pPr>
              <a:lnSpc>
                <a:spcPct val="120000"/>
              </a:lnSpc>
            </a:pPr>
            <a:endParaRPr lang="es-AR" b="0" dirty="0"/>
          </a:p>
          <a:p>
            <a:pPr>
              <a:lnSpc>
                <a:spcPct val="120000"/>
              </a:lnSpc>
            </a:pPr>
            <a:endParaRPr lang="es-AR" b="0" dirty="0"/>
          </a:p>
          <a:p>
            <a:pPr>
              <a:lnSpc>
                <a:spcPct val="120000"/>
              </a:lnSpc>
            </a:pPr>
            <a:endParaRPr lang="es-AR" b="0" dirty="0"/>
          </a:p>
          <a:p>
            <a:pPr>
              <a:lnSpc>
                <a:spcPct val="120000"/>
              </a:lnSpc>
            </a:pPr>
            <a:endParaRPr lang="es-AR" b="0" dirty="0"/>
          </a:p>
          <a:p>
            <a:pPr>
              <a:lnSpc>
                <a:spcPct val="120000"/>
              </a:lnSpc>
            </a:pPr>
            <a:endParaRPr lang="es-AR" b="0" dirty="0"/>
          </a:p>
          <a:p>
            <a:pPr marL="457200" indent="-457200">
              <a:lnSpc>
                <a:spcPct val="120000"/>
              </a:lnSpc>
              <a:buAutoNum type="arabicPeriod"/>
            </a:pPr>
            <a:r>
              <a:rPr lang="es-AR" b="0" dirty="0"/>
              <a:t>Busco el artículo de interés.</a:t>
            </a:r>
          </a:p>
          <a:p>
            <a:pPr marL="457200" indent="-457200">
              <a:lnSpc>
                <a:spcPct val="120000"/>
              </a:lnSpc>
              <a:buAutoNum type="arabicPeriod"/>
            </a:pPr>
            <a:r>
              <a:rPr lang="es-AR" b="0" dirty="0"/>
              <a:t>Clic en las comillas</a:t>
            </a:r>
          </a:p>
          <a:p>
            <a:pPr marL="457200" indent="-457200">
              <a:lnSpc>
                <a:spcPct val="120000"/>
              </a:lnSpc>
              <a:buAutoNum type="arabicPeriod"/>
            </a:pPr>
            <a:r>
              <a:rPr lang="es-AR" b="0" dirty="0"/>
              <a:t>Seleccionar el formato APA</a:t>
            </a:r>
          </a:p>
        </p:txBody>
      </p:sp>
      <p:sp>
        <p:nvSpPr>
          <p:cNvPr id="4" name="Marcador de contenido 3">
            <a:extLst>
              <a:ext uri="{FF2B5EF4-FFF2-40B4-BE49-F238E27FC236}">
                <a16:creationId xmlns:a16="http://schemas.microsoft.com/office/drawing/2014/main" id="{40A08487-8D36-414B-833D-F8DFE92991AC}"/>
              </a:ext>
            </a:extLst>
          </p:cNvPr>
          <p:cNvSpPr>
            <a:spLocks noGrp="1"/>
          </p:cNvSpPr>
          <p:nvPr>
            <p:ph sz="half" idx="10"/>
          </p:nvPr>
        </p:nvSpPr>
        <p:spPr>
          <a:xfrm>
            <a:off x="4591546" y="1564313"/>
            <a:ext cx="4440694" cy="4541847"/>
          </a:xfrm>
        </p:spPr>
        <p:txBody>
          <a:bodyPr>
            <a:normAutofit fontScale="62500" lnSpcReduction="20000"/>
          </a:bodyPr>
          <a:lstStyle/>
          <a:p>
            <a:pPr>
              <a:lnSpc>
                <a:spcPct val="100000"/>
              </a:lnSpc>
            </a:pPr>
            <a:r>
              <a:rPr lang="es-AR" b="0" dirty="0"/>
              <a:t>Con </a:t>
            </a:r>
            <a:r>
              <a:rPr lang="es-AR" b="0" dirty="0">
                <a:hlinkClick r:id="rId3"/>
              </a:rPr>
              <a:t>Cite </a:t>
            </a:r>
            <a:r>
              <a:rPr lang="es-AR" b="0" dirty="0" err="1">
                <a:hlinkClick r:id="rId3"/>
              </a:rPr>
              <a:t>This</a:t>
            </a:r>
            <a:r>
              <a:rPr lang="es-AR" b="0" dirty="0">
                <a:hlinkClick r:id="rId3"/>
              </a:rPr>
              <a:t> </a:t>
            </a:r>
            <a:r>
              <a:rPr lang="es-AR" b="0" dirty="0" err="1">
                <a:hlinkClick r:id="rId3"/>
              </a:rPr>
              <a:t>For</a:t>
            </a:r>
            <a:r>
              <a:rPr lang="es-AR" b="0" dirty="0">
                <a:hlinkClick r:id="rId3"/>
              </a:rPr>
              <a:t> Me</a:t>
            </a: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a:p>
            <a:pPr marL="457200" indent="-457200">
              <a:lnSpc>
                <a:spcPct val="100000"/>
              </a:lnSpc>
              <a:buAutoNum type="arabicPeriod"/>
            </a:pPr>
            <a:r>
              <a:rPr lang="es-AR" b="0" dirty="0"/>
              <a:t>Selecciono el estilo de cita.</a:t>
            </a:r>
          </a:p>
          <a:p>
            <a:pPr marL="457200" indent="-457200">
              <a:lnSpc>
                <a:spcPct val="100000"/>
              </a:lnSpc>
              <a:buAutoNum type="arabicPeriod"/>
            </a:pPr>
            <a:r>
              <a:rPr lang="es-AR" b="0" dirty="0"/>
              <a:t>Selecciono el tipo de fuente (sitio web, libro, </a:t>
            </a:r>
            <a:r>
              <a:rPr lang="es-AR" b="0" dirty="0" err="1"/>
              <a:t>etc</a:t>
            </a:r>
            <a:r>
              <a:rPr lang="es-AR" b="0" dirty="0"/>
              <a:t>)</a:t>
            </a:r>
          </a:p>
          <a:p>
            <a:pPr marL="457200" indent="-457200">
              <a:lnSpc>
                <a:spcPct val="100000"/>
              </a:lnSpc>
              <a:buAutoNum type="arabicPeriod"/>
            </a:pPr>
            <a:r>
              <a:rPr lang="es-AR" b="0" dirty="0"/>
              <a:t>Copiar el título del libro para que busque el autor o completar manualmente los datos.</a:t>
            </a:r>
          </a:p>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p:txBody>
      </p:sp>
      <p:pic>
        <p:nvPicPr>
          <p:cNvPr id="8" name="Imagen 7">
            <a:extLst>
              <a:ext uri="{FF2B5EF4-FFF2-40B4-BE49-F238E27FC236}">
                <a16:creationId xmlns:a16="http://schemas.microsoft.com/office/drawing/2014/main" id="{206B8727-3BB3-4BD3-9313-0D084B84104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5939" y="2087880"/>
            <a:ext cx="3754396" cy="2225040"/>
          </a:xfrm>
          <a:prstGeom prst="rect">
            <a:avLst/>
          </a:prstGeom>
        </p:spPr>
      </p:pic>
      <p:pic>
        <p:nvPicPr>
          <p:cNvPr id="10" name="Imagen 9">
            <a:extLst>
              <a:ext uri="{FF2B5EF4-FFF2-40B4-BE49-F238E27FC236}">
                <a16:creationId xmlns:a16="http://schemas.microsoft.com/office/drawing/2014/main" id="{4FD475EF-B618-4A8A-B6D5-09D0D48F89A6}"/>
              </a:ext>
            </a:extLst>
          </p:cNvPr>
          <p:cNvPicPr>
            <a:picLocks noChangeAspect="1"/>
          </p:cNvPicPr>
          <p:nvPr/>
        </p:nvPicPr>
        <p:blipFill rotWithShape="1">
          <a:blip r:embed="rId5"/>
          <a:srcRect l="15112" t="29161" r="26666" b="5871"/>
          <a:stretch/>
        </p:blipFill>
        <p:spPr>
          <a:xfrm>
            <a:off x="4659466" y="2028941"/>
            <a:ext cx="3744000" cy="2350019"/>
          </a:xfrm>
          <a:prstGeom prst="rect">
            <a:avLst/>
          </a:prstGeom>
        </p:spPr>
      </p:pic>
      <p:sp>
        <p:nvSpPr>
          <p:cNvPr id="23" name="Forma libre: forma 22">
            <a:extLst>
              <a:ext uri="{FF2B5EF4-FFF2-40B4-BE49-F238E27FC236}">
                <a16:creationId xmlns:a16="http://schemas.microsoft.com/office/drawing/2014/main" id="{A3C202EC-05D3-456A-B6D3-6AF79F6F0457}"/>
              </a:ext>
            </a:extLst>
          </p:cNvPr>
          <p:cNvSpPr/>
          <p:nvPr/>
        </p:nvSpPr>
        <p:spPr>
          <a:xfrm>
            <a:off x="189437" y="3180080"/>
            <a:ext cx="542083" cy="2062480"/>
          </a:xfrm>
          <a:custGeom>
            <a:avLst/>
            <a:gdLst>
              <a:gd name="connsiteX0" fmla="*/ 349043 w 542083"/>
              <a:gd name="connsiteY0" fmla="*/ 2062480 h 2062480"/>
              <a:gd name="connsiteX1" fmla="*/ 3603 w 542083"/>
              <a:gd name="connsiteY1" fmla="*/ 619760 h 2062480"/>
              <a:gd name="connsiteX2" fmla="*/ 542083 w 542083"/>
              <a:gd name="connsiteY2" fmla="*/ 0 h 2062480"/>
            </a:gdLst>
            <a:ahLst/>
            <a:cxnLst>
              <a:cxn ang="0">
                <a:pos x="connsiteX0" y="connsiteY0"/>
              </a:cxn>
              <a:cxn ang="0">
                <a:pos x="connsiteX1" y="connsiteY1"/>
              </a:cxn>
              <a:cxn ang="0">
                <a:pos x="connsiteX2" y="connsiteY2"/>
              </a:cxn>
            </a:cxnLst>
            <a:rect l="l" t="t" r="r" b="b"/>
            <a:pathLst>
              <a:path w="542083" h="2062480">
                <a:moveTo>
                  <a:pt x="349043" y="2062480"/>
                </a:moveTo>
                <a:cubicBezTo>
                  <a:pt x="160236" y="1512993"/>
                  <a:pt x="-28570" y="963507"/>
                  <a:pt x="3603" y="619760"/>
                </a:cubicBezTo>
                <a:cubicBezTo>
                  <a:pt x="35776" y="276013"/>
                  <a:pt x="288929" y="138006"/>
                  <a:pt x="54208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Rectángulo 23">
            <a:extLst>
              <a:ext uri="{FF2B5EF4-FFF2-40B4-BE49-F238E27FC236}">
                <a16:creationId xmlns:a16="http://schemas.microsoft.com/office/drawing/2014/main" id="{7FE5EA2F-C9FC-40C8-8D90-71FCA7D0E790}"/>
              </a:ext>
            </a:extLst>
          </p:cNvPr>
          <p:cNvSpPr/>
          <p:nvPr/>
        </p:nvSpPr>
        <p:spPr>
          <a:xfrm>
            <a:off x="1482918" y="2886323"/>
            <a:ext cx="1848679" cy="194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Forma libre: forma 24">
            <a:extLst>
              <a:ext uri="{FF2B5EF4-FFF2-40B4-BE49-F238E27FC236}">
                <a16:creationId xmlns:a16="http://schemas.microsoft.com/office/drawing/2014/main" id="{F28FB933-A484-4240-B91A-3FD4BBAD2A9E}"/>
              </a:ext>
            </a:extLst>
          </p:cNvPr>
          <p:cNvSpPr/>
          <p:nvPr/>
        </p:nvSpPr>
        <p:spPr>
          <a:xfrm>
            <a:off x="3379929" y="2987359"/>
            <a:ext cx="754652" cy="2657026"/>
          </a:xfrm>
          <a:custGeom>
            <a:avLst/>
            <a:gdLst>
              <a:gd name="connsiteX0" fmla="*/ 325545 w 754652"/>
              <a:gd name="connsiteY0" fmla="*/ 2657026 h 2657026"/>
              <a:gd name="connsiteX1" fmla="*/ 746840 w 754652"/>
              <a:gd name="connsiteY1" fmla="*/ 895250 h 2657026"/>
              <a:gd name="connsiteX2" fmla="*/ 0 w 754652"/>
              <a:gd name="connsiteY2" fmla="*/ 0 h 2657026"/>
            </a:gdLst>
            <a:ahLst/>
            <a:cxnLst>
              <a:cxn ang="0">
                <a:pos x="connsiteX0" y="connsiteY0"/>
              </a:cxn>
              <a:cxn ang="0">
                <a:pos x="connsiteX1" y="connsiteY1"/>
              </a:cxn>
              <a:cxn ang="0">
                <a:pos x="connsiteX2" y="connsiteY2"/>
              </a:cxn>
            </a:cxnLst>
            <a:rect l="l" t="t" r="r" b="b"/>
            <a:pathLst>
              <a:path w="754652" h="2657026">
                <a:moveTo>
                  <a:pt x="325545" y="2657026"/>
                </a:moveTo>
                <a:cubicBezTo>
                  <a:pt x="563321" y="1997557"/>
                  <a:pt x="801097" y="1338088"/>
                  <a:pt x="746840" y="895250"/>
                </a:cubicBezTo>
                <a:cubicBezTo>
                  <a:pt x="692583" y="452412"/>
                  <a:pt x="346291" y="226206"/>
                  <a:pt x="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9533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1A585-790E-401B-801C-95CE7FB5E340}"/>
              </a:ext>
            </a:extLst>
          </p:cNvPr>
          <p:cNvSpPr>
            <a:spLocks noGrp="1"/>
          </p:cNvSpPr>
          <p:nvPr>
            <p:ph type="title" idx="4294967295"/>
          </p:nvPr>
        </p:nvSpPr>
        <p:spPr>
          <a:xfrm>
            <a:off x="0" y="1003300"/>
            <a:ext cx="9072880" cy="452438"/>
          </a:xfrm>
        </p:spPr>
        <p:txBody>
          <a:bodyPr>
            <a:normAutofit fontScale="90000"/>
          </a:bodyPr>
          <a:lstStyle/>
          <a:p>
            <a:r>
              <a:rPr lang="es-AR" dirty="0"/>
              <a:t>Citas automáticas con Cite </a:t>
            </a:r>
            <a:r>
              <a:rPr lang="es-AR" dirty="0" err="1"/>
              <a:t>This</a:t>
            </a:r>
            <a:r>
              <a:rPr lang="es-AR" dirty="0"/>
              <a:t> </a:t>
            </a:r>
            <a:r>
              <a:rPr lang="es-AR" dirty="0" err="1"/>
              <a:t>For</a:t>
            </a:r>
            <a:r>
              <a:rPr lang="es-AR" dirty="0"/>
              <a:t> Me</a:t>
            </a:r>
          </a:p>
        </p:txBody>
      </p:sp>
      <p:sp>
        <p:nvSpPr>
          <p:cNvPr id="4" name="Marcador de contenido 3">
            <a:extLst>
              <a:ext uri="{FF2B5EF4-FFF2-40B4-BE49-F238E27FC236}">
                <a16:creationId xmlns:a16="http://schemas.microsoft.com/office/drawing/2014/main" id="{40A08487-8D36-414B-833D-F8DFE92991AC}"/>
              </a:ext>
            </a:extLst>
          </p:cNvPr>
          <p:cNvSpPr>
            <a:spLocks noGrp="1"/>
          </p:cNvSpPr>
          <p:nvPr>
            <p:ph sz="half" idx="4294967295"/>
          </p:nvPr>
        </p:nvSpPr>
        <p:spPr>
          <a:xfrm>
            <a:off x="4702175" y="1563688"/>
            <a:ext cx="4441825" cy="4541837"/>
          </a:xfrm>
        </p:spPr>
        <p:txBody>
          <a:bodyPr>
            <a:normAutofit/>
          </a:bodyPr>
          <a:lstStyle/>
          <a:p>
            <a:pPr>
              <a:lnSpc>
                <a:spcPct val="100000"/>
              </a:lnSpc>
            </a:pPr>
            <a:endParaRPr lang="es-AR" b="0" dirty="0"/>
          </a:p>
          <a:p>
            <a:pPr>
              <a:lnSpc>
                <a:spcPct val="100000"/>
              </a:lnSpc>
            </a:pPr>
            <a:endParaRPr lang="es-AR" b="0" dirty="0"/>
          </a:p>
          <a:p>
            <a:pPr>
              <a:lnSpc>
                <a:spcPct val="100000"/>
              </a:lnSpc>
            </a:pPr>
            <a:endParaRPr lang="es-AR" b="0" dirty="0"/>
          </a:p>
          <a:p>
            <a:pPr>
              <a:lnSpc>
                <a:spcPct val="100000"/>
              </a:lnSpc>
            </a:pPr>
            <a:endParaRPr lang="es-AR" b="0" dirty="0"/>
          </a:p>
        </p:txBody>
      </p:sp>
      <p:pic>
        <p:nvPicPr>
          <p:cNvPr id="5" name="Imagen 4">
            <a:extLst>
              <a:ext uri="{FF2B5EF4-FFF2-40B4-BE49-F238E27FC236}">
                <a16:creationId xmlns:a16="http://schemas.microsoft.com/office/drawing/2014/main" id="{F5B035C3-2C61-4DC5-A022-BB1BA98E2B7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3840" y="1666240"/>
            <a:ext cx="3600000" cy="1623396"/>
          </a:xfrm>
          <a:prstGeom prst="rect">
            <a:avLst/>
          </a:prstGeom>
          <a:ln>
            <a:solidFill>
              <a:schemeClr val="bg1">
                <a:lumMod val="75000"/>
              </a:schemeClr>
            </a:solidFill>
          </a:ln>
        </p:spPr>
      </p:pic>
      <p:pic>
        <p:nvPicPr>
          <p:cNvPr id="6" name="Imagen 5">
            <a:extLst>
              <a:ext uri="{FF2B5EF4-FFF2-40B4-BE49-F238E27FC236}">
                <a16:creationId xmlns:a16="http://schemas.microsoft.com/office/drawing/2014/main" id="{8FC1E9D6-2289-4486-A1D5-9760C4994426}"/>
              </a:ext>
            </a:extLst>
          </p:cNvPr>
          <p:cNvPicPr>
            <a:picLocks noChangeAspect="1"/>
          </p:cNvPicPr>
          <p:nvPr/>
        </p:nvPicPr>
        <p:blipFill rotWithShape="1">
          <a:blip r:embed="rId3"/>
          <a:srcRect l="15001" t="32518" r="26110" b="5852"/>
          <a:stretch/>
        </p:blipFill>
        <p:spPr>
          <a:xfrm>
            <a:off x="243840" y="3735455"/>
            <a:ext cx="3600000" cy="2119245"/>
          </a:xfrm>
          <a:prstGeom prst="rect">
            <a:avLst/>
          </a:prstGeom>
          <a:ln>
            <a:solidFill>
              <a:schemeClr val="bg1">
                <a:lumMod val="75000"/>
              </a:schemeClr>
            </a:solidFill>
          </a:ln>
        </p:spPr>
      </p:pic>
      <p:pic>
        <p:nvPicPr>
          <p:cNvPr id="9" name="Imagen 8">
            <a:extLst>
              <a:ext uri="{FF2B5EF4-FFF2-40B4-BE49-F238E27FC236}">
                <a16:creationId xmlns:a16="http://schemas.microsoft.com/office/drawing/2014/main" id="{C4CCDD1A-03E0-4687-B20F-75FA72AD7B7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39665" y="1479445"/>
            <a:ext cx="3600000" cy="2181014"/>
          </a:xfrm>
          <a:prstGeom prst="rect">
            <a:avLst/>
          </a:prstGeom>
          <a:ln>
            <a:solidFill>
              <a:schemeClr val="bg1">
                <a:lumMod val="75000"/>
              </a:schemeClr>
            </a:solidFill>
          </a:ln>
        </p:spPr>
      </p:pic>
      <p:pic>
        <p:nvPicPr>
          <p:cNvPr id="11" name="Imagen 10">
            <a:extLst>
              <a:ext uri="{FF2B5EF4-FFF2-40B4-BE49-F238E27FC236}">
                <a16:creationId xmlns:a16="http://schemas.microsoft.com/office/drawing/2014/main" id="{BA965FA3-D125-42B1-872C-C6AC4BA61B0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39665" y="3735455"/>
            <a:ext cx="3600000" cy="2323655"/>
          </a:xfrm>
          <a:prstGeom prst="rect">
            <a:avLst/>
          </a:prstGeom>
          <a:ln>
            <a:solidFill>
              <a:schemeClr val="bg1">
                <a:lumMod val="75000"/>
              </a:schemeClr>
            </a:solidFill>
          </a:ln>
        </p:spPr>
      </p:pic>
      <p:sp>
        <p:nvSpPr>
          <p:cNvPr id="12" name="CuadroTexto 11">
            <a:extLst>
              <a:ext uri="{FF2B5EF4-FFF2-40B4-BE49-F238E27FC236}">
                <a16:creationId xmlns:a16="http://schemas.microsoft.com/office/drawing/2014/main" id="{FE90F8D6-B684-40A5-BBD4-271363D321FA}"/>
              </a:ext>
            </a:extLst>
          </p:cNvPr>
          <p:cNvSpPr txBox="1"/>
          <p:nvPr/>
        </p:nvSpPr>
        <p:spPr>
          <a:xfrm>
            <a:off x="243840" y="2385286"/>
            <a:ext cx="301686" cy="369332"/>
          </a:xfrm>
          <a:prstGeom prst="rect">
            <a:avLst/>
          </a:prstGeom>
          <a:noFill/>
          <a:ln>
            <a:solidFill>
              <a:srgbClr val="FF0000"/>
            </a:solidFill>
          </a:ln>
        </p:spPr>
        <p:txBody>
          <a:bodyPr wrap="none" rtlCol="0">
            <a:spAutoFit/>
          </a:bodyPr>
          <a:lstStyle/>
          <a:p>
            <a:r>
              <a:rPr lang="es-AR" dirty="0">
                <a:solidFill>
                  <a:srgbClr val="FF0000"/>
                </a:solidFill>
              </a:rPr>
              <a:t>1</a:t>
            </a:r>
          </a:p>
        </p:txBody>
      </p:sp>
      <p:sp>
        <p:nvSpPr>
          <p:cNvPr id="13" name="CuadroTexto 12">
            <a:extLst>
              <a:ext uri="{FF2B5EF4-FFF2-40B4-BE49-F238E27FC236}">
                <a16:creationId xmlns:a16="http://schemas.microsoft.com/office/drawing/2014/main" id="{8617882C-5A9E-4AF1-81A1-BFEE04DEE2C3}"/>
              </a:ext>
            </a:extLst>
          </p:cNvPr>
          <p:cNvSpPr txBox="1"/>
          <p:nvPr/>
        </p:nvSpPr>
        <p:spPr>
          <a:xfrm>
            <a:off x="3616960" y="4336006"/>
            <a:ext cx="301686" cy="369332"/>
          </a:xfrm>
          <a:prstGeom prst="rect">
            <a:avLst/>
          </a:prstGeom>
          <a:noFill/>
          <a:ln>
            <a:solidFill>
              <a:srgbClr val="FF0000"/>
            </a:solidFill>
          </a:ln>
        </p:spPr>
        <p:txBody>
          <a:bodyPr wrap="none" rtlCol="0">
            <a:spAutoFit/>
          </a:bodyPr>
          <a:lstStyle/>
          <a:p>
            <a:r>
              <a:rPr lang="es-AR" dirty="0">
                <a:solidFill>
                  <a:srgbClr val="FF0000"/>
                </a:solidFill>
              </a:rPr>
              <a:t>2</a:t>
            </a:r>
          </a:p>
        </p:txBody>
      </p:sp>
      <p:sp>
        <p:nvSpPr>
          <p:cNvPr id="14" name="CuadroTexto 13">
            <a:extLst>
              <a:ext uri="{FF2B5EF4-FFF2-40B4-BE49-F238E27FC236}">
                <a16:creationId xmlns:a16="http://schemas.microsoft.com/office/drawing/2014/main" id="{1ADAAF7E-3511-40E4-BB81-A4F742BE7259}"/>
              </a:ext>
            </a:extLst>
          </p:cNvPr>
          <p:cNvSpPr txBox="1"/>
          <p:nvPr/>
        </p:nvSpPr>
        <p:spPr>
          <a:xfrm>
            <a:off x="7254240" y="3279366"/>
            <a:ext cx="301686" cy="369332"/>
          </a:xfrm>
          <a:prstGeom prst="rect">
            <a:avLst/>
          </a:prstGeom>
          <a:noFill/>
          <a:ln>
            <a:solidFill>
              <a:srgbClr val="FF0000"/>
            </a:solidFill>
          </a:ln>
        </p:spPr>
        <p:txBody>
          <a:bodyPr wrap="none" rtlCol="0">
            <a:spAutoFit/>
          </a:bodyPr>
          <a:lstStyle/>
          <a:p>
            <a:r>
              <a:rPr lang="es-AR" dirty="0">
                <a:solidFill>
                  <a:srgbClr val="FF0000"/>
                </a:solidFill>
              </a:rPr>
              <a:t>3</a:t>
            </a:r>
          </a:p>
        </p:txBody>
      </p:sp>
      <p:sp>
        <p:nvSpPr>
          <p:cNvPr id="15" name="CuadroTexto 14">
            <a:extLst>
              <a:ext uri="{FF2B5EF4-FFF2-40B4-BE49-F238E27FC236}">
                <a16:creationId xmlns:a16="http://schemas.microsoft.com/office/drawing/2014/main" id="{0D27289A-2114-4CD5-B802-52EE8899871C}"/>
              </a:ext>
            </a:extLst>
          </p:cNvPr>
          <p:cNvSpPr txBox="1"/>
          <p:nvPr/>
        </p:nvSpPr>
        <p:spPr>
          <a:xfrm>
            <a:off x="3918646" y="4767199"/>
            <a:ext cx="659818" cy="461665"/>
          </a:xfrm>
          <a:prstGeom prst="rect">
            <a:avLst/>
          </a:prstGeom>
          <a:noFill/>
        </p:spPr>
        <p:txBody>
          <a:bodyPr wrap="square" rtlCol="0">
            <a:spAutoFit/>
          </a:bodyPr>
          <a:lstStyle/>
          <a:p>
            <a:r>
              <a:rPr lang="es-AR" sz="1200" dirty="0"/>
              <a:t>Cita en el texto</a:t>
            </a:r>
          </a:p>
        </p:txBody>
      </p:sp>
      <p:sp>
        <p:nvSpPr>
          <p:cNvPr id="16" name="CuadroTexto 15">
            <a:extLst>
              <a:ext uri="{FF2B5EF4-FFF2-40B4-BE49-F238E27FC236}">
                <a16:creationId xmlns:a16="http://schemas.microsoft.com/office/drawing/2014/main" id="{F6FF6CDC-3527-4113-94F1-E24C53E4AE14}"/>
              </a:ext>
            </a:extLst>
          </p:cNvPr>
          <p:cNvSpPr txBox="1"/>
          <p:nvPr/>
        </p:nvSpPr>
        <p:spPr>
          <a:xfrm>
            <a:off x="3918646" y="5628630"/>
            <a:ext cx="898451" cy="461665"/>
          </a:xfrm>
          <a:prstGeom prst="rect">
            <a:avLst/>
          </a:prstGeom>
          <a:noFill/>
        </p:spPr>
        <p:txBody>
          <a:bodyPr wrap="square" rtlCol="0">
            <a:spAutoFit/>
          </a:bodyPr>
          <a:lstStyle/>
          <a:p>
            <a:r>
              <a:rPr lang="es-AR" sz="1200" dirty="0"/>
              <a:t>Cita en la bibliografía</a:t>
            </a:r>
          </a:p>
        </p:txBody>
      </p:sp>
      <p:cxnSp>
        <p:nvCxnSpPr>
          <p:cNvPr id="18" name="Conector recto de flecha 17">
            <a:extLst>
              <a:ext uri="{FF2B5EF4-FFF2-40B4-BE49-F238E27FC236}">
                <a16:creationId xmlns:a16="http://schemas.microsoft.com/office/drawing/2014/main" id="{20C163C7-E9AD-4424-A5E2-AE9E1CDE0D60}"/>
              </a:ext>
            </a:extLst>
          </p:cNvPr>
          <p:cNvCxnSpPr>
            <a:cxnSpLocks/>
            <a:stCxn id="16" idx="3"/>
          </p:cNvCxnSpPr>
          <p:nvPr/>
        </p:nvCxnSpPr>
        <p:spPr>
          <a:xfrm flipV="1">
            <a:off x="4817097" y="5599926"/>
            <a:ext cx="452449" cy="259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3B44C7B8-E9F7-4B35-AE2C-CBA7CE59BB4E}"/>
              </a:ext>
            </a:extLst>
          </p:cNvPr>
          <p:cNvCxnSpPr>
            <a:cxnSpLocks/>
            <a:stCxn id="15" idx="3"/>
          </p:cNvCxnSpPr>
          <p:nvPr/>
        </p:nvCxnSpPr>
        <p:spPr>
          <a:xfrm>
            <a:off x="4578464" y="4998032"/>
            <a:ext cx="691082" cy="4939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967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EB0B86CD-76B0-4C38-A365-D69AAD17064A}"/>
              </a:ext>
            </a:extLst>
          </p:cNvPr>
          <p:cNvSpPr>
            <a:spLocks noGrp="1"/>
          </p:cNvSpPr>
          <p:nvPr>
            <p:ph type="title"/>
          </p:nvPr>
        </p:nvSpPr>
        <p:spPr>
          <a:xfrm>
            <a:off x="3769359" y="834962"/>
            <a:ext cx="4811424" cy="451968"/>
          </a:xfrm>
        </p:spPr>
        <p:txBody>
          <a:bodyPr>
            <a:normAutofit fontScale="90000"/>
          </a:bodyPr>
          <a:lstStyle/>
          <a:p>
            <a:r>
              <a:rPr lang="es-AR" dirty="0"/>
              <a:t>Materiales y métodos</a:t>
            </a:r>
          </a:p>
        </p:txBody>
      </p:sp>
      <p:sp>
        <p:nvSpPr>
          <p:cNvPr id="6" name="Marcador de contenido 5">
            <a:extLst>
              <a:ext uri="{FF2B5EF4-FFF2-40B4-BE49-F238E27FC236}">
                <a16:creationId xmlns:a16="http://schemas.microsoft.com/office/drawing/2014/main" id="{EFCEB4EA-FF08-4FD0-B8E3-5B6E4F887763}"/>
              </a:ext>
            </a:extLst>
          </p:cNvPr>
          <p:cNvSpPr>
            <a:spLocks noGrp="1"/>
          </p:cNvSpPr>
          <p:nvPr>
            <p:ph sz="half" idx="10"/>
          </p:nvPr>
        </p:nvSpPr>
        <p:spPr>
          <a:xfrm>
            <a:off x="3769359" y="1747520"/>
            <a:ext cx="5213121" cy="4275518"/>
          </a:xfrm>
        </p:spPr>
        <p:txBody>
          <a:bodyPr>
            <a:normAutofit fontScale="92500"/>
          </a:bodyPr>
          <a:lstStyle/>
          <a:p>
            <a:pPr marL="342900" indent="-342900">
              <a:lnSpc>
                <a:spcPct val="100000"/>
              </a:lnSpc>
              <a:spcBef>
                <a:spcPts val="1200"/>
              </a:spcBef>
              <a:buFont typeface="Arial" panose="020B0604020202020204" pitchFamily="34" charset="0"/>
              <a:buChar char="•"/>
            </a:pPr>
            <a:r>
              <a:rPr lang="es-AR" sz="2200" b="0" dirty="0"/>
              <a:t>Describa en detalle los materiales y procedimientos usados en la recolección de datos y para hacer observaciones.</a:t>
            </a:r>
          </a:p>
          <a:p>
            <a:pPr marL="862013" lvl="1" indent="-342900">
              <a:lnSpc>
                <a:spcPct val="100000"/>
              </a:lnSpc>
              <a:spcBef>
                <a:spcPts val="1200"/>
              </a:spcBef>
            </a:pPr>
            <a:r>
              <a:rPr lang="es-AR" sz="1800" b="0" dirty="0"/>
              <a:t>Incluya el mapa del sitio de estudio.</a:t>
            </a:r>
          </a:p>
          <a:p>
            <a:pPr marL="862013" lvl="1" indent="-342900">
              <a:lnSpc>
                <a:spcPct val="100000"/>
              </a:lnSpc>
              <a:spcBef>
                <a:spcPts val="1200"/>
              </a:spcBef>
            </a:pPr>
            <a:r>
              <a:rPr lang="es-AR" sz="1800" b="0" dirty="0"/>
              <a:t>Captura de pantalla de datos reportados a GLOBE.</a:t>
            </a:r>
          </a:p>
          <a:p>
            <a:pPr marL="342900" indent="-342900">
              <a:lnSpc>
                <a:spcPct val="100000"/>
              </a:lnSpc>
              <a:spcBef>
                <a:spcPts val="1200"/>
              </a:spcBef>
              <a:buFont typeface="Arial" panose="020B0604020202020204" pitchFamily="34" charset="0"/>
              <a:buChar char="•"/>
            </a:pPr>
            <a:r>
              <a:rPr lang="es-AR" sz="2200" b="0" dirty="0"/>
              <a:t>Establezca qué protocolos GLOBE y/o conjuntos de datos fueron usados.</a:t>
            </a:r>
          </a:p>
          <a:p>
            <a:pPr marL="342900" indent="-342900">
              <a:lnSpc>
                <a:spcPct val="100000"/>
              </a:lnSpc>
              <a:spcBef>
                <a:spcPts val="1200"/>
              </a:spcBef>
              <a:buFont typeface="Arial" panose="020B0604020202020204" pitchFamily="34" charset="0"/>
              <a:buChar char="•"/>
            </a:pPr>
            <a:r>
              <a:rPr lang="es-AR" sz="2200" b="0" dirty="0"/>
              <a:t>Brinde suficientes detalles de modo que un lector pudiera repetir el experimento con la información en el informe.</a:t>
            </a:r>
          </a:p>
        </p:txBody>
      </p:sp>
      <p:pic>
        <p:nvPicPr>
          <p:cNvPr id="11" name="Marcador de contenido 10">
            <a:extLst>
              <a:ext uri="{FF2B5EF4-FFF2-40B4-BE49-F238E27FC236}">
                <a16:creationId xmlns:a16="http://schemas.microsoft.com/office/drawing/2014/main" id="{8F106EAD-64F3-4A9D-BC30-1DC079035FCD}"/>
              </a:ext>
            </a:extLst>
          </p:cNvPr>
          <p:cNvPicPr>
            <a:picLocks noGrp="1" noChangeAspect="1"/>
          </p:cNvPicPr>
          <p:nvPr>
            <p:ph sz="half" idx="1"/>
          </p:nvPr>
        </p:nvPicPr>
        <p:blipFill>
          <a:blip r:embed="rId3"/>
          <a:stretch>
            <a:fillRect/>
          </a:stretch>
        </p:blipFill>
        <p:spPr>
          <a:xfrm>
            <a:off x="171996" y="731520"/>
            <a:ext cx="3557729" cy="5369303"/>
          </a:xfrm>
          <a:prstGeom prst="rect">
            <a:avLst/>
          </a:prstGeom>
        </p:spPr>
      </p:pic>
    </p:spTree>
    <p:extLst>
      <p:ext uri="{BB962C8B-B14F-4D97-AF65-F5344CB8AC3E}">
        <p14:creationId xmlns:p14="http://schemas.microsoft.com/office/powerpoint/2010/main" val="2161021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EB0B86CD-76B0-4C38-A365-D69AAD17064A}"/>
              </a:ext>
            </a:extLst>
          </p:cNvPr>
          <p:cNvSpPr>
            <a:spLocks noGrp="1"/>
          </p:cNvSpPr>
          <p:nvPr>
            <p:ph type="title"/>
          </p:nvPr>
        </p:nvSpPr>
        <p:spPr>
          <a:xfrm>
            <a:off x="4084320" y="834962"/>
            <a:ext cx="4496463" cy="321899"/>
          </a:xfrm>
        </p:spPr>
        <p:txBody>
          <a:bodyPr>
            <a:normAutofit fontScale="90000"/>
          </a:bodyPr>
          <a:lstStyle/>
          <a:p>
            <a:r>
              <a:rPr lang="es-AR" dirty="0"/>
              <a:t>Materiales y métodos</a:t>
            </a:r>
          </a:p>
        </p:txBody>
      </p:sp>
      <p:sp>
        <p:nvSpPr>
          <p:cNvPr id="6" name="Marcador de contenido 5">
            <a:extLst>
              <a:ext uri="{FF2B5EF4-FFF2-40B4-BE49-F238E27FC236}">
                <a16:creationId xmlns:a16="http://schemas.microsoft.com/office/drawing/2014/main" id="{EFCEB4EA-FF08-4FD0-B8E3-5B6E4F887763}"/>
              </a:ext>
            </a:extLst>
          </p:cNvPr>
          <p:cNvSpPr>
            <a:spLocks noGrp="1"/>
          </p:cNvSpPr>
          <p:nvPr>
            <p:ph sz="half" idx="10"/>
          </p:nvPr>
        </p:nvSpPr>
        <p:spPr>
          <a:xfrm>
            <a:off x="3769359" y="1280160"/>
            <a:ext cx="5213121" cy="2144084"/>
          </a:xfrm>
        </p:spPr>
        <p:txBody>
          <a:bodyPr>
            <a:normAutofit fontScale="77500" lnSpcReduction="20000"/>
          </a:bodyPr>
          <a:lstStyle/>
          <a:p>
            <a:pPr marL="342900" indent="-342900">
              <a:lnSpc>
                <a:spcPct val="110000"/>
              </a:lnSpc>
              <a:buFont typeface="Arial" panose="020B0604020202020204" pitchFamily="34" charset="0"/>
              <a:buChar char="•"/>
            </a:pPr>
            <a:r>
              <a:rPr lang="es-AR" sz="2000" b="0" dirty="0"/>
              <a:t>Si aparecen personas en las fotos asegúrese de tener el consentimiento de los padres firmado. </a:t>
            </a:r>
            <a:r>
              <a:rPr lang="es-AR" sz="2000" b="0" dirty="0">
                <a:hlinkClick r:id="rId3"/>
              </a:rPr>
              <a:t>https://bit.ly/33Z6gxf</a:t>
            </a:r>
            <a:r>
              <a:rPr lang="es-AR" sz="2000" b="0" dirty="0"/>
              <a:t> </a:t>
            </a:r>
          </a:p>
          <a:p>
            <a:pPr marL="342900" indent="-342900">
              <a:lnSpc>
                <a:spcPct val="110000"/>
              </a:lnSpc>
              <a:buFont typeface="Arial" panose="020B0604020202020204" pitchFamily="34" charset="0"/>
              <a:buChar char="•"/>
            </a:pPr>
            <a:r>
              <a:rPr lang="es-AR" sz="2000" b="0" dirty="0"/>
              <a:t>Si utilizó estadísticas detalle el software utilizado y el análisis.</a:t>
            </a:r>
          </a:p>
          <a:p>
            <a:pPr marL="342900" indent="-342900">
              <a:lnSpc>
                <a:spcPct val="110000"/>
              </a:lnSpc>
              <a:buFont typeface="Arial" panose="020B0604020202020204" pitchFamily="34" charset="0"/>
              <a:buChar char="•"/>
            </a:pPr>
            <a:r>
              <a:rPr lang="es-AR" sz="2000" b="0" dirty="0"/>
              <a:t>Si tiene algún cálculo para análisis, en éste ejemplo el índice NDVI y NDWI describa el cálculo realizado.</a:t>
            </a:r>
          </a:p>
        </p:txBody>
      </p:sp>
      <p:pic>
        <p:nvPicPr>
          <p:cNvPr id="19" name="Marcador de contenido 18">
            <a:extLst>
              <a:ext uri="{FF2B5EF4-FFF2-40B4-BE49-F238E27FC236}">
                <a16:creationId xmlns:a16="http://schemas.microsoft.com/office/drawing/2014/main" id="{757D289B-7F1F-484A-97A6-90088F72E198}"/>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a:stretch/>
        </p:blipFill>
        <p:spPr>
          <a:xfrm>
            <a:off x="33911" y="733362"/>
            <a:ext cx="3586480" cy="3419810"/>
          </a:xfrm>
          <a:prstGeom prst="rect">
            <a:avLst/>
          </a:prstGeom>
        </p:spPr>
      </p:pic>
      <p:pic>
        <p:nvPicPr>
          <p:cNvPr id="20" name="Marcador de contenido 18">
            <a:extLst>
              <a:ext uri="{FF2B5EF4-FFF2-40B4-BE49-F238E27FC236}">
                <a16:creationId xmlns:a16="http://schemas.microsoft.com/office/drawing/2014/main" id="{BDEB96F5-96B2-43DA-9065-00D17332DDE0}"/>
              </a:ext>
            </a:extLst>
          </p:cNvPr>
          <p:cNvPicPr>
            <a:picLocks noChangeAspect="1"/>
          </p:cNvPicPr>
          <p:nvPr/>
        </p:nvPicPr>
        <p:blipFill rotWithShape="1">
          <a:blip r:embed="rId5"/>
          <a:srcRect t="69764"/>
          <a:stretch/>
        </p:blipFill>
        <p:spPr>
          <a:xfrm>
            <a:off x="4834641" y="3424244"/>
            <a:ext cx="3586480" cy="2646440"/>
          </a:xfrm>
          <a:prstGeom prst="rect">
            <a:avLst/>
          </a:prstGeom>
          <a:ln>
            <a:solidFill>
              <a:schemeClr val="bg1">
                <a:lumMod val="85000"/>
              </a:schemeClr>
            </a:solidFill>
          </a:ln>
        </p:spPr>
      </p:pic>
      <p:pic>
        <p:nvPicPr>
          <p:cNvPr id="21" name="Marcador de contenido 18">
            <a:extLst>
              <a:ext uri="{FF2B5EF4-FFF2-40B4-BE49-F238E27FC236}">
                <a16:creationId xmlns:a16="http://schemas.microsoft.com/office/drawing/2014/main" id="{26494156-BE06-45CD-B1EC-2AC577410BCD}"/>
              </a:ext>
            </a:extLst>
          </p:cNvPr>
          <p:cNvPicPr>
            <a:picLocks noChangeAspect="1"/>
          </p:cNvPicPr>
          <p:nvPr/>
        </p:nvPicPr>
        <p:blipFill rotWithShape="1">
          <a:blip r:embed="rId5"/>
          <a:srcRect t="41252" b="30573"/>
          <a:stretch/>
        </p:blipFill>
        <p:spPr>
          <a:xfrm>
            <a:off x="1006125" y="3424244"/>
            <a:ext cx="3586480" cy="2466110"/>
          </a:xfrm>
          <a:prstGeom prst="rect">
            <a:avLst/>
          </a:prstGeom>
        </p:spPr>
      </p:pic>
    </p:spTree>
    <p:extLst>
      <p:ext uri="{BB962C8B-B14F-4D97-AF65-F5344CB8AC3E}">
        <p14:creationId xmlns:p14="http://schemas.microsoft.com/office/powerpoint/2010/main" val="948773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b="1" dirty="0"/>
              <a:t>Resultados</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399429"/>
            <a:ext cx="8221978" cy="4325509"/>
          </a:xfrm>
        </p:spPr>
        <p:txBody>
          <a:bodyPr>
            <a:normAutofit lnSpcReduction="10000"/>
          </a:bodyPr>
          <a:lstStyle/>
          <a:p>
            <a:pPr>
              <a:lnSpc>
                <a:spcPct val="100000"/>
              </a:lnSpc>
            </a:pPr>
            <a:r>
              <a:rPr lang="pt-PT" dirty="0"/>
              <a:t>Responde a la pregunta:  ¿Qué fue lo que encontramos?</a:t>
            </a:r>
          </a:p>
          <a:p>
            <a:pPr>
              <a:lnSpc>
                <a:spcPct val="100000"/>
              </a:lnSpc>
            </a:pPr>
            <a:endParaRPr lang="pt-PT" dirty="0"/>
          </a:p>
          <a:p>
            <a:pPr>
              <a:lnSpc>
                <a:spcPct val="100000"/>
              </a:lnSpc>
            </a:pPr>
            <a:r>
              <a:rPr lang="pt-PT" dirty="0"/>
              <a:t>En esta sección no se interpretan los resultados </a:t>
            </a:r>
          </a:p>
          <a:p>
            <a:pPr>
              <a:lnSpc>
                <a:spcPct val="100000"/>
              </a:lnSpc>
            </a:pPr>
            <a:endParaRPr lang="pt-PT" dirty="0"/>
          </a:p>
          <a:p>
            <a:pPr>
              <a:lnSpc>
                <a:spcPct val="100000"/>
              </a:lnSpc>
            </a:pPr>
            <a:r>
              <a:rPr lang="pt-PT" dirty="0"/>
              <a:t>Esta sección está compuesta de:</a:t>
            </a:r>
          </a:p>
          <a:p>
            <a:pPr lvl="1">
              <a:lnSpc>
                <a:spcPct val="100000"/>
              </a:lnSpc>
            </a:pPr>
            <a:r>
              <a:rPr lang="pt-PT" dirty="0"/>
              <a:t>Palabras (que cuentan la historia)</a:t>
            </a:r>
          </a:p>
          <a:p>
            <a:pPr lvl="1">
              <a:lnSpc>
                <a:spcPct val="100000"/>
              </a:lnSpc>
            </a:pPr>
            <a:r>
              <a:rPr lang="pt-PT" dirty="0"/>
              <a:t>Tablas (que resumen las evidencias)</a:t>
            </a:r>
          </a:p>
          <a:p>
            <a:pPr lvl="1">
              <a:lnSpc>
                <a:spcPct val="100000"/>
              </a:lnSpc>
            </a:pPr>
            <a:r>
              <a:rPr lang="pt-PT" dirty="0"/>
              <a:t>Gráficos y figuras (Resaltan lo más importante)</a:t>
            </a:r>
          </a:p>
          <a:p>
            <a:pPr lvl="1">
              <a:lnSpc>
                <a:spcPct val="100000"/>
              </a:lnSpc>
            </a:pPr>
            <a:r>
              <a:rPr lang="pt-PT" dirty="0"/>
              <a:t>Estadística (apoyar las afirmaciones)</a:t>
            </a:r>
          </a:p>
          <a:p>
            <a:pPr>
              <a:lnSpc>
                <a:spcPct val="100000"/>
              </a:lnSpc>
            </a:pPr>
            <a:endParaRPr lang="es-AR" dirty="0"/>
          </a:p>
        </p:txBody>
      </p:sp>
    </p:spTree>
    <p:extLst>
      <p:ext uri="{BB962C8B-B14F-4D97-AF65-F5344CB8AC3E}">
        <p14:creationId xmlns:p14="http://schemas.microsoft.com/office/powerpoint/2010/main" val="1524736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b="1" dirty="0"/>
              <a:t>Resultados</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688874"/>
            <a:ext cx="8221978" cy="4102325"/>
          </a:xfrm>
        </p:spPr>
        <p:txBody>
          <a:bodyPr/>
          <a:lstStyle/>
          <a:p>
            <a:pPr marL="342900" indent="-342900">
              <a:lnSpc>
                <a:spcPct val="100000"/>
              </a:lnSpc>
              <a:buFont typeface="Arial" panose="020B0604020202020204" pitchFamily="34" charset="0"/>
              <a:buChar char="•"/>
            </a:pPr>
            <a:r>
              <a:rPr lang="pt-PT" dirty="0"/>
              <a:t>Se coloca lo más importante que se ha encontrado de forma sintetizada: En tablas, figuras </a:t>
            </a:r>
          </a:p>
          <a:p>
            <a:pPr marL="342900" indent="-342900">
              <a:lnSpc>
                <a:spcPct val="100000"/>
              </a:lnSpc>
              <a:buFont typeface="Arial" panose="020B0604020202020204" pitchFamily="34" charset="0"/>
              <a:buChar char="•"/>
            </a:pPr>
            <a:endParaRPr lang="pt-PT" dirty="0"/>
          </a:p>
          <a:p>
            <a:pPr marL="342900" indent="-342900">
              <a:lnSpc>
                <a:spcPct val="100000"/>
              </a:lnSpc>
              <a:buFont typeface="Arial" panose="020B0604020202020204" pitchFamily="34" charset="0"/>
              <a:buChar char="•"/>
            </a:pPr>
            <a:r>
              <a:rPr lang="pt-PT" dirty="0"/>
              <a:t>Se presentan algunas pruebas estadísticas para confirmar las afirmaciones</a:t>
            </a:r>
          </a:p>
          <a:p>
            <a:pPr marL="342900" indent="-342900">
              <a:lnSpc>
                <a:spcPct val="100000"/>
              </a:lnSpc>
              <a:buFont typeface="Arial" panose="020B0604020202020204" pitchFamily="34" charset="0"/>
              <a:buChar char="•"/>
            </a:pPr>
            <a:endParaRPr lang="pt-PT" dirty="0"/>
          </a:p>
          <a:p>
            <a:pPr marL="457200" indent="-457200">
              <a:lnSpc>
                <a:spcPct val="100000"/>
              </a:lnSpc>
              <a:buFont typeface="Arial" panose="020B0604020202020204" pitchFamily="34" charset="0"/>
              <a:buChar char="•"/>
            </a:pPr>
            <a:r>
              <a:rPr lang="pt-PT" sz="3200" dirty="0">
                <a:solidFill>
                  <a:srgbClr val="FF0000"/>
                </a:solidFill>
              </a:rPr>
              <a:t>No</a:t>
            </a:r>
            <a:r>
              <a:rPr lang="pt-PT" dirty="0">
                <a:solidFill>
                  <a:srgbClr val="FF0000"/>
                </a:solidFill>
              </a:rPr>
              <a:t> se trata de explicar o contrastar resultados</a:t>
            </a:r>
            <a:r>
              <a:rPr lang="pt-PT" dirty="0"/>
              <a:t>, son básicamente afirmaciones de lo encontrado</a:t>
            </a:r>
          </a:p>
        </p:txBody>
      </p:sp>
    </p:spTree>
    <p:extLst>
      <p:ext uri="{BB962C8B-B14F-4D97-AF65-F5344CB8AC3E}">
        <p14:creationId xmlns:p14="http://schemas.microsoft.com/office/powerpoint/2010/main" val="1265326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95299" y="789068"/>
            <a:ext cx="8085483" cy="897510"/>
          </a:xfrm>
        </p:spPr>
        <p:txBody>
          <a:bodyPr>
            <a:normAutofit fontScale="90000"/>
          </a:bodyPr>
          <a:lstStyle/>
          <a:p>
            <a:r>
              <a:rPr lang="es-AR" dirty="0" err="1"/>
              <a:t>Webinar</a:t>
            </a:r>
            <a:r>
              <a:rPr lang="es-AR" dirty="0"/>
              <a:t> 6 – Redacción del reporte de investigación.</a:t>
            </a:r>
          </a:p>
        </p:txBody>
      </p:sp>
      <p:sp>
        <p:nvSpPr>
          <p:cNvPr id="11" name="Marcador de texto 10"/>
          <p:cNvSpPr>
            <a:spLocks noGrp="1"/>
          </p:cNvSpPr>
          <p:nvPr>
            <p:ph type="body" sz="quarter" idx="15"/>
          </p:nvPr>
        </p:nvSpPr>
        <p:spPr>
          <a:xfrm>
            <a:off x="601617" y="3948152"/>
            <a:ext cx="7872846" cy="432595"/>
          </a:xfrm>
        </p:spPr>
        <p:txBody>
          <a:bodyPr/>
          <a:lstStyle/>
          <a:p>
            <a:pPr lvl="0" algn="ctr">
              <a:spcBef>
                <a:spcPts val="0"/>
              </a:spcBef>
              <a:buSzPts val="2375"/>
            </a:pPr>
            <a:r>
              <a:rPr lang="en-US" dirty="0"/>
              <a:t>International Virtual Science Symposium - IVSS</a:t>
            </a:r>
          </a:p>
          <a:p>
            <a:pPr algn="ctr"/>
            <a:endParaRPr lang="es-AR" dirty="0"/>
          </a:p>
        </p:txBody>
      </p:sp>
      <p:sp>
        <p:nvSpPr>
          <p:cNvPr id="15" name="Marcador de texto 14"/>
          <p:cNvSpPr>
            <a:spLocks noGrp="1"/>
          </p:cNvSpPr>
          <p:nvPr>
            <p:ph type="body" sz="quarter" idx="20"/>
          </p:nvPr>
        </p:nvSpPr>
        <p:spPr>
          <a:xfrm>
            <a:off x="495299" y="4793674"/>
            <a:ext cx="8085482" cy="1272886"/>
          </a:xfrm>
        </p:spPr>
        <p:txBody>
          <a:bodyPr>
            <a:normAutofit fontScale="92500" lnSpcReduction="20000"/>
          </a:bodyPr>
          <a:lstStyle/>
          <a:p>
            <a:pPr marL="0" lvl="0" indent="0" algn="ctr">
              <a:spcBef>
                <a:spcPts val="0"/>
              </a:spcBef>
              <a:buSzPts val="2250"/>
              <a:buNone/>
            </a:pPr>
            <a:r>
              <a:rPr lang="es-AR" dirty="0"/>
              <a:t>Online</a:t>
            </a:r>
          </a:p>
          <a:p>
            <a:pPr marL="0" lvl="0" indent="0" algn="ctr">
              <a:buSzPts val="2250"/>
              <a:buNone/>
            </a:pPr>
            <a:r>
              <a:rPr lang="es-AR" dirty="0"/>
              <a:t>10 de Marzo de 2020</a:t>
            </a:r>
          </a:p>
          <a:p>
            <a:pPr marL="0" lvl="0" indent="0" algn="ctr">
              <a:buSzPts val="2250"/>
              <a:buNone/>
            </a:pPr>
            <a:r>
              <a:rPr lang="es-AR" dirty="0"/>
              <a:t>(se podrán presentar trabajos en español)</a:t>
            </a:r>
          </a:p>
          <a:p>
            <a:pPr marL="0" lvl="0" indent="0" algn="ctr">
              <a:buSzPts val="2250"/>
              <a:buNone/>
            </a:pPr>
            <a:r>
              <a:rPr lang="es-AR" b="0" dirty="0"/>
              <a:t>Más información: </a:t>
            </a:r>
            <a:r>
              <a:rPr lang="es-AR" b="0" u="sng" dirty="0">
                <a:solidFill>
                  <a:schemeClr val="hlink"/>
                </a:solidFill>
                <a:hlinkClick r:id="rId2"/>
              </a:rPr>
              <a:t>https://bit.ly/2noOpjK</a:t>
            </a:r>
            <a:r>
              <a:rPr lang="es-AR" b="0" u="sng" dirty="0">
                <a:solidFill>
                  <a:schemeClr val="hlink"/>
                </a:solidFill>
              </a:rPr>
              <a:t> </a:t>
            </a:r>
            <a:endParaRPr lang="es-AR" b="0" dirty="0"/>
          </a:p>
        </p:txBody>
      </p:sp>
      <p:sp>
        <p:nvSpPr>
          <p:cNvPr id="5"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6"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pic>
        <p:nvPicPr>
          <p:cNvPr id="9" name="Google Shape;254;g5f10a6ac84_0_0"/>
          <p:cNvPicPr preferRelativeResize="0">
            <a:picLocks noGrp="1"/>
          </p:cNvPicPr>
          <p:nvPr>
            <p:ph sz="half" idx="10"/>
          </p:nvPr>
        </p:nvPicPr>
        <p:blipFill rotWithShape="1">
          <a:blip r:embed="rId4">
            <a:alphaModFix/>
          </a:blip>
          <a:srcRect/>
          <a:stretch/>
        </p:blipFill>
        <p:spPr>
          <a:xfrm>
            <a:off x="707764" y="1686578"/>
            <a:ext cx="7660552" cy="1848648"/>
          </a:xfrm>
          <a:prstGeom prst="rect">
            <a:avLst/>
          </a:prstGeom>
          <a:noFill/>
          <a:ln>
            <a:noFill/>
          </a:ln>
        </p:spPr>
      </p:pic>
    </p:spTree>
    <p:extLst>
      <p:ext uri="{BB962C8B-B14F-4D97-AF65-F5344CB8AC3E}">
        <p14:creationId xmlns:p14="http://schemas.microsoft.com/office/powerpoint/2010/main" val="293221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dirty="0"/>
              <a:t>Elegir lo mejor</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815548"/>
            <a:ext cx="8221978" cy="3509038"/>
          </a:xfrm>
        </p:spPr>
        <p:txBody>
          <a:bodyPr/>
          <a:lstStyle/>
          <a:p>
            <a:pPr marL="342900" indent="-342900">
              <a:lnSpc>
                <a:spcPct val="100000"/>
              </a:lnSpc>
              <a:buFont typeface="Arial" panose="020B0604020202020204" pitchFamily="34" charset="0"/>
              <a:buChar char="•"/>
            </a:pPr>
            <a:r>
              <a:rPr lang="pt-PT" dirty="0"/>
              <a:t>No se trata de poner todo lo encontrado sino de </a:t>
            </a:r>
            <a:r>
              <a:rPr lang="pt-PT" dirty="0">
                <a:solidFill>
                  <a:srgbClr val="FF0000"/>
                </a:solidFill>
              </a:rPr>
              <a:t>enfocarse en lo essencial – </a:t>
            </a:r>
          </a:p>
          <a:p>
            <a:pPr marL="862013" lvl="1" indent="-342900">
              <a:lnSpc>
                <a:spcPct val="100000"/>
              </a:lnSpc>
            </a:pPr>
            <a:r>
              <a:rPr lang="pt-PT" dirty="0">
                <a:solidFill>
                  <a:schemeClr val="accent1">
                    <a:lumMod val="50000"/>
                  </a:schemeClr>
                </a:solidFill>
              </a:rPr>
              <a:t>¿</a:t>
            </a:r>
            <a:r>
              <a:rPr lang="pt-PT" dirty="0"/>
              <a:t>Qué me permite representar mejor lo encontrado?</a:t>
            </a:r>
          </a:p>
          <a:p>
            <a:pPr marL="342900" indent="-342900">
              <a:lnSpc>
                <a:spcPct val="100000"/>
              </a:lnSpc>
              <a:buFont typeface="Arial" panose="020B0604020202020204" pitchFamily="34" charset="0"/>
              <a:buChar char="•"/>
            </a:pPr>
            <a:endParaRPr lang="pt-PT" dirty="0"/>
          </a:p>
          <a:p>
            <a:pPr marL="342900" indent="-342900">
              <a:lnSpc>
                <a:spcPct val="100000"/>
              </a:lnSpc>
              <a:buFont typeface="Arial" panose="020B0604020202020204" pitchFamily="34" charset="0"/>
              <a:buChar char="•"/>
            </a:pPr>
            <a:r>
              <a:rPr lang="pt-PT" dirty="0"/>
              <a:t>Los datos son transformados en tablas fáciles de comprender sin leer el texto.</a:t>
            </a:r>
          </a:p>
        </p:txBody>
      </p:sp>
    </p:spTree>
    <p:extLst>
      <p:ext uri="{BB962C8B-B14F-4D97-AF65-F5344CB8AC3E}">
        <p14:creationId xmlns:p14="http://schemas.microsoft.com/office/powerpoint/2010/main" val="3486564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945880"/>
            <a:ext cx="8221978" cy="552407"/>
          </a:xfrm>
        </p:spPr>
        <p:txBody>
          <a:bodyPr>
            <a:normAutofit fontScale="90000"/>
          </a:bodyPr>
          <a:lstStyle/>
          <a:p>
            <a:r>
              <a:rPr lang="pt-PT" dirty="0"/>
              <a:t>Partes de una tabla </a:t>
            </a:r>
            <a:endParaRPr lang="es-AR" dirty="0"/>
          </a:p>
        </p:txBody>
      </p:sp>
      <p:pic>
        <p:nvPicPr>
          <p:cNvPr id="6" name="Imagem 3">
            <a:extLst>
              <a:ext uri="{FF2B5EF4-FFF2-40B4-BE49-F238E27FC236}">
                <a16:creationId xmlns:a16="http://schemas.microsoft.com/office/drawing/2014/main" id="{39E613EC-CA93-475F-8312-96F6CB34D2B0}"/>
              </a:ext>
            </a:extLst>
          </p:cNvPr>
          <p:cNvPicPr>
            <a:picLocks noGrp="1" noChangeAspect="1"/>
          </p:cNvPicPr>
          <p:nvPr>
            <p:ph idx="1"/>
          </p:nvPr>
        </p:nvPicPr>
        <p:blipFill rotWithShape="1">
          <a:blip r:embed="rId3"/>
          <a:srcRect l="27158" t="17122" r="24211" b="14245"/>
          <a:stretch/>
        </p:blipFill>
        <p:spPr>
          <a:xfrm>
            <a:off x="2241302" y="1886589"/>
            <a:ext cx="4943332" cy="3924300"/>
          </a:xfrm>
          <a:prstGeom prst="rect">
            <a:avLst/>
          </a:prstGeom>
        </p:spPr>
      </p:pic>
      <p:sp>
        <p:nvSpPr>
          <p:cNvPr id="2" name="CuadroTexto 1">
            <a:extLst>
              <a:ext uri="{FF2B5EF4-FFF2-40B4-BE49-F238E27FC236}">
                <a16:creationId xmlns:a16="http://schemas.microsoft.com/office/drawing/2014/main" id="{39501722-AB6B-42F8-AEAD-9E25ACE50310}"/>
              </a:ext>
            </a:extLst>
          </p:cNvPr>
          <p:cNvSpPr txBox="1"/>
          <p:nvPr/>
        </p:nvSpPr>
        <p:spPr>
          <a:xfrm>
            <a:off x="186508" y="1884860"/>
            <a:ext cx="1284483" cy="646331"/>
          </a:xfrm>
          <a:prstGeom prst="rect">
            <a:avLst/>
          </a:prstGeom>
          <a:noFill/>
        </p:spPr>
        <p:txBody>
          <a:bodyPr wrap="square" rtlCol="0">
            <a:spAutoFit/>
          </a:bodyPr>
          <a:lstStyle/>
          <a:p>
            <a:pPr algn="ctr"/>
            <a:r>
              <a:rPr lang="es-AR" dirty="0"/>
              <a:t>Título de la Tabla</a:t>
            </a:r>
          </a:p>
        </p:txBody>
      </p:sp>
      <p:cxnSp>
        <p:nvCxnSpPr>
          <p:cNvPr id="4" name="Conector recto de flecha 3">
            <a:extLst>
              <a:ext uri="{FF2B5EF4-FFF2-40B4-BE49-F238E27FC236}">
                <a16:creationId xmlns:a16="http://schemas.microsoft.com/office/drawing/2014/main" id="{566DB5E4-3E18-4401-9184-93E21B5D98C6}"/>
              </a:ext>
            </a:extLst>
          </p:cNvPr>
          <p:cNvCxnSpPr>
            <a:cxnSpLocks/>
            <a:stCxn id="2" idx="3"/>
          </p:cNvCxnSpPr>
          <p:nvPr/>
        </p:nvCxnSpPr>
        <p:spPr>
          <a:xfrm flipV="1">
            <a:off x="1470991" y="2146852"/>
            <a:ext cx="861392" cy="61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F1B803CD-5A3A-4A9A-9B83-CCEFF26FC6CE}"/>
              </a:ext>
            </a:extLst>
          </p:cNvPr>
          <p:cNvSpPr txBox="1"/>
          <p:nvPr/>
        </p:nvSpPr>
        <p:spPr>
          <a:xfrm>
            <a:off x="7555186" y="2198964"/>
            <a:ext cx="1284483" cy="923330"/>
          </a:xfrm>
          <a:prstGeom prst="rect">
            <a:avLst/>
          </a:prstGeom>
          <a:noFill/>
        </p:spPr>
        <p:txBody>
          <a:bodyPr wrap="square" rtlCol="0">
            <a:spAutoFit/>
          </a:bodyPr>
          <a:lstStyle/>
          <a:p>
            <a:pPr algn="ctr"/>
            <a:r>
              <a:rPr lang="es-AR" dirty="0"/>
              <a:t>Título de las columnas</a:t>
            </a:r>
          </a:p>
        </p:txBody>
      </p:sp>
      <p:cxnSp>
        <p:nvCxnSpPr>
          <p:cNvPr id="15" name="Conector recto de flecha 14">
            <a:extLst>
              <a:ext uri="{FF2B5EF4-FFF2-40B4-BE49-F238E27FC236}">
                <a16:creationId xmlns:a16="http://schemas.microsoft.com/office/drawing/2014/main" id="{DE18FF1A-8C20-497F-8526-B821D95891B5}"/>
              </a:ext>
            </a:extLst>
          </p:cNvPr>
          <p:cNvCxnSpPr>
            <a:cxnSpLocks/>
            <a:stCxn id="14" idx="1"/>
          </p:cNvCxnSpPr>
          <p:nvPr/>
        </p:nvCxnSpPr>
        <p:spPr>
          <a:xfrm flipH="1">
            <a:off x="6902698" y="2660629"/>
            <a:ext cx="6524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B847BC26-255C-4FB4-8A66-8BDBE2379BC4}"/>
              </a:ext>
            </a:extLst>
          </p:cNvPr>
          <p:cNvSpPr txBox="1"/>
          <p:nvPr/>
        </p:nvSpPr>
        <p:spPr>
          <a:xfrm>
            <a:off x="508554" y="3664073"/>
            <a:ext cx="962436" cy="369332"/>
          </a:xfrm>
          <a:prstGeom prst="rect">
            <a:avLst/>
          </a:prstGeom>
          <a:noFill/>
        </p:spPr>
        <p:txBody>
          <a:bodyPr wrap="square" rtlCol="0">
            <a:spAutoFit/>
          </a:bodyPr>
          <a:lstStyle/>
          <a:p>
            <a:pPr algn="ctr"/>
            <a:r>
              <a:rPr lang="es-AR" dirty="0"/>
              <a:t>Líneas</a:t>
            </a:r>
          </a:p>
        </p:txBody>
      </p:sp>
      <p:cxnSp>
        <p:nvCxnSpPr>
          <p:cNvPr id="20" name="Conector recto de flecha 19">
            <a:extLst>
              <a:ext uri="{FF2B5EF4-FFF2-40B4-BE49-F238E27FC236}">
                <a16:creationId xmlns:a16="http://schemas.microsoft.com/office/drawing/2014/main" id="{502CFD5A-B7CE-470D-B863-06DF4EBF4F20}"/>
              </a:ext>
            </a:extLst>
          </p:cNvPr>
          <p:cNvCxnSpPr>
            <a:cxnSpLocks/>
            <a:stCxn id="19" idx="3"/>
            <a:endCxn id="6" idx="1"/>
          </p:cNvCxnSpPr>
          <p:nvPr/>
        </p:nvCxnSpPr>
        <p:spPr>
          <a:xfrm>
            <a:off x="1470990" y="3848739"/>
            <a:ext cx="77031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52D549EA-4C8F-4C59-AA96-B0B3AC74A395}"/>
              </a:ext>
            </a:extLst>
          </p:cNvPr>
          <p:cNvSpPr txBox="1"/>
          <p:nvPr/>
        </p:nvSpPr>
        <p:spPr>
          <a:xfrm>
            <a:off x="7555186" y="3983790"/>
            <a:ext cx="1284483" cy="646331"/>
          </a:xfrm>
          <a:prstGeom prst="rect">
            <a:avLst/>
          </a:prstGeom>
          <a:noFill/>
        </p:spPr>
        <p:txBody>
          <a:bodyPr wrap="square" rtlCol="0">
            <a:spAutoFit/>
          </a:bodyPr>
          <a:lstStyle/>
          <a:p>
            <a:pPr algn="ctr"/>
            <a:r>
              <a:rPr lang="es-AR" dirty="0"/>
              <a:t>Cuerpo de la tabla</a:t>
            </a:r>
          </a:p>
        </p:txBody>
      </p:sp>
      <p:sp>
        <p:nvSpPr>
          <p:cNvPr id="25" name="Cerrar llave 24">
            <a:extLst>
              <a:ext uri="{FF2B5EF4-FFF2-40B4-BE49-F238E27FC236}">
                <a16:creationId xmlns:a16="http://schemas.microsoft.com/office/drawing/2014/main" id="{2A24CAA1-A1AF-4C64-B2E6-32A84ADDFC75}"/>
              </a:ext>
            </a:extLst>
          </p:cNvPr>
          <p:cNvSpPr/>
          <p:nvPr/>
        </p:nvSpPr>
        <p:spPr>
          <a:xfrm>
            <a:off x="7012616" y="3021496"/>
            <a:ext cx="542570" cy="257092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1441637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dirty="0"/>
              <a:t>Figuras</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537252"/>
            <a:ext cx="8221978" cy="1139687"/>
          </a:xfrm>
        </p:spPr>
        <p:txBody>
          <a:bodyPr/>
          <a:lstStyle/>
          <a:p>
            <a:pPr marL="342900" indent="-342900" algn="just">
              <a:buFont typeface="Arial" panose="020B0604020202020204" pitchFamily="34" charset="0"/>
              <a:buChar char="•"/>
            </a:pPr>
            <a:r>
              <a:rPr lang="pt-PT" b="0" dirty="0"/>
              <a:t>Escoger la mejor presentación de sus resultados, las figuras suelen presentar resultados de los análisis estadísticos.</a:t>
            </a:r>
          </a:p>
        </p:txBody>
      </p:sp>
      <p:pic>
        <p:nvPicPr>
          <p:cNvPr id="6" name="Imagem 3">
            <a:extLst>
              <a:ext uri="{FF2B5EF4-FFF2-40B4-BE49-F238E27FC236}">
                <a16:creationId xmlns:a16="http://schemas.microsoft.com/office/drawing/2014/main" id="{F5317831-53BA-4372-B80A-C1133E9C64E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7907" y="2814761"/>
            <a:ext cx="5897626" cy="2937448"/>
          </a:xfrm>
          <a:prstGeom prst="rect">
            <a:avLst/>
          </a:prstGeom>
        </p:spPr>
      </p:pic>
      <p:sp>
        <p:nvSpPr>
          <p:cNvPr id="10" name="Retângulo 4">
            <a:extLst>
              <a:ext uri="{FF2B5EF4-FFF2-40B4-BE49-F238E27FC236}">
                <a16:creationId xmlns:a16="http://schemas.microsoft.com/office/drawing/2014/main" id="{5A7E4571-51A0-4AC0-B883-F7B5E8A0D444}"/>
              </a:ext>
            </a:extLst>
          </p:cNvPr>
          <p:cNvSpPr/>
          <p:nvPr/>
        </p:nvSpPr>
        <p:spPr>
          <a:xfrm>
            <a:off x="447594" y="5192473"/>
            <a:ext cx="1276073" cy="488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accent1">
                    <a:lumMod val="50000"/>
                  </a:schemeClr>
                </a:solidFill>
                <a:latin typeface="Arial" panose="020B0604020202020204" pitchFamily="34" charset="0"/>
                <a:cs typeface="Arial" panose="020B0604020202020204" pitchFamily="34" charset="0"/>
              </a:rPr>
              <a:t>El título va debajo</a:t>
            </a:r>
          </a:p>
        </p:txBody>
      </p:sp>
      <p:cxnSp>
        <p:nvCxnSpPr>
          <p:cNvPr id="3" name="Conector recto de flecha 2">
            <a:extLst>
              <a:ext uri="{FF2B5EF4-FFF2-40B4-BE49-F238E27FC236}">
                <a16:creationId xmlns:a16="http://schemas.microsoft.com/office/drawing/2014/main" id="{CCC06891-273B-4ADD-90FD-214F01C42B85}"/>
              </a:ext>
            </a:extLst>
          </p:cNvPr>
          <p:cNvCxnSpPr>
            <a:stCxn id="10" idx="3"/>
          </p:cNvCxnSpPr>
          <p:nvPr/>
        </p:nvCxnSpPr>
        <p:spPr>
          <a:xfrm>
            <a:off x="1723667" y="5436781"/>
            <a:ext cx="8671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74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Palabras</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413468" y="1499937"/>
            <a:ext cx="8480554" cy="4511040"/>
          </a:xfrm>
        </p:spPr>
        <p:txBody>
          <a:bodyPr>
            <a:normAutofit fontScale="92500"/>
          </a:bodyPr>
          <a:lstStyle/>
          <a:p>
            <a:pPr marL="342900" indent="-342900">
              <a:lnSpc>
                <a:spcPct val="120000"/>
              </a:lnSpc>
              <a:buFont typeface="Arial" panose="020B0604020202020204" pitchFamily="34" charset="0"/>
              <a:buChar char="•"/>
            </a:pPr>
            <a:r>
              <a:rPr lang="es-AR" b="0" dirty="0"/>
              <a:t>Ayudan a presentar las tablas y las figuras por lo tanto deben de contribuir a entender los resultados y no repetirlos</a:t>
            </a:r>
          </a:p>
          <a:p>
            <a:pPr marL="342900" indent="-342900">
              <a:lnSpc>
                <a:spcPct val="120000"/>
              </a:lnSpc>
              <a:buFont typeface="Arial" panose="020B0604020202020204" pitchFamily="34" charset="0"/>
              <a:buChar char="•"/>
            </a:pPr>
            <a:r>
              <a:rPr lang="es-AR" b="0" dirty="0"/>
              <a:t>Use frases cortas </a:t>
            </a:r>
          </a:p>
          <a:p>
            <a:pPr marL="342900" indent="-342900">
              <a:lnSpc>
                <a:spcPct val="120000"/>
              </a:lnSpc>
              <a:buFont typeface="Arial" panose="020B0604020202020204" pitchFamily="34" charset="0"/>
              <a:buChar char="•"/>
            </a:pPr>
            <a:r>
              <a:rPr lang="es-AR" b="0" dirty="0"/>
              <a:t>No escribir “los resultados se presentan en la figura 34” … sino: </a:t>
            </a:r>
          </a:p>
          <a:p>
            <a:pPr lvl="1" indent="0">
              <a:lnSpc>
                <a:spcPct val="120000"/>
              </a:lnSpc>
              <a:buNone/>
            </a:pPr>
            <a:r>
              <a:rPr lang="es-AR" b="0" dirty="0"/>
              <a:t> “El género </a:t>
            </a:r>
            <a:r>
              <a:rPr lang="es-AR" b="0" dirty="0" err="1"/>
              <a:t>Culex</a:t>
            </a:r>
            <a:r>
              <a:rPr lang="es-AR" b="0" dirty="0"/>
              <a:t> fue más abundante en el sitio 737 (</a:t>
            </a:r>
            <a:r>
              <a:rPr lang="es-AR" b="0" dirty="0" err="1"/>
              <a:t>Fig</a:t>
            </a:r>
            <a:r>
              <a:rPr lang="es-AR" b="0" dirty="0"/>
              <a:t> 34)”</a:t>
            </a:r>
          </a:p>
          <a:p>
            <a:pPr marL="342900" indent="-342900">
              <a:lnSpc>
                <a:spcPct val="120000"/>
              </a:lnSpc>
              <a:buFont typeface="Arial" panose="020B0604020202020204" pitchFamily="34" charset="0"/>
              <a:buChar char="•"/>
            </a:pPr>
            <a:r>
              <a:rPr lang="es-AR" b="0" dirty="0"/>
              <a:t>Use la palabra “significativo” sólo cuando sea estadísticamente respaldado</a:t>
            </a:r>
          </a:p>
          <a:p>
            <a:pPr marL="342900" indent="-342900">
              <a:lnSpc>
                <a:spcPct val="120000"/>
              </a:lnSpc>
              <a:buFont typeface="Arial" panose="020B0604020202020204" pitchFamily="34" charset="0"/>
              <a:buChar char="•"/>
            </a:pPr>
            <a:r>
              <a:rPr lang="es-AR" b="0" dirty="0"/>
              <a:t>Evite el uso de adjetivos como bonito, interesante… eso lo podrá determinar el lector</a:t>
            </a:r>
          </a:p>
        </p:txBody>
      </p:sp>
    </p:spTree>
    <p:extLst>
      <p:ext uri="{BB962C8B-B14F-4D97-AF65-F5344CB8AC3E}">
        <p14:creationId xmlns:p14="http://schemas.microsoft.com/office/powerpoint/2010/main" val="2762411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956832"/>
            <a:ext cx="8221978" cy="552407"/>
          </a:xfrm>
        </p:spPr>
        <p:txBody>
          <a:bodyPr>
            <a:normAutofit fontScale="90000"/>
          </a:bodyPr>
          <a:lstStyle/>
          <a:p>
            <a:r>
              <a:rPr lang="es-AR" dirty="0"/>
              <a:t>Consejos</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828799"/>
            <a:ext cx="8221978" cy="3721071"/>
          </a:xfrm>
        </p:spPr>
        <p:txBody>
          <a:bodyPr/>
          <a:lstStyle/>
          <a:p>
            <a:pPr marL="342900" indent="-342900">
              <a:buFont typeface="Arial" panose="020B0604020202020204" pitchFamily="34" charset="0"/>
              <a:buChar char="•"/>
            </a:pPr>
            <a:r>
              <a:rPr lang="es-AR" b="0" dirty="0"/>
              <a:t>No repita los resultados en texto, palabras y tablas. Escoger la mejor presentación. </a:t>
            </a:r>
          </a:p>
          <a:p>
            <a:pPr marL="342900" indent="-342900">
              <a:buFont typeface="Arial" panose="020B0604020202020204" pitchFamily="34" charset="0"/>
              <a:buChar char="•"/>
            </a:pPr>
            <a:endParaRPr lang="es-AR" b="0" dirty="0"/>
          </a:p>
          <a:p>
            <a:pPr marL="342900" indent="-342900">
              <a:buFont typeface="Arial" panose="020B0604020202020204" pitchFamily="34" charset="0"/>
              <a:buChar char="•"/>
            </a:pPr>
            <a:r>
              <a:rPr lang="es-AR" b="0" dirty="0"/>
              <a:t>Si va a presentar figuras, evite diseños complicados tipo 3D, no use colores oscuros de fondo.</a:t>
            </a:r>
          </a:p>
          <a:p>
            <a:pPr marL="342900" indent="-342900">
              <a:buFont typeface="Arial" panose="020B0604020202020204" pitchFamily="34" charset="0"/>
              <a:buChar char="•"/>
            </a:pPr>
            <a:endParaRPr lang="es-AR" b="0" dirty="0"/>
          </a:p>
          <a:p>
            <a:pPr marL="342900" indent="-342900">
              <a:buFont typeface="Arial" panose="020B0604020202020204" pitchFamily="34" charset="0"/>
              <a:buChar char="•"/>
            </a:pPr>
            <a:r>
              <a:rPr lang="es-AR" b="0" dirty="0"/>
              <a:t>En las tablas evite el uso de muchas líneas, las horizontales suelen ser suficientes.</a:t>
            </a:r>
          </a:p>
        </p:txBody>
      </p:sp>
    </p:spTree>
    <p:extLst>
      <p:ext uri="{BB962C8B-B14F-4D97-AF65-F5344CB8AC3E}">
        <p14:creationId xmlns:p14="http://schemas.microsoft.com/office/powerpoint/2010/main" val="42454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Discusión</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1927" y="1537252"/>
            <a:ext cx="8221978" cy="4280452"/>
          </a:xfrm>
        </p:spPr>
        <p:txBody>
          <a:bodyPr>
            <a:normAutofit/>
          </a:bodyPr>
          <a:lstStyle/>
          <a:p>
            <a:pPr marL="342900" indent="-342900">
              <a:lnSpc>
                <a:spcPct val="100000"/>
              </a:lnSpc>
              <a:spcBef>
                <a:spcPts val="2400"/>
              </a:spcBef>
              <a:buFont typeface="Arial" panose="020B0604020202020204" pitchFamily="34" charset="0"/>
              <a:buChar char="•"/>
            </a:pPr>
            <a:r>
              <a:rPr lang="es-AR" b="0" dirty="0"/>
              <a:t>Suele ser llamada el cuerpo de una investigación.</a:t>
            </a:r>
          </a:p>
          <a:p>
            <a:pPr marL="342900" indent="-342900">
              <a:lnSpc>
                <a:spcPct val="100000"/>
              </a:lnSpc>
              <a:spcBef>
                <a:spcPts val="2400"/>
              </a:spcBef>
              <a:buFont typeface="Arial" panose="020B0604020202020204" pitchFamily="34" charset="0"/>
              <a:buChar char="•"/>
            </a:pPr>
            <a:r>
              <a:rPr lang="es-AR" b="0" dirty="0"/>
              <a:t>Presenta una interpretación crítica de los resultados</a:t>
            </a:r>
          </a:p>
          <a:p>
            <a:pPr marL="342900" indent="-342900">
              <a:lnSpc>
                <a:spcPct val="100000"/>
              </a:lnSpc>
              <a:spcBef>
                <a:spcPts val="2400"/>
              </a:spcBef>
              <a:buFont typeface="Arial" panose="020B0604020202020204" pitchFamily="34" charset="0"/>
              <a:buChar char="•"/>
            </a:pPr>
            <a:r>
              <a:rPr lang="es-AR" b="0" dirty="0"/>
              <a:t>No repite los resultados pero si puede comenzar con una frase que resuma uno a uno los resultados principales de forma afirmativa para discutirlos </a:t>
            </a:r>
          </a:p>
          <a:p>
            <a:pPr marL="342900" indent="-342900">
              <a:lnSpc>
                <a:spcPct val="100000"/>
              </a:lnSpc>
              <a:spcBef>
                <a:spcPts val="2400"/>
              </a:spcBef>
              <a:buFont typeface="Arial" panose="020B0604020202020204" pitchFamily="34" charset="0"/>
              <a:buChar char="•"/>
            </a:pPr>
            <a:r>
              <a:rPr lang="es-AR" b="0" dirty="0"/>
              <a:t>Hace una comparación con otros estudios</a:t>
            </a:r>
          </a:p>
          <a:p>
            <a:pPr marL="342900" indent="-342900">
              <a:lnSpc>
                <a:spcPct val="100000"/>
              </a:lnSpc>
              <a:spcBef>
                <a:spcPts val="2400"/>
              </a:spcBef>
              <a:buFont typeface="Arial" panose="020B0604020202020204" pitchFamily="34" charset="0"/>
              <a:buChar char="•"/>
            </a:pPr>
            <a:r>
              <a:rPr lang="es-AR" b="0" dirty="0"/>
              <a:t>Contextualiza </a:t>
            </a:r>
          </a:p>
        </p:txBody>
      </p:sp>
    </p:spTree>
    <p:extLst>
      <p:ext uri="{BB962C8B-B14F-4D97-AF65-F5344CB8AC3E}">
        <p14:creationId xmlns:p14="http://schemas.microsoft.com/office/powerpoint/2010/main" val="3105800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dirty="0"/>
              <a:t>Discusión</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331304" y="1550504"/>
            <a:ext cx="8651177" cy="4460472"/>
          </a:xfrm>
        </p:spPr>
        <p:txBody>
          <a:bodyPr>
            <a:normAutofit/>
          </a:bodyPr>
          <a:lstStyle/>
          <a:p>
            <a:pPr marL="342900" indent="-342900">
              <a:lnSpc>
                <a:spcPct val="100000"/>
              </a:lnSpc>
              <a:buFont typeface="Arial" panose="020B0604020202020204" pitchFamily="34" charset="0"/>
              <a:buChar char="•"/>
            </a:pPr>
            <a:r>
              <a:rPr lang="es-AR" b="0" dirty="0"/>
              <a:t>Interprete los resultados en función de los objetivos o preguntas identificadas en la introducción.</a:t>
            </a:r>
          </a:p>
          <a:p>
            <a:pPr marL="342900" indent="-342900">
              <a:lnSpc>
                <a:spcPct val="100000"/>
              </a:lnSpc>
              <a:buFont typeface="Arial" panose="020B0604020202020204" pitchFamily="34" charset="0"/>
              <a:buChar char="•"/>
            </a:pPr>
            <a:endParaRPr lang="es-AR" b="0" dirty="0"/>
          </a:p>
          <a:p>
            <a:pPr marL="342900" indent="-342900">
              <a:lnSpc>
                <a:spcPct val="100000"/>
              </a:lnSpc>
              <a:buFont typeface="Arial" panose="020B0604020202020204" pitchFamily="34" charset="0"/>
              <a:buChar char="•"/>
            </a:pPr>
            <a:r>
              <a:rPr lang="es-AR" b="0" dirty="0"/>
              <a:t>Los datos apoyan la hipótesis, los datos responden a las preguntas realizadas en la introducción.</a:t>
            </a:r>
          </a:p>
          <a:p>
            <a:pPr marL="342900" indent="-342900">
              <a:lnSpc>
                <a:spcPct val="100000"/>
              </a:lnSpc>
              <a:buFont typeface="Arial" panose="020B0604020202020204" pitchFamily="34" charset="0"/>
              <a:buChar char="•"/>
            </a:pPr>
            <a:endParaRPr lang="es-AR" b="0" dirty="0"/>
          </a:p>
          <a:p>
            <a:pPr marL="342900" indent="-342900">
              <a:lnSpc>
                <a:spcPct val="100000"/>
              </a:lnSpc>
              <a:buFont typeface="Arial" panose="020B0604020202020204" pitchFamily="34" charset="0"/>
              <a:buChar char="•"/>
            </a:pPr>
            <a:r>
              <a:rPr lang="es-AR" b="0" dirty="0"/>
              <a:t>Compara sus resultados con otros similares.</a:t>
            </a:r>
          </a:p>
          <a:p>
            <a:pPr marL="342900" indent="-342900">
              <a:lnSpc>
                <a:spcPct val="100000"/>
              </a:lnSpc>
              <a:buFont typeface="Arial" panose="020B0604020202020204" pitchFamily="34" charset="0"/>
              <a:buChar char="•"/>
            </a:pPr>
            <a:endParaRPr lang="es-AR" b="0" dirty="0"/>
          </a:p>
          <a:p>
            <a:pPr marL="342900" indent="-342900">
              <a:lnSpc>
                <a:spcPct val="100000"/>
              </a:lnSpc>
              <a:buFont typeface="Arial" panose="020B0604020202020204" pitchFamily="34" charset="0"/>
              <a:buChar char="•"/>
            </a:pPr>
            <a:r>
              <a:rPr lang="es-AR" b="0" dirty="0"/>
              <a:t>Contextualiza y luego se busca encontrar generalizaciones.</a:t>
            </a:r>
          </a:p>
        </p:txBody>
      </p:sp>
    </p:spTree>
    <p:extLst>
      <p:ext uri="{BB962C8B-B14F-4D97-AF65-F5344CB8AC3E}">
        <p14:creationId xmlns:p14="http://schemas.microsoft.com/office/powerpoint/2010/main" val="3273457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dirty="0"/>
              <a:t>Discusión</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198783" y="1568009"/>
            <a:ext cx="8783698" cy="4442968"/>
          </a:xfrm>
        </p:spPr>
        <p:txBody>
          <a:bodyPr>
            <a:normAutofit fontScale="92500"/>
          </a:bodyPr>
          <a:lstStyle/>
          <a:p>
            <a:pPr marL="342900" indent="-342900">
              <a:lnSpc>
                <a:spcPct val="110000"/>
              </a:lnSpc>
              <a:spcBef>
                <a:spcPts val="1800"/>
              </a:spcBef>
              <a:buFont typeface="Arial" panose="020B0604020202020204" pitchFamily="34" charset="0"/>
              <a:buChar char="•"/>
            </a:pPr>
            <a:r>
              <a:rPr lang="es-AR" b="0" dirty="0"/>
              <a:t>Aquí se hacen las interpretaciones de los resultados,  se mencionan algunas opiniones.</a:t>
            </a:r>
          </a:p>
          <a:p>
            <a:pPr marL="342900" indent="-342900">
              <a:lnSpc>
                <a:spcPct val="110000"/>
              </a:lnSpc>
              <a:spcBef>
                <a:spcPts val="1800"/>
              </a:spcBef>
              <a:buFont typeface="Arial" panose="020B0604020202020204" pitchFamily="34" charset="0"/>
              <a:buChar char="•"/>
            </a:pPr>
            <a:r>
              <a:rPr lang="es-AR" b="0" dirty="0"/>
              <a:t>Se explican  las implicaciones de los resultados y se hacen sugerencias para futuras investigaciones. </a:t>
            </a:r>
          </a:p>
          <a:p>
            <a:pPr marL="342900" indent="-342900">
              <a:lnSpc>
                <a:spcPct val="110000"/>
              </a:lnSpc>
              <a:spcBef>
                <a:spcPts val="1800"/>
              </a:spcBef>
              <a:buFont typeface="Arial" panose="020B0604020202020204" pitchFamily="34" charset="0"/>
              <a:buChar char="•"/>
            </a:pPr>
            <a:r>
              <a:rPr lang="es-AR" b="0" dirty="0"/>
              <a:t>Describe cuáles son las principales contribuciones de los resultados.</a:t>
            </a:r>
          </a:p>
          <a:p>
            <a:pPr marL="342900" indent="-342900">
              <a:lnSpc>
                <a:spcPct val="110000"/>
              </a:lnSpc>
              <a:spcBef>
                <a:spcPts val="1800"/>
              </a:spcBef>
              <a:buFont typeface="Arial" panose="020B0604020202020204" pitchFamily="34" charset="0"/>
              <a:buChar char="•"/>
            </a:pPr>
            <a:r>
              <a:rPr lang="es-AR" b="0" dirty="0"/>
              <a:t>Identifica limitaciones potenciales y debilidades: Por ejemplo tiempo de experimentación, equipos.</a:t>
            </a:r>
          </a:p>
          <a:p>
            <a:pPr marL="342900" indent="-342900">
              <a:lnSpc>
                <a:spcPct val="110000"/>
              </a:lnSpc>
              <a:spcBef>
                <a:spcPts val="1800"/>
              </a:spcBef>
              <a:buFont typeface="Arial" panose="020B0604020202020204" pitchFamily="34" charset="0"/>
              <a:buChar char="•"/>
            </a:pPr>
            <a:r>
              <a:rPr lang="es-AR" b="0" dirty="0"/>
              <a:t>Escriba corto y amablemente. Lo más conciso y preciso posible </a:t>
            </a:r>
          </a:p>
        </p:txBody>
      </p:sp>
    </p:spTree>
    <p:extLst>
      <p:ext uri="{BB962C8B-B14F-4D97-AF65-F5344CB8AC3E}">
        <p14:creationId xmlns:p14="http://schemas.microsoft.com/office/powerpoint/2010/main" val="3961784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Conclusión</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8553" y="1672835"/>
            <a:ext cx="8221979" cy="4224382"/>
          </a:xfrm>
        </p:spPr>
        <p:txBody>
          <a:bodyPr>
            <a:normAutofit/>
          </a:bodyPr>
          <a:lstStyle/>
          <a:p>
            <a:pPr marL="342900" indent="-342900">
              <a:lnSpc>
                <a:spcPct val="100000"/>
              </a:lnSpc>
              <a:spcBef>
                <a:spcPts val="1800"/>
              </a:spcBef>
              <a:buFont typeface="Arial" panose="020B0604020202020204" pitchFamily="34" charset="0"/>
              <a:buChar char="•"/>
            </a:pPr>
            <a:r>
              <a:rPr lang="es-AR" b="0" dirty="0"/>
              <a:t>Escoger un mensaje fuerte, no repita resultados o discuta en esta sección </a:t>
            </a:r>
          </a:p>
          <a:p>
            <a:pPr marL="342900" indent="-342900">
              <a:lnSpc>
                <a:spcPct val="100000"/>
              </a:lnSpc>
              <a:spcBef>
                <a:spcPts val="1800"/>
              </a:spcBef>
              <a:buFont typeface="Arial" panose="020B0604020202020204" pitchFamily="34" charset="0"/>
              <a:buChar char="•"/>
            </a:pPr>
            <a:r>
              <a:rPr lang="es-AR" b="0" dirty="0"/>
              <a:t>Evite palabras del tipo. Quizás o posiblemente…</a:t>
            </a:r>
          </a:p>
          <a:p>
            <a:pPr marL="342900" indent="-342900">
              <a:lnSpc>
                <a:spcPct val="100000"/>
              </a:lnSpc>
              <a:spcBef>
                <a:spcPts val="1800"/>
              </a:spcBef>
              <a:buFont typeface="Arial" panose="020B0604020202020204" pitchFamily="34" charset="0"/>
              <a:buChar char="•"/>
            </a:pPr>
            <a:r>
              <a:rPr lang="es-AR" b="0" dirty="0"/>
              <a:t>Se escribe en presente</a:t>
            </a:r>
          </a:p>
          <a:p>
            <a:pPr marL="342900" indent="-342900">
              <a:lnSpc>
                <a:spcPct val="100000"/>
              </a:lnSpc>
              <a:spcBef>
                <a:spcPts val="1800"/>
              </a:spcBef>
              <a:buFont typeface="Arial" panose="020B0604020202020204" pitchFamily="34" charset="0"/>
              <a:buChar char="•"/>
            </a:pPr>
            <a:r>
              <a:rPr lang="es-AR" b="0" dirty="0"/>
              <a:t>Ejemplo:</a:t>
            </a:r>
          </a:p>
          <a:p>
            <a:pPr lvl="1" indent="0">
              <a:lnSpc>
                <a:spcPct val="100000"/>
              </a:lnSpc>
              <a:spcBef>
                <a:spcPts val="1800"/>
              </a:spcBef>
              <a:buNone/>
            </a:pPr>
            <a:r>
              <a:rPr lang="es-AR" sz="2000" b="0" dirty="0"/>
              <a:t>“Los cambios de temperatura tienen efecto directo sobre la multiplicación de mosquitos en la escuela 345 de Lima, Perú”</a:t>
            </a:r>
            <a:r>
              <a:rPr lang="es-AR" sz="2000" dirty="0"/>
              <a:t>.</a:t>
            </a:r>
            <a:endParaRPr lang="es-AR" sz="2000" b="0" dirty="0"/>
          </a:p>
        </p:txBody>
      </p:sp>
    </p:spTree>
    <p:extLst>
      <p:ext uri="{BB962C8B-B14F-4D97-AF65-F5344CB8AC3E}">
        <p14:creationId xmlns:p14="http://schemas.microsoft.com/office/powerpoint/2010/main" val="2138297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pt-PT" dirty="0"/>
              <a:t>Agradecimientos</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8554" y="1672835"/>
            <a:ext cx="8221978" cy="4338142"/>
          </a:xfrm>
        </p:spPr>
        <p:txBody>
          <a:bodyPr>
            <a:normAutofit fontScale="92500" lnSpcReduction="20000"/>
          </a:bodyPr>
          <a:lstStyle/>
          <a:p>
            <a:pPr marL="342900" indent="-342900">
              <a:lnSpc>
                <a:spcPct val="100000"/>
              </a:lnSpc>
              <a:spcBef>
                <a:spcPts val="2400"/>
              </a:spcBef>
              <a:buFont typeface="Arial" panose="020B0604020202020204" pitchFamily="34" charset="0"/>
              <a:buChar char="•"/>
            </a:pPr>
            <a:r>
              <a:rPr lang="es-AR" b="0" dirty="0"/>
              <a:t>Mencione a todas las personas o instituciones que han contribuido con su trabajo. </a:t>
            </a:r>
          </a:p>
          <a:p>
            <a:pPr lvl="1" indent="0">
              <a:lnSpc>
                <a:spcPct val="100000"/>
              </a:lnSpc>
              <a:spcBef>
                <a:spcPts val="2400"/>
              </a:spcBef>
              <a:buNone/>
            </a:pPr>
            <a:r>
              <a:rPr lang="es-AR" sz="1800" b="0" dirty="0"/>
              <a:t>Es recomendable describir cómo contribuyeron.</a:t>
            </a:r>
          </a:p>
          <a:p>
            <a:pPr marL="342900" indent="-342900">
              <a:lnSpc>
                <a:spcPct val="100000"/>
              </a:lnSpc>
              <a:spcBef>
                <a:spcPts val="2400"/>
              </a:spcBef>
              <a:buFont typeface="Arial" panose="020B0604020202020204" pitchFamily="34" charset="0"/>
              <a:buChar char="•"/>
            </a:pPr>
            <a:r>
              <a:rPr lang="es-AR" b="0" dirty="0"/>
              <a:t>Puede mencionar las fuentes de financiamiento.</a:t>
            </a:r>
          </a:p>
          <a:p>
            <a:pPr marL="342900" indent="-342900">
              <a:lnSpc>
                <a:spcPct val="100000"/>
              </a:lnSpc>
              <a:spcBef>
                <a:spcPts val="2400"/>
              </a:spcBef>
              <a:buFont typeface="Arial" panose="020B0604020202020204" pitchFamily="34" charset="0"/>
              <a:buChar char="•"/>
            </a:pPr>
            <a:endParaRPr lang="es-AR" b="0" dirty="0"/>
          </a:p>
          <a:p>
            <a:pPr marL="342900" indent="-342900">
              <a:lnSpc>
                <a:spcPct val="100000"/>
              </a:lnSpc>
              <a:spcBef>
                <a:spcPts val="2400"/>
              </a:spcBef>
              <a:buFont typeface="Arial" panose="020B0604020202020204" pitchFamily="34" charset="0"/>
              <a:buChar char="•"/>
            </a:pPr>
            <a:r>
              <a:rPr lang="es-AR" b="0" dirty="0"/>
              <a:t>Ejemplo:</a:t>
            </a:r>
          </a:p>
          <a:p>
            <a:pPr>
              <a:lnSpc>
                <a:spcPct val="100000"/>
              </a:lnSpc>
              <a:spcBef>
                <a:spcPts val="2400"/>
              </a:spcBef>
            </a:pPr>
            <a:r>
              <a:rPr lang="es-AR" b="0" dirty="0"/>
              <a:t>Agradecimientos:</a:t>
            </a:r>
          </a:p>
          <a:p>
            <a:pPr lvl="1" indent="0">
              <a:lnSpc>
                <a:spcPct val="100000"/>
              </a:lnSpc>
              <a:spcBef>
                <a:spcPts val="2400"/>
              </a:spcBef>
              <a:buNone/>
            </a:pPr>
            <a:r>
              <a:rPr lang="es-AR" sz="1800" b="0" dirty="0"/>
              <a:t>“Este trabajo fue posible gracias al apoyo del Dr. </a:t>
            </a:r>
            <a:r>
              <a:rPr lang="es-AR" sz="1800" b="0" dirty="0" err="1"/>
              <a:t>Patchara</a:t>
            </a:r>
            <a:r>
              <a:rPr lang="es-AR" sz="1800" b="0" dirty="0"/>
              <a:t> </a:t>
            </a:r>
            <a:r>
              <a:rPr lang="es-AR" sz="1800" b="0" dirty="0" err="1"/>
              <a:t>Phongmanawut</a:t>
            </a:r>
            <a:r>
              <a:rPr lang="es-AR" sz="1800" b="0" dirty="0"/>
              <a:t>, quien supervisó este trabajo”</a:t>
            </a:r>
          </a:p>
        </p:txBody>
      </p:sp>
    </p:spTree>
    <p:extLst>
      <p:ext uri="{BB962C8B-B14F-4D97-AF65-F5344CB8AC3E}">
        <p14:creationId xmlns:p14="http://schemas.microsoft.com/office/powerpoint/2010/main" val="285430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D0BEFF70-9ABC-452A-9806-7C0082820859}"/>
              </a:ext>
            </a:extLst>
          </p:cNvPr>
          <p:cNvSpPr>
            <a:spLocks noGrp="1"/>
          </p:cNvSpPr>
          <p:nvPr>
            <p:ph type="title"/>
          </p:nvPr>
        </p:nvSpPr>
        <p:spPr>
          <a:xfrm>
            <a:off x="495299" y="796693"/>
            <a:ext cx="8085483" cy="733729"/>
          </a:xfrm>
        </p:spPr>
        <p:txBody>
          <a:bodyPr>
            <a:noAutofit/>
          </a:bodyPr>
          <a:lstStyle/>
          <a:p>
            <a:r>
              <a:rPr lang="es-AR" sz="2800" dirty="0"/>
              <a:t>2020 GLOBE</a:t>
            </a:r>
            <a:br>
              <a:rPr lang="es-AR" sz="2800" dirty="0"/>
            </a:br>
            <a:r>
              <a:rPr lang="es-AR" sz="2800" dirty="0"/>
              <a:t>International Virtual </a:t>
            </a:r>
            <a:r>
              <a:rPr lang="es-AR" sz="2800" dirty="0" err="1"/>
              <a:t>Science</a:t>
            </a:r>
            <a:r>
              <a:rPr lang="es-AR" sz="2800" dirty="0"/>
              <a:t> </a:t>
            </a:r>
            <a:r>
              <a:rPr lang="es-AR" sz="2800" dirty="0" err="1"/>
              <a:t>Symposium</a:t>
            </a:r>
            <a:r>
              <a:rPr lang="es-AR" sz="2800" dirty="0"/>
              <a:t> - IVSS </a:t>
            </a:r>
          </a:p>
        </p:txBody>
      </p:sp>
      <p:sp>
        <p:nvSpPr>
          <p:cNvPr id="4" name="Marcador de contenido 3">
            <a:extLst>
              <a:ext uri="{FF2B5EF4-FFF2-40B4-BE49-F238E27FC236}">
                <a16:creationId xmlns:a16="http://schemas.microsoft.com/office/drawing/2014/main" id="{340DAAF5-1A25-4303-8A2F-60D452C91DF8}"/>
              </a:ext>
            </a:extLst>
          </p:cNvPr>
          <p:cNvSpPr>
            <a:spLocks noGrp="1"/>
          </p:cNvSpPr>
          <p:nvPr>
            <p:ph sz="half" idx="1"/>
          </p:nvPr>
        </p:nvSpPr>
        <p:spPr>
          <a:xfrm>
            <a:off x="368300" y="1727199"/>
            <a:ext cx="6746241" cy="4226561"/>
          </a:xfrm>
        </p:spPr>
        <p:txBody>
          <a:bodyPr>
            <a:normAutofit fontScale="55000" lnSpcReduction="20000"/>
          </a:bodyPr>
          <a:lstStyle/>
          <a:p>
            <a:pPr>
              <a:lnSpc>
                <a:spcPct val="120000"/>
              </a:lnSpc>
            </a:pPr>
            <a:r>
              <a:rPr lang="es-AR" dirty="0"/>
              <a:t>Recepción de informes:</a:t>
            </a:r>
          </a:p>
          <a:p>
            <a:pPr>
              <a:lnSpc>
                <a:spcPct val="120000"/>
              </a:lnSpc>
            </a:pPr>
            <a:r>
              <a:rPr lang="es-AR" b="0" dirty="0"/>
              <a:t>Las presentaciones comenzarán a principios de enero de 2020.</a:t>
            </a:r>
          </a:p>
          <a:p>
            <a:pPr>
              <a:lnSpc>
                <a:spcPct val="120000"/>
              </a:lnSpc>
            </a:pPr>
            <a:endParaRPr lang="es-AR" b="0" dirty="0"/>
          </a:p>
          <a:p>
            <a:pPr>
              <a:lnSpc>
                <a:spcPct val="120000"/>
              </a:lnSpc>
            </a:pPr>
            <a:r>
              <a:rPr lang="es-AR" dirty="0"/>
              <a:t>Cronología / Fechas importantes:</a:t>
            </a:r>
          </a:p>
          <a:p>
            <a:pPr>
              <a:lnSpc>
                <a:spcPct val="120000"/>
              </a:lnSpc>
            </a:pPr>
            <a:r>
              <a:rPr lang="es-AR" dirty="0"/>
              <a:t>Seminario web informativo: </a:t>
            </a:r>
            <a:r>
              <a:rPr lang="es-AR" b="0" dirty="0"/>
              <a:t>30 de octubre de 2019 a las 10:00 a.m., hora de Colorado.</a:t>
            </a:r>
          </a:p>
          <a:p>
            <a:pPr lvl="1">
              <a:lnSpc>
                <a:spcPct val="120000"/>
              </a:lnSpc>
            </a:pPr>
            <a:r>
              <a:rPr lang="es-AR" b="0" dirty="0"/>
              <a:t>Link para unirse: </a:t>
            </a:r>
            <a:r>
              <a:rPr lang="es-AR" b="0" dirty="0">
                <a:hlinkClick r:id="rId3"/>
              </a:rPr>
              <a:t>https://zoom.us/j/659787890?status=success</a:t>
            </a:r>
            <a:endParaRPr lang="es-AR" b="0" dirty="0"/>
          </a:p>
          <a:p>
            <a:pPr>
              <a:lnSpc>
                <a:spcPct val="120000"/>
              </a:lnSpc>
            </a:pPr>
            <a:r>
              <a:rPr lang="es-AR" dirty="0"/>
              <a:t>Recepción de reportes: </a:t>
            </a:r>
            <a:r>
              <a:rPr lang="es-AR" b="0" dirty="0"/>
              <a:t>Desde enero  hasta el 10 de marzo de 2020</a:t>
            </a:r>
          </a:p>
          <a:p>
            <a:pPr>
              <a:lnSpc>
                <a:spcPct val="120000"/>
              </a:lnSpc>
            </a:pPr>
            <a:r>
              <a:rPr lang="es-AR" dirty="0"/>
              <a:t>Fecha límite  </a:t>
            </a:r>
            <a:r>
              <a:rPr lang="es-AR" b="0" dirty="0"/>
              <a:t>para todos los informes de los estudiantes: 10 de marzo de 2020</a:t>
            </a:r>
          </a:p>
          <a:p>
            <a:pPr>
              <a:lnSpc>
                <a:spcPct val="120000"/>
              </a:lnSpc>
            </a:pPr>
            <a:r>
              <a:rPr lang="es-AR" dirty="0"/>
              <a:t>Seminario web para jueces </a:t>
            </a:r>
            <a:r>
              <a:rPr lang="es-AR" b="0" dirty="0"/>
              <a:t>- 30 de marzo de 2020 (tiempo por determinar)</a:t>
            </a:r>
          </a:p>
          <a:p>
            <a:pPr marL="342900" indent="-342900">
              <a:lnSpc>
                <a:spcPct val="120000"/>
              </a:lnSpc>
              <a:buFont typeface="Arial" panose="020B0604020202020204" pitchFamily="34" charset="0"/>
              <a:buChar char="•"/>
            </a:pPr>
            <a:r>
              <a:rPr lang="es-AR" b="0" dirty="0"/>
              <a:t>Link para unirse </a:t>
            </a:r>
            <a:r>
              <a:rPr lang="es-AR" b="0" dirty="0">
                <a:hlinkClick r:id="rId4"/>
              </a:rPr>
              <a:t>https://zoom.us/j/617363465?status=success</a:t>
            </a:r>
            <a:endParaRPr lang="es-AR" b="0" dirty="0"/>
          </a:p>
          <a:p>
            <a:pPr>
              <a:lnSpc>
                <a:spcPct val="120000"/>
              </a:lnSpc>
            </a:pPr>
            <a:r>
              <a:rPr lang="es-AR" dirty="0"/>
              <a:t>Período de evaluación  </a:t>
            </a:r>
            <a:r>
              <a:rPr lang="es-AR" b="0" dirty="0"/>
              <a:t> 30 de marzo  al  6 de abril de 2020</a:t>
            </a:r>
          </a:p>
          <a:p>
            <a:pPr>
              <a:lnSpc>
                <a:spcPct val="120000"/>
              </a:lnSpc>
            </a:pPr>
            <a:r>
              <a:rPr lang="es-AR" dirty="0"/>
              <a:t>Intercambio de comentarios e insignias virtuales  </a:t>
            </a:r>
            <a:r>
              <a:rPr lang="es-AR" b="0" dirty="0"/>
              <a:t>22 de abril de 2020</a:t>
            </a:r>
          </a:p>
          <a:p>
            <a:pPr>
              <a:lnSpc>
                <a:spcPct val="120000"/>
              </a:lnSpc>
            </a:pPr>
            <a:r>
              <a:rPr lang="es-AR" dirty="0"/>
              <a:t>Sorteo de estipendios  </a:t>
            </a:r>
            <a:r>
              <a:rPr lang="es-AR" b="0" dirty="0"/>
              <a:t> 22 de abril de 2020</a:t>
            </a:r>
          </a:p>
        </p:txBody>
      </p:sp>
      <p:pic>
        <p:nvPicPr>
          <p:cNvPr id="1026" name="Picture 2">
            <a:extLst>
              <a:ext uri="{FF2B5EF4-FFF2-40B4-BE49-F238E27FC236}">
                <a16:creationId xmlns:a16="http://schemas.microsoft.com/office/drawing/2014/main" id="{317EE75E-E1FB-447B-9A54-8A9AE3682D91}"/>
              </a:ext>
            </a:extLst>
          </p:cNvPr>
          <p:cNvPicPr>
            <a:picLocks noGrp="1" noChangeAspect="1" noChangeArrowheads="1"/>
          </p:cNvPicPr>
          <p:nvPr>
            <p:ph sz="half" idx="10"/>
          </p:nvPr>
        </p:nvPicPr>
        <p:blipFill>
          <a:blip r:embed="rId5">
            <a:extLst>
              <a:ext uri="{28A0092B-C50C-407E-A947-70E740481C1C}">
                <a14:useLocalDpi xmlns:a14="http://schemas.microsoft.com/office/drawing/2010/main" val="0"/>
              </a:ext>
            </a:extLst>
          </a:blip>
          <a:srcRect/>
          <a:stretch>
            <a:fillRect/>
          </a:stretch>
        </p:blipFill>
        <p:spPr bwMode="auto">
          <a:xfrm>
            <a:off x="7153114" y="1564314"/>
            <a:ext cx="1797847" cy="449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52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968326"/>
            <a:ext cx="8221978" cy="552407"/>
          </a:xfrm>
        </p:spPr>
        <p:txBody>
          <a:bodyPr>
            <a:normAutofit fontScale="90000"/>
          </a:bodyPr>
          <a:lstStyle/>
          <a:p>
            <a:r>
              <a:rPr lang="pt-PT" dirty="0"/>
              <a:t>Referencias Bibliográficas</a:t>
            </a:r>
            <a:endParaRPr lang="es-AR" dirty="0"/>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251791" y="1921565"/>
            <a:ext cx="8730690" cy="3975652"/>
          </a:xfrm>
        </p:spPr>
        <p:txBody>
          <a:bodyPr>
            <a:normAutofit/>
          </a:bodyPr>
          <a:lstStyle/>
          <a:p>
            <a:pPr algn="just">
              <a:lnSpc>
                <a:spcPct val="100000"/>
              </a:lnSpc>
            </a:pPr>
            <a:r>
              <a:rPr lang="pt-PT" sz="2000" b="0" dirty="0"/>
              <a:t>Elizondo-Quiroga, D., Medina-Sánchez, A., Sánchez-González, J. M., Eckert, K. A., Villalobos-Sánchez, E., Navarro-Zúñiga, A. R., ... &amp; López, S. (2018). Zika virus in salivary glands of five different species of wild-caught mosquitoes from Mexico. Scientific reports, 8(1), 809. </a:t>
            </a:r>
          </a:p>
          <a:p>
            <a:pPr>
              <a:lnSpc>
                <a:spcPct val="100000"/>
              </a:lnSpc>
            </a:pPr>
            <a:endParaRPr lang="pt-PT" sz="2000" b="0" dirty="0"/>
          </a:p>
          <a:p>
            <a:pPr>
              <a:lnSpc>
                <a:spcPct val="100000"/>
              </a:lnSpc>
            </a:pPr>
            <a:r>
              <a:rPr lang="pt-PT" sz="2000" b="0" dirty="0"/>
              <a:t>BEM ESTAR magazine, &lt;</a:t>
            </a:r>
            <a:r>
              <a:rPr lang="pt-PT" sz="2000" b="0" dirty="0">
                <a:hlinkClick r:id="rId3"/>
              </a:rPr>
              <a:t>http://g1.globo.com/bemestar/noticia/2016/01/e-se-eliminassemos-todos-os-mosquitos-transmissores-de-doencas.html</a:t>
            </a:r>
            <a:r>
              <a:rPr lang="pt-PT" sz="2000" b="0" dirty="0"/>
              <a:t>&gt; Acess:10/05/2017.</a:t>
            </a:r>
          </a:p>
        </p:txBody>
      </p:sp>
    </p:spTree>
    <p:extLst>
      <p:ext uri="{BB962C8B-B14F-4D97-AF65-F5344CB8AC3E}">
        <p14:creationId xmlns:p14="http://schemas.microsoft.com/office/powerpoint/2010/main" val="3874034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p:txBody>
          <a:bodyPr>
            <a:normAutofit fontScale="90000"/>
          </a:bodyPr>
          <a:lstStyle/>
          <a:p>
            <a:r>
              <a:rPr lang="es-AR" dirty="0"/>
              <a:t>Herramienta para acortar links</a:t>
            </a:r>
          </a:p>
        </p:txBody>
      </p:sp>
      <p:pic>
        <p:nvPicPr>
          <p:cNvPr id="10" name="Marcador de contenido 9">
            <a:extLst>
              <a:ext uri="{FF2B5EF4-FFF2-40B4-BE49-F238E27FC236}">
                <a16:creationId xmlns:a16="http://schemas.microsoft.com/office/drawing/2014/main" id="{CC4891D3-6064-41B2-AD4B-7313CEE666D2}"/>
              </a:ext>
            </a:extLst>
          </p:cNvPr>
          <p:cNvPicPr>
            <a:picLocks noGrp="1" noChangeAspect="1"/>
          </p:cNvPicPr>
          <p:nvPr>
            <p:ph sz="half" idx="1"/>
          </p:nvPr>
        </p:nvPicPr>
        <p:blipFill rotWithShape="1">
          <a:blip r:embed="rId3"/>
          <a:srcRect l="26111" t="20469" r="21428" b="10587"/>
          <a:stretch/>
        </p:blipFill>
        <p:spPr>
          <a:xfrm>
            <a:off x="495148" y="2156993"/>
            <a:ext cx="3989388" cy="2949094"/>
          </a:xfrm>
          <a:prstGeom prst="rect">
            <a:avLst/>
          </a:prstGeom>
          <a:ln>
            <a:solidFill>
              <a:schemeClr val="bg1">
                <a:lumMod val="85000"/>
              </a:schemeClr>
            </a:solidFill>
          </a:ln>
        </p:spPr>
      </p:pic>
      <p:sp>
        <p:nvSpPr>
          <p:cNvPr id="11" name="Rectángulo 10">
            <a:extLst>
              <a:ext uri="{FF2B5EF4-FFF2-40B4-BE49-F238E27FC236}">
                <a16:creationId xmlns:a16="http://schemas.microsoft.com/office/drawing/2014/main" id="{914E84DC-F022-449B-A4DF-E1340EA4340C}"/>
              </a:ext>
            </a:extLst>
          </p:cNvPr>
          <p:cNvSpPr/>
          <p:nvPr/>
        </p:nvSpPr>
        <p:spPr>
          <a:xfrm>
            <a:off x="567809" y="1716088"/>
            <a:ext cx="3104119" cy="369332"/>
          </a:xfrm>
          <a:prstGeom prst="rect">
            <a:avLst/>
          </a:prstGeom>
        </p:spPr>
        <p:txBody>
          <a:bodyPr wrap="none">
            <a:spAutoFit/>
          </a:bodyPr>
          <a:lstStyle/>
          <a:p>
            <a:pPr marL="457200" indent="-457200">
              <a:buFont typeface="+mj-lt"/>
              <a:buAutoNum type="arabicPeriod"/>
            </a:pPr>
            <a:r>
              <a:rPr lang="es-AR" dirty="0"/>
              <a:t>Ir al link </a:t>
            </a:r>
            <a:r>
              <a:rPr lang="es-AR" dirty="0">
                <a:hlinkClick r:id="rId4"/>
              </a:rPr>
              <a:t>https://bitly.com/</a:t>
            </a:r>
            <a:endParaRPr lang="es-AR" dirty="0"/>
          </a:p>
        </p:txBody>
      </p:sp>
      <p:sp>
        <p:nvSpPr>
          <p:cNvPr id="14" name="Rectángulo 13">
            <a:extLst>
              <a:ext uri="{FF2B5EF4-FFF2-40B4-BE49-F238E27FC236}">
                <a16:creationId xmlns:a16="http://schemas.microsoft.com/office/drawing/2014/main" id="{7F3CAF37-29D4-4733-8A06-6CBAD1E9060F}"/>
              </a:ext>
            </a:extLst>
          </p:cNvPr>
          <p:cNvSpPr/>
          <p:nvPr/>
        </p:nvSpPr>
        <p:spPr>
          <a:xfrm>
            <a:off x="486529" y="5363528"/>
            <a:ext cx="3849580" cy="369332"/>
          </a:xfrm>
          <a:prstGeom prst="rect">
            <a:avLst/>
          </a:prstGeom>
        </p:spPr>
        <p:txBody>
          <a:bodyPr wrap="none">
            <a:spAutoFit/>
          </a:bodyPr>
          <a:lstStyle/>
          <a:p>
            <a:pPr marL="457200" indent="-457200">
              <a:buFont typeface="+mj-lt"/>
              <a:buAutoNum type="arabicPeriod" startAt="2"/>
            </a:pPr>
            <a:r>
              <a:rPr lang="es-AR" dirty="0"/>
              <a:t>Colocar el link largo en éste sector</a:t>
            </a:r>
          </a:p>
        </p:txBody>
      </p:sp>
      <p:cxnSp>
        <p:nvCxnSpPr>
          <p:cNvPr id="16" name="Conector recto de flecha 15">
            <a:extLst>
              <a:ext uri="{FF2B5EF4-FFF2-40B4-BE49-F238E27FC236}">
                <a16:creationId xmlns:a16="http://schemas.microsoft.com/office/drawing/2014/main" id="{C5BAA4C1-166D-45A8-A28C-6BF8EACA0A05}"/>
              </a:ext>
            </a:extLst>
          </p:cNvPr>
          <p:cNvCxnSpPr/>
          <p:nvPr/>
        </p:nvCxnSpPr>
        <p:spPr>
          <a:xfrm flipH="1" flipV="1">
            <a:off x="2119868" y="4165600"/>
            <a:ext cx="87080" cy="129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Marcador de contenido 17">
            <a:extLst>
              <a:ext uri="{FF2B5EF4-FFF2-40B4-BE49-F238E27FC236}">
                <a16:creationId xmlns:a16="http://schemas.microsoft.com/office/drawing/2014/main" id="{CA5C6B32-F52E-4CB2-B381-B3FA566B7703}"/>
              </a:ext>
            </a:extLst>
          </p:cNvPr>
          <p:cNvPicPr>
            <a:picLocks noGrp="1" noChangeAspect="1"/>
          </p:cNvPicPr>
          <p:nvPr>
            <p:ph sz="half" idx="10"/>
          </p:nvPr>
        </p:nvPicPr>
        <p:blipFill rotWithShape="1">
          <a:blip r:embed="rId5"/>
          <a:srcRect l="26223" t="62346" r="27222" b="21062"/>
          <a:stretch/>
        </p:blipFill>
        <p:spPr>
          <a:xfrm>
            <a:off x="4740364" y="1500751"/>
            <a:ext cx="3989388" cy="799762"/>
          </a:xfrm>
          <a:prstGeom prst="rect">
            <a:avLst/>
          </a:prstGeom>
        </p:spPr>
      </p:pic>
      <p:sp>
        <p:nvSpPr>
          <p:cNvPr id="19" name="Rectángulo 18">
            <a:extLst>
              <a:ext uri="{FF2B5EF4-FFF2-40B4-BE49-F238E27FC236}">
                <a16:creationId xmlns:a16="http://schemas.microsoft.com/office/drawing/2014/main" id="{301B29CE-6BCE-43C3-A77A-4F9C7C44CAF9}"/>
              </a:ext>
            </a:extLst>
          </p:cNvPr>
          <p:cNvSpPr/>
          <p:nvPr/>
        </p:nvSpPr>
        <p:spPr>
          <a:xfrm>
            <a:off x="4818262" y="2314405"/>
            <a:ext cx="2893806" cy="369332"/>
          </a:xfrm>
          <a:prstGeom prst="rect">
            <a:avLst/>
          </a:prstGeom>
        </p:spPr>
        <p:txBody>
          <a:bodyPr wrap="none">
            <a:spAutoFit/>
          </a:bodyPr>
          <a:lstStyle/>
          <a:p>
            <a:pPr marL="457200" indent="-457200">
              <a:buFont typeface="+mj-lt"/>
              <a:buAutoNum type="arabicPeriod" startAt="3"/>
            </a:pPr>
            <a:r>
              <a:rPr lang="es-AR" dirty="0"/>
              <a:t>Clic en el botón </a:t>
            </a:r>
            <a:r>
              <a:rPr lang="es-AR" b="1" dirty="0" err="1"/>
              <a:t>Shorten</a:t>
            </a:r>
            <a:endParaRPr lang="es-AR" b="1" dirty="0"/>
          </a:p>
        </p:txBody>
      </p:sp>
      <p:cxnSp>
        <p:nvCxnSpPr>
          <p:cNvPr id="21" name="Conector recto de flecha 20">
            <a:extLst>
              <a:ext uri="{FF2B5EF4-FFF2-40B4-BE49-F238E27FC236}">
                <a16:creationId xmlns:a16="http://schemas.microsoft.com/office/drawing/2014/main" id="{04A5A913-F6BE-4C7E-A26B-A92F5FF2E891}"/>
              </a:ext>
            </a:extLst>
          </p:cNvPr>
          <p:cNvCxnSpPr>
            <a:cxnSpLocks/>
          </p:cNvCxnSpPr>
          <p:nvPr/>
        </p:nvCxnSpPr>
        <p:spPr>
          <a:xfrm flipV="1">
            <a:off x="7281512" y="1785487"/>
            <a:ext cx="630454" cy="612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20E9B453-CF6F-456D-A961-8000F2DF13CA}"/>
              </a:ext>
            </a:extLst>
          </p:cNvPr>
          <p:cNvPicPr>
            <a:picLocks noChangeAspect="1"/>
          </p:cNvPicPr>
          <p:nvPr/>
        </p:nvPicPr>
        <p:blipFill rotWithShape="1">
          <a:blip r:embed="rId6"/>
          <a:srcRect l="26333" t="64321" r="27889" b="13942"/>
          <a:stretch/>
        </p:blipFill>
        <p:spPr>
          <a:xfrm>
            <a:off x="4794369" y="2738076"/>
            <a:ext cx="3989388" cy="1065568"/>
          </a:xfrm>
          <a:prstGeom prst="rect">
            <a:avLst/>
          </a:prstGeom>
        </p:spPr>
      </p:pic>
      <p:sp>
        <p:nvSpPr>
          <p:cNvPr id="23" name="Rectángulo 22">
            <a:extLst>
              <a:ext uri="{FF2B5EF4-FFF2-40B4-BE49-F238E27FC236}">
                <a16:creationId xmlns:a16="http://schemas.microsoft.com/office/drawing/2014/main" id="{42234647-F64D-49C6-AA28-7F18B6BDFB8F}"/>
              </a:ext>
            </a:extLst>
          </p:cNvPr>
          <p:cNvSpPr/>
          <p:nvPr/>
        </p:nvSpPr>
        <p:spPr>
          <a:xfrm>
            <a:off x="4818262" y="3813408"/>
            <a:ext cx="3979228" cy="646331"/>
          </a:xfrm>
          <a:prstGeom prst="rect">
            <a:avLst/>
          </a:prstGeom>
        </p:spPr>
        <p:txBody>
          <a:bodyPr wrap="square">
            <a:spAutoFit/>
          </a:bodyPr>
          <a:lstStyle/>
          <a:p>
            <a:pPr marL="457200" indent="-457200">
              <a:buFont typeface="+mj-lt"/>
              <a:buAutoNum type="arabicPeriod" startAt="4"/>
            </a:pPr>
            <a:r>
              <a:rPr lang="es-AR" dirty="0"/>
              <a:t>Se genera el link corto para copiar. Clic en </a:t>
            </a:r>
            <a:r>
              <a:rPr lang="es-AR" dirty="0" err="1"/>
              <a:t>copy</a:t>
            </a:r>
            <a:endParaRPr lang="es-AR" b="1" dirty="0"/>
          </a:p>
        </p:txBody>
      </p:sp>
      <p:cxnSp>
        <p:nvCxnSpPr>
          <p:cNvPr id="24" name="Conector recto de flecha 23">
            <a:extLst>
              <a:ext uri="{FF2B5EF4-FFF2-40B4-BE49-F238E27FC236}">
                <a16:creationId xmlns:a16="http://schemas.microsoft.com/office/drawing/2014/main" id="{45C5B7FF-68A8-47FE-AE8F-991ABD15825E}"/>
              </a:ext>
            </a:extLst>
          </p:cNvPr>
          <p:cNvCxnSpPr>
            <a:cxnSpLocks/>
          </p:cNvCxnSpPr>
          <p:nvPr/>
        </p:nvCxnSpPr>
        <p:spPr>
          <a:xfrm flipH="1" flipV="1">
            <a:off x="5740400" y="2873626"/>
            <a:ext cx="1441289" cy="10458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F0D7D218-0B89-47D4-B8FF-BA0AFC00A3B5}"/>
              </a:ext>
            </a:extLst>
          </p:cNvPr>
          <p:cNvCxnSpPr>
            <a:cxnSpLocks/>
          </p:cNvCxnSpPr>
          <p:nvPr/>
        </p:nvCxnSpPr>
        <p:spPr>
          <a:xfrm flipV="1">
            <a:off x="8119882" y="2957552"/>
            <a:ext cx="317671" cy="950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27">
            <a:extLst>
              <a:ext uri="{FF2B5EF4-FFF2-40B4-BE49-F238E27FC236}">
                <a16:creationId xmlns:a16="http://schemas.microsoft.com/office/drawing/2014/main" id="{E0599458-D6CE-42F6-A49D-93C2F7539556}"/>
              </a:ext>
            </a:extLst>
          </p:cNvPr>
          <p:cNvSpPr/>
          <p:nvPr/>
        </p:nvSpPr>
        <p:spPr>
          <a:xfrm>
            <a:off x="4765403" y="4578760"/>
            <a:ext cx="4158244" cy="1384995"/>
          </a:xfrm>
          <a:prstGeom prst="rect">
            <a:avLst/>
          </a:prstGeom>
        </p:spPr>
        <p:txBody>
          <a:bodyPr wrap="square">
            <a:spAutoFit/>
          </a:bodyPr>
          <a:lstStyle/>
          <a:p>
            <a:r>
              <a:rPr lang="es-AR" sz="1400" b="1" dirty="0"/>
              <a:t>Link largo</a:t>
            </a:r>
            <a:r>
              <a:rPr lang="es-AR" sz="1400" dirty="0"/>
              <a:t> </a:t>
            </a:r>
            <a:r>
              <a:rPr lang="es-AR" sz="1400" dirty="0">
                <a:hlinkClick r:id="rId7"/>
              </a:rPr>
              <a:t>http://g1.globo.com/bemestar/noticia/2016/01/e-se-eliminassemos-todos-os-mosquitos-transmissores-de-doencas.html</a:t>
            </a:r>
            <a:endParaRPr lang="es-AR" sz="1400" dirty="0"/>
          </a:p>
          <a:p>
            <a:endParaRPr lang="es-AR" sz="1400" dirty="0"/>
          </a:p>
          <a:p>
            <a:r>
              <a:rPr lang="es-AR" sz="1400" b="1" dirty="0"/>
              <a:t>Link corto </a:t>
            </a:r>
            <a:r>
              <a:rPr lang="es-AR" sz="1400" dirty="0">
                <a:hlinkClick r:id="rId8"/>
              </a:rPr>
              <a:t>https://glo.bo/2W8yL9e</a:t>
            </a:r>
            <a:r>
              <a:rPr lang="es-AR" sz="1400" dirty="0"/>
              <a:t> </a:t>
            </a:r>
          </a:p>
        </p:txBody>
      </p:sp>
    </p:spTree>
    <p:extLst>
      <p:ext uri="{BB962C8B-B14F-4D97-AF65-F5344CB8AC3E}">
        <p14:creationId xmlns:p14="http://schemas.microsoft.com/office/powerpoint/2010/main" val="4070071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5" name="Título 4">
            <a:extLst>
              <a:ext uri="{FF2B5EF4-FFF2-40B4-BE49-F238E27FC236}">
                <a16:creationId xmlns:a16="http://schemas.microsoft.com/office/drawing/2014/main" id="{59A4D01D-0511-4F20-A6E4-92A2B4D75D46}"/>
              </a:ext>
            </a:extLst>
          </p:cNvPr>
          <p:cNvSpPr>
            <a:spLocks noGrp="1"/>
          </p:cNvSpPr>
          <p:nvPr>
            <p:ph type="title"/>
          </p:nvPr>
        </p:nvSpPr>
        <p:spPr>
          <a:xfrm>
            <a:off x="508554" y="847023"/>
            <a:ext cx="8221978" cy="727777"/>
          </a:xfrm>
        </p:spPr>
        <p:txBody>
          <a:bodyPr>
            <a:normAutofit fontScale="90000"/>
          </a:bodyPr>
          <a:lstStyle/>
          <a:p>
            <a:r>
              <a:rPr lang="es-AR" dirty="0"/>
              <a:t>Rúbricas</a:t>
            </a:r>
            <a:br>
              <a:rPr lang="es-AR" dirty="0"/>
            </a:br>
            <a:r>
              <a:rPr lang="es-AR" sz="2200" dirty="0"/>
              <a:t> </a:t>
            </a:r>
            <a:r>
              <a:rPr lang="es-AR" sz="2200" dirty="0">
                <a:hlinkClick r:id="rId3"/>
              </a:rPr>
              <a:t>https://bit.ly/33ZU5QP</a:t>
            </a:r>
            <a:r>
              <a:rPr lang="es-AR" sz="2200" dirty="0"/>
              <a:t> </a:t>
            </a:r>
          </a:p>
        </p:txBody>
      </p:sp>
      <p:sp>
        <p:nvSpPr>
          <p:cNvPr id="7" name="Marcador de contenido 6">
            <a:extLst>
              <a:ext uri="{FF2B5EF4-FFF2-40B4-BE49-F238E27FC236}">
                <a16:creationId xmlns:a16="http://schemas.microsoft.com/office/drawing/2014/main" id="{ABED5E57-D0A1-4CA1-BB54-4CBC1A1D0066}"/>
              </a:ext>
            </a:extLst>
          </p:cNvPr>
          <p:cNvSpPr>
            <a:spLocks noGrp="1"/>
          </p:cNvSpPr>
          <p:nvPr>
            <p:ph idx="1"/>
          </p:nvPr>
        </p:nvSpPr>
        <p:spPr>
          <a:xfrm>
            <a:off x="508554" y="1672835"/>
            <a:ext cx="8221978" cy="1446285"/>
          </a:xfrm>
        </p:spPr>
        <p:txBody>
          <a:bodyPr>
            <a:normAutofit fontScale="92500"/>
          </a:bodyPr>
          <a:lstStyle/>
          <a:p>
            <a:pPr>
              <a:lnSpc>
                <a:spcPct val="100000"/>
              </a:lnSpc>
              <a:spcBef>
                <a:spcPts val="1800"/>
              </a:spcBef>
            </a:pPr>
            <a:r>
              <a:rPr lang="es-AR" b="0" dirty="0"/>
              <a:t>Nuestro reporte será evaluado por jurados utilizando rúbricas. </a:t>
            </a:r>
          </a:p>
          <a:p>
            <a:pPr>
              <a:lnSpc>
                <a:spcPct val="100000"/>
              </a:lnSpc>
              <a:spcBef>
                <a:spcPts val="1800"/>
              </a:spcBef>
            </a:pPr>
            <a:r>
              <a:rPr lang="es-AR" b="0" dirty="0"/>
              <a:t>Consultar las rúbricas según el grupo de edad de nuestros estudiantes para verificar si nuestro reporte está completo.</a:t>
            </a:r>
          </a:p>
        </p:txBody>
      </p:sp>
      <p:pic>
        <p:nvPicPr>
          <p:cNvPr id="2" name="Imagen 1">
            <a:extLst>
              <a:ext uri="{FF2B5EF4-FFF2-40B4-BE49-F238E27FC236}">
                <a16:creationId xmlns:a16="http://schemas.microsoft.com/office/drawing/2014/main" id="{4472BBFA-ABFE-4D2D-AF0D-60B6CC918DE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44320" y="3024719"/>
            <a:ext cx="5640314" cy="2986257"/>
          </a:xfrm>
          <a:prstGeom prst="rect">
            <a:avLst/>
          </a:prstGeom>
          <a:ln>
            <a:solidFill>
              <a:schemeClr val="bg1">
                <a:lumMod val="85000"/>
              </a:schemeClr>
            </a:solidFill>
          </a:ln>
        </p:spPr>
      </p:pic>
    </p:spTree>
    <p:extLst>
      <p:ext uri="{BB962C8B-B14F-4D97-AF65-F5344CB8AC3E}">
        <p14:creationId xmlns:p14="http://schemas.microsoft.com/office/powerpoint/2010/main" val="72431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C35ADD37-74A1-4F4B-B91B-0D2141995747}"/>
              </a:ext>
            </a:extLst>
          </p:cNvPr>
          <p:cNvPicPr>
            <a:picLocks noChangeAspect="1"/>
          </p:cNvPicPr>
          <p:nvPr/>
        </p:nvPicPr>
        <p:blipFill>
          <a:blip r:embed="rId2"/>
          <a:stretch>
            <a:fillRect/>
          </a:stretch>
        </p:blipFill>
        <p:spPr>
          <a:xfrm rot="334662">
            <a:off x="2445481" y="1105838"/>
            <a:ext cx="1019682" cy="511160"/>
          </a:xfrm>
          <a:prstGeom prst="rect">
            <a:avLst/>
          </a:prstGeom>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1" name="Imagen 10">
            <a:extLst>
              <a:ext uri="{FF2B5EF4-FFF2-40B4-BE49-F238E27FC236}">
                <a16:creationId xmlns:a16="http://schemas.microsoft.com/office/drawing/2014/main" id="{469CB7CF-CA68-4789-A6E4-7AFD1B991AF1}"/>
              </a:ext>
            </a:extLst>
          </p:cNvPr>
          <p:cNvPicPr>
            <a:picLocks noChangeAspect="1"/>
          </p:cNvPicPr>
          <p:nvPr/>
        </p:nvPicPr>
        <p:blipFill rotWithShape="1">
          <a:blip r:embed="rId4">
            <a:extLst>
              <a:ext uri="{28A0092B-C50C-407E-A947-70E740481C1C}">
                <a14:useLocalDpi xmlns:a14="http://schemas.microsoft.com/office/drawing/2010/main" val="0"/>
              </a:ext>
            </a:extLst>
          </a:blip>
          <a:srcRect l="32486" t="17720" r="35518" b="61967"/>
          <a:stretch/>
        </p:blipFill>
        <p:spPr>
          <a:xfrm>
            <a:off x="4022406" y="1109693"/>
            <a:ext cx="1307345" cy="1248257"/>
          </a:xfrm>
          <a:prstGeom prst="rect">
            <a:avLst/>
          </a:prstGeom>
        </p:spPr>
      </p:pic>
      <p:pic>
        <p:nvPicPr>
          <p:cNvPr id="12" name="Imagen 11">
            <a:extLst>
              <a:ext uri="{FF2B5EF4-FFF2-40B4-BE49-F238E27FC236}">
                <a16:creationId xmlns:a16="http://schemas.microsoft.com/office/drawing/2014/main" id="{BC81D1E3-ACA5-46C2-B21B-1D75131E445F}"/>
              </a:ext>
            </a:extLst>
          </p:cNvPr>
          <p:cNvPicPr>
            <a:picLocks noChangeAspect="1"/>
          </p:cNvPicPr>
          <p:nvPr/>
        </p:nvPicPr>
        <p:blipFill rotWithShape="1">
          <a:blip r:embed="rId4">
            <a:extLst>
              <a:ext uri="{28A0092B-C50C-407E-A947-70E740481C1C}">
                <a14:useLocalDpi xmlns:a14="http://schemas.microsoft.com/office/drawing/2010/main" val="0"/>
              </a:ext>
            </a:extLst>
          </a:blip>
          <a:srcRect l="2350" t="26375" r="68005" b="54755"/>
          <a:stretch/>
        </p:blipFill>
        <p:spPr>
          <a:xfrm>
            <a:off x="1024374" y="1586070"/>
            <a:ext cx="1303913" cy="1248257"/>
          </a:xfrm>
          <a:prstGeom prst="rect">
            <a:avLst/>
          </a:prstGeom>
        </p:spPr>
      </p:pic>
      <p:pic>
        <p:nvPicPr>
          <p:cNvPr id="13" name="Imagen 12">
            <a:extLst>
              <a:ext uri="{FF2B5EF4-FFF2-40B4-BE49-F238E27FC236}">
                <a16:creationId xmlns:a16="http://schemas.microsoft.com/office/drawing/2014/main" id="{4EFC421A-B049-4176-B3BE-0A33F381FD28}"/>
              </a:ext>
            </a:extLst>
          </p:cNvPr>
          <p:cNvPicPr>
            <a:picLocks noChangeAspect="1"/>
          </p:cNvPicPr>
          <p:nvPr/>
        </p:nvPicPr>
        <p:blipFill rotWithShape="1">
          <a:blip r:embed="rId4">
            <a:extLst>
              <a:ext uri="{28A0092B-C50C-407E-A947-70E740481C1C}">
                <a14:useLocalDpi xmlns:a14="http://schemas.microsoft.com/office/drawing/2010/main" val="0"/>
              </a:ext>
            </a:extLst>
          </a:blip>
          <a:srcRect l="65656" t="26495" r="3794" b="53372"/>
          <a:stretch/>
        </p:blipFill>
        <p:spPr>
          <a:xfrm>
            <a:off x="7065203" y="1586070"/>
            <a:ext cx="1259507" cy="1248257"/>
          </a:xfrm>
          <a:prstGeom prst="rect">
            <a:avLst/>
          </a:prstGeom>
        </p:spPr>
      </p:pic>
      <p:pic>
        <p:nvPicPr>
          <p:cNvPr id="7" name="Imagen 6">
            <a:extLst>
              <a:ext uri="{FF2B5EF4-FFF2-40B4-BE49-F238E27FC236}">
                <a16:creationId xmlns:a16="http://schemas.microsoft.com/office/drawing/2014/main" id="{43A6E028-67D3-4B23-A670-A6B2B39B66E3}"/>
              </a:ext>
            </a:extLst>
          </p:cNvPr>
          <p:cNvPicPr>
            <a:picLocks noChangeAspect="1"/>
          </p:cNvPicPr>
          <p:nvPr/>
        </p:nvPicPr>
        <p:blipFill>
          <a:blip r:embed="rId5"/>
          <a:stretch>
            <a:fillRect/>
          </a:stretch>
        </p:blipFill>
        <p:spPr>
          <a:xfrm>
            <a:off x="7057357" y="4101381"/>
            <a:ext cx="1275198" cy="1248257"/>
          </a:xfrm>
          <a:prstGeom prst="rect">
            <a:avLst/>
          </a:prstGeom>
        </p:spPr>
      </p:pic>
      <p:pic>
        <p:nvPicPr>
          <p:cNvPr id="18" name="Imagen 17">
            <a:extLst>
              <a:ext uri="{FF2B5EF4-FFF2-40B4-BE49-F238E27FC236}">
                <a16:creationId xmlns:a16="http://schemas.microsoft.com/office/drawing/2014/main" id="{E0005DBE-508F-408A-BF06-9C5F2C57DD42}"/>
              </a:ext>
            </a:extLst>
          </p:cNvPr>
          <p:cNvPicPr>
            <a:picLocks noChangeAspect="1"/>
          </p:cNvPicPr>
          <p:nvPr/>
        </p:nvPicPr>
        <p:blipFill>
          <a:blip r:embed="rId6"/>
          <a:stretch>
            <a:fillRect/>
          </a:stretch>
        </p:blipFill>
        <p:spPr>
          <a:xfrm>
            <a:off x="4011539" y="4514123"/>
            <a:ext cx="1329079" cy="1248257"/>
          </a:xfrm>
          <a:prstGeom prst="rect">
            <a:avLst/>
          </a:prstGeom>
        </p:spPr>
      </p:pic>
      <p:pic>
        <p:nvPicPr>
          <p:cNvPr id="22" name="Imagen 21">
            <a:extLst>
              <a:ext uri="{FF2B5EF4-FFF2-40B4-BE49-F238E27FC236}">
                <a16:creationId xmlns:a16="http://schemas.microsoft.com/office/drawing/2014/main" id="{9C1D5028-2C96-4B3B-A948-55B43AFC8937}"/>
              </a:ext>
            </a:extLst>
          </p:cNvPr>
          <p:cNvPicPr>
            <a:picLocks noChangeAspect="1"/>
          </p:cNvPicPr>
          <p:nvPr/>
        </p:nvPicPr>
        <p:blipFill>
          <a:blip r:embed="rId7"/>
          <a:stretch>
            <a:fillRect/>
          </a:stretch>
        </p:blipFill>
        <p:spPr>
          <a:xfrm>
            <a:off x="992322" y="4101381"/>
            <a:ext cx="1368016" cy="1248257"/>
          </a:xfrm>
          <a:prstGeom prst="rect">
            <a:avLst/>
          </a:prstGeom>
        </p:spPr>
      </p:pic>
      <p:pic>
        <p:nvPicPr>
          <p:cNvPr id="28" name="Imagen 27">
            <a:extLst>
              <a:ext uri="{FF2B5EF4-FFF2-40B4-BE49-F238E27FC236}">
                <a16:creationId xmlns:a16="http://schemas.microsoft.com/office/drawing/2014/main" id="{C6D3E2BE-A60F-4FD0-8081-5C1BA632404A}"/>
              </a:ext>
            </a:extLst>
          </p:cNvPr>
          <p:cNvPicPr>
            <a:picLocks noChangeAspect="1"/>
          </p:cNvPicPr>
          <p:nvPr/>
        </p:nvPicPr>
        <p:blipFill>
          <a:blip r:embed="rId8"/>
          <a:stretch>
            <a:fillRect/>
          </a:stretch>
        </p:blipFill>
        <p:spPr>
          <a:xfrm>
            <a:off x="3872139" y="3025970"/>
            <a:ext cx="1607879" cy="1248257"/>
          </a:xfrm>
          <a:prstGeom prst="rect">
            <a:avLst/>
          </a:prstGeom>
        </p:spPr>
      </p:pic>
      <p:sp>
        <p:nvSpPr>
          <p:cNvPr id="29" name="Título 1">
            <a:extLst>
              <a:ext uri="{FF2B5EF4-FFF2-40B4-BE49-F238E27FC236}">
                <a16:creationId xmlns:a16="http://schemas.microsoft.com/office/drawing/2014/main" id="{A6870599-914A-4959-B927-6C7C68ECEE50}"/>
              </a:ext>
            </a:extLst>
          </p:cNvPr>
          <p:cNvSpPr txBox="1">
            <a:spLocks/>
          </p:cNvSpPr>
          <p:nvPr/>
        </p:nvSpPr>
        <p:spPr>
          <a:xfrm>
            <a:off x="50799" y="774633"/>
            <a:ext cx="3616961" cy="424247"/>
          </a:xfrm>
          <a:prstGeom prst="rect">
            <a:avLst/>
          </a:prstGeom>
        </p:spPr>
        <p:txBody>
          <a:bodyPr>
            <a:noAutofit/>
          </a:bodyPr>
          <a:lst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a:lstStyle>
          <a:p>
            <a:r>
              <a:rPr lang="es-AR" sz="2400" dirty="0"/>
              <a:t>Proceso de investigación</a:t>
            </a:r>
          </a:p>
        </p:txBody>
      </p:sp>
      <p:sp>
        <p:nvSpPr>
          <p:cNvPr id="30" name="CuadroTexto 29">
            <a:extLst>
              <a:ext uri="{FF2B5EF4-FFF2-40B4-BE49-F238E27FC236}">
                <a16:creationId xmlns:a16="http://schemas.microsoft.com/office/drawing/2014/main" id="{3A2B4E82-AA41-4559-9048-EF5725AE8440}"/>
              </a:ext>
            </a:extLst>
          </p:cNvPr>
          <p:cNvSpPr txBox="1"/>
          <p:nvPr/>
        </p:nvSpPr>
        <p:spPr>
          <a:xfrm>
            <a:off x="3858514" y="813788"/>
            <a:ext cx="1635128" cy="276999"/>
          </a:xfrm>
          <a:prstGeom prst="rect">
            <a:avLst/>
          </a:prstGeom>
          <a:noFill/>
        </p:spPr>
        <p:txBody>
          <a:bodyPr wrap="none" rtlCol="0">
            <a:spAutoFit/>
          </a:bodyPr>
          <a:lstStyle/>
          <a:p>
            <a:r>
              <a:rPr lang="es-AR" sz="1200" b="1" dirty="0"/>
              <a:t>Observar la Naturaleza</a:t>
            </a:r>
          </a:p>
        </p:txBody>
      </p:sp>
      <p:sp>
        <p:nvSpPr>
          <p:cNvPr id="31" name="CuadroTexto 30">
            <a:extLst>
              <a:ext uri="{FF2B5EF4-FFF2-40B4-BE49-F238E27FC236}">
                <a16:creationId xmlns:a16="http://schemas.microsoft.com/office/drawing/2014/main" id="{6E94A0F5-47B3-44B2-934D-92554819C77C}"/>
              </a:ext>
            </a:extLst>
          </p:cNvPr>
          <p:cNvSpPr txBox="1"/>
          <p:nvPr/>
        </p:nvSpPr>
        <p:spPr>
          <a:xfrm>
            <a:off x="6802753" y="1164894"/>
            <a:ext cx="1865298" cy="461665"/>
          </a:xfrm>
          <a:prstGeom prst="rect">
            <a:avLst/>
          </a:prstGeom>
          <a:noFill/>
        </p:spPr>
        <p:txBody>
          <a:bodyPr wrap="square" rtlCol="0">
            <a:spAutoFit/>
          </a:bodyPr>
          <a:lstStyle/>
          <a:p>
            <a:pPr algn="ctr"/>
            <a:r>
              <a:rPr lang="es-AR" sz="1200" b="1" dirty="0"/>
              <a:t>Hacer preguntas y desarrollar hipótesis</a:t>
            </a:r>
          </a:p>
        </p:txBody>
      </p:sp>
      <p:sp>
        <p:nvSpPr>
          <p:cNvPr id="32" name="CuadroTexto 31">
            <a:extLst>
              <a:ext uri="{FF2B5EF4-FFF2-40B4-BE49-F238E27FC236}">
                <a16:creationId xmlns:a16="http://schemas.microsoft.com/office/drawing/2014/main" id="{8AEE4A2F-6D77-45EB-BD4D-FE753354F343}"/>
              </a:ext>
            </a:extLst>
          </p:cNvPr>
          <p:cNvSpPr txBox="1"/>
          <p:nvPr/>
        </p:nvSpPr>
        <p:spPr>
          <a:xfrm>
            <a:off x="6823439" y="3714523"/>
            <a:ext cx="1685796" cy="461665"/>
          </a:xfrm>
          <a:prstGeom prst="rect">
            <a:avLst/>
          </a:prstGeom>
          <a:noFill/>
        </p:spPr>
        <p:txBody>
          <a:bodyPr wrap="square" rtlCol="0">
            <a:spAutoFit/>
          </a:bodyPr>
          <a:lstStyle/>
          <a:p>
            <a:pPr algn="ctr"/>
            <a:r>
              <a:rPr lang="es-AR" sz="1200" b="1" dirty="0"/>
              <a:t>Planificar y realizar investigación</a:t>
            </a:r>
          </a:p>
        </p:txBody>
      </p:sp>
      <p:sp>
        <p:nvSpPr>
          <p:cNvPr id="33" name="CuadroTexto 32">
            <a:extLst>
              <a:ext uri="{FF2B5EF4-FFF2-40B4-BE49-F238E27FC236}">
                <a16:creationId xmlns:a16="http://schemas.microsoft.com/office/drawing/2014/main" id="{B0A5E749-7312-44CA-9847-5EBFAC950712}"/>
              </a:ext>
            </a:extLst>
          </p:cNvPr>
          <p:cNvSpPr txBox="1"/>
          <p:nvPr/>
        </p:nvSpPr>
        <p:spPr>
          <a:xfrm>
            <a:off x="3709100" y="4275465"/>
            <a:ext cx="1933957" cy="276999"/>
          </a:xfrm>
          <a:prstGeom prst="rect">
            <a:avLst/>
          </a:prstGeom>
          <a:noFill/>
        </p:spPr>
        <p:txBody>
          <a:bodyPr wrap="square" rtlCol="0">
            <a:spAutoFit/>
          </a:bodyPr>
          <a:lstStyle/>
          <a:p>
            <a:pPr algn="ctr"/>
            <a:r>
              <a:rPr lang="es-AR" sz="1200" b="1" dirty="0"/>
              <a:t>Analizar e interpretar datos</a:t>
            </a:r>
          </a:p>
        </p:txBody>
      </p:sp>
      <p:sp>
        <p:nvSpPr>
          <p:cNvPr id="34" name="CuadroTexto 33">
            <a:extLst>
              <a:ext uri="{FF2B5EF4-FFF2-40B4-BE49-F238E27FC236}">
                <a16:creationId xmlns:a16="http://schemas.microsoft.com/office/drawing/2014/main" id="{046E3F2C-C795-4802-8F1D-7944D93E524C}"/>
              </a:ext>
            </a:extLst>
          </p:cNvPr>
          <p:cNvSpPr txBox="1"/>
          <p:nvPr/>
        </p:nvSpPr>
        <p:spPr>
          <a:xfrm>
            <a:off x="706776" y="3714523"/>
            <a:ext cx="1985897" cy="461665"/>
          </a:xfrm>
          <a:prstGeom prst="rect">
            <a:avLst/>
          </a:prstGeom>
          <a:noFill/>
        </p:spPr>
        <p:txBody>
          <a:bodyPr wrap="square" rtlCol="0">
            <a:spAutoFit/>
          </a:bodyPr>
          <a:lstStyle/>
          <a:p>
            <a:r>
              <a:rPr lang="es-AR" sz="1200" b="1" dirty="0"/>
              <a:t>Construir explicaciones a partir de la evidencia</a:t>
            </a:r>
          </a:p>
        </p:txBody>
      </p:sp>
      <p:sp>
        <p:nvSpPr>
          <p:cNvPr id="35" name="CuadroTexto 34">
            <a:extLst>
              <a:ext uri="{FF2B5EF4-FFF2-40B4-BE49-F238E27FC236}">
                <a16:creationId xmlns:a16="http://schemas.microsoft.com/office/drawing/2014/main" id="{44C1E0F6-C3F9-4948-8B57-4CE9C7518C1E}"/>
              </a:ext>
            </a:extLst>
          </p:cNvPr>
          <p:cNvSpPr txBox="1"/>
          <p:nvPr/>
        </p:nvSpPr>
        <p:spPr>
          <a:xfrm>
            <a:off x="1108509" y="1213063"/>
            <a:ext cx="1135642" cy="461665"/>
          </a:xfrm>
          <a:prstGeom prst="rect">
            <a:avLst/>
          </a:prstGeom>
          <a:noFill/>
        </p:spPr>
        <p:txBody>
          <a:bodyPr wrap="square" rtlCol="0">
            <a:spAutoFit/>
          </a:bodyPr>
          <a:lstStyle/>
          <a:p>
            <a:pPr algn="ctr"/>
            <a:r>
              <a:rPr lang="es-AR" sz="1200" b="1" dirty="0"/>
              <a:t>Comunicar conclusiones</a:t>
            </a:r>
          </a:p>
        </p:txBody>
      </p:sp>
      <p:sp>
        <p:nvSpPr>
          <p:cNvPr id="36" name="Rectángulo 35">
            <a:extLst>
              <a:ext uri="{FF2B5EF4-FFF2-40B4-BE49-F238E27FC236}">
                <a16:creationId xmlns:a16="http://schemas.microsoft.com/office/drawing/2014/main" id="{EFDB62FE-EDDF-444B-ABA8-C6C68603EE10}"/>
              </a:ext>
            </a:extLst>
          </p:cNvPr>
          <p:cNvSpPr/>
          <p:nvPr/>
        </p:nvSpPr>
        <p:spPr>
          <a:xfrm>
            <a:off x="3240917" y="2294238"/>
            <a:ext cx="2870322" cy="461665"/>
          </a:xfrm>
          <a:prstGeom prst="rect">
            <a:avLst/>
          </a:prstGeom>
        </p:spPr>
        <p:txBody>
          <a:bodyPr wrap="square">
            <a:spAutoFit/>
          </a:bodyPr>
          <a:lstStyle/>
          <a:p>
            <a:pPr algn="ctr"/>
            <a:r>
              <a:rPr lang="es-AR" sz="800" dirty="0"/>
              <a:t>Mirar el mundo que te rodea es un paso importante en la investigación científica. Su curiosidad puede conducir a importantes descubrimientos que comienzan con una pregunta.</a:t>
            </a:r>
          </a:p>
        </p:txBody>
      </p:sp>
      <p:sp>
        <p:nvSpPr>
          <p:cNvPr id="38" name="Rectángulo 37">
            <a:extLst>
              <a:ext uri="{FF2B5EF4-FFF2-40B4-BE49-F238E27FC236}">
                <a16:creationId xmlns:a16="http://schemas.microsoft.com/office/drawing/2014/main" id="{858FD466-4468-4891-886D-7BF4FEFB049C}"/>
              </a:ext>
            </a:extLst>
          </p:cNvPr>
          <p:cNvSpPr/>
          <p:nvPr/>
        </p:nvSpPr>
        <p:spPr>
          <a:xfrm>
            <a:off x="6244683" y="2771497"/>
            <a:ext cx="2899317" cy="461665"/>
          </a:xfrm>
          <a:prstGeom prst="rect">
            <a:avLst/>
          </a:prstGeom>
        </p:spPr>
        <p:txBody>
          <a:bodyPr wrap="square">
            <a:spAutoFit/>
          </a:bodyPr>
          <a:lstStyle/>
          <a:p>
            <a:pPr algn="ctr"/>
            <a:r>
              <a:rPr lang="es-AR" sz="800" dirty="0"/>
              <a:t>Lluvia de ideas preguntas para investigar. Seleccione una pregunta de investigación y formule una hipótesis, un enunciado comprobable y medible destinado a abordar la pregunta.</a:t>
            </a:r>
          </a:p>
        </p:txBody>
      </p:sp>
      <p:sp>
        <p:nvSpPr>
          <p:cNvPr id="39" name="Rectángulo 38">
            <a:extLst>
              <a:ext uri="{FF2B5EF4-FFF2-40B4-BE49-F238E27FC236}">
                <a16:creationId xmlns:a16="http://schemas.microsoft.com/office/drawing/2014/main" id="{CCA84A35-E969-4894-B533-5D6CF29FC890}"/>
              </a:ext>
            </a:extLst>
          </p:cNvPr>
          <p:cNvSpPr/>
          <p:nvPr/>
        </p:nvSpPr>
        <p:spPr>
          <a:xfrm>
            <a:off x="6400741" y="5349638"/>
            <a:ext cx="2706088" cy="584775"/>
          </a:xfrm>
          <a:prstGeom prst="rect">
            <a:avLst/>
          </a:prstGeom>
        </p:spPr>
        <p:txBody>
          <a:bodyPr wrap="square">
            <a:spAutoFit/>
          </a:bodyPr>
          <a:lstStyle/>
          <a:p>
            <a:pPr algn="ctr"/>
            <a:r>
              <a:rPr lang="es-AR" sz="800" dirty="0"/>
              <a:t>Desarrolle un plan de investigación detallado. Identifique todos los materiales, requisitos de tiempo y datos que se recopilarán. Lleve a cabo la investigación y envíe los datos recopilados a la base de datos GLOBE.</a:t>
            </a:r>
          </a:p>
        </p:txBody>
      </p:sp>
      <p:sp>
        <p:nvSpPr>
          <p:cNvPr id="41" name="Rectángulo 40">
            <a:extLst>
              <a:ext uri="{FF2B5EF4-FFF2-40B4-BE49-F238E27FC236}">
                <a16:creationId xmlns:a16="http://schemas.microsoft.com/office/drawing/2014/main" id="{C21FA8AF-92A1-4FA9-B1E2-111F8196C1A1}"/>
              </a:ext>
            </a:extLst>
          </p:cNvPr>
          <p:cNvSpPr/>
          <p:nvPr/>
        </p:nvSpPr>
        <p:spPr>
          <a:xfrm>
            <a:off x="3107473" y="5681278"/>
            <a:ext cx="3137210" cy="461665"/>
          </a:xfrm>
          <a:prstGeom prst="rect">
            <a:avLst/>
          </a:prstGeom>
        </p:spPr>
        <p:txBody>
          <a:bodyPr wrap="square">
            <a:spAutoFit/>
          </a:bodyPr>
          <a:lstStyle/>
          <a:p>
            <a:pPr algn="ctr"/>
            <a:r>
              <a:rPr lang="es-AR" sz="800" dirty="0"/>
              <a:t>Analice sus datos y construya tablas, gráficos y cuadros para ilustrar y resumir sus descubrimientos. El análisis debe centrarse en utilizar los datos para responder a su(s) pregunta(s) de investigación.</a:t>
            </a:r>
          </a:p>
        </p:txBody>
      </p:sp>
      <p:sp>
        <p:nvSpPr>
          <p:cNvPr id="42" name="Rectángulo 41">
            <a:extLst>
              <a:ext uri="{FF2B5EF4-FFF2-40B4-BE49-F238E27FC236}">
                <a16:creationId xmlns:a16="http://schemas.microsoft.com/office/drawing/2014/main" id="{C5BA4256-639A-4348-89B2-AD21C61091BF}"/>
              </a:ext>
            </a:extLst>
          </p:cNvPr>
          <p:cNvSpPr/>
          <p:nvPr/>
        </p:nvSpPr>
        <p:spPr>
          <a:xfrm>
            <a:off x="451950" y="5303007"/>
            <a:ext cx="2111206" cy="707886"/>
          </a:xfrm>
          <a:prstGeom prst="rect">
            <a:avLst/>
          </a:prstGeom>
        </p:spPr>
        <p:txBody>
          <a:bodyPr wrap="square">
            <a:spAutoFit/>
          </a:bodyPr>
          <a:lstStyle/>
          <a:p>
            <a:pPr algn="ctr"/>
            <a:r>
              <a:rPr lang="es-AR" sz="800" dirty="0"/>
              <a:t>Los informes y posters deben seguir un formato estructurado que transmita claramente los detalles de su investigación y se alinee con el proceso científico. Los datos deben respaldar sus explicaciones.</a:t>
            </a:r>
          </a:p>
        </p:txBody>
      </p:sp>
      <p:sp>
        <p:nvSpPr>
          <p:cNvPr id="43" name="Rectángulo 42">
            <a:extLst>
              <a:ext uri="{FF2B5EF4-FFF2-40B4-BE49-F238E27FC236}">
                <a16:creationId xmlns:a16="http://schemas.microsoft.com/office/drawing/2014/main" id="{CFEC49F3-DE0B-4749-B4E7-825409F91979}"/>
              </a:ext>
            </a:extLst>
          </p:cNvPr>
          <p:cNvSpPr/>
          <p:nvPr/>
        </p:nvSpPr>
        <p:spPr>
          <a:xfrm>
            <a:off x="112651" y="2786562"/>
            <a:ext cx="2870322" cy="584775"/>
          </a:xfrm>
          <a:prstGeom prst="rect">
            <a:avLst/>
          </a:prstGeom>
        </p:spPr>
        <p:txBody>
          <a:bodyPr wrap="square">
            <a:spAutoFit/>
          </a:bodyPr>
          <a:lstStyle/>
          <a:p>
            <a:pPr algn="ctr"/>
            <a:r>
              <a:rPr lang="es-AR" sz="800" dirty="0"/>
              <a:t>Comparta sus hallazgos con sus compañeros, la comunidad y otras personas para que el mundo sepa lo que ha descubierto. Esto se puede hacer en persona, virtualmente o mediante publicaciones</a:t>
            </a:r>
          </a:p>
        </p:txBody>
      </p:sp>
      <p:pic>
        <p:nvPicPr>
          <p:cNvPr id="45" name="Imagen 44">
            <a:extLst>
              <a:ext uri="{FF2B5EF4-FFF2-40B4-BE49-F238E27FC236}">
                <a16:creationId xmlns:a16="http://schemas.microsoft.com/office/drawing/2014/main" id="{567B4E4F-C3F7-432E-A917-DD12DCF258AD}"/>
              </a:ext>
            </a:extLst>
          </p:cNvPr>
          <p:cNvPicPr>
            <a:picLocks noChangeAspect="1"/>
          </p:cNvPicPr>
          <p:nvPr/>
        </p:nvPicPr>
        <p:blipFill>
          <a:blip r:embed="rId9"/>
          <a:stretch>
            <a:fillRect/>
          </a:stretch>
        </p:blipFill>
        <p:spPr>
          <a:xfrm>
            <a:off x="5704683" y="968946"/>
            <a:ext cx="1080000" cy="605510"/>
          </a:xfrm>
          <a:prstGeom prst="rect">
            <a:avLst/>
          </a:prstGeom>
        </p:spPr>
      </p:pic>
      <p:pic>
        <p:nvPicPr>
          <p:cNvPr id="47" name="Imagen 46">
            <a:extLst>
              <a:ext uri="{FF2B5EF4-FFF2-40B4-BE49-F238E27FC236}">
                <a16:creationId xmlns:a16="http://schemas.microsoft.com/office/drawing/2014/main" id="{1A396B68-EECB-4A1D-A107-86DE7A845A7A}"/>
              </a:ext>
            </a:extLst>
          </p:cNvPr>
          <p:cNvPicPr>
            <a:picLocks noChangeAspect="1"/>
          </p:cNvPicPr>
          <p:nvPr/>
        </p:nvPicPr>
        <p:blipFill rotWithShape="1">
          <a:blip r:embed="rId10">
            <a:extLst>
              <a:ext uri="{28A0092B-C50C-407E-A947-70E740481C1C}">
                <a14:useLocalDpi xmlns:a14="http://schemas.microsoft.com/office/drawing/2010/main" val="0"/>
              </a:ext>
            </a:extLst>
          </a:blip>
          <a:srcRect t="19696" b="20065"/>
          <a:stretch/>
        </p:blipFill>
        <p:spPr>
          <a:xfrm>
            <a:off x="4046078" y="2757666"/>
            <a:ext cx="1260000" cy="155819"/>
          </a:xfrm>
          <a:prstGeom prst="rect">
            <a:avLst/>
          </a:prstGeom>
        </p:spPr>
      </p:pic>
      <p:pic>
        <p:nvPicPr>
          <p:cNvPr id="48" name="Imagen 47">
            <a:extLst>
              <a:ext uri="{FF2B5EF4-FFF2-40B4-BE49-F238E27FC236}">
                <a16:creationId xmlns:a16="http://schemas.microsoft.com/office/drawing/2014/main" id="{2B09BABE-B639-414A-91B8-CD888251D133}"/>
              </a:ext>
            </a:extLst>
          </p:cNvPr>
          <p:cNvPicPr>
            <a:picLocks noChangeAspect="1"/>
          </p:cNvPicPr>
          <p:nvPr/>
        </p:nvPicPr>
        <p:blipFill>
          <a:blip r:embed="rId11"/>
          <a:stretch>
            <a:fillRect/>
          </a:stretch>
        </p:blipFill>
        <p:spPr>
          <a:xfrm rot="301485">
            <a:off x="8509167" y="3277034"/>
            <a:ext cx="217619" cy="1080000"/>
          </a:xfrm>
          <a:prstGeom prst="rect">
            <a:avLst/>
          </a:prstGeom>
        </p:spPr>
      </p:pic>
      <p:pic>
        <p:nvPicPr>
          <p:cNvPr id="52" name="Imagen 51">
            <a:extLst>
              <a:ext uri="{FF2B5EF4-FFF2-40B4-BE49-F238E27FC236}">
                <a16:creationId xmlns:a16="http://schemas.microsoft.com/office/drawing/2014/main" id="{437726F8-4277-42D7-8ABA-A6981379565F}"/>
              </a:ext>
            </a:extLst>
          </p:cNvPr>
          <p:cNvPicPr>
            <a:picLocks noChangeAspect="1"/>
          </p:cNvPicPr>
          <p:nvPr/>
        </p:nvPicPr>
        <p:blipFill>
          <a:blip r:embed="rId12"/>
          <a:stretch>
            <a:fillRect/>
          </a:stretch>
        </p:blipFill>
        <p:spPr>
          <a:xfrm rot="1665883">
            <a:off x="5818284" y="3568757"/>
            <a:ext cx="684878" cy="1440000"/>
          </a:xfrm>
          <a:prstGeom prst="rect">
            <a:avLst/>
          </a:prstGeom>
        </p:spPr>
      </p:pic>
      <p:pic>
        <p:nvPicPr>
          <p:cNvPr id="55" name="Imagen 54">
            <a:extLst>
              <a:ext uri="{FF2B5EF4-FFF2-40B4-BE49-F238E27FC236}">
                <a16:creationId xmlns:a16="http://schemas.microsoft.com/office/drawing/2014/main" id="{27625E13-816E-47A5-80FD-CEB58E3E8277}"/>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476892" y="5303007"/>
            <a:ext cx="1080000" cy="480393"/>
          </a:xfrm>
          <a:prstGeom prst="rect">
            <a:avLst/>
          </a:prstGeom>
        </p:spPr>
      </p:pic>
      <p:pic>
        <p:nvPicPr>
          <p:cNvPr id="56" name="Imagen 55">
            <a:extLst>
              <a:ext uri="{FF2B5EF4-FFF2-40B4-BE49-F238E27FC236}">
                <a16:creationId xmlns:a16="http://schemas.microsoft.com/office/drawing/2014/main" id="{099F64C6-6CB5-451E-ADE7-AF9C589042AC}"/>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340036" y="5220312"/>
            <a:ext cx="1080000" cy="400633"/>
          </a:xfrm>
          <a:prstGeom prst="rect">
            <a:avLst/>
          </a:prstGeom>
        </p:spPr>
      </p:pic>
      <p:pic>
        <p:nvPicPr>
          <p:cNvPr id="60" name="Imagen 59">
            <a:extLst>
              <a:ext uri="{FF2B5EF4-FFF2-40B4-BE49-F238E27FC236}">
                <a16:creationId xmlns:a16="http://schemas.microsoft.com/office/drawing/2014/main" id="{30522CF3-09F1-46BE-A8A6-BFB4253E753D}"/>
              </a:ext>
            </a:extLst>
          </p:cNvPr>
          <p:cNvPicPr>
            <a:picLocks noChangeAspect="1"/>
          </p:cNvPicPr>
          <p:nvPr/>
        </p:nvPicPr>
        <p:blipFill rotWithShape="1">
          <a:blip r:embed="rId15"/>
          <a:srcRect l="3966" t="1436"/>
          <a:stretch/>
        </p:blipFill>
        <p:spPr>
          <a:xfrm>
            <a:off x="2523377" y="3396903"/>
            <a:ext cx="232784" cy="1260000"/>
          </a:xfrm>
          <a:prstGeom prst="rect">
            <a:avLst/>
          </a:prstGeom>
        </p:spPr>
      </p:pic>
      <p:pic>
        <p:nvPicPr>
          <p:cNvPr id="63" name="Imagen 62">
            <a:extLst>
              <a:ext uri="{FF2B5EF4-FFF2-40B4-BE49-F238E27FC236}">
                <a16:creationId xmlns:a16="http://schemas.microsoft.com/office/drawing/2014/main" id="{13F58DCF-04E3-48E5-B9D6-260D32E67727}"/>
              </a:ext>
            </a:extLst>
          </p:cNvPr>
          <p:cNvPicPr>
            <a:picLocks noChangeAspect="1"/>
          </p:cNvPicPr>
          <p:nvPr/>
        </p:nvPicPr>
        <p:blipFill>
          <a:blip r:embed="rId16"/>
          <a:stretch>
            <a:fillRect/>
          </a:stretch>
        </p:blipFill>
        <p:spPr>
          <a:xfrm>
            <a:off x="451950" y="3357993"/>
            <a:ext cx="262236" cy="1080000"/>
          </a:xfrm>
          <a:prstGeom prst="rect">
            <a:avLst/>
          </a:prstGeom>
        </p:spPr>
      </p:pic>
    </p:spTree>
    <p:extLst>
      <p:ext uri="{BB962C8B-B14F-4D97-AF65-F5344CB8AC3E}">
        <p14:creationId xmlns:p14="http://schemas.microsoft.com/office/powerpoint/2010/main" val="2684843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4" name="Título 3">
            <a:extLst>
              <a:ext uri="{FF2B5EF4-FFF2-40B4-BE49-F238E27FC236}">
                <a16:creationId xmlns:a16="http://schemas.microsoft.com/office/drawing/2014/main" id="{0CBE54E5-6487-462F-B1C6-F90F1F79F7AB}"/>
              </a:ext>
            </a:extLst>
          </p:cNvPr>
          <p:cNvSpPr>
            <a:spLocks noGrp="1"/>
          </p:cNvSpPr>
          <p:nvPr>
            <p:ph type="title"/>
          </p:nvPr>
        </p:nvSpPr>
        <p:spPr/>
        <p:txBody>
          <a:bodyPr>
            <a:normAutofit fontScale="90000"/>
          </a:bodyPr>
          <a:lstStyle/>
          <a:p>
            <a:r>
              <a:rPr lang="es-AR" dirty="0"/>
              <a:t>Formato del reporte de investigación</a:t>
            </a:r>
          </a:p>
        </p:txBody>
      </p:sp>
      <p:pic>
        <p:nvPicPr>
          <p:cNvPr id="16" name="Marcador de contenido 15">
            <a:extLst>
              <a:ext uri="{FF2B5EF4-FFF2-40B4-BE49-F238E27FC236}">
                <a16:creationId xmlns:a16="http://schemas.microsoft.com/office/drawing/2014/main" id="{F0C40BB5-BB69-4B77-81C9-F6F4614055D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63500" y="1564314"/>
            <a:ext cx="3960000" cy="2306627"/>
          </a:xfrm>
          <a:prstGeom prst="rect">
            <a:avLst/>
          </a:prstGeom>
        </p:spPr>
      </p:pic>
      <p:pic>
        <p:nvPicPr>
          <p:cNvPr id="17" name="Imagen 16">
            <a:extLst>
              <a:ext uri="{FF2B5EF4-FFF2-40B4-BE49-F238E27FC236}">
                <a16:creationId xmlns:a16="http://schemas.microsoft.com/office/drawing/2014/main" id="{CDB2952E-53F3-4845-AFC0-E96AD600D39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27120" y="2242853"/>
            <a:ext cx="3960000" cy="2372293"/>
          </a:xfrm>
          <a:prstGeom prst="rect">
            <a:avLst/>
          </a:prstGeom>
          <a:ln>
            <a:solidFill>
              <a:schemeClr val="bg1">
                <a:lumMod val="85000"/>
              </a:schemeClr>
            </a:solidFill>
          </a:ln>
        </p:spPr>
      </p:pic>
      <p:pic>
        <p:nvPicPr>
          <p:cNvPr id="18" name="Imagen 17">
            <a:extLst>
              <a:ext uri="{FF2B5EF4-FFF2-40B4-BE49-F238E27FC236}">
                <a16:creationId xmlns:a16="http://schemas.microsoft.com/office/drawing/2014/main" id="{1F424BB1-2134-4F6A-BB2C-41DA95A5D7D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119237" y="3677362"/>
            <a:ext cx="3960000" cy="2422700"/>
          </a:xfrm>
          <a:prstGeom prst="rect">
            <a:avLst/>
          </a:prstGeom>
          <a:ln>
            <a:solidFill>
              <a:schemeClr val="bg1">
                <a:lumMod val="85000"/>
              </a:schemeClr>
            </a:solidFill>
          </a:ln>
        </p:spPr>
      </p:pic>
      <p:grpSp>
        <p:nvGrpSpPr>
          <p:cNvPr id="21" name="Grupo 20">
            <a:extLst>
              <a:ext uri="{FF2B5EF4-FFF2-40B4-BE49-F238E27FC236}">
                <a16:creationId xmlns:a16="http://schemas.microsoft.com/office/drawing/2014/main" id="{3A737B26-F26D-4945-A7F4-6FF6FB583EEF}"/>
              </a:ext>
            </a:extLst>
          </p:cNvPr>
          <p:cNvGrpSpPr/>
          <p:nvPr/>
        </p:nvGrpSpPr>
        <p:grpSpPr>
          <a:xfrm>
            <a:off x="2636354" y="3136924"/>
            <a:ext cx="822463" cy="246221"/>
            <a:chOff x="2636354" y="3136924"/>
            <a:chExt cx="822463" cy="246221"/>
          </a:xfrm>
        </p:grpSpPr>
        <p:sp>
          <p:nvSpPr>
            <p:cNvPr id="19" name="Rectángulo 18">
              <a:extLst>
                <a:ext uri="{FF2B5EF4-FFF2-40B4-BE49-F238E27FC236}">
                  <a16:creationId xmlns:a16="http://schemas.microsoft.com/office/drawing/2014/main" id="{6FFAE286-4715-48B3-A3D0-F44C1E972CD2}"/>
                </a:ext>
              </a:extLst>
            </p:cNvPr>
            <p:cNvSpPr/>
            <p:nvPr/>
          </p:nvSpPr>
          <p:spPr>
            <a:xfrm>
              <a:off x="2853295" y="3211104"/>
              <a:ext cx="605522" cy="97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CuadroTexto 19">
              <a:extLst>
                <a:ext uri="{FF2B5EF4-FFF2-40B4-BE49-F238E27FC236}">
                  <a16:creationId xmlns:a16="http://schemas.microsoft.com/office/drawing/2014/main" id="{D711ABC4-9839-4A14-A2EF-3553FF9B7779}"/>
                </a:ext>
              </a:extLst>
            </p:cNvPr>
            <p:cNvSpPr txBox="1"/>
            <p:nvPr/>
          </p:nvSpPr>
          <p:spPr>
            <a:xfrm>
              <a:off x="2636354" y="3136924"/>
              <a:ext cx="250390" cy="246221"/>
            </a:xfrm>
            <a:prstGeom prst="rect">
              <a:avLst/>
            </a:prstGeom>
            <a:noFill/>
          </p:spPr>
          <p:txBody>
            <a:bodyPr wrap="none" rtlCol="0">
              <a:spAutoFit/>
            </a:bodyPr>
            <a:lstStyle/>
            <a:p>
              <a:r>
                <a:rPr lang="es-AR" sz="1000" dirty="0">
                  <a:solidFill>
                    <a:srgbClr val="FF0000"/>
                  </a:solidFill>
                </a:rPr>
                <a:t>1</a:t>
              </a:r>
            </a:p>
          </p:txBody>
        </p:sp>
      </p:grpSp>
      <p:grpSp>
        <p:nvGrpSpPr>
          <p:cNvPr id="28" name="Grupo 27">
            <a:extLst>
              <a:ext uri="{FF2B5EF4-FFF2-40B4-BE49-F238E27FC236}">
                <a16:creationId xmlns:a16="http://schemas.microsoft.com/office/drawing/2014/main" id="{CCC962B8-ECDD-4A1B-B668-0890D903CDBC}"/>
              </a:ext>
            </a:extLst>
          </p:cNvPr>
          <p:cNvGrpSpPr/>
          <p:nvPr/>
        </p:nvGrpSpPr>
        <p:grpSpPr>
          <a:xfrm>
            <a:off x="5308705" y="4956429"/>
            <a:ext cx="822463" cy="246221"/>
            <a:chOff x="5308705" y="4956429"/>
            <a:chExt cx="822463" cy="246221"/>
          </a:xfrm>
        </p:grpSpPr>
        <p:sp>
          <p:nvSpPr>
            <p:cNvPr id="23" name="Rectángulo 22">
              <a:extLst>
                <a:ext uri="{FF2B5EF4-FFF2-40B4-BE49-F238E27FC236}">
                  <a16:creationId xmlns:a16="http://schemas.microsoft.com/office/drawing/2014/main" id="{035C8FCE-26F0-4237-B83D-92F9FCE48CC4}"/>
                </a:ext>
              </a:extLst>
            </p:cNvPr>
            <p:cNvSpPr/>
            <p:nvPr/>
          </p:nvSpPr>
          <p:spPr>
            <a:xfrm>
              <a:off x="5525646" y="4993520"/>
              <a:ext cx="605522" cy="172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CuadroTexto 23">
              <a:extLst>
                <a:ext uri="{FF2B5EF4-FFF2-40B4-BE49-F238E27FC236}">
                  <a16:creationId xmlns:a16="http://schemas.microsoft.com/office/drawing/2014/main" id="{189D6724-9BD6-434D-A5B4-7C447D7FDFCE}"/>
                </a:ext>
              </a:extLst>
            </p:cNvPr>
            <p:cNvSpPr txBox="1"/>
            <p:nvPr/>
          </p:nvSpPr>
          <p:spPr>
            <a:xfrm>
              <a:off x="5308705" y="4956429"/>
              <a:ext cx="250390" cy="246221"/>
            </a:xfrm>
            <a:prstGeom prst="rect">
              <a:avLst/>
            </a:prstGeom>
            <a:noFill/>
          </p:spPr>
          <p:txBody>
            <a:bodyPr wrap="none" rtlCol="0">
              <a:spAutoFit/>
            </a:bodyPr>
            <a:lstStyle/>
            <a:p>
              <a:r>
                <a:rPr lang="es-AR" sz="1000" dirty="0">
                  <a:solidFill>
                    <a:srgbClr val="FF0000"/>
                  </a:solidFill>
                </a:rPr>
                <a:t>3</a:t>
              </a:r>
            </a:p>
          </p:txBody>
        </p:sp>
      </p:grpSp>
      <p:grpSp>
        <p:nvGrpSpPr>
          <p:cNvPr id="25" name="Grupo 24">
            <a:extLst>
              <a:ext uri="{FF2B5EF4-FFF2-40B4-BE49-F238E27FC236}">
                <a16:creationId xmlns:a16="http://schemas.microsoft.com/office/drawing/2014/main" id="{21A2DDCB-AC59-4117-831C-6AB6BBEB5780}"/>
              </a:ext>
            </a:extLst>
          </p:cNvPr>
          <p:cNvGrpSpPr/>
          <p:nvPr/>
        </p:nvGrpSpPr>
        <p:grpSpPr>
          <a:xfrm>
            <a:off x="3793644" y="3182778"/>
            <a:ext cx="822463" cy="246221"/>
            <a:chOff x="2636354" y="3136924"/>
            <a:chExt cx="822463" cy="246221"/>
          </a:xfrm>
        </p:grpSpPr>
        <p:sp>
          <p:nvSpPr>
            <p:cNvPr id="26" name="Rectángulo 25">
              <a:extLst>
                <a:ext uri="{FF2B5EF4-FFF2-40B4-BE49-F238E27FC236}">
                  <a16:creationId xmlns:a16="http://schemas.microsoft.com/office/drawing/2014/main" id="{C26195E1-A3AE-4951-B260-C1AB4AB7A842}"/>
                </a:ext>
              </a:extLst>
            </p:cNvPr>
            <p:cNvSpPr/>
            <p:nvPr/>
          </p:nvSpPr>
          <p:spPr>
            <a:xfrm>
              <a:off x="2853295" y="3211104"/>
              <a:ext cx="605522" cy="97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CuadroTexto 26">
              <a:extLst>
                <a:ext uri="{FF2B5EF4-FFF2-40B4-BE49-F238E27FC236}">
                  <a16:creationId xmlns:a16="http://schemas.microsoft.com/office/drawing/2014/main" id="{E1E755AF-1AE3-4DA7-8D5C-271767759640}"/>
                </a:ext>
              </a:extLst>
            </p:cNvPr>
            <p:cNvSpPr txBox="1"/>
            <p:nvPr/>
          </p:nvSpPr>
          <p:spPr>
            <a:xfrm>
              <a:off x="2636354" y="3136924"/>
              <a:ext cx="250390" cy="246221"/>
            </a:xfrm>
            <a:prstGeom prst="rect">
              <a:avLst/>
            </a:prstGeom>
            <a:noFill/>
          </p:spPr>
          <p:txBody>
            <a:bodyPr wrap="none" rtlCol="0">
              <a:spAutoFit/>
            </a:bodyPr>
            <a:lstStyle/>
            <a:p>
              <a:r>
                <a:rPr lang="es-AR" sz="1000" dirty="0">
                  <a:solidFill>
                    <a:srgbClr val="FF0000"/>
                  </a:solidFill>
                </a:rPr>
                <a:t>2</a:t>
              </a:r>
            </a:p>
          </p:txBody>
        </p:sp>
      </p:grpSp>
    </p:spTree>
    <p:extLst>
      <p:ext uri="{BB962C8B-B14F-4D97-AF65-F5344CB8AC3E}">
        <p14:creationId xmlns:p14="http://schemas.microsoft.com/office/powerpoint/2010/main" val="412317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Título 2">
            <a:extLst>
              <a:ext uri="{FF2B5EF4-FFF2-40B4-BE49-F238E27FC236}">
                <a16:creationId xmlns:a16="http://schemas.microsoft.com/office/drawing/2014/main" id="{578F67A0-C3BF-4B36-B0C0-720773AF6BC4}"/>
              </a:ext>
            </a:extLst>
          </p:cNvPr>
          <p:cNvSpPr>
            <a:spLocks noGrp="1"/>
          </p:cNvSpPr>
          <p:nvPr>
            <p:ph type="title" idx="4294967295"/>
          </p:nvPr>
        </p:nvSpPr>
        <p:spPr>
          <a:xfrm>
            <a:off x="0" y="847725"/>
            <a:ext cx="9144000" cy="552450"/>
          </a:xfrm>
        </p:spPr>
        <p:txBody>
          <a:bodyPr>
            <a:normAutofit fontScale="90000"/>
          </a:bodyPr>
          <a:lstStyle/>
          <a:p>
            <a:r>
              <a:rPr lang="es-AR" dirty="0"/>
              <a:t>Formato del reporte de investigación</a:t>
            </a:r>
          </a:p>
        </p:txBody>
      </p:sp>
      <p:pic>
        <p:nvPicPr>
          <p:cNvPr id="2" name="Imagen 1">
            <a:extLst>
              <a:ext uri="{FF2B5EF4-FFF2-40B4-BE49-F238E27FC236}">
                <a16:creationId xmlns:a16="http://schemas.microsoft.com/office/drawing/2014/main" id="{7202CBFB-E8FC-4CA3-84D9-492B2AD9ADFB}"/>
              </a:ext>
            </a:extLst>
          </p:cNvPr>
          <p:cNvPicPr>
            <a:picLocks noChangeAspect="1"/>
          </p:cNvPicPr>
          <p:nvPr/>
        </p:nvPicPr>
        <p:blipFill rotWithShape="1">
          <a:blip r:embed="rId3"/>
          <a:srcRect t="16196" r="28778" b="8420"/>
          <a:stretch/>
        </p:blipFill>
        <p:spPr>
          <a:xfrm>
            <a:off x="368300" y="1690322"/>
            <a:ext cx="3960000" cy="2357650"/>
          </a:xfrm>
          <a:prstGeom prst="rect">
            <a:avLst/>
          </a:prstGeom>
          <a:ln>
            <a:solidFill>
              <a:schemeClr val="bg1">
                <a:lumMod val="85000"/>
              </a:schemeClr>
            </a:solidFill>
          </a:ln>
        </p:spPr>
      </p:pic>
      <p:pic>
        <p:nvPicPr>
          <p:cNvPr id="4" name="Imagen 3">
            <a:extLst>
              <a:ext uri="{FF2B5EF4-FFF2-40B4-BE49-F238E27FC236}">
                <a16:creationId xmlns:a16="http://schemas.microsoft.com/office/drawing/2014/main" id="{9593E495-CCE9-447C-8EE7-9C964C68D8A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60240" y="3158707"/>
            <a:ext cx="3960000" cy="2374943"/>
          </a:xfrm>
          <a:prstGeom prst="rect">
            <a:avLst/>
          </a:prstGeom>
          <a:ln>
            <a:solidFill>
              <a:schemeClr val="bg1">
                <a:lumMod val="85000"/>
              </a:schemeClr>
            </a:solidFill>
          </a:ln>
        </p:spPr>
      </p:pic>
      <p:sp>
        <p:nvSpPr>
          <p:cNvPr id="14" name="Rectángulo 13">
            <a:extLst>
              <a:ext uri="{FF2B5EF4-FFF2-40B4-BE49-F238E27FC236}">
                <a16:creationId xmlns:a16="http://schemas.microsoft.com/office/drawing/2014/main" id="{AF955315-2AD9-483A-B2E7-7C0E92A655F2}"/>
              </a:ext>
            </a:extLst>
          </p:cNvPr>
          <p:cNvSpPr/>
          <p:nvPr/>
        </p:nvSpPr>
        <p:spPr>
          <a:xfrm>
            <a:off x="3527228" y="2726241"/>
            <a:ext cx="352248" cy="97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CuadroTexto 15">
            <a:extLst>
              <a:ext uri="{FF2B5EF4-FFF2-40B4-BE49-F238E27FC236}">
                <a16:creationId xmlns:a16="http://schemas.microsoft.com/office/drawing/2014/main" id="{AF49ABB8-3DAF-4C1A-9BB7-00E899CB2A2E}"/>
              </a:ext>
            </a:extLst>
          </p:cNvPr>
          <p:cNvSpPr txBox="1"/>
          <p:nvPr/>
        </p:nvSpPr>
        <p:spPr>
          <a:xfrm>
            <a:off x="3830239" y="2652061"/>
            <a:ext cx="1851789" cy="246221"/>
          </a:xfrm>
          <a:prstGeom prst="rect">
            <a:avLst/>
          </a:prstGeom>
          <a:noFill/>
        </p:spPr>
        <p:txBody>
          <a:bodyPr wrap="none" rtlCol="0">
            <a:spAutoFit/>
          </a:bodyPr>
          <a:lstStyle/>
          <a:p>
            <a:r>
              <a:rPr lang="es-AR" sz="1000" dirty="0">
                <a:solidFill>
                  <a:srgbClr val="FF0000"/>
                </a:solidFill>
              </a:rPr>
              <a:t>4 – Descargar la guía en español</a:t>
            </a:r>
          </a:p>
        </p:txBody>
      </p:sp>
      <p:sp>
        <p:nvSpPr>
          <p:cNvPr id="17" name="Rectángulo 16">
            <a:extLst>
              <a:ext uri="{FF2B5EF4-FFF2-40B4-BE49-F238E27FC236}">
                <a16:creationId xmlns:a16="http://schemas.microsoft.com/office/drawing/2014/main" id="{A2DE7AD4-8A31-49FF-B2C6-24C1E8A3EF7E}"/>
              </a:ext>
            </a:extLst>
          </p:cNvPr>
          <p:cNvSpPr/>
          <p:nvPr/>
        </p:nvSpPr>
        <p:spPr>
          <a:xfrm>
            <a:off x="6660367" y="5154481"/>
            <a:ext cx="476642" cy="97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CuadroTexto 5">
            <a:extLst>
              <a:ext uri="{FF2B5EF4-FFF2-40B4-BE49-F238E27FC236}">
                <a16:creationId xmlns:a16="http://schemas.microsoft.com/office/drawing/2014/main" id="{200F5BC8-F78D-4B52-B499-3A2EB0A71C76}"/>
              </a:ext>
            </a:extLst>
          </p:cNvPr>
          <p:cNvSpPr txBox="1"/>
          <p:nvPr/>
        </p:nvSpPr>
        <p:spPr>
          <a:xfrm>
            <a:off x="63500" y="5621838"/>
            <a:ext cx="9055171" cy="369332"/>
          </a:xfrm>
          <a:prstGeom prst="rect">
            <a:avLst/>
          </a:prstGeom>
          <a:noFill/>
        </p:spPr>
        <p:txBody>
          <a:bodyPr wrap="none" rtlCol="0">
            <a:spAutoFit/>
          </a:bodyPr>
          <a:lstStyle/>
          <a:p>
            <a:r>
              <a:rPr lang="es-AR" b="1" dirty="0"/>
              <a:t>Otra opción: </a:t>
            </a:r>
            <a:r>
              <a:rPr lang="es-AR" dirty="0"/>
              <a:t>Hacer clic con el botón derecho en cualquier sitio y seleccionar </a:t>
            </a:r>
            <a:r>
              <a:rPr lang="es-AR" dirty="0">
                <a:solidFill>
                  <a:srgbClr val="FF0000"/>
                </a:solidFill>
              </a:rPr>
              <a:t>Traducir al español</a:t>
            </a:r>
          </a:p>
        </p:txBody>
      </p:sp>
      <p:cxnSp>
        <p:nvCxnSpPr>
          <p:cNvPr id="18" name="Conector recto de flecha 17">
            <a:extLst>
              <a:ext uri="{FF2B5EF4-FFF2-40B4-BE49-F238E27FC236}">
                <a16:creationId xmlns:a16="http://schemas.microsoft.com/office/drawing/2014/main" id="{ACDDD4C4-44A5-43C5-803E-B2E8EDA37D28}"/>
              </a:ext>
            </a:extLst>
          </p:cNvPr>
          <p:cNvCxnSpPr/>
          <p:nvPr/>
        </p:nvCxnSpPr>
        <p:spPr>
          <a:xfrm flipH="1" flipV="1">
            <a:off x="7137009" y="5203412"/>
            <a:ext cx="1031631" cy="418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19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 name="Imagen 6">
            <a:extLst>
              <a:ext uri="{FF2B5EF4-FFF2-40B4-BE49-F238E27FC236}">
                <a16:creationId xmlns:a16="http://schemas.microsoft.com/office/drawing/2014/main" id="{4B102B7A-8DD6-44BE-86AE-63EFD9447430}"/>
              </a:ext>
            </a:extLst>
          </p:cNvPr>
          <p:cNvPicPr>
            <a:picLocks noChangeAspect="1"/>
          </p:cNvPicPr>
          <p:nvPr/>
        </p:nvPicPr>
        <p:blipFill>
          <a:blip r:embed="rId3"/>
          <a:stretch>
            <a:fillRect/>
          </a:stretch>
        </p:blipFill>
        <p:spPr>
          <a:xfrm>
            <a:off x="66666" y="947713"/>
            <a:ext cx="4505334" cy="4962574"/>
          </a:xfrm>
          <a:prstGeom prst="rect">
            <a:avLst/>
          </a:prstGeom>
        </p:spPr>
      </p:pic>
      <p:pic>
        <p:nvPicPr>
          <p:cNvPr id="11" name="Imagen 10">
            <a:extLst>
              <a:ext uri="{FF2B5EF4-FFF2-40B4-BE49-F238E27FC236}">
                <a16:creationId xmlns:a16="http://schemas.microsoft.com/office/drawing/2014/main" id="{5B7AB45B-6B2F-4EED-8DA1-F19FD3AF54B7}"/>
              </a:ext>
            </a:extLst>
          </p:cNvPr>
          <p:cNvPicPr>
            <a:picLocks noChangeAspect="1"/>
          </p:cNvPicPr>
          <p:nvPr/>
        </p:nvPicPr>
        <p:blipFill>
          <a:blip r:embed="rId4"/>
          <a:stretch>
            <a:fillRect/>
          </a:stretch>
        </p:blipFill>
        <p:spPr>
          <a:xfrm>
            <a:off x="4572000" y="1610483"/>
            <a:ext cx="4499238" cy="2664183"/>
          </a:xfrm>
          <a:prstGeom prst="rect">
            <a:avLst/>
          </a:prstGeom>
        </p:spPr>
      </p:pic>
      <p:sp>
        <p:nvSpPr>
          <p:cNvPr id="13" name="Rectángulo 12">
            <a:extLst>
              <a:ext uri="{FF2B5EF4-FFF2-40B4-BE49-F238E27FC236}">
                <a16:creationId xmlns:a16="http://schemas.microsoft.com/office/drawing/2014/main" id="{EC628230-BB83-4E03-94F5-7F458C139C19}"/>
              </a:ext>
            </a:extLst>
          </p:cNvPr>
          <p:cNvSpPr/>
          <p:nvPr/>
        </p:nvSpPr>
        <p:spPr>
          <a:xfrm>
            <a:off x="5771834" y="4878185"/>
            <a:ext cx="2311723" cy="369332"/>
          </a:xfrm>
          <a:prstGeom prst="rect">
            <a:avLst/>
          </a:prstGeom>
        </p:spPr>
        <p:txBody>
          <a:bodyPr wrap="none">
            <a:spAutoFit/>
          </a:bodyPr>
          <a:lstStyle/>
          <a:p>
            <a:r>
              <a:rPr lang="es-AR" dirty="0">
                <a:hlinkClick r:id="rId5"/>
              </a:rPr>
              <a:t>https://bit.ly/341hDoI</a:t>
            </a:r>
            <a:r>
              <a:rPr lang="es-AR" dirty="0"/>
              <a:t> </a:t>
            </a:r>
          </a:p>
        </p:txBody>
      </p:sp>
    </p:spTree>
    <p:extLst>
      <p:ext uri="{BB962C8B-B14F-4D97-AF65-F5344CB8AC3E}">
        <p14:creationId xmlns:p14="http://schemas.microsoft.com/office/powerpoint/2010/main" val="2049891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FINAL-GLE-PPT-Template-4-7-18" id="{9F70775C-F13E-E941-B1E9-2D6A374B5270}" vid="{AE9F6A78-1AD1-B24C-BD4C-353820AC19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14762</TotalTime>
  <Words>3650</Words>
  <Application>Microsoft Office PowerPoint</Application>
  <PresentationFormat>Presentación en pantalla (4:3)</PresentationFormat>
  <Paragraphs>405</Paragraphs>
  <Slides>52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Arial</vt:lpstr>
      <vt:lpstr>Calibri</vt:lpstr>
      <vt:lpstr>Candara</vt:lpstr>
      <vt:lpstr>Office Theme</vt:lpstr>
      <vt:lpstr>Webinar 6 – Redacción del reporte de investigación.</vt:lpstr>
      <vt:lpstr>Ana B. Prieto, MSc.</vt:lpstr>
      <vt:lpstr>Presentación de PowerPoint</vt:lpstr>
      <vt:lpstr>Webinar 6 – Redacción del reporte de investigación.</vt:lpstr>
      <vt:lpstr>2020 GLOBE International Virtual Science Symposium - IVSS </vt:lpstr>
      <vt:lpstr>Presentación de PowerPoint</vt:lpstr>
      <vt:lpstr>Formato del reporte de investigación</vt:lpstr>
      <vt:lpstr>Formato del reporte de investigación</vt:lpstr>
      <vt:lpstr>Presentación de PowerPoint</vt:lpstr>
      <vt:lpstr>Cantidad de palabras</vt:lpstr>
      <vt:lpstr>Cantidad de palabras y caracteres (con o sin espacios)</vt:lpstr>
      <vt:lpstr>Plantillas prediseñadas (Template) para elaborar el Reporte de Investigación</vt:lpstr>
      <vt:lpstr>Resumen</vt:lpstr>
      <vt:lpstr>Título</vt:lpstr>
      <vt:lpstr>Título y tabla de contenido o sumario</vt:lpstr>
      <vt:lpstr>Preguntas de Investigación e hipótesis:</vt:lpstr>
      <vt:lpstr>Introducción: antecedentes de información</vt:lpstr>
      <vt:lpstr>Introducción: antecedentes de información</vt:lpstr>
      <vt:lpstr>¿Cómo pongo la idea para que no sea plagio? – Parafraseando al autor</vt:lpstr>
      <vt:lpstr>¿Cómo pongo la idea para que no sea plagio? – Parafraseando al autor</vt:lpstr>
      <vt:lpstr>Detectores de plagio online</vt:lpstr>
      <vt:lpstr>¿Cómo comprobar la eficiencia de detectores de plagio? </vt:lpstr>
      <vt:lpstr>¿Cómo comprobar su eficiencia? - Plagium</vt:lpstr>
      <vt:lpstr>¿Cómo comprobar su eficiencia? - Plagium</vt:lpstr>
      <vt:lpstr>¿Cómo comprobar su eficiencia? - Plagium </vt:lpstr>
      <vt:lpstr>¿Cómo comprobar su eficiencia? </vt:lpstr>
      <vt:lpstr>¿Cómo comprobar su eficiencia? –  Free Online Plagiarism Checker Tool </vt:lpstr>
      <vt:lpstr>¿Cómo comprobar su eficiencia? –  Free Online Plagiarism Checker Tool </vt:lpstr>
      <vt:lpstr>¿Cómo comprobar su eficiencia? –  Free Online Plagiarism Checker Tool </vt:lpstr>
      <vt:lpstr>Detectar plagio con Google</vt:lpstr>
      <vt:lpstr>¿Dónde buscar información científica?</vt:lpstr>
      <vt:lpstr>Citas bibliográficas - Estilos</vt:lpstr>
      <vt:lpstr>¿Cómo citar en el texto y en la bibliografía? Normas APA</vt:lpstr>
      <vt:lpstr>Citas automáticas</vt:lpstr>
      <vt:lpstr>Citas automáticas con Cite This For Me</vt:lpstr>
      <vt:lpstr>Materiales y métodos</vt:lpstr>
      <vt:lpstr>Materiales y métodos</vt:lpstr>
      <vt:lpstr>Resultados</vt:lpstr>
      <vt:lpstr>Resultados</vt:lpstr>
      <vt:lpstr>Elegir lo mejor</vt:lpstr>
      <vt:lpstr>Partes de una tabla </vt:lpstr>
      <vt:lpstr>Figuras</vt:lpstr>
      <vt:lpstr>Palabras</vt:lpstr>
      <vt:lpstr>Consejos</vt:lpstr>
      <vt:lpstr>Discusión</vt:lpstr>
      <vt:lpstr>Discusión</vt:lpstr>
      <vt:lpstr>Discusión</vt:lpstr>
      <vt:lpstr>Conclusión</vt:lpstr>
      <vt:lpstr>Agradecimientos</vt:lpstr>
      <vt:lpstr>Referencias Bibliográficas</vt:lpstr>
      <vt:lpstr>Herramienta para acortar links</vt:lpstr>
      <vt:lpstr>Rúbricas  https://bit.ly/33ZU5QP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ana prieto</cp:lastModifiedBy>
  <cp:revision>499</cp:revision>
  <cp:lastPrinted>2018-04-07T17:52:28Z</cp:lastPrinted>
  <dcterms:created xsi:type="dcterms:W3CDTF">2019-01-21T00:24:29Z</dcterms:created>
  <dcterms:modified xsi:type="dcterms:W3CDTF">2019-10-25T15:01:54Z</dcterms:modified>
</cp:coreProperties>
</file>