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85" r:id="rId4"/>
    <p:sldId id="286" r:id="rId5"/>
    <p:sldId id="287" r:id="rId6"/>
    <p:sldId id="288" r:id="rId7"/>
    <p:sldId id="289" r:id="rId8"/>
    <p:sldId id="290" r:id="rId9"/>
    <p:sldId id="292" r:id="rId10"/>
    <p:sldId id="291" r:id="rId11"/>
    <p:sldId id="293" r:id="rId12"/>
    <p:sldId id="294" r:id="rId13"/>
    <p:sldId id="296" r:id="rId14"/>
    <p:sldId id="298" r:id="rId15"/>
    <p:sldId id="297" r:id="rId16"/>
    <p:sldId id="304" r:id="rId17"/>
    <p:sldId id="295" r:id="rId18"/>
    <p:sldId id="303" r:id="rId19"/>
    <p:sldId id="305" r:id="rId20"/>
    <p:sldId id="306" r:id="rId21"/>
    <p:sldId id="299" r:id="rId22"/>
    <p:sldId id="300" r:id="rId23"/>
    <p:sldId id="301" r:id="rId24"/>
    <p:sldId id="308" r:id="rId25"/>
    <p:sldId id="307" r:id="rId26"/>
    <p:sldId id="302" r:id="rId27"/>
    <p:sldId id="309" r:id="rId28"/>
    <p:sldId id="311" r:id="rId29"/>
    <p:sldId id="310" r:id="rId30"/>
    <p:sldId id="283" r:id="rId31"/>
    <p:sldId id="284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18"/>
    <p:restoredTop sz="94643"/>
  </p:normalViewPr>
  <p:slideViewPr>
    <p:cSldViewPr snapToGrid="0">
      <p:cViewPr varScale="1">
        <p:scale>
          <a:sx n="109" d="100"/>
          <a:sy n="109" d="100"/>
        </p:scale>
        <p:origin x="20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5190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48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343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3249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4254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8073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0704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9974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7237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737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6807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4109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4695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1242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963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1190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0924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556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82327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79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51405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13" name="Google Shape;4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21" name="Google Shape;4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5450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2579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7348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8534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2678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723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uFillTx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uFillTx/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uFillTx/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uFillTx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  <a:uFillTx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uFillTx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uFillTx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uFillTx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uFillTx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uFillTx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uFillTx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uFillTx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uFillTx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uFillTx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uFillTx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uFillTx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uFillTx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uFillTx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uFillTx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m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.nasa.gov/33A02qn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.pn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.pn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go.nasa.gov/33LrjF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.nasa.gov/33zfL7I" TargetMode="External"/><Relationship Id="rId5" Type="http://schemas.openxmlformats.org/officeDocument/2006/relationships/hyperlink" Target="https://go.nasa.gov/3knvbDc" TargetMode="Externa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aspbooks.org/a/volumes/article_details/?paper_id=38797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.nasa.gov/3iu0ECW" TargetMode="External"/><Relationship Id="rId5" Type="http://schemas.openxmlformats.org/officeDocument/2006/relationships/hyperlink" Target="https://observer.globe.gov/eclipse" TargetMode="Externa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spbooks.org/a/volumes/article_details/?paper_id=38798" TargetMode="External"/><Relationship Id="rId5" Type="http://schemas.openxmlformats.org/officeDocument/2006/relationships/hyperlink" Target="https://doi.org/10.1175/JAMC-D-18-0297.1" TargetMode="Externa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NASA_es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facebook.com/NASAe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sts.nasa.gov/mailman/listinfo/nasa-es" TargetMode="External"/><Relationship Id="rId5" Type="http://schemas.openxmlformats.org/officeDocument/2006/relationships/hyperlink" Target="https://ciencia.nasa.gov/" TargetMode="External"/><Relationship Id="rId10" Type="http://schemas.openxmlformats.org/officeDocument/2006/relationships/hyperlink" Target="https://youtube.com/NASA_es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://www.instagram.com/nasa_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yiNF1PEV5f8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subTitle" idx="1"/>
          </p:nvPr>
        </p:nvSpPr>
        <p:spPr>
          <a:xfrm>
            <a:off x="1433546" y="1446141"/>
            <a:ext cx="9144000" cy="40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dirty="0">
                <a:uFillTx/>
              </a:rPr>
              <a:t>Clase 1</a:t>
            </a:r>
            <a:endParaRPr dirty="0">
              <a:uFillTx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83045"/>
            <a:ext cx="12192000" cy="117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64371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99587" y="1216590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</a:rPr>
              <a:t>Clase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3DD8CF7-A61C-A44D-A98A-F5437B5AF0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561" y="3429001"/>
            <a:ext cx="6107158" cy="235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Observando el Sol sin Peligro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764169" y="1419140"/>
            <a:ext cx="562298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b="1" dirty="0"/>
              <a:t>CUIDADO! </a:t>
            </a:r>
            <a:r>
              <a:rPr lang="en-US" sz="1800" dirty="0" err="1"/>
              <a:t>Nunca</a:t>
            </a:r>
            <a:r>
              <a:rPr lang="en-US" sz="1800" dirty="0"/>
              <a:t> mire </a:t>
            </a:r>
            <a:r>
              <a:rPr lang="en-US" sz="1800" dirty="0" err="1"/>
              <a:t>directamente</a:t>
            </a:r>
            <a:r>
              <a:rPr lang="en-US" sz="1800" dirty="0"/>
              <a:t> al  Sol sin </a:t>
            </a:r>
            <a:r>
              <a:rPr lang="en-US" sz="1800" dirty="0" err="1"/>
              <a:t>proteger</a:t>
            </a:r>
            <a:r>
              <a:rPr lang="en-US" sz="1800" dirty="0"/>
              <a:t> sus </a:t>
            </a:r>
            <a:r>
              <a:rPr lang="en-US" sz="1800" dirty="0" err="1"/>
              <a:t>ojos</a:t>
            </a:r>
            <a:r>
              <a:rPr lang="en-US" sz="1800" dirty="0"/>
              <a:t>. </a:t>
            </a:r>
            <a:r>
              <a:rPr lang="en-US" sz="1800" dirty="0" err="1"/>
              <a:t>Podría</a:t>
            </a:r>
            <a:r>
              <a:rPr lang="en-US" sz="1800" dirty="0"/>
              <a:t> </a:t>
            </a:r>
            <a:r>
              <a:rPr lang="en-US" sz="1800" dirty="0" err="1"/>
              <a:t>herir</a:t>
            </a:r>
            <a:r>
              <a:rPr lang="en-US" sz="1800" dirty="0"/>
              <a:t> sus </a:t>
            </a:r>
            <a:r>
              <a:rPr lang="en-US" sz="1800" dirty="0" err="1"/>
              <a:t>ojos</a:t>
            </a:r>
            <a:r>
              <a:rPr lang="en-US" sz="1800" dirty="0"/>
              <a:t> </a:t>
            </a:r>
            <a:r>
              <a:rPr lang="en-US" sz="1800" b="1" i="1" u="sng" dirty="0" err="1"/>
              <a:t>seriamente</a:t>
            </a:r>
            <a:r>
              <a:rPr lang="en-US" sz="1800" dirty="0"/>
              <a:t>.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E0327370-DE20-9B4E-A8A1-D8374E9D74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8035" y="2342429"/>
            <a:ext cx="3206750" cy="89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01D4EB9A-3881-BF42-8525-E3C1B58FF21F}"/>
              </a:ext>
            </a:extLst>
          </p:cNvPr>
          <p:cNvSpPr>
            <a:spLocks/>
          </p:cNvSpPr>
          <p:nvPr/>
        </p:nvSpPr>
        <p:spPr>
          <a:xfrm>
            <a:off x="1239313" y="3263771"/>
            <a:ext cx="194910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 err="1"/>
              <a:t>Vea</a:t>
            </a:r>
            <a:r>
              <a:rPr lang="en-US" dirty="0"/>
              <a:t> el eclipse con </a:t>
            </a:r>
            <a:r>
              <a:rPr lang="en-US" dirty="0" err="1"/>
              <a:t>gafas</a:t>
            </a:r>
            <a:r>
              <a:rPr lang="en-US" dirty="0"/>
              <a:t> </a:t>
            </a:r>
            <a:r>
              <a:rPr lang="en-US" dirty="0" err="1"/>
              <a:t>especiales</a:t>
            </a:r>
            <a:r>
              <a:rPr lang="en-US" dirty="0"/>
              <a:t>  para eclipses.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9;p3">
            <a:extLst>
              <a:ext uri="{FF2B5EF4-FFF2-40B4-BE49-F238E27FC236}">
                <a16:creationId xmlns:a16="http://schemas.microsoft.com/office/drawing/2014/main" id="{60D2D534-ED99-3445-92B1-2B63DA14287D}"/>
              </a:ext>
            </a:extLst>
          </p:cNvPr>
          <p:cNvSpPr>
            <a:spLocks/>
          </p:cNvSpPr>
          <p:nvPr/>
        </p:nvSpPr>
        <p:spPr>
          <a:xfrm>
            <a:off x="2978034" y="3193395"/>
            <a:ext cx="194910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/>
              <a:t>Las </a:t>
            </a:r>
            <a:r>
              <a:rPr lang="en-US" dirty="0" err="1"/>
              <a:t>gafas</a:t>
            </a:r>
            <a:r>
              <a:rPr lang="en-US" dirty="0"/>
              <a:t> de sol communes no son </a:t>
            </a:r>
            <a:r>
              <a:rPr lang="en-US" dirty="0" err="1"/>
              <a:t>seguras</a:t>
            </a:r>
            <a:r>
              <a:rPr lang="en-US" dirty="0"/>
              <a:t> para </a:t>
            </a:r>
            <a:r>
              <a:rPr lang="en-US" dirty="0" err="1"/>
              <a:t>ver</a:t>
            </a:r>
            <a:r>
              <a:rPr lang="en-US" dirty="0"/>
              <a:t> el eclipse.</a:t>
            </a: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C8D86-033E-1B46-90B9-896B9044C9F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714" y="538685"/>
            <a:ext cx="4230944" cy="2654710"/>
          </a:xfrm>
          <a:prstGeom prst="rect">
            <a:avLst/>
          </a:prstGeom>
        </p:spPr>
      </p:pic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000DFF44-1988-334D-AE5E-FD8D4F7FD81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732" y="3687702"/>
            <a:ext cx="3901274" cy="19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56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57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La recopilación de datos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962891" y="1792605"/>
            <a:ext cx="609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Texto</a:t>
            </a: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73F96-D257-9342-BF97-8211BC7693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52" y="1395655"/>
            <a:ext cx="3324057" cy="16204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30FC721-0D62-6947-94DC-10377BC07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0657" y="697516"/>
            <a:ext cx="1460119" cy="219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206E9F-27EE-9A4A-B205-DD3EE20A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163" y="609273"/>
            <a:ext cx="1203063" cy="120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385624-78C4-7744-91D0-75E0E00F89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99" y="3269454"/>
            <a:ext cx="5944996" cy="245222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1F0635C-8C2F-1247-8236-AFAC23206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7153" y="1265258"/>
            <a:ext cx="2347596" cy="41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0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Empieza: Configuraciones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5905015" y="1579158"/>
            <a:ext cx="426256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Tipos de termómetros: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2800" dirty="0">
                <a:solidFill>
                  <a:srgbClr val="3E3E3E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Llena de líquido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28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Digital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2800" dirty="0">
                <a:solidFill>
                  <a:srgbClr val="3E3E3E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Estación meteorológica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ES" sz="28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Otro</a:t>
            </a:r>
            <a:endParaRPr sz="2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64F813-F045-B14D-990C-76D9B9140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052" y="1374442"/>
            <a:ext cx="3290498" cy="43497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73B673-001C-5A4F-99CE-629C565AC375}"/>
              </a:ext>
            </a:extLst>
          </p:cNvPr>
          <p:cNvSpPr/>
          <p:nvPr/>
        </p:nvSpPr>
        <p:spPr>
          <a:xfrm>
            <a:off x="2235348" y="1945741"/>
            <a:ext cx="3290498" cy="10567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4C43F8-34B7-7945-AD67-AEAFB95C5A42}"/>
              </a:ext>
            </a:extLst>
          </p:cNvPr>
          <p:cNvSpPr/>
          <p:nvPr/>
        </p:nvSpPr>
        <p:spPr>
          <a:xfrm>
            <a:off x="2235348" y="2968625"/>
            <a:ext cx="3290498" cy="8868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8C8963-CE97-294F-8639-9FA0ADC5DCAF}"/>
              </a:ext>
            </a:extLst>
          </p:cNvPr>
          <p:cNvSpPr/>
          <p:nvPr/>
        </p:nvSpPr>
        <p:spPr>
          <a:xfrm>
            <a:off x="2202609" y="3857937"/>
            <a:ext cx="3290498" cy="8868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436B7E-00E0-AD41-972A-4EC49652E285}"/>
              </a:ext>
            </a:extLst>
          </p:cNvPr>
          <p:cNvSpPr/>
          <p:nvPr/>
        </p:nvSpPr>
        <p:spPr>
          <a:xfrm>
            <a:off x="2210814" y="4646269"/>
            <a:ext cx="3290498" cy="8868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7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Tipos de termómetros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AAA01BA9-B290-884D-89DC-D947D685D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409" y="1265258"/>
            <a:ext cx="8057181" cy="4513766"/>
          </a:xfrm>
          <a:prstGeom prst="rect">
            <a:avLst/>
          </a:prstGeom>
        </p:spPr>
      </p:pic>
      <p:sp>
        <p:nvSpPr>
          <p:cNvPr id="2" name="Flat liquid">
            <a:extLst>
              <a:ext uri="{FF2B5EF4-FFF2-40B4-BE49-F238E27FC236}">
                <a16:creationId xmlns:a16="http://schemas.microsoft.com/office/drawing/2014/main" id="{DD55DBE2-CF82-6B41-90A0-B3145828CFFE}"/>
              </a:ext>
            </a:extLst>
          </p:cNvPr>
          <p:cNvSpPr/>
          <p:nvPr/>
        </p:nvSpPr>
        <p:spPr>
          <a:xfrm>
            <a:off x="4408227" y="1856096"/>
            <a:ext cx="1214651" cy="26067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urple liquid">
            <a:extLst>
              <a:ext uri="{FF2B5EF4-FFF2-40B4-BE49-F238E27FC236}">
                <a16:creationId xmlns:a16="http://schemas.microsoft.com/office/drawing/2014/main" id="{1637B9DB-9311-0043-8876-F5A3DC010C4F}"/>
              </a:ext>
            </a:extLst>
          </p:cNvPr>
          <p:cNvSpPr/>
          <p:nvPr/>
        </p:nvSpPr>
        <p:spPr>
          <a:xfrm>
            <a:off x="6659082" y="2173876"/>
            <a:ext cx="1214651" cy="26067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Kestral">
            <a:extLst>
              <a:ext uri="{FF2B5EF4-FFF2-40B4-BE49-F238E27FC236}">
                <a16:creationId xmlns:a16="http://schemas.microsoft.com/office/drawing/2014/main" id="{76D134A2-49A2-014D-84FA-78F2FEC8E5BC}"/>
              </a:ext>
            </a:extLst>
          </p:cNvPr>
          <p:cNvSpPr/>
          <p:nvPr/>
        </p:nvSpPr>
        <p:spPr>
          <a:xfrm>
            <a:off x="3742463" y="2023504"/>
            <a:ext cx="1214651" cy="26067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gital big">
            <a:extLst>
              <a:ext uri="{FF2B5EF4-FFF2-40B4-BE49-F238E27FC236}">
                <a16:creationId xmlns:a16="http://schemas.microsoft.com/office/drawing/2014/main" id="{2EB10EE4-C7A7-BA4C-A0D3-FCBDD8E7FAA9}"/>
              </a:ext>
            </a:extLst>
          </p:cNvPr>
          <p:cNvSpPr/>
          <p:nvPr/>
        </p:nvSpPr>
        <p:spPr>
          <a:xfrm>
            <a:off x="5459735" y="1785001"/>
            <a:ext cx="1564788" cy="32879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gital small">
            <a:extLst>
              <a:ext uri="{FF2B5EF4-FFF2-40B4-BE49-F238E27FC236}">
                <a16:creationId xmlns:a16="http://schemas.microsoft.com/office/drawing/2014/main" id="{28A59736-CC76-7B4D-99BB-CB9A06486135}"/>
              </a:ext>
            </a:extLst>
          </p:cNvPr>
          <p:cNvSpPr/>
          <p:nvPr/>
        </p:nvSpPr>
        <p:spPr>
          <a:xfrm>
            <a:off x="7297932" y="3094118"/>
            <a:ext cx="1214651" cy="16864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d thermo">
            <a:extLst>
              <a:ext uri="{FF2B5EF4-FFF2-40B4-BE49-F238E27FC236}">
                <a16:creationId xmlns:a16="http://schemas.microsoft.com/office/drawing/2014/main" id="{7BE2EFB5-E1B9-4249-88DC-22FBB275DED9}"/>
              </a:ext>
            </a:extLst>
          </p:cNvPr>
          <p:cNvSpPr/>
          <p:nvPr/>
        </p:nvSpPr>
        <p:spPr>
          <a:xfrm>
            <a:off x="2761440" y="2190912"/>
            <a:ext cx="1214651" cy="26067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lack meat thermo">
            <a:extLst>
              <a:ext uri="{FF2B5EF4-FFF2-40B4-BE49-F238E27FC236}">
                <a16:creationId xmlns:a16="http://schemas.microsoft.com/office/drawing/2014/main" id="{4E80DCC7-5DFE-A943-9615-6A6C0FCC14A1}"/>
              </a:ext>
            </a:extLst>
          </p:cNvPr>
          <p:cNvSpPr/>
          <p:nvPr/>
        </p:nvSpPr>
        <p:spPr>
          <a:xfrm>
            <a:off x="7771918" y="2892299"/>
            <a:ext cx="1564788" cy="28105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7" y="680483"/>
            <a:ext cx="314360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Pruebas de los termómetros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https://lh3.googleusercontent.com/52PrCYQRVuH_JB8GyOFf2RpRtg33PuzzEe9hQO7isSeXecNhjq4DJ9c7HxzvB8QBqOTbn9Gx-VnC_0wRp_owioiCk9uLJ26v-uwigAn8XKsLYyi0jODA7D1x3joqUVBlDrcTt9Ck6_7fAf2SZW1y3mIoCGuRqbxqarVnBUY20w8RCDUKC9mOMXTtTebt1DF2ECl0LAMsSg01oazBTtrJM4dTobXh4g6qiXQ12VJOoYs5gBtCxj689ShRt8nQqw1O978K4ZJT99PudzI-GFhZ71zA0fHLmyreisnN-pWHCOU5lH7-0KN4uNzG0rLzjKoTh5pfRt4AsK8nLzg0Gcb7vVN1LXtsxCrv6WHGDrLncC9g_5GCXna57xsKfCGQvUokOUttBupPA9zxWnyZXOpWzzp-x3Z_KShHd8lWXOveWnLwiuXLQfGGaQ6FDpSFu-VlpkXmyW83T3EfqToq1c5QRvgkz5YK39PIgz5XtOpJY83_Lkj9GWbISARe7PUI6-2cNjkCX1RvOl9JHOkvkkt7A6chyxpXfScbayiMsn2iQweMa_SZmuWTSzrmLkpSRrQp6rQlkjZzO7suMw4OjZfNffClwffWqMjp-qks48a2HmYbl-0zHNJ3nDypsg=w1182-h886-no">
            <a:extLst>
              <a:ext uri="{FF2B5EF4-FFF2-40B4-BE49-F238E27FC236}">
                <a16:creationId xmlns:a16="http://schemas.microsoft.com/office/drawing/2014/main" id="{2E7B2831-14AC-454D-AB08-FB78ED18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7397" y="680483"/>
            <a:ext cx="681104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718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3200" b="1" dirty="0">
                <a:solidFill>
                  <a:srgbClr val="1E4E79"/>
                </a:solidFill>
              </a:rPr>
              <a:t>Calibración del Termómetros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BB2B01-AD2E-FD4C-811F-E99728C20F3E}"/>
              </a:ext>
            </a:extLst>
          </p:cNvPr>
          <p:cNvSpPr txBox="1">
            <a:spLocks/>
          </p:cNvSpPr>
          <p:nvPr/>
        </p:nvSpPr>
        <p:spPr>
          <a:xfrm>
            <a:off x="966250" y="1509808"/>
            <a:ext cx="6092641" cy="371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Prepare una </a:t>
            </a:r>
            <a:r>
              <a:rPr lang="en-US" dirty="0" err="1"/>
              <a:t>mezcla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 dulce y </a:t>
            </a:r>
            <a:r>
              <a:rPr lang="en-US" dirty="0" err="1"/>
              <a:t>hielo</a:t>
            </a:r>
            <a:r>
              <a:rPr lang="en-US" dirty="0"/>
              <a:t> picado con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hielo</a:t>
            </a:r>
            <a:r>
              <a:rPr lang="en-US" dirty="0"/>
              <a:t> que </a:t>
            </a:r>
            <a:r>
              <a:rPr lang="en-US" dirty="0" err="1"/>
              <a:t>agua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vaso</a:t>
            </a:r>
            <a:endParaRPr lang="en-US" dirty="0"/>
          </a:p>
          <a:p>
            <a:r>
              <a:rPr lang="en-US" dirty="0"/>
              <a:t>Pone el </a:t>
            </a:r>
            <a:r>
              <a:rPr lang="en-US" dirty="0" err="1"/>
              <a:t>termómetro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baño</a:t>
            </a:r>
            <a:r>
              <a:rPr lang="en-US" dirty="0"/>
              <a:t> de </a:t>
            </a:r>
            <a:r>
              <a:rPr lang="en-US" dirty="0" err="1"/>
              <a:t>agua</a:t>
            </a:r>
            <a:r>
              <a:rPr lang="en-US" dirty="0"/>
              <a:t> </a:t>
            </a:r>
            <a:r>
              <a:rPr lang="en-US" dirty="0" err="1"/>
              <a:t>helada</a:t>
            </a:r>
            <a:r>
              <a:rPr lang="en-US" dirty="0"/>
              <a:t> y </a:t>
            </a:r>
            <a:r>
              <a:rPr lang="en-US" dirty="0" err="1"/>
              <a:t>déjelo</a:t>
            </a:r>
            <a:r>
              <a:rPr lang="en-US" dirty="0"/>
              <a:t> </a:t>
            </a:r>
            <a:r>
              <a:rPr lang="en-US" dirty="0" err="1"/>
              <a:t>reposar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unos</a:t>
            </a:r>
            <a:r>
              <a:rPr lang="en-US" dirty="0"/>
              <a:t> 10 </a:t>
            </a:r>
            <a:r>
              <a:rPr lang="en-US" dirty="0" err="1"/>
              <a:t>minutos</a:t>
            </a:r>
            <a:r>
              <a:rPr lang="en-US" dirty="0"/>
              <a:t>.</a:t>
            </a:r>
          </a:p>
          <a:p>
            <a:r>
              <a:rPr lang="en-US" dirty="0"/>
              <a:t>Lee el </a:t>
            </a:r>
            <a:r>
              <a:rPr lang="en-US" dirty="0" err="1"/>
              <a:t>termómetro</a:t>
            </a:r>
            <a:r>
              <a:rPr lang="en-US" dirty="0"/>
              <a:t>. Si lee entre -0,5 ° C y +0,5 ° C, el </a:t>
            </a:r>
            <a:r>
              <a:rPr lang="en-US" dirty="0" err="1"/>
              <a:t>termómetro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bien.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86ADD-8BE5-1F43-B7CB-D1483F397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596" y="537099"/>
            <a:ext cx="4541578" cy="46899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0F4B45-B0E2-274E-8DEE-47A92FC1BAB5}"/>
              </a:ext>
            </a:extLst>
          </p:cNvPr>
          <p:cNvSpPr/>
          <p:nvPr/>
        </p:nvSpPr>
        <p:spPr>
          <a:xfrm>
            <a:off x="2646872" y="5267171"/>
            <a:ext cx="28312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ucida Grande" panose="020B0600040502020204" pitchFamily="34" charset="0"/>
                <a:hlinkClick r:id="rId6"/>
              </a:rPr>
              <a:t>https://go.nasa.gov/33A02qn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Exactitud de las medidas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981863" y="1265257"/>
            <a:ext cx="102282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Usar una caja de instrumentos es ideal, pero si eso no es posible, tome medidas en la sombra (incluso su propia sombra ayudará)</a:t>
            </a:r>
            <a:endParaRPr sz="24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Photo of 3 students looking inside their instrument shelter and reading the max/min digital thermometer">
            <a:extLst>
              <a:ext uri="{FF2B5EF4-FFF2-40B4-BE49-F238E27FC236}">
                <a16:creationId xmlns:a16="http://schemas.microsoft.com/office/drawing/2014/main" id="{6C16A7AF-926E-E24A-AA3D-FFACBA69E0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7242" y="2183264"/>
            <a:ext cx="2729969" cy="3756728"/>
          </a:xfrm>
          <a:prstGeom prst="rect">
            <a:avLst/>
          </a:prstGeom>
        </p:spPr>
      </p:pic>
      <p:pic>
        <p:nvPicPr>
          <p:cNvPr id="7" name="Picture 2" descr="https://lh3.googleusercontent.com/XwqbEGs9Yw4TMPuSHwEBi44Lh5t2TX8VVMj0h9JaX9oTsmfRcpwKSROvP9x5EVDQLcUPFxRXhUqPelyT1PYgi2jlGYkTqqskepuKu4jckadW6GdOav_BaBMAatB06nAxtRMdzEDlJfOvmxtak61uAnp0ZAb8n8LnQN5kvZfPlA4ER0tJSDKzcAmnr9hEy_sM8KR9DjlFlZ3NH6mNohVQK8BNLc1Lw0B5pt6Urp16Q2ZuHEF8tAZ4a-s7Y5DzG6mGgWRxR2EOk5gwd0jpzhABHT1SO9qVVdypwtCQCmQMNYS-YKf0eNF84BAol7u05qaD2fY21vBmraT54R2VIbvSnzPSAjeyOqA8ojxogyMOrdCQ5Y2I7QtBRqFS-8N07TDa5a8ZSXfs8N7JwlUv75Up67YNqMcDDSqzAL22WYej9g8qpKK_UhYQf9uYEcP9PW16KP0NQudxQLh7BXGrOiZM7esDrH-_R8-OxXKuAepvuB527Om_rmDoM8w1WSnsc4LcE_PrtQ2SYSDbWowzd-nQsImhpj7hiJLHFSTJZ9gtMtkFueuIG7Zt29NMwuFpTNF-RMpyuIpymBtZOS93PL4ueQWhGPYIS3LwCzAOgrLpbn7ROvIa_5G1Ooe8zSGUfdvInCdeIKPu4PbT4KWJt7hm6dYu7Mu7YN6b78IUm4ESue-lqFA=w1182-h886-no">
            <a:extLst>
              <a:ext uri="{FF2B5EF4-FFF2-40B4-BE49-F238E27FC236}">
                <a16:creationId xmlns:a16="http://schemas.microsoft.com/office/drawing/2014/main" id="{99BBFBF1-C2B4-2A4E-B3B5-D1315EDD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2265" y="2227337"/>
            <a:ext cx="4953000" cy="371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034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Usando la app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962891" y="1792605"/>
            <a:ext cx="609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Texto</a:t>
            </a: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Full Screen">
            <a:extLst>
              <a:ext uri="{FF2B5EF4-FFF2-40B4-BE49-F238E27FC236}">
                <a16:creationId xmlns:a16="http://schemas.microsoft.com/office/drawing/2014/main" id="{81438395-774A-AC40-BEF8-7D97C1077A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63" y="1265258"/>
            <a:ext cx="1663786" cy="5062459"/>
          </a:xfrm>
          <a:prstGeom prst="rect">
            <a:avLst/>
          </a:prstGeom>
        </p:spPr>
      </p:pic>
      <p:pic>
        <p:nvPicPr>
          <p:cNvPr id="9" name="Bottom Half">
            <a:extLst>
              <a:ext uri="{FF2B5EF4-FFF2-40B4-BE49-F238E27FC236}">
                <a16:creationId xmlns:a16="http://schemas.microsoft.com/office/drawing/2014/main" id="{6A34C66B-34BB-104F-AB00-053A3B6F5F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647" y="511643"/>
            <a:ext cx="3067614" cy="4858835"/>
          </a:xfrm>
          <a:prstGeom prst="rect">
            <a:avLst/>
          </a:prstGeom>
        </p:spPr>
      </p:pic>
      <p:pic>
        <p:nvPicPr>
          <p:cNvPr id="8" name="Top Half">
            <a:extLst>
              <a:ext uri="{FF2B5EF4-FFF2-40B4-BE49-F238E27FC236}">
                <a16:creationId xmlns:a16="http://schemas.microsoft.com/office/drawing/2014/main" id="{8FDA7EFA-AF43-7241-BE58-CF056B3BCD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9312" y="680483"/>
            <a:ext cx="3067614" cy="4721540"/>
          </a:xfrm>
          <a:prstGeom prst="rect">
            <a:avLst/>
          </a:prstGeom>
        </p:spPr>
      </p:pic>
      <p:pic>
        <p:nvPicPr>
          <p:cNvPr id="2" name="Enter Data Now">
            <a:extLst>
              <a:ext uri="{FF2B5EF4-FFF2-40B4-BE49-F238E27FC236}">
                <a16:creationId xmlns:a16="http://schemas.microsoft.com/office/drawing/2014/main" id="{B4401CE5-795D-A141-B70D-9184B80FAC7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894" y="2592426"/>
            <a:ext cx="2476500" cy="3022600"/>
          </a:xfrm>
          <a:prstGeom prst="rect">
            <a:avLst/>
          </a:prstGeom>
        </p:spPr>
      </p:pic>
      <p:cxnSp>
        <p:nvCxnSpPr>
          <p:cNvPr id="4" name="Arrow">
            <a:extLst>
              <a:ext uri="{FF2B5EF4-FFF2-40B4-BE49-F238E27FC236}">
                <a16:creationId xmlns:a16="http://schemas.microsoft.com/office/drawing/2014/main" id="{F452F952-A94F-AE43-8DC2-9E58D453E521}"/>
              </a:ext>
            </a:extLst>
          </p:cNvPr>
          <p:cNvCxnSpPr/>
          <p:nvPr/>
        </p:nvCxnSpPr>
        <p:spPr>
          <a:xfrm flipV="1">
            <a:off x="6482687" y="3041253"/>
            <a:ext cx="670207" cy="18037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me Box">
            <a:extLst>
              <a:ext uri="{FF2B5EF4-FFF2-40B4-BE49-F238E27FC236}">
                <a16:creationId xmlns:a16="http://schemas.microsoft.com/office/drawing/2014/main" id="{134ED650-7720-3C4B-8D2B-D1C4D2ED2B54}"/>
              </a:ext>
            </a:extLst>
          </p:cNvPr>
          <p:cNvSpPr/>
          <p:nvPr/>
        </p:nvSpPr>
        <p:spPr>
          <a:xfrm>
            <a:off x="3926448" y="2035330"/>
            <a:ext cx="2772983" cy="14222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nfo Box">
            <a:extLst>
              <a:ext uri="{FF2B5EF4-FFF2-40B4-BE49-F238E27FC236}">
                <a16:creationId xmlns:a16="http://schemas.microsoft.com/office/drawing/2014/main" id="{6AF43D5A-0BCF-5B4C-8BC8-ACF099B161D9}"/>
              </a:ext>
            </a:extLst>
          </p:cNvPr>
          <p:cNvSpPr/>
          <p:nvPr/>
        </p:nvSpPr>
        <p:spPr>
          <a:xfrm>
            <a:off x="3901832" y="3474370"/>
            <a:ext cx="956771" cy="8134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ettings Box">
            <a:extLst>
              <a:ext uri="{FF2B5EF4-FFF2-40B4-BE49-F238E27FC236}">
                <a16:creationId xmlns:a16="http://schemas.microsoft.com/office/drawing/2014/main" id="{150B6AEE-4505-E947-B911-E7D1BFD2AB4B}"/>
              </a:ext>
            </a:extLst>
          </p:cNvPr>
          <p:cNvSpPr/>
          <p:nvPr/>
        </p:nvSpPr>
        <p:spPr>
          <a:xfrm>
            <a:off x="4874733" y="3491200"/>
            <a:ext cx="956771" cy="8134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dit Obs Box">
            <a:extLst>
              <a:ext uri="{FF2B5EF4-FFF2-40B4-BE49-F238E27FC236}">
                <a16:creationId xmlns:a16="http://schemas.microsoft.com/office/drawing/2014/main" id="{7C6B9245-B830-F847-BD34-FEE4BA842A8C}"/>
              </a:ext>
            </a:extLst>
          </p:cNvPr>
          <p:cNvSpPr/>
          <p:nvPr/>
        </p:nvSpPr>
        <p:spPr>
          <a:xfrm>
            <a:off x="5871591" y="3457540"/>
            <a:ext cx="956771" cy="8134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ext Obs">
            <a:extLst>
              <a:ext uri="{FF2B5EF4-FFF2-40B4-BE49-F238E27FC236}">
                <a16:creationId xmlns:a16="http://schemas.microsoft.com/office/drawing/2014/main" id="{54CAA99B-401D-834E-B4BB-4A74890DB78A}"/>
              </a:ext>
            </a:extLst>
          </p:cNvPr>
          <p:cNvSpPr/>
          <p:nvPr/>
        </p:nvSpPr>
        <p:spPr>
          <a:xfrm>
            <a:off x="3880790" y="4378398"/>
            <a:ext cx="2947572" cy="8551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ew Cloud Obs Box">
            <a:extLst>
              <a:ext uri="{FF2B5EF4-FFF2-40B4-BE49-F238E27FC236}">
                <a16:creationId xmlns:a16="http://schemas.microsoft.com/office/drawing/2014/main" id="{E9FBF5C3-5867-B746-8114-178B57E4ABC7}"/>
              </a:ext>
            </a:extLst>
          </p:cNvPr>
          <p:cNvSpPr/>
          <p:nvPr/>
        </p:nvSpPr>
        <p:spPr>
          <a:xfrm>
            <a:off x="7749080" y="613119"/>
            <a:ext cx="3161617" cy="32219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hare Graph Box">
            <a:extLst>
              <a:ext uri="{FF2B5EF4-FFF2-40B4-BE49-F238E27FC236}">
                <a16:creationId xmlns:a16="http://schemas.microsoft.com/office/drawing/2014/main" id="{70BACDD6-3275-FB45-A05D-EB0D446808C1}"/>
              </a:ext>
            </a:extLst>
          </p:cNvPr>
          <p:cNvSpPr/>
          <p:nvPr/>
        </p:nvSpPr>
        <p:spPr>
          <a:xfrm>
            <a:off x="8256895" y="3835020"/>
            <a:ext cx="2153423" cy="6131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raph Box">
            <a:extLst>
              <a:ext uri="{FF2B5EF4-FFF2-40B4-BE49-F238E27FC236}">
                <a16:creationId xmlns:a16="http://schemas.microsoft.com/office/drawing/2014/main" id="{144123E0-6220-BD4E-BC0E-931063B8197C}"/>
              </a:ext>
            </a:extLst>
          </p:cNvPr>
          <p:cNvSpPr/>
          <p:nvPr/>
        </p:nvSpPr>
        <p:spPr>
          <a:xfrm>
            <a:off x="8233742" y="4406937"/>
            <a:ext cx="2153423" cy="6131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  <p:bldP spid="13" grpId="1" animBg="1"/>
      <p:bldP spid="13" grpId="2" animBg="1"/>
      <p:bldP spid="14" grpId="1" animBg="1"/>
      <p:bldP spid="14" grpId="2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1031385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Recomendaciones de tiempo para la temperatura del aire (en un mundo ideal)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6F1D1B-5A39-1749-BC12-12153A0F5516}"/>
              </a:ext>
            </a:extLst>
          </p:cNvPr>
          <p:cNvSpPr txBox="1">
            <a:spLocks/>
          </p:cNvSpPr>
          <p:nvPr/>
        </p:nvSpPr>
        <p:spPr>
          <a:xfrm>
            <a:off x="748002" y="1853195"/>
            <a:ext cx="108071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Durante dos horas antes y </a:t>
            </a:r>
            <a:r>
              <a:rPr lang="en-US" dirty="0" err="1"/>
              <a:t>después</a:t>
            </a:r>
            <a:r>
              <a:rPr lang="en-US" dirty="0"/>
              <a:t> del eclipse </a:t>
            </a:r>
            <a:r>
              <a:rPr lang="en-US" dirty="0" err="1"/>
              <a:t>máximo</a:t>
            </a:r>
            <a:r>
              <a:rPr lang="en-US" dirty="0"/>
              <a:t>, </a:t>
            </a:r>
            <a:r>
              <a:rPr lang="en-US" dirty="0" err="1"/>
              <a:t>hace</a:t>
            </a:r>
            <a:r>
              <a:rPr lang="en-US" dirty="0"/>
              <a:t> una </a:t>
            </a:r>
            <a:r>
              <a:rPr lang="en-US" dirty="0" err="1"/>
              <a:t>medición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diez</a:t>
            </a:r>
            <a:r>
              <a:rPr lang="en-US" dirty="0"/>
              <a:t> </a:t>
            </a:r>
            <a:r>
              <a:rPr lang="en-US" dirty="0" err="1"/>
              <a:t>minutos</a:t>
            </a:r>
            <a:r>
              <a:rPr lang="en-US" dirty="0"/>
              <a:t>.</a:t>
            </a:r>
          </a:p>
          <a:p>
            <a:r>
              <a:rPr lang="en-US" dirty="0"/>
              <a:t>Si </a:t>
            </a:r>
            <a:r>
              <a:rPr lang="en-US" dirty="0" err="1"/>
              <a:t>puede</a:t>
            </a:r>
            <a:r>
              <a:rPr lang="en-US" dirty="0"/>
              <a:t>, </a:t>
            </a:r>
            <a:r>
              <a:rPr lang="en-US" dirty="0" err="1"/>
              <a:t>aumente</a:t>
            </a:r>
            <a:r>
              <a:rPr lang="en-US" dirty="0"/>
              <a:t> </a:t>
            </a:r>
            <a:r>
              <a:rPr lang="en-US" dirty="0" err="1"/>
              <a:t>eso</a:t>
            </a:r>
            <a:r>
              <a:rPr lang="en-US" dirty="0"/>
              <a:t> 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cinco</a:t>
            </a:r>
            <a:r>
              <a:rPr lang="en-US" dirty="0"/>
              <a:t> </a:t>
            </a:r>
            <a:r>
              <a:rPr lang="en-US" dirty="0" err="1"/>
              <a:t>minutos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la media hora antes y </a:t>
            </a:r>
            <a:r>
              <a:rPr lang="en-US" dirty="0" err="1"/>
              <a:t>después</a:t>
            </a:r>
            <a:r>
              <a:rPr lang="en-US" dirty="0"/>
              <a:t> de la </a:t>
            </a:r>
            <a:r>
              <a:rPr lang="en-US" dirty="0" err="1"/>
              <a:t>totalidad</a:t>
            </a:r>
            <a:r>
              <a:rPr lang="en-US" dirty="0"/>
              <a:t> o el eclipse </a:t>
            </a:r>
            <a:r>
              <a:rPr lang="en-US" dirty="0" err="1"/>
              <a:t>máximo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ubicación</a:t>
            </a:r>
            <a:r>
              <a:rPr lang="en-US" dirty="0"/>
              <a:t>.</a:t>
            </a:r>
          </a:p>
          <a:p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tomar</a:t>
            </a:r>
            <a:r>
              <a:rPr lang="en-US" dirty="0"/>
              <a:t> </a:t>
            </a:r>
            <a:r>
              <a:rPr lang="en-US" dirty="0" err="1"/>
              <a:t>medidas</a:t>
            </a:r>
            <a:r>
              <a:rPr lang="en-US" dirty="0"/>
              <a:t> el día antes del eclipse. </a:t>
            </a:r>
            <a:r>
              <a:rPr lang="en-US" dirty="0" err="1"/>
              <a:t>Idealmente</a:t>
            </a:r>
            <a:r>
              <a:rPr lang="en-US" dirty="0"/>
              <a:t>,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estarían</a:t>
            </a:r>
            <a:r>
              <a:rPr lang="en-US" dirty="0"/>
              <a:t> </a:t>
            </a:r>
            <a:r>
              <a:rPr lang="en-US" dirty="0" err="1"/>
              <a:t>cerca</a:t>
            </a:r>
            <a:r>
              <a:rPr lang="en-US" dirty="0"/>
              <a:t> de la hora </a:t>
            </a:r>
            <a:r>
              <a:rPr lang="en-US" dirty="0" err="1"/>
              <a:t>en</a:t>
            </a:r>
            <a:r>
              <a:rPr lang="en-US" dirty="0"/>
              <a:t> que </a:t>
            </a:r>
            <a:r>
              <a:rPr lang="en-US" dirty="0" err="1"/>
              <a:t>ocurrirá</a:t>
            </a:r>
            <a:r>
              <a:rPr lang="en-US" dirty="0"/>
              <a:t> el eclipse </a:t>
            </a:r>
            <a:r>
              <a:rPr lang="en-US" dirty="0" err="1"/>
              <a:t>máximo</a:t>
            </a:r>
            <a:r>
              <a:rPr lang="en-US" dirty="0"/>
              <a:t> al día </a:t>
            </a:r>
            <a:r>
              <a:rPr lang="en-US" dirty="0" err="1"/>
              <a:t>siguiente</a:t>
            </a:r>
            <a:r>
              <a:rPr lang="en-US" dirty="0"/>
              <a:t>. Por </a:t>
            </a:r>
            <a:r>
              <a:rPr lang="en-US" dirty="0" err="1"/>
              <a:t>ejemplo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la hora de la </a:t>
            </a:r>
            <a:r>
              <a:rPr lang="en-US" dirty="0" err="1"/>
              <a:t>totalidad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ubicación</a:t>
            </a:r>
            <a:r>
              <a:rPr lang="en-US" dirty="0"/>
              <a:t> es a las 10:15 el 14 de </a:t>
            </a:r>
            <a:r>
              <a:rPr lang="en-US" dirty="0" err="1"/>
              <a:t>diciembre</a:t>
            </a:r>
            <a:r>
              <a:rPr lang="en-US" dirty="0"/>
              <a:t>, </a:t>
            </a:r>
            <a:r>
              <a:rPr lang="en-US" dirty="0" err="1"/>
              <a:t>hace</a:t>
            </a:r>
            <a:r>
              <a:rPr lang="en-US" dirty="0"/>
              <a:t> las </a:t>
            </a:r>
            <a:r>
              <a:rPr lang="en-US" dirty="0" err="1"/>
              <a:t>mediciones</a:t>
            </a:r>
            <a:r>
              <a:rPr lang="en-US" dirty="0"/>
              <a:t> </a:t>
            </a:r>
            <a:r>
              <a:rPr lang="en-US" dirty="0" err="1"/>
              <a:t>aproximadamente</a:t>
            </a:r>
            <a:r>
              <a:rPr lang="en-US" dirty="0"/>
              <a:t> a las 10:15 del 13 de </a:t>
            </a:r>
            <a:r>
              <a:rPr lang="en-US" dirty="0" err="1"/>
              <a:t>diciembre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1592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103138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3200" b="1" dirty="0">
                <a:solidFill>
                  <a:srgbClr val="1E4E79"/>
                </a:solidFill>
              </a:rPr>
              <a:t>Mediciones de nubes para el eclipse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6F1D1B-5A39-1749-BC12-12153A0F5516}"/>
              </a:ext>
            </a:extLst>
          </p:cNvPr>
          <p:cNvSpPr txBox="1">
            <a:spLocks/>
          </p:cNvSpPr>
          <p:nvPr/>
        </p:nvSpPr>
        <p:spPr>
          <a:xfrm>
            <a:off x="939071" y="1477370"/>
            <a:ext cx="1031385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observaciones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15-30 </a:t>
            </a:r>
            <a:r>
              <a:rPr lang="en-US" dirty="0" err="1"/>
              <a:t>minutos</a:t>
            </a:r>
            <a:r>
              <a:rPr lang="en-US" dirty="0"/>
              <a:t>,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lo </a:t>
            </a:r>
            <a:r>
              <a:rPr lang="en-US" dirty="0" err="1"/>
              <a:t>desea</a:t>
            </a:r>
            <a:r>
              <a:rPr lang="en-US" dirty="0"/>
              <a:t>,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que note una cambia.</a:t>
            </a:r>
          </a:p>
          <a:p>
            <a:r>
              <a:rPr lang="en-US" dirty="0"/>
              <a:t>Si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midiendo</a:t>
            </a:r>
            <a:r>
              <a:rPr lang="en-US" dirty="0"/>
              <a:t> la </a:t>
            </a:r>
            <a:r>
              <a:rPr lang="en-US" dirty="0" err="1"/>
              <a:t>temperatura</a:t>
            </a:r>
            <a:r>
              <a:rPr lang="en-US" dirty="0"/>
              <a:t> del </a:t>
            </a:r>
            <a:r>
              <a:rPr lang="en-US" dirty="0" err="1"/>
              <a:t>aire</a:t>
            </a:r>
            <a:r>
              <a:rPr lang="en-US" dirty="0"/>
              <a:t>, la </a:t>
            </a:r>
            <a:r>
              <a:rPr lang="en-US" dirty="0" err="1"/>
              <a:t>página</a:t>
            </a:r>
            <a:r>
              <a:rPr lang="en-US" dirty="0"/>
              <a:t> especial del eclipse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aplicación</a:t>
            </a:r>
            <a:r>
              <a:rPr lang="en-US" dirty="0"/>
              <a:t> le </a:t>
            </a:r>
            <a:r>
              <a:rPr lang="en-US" dirty="0" err="1"/>
              <a:t>recordará</a:t>
            </a:r>
            <a:r>
              <a:rPr lang="en-US" dirty="0"/>
              <a:t> con </a:t>
            </a:r>
            <a:r>
              <a:rPr lang="en-US" dirty="0" err="1"/>
              <a:t>notificaciones</a:t>
            </a:r>
            <a:r>
              <a:rPr lang="en-US" dirty="0"/>
              <a:t> para </a:t>
            </a:r>
            <a:r>
              <a:rPr lang="en-US" dirty="0" err="1"/>
              <a:t>nubes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mediciones</a:t>
            </a:r>
            <a:r>
              <a:rPr lang="en-US" dirty="0"/>
              <a:t> de </a:t>
            </a:r>
            <a:r>
              <a:rPr lang="en-US" dirty="0" err="1"/>
              <a:t>temperatura</a:t>
            </a:r>
            <a:r>
              <a:rPr lang="en-US" dirty="0"/>
              <a:t> del </a:t>
            </a:r>
            <a:r>
              <a:rPr lang="en-US" dirty="0" err="1"/>
              <a:t>aire</a:t>
            </a:r>
            <a:r>
              <a:rPr lang="en-US" dirty="0"/>
              <a:t>.</a:t>
            </a:r>
          </a:p>
          <a:p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escribir</a:t>
            </a:r>
            <a:r>
              <a:rPr lang="en-US" dirty="0"/>
              <a:t> </a:t>
            </a:r>
            <a:r>
              <a:rPr lang="en-US" dirty="0" err="1"/>
              <a:t>comentarios</a:t>
            </a:r>
            <a:r>
              <a:rPr lang="en-US" dirty="0"/>
              <a:t> </a:t>
            </a:r>
            <a:r>
              <a:rPr lang="en-US" dirty="0" err="1"/>
              <a:t>narrativos</a:t>
            </a:r>
            <a:r>
              <a:rPr lang="en-US" dirty="0"/>
              <a:t> a sus </a:t>
            </a:r>
            <a:r>
              <a:rPr lang="en-US" dirty="0" err="1"/>
              <a:t>fotos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cosa</a:t>
            </a:r>
            <a:r>
              <a:rPr lang="en-US" dirty="0"/>
              <a:t> </a:t>
            </a:r>
            <a:r>
              <a:rPr lang="en-US" dirty="0" err="1"/>
              <a:t>interesante</a:t>
            </a:r>
            <a:r>
              <a:rPr lang="en-US" dirty="0"/>
              <a:t> que </a:t>
            </a:r>
            <a:r>
              <a:rPr lang="en-US" dirty="0" err="1"/>
              <a:t>vea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828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833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GLOBE </a:t>
            </a:r>
            <a:r>
              <a:rPr lang="es-ES" sz="3200" b="1" i="0" u="none" strike="noStrike" cap="none" dirty="0" err="1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Observer</a:t>
            </a: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 Eclipse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5279397" y="2433448"/>
            <a:ext cx="569340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Helvetica" pitchFamily="2" charset="0"/>
              </a:rPr>
              <a:t>Kristen Weaver</a:t>
            </a:r>
          </a:p>
          <a:p>
            <a:pPr marL="0" indent="0">
              <a:buNone/>
            </a:pPr>
            <a:r>
              <a:rPr lang="en-US" sz="2000" dirty="0" err="1">
                <a:latin typeface="Helvetica" pitchFamily="2" charset="0"/>
              </a:rPr>
              <a:t>Coordinadora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en-US" sz="2000" dirty="0" err="1">
                <a:latin typeface="Helvetica" pitchFamily="2" charset="0"/>
              </a:rPr>
              <a:t>Adjunta</a:t>
            </a:r>
            <a:r>
              <a:rPr lang="en-US" sz="2000" dirty="0">
                <a:latin typeface="Helvetica" pitchFamily="2" charset="0"/>
              </a:rPr>
              <a:t> de GLOBE Observer</a:t>
            </a:r>
          </a:p>
          <a:p>
            <a:pPr marL="0" indent="0">
              <a:buNone/>
            </a:pPr>
            <a:r>
              <a:rPr lang="en-US" sz="2000" dirty="0">
                <a:latin typeface="Helvetica" pitchFamily="2" charset="0"/>
              </a:rPr>
              <a:t>NASA Goddard Space Flight Center / SSAI</a:t>
            </a:r>
          </a:p>
          <a:p>
            <a:pPr marL="0" indent="0">
              <a:buNone/>
            </a:pPr>
            <a:r>
              <a:rPr lang="en-US" sz="2000" dirty="0">
                <a:latin typeface="Helvetica" pitchFamily="2" charset="0"/>
              </a:rPr>
              <a:t>Greenbelt, Maryland, USA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352CE-BCD7-964B-8794-A8798033DC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416" y="1265258"/>
            <a:ext cx="2954505" cy="43851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103138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3200" b="1" dirty="0">
                <a:solidFill>
                  <a:srgbClr val="1E4E79"/>
                </a:solidFill>
              </a:rPr>
              <a:t>Notas generales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6F1D1B-5A39-1749-BC12-12153A0F5516}"/>
              </a:ext>
            </a:extLst>
          </p:cNvPr>
          <p:cNvSpPr txBox="1">
            <a:spLocks/>
          </p:cNvSpPr>
          <p:nvPr/>
        </p:nvSpPr>
        <p:spPr>
          <a:xfrm>
            <a:off x="939071" y="1477370"/>
            <a:ext cx="1031385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err="1"/>
              <a:t>Debes</a:t>
            </a:r>
            <a:r>
              <a:rPr lang="en-US" dirty="0"/>
              <a:t> </a:t>
            </a:r>
            <a:r>
              <a:rPr lang="en-US" dirty="0" err="1"/>
              <a:t>descargar</a:t>
            </a:r>
            <a:r>
              <a:rPr lang="en-US" dirty="0"/>
              <a:t> la </a:t>
            </a:r>
            <a:r>
              <a:rPr lang="en-US" dirty="0" err="1"/>
              <a:t>aplicación</a:t>
            </a:r>
            <a:r>
              <a:rPr lang="en-US" dirty="0"/>
              <a:t> y </a:t>
            </a:r>
            <a:r>
              <a:rPr lang="en-US" dirty="0" err="1"/>
              <a:t>configurar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cuenta</a:t>
            </a:r>
            <a:r>
              <a:rPr lang="en-US" dirty="0"/>
              <a:t> </a:t>
            </a:r>
            <a:r>
              <a:rPr lang="en-US" dirty="0" err="1"/>
              <a:t>unos</a:t>
            </a:r>
            <a:r>
              <a:rPr lang="en-US" dirty="0"/>
              <a:t> días antes, </a:t>
            </a:r>
            <a:r>
              <a:rPr lang="en-US" dirty="0" err="1"/>
              <a:t>pero</a:t>
            </a:r>
            <a:r>
              <a:rPr lang="en-US" dirty="0"/>
              <a:t> no </a:t>
            </a:r>
            <a:r>
              <a:rPr lang="en-US" dirty="0" err="1"/>
              <a:t>necesitas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WiFi</a:t>
            </a:r>
            <a:r>
              <a:rPr lang="en-US" dirty="0"/>
              <a:t> o </a:t>
            </a:r>
            <a:r>
              <a:rPr lang="en-US" dirty="0" err="1"/>
              <a:t>señal</a:t>
            </a:r>
            <a:r>
              <a:rPr lang="en-US" dirty="0"/>
              <a:t> </a:t>
            </a:r>
            <a:r>
              <a:rPr lang="en-US" dirty="0" err="1"/>
              <a:t>celular</a:t>
            </a:r>
            <a:r>
              <a:rPr lang="en-US" dirty="0"/>
              <a:t> para </a:t>
            </a:r>
            <a:r>
              <a:rPr lang="en-US" dirty="0" err="1"/>
              <a:t>recoger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(</a:t>
            </a:r>
            <a:r>
              <a:rPr lang="en-US" dirty="0" err="1"/>
              <a:t>puedes</a:t>
            </a:r>
            <a:r>
              <a:rPr lang="en-US" dirty="0"/>
              <a:t> </a:t>
            </a:r>
            <a:r>
              <a:rPr lang="en-US" dirty="0" err="1"/>
              <a:t>recogerlos</a:t>
            </a:r>
            <a:r>
              <a:rPr lang="en-US" dirty="0"/>
              <a:t> y </a:t>
            </a:r>
            <a:r>
              <a:rPr lang="en-US" dirty="0" err="1"/>
              <a:t>enviarlos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tarde</a:t>
            </a:r>
            <a:r>
              <a:rPr lang="en-US" dirty="0"/>
              <a:t>)</a:t>
            </a:r>
          </a:p>
          <a:p>
            <a:r>
              <a:rPr lang="en-US" dirty="0"/>
              <a:t>Las </a:t>
            </a:r>
            <a:r>
              <a:rPr lang="en-US" dirty="0" err="1"/>
              <a:t>observaciones</a:t>
            </a:r>
            <a:r>
              <a:rPr lang="en-US" dirty="0"/>
              <a:t> de </a:t>
            </a:r>
            <a:r>
              <a:rPr lang="en-US" dirty="0" err="1"/>
              <a:t>nubes</a:t>
            </a:r>
            <a:r>
              <a:rPr lang="en-US" dirty="0"/>
              <a:t> </a:t>
            </a:r>
            <a:r>
              <a:rPr lang="en-US" dirty="0" err="1"/>
              <a:t>siempre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disponibles</a:t>
            </a:r>
            <a:r>
              <a:rPr lang="en-US" dirty="0"/>
              <a:t>,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ahora</a:t>
            </a:r>
            <a:r>
              <a:rPr lang="en-US" dirty="0"/>
              <a:t> hasta el eclipse y </a:t>
            </a:r>
            <a:r>
              <a:rPr lang="en-US" dirty="0" err="1"/>
              <a:t>después</a:t>
            </a:r>
            <a:r>
              <a:rPr lang="en-US" dirty="0"/>
              <a:t>. La </a:t>
            </a:r>
            <a:r>
              <a:rPr lang="en-US" dirty="0" err="1"/>
              <a:t>temperatura</a:t>
            </a:r>
            <a:r>
              <a:rPr lang="en-US" dirty="0"/>
              <a:t> del </a:t>
            </a:r>
            <a:r>
              <a:rPr lang="en-US" dirty="0" err="1"/>
              <a:t>aire</a:t>
            </a:r>
            <a:r>
              <a:rPr lang="en-US" dirty="0"/>
              <a:t> </a:t>
            </a:r>
            <a:r>
              <a:rPr lang="en-US" dirty="0" err="1"/>
              <a:t>estará</a:t>
            </a:r>
            <a:r>
              <a:rPr lang="en-US" dirty="0"/>
              <a:t> disponible el app </a:t>
            </a:r>
            <a:r>
              <a:rPr lang="en-US" dirty="0" err="1"/>
              <a:t>unos</a:t>
            </a:r>
            <a:r>
              <a:rPr lang="en-US" dirty="0"/>
              <a:t> días antes de 14 de </a:t>
            </a:r>
            <a:r>
              <a:rPr lang="en-US" dirty="0" err="1"/>
              <a:t>diciembre</a:t>
            </a:r>
            <a:r>
              <a:rPr lang="en-US" dirty="0"/>
              <a:t>, para </a:t>
            </a:r>
            <a:r>
              <a:rPr lang="en-US" dirty="0" err="1"/>
              <a:t>permitir</a:t>
            </a:r>
            <a:r>
              <a:rPr lang="en-US" dirty="0"/>
              <a:t> </a:t>
            </a:r>
            <a:r>
              <a:rPr lang="en-US" dirty="0" err="1"/>
              <a:t>unos</a:t>
            </a:r>
            <a:r>
              <a:rPr lang="en-US" dirty="0"/>
              <a:t> días para </a:t>
            </a:r>
            <a:r>
              <a:rPr lang="en-US" dirty="0" err="1"/>
              <a:t>practicar</a:t>
            </a:r>
            <a:r>
              <a:rPr lang="en-US" dirty="0"/>
              <a:t>. (Personas con </a:t>
            </a:r>
            <a:r>
              <a:rPr lang="en-US" dirty="0" err="1"/>
              <a:t>enseñanza</a:t>
            </a:r>
            <a:r>
              <a:rPr lang="en-US" dirty="0"/>
              <a:t> de GLOBE </a:t>
            </a:r>
            <a:r>
              <a:rPr lang="en-US" dirty="0" err="1"/>
              <a:t>puede</a:t>
            </a:r>
            <a:r>
              <a:rPr lang="en-US" dirty="0"/>
              <a:t> usar los </a:t>
            </a:r>
            <a:r>
              <a:rPr lang="en-US" dirty="0" err="1"/>
              <a:t>métodos</a:t>
            </a:r>
            <a:r>
              <a:rPr lang="en-US" dirty="0"/>
              <a:t> </a:t>
            </a:r>
            <a:r>
              <a:rPr lang="en-US" dirty="0" err="1"/>
              <a:t>usuales</a:t>
            </a:r>
            <a:r>
              <a:rPr lang="en-US" dirty="0"/>
              <a:t> de </a:t>
            </a:r>
            <a:r>
              <a:rPr lang="en-US" dirty="0" err="1"/>
              <a:t>enviar</a:t>
            </a:r>
            <a:r>
              <a:rPr lang="en-US" dirty="0"/>
              <a:t> los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el </a:t>
            </a:r>
            <a:r>
              <a:rPr lang="en-US" dirty="0" err="1"/>
              <a:t>tiempo</a:t>
            </a:r>
            <a:r>
              <a:rPr lang="en-US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309300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7" y="680483"/>
            <a:ext cx="321103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Un gráfico completo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DD7CB-391A-2847-A65E-077E128CE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283" y="530148"/>
            <a:ext cx="5001918" cy="52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6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1059228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3200" b="1" dirty="0">
                <a:solidFill>
                  <a:srgbClr val="1E4E79"/>
                </a:solidFill>
              </a:rPr>
              <a:t>Colegio Fasta Villa </a:t>
            </a:r>
            <a:r>
              <a:rPr lang="es-ES" sz="3200" b="1" dirty="0" err="1">
                <a:solidFill>
                  <a:srgbClr val="1E4E79"/>
                </a:solidFill>
              </a:rPr>
              <a:t>Eucaristica</a:t>
            </a:r>
            <a:r>
              <a:rPr lang="es-ES" sz="3200" b="1" dirty="0">
                <a:solidFill>
                  <a:srgbClr val="1E4E79"/>
                </a:solidFill>
              </a:rPr>
              <a:t>, Argentina, </a:t>
            </a:r>
            <a:r>
              <a:rPr lang="es-ES" sz="3200" b="1" dirty="0" err="1">
                <a:solidFill>
                  <a:srgbClr val="1E4E79"/>
                </a:solidFill>
              </a:rPr>
              <a:t>July</a:t>
            </a:r>
            <a:r>
              <a:rPr lang="es-ES" sz="3200" b="1" dirty="0">
                <a:solidFill>
                  <a:srgbClr val="1E4E79"/>
                </a:solidFill>
              </a:rPr>
              <a:t> 2019</a:t>
            </a:r>
          </a:p>
          <a:p>
            <a:pPr lvl="0"/>
            <a:endParaRPr lang="es-ES" sz="3200" b="1" dirty="0">
              <a:solidFill>
                <a:srgbClr val="1E4E79"/>
              </a:solidFill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962891" y="1792605"/>
            <a:ext cx="609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Texto</a:t>
            </a: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A5E08A31-4151-2D49-8134-75C614ED08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85" y="1394498"/>
            <a:ext cx="3408477" cy="2268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9582D-E534-2F48-AD38-734D2BAFE0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344" y="1719966"/>
            <a:ext cx="3021291" cy="2010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367BC4-BD30-6546-9EB1-6BA9DA821B7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384" y="1325604"/>
            <a:ext cx="3063547" cy="2038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41D3A-4A0A-BC47-846D-4741A896B2D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023" y="3766909"/>
            <a:ext cx="3129169" cy="20817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B2D107-18C4-6D4D-8F4D-34EBF3ACBF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222" y="3531161"/>
            <a:ext cx="3132309" cy="2083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AB2F0-BFA3-6B40-B382-E305F779C3D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990" y="3937334"/>
            <a:ext cx="2854755" cy="18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06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Investigaciones de estudiantes 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921948" y="1437764"/>
            <a:ext cx="10651354" cy="453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“Eclipse total de sol y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influencia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condiciones</a:t>
            </a:r>
            <a:r>
              <a:rPr lang="en-US" sz="1800" dirty="0"/>
              <a:t> </a:t>
            </a:r>
            <a:r>
              <a:rPr lang="en-US" sz="1800" dirty="0" err="1"/>
              <a:t>ambientales</a:t>
            </a:r>
            <a:r>
              <a:rPr lang="en-US" sz="1800" dirty="0"/>
              <a:t>” [Total eclipse of the sun and its influence on environmental conditions], by a class of 25 students from the Colegio </a:t>
            </a:r>
            <a:r>
              <a:rPr lang="en-US" sz="1800" dirty="0" err="1"/>
              <a:t>Fasta</a:t>
            </a:r>
            <a:r>
              <a:rPr lang="en-US" sz="1800" dirty="0"/>
              <a:t> Villa </a:t>
            </a:r>
            <a:r>
              <a:rPr lang="en-US" sz="1800" dirty="0" err="1"/>
              <a:t>Eucarística</a:t>
            </a:r>
            <a:r>
              <a:rPr lang="en-US" sz="1800" dirty="0"/>
              <a:t> in Córdoba, Argentina; GLOBE Teacher Franco </a:t>
            </a:r>
            <a:r>
              <a:rPr lang="en-US" sz="1800" dirty="0" err="1"/>
              <a:t>Iacono</a:t>
            </a:r>
            <a:r>
              <a:rPr lang="en-US" sz="1800" dirty="0"/>
              <a:t>; submitted to GLOBE on 09 March 2020. </a:t>
            </a:r>
            <a:r>
              <a:rPr lang="en-US" sz="1800" dirty="0">
                <a:hlinkClick r:id="rId5"/>
              </a:rPr>
              <a:t>go.nasa.gov/3knvbDc</a:t>
            </a:r>
            <a:r>
              <a:rPr lang="en-US" sz="1800" dirty="0"/>
              <a:t> </a:t>
            </a:r>
          </a:p>
          <a:p>
            <a:pPr>
              <a:lnSpc>
                <a:spcPct val="110000"/>
              </a:lnSpc>
            </a:pPr>
            <a:endParaRPr lang="en-US" sz="105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"El </a:t>
            </a:r>
            <a:r>
              <a:rPr lang="en-US" sz="1800" dirty="0" err="1"/>
              <a:t>comportamiento</a:t>
            </a:r>
            <a:r>
              <a:rPr lang="en-US" sz="1800" dirty="0"/>
              <a:t> de las palomas </a:t>
            </a:r>
            <a:r>
              <a:rPr lang="en-US" sz="1800" dirty="0" err="1"/>
              <a:t>durante</a:t>
            </a:r>
            <a:r>
              <a:rPr lang="en-US" sz="1800" dirty="0"/>
              <a:t> el Eclipse Solar 2019" [The behavior of pigeons during the Total Solar Eclipse of 2019], by students from the Escuela Primaria Particular </a:t>
            </a:r>
            <a:r>
              <a:rPr lang="en-US" sz="1800" dirty="0" err="1"/>
              <a:t>Incorporada</a:t>
            </a:r>
            <a:r>
              <a:rPr lang="en-US" sz="1800" dirty="0"/>
              <a:t> N°1345 Nuestra </a:t>
            </a:r>
            <a:r>
              <a:rPr lang="en-US" sz="1800" dirty="0" err="1"/>
              <a:t>Señora</a:t>
            </a:r>
            <a:r>
              <a:rPr lang="en-US" sz="1800" dirty="0"/>
              <a:t> del Carmen in </a:t>
            </a:r>
            <a:r>
              <a:rPr lang="en-US" sz="1800" dirty="0" err="1"/>
              <a:t>Pujato</a:t>
            </a:r>
            <a:r>
              <a:rPr lang="en-US" sz="1800" dirty="0"/>
              <a:t>, Argentina; GLOBE Teacher Claudia </a:t>
            </a:r>
            <a:r>
              <a:rPr lang="en-US" sz="1800" dirty="0" err="1"/>
              <a:t>Romagnoli</a:t>
            </a:r>
            <a:r>
              <a:rPr lang="en-US" sz="1800" dirty="0"/>
              <a:t>; submitted to GLOBE on 01 January 2020. </a:t>
            </a:r>
            <a:r>
              <a:rPr lang="en-US" sz="1800" dirty="0">
                <a:hlinkClick r:id="rId6"/>
              </a:rPr>
              <a:t>go.nasa.gov/33zfL7I</a:t>
            </a:r>
            <a:r>
              <a:rPr lang="en-US" sz="1800" dirty="0"/>
              <a:t>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"Analysis of Data Collected During the 2017 Solar Eclipse at Eighty Percent Totality," by </a:t>
            </a:r>
            <a:r>
              <a:rPr lang="en-US" sz="1800" dirty="0" err="1"/>
              <a:t>Maysam</a:t>
            </a:r>
            <a:r>
              <a:rPr lang="en-US" sz="1800" dirty="0"/>
              <a:t> </a:t>
            </a:r>
            <a:r>
              <a:rPr lang="en-US" sz="1800" dirty="0" err="1"/>
              <a:t>Aidibi</a:t>
            </a:r>
            <a:r>
              <a:rPr lang="en-US" sz="1800" dirty="0"/>
              <a:t>, Leanne </a:t>
            </a:r>
            <a:r>
              <a:rPr lang="en-US" sz="1800" dirty="0" err="1"/>
              <a:t>Alawieh</a:t>
            </a:r>
            <a:r>
              <a:rPr lang="en-US" sz="1800" dirty="0"/>
              <a:t>, Ali </a:t>
            </a:r>
            <a:r>
              <a:rPr lang="en-US" sz="1800" dirty="0" err="1"/>
              <a:t>Eter</a:t>
            </a:r>
            <a:r>
              <a:rPr lang="en-US" sz="1800" dirty="0"/>
              <a:t>, Sara </a:t>
            </a:r>
            <a:r>
              <a:rPr lang="en-US" sz="1800" dirty="0" err="1"/>
              <a:t>Komaiha</a:t>
            </a:r>
            <a:r>
              <a:rPr lang="en-US" sz="1800" dirty="0"/>
              <a:t>, and Hana Salami, students from Crestwood High School in Dearborn, Michigan, USA; GLOBE Teacher, Diana Johns; submitted to GLOBE on 01 March 2018. </a:t>
            </a:r>
            <a:r>
              <a:rPr lang="en-US" sz="1800" dirty="0">
                <a:hlinkClick r:id="rId7"/>
              </a:rPr>
              <a:t>go.nasa.gov/33LrjFp</a:t>
            </a:r>
            <a:r>
              <a:rPr lang="en-US" sz="1800" dirty="0"/>
              <a:t>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01663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3935173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3200" b="1" dirty="0">
                <a:solidFill>
                  <a:srgbClr val="1E4E79"/>
                </a:solidFill>
              </a:rPr>
              <a:t>Datos de Club de Ciencias </a:t>
            </a:r>
            <a:r>
              <a:rPr lang="es-ES" sz="3200" b="1" dirty="0" err="1">
                <a:solidFill>
                  <a:srgbClr val="1E4E79"/>
                </a:solidFill>
              </a:rPr>
              <a:t>Huechulafquen</a:t>
            </a:r>
            <a:r>
              <a:rPr lang="es-ES" sz="3200" b="1" dirty="0">
                <a:solidFill>
                  <a:srgbClr val="1E4E79"/>
                </a:solidFill>
              </a:rPr>
              <a:t>, Junín de  los Andes, Argentina</a:t>
            </a:r>
            <a:br>
              <a:rPr lang="es-ES" sz="3200" b="1" dirty="0">
                <a:solidFill>
                  <a:srgbClr val="1E4E79"/>
                </a:solidFill>
              </a:rPr>
            </a:br>
            <a:br>
              <a:rPr lang="es-ES" sz="3200" b="1" dirty="0">
                <a:solidFill>
                  <a:srgbClr val="1E4E79"/>
                </a:solidFill>
              </a:rPr>
            </a:br>
            <a:r>
              <a:rPr lang="es-ES" sz="3200" b="1" dirty="0">
                <a:solidFill>
                  <a:srgbClr val="1E4E79"/>
                </a:solidFill>
              </a:rPr>
              <a:t>02 de julio de 2019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962891" y="1792605"/>
            <a:ext cx="609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Texto</a:t>
            </a: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B31AE-0AF5-4440-B7D1-A4C754A8A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485" y="680483"/>
            <a:ext cx="7260689" cy="49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48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101039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Comparación de datos de 2019 y 2017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962891" y="1792605"/>
            <a:ext cx="609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Texto</a:t>
            </a: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139EE-01E9-AB4D-B306-48255BA9C3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26" y="1525588"/>
            <a:ext cx="5545235" cy="3768678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2FA5846-88D6-D142-A925-B204C8F5F6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184" y="1503304"/>
            <a:ext cx="5235377" cy="38513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B66E04-0A38-F847-A94D-91B889E10D96}"/>
              </a:ext>
            </a:extLst>
          </p:cNvPr>
          <p:cNvCxnSpPr/>
          <p:nvPr/>
        </p:nvCxnSpPr>
        <p:spPr>
          <a:xfrm>
            <a:off x="4558352" y="1503304"/>
            <a:ext cx="0" cy="38513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F79E82-DE5D-594C-86F5-F9B6B81DD377}"/>
              </a:ext>
            </a:extLst>
          </p:cNvPr>
          <p:cNvCxnSpPr/>
          <p:nvPr/>
        </p:nvCxnSpPr>
        <p:spPr>
          <a:xfrm>
            <a:off x="9432877" y="1631820"/>
            <a:ext cx="0" cy="38513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5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74699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Recursos adicionales (en inglés)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1050878" y="1376243"/>
            <a:ext cx="1023582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dirty="0"/>
              <a:t>Eclipse Page on GLOBE Observer, </a:t>
            </a:r>
            <a:r>
              <a:rPr lang="en-US" sz="2400" dirty="0">
                <a:hlinkClick r:id="rId5"/>
              </a:rPr>
              <a:t>observer.globe.gov/eclipse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Blog: “What graph should I use? Examples using data from the 2017 Total Solar Eclipse,” </a:t>
            </a:r>
            <a:r>
              <a:rPr lang="en-US" sz="2400" dirty="0">
                <a:hlinkClick r:id="rId6"/>
              </a:rPr>
              <a:t>go.nasa.gov/3iu0ECW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“How Cool Was the Eclipse? Collecting Earth Science Data With Citizen Scientists and GLOBE Observer.” Weaver, K., Kohl, H., Martin, A., &amp; Burdick, A., (2019). In S.R. </a:t>
            </a:r>
            <a:r>
              <a:rPr lang="en-US" sz="2400" dirty="0" err="1"/>
              <a:t>Buxner</a:t>
            </a:r>
            <a:r>
              <a:rPr lang="en-US" sz="2400" dirty="0"/>
              <a:t>, L. Shore, &amp; J.B. Jensen (Eds.), Celebrating the 2017 Great American Eclipse: Lessons Learned from the Path of Totality (pp. 511-524). San Francisco: Astronomical Society of the Pacific Conference Series. </a:t>
            </a:r>
            <a:r>
              <a:rPr lang="en-US" sz="2400" dirty="0">
                <a:hlinkClick r:id="rId7"/>
              </a:rPr>
              <a:t>aspbooks.org/a/volumes/article_details/?paper_id=38797</a:t>
            </a:r>
            <a:r>
              <a:rPr lang="en-US" sz="2400" dirty="0"/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094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74699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Artículos científicos (en inglés)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1050878" y="1376243"/>
            <a:ext cx="1023582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n-US" sz="2400" dirty="0"/>
              <a:t>“Eclipse Across America: Citizen Science Observations of the 21 August 2017 Total Solar Eclipse.” Dodson, J.B., Colón Robles, </a:t>
            </a:r>
            <a:r>
              <a:rPr lang="en-US" sz="2400" dirty="0" err="1"/>
              <a:t>M.,Taylor</a:t>
            </a:r>
            <a:r>
              <a:rPr lang="en-US" sz="2400" dirty="0"/>
              <a:t> J.E., </a:t>
            </a:r>
            <a:r>
              <a:rPr lang="en-US" sz="2400" dirty="0" err="1"/>
              <a:t>DeFontes</a:t>
            </a:r>
            <a:r>
              <a:rPr lang="en-US" sz="2400" dirty="0"/>
              <a:t>, C.C., Weaver K.L., (2019). Journal of Applied Meteorology &amp; Climatology, </a:t>
            </a:r>
            <a:r>
              <a:rPr lang="en-US" sz="2400" dirty="0">
                <a:hlinkClick r:id="rId5"/>
              </a:rPr>
              <a:t>doi.org/10.1175/JAMC-D-18-0297.1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 fontAlgn="base">
              <a:buNone/>
            </a:pPr>
            <a:r>
              <a:rPr lang="en-US" sz="2400" dirty="0"/>
              <a:t>“Validation of GLOBE Citizen Science Air Temperature Observations Using Data from the Great American Solar Eclipse.” Rahman, I. u., </a:t>
            </a:r>
            <a:r>
              <a:rPr lang="en-US" sz="2400" dirty="0" err="1"/>
              <a:t>Czajkowski</a:t>
            </a:r>
            <a:r>
              <a:rPr lang="en-US" sz="2400" dirty="0"/>
              <a:t>, K., Jiang, Y., &amp; Weaver, K., (2019). In S.R. </a:t>
            </a:r>
            <a:r>
              <a:rPr lang="en-US" sz="2400" dirty="0" err="1"/>
              <a:t>Buxner</a:t>
            </a:r>
            <a:r>
              <a:rPr lang="en-US" sz="2400" dirty="0"/>
              <a:t>, L. Shore, &amp; J.B. Jensen (Eds.), Celebrating the 2017 Great American Eclipse: Lessons Learned from the Path of Totality (pp. 501-509). San Francisco: Astronomical Society of the Pacific Conference Series. </a:t>
            </a:r>
            <a:r>
              <a:rPr lang="en-US" sz="2400" dirty="0">
                <a:hlinkClick r:id="rId6"/>
              </a:rPr>
              <a:t>aspbooks.org/a/volumes/article_details/?paper_id=38798</a:t>
            </a:r>
            <a:r>
              <a:rPr lang="en-US" sz="2400" dirty="0"/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095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87129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Otros recursos de la NASA en español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9;p3">
            <a:extLst>
              <a:ext uri="{FF2B5EF4-FFF2-40B4-BE49-F238E27FC236}">
                <a16:creationId xmlns:a16="http://schemas.microsoft.com/office/drawing/2014/main" id="{CD47196D-D76E-B04B-8174-CFD1C98A014A}"/>
              </a:ext>
            </a:extLst>
          </p:cNvPr>
          <p:cNvSpPr>
            <a:spLocks/>
          </p:cNvSpPr>
          <p:nvPr/>
        </p:nvSpPr>
        <p:spPr>
          <a:xfrm>
            <a:off x="525439" y="1554089"/>
            <a:ext cx="11141122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Información</a:t>
            </a:r>
            <a:r>
              <a:rPr lang="en-US" sz="2800" dirty="0"/>
              <a:t> y </a:t>
            </a:r>
            <a:r>
              <a:rPr lang="en-US" sz="2800" dirty="0" err="1"/>
              <a:t>noticias</a:t>
            </a:r>
            <a:r>
              <a:rPr lang="en-US" sz="2800" dirty="0"/>
              <a:t> </a:t>
            </a:r>
            <a:r>
              <a:rPr lang="en-US" sz="2800" dirty="0" err="1"/>
              <a:t>sobre</a:t>
            </a:r>
            <a:r>
              <a:rPr lang="en-US" sz="2800" dirty="0"/>
              <a:t> la </a:t>
            </a:r>
            <a:r>
              <a:rPr lang="en-US" sz="2800" dirty="0" err="1"/>
              <a:t>ciencia</a:t>
            </a:r>
            <a:r>
              <a:rPr lang="en-US" sz="2800" dirty="0"/>
              <a:t> de NASA, </a:t>
            </a:r>
            <a:r>
              <a:rPr lang="en-US" sz="2800" dirty="0">
                <a:hlinkClick r:id="rId5"/>
              </a:rPr>
              <a:t>ciencia.nasa.gov</a:t>
            </a:r>
            <a:r>
              <a:rPr lang="en-US" sz="2800" dirty="0"/>
              <a:t>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Una </a:t>
            </a:r>
            <a:r>
              <a:rPr lang="en-US" sz="2800" dirty="0" err="1"/>
              <a:t>lista</a:t>
            </a:r>
            <a:r>
              <a:rPr lang="en-US" sz="2800" dirty="0"/>
              <a:t> de </a:t>
            </a:r>
            <a:r>
              <a:rPr lang="en-US" sz="2800" dirty="0" err="1"/>
              <a:t>correos</a:t>
            </a:r>
            <a:r>
              <a:rPr lang="en-US" sz="2800" dirty="0"/>
              <a:t> </a:t>
            </a:r>
            <a:r>
              <a:rPr lang="en-US" sz="2800" dirty="0" err="1"/>
              <a:t>electronicos</a:t>
            </a:r>
            <a:r>
              <a:rPr lang="en-US" sz="2800" dirty="0"/>
              <a:t>, “</a:t>
            </a:r>
            <a:r>
              <a:rPr lang="en-US" sz="2800" dirty="0" err="1"/>
              <a:t>Ciencia</a:t>
            </a:r>
            <a:r>
              <a:rPr lang="en-US" sz="2800" dirty="0"/>
              <a:t> de la NASA” </a:t>
            </a:r>
            <a:r>
              <a:rPr lang="en-US" sz="2800" dirty="0" err="1">
                <a:hlinkClick r:id="rId6"/>
              </a:rPr>
              <a:t>l</a:t>
            </a:r>
            <a:r>
              <a:rPr lang="en-US" sz="2800" dirty="0" err="1">
                <a:hlinkClick r:id="rId6"/>
              </a:rPr>
              <a:t>ists.nasa.gov</a:t>
            </a:r>
            <a:r>
              <a:rPr lang="en-US" sz="2800" dirty="0">
                <a:hlinkClick r:id="rId6"/>
              </a:rPr>
              <a:t>/mailman/listinfo/nasa-es</a:t>
            </a:r>
            <a:r>
              <a:rPr lang="en-US" sz="2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NASA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redes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4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Facebook: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www.facebook.com/NASAes</a:t>
            </a: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4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Twitter: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twitter.com/NASA_es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4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Instagram: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www.instagram.com/nasa_es</a:t>
            </a: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4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YouTube: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youtube.com/NASA_es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3" indent="-342900">
              <a:buFont typeface="Arial" panose="020B0604020202020204" pitchFamily="34" charset="0"/>
              <a:buChar char="•"/>
            </a:pP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779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2205542" y="947193"/>
            <a:ext cx="29555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1E4E79"/>
                </a:solidFill>
              </a:rPr>
              <a:t>¿</a:t>
            </a:r>
            <a:r>
              <a:rPr lang="en-US" sz="3200" b="1" dirty="0" err="1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Preguntas</a:t>
            </a:r>
            <a:r>
              <a:rPr lang="en-US" sz="3200" b="1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98;p3">
            <a:extLst>
              <a:ext uri="{FF2B5EF4-FFF2-40B4-BE49-F238E27FC236}">
                <a16:creationId xmlns:a16="http://schemas.microsoft.com/office/drawing/2014/main" id="{3F49D289-A58D-BD4C-A902-2CCB9575D99B}"/>
              </a:ext>
            </a:extLst>
          </p:cNvPr>
          <p:cNvSpPr txBox="1">
            <a:spLocks/>
          </p:cNvSpPr>
          <p:nvPr/>
        </p:nvSpPr>
        <p:spPr>
          <a:xfrm>
            <a:off x="1006088" y="1796884"/>
            <a:ext cx="58996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kristen.l.weaver@nas</a:t>
            </a:r>
            <a:r>
              <a:rPr lang="en-US" sz="3200" b="1" dirty="0" err="1">
                <a:solidFill>
                  <a:srgbClr val="1E4E79"/>
                </a:solidFill>
              </a:rPr>
              <a:t>a.gov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55D796-187B-B849-887C-5E81C80CC8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296" y="655847"/>
            <a:ext cx="3715292" cy="4959179"/>
          </a:xfrm>
          <a:prstGeom prst="rect">
            <a:avLst/>
          </a:prstGeom>
        </p:spPr>
      </p:pic>
      <p:sp>
        <p:nvSpPr>
          <p:cNvPr id="8" name="Google Shape;98;p3">
            <a:extLst>
              <a:ext uri="{FF2B5EF4-FFF2-40B4-BE49-F238E27FC236}">
                <a16:creationId xmlns:a16="http://schemas.microsoft.com/office/drawing/2014/main" id="{EDBD3A96-95C2-174F-89C7-F42B1C6D35F6}"/>
              </a:ext>
            </a:extLst>
          </p:cNvPr>
          <p:cNvSpPr txBox="1">
            <a:spLocks/>
          </p:cNvSpPr>
          <p:nvPr/>
        </p:nvSpPr>
        <p:spPr>
          <a:xfrm>
            <a:off x="2167005" y="4907180"/>
            <a:ext cx="53894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000" dirty="0" err="1">
                <a:solidFill>
                  <a:schemeClr val="tx1"/>
                </a:solidFill>
              </a:rPr>
              <a:t>Yo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el </a:t>
            </a:r>
            <a:r>
              <a:rPr lang="en-US" sz="2000" dirty="0" err="1">
                <a:solidFill>
                  <a:schemeClr val="tx1"/>
                </a:solidFill>
              </a:rPr>
              <a:t>puesto</a:t>
            </a:r>
            <a:r>
              <a:rPr lang="en-US" sz="2000" dirty="0">
                <a:solidFill>
                  <a:schemeClr val="tx1"/>
                </a:solidFill>
              </a:rPr>
              <a:t> de la NASA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Beatrice, Nebraska, USA </a:t>
            </a:r>
            <a:r>
              <a:rPr lang="en-US" sz="2000" dirty="0" err="1">
                <a:solidFill>
                  <a:schemeClr val="tx1"/>
                </a:solidFill>
              </a:rPr>
              <a:t>durante</a:t>
            </a:r>
            <a:r>
              <a:rPr lang="en-US" sz="2000" dirty="0">
                <a:solidFill>
                  <a:schemeClr val="tx1"/>
                </a:solidFill>
              </a:rPr>
              <a:t> el eclipse de 2017.</a:t>
            </a:r>
            <a:endParaRPr sz="2000" dirty="0">
              <a:solidFill>
                <a:schemeClr val="tx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A8DCFD4-F1F4-2146-82C3-EB5593DE91D5}"/>
              </a:ext>
            </a:extLst>
          </p:cNvPr>
          <p:cNvCxnSpPr/>
          <p:nvPr/>
        </p:nvCxnSpPr>
        <p:spPr>
          <a:xfrm>
            <a:off x="5161128" y="4708478"/>
            <a:ext cx="186974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885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La herramienta Eclipse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62B2664-F0FE-0140-BF0E-CB67665FB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934" y="1461076"/>
            <a:ext cx="3011614" cy="212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xamples of thermometers to use.">
            <a:extLst>
              <a:ext uri="{FF2B5EF4-FFF2-40B4-BE49-F238E27FC236}">
                <a16:creationId xmlns:a16="http://schemas.microsoft.com/office/drawing/2014/main" id="{087542CD-B82D-5C48-AF23-4E3588E4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0333" y="3745363"/>
            <a:ext cx="3566073" cy="199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hree people observing the clouds.">
            <a:extLst>
              <a:ext uri="{FF2B5EF4-FFF2-40B4-BE49-F238E27FC236}">
                <a16:creationId xmlns:a16="http://schemas.microsoft.com/office/drawing/2014/main" id="{11D11945-A13B-5A43-A271-6CA2ED2C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081" y="548010"/>
            <a:ext cx="4061145" cy="304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A9432F-FC8C-CD49-824A-6AE8EBE678C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39" y="1945741"/>
            <a:ext cx="32385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4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3"/>
          <p:cNvPicPr preferRelativeResize="0"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34" y="1155031"/>
            <a:ext cx="10995285" cy="469472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3"/>
          <p:cNvSpPr txBox="1">
            <a:spLocks noGrp="1"/>
          </p:cNvSpPr>
          <p:nvPr>
            <p:ph type="title"/>
          </p:nvPr>
        </p:nvSpPr>
        <p:spPr>
          <a:xfrm>
            <a:off x="670534" y="2111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lang="es-ES" b="1">
                <a:solidFill>
                  <a:srgbClr val="1E4E79"/>
                </a:solidFill>
                <a:uFillTx/>
              </a:rPr>
              <a:t>Próximos Encuentros</a:t>
            </a:r>
            <a:endParaRPr b="1">
              <a:solidFill>
                <a:srgbClr val="1E4E79"/>
              </a:solidFill>
              <a:uFillTx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14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¿Qué tan fresco es el eclipse?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1228EC-545E-724B-835D-FFDA7F76E2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304" y="1265258"/>
            <a:ext cx="4609908" cy="46099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6C70BB-F6A1-CA47-99D6-9841DCB553B3}"/>
              </a:ext>
            </a:extLst>
          </p:cNvPr>
          <p:cNvGrpSpPr/>
          <p:nvPr/>
        </p:nvGrpSpPr>
        <p:grpSpPr>
          <a:xfrm>
            <a:off x="7463524" y="680483"/>
            <a:ext cx="2414282" cy="5148477"/>
            <a:chOff x="1559859" y="793376"/>
            <a:chExt cx="2850776" cy="5739099"/>
          </a:xfrm>
        </p:grpSpPr>
        <p:pic>
          <p:nvPicPr>
            <p:cNvPr id="8" name="Picture 4" descr="C:\my files\Eclipse 2017\Eclipse Promo Video\Main Screen Mock-up With Eclipse.png">
              <a:extLst>
                <a:ext uri="{FF2B5EF4-FFF2-40B4-BE49-F238E27FC236}">
                  <a16:creationId xmlns:a16="http://schemas.microsoft.com/office/drawing/2014/main" id="{7AEF2C31-60F1-014C-BCB2-778229F0DB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59859" y="793376"/>
              <a:ext cx="2850776" cy="5739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67168C0A-A2AC-6C40-8512-1FC5833CA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1682" y="5934599"/>
              <a:ext cx="2435212" cy="577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368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>
            <a:spLocks/>
          </p:cNvSpPr>
          <p:nvPr/>
        </p:nvSpPr>
        <p:spPr>
          <a:xfrm>
            <a:off x="5090615" y="1792605"/>
            <a:ext cx="19682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Texto</a:t>
            </a: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6FBB07-E279-1644-8C35-1412638D8D59}"/>
              </a:ext>
            </a:extLst>
          </p:cNvPr>
          <p:cNvSpPr txBox="1">
            <a:spLocks/>
          </p:cNvSpPr>
          <p:nvPr/>
        </p:nvSpPr>
        <p:spPr>
          <a:xfrm>
            <a:off x="6749824" y="466786"/>
            <a:ext cx="3709193" cy="998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34143"/>
                </a:solidFill>
                <a:latin typeface="DIN Condensed" pitchFamily="2" charset="0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/>
                </a:solidFill>
                <a:latin typeface="+mj-lt"/>
              </a:rPr>
              <a:t>02 de </a:t>
            </a:r>
            <a:r>
              <a:rPr lang="en-US" sz="3200" b="1" dirty="0" err="1">
                <a:solidFill>
                  <a:schemeClr val="bg2"/>
                </a:solidFill>
                <a:latin typeface="+mj-lt"/>
              </a:rPr>
              <a:t>julio</a:t>
            </a:r>
            <a:r>
              <a:rPr lang="en-US" sz="3200" b="1" dirty="0">
                <a:solidFill>
                  <a:schemeClr val="bg2"/>
                </a:solidFill>
                <a:latin typeface="+mj-lt"/>
              </a:rPr>
              <a:t> de 2019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670415-2502-AD4C-8255-E8DF12BF3651}"/>
              </a:ext>
            </a:extLst>
          </p:cNvPr>
          <p:cNvSpPr txBox="1">
            <a:spLocks/>
          </p:cNvSpPr>
          <p:nvPr/>
        </p:nvSpPr>
        <p:spPr>
          <a:xfrm>
            <a:off x="1050309" y="670724"/>
            <a:ext cx="4649206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34143"/>
                </a:solidFill>
                <a:latin typeface="DIN Condensed" pitchFamily="2" charset="0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2"/>
                </a:solidFill>
                <a:latin typeface="+mj-lt"/>
              </a:rPr>
              <a:t>21 de </a:t>
            </a:r>
            <a:r>
              <a:rPr lang="en-US" sz="3200" b="1" dirty="0" err="1">
                <a:solidFill>
                  <a:schemeClr val="bg2"/>
                </a:solidFill>
                <a:latin typeface="+mj-lt"/>
              </a:rPr>
              <a:t>agosto</a:t>
            </a:r>
            <a:r>
              <a:rPr lang="en-US" sz="3200" b="1" dirty="0">
                <a:solidFill>
                  <a:schemeClr val="bg2"/>
                </a:solidFill>
                <a:latin typeface="+mj-lt"/>
              </a:rPr>
              <a:t> de 2017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3535B2-2830-FC47-807A-97828455C8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3930" y="1185673"/>
            <a:ext cx="4470212" cy="4451556"/>
          </a:xfrm>
          <a:prstGeom prst="ellipse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EC5CC48-4A3A-8C4A-964F-8DCD2CF00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1300" y="1265258"/>
            <a:ext cx="4478215" cy="445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DEDADA-8AF2-4542-BAEE-AE8D08060697}"/>
              </a:ext>
            </a:extLst>
          </p:cNvPr>
          <p:cNvSpPr/>
          <p:nvPr/>
        </p:nvSpPr>
        <p:spPr>
          <a:xfrm>
            <a:off x="666119" y="5716215"/>
            <a:ext cx="5826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los eclipses de NASA’s Scientific Visualization Studio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Título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962891" y="1792605"/>
            <a:ext cx="609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3E3E3E"/>
                </a:solidFill>
                <a:latin typeface="Open Sans"/>
                <a:ea typeface="Calibri"/>
                <a:cs typeface="Calibri"/>
                <a:sym typeface="Open Sans"/>
              </a:rPr>
              <a:t>Texto</a:t>
            </a:r>
            <a:endParaRPr sz="1800" dirty="0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A252531-59EB-4A48-BA85-21D5B76DC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35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072D85-D371-CB46-827C-E279B17E290E}"/>
              </a:ext>
            </a:extLst>
          </p:cNvPr>
          <p:cNvSpPr/>
          <p:nvPr/>
        </p:nvSpPr>
        <p:spPr>
          <a:xfrm>
            <a:off x="636826" y="4434495"/>
            <a:ext cx="4996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https://youtu.be/yiNF1PEV5f8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5580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Datos de 21 agosto de 2017 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BE87BEE-DE12-2B4B-9B56-52F9DB7A23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554" y="1265258"/>
            <a:ext cx="9050892" cy="46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5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El poder de un evento especial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E6197E0-93AC-B14C-BFC2-8E02BCEBC4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736" y="1265258"/>
            <a:ext cx="4566148" cy="4672584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54EC488-B03C-B54A-8688-1E2F9CA8EE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051" y="1265258"/>
            <a:ext cx="4545151" cy="46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27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363492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Datos de 02 julio de 2019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Content Placeholder 13">
            <a:extLst>
              <a:ext uri="{FF2B5EF4-FFF2-40B4-BE49-F238E27FC236}">
                <a16:creationId xmlns:a16="http://schemas.microsoft.com/office/drawing/2014/main" id="{5BA0AEDC-9CC0-E54E-89AD-EDC7E3211D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0921" y="598793"/>
            <a:ext cx="6776419" cy="371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EFC1A639-5010-3741-9BD2-D2F6309990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63" y="2203594"/>
            <a:ext cx="6786395" cy="3716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0913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</TotalTime>
  <Words>1226</Words>
  <Application>Microsoft Macintosh PowerPoint</Application>
  <PresentationFormat>Widescreen</PresentationFormat>
  <Paragraphs>88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Helvetica</vt:lpstr>
      <vt:lpstr>Lucida Grande</vt:lpstr>
      <vt:lpstr>Open Sans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Próximos Encuentros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Donna Candia</dc:creator>
  <cp:lastModifiedBy>Weaver, Kristen L. (GSFC-612.0)[SCIENCE SYSTEMS AND APPLICATIONS INC]</cp:lastModifiedBy>
  <cp:revision>43</cp:revision>
  <dcterms:created xsi:type="dcterms:W3CDTF">2020-08-19T19:22:03Z</dcterms:created>
  <dcterms:modified xsi:type="dcterms:W3CDTF">2020-10-08T13:14:41Z</dcterms:modified>
</cp:coreProperties>
</file>