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Lst>
  <p:notesMasterIdLst>
    <p:notesMasterId r:id="rId23"/>
  </p:notesMasterIdLst>
  <p:sldIdLst>
    <p:sldId id="256" r:id="rId3"/>
    <p:sldId id="368" r:id="rId4"/>
    <p:sldId id="267" r:id="rId5"/>
    <p:sldId id="268" r:id="rId6"/>
    <p:sldId id="269" r:id="rId7"/>
    <p:sldId id="311" r:id="rId8"/>
    <p:sldId id="374" r:id="rId9"/>
    <p:sldId id="352" r:id="rId10"/>
    <p:sldId id="257" r:id="rId11"/>
    <p:sldId id="369" r:id="rId12"/>
    <p:sldId id="371" r:id="rId13"/>
    <p:sldId id="258" r:id="rId14"/>
    <p:sldId id="373" r:id="rId15"/>
    <p:sldId id="360" r:id="rId16"/>
    <p:sldId id="362" r:id="rId17"/>
    <p:sldId id="370" r:id="rId18"/>
    <p:sldId id="372" r:id="rId19"/>
    <p:sldId id="310" r:id="rId20"/>
    <p:sldId id="296" r:id="rId21"/>
    <p:sldId id="35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210B"/>
    <a:srgbClr val="8A2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80"/>
    <p:restoredTop sz="84755"/>
  </p:normalViewPr>
  <p:slideViewPr>
    <p:cSldViewPr snapToGrid="0" snapToObjects="1">
      <p:cViewPr varScale="1">
        <p:scale>
          <a:sx n="79" d="100"/>
          <a:sy n="79" d="100"/>
        </p:scale>
        <p:origin x="1176"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039124-C863-A346-AC8D-A856D5AD7122}" type="datetimeFigureOut">
              <a:rPr lang="en-US" smtClean="0"/>
              <a:t>4/17/19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2B347-5B02-0A4A-85C8-4503AA9452BC}" type="slidenum">
              <a:rPr lang="en-US" smtClean="0"/>
              <a:t>‹#›</a:t>
            </a:fld>
            <a:endParaRPr lang="en-US"/>
          </a:p>
        </p:txBody>
      </p:sp>
    </p:spTree>
    <p:extLst>
      <p:ext uri="{BB962C8B-B14F-4D97-AF65-F5344CB8AC3E}">
        <p14:creationId xmlns:p14="http://schemas.microsoft.com/office/powerpoint/2010/main" val="4206533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02B347-5B02-0A4A-85C8-4503AA9452BC}" type="slidenum">
              <a:rPr lang="en-US" smtClean="0"/>
              <a:t>1</a:t>
            </a:fld>
            <a:endParaRPr lang="en-US"/>
          </a:p>
        </p:txBody>
      </p:sp>
    </p:spTree>
    <p:extLst>
      <p:ext uri="{BB962C8B-B14F-4D97-AF65-F5344CB8AC3E}">
        <p14:creationId xmlns:p14="http://schemas.microsoft.com/office/powerpoint/2010/main" val="130351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9A02B347-5B02-0A4A-85C8-4503AA9452BC}" type="slidenum">
              <a:rPr lang="en-US" smtClean="0"/>
              <a:t>14</a:t>
            </a:fld>
            <a:endParaRPr lang="en-US"/>
          </a:p>
        </p:txBody>
      </p:sp>
    </p:spTree>
    <p:extLst>
      <p:ext uri="{BB962C8B-B14F-4D97-AF65-F5344CB8AC3E}">
        <p14:creationId xmlns:p14="http://schemas.microsoft.com/office/powerpoint/2010/main" val="483266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2B347-5B02-0A4A-85C8-4503AA9452BC}" type="slidenum">
              <a:rPr lang="en-US" smtClean="0"/>
              <a:t>16</a:t>
            </a:fld>
            <a:endParaRPr lang="en-US"/>
          </a:p>
        </p:txBody>
      </p:sp>
    </p:spTree>
    <p:extLst>
      <p:ext uri="{BB962C8B-B14F-4D97-AF65-F5344CB8AC3E}">
        <p14:creationId xmlns:p14="http://schemas.microsoft.com/office/powerpoint/2010/main" val="1863998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B67946-B902-0C45-BFDA-26D9A531C8A5}" type="slidenum">
              <a:rPr lang="en-US" smtClean="0"/>
              <a:t>19</a:t>
            </a:fld>
            <a:endParaRPr lang="en-US"/>
          </a:p>
        </p:txBody>
      </p:sp>
    </p:spTree>
    <p:extLst>
      <p:ext uri="{BB962C8B-B14F-4D97-AF65-F5344CB8AC3E}">
        <p14:creationId xmlns:p14="http://schemas.microsoft.com/office/powerpoint/2010/main" val="3925624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6613" y="-345440"/>
            <a:ext cx="14925358" cy="7462679"/>
          </a:xfrm>
          <a:prstGeom prst="rect">
            <a:avLst/>
          </a:prstGeom>
        </p:spPr>
      </p:pic>
      <p:sp>
        <p:nvSpPr>
          <p:cNvPr id="2" name="Title 1"/>
          <p:cNvSpPr>
            <a:spLocks noGrp="1"/>
          </p:cNvSpPr>
          <p:nvPr>
            <p:ph type="ctrTitle"/>
          </p:nvPr>
        </p:nvSpPr>
        <p:spPr>
          <a:xfrm>
            <a:off x="1524000" y="1438109"/>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4069398"/>
            <a:ext cx="9144000" cy="93948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98007" y="329715"/>
            <a:ext cx="896189" cy="801853"/>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2584" y="363908"/>
            <a:ext cx="1725803" cy="733466"/>
          </a:xfrm>
          <a:prstGeom prst="rect">
            <a:avLst/>
          </a:prstGeom>
        </p:spPr>
      </p:pic>
      <p:pic>
        <p:nvPicPr>
          <p:cNvPr id="11" name="Picture 10"/>
          <p:cNvPicPr>
            <a:picLocks noChangeAspect="1"/>
          </p:cNvPicPr>
          <p:nvPr userDrawn="1"/>
        </p:nvPicPr>
        <p:blipFill rotWithShape="1">
          <a:blip r:embed="rId5">
            <a:extLst>
              <a:ext uri="{28A0092B-C50C-407E-A947-70E740481C1C}">
                <a14:useLocalDpi xmlns:a14="http://schemas.microsoft.com/office/drawing/2010/main" val="0"/>
              </a:ext>
            </a:extLst>
          </a:blip>
          <a:srcRect l="2803" t="2360" r="56200" b="77358"/>
          <a:stretch/>
        </p:blipFill>
        <p:spPr>
          <a:xfrm>
            <a:off x="112143" y="147662"/>
            <a:ext cx="5388033" cy="133274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6613" y="-345440"/>
            <a:ext cx="14925358" cy="7462679"/>
          </a:xfrm>
          <a:prstGeom prst="rect">
            <a:avLst/>
          </a:prstGeom>
        </p:spPr>
      </p:pic>
      <p:sp>
        <p:nvSpPr>
          <p:cNvPr id="2" name="Title 1"/>
          <p:cNvSpPr>
            <a:spLocks noGrp="1"/>
          </p:cNvSpPr>
          <p:nvPr>
            <p:ph type="title"/>
          </p:nvPr>
        </p:nvSpPr>
        <p:spPr>
          <a:xfrm>
            <a:off x="831850" y="11461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3085783"/>
            <a:ext cx="10515600" cy="1500187"/>
          </a:xfrm>
        </p:spPr>
        <p:txBody>
          <a:bodyPr/>
          <a:lstStyle>
            <a:lvl1pPr marL="0" indent="0">
              <a:buNone/>
              <a:defRPr sz="2400">
                <a:solidFill>
                  <a:srgbClr val="6C21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434281"/>
            <a:ext cx="10515600" cy="392944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019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3629"/>
            <a:ext cx="5181600" cy="38833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93629"/>
            <a:ext cx="5181600" cy="388333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7886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396314"/>
            <a:ext cx="10515600" cy="801006"/>
          </a:xfrm>
        </p:spPr>
        <p:txBody>
          <a:bodyPr/>
          <a:lstStyle/>
          <a:p>
            <a:r>
              <a:rPr lang="en-US"/>
              <a:t>Click to edit Master title style</a:t>
            </a:r>
          </a:p>
        </p:txBody>
      </p:sp>
      <p:sp>
        <p:nvSpPr>
          <p:cNvPr id="3" name="Text Placeholder 2"/>
          <p:cNvSpPr>
            <a:spLocks noGrp="1"/>
          </p:cNvSpPr>
          <p:nvPr>
            <p:ph type="body" idx="1"/>
          </p:nvPr>
        </p:nvSpPr>
        <p:spPr>
          <a:xfrm>
            <a:off x="839788" y="2211863"/>
            <a:ext cx="5157787" cy="4662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678073"/>
            <a:ext cx="5157787" cy="35115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2211863"/>
            <a:ext cx="5183188" cy="481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693773"/>
            <a:ext cx="5183188" cy="349589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6046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168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090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291280"/>
            <a:ext cx="3932237" cy="116771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532238"/>
            <a:ext cx="6172200" cy="4328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458994"/>
            <a:ext cx="3932237" cy="34099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388092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291281"/>
            <a:ext cx="3932237" cy="1167714"/>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1519881"/>
            <a:ext cx="6172200" cy="43411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458995"/>
            <a:ext cx="3932237" cy="34099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512354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351872"/>
      </p:ext>
    </p:extLst>
  </p:cSld>
  <p:clrMap bg1="lt1" tx1="dk1" bg2="lt2" tx2="dk2" accent1="accent1" accent2="accent2" accent3="accent3" accent4="accent4" accent5="accent5" accent6="accent6" hlink="hlink" folHlink="folHlink"/>
  <p:sldLayoutIdLst>
    <p:sldLayoutId id="2147483673" r:id="rId1"/>
    <p:sldLayoutId id="2147483675" r:id="rId2"/>
  </p:sldLayoutIdLst>
  <p:txStyles>
    <p:titleStyle>
      <a:lvl1pPr algn="l" defTabSz="914400" rtl="0" eaLnBrk="1" latinLnBrk="0" hangingPunct="1">
        <a:lnSpc>
          <a:spcPct val="90000"/>
        </a:lnSpc>
        <a:spcBef>
          <a:spcPct val="0"/>
        </a:spcBef>
        <a:buNone/>
        <a:defRPr sz="4400" kern="1200">
          <a:solidFill>
            <a:srgbClr val="8A2000"/>
          </a:solidFill>
          <a:latin typeface="DIN Alternate" charset="0"/>
          <a:ea typeface="DIN Alternate" charset="0"/>
          <a:cs typeface="DIN Alternate"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C210B"/>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C210B"/>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C210B"/>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C210B"/>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C210B"/>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83572"/>
            <a:ext cx="10515600" cy="10100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457465"/>
            <a:ext cx="10515600" cy="39062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 y="-1"/>
            <a:ext cx="12191992" cy="1283573"/>
          </a:xfrm>
          <a:prstGeom prst="rect">
            <a:avLst/>
          </a:prstGeom>
        </p:spPr>
      </p:pic>
    </p:spTree>
    <p:extLst>
      <p:ext uri="{BB962C8B-B14F-4D97-AF65-F5344CB8AC3E}">
        <p14:creationId xmlns:p14="http://schemas.microsoft.com/office/powerpoint/2010/main" val="260236152"/>
      </p:ext>
    </p:extLst>
  </p:cSld>
  <p:clrMap bg1="lt1" tx1="dk1" bg2="lt2" tx2="dk2" accent1="accent1" accent2="accent2" accent3="accent3" accent4="accent4" accent5="accent5" accent6="accent6" hlink="hlink" folHlink="folHlink"/>
  <p:sldLayoutIdLst>
    <p:sldLayoutId id="2147483686" r:id="rId1"/>
    <p:sldLayoutId id="2147483688" r:id="rId2"/>
    <p:sldLayoutId id="2147483689" r:id="rId3"/>
    <p:sldLayoutId id="2147483690" r:id="rId4"/>
    <p:sldLayoutId id="2147483691" r:id="rId5"/>
    <p:sldLayoutId id="2147483692" r:id="rId6"/>
    <p:sldLayoutId id="2147483693" r:id="rId7"/>
  </p:sldLayoutIdLst>
  <p:txStyles>
    <p:titleStyle>
      <a:lvl1pPr algn="l" defTabSz="914400" rtl="0" eaLnBrk="1" latinLnBrk="0" hangingPunct="1">
        <a:lnSpc>
          <a:spcPct val="90000"/>
        </a:lnSpc>
        <a:spcBef>
          <a:spcPct val="0"/>
        </a:spcBef>
        <a:buNone/>
        <a:defRPr sz="4400" kern="1200">
          <a:solidFill>
            <a:srgbClr val="8A2000"/>
          </a:solidFill>
          <a:latin typeface="DIN Alternate" charset="0"/>
          <a:ea typeface="DIN Alternate" charset="0"/>
          <a:cs typeface="DIN Alternate"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6C210B"/>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rgbClr val="6C210B"/>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rgbClr val="6C210B"/>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rgbClr val="6C210B"/>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rgbClr val="6C210B"/>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bit.ly/2Dh7ye3" TargetMode="External"/><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bit.ly/2ARURU8" TargetMode="External"/><Relationship Id="rId5" Type="http://schemas.openxmlformats.org/officeDocument/2006/relationships/hyperlink" Target="http://bit.ly/2U1NfFo" TargetMode="External"/><Relationship Id="rId4" Type="http://schemas.openxmlformats.org/officeDocument/2006/relationships/hyperlink" Target="http://bit.ly/2EVmNe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Rusty_Low@strategies.org"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3698" y="2439036"/>
            <a:ext cx="11227453" cy="2387600"/>
          </a:xfrm>
        </p:spPr>
        <p:txBody>
          <a:bodyPr>
            <a:normAutofit/>
          </a:bodyPr>
          <a:lstStyle/>
          <a:p>
            <a:r>
              <a:rPr lang="en-US" dirty="0"/>
              <a:t>Seeing your Data:</a:t>
            </a:r>
            <a:br>
              <a:rPr lang="en-US" dirty="0"/>
            </a:br>
            <a:r>
              <a:rPr lang="en-US" dirty="0"/>
              <a:t>GLOBE Viz and ADAT,  and Google</a:t>
            </a:r>
          </a:p>
        </p:txBody>
      </p:sp>
      <p:sp>
        <p:nvSpPr>
          <p:cNvPr id="3" name="Subtitle 2"/>
          <p:cNvSpPr>
            <a:spLocks noGrp="1"/>
          </p:cNvSpPr>
          <p:nvPr>
            <p:ph type="subTitle" idx="1"/>
          </p:nvPr>
        </p:nvSpPr>
        <p:spPr>
          <a:xfrm>
            <a:off x="-862013" y="5226685"/>
            <a:ext cx="9144000" cy="939482"/>
          </a:xfrm>
        </p:spPr>
        <p:txBody>
          <a:bodyPr>
            <a:noAutofit/>
          </a:bodyPr>
          <a:lstStyle/>
          <a:p>
            <a:r>
              <a:rPr lang="en-US" sz="2800" b="1" dirty="0"/>
              <a:t>Wednesday, April 17, 2019</a:t>
            </a:r>
          </a:p>
          <a:p>
            <a:r>
              <a:rPr lang="en-US" sz="2800" b="1" dirty="0"/>
              <a:t>2 pm ET/6 pm UTC</a:t>
            </a:r>
          </a:p>
        </p:txBody>
      </p:sp>
      <p:pic>
        <p:nvPicPr>
          <p:cNvPr id="5" name="Picture 4">
            <a:extLst>
              <a:ext uri="{FF2B5EF4-FFF2-40B4-BE49-F238E27FC236}">
                <a16:creationId xmlns:a16="http://schemas.microsoft.com/office/drawing/2014/main" id="{18E5F868-CA97-9047-844C-D5FFF662A8E1}"/>
              </a:ext>
            </a:extLst>
          </p:cNvPr>
          <p:cNvPicPr>
            <a:picLocks noChangeAspect="1"/>
          </p:cNvPicPr>
          <p:nvPr/>
        </p:nvPicPr>
        <p:blipFill>
          <a:blip r:embed="rId3"/>
          <a:stretch>
            <a:fillRect/>
          </a:stretch>
        </p:blipFill>
        <p:spPr>
          <a:xfrm>
            <a:off x="3984171" y="424339"/>
            <a:ext cx="5486400" cy="2743200"/>
          </a:xfrm>
          <a:prstGeom prst="rect">
            <a:avLst/>
          </a:prstGeom>
        </p:spPr>
      </p:pic>
    </p:spTree>
    <p:extLst>
      <p:ext uri="{BB962C8B-B14F-4D97-AF65-F5344CB8AC3E}">
        <p14:creationId xmlns:p14="http://schemas.microsoft.com/office/powerpoint/2010/main" val="1926311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91B76A5-8B34-CA4D-B1F3-1E8BF274EA08}"/>
              </a:ext>
            </a:extLst>
          </p:cNvPr>
          <p:cNvGraphicFramePr>
            <a:graphicFrameLocks noGrp="1"/>
          </p:cNvGraphicFramePr>
          <p:nvPr>
            <p:extLst>
              <p:ext uri="{D42A27DB-BD31-4B8C-83A1-F6EECF244321}">
                <p14:modId xmlns:p14="http://schemas.microsoft.com/office/powerpoint/2010/main" val="1603770353"/>
              </p:ext>
            </p:extLst>
          </p:nvPr>
        </p:nvGraphicFramePr>
        <p:xfrm>
          <a:off x="833437" y="2560162"/>
          <a:ext cx="9258300" cy="3901440"/>
        </p:xfrm>
        <a:graphic>
          <a:graphicData uri="http://schemas.openxmlformats.org/drawingml/2006/table">
            <a:tbl>
              <a:tblPr firstRow="1" firstCol="1" bandRow="1">
                <a:tableStyleId>{5C22544A-7EE6-4342-B048-85BDC9FD1C3A}</a:tableStyleId>
              </a:tblPr>
              <a:tblGrid>
                <a:gridCol w="800100">
                  <a:extLst>
                    <a:ext uri="{9D8B030D-6E8A-4147-A177-3AD203B41FA5}">
                      <a16:colId xmlns:a16="http://schemas.microsoft.com/office/drawing/2014/main" val="3635864135"/>
                    </a:ext>
                  </a:extLst>
                </a:gridCol>
                <a:gridCol w="800100">
                  <a:extLst>
                    <a:ext uri="{9D8B030D-6E8A-4147-A177-3AD203B41FA5}">
                      <a16:colId xmlns:a16="http://schemas.microsoft.com/office/drawing/2014/main" val="1312966"/>
                    </a:ext>
                  </a:extLst>
                </a:gridCol>
                <a:gridCol w="857250">
                  <a:extLst>
                    <a:ext uri="{9D8B030D-6E8A-4147-A177-3AD203B41FA5}">
                      <a16:colId xmlns:a16="http://schemas.microsoft.com/office/drawing/2014/main" val="1900792225"/>
                    </a:ext>
                  </a:extLst>
                </a:gridCol>
                <a:gridCol w="742950">
                  <a:extLst>
                    <a:ext uri="{9D8B030D-6E8A-4147-A177-3AD203B41FA5}">
                      <a16:colId xmlns:a16="http://schemas.microsoft.com/office/drawing/2014/main" val="1054888998"/>
                    </a:ext>
                  </a:extLst>
                </a:gridCol>
                <a:gridCol w="742950">
                  <a:extLst>
                    <a:ext uri="{9D8B030D-6E8A-4147-A177-3AD203B41FA5}">
                      <a16:colId xmlns:a16="http://schemas.microsoft.com/office/drawing/2014/main" val="2535127101"/>
                    </a:ext>
                  </a:extLst>
                </a:gridCol>
                <a:gridCol w="742950">
                  <a:extLst>
                    <a:ext uri="{9D8B030D-6E8A-4147-A177-3AD203B41FA5}">
                      <a16:colId xmlns:a16="http://schemas.microsoft.com/office/drawing/2014/main" val="165546101"/>
                    </a:ext>
                  </a:extLst>
                </a:gridCol>
                <a:gridCol w="1314450">
                  <a:extLst>
                    <a:ext uri="{9D8B030D-6E8A-4147-A177-3AD203B41FA5}">
                      <a16:colId xmlns:a16="http://schemas.microsoft.com/office/drawing/2014/main" val="1365325780"/>
                    </a:ext>
                  </a:extLst>
                </a:gridCol>
                <a:gridCol w="3257550">
                  <a:extLst>
                    <a:ext uri="{9D8B030D-6E8A-4147-A177-3AD203B41FA5}">
                      <a16:colId xmlns:a16="http://schemas.microsoft.com/office/drawing/2014/main" val="2591153487"/>
                    </a:ext>
                  </a:extLst>
                </a:gridCol>
              </a:tblGrid>
              <a:tr h="0">
                <a:tc>
                  <a:txBody>
                    <a:bodyPr/>
                    <a:lstStyle/>
                    <a:p>
                      <a:pPr marL="0" marR="0" algn="ctr">
                        <a:spcBef>
                          <a:spcPts val="0"/>
                        </a:spcBef>
                        <a:spcAft>
                          <a:spcPts val="0"/>
                        </a:spcAft>
                      </a:pPr>
                      <a:r>
                        <a:rPr lang="en-US" sz="1000">
                          <a:effectLst/>
                        </a:rPr>
                        <a:t>Date</a:t>
                      </a:r>
                      <a:endParaRPr lang="en-US" sz="1200">
                        <a:effectLst/>
                      </a:endParaRPr>
                    </a:p>
                    <a:p>
                      <a:pPr marL="0" marR="0" algn="ctr">
                        <a:spcBef>
                          <a:spcPts val="0"/>
                        </a:spcBef>
                        <a:spcAft>
                          <a:spcPts val="0"/>
                        </a:spcAft>
                      </a:pPr>
                      <a:r>
                        <a:rPr lang="en-US" sz="1000">
                          <a:effectLst/>
                        </a:rPr>
                        <a:t>of observation</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a:effectLst/>
                        </a:rPr>
                        <a:t>Time </a:t>
                      </a:r>
                      <a:endParaRPr lang="en-US" sz="1200">
                        <a:effectLst/>
                      </a:endParaRPr>
                    </a:p>
                    <a:p>
                      <a:pPr marL="0" marR="0" algn="ctr">
                        <a:spcBef>
                          <a:spcPts val="0"/>
                        </a:spcBef>
                        <a:spcAft>
                          <a:spcPts val="0"/>
                        </a:spcAft>
                      </a:pPr>
                      <a:r>
                        <a:rPr lang="en-US" sz="1000">
                          <a:effectLst/>
                        </a:rPr>
                        <a:t>of </a:t>
                      </a:r>
                      <a:endParaRPr lang="en-US" sz="1200">
                        <a:effectLst/>
                      </a:endParaRPr>
                    </a:p>
                    <a:p>
                      <a:pPr marL="0" marR="0" algn="ctr">
                        <a:spcBef>
                          <a:spcPts val="0"/>
                        </a:spcBef>
                        <a:spcAft>
                          <a:spcPts val="0"/>
                        </a:spcAft>
                      </a:pPr>
                      <a:r>
                        <a:rPr lang="en-US" sz="1000">
                          <a:effectLst/>
                        </a:rPr>
                        <a:t>observation</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a:effectLst/>
                        </a:rPr>
                        <a:t>Current temperature </a:t>
                      </a:r>
                      <a:endParaRPr lang="en-US" sz="1200">
                        <a:effectLst/>
                      </a:endParaRPr>
                    </a:p>
                    <a:p>
                      <a:pPr marL="0" marR="0" algn="ctr">
                        <a:spcBef>
                          <a:spcPts val="0"/>
                        </a:spcBef>
                        <a:spcAft>
                          <a:spcPts val="0"/>
                        </a:spcAft>
                      </a:pPr>
                      <a:r>
                        <a:rPr lang="en-US" sz="1000">
                          <a:effectLst/>
                        </a:rPr>
                        <a:t>at site</a:t>
                      </a:r>
                      <a:endParaRPr lang="en-US" sz="1200">
                        <a:effectLst/>
                      </a:endParaRPr>
                    </a:p>
                    <a:p>
                      <a:pPr marL="0" marR="0" algn="ctr">
                        <a:spcBef>
                          <a:spcPts val="0"/>
                        </a:spcBef>
                        <a:spcAft>
                          <a:spcPts val="0"/>
                        </a:spcAft>
                      </a:pPr>
                      <a:r>
                        <a:rPr lang="en-US" sz="1000">
                          <a:effectLst/>
                        </a:rPr>
                        <a:t>(°C)</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a:effectLst/>
                        </a:rPr>
                        <a:t>Adults present?</a:t>
                      </a:r>
                      <a:endParaRPr lang="en-US" sz="1200">
                        <a:effectLst/>
                      </a:endParaRPr>
                    </a:p>
                    <a:p>
                      <a:pPr marL="0" marR="0" algn="ctr">
                        <a:spcBef>
                          <a:spcPts val="0"/>
                        </a:spcBef>
                        <a:spcAft>
                          <a:spcPts val="0"/>
                        </a:spcAft>
                      </a:pPr>
                      <a:r>
                        <a:rPr lang="en-US" sz="1000">
                          <a:effectLst/>
                        </a:rPr>
                        <a:t>(yes/no/?)</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a:effectLst/>
                        </a:rPr>
                        <a:t>Larvae present?</a:t>
                      </a:r>
                      <a:endParaRPr lang="en-US" sz="1200">
                        <a:effectLst/>
                      </a:endParaRPr>
                    </a:p>
                    <a:p>
                      <a:pPr marL="0" marR="0" algn="ctr">
                        <a:spcBef>
                          <a:spcPts val="0"/>
                        </a:spcBef>
                        <a:spcAft>
                          <a:spcPts val="0"/>
                        </a:spcAft>
                      </a:pPr>
                      <a:r>
                        <a:rPr lang="en-US" sz="1000">
                          <a:effectLst/>
                        </a:rPr>
                        <a:t>(yes/no/?)</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a:effectLst/>
                        </a:rPr>
                        <a:t>Pupae present?</a:t>
                      </a:r>
                      <a:endParaRPr lang="en-US" sz="1200">
                        <a:effectLst/>
                      </a:endParaRPr>
                    </a:p>
                    <a:p>
                      <a:pPr marL="0" marR="0" algn="ctr">
                        <a:spcBef>
                          <a:spcPts val="0"/>
                        </a:spcBef>
                        <a:spcAft>
                          <a:spcPts val="0"/>
                        </a:spcAft>
                      </a:pPr>
                      <a:r>
                        <a:rPr lang="en-US" sz="1000">
                          <a:effectLst/>
                        </a:rPr>
                        <a:t>(yes/no/?)</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a:effectLst/>
                        </a:rPr>
                        <a:t>Larvae ID</a:t>
                      </a:r>
                      <a:endParaRPr lang="en-US" sz="1200">
                        <a:effectLst/>
                      </a:endParaRPr>
                    </a:p>
                    <a:p>
                      <a:pPr marL="0" marR="0" algn="ctr">
                        <a:spcBef>
                          <a:spcPts val="0"/>
                        </a:spcBef>
                        <a:spcAft>
                          <a:spcPts val="0"/>
                        </a:spcAft>
                      </a:pPr>
                      <a:r>
                        <a:rPr lang="en-US" sz="1000">
                          <a:effectLst/>
                        </a:rPr>
                        <a:t> (Genus/species name </a:t>
                      </a:r>
                      <a:endParaRPr lang="en-US" sz="1200">
                        <a:effectLst/>
                      </a:endParaRPr>
                    </a:p>
                    <a:p>
                      <a:pPr marL="0" marR="0" algn="ctr">
                        <a:spcBef>
                          <a:spcPts val="0"/>
                        </a:spcBef>
                        <a:spcAft>
                          <a:spcPts val="0"/>
                        </a:spcAft>
                      </a:pPr>
                      <a:r>
                        <a:rPr lang="en-US" sz="1000">
                          <a:effectLst/>
                        </a:rPr>
                        <a:t>or “uncertain”)</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000">
                          <a:effectLst/>
                        </a:rPr>
                        <a:t> </a:t>
                      </a:r>
                      <a:endParaRPr lang="en-US" sz="1200">
                        <a:effectLst/>
                      </a:endParaRPr>
                    </a:p>
                    <a:p>
                      <a:pPr marL="0" marR="0" algn="ctr">
                        <a:spcBef>
                          <a:spcPts val="0"/>
                        </a:spcBef>
                        <a:spcAft>
                          <a:spcPts val="0"/>
                        </a:spcAft>
                      </a:pPr>
                      <a:r>
                        <a:rPr lang="en-US" sz="1000">
                          <a:effectLst/>
                        </a:rPr>
                        <a:t>Comments / Observations</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1894770"/>
                  </a:ext>
                </a:extLst>
              </a:tr>
              <a:tr h="0">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232281379"/>
                  </a:ext>
                </a:extLst>
              </a:tr>
              <a:tr h="0">
                <a:tc>
                  <a:txBody>
                    <a:bodyPr/>
                    <a:lstStyle/>
                    <a:p>
                      <a:pPr marL="0" marR="0" algn="l">
                        <a:spcBef>
                          <a:spcPts val="0"/>
                        </a:spcBef>
                        <a:spcAft>
                          <a:spcPts val="0"/>
                        </a:spcAft>
                      </a:pPr>
                      <a:r>
                        <a:rPr lang="en-US" sz="1200">
                          <a:effectLst/>
                        </a:rPr>
                        <a:t> </a:t>
                      </a:r>
                    </a:p>
                    <a:p>
                      <a:pPr marL="0" marR="0" algn="l">
                        <a:spcBef>
                          <a:spcPts val="0"/>
                        </a:spcBef>
                        <a:spcAft>
                          <a:spcPts val="0"/>
                        </a:spcAft>
                      </a:pPr>
                      <a:r>
                        <a:rPr lang="en-US" sz="1200">
                          <a:effectLst/>
                        </a:rPr>
                        <a:t> </a:t>
                      </a:r>
                    </a:p>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308042590"/>
                  </a:ext>
                </a:extLst>
              </a:tr>
              <a:tr h="0">
                <a:tc>
                  <a:txBody>
                    <a:bodyPr/>
                    <a:lstStyle/>
                    <a:p>
                      <a:pPr marL="0" marR="0" algn="l">
                        <a:spcBef>
                          <a:spcPts val="0"/>
                        </a:spcBef>
                        <a:spcAft>
                          <a:spcPts val="0"/>
                        </a:spcAft>
                      </a:pPr>
                      <a:r>
                        <a:rPr lang="en-US" sz="1200">
                          <a:effectLst/>
                        </a:rPr>
                        <a:t> </a:t>
                      </a:r>
                    </a:p>
                    <a:p>
                      <a:pPr marL="0" marR="0" algn="l">
                        <a:spcBef>
                          <a:spcPts val="0"/>
                        </a:spcBef>
                        <a:spcAft>
                          <a:spcPts val="0"/>
                        </a:spcAft>
                      </a:pPr>
                      <a:r>
                        <a:rPr lang="en-US" sz="1200">
                          <a:effectLst/>
                        </a:rPr>
                        <a:t> </a:t>
                      </a:r>
                    </a:p>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078638307"/>
                  </a:ext>
                </a:extLst>
              </a:tr>
              <a:tr h="0">
                <a:tc>
                  <a:txBody>
                    <a:bodyPr/>
                    <a:lstStyle/>
                    <a:p>
                      <a:pPr marL="0" marR="0" algn="l">
                        <a:spcBef>
                          <a:spcPts val="0"/>
                        </a:spcBef>
                        <a:spcAft>
                          <a:spcPts val="0"/>
                        </a:spcAft>
                      </a:pPr>
                      <a:r>
                        <a:rPr lang="en-US" sz="1200">
                          <a:effectLst/>
                        </a:rPr>
                        <a:t> </a:t>
                      </a:r>
                    </a:p>
                    <a:p>
                      <a:pPr marL="0" marR="0" algn="l">
                        <a:spcBef>
                          <a:spcPts val="0"/>
                        </a:spcBef>
                        <a:spcAft>
                          <a:spcPts val="0"/>
                        </a:spcAft>
                      </a:pPr>
                      <a:r>
                        <a:rPr lang="en-US" sz="1200">
                          <a:effectLst/>
                        </a:rPr>
                        <a:t> </a:t>
                      </a:r>
                    </a:p>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101769345"/>
                  </a:ext>
                </a:extLst>
              </a:tr>
              <a:tr h="0">
                <a:tc>
                  <a:txBody>
                    <a:bodyPr/>
                    <a:lstStyle/>
                    <a:p>
                      <a:pPr marL="0" marR="0" algn="l">
                        <a:spcBef>
                          <a:spcPts val="0"/>
                        </a:spcBef>
                        <a:spcAft>
                          <a:spcPts val="0"/>
                        </a:spcAft>
                      </a:pPr>
                      <a:r>
                        <a:rPr lang="en-US" sz="1200">
                          <a:effectLst/>
                        </a:rPr>
                        <a:t> </a:t>
                      </a:r>
                    </a:p>
                    <a:p>
                      <a:pPr marL="0" marR="0" algn="l">
                        <a:spcBef>
                          <a:spcPts val="0"/>
                        </a:spcBef>
                        <a:spcAft>
                          <a:spcPts val="0"/>
                        </a:spcAft>
                      </a:pPr>
                      <a:r>
                        <a:rPr lang="en-US" sz="1200">
                          <a:effectLst/>
                        </a:rPr>
                        <a:t> </a:t>
                      </a:r>
                    </a:p>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43290722"/>
                  </a:ext>
                </a:extLst>
              </a:tr>
              <a:tr h="0">
                <a:tc>
                  <a:txBody>
                    <a:bodyPr/>
                    <a:lstStyle/>
                    <a:p>
                      <a:pPr marL="0" marR="0" algn="l">
                        <a:spcBef>
                          <a:spcPts val="0"/>
                        </a:spcBef>
                        <a:spcAft>
                          <a:spcPts val="0"/>
                        </a:spcAft>
                      </a:pPr>
                      <a:r>
                        <a:rPr lang="en-US" sz="1200">
                          <a:effectLst/>
                        </a:rPr>
                        <a:t> </a:t>
                      </a:r>
                    </a:p>
                    <a:p>
                      <a:pPr marL="0" marR="0" algn="l">
                        <a:spcBef>
                          <a:spcPts val="0"/>
                        </a:spcBef>
                        <a:spcAft>
                          <a:spcPts val="0"/>
                        </a:spcAft>
                      </a:pPr>
                      <a:r>
                        <a:rPr lang="en-US" sz="1200">
                          <a:effectLst/>
                        </a:rPr>
                        <a:t> </a:t>
                      </a:r>
                    </a:p>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901460541"/>
                  </a:ext>
                </a:extLst>
              </a:tr>
            </a:tbl>
          </a:graphicData>
        </a:graphic>
      </p:graphicFrame>
      <p:sp>
        <p:nvSpPr>
          <p:cNvPr id="6" name="Rectangle 1">
            <a:extLst>
              <a:ext uri="{FF2B5EF4-FFF2-40B4-BE49-F238E27FC236}">
                <a16:creationId xmlns:a16="http://schemas.microsoft.com/office/drawing/2014/main" id="{6151541C-CE4E-8B41-8F67-9EE019B900A2}"/>
              </a:ext>
            </a:extLst>
          </p:cNvPr>
          <p:cNvSpPr>
            <a:spLocks noChangeArrowheads="1"/>
          </p:cNvSpPr>
          <p:nvPr/>
        </p:nvSpPr>
        <p:spPr bwMode="auto">
          <a:xfrm>
            <a:off x="833437" y="1447851"/>
            <a:ext cx="11210926"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Appendix B:  Data Table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Investigator’s name(s) _________________________________________________________________________________________</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Chosen name for study site: _____________________________  Type of breeding site (pond, container, trap):__________________</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City and State: ________________________________________    Latitude and longitude: __________________________________</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62680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080385-E724-5B42-A125-46D99FB0EA52}"/>
              </a:ext>
            </a:extLst>
          </p:cNvPr>
          <p:cNvSpPr/>
          <p:nvPr/>
        </p:nvSpPr>
        <p:spPr>
          <a:xfrm>
            <a:off x="0" y="1252330"/>
            <a:ext cx="12192000" cy="56056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3AB056-3A36-CF45-A192-E79555427632}"/>
              </a:ext>
            </a:extLst>
          </p:cNvPr>
          <p:cNvSpPr txBox="1"/>
          <p:nvPr/>
        </p:nvSpPr>
        <p:spPr>
          <a:xfrm>
            <a:off x="155603" y="2059049"/>
            <a:ext cx="9436632" cy="1569660"/>
          </a:xfrm>
          <a:prstGeom prst="rect">
            <a:avLst/>
          </a:prstGeom>
          <a:noFill/>
        </p:spPr>
        <p:txBody>
          <a:bodyPr wrap="square" rtlCol="0">
            <a:spAutoFit/>
          </a:bodyPr>
          <a:lstStyle/>
          <a:p>
            <a:r>
              <a:rPr lang="en-US" sz="3200" dirty="0">
                <a:solidFill>
                  <a:schemeClr val="bg1"/>
                </a:solidFill>
              </a:rPr>
              <a:t>Where have we found mosquitoes using GLOBE Viz </a:t>
            </a:r>
            <a:endParaRPr lang="en-US" sz="3200" dirty="0"/>
          </a:p>
          <a:p>
            <a:endParaRPr lang="en-US" sz="3200" dirty="0">
              <a:solidFill>
                <a:schemeClr val="bg1"/>
              </a:solidFill>
            </a:endParaRPr>
          </a:p>
          <a:p>
            <a:endParaRPr lang="en-US" sz="3200" dirty="0">
              <a:solidFill>
                <a:schemeClr val="bg1"/>
              </a:solidFill>
            </a:endParaRPr>
          </a:p>
        </p:txBody>
      </p:sp>
      <p:pic>
        <p:nvPicPr>
          <p:cNvPr id="4" name="Picture 3">
            <a:extLst>
              <a:ext uri="{FF2B5EF4-FFF2-40B4-BE49-F238E27FC236}">
                <a16:creationId xmlns:a16="http://schemas.microsoft.com/office/drawing/2014/main" id="{0343AB60-FFA1-0B43-B168-192EE5350F70}"/>
              </a:ext>
            </a:extLst>
          </p:cNvPr>
          <p:cNvPicPr>
            <a:picLocks noChangeAspect="1"/>
          </p:cNvPicPr>
          <p:nvPr/>
        </p:nvPicPr>
        <p:blipFill>
          <a:blip r:embed="rId2"/>
          <a:stretch>
            <a:fillRect/>
          </a:stretch>
        </p:blipFill>
        <p:spPr>
          <a:xfrm>
            <a:off x="6096000" y="3624227"/>
            <a:ext cx="5486400" cy="2743200"/>
          </a:xfrm>
          <a:prstGeom prst="rect">
            <a:avLst/>
          </a:prstGeom>
        </p:spPr>
      </p:pic>
    </p:spTree>
    <p:extLst>
      <p:ext uri="{BB962C8B-B14F-4D97-AF65-F5344CB8AC3E}">
        <p14:creationId xmlns:p14="http://schemas.microsoft.com/office/powerpoint/2010/main" val="377420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080385-E724-5B42-A125-46D99FB0EA5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EDA8366-2593-A84D-AF26-9CBCF429D597}"/>
              </a:ext>
            </a:extLst>
          </p:cNvPr>
          <p:cNvPicPr>
            <a:picLocks noChangeAspect="1"/>
          </p:cNvPicPr>
          <p:nvPr/>
        </p:nvPicPr>
        <p:blipFill>
          <a:blip r:embed="rId2"/>
          <a:stretch>
            <a:fillRect/>
          </a:stretch>
        </p:blipFill>
        <p:spPr>
          <a:xfrm>
            <a:off x="818493" y="0"/>
            <a:ext cx="10555014" cy="6858000"/>
          </a:xfrm>
          <a:prstGeom prst="rect">
            <a:avLst/>
          </a:prstGeom>
        </p:spPr>
      </p:pic>
      <p:sp>
        <p:nvSpPr>
          <p:cNvPr id="15" name="Donut 14">
            <a:extLst>
              <a:ext uri="{FF2B5EF4-FFF2-40B4-BE49-F238E27FC236}">
                <a16:creationId xmlns:a16="http://schemas.microsoft.com/office/drawing/2014/main" id="{584B4FEA-2891-1B45-86A6-4CFE4E221C6A}"/>
              </a:ext>
            </a:extLst>
          </p:cNvPr>
          <p:cNvSpPr/>
          <p:nvPr/>
        </p:nvSpPr>
        <p:spPr>
          <a:xfrm>
            <a:off x="5961298" y="1196832"/>
            <a:ext cx="1485900" cy="731520"/>
          </a:xfrm>
          <a:prstGeom prst="donut">
            <a:avLst>
              <a:gd name="adj" fmla="val 280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onut 15">
            <a:extLst>
              <a:ext uri="{FF2B5EF4-FFF2-40B4-BE49-F238E27FC236}">
                <a16:creationId xmlns:a16="http://schemas.microsoft.com/office/drawing/2014/main" id="{760A517D-27DF-CB49-A26F-321A08C6364D}"/>
              </a:ext>
            </a:extLst>
          </p:cNvPr>
          <p:cNvSpPr/>
          <p:nvPr/>
        </p:nvSpPr>
        <p:spPr>
          <a:xfrm>
            <a:off x="1231980" y="3242433"/>
            <a:ext cx="2219141" cy="373134"/>
          </a:xfrm>
          <a:prstGeom prst="donut">
            <a:avLst>
              <a:gd name="adj" fmla="val 280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52820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080385-E724-5B42-A125-46D99FB0EA52}"/>
              </a:ext>
            </a:extLst>
          </p:cNvPr>
          <p:cNvSpPr/>
          <p:nvPr/>
        </p:nvSpPr>
        <p:spPr>
          <a:xfrm>
            <a:off x="0" y="1252330"/>
            <a:ext cx="12192000" cy="56056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3AB056-3A36-CF45-A192-E79555427632}"/>
              </a:ext>
            </a:extLst>
          </p:cNvPr>
          <p:cNvSpPr txBox="1"/>
          <p:nvPr/>
        </p:nvSpPr>
        <p:spPr>
          <a:xfrm>
            <a:off x="258684" y="1710279"/>
            <a:ext cx="8867387" cy="3046988"/>
          </a:xfrm>
          <a:prstGeom prst="rect">
            <a:avLst/>
          </a:prstGeom>
          <a:noFill/>
        </p:spPr>
        <p:txBody>
          <a:bodyPr wrap="square" rtlCol="0">
            <a:spAutoFit/>
          </a:bodyPr>
          <a:lstStyle/>
          <a:p>
            <a:r>
              <a:rPr lang="en-US" sz="3200" dirty="0">
                <a:solidFill>
                  <a:schemeClr val="bg1"/>
                </a:solidFill>
              </a:rPr>
              <a:t>Three Steps to Visualize your Data</a:t>
            </a:r>
          </a:p>
          <a:p>
            <a:endParaRPr lang="en-US" sz="3200" dirty="0">
              <a:solidFill>
                <a:schemeClr val="bg1"/>
              </a:solidFill>
            </a:endParaRPr>
          </a:p>
          <a:p>
            <a:r>
              <a:rPr lang="en-US" sz="3200" dirty="0">
                <a:solidFill>
                  <a:schemeClr val="bg1"/>
                </a:solidFill>
              </a:rPr>
              <a:t>1. Select the type of data you want (Add Layers)</a:t>
            </a:r>
          </a:p>
          <a:p>
            <a:r>
              <a:rPr lang="en-US" sz="3200" dirty="0">
                <a:solidFill>
                  <a:schemeClr val="bg1"/>
                </a:solidFill>
              </a:rPr>
              <a:t>2. Select the Date of the data you want to see</a:t>
            </a:r>
          </a:p>
          <a:p>
            <a:r>
              <a:rPr lang="en-US" sz="3200" dirty="0">
                <a:solidFill>
                  <a:schemeClr val="bg1"/>
                </a:solidFill>
              </a:rPr>
              <a:t>3. Click on a data point on the map to view a </a:t>
            </a:r>
          </a:p>
          <a:p>
            <a:r>
              <a:rPr lang="en-US" sz="3200" dirty="0">
                <a:solidFill>
                  <a:schemeClr val="bg1"/>
                </a:solidFill>
              </a:rPr>
              <a:t>    a table and the metadata </a:t>
            </a:r>
            <a:endParaRPr lang="en-US" sz="3200" dirty="0"/>
          </a:p>
        </p:txBody>
      </p:sp>
      <p:pic>
        <p:nvPicPr>
          <p:cNvPr id="4" name="Picture 3">
            <a:extLst>
              <a:ext uri="{FF2B5EF4-FFF2-40B4-BE49-F238E27FC236}">
                <a16:creationId xmlns:a16="http://schemas.microsoft.com/office/drawing/2014/main" id="{0343AB60-FFA1-0B43-B168-192EE5350F70}"/>
              </a:ext>
            </a:extLst>
          </p:cNvPr>
          <p:cNvPicPr>
            <a:picLocks noChangeAspect="1"/>
          </p:cNvPicPr>
          <p:nvPr/>
        </p:nvPicPr>
        <p:blipFill>
          <a:blip r:embed="rId2"/>
          <a:stretch>
            <a:fillRect/>
          </a:stretch>
        </p:blipFill>
        <p:spPr>
          <a:xfrm>
            <a:off x="6096000" y="3624227"/>
            <a:ext cx="5486400" cy="2743200"/>
          </a:xfrm>
          <a:prstGeom prst="rect">
            <a:avLst/>
          </a:prstGeom>
        </p:spPr>
      </p:pic>
    </p:spTree>
    <p:extLst>
      <p:ext uri="{BB962C8B-B14F-4D97-AF65-F5344CB8AC3E}">
        <p14:creationId xmlns:p14="http://schemas.microsoft.com/office/powerpoint/2010/main" val="1940344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080385-E724-5B42-A125-46D99FB0EA5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F4BDE46-6319-1B43-A6E6-6D3C6F8E97EE}"/>
              </a:ext>
            </a:extLst>
          </p:cNvPr>
          <p:cNvPicPr>
            <a:picLocks noChangeAspect="1"/>
          </p:cNvPicPr>
          <p:nvPr/>
        </p:nvPicPr>
        <p:blipFill>
          <a:blip r:embed="rId3"/>
          <a:stretch>
            <a:fillRect/>
          </a:stretch>
        </p:blipFill>
        <p:spPr>
          <a:xfrm>
            <a:off x="0" y="0"/>
            <a:ext cx="11955426" cy="6858000"/>
          </a:xfrm>
          <a:prstGeom prst="rect">
            <a:avLst/>
          </a:prstGeom>
        </p:spPr>
      </p:pic>
      <p:pic>
        <p:nvPicPr>
          <p:cNvPr id="3" name="Picture 2">
            <a:extLst>
              <a:ext uri="{FF2B5EF4-FFF2-40B4-BE49-F238E27FC236}">
                <a16:creationId xmlns:a16="http://schemas.microsoft.com/office/drawing/2014/main" id="{60DFEE3F-C46D-FF43-A318-CB6088B7A459}"/>
              </a:ext>
            </a:extLst>
          </p:cNvPr>
          <p:cNvPicPr>
            <a:picLocks noChangeAspect="1"/>
          </p:cNvPicPr>
          <p:nvPr/>
        </p:nvPicPr>
        <p:blipFill rotWithShape="1">
          <a:blip r:embed="rId4"/>
          <a:srcRect t="7170"/>
          <a:stretch/>
        </p:blipFill>
        <p:spPr>
          <a:xfrm>
            <a:off x="0" y="0"/>
            <a:ext cx="12192000" cy="6858000"/>
          </a:xfrm>
          <a:prstGeom prst="rect">
            <a:avLst/>
          </a:prstGeom>
        </p:spPr>
      </p:pic>
    </p:spTree>
    <p:extLst>
      <p:ext uri="{BB962C8B-B14F-4D97-AF65-F5344CB8AC3E}">
        <p14:creationId xmlns:p14="http://schemas.microsoft.com/office/powerpoint/2010/main" val="71650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080385-E724-5B42-A125-46D99FB0EA52}"/>
              </a:ext>
            </a:extLst>
          </p:cNvPr>
          <p:cNvSpPr/>
          <p:nvPr/>
        </p:nvSpPr>
        <p:spPr>
          <a:xfrm>
            <a:off x="0" y="1252330"/>
            <a:ext cx="12192000" cy="56056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3AB056-3A36-CF45-A192-E79555427632}"/>
              </a:ext>
            </a:extLst>
          </p:cNvPr>
          <p:cNvSpPr txBox="1"/>
          <p:nvPr/>
        </p:nvSpPr>
        <p:spPr>
          <a:xfrm>
            <a:off x="1119295" y="2145891"/>
            <a:ext cx="6858001" cy="1569660"/>
          </a:xfrm>
          <a:prstGeom prst="rect">
            <a:avLst/>
          </a:prstGeom>
          <a:noFill/>
        </p:spPr>
        <p:txBody>
          <a:bodyPr wrap="square" rtlCol="0">
            <a:spAutoFit/>
          </a:bodyPr>
          <a:lstStyle/>
          <a:p>
            <a:r>
              <a:rPr lang="en-US" sz="3200" dirty="0">
                <a:solidFill>
                  <a:schemeClr val="bg1"/>
                </a:solidFill>
              </a:rPr>
              <a:t>Follow along with me online!</a:t>
            </a:r>
          </a:p>
          <a:p>
            <a:endParaRPr lang="en-US" sz="3200" dirty="0">
              <a:solidFill>
                <a:schemeClr val="bg1"/>
              </a:solidFill>
            </a:endParaRPr>
          </a:p>
          <a:p>
            <a:r>
              <a:rPr lang="en-US" sz="3200" dirty="0">
                <a:solidFill>
                  <a:schemeClr val="bg1"/>
                </a:solidFill>
              </a:rPr>
              <a:t>GLOBE ADAT </a:t>
            </a:r>
            <a:r>
              <a:rPr lang="en-US" sz="3200">
                <a:solidFill>
                  <a:schemeClr val="bg1"/>
                </a:solidFill>
              </a:rPr>
              <a:t>to Google Maps</a:t>
            </a:r>
            <a:endParaRPr lang="en-US" sz="3200" dirty="0"/>
          </a:p>
        </p:txBody>
      </p:sp>
      <p:pic>
        <p:nvPicPr>
          <p:cNvPr id="4" name="Picture 3">
            <a:extLst>
              <a:ext uri="{FF2B5EF4-FFF2-40B4-BE49-F238E27FC236}">
                <a16:creationId xmlns:a16="http://schemas.microsoft.com/office/drawing/2014/main" id="{0343AB60-FFA1-0B43-B168-192EE5350F70}"/>
              </a:ext>
            </a:extLst>
          </p:cNvPr>
          <p:cNvPicPr>
            <a:picLocks noChangeAspect="1"/>
          </p:cNvPicPr>
          <p:nvPr/>
        </p:nvPicPr>
        <p:blipFill>
          <a:blip r:embed="rId2"/>
          <a:stretch>
            <a:fillRect/>
          </a:stretch>
        </p:blipFill>
        <p:spPr>
          <a:xfrm>
            <a:off x="6096000" y="3624227"/>
            <a:ext cx="5486400" cy="2743200"/>
          </a:xfrm>
          <a:prstGeom prst="rect">
            <a:avLst/>
          </a:prstGeom>
        </p:spPr>
      </p:pic>
    </p:spTree>
    <p:extLst>
      <p:ext uri="{BB962C8B-B14F-4D97-AF65-F5344CB8AC3E}">
        <p14:creationId xmlns:p14="http://schemas.microsoft.com/office/powerpoint/2010/main" val="2860114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4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tree&#10;&#10;Description automatically generated">
            <a:extLst>
              <a:ext uri="{FF2B5EF4-FFF2-40B4-BE49-F238E27FC236}">
                <a16:creationId xmlns:a16="http://schemas.microsoft.com/office/drawing/2014/main" id="{5C23E682-18DC-0142-85D0-C6E120355B66}"/>
              </a:ext>
            </a:extLst>
          </p:cNvPr>
          <p:cNvPicPr>
            <a:picLocks noChangeAspect="1"/>
          </p:cNvPicPr>
          <p:nvPr/>
        </p:nvPicPr>
        <p:blipFill>
          <a:blip r:embed="rId3"/>
          <a:stretch>
            <a:fillRect/>
          </a:stretch>
        </p:blipFill>
        <p:spPr>
          <a:xfrm>
            <a:off x="984930" y="643467"/>
            <a:ext cx="10222139" cy="5571066"/>
          </a:xfrm>
          <a:prstGeom prst="rect">
            <a:avLst/>
          </a:prstGeom>
        </p:spPr>
      </p:pic>
      <p:sp>
        <p:nvSpPr>
          <p:cNvPr id="6" name="Rectangle 5">
            <a:extLst>
              <a:ext uri="{FF2B5EF4-FFF2-40B4-BE49-F238E27FC236}">
                <a16:creationId xmlns:a16="http://schemas.microsoft.com/office/drawing/2014/main" id="{1B313309-8A21-9A49-B92C-D092CAA85602}"/>
              </a:ext>
            </a:extLst>
          </p:cNvPr>
          <p:cNvSpPr/>
          <p:nvPr/>
        </p:nvSpPr>
        <p:spPr>
          <a:xfrm>
            <a:off x="6840697" y="1056892"/>
            <a:ext cx="3964355"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Google Maps</a:t>
            </a:r>
          </a:p>
        </p:txBody>
      </p:sp>
    </p:spTree>
    <p:extLst>
      <p:ext uri="{BB962C8B-B14F-4D97-AF65-F5344CB8AC3E}">
        <p14:creationId xmlns:p14="http://schemas.microsoft.com/office/powerpoint/2010/main" val="2419694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080385-E724-5B42-A125-46D99FB0EA52}"/>
              </a:ext>
            </a:extLst>
          </p:cNvPr>
          <p:cNvSpPr/>
          <p:nvPr/>
        </p:nvSpPr>
        <p:spPr>
          <a:xfrm>
            <a:off x="0" y="1252330"/>
            <a:ext cx="12192000" cy="56056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3AB056-3A36-CF45-A192-E79555427632}"/>
              </a:ext>
            </a:extLst>
          </p:cNvPr>
          <p:cNvSpPr txBox="1"/>
          <p:nvPr/>
        </p:nvSpPr>
        <p:spPr>
          <a:xfrm>
            <a:off x="253881" y="2766376"/>
            <a:ext cx="10065776" cy="2554545"/>
          </a:xfrm>
          <a:prstGeom prst="rect">
            <a:avLst/>
          </a:prstGeom>
          <a:noFill/>
        </p:spPr>
        <p:txBody>
          <a:bodyPr wrap="square" rtlCol="0">
            <a:spAutoFit/>
          </a:bodyPr>
          <a:lstStyle/>
          <a:p>
            <a:endParaRPr lang="en-US" sz="3200" dirty="0">
              <a:solidFill>
                <a:schemeClr val="bg1"/>
              </a:solidFill>
            </a:endParaRPr>
          </a:p>
          <a:p>
            <a:r>
              <a:rPr lang="en-US" sz="3200" dirty="0">
                <a:solidFill>
                  <a:schemeClr val="bg1"/>
                </a:solidFill>
              </a:rPr>
              <a:t>Create a map with your sites/observations</a:t>
            </a:r>
          </a:p>
          <a:p>
            <a:r>
              <a:rPr lang="en-US" sz="3200" dirty="0">
                <a:solidFill>
                  <a:schemeClr val="bg1"/>
                </a:solidFill>
              </a:rPr>
              <a:t>GLOBE Viz – send a screen shot of your map</a:t>
            </a:r>
          </a:p>
          <a:p>
            <a:r>
              <a:rPr lang="en-US" sz="3200" dirty="0">
                <a:solidFill>
                  <a:schemeClr val="bg1"/>
                </a:solidFill>
              </a:rPr>
              <a:t>Google Map – either email the link to the</a:t>
            </a:r>
          </a:p>
          <a:p>
            <a:r>
              <a:rPr lang="en-US" sz="3200" dirty="0">
                <a:solidFill>
                  <a:schemeClr val="bg1"/>
                </a:solidFill>
              </a:rPr>
              <a:t>			map or send a screen shot </a:t>
            </a:r>
          </a:p>
        </p:txBody>
      </p:sp>
      <p:pic>
        <p:nvPicPr>
          <p:cNvPr id="4" name="Picture 3">
            <a:extLst>
              <a:ext uri="{FF2B5EF4-FFF2-40B4-BE49-F238E27FC236}">
                <a16:creationId xmlns:a16="http://schemas.microsoft.com/office/drawing/2014/main" id="{0343AB60-FFA1-0B43-B168-192EE5350F70}"/>
              </a:ext>
            </a:extLst>
          </p:cNvPr>
          <p:cNvPicPr>
            <a:picLocks noChangeAspect="1"/>
          </p:cNvPicPr>
          <p:nvPr/>
        </p:nvPicPr>
        <p:blipFill>
          <a:blip r:embed="rId2"/>
          <a:stretch>
            <a:fillRect/>
          </a:stretch>
        </p:blipFill>
        <p:spPr>
          <a:xfrm>
            <a:off x="6096000" y="3624227"/>
            <a:ext cx="5486400" cy="2743200"/>
          </a:xfrm>
          <a:prstGeom prst="rect">
            <a:avLst/>
          </a:prstGeom>
        </p:spPr>
      </p:pic>
      <p:sp>
        <p:nvSpPr>
          <p:cNvPr id="3" name="Rectangle 2">
            <a:extLst>
              <a:ext uri="{FF2B5EF4-FFF2-40B4-BE49-F238E27FC236}">
                <a16:creationId xmlns:a16="http://schemas.microsoft.com/office/drawing/2014/main" id="{5436B84D-67D1-CE47-A276-44BC5D3BF8C9}"/>
              </a:ext>
            </a:extLst>
          </p:cNvPr>
          <p:cNvSpPr/>
          <p:nvPr/>
        </p:nvSpPr>
        <p:spPr>
          <a:xfrm>
            <a:off x="1872343" y="1843046"/>
            <a:ext cx="5491503" cy="923330"/>
          </a:xfrm>
          <a:prstGeom prst="rect">
            <a:avLst/>
          </a:prstGeom>
          <a:noFill/>
        </p:spPr>
        <p:txBody>
          <a:bodyPr wrap="none" lIns="91440" tIns="45720" rIns="91440" bIns="45720">
            <a:spAutoFit/>
          </a:bodyPr>
          <a:lstStyle/>
          <a:p>
            <a:r>
              <a:rPr lang="en-US" sz="5400" dirty="0">
                <a:solidFill>
                  <a:schemeClr val="bg1"/>
                </a:solidFill>
              </a:rPr>
              <a:t>Webinar Challenge</a:t>
            </a:r>
          </a:p>
        </p:txBody>
      </p:sp>
    </p:spTree>
    <p:extLst>
      <p:ext uri="{BB962C8B-B14F-4D97-AF65-F5344CB8AC3E}">
        <p14:creationId xmlns:p14="http://schemas.microsoft.com/office/powerpoint/2010/main" val="201795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415637"/>
            <a:ext cx="10924572" cy="3527964"/>
          </a:xfrm>
        </p:spPr>
        <p:txBody>
          <a:bodyPr>
            <a:normAutofit/>
          </a:bodyPr>
          <a:lstStyle/>
          <a:p>
            <a:pPr marL="0" indent="0">
              <a:buNone/>
            </a:pPr>
            <a:endParaRPr lang="en-US" dirty="0">
              <a:latin typeface="Helvetica" pitchFamily="2" charset="0"/>
            </a:endParaRPr>
          </a:p>
          <a:p>
            <a:pPr marL="0" indent="0">
              <a:buNone/>
            </a:pPr>
            <a:r>
              <a:rPr lang="en-US" b="1" dirty="0">
                <a:latin typeface="Helvetica" pitchFamily="2" charset="0"/>
              </a:rPr>
              <a:t>May 8</a:t>
            </a:r>
            <a:r>
              <a:rPr lang="en-US" b="1" baseline="30000" dirty="0">
                <a:latin typeface="Helvetica" pitchFamily="2" charset="0"/>
              </a:rPr>
              <a:t>th</a:t>
            </a:r>
            <a:r>
              <a:rPr lang="en-US" b="1" dirty="0">
                <a:latin typeface="Helvetica" pitchFamily="2" charset="0"/>
              </a:rPr>
              <a:t>, 2 PM ET </a:t>
            </a:r>
            <a:r>
              <a:rPr lang="en-US" dirty="0">
                <a:latin typeface="Helvetica" pitchFamily="2" charset="0"/>
              </a:rPr>
              <a:t>Education Webinar</a:t>
            </a:r>
          </a:p>
          <a:p>
            <a:pPr lvl="1"/>
            <a:r>
              <a:rPr lang="en-US" sz="2800" dirty="0">
                <a:latin typeface="Helvetica" pitchFamily="2" charset="0"/>
              </a:rPr>
              <a:t>Protection and Prevention Measures</a:t>
            </a:r>
          </a:p>
          <a:p>
            <a:pPr marL="0" indent="0">
              <a:buNone/>
            </a:pPr>
            <a:endParaRPr lang="en-US" dirty="0">
              <a:latin typeface="Helvetica" pitchFamily="2" charset="0"/>
            </a:endParaRPr>
          </a:p>
          <a:p>
            <a:r>
              <a:rPr lang="en-US" b="1" dirty="0"/>
              <a:t>May 29, 2 pm ET </a:t>
            </a:r>
            <a:r>
              <a:rPr lang="en-US" dirty="0"/>
              <a:t>Citizen Science</a:t>
            </a:r>
          </a:p>
          <a:p>
            <a:pPr lvl="1"/>
            <a:r>
              <a:rPr lang="en-US" sz="2800" dirty="0"/>
              <a:t>Mosquitoes on the Landscape</a:t>
            </a:r>
            <a:endParaRPr lang="en-US" sz="2800" dirty="0">
              <a:latin typeface="Helvetica" pitchFamily="2" charset="0"/>
            </a:endParaRPr>
          </a:p>
          <a:p>
            <a:pPr marL="0" indent="0">
              <a:buNone/>
            </a:pPr>
            <a:endParaRPr lang="en-US" dirty="0">
              <a:latin typeface="+mn-lt"/>
            </a:endParaRPr>
          </a:p>
          <a:p>
            <a:pPr marL="0" indent="0">
              <a:buNone/>
            </a:pPr>
            <a:endParaRPr lang="en-US" dirty="0"/>
          </a:p>
          <a:p>
            <a:endParaRPr lang="en-US" dirty="0"/>
          </a:p>
          <a:p>
            <a:pPr marL="0" indent="0">
              <a:buNone/>
            </a:pPr>
            <a:endParaRPr lang="en-US" dirty="0"/>
          </a:p>
        </p:txBody>
      </p:sp>
      <p:sp>
        <p:nvSpPr>
          <p:cNvPr id="3" name="Title 2"/>
          <p:cNvSpPr>
            <a:spLocks noGrp="1"/>
          </p:cNvSpPr>
          <p:nvPr>
            <p:ph type="title"/>
          </p:nvPr>
        </p:nvSpPr>
        <p:spPr/>
        <p:txBody>
          <a:bodyPr>
            <a:normAutofit/>
          </a:bodyPr>
          <a:lstStyle/>
          <a:p>
            <a:pPr algn="ctr"/>
            <a:r>
              <a:rPr lang="en-US" dirty="0"/>
              <a:t>Upcoming Webinars</a:t>
            </a:r>
          </a:p>
        </p:txBody>
      </p:sp>
    </p:spTree>
    <p:extLst>
      <p:ext uri="{BB962C8B-B14F-4D97-AF65-F5344CB8AC3E}">
        <p14:creationId xmlns:p14="http://schemas.microsoft.com/office/powerpoint/2010/main" val="4141531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11EB9C-6BAC-6B44-8551-0864914456F5}"/>
              </a:ext>
            </a:extLst>
          </p:cNvPr>
          <p:cNvSpPr>
            <a:spLocks noGrp="1"/>
          </p:cNvSpPr>
          <p:nvPr>
            <p:ph idx="1"/>
          </p:nvPr>
        </p:nvSpPr>
        <p:spPr>
          <a:xfrm>
            <a:off x="419100" y="2293628"/>
            <a:ext cx="9893300" cy="4221471"/>
          </a:xfrm>
        </p:spPr>
        <p:txBody>
          <a:bodyPr>
            <a:normAutofit/>
          </a:bodyPr>
          <a:lstStyle/>
          <a:p>
            <a:r>
              <a:rPr lang="en-US" sz="3600" dirty="0">
                <a:hlinkClick r:id="rId3"/>
              </a:rPr>
              <a:t>Get on our newsletter and webinar mailing list</a:t>
            </a:r>
            <a:endParaRPr lang="en-US" sz="3600" dirty="0"/>
          </a:p>
          <a:p>
            <a:r>
              <a:rPr lang="en-US" sz="3600" dirty="0">
                <a:hlinkClick r:id="rId4"/>
              </a:rPr>
              <a:t>Visit and share our GMM webpage</a:t>
            </a:r>
            <a:endParaRPr lang="en-US" sz="3600" dirty="0"/>
          </a:p>
          <a:p>
            <a:r>
              <a:rPr lang="en-US" sz="3600" dirty="0">
                <a:hlinkClick r:id="rId5"/>
              </a:rPr>
              <a:t>Check out our archived and upcoming webinars</a:t>
            </a:r>
            <a:endParaRPr lang="en-US" sz="3600" dirty="0"/>
          </a:p>
          <a:p>
            <a:r>
              <a:rPr lang="en-US" sz="3600" dirty="0">
                <a:hlinkClick r:id="rId6"/>
              </a:rPr>
              <a:t>Be sure to try out the app and submit your data</a:t>
            </a:r>
            <a:endParaRPr lang="en-US" sz="3600" dirty="0"/>
          </a:p>
        </p:txBody>
      </p:sp>
      <p:sp>
        <p:nvSpPr>
          <p:cNvPr id="3" name="Title 2">
            <a:extLst>
              <a:ext uri="{FF2B5EF4-FFF2-40B4-BE49-F238E27FC236}">
                <a16:creationId xmlns:a16="http://schemas.microsoft.com/office/drawing/2014/main" id="{C5D0BF16-D97F-3746-B9FE-DD2DEB67FDF0}"/>
              </a:ext>
            </a:extLst>
          </p:cNvPr>
          <p:cNvSpPr>
            <a:spLocks noGrp="1"/>
          </p:cNvSpPr>
          <p:nvPr>
            <p:ph type="title"/>
          </p:nvPr>
        </p:nvSpPr>
        <p:spPr/>
        <p:txBody>
          <a:bodyPr/>
          <a:lstStyle/>
          <a:p>
            <a:pPr algn="ctr"/>
            <a:r>
              <a:rPr lang="en-US" dirty="0"/>
              <a:t>Get Involved!</a:t>
            </a:r>
          </a:p>
        </p:txBody>
      </p:sp>
      <p:pic>
        <p:nvPicPr>
          <p:cNvPr id="5" name="Picture 4">
            <a:extLst>
              <a:ext uri="{FF2B5EF4-FFF2-40B4-BE49-F238E27FC236}">
                <a16:creationId xmlns:a16="http://schemas.microsoft.com/office/drawing/2014/main" id="{8734B1FC-B51E-5941-88FC-ADB02C6514B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235611">
            <a:off x="9003976" y="3419893"/>
            <a:ext cx="2583722" cy="1522470"/>
          </a:xfrm>
          <a:prstGeom prst="rect">
            <a:avLst/>
          </a:prstGeom>
        </p:spPr>
      </p:pic>
    </p:spTree>
    <p:extLst>
      <p:ext uri="{BB962C8B-B14F-4D97-AF65-F5344CB8AC3E}">
        <p14:creationId xmlns:p14="http://schemas.microsoft.com/office/powerpoint/2010/main" val="51587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7892" y="2332536"/>
            <a:ext cx="10515600" cy="3929448"/>
          </a:xfrm>
        </p:spPr>
        <p:txBody>
          <a:bodyPr/>
          <a:lstStyle/>
          <a:p>
            <a:r>
              <a:rPr lang="en-US" dirty="0">
                <a:latin typeface="DIN Alternate" panose="020B0500000000000000" pitchFamily="34" charset="77"/>
              </a:rPr>
              <a:t>Quick overview of the Mission Mosquito campaign</a:t>
            </a:r>
          </a:p>
          <a:p>
            <a:r>
              <a:rPr lang="en-US" dirty="0">
                <a:latin typeface="DIN Alternate" panose="020B0500000000000000" pitchFamily="34" charset="77"/>
              </a:rPr>
              <a:t>Active Mosquito Season-Phenology: Liz </a:t>
            </a:r>
            <a:r>
              <a:rPr lang="en-US" dirty="0" err="1">
                <a:latin typeface="DIN Alternate" panose="020B0500000000000000" pitchFamily="34" charset="77"/>
              </a:rPr>
              <a:t>Burck</a:t>
            </a:r>
            <a:endParaRPr lang="en-US" dirty="0">
              <a:latin typeface="DIN Alternate" panose="020B0500000000000000" pitchFamily="34" charset="77"/>
            </a:endParaRPr>
          </a:p>
          <a:p>
            <a:r>
              <a:rPr lang="en-US" dirty="0">
                <a:latin typeface="DIN Alternate" panose="020B0500000000000000" pitchFamily="34" charset="77"/>
              </a:rPr>
              <a:t>Seeing Your Data: Cassie Soeffing</a:t>
            </a:r>
          </a:p>
          <a:p>
            <a:r>
              <a:rPr lang="en-US" dirty="0">
                <a:latin typeface="DIN Alternate" panose="020B0500000000000000" pitchFamily="34" charset="77"/>
              </a:rPr>
              <a:t>Upcoming Events</a:t>
            </a:r>
          </a:p>
        </p:txBody>
      </p:sp>
      <p:sp>
        <p:nvSpPr>
          <p:cNvPr id="3" name="Title 2"/>
          <p:cNvSpPr>
            <a:spLocks noGrp="1"/>
          </p:cNvSpPr>
          <p:nvPr>
            <p:ph type="title"/>
          </p:nvPr>
        </p:nvSpPr>
        <p:spPr>
          <a:xfrm>
            <a:off x="427892" y="1283572"/>
            <a:ext cx="10515600" cy="1010057"/>
          </a:xfrm>
        </p:spPr>
        <p:txBody>
          <a:bodyPr/>
          <a:lstStyle/>
          <a:p>
            <a:r>
              <a:rPr lang="en-US" dirty="0">
                <a:latin typeface="DIN Alternate" panose="020B0500000000000000" pitchFamily="34" charset="77"/>
              </a:rPr>
              <a:t>Todays’ Agenda</a:t>
            </a:r>
          </a:p>
        </p:txBody>
      </p:sp>
      <p:pic>
        <p:nvPicPr>
          <p:cNvPr id="5" name="Picture 4">
            <a:extLst>
              <a:ext uri="{FF2B5EF4-FFF2-40B4-BE49-F238E27FC236}">
                <a16:creationId xmlns:a16="http://schemas.microsoft.com/office/drawing/2014/main" id="{6D65BABD-96FB-0244-94F7-B7036E6382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14575" y="4525464"/>
            <a:ext cx="3736932" cy="2097927"/>
          </a:xfrm>
          <a:prstGeom prst="rect">
            <a:avLst/>
          </a:prstGeom>
        </p:spPr>
      </p:pic>
    </p:spTree>
    <p:extLst>
      <p:ext uri="{BB962C8B-B14F-4D97-AF65-F5344CB8AC3E}">
        <p14:creationId xmlns:p14="http://schemas.microsoft.com/office/powerpoint/2010/main" val="2933744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361C542-1A6F-B144-AC4E-ABF1B1E99543}"/>
              </a:ext>
            </a:extLst>
          </p:cNvPr>
          <p:cNvSpPr/>
          <p:nvPr/>
        </p:nvSpPr>
        <p:spPr>
          <a:xfrm>
            <a:off x="0" y="1271588"/>
            <a:ext cx="12192000" cy="558641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05F2D1D-288D-3240-8EB5-4625D38204B1}"/>
              </a:ext>
            </a:extLst>
          </p:cNvPr>
          <p:cNvSpPr txBox="1"/>
          <p:nvPr/>
        </p:nvSpPr>
        <p:spPr>
          <a:xfrm>
            <a:off x="700088" y="1487952"/>
            <a:ext cx="6900862" cy="3416320"/>
          </a:xfrm>
          <a:prstGeom prst="rect">
            <a:avLst/>
          </a:prstGeom>
          <a:noFill/>
        </p:spPr>
        <p:txBody>
          <a:bodyPr wrap="square" rtlCol="0">
            <a:spAutoFit/>
          </a:bodyPr>
          <a:lstStyle/>
          <a:p>
            <a:r>
              <a:rPr lang="en-US" sz="3600" dirty="0">
                <a:solidFill>
                  <a:schemeClr val="accent1"/>
                </a:solidFill>
                <a:hlinkClick r:id="rId2"/>
              </a:rPr>
              <a:t>Rusty_Low@strategies.org</a:t>
            </a:r>
            <a:endParaRPr lang="en-US" sz="3600" dirty="0">
              <a:solidFill>
                <a:schemeClr val="accent1"/>
              </a:solidFill>
            </a:endParaRPr>
          </a:p>
          <a:p>
            <a:endParaRPr lang="en-US" sz="3600" dirty="0">
              <a:solidFill>
                <a:schemeClr val="accent1"/>
              </a:solidFill>
            </a:endParaRPr>
          </a:p>
          <a:p>
            <a:r>
              <a:rPr lang="en-US" sz="3600" dirty="0" err="1">
                <a:solidFill>
                  <a:schemeClr val="accent1"/>
                </a:solidFill>
              </a:rPr>
              <a:t>Liz_Burck@strategies.org</a:t>
            </a:r>
            <a:endParaRPr lang="en-US" sz="3600" dirty="0">
              <a:solidFill>
                <a:schemeClr val="accent1"/>
              </a:solidFill>
            </a:endParaRPr>
          </a:p>
          <a:p>
            <a:endParaRPr lang="en-US" sz="3600" dirty="0">
              <a:solidFill>
                <a:schemeClr val="accent1"/>
              </a:solidFill>
            </a:endParaRPr>
          </a:p>
          <a:p>
            <a:r>
              <a:rPr lang="en-US" sz="3600" dirty="0">
                <a:solidFill>
                  <a:schemeClr val="accent1"/>
                </a:solidFill>
              </a:rPr>
              <a:t>Cassie_Soeffing@strategies.org</a:t>
            </a:r>
          </a:p>
          <a:p>
            <a:endParaRPr lang="en-US" sz="3600" dirty="0">
              <a:solidFill>
                <a:schemeClr val="accent1"/>
              </a:solidFill>
            </a:endParaRPr>
          </a:p>
        </p:txBody>
      </p:sp>
      <p:sp>
        <p:nvSpPr>
          <p:cNvPr id="10" name="TextBox 9">
            <a:extLst>
              <a:ext uri="{FF2B5EF4-FFF2-40B4-BE49-F238E27FC236}">
                <a16:creationId xmlns:a16="http://schemas.microsoft.com/office/drawing/2014/main" id="{37C112C0-336D-C944-BC66-9E95CF6E09AD}"/>
              </a:ext>
            </a:extLst>
          </p:cNvPr>
          <p:cNvSpPr txBox="1"/>
          <p:nvPr/>
        </p:nvSpPr>
        <p:spPr>
          <a:xfrm>
            <a:off x="721519" y="5216282"/>
            <a:ext cx="10915650" cy="646331"/>
          </a:xfrm>
          <a:prstGeom prst="rect">
            <a:avLst/>
          </a:prstGeom>
          <a:noFill/>
        </p:spPr>
        <p:txBody>
          <a:bodyPr wrap="square" rtlCol="0">
            <a:spAutoFit/>
          </a:bodyPr>
          <a:lstStyle/>
          <a:p>
            <a:r>
              <a:rPr lang="en-US" sz="3600" dirty="0">
                <a:solidFill>
                  <a:schemeClr val="bg1"/>
                </a:solidFill>
              </a:rPr>
              <a:t>https://</a:t>
            </a:r>
            <a:r>
              <a:rPr lang="en-US" sz="3600" dirty="0" err="1">
                <a:solidFill>
                  <a:schemeClr val="bg1"/>
                </a:solidFill>
              </a:rPr>
              <a:t>www.globe.gov</a:t>
            </a:r>
            <a:r>
              <a:rPr lang="en-US" sz="3600" dirty="0">
                <a:solidFill>
                  <a:schemeClr val="bg1"/>
                </a:solidFill>
              </a:rPr>
              <a:t>/web/mission-mosquito/overview</a:t>
            </a:r>
          </a:p>
        </p:txBody>
      </p:sp>
      <p:pic>
        <p:nvPicPr>
          <p:cNvPr id="3" name="Picture 2">
            <a:extLst>
              <a:ext uri="{FF2B5EF4-FFF2-40B4-BE49-F238E27FC236}">
                <a16:creationId xmlns:a16="http://schemas.microsoft.com/office/drawing/2014/main" id="{9F2E4258-1313-1941-98C0-11D87CC42012}"/>
              </a:ext>
            </a:extLst>
          </p:cNvPr>
          <p:cNvPicPr>
            <a:picLocks noChangeAspect="1"/>
          </p:cNvPicPr>
          <p:nvPr/>
        </p:nvPicPr>
        <p:blipFill>
          <a:blip r:embed="rId3"/>
          <a:stretch>
            <a:fillRect/>
          </a:stretch>
        </p:blipFill>
        <p:spPr>
          <a:xfrm>
            <a:off x="6150769" y="1980517"/>
            <a:ext cx="5486400" cy="2743200"/>
          </a:xfrm>
          <a:prstGeom prst="rect">
            <a:avLst/>
          </a:prstGeom>
        </p:spPr>
      </p:pic>
    </p:spTree>
    <p:extLst>
      <p:ext uri="{BB962C8B-B14F-4D97-AF65-F5344CB8AC3E}">
        <p14:creationId xmlns:p14="http://schemas.microsoft.com/office/powerpoint/2010/main" val="1751662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5124" y="2446004"/>
            <a:ext cx="10515600" cy="3929448"/>
          </a:xfrm>
        </p:spPr>
        <p:txBody>
          <a:bodyPr/>
          <a:lstStyle/>
          <a:p>
            <a:r>
              <a:rPr lang="en-US" dirty="0">
                <a:latin typeface="DIN Alternate" panose="020B0500000000000000" pitchFamily="34" charset="77"/>
              </a:rPr>
              <a:t>Campaign connecting citizen scientists of all ages to monitor changes in the frequency, range, and distribution of potential disease vector mosquitoes </a:t>
            </a:r>
          </a:p>
          <a:p>
            <a:pPr marL="0" indent="0">
              <a:buNone/>
            </a:pPr>
            <a:endParaRPr lang="en-US" dirty="0">
              <a:latin typeface="DIN Alternate" panose="020B0500000000000000" pitchFamily="34" charset="77"/>
            </a:endParaRPr>
          </a:p>
          <a:p>
            <a:r>
              <a:rPr lang="en-US" dirty="0">
                <a:latin typeface="DIN Alternate" panose="020B0500000000000000" pitchFamily="34" charset="77"/>
              </a:rPr>
              <a:t>Conduct research to explore how these vary in response to changes in environmental conditions</a:t>
            </a:r>
          </a:p>
          <a:p>
            <a:pPr marL="0" indent="0">
              <a:buNone/>
            </a:pPr>
            <a:endParaRPr lang="en-US" dirty="0">
              <a:latin typeface="DIN Alternate" panose="020B0500000000000000" pitchFamily="34" charset="77"/>
            </a:endParaRPr>
          </a:p>
          <a:p>
            <a:r>
              <a:rPr lang="en-US" dirty="0">
                <a:latin typeface="DIN Alternate" panose="020B0500000000000000" pitchFamily="34" charset="77"/>
              </a:rPr>
              <a:t>Fusion of the GLOBE and the GLOBE Observer programs </a:t>
            </a:r>
          </a:p>
        </p:txBody>
      </p:sp>
      <p:sp>
        <p:nvSpPr>
          <p:cNvPr id="3" name="Title 2"/>
          <p:cNvSpPr>
            <a:spLocks noGrp="1"/>
          </p:cNvSpPr>
          <p:nvPr>
            <p:ph type="title"/>
          </p:nvPr>
        </p:nvSpPr>
        <p:spPr>
          <a:xfrm>
            <a:off x="392723" y="1295295"/>
            <a:ext cx="10515600" cy="1010057"/>
          </a:xfrm>
        </p:spPr>
        <p:txBody>
          <a:bodyPr/>
          <a:lstStyle/>
          <a:p>
            <a:r>
              <a:rPr lang="en-US" dirty="0">
                <a:latin typeface="DIN Alternate" panose="020B0500000000000000" pitchFamily="34" charset="77"/>
              </a:rPr>
              <a:t>The GLOBE “Mission Mosquito” Campaign </a:t>
            </a:r>
          </a:p>
        </p:txBody>
      </p:sp>
    </p:spTree>
    <p:extLst>
      <p:ext uri="{BB962C8B-B14F-4D97-AF65-F5344CB8AC3E}">
        <p14:creationId xmlns:p14="http://schemas.microsoft.com/office/powerpoint/2010/main" val="29561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524FC2-0A29-5541-9E52-D79697D978ED}"/>
              </a:ext>
            </a:extLst>
          </p:cNvPr>
          <p:cNvSpPr>
            <a:spLocks noGrp="1"/>
          </p:cNvSpPr>
          <p:nvPr>
            <p:ph idx="1"/>
          </p:nvPr>
        </p:nvSpPr>
        <p:spPr/>
        <p:txBody>
          <a:bodyPr>
            <a:normAutofit/>
          </a:bodyPr>
          <a:lstStyle/>
          <a:p>
            <a:pPr marL="0" indent="0">
              <a:buNone/>
            </a:pPr>
            <a:r>
              <a:rPr lang="en-US" sz="3200" dirty="0">
                <a:latin typeface="DIN Alternate" panose="020B0500000000000000" pitchFamily="34" charset="77"/>
              </a:rPr>
              <a:t>Can conduct their own research and contribute to the science outcomes for this campaign, which include:</a:t>
            </a:r>
          </a:p>
          <a:p>
            <a:r>
              <a:rPr lang="en-US" sz="3200" dirty="0">
                <a:latin typeface="DIN Alternate" panose="020B0500000000000000" pitchFamily="34" charset="77"/>
              </a:rPr>
              <a:t>Basic scientific research that refines understanding of    mosquito ecology and behavior</a:t>
            </a:r>
          </a:p>
          <a:p>
            <a:r>
              <a:rPr lang="en-US" sz="3200" dirty="0">
                <a:latin typeface="DIN Alternate" panose="020B0500000000000000" pitchFamily="34" charset="77"/>
              </a:rPr>
              <a:t>Development of an extensive database that can be used by scientists who create and use models to develop early warning systems of potential disease outbreaks</a:t>
            </a:r>
          </a:p>
        </p:txBody>
      </p:sp>
      <p:sp>
        <p:nvSpPr>
          <p:cNvPr id="3" name="Title 2">
            <a:extLst>
              <a:ext uri="{FF2B5EF4-FFF2-40B4-BE49-F238E27FC236}">
                <a16:creationId xmlns:a16="http://schemas.microsoft.com/office/drawing/2014/main" id="{F1E553FD-F5F6-3D41-B727-BC66E578C479}"/>
              </a:ext>
            </a:extLst>
          </p:cNvPr>
          <p:cNvSpPr>
            <a:spLocks noGrp="1"/>
          </p:cNvSpPr>
          <p:nvPr>
            <p:ph type="title"/>
          </p:nvPr>
        </p:nvSpPr>
        <p:spPr>
          <a:xfrm>
            <a:off x="392723" y="1283572"/>
            <a:ext cx="10515600" cy="1010057"/>
          </a:xfrm>
        </p:spPr>
        <p:txBody>
          <a:bodyPr/>
          <a:lstStyle/>
          <a:p>
            <a:r>
              <a:rPr lang="en-US" dirty="0">
                <a:latin typeface="DIN Alternate" panose="020B0500000000000000" pitchFamily="34" charset="77"/>
              </a:rPr>
              <a:t>Campaign Participants Can … </a:t>
            </a:r>
          </a:p>
        </p:txBody>
      </p:sp>
    </p:spTree>
    <p:extLst>
      <p:ext uri="{BB962C8B-B14F-4D97-AF65-F5344CB8AC3E}">
        <p14:creationId xmlns:p14="http://schemas.microsoft.com/office/powerpoint/2010/main" val="1700840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254" y="1327344"/>
            <a:ext cx="6807200" cy="731795"/>
          </a:xfrm>
        </p:spPr>
        <p:txBody>
          <a:bodyPr>
            <a:noAutofit/>
          </a:bodyPr>
          <a:lstStyle/>
          <a:p>
            <a:r>
              <a:rPr lang="en-US" sz="4000" b="1" i="1" dirty="0">
                <a:latin typeface="DIN Alternate" panose="020B0500000000000000" pitchFamily="34" charset="77"/>
              </a:rPr>
              <a:t>Mosquito Habitat Mapper </a:t>
            </a:r>
            <a:r>
              <a:rPr lang="en-US" sz="4000" b="1" dirty="0">
                <a:latin typeface="DIN Alternate" panose="020B0500000000000000" pitchFamily="34" charset="77"/>
              </a:rPr>
              <a:t>tool</a:t>
            </a:r>
          </a:p>
        </p:txBody>
      </p:sp>
      <p:pic>
        <p:nvPicPr>
          <p:cNvPr id="6" name="Picture Placeholder 5">
            <a:extLst>
              <a:ext uri="{FF2B5EF4-FFF2-40B4-BE49-F238E27FC236}">
                <a16:creationId xmlns:a16="http://schemas.microsoft.com/office/drawing/2014/main" id="{2CF453BF-3491-D841-8643-1A4C1B8DFDD0}"/>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6096000" y="2435800"/>
            <a:ext cx="5895638" cy="4146651"/>
          </a:xfrm>
        </p:spPr>
      </p:pic>
      <p:sp>
        <p:nvSpPr>
          <p:cNvPr id="4" name="Text Placeholder 3"/>
          <p:cNvSpPr>
            <a:spLocks noGrp="1"/>
          </p:cNvSpPr>
          <p:nvPr>
            <p:ph type="body" sz="half" idx="2"/>
          </p:nvPr>
        </p:nvSpPr>
        <p:spPr>
          <a:xfrm>
            <a:off x="304800" y="2357395"/>
            <a:ext cx="4930140" cy="3917675"/>
          </a:xfrm>
        </p:spPr>
        <p:txBody>
          <a:bodyPr>
            <a:noAutofit/>
          </a:bodyPr>
          <a:lstStyle/>
          <a:p>
            <a:r>
              <a:rPr lang="en-US" sz="2800" dirty="0">
                <a:latin typeface="DIN Alternate" panose="020B0500000000000000" pitchFamily="34" charset="77"/>
              </a:rPr>
              <a:t>Four Steps- and you don’t have to do all of them!</a:t>
            </a:r>
          </a:p>
          <a:p>
            <a:pPr marL="342900" indent="-342900">
              <a:buAutoNum type="arabicPeriod"/>
            </a:pPr>
            <a:r>
              <a:rPr lang="en-US" sz="2800" dirty="0">
                <a:latin typeface="DIN Alternate" panose="020B0500000000000000" pitchFamily="34" charset="77"/>
              </a:rPr>
              <a:t>Identify potential mosquito breeding habitats</a:t>
            </a:r>
          </a:p>
          <a:p>
            <a:pPr marL="342900" indent="-342900">
              <a:buAutoNum type="arabicPeriod"/>
            </a:pPr>
            <a:r>
              <a:rPr lang="en-US" sz="2800" dirty="0">
                <a:latin typeface="DIN Alternate" panose="020B0500000000000000" pitchFamily="34" charset="77"/>
              </a:rPr>
              <a:t>Sample and Count</a:t>
            </a:r>
          </a:p>
          <a:p>
            <a:pPr marL="342900" indent="-342900">
              <a:buAutoNum type="arabicPeriod"/>
            </a:pPr>
            <a:r>
              <a:rPr lang="en-US" sz="2800" dirty="0">
                <a:latin typeface="DIN Alternate" panose="020B0500000000000000" pitchFamily="34" charset="77"/>
              </a:rPr>
              <a:t>Photograph and Identify Species of Larvae</a:t>
            </a:r>
          </a:p>
          <a:p>
            <a:pPr marL="342900" indent="-342900">
              <a:buAutoNum type="arabicPeriod"/>
            </a:pPr>
            <a:r>
              <a:rPr lang="en-US" sz="2800" dirty="0">
                <a:latin typeface="DIN Alternate" panose="020B0500000000000000" pitchFamily="34" charset="77"/>
              </a:rPr>
              <a:t>Eliminate breeding site</a:t>
            </a:r>
          </a:p>
        </p:txBody>
      </p:sp>
    </p:spTree>
    <p:extLst>
      <p:ext uri="{BB962C8B-B14F-4D97-AF65-F5344CB8AC3E}">
        <p14:creationId xmlns:p14="http://schemas.microsoft.com/office/powerpoint/2010/main" val="3474196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4446" y="2446004"/>
            <a:ext cx="10515600" cy="3929448"/>
          </a:xfrm>
        </p:spPr>
        <p:txBody>
          <a:bodyPr/>
          <a:lstStyle/>
          <a:p>
            <a:pPr lvl="0"/>
            <a:r>
              <a:rPr lang="en-US" dirty="0">
                <a:latin typeface="DIN Alternate" panose="020B0500000000000000" pitchFamily="34" charset="77"/>
              </a:rPr>
              <a:t>Identify baseline (2018-2021) for range and distribution of vectors such as </a:t>
            </a:r>
            <a:r>
              <a:rPr lang="en-US" i="1" dirty="0" err="1">
                <a:latin typeface="DIN Alternate" panose="020B0500000000000000" pitchFamily="34" charset="77"/>
              </a:rPr>
              <a:t>Aedes</a:t>
            </a:r>
            <a:r>
              <a:rPr lang="en-US" i="1" dirty="0">
                <a:latin typeface="DIN Alternate" panose="020B0500000000000000" pitchFamily="34" charset="77"/>
              </a:rPr>
              <a:t> aegypti</a:t>
            </a:r>
            <a:r>
              <a:rPr lang="en-US" dirty="0">
                <a:latin typeface="DIN Alternate" panose="020B0500000000000000" pitchFamily="34" charset="77"/>
              </a:rPr>
              <a:t> and </a:t>
            </a:r>
            <a:r>
              <a:rPr lang="en-US" i="1" dirty="0" err="1">
                <a:latin typeface="DIN Alternate" panose="020B0500000000000000" pitchFamily="34" charset="77"/>
              </a:rPr>
              <a:t>Aedes</a:t>
            </a:r>
            <a:r>
              <a:rPr lang="en-US" i="1" dirty="0">
                <a:latin typeface="DIN Alternate" panose="020B0500000000000000" pitchFamily="34" charset="77"/>
              </a:rPr>
              <a:t> </a:t>
            </a:r>
            <a:r>
              <a:rPr lang="en-US" i="1" dirty="0" err="1">
                <a:latin typeface="DIN Alternate" panose="020B0500000000000000" pitchFamily="34" charset="77"/>
              </a:rPr>
              <a:t>albopictus</a:t>
            </a:r>
            <a:r>
              <a:rPr lang="en-US" dirty="0">
                <a:latin typeface="DIN Alternate" panose="020B0500000000000000" pitchFamily="34" charset="77"/>
              </a:rPr>
              <a:t>.</a:t>
            </a:r>
          </a:p>
          <a:p>
            <a:pPr lvl="0"/>
            <a:r>
              <a:rPr lang="en-US" dirty="0">
                <a:latin typeface="DIN Alternate" panose="020B0500000000000000" pitchFamily="34" charset="77"/>
              </a:rPr>
              <a:t>Identify seasonality of local mosquito vectors: first sighting, last sighting, period of greatest number of observations</a:t>
            </a:r>
          </a:p>
          <a:p>
            <a:r>
              <a:rPr lang="en-US" dirty="0">
                <a:latin typeface="DIN Alternate" panose="020B0500000000000000" pitchFamily="34" charset="77"/>
              </a:rPr>
              <a:t>Quantify change in mosquito frequency and distribution at local, regional, national and global scales with specific reference to prevailing environmental parameters, such as precipitation, land cover, surface temperature, and soil moisture.</a:t>
            </a:r>
          </a:p>
          <a:p>
            <a:pPr marL="0" indent="0">
              <a:buNone/>
            </a:pPr>
            <a:endParaRPr lang="en-US" dirty="0">
              <a:latin typeface="DIN Alternate" panose="020B0500000000000000" pitchFamily="34" charset="77"/>
            </a:endParaRPr>
          </a:p>
        </p:txBody>
      </p:sp>
      <p:sp>
        <p:nvSpPr>
          <p:cNvPr id="3" name="Title 2"/>
          <p:cNvSpPr>
            <a:spLocks noGrp="1"/>
          </p:cNvSpPr>
          <p:nvPr>
            <p:ph type="title"/>
          </p:nvPr>
        </p:nvSpPr>
        <p:spPr>
          <a:xfrm>
            <a:off x="404446" y="1283572"/>
            <a:ext cx="10515600" cy="1010057"/>
          </a:xfrm>
        </p:spPr>
        <p:txBody>
          <a:bodyPr/>
          <a:lstStyle/>
          <a:p>
            <a:r>
              <a:rPr lang="en-US" dirty="0">
                <a:latin typeface="DIN Alternate" panose="020B0500000000000000" pitchFamily="34" charset="77"/>
              </a:rPr>
              <a:t>Through this campaign, we strive to:</a:t>
            </a:r>
          </a:p>
        </p:txBody>
      </p:sp>
    </p:spTree>
    <p:extLst>
      <p:ext uri="{BB962C8B-B14F-4D97-AF65-F5344CB8AC3E}">
        <p14:creationId xmlns:p14="http://schemas.microsoft.com/office/powerpoint/2010/main" val="370125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3571" y="1057835"/>
            <a:ext cx="11804858" cy="2958353"/>
          </a:xfrm>
        </p:spPr>
        <p:txBody>
          <a:bodyPr>
            <a:noAutofit/>
          </a:bodyPr>
          <a:lstStyle/>
          <a:p>
            <a:r>
              <a:rPr lang="en-US" sz="2800" dirty="0">
                <a:latin typeface="DIN Alternate" panose="020B0500000000000000" pitchFamily="34" charset="77"/>
              </a:rPr>
              <a:t>Liz </a:t>
            </a:r>
            <a:r>
              <a:rPr lang="en-US" sz="2800" dirty="0" err="1">
                <a:latin typeface="DIN Alternate" panose="020B0500000000000000" pitchFamily="34" charset="77"/>
              </a:rPr>
              <a:t>Burck</a:t>
            </a:r>
            <a:endParaRPr lang="en-US" sz="2800" dirty="0">
              <a:latin typeface="DIN Alternate" panose="020B0500000000000000" pitchFamily="34" charset="77"/>
            </a:endParaRPr>
          </a:p>
          <a:p>
            <a:r>
              <a:rPr lang="en-US" sz="2800" dirty="0">
                <a:latin typeface="DIN Alternate" panose="020B0500000000000000" pitchFamily="34" charset="77"/>
              </a:rPr>
              <a:t>Senior Science Education Specialist</a:t>
            </a:r>
          </a:p>
          <a:p>
            <a:r>
              <a:rPr lang="en-US" sz="2800" dirty="0">
                <a:latin typeface="DIN Alternate" panose="020B0500000000000000" pitchFamily="34" charset="77"/>
              </a:rPr>
              <a:t>Institute for Global Environmental Strategies</a:t>
            </a:r>
          </a:p>
        </p:txBody>
      </p:sp>
    </p:spTree>
    <p:extLst>
      <p:ext uri="{BB962C8B-B14F-4D97-AF65-F5344CB8AC3E}">
        <p14:creationId xmlns:p14="http://schemas.microsoft.com/office/powerpoint/2010/main" val="3412504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080385-E724-5B42-A125-46D99FB0EA52}"/>
              </a:ext>
            </a:extLst>
          </p:cNvPr>
          <p:cNvSpPr/>
          <p:nvPr/>
        </p:nvSpPr>
        <p:spPr>
          <a:xfrm>
            <a:off x="0" y="1252330"/>
            <a:ext cx="12192000" cy="56056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93E5C64-1999-8E4F-B651-B1B4DD722A8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03426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3571" y="0"/>
            <a:ext cx="11804858" cy="5163987"/>
          </a:xfrm>
        </p:spPr>
        <p:txBody>
          <a:bodyPr>
            <a:noAutofit/>
          </a:bodyPr>
          <a:lstStyle/>
          <a:p>
            <a:r>
              <a:rPr lang="en-US" sz="2800" dirty="0">
                <a:latin typeface="DIN Alternate" panose="020B0500000000000000" pitchFamily="34" charset="77"/>
              </a:rPr>
              <a:t>Phenology: the timing of events in the life cycle of an organism (mosquito!)</a:t>
            </a:r>
          </a:p>
          <a:p>
            <a:r>
              <a:rPr lang="en-US" sz="2800" dirty="0">
                <a:latin typeface="DIN Alternate" panose="020B0500000000000000" pitchFamily="34" charset="77"/>
              </a:rPr>
              <a:t>This mosquito phenology study needs citizen scientists to:</a:t>
            </a:r>
          </a:p>
          <a:p>
            <a:pPr lvl="1"/>
            <a:r>
              <a:rPr lang="en-US" sz="2800" dirty="0">
                <a:latin typeface="DIN Alternate" panose="020B0500000000000000" pitchFamily="34" charset="77"/>
              </a:rPr>
              <a:t>1. determine the onset of mosquito season in your area</a:t>
            </a:r>
          </a:p>
          <a:p>
            <a:pPr lvl="1"/>
            <a:r>
              <a:rPr lang="en-US" sz="2800" dirty="0">
                <a:latin typeface="DIN Alternate" panose="020B0500000000000000" pitchFamily="34" charset="77"/>
              </a:rPr>
              <a:t>2. monitor the duration and intensity of the season</a:t>
            </a:r>
          </a:p>
          <a:p>
            <a:pPr lvl="1"/>
            <a:r>
              <a:rPr lang="en-US" sz="2800" dirty="0">
                <a:latin typeface="DIN Alternate" panose="020B0500000000000000" pitchFamily="34" charset="77"/>
              </a:rPr>
              <a:t>3. determine the end of the mosquito season</a:t>
            </a:r>
          </a:p>
          <a:p>
            <a:r>
              <a:rPr lang="en-US" sz="2800" dirty="0">
                <a:latin typeface="DIN Alternate" panose="020B0500000000000000" pitchFamily="34" charset="77"/>
              </a:rPr>
              <a:t>Your data is important. It will show:</a:t>
            </a:r>
          </a:p>
          <a:p>
            <a:pPr marL="800100" lvl="1" indent="-342900">
              <a:buFont typeface="Arial" panose="020B0604020202020204" pitchFamily="34" charset="0"/>
              <a:buChar char="•"/>
            </a:pPr>
            <a:r>
              <a:rPr lang="en-US" sz="2800" dirty="0">
                <a:latin typeface="DIN Alternate" panose="020B0500000000000000" pitchFamily="34" charset="77"/>
              </a:rPr>
              <a:t>geographic and yearly trends in seasonality</a:t>
            </a:r>
          </a:p>
          <a:p>
            <a:pPr marL="800100" lvl="1" indent="-342900">
              <a:buFont typeface="Arial" panose="020B0604020202020204" pitchFamily="34" charset="0"/>
              <a:buChar char="•"/>
            </a:pPr>
            <a:r>
              <a:rPr lang="en-US" sz="2800" dirty="0">
                <a:latin typeface="DIN Alternate" panose="020B0500000000000000" pitchFamily="34" charset="77"/>
              </a:rPr>
              <a:t>the impacts of climate change on mosquito seasons</a:t>
            </a:r>
          </a:p>
          <a:p>
            <a:pPr marL="800100" lvl="1" indent="-342900">
              <a:buFont typeface="Arial" panose="020B0604020202020204" pitchFamily="34" charset="0"/>
              <a:buChar char="•"/>
            </a:pPr>
            <a:r>
              <a:rPr lang="en-US" sz="2800" dirty="0">
                <a:latin typeface="DIN Alternate" panose="020B0500000000000000" pitchFamily="34" charset="77"/>
              </a:rPr>
              <a:t>patterns of mosquito-borne diseases</a:t>
            </a:r>
          </a:p>
          <a:p>
            <a:endParaRPr lang="en-US" sz="2800" dirty="0">
              <a:latin typeface="DIN Alternate" panose="020B0500000000000000" pitchFamily="34" charset="77"/>
            </a:endParaRPr>
          </a:p>
          <a:p>
            <a:r>
              <a:rPr lang="en-US" sz="2800" dirty="0">
                <a:latin typeface="DIN Alternate" panose="020B0500000000000000" pitchFamily="34" charset="77"/>
              </a:rPr>
              <a:t>The Phenology Guide for Citizen Scientists will show you how……</a:t>
            </a:r>
          </a:p>
        </p:txBody>
      </p:sp>
    </p:spTree>
    <p:extLst>
      <p:ext uri="{BB962C8B-B14F-4D97-AF65-F5344CB8AC3E}">
        <p14:creationId xmlns:p14="http://schemas.microsoft.com/office/powerpoint/2010/main" val="18087096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598</Words>
  <Application>Microsoft Macintosh PowerPoint</Application>
  <PresentationFormat>Widescreen</PresentationFormat>
  <Paragraphs>167</Paragraphs>
  <Slides>20</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Calibri</vt:lpstr>
      <vt:lpstr>Cambria</vt:lpstr>
      <vt:lpstr>DIN Alternate</vt:lpstr>
      <vt:lpstr>Helvetica</vt:lpstr>
      <vt:lpstr>Office Theme</vt:lpstr>
      <vt:lpstr>Custom Design</vt:lpstr>
      <vt:lpstr>Seeing your Data: GLOBE Viz and ADAT,  and Google</vt:lpstr>
      <vt:lpstr>Todays’ Agenda</vt:lpstr>
      <vt:lpstr>The GLOBE “Mission Mosquito” Campaign </vt:lpstr>
      <vt:lpstr>Campaign Participants Can … </vt:lpstr>
      <vt:lpstr>Mosquito Habitat Mapper tool</vt:lpstr>
      <vt:lpstr>Through this campaign, we strive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Upcoming Webinars</vt:lpstr>
      <vt:lpstr>Get Involved!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Seeing your Data: GLOBE Viz and ADAT,  and Google</dc:title>
  <dc:creator>Cassie Soeffing</dc:creator>
  <cp:lastModifiedBy>Cassie Soeffing</cp:lastModifiedBy>
  <cp:revision>14</cp:revision>
  <dcterms:created xsi:type="dcterms:W3CDTF">2019-04-16T19:57:11Z</dcterms:created>
  <dcterms:modified xsi:type="dcterms:W3CDTF">2019-04-17T18:55:53Z</dcterms:modified>
</cp:coreProperties>
</file>