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8"/>
  </p:notesMasterIdLst>
  <p:sldIdLst>
    <p:sldId id="256" r:id="rId3"/>
    <p:sldId id="258" r:id="rId4"/>
    <p:sldId id="269" r:id="rId5"/>
    <p:sldId id="271" r:id="rId6"/>
    <p:sldId id="264" r:id="rId7"/>
    <p:sldId id="260" r:id="rId8"/>
    <p:sldId id="265" r:id="rId9"/>
    <p:sldId id="330" r:id="rId10"/>
    <p:sldId id="334" r:id="rId11"/>
    <p:sldId id="341" r:id="rId12"/>
    <p:sldId id="342" r:id="rId13"/>
    <p:sldId id="343" r:id="rId14"/>
    <p:sldId id="344" r:id="rId15"/>
    <p:sldId id="353" r:id="rId16"/>
    <p:sldId id="346" r:id="rId17"/>
    <p:sldId id="347" r:id="rId18"/>
    <p:sldId id="300" r:id="rId19"/>
    <p:sldId id="349" r:id="rId20"/>
    <p:sldId id="352" r:id="rId21"/>
    <p:sldId id="350" r:id="rId22"/>
    <p:sldId id="351" r:id="rId23"/>
    <p:sldId id="327" r:id="rId24"/>
    <p:sldId id="310" r:id="rId25"/>
    <p:sldId id="296" r:id="rId26"/>
    <p:sldId id="3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8FCD79-3051-1742-BDA7-A4BC3D8093AB}">
          <p14:sldIdLst>
            <p14:sldId id="256"/>
            <p14:sldId id="258"/>
            <p14:sldId id="269"/>
            <p14:sldId id="271"/>
            <p14:sldId id="264"/>
            <p14:sldId id="260"/>
            <p14:sldId id="265"/>
            <p14:sldId id="330"/>
            <p14:sldId id="334"/>
            <p14:sldId id="341"/>
            <p14:sldId id="342"/>
            <p14:sldId id="343"/>
            <p14:sldId id="344"/>
            <p14:sldId id="353"/>
            <p14:sldId id="346"/>
            <p14:sldId id="347"/>
            <p14:sldId id="300"/>
            <p14:sldId id="349"/>
          </p14:sldIdLst>
        </p14:section>
        <p14:section name="Ines" id="{C4263CEA-A62E-0C4F-ACE8-4FDE7E5CEF9F}">
          <p14:sldIdLst>
            <p14:sldId id="352"/>
          </p14:sldIdLst>
        </p14:section>
        <p14:section name="Patchara" id="{A393326D-1554-DF47-8B9C-17DB40B2F861}">
          <p14:sldIdLst>
            <p14:sldId id="350"/>
          </p14:sldIdLst>
        </p14:section>
        <p14:section name="Jeff" id="{A13CFAC7-BACE-1841-8614-F04A23484741}">
          <p14:sldIdLst>
            <p14:sldId id="351"/>
            <p14:sldId id="327"/>
            <p14:sldId id="310"/>
            <p14:sldId id="296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10B"/>
    <a:srgbClr val="8A2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0"/>
    <p:restoredTop sz="86475"/>
  </p:normalViewPr>
  <p:slideViewPr>
    <p:cSldViewPr snapToGrid="0" snapToObjects="1">
      <p:cViewPr varScale="1">
        <p:scale>
          <a:sx n="66" d="100"/>
          <a:sy n="66" d="100"/>
        </p:scale>
        <p:origin x="20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7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EA871-54AB-C146-AD85-691CF5B93D1B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36C8A-4145-F64C-93BF-3F25F918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8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5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0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LiveSlide</a:t>
            </a:r>
            <a:r>
              <a:rPr lang="en-US" dirty="0"/>
              <a:t> Site</a:t>
            </a:r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/maps/d/u/0/</a:t>
            </a:r>
            <a:r>
              <a:rPr lang="en-US" dirty="0" err="1"/>
              <a:t>viewer?mid</a:t>
            </a:r>
            <a:r>
              <a:rPr lang="en-US" dirty="0"/>
              <a:t>=1UAm6cUL27WAOJ-IH0Gn5XWHaAd-KxXVg&amp;ll=1.420941477612504%2C18.927025949999916&amp;z=3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8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3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72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8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7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2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6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8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8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67946-B902-0C45-BFDA-26D9A531C8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3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60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41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5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36C8A-4145-F64C-93BF-3F25F91864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613" y="-345440"/>
            <a:ext cx="14925358" cy="7462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3810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69398"/>
            <a:ext cx="9144000" cy="9394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007" y="329715"/>
            <a:ext cx="896189" cy="801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584" y="363908"/>
            <a:ext cx="1725803" cy="733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3" y="147662"/>
            <a:ext cx="5388033" cy="1332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6EF5-A064-7146-BBAB-589DBD582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94349-39BF-C94B-81AA-D7614B9AB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8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613" y="-345440"/>
            <a:ext cx="14925358" cy="7462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46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0857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C210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4281"/>
            <a:ext cx="10515600" cy="3929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19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3629"/>
            <a:ext cx="5181600" cy="38833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3629"/>
            <a:ext cx="5181600" cy="3883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88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96314"/>
            <a:ext cx="10515600" cy="8010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11863"/>
            <a:ext cx="5157787" cy="4662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78073"/>
            <a:ext cx="5157787" cy="35115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11863"/>
            <a:ext cx="5183188" cy="481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93773"/>
            <a:ext cx="5183188" cy="3495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04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6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9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91280"/>
            <a:ext cx="3932237" cy="11677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32238"/>
            <a:ext cx="6172200" cy="432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58994"/>
            <a:ext cx="3932237" cy="34099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09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91281"/>
            <a:ext cx="3932237" cy="11677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19881"/>
            <a:ext cx="6172200" cy="43411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58995"/>
            <a:ext cx="3932237" cy="34099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23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5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A2000"/>
          </a:solidFill>
          <a:latin typeface="DIN Alternate" charset="0"/>
          <a:ea typeface="DIN Alternate" charset="0"/>
          <a:cs typeface="DIN Alternat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83572"/>
            <a:ext cx="10515600" cy="101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57465"/>
            <a:ext cx="10515600" cy="390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-1"/>
            <a:ext cx="12191992" cy="12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A2000"/>
          </a:solidFill>
          <a:latin typeface="DIN Alternate" charset="0"/>
          <a:ea typeface="DIN Alternate" charset="0"/>
          <a:cs typeface="DIN Alternat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C210B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MsQQx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atmospher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lobe.gov/web/earth-systems" TargetMode="External"/><Relationship Id="rId4" Type="http://schemas.openxmlformats.org/officeDocument/2006/relationships/hyperlink" Target="https://www.globe.gov/web/hydrospher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zrS2Lh0hY0?feature=oembed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Dh7ye3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bit.ly/2ARURU8" TargetMode="External"/><Relationship Id="rId5" Type="http://schemas.openxmlformats.org/officeDocument/2006/relationships/hyperlink" Target="http://bit.ly/2U1NfFo" TargetMode="External"/><Relationship Id="rId4" Type="http://schemas.openxmlformats.org/officeDocument/2006/relationships/hyperlink" Target="http://bit.ly/2EVmNe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 Webinar # 8</a:t>
            </a:r>
            <a:br>
              <a:rPr lang="en-US" dirty="0"/>
            </a:br>
            <a:r>
              <a:rPr lang="en-US" dirty="0"/>
              <a:t>Student Research Projects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5, 2019</a:t>
            </a:r>
          </a:p>
          <a:p>
            <a:r>
              <a:rPr lang="en-US" dirty="0"/>
              <a:t>GLOBE </a:t>
            </a:r>
            <a:r>
              <a:rPr lang="en-US" i="1" dirty="0"/>
              <a:t>Mission Mosquito </a:t>
            </a:r>
          </a:p>
        </p:txBody>
      </p:sp>
    </p:spTree>
    <p:extLst>
      <p:ext uri="{BB962C8B-B14F-4D97-AF65-F5344CB8AC3E}">
        <p14:creationId xmlns:p14="http://schemas.microsoft.com/office/powerpoint/2010/main" val="192631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BBFE-40AD-5348-8AFA-4DE2465ED318}"/>
              </a:ext>
            </a:extLst>
          </p:cNvPr>
          <p:cNvSpPr txBox="1"/>
          <p:nvPr/>
        </p:nvSpPr>
        <p:spPr>
          <a:xfrm>
            <a:off x="414528" y="1682496"/>
            <a:ext cx="1159459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Dengue situation with different ecological and environmental factors in the sub-district in Chiang Mai </a:t>
            </a:r>
            <a:r>
              <a:rPr lang="en-US" sz="2800" dirty="0">
                <a:latin typeface="Helvetica" pitchFamily="2" charset="0"/>
              </a:rPr>
              <a:t>(Thailand)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Determine the periods of strong outbreak mosquito and reduce their population (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Senegal</a:t>
            </a: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Distribution and abundance of mosquitoes in the world. Preliminary report. (</a:t>
            </a:r>
            <a:r>
              <a:rPr lang="en-US" sz="2800" dirty="0">
                <a:latin typeface="Helvetica" pitchFamily="2" charset="0"/>
              </a:rPr>
              <a:t>Argentina</a:t>
            </a:r>
            <a:r>
              <a:rPr lang="en-US" sz="2800" i="1" dirty="0"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Mosquitos in Piura, abundant rainfall or little prevention? (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Peru</a:t>
            </a: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Research on Zika virus presence in Central Kenya (</a:t>
            </a:r>
            <a:r>
              <a:rPr lang="en-US" sz="2800" dirty="0">
                <a:latin typeface="Helvetica" pitchFamily="2" charset="0"/>
              </a:rPr>
              <a:t>Kenya</a:t>
            </a:r>
            <a:r>
              <a:rPr lang="en-US" sz="2800" i="1" dirty="0"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Study of mosquito species and their number in a touristic place in Pak Meng beach, Trang (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Thailand)</a:t>
            </a:r>
          </a:p>
          <a:p>
            <a:endParaRPr lang="en-US" sz="2800" i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64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8CE72-5B77-D046-A10A-93243B60E209}"/>
              </a:ext>
            </a:extLst>
          </p:cNvPr>
          <p:cNvSpPr txBox="1"/>
          <p:nvPr/>
        </p:nvSpPr>
        <p:spPr>
          <a:xfrm>
            <a:off x="195072" y="1706880"/>
            <a:ext cx="118872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Temporarily storing water in mined pits in the </a:t>
            </a:r>
            <a:r>
              <a:rPr lang="en-US" sz="2800" i="1" dirty="0" err="1">
                <a:solidFill>
                  <a:schemeClr val="accent2"/>
                </a:solidFill>
                <a:latin typeface="Helvetica" pitchFamily="2" charset="0"/>
              </a:rPr>
              <a:t>Ezimbeni</a:t>
            </a: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 area 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(South Africa)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The effect of climate change on dengue fever and the number of mosquito larvae in Mueang Nakhon Si </a:t>
            </a:r>
            <a:r>
              <a:rPr lang="en-US" sz="2800" i="1" dirty="0" err="1">
                <a:latin typeface="Helvetica" pitchFamily="2" charset="0"/>
              </a:rPr>
              <a:t>Thammarat</a:t>
            </a:r>
            <a:r>
              <a:rPr lang="en-US" sz="2800" i="1" dirty="0">
                <a:latin typeface="Helvetica" pitchFamily="2" charset="0"/>
              </a:rPr>
              <a:t> </a:t>
            </a:r>
            <a:r>
              <a:rPr lang="en-US" sz="2800" dirty="0">
                <a:latin typeface="Helvetica" pitchFamily="2" charset="0"/>
              </a:rPr>
              <a:t>(Thailand)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The hunting efficiency of natural mosquito larvae predators  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(Thailand)</a:t>
            </a:r>
            <a:endParaRPr lang="en-US" sz="2800" i="1" dirty="0">
              <a:solidFill>
                <a:schemeClr val="accent2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Initial research on mosquito and mosquito larvae characteristics, comparing mosquitoes in urban and suburban areas of Ha Hoi </a:t>
            </a:r>
            <a:r>
              <a:rPr lang="en-US" sz="2800" dirty="0">
                <a:latin typeface="Helvetica" pitchFamily="2" charset="0"/>
              </a:rPr>
              <a:t>(Vietnam)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The study of behavioral factors of people in </a:t>
            </a:r>
            <a:r>
              <a:rPr lang="en-US" sz="2800" i="1" dirty="0" err="1">
                <a:solidFill>
                  <a:schemeClr val="accent2"/>
                </a:solidFill>
                <a:latin typeface="Helvetica" pitchFamily="2" charset="0"/>
              </a:rPr>
              <a:t>DonChan</a:t>
            </a: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 district community Affecting Dengue fever outbreak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 (Thailand)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3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B18B8-EEF8-8A45-BFC7-1D0B1A4A2EB2}"/>
              </a:ext>
            </a:extLst>
          </p:cNvPr>
          <p:cNvSpPr txBox="1"/>
          <p:nvPr/>
        </p:nvSpPr>
        <p:spPr>
          <a:xfrm>
            <a:off x="219456" y="1816608"/>
            <a:ext cx="116677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Research on mosquitoes and diseases they transmit 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(Kenya)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Drones are an Effective Way to Identify Mosquito Breeding Habitats</a:t>
            </a:r>
            <a:r>
              <a:rPr lang="en-US" sz="2800" dirty="0">
                <a:latin typeface="Helvetica" pitchFamily="2" charset="0"/>
              </a:rPr>
              <a:t> (USA)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/>
                </a:solidFill>
                <a:latin typeface="Helvetica" pitchFamily="2" charset="0"/>
              </a:rPr>
              <a:t>Facility or freedom? That is the question! </a:t>
            </a: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(Brazil)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Mosquito larvae predominant in the Olympic Center</a:t>
            </a:r>
            <a:r>
              <a:rPr lang="en-US" sz="2800" dirty="0">
                <a:latin typeface="Helvetica" pitchFamily="2" charset="0"/>
              </a:rPr>
              <a:t> (Santo Domingo)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Helvetica" pitchFamily="2" charset="0"/>
              </a:rPr>
              <a:t>What are the Humidity, Precipitation, and Temperature Conditions Associated with Active Mosquito Season? (USA)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Helvetica" pitchFamily="2" charset="0"/>
              </a:rPr>
              <a:t>Drones are an accurate and efficient way to identify mosquito breeding grounds in Medford </a:t>
            </a:r>
            <a:r>
              <a:rPr lang="en-US" sz="2800" dirty="0">
                <a:latin typeface="Helvetica" pitchFamily="2" charset="0"/>
              </a:rPr>
              <a:t>(USA)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7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EDD89579-151E-0F42-BFB5-2B723E965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5323" y="2293629"/>
            <a:ext cx="7058474" cy="38096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4FC77D-0A99-BC42-A7E5-1AB4063D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IVSS MHM Interactive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D9D93-ABF5-3B40-A98E-17660FDF2F6C}"/>
              </a:ext>
            </a:extLst>
          </p:cNvPr>
          <p:cNvSpPr txBox="1"/>
          <p:nvPr/>
        </p:nvSpPr>
        <p:spPr>
          <a:xfrm>
            <a:off x="4194048" y="6263491"/>
            <a:ext cx="35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3"/>
              </a:rPr>
              <a:t>http://</a:t>
            </a:r>
            <a:r>
              <a:rPr lang="en-US" sz="2400" b="1" dirty="0" err="1">
                <a:hlinkClick r:id="rId3"/>
              </a:rPr>
              <a:t>bit.ly</a:t>
            </a:r>
            <a:r>
              <a:rPr lang="en-US" sz="2400" b="1" dirty="0">
                <a:hlinkClick r:id="rId3"/>
              </a:rPr>
              <a:t>/2MsQQxt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562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A4A0-BDB9-B246-A6FA-F073CBF1B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55DA1-DC3A-3743-8410-A2DE062E6B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google.com/maps/d/u/0/edit?mid=1UAm6cUL27WAOJ-IH0Gn5XWHaAd-KxXVg&amp;ll=0.31893462775225956%2C18.927025949999916&amp;z=3">
            <a:extLst>
              <a:ext uri="{FF2B5EF4-FFF2-40B4-BE49-F238E27FC236}">
                <a16:creationId xmlns:a16="http://schemas.microsoft.com/office/drawing/2014/main" id="{55420B20-C0B4-B243-8AC4-67210CD6DF7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417D63-C575-C14B-88B8-936BA814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GLOBE</a:t>
            </a:r>
          </a:p>
          <a:p>
            <a:r>
              <a:rPr lang="en-US" dirty="0"/>
              <a:t>Search for “IVSS Student Reports”</a:t>
            </a:r>
          </a:p>
          <a:p>
            <a:r>
              <a:rPr lang="en-US" dirty="0"/>
              <a:t>Go to “2019 Virtual Science Symposium”</a:t>
            </a:r>
          </a:p>
          <a:p>
            <a:r>
              <a:rPr lang="en-US" dirty="0"/>
              <a:t>Click on “Virtual Science Symposium Reports”</a:t>
            </a:r>
          </a:p>
          <a:p>
            <a:r>
              <a:rPr lang="en-US" dirty="0"/>
              <a:t>Filter by “hydrosphere” and then “Mosquitoes”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5B05-44C6-6743-984A-75073B06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see the IVSS projects: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186EA-A9A3-994E-B0F7-7FD234BF65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057" y="2293629"/>
            <a:ext cx="3066647" cy="35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8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7FCEF1-0EA4-814A-9AED-C40A3A73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Student Research Report anytime!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7E9335-97A0-E04C-A0E5-D15B3414AB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Students can upload their Student Research Report at any time during the year.</a:t>
            </a:r>
          </a:p>
          <a:p>
            <a:r>
              <a:rPr lang="en-US" dirty="0"/>
              <a:t>Search on the GLOBE home page for “Student Research Reports” </a:t>
            </a:r>
          </a:p>
          <a:p>
            <a:r>
              <a:rPr lang="en-US" dirty="0"/>
              <a:t>Upload your research report- be sure to click “Mission Mosquito Report”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76F21-29C6-464F-8318-CC4FDF791A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017" y="2293629"/>
            <a:ext cx="3493767" cy="37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8DC63E-488B-9248-B492-64FA7E944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hlinkClick r:id="rId3"/>
              </a:rPr>
              <a:t>Atmosphere</a:t>
            </a:r>
            <a:r>
              <a:rPr lang="en-US" sz="3200" dirty="0"/>
              <a:t>: air temperature, precipitation, relative humidity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hlinkClick r:id="rId4"/>
              </a:rPr>
              <a:t>Hydrosphere</a:t>
            </a:r>
            <a:r>
              <a:rPr lang="en-US" sz="3200" dirty="0"/>
              <a:t>: all protocols (alkalinity, dissolved oxygen,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sz="3200" dirty="0">
                <a:hlinkClick r:id="" action="ppaction://noaction"/>
              </a:rPr>
              <a:t>Pedosphere</a:t>
            </a:r>
            <a:r>
              <a:rPr lang="en-US" sz="3200" dirty="0"/>
              <a:t>: soil moisture, soil temperature</a:t>
            </a:r>
          </a:p>
          <a:p>
            <a:pPr marL="0" indent="0">
              <a:buNone/>
            </a:pPr>
            <a:endParaRPr lang="en-US" sz="3200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sz="3200" dirty="0">
                <a:hlinkClick r:id="" action="ppaction://noaction"/>
              </a:rPr>
              <a:t>Biosphere</a:t>
            </a:r>
            <a:r>
              <a:rPr lang="en-US" sz="3200" dirty="0"/>
              <a:t>: land cover, Green Up- Green Down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AC58F6-98EE-9144-9D20-AA13AA63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“Bundling” GLOBE Protocols/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1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DE950-B350-4C4A-8800-0AB4A800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 action="ppaction://hlinksldjump"/>
              </a:rPr>
              <a:t>Ines </a:t>
            </a:r>
            <a:r>
              <a:rPr lang="en-US" dirty="0" err="1">
                <a:hlinkClick r:id="rId3" action="ppaction://hlinksldjump"/>
              </a:rPr>
              <a:t>Mauad</a:t>
            </a:r>
            <a:r>
              <a:rPr lang="en-US" dirty="0"/>
              <a:t>: Brazil</a:t>
            </a:r>
          </a:p>
          <a:p>
            <a:r>
              <a:rPr lang="en-US" dirty="0" err="1">
                <a:hlinkClick r:id="rId4" action="ppaction://hlinksldjump"/>
              </a:rPr>
              <a:t>Patchara</a:t>
            </a:r>
            <a:r>
              <a:rPr lang="en-US" dirty="0">
                <a:hlinkClick r:id="rId4" action="ppaction://hlinksldjump"/>
              </a:rPr>
              <a:t> </a:t>
            </a:r>
            <a:r>
              <a:rPr lang="en-US" dirty="0" err="1">
                <a:hlinkClick r:id="rId4" action="ppaction://hlinksldjump"/>
              </a:rPr>
              <a:t>Pongmanawut</a:t>
            </a:r>
            <a:r>
              <a:rPr lang="en-US" dirty="0"/>
              <a:t>: Thailand</a:t>
            </a:r>
          </a:p>
          <a:p>
            <a:r>
              <a:rPr lang="en-US" dirty="0">
                <a:hlinkClick r:id="rId5" action="ppaction://hlinksldjump"/>
              </a:rPr>
              <a:t>Jeff </a:t>
            </a:r>
            <a:r>
              <a:rPr lang="en-US" dirty="0" err="1">
                <a:hlinkClick r:id="rId5" action="ppaction://hlinksldjump"/>
              </a:rPr>
              <a:t>Bouwman</a:t>
            </a:r>
            <a:r>
              <a:rPr lang="en-US" dirty="0"/>
              <a:t>: USA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DB0F5-9AB0-7942-AC55-45C467FE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we will hear from students/teachers:</a:t>
            </a:r>
          </a:p>
        </p:txBody>
      </p:sp>
      <p:pic>
        <p:nvPicPr>
          <p:cNvPr id="5" name="Picture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A13CCB3B-CD9A-A64F-8433-41E139676B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945" y="2768325"/>
            <a:ext cx="4348480" cy="326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0E28E-0A60-9944-98D6-10A71455D8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3046">
            <a:off x="5035000" y="3621096"/>
            <a:ext cx="1239054" cy="2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3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DE950-B350-4C4A-8800-0AB4A800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DB0F5-9AB0-7942-AC55-45C467FE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Ines Mauad: Brazil</a:t>
            </a:r>
          </a:p>
        </p:txBody>
      </p:sp>
      <p:pic>
        <p:nvPicPr>
          <p:cNvPr id="4" name="Online Media 3" descr="IVSS 2019 MINAS GERAIS SCHOOL">
            <a:hlinkClick r:id="" action="ppaction://media"/>
            <a:extLst>
              <a:ext uri="{FF2B5EF4-FFF2-40B4-BE49-F238E27FC236}">
                <a16:creationId xmlns:a16="http://schemas.microsoft.com/office/drawing/2014/main" id="{9B409558-BD82-F149-971B-8B9740AC05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97570" y="3153003"/>
            <a:ext cx="5420861" cy="352742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C0E28E-0A60-9944-98D6-10A71455D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3046">
            <a:off x="2263819" y="3254738"/>
            <a:ext cx="1239054" cy="2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</a:t>
            </a:r>
          </a:p>
          <a:p>
            <a:r>
              <a:rPr lang="en-US" dirty="0"/>
              <a:t>Using the MHM to do student investigations </a:t>
            </a:r>
          </a:p>
          <a:p>
            <a:pPr lvl="1"/>
            <a:r>
              <a:rPr lang="en-US" dirty="0"/>
              <a:t>Ines </a:t>
            </a:r>
            <a:r>
              <a:rPr lang="en-US" dirty="0" err="1"/>
              <a:t>Mauad</a:t>
            </a:r>
            <a:r>
              <a:rPr lang="en-US" dirty="0"/>
              <a:t>: Brazil</a:t>
            </a:r>
          </a:p>
          <a:p>
            <a:pPr lvl="1"/>
            <a:r>
              <a:rPr lang="en-US" dirty="0" err="1"/>
              <a:t>Patchara</a:t>
            </a:r>
            <a:r>
              <a:rPr lang="en-US" dirty="0"/>
              <a:t> </a:t>
            </a:r>
            <a:r>
              <a:rPr lang="en-US" dirty="0" err="1"/>
              <a:t>Pongmanawut</a:t>
            </a:r>
            <a:r>
              <a:rPr lang="en-US" dirty="0"/>
              <a:t>: Thailand</a:t>
            </a:r>
          </a:p>
          <a:p>
            <a:pPr lvl="1"/>
            <a:r>
              <a:rPr lang="en-US" dirty="0"/>
              <a:t>Jeff </a:t>
            </a:r>
            <a:r>
              <a:rPr lang="en-US" dirty="0" err="1"/>
              <a:t>Bouwman</a:t>
            </a:r>
            <a:r>
              <a:rPr lang="en-US" dirty="0"/>
              <a:t>: USA</a:t>
            </a:r>
          </a:p>
          <a:p>
            <a:r>
              <a:rPr lang="en-US" dirty="0"/>
              <a:t>MHM “</a:t>
            </a:r>
            <a:r>
              <a:rPr lang="en-US" i="1" dirty="0"/>
              <a:t>Honor Roll</a:t>
            </a:r>
            <a:r>
              <a:rPr lang="en-US" dirty="0"/>
              <a:t>” </a:t>
            </a:r>
          </a:p>
          <a:p>
            <a:r>
              <a:rPr lang="en-US" dirty="0"/>
              <a:t>Upcoming Events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D7C66-7406-744E-AE6C-4CBCAB1E8F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335" y="2162679"/>
            <a:ext cx="3314411" cy="38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20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DE950-B350-4C4A-8800-0AB4A800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DB0F5-9AB0-7942-AC55-45C467FE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Patchara</a:t>
            </a:r>
            <a:r>
              <a:rPr lang="en-US" dirty="0"/>
              <a:t> </a:t>
            </a:r>
            <a:r>
              <a:rPr lang="en-US" dirty="0" err="1"/>
              <a:t>Pongmanawut</a:t>
            </a:r>
            <a:r>
              <a:rPr lang="en-US" dirty="0"/>
              <a:t>: Thailand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C0E28E-0A60-9944-98D6-10A71455D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3046">
            <a:off x="2025424" y="3279921"/>
            <a:ext cx="1164493" cy="2614168"/>
          </a:xfrm>
          <a:prstGeom prst="rect">
            <a:avLst/>
          </a:prstGeom>
        </p:spPr>
      </p:pic>
      <p:pic>
        <p:nvPicPr>
          <p:cNvPr id="4" name="Online Media 3" descr="PrincessChulabhornHSPresentation.mp4">
            <a:hlinkClick r:id="" action="ppaction://media"/>
            <a:extLst>
              <a:ext uri="{FF2B5EF4-FFF2-40B4-BE49-F238E27FC236}">
                <a16:creationId xmlns:a16="http://schemas.microsoft.com/office/drawing/2014/main" id="{E29F8EC3-0F23-E243-A9D4-1511C32CE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6162" y="2067204"/>
            <a:ext cx="7976681" cy="46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DE950-B350-4C4A-8800-0AB4A800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DB0F5-9AB0-7942-AC55-45C467FE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 </a:t>
            </a:r>
            <a:r>
              <a:rPr lang="en-US" dirty="0" err="1"/>
              <a:t>Bouwman</a:t>
            </a:r>
            <a:r>
              <a:rPr lang="en-US" dirty="0"/>
              <a:t>: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0E28E-0A60-9944-98D6-10A71455D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3046">
            <a:off x="1366455" y="3091921"/>
            <a:ext cx="1164493" cy="2614168"/>
          </a:xfrm>
          <a:prstGeom prst="rect">
            <a:avLst/>
          </a:prstGeom>
        </p:spPr>
      </p:pic>
      <p:pic>
        <p:nvPicPr>
          <p:cNvPr id="4" name="Online Media 3" descr="ShumateMiddleSchool.mp4">
            <a:hlinkClick r:id="" action="ppaction://media"/>
            <a:extLst>
              <a:ext uri="{FF2B5EF4-FFF2-40B4-BE49-F238E27FC236}">
                <a16:creationId xmlns:a16="http://schemas.microsoft.com/office/drawing/2014/main" id="{2F374AEB-FEF0-AA46-AB2A-EA64C021A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9430" y="2113005"/>
            <a:ext cx="824256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1F1AB9-219B-BA41-BEEE-E1F3FFF5D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GLOBE Member            School/Institution                Country</a:t>
            </a:r>
          </a:p>
          <a:p>
            <a:pPr marL="0" indent="0">
              <a:buNone/>
            </a:pPr>
            <a:r>
              <a:rPr lang="en-US" sz="2000" dirty="0"/>
              <a:t>        D. Palacios	           I.E. Enrique Lopez </a:t>
            </a:r>
            <a:r>
              <a:rPr lang="en-US" sz="2000" dirty="0" err="1"/>
              <a:t>Albujar</a:t>
            </a:r>
            <a:r>
              <a:rPr lang="en-US" sz="2000" dirty="0"/>
              <a:t>- Piura                      Peru</a:t>
            </a:r>
          </a:p>
          <a:p>
            <a:pPr marL="0" indent="0">
              <a:buNone/>
            </a:pPr>
            <a:r>
              <a:rPr lang="en-US" sz="2000" dirty="0"/>
              <a:t>          I. </a:t>
            </a:r>
            <a:r>
              <a:rPr lang="en-US" sz="2000" dirty="0" err="1"/>
              <a:t>Mauad</a:t>
            </a:r>
            <a:r>
              <a:rPr lang="en-US" sz="2000" dirty="0"/>
              <a:t>                                    Escola Minas Gerais                               Brazil</a:t>
            </a:r>
          </a:p>
          <a:p>
            <a:pPr marL="0" indent="0">
              <a:buNone/>
            </a:pPr>
            <a:r>
              <a:rPr lang="en-US" sz="2000" dirty="0"/>
              <a:t>          G. </a:t>
            </a:r>
            <a:r>
              <a:rPr lang="en-US" sz="2000" dirty="0" err="1"/>
              <a:t>Aikpon</a:t>
            </a:r>
            <a:r>
              <a:rPr lang="en-US" sz="2000" dirty="0"/>
              <a:t>                              University of Abomey </a:t>
            </a:r>
            <a:r>
              <a:rPr lang="en-US" sz="2000" dirty="0" err="1"/>
              <a:t>Calavi</a:t>
            </a:r>
            <a:r>
              <a:rPr lang="en-US" sz="2000" dirty="0"/>
              <a:t>                       Benin</a:t>
            </a:r>
          </a:p>
          <a:p>
            <a:pPr marL="0" indent="0">
              <a:buNone/>
            </a:pPr>
            <a:r>
              <a:rPr lang="en-US" sz="2000" dirty="0"/>
              <a:t>         E. Martinez                             Columbia GLOBE V-School                     Columbia</a:t>
            </a:r>
          </a:p>
          <a:p>
            <a:pPr marL="0" indent="0">
              <a:buNone/>
            </a:pPr>
            <a:r>
              <a:rPr lang="en-US" sz="2000" dirty="0"/>
              <a:t>        J. </a:t>
            </a:r>
            <a:r>
              <a:rPr lang="en-US" sz="2000" dirty="0" err="1"/>
              <a:t>Bouwman</a:t>
            </a:r>
            <a:r>
              <a:rPr lang="en-US" sz="2000" dirty="0"/>
              <a:t>                                Shumate Middle School                           USA</a:t>
            </a:r>
          </a:p>
          <a:p>
            <a:pPr marL="0" indent="0">
              <a:buNone/>
            </a:pPr>
            <a:r>
              <a:rPr lang="en-US" sz="2000" dirty="0"/>
              <a:t>         H. </a:t>
            </a:r>
            <a:r>
              <a:rPr lang="en-US" sz="2000" dirty="0" err="1"/>
              <a:t>Akoffodji</a:t>
            </a:r>
            <a:r>
              <a:rPr lang="en-US" sz="2000" dirty="0"/>
              <a:t>                                             CREC                                          Benin</a:t>
            </a:r>
          </a:p>
          <a:p>
            <a:pPr marL="0" indent="0">
              <a:buNone/>
            </a:pPr>
            <a:r>
              <a:rPr lang="en-US" sz="2000" dirty="0"/>
              <a:t>          A. </a:t>
            </a:r>
            <a:r>
              <a:rPr lang="en-US" sz="2000" dirty="0" err="1"/>
              <a:t>Salako</a:t>
            </a:r>
            <a:r>
              <a:rPr lang="en-US" sz="2000" dirty="0"/>
              <a:t>                                               CREC                                          Benin</a:t>
            </a:r>
          </a:p>
          <a:p>
            <a:pPr marL="0" indent="0">
              <a:buNone/>
            </a:pPr>
            <a:r>
              <a:rPr lang="en-US" sz="2000" dirty="0"/>
              <a:t>P. </a:t>
            </a:r>
            <a:r>
              <a:rPr lang="en-US" sz="2000" dirty="0" err="1"/>
              <a:t>Pongmanawut</a:t>
            </a:r>
            <a:r>
              <a:rPr lang="en-US" sz="2000" dirty="0"/>
              <a:t>             Princess </a:t>
            </a:r>
            <a:r>
              <a:rPr lang="en-US" sz="2000" dirty="0" err="1"/>
              <a:t>Chulabhorn</a:t>
            </a:r>
            <a:r>
              <a:rPr lang="en-US" sz="2000" dirty="0"/>
              <a:t> Science High School- Trang   Thailand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B5F6B6-830F-8241-8F9F-42CD5C8C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GLOBE Mission Mosquito Honor Roll</a:t>
            </a:r>
          </a:p>
        </p:txBody>
      </p:sp>
    </p:spTree>
    <p:extLst>
      <p:ext uri="{BB962C8B-B14F-4D97-AF65-F5344CB8AC3E}">
        <p14:creationId xmlns:p14="http://schemas.microsoft.com/office/powerpoint/2010/main" val="114979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9721" y="2272584"/>
            <a:ext cx="11632557" cy="45835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Wednesday, June 19th at 2 PM (ET)</a:t>
            </a:r>
          </a:p>
          <a:p>
            <a:pPr marL="0" indent="0">
              <a:buNone/>
            </a:pPr>
            <a:r>
              <a:rPr lang="en-US" dirty="0"/>
              <a:t>   Citizen Science webinar: “</a:t>
            </a:r>
            <a:r>
              <a:rPr lang="en-US" i="1" dirty="0"/>
              <a:t>Introduction to data reporting mapping tools</a:t>
            </a:r>
            <a:r>
              <a:rPr lang="en-US" dirty="0"/>
              <a:t>”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Tuesday, July 9th at 2 PM (ET)</a:t>
            </a:r>
          </a:p>
          <a:p>
            <a:pPr marL="0" indent="0">
              <a:buNone/>
            </a:pPr>
            <a:r>
              <a:rPr lang="en-US" dirty="0"/>
              <a:t>Education webinar: “</a:t>
            </a:r>
            <a:r>
              <a:rPr lang="en-US" i="1" dirty="0"/>
              <a:t>Using NASA Earth Observations for Mosquito-borne Disease </a:t>
            </a:r>
          </a:p>
          <a:p>
            <a:pPr marL="0" indent="0">
              <a:buNone/>
            </a:pPr>
            <a:r>
              <a:rPr lang="en-US" i="1" dirty="0"/>
              <a:t>Research</a:t>
            </a:r>
            <a:r>
              <a:rPr lang="en-US" dirty="0"/>
              <a:t>”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Wednesday, July 24th at 2 PM (ET)</a:t>
            </a:r>
          </a:p>
          <a:p>
            <a:pPr marL="0" indent="0">
              <a:buNone/>
            </a:pPr>
            <a:r>
              <a:rPr lang="en-US" dirty="0"/>
              <a:t>Citizen Science webinar: “</a:t>
            </a:r>
            <a:r>
              <a:rPr lang="en-US" i="1" dirty="0"/>
              <a:t>How can mosquito citizen science data protect </a:t>
            </a:r>
          </a:p>
          <a:p>
            <a:pPr marL="0" indent="0">
              <a:buNone/>
            </a:pPr>
            <a:r>
              <a:rPr lang="en-US" i="1" dirty="0"/>
              <a:t>communities from disease?”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Look for our next newsletter on June 12</a:t>
            </a:r>
            <a:r>
              <a:rPr lang="en-US" b="1" baseline="30000" dirty="0"/>
              <a:t>th</a:t>
            </a:r>
            <a:r>
              <a:rPr lang="en-US" b="1" dirty="0"/>
              <a:t>!</a:t>
            </a:r>
            <a:br>
              <a:rPr lang="en-US" dirty="0"/>
            </a:b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Upcoming Events</a:t>
            </a:r>
          </a:p>
        </p:txBody>
      </p:sp>
    </p:spTree>
    <p:extLst>
      <p:ext uri="{BB962C8B-B14F-4D97-AF65-F5344CB8AC3E}">
        <p14:creationId xmlns:p14="http://schemas.microsoft.com/office/powerpoint/2010/main" val="3155148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11EB9C-6BAC-6B44-8551-086491445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293628"/>
            <a:ext cx="9893300" cy="4221471"/>
          </a:xfrm>
        </p:spPr>
        <p:txBody>
          <a:bodyPr>
            <a:normAutofit/>
          </a:bodyPr>
          <a:lstStyle/>
          <a:p>
            <a:r>
              <a:rPr lang="en-US" sz="3600" dirty="0">
                <a:hlinkClick r:id="rId3"/>
              </a:rPr>
              <a:t>Get on our newsletter and webinar mailing list</a:t>
            </a:r>
            <a:endParaRPr lang="en-US" sz="3600" dirty="0"/>
          </a:p>
          <a:p>
            <a:r>
              <a:rPr lang="en-US" sz="3600" dirty="0">
                <a:hlinkClick r:id="rId4"/>
              </a:rPr>
              <a:t>Visit and share our GMM webpage</a:t>
            </a:r>
            <a:endParaRPr lang="en-US" sz="3600" dirty="0"/>
          </a:p>
          <a:p>
            <a:r>
              <a:rPr lang="en-US" sz="3600" dirty="0">
                <a:hlinkClick r:id="rId5"/>
              </a:rPr>
              <a:t>Check out our archived and upcoming webinars</a:t>
            </a:r>
            <a:endParaRPr lang="en-US" sz="3600" dirty="0"/>
          </a:p>
          <a:p>
            <a:r>
              <a:rPr lang="en-US" sz="3600" dirty="0">
                <a:hlinkClick r:id="rId6"/>
              </a:rPr>
              <a:t>Be sure to try out the app and submit your data</a:t>
            </a:r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D0BF16-D97F-3746-B9FE-DD2DEB67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Involved!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4B1FC-B51E-5941-88FC-ADB02C6514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5611">
            <a:off x="9003976" y="3419893"/>
            <a:ext cx="2583722" cy="15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21926"/>
            <a:ext cx="9144000" cy="939482"/>
          </a:xfrm>
        </p:spPr>
        <p:txBody>
          <a:bodyPr/>
          <a:lstStyle/>
          <a:p>
            <a:r>
              <a:rPr lang="en-US" dirty="0"/>
              <a:t>GLOBE Mission Mosquito archived webinars </a:t>
            </a:r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/web/mission-mosquito/overview/webinars</a:t>
            </a:r>
          </a:p>
        </p:txBody>
      </p:sp>
    </p:spTree>
    <p:extLst>
      <p:ext uri="{BB962C8B-B14F-4D97-AF65-F5344CB8AC3E}">
        <p14:creationId xmlns:p14="http://schemas.microsoft.com/office/powerpoint/2010/main" val="58200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Campaign connecting citizen scientists of all ages to monitor changes in the frequency, range, and distribution of potential disease vector mosquitoes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Conduct research to explore how these vary in response to changes in environmental conditions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Fusion of the GLOBE and the GLOBE Observer programs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GLOBE “Mission Mosquito” Campaign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8CA3A-3784-8748-9A27-543883AF151D}"/>
              </a:ext>
            </a:extLst>
          </p:cNvPr>
          <p:cNvSpPr txBox="1"/>
          <p:nvPr/>
        </p:nvSpPr>
        <p:spPr>
          <a:xfrm>
            <a:off x="11808823" y="0"/>
            <a:ext cx="38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104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361" y="1467428"/>
            <a:ext cx="7775278" cy="731795"/>
          </a:xfrm>
        </p:spPr>
        <p:txBody>
          <a:bodyPr>
            <a:noAutofit/>
          </a:bodyPr>
          <a:lstStyle/>
          <a:p>
            <a:r>
              <a:rPr lang="en-US" sz="4400" i="1" dirty="0">
                <a:latin typeface="DIN Alternate" panose="020B0500000000000000" pitchFamily="34" charset="77"/>
              </a:rPr>
              <a:t>Mosquito Habitat Mapper </a:t>
            </a:r>
            <a:r>
              <a:rPr lang="en-US" sz="4400" dirty="0">
                <a:latin typeface="DIN Alternate" panose="020B0500000000000000" pitchFamily="34" charset="77"/>
              </a:rPr>
              <a:t>tool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F453BF-3491-D841-8643-1A4C1B8DFD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435800"/>
            <a:ext cx="5895638" cy="41466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2357395"/>
            <a:ext cx="4930140" cy="39176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Helvetica" pitchFamily="2" charset="0"/>
              </a:rPr>
              <a:t>Four Steps- and you don’t have to do all of them!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Helvetica" pitchFamily="2" charset="0"/>
              </a:rPr>
              <a:t>Identify potential mosquito breeding habitats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Helvetica" pitchFamily="2" charset="0"/>
              </a:rPr>
              <a:t>Sample and Count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Helvetica" pitchFamily="2" charset="0"/>
              </a:rPr>
              <a:t>Photograph and Identify Species of Larvae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Helvetica" pitchFamily="2" charset="0"/>
              </a:rPr>
              <a:t>Eliminate breeding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6185-AABB-3C40-AB5F-C65A56B9E8DF}"/>
              </a:ext>
            </a:extLst>
          </p:cNvPr>
          <p:cNvSpPr txBox="1"/>
          <p:nvPr/>
        </p:nvSpPr>
        <p:spPr>
          <a:xfrm>
            <a:off x="11808823" y="0"/>
            <a:ext cx="38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3647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1F1AB9-219B-BA41-BEEE-E1F3FFF5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81"/>
            <a:ext cx="10515600" cy="3585519"/>
          </a:xfrm>
        </p:spPr>
        <p:txBody>
          <a:bodyPr/>
          <a:lstStyle/>
          <a:p>
            <a:r>
              <a:rPr lang="en-US" dirty="0"/>
              <a:t>Be sure to take data even when it is inactive mosquito season!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B5F6B6-830F-8241-8F9F-42CD5C8C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tips and tricks: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7FBA9-50F4-7147-96B7-0FF3C29BD2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7" y="3081969"/>
            <a:ext cx="2011892" cy="2682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7A90B-0AA8-A445-BEB3-97A86A5C89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978" y="3081969"/>
            <a:ext cx="2011892" cy="2682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BA5F1-E95D-F142-8B49-17D2752B61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569" y="3081969"/>
            <a:ext cx="2011892" cy="2682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64B68-E718-474A-AD3A-7D3DC99004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943" y="3057743"/>
            <a:ext cx="2011892" cy="268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9F6D2-2E25-6245-BC16-8F0F8AED6B20}"/>
              </a:ext>
            </a:extLst>
          </p:cNvPr>
          <p:cNvSpPr txBox="1"/>
          <p:nvPr/>
        </p:nvSpPr>
        <p:spPr>
          <a:xfrm>
            <a:off x="5041900" y="6135181"/>
            <a:ext cx="1530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Image credits: Janney</a:t>
            </a:r>
          </a:p>
        </p:txBody>
      </p:sp>
    </p:spTree>
    <p:extLst>
      <p:ext uri="{BB962C8B-B14F-4D97-AF65-F5344CB8AC3E}">
        <p14:creationId xmlns:p14="http://schemas.microsoft.com/office/powerpoint/2010/main" val="150023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1D25C28-ECD5-1F4D-9467-0136C69B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519" y="2325373"/>
            <a:ext cx="2209885" cy="39306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Remember to submit your data!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9FFD1-B1E1-804E-AC36-E8EFA4FC86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31" y="2293626"/>
            <a:ext cx="2209886" cy="3930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2AEE6-9EC6-0140-8F57-B849C2222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806" y="2293626"/>
            <a:ext cx="2209886" cy="3930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60A44A-A940-6144-AD90-1D8BD0F24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644" y="2293624"/>
            <a:ext cx="2209887" cy="3930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B1EF6-17FD-6642-960F-ED142CACC3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32" y="2293624"/>
            <a:ext cx="2209887" cy="39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9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A94F5F-F5CF-8249-BA08-AB29B131EF60}"/>
              </a:ext>
            </a:extLst>
          </p:cNvPr>
          <p:cNvSpPr txBox="1"/>
          <p:nvPr/>
        </p:nvSpPr>
        <p:spPr>
          <a:xfrm>
            <a:off x="6896100" y="2827029"/>
            <a:ext cx="5118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Data Counts as of 6/3/2019</a:t>
            </a:r>
          </a:p>
          <a:p>
            <a:endParaRPr lang="en-US" sz="2800" b="1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Total number of observations: 12,473</a:t>
            </a:r>
          </a:p>
          <a:p>
            <a:endParaRPr lang="en-US" sz="2800" b="1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809E0-E59E-6F4C-AAC0-03C3D916FC1E}"/>
              </a:ext>
            </a:extLst>
          </p:cNvPr>
          <p:cNvSpPr txBox="1"/>
          <p:nvPr/>
        </p:nvSpPr>
        <p:spPr>
          <a:xfrm>
            <a:off x="1085850" y="1447800"/>
            <a:ext cx="1002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DIN Alternate" panose="020B0500000000000000" pitchFamily="34" charset="77"/>
              </a:rPr>
              <a:t>Rocking with Collecting and Submitting MHM Data!!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48D1A-D121-8745-B8BD-C41E24304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" y="2220477"/>
            <a:ext cx="5081205" cy="43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4EA339-2969-CC42-B9C5-DBFFE51CF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2078681"/>
            <a:ext cx="11747500" cy="392944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International Virtual Science Symposium</a:t>
            </a:r>
          </a:p>
          <a:p>
            <a:pPr>
              <a:buFontTx/>
              <a:buChar char="-"/>
            </a:pPr>
            <a:r>
              <a:rPr lang="en-US" dirty="0"/>
              <a:t>23 IVSS projects used the MHM in their research</a:t>
            </a:r>
          </a:p>
          <a:p>
            <a:pPr>
              <a:buFontTx/>
              <a:buChar char="-"/>
            </a:pPr>
            <a:r>
              <a:rPr lang="en-US" dirty="0"/>
              <a:t>15 different countries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63D01-AB51-0642-9680-C1398F7D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the MHM for Student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06E56-C9A5-024F-B576-6B8E5CE29C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87" y="3823716"/>
            <a:ext cx="3386666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8B9FC9-3F0B-FC4E-952E-638BA838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065" y="3226562"/>
            <a:ext cx="5812493" cy="31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665DDC-5C12-F94D-90E5-156B518C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93629"/>
            <a:ext cx="12192000" cy="3929448"/>
          </a:xfrm>
        </p:spPr>
        <p:txBody>
          <a:bodyPr>
            <a:noAutofit/>
          </a:bodyPr>
          <a:lstStyle/>
          <a:p>
            <a:r>
              <a:rPr lang="en-US" sz="2600" i="1" dirty="0">
                <a:solidFill>
                  <a:schemeClr val="accent2"/>
                </a:solidFill>
              </a:rPr>
              <a:t>Typology and evolution of the number of mosquito habitats in </a:t>
            </a:r>
            <a:r>
              <a:rPr lang="en-US" sz="2600" i="1" dirty="0" err="1">
                <a:solidFill>
                  <a:schemeClr val="accent2"/>
                </a:solidFill>
              </a:rPr>
              <a:t>Matameye</a:t>
            </a:r>
            <a:r>
              <a:rPr lang="en-US" sz="2600" i="1" dirty="0">
                <a:solidFill>
                  <a:schemeClr val="accent2"/>
                </a:solidFill>
              </a:rPr>
              <a:t> (</a:t>
            </a:r>
            <a:r>
              <a:rPr lang="en-US" sz="2600" dirty="0">
                <a:solidFill>
                  <a:schemeClr val="accent2"/>
                </a:solidFill>
              </a:rPr>
              <a:t>Niger</a:t>
            </a:r>
            <a:r>
              <a:rPr lang="en-US" sz="2600" i="1" dirty="0">
                <a:solidFill>
                  <a:schemeClr val="accent2"/>
                </a:solidFill>
              </a:rPr>
              <a:t>)</a:t>
            </a:r>
          </a:p>
          <a:p>
            <a:r>
              <a:rPr lang="en-US" sz="2600" i="1" dirty="0">
                <a:solidFill>
                  <a:schemeClr val="tx1"/>
                </a:solidFill>
              </a:rPr>
              <a:t>A study of mosquito prevalence at St. Scholastica Catholic School and its surroundings (</a:t>
            </a:r>
            <a:r>
              <a:rPr lang="en-US" sz="2600" dirty="0">
                <a:solidFill>
                  <a:schemeClr val="tx1"/>
                </a:solidFill>
              </a:rPr>
              <a:t>Kenya</a:t>
            </a:r>
            <a:r>
              <a:rPr lang="en-US" sz="2600" i="1" dirty="0">
                <a:solidFill>
                  <a:schemeClr val="tx1"/>
                </a:solidFill>
              </a:rPr>
              <a:t>)</a:t>
            </a:r>
          </a:p>
          <a:p>
            <a:r>
              <a:rPr lang="en-US" sz="2600" i="1" dirty="0">
                <a:solidFill>
                  <a:schemeClr val="accent2"/>
                </a:solidFill>
              </a:rPr>
              <a:t>Community Based Mosquito Vector Prevention Model : Conceptual Approach to Mitigating the Risk of Mosquito threats Thru Community Empowerment and Education (</a:t>
            </a:r>
            <a:r>
              <a:rPr lang="en-US" sz="2600" dirty="0">
                <a:solidFill>
                  <a:schemeClr val="accent2"/>
                </a:solidFill>
              </a:rPr>
              <a:t>Philippines</a:t>
            </a:r>
            <a:r>
              <a:rPr lang="en-US" sz="2600" i="1" dirty="0">
                <a:solidFill>
                  <a:schemeClr val="accent2"/>
                </a:solidFill>
              </a:rPr>
              <a:t>)</a:t>
            </a:r>
          </a:p>
          <a:p>
            <a:r>
              <a:rPr lang="en-US" sz="2600" i="1" dirty="0">
                <a:solidFill>
                  <a:schemeClr val="tx1"/>
                </a:solidFill>
              </a:rPr>
              <a:t>Comparative studies of larvae of mosquitoes present in the Gardenia’s urbanization, Barranquilla (</a:t>
            </a:r>
            <a:r>
              <a:rPr lang="en-US" sz="2600" dirty="0">
                <a:solidFill>
                  <a:schemeClr val="tx1"/>
                </a:solidFill>
              </a:rPr>
              <a:t>Columbia</a:t>
            </a:r>
            <a:r>
              <a:rPr lang="en-US" sz="2600" i="1" dirty="0">
                <a:solidFill>
                  <a:schemeClr val="tx1"/>
                </a:solidFill>
              </a:rPr>
              <a:t>)</a:t>
            </a:r>
          </a:p>
          <a:p>
            <a:r>
              <a:rPr lang="en-US" sz="2600" i="1" dirty="0">
                <a:solidFill>
                  <a:schemeClr val="accent2"/>
                </a:solidFill>
              </a:rPr>
              <a:t>Identification of the potential sites of disease vectors at </a:t>
            </a:r>
            <a:r>
              <a:rPr lang="en-US" sz="2600" i="1" dirty="0" err="1">
                <a:solidFill>
                  <a:schemeClr val="accent2"/>
                </a:solidFill>
              </a:rPr>
              <a:t>Kaolack</a:t>
            </a:r>
            <a:r>
              <a:rPr lang="en-US" sz="2600" i="1" dirty="0">
                <a:solidFill>
                  <a:schemeClr val="accent2"/>
                </a:solidFill>
              </a:rPr>
              <a:t> level (</a:t>
            </a:r>
            <a:r>
              <a:rPr lang="en-US" sz="2600" dirty="0">
                <a:solidFill>
                  <a:schemeClr val="accent2"/>
                </a:solidFill>
              </a:rPr>
              <a:t>Senegal</a:t>
            </a:r>
            <a:r>
              <a:rPr lang="en-US" sz="2600" i="1" dirty="0">
                <a:solidFill>
                  <a:schemeClr val="accent2"/>
                </a:solidFill>
              </a:rPr>
              <a:t>)</a:t>
            </a:r>
          </a:p>
          <a:p>
            <a:pPr marL="0" indent="0">
              <a:buNone/>
            </a:pPr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254380-4E0F-5949-885E-939DCEA1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IVSS MHM-related project titles</a:t>
            </a:r>
          </a:p>
        </p:txBody>
      </p:sp>
    </p:spTree>
    <p:extLst>
      <p:ext uri="{BB962C8B-B14F-4D97-AF65-F5344CB8AC3E}">
        <p14:creationId xmlns:p14="http://schemas.microsoft.com/office/powerpoint/2010/main" val="4229812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1099</TotalTime>
  <Words>876</Words>
  <Application>Microsoft Macintosh PowerPoint</Application>
  <PresentationFormat>Widescreen</PresentationFormat>
  <Paragraphs>154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DIN Alternate</vt:lpstr>
      <vt:lpstr>Helvetica</vt:lpstr>
      <vt:lpstr>Office Theme</vt:lpstr>
      <vt:lpstr>Custom Design</vt:lpstr>
      <vt:lpstr>Education Webinar # 8 Student Research Projects </vt:lpstr>
      <vt:lpstr>Today’s Agenda</vt:lpstr>
      <vt:lpstr>The GLOBE “Mission Mosquito” Campaign </vt:lpstr>
      <vt:lpstr>Mosquito Habitat Mapper tool</vt:lpstr>
      <vt:lpstr>A few tips and tricks:</vt:lpstr>
      <vt:lpstr>Remember to submit your data!</vt:lpstr>
      <vt:lpstr>PowerPoint Presentation</vt:lpstr>
      <vt:lpstr>Using the MHM for Student Research</vt:lpstr>
      <vt:lpstr>IVSS MHM-related project titles</vt:lpstr>
      <vt:lpstr>PowerPoint Presentation</vt:lpstr>
      <vt:lpstr>PowerPoint Presentation</vt:lpstr>
      <vt:lpstr>PowerPoint Presentation</vt:lpstr>
      <vt:lpstr>IVSS MHM Interactive Map</vt:lpstr>
      <vt:lpstr>PowerPoint Presentation</vt:lpstr>
      <vt:lpstr>To see the IVSS projects:</vt:lpstr>
      <vt:lpstr>Add a Student Research Report anytime!</vt:lpstr>
      <vt:lpstr>“Bundling” GLOBE Protocols/ Tools</vt:lpstr>
      <vt:lpstr>Now we will hear from students/teachers:</vt:lpstr>
      <vt:lpstr>Ines Mauad: Brazil</vt:lpstr>
      <vt:lpstr>Patchara Pongmanawut: Thailand</vt:lpstr>
      <vt:lpstr>Jeff Bouwman: USA</vt:lpstr>
      <vt:lpstr>The GLOBE Mission Mosquito Honor Roll</vt:lpstr>
      <vt:lpstr>Upcoming Events</vt:lpstr>
      <vt:lpstr>Get Involved!</vt:lpstr>
      <vt:lpstr>Thank you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IGES</dc:creator>
  <cp:keywords/>
  <dc:description/>
  <cp:lastModifiedBy>Cassie Soeffing</cp:lastModifiedBy>
  <cp:revision>77</cp:revision>
  <dcterms:created xsi:type="dcterms:W3CDTF">2018-10-04T12:42:23Z</dcterms:created>
  <dcterms:modified xsi:type="dcterms:W3CDTF">2019-06-05T17:29:03Z</dcterms:modified>
  <cp:category/>
</cp:coreProperties>
</file>