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31"/>
  </p:notesMasterIdLst>
  <p:sldIdLst>
    <p:sldId id="256" r:id="rId3"/>
    <p:sldId id="258" r:id="rId4"/>
    <p:sldId id="269" r:id="rId5"/>
    <p:sldId id="271" r:id="rId6"/>
    <p:sldId id="264" r:id="rId7"/>
    <p:sldId id="260" r:id="rId8"/>
    <p:sldId id="265" r:id="rId9"/>
    <p:sldId id="332" r:id="rId10"/>
    <p:sldId id="331" r:id="rId11"/>
    <p:sldId id="328" r:id="rId12"/>
    <p:sldId id="330" r:id="rId13"/>
    <p:sldId id="275"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27" r:id="rId28"/>
    <p:sldId id="310" r:id="rId29"/>
    <p:sldId id="29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210B"/>
    <a:srgbClr val="8A2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01"/>
    <p:restoredTop sz="93025"/>
  </p:normalViewPr>
  <p:slideViewPr>
    <p:cSldViewPr snapToGrid="0" snapToObjects="1">
      <p:cViewPr varScale="1">
        <p:scale>
          <a:sx n="83" d="100"/>
          <a:sy n="83" d="100"/>
        </p:scale>
        <p:origin x="6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D9E337-62E2-244E-8100-4FC41C05AAC7}"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US"/>
        </a:p>
      </dgm:t>
    </dgm:pt>
    <dgm:pt modelId="{28E4C08F-005C-234D-A84A-B8EA543B8189}">
      <dgm:prSet phldrT="[Text]"/>
      <dgm:spPr/>
      <dgm:t>
        <a:bodyPr/>
        <a:lstStyle/>
        <a:p>
          <a:r>
            <a:rPr lang="en-US" dirty="0"/>
            <a:t>precipitation data</a:t>
          </a:r>
        </a:p>
      </dgm:t>
    </dgm:pt>
    <dgm:pt modelId="{367B2803-49D1-C34C-A70E-1B09ED3E493D}" type="parTrans" cxnId="{74C4CEC3-0117-FE4D-B5F7-023CE483F675}">
      <dgm:prSet/>
      <dgm:spPr/>
      <dgm:t>
        <a:bodyPr/>
        <a:lstStyle/>
        <a:p>
          <a:endParaRPr lang="en-US"/>
        </a:p>
      </dgm:t>
    </dgm:pt>
    <dgm:pt modelId="{7C31E978-5C2D-A447-9917-926E61C019C2}" type="sibTrans" cxnId="{74C4CEC3-0117-FE4D-B5F7-023CE483F675}">
      <dgm:prSet/>
      <dgm:spPr/>
      <dgm:t>
        <a:bodyPr/>
        <a:lstStyle/>
        <a:p>
          <a:endParaRPr lang="en-US"/>
        </a:p>
      </dgm:t>
    </dgm:pt>
    <dgm:pt modelId="{616ED686-F401-234E-AB77-F244600749B2}">
      <dgm:prSet phldrT="[Text]"/>
      <dgm:spPr/>
      <dgm:t>
        <a:bodyPr/>
        <a:lstStyle/>
        <a:p>
          <a:r>
            <a:rPr lang="en-US" dirty="0"/>
            <a:t>humidity data</a:t>
          </a:r>
        </a:p>
      </dgm:t>
    </dgm:pt>
    <dgm:pt modelId="{023BF7DD-DB8B-F64B-83BD-EE3D39B66930}" type="parTrans" cxnId="{9C4EE090-9A89-8748-BF39-2E213350BA5E}">
      <dgm:prSet/>
      <dgm:spPr/>
      <dgm:t>
        <a:bodyPr/>
        <a:lstStyle/>
        <a:p>
          <a:endParaRPr lang="en-US"/>
        </a:p>
      </dgm:t>
    </dgm:pt>
    <dgm:pt modelId="{293BA42B-D4C2-E244-8A19-86FAEA92EEA1}" type="sibTrans" cxnId="{9C4EE090-9A89-8748-BF39-2E213350BA5E}">
      <dgm:prSet/>
      <dgm:spPr/>
      <dgm:t>
        <a:bodyPr/>
        <a:lstStyle/>
        <a:p>
          <a:endParaRPr lang="en-US"/>
        </a:p>
      </dgm:t>
    </dgm:pt>
    <dgm:pt modelId="{28AF7AB3-050E-C14A-BE51-5ACF338A171B}">
      <dgm:prSet phldrT="[Text]"/>
      <dgm:spPr/>
      <dgm:t>
        <a:bodyPr/>
        <a:lstStyle/>
        <a:p>
          <a:r>
            <a:rPr lang="en-US" dirty="0"/>
            <a:t>temperature data</a:t>
          </a:r>
        </a:p>
      </dgm:t>
    </dgm:pt>
    <dgm:pt modelId="{AF3F24F6-7F13-4649-98A2-BBB5BF89D499}" type="parTrans" cxnId="{8F2FBA8E-69EA-D54C-A613-A355B285D2E5}">
      <dgm:prSet/>
      <dgm:spPr/>
      <dgm:t>
        <a:bodyPr/>
        <a:lstStyle/>
        <a:p>
          <a:endParaRPr lang="en-US"/>
        </a:p>
      </dgm:t>
    </dgm:pt>
    <dgm:pt modelId="{F7A2BC91-3AE3-4846-B172-CC39E7D517D9}" type="sibTrans" cxnId="{8F2FBA8E-69EA-D54C-A613-A355B285D2E5}">
      <dgm:prSet/>
      <dgm:spPr/>
      <dgm:t>
        <a:bodyPr/>
        <a:lstStyle/>
        <a:p>
          <a:endParaRPr lang="en-US"/>
        </a:p>
      </dgm:t>
    </dgm:pt>
    <dgm:pt modelId="{6DBC0BC4-2986-2D49-A7FC-C3989EC67438}">
      <dgm:prSet phldrT="[Text]"/>
      <dgm:spPr/>
      <dgm:t>
        <a:bodyPr/>
        <a:lstStyle/>
        <a:p>
          <a:r>
            <a:rPr lang="en-US" b="0" i="0" dirty="0">
              <a:latin typeface="Helvetica" pitchFamily="2" charset="0"/>
            </a:rPr>
            <a:t>potential outbreak</a:t>
          </a:r>
        </a:p>
      </dgm:t>
    </dgm:pt>
    <dgm:pt modelId="{5A623AB6-4F6E-F742-8A32-6B8127481365}" type="parTrans" cxnId="{527DBFAE-C870-4549-814F-76A384DFFA67}">
      <dgm:prSet/>
      <dgm:spPr/>
      <dgm:t>
        <a:bodyPr/>
        <a:lstStyle/>
        <a:p>
          <a:endParaRPr lang="en-US"/>
        </a:p>
      </dgm:t>
    </dgm:pt>
    <dgm:pt modelId="{F617B25C-D36D-B444-8859-76274C7D0730}" type="sibTrans" cxnId="{527DBFAE-C870-4549-814F-76A384DFFA67}">
      <dgm:prSet/>
      <dgm:spPr/>
      <dgm:t>
        <a:bodyPr/>
        <a:lstStyle/>
        <a:p>
          <a:endParaRPr lang="en-US"/>
        </a:p>
      </dgm:t>
    </dgm:pt>
    <dgm:pt modelId="{576097B4-D0BA-AC4A-9FEB-EBD104B64DD0}" type="pres">
      <dgm:prSet presAssocID="{B0D9E337-62E2-244E-8100-4FC41C05AAC7}" presName="Name0" presStyleCnt="0">
        <dgm:presLayoutVars>
          <dgm:chMax val="4"/>
          <dgm:resizeHandles val="exact"/>
        </dgm:presLayoutVars>
      </dgm:prSet>
      <dgm:spPr/>
    </dgm:pt>
    <dgm:pt modelId="{54C69B4D-083F-3A4A-A337-7D68489AD2C4}" type="pres">
      <dgm:prSet presAssocID="{B0D9E337-62E2-244E-8100-4FC41C05AAC7}" presName="ellipse" presStyleLbl="trBgShp" presStyleIdx="0" presStyleCnt="1"/>
      <dgm:spPr/>
    </dgm:pt>
    <dgm:pt modelId="{F629FCCA-67A0-104E-B92E-93BD24DB4F74}" type="pres">
      <dgm:prSet presAssocID="{B0D9E337-62E2-244E-8100-4FC41C05AAC7}" presName="arrow1" presStyleLbl="fgShp" presStyleIdx="0" presStyleCnt="1"/>
      <dgm:spPr/>
    </dgm:pt>
    <dgm:pt modelId="{48FBDC6F-1429-8A4A-B5DD-12DBE60A015A}" type="pres">
      <dgm:prSet presAssocID="{B0D9E337-62E2-244E-8100-4FC41C05AAC7}" presName="rectangle" presStyleLbl="revTx" presStyleIdx="0" presStyleCnt="1">
        <dgm:presLayoutVars>
          <dgm:bulletEnabled val="1"/>
        </dgm:presLayoutVars>
      </dgm:prSet>
      <dgm:spPr/>
    </dgm:pt>
    <dgm:pt modelId="{D66C694B-0C35-6E47-9547-B68A0E4F7B4A}" type="pres">
      <dgm:prSet presAssocID="{616ED686-F401-234E-AB77-F244600749B2}" presName="item1" presStyleLbl="node1" presStyleIdx="0" presStyleCnt="3">
        <dgm:presLayoutVars>
          <dgm:bulletEnabled val="1"/>
        </dgm:presLayoutVars>
      </dgm:prSet>
      <dgm:spPr/>
    </dgm:pt>
    <dgm:pt modelId="{1E2CD446-2716-EB4F-8F40-EDBCCDE1A4C9}" type="pres">
      <dgm:prSet presAssocID="{28AF7AB3-050E-C14A-BE51-5ACF338A171B}" presName="item2" presStyleLbl="node1" presStyleIdx="1" presStyleCnt="3" custLinFactNeighborX="-5747" custLinFactNeighborY="-2998">
        <dgm:presLayoutVars>
          <dgm:bulletEnabled val="1"/>
        </dgm:presLayoutVars>
      </dgm:prSet>
      <dgm:spPr/>
    </dgm:pt>
    <dgm:pt modelId="{0FD0732C-E0DC-8B40-8B66-CEF09FE7CCDA}" type="pres">
      <dgm:prSet presAssocID="{6DBC0BC4-2986-2D49-A7FC-C3989EC67438}" presName="item3" presStyleLbl="node1" presStyleIdx="2" presStyleCnt="3">
        <dgm:presLayoutVars>
          <dgm:bulletEnabled val="1"/>
        </dgm:presLayoutVars>
      </dgm:prSet>
      <dgm:spPr/>
    </dgm:pt>
    <dgm:pt modelId="{93C58E11-AD6E-6145-A3A1-829A69B34261}" type="pres">
      <dgm:prSet presAssocID="{B0D9E337-62E2-244E-8100-4FC41C05AAC7}" presName="funnel" presStyleLbl="trAlignAcc1" presStyleIdx="0" presStyleCnt="1" custLinFactNeighborX="2463" custLinFactNeighborY="20994"/>
      <dgm:spPr/>
    </dgm:pt>
  </dgm:ptLst>
  <dgm:cxnLst>
    <dgm:cxn modelId="{D5F5F51A-0E71-3241-9472-2519D377AEC0}" type="presOf" srcId="{28AF7AB3-050E-C14A-BE51-5ACF338A171B}" destId="{D66C694B-0C35-6E47-9547-B68A0E4F7B4A}" srcOrd="0" destOrd="0" presId="urn:microsoft.com/office/officeart/2005/8/layout/funnel1"/>
    <dgm:cxn modelId="{9F5DE837-B8E4-864F-8316-0FDA3F90F0BF}" type="presOf" srcId="{28E4C08F-005C-234D-A84A-B8EA543B8189}" destId="{0FD0732C-E0DC-8B40-8B66-CEF09FE7CCDA}" srcOrd="0" destOrd="0" presId="urn:microsoft.com/office/officeart/2005/8/layout/funnel1"/>
    <dgm:cxn modelId="{449C7B42-E6CE-8943-A7B1-7861F5ABC019}" type="presOf" srcId="{B0D9E337-62E2-244E-8100-4FC41C05AAC7}" destId="{576097B4-D0BA-AC4A-9FEB-EBD104B64DD0}" srcOrd="0" destOrd="0" presId="urn:microsoft.com/office/officeart/2005/8/layout/funnel1"/>
    <dgm:cxn modelId="{3221B068-6615-E843-82C5-C309AFD43155}" type="presOf" srcId="{6DBC0BC4-2986-2D49-A7FC-C3989EC67438}" destId="{48FBDC6F-1429-8A4A-B5DD-12DBE60A015A}" srcOrd="0" destOrd="0" presId="urn:microsoft.com/office/officeart/2005/8/layout/funnel1"/>
    <dgm:cxn modelId="{8F2FBA8E-69EA-D54C-A613-A355B285D2E5}" srcId="{B0D9E337-62E2-244E-8100-4FC41C05AAC7}" destId="{28AF7AB3-050E-C14A-BE51-5ACF338A171B}" srcOrd="2" destOrd="0" parTransId="{AF3F24F6-7F13-4649-98A2-BBB5BF89D499}" sibTransId="{F7A2BC91-3AE3-4846-B172-CC39E7D517D9}"/>
    <dgm:cxn modelId="{9C4EE090-9A89-8748-BF39-2E213350BA5E}" srcId="{B0D9E337-62E2-244E-8100-4FC41C05AAC7}" destId="{616ED686-F401-234E-AB77-F244600749B2}" srcOrd="1" destOrd="0" parTransId="{023BF7DD-DB8B-F64B-83BD-EE3D39B66930}" sibTransId="{293BA42B-D4C2-E244-8A19-86FAEA92EEA1}"/>
    <dgm:cxn modelId="{527DBFAE-C870-4549-814F-76A384DFFA67}" srcId="{B0D9E337-62E2-244E-8100-4FC41C05AAC7}" destId="{6DBC0BC4-2986-2D49-A7FC-C3989EC67438}" srcOrd="3" destOrd="0" parTransId="{5A623AB6-4F6E-F742-8A32-6B8127481365}" sibTransId="{F617B25C-D36D-B444-8859-76274C7D0730}"/>
    <dgm:cxn modelId="{74C4CEC3-0117-FE4D-B5F7-023CE483F675}" srcId="{B0D9E337-62E2-244E-8100-4FC41C05AAC7}" destId="{28E4C08F-005C-234D-A84A-B8EA543B8189}" srcOrd="0" destOrd="0" parTransId="{367B2803-49D1-C34C-A70E-1B09ED3E493D}" sibTransId="{7C31E978-5C2D-A447-9917-926E61C019C2}"/>
    <dgm:cxn modelId="{BFBD85D8-447A-8C42-A708-46B007B874D4}" type="presOf" srcId="{616ED686-F401-234E-AB77-F244600749B2}" destId="{1E2CD446-2716-EB4F-8F40-EDBCCDE1A4C9}" srcOrd="0" destOrd="0" presId="urn:microsoft.com/office/officeart/2005/8/layout/funnel1"/>
    <dgm:cxn modelId="{5A033BF5-A876-9E43-881E-94FC3D3DAB10}" type="presParOf" srcId="{576097B4-D0BA-AC4A-9FEB-EBD104B64DD0}" destId="{54C69B4D-083F-3A4A-A337-7D68489AD2C4}" srcOrd="0" destOrd="0" presId="urn:microsoft.com/office/officeart/2005/8/layout/funnel1"/>
    <dgm:cxn modelId="{AF915271-0F03-CC42-9F1F-E44971425393}" type="presParOf" srcId="{576097B4-D0BA-AC4A-9FEB-EBD104B64DD0}" destId="{F629FCCA-67A0-104E-B92E-93BD24DB4F74}" srcOrd="1" destOrd="0" presId="urn:microsoft.com/office/officeart/2005/8/layout/funnel1"/>
    <dgm:cxn modelId="{5378F8C0-3341-2D4D-8F46-6EDFEB6D58C3}" type="presParOf" srcId="{576097B4-D0BA-AC4A-9FEB-EBD104B64DD0}" destId="{48FBDC6F-1429-8A4A-B5DD-12DBE60A015A}" srcOrd="2" destOrd="0" presId="urn:microsoft.com/office/officeart/2005/8/layout/funnel1"/>
    <dgm:cxn modelId="{94787D58-0250-2342-8B48-F5F70D0A4AC2}" type="presParOf" srcId="{576097B4-D0BA-AC4A-9FEB-EBD104B64DD0}" destId="{D66C694B-0C35-6E47-9547-B68A0E4F7B4A}" srcOrd="3" destOrd="0" presId="urn:microsoft.com/office/officeart/2005/8/layout/funnel1"/>
    <dgm:cxn modelId="{B7746CEC-0CD5-E34A-8796-600F6D322F1C}" type="presParOf" srcId="{576097B4-D0BA-AC4A-9FEB-EBD104B64DD0}" destId="{1E2CD446-2716-EB4F-8F40-EDBCCDE1A4C9}" srcOrd="4" destOrd="0" presId="urn:microsoft.com/office/officeart/2005/8/layout/funnel1"/>
    <dgm:cxn modelId="{AACBE064-4E55-D34C-933F-4FDAF602994C}" type="presParOf" srcId="{576097B4-D0BA-AC4A-9FEB-EBD104B64DD0}" destId="{0FD0732C-E0DC-8B40-8B66-CEF09FE7CCDA}" srcOrd="5" destOrd="0" presId="urn:microsoft.com/office/officeart/2005/8/layout/funnel1"/>
    <dgm:cxn modelId="{B0A4A9FB-B3FF-CD42-A81A-9FF37E454DA3}" type="presParOf" srcId="{576097B4-D0BA-AC4A-9FEB-EBD104B64DD0}" destId="{93C58E11-AD6E-6145-A3A1-829A69B34261}"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69B4D-083F-3A4A-A337-7D68489AD2C4}">
      <dsp:nvSpPr>
        <dsp:cNvPr id="0" name=""/>
        <dsp:cNvSpPr/>
      </dsp:nvSpPr>
      <dsp:spPr>
        <a:xfrm>
          <a:off x="2339060" y="215520"/>
          <a:ext cx="4277251" cy="148543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9FCCA-67A0-104E-B92E-93BD24DB4F74}">
      <dsp:nvSpPr>
        <dsp:cNvPr id="0" name=""/>
        <dsp:cNvSpPr/>
      </dsp:nvSpPr>
      <dsp:spPr>
        <a:xfrm>
          <a:off x="4069855" y="3852841"/>
          <a:ext cx="828924" cy="530511"/>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FBDC6F-1429-8A4A-B5DD-12DBE60A015A}">
      <dsp:nvSpPr>
        <dsp:cNvPr id="0" name=""/>
        <dsp:cNvSpPr/>
      </dsp:nvSpPr>
      <dsp:spPr>
        <a:xfrm>
          <a:off x="2494898" y="4277251"/>
          <a:ext cx="3978838" cy="994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b="0" i="0" kern="1200" dirty="0">
              <a:latin typeface="Helvetica" pitchFamily="2" charset="0"/>
            </a:rPr>
            <a:t>potential outbreak</a:t>
          </a:r>
        </a:p>
      </dsp:txBody>
      <dsp:txXfrm>
        <a:off x="2494898" y="4277251"/>
        <a:ext cx="3978838" cy="994709"/>
      </dsp:txXfrm>
    </dsp:sp>
    <dsp:sp modelId="{D66C694B-0C35-6E47-9547-B68A0E4F7B4A}">
      <dsp:nvSpPr>
        <dsp:cNvPr id="0" name=""/>
        <dsp:cNvSpPr/>
      </dsp:nvSpPr>
      <dsp:spPr>
        <a:xfrm>
          <a:off x="3894123" y="1815676"/>
          <a:ext cx="1492064" cy="14920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temperature data</a:t>
          </a:r>
        </a:p>
      </dsp:txBody>
      <dsp:txXfrm>
        <a:off x="4112631" y="2034184"/>
        <a:ext cx="1055048" cy="1055048"/>
      </dsp:txXfrm>
    </dsp:sp>
    <dsp:sp modelId="{1E2CD446-2716-EB4F-8F40-EDBCCDE1A4C9}">
      <dsp:nvSpPr>
        <dsp:cNvPr id="0" name=""/>
        <dsp:cNvSpPr/>
      </dsp:nvSpPr>
      <dsp:spPr>
        <a:xfrm>
          <a:off x="2740719" y="651564"/>
          <a:ext cx="1492064" cy="14920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humidity data</a:t>
          </a:r>
        </a:p>
      </dsp:txBody>
      <dsp:txXfrm>
        <a:off x="2959227" y="870072"/>
        <a:ext cx="1055048" cy="1055048"/>
      </dsp:txXfrm>
    </dsp:sp>
    <dsp:sp modelId="{0FD0732C-E0DC-8B40-8B66-CEF09FE7CCDA}">
      <dsp:nvSpPr>
        <dsp:cNvPr id="0" name=""/>
        <dsp:cNvSpPr/>
      </dsp:nvSpPr>
      <dsp:spPr>
        <a:xfrm>
          <a:off x="4351690" y="335548"/>
          <a:ext cx="1492064" cy="14920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precipitation data</a:t>
          </a:r>
        </a:p>
      </dsp:txBody>
      <dsp:txXfrm>
        <a:off x="4570198" y="554056"/>
        <a:ext cx="1055048" cy="1055048"/>
      </dsp:txXfrm>
    </dsp:sp>
    <dsp:sp modelId="{93C58E11-AD6E-6145-A3A1-829A69B34261}">
      <dsp:nvSpPr>
        <dsp:cNvPr id="0" name=""/>
        <dsp:cNvSpPr/>
      </dsp:nvSpPr>
      <dsp:spPr>
        <a:xfrm>
          <a:off x="2277660" y="812786"/>
          <a:ext cx="4641978" cy="3713582"/>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EA871-54AB-C146-AD85-691CF5B93D1B}" type="datetimeFigureOut">
              <a:rPr lang="en-US" smtClean="0"/>
              <a:t>7/9/19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36C8A-4145-F64C-93BF-3F25F91864B7}" type="slidenum">
              <a:rPr lang="en-US" smtClean="0"/>
              <a:t>‹#›</a:t>
            </a:fld>
            <a:endParaRPr lang="en-US"/>
          </a:p>
        </p:txBody>
      </p:sp>
    </p:spTree>
    <p:extLst>
      <p:ext uri="{BB962C8B-B14F-4D97-AF65-F5344CB8AC3E}">
        <p14:creationId xmlns:p14="http://schemas.microsoft.com/office/powerpoint/2010/main" val="2911083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were 65,000 reported cases in both 2014 and 2015, most of them being reported from the Loreto region, which is an area in the Amazonian rainforest which we will focus on today. Although malaria has always been a major public health problem in this region, there was an eradication campaign during the 1950s and 60’s which had resulted in a drastic reduction of malaria cases, bringing them down to about 1,500 cases reported in Peru in 1963. The number of cases remained at these low levels until 1997, when the cases began to climb in the Loreto region again. In 2011 there were only 9,306 confirmed cases, whereas in 2013 the number rose to 35,826. </a:t>
            </a:r>
            <a:endParaRPr lang="en-US" dirty="0"/>
          </a:p>
        </p:txBody>
      </p:sp>
      <p:sp>
        <p:nvSpPr>
          <p:cNvPr id="4" name="Slide Number Placeholder 3"/>
          <p:cNvSpPr>
            <a:spLocks noGrp="1"/>
          </p:cNvSpPr>
          <p:nvPr>
            <p:ph type="sldNum" sz="quarter" idx="5"/>
          </p:nvPr>
        </p:nvSpPr>
        <p:spPr/>
        <p:txBody>
          <a:bodyPr/>
          <a:lstStyle/>
          <a:p>
            <a:fld id="{78C36C8A-4145-F64C-93BF-3F25F91864B7}" type="slidenum">
              <a:rPr lang="en-US" smtClean="0"/>
              <a:t>11</a:t>
            </a:fld>
            <a:endParaRPr lang="en-US"/>
          </a:p>
        </p:txBody>
      </p:sp>
    </p:spTree>
    <p:extLst>
      <p:ext uri="{BB962C8B-B14F-4D97-AF65-F5344CB8AC3E}">
        <p14:creationId xmlns:p14="http://schemas.microsoft.com/office/powerpoint/2010/main" val="268644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C36C8A-4145-F64C-93BF-3F25F91864B7}" type="slidenum">
              <a:rPr lang="en-US" smtClean="0"/>
              <a:t>26</a:t>
            </a:fld>
            <a:endParaRPr lang="en-US"/>
          </a:p>
        </p:txBody>
      </p:sp>
    </p:spTree>
    <p:extLst>
      <p:ext uri="{BB962C8B-B14F-4D97-AF65-F5344CB8AC3E}">
        <p14:creationId xmlns:p14="http://schemas.microsoft.com/office/powerpoint/2010/main" val="3725459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67946-B902-0C45-BFDA-26D9A531C8A5}" type="slidenum">
              <a:rPr lang="en-US" smtClean="0"/>
              <a:t>28</a:t>
            </a:fld>
            <a:endParaRPr lang="en-US"/>
          </a:p>
        </p:txBody>
      </p:sp>
    </p:spTree>
    <p:extLst>
      <p:ext uri="{BB962C8B-B14F-4D97-AF65-F5344CB8AC3E}">
        <p14:creationId xmlns:p14="http://schemas.microsoft.com/office/powerpoint/2010/main" val="296853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6613" y="-345440"/>
            <a:ext cx="14925358" cy="7462679"/>
          </a:xfrm>
          <a:prstGeom prst="rect">
            <a:avLst/>
          </a:prstGeom>
        </p:spPr>
      </p:pic>
      <p:sp>
        <p:nvSpPr>
          <p:cNvPr id="2" name="Title 1"/>
          <p:cNvSpPr>
            <a:spLocks noGrp="1"/>
          </p:cNvSpPr>
          <p:nvPr>
            <p:ph type="ctrTitle"/>
          </p:nvPr>
        </p:nvSpPr>
        <p:spPr>
          <a:xfrm>
            <a:off x="1524000" y="1438109"/>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4069398"/>
            <a:ext cx="9144000" cy="93948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8007" y="329715"/>
            <a:ext cx="896189" cy="801853"/>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32584" y="363908"/>
            <a:ext cx="1725803" cy="733466"/>
          </a:xfrm>
          <a:prstGeom prst="rect">
            <a:avLst/>
          </a:prstGeom>
        </p:spPr>
      </p:pic>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12143" y="147662"/>
            <a:ext cx="5388033" cy="133274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6613" y="-345440"/>
            <a:ext cx="14925358" cy="7462679"/>
          </a:xfrm>
          <a:prstGeom prst="rect">
            <a:avLst/>
          </a:prstGeom>
        </p:spPr>
      </p:pic>
      <p:sp>
        <p:nvSpPr>
          <p:cNvPr id="2" name="Title 1"/>
          <p:cNvSpPr>
            <a:spLocks noGrp="1"/>
          </p:cNvSpPr>
          <p:nvPr>
            <p:ph type="title"/>
          </p:nvPr>
        </p:nvSpPr>
        <p:spPr>
          <a:xfrm>
            <a:off x="831850" y="11461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3085783"/>
            <a:ext cx="10515600" cy="1500187"/>
          </a:xfrm>
        </p:spPr>
        <p:txBody>
          <a:bodyPr/>
          <a:lstStyle>
            <a:lvl1pPr marL="0" indent="0">
              <a:buNone/>
              <a:defRPr sz="2400">
                <a:solidFill>
                  <a:srgbClr val="6C21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34281"/>
            <a:ext cx="10515600" cy="392944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019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3629"/>
            <a:ext cx="5181600" cy="38833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3629"/>
            <a:ext cx="5181600" cy="388333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7886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396314"/>
            <a:ext cx="10515600" cy="801006"/>
          </a:xfrm>
        </p:spPr>
        <p:txBody>
          <a:bodyPr/>
          <a:lstStyle/>
          <a:p>
            <a:r>
              <a:rPr lang="en-US"/>
              <a:t>Click to edit Master title style</a:t>
            </a:r>
          </a:p>
        </p:txBody>
      </p:sp>
      <p:sp>
        <p:nvSpPr>
          <p:cNvPr id="3" name="Text Placeholder 2"/>
          <p:cNvSpPr>
            <a:spLocks noGrp="1"/>
          </p:cNvSpPr>
          <p:nvPr>
            <p:ph type="body" idx="1"/>
          </p:nvPr>
        </p:nvSpPr>
        <p:spPr>
          <a:xfrm>
            <a:off x="839788" y="2211863"/>
            <a:ext cx="5157787" cy="4662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678073"/>
            <a:ext cx="5157787" cy="35115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2211863"/>
            <a:ext cx="5183188" cy="481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693773"/>
            <a:ext cx="5183188" cy="349589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604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16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09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91280"/>
            <a:ext cx="3932237" cy="116771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532238"/>
            <a:ext cx="6172200" cy="4328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458994"/>
            <a:ext cx="3932237" cy="34099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38809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91281"/>
            <a:ext cx="3932237" cy="1167714"/>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1519881"/>
            <a:ext cx="6172200" cy="43411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458995"/>
            <a:ext cx="3932237" cy="34099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12354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351872"/>
      </p:ext>
    </p:extLst>
  </p:cSld>
  <p:clrMap bg1="lt1" tx1="dk1" bg2="lt2" tx2="dk2" accent1="accent1" accent2="accent2" accent3="accent3" accent4="accent4" accent5="accent5" accent6="accent6" hlink="hlink" folHlink="folHlink"/>
  <p:sldLayoutIdLst>
    <p:sldLayoutId id="2147483673" r:id="rId1"/>
    <p:sldLayoutId id="2147483675" r:id="rId2"/>
  </p:sldLayoutIdLst>
  <p:txStyles>
    <p:titleStyle>
      <a:lvl1pPr algn="l" defTabSz="914400" rtl="0" eaLnBrk="1" latinLnBrk="0" hangingPunct="1">
        <a:lnSpc>
          <a:spcPct val="90000"/>
        </a:lnSpc>
        <a:spcBef>
          <a:spcPct val="0"/>
        </a:spcBef>
        <a:buNone/>
        <a:defRPr sz="4400" kern="1200">
          <a:solidFill>
            <a:srgbClr val="8A2000"/>
          </a:solidFill>
          <a:latin typeface="DIN Alternate" charset="0"/>
          <a:ea typeface="DIN Alternate" charset="0"/>
          <a:cs typeface="DIN Alternate"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C210B"/>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C210B"/>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C210B"/>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C210B"/>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C210B"/>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83572"/>
            <a:ext cx="10515600" cy="10100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457465"/>
            <a:ext cx="10515600" cy="39062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 y="-1"/>
            <a:ext cx="12191992" cy="1283573"/>
          </a:xfrm>
          <a:prstGeom prst="rect">
            <a:avLst/>
          </a:prstGeom>
        </p:spPr>
      </p:pic>
    </p:spTree>
    <p:extLst>
      <p:ext uri="{BB962C8B-B14F-4D97-AF65-F5344CB8AC3E}">
        <p14:creationId xmlns:p14="http://schemas.microsoft.com/office/powerpoint/2010/main" val="260236152"/>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rgbClr val="8A2000"/>
          </a:solidFill>
          <a:latin typeface="DIN Alternate" charset="0"/>
          <a:ea typeface="DIN Alternate" charset="0"/>
          <a:cs typeface="DIN Alternat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C210B"/>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rgbClr val="6C210B"/>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rgbClr val="6C210B"/>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rgbClr val="6C210B"/>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rgbClr val="6C210B"/>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iridl.ldeo.columbia.edu/maproom/Health/Regional/Africa/Malaria/CSMT/index.html"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www.cdc.gov/malaria/about/distribution.html"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hyperlink" Target="https://worldview.earthdata.nasa.gov/" TargetMode="External"/><Relationship Id="rId2" Type="http://schemas.openxmlformats.org/officeDocument/2006/relationships/hyperlink" Target="https://giovanni.gsfc.nasa.gov/giovanni/"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pmm.nasa.gov/sites/default/files/videos/GPM-disease-webinar-advanced-6-28-18.mp4" TargetMode="External"/><Relationship Id="rId2" Type="http://schemas.openxmlformats.org/officeDocument/2006/relationships/hyperlink" Target="https://pmm.nasa.gov/sites/default/files/videos/20180508UsingNASADataForDiseaseTrackingWebinar.mp4"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pmm.nasa.gov/disease-initiative" TargetMode="External"/><Relationship Id="rId2" Type="http://schemas.openxmlformats.org/officeDocument/2006/relationships/hyperlink" Target="https://www.youtube.com/watch?v=c6g2ILL--Rw&amp;feature=youtu.be" TargetMode="Externa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31.png"/><Relationship Id="rId4" Type="http://schemas.openxmlformats.org/officeDocument/2006/relationships/hyperlink" Target="https://pmm.nasa.gov/education/interactive/using-gpm-and-other-nasa-eos-data-understand-vector-borne-disease"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bit.ly/2Dh7ye3" TargetMode="External"/><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bit.ly/2ARURU8" TargetMode="External"/><Relationship Id="rId5" Type="http://schemas.openxmlformats.org/officeDocument/2006/relationships/hyperlink" Target="http://bit.ly/2U1NfFo" TargetMode="External"/><Relationship Id="rId4" Type="http://schemas.openxmlformats.org/officeDocument/2006/relationships/hyperlink" Target="http://bit.ly/2EVmNe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01532"/>
            <a:ext cx="9144000" cy="3146083"/>
          </a:xfrm>
        </p:spPr>
        <p:txBody>
          <a:bodyPr>
            <a:normAutofit fontScale="90000"/>
          </a:bodyPr>
          <a:lstStyle/>
          <a:p>
            <a:br>
              <a:rPr lang="en-US" sz="4900" dirty="0"/>
            </a:br>
            <a:br>
              <a:rPr lang="en-US" sz="4900" dirty="0"/>
            </a:br>
            <a:r>
              <a:rPr lang="en-US" sz="4900" dirty="0"/>
              <a:t>Education Webinar # 9</a:t>
            </a:r>
            <a:br>
              <a:rPr lang="en-US" sz="4900" dirty="0"/>
            </a:br>
            <a:r>
              <a:rPr lang="en-US" sz="4900" dirty="0"/>
              <a:t>Using NASA Observations for Mosquito-borne Disease Applications</a:t>
            </a:r>
            <a:br>
              <a:rPr lang="en-US" dirty="0"/>
            </a:br>
            <a:endParaRPr lang="en-US" dirty="0"/>
          </a:p>
        </p:txBody>
      </p:sp>
      <p:sp>
        <p:nvSpPr>
          <p:cNvPr id="3" name="Subtitle 2"/>
          <p:cNvSpPr>
            <a:spLocks noGrp="1"/>
          </p:cNvSpPr>
          <p:nvPr>
            <p:ph type="subTitle" idx="1"/>
          </p:nvPr>
        </p:nvSpPr>
        <p:spPr/>
        <p:txBody>
          <a:bodyPr/>
          <a:lstStyle/>
          <a:p>
            <a:r>
              <a:rPr lang="en-US" dirty="0"/>
              <a:t>July 9, 2019</a:t>
            </a:r>
          </a:p>
          <a:p>
            <a:r>
              <a:rPr lang="en-US" dirty="0"/>
              <a:t>GLOBE </a:t>
            </a:r>
            <a:r>
              <a:rPr lang="en-US" i="1" dirty="0"/>
              <a:t>Mission Mosquito </a:t>
            </a:r>
          </a:p>
        </p:txBody>
      </p:sp>
    </p:spTree>
    <p:extLst>
      <p:ext uri="{BB962C8B-B14F-4D97-AF65-F5344CB8AC3E}">
        <p14:creationId xmlns:p14="http://schemas.microsoft.com/office/powerpoint/2010/main" val="1926311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B783FE-907F-9C4D-B4F0-3AB3B8902BF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2397062"/>
            <a:ext cx="2722395" cy="3930650"/>
          </a:xfrm>
        </p:spPr>
      </p:pic>
      <p:sp>
        <p:nvSpPr>
          <p:cNvPr id="3" name="Title 2">
            <a:extLst>
              <a:ext uri="{FF2B5EF4-FFF2-40B4-BE49-F238E27FC236}">
                <a16:creationId xmlns:a16="http://schemas.microsoft.com/office/drawing/2014/main" id="{C651FA68-C0AE-614E-9D34-E62D62047390}"/>
              </a:ext>
            </a:extLst>
          </p:cNvPr>
          <p:cNvSpPr>
            <a:spLocks noGrp="1"/>
          </p:cNvSpPr>
          <p:nvPr>
            <p:ph type="title"/>
          </p:nvPr>
        </p:nvSpPr>
        <p:spPr/>
        <p:txBody>
          <a:bodyPr/>
          <a:lstStyle/>
          <a:p>
            <a:r>
              <a:rPr lang="en-US" dirty="0"/>
              <a:t>Dr. Ben </a:t>
            </a:r>
            <a:r>
              <a:rPr lang="en-US" dirty="0" err="1"/>
              <a:t>Zaitchik</a:t>
            </a:r>
            <a:endParaRPr lang="en-US" dirty="0"/>
          </a:p>
        </p:txBody>
      </p:sp>
      <p:sp>
        <p:nvSpPr>
          <p:cNvPr id="6" name="TextBox 5">
            <a:extLst>
              <a:ext uri="{FF2B5EF4-FFF2-40B4-BE49-F238E27FC236}">
                <a16:creationId xmlns:a16="http://schemas.microsoft.com/office/drawing/2014/main" id="{49880C43-31F6-034F-9F92-62B63C5A8C30}"/>
              </a:ext>
            </a:extLst>
          </p:cNvPr>
          <p:cNvSpPr txBox="1"/>
          <p:nvPr/>
        </p:nvSpPr>
        <p:spPr>
          <a:xfrm>
            <a:off x="4401312" y="2592672"/>
            <a:ext cx="707136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Helvetica" pitchFamily="2" charset="0"/>
              </a:rPr>
              <a:t>Associate professor at Johns Hopkins University, Baltimore, MD</a:t>
            </a:r>
          </a:p>
          <a:p>
            <a:pPr marL="285750" indent="-285750">
              <a:buFont typeface="Arial" panose="020B0604020202020204" pitchFamily="34" charset="0"/>
              <a:buChar char="•"/>
            </a:pPr>
            <a:r>
              <a:rPr lang="en-US" sz="2800" dirty="0">
                <a:latin typeface="Helvetica" pitchFamily="2" charset="0"/>
              </a:rPr>
              <a:t>Research includes understanding, managing, and coping with climatic and hydrologic variability</a:t>
            </a:r>
          </a:p>
          <a:p>
            <a:pPr marL="285750" indent="-285750">
              <a:buFont typeface="Arial" panose="020B0604020202020204" pitchFamily="34" charset="0"/>
              <a:buChar char="•"/>
            </a:pPr>
            <a:r>
              <a:rPr lang="en-US" sz="2800" dirty="0">
                <a:latin typeface="Helvetica" pitchFamily="2" charset="0"/>
              </a:rPr>
              <a:t>Uses a combination of observation:  both in situ and remotely sensed and numerical modeling techniques</a:t>
            </a:r>
          </a:p>
        </p:txBody>
      </p:sp>
    </p:spTree>
    <p:extLst>
      <p:ext uri="{BB962C8B-B14F-4D97-AF65-F5344CB8AC3E}">
        <p14:creationId xmlns:p14="http://schemas.microsoft.com/office/powerpoint/2010/main" val="3920483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E2433D3-33F7-114D-BF19-FC7CE12C8B5B}"/>
                  </a:ext>
                </a:extLst>
              </p:cNvPr>
              <p:cNvSpPr>
                <a:spLocks noGrp="1"/>
              </p:cNvSpPr>
              <p:nvPr>
                <p:ph idx="1"/>
              </p:nvPr>
            </p:nvSpPr>
            <p:spPr/>
            <p:txBody>
              <a:bodyPr>
                <a:normAutofit fontScale="70000" lnSpcReduction="20000"/>
              </a:bodyPr>
              <a:lstStyle/>
              <a:p>
                <a:pPr marL="0" indent="0">
                  <a:buNone/>
                </a:pPr>
                <a:r>
                  <a:rPr lang="en-US" dirty="0">
                    <a:latin typeface="Helvetica" pitchFamily="2" charset="0"/>
                  </a:rPr>
                  <a:t>65,000 cases of malaria reported in 2014 and 2015</a:t>
                </a:r>
              </a:p>
              <a:p>
                <a:pPr marL="0" indent="0">
                  <a:buNone/>
                </a:pPr>
                <a:r>
                  <a:rPr lang="en-US" dirty="0">
                    <a:latin typeface="Helvetica" pitchFamily="2" charset="0"/>
                  </a:rPr>
                  <a:t>Key genus</a:t>
                </a:r>
                <a:r>
                  <a:rPr lang="en-US" i="1" dirty="0">
                    <a:latin typeface="Helvetica" pitchFamily="2" charset="0"/>
                  </a:rPr>
                  <a:t>: Anopheles </a:t>
                </a:r>
                <a:r>
                  <a:rPr lang="en-US" i="1" dirty="0" err="1">
                    <a:latin typeface="Helvetica" pitchFamily="2" charset="0"/>
                  </a:rPr>
                  <a:t>darlingi</a:t>
                </a:r>
                <a:endParaRPr lang="en-US" i="1" dirty="0">
                  <a:latin typeface="Helvetica" pitchFamily="2" charset="0"/>
                </a:endParaRPr>
              </a:p>
              <a:p>
                <a:pPr marL="0" indent="0">
                  <a:buNone/>
                </a:pPr>
                <a:endParaRPr lang="en-US" dirty="0">
                  <a:latin typeface="Helvetica" pitchFamily="2" charset="0"/>
                </a:endParaRPr>
              </a:p>
              <a:p>
                <a:pPr marL="0" indent="0">
                  <a:buNone/>
                </a:pPr>
                <a:r>
                  <a:rPr lang="en-US" sz="3100" dirty="0">
                    <a:latin typeface="Helvetica" pitchFamily="2" charset="0"/>
                  </a:rPr>
                  <a:t>Environmental parameters of interest include:</a:t>
                </a:r>
              </a:p>
              <a:p>
                <a:r>
                  <a:rPr lang="en-US" sz="3100" dirty="0">
                    <a:latin typeface="Helvetica" pitchFamily="2" charset="0"/>
                  </a:rPr>
                  <a:t>Air temperature: 18</a:t>
                </a:r>
                <a14:m>
                  <m:oMath xmlns:m="http://schemas.openxmlformats.org/officeDocument/2006/math">
                    <m:r>
                      <a:rPr lang="en-US" sz="3100" i="1" smtClean="0">
                        <a:latin typeface="Cambria Math" panose="02040503050406030204" pitchFamily="18" charset="0"/>
                        <a:ea typeface="Cambria Math" panose="02040503050406030204" pitchFamily="18" charset="0"/>
                      </a:rPr>
                      <m:t>°</m:t>
                    </m:r>
                    <m:r>
                      <a:rPr lang="en-US" sz="3100" b="0" i="1" smtClean="0">
                        <a:latin typeface="Cambria Math" panose="02040503050406030204" pitchFamily="18" charset="0"/>
                        <a:ea typeface="Cambria Math" panose="02040503050406030204" pitchFamily="18" charset="0"/>
                      </a:rPr>
                      <m:t> </m:t>
                    </m:r>
                    <m:r>
                      <m:rPr>
                        <m:sty m:val="p"/>
                      </m:rPr>
                      <a:rPr lang="en-US" sz="3100" b="0" i="0" smtClean="0">
                        <a:latin typeface="Cambria Math" panose="02040503050406030204" pitchFamily="18" charset="0"/>
                        <a:ea typeface="Cambria Math" panose="02040503050406030204" pitchFamily="18" charset="0"/>
                      </a:rPr>
                      <m:t>C</m:t>
                    </m:r>
                    <m:r>
                      <a:rPr lang="en-US" sz="3100" b="0" i="0" smtClean="0">
                        <a:latin typeface="Cambria Math" panose="02040503050406030204" pitchFamily="18" charset="0"/>
                        <a:ea typeface="Cambria Math" panose="02040503050406030204" pitchFamily="18" charset="0"/>
                      </a:rPr>
                      <m:t> </m:t>
                    </m:r>
                    <m:r>
                      <m:rPr>
                        <m:sty m:val="p"/>
                      </m:rPr>
                      <a:rPr lang="en-US" sz="3100" b="0" i="0" smtClean="0">
                        <a:latin typeface="Cambria Math" panose="02040503050406030204" pitchFamily="18" charset="0"/>
                        <a:ea typeface="Cambria Math" panose="02040503050406030204" pitchFamily="18" charset="0"/>
                      </a:rPr>
                      <m:t>to</m:t>
                    </m:r>
                    <m:r>
                      <a:rPr lang="en-US" sz="3100" b="0" i="0" smtClean="0">
                        <a:latin typeface="Cambria Math" panose="02040503050406030204" pitchFamily="18" charset="0"/>
                        <a:ea typeface="Cambria Math" panose="02040503050406030204" pitchFamily="18" charset="0"/>
                      </a:rPr>
                      <m:t> 32° </m:t>
                    </m:r>
                    <m:r>
                      <m:rPr>
                        <m:sty m:val="p"/>
                      </m:rPr>
                      <a:rPr lang="en-US" sz="3100" b="0" i="0" smtClean="0">
                        <a:latin typeface="Cambria Math" panose="02040503050406030204" pitchFamily="18" charset="0"/>
                        <a:ea typeface="Cambria Math" panose="02040503050406030204" pitchFamily="18" charset="0"/>
                      </a:rPr>
                      <m:t>C</m:t>
                    </m:r>
                  </m:oMath>
                </a14:m>
                <a:endParaRPr lang="en-US" sz="3100" b="0" dirty="0">
                  <a:latin typeface="Helvetica" pitchFamily="2" charset="0"/>
                  <a:ea typeface="Cambria Math" panose="02040503050406030204" pitchFamily="18" charset="0"/>
                </a:endParaRPr>
              </a:p>
              <a:p>
                <a:r>
                  <a:rPr lang="en-US" sz="3100" dirty="0">
                    <a:latin typeface="Helvetica" pitchFamily="2" charset="0"/>
                    <a:ea typeface="Cambria Math" panose="02040503050406030204" pitchFamily="18" charset="0"/>
                  </a:rPr>
                  <a:t>Monthly precipitation: &gt; 80 mm/month</a:t>
                </a:r>
              </a:p>
              <a:p>
                <a:r>
                  <a:rPr lang="en-US" sz="3100" dirty="0">
                    <a:latin typeface="Helvetica" pitchFamily="2" charset="0"/>
                    <a:ea typeface="Cambria Math" panose="02040503050406030204" pitchFamily="18" charset="0"/>
                  </a:rPr>
                  <a:t>Humidity: &gt; 60%</a:t>
                </a:r>
              </a:p>
              <a:p>
                <a:r>
                  <a:rPr lang="en-US" sz="3100" dirty="0">
                    <a:latin typeface="Helvetica" pitchFamily="2" charset="0"/>
                    <a:ea typeface="Cambria Math" panose="02040503050406030204" pitchFamily="18" charset="0"/>
                  </a:rPr>
                  <a:t>Soil moisture, vegetation cover and ponded areas also impact malaria cases</a:t>
                </a:r>
              </a:p>
              <a:p>
                <a:pPr marL="0" indent="0">
                  <a:buNone/>
                </a:pPr>
                <a:endParaRPr lang="en-US" sz="3100" b="0" dirty="0">
                  <a:latin typeface="Helvetica" pitchFamily="2" charset="0"/>
                  <a:ea typeface="Cambria Math" panose="02040503050406030204" pitchFamily="18" charset="0"/>
                </a:endParaRPr>
              </a:p>
              <a:p>
                <a:pPr marL="0" indent="0">
                  <a:buNone/>
                </a:pPr>
                <a:r>
                  <a:rPr lang="en-US" sz="1300" dirty="0">
                    <a:hlinkClick r:id="rId3"/>
                  </a:rPr>
                  <a:t>https://iridl.ldeo.columbia.edu/maproom/Health/Regional/Africa/Malaria/CSMT/index.html</a:t>
                </a:r>
                <a:endParaRPr lang="en-US" sz="1300" dirty="0"/>
              </a:p>
              <a:p>
                <a:pPr marL="0" indent="0">
                  <a:buNone/>
                </a:pPr>
                <a:r>
                  <a:rPr lang="en-US" sz="1300" dirty="0">
                    <a:hlinkClick r:id="rId4"/>
                  </a:rPr>
                  <a:t>https://www.cdc.gov/malaria/about/distribution.html</a:t>
                </a:r>
                <a:endParaRPr lang="en-US" sz="1300" dirty="0"/>
              </a:p>
              <a:p>
                <a:pPr marL="0" indent="0">
                  <a:buNone/>
                </a:pPr>
                <a:endParaRPr lang="en-US" dirty="0"/>
              </a:p>
            </p:txBody>
          </p:sp>
        </mc:Choice>
        <mc:Fallback xmlns="">
          <p:sp>
            <p:nvSpPr>
              <p:cNvPr id="2" name="Content Placeholder 1">
                <a:extLst>
                  <a:ext uri="{FF2B5EF4-FFF2-40B4-BE49-F238E27FC236}">
                    <a16:creationId xmlns:a16="http://schemas.microsoft.com/office/drawing/2014/main" id="{FE2433D3-33F7-114D-BF19-FC7CE12C8B5B}"/>
                  </a:ext>
                </a:extLst>
              </p:cNvPr>
              <p:cNvSpPr>
                <a:spLocks noGrp="1" noRot="1" noChangeAspect="1" noMove="1" noResize="1" noEditPoints="1" noAdjustHandles="1" noChangeArrowheads="1" noChangeShapeType="1" noTextEdit="1"/>
              </p:cNvSpPr>
              <p:nvPr>
                <p:ph idx="1"/>
              </p:nvPr>
            </p:nvSpPr>
            <p:spPr>
              <a:blipFill>
                <a:blip r:embed="rId5"/>
                <a:stretch>
                  <a:fillRect l="-603" t="-291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35020A4D-19D5-C84B-917D-AA4362673B63}"/>
              </a:ext>
            </a:extLst>
          </p:cNvPr>
          <p:cNvSpPr>
            <a:spLocks noGrp="1"/>
          </p:cNvSpPr>
          <p:nvPr>
            <p:ph type="title"/>
          </p:nvPr>
        </p:nvSpPr>
        <p:spPr/>
        <p:txBody>
          <a:bodyPr/>
          <a:lstStyle/>
          <a:p>
            <a:r>
              <a:rPr lang="en-US" dirty="0"/>
              <a:t>Case Study: Malaria in Loreto region of Peru</a:t>
            </a:r>
          </a:p>
        </p:txBody>
      </p:sp>
    </p:spTree>
    <p:extLst>
      <p:ext uri="{BB962C8B-B14F-4D97-AF65-F5344CB8AC3E}">
        <p14:creationId xmlns:p14="http://schemas.microsoft.com/office/powerpoint/2010/main" val="908436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6EC189D-33A3-164E-93B7-E27A5E3F198B}"/>
              </a:ext>
            </a:extLst>
          </p:cNvPr>
          <p:cNvGraphicFramePr>
            <a:graphicFrameLocks noGrp="1"/>
          </p:cNvGraphicFramePr>
          <p:nvPr>
            <p:ph idx="1"/>
            <p:extLst>
              <p:ext uri="{D42A27DB-BD31-4B8C-83A1-F6EECF244321}">
                <p14:modId xmlns:p14="http://schemas.microsoft.com/office/powerpoint/2010/main" val="3799216622"/>
              </p:ext>
            </p:extLst>
          </p:nvPr>
        </p:nvGraphicFramePr>
        <p:xfrm>
          <a:off x="1853852" y="1283573"/>
          <a:ext cx="8968636" cy="5305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8353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EE543-8FE1-DA42-A9BA-B1805D55CCF2}"/>
              </a:ext>
            </a:extLst>
          </p:cNvPr>
          <p:cNvSpPr>
            <a:spLocks noGrp="1"/>
          </p:cNvSpPr>
          <p:nvPr>
            <p:ph idx="1"/>
          </p:nvPr>
        </p:nvSpPr>
        <p:spPr/>
        <p:txBody>
          <a:bodyPr/>
          <a:lstStyle/>
          <a:p>
            <a:r>
              <a:rPr lang="en-US" b="1" dirty="0"/>
              <a:t>Giovanni</a:t>
            </a:r>
            <a:r>
              <a:rPr lang="en-US" dirty="0"/>
              <a:t> for monthly precipitation data from GPM mission</a:t>
            </a:r>
          </a:p>
          <a:p>
            <a:pPr marL="0" indent="0">
              <a:buNone/>
            </a:pPr>
            <a:r>
              <a:rPr lang="en-US" dirty="0">
                <a:hlinkClick r:id="rId2"/>
              </a:rPr>
              <a:t>https://giovanni.gsfc.nasa.gov/giovanni/</a:t>
            </a:r>
            <a:endParaRPr lang="en-US" dirty="0"/>
          </a:p>
          <a:p>
            <a:pPr marL="0" indent="0">
              <a:buNone/>
            </a:pPr>
            <a:endParaRPr lang="en-US" dirty="0"/>
          </a:p>
          <a:p>
            <a:r>
              <a:rPr lang="en-US" b="1" dirty="0"/>
              <a:t>NASA Worldview </a:t>
            </a:r>
            <a:r>
              <a:rPr lang="en-US" dirty="0"/>
              <a:t>for other data</a:t>
            </a:r>
          </a:p>
          <a:p>
            <a:pPr marL="0" indent="0">
              <a:buNone/>
            </a:pPr>
            <a:r>
              <a:rPr lang="en-US" dirty="0">
                <a:hlinkClick r:id="rId3"/>
              </a:rPr>
              <a:t>https://worldview.earthdata.nasa.gov/</a:t>
            </a:r>
            <a:endParaRPr lang="en-US" dirty="0"/>
          </a:p>
        </p:txBody>
      </p:sp>
      <p:sp>
        <p:nvSpPr>
          <p:cNvPr id="3" name="Title 2">
            <a:extLst>
              <a:ext uri="{FF2B5EF4-FFF2-40B4-BE49-F238E27FC236}">
                <a16:creationId xmlns:a16="http://schemas.microsoft.com/office/drawing/2014/main" id="{96B842FA-39CA-E24C-97C6-2DD9A247F83A}"/>
              </a:ext>
            </a:extLst>
          </p:cNvPr>
          <p:cNvSpPr>
            <a:spLocks noGrp="1"/>
          </p:cNvSpPr>
          <p:nvPr>
            <p:ph type="title"/>
          </p:nvPr>
        </p:nvSpPr>
        <p:spPr/>
        <p:txBody>
          <a:bodyPr/>
          <a:lstStyle/>
          <a:p>
            <a:r>
              <a:rPr lang="en-US" dirty="0"/>
              <a:t>NASA Earth observing data sets</a:t>
            </a:r>
          </a:p>
        </p:txBody>
      </p:sp>
    </p:spTree>
    <p:extLst>
      <p:ext uri="{BB962C8B-B14F-4D97-AF65-F5344CB8AC3E}">
        <p14:creationId xmlns:p14="http://schemas.microsoft.com/office/powerpoint/2010/main" val="1447397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1393FA-5E88-D749-A7AC-FC6F7D7C99C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70324" y="2084831"/>
            <a:ext cx="8478220" cy="4755515"/>
          </a:xfrm>
          <a:prstGeom prst="rect">
            <a:avLst/>
          </a:prstGeom>
        </p:spPr>
      </p:pic>
      <p:sp>
        <p:nvSpPr>
          <p:cNvPr id="3" name="Title 2">
            <a:extLst>
              <a:ext uri="{FF2B5EF4-FFF2-40B4-BE49-F238E27FC236}">
                <a16:creationId xmlns:a16="http://schemas.microsoft.com/office/drawing/2014/main" id="{15A269BC-F565-8349-9441-0A0BC736C006}"/>
              </a:ext>
            </a:extLst>
          </p:cNvPr>
          <p:cNvSpPr>
            <a:spLocks noGrp="1"/>
          </p:cNvSpPr>
          <p:nvPr>
            <p:ph type="title"/>
          </p:nvPr>
        </p:nvSpPr>
        <p:spPr/>
        <p:txBody>
          <a:bodyPr/>
          <a:lstStyle/>
          <a:p>
            <a:pPr algn="ctr"/>
            <a:r>
              <a:rPr lang="en-US" dirty="0"/>
              <a:t>Giovanni</a:t>
            </a:r>
          </a:p>
        </p:txBody>
      </p:sp>
    </p:spTree>
    <p:extLst>
      <p:ext uri="{BB962C8B-B14F-4D97-AF65-F5344CB8AC3E}">
        <p14:creationId xmlns:p14="http://schemas.microsoft.com/office/powerpoint/2010/main" val="3821791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69CFB2-3A43-6C4E-8F74-A8E79A8786B1}"/>
              </a:ext>
            </a:extLst>
          </p:cNvPr>
          <p:cNvSpPr>
            <a:spLocks noGrp="1"/>
          </p:cNvSpPr>
          <p:nvPr>
            <p:ph idx="1"/>
          </p:nvPr>
        </p:nvSpPr>
        <p:spPr/>
        <p:txBody>
          <a:bodyPr>
            <a:normAutofit/>
          </a:bodyPr>
          <a:lstStyle/>
          <a:p>
            <a:pPr marL="0" indent="0">
              <a:buNone/>
            </a:pPr>
            <a:r>
              <a:rPr lang="en-US" dirty="0"/>
              <a:t>1. Keyword: “IMERG Final”- search</a:t>
            </a:r>
          </a:p>
          <a:p>
            <a:r>
              <a:rPr lang="en-US" dirty="0"/>
              <a:t>Merged satellite gauge precipitation estimate- Final Run</a:t>
            </a:r>
          </a:p>
          <a:p>
            <a:r>
              <a:rPr lang="en-US" dirty="0"/>
              <a:t>Set units to mm/month</a:t>
            </a:r>
          </a:p>
          <a:p>
            <a:pPr marL="0" indent="0">
              <a:buNone/>
            </a:pPr>
            <a:r>
              <a:rPr lang="en-US" dirty="0"/>
              <a:t>2. Select Plot: Time Series: Seasonal</a:t>
            </a:r>
          </a:p>
          <a:p>
            <a:pPr marL="0" indent="0">
              <a:buNone/>
            </a:pPr>
            <a:r>
              <a:rPr lang="en-US" dirty="0"/>
              <a:t>3. Select Seasonal Dates: click all boxes</a:t>
            </a:r>
          </a:p>
          <a:p>
            <a:pPr marL="0" indent="0">
              <a:buNone/>
            </a:pPr>
            <a:r>
              <a:rPr lang="en-US" dirty="0"/>
              <a:t>4. Set years: 2014 to 2017</a:t>
            </a:r>
          </a:p>
          <a:p>
            <a:pPr marL="0" indent="0">
              <a:buNone/>
            </a:pPr>
            <a:r>
              <a:rPr lang="en-US" dirty="0"/>
              <a:t>5. Select Region: use bounding box to highlight region, helps to know decimal coordinates (-73.25383=long, -3.74912= lat.)</a:t>
            </a:r>
          </a:p>
        </p:txBody>
      </p:sp>
      <p:sp>
        <p:nvSpPr>
          <p:cNvPr id="3" name="Title 2">
            <a:extLst>
              <a:ext uri="{FF2B5EF4-FFF2-40B4-BE49-F238E27FC236}">
                <a16:creationId xmlns:a16="http://schemas.microsoft.com/office/drawing/2014/main" id="{E6DD8530-0BE2-394E-BDB2-9A4937A3BEB7}"/>
              </a:ext>
            </a:extLst>
          </p:cNvPr>
          <p:cNvSpPr>
            <a:spLocks noGrp="1"/>
          </p:cNvSpPr>
          <p:nvPr>
            <p:ph type="title"/>
          </p:nvPr>
        </p:nvSpPr>
        <p:spPr/>
        <p:txBody>
          <a:bodyPr/>
          <a:lstStyle/>
          <a:p>
            <a:pPr algn="ctr"/>
            <a:r>
              <a:rPr lang="en-US" dirty="0"/>
              <a:t>Getting the Monthly Precipitation </a:t>
            </a:r>
          </a:p>
        </p:txBody>
      </p:sp>
    </p:spTree>
    <p:extLst>
      <p:ext uri="{BB962C8B-B14F-4D97-AF65-F5344CB8AC3E}">
        <p14:creationId xmlns:p14="http://schemas.microsoft.com/office/powerpoint/2010/main" val="1882277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F2231AA-236B-774B-BA63-5BF384158AC2}"/>
              </a:ext>
            </a:extLst>
          </p:cNvPr>
          <p:cNvPicPr>
            <a:picLocks noGrp="1" noChangeAspect="1"/>
          </p:cNvPicPr>
          <p:nvPr>
            <p:ph idx="1"/>
          </p:nvPr>
        </p:nvPicPr>
        <p:blipFill>
          <a:blip r:embed="rId2"/>
          <a:stretch>
            <a:fillRect/>
          </a:stretch>
        </p:blipFill>
        <p:spPr>
          <a:xfrm>
            <a:off x="1810512" y="1283572"/>
            <a:ext cx="8570976" cy="5260340"/>
          </a:xfrm>
          <a:prstGeom prst="rect">
            <a:avLst/>
          </a:prstGeom>
        </p:spPr>
      </p:pic>
    </p:spTree>
    <p:extLst>
      <p:ext uri="{BB962C8B-B14F-4D97-AF65-F5344CB8AC3E}">
        <p14:creationId xmlns:p14="http://schemas.microsoft.com/office/powerpoint/2010/main" val="2368483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4E827-5FF6-FE4D-9727-6BAD800E4C1C}"/>
              </a:ext>
            </a:extLst>
          </p:cNvPr>
          <p:cNvSpPr>
            <a:spLocks noGrp="1"/>
          </p:cNvSpPr>
          <p:nvPr>
            <p:ph idx="1"/>
          </p:nvPr>
        </p:nvSpPr>
        <p:spPr/>
        <p:txBody>
          <a:bodyPr/>
          <a:lstStyle/>
          <a:p>
            <a:r>
              <a:rPr lang="en-US" dirty="0"/>
              <a:t>Launching workflow</a:t>
            </a:r>
          </a:p>
          <a:p>
            <a:endParaRPr lang="en-US" dirty="0"/>
          </a:p>
        </p:txBody>
      </p:sp>
      <p:sp>
        <p:nvSpPr>
          <p:cNvPr id="3" name="Title 2">
            <a:extLst>
              <a:ext uri="{FF2B5EF4-FFF2-40B4-BE49-F238E27FC236}">
                <a16:creationId xmlns:a16="http://schemas.microsoft.com/office/drawing/2014/main" id="{962D3541-4A6F-B744-AAE9-128B3C84C680}"/>
              </a:ext>
            </a:extLst>
          </p:cNvPr>
          <p:cNvSpPr>
            <a:spLocks noGrp="1"/>
          </p:cNvSpPr>
          <p:nvPr>
            <p:ph type="title"/>
          </p:nvPr>
        </p:nvSpPr>
        <p:spPr/>
        <p:txBody>
          <a:bodyPr/>
          <a:lstStyle/>
          <a:p>
            <a:r>
              <a:rPr lang="en-US" dirty="0"/>
              <a:t>Click green button- “</a:t>
            </a:r>
            <a:r>
              <a:rPr lang="en-US" dirty="0">
                <a:solidFill>
                  <a:srgbClr val="00B050"/>
                </a:solidFill>
              </a:rPr>
              <a:t>Plot Data</a:t>
            </a:r>
            <a:r>
              <a:rPr lang="en-US" dirty="0"/>
              <a:t>”</a:t>
            </a:r>
          </a:p>
        </p:txBody>
      </p:sp>
      <p:pic>
        <p:nvPicPr>
          <p:cNvPr id="4" name="Picture 3">
            <a:extLst>
              <a:ext uri="{FF2B5EF4-FFF2-40B4-BE49-F238E27FC236}">
                <a16:creationId xmlns:a16="http://schemas.microsoft.com/office/drawing/2014/main" id="{521F4C1A-2B1A-8C49-9719-BEDCC3E545CE}"/>
              </a:ext>
            </a:extLst>
          </p:cNvPr>
          <p:cNvPicPr>
            <a:picLocks noChangeAspect="1"/>
          </p:cNvPicPr>
          <p:nvPr/>
        </p:nvPicPr>
        <p:blipFill>
          <a:blip r:embed="rId2"/>
          <a:stretch>
            <a:fillRect/>
          </a:stretch>
        </p:blipFill>
        <p:spPr>
          <a:xfrm>
            <a:off x="44081" y="2129046"/>
            <a:ext cx="12147919" cy="4564361"/>
          </a:xfrm>
          <a:prstGeom prst="rect">
            <a:avLst/>
          </a:prstGeom>
        </p:spPr>
      </p:pic>
    </p:spTree>
    <p:extLst>
      <p:ext uri="{BB962C8B-B14F-4D97-AF65-F5344CB8AC3E}">
        <p14:creationId xmlns:p14="http://schemas.microsoft.com/office/powerpoint/2010/main" val="409851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4F67D7-532D-A14B-BDFB-373FF6A740B6}"/>
              </a:ext>
            </a:extLst>
          </p:cNvPr>
          <p:cNvSpPr>
            <a:spLocks noGrp="1"/>
          </p:cNvSpPr>
          <p:nvPr>
            <p:ph idx="1"/>
          </p:nvPr>
        </p:nvSpPr>
        <p:spPr/>
        <p:txBody>
          <a:bodyPr/>
          <a:lstStyle/>
          <a:p>
            <a:r>
              <a:rPr lang="en-US" dirty="0"/>
              <a:t>Combined ASCII</a:t>
            </a:r>
          </a:p>
          <a:p>
            <a:endParaRPr lang="en-US" dirty="0"/>
          </a:p>
        </p:txBody>
      </p:sp>
      <p:sp>
        <p:nvSpPr>
          <p:cNvPr id="3" name="Title 2">
            <a:extLst>
              <a:ext uri="{FF2B5EF4-FFF2-40B4-BE49-F238E27FC236}">
                <a16:creationId xmlns:a16="http://schemas.microsoft.com/office/drawing/2014/main" id="{0595399B-2776-DC4D-AF4E-B35748B94A26}"/>
              </a:ext>
            </a:extLst>
          </p:cNvPr>
          <p:cNvSpPr>
            <a:spLocks noGrp="1"/>
          </p:cNvSpPr>
          <p:nvPr>
            <p:ph type="title"/>
          </p:nvPr>
        </p:nvSpPr>
        <p:spPr/>
        <p:txBody>
          <a:bodyPr/>
          <a:lstStyle/>
          <a:p>
            <a:r>
              <a:rPr lang="en-US" dirty="0"/>
              <a:t>Click on “Downloads” on far left</a:t>
            </a:r>
          </a:p>
        </p:txBody>
      </p:sp>
      <p:pic>
        <p:nvPicPr>
          <p:cNvPr id="4" name="Picture 3">
            <a:extLst>
              <a:ext uri="{FF2B5EF4-FFF2-40B4-BE49-F238E27FC236}">
                <a16:creationId xmlns:a16="http://schemas.microsoft.com/office/drawing/2014/main" id="{94DFDEA9-29C3-6849-BE19-5C7FDD09317F}"/>
              </a:ext>
            </a:extLst>
          </p:cNvPr>
          <p:cNvPicPr>
            <a:picLocks noChangeAspect="1"/>
          </p:cNvPicPr>
          <p:nvPr/>
        </p:nvPicPr>
        <p:blipFill>
          <a:blip r:embed="rId2"/>
          <a:stretch>
            <a:fillRect/>
          </a:stretch>
        </p:blipFill>
        <p:spPr>
          <a:xfrm>
            <a:off x="273050" y="3125229"/>
            <a:ext cx="11645900" cy="3238500"/>
          </a:xfrm>
          <a:prstGeom prst="rect">
            <a:avLst/>
          </a:prstGeom>
        </p:spPr>
      </p:pic>
    </p:spTree>
    <p:extLst>
      <p:ext uri="{BB962C8B-B14F-4D97-AF65-F5344CB8AC3E}">
        <p14:creationId xmlns:p14="http://schemas.microsoft.com/office/powerpoint/2010/main" val="1505879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C44446-00B3-F642-974B-15047725538B}"/>
              </a:ext>
            </a:extLst>
          </p:cNvPr>
          <p:cNvSpPr>
            <a:spLocks noGrp="1"/>
          </p:cNvSpPr>
          <p:nvPr>
            <p:ph idx="1"/>
          </p:nvPr>
        </p:nvSpPr>
        <p:spPr>
          <a:xfrm>
            <a:off x="838200" y="2434281"/>
            <a:ext cx="7440168" cy="3929448"/>
          </a:xfrm>
        </p:spPr>
        <p:txBody>
          <a:bodyPr>
            <a:normAutofit lnSpcReduction="10000"/>
          </a:bodyPr>
          <a:lstStyle/>
          <a:p>
            <a:pPr marL="0" indent="0" algn="ctr">
              <a:buNone/>
            </a:pPr>
            <a:r>
              <a:rPr lang="en-US" b="1" dirty="0"/>
              <a:t>Do the tutorial!!</a:t>
            </a:r>
          </a:p>
          <a:p>
            <a:pPr marL="0" indent="0">
              <a:buNone/>
            </a:pPr>
            <a:endParaRPr lang="en-US" b="1" dirty="0"/>
          </a:p>
          <a:p>
            <a:r>
              <a:rPr lang="en-US" b="1" dirty="0"/>
              <a:t>Surface  Skin/ Air Temperature</a:t>
            </a:r>
            <a:r>
              <a:rPr lang="en-US" dirty="0"/>
              <a:t>: </a:t>
            </a:r>
          </a:p>
          <a:p>
            <a:pPr marL="0" indent="0">
              <a:buNone/>
            </a:pPr>
            <a:r>
              <a:rPr lang="en-US" dirty="0"/>
              <a:t>   Aqua/ AIRS</a:t>
            </a:r>
          </a:p>
          <a:p>
            <a:pPr marL="0" indent="0">
              <a:buNone/>
            </a:pPr>
            <a:r>
              <a:rPr lang="en-US" dirty="0"/>
              <a:t>“Surface Skin Temperature (Day, Monthly)”</a:t>
            </a:r>
          </a:p>
          <a:p>
            <a:pPr marL="0" indent="0">
              <a:buNone/>
            </a:pPr>
            <a:endParaRPr lang="en-US" dirty="0"/>
          </a:p>
          <a:p>
            <a:r>
              <a:rPr lang="en-US" b="1" dirty="0"/>
              <a:t>Relative Humidity</a:t>
            </a:r>
            <a:r>
              <a:rPr lang="en-US" dirty="0"/>
              <a:t>: Aqua/ AIRS</a:t>
            </a:r>
          </a:p>
          <a:p>
            <a:pPr marL="0" indent="0">
              <a:buNone/>
            </a:pPr>
            <a:r>
              <a:rPr lang="en-US" dirty="0"/>
              <a:t>(Surface Relative Humidity (Day, Monthly)</a:t>
            </a:r>
          </a:p>
        </p:txBody>
      </p:sp>
      <p:sp>
        <p:nvSpPr>
          <p:cNvPr id="3" name="Title 2">
            <a:extLst>
              <a:ext uri="{FF2B5EF4-FFF2-40B4-BE49-F238E27FC236}">
                <a16:creationId xmlns:a16="http://schemas.microsoft.com/office/drawing/2014/main" id="{A45BAB6D-1989-B347-B82C-D0589999547B}"/>
              </a:ext>
            </a:extLst>
          </p:cNvPr>
          <p:cNvSpPr>
            <a:spLocks noGrp="1"/>
          </p:cNvSpPr>
          <p:nvPr>
            <p:ph type="title"/>
          </p:nvPr>
        </p:nvSpPr>
        <p:spPr/>
        <p:txBody>
          <a:bodyPr/>
          <a:lstStyle/>
          <a:p>
            <a:pPr algn="ctr"/>
            <a:r>
              <a:rPr lang="en-US" dirty="0"/>
              <a:t>NASA Worldview</a:t>
            </a:r>
          </a:p>
        </p:txBody>
      </p:sp>
      <p:pic>
        <p:nvPicPr>
          <p:cNvPr id="5" name="Picture 4">
            <a:extLst>
              <a:ext uri="{FF2B5EF4-FFF2-40B4-BE49-F238E27FC236}">
                <a16:creationId xmlns:a16="http://schemas.microsoft.com/office/drawing/2014/main" id="{8E72768F-6C28-0041-8336-65721F3B2904}"/>
              </a:ext>
            </a:extLst>
          </p:cNvPr>
          <p:cNvPicPr>
            <a:picLocks noChangeAspect="1"/>
          </p:cNvPicPr>
          <p:nvPr/>
        </p:nvPicPr>
        <p:blipFill>
          <a:blip r:embed="rId2"/>
          <a:stretch>
            <a:fillRect/>
          </a:stretch>
        </p:blipFill>
        <p:spPr>
          <a:xfrm>
            <a:off x="7997443" y="3368213"/>
            <a:ext cx="3987193" cy="2392316"/>
          </a:xfrm>
          <a:prstGeom prst="rect">
            <a:avLst/>
          </a:prstGeom>
        </p:spPr>
      </p:pic>
    </p:spTree>
    <p:extLst>
      <p:ext uri="{BB962C8B-B14F-4D97-AF65-F5344CB8AC3E}">
        <p14:creationId xmlns:p14="http://schemas.microsoft.com/office/powerpoint/2010/main" val="2419897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Welcome </a:t>
            </a:r>
          </a:p>
          <a:p>
            <a:r>
              <a:rPr lang="en-US" dirty="0"/>
              <a:t>The GLOBE Observer MHM tool review</a:t>
            </a:r>
          </a:p>
          <a:p>
            <a:r>
              <a:rPr lang="en-US" dirty="0"/>
              <a:t>GLOBE MHM observations </a:t>
            </a:r>
          </a:p>
          <a:p>
            <a:r>
              <a:rPr lang="en-US" dirty="0"/>
              <a:t>Dr. Ben </a:t>
            </a:r>
            <a:r>
              <a:rPr lang="en-US" dirty="0" err="1"/>
              <a:t>Zaitchik’s</a:t>
            </a:r>
            <a:r>
              <a:rPr lang="en-US" dirty="0"/>
              <a:t> presentation</a:t>
            </a:r>
          </a:p>
          <a:p>
            <a:r>
              <a:rPr lang="en-US" dirty="0"/>
              <a:t>Accessing and layering NASA data sets</a:t>
            </a:r>
          </a:p>
          <a:p>
            <a:r>
              <a:rPr lang="en-US" dirty="0"/>
              <a:t>MHM “</a:t>
            </a:r>
            <a:r>
              <a:rPr lang="en-US" i="1" dirty="0"/>
              <a:t>Honor Roll</a:t>
            </a:r>
            <a:r>
              <a:rPr lang="en-US" dirty="0"/>
              <a:t>” </a:t>
            </a:r>
          </a:p>
          <a:p>
            <a:r>
              <a:rPr lang="en-US" dirty="0"/>
              <a:t>Upcoming Events</a:t>
            </a:r>
          </a:p>
          <a:p>
            <a:endParaRPr lang="en-US" dirty="0"/>
          </a:p>
          <a:p>
            <a:endParaRPr lang="en-US" dirty="0"/>
          </a:p>
        </p:txBody>
      </p:sp>
      <p:sp>
        <p:nvSpPr>
          <p:cNvPr id="3" name="Title 2"/>
          <p:cNvSpPr>
            <a:spLocks noGrp="1"/>
          </p:cNvSpPr>
          <p:nvPr>
            <p:ph type="title"/>
          </p:nvPr>
        </p:nvSpPr>
        <p:spPr/>
        <p:txBody>
          <a:bodyPr/>
          <a:lstStyle/>
          <a:p>
            <a:r>
              <a:rPr lang="en-US" dirty="0"/>
              <a:t>Today’s Agenda</a:t>
            </a:r>
          </a:p>
        </p:txBody>
      </p:sp>
      <p:pic>
        <p:nvPicPr>
          <p:cNvPr id="5" name="Picture 4">
            <a:extLst>
              <a:ext uri="{FF2B5EF4-FFF2-40B4-BE49-F238E27FC236}">
                <a16:creationId xmlns:a16="http://schemas.microsoft.com/office/drawing/2014/main" id="{AF2D7C66-7406-744E-AE6C-4CBCAB1E8F0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35341" y="2434281"/>
            <a:ext cx="3512326" cy="3512326"/>
          </a:xfrm>
          <a:prstGeom prst="rect">
            <a:avLst/>
          </a:prstGeom>
        </p:spPr>
      </p:pic>
    </p:spTree>
    <p:extLst>
      <p:ext uri="{BB962C8B-B14F-4D97-AF65-F5344CB8AC3E}">
        <p14:creationId xmlns:p14="http://schemas.microsoft.com/office/powerpoint/2010/main" val="1352820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B0586-01CA-0145-9392-8D1EB5180CE1}"/>
              </a:ext>
            </a:extLst>
          </p:cNvPr>
          <p:cNvSpPr>
            <a:spLocks noGrp="1"/>
          </p:cNvSpPr>
          <p:nvPr>
            <p:ph idx="1"/>
          </p:nvPr>
        </p:nvSpPr>
        <p:spPr>
          <a:xfrm>
            <a:off x="670560" y="2293629"/>
            <a:ext cx="10683240" cy="4070100"/>
          </a:xfrm>
        </p:spPr>
        <p:txBody>
          <a:bodyPr/>
          <a:lstStyle/>
          <a:p>
            <a:r>
              <a:rPr lang="en-US" dirty="0"/>
              <a:t>Along bottom: set up date, beginning with 2014, and set up months, set to begin on Jan.1, 2014</a:t>
            </a:r>
          </a:p>
          <a:p>
            <a:pPr marL="0" indent="0">
              <a:buNone/>
            </a:pPr>
            <a:endParaRPr lang="en-US" dirty="0"/>
          </a:p>
        </p:txBody>
      </p:sp>
      <p:sp>
        <p:nvSpPr>
          <p:cNvPr id="3" name="Title 2">
            <a:extLst>
              <a:ext uri="{FF2B5EF4-FFF2-40B4-BE49-F238E27FC236}">
                <a16:creationId xmlns:a16="http://schemas.microsoft.com/office/drawing/2014/main" id="{C87EE044-7C90-3E4C-BC3E-1300D229C7A7}"/>
              </a:ext>
            </a:extLst>
          </p:cNvPr>
          <p:cNvSpPr>
            <a:spLocks noGrp="1"/>
          </p:cNvSpPr>
          <p:nvPr>
            <p:ph type="title"/>
          </p:nvPr>
        </p:nvSpPr>
        <p:spPr/>
        <p:txBody>
          <a:bodyPr/>
          <a:lstStyle/>
          <a:p>
            <a:pPr algn="ctr"/>
            <a:r>
              <a:rPr lang="en-US" dirty="0"/>
              <a:t>Setting Up Worldview</a:t>
            </a:r>
          </a:p>
        </p:txBody>
      </p:sp>
      <p:pic>
        <p:nvPicPr>
          <p:cNvPr id="4" name="Picture 3">
            <a:extLst>
              <a:ext uri="{FF2B5EF4-FFF2-40B4-BE49-F238E27FC236}">
                <a16:creationId xmlns:a16="http://schemas.microsoft.com/office/drawing/2014/main" id="{081BA1C3-5F79-3C46-9974-1BE4A6D4C8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3960" y="3241029"/>
            <a:ext cx="3573702" cy="3429000"/>
          </a:xfrm>
          <a:prstGeom prst="rect">
            <a:avLst/>
          </a:prstGeom>
        </p:spPr>
      </p:pic>
      <p:pic>
        <p:nvPicPr>
          <p:cNvPr id="6" name="Picture 5">
            <a:extLst>
              <a:ext uri="{FF2B5EF4-FFF2-40B4-BE49-F238E27FC236}">
                <a16:creationId xmlns:a16="http://schemas.microsoft.com/office/drawing/2014/main" id="{BCE605F7-4473-C943-A31A-FA77D4D96D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2962" y="3241029"/>
            <a:ext cx="3573701" cy="3418722"/>
          </a:xfrm>
          <a:prstGeom prst="rect">
            <a:avLst/>
          </a:prstGeom>
        </p:spPr>
      </p:pic>
    </p:spTree>
    <p:extLst>
      <p:ext uri="{BB962C8B-B14F-4D97-AF65-F5344CB8AC3E}">
        <p14:creationId xmlns:p14="http://schemas.microsoft.com/office/powerpoint/2010/main" val="456529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64AD07-04C5-9A45-81BF-3BE9D2440594}"/>
              </a:ext>
            </a:extLst>
          </p:cNvPr>
          <p:cNvSpPr>
            <a:spLocks noGrp="1"/>
          </p:cNvSpPr>
          <p:nvPr>
            <p:ph type="title"/>
          </p:nvPr>
        </p:nvSpPr>
        <p:spPr/>
        <p:txBody>
          <a:bodyPr>
            <a:normAutofit fontScale="90000"/>
          </a:bodyPr>
          <a:lstStyle/>
          <a:p>
            <a:r>
              <a:rPr lang="en-US" dirty="0"/>
              <a:t>Set the location of interest: near Loreto, Peru</a:t>
            </a:r>
          </a:p>
        </p:txBody>
      </p:sp>
      <p:sp>
        <p:nvSpPr>
          <p:cNvPr id="2" name="Content Placeholder 1">
            <a:extLst>
              <a:ext uri="{FF2B5EF4-FFF2-40B4-BE49-F238E27FC236}">
                <a16:creationId xmlns:a16="http://schemas.microsoft.com/office/drawing/2014/main" id="{16C04A03-D03D-4640-ACD8-24968B3FB9AE}"/>
              </a:ext>
            </a:extLst>
          </p:cNvPr>
          <p:cNvSpPr>
            <a:spLocks noGrp="1"/>
          </p:cNvSpPr>
          <p:nvPr>
            <p:ph sz="half" idx="1"/>
          </p:nvPr>
        </p:nvSpPr>
        <p:spPr>
          <a:xfrm>
            <a:off x="838200" y="2499359"/>
            <a:ext cx="3880104" cy="3677603"/>
          </a:xfrm>
        </p:spPr>
        <p:txBody>
          <a:bodyPr/>
          <a:lstStyle/>
          <a:p>
            <a:r>
              <a:rPr lang="en-US" dirty="0"/>
              <a:t>Overlays: open (click on the eye icon) “Place Labels”, “Coastlines/ Borders”</a:t>
            </a:r>
          </a:p>
          <a:p>
            <a:r>
              <a:rPr lang="en-US" dirty="0"/>
              <a:t>Zoom in close to Peru, and use cursor to help you locate region that includes -3.749 and – 73.254 </a:t>
            </a:r>
          </a:p>
          <a:p>
            <a:pPr marL="0" indent="0">
              <a:buNone/>
            </a:pPr>
            <a:endParaRPr lang="en-US" dirty="0"/>
          </a:p>
          <a:p>
            <a:pPr marL="0" indent="0">
              <a:buNone/>
            </a:pPr>
            <a:endParaRPr lang="en-US" dirty="0"/>
          </a:p>
        </p:txBody>
      </p:sp>
      <p:pic>
        <p:nvPicPr>
          <p:cNvPr id="8" name="Content Placeholder 7">
            <a:extLst>
              <a:ext uri="{FF2B5EF4-FFF2-40B4-BE49-F238E27FC236}">
                <a16:creationId xmlns:a16="http://schemas.microsoft.com/office/drawing/2014/main" id="{E865D324-7A36-444F-A96E-8EFA5F4A94CE}"/>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205984" y="2502407"/>
            <a:ext cx="6278880" cy="3955874"/>
          </a:xfrm>
          <a:prstGeom prst="rect">
            <a:avLst/>
          </a:prstGeom>
        </p:spPr>
      </p:pic>
    </p:spTree>
    <p:extLst>
      <p:ext uri="{BB962C8B-B14F-4D97-AF65-F5344CB8AC3E}">
        <p14:creationId xmlns:p14="http://schemas.microsoft.com/office/powerpoint/2010/main" val="2654462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B7675B-408D-C943-8BFF-69C5D1AC55A1}"/>
              </a:ext>
            </a:extLst>
          </p:cNvPr>
          <p:cNvSpPr>
            <a:spLocks noGrp="1"/>
          </p:cNvSpPr>
          <p:nvPr>
            <p:ph type="title"/>
          </p:nvPr>
        </p:nvSpPr>
        <p:spPr/>
        <p:txBody>
          <a:bodyPr/>
          <a:lstStyle/>
          <a:p>
            <a:r>
              <a:rPr lang="en-US" dirty="0"/>
              <a:t>Add Temperature layer</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A6FDB5E-A265-F64D-8163-01BDEBD24515}"/>
                  </a:ext>
                </a:extLst>
              </p:cNvPr>
              <p:cNvSpPr>
                <a:spLocks noGrp="1"/>
              </p:cNvSpPr>
              <p:nvPr>
                <p:ph sz="half" idx="1"/>
              </p:nvPr>
            </p:nvSpPr>
            <p:spPr/>
            <p:txBody>
              <a:bodyPr>
                <a:normAutofit lnSpcReduction="10000"/>
              </a:bodyPr>
              <a:lstStyle/>
              <a:p>
                <a:r>
                  <a:rPr lang="en-US" dirty="0"/>
                  <a:t>Click on red button- “Add Layers”</a:t>
                </a:r>
              </a:p>
              <a:p>
                <a:r>
                  <a:rPr lang="en-US" dirty="0"/>
                  <a:t>Search box” “Surface Skin Temp. (Day, Monthly- Aqua/ AIRS) </a:t>
                </a:r>
              </a:p>
              <a:p>
                <a:r>
                  <a:rPr lang="en-US" dirty="0"/>
                  <a:t>Results are in Kelvin, </a:t>
                </a:r>
                <a:r>
                  <a:rPr lang="en-US" dirty="0">
                    <a:latin typeface="Helvetica" pitchFamily="2" charset="0"/>
                  </a:rPr>
                  <a:t>18</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latin typeface="Helvetica" pitchFamily="2" charset="0"/>
                  </a:rPr>
                  <a:t>= 291</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latin typeface="Helvetica" pitchFamily="2" charset="0"/>
                  </a:rPr>
                  <a:t>/ 32˚= 305</a:t>
                </a:r>
                <a14:m>
                  <m:oMath xmlns:m="http://schemas.openxmlformats.org/officeDocument/2006/math">
                    <m:r>
                      <a:rPr lang="en-US" i="1">
                        <a:latin typeface="Cambria Math" panose="02040503050406030204" pitchFamily="18" charset="0"/>
                        <a:ea typeface="Cambria Math" panose="02040503050406030204" pitchFamily="18" charset="0"/>
                      </a:rPr>
                      <m:t>° </m:t>
                    </m:r>
                  </m:oMath>
                </a14:m>
                <a:endParaRPr lang="en-US" dirty="0">
                  <a:latin typeface="Helvetica" pitchFamily="2" charset="0"/>
                </a:endParaRPr>
              </a:p>
              <a:p>
                <a:r>
                  <a:rPr lang="en-US" dirty="0">
                    <a:latin typeface="Helvetica" pitchFamily="2" charset="0"/>
                  </a:rPr>
                  <a:t>Can change palette, opacity, and threshold to meet needs</a:t>
                </a:r>
              </a:p>
            </p:txBody>
          </p:sp>
        </mc:Choice>
        <mc:Fallback xmlns="">
          <p:sp>
            <p:nvSpPr>
              <p:cNvPr id="2" name="Content Placeholder 1">
                <a:extLst>
                  <a:ext uri="{FF2B5EF4-FFF2-40B4-BE49-F238E27FC236}">
                    <a16:creationId xmlns:a16="http://schemas.microsoft.com/office/drawing/2014/main" id="{EA6FDB5E-A265-F64D-8163-01BDEBD24515}"/>
                  </a:ext>
                </a:extLst>
              </p:cNvPr>
              <p:cNvSpPr>
                <a:spLocks noGrp="1" noRot="1" noChangeAspect="1" noMove="1" noResize="1" noEditPoints="1" noAdjustHandles="1" noChangeArrowheads="1" noChangeShapeType="1" noTextEdit="1"/>
              </p:cNvSpPr>
              <p:nvPr>
                <p:ph sz="half" idx="1"/>
              </p:nvPr>
            </p:nvSpPr>
            <p:spPr>
              <a:blipFill>
                <a:blip r:embed="rId2"/>
                <a:stretch>
                  <a:fillRect l="-1956" t="-3595"/>
                </a:stretch>
              </a:blipFill>
            </p:spPr>
            <p:txBody>
              <a:bodyPr/>
              <a:lstStyle/>
              <a:p>
                <a:r>
                  <a:rPr lang="en-US">
                    <a:noFill/>
                  </a:rPr>
                  <a:t> </a:t>
                </a:r>
              </a:p>
            </p:txBody>
          </p:sp>
        </mc:Fallback>
      </mc:AlternateContent>
      <p:pic>
        <p:nvPicPr>
          <p:cNvPr id="6" name="Content Placeholder 5">
            <a:extLst>
              <a:ext uri="{FF2B5EF4-FFF2-40B4-BE49-F238E27FC236}">
                <a16:creationId xmlns:a16="http://schemas.microsoft.com/office/drawing/2014/main" id="{DD23F837-A3F4-8442-8FD8-1D8582FE437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2" y="2293629"/>
            <a:ext cx="5796052" cy="3487889"/>
          </a:xfrm>
          <a:prstGeom prst="rect">
            <a:avLst/>
          </a:prstGeom>
        </p:spPr>
      </p:pic>
    </p:spTree>
    <p:extLst>
      <p:ext uri="{BB962C8B-B14F-4D97-AF65-F5344CB8AC3E}">
        <p14:creationId xmlns:p14="http://schemas.microsoft.com/office/powerpoint/2010/main" val="3054548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B4B52A-7757-AB47-8EC7-FE2724B33CF2}"/>
              </a:ext>
            </a:extLst>
          </p:cNvPr>
          <p:cNvSpPr>
            <a:spLocks noGrp="1"/>
          </p:cNvSpPr>
          <p:nvPr>
            <p:ph type="title"/>
          </p:nvPr>
        </p:nvSpPr>
        <p:spPr/>
        <p:txBody>
          <a:bodyPr/>
          <a:lstStyle/>
          <a:p>
            <a:r>
              <a:rPr lang="en-US" dirty="0"/>
              <a:t>Add relative humidity layer</a:t>
            </a:r>
          </a:p>
        </p:txBody>
      </p:sp>
      <p:sp>
        <p:nvSpPr>
          <p:cNvPr id="2" name="Content Placeholder 1">
            <a:extLst>
              <a:ext uri="{FF2B5EF4-FFF2-40B4-BE49-F238E27FC236}">
                <a16:creationId xmlns:a16="http://schemas.microsoft.com/office/drawing/2014/main" id="{AA175860-C366-4F4F-9E9F-7EE26AFEE831}"/>
              </a:ext>
            </a:extLst>
          </p:cNvPr>
          <p:cNvSpPr>
            <a:spLocks noGrp="1"/>
          </p:cNvSpPr>
          <p:nvPr>
            <p:ph sz="half" idx="1"/>
          </p:nvPr>
        </p:nvSpPr>
        <p:spPr/>
        <p:txBody>
          <a:bodyPr>
            <a:normAutofit lnSpcReduction="10000"/>
          </a:bodyPr>
          <a:lstStyle/>
          <a:p>
            <a:r>
              <a:rPr lang="en-US" dirty="0"/>
              <a:t>Go to “Add Layers”</a:t>
            </a:r>
          </a:p>
          <a:p>
            <a:r>
              <a:rPr lang="en-US" dirty="0"/>
              <a:t>Search for “Surface Relative Humidity (Day. Monthly) Aqua/ AIRS) </a:t>
            </a:r>
          </a:p>
          <a:p>
            <a:r>
              <a:rPr lang="en-US" dirty="0"/>
              <a:t>Set threshold for 50% and above</a:t>
            </a:r>
          </a:p>
          <a:p>
            <a:r>
              <a:rPr lang="en-US" dirty="0"/>
              <a:t>Select different color palette</a:t>
            </a:r>
          </a:p>
          <a:p>
            <a:r>
              <a:rPr lang="en-US" dirty="0"/>
              <a:t>Work with opacity to meet your needs</a:t>
            </a:r>
          </a:p>
        </p:txBody>
      </p:sp>
      <p:pic>
        <p:nvPicPr>
          <p:cNvPr id="5" name="Content Placeholder 4">
            <a:extLst>
              <a:ext uri="{FF2B5EF4-FFF2-40B4-BE49-F238E27FC236}">
                <a16:creationId xmlns:a16="http://schemas.microsoft.com/office/drawing/2014/main" id="{8E85A90C-1CE2-D64D-BE84-1C2C348DC2E1}"/>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096000" y="2519320"/>
            <a:ext cx="5624599" cy="3381608"/>
          </a:xfrm>
          <a:prstGeom prst="rect">
            <a:avLst/>
          </a:prstGeom>
        </p:spPr>
      </p:pic>
    </p:spTree>
    <p:extLst>
      <p:ext uri="{BB962C8B-B14F-4D97-AF65-F5344CB8AC3E}">
        <p14:creationId xmlns:p14="http://schemas.microsoft.com/office/powerpoint/2010/main" val="249964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0C6711-2365-4346-9187-F51613FE6BE8}"/>
              </a:ext>
            </a:extLst>
          </p:cNvPr>
          <p:cNvSpPr>
            <a:spLocks noGrp="1"/>
          </p:cNvSpPr>
          <p:nvPr>
            <p:ph idx="1"/>
          </p:nvPr>
        </p:nvSpPr>
        <p:spPr>
          <a:xfrm>
            <a:off x="195072" y="2434281"/>
            <a:ext cx="11158728" cy="3929448"/>
          </a:xfrm>
        </p:spPr>
        <p:txBody>
          <a:bodyPr>
            <a:normAutofit/>
          </a:bodyPr>
          <a:lstStyle/>
          <a:p>
            <a:pPr lvl="0"/>
            <a:r>
              <a:rPr lang="en-US" dirty="0">
                <a:hlinkClick r:id="rId2"/>
              </a:rPr>
              <a:t>Beginner level training</a:t>
            </a:r>
            <a:r>
              <a:rPr lang="en-US" dirty="0"/>
              <a:t>: </a:t>
            </a:r>
            <a:r>
              <a:rPr lang="en-US" b="1" dirty="0"/>
              <a:t>"Using NASA Earth Observing Data for Monitoring and Response to Vector-borne and Water-borne Diseases"</a:t>
            </a:r>
            <a:r>
              <a:rPr lang="en-US" dirty="0"/>
              <a:t> </a:t>
            </a:r>
          </a:p>
          <a:p>
            <a:pPr marL="0" lvl="0" indent="0">
              <a:buNone/>
            </a:pPr>
            <a:endParaRPr lang="en-US" dirty="0"/>
          </a:p>
          <a:p>
            <a:pPr lvl="0"/>
            <a:r>
              <a:rPr lang="en-US" dirty="0">
                <a:hlinkClick r:id="rId3"/>
              </a:rPr>
              <a:t>Advanced level training</a:t>
            </a:r>
            <a:r>
              <a:rPr lang="en-US" dirty="0"/>
              <a:t>: </a:t>
            </a:r>
            <a:r>
              <a:rPr lang="en-US" b="1" dirty="0"/>
              <a:t>"Using NASA Earth Observation Satellite Data to Predict, Monitor and Respond to Vector-borne and Water-related Disease"</a:t>
            </a:r>
            <a:r>
              <a:rPr lang="en-US" dirty="0"/>
              <a:t> </a:t>
            </a:r>
          </a:p>
        </p:txBody>
      </p:sp>
      <p:sp>
        <p:nvSpPr>
          <p:cNvPr id="3" name="Title 2">
            <a:extLst>
              <a:ext uri="{FF2B5EF4-FFF2-40B4-BE49-F238E27FC236}">
                <a16:creationId xmlns:a16="http://schemas.microsoft.com/office/drawing/2014/main" id="{21C3C1C9-65C3-C247-BAA7-A0761963B584}"/>
              </a:ext>
            </a:extLst>
          </p:cNvPr>
          <p:cNvSpPr>
            <a:spLocks noGrp="1"/>
          </p:cNvSpPr>
          <p:nvPr>
            <p:ph type="title"/>
          </p:nvPr>
        </p:nvSpPr>
        <p:spPr/>
        <p:txBody>
          <a:bodyPr/>
          <a:lstStyle/>
          <a:p>
            <a:pPr algn="ctr"/>
            <a:r>
              <a:rPr lang="en-US" dirty="0"/>
              <a:t>More Training Resources</a:t>
            </a:r>
          </a:p>
        </p:txBody>
      </p:sp>
    </p:spTree>
    <p:extLst>
      <p:ext uri="{BB962C8B-B14F-4D97-AF65-F5344CB8AC3E}">
        <p14:creationId xmlns:p14="http://schemas.microsoft.com/office/powerpoint/2010/main" val="2599695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062C05-071F-A847-AE0F-3A791ED8829C}"/>
              </a:ext>
            </a:extLst>
          </p:cNvPr>
          <p:cNvSpPr>
            <a:spLocks noGrp="1"/>
          </p:cNvSpPr>
          <p:nvPr>
            <p:ph idx="1"/>
          </p:nvPr>
        </p:nvSpPr>
        <p:spPr/>
        <p:txBody>
          <a:bodyPr/>
          <a:lstStyle/>
          <a:p>
            <a:r>
              <a:rPr lang="en-US" dirty="0">
                <a:hlinkClick r:id="rId2"/>
              </a:rPr>
              <a:t>Predicting Malaria with NASA satellites video</a:t>
            </a:r>
            <a:endParaRPr lang="en-US" dirty="0"/>
          </a:p>
          <a:p>
            <a:r>
              <a:rPr lang="en-US" dirty="0">
                <a:hlinkClick r:id="rId3"/>
              </a:rPr>
              <a:t>GPM Disease Initiative website</a:t>
            </a:r>
            <a:endParaRPr lang="en-US" dirty="0"/>
          </a:p>
          <a:p>
            <a:r>
              <a:rPr lang="en-US" dirty="0">
                <a:hlinkClick r:id="rId4"/>
              </a:rPr>
              <a:t>Using GPM and other NASA EOS Data to Understand Vector-borne Disease </a:t>
            </a:r>
            <a:r>
              <a:rPr lang="en-US" dirty="0" err="1">
                <a:hlinkClick r:id="rId4"/>
              </a:rPr>
              <a:t>webquest</a:t>
            </a:r>
            <a:endParaRPr lang="en-US" dirty="0"/>
          </a:p>
        </p:txBody>
      </p:sp>
      <p:sp>
        <p:nvSpPr>
          <p:cNvPr id="3" name="Title 2">
            <a:extLst>
              <a:ext uri="{FF2B5EF4-FFF2-40B4-BE49-F238E27FC236}">
                <a16:creationId xmlns:a16="http://schemas.microsoft.com/office/drawing/2014/main" id="{B2727CF4-DBE7-334F-95CE-77F8193C3813}"/>
              </a:ext>
            </a:extLst>
          </p:cNvPr>
          <p:cNvSpPr>
            <a:spLocks noGrp="1"/>
          </p:cNvSpPr>
          <p:nvPr>
            <p:ph type="title"/>
          </p:nvPr>
        </p:nvSpPr>
        <p:spPr/>
        <p:txBody>
          <a:bodyPr/>
          <a:lstStyle/>
          <a:p>
            <a:pPr algn="ctr"/>
            <a:r>
              <a:rPr lang="en-US" dirty="0"/>
              <a:t>Additional related resources</a:t>
            </a:r>
          </a:p>
        </p:txBody>
      </p:sp>
      <p:pic>
        <p:nvPicPr>
          <p:cNvPr id="5" name="Picture 4">
            <a:extLst>
              <a:ext uri="{FF2B5EF4-FFF2-40B4-BE49-F238E27FC236}">
                <a16:creationId xmlns:a16="http://schemas.microsoft.com/office/drawing/2014/main" id="{F4E07F4D-2578-8C4A-B0A2-067E283A64C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772150" y="4316366"/>
            <a:ext cx="4194048" cy="2292439"/>
          </a:xfrm>
          <a:prstGeom prst="rect">
            <a:avLst/>
          </a:prstGeom>
        </p:spPr>
      </p:pic>
      <p:pic>
        <p:nvPicPr>
          <p:cNvPr id="7" name="Picture 6">
            <a:extLst>
              <a:ext uri="{FF2B5EF4-FFF2-40B4-BE49-F238E27FC236}">
                <a16:creationId xmlns:a16="http://schemas.microsoft.com/office/drawing/2014/main" id="{AE7A4C0E-26E3-8345-BC5E-5F75826FE1FD}"/>
              </a:ext>
            </a:extLst>
          </p:cNvPr>
          <p:cNvPicPr>
            <a:picLocks noChangeAspect="1"/>
          </p:cNvPicPr>
          <p:nvPr/>
        </p:nvPicPr>
        <p:blipFill>
          <a:blip r:embed="rId6"/>
          <a:stretch>
            <a:fillRect/>
          </a:stretch>
        </p:blipFill>
        <p:spPr>
          <a:xfrm>
            <a:off x="1614932" y="4399005"/>
            <a:ext cx="3683000" cy="2209800"/>
          </a:xfrm>
          <a:prstGeom prst="rect">
            <a:avLst/>
          </a:prstGeom>
        </p:spPr>
      </p:pic>
    </p:spTree>
    <p:extLst>
      <p:ext uri="{BB962C8B-B14F-4D97-AF65-F5344CB8AC3E}">
        <p14:creationId xmlns:p14="http://schemas.microsoft.com/office/powerpoint/2010/main" val="2220977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1F1AB9-219B-BA41-BEEE-E1F3FFF5DE84}"/>
              </a:ext>
            </a:extLst>
          </p:cNvPr>
          <p:cNvSpPr>
            <a:spLocks noGrp="1"/>
          </p:cNvSpPr>
          <p:nvPr>
            <p:ph idx="1"/>
          </p:nvPr>
        </p:nvSpPr>
        <p:spPr/>
        <p:txBody>
          <a:bodyPr>
            <a:normAutofit/>
          </a:bodyPr>
          <a:lstStyle/>
          <a:p>
            <a:pPr marL="0" indent="0">
              <a:buNone/>
            </a:pPr>
            <a:r>
              <a:rPr lang="en-US" b="1" dirty="0"/>
              <a:t>GLOBE Member            School/Institution                Country</a:t>
            </a:r>
          </a:p>
          <a:p>
            <a:pPr marL="0" indent="0">
              <a:buNone/>
            </a:pPr>
            <a:r>
              <a:rPr lang="en-US" sz="2400" dirty="0"/>
              <a:t>        </a:t>
            </a:r>
          </a:p>
          <a:p>
            <a:pPr marL="0" indent="0">
              <a:buNone/>
            </a:pPr>
            <a:r>
              <a:rPr lang="en-US" sz="2400" dirty="0"/>
              <a:t>         D. Palacios	          I.E. Enrique Lopez </a:t>
            </a:r>
            <a:r>
              <a:rPr lang="en-US" sz="2400" dirty="0" err="1"/>
              <a:t>Albujar</a:t>
            </a:r>
            <a:r>
              <a:rPr lang="en-US" sz="2400" dirty="0"/>
              <a:t>- Piura        Peru</a:t>
            </a:r>
          </a:p>
          <a:p>
            <a:pPr marL="0" indent="0">
              <a:buNone/>
            </a:pPr>
            <a:r>
              <a:rPr lang="en-US" sz="2400" dirty="0"/>
              <a:t>         I. </a:t>
            </a:r>
            <a:r>
              <a:rPr lang="en-US" sz="2400" dirty="0" err="1"/>
              <a:t>Mauad</a:t>
            </a:r>
            <a:r>
              <a:rPr lang="en-US" sz="2400" dirty="0"/>
              <a:t>                            Escola Minas Gerais                   Brazil</a:t>
            </a:r>
          </a:p>
          <a:p>
            <a:pPr marL="0" indent="0">
              <a:buNone/>
            </a:pPr>
            <a:r>
              <a:rPr lang="en-US" sz="2400" dirty="0"/>
              <a:t>         G. </a:t>
            </a:r>
            <a:r>
              <a:rPr lang="en-US" sz="2400" dirty="0" err="1"/>
              <a:t>Aikpon</a:t>
            </a:r>
            <a:r>
              <a:rPr lang="en-US" sz="2400" dirty="0"/>
              <a:t>                       University of Abomey </a:t>
            </a:r>
            <a:r>
              <a:rPr lang="en-US" sz="2400" dirty="0" err="1"/>
              <a:t>Calavi</a:t>
            </a:r>
            <a:r>
              <a:rPr lang="en-US" sz="2400" dirty="0"/>
              <a:t>          Benin</a:t>
            </a:r>
          </a:p>
          <a:p>
            <a:pPr marL="0" indent="0">
              <a:buNone/>
            </a:pPr>
            <a:r>
              <a:rPr lang="en-US" sz="2400" dirty="0"/>
              <a:t>         E. Martinez                     Columbia GLOBE V-School        Columbia</a:t>
            </a:r>
          </a:p>
          <a:p>
            <a:pPr marL="0" indent="0">
              <a:buNone/>
            </a:pPr>
            <a:r>
              <a:rPr lang="en-US" sz="2400" dirty="0"/>
              <a:t>         A. </a:t>
            </a:r>
            <a:r>
              <a:rPr lang="en-US" sz="2400" dirty="0" err="1"/>
              <a:t>Kaui</a:t>
            </a:r>
            <a:r>
              <a:rPr lang="en-US" sz="2400" dirty="0"/>
              <a:t>                        St. Scholastica Catholic School        Kenya</a:t>
            </a:r>
          </a:p>
          <a:p>
            <a:pPr marL="0" indent="0">
              <a:buNone/>
            </a:pPr>
            <a:r>
              <a:rPr lang="en-US" sz="2400" dirty="0"/>
              <a:t>         S. Moreno                           I.E. Virgen Dolorosa                  Peru</a:t>
            </a:r>
          </a:p>
        </p:txBody>
      </p:sp>
      <p:sp>
        <p:nvSpPr>
          <p:cNvPr id="3" name="Title 2">
            <a:extLst>
              <a:ext uri="{FF2B5EF4-FFF2-40B4-BE49-F238E27FC236}">
                <a16:creationId xmlns:a16="http://schemas.microsoft.com/office/drawing/2014/main" id="{25B5F6B6-830F-8241-8F9F-42CD5C8C9375}"/>
              </a:ext>
            </a:extLst>
          </p:cNvPr>
          <p:cNvSpPr>
            <a:spLocks noGrp="1"/>
          </p:cNvSpPr>
          <p:nvPr>
            <p:ph type="title"/>
          </p:nvPr>
        </p:nvSpPr>
        <p:spPr/>
        <p:txBody>
          <a:bodyPr/>
          <a:lstStyle/>
          <a:p>
            <a:pPr algn="ctr"/>
            <a:r>
              <a:rPr lang="en-US" dirty="0"/>
              <a:t>GO MHM Top Data Collectors for Past Month</a:t>
            </a:r>
          </a:p>
        </p:txBody>
      </p:sp>
    </p:spTree>
    <p:extLst>
      <p:ext uri="{BB962C8B-B14F-4D97-AF65-F5344CB8AC3E}">
        <p14:creationId xmlns:p14="http://schemas.microsoft.com/office/powerpoint/2010/main" val="1149791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9721" y="2272584"/>
            <a:ext cx="11632557" cy="4583575"/>
          </a:xfrm>
        </p:spPr>
        <p:txBody>
          <a:bodyPr>
            <a:normAutofit/>
          </a:bodyPr>
          <a:lstStyle/>
          <a:p>
            <a:r>
              <a:rPr lang="en-US" sz="2400" b="1" dirty="0">
                <a:latin typeface="Helvetica" pitchFamily="2" charset="0"/>
              </a:rPr>
              <a:t>July 14</a:t>
            </a:r>
            <a:r>
              <a:rPr lang="en-US" sz="2400" b="1" baseline="30000" dirty="0">
                <a:latin typeface="Helvetica" pitchFamily="2" charset="0"/>
              </a:rPr>
              <a:t>th</a:t>
            </a:r>
            <a:r>
              <a:rPr lang="en-US" sz="2400" b="1" dirty="0">
                <a:latin typeface="Helvetica" pitchFamily="2" charset="0"/>
              </a:rPr>
              <a:t> through 19</a:t>
            </a:r>
            <a:r>
              <a:rPr lang="en-US" sz="2400" b="1" baseline="30000" dirty="0">
                <a:latin typeface="Helvetica" pitchFamily="2" charset="0"/>
              </a:rPr>
              <a:t>th</a:t>
            </a:r>
            <a:r>
              <a:rPr lang="en-US" sz="2400" b="1" dirty="0">
                <a:latin typeface="Helvetica" pitchFamily="2" charset="0"/>
              </a:rPr>
              <a:t>: </a:t>
            </a:r>
            <a:r>
              <a:rPr lang="en-US" sz="2400" dirty="0"/>
              <a:t>Annual GLOBE meeting in Detroit</a:t>
            </a:r>
          </a:p>
          <a:p>
            <a:r>
              <a:rPr lang="en-US" sz="2400" b="1" dirty="0"/>
              <a:t>Weds., July 24th at 2 PM (ET)</a:t>
            </a:r>
          </a:p>
          <a:p>
            <a:pPr marL="0" indent="0">
              <a:buNone/>
            </a:pPr>
            <a:r>
              <a:rPr lang="en-US" sz="2400" dirty="0"/>
              <a:t>   Citizen Science webinar: “</a:t>
            </a:r>
            <a:r>
              <a:rPr lang="en-US" sz="2400" i="1" dirty="0"/>
              <a:t>How can mosquito citizen science data protect </a:t>
            </a:r>
          </a:p>
          <a:p>
            <a:pPr marL="0" indent="0">
              <a:buNone/>
            </a:pPr>
            <a:r>
              <a:rPr lang="en-US" sz="2400" i="1" dirty="0"/>
              <a:t>   communities from disease?”</a:t>
            </a:r>
          </a:p>
          <a:p>
            <a:r>
              <a:rPr lang="en-US" sz="2400" b="1" dirty="0"/>
              <a:t>Weds., August 7</a:t>
            </a:r>
            <a:r>
              <a:rPr lang="en-US" sz="2400" b="1" baseline="30000" dirty="0"/>
              <a:t>th</a:t>
            </a:r>
            <a:r>
              <a:rPr lang="en-US" sz="2400" b="1" dirty="0"/>
              <a:t>, 2019 8 PM (ET)</a:t>
            </a:r>
          </a:p>
          <a:p>
            <a:pPr marL="0" indent="0">
              <a:buNone/>
            </a:pPr>
            <a:r>
              <a:rPr lang="en-US" sz="2400" dirty="0"/>
              <a:t>   Education webinar: Around the World with MHM</a:t>
            </a:r>
          </a:p>
          <a:p>
            <a:pPr marL="0" indent="0" algn="ctr">
              <a:buNone/>
            </a:pPr>
            <a:endParaRPr lang="en-US" b="1" dirty="0"/>
          </a:p>
          <a:p>
            <a:pPr marL="0" indent="0" algn="ctr">
              <a:buNone/>
            </a:pPr>
            <a:r>
              <a:rPr lang="en-US" b="1" dirty="0"/>
              <a:t>Look for our next newsletter on July 17</a:t>
            </a:r>
            <a:r>
              <a:rPr lang="en-US" b="1" baseline="30000" dirty="0"/>
              <a:t>th</a:t>
            </a:r>
            <a:r>
              <a:rPr lang="en-US" b="1" dirty="0"/>
              <a:t>!</a:t>
            </a:r>
            <a:br>
              <a:rPr lang="en-US" dirty="0"/>
            </a:br>
            <a:endParaRPr lang="en-US" dirty="0">
              <a:latin typeface="Helvetica" pitchFamily="2" charset="0"/>
            </a:endParaRPr>
          </a:p>
          <a:p>
            <a:pPr marL="0" indent="0">
              <a:buNone/>
            </a:pPr>
            <a:endParaRPr lang="en-US" dirty="0">
              <a:latin typeface="+mn-lt"/>
            </a:endParaRPr>
          </a:p>
          <a:p>
            <a:pPr marL="0" indent="0">
              <a:buNone/>
            </a:pPr>
            <a:endParaRPr lang="en-US" dirty="0"/>
          </a:p>
          <a:p>
            <a:endParaRPr lang="en-US" dirty="0"/>
          </a:p>
          <a:p>
            <a:pPr marL="0" indent="0">
              <a:buNone/>
            </a:pPr>
            <a:endParaRPr lang="en-US" dirty="0"/>
          </a:p>
        </p:txBody>
      </p:sp>
      <p:sp>
        <p:nvSpPr>
          <p:cNvPr id="3" name="Title 2"/>
          <p:cNvSpPr>
            <a:spLocks noGrp="1"/>
          </p:cNvSpPr>
          <p:nvPr>
            <p:ph type="title"/>
          </p:nvPr>
        </p:nvSpPr>
        <p:spPr/>
        <p:txBody>
          <a:bodyPr>
            <a:normAutofit/>
          </a:bodyPr>
          <a:lstStyle/>
          <a:p>
            <a:pPr algn="ctr"/>
            <a:r>
              <a:rPr lang="en-US" dirty="0"/>
              <a:t>Upcoming Events</a:t>
            </a:r>
          </a:p>
        </p:txBody>
      </p:sp>
    </p:spTree>
    <p:extLst>
      <p:ext uri="{BB962C8B-B14F-4D97-AF65-F5344CB8AC3E}">
        <p14:creationId xmlns:p14="http://schemas.microsoft.com/office/powerpoint/2010/main" val="3155148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11EB9C-6BAC-6B44-8551-0864914456F5}"/>
              </a:ext>
            </a:extLst>
          </p:cNvPr>
          <p:cNvSpPr>
            <a:spLocks noGrp="1"/>
          </p:cNvSpPr>
          <p:nvPr>
            <p:ph idx="1"/>
          </p:nvPr>
        </p:nvSpPr>
        <p:spPr>
          <a:xfrm>
            <a:off x="419100" y="2293628"/>
            <a:ext cx="9893300" cy="4221471"/>
          </a:xfrm>
        </p:spPr>
        <p:txBody>
          <a:bodyPr>
            <a:normAutofit/>
          </a:bodyPr>
          <a:lstStyle/>
          <a:p>
            <a:r>
              <a:rPr lang="en-US" sz="3600" dirty="0">
                <a:hlinkClick r:id="rId3"/>
              </a:rPr>
              <a:t>Get on our newsletter and webinar mailing list</a:t>
            </a:r>
            <a:endParaRPr lang="en-US" sz="3600" dirty="0"/>
          </a:p>
          <a:p>
            <a:r>
              <a:rPr lang="en-US" sz="3600" dirty="0">
                <a:hlinkClick r:id="rId4"/>
              </a:rPr>
              <a:t>Visit and share our GMM webpage</a:t>
            </a:r>
            <a:endParaRPr lang="en-US" sz="3600" dirty="0"/>
          </a:p>
          <a:p>
            <a:r>
              <a:rPr lang="en-US" sz="3600" dirty="0">
                <a:hlinkClick r:id="rId5"/>
              </a:rPr>
              <a:t>Check out our archived and upcoming webinars</a:t>
            </a:r>
            <a:endParaRPr lang="en-US" sz="3600" dirty="0"/>
          </a:p>
          <a:p>
            <a:r>
              <a:rPr lang="en-US" sz="3600" dirty="0">
                <a:hlinkClick r:id="rId6"/>
              </a:rPr>
              <a:t>Be sure to try out the app and submit your data</a:t>
            </a:r>
            <a:endParaRPr lang="en-US" sz="3600" dirty="0"/>
          </a:p>
        </p:txBody>
      </p:sp>
      <p:sp>
        <p:nvSpPr>
          <p:cNvPr id="3" name="Title 2">
            <a:extLst>
              <a:ext uri="{FF2B5EF4-FFF2-40B4-BE49-F238E27FC236}">
                <a16:creationId xmlns:a16="http://schemas.microsoft.com/office/drawing/2014/main" id="{C5D0BF16-D97F-3746-B9FE-DD2DEB67FDF0}"/>
              </a:ext>
            </a:extLst>
          </p:cNvPr>
          <p:cNvSpPr>
            <a:spLocks noGrp="1"/>
          </p:cNvSpPr>
          <p:nvPr>
            <p:ph type="title"/>
          </p:nvPr>
        </p:nvSpPr>
        <p:spPr/>
        <p:txBody>
          <a:bodyPr/>
          <a:lstStyle/>
          <a:p>
            <a:pPr algn="ctr"/>
            <a:r>
              <a:rPr lang="en-US" dirty="0"/>
              <a:t>Get Involved!</a:t>
            </a:r>
          </a:p>
        </p:txBody>
      </p:sp>
      <p:pic>
        <p:nvPicPr>
          <p:cNvPr id="5" name="Picture 4">
            <a:extLst>
              <a:ext uri="{FF2B5EF4-FFF2-40B4-BE49-F238E27FC236}">
                <a16:creationId xmlns:a16="http://schemas.microsoft.com/office/drawing/2014/main" id="{8734B1FC-B51E-5941-88FC-ADB02C6514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235611">
            <a:off x="9003976" y="3419893"/>
            <a:ext cx="2583722" cy="1522470"/>
          </a:xfrm>
          <a:prstGeom prst="rect">
            <a:avLst/>
          </a:prstGeom>
        </p:spPr>
      </p:pic>
    </p:spTree>
    <p:extLst>
      <p:ext uri="{BB962C8B-B14F-4D97-AF65-F5344CB8AC3E}">
        <p14:creationId xmlns:p14="http://schemas.microsoft.com/office/powerpoint/2010/main" val="29871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Campaign connecting citizen scientists of all ages to monitor changes in the frequency, range, and distribution of potential disease vector mosquitoes </a:t>
            </a:r>
          </a:p>
          <a:p>
            <a:pPr marL="0" indent="0">
              <a:buNone/>
            </a:pPr>
            <a:endParaRPr lang="en-US" dirty="0"/>
          </a:p>
          <a:p>
            <a:r>
              <a:rPr lang="en-US" dirty="0"/>
              <a:t>Conduct research to explore how these vary in response to changes in environmental conditions</a:t>
            </a:r>
          </a:p>
          <a:p>
            <a:pPr marL="0" indent="0">
              <a:buNone/>
            </a:pPr>
            <a:endParaRPr lang="en-US" dirty="0"/>
          </a:p>
          <a:p>
            <a:r>
              <a:rPr lang="en-US" dirty="0"/>
              <a:t>Fusion of the GLOBE and the GLOBE Observer programs </a:t>
            </a:r>
          </a:p>
        </p:txBody>
      </p:sp>
      <p:sp>
        <p:nvSpPr>
          <p:cNvPr id="3" name="Title 2"/>
          <p:cNvSpPr>
            <a:spLocks noGrp="1"/>
          </p:cNvSpPr>
          <p:nvPr>
            <p:ph type="title"/>
          </p:nvPr>
        </p:nvSpPr>
        <p:spPr/>
        <p:txBody>
          <a:bodyPr/>
          <a:lstStyle/>
          <a:p>
            <a:pPr algn="ctr"/>
            <a:r>
              <a:rPr lang="en-US" dirty="0"/>
              <a:t>The GLOBE “Mission Mosquito” Campaign </a:t>
            </a:r>
          </a:p>
        </p:txBody>
      </p:sp>
      <p:sp>
        <p:nvSpPr>
          <p:cNvPr id="4" name="TextBox 3">
            <a:extLst>
              <a:ext uri="{FF2B5EF4-FFF2-40B4-BE49-F238E27FC236}">
                <a16:creationId xmlns:a16="http://schemas.microsoft.com/office/drawing/2014/main" id="{3978CA3A-3784-8748-9A27-543883AF151D}"/>
              </a:ext>
            </a:extLst>
          </p:cNvPr>
          <p:cNvSpPr txBox="1"/>
          <p:nvPr/>
        </p:nvSpPr>
        <p:spPr>
          <a:xfrm>
            <a:off x="11808823" y="0"/>
            <a:ext cx="383177" cy="369332"/>
          </a:xfrm>
          <a:prstGeom prst="rect">
            <a:avLst/>
          </a:prstGeom>
          <a:noFill/>
        </p:spPr>
        <p:txBody>
          <a:bodyPr wrap="square" rtlCol="0">
            <a:spAutoFit/>
          </a:bodyPr>
          <a:lstStyle/>
          <a:p>
            <a:r>
              <a:rPr lang="en-US" dirty="0"/>
              <a:t>D</a:t>
            </a:r>
          </a:p>
        </p:txBody>
      </p:sp>
    </p:spTree>
    <p:extLst>
      <p:ext uri="{BB962C8B-B14F-4D97-AF65-F5344CB8AC3E}">
        <p14:creationId xmlns:p14="http://schemas.microsoft.com/office/powerpoint/2010/main" val="11104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361" y="1467428"/>
            <a:ext cx="7775278" cy="731795"/>
          </a:xfrm>
        </p:spPr>
        <p:txBody>
          <a:bodyPr>
            <a:noAutofit/>
          </a:bodyPr>
          <a:lstStyle/>
          <a:p>
            <a:r>
              <a:rPr lang="en-US" sz="4400" i="1" dirty="0">
                <a:latin typeface="DIN Alternate" panose="020B0500000000000000" pitchFamily="34" charset="77"/>
              </a:rPr>
              <a:t>Mosquito Habitat Mapper </a:t>
            </a:r>
            <a:r>
              <a:rPr lang="en-US" sz="4400" dirty="0">
                <a:latin typeface="DIN Alternate" panose="020B0500000000000000" pitchFamily="34" charset="77"/>
              </a:rPr>
              <a:t>tool</a:t>
            </a:r>
          </a:p>
        </p:txBody>
      </p:sp>
      <p:pic>
        <p:nvPicPr>
          <p:cNvPr id="6" name="Picture Placeholder 5">
            <a:extLst>
              <a:ext uri="{FF2B5EF4-FFF2-40B4-BE49-F238E27FC236}">
                <a16:creationId xmlns:a16="http://schemas.microsoft.com/office/drawing/2014/main" id="{2CF453BF-3491-D841-8643-1A4C1B8DFDD0}"/>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6096000" y="2435800"/>
            <a:ext cx="5895638" cy="4146651"/>
          </a:xfrm>
        </p:spPr>
      </p:pic>
      <p:sp>
        <p:nvSpPr>
          <p:cNvPr id="4" name="Text Placeholder 3"/>
          <p:cNvSpPr>
            <a:spLocks noGrp="1"/>
          </p:cNvSpPr>
          <p:nvPr>
            <p:ph type="body" sz="half" idx="2"/>
          </p:nvPr>
        </p:nvSpPr>
        <p:spPr>
          <a:xfrm>
            <a:off x="304800" y="2357395"/>
            <a:ext cx="4930140" cy="3917675"/>
          </a:xfrm>
        </p:spPr>
        <p:txBody>
          <a:bodyPr>
            <a:noAutofit/>
          </a:bodyPr>
          <a:lstStyle/>
          <a:p>
            <a:r>
              <a:rPr lang="en-US" sz="2800" dirty="0">
                <a:latin typeface="Helvetica" pitchFamily="2" charset="0"/>
              </a:rPr>
              <a:t>Four Steps- and you don’t have to do all of them!</a:t>
            </a:r>
          </a:p>
          <a:p>
            <a:pPr marL="342900" indent="-342900">
              <a:buAutoNum type="arabicPeriod"/>
            </a:pPr>
            <a:r>
              <a:rPr lang="en-US" sz="2800" dirty="0">
                <a:latin typeface="Helvetica" pitchFamily="2" charset="0"/>
              </a:rPr>
              <a:t>Identify potential mosquito breeding habitats</a:t>
            </a:r>
          </a:p>
          <a:p>
            <a:pPr marL="342900" indent="-342900">
              <a:buAutoNum type="arabicPeriod"/>
            </a:pPr>
            <a:r>
              <a:rPr lang="en-US" sz="2800" dirty="0">
                <a:latin typeface="Helvetica" pitchFamily="2" charset="0"/>
              </a:rPr>
              <a:t>Sample and Count</a:t>
            </a:r>
          </a:p>
          <a:p>
            <a:pPr marL="342900" indent="-342900">
              <a:buAutoNum type="arabicPeriod"/>
            </a:pPr>
            <a:r>
              <a:rPr lang="en-US" sz="2800" dirty="0">
                <a:latin typeface="Helvetica" pitchFamily="2" charset="0"/>
              </a:rPr>
              <a:t>Photograph and Identify Species of Larvae</a:t>
            </a:r>
          </a:p>
          <a:p>
            <a:pPr marL="342900" indent="-342900">
              <a:buAutoNum type="arabicPeriod"/>
            </a:pPr>
            <a:r>
              <a:rPr lang="en-US" sz="2800" dirty="0">
                <a:latin typeface="Helvetica" pitchFamily="2" charset="0"/>
              </a:rPr>
              <a:t>Eliminate breeding site</a:t>
            </a:r>
          </a:p>
        </p:txBody>
      </p:sp>
      <p:sp>
        <p:nvSpPr>
          <p:cNvPr id="5" name="TextBox 4">
            <a:extLst>
              <a:ext uri="{FF2B5EF4-FFF2-40B4-BE49-F238E27FC236}">
                <a16:creationId xmlns:a16="http://schemas.microsoft.com/office/drawing/2014/main" id="{BD2B6185-AABB-3C40-AB5F-C65A56B9E8DF}"/>
              </a:ext>
            </a:extLst>
          </p:cNvPr>
          <p:cNvSpPr txBox="1"/>
          <p:nvPr/>
        </p:nvSpPr>
        <p:spPr>
          <a:xfrm>
            <a:off x="11808823" y="0"/>
            <a:ext cx="383177" cy="369332"/>
          </a:xfrm>
          <a:prstGeom prst="rect">
            <a:avLst/>
          </a:prstGeom>
          <a:noFill/>
        </p:spPr>
        <p:txBody>
          <a:bodyPr wrap="square" rtlCol="0">
            <a:spAutoFit/>
          </a:bodyPr>
          <a:lstStyle/>
          <a:p>
            <a:r>
              <a:rPr lang="en-US" dirty="0"/>
              <a:t>D</a:t>
            </a:r>
          </a:p>
        </p:txBody>
      </p:sp>
    </p:spTree>
    <p:extLst>
      <p:ext uri="{BB962C8B-B14F-4D97-AF65-F5344CB8AC3E}">
        <p14:creationId xmlns:p14="http://schemas.microsoft.com/office/powerpoint/2010/main" val="3536476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1F1AB9-219B-BA41-BEEE-E1F3FFF5DE84}"/>
              </a:ext>
            </a:extLst>
          </p:cNvPr>
          <p:cNvSpPr>
            <a:spLocks noGrp="1"/>
          </p:cNvSpPr>
          <p:nvPr>
            <p:ph idx="1"/>
          </p:nvPr>
        </p:nvSpPr>
        <p:spPr>
          <a:xfrm>
            <a:off x="838200" y="2434281"/>
            <a:ext cx="10515600" cy="3585519"/>
          </a:xfrm>
        </p:spPr>
        <p:txBody>
          <a:bodyPr/>
          <a:lstStyle/>
          <a:p>
            <a:r>
              <a:rPr lang="en-US" dirty="0"/>
              <a:t>Be sure to take data even when it is inactive mosquito season!</a:t>
            </a:r>
          </a:p>
          <a:p>
            <a:endParaRPr lang="en-US" dirty="0"/>
          </a:p>
        </p:txBody>
      </p:sp>
      <p:sp>
        <p:nvSpPr>
          <p:cNvPr id="3" name="Title 2">
            <a:extLst>
              <a:ext uri="{FF2B5EF4-FFF2-40B4-BE49-F238E27FC236}">
                <a16:creationId xmlns:a16="http://schemas.microsoft.com/office/drawing/2014/main" id="{25B5F6B6-830F-8241-8F9F-42CD5C8C9375}"/>
              </a:ext>
            </a:extLst>
          </p:cNvPr>
          <p:cNvSpPr>
            <a:spLocks noGrp="1"/>
          </p:cNvSpPr>
          <p:nvPr>
            <p:ph type="title"/>
          </p:nvPr>
        </p:nvSpPr>
        <p:spPr/>
        <p:txBody>
          <a:bodyPr/>
          <a:lstStyle/>
          <a:p>
            <a:r>
              <a:rPr lang="en-US" dirty="0"/>
              <a:t>A few tips and tricks:</a:t>
            </a:r>
          </a:p>
        </p:txBody>
      </p:sp>
      <p:pic>
        <p:nvPicPr>
          <p:cNvPr id="5" name="Picture 4">
            <a:extLst>
              <a:ext uri="{FF2B5EF4-FFF2-40B4-BE49-F238E27FC236}">
                <a16:creationId xmlns:a16="http://schemas.microsoft.com/office/drawing/2014/main" id="{9897FBA9-50F4-7147-96B7-0FF3C29BD2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0387" y="3081969"/>
            <a:ext cx="2011892" cy="2682523"/>
          </a:xfrm>
          <a:prstGeom prst="rect">
            <a:avLst/>
          </a:prstGeom>
        </p:spPr>
      </p:pic>
      <p:pic>
        <p:nvPicPr>
          <p:cNvPr id="7" name="Picture 6">
            <a:extLst>
              <a:ext uri="{FF2B5EF4-FFF2-40B4-BE49-F238E27FC236}">
                <a16:creationId xmlns:a16="http://schemas.microsoft.com/office/drawing/2014/main" id="{2097A90B-0AA8-A445-BEB3-97A86A5C89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978" y="3081969"/>
            <a:ext cx="2011892" cy="2682523"/>
          </a:xfrm>
          <a:prstGeom prst="rect">
            <a:avLst/>
          </a:prstGeom>
        </p:spPr>
      </p:pic>
      <p:pic>
        <p:nvPicPr>
          <p:cNvPr id="9" name="Picture 8">
            <a:extLst>
              <a:ext uri="{FF2B5EF4-FFF2-40B4-BE49-F238E27FC236}">
                <a16:creationId xmlns:a16="http://schemas.microsoft.com/office/drawing/2014/main" id="{95DBA5F1-E95D-F142-8B49-17D2752B61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5569" y="3081969"/>
            <a:ext cx="2011892" cy="2682523"/>
          </a:xfrm>
          <a:prstGeom prst="rect">
            <a:avLst/>
          </a:prstGeom>
        </p:spPr>
      </p:pic>
      <p:pic>
        <p:nvPicPr>
          <p:cNvPr id="11" name="Picture 10">
            <a:extLst>
              <a:ext uri="{FF2B5EF4-FFF2-40B4-BE49-F238E27FC236}">
                <a16:creationId xmlns:a16="http://schemas.microsoft.com/office/drawing/2014/main" id="{E3064B68-E718-474A-AD3A-7D3DC99004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7943" y="3057743"/>
            <a:ext cx="2011892" cy="2682523"/>
          </a:xfrm>
          <a:prstGeom prst="rect">
            <a:avLst/>
          </a:prstGeom>
        </p:spPr>
      </p:pic>
      <p:sp>
        <p:nvSpPr>
          <p:cNvPr id="4" name="TextBox 3">
            <a:extLst>
              <a:ext uri="{FF2B5EF4-FFF2-40B4-BE49-F238E27FC236}">
                <a16:creationId xmlns:a16="http://schemas.microsoft.com/office/drawing/2014/main" id="{1BF9F6D2-2E25-6245-BC16-8F0F8AED6B20}"/>
              </a:ext>
            </a:extLst>
          </p:cNvPr>
          <p:cNvSpPr txBox="1"/>
          <p:nvPr/>
        </p:nvSpPr>
        <p:spPr>
          <a:xfrm>
            <a:off x="5041900" y="6135181"/>
            <a:ext cx="1530227" cy="276999"/>
          </a:xfrm>
          <a:prstGeom prst="rect">
            <a:avLst/>
          </a:prstGeom>
          <a:noFill/>
        </p:spPr>
        <p:txBody>
          <a:bodyPr wrap="none" rtlCol="0">
            <a:spAutoFit/>
          </a:bodyPr>
          <a:lstStyle/>
          <a:p>
            <a:r>
              <a:rPr lang="en-US" sz="1200" i="1" dirty="0"/>
              <a:t>Image credits: Janney</a:t>
            </a:r>
          </a:p>
        </p:txBody>
      </p:sp>
    </p:spTree>
    <p:extLst>
      <p:ext uri="{BB962C8B-B14F-4D97-AF65-F5344CB8AC3E}">
        <p14:creationId xmlns:p14="http://schemas.microsoft.com/office/powerpoint/2010/main" val="1500235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1D25C28-ECD5-1F4D-9467-0136C69B3D5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19519" y="2325373"/>
            <a:ext cx="2209885" cy="3930650"/>
          </a:xfrm>
        </p:spPr>
      </p:pic>
      <p:sp>
        <p:nvSpPr>
          <p:cNvPr id="2" name="Title 1"/>
          <p:cNvSpPr>
            <a:spLocks noGrp="1"/>
          </p:cNvSpPr>
          <p:nvPr>
            <p:ph type="title"/>
          </p:nvPr>
        </p:nvSpPr>
        <p:spPr/>
        <p:txBody>
          <a:bodyPr/>
          <a:lstStyle/>
          <a:p>
            <a:pPr algn="ctr"/>
            <a:r>
              <a:rPr lang="en-US" dirty="0"/>
              <a:t>Remember to submit your data!</a:t>
            </a:r>
          </a:p>
        </p:txBody>
      </p:sp>
      <p:pic>
        <p:nvPicPr>
          <p:cNvPr id="8" name="Picture 7">
            <a:extLst>
              <a:ext uri="{FF2B5EF4-FFF2-40B4-BE49-F238E27FC236}">
                <a16:creationId xmlns:a16="http://schemas.microsoft.com/office/drawing/2014/main" id="{8D69FFD1-B1E1-804E-AC36-E8EFA4FC86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231" y="2293626"/>
            <a:ext cx="2209886" cy="3930651"/>
          </a:xfrm>
          <a:prstGeom prst="rect">
            <a:avLst/>
          </a:prstGeom>
        </p:spPr>
      </p:pic>
      <p:pic>
        <p:nvPicPr>
          <p:cNvPr id="10" name="Picture 9">
            <a:extLst>
              <a:ext uri="{FF2B5EF4-FFF2-40B4-BE49-F238E27FC236}">
                <a16:creationId xmlns:a16="http://schemas.microsoft.com/office/drawing/2014/main" id="{B872AEE6-9EC6-0140-8F57-B849C2222B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7806" y="2293626"/>
            <a:ext cx="2209886" cy="3930651"/>
          </a:xfrm>
          <a:prstGeom prst="rect">
            <a:avLst/>
          </a:prstGeom>
        </p:spPr>
      </p:pic>
      <p:pic>
        <p:nvPicPr>
          <p:cNvPr id="12" name="Picture 11">
            <a:extLst>
              <a:ext uri="{FF2B5EF4-FFF2-40B4-BE49-F238E27FC236}">
                <a16:creationId xmlns:a16="http://schemas.microsoft.com/office/drawing/2014/main" id="{8B60A44A-A940-6144-AD90-1D8BD0F24C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0644" y="2293624"/>
            <a:ext cx="2209887" cy="3930653"/>
          </a:xfrm>
          <a:prstGeom prst="rect">
            <a:avLst/>
          </a:prstGeom>
        </p:spPr>
      </p:pic>
      <p:pic>
        <p:nvPicPr>
          <p:cNvPr id="14" name="Picture 13">
            <a:extLst>
              <a:ext uri="{FF2B5EF4-FFF2-40B4-BE49-F238E27FC236}">
                <a16:creationId xmlns:a16="http://schemas.microsoft.com/office/drawing/2014/main" id="{4D1B1EF6-17FD-6642-960F-ED142CACC3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8732" y="2293624"/>
            <a:ext cx="2209887" cy="3930653"/>
          </a:xfrm>
          <a:prstGeom prst="rect">
            <a:avLst/>
          </a:prstGeom>
        </p:spPr>
      </p:pic>
    </p:spTree>
    <p:extLst>
      <p:ext uri="{BB962C8B-B14F-4D97-AF65-F5344CB8AC3E}">
        <p14:creationId xmlns:p14="http://schemas.microsoft.com/office/powerpoint/2010/main" val="2132791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A94F5F-F5CF-8249-BA08-AB29B131EF60}"/>
              </a:ext>
            </a:extLst>
          </p:cNvPr>
          <p:cNvSpPr txBox="1"/>
          <p:nvPr/>
        </p:nvSpPr>
        <p:spPr>
          <a:xfrm>
            <a:off x="6896100" y="2827029"/>
            <a:ext cx="5118100" cy="2246769"/>
          </a:xfrm>
          <a:prstGeom prst="rect">
            <a:avLst/>
          </a:prstGeom>
          <a:noFill/>
        </p:spPr>
        <p:txBody>
          <a:bodyPr wrap="square" rtlCol="0">
            <a:spAutoFit/>
          </a:bodyPr>
          <a:lstStyle/>
          <a:p>
            <a:r>
              <a:rPr lang="en-US" sz="2800" b="1" dirty="0">
                <a:latin typeface="Helvetica" pitchFamily="2" charset="0"/>
              </a:rPr>
              <a:t>Data Counts as of 7/8/2019</a:t>
            </a:r>
          </a:p>
          <a:p>
            <a:endParaRPr lang="en-US" sz="2800" b="1" dirty="0">
              <a:latin typeface="Helvetica" pitchFamily="2" charset="0"/>
            </a:endParaRPr>
          </a:p>
          <a:p>
            <a:r>
              <a:rPr lang="en-US" sz="2800" b="1" dirty="0">
                <a:latin typeface="Helvetica" pitchFamily="2" charset="0"/>
              </a:rPr>
              <a:t>Total number of observations: 13,951</a:t>
            </a:r>
          </a:p>
          <a:p>
            <a:endParaRPr lang="en-US" sz="2800" b="1" dirty="0">
              <a:latin typeface="Helvetica" pitchFamily="2" charset="0"/>
            </a:endParaRPr>
          </a:p>
        </p:txBody>
      </p:sp>
      <p:sp>
        <p:nvSpPr>
          <p:cNvPr id="3" name="TextBox 2">
            <a:extLst>
              <a:ext uri="{FF2B5EF4-FFF2-40B4-BE49-F238E27FC236}">
                <a16:creationId xmlns:a16="http://schemas.microsoft.com/office/drawing/2014/main" id="{3B0809E0-E59E-6F4C-AAC0-03C3D916FC1E}"/>
              </a:ext>
            </a:extLst>
          </p:cNvPr>
          <p:cNvSpPr txBox="1"/>
          <p:nvPr/>
        </p:nvSpPr>
        <p:spPr>
          <a:xfrm>
            <a:off x="1085850" y="1447800"/>
            <a:ext cx="10020300" cy="646331"/>
          </a:xfrm>
          <a:prstGeom prst="rect">
            <a:avLst/>
          </a:prstGeom>
          <a:noFill/>
        </p:spPr>
        <p:txBody>
          <a:bodyPr wrap="square" rtlCol="0">
            <a:spAutoFit/>
          </a:bodyPr>
          <a:lstStyle/>
          <a:p>
            <a:pPr algn="ctr"/>
            <a:r>
              <a:rPr lang="en-US" sz="3600" b="1" dirty="0">
                <a:solidFill>
                  <a:srgbClr val="C00000"/>
                </a:solidFill>
                <a:latin typeface="DIN Alternate" panose="020B0500000000000000" pitchFamily="34" charset="77"/>
              </a:rPr>
              <a:t>Rocking with Collecting and Submitting MHM Data!!</a:t>
            </a:r>
          </a:p>
        </p:txBody>
      </p:sp>
      <p:pic>
        <p:nvPicPr>
          <p:cNvPr id="2" name="Picture 1">
            <a:extLst>
              <a:ext uri="{FF2B5EF4-FFF2-40B4-BE49-F238E27FC236}">
                <a16:creationId xmlns:a16="http://schemas.microsoft.com/office/drawing/2014/main" id="{A6F100FE-4353-2749-AE6D-5114DE484E8E}"/>
              </a:ext>
            </a:extLst>
          </p:cNvPr>
          <p:cNvPicPr>
            <a:picLocks noChangeAspect="1"/>
          </p:cNvPicPr>
          <p:nvPr/>
        </p:nvPicPr>
        <p:blipFill>
          <a:blip r:embed="rId2"/>
          <a:stretch>
            <a:fillRect/>
          </a:stretch>
        </p:blipFill>
        <p:spPr>
          <a:xfrm>
            <a:off x="621792" y="2298604"/>
            <a:ext cx="6181344" cy="4281266"/>
          </a:xfrm>
          <a:prstGeom prst="rect">
            <a:avLst/>
          </a:prstGeom>
        </p:spPr>
      </p:pic>
    </p:spTree>
    <p:extLst>
      <p:ext uri="{BB962C8B-B14F-4D97-AF65-F5344CB8AC3E}">
        <p14:creationId xmlns:p14="http://schemas.microsoft.com/office/powerpoint/2010/main" val="2889992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441E-BDF0-044F-85A3-FAA8B6B976DC}"/>
              </a:ext>
            </a:extLst>
          </p:cNvPr>
          <p:cNvSpPr>
            <a:spLocks noGrp="1"/>
          </p:cNvSpPr>
          <p:nvPr>
            <p:ph type="title"/>
          </p:nvPr>
        </p:nvSpPr>
        <p:spPr/>
        <p:txBody>
          <a:bodyPr/>
          <a:lstStyle/>
          <a:p>
            <a:pPr algn="ctr"/>
            <a:r>
              <a:rPr lang="en-US" dirty="0"/>
              <a:t>NASA Earth observing satellites</a:t>
            </a:r>
          </a:p>
        </p:txBody>
      </p:sp>
      <p:pic>
        <p:nvPicPr>
          <p:cNvPr id="5" name="Content Placeholder 4">
            <a:extLst>
              <a:ext uri="{FF2B5EF4-FFF2-40B4-BE49-F238E27FC236}">
                <a16:creationId xmlns:a16="http://schemas.microsoft.com/office/drawing/2014/main" id="{F8ADDA7B-2823-8A45-9963-B576E6D13820}"/>
              </a:ext>
            </a:extLst>
          </p:cNvPr>
          <p:cNvPicPr>
            <a:picLocks noGrp="1" noChangeAspect="1"/>
          </p:cNvPicPr>
          <p:nvPr>
            <p:ph idx="1"/>
          </p:nvPr>
        </p:nvPicPr>
        <p:blipFill>
          <a:blip r:embed="rId2"/>
          <a:stretch>
            <a:fillRect/>
          </a:stretch>
        </p:blipFill>
        <p:spPr>
          <a:xfrm>
            <a:off x="2596905" y="2433638"/>
            <a:ext cx="6998189" cy="3930650"/>
          </a:xfrm>
        </p:spPr>
      </p:pic>
    </p:spTree>
    <p:extLst>
      <p:ext uri="{BB962C8B-B14F-4D97-AF65-F5344CB8AC3E}">
        <p14:creationId xmlns:p14="http://schemas.microsoft.com/office/powerpoint/2010/main" val="2746988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8B67A8-7226-3845-9BC1-543841FB891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98736" y="2206751"/>
            <a:ext cx="7810896" cy="4393629"/>
          </a:xfrm>
        </p:spPr>
      </p:pic>
      <p:sp>
        <p:nvSpPr>
          <p:cNvPr id="3" name="Title 2">
            <a:extLst>
              <a:ext uri="{FF2B5EF4-FFF2-40B4-BE49-F238E27FC236}">
                <a16:creationId xmlns:a16="http://schemas.microsoft.com/office/drawing/2014/main" id="{9677FBE3-34CE-A942-A6E0-4B4D2F1C5BD9}"/>
              </a:ext>
            </a:extLst>
          </p:cNvPr>
          <p:cNvSpPr>
            <a:spLocks noGrp="1"/>
          </p:cNvSpPr>
          <p:nvPr>
            <p:ph type="title"/>
          </p:nvPr>
        </p:nvSpPr>
        <p:spPr/>
        <p:txBody>
          <a:bodyPr>
            <a:normAutofit fontScale="90000"/>
          </a:bodyPr>
          <a:lstStyle/>
          <a:p>
            <a:r>
              <a:rPr lang="en-US" dirty="0"/>
              <a:t>Using NASA EOS data for disease applications</a:t>
            </a:r>
          </a:p>
        </p:txBody>
      </p:sp>
    </p:spTree>
    <p:extLst>
      <p:ext uri="{BB962C8B-B14F-4D97-AF65-F5344CB8AC3E}">
        <p14:creationId xmlns:p14="http://schemas.microsoft.com/office/powerpoint/2010/main" val="29481793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1422</TotalTime>
  <Words>992</Words>
  <Application>Microsoft Macintosh PowerPoint</Application>
  <PresentationFormat>Widescreen</PresentationFormat>
  <Paragraphs>136</Paragraphs>
  <Slides>28</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Cambria Math</vt:lpstr>
      <vt:lpstr>DIN Alternate</vt:lpstr>
      <vt:lpstr>Helvetica</vt:lpstr>
      <vt:lpstr>Office Theme</vt:lpstr>
      <vt:lpstr>Custom Design</vt:lpstr>
      <vt:lpstr>  Education Webinar # 9 Using NASA Observations for Mosquito-borne Disease Applications </vt:lpstr>
      <vt:lpstr>Today’s Agenda</vt:lpstr>
      <vt:lpstr>The GLOBE “Mission Mosquito” Campaign </vt:lpstr>
      <vt:lpstr>Mosquito Habitat Mapper tool</vt:lpstr>
      <vt:lpstr>A few tips and tricks:</vt:lpstr>
      <vt:lpstr>Remember to submit your data!</vt:lpstr>
      <vt:lpstr>PowerPoint Presentation</vt:lpstr>
      <vt:lpstr>NASA Earth observing satellites</vt:lpstr>
      <vt:lpstr>Using NASA EOS data for disease applications</vt:lpstr>
      <vt:lpstr>Dr. Ben Zaitchik</vt:lpstr>
      <vt:lpstr>Case Study: Malaria in Loreto region of Peru</vt:lpstr>
      <vt:lpstr>PowerPoint Presentation</vt:lpstr>
      <vt:lpstr>NASA Earth observing data sets</vt:lpstr>
      <vt:lpstr>Giovanni</vt:lpstr>
      <vt:lpstr>Getting the Monthly Precipitation </vt:lpstr>
      <vt:lpstr>PowerPoint Presentation</vt:lpstr>
      <vt:lpstr>Click green button- “Plot Data”</vt:lpstr>
      <vt:lpstr>Click on “Downloads” on far left</vt:lpstr>
      <vt:lpstr>NASA Worldview</vt:lpstr>
      <vt:lpstr>Setting Up Worldview</vt:lpstr>
      <vt:lpstr>Set the location of interest: near Loreto, Peru</vt:lpstr>
      <vt:lpstr>Add Temperature layer</vt:lpstr>
      <vt:lpstr>Add relative humidity layer</vt:lpstr>
      <vt:lpstr>More Training Resources</vt:lpstr>
      <vt:lpstr>Additional related resources</vt:lpstr>
      <vt:lpstr>GO MHM Top Data Collectors for Past Month</vt:lpstr>
      <vt:lpstr>Upcoming Events</vt:lpstr>
      <vt:lpstr>Get Involved!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Heather Mortimer</dc:creator>
  <cp:keywords/>
  <dc:description/>
  <cp:lastModifiedBy>Cassie Soeffing</cp:lastModifiedBy>
  <cp:revision>88</cp:revision>
  <dcterms:created xsi:type="dcterms:W3CDTF">2018-10-04T12:42:23Z</dcterms:created>
  <dcterms:modified xsi:type="dcterms:W3CDTF">2019-07-09T19:03:02Z</dcterms:modified>
  <cp:category/>
</cp:coreProperties>
</file>