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</p:sldMasterIdLst>
  <p:notesMasterIdLst>
    <p:notesMasterId r:id="rId28"/>
  </p:notesMasterIdLst>
  <p:sldIdLst>
    <p:sldId id="257" r:id="rId2"/>
    <p:sldId id="258" r:id="rId3"/>
    <p:sldId id="263" r:id="rId4"/>
    <p:sldId id="349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50" r:id="rId17"/>
    <p:sldId id="378" r:id="rId18"/>
    <p:sldId id="351" r:id="rId19"/>
    <p:sldId id="352" r:id="rId20"/>
    <p:sldId id="353" r:id="rId21"/>
    <p:sldId id="379" r:id="rId22"/>
    <p:sldId id="354" r:id="rId23"/>
    <p:sldId id="366" r:id="rId24"/>
    <p:sldId id="358" r:id="rId25"/>
    <p:sldId id="365" r:id="rId26"/>
    <p:sldId id="357" r:id="rId27"/>
  </p:sldIdLst>
  <p:sldSz cx="9144000" cy="5143500" type="screen16x9"/>
  <p:notesSz cx="6858000" cy="9144000"/>
  <p:embeddedFontLst>
    <p:embeddedFont>
      <p:font typeface="DIN Alternate" panose="020B0500000000000000" pitchFamily="34" charset="77"/>
      <p:bold r:id="rId29"/>
    </p:embeddedFon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Oswald" pitchFamily="2" charset="77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84235"/>
  </p:normalViewPr>
  <p:slideViewPr>
    <p:cSldViewPr snapToGrid="0">
      <p:cViewPr varScale="1">
        <p:scale>
          <a:sx n="118" d="100"/>
          <a:sy n="118" d="100"/>
        </p:scale>
        <p:origin x="131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4/eLife.08347.00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4/eLife.08347.001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e77db2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e77db2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3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40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3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5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https://doi.org/10.7554/eLife.08347.001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Kraemer et al. 2015  </a:t>
            </a:r>
            <a:r>
              <a:rPr lang="en-US" dirty="0" err="1"/>
              <a:t>eLife</a:t>
            </a:r>
            <a:r>
              <a:rPr lang="en-US" dirty="0"/>
              <a:t> 2015;4:e08347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7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https://doi.org/10.7554/eLife.08347.001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Kraemer et al. 2015  </a:t>
            </a:r>
            <a:r>
              <a:rPr lang="en-US" dirty="0" err="1"/>
              <a:t>eLife</a:t>
            </a:r>
            <a:r>
              <a:rPr lang="en-US" dirty="0"/>
              <a:t> 2015;4:e08347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9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Image credit: Rusty Low, FIOCRUZ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Really a different ball game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Bednets</a:t>
            </a:r>
            <a:r>
              <a:rPr lang="en-US" b="1" dirty="0"/>
              <a:t>, useful for malaria, doesn’t’ work as they are day time biters. </a:t>
            </a:r>
            <a:r>
              <a:rPr lang="en-US" b="1" dirty="0" err="1"/>
              <a:t>Larvacides</a:t>
            </a:r>
            <a:r>
              <a:rPr lang="en-US" b="1" dirty="0"/>
              <a:t> are not easily deployed because they preferentially lay their eggs in manufactured containers as small as a bottle cap. Fogging at night doesn’t work well because they are active during the day,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22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15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b0d5de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b0d5de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6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3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7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NACCHO Report: Shifting Our Approach to Mosquito Control Capabilities in the U.S.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Established a baseline of the landscape of local vector control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7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4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8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7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A7EE15-8DA5-884D-A6D0-E4E412A7BE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s Dark" type="tx">
  <p:cSld name="TITLE_AND_BODY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Cover Dark">
  <p:cSld name="TITLE_AND_BODY_2_1">
    <p:bg>
      <p:bgPr>
        <a:solidFill>
          <a:schemeClr val="accent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Cover Black">
  <p:cSld name="TITLE_AND_BODY_1_2_1">
    <p:bg>
      <p:bgPr>
        <a:solidFill>
          <a:srgbClr val="0000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>
                <a:solidFill>
                  <a:schemeClr val="accent5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accent5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accent5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3FA647C6-B5EA-4C43-8D12-933AC94BBEB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309" y="4568874"/>
            <a:ext cx="961767" cy="41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Cover White">
  <p:cSld name="TITLE_AND_BODY_1_1_2_1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Cover Light">
  <p:cSld name="TITLE_AND_BODY_1_1_1_1_1">
    <p:bg>
      <p:bgPr>
        <a:solidFill>
          <a:schemeClr val="accent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s Title">
  <p:cSld name="TITLE_1_1_1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l="845" r="855"/>
          <a:stretch/>
        </p:blipFill>
        <p:spPr>
          <a:xfrm rot="10800000" flipH="1">
            <a:off x="0" y="2743200"/>
            <a:ext cx="9144002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>
            <a:spLocks noGrp="1"/>
          </p:cNvSpPr>
          <p:nvPr>
            <p:ph type="ctrTitle"/>
          </p:nvPr>
        </p:nvSpPr>
        <p:spPr>
          <a:xfrm>
            <a:off x="2947000" y="3905900"/>
            <a:ext cx="66360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66360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50" y="4032275"/>
            <a:ext cx="2268574" cy="8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s Dark">
  <p:cSld name="TITLE_AND_BODY_2_1_1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s Black">
  <p:cSld name="TITLE_AND_BODY_1_2_1_1">
    <p:bg>
      <p:bgPr>
        <a:solidFill>
          <a:srgbClr val="00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s White">
  <p:cSld name="TITLE_AND_BODY_1_1_2_1_1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>
                <a:solidFill>
                  <a:schemeClr val="accent4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s Light">
  <p:cSld name="TITLE_AND_BODY_1_1_2_1_1_2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E Title">
  <p:cSld name="TITLE_1_1_1_1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2"/>
          <p:cNvPicPr preferRelativeResize="0"/>
          <p:nvPr/>
        </p:nvPicPr>
        <p:blipFill rotWithShape="1">
          <a:blip r:embed="rId2">
            <a:alphaModFix/>
          </a:blip>
          <a:srcRect l="806" r="806"/>
          <a:stretch/>
        </p:blipFill>
        <p:spPr>
          <a:xfrm rot="10800000" flipH="1">
            <a:off x="0" y="2743201"/>
            <a:ext cx="9144003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>
            <a:spLocks noGrp="1"/>
          </p:cNvSpPr>
          <p:nvPr>
            <p:ph type="ctrTitle"/>
          </p:nvPr>
        </p:nvSpPr>
        <p:spPr>
          <a:xfrm>
            <a:off x="2947000" y="3905900"/>
            <a:ext cx="66360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66360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92" name="Google Shape;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25" y="3473425"/>
            <a:ext cx="1593624" cy="14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s Black">
  <p:cSld name="TITLE_AND_BODY_1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 Title">
  <p:cSld name="TITLE_1_1_1_1_1">
    <p:bg>
      <p:bgPr>
        <a:noFill/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 l="806" r="806"/>
          <a:stretch/>
        </p:blipFill>
        <p:spPr>
          <a:xfrm rot="10800000" flipH="1">
            <a:off x="0" y="2743201"/>
            <a:ext cx="9144003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3"/>
          <p:cNvSpPr txBox="1">
            <a:spLocks noGrp="1"/>
          </p:cNvSpPr>
          <p:nvPr>
            <p:ph type="ctrTitle"/>
          </p:nvPr>
        </p:nvSpPr>
        <p:spPr>
          <a:xfrm>
            <a:off x="2947000" y="3905900"/>
            <a:ext cx="66360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66360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97" name="Google Shape;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25" y="3905900"/>
            <a:ext cx="2394162" cy="10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E Dark">
  <p:cSld name="TITLE_AND_BODY_2_1_1_1">
    <p:bg>
      <p:bgPr>
        <a:solidFill>
          <a:srgbClr val="1D2E3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E Black">
  <p:cSld name="TITLE_AND_BODY_1_2_1_1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BE White">
  <p:cSld name="TITLE_AND_BODY_1_1_2_1_1_1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2800"/>
              <a:buNone/>
              <a:defRPr>
                <a:solidFill>
                  <a:srgbClr val="1D2E3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D2E38"/>
              </a:buClr>
              <a:buSzPts val="1800"/>
              <a:buChar char="●"/>
              <a:defRPr>
                <a:solidFill>
                  <a:srgbClr val="1D2E38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○"/>
              <a:defRPr>
                <a:solidFill>
                  <a:srgbClr val="1D2E38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■"/>
              <a:defRPr>
                <a:solidFill>
                  <a:srgbClr val="1D2E38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●"/>
              <a:defRPr>
                <a:solidFill>
                  <a:srgbClr val="1D2E38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○"/>
              <a:defRPr>
                <a:solidFill>
                  <a:srgbClr val="1D2E38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■"/>
              <a:defRPr>
                <a:solidFill>
                  <a:srgbClr val="1D2E38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●"/>
              <a:defRPr>
                <a:solidFill>
                  <a:srgbClr val="1D2E38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D2E38"/>
              </a:buClr>
              <a:buSzPts val="1400"/>
              <a:buChar char="○"/>
              <a:defRPr>
                <a:solidFill>
                  <a:srgbClr val="1D2E38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D2E38"/>
              </a:buClr>
              <a:buSzPts val="1400"/>
              <a:buChar char="■"/>
              <a:defRPr>
                <a:solidFill>
                  <a:srgbClr val="1D2E3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C1A-51CA-864C-B89C-233E0294E3D1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FC27-1501-BB4F-A2D3-AD9C5D4E5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0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s White">
  <p:cSld name="TITLE_AND_BODY_1_1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s Light">
  <p:cSld name="TITLE_AND_BODY_1_1_1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quitoes Title">
  <p:cSld name="TITLE_1">
    <p:bg>
      <p:bgPr>
        <a:noFill/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743200"/>
            <a:ext cx="9144002" cy="28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2947000" y="3905900"/>
            <a:ext cx="66360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66360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93" y="4007876"/>
            <a:ext cx="2035681" cy="9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quitoes Dark">
  <p:cSld name="TITLE_AND_BODY_2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Google Shape;32;p7">
            <a:extLst>
              <a:ext uri="{FF2B5EF4-FFF2-40B4-BE49-F238E27FC236}">
                <a16:creationId xmlns:a16="http://schemas.microsoft.com/office/drawing/2014/main" id="{06769D2C-C41D-774A-AF05-F5FC5190E1D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309" y="4568874"/>
            <a:ext cx="961767" cy="41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s White" preserve="1">
  <p:cSld name="1_Clouds Whit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tx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46B925D1-6195-0F46-AD94-7FABEA729185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309" y="4568874"/>
            <a:ext cx="961767" cy="41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553A0-BA05-E043-96E6-BB0D52519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309" y="4535404"/>
            <a:ext cx="771211" cy="5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squitoes Black">
  <p:cSld name="TITLE_AND_BODY_1_2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5" name="Google Shape;32;p7">
            <a:extLst>
              <a:ext uri="{FF2B5EF4-FFF2-40B4-BE49-F238E27FC236}">
                <a16:creationId xmlns:a16="http://schemas.microsoft.com/office/drawing/2014/main" id="{BC3E4F8D-472F-D54C-AFA5-1B3BD22BC49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309" y="4568874"/>
            <a:ext cx="961767" cy="417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nd Cover Title">
  <p:cSld name="TITLE_1_1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2"/>
          <p:cNvPicPr preferRelativeResize="0"/>
          <p:nvPr/>
        </p:nvPicPr>
        <p:blipFill rotWithShape="1">
          <a:blip r:embed="rId2">
            <a:alphaModFix/>
          </a:blip>
          <a:srcRect l="806" r="806"/>
          <a:stretch/>
        </p:blipFill>
        <p:spPr>
          <a:xfrm rot="10800000" flipH="1">
            <a:off x="0" y="2743200"/>
            <a:ext cx="9144003" cy="28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2947000" y="3905900"/>
            <a:ext cx="6636000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66360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swald"/>
              <a:buNone/>
              <a:defRPr sz="24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2" name="Google Shape;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37" y="4045188"/>
            <a:ext cx="2606513" cy="5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"/>
              <a:buNone/>
              <a:defRPr sz="2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Char char="●"/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●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Char char="○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Helvetica Neue"/>
              <a:buChar char="■"/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5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Rusty_low@strategies.org" TargetMode="Externa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ctrTitle"/>
          </p:nvPr>
        </p:nvSpPr>
        <p:spPr>
          <a:xfrm>
            <a:off x="1598968" y="945884"/>
            <a:ext cx="6838022" cy="8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bg2"/>
                </a:solidFill>
                <a:latin typeface="DIN Alternate" panose="020B0500000000000000" pitchFamily="34" charset="77"/>
              </a:rPr>
              <a:t>GLOBE Mission Mosquito presents</a:t>
            </a:r>
            <a:br>
              <a:rPr lang="en-US" b="1" dirty="0">
                <a:solidFill>
                  <a:schemeClr val="bg2"/>
                </a:solidFill>
                <a:latin typeface="DIN Alternate" panose="020B0500000000000000" pitchFamily="34" charset="77"/>
              </a:rPr>
            </a:br>
            <a:r>
              <a:rPr lang="en-US" b="1" dirty="0">
                <a:solidFill>
                  <a:schemeClr val="bg2"/>
                </a:solidFill>
                <a:latin typeface="DIN Alternate" panose="020B0500000000000000" pitchFamily="34" charset="77"/>
              </a:rPr>
              <a:t>a series of mosquito tutorials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1" name="Google Shape;121;p28"/>
          <p:cNvSpPr txBox="1">
            <a:spLocks noGrp="1"/>
          </p:cNvSpPr>
          <p:nvPr>
            <p:ph type="subTitle" idx="1"/>
          </p:nvPr>
        </p:nvSpPr>
        <p:spPr>
          <a:xfrm>
            <a:off x="2988576" y="4507025"/>
            <a:ext cx="5768925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n-US" b="1" dirty="0">
                <a:solidFill>
                  <a:schemeClr val="tx2"/>
                </a:solidFill>
                <a:latin typeface="DIN Alternate" panose="020B0500000000000000" pitchFamily="34" charset="77"/>
              </a:rPr>
              <a:t>Mosquitoes as Vectors of Disease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Culex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1627584-262B-EE4C-95A3-A8184C61C30B}"/>
              </a:ext>
            </a:extLst>
          </p:cNvPr>
          <p:cNvSpPr txBox="1"/>
          <p:nvPr/>
        </p:nvSpPr>
        <p:spPr>
          <a:xfrm>
            <a:off x="4572000" y="1400630"/>
            <a:ext cx="4472093" cy="2227390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11289" marR="4516">
              <a:spcBef>
                <a:spcPts val="89"/>
              </a:spcBef>
            </a:pPr>
            <a:r>
              <a:rPr sz="2400" i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mosquitoes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breed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stagnant water: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places such  as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rainwater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barrels,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drainage 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systems,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septic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tanks,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containers </a:t>
            </a: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such as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tires,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buckets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rain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barrels</a:t>
            </a: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 descr="Photograph of Culex mosquito.&#10;Photo credit: James Gathany, CDC&#10;">
            <a:extLst>
              <a:ext uri="{FF2B5EF4-FFF2-40B4-BE49-F238E27FC236}">
                <a16:creationId xmlns:a16="http://schemas.microsoft.com/office/drawing/2014/main" id="{CE88C254-205C-0343-A737-E2D8F3D6F0BA}"/>
              </a:ext>
            </a:extLst>
          </p:cNvPr>
          <p:cNvGrpSpPr/>
          <p:nvPr/>
        </p:nvGrpSpPr>
        <p:grpSpPr>
          <a:xfrm>
            <a:off x="777006" y="1671563"/>
            <a:ext cx="3255318" cy="2632661"/>
            <a:chOff x="723900" y="2590800"/>
            <a:chExt cx="3662233" cy="2961744"/>
          </a:xfrm>
        </p:grpSpPr>
        <p:pic>
          <p:nvPicPr>
            <p:cNvPr id="11" name="Picture 2" descr="A lateral view of a Culex quinquefasciatus mosquito.&#10;Photo credit: James Gathany&#10;https://phil.cdc.gov/details_linked.aspx?pid=1769">
              <a:extLst>
                <a:ext uri="{FF2B5EF4-FFF2-40B4-BE49-F238E27FC236}">
                  <a16:creationId xmlns:a16="http://schemas.microsoft.com/office/drawing/2014/main" id="{5D88194F-2A1D-8442-94D6-D26537756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2590800"/>
              <a:ext cx="3662233" cy="2495550"/>
            </a:xfrm>
            <a:prstGeom prst="rect">
              <a:avLst/>
            </a:prstGeom>
            <a:noFill/>
            <a:effectLst>
              <a:glow rad="254000">
                <a:schemeClr val="accent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F09B12-0DC7-9C4D-967D-350C5CA483AA}"/>
                </a:ext>
              </a:extLst>
            </p:cNvPr>
            <p:cNvSpPr txBox="1"/>
            <p:nvPr/>
          </p:nvSpPr>
          <p:spPr>
            <a:xfrm>
              <a:off x="723901" y="5233273"/>
              <a:ext cx="3662232" cy="31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Photograph by James </a:t>
              </a:r>
              <a:r>
                <a:rPr lang="en-US" sz="1244" dirty="0" err="1">
                  <a:solidFill>
                    <a:schemeClr val="bg1"/>
                  </a:solidFill>
                  <a:latin typeface="DIN Alternate" panose="020B0500000000000000" pitchFamily="34" charset="77"/>
                </a:rPr>
                <a:t>Gathany</a:t>
              </a:r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, CDC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62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Culex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862AF14-2D21-534A-94B2-A99EC1AAAC30}"/>
              </a:ext>
            </a:extLst>
          </p:cNvPr>
          <p:cNvSpPr txBox="1"/>
          <p:nvPr/>
        </p:nvSpPr>
        <p:spPr>
          <a:xfrm>
            <a:off x="4701394" y="1242183"/>
            <a:ext cx="4308404" cy="2227390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11289" marR="4516">
              <a:spcBef>
                <a:spcPts val="89"/>
              </a:spcBef>
            </a:pPr>
            <a:r>
              <a:rPr lang="en-US"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prefer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open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habitats</a:t>
            </a: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such as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surface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has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become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stagnant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enriched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organic matter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swamps, 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marshes,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bogs, rice fields, 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pastures.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object 5" descr="photograph of stagnant water.">
            <a:extLst>
              <a:ext uri="{FF2B5EF4-FFF2-40B4-BE49-F238E27FC236}">
                <a16:creationId xmlns:a16="http://schemas.microsoft.com/office/drawing/2014/main" id="{9F874A32-8F7B-B445-AA61-D7365AA4CFCC}"/>
              </a:ext>
            </a:extLst>
          </p:cNvPr>
          <p:cNvSpPr/>
          <p:nvPr/>
        </p:nvSpPr>
        <p:spPr>
          <a:xfrm>
            <a:off x="486464" y="1327964"/>
            <a:ext cx="3904472" cy="292835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chemeClr val="accent1"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240657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26423D-DCC5-BC48-8AD5-EF35FA4540F1}"/>
              </a:ext>
            </a:extLst>
          </p:cNvPr>
          <p:cNvSpPr txBox="1"/>
          <p:nvPr/>
        </p:nvSpPr>
        <p:spPr>
          <a:xfrm>
            <a:off x="5486400" y="1859918"/>
            <a:ext cx="3570514" cy="2093665"/>
          </a:xfrm>
          <a:prstGeom prst="rect">
            <a:avLst/>
          </a:prstGeom>
        </p:spPr>
        <p:txBody>
          <a:bodyPr vert="horz" wrap="square" lIns="0" tIns="100472" rIns="0" bIns="0" rtlCol="0">
            <a:spAutoFit/>
          </a:bodyPr>
          <a:lstStyle/>
          <a:p>
            <a:pPr marL="354188" indent="-342900">
              <a:buClrTx/>
              <a:buFont typeface="Arial" panose="020B0604020202020204" pitchFamily="34" charset="0"/>
              <a:buChar char="•"/>
              <a:tabLst>
                <a:tab pos="214486" algn="l"/>
              </a:tabLst>
            </a:pP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Lymphatic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filariasis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54189" indent="-342900">
              <a:spcBef>
                <a:spcPts val="236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4486" algn="l"/>
              </a:tabLst>
            </a:pPr>
            <a:r>
              <a:rPr sz="2400" spc="-4" dirty="0" err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Encelphalitis</a:t>
            </a:r>
            <a:endParaRPr lang="en-US" sz="2400" spc="-4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54189" indent="-342900">
              <a:spcBef>
                <a:spcPts val="236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4486" algn="l"/>
              </a:tabLst>
            </a:pPr>
            <a:r>
              <a:rPr sz="2400" spc="-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West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Nile</a:t>
            </a:r>
            <a:r>
              <a:rPr sz="2400" spc="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Virus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54189" indent="-342900">
              <a:spcBef>
                <a:spcPts val="236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214486" algn="l"/>
              </a:tabLst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Rift </a:t>
            </a:r>
            <a:r>
              <a:rPr sz="2400" spc="-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Valley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(also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  <a:r>
              <a:rPr lang="en-US" sz="2400" i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i="1" spc="-22" dirty="0" err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vexans</a:t>
            </a:r>
            <a:r>
              <a:rPr lang="en-US" sz="2400" i="1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1E1673-24B9-9849-A48A-300605B6E2B1}"/>
              </a:ext>
            </a:extLst>
          </p:cNvPr>
          <p:cNvGrpSpPr/>
          <p:nvPr/>
        </p:nvGrpSpPr>
        <p:grpSpPr>
          <a:xfrm>
            <a:off x="3839078" y="1174747"/>
            <a:ext cx="1465844" cy="3712939"/>
            <a:chOff x="3342026" y="1524000"/>
            <a:chExt cx="1649074" cy="5267999"/>
          </a:xfrm>
        </p:grpSpPr>
        <p:sp>
          <p:nvSpPr>
            <p:cNvPr id="11" name="object 5" descr="drawing of Culex life cycle.">
              <a:extLst>
                <a:ext uri="{FF2B5EF4-FFF2-40B4-BE49-F238E27FC236}">
                  <a16:creationId xmlns:a16="http://schemas.microsoft.com/office/drawing/2014/main" id="{FDA0063F-5BA9-C34D-8568-C127F678B770}"/>
                </a:ext>
              </a:extLst>
            </p:cNvPr>
            <p:cNvSpPr/>
            <p:nvPr/>
          </p:nvSpPr>
          <p:spPr>
            <a:xfrm>
              <a:off x="3543300" y="1524000"/>
              <a:ext cx="1210056" cy="500765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A48D3B-CB1C-6C46-A286-0D739744ED7E}"/>
                </a:ext>
              </a:extLst>
            </p:cNvPr>
            <p:cNvSpPr txBox="1"/>
            <p:nvPr/>
          </p:nvSpPr>
          <p:spPr>
            <a:xfrm>
              <a:off x="3342026" y="6457363"/>
              <a:ext cx="1649074" cy="33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i="1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Culex </a:t>
              </a:r>
              <a:r>
                <a:rPr lang="en-US" sz="1333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life cycle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8D446A-43FA-1742-81FA-793D73008EF0}"/>
              </a:ext>
            </a:extLst>
          </p:cNvPr>
          <p:cNvSpPr txBox="1"/>
          <p:nvPr/>
        </p:nvSpPr>
        <p:spPr>
          <a:xfrm>
            <a:off x="560640" y="2183443"/>
            <a:ext cx="2896709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 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a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vector 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 </a:t>
            </a:r>
            <a:r>
              <a:rPr lang="en-US"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several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</a:t>
            </a:r>
            <a:r>
              <a:rPr lang="en-US" sz="2400" spc="-67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 animal</a:t>
            </a: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diseases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82586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F665B84-2F7B-4848-A108-0BC6CA223B85}"/>
              </a:ext>
            </a:extLst>
          </p:cNvPr>
          <p:cNvSpPr txBox="1"/>
          <p:nvPr/>
        </p:nvSpPr>
        <p:spPr>
          <a:xfrm>
            <a:off x="1676400" y="3286406"/>
            <a:ext cx="6676814" cy="147504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11289" marR="4516">
              <a:lnSpc>
                <a:spcPct val="100800"/>
              </a:lnSpc>
              <a:spcBef>
                <a:spcPts val="67"/>
              </a:spcBef>
            </a:pP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Lymphatic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filariasis is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parasitic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disease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caused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 microscopic,thread-like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nemotodes. The adult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worms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 lymph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system.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Transmitted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 bites.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0DFCD27-0F5E-924D-BEC8-02166010B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0023" y="1353025"/>
            <a:ext cx="7069568" cy="13087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154957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260154A-D836-5A4D-8531-71D35CC7880C}"/>
              </a:ext>
            </a:extLst>
          </p:cNvPr>
          <p:cNvSpPr txBox="1"/>
          <p:nvPr/>
        </p:nvSpPr>
        <p:spPr>
          <a:xfrm>
            <a:off x="88906" y="1533698"/>
            <a:ext cx="4922859" cy="1981106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11289">
              <a:lnSpc>
                <a:spcPts val="2529"/>
              </a:lnSpc>
              <a:spcBef>
                <a:spcPts val="89"/>
              </a:spcBef>
              <a:tabLst>
                <a:tab pos="2024920" algn="l"/>
              </a:tabLst>
            </a:pPr>
            <a:r>
              <a:rPr lang="en-US" sz="2000" i="1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Lymphatic</a:t>
            </a:r>
            <a:r>
              <a:rPr lang="en-US" sz="2000" i="1" spc="-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filariasis is found in these</a:t>
            </a:r>
          </a:p>
          <a:p>
            <a:pPr marL="11289">
              <a:lnSpc>
                <a:spcPts val="2529"/>
              </a:lnSpc>
              <a:spcBef>
                <a:spcPts val="89"/>
              </a:spcBef>
              <a:tabLst>
                <a:tab pos="2024920" algn="l"/>
              </a:tabLst>
            </a:pPr>
            <a:r>
              <a:rPr lang="en-US"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countries:</a:t>
            </a:r>
            <a:endParaRPr lang="en-US"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>
              <a:lnSpc>
                <a:spcPts val="2529"/>
              </a:lnSpc>
              <a:spcBef>
                <a:spcPts val="89"/>
              </a:spcBef>
              <a:tabLst>
                <a:tab pos="2024920" algn="l"/>
              </a:tabLst>
            </a:pPr>
            <a:endParaRPr lang="en-US" sz="2000" spc="-4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>
              <a:lnSpc>
                <a:spcPts val="2529"/>
              </a:lnSpc>
              <a:spcBef>
                <a:spcPts val="89"/>
              </a:spcBef>
              <a:tabLst>
                <a:tab pos="2024920" algn="l"/>
              </a:tabLst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South America:</a:t>
            </a:r>
            <a:r>
              <a:rPr lang="en-US"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sz="2000" i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Culex</a:t>
            </a:r>
            <a:r>
              <a:rPr sz="2000" i="1" spc="-7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quinquefasciatus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>
              <a:lnSpc>
                <a:spcPts val="2529"/>
              </a:lnSpc>
              <a:tabLst>
                <a:tab pos="2024920" algn="l"/>
              </a:tabLst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Asia: </a:t>
            </a:r>
            <a:r>
              <a:rPr lang="en-US"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Aedes, Mansonia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>
              <a:spcBef>
                <a:spcPts val="18"/>
              </a:spcBef>
              <a:tabLst>
                <a:tab pos="2024920" algn="l"/>
              </a:tabLst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Africa</a:t>
            </a:r>
            <a:r>
              <a:rPr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r>
              <a:rPr sz="2000" i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i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Anopheles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object 5" descr="Map showing world wide distribution of Culex spread Lymphatic filariasis.&#10;">
            <a:extLst>
              <a:ext uri="{FF2B5EF4-FFF2-40B4-BE49-F238E27FC236}">
                <a16:creationId xmlns:a16="http://schemas.microsoft.com/office/drawing/2014/main" id="{BD766D72-9DAC-CD41-9C7E-5AA1AC6CC4A1}"/>
              </a:ext>
            </a:extLst>
          </p:cNvPr>
          <p:cNvSpPr/>
          <p:nvPr/>
        </p:nvSpPr>
        <p:spPr>
          <a:xfrm>
            <a:off x="4811928" y="1533698"/>
            <a:ext cx="4039616" cy="242214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chemeClr val="accent1">
                <a:alpha val="60000"/>
              </a:scheme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58906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F00573-9005-0244-86C6-468CCFB3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FDBA4C9-E16D-7B47-A31A-2FBADD582005}"/>
              </a:ext>
            </a:extLst>
          </p:cNvPr>
          <p:cNvSpPr txBox="1"/>
          <p:nvPr/>
        </p:nvSpPr>
        <p:spPr>
          <a:xfrm>
            <a:off x="4704581" y="946879"/>
            <a:ext cx="4084320" cy="3398138"/>
          </a:xfrm>
          <a:prstGeom prst="rect">
            <a:avLst/>
          </a:prstGeom>
        </p:spPr>
        <p:txBody>
          <a:bodyPr vert="horz" wrap="square" lIns="0" tIns="99342" rIns="0" bIns="0" rtlCol="0">
            <a:spAutoFit/>
          </a:bodyPr>
          <a:lstStyle/>
          <a:p>
            <a:pPr marL="11289" marR="70555">
              <a:lnSpc>
                <a:spcPct val="80900"/>
              </a:lnSpc>
              <a:spcBef>
                <a:spcPts val="782"/>
              </a:spcBef>
            </a:pPr>
            <a:r>
              <a:rPr sz="2000" i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aegypti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sz="2000" spc="-8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i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 </a:t>
            </a:r>
            <a:r>
              <a:rPr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albopictus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container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breeding</a:t>
            </a:r>
            <a:r>
              <a:rPr sz="20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mosquitoes.</a:t>
            </a:r>
            <a:endParaRPr lang="en-US" sz="2000" spc="-4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 marR="70555">
              <a:lnSpc>
                <a:spcPct val="80900"/>
              </a:lnSpc>
              <a:spcBef>
                <a:spcPts val="782"/>
              </a:spcBef>
            </a:pP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>
              <a:lnSpc>
                <a:spcPts val="2507"/>
              </a:lnSpc>
            </a:pP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 </a:t>
            </a:r>
            <a:r>
              <a:rPr sz="20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 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eggs 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</a:t>
            </a:r>
            <a:r>
              <a:rPr sz="2000" spc="-4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artificial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 marR="4516">
              <a:lnSpc>
                <a:spcPct val="80200"/>
              </a:lnSpc>
              <a:spcBef>
                <a:spcPts val="364"/>
              </a:spcBef>
            </a:pP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containers that contain  </a:t>
            </a:r>
            <a:r>
              <a:rPr sz="2000" spc="-6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water.</a:t>
            </a:r>
            <a:endParaRPr lang="en-US" sz="2000" spc="-63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 marR="4516">
              <a:lnSpc>
                <a:spcPct val="80200"/>
              </a:lnSpc>
              <a:spcBef>
                <a:spcPts val="364"/>
              </a:spcBef>
            </a:pPr>
            <a:endParaRPr lang="en-US" sz="2000" spc="-63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 marR="4516">
              <a:lnSpc>
                <a:spcPct val="80200"/>
              </a:lnSpc>
              <a:spcBef>
                <a:spcPts val="364"/>
              </a:spcBef>
            </a:pP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females </a:t>
            </a:r>
            <a:r>
              <a:rPr sz="20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eggs 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singly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just</a:t>
            </a:r>
            <a:r>
              <a:rPr sz="2000" spc="-7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above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level. 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When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water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level 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rises, it 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moistens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eggs, </a:t>
            </a:r>
            <a:r>
              <a:rPr lang="en-US"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signals them to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 begin </a:t>
            </a:r>
            <a:r>
              <a:rPr sz="20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develop.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0" name="Group 9" descr="Photograph of Aedes by James Gathany, CDC">
            <a:extLst>
              <a:ext uri="{FF2B5EF4-FFF2-40B4-BE49-F238E27FC236}">
                <a16:creationId xmlns:a16="http://schemas.microsoft.com/office/drawing/2014/main" id="{9BF0AADE-73C5-124E-BDA6-A56B9AEA57DB}"/>
              </a:ext>
            </a:extLst>
          </p:cNvPr>
          <p:cNvGrpSpPr/>
          <p:nvPr/>
        </p:nvGrpSpPr>
        <p:grpSpPr>
          <a:xfrm>
            <a:off x="445281" y="1288019"/>
            <a:ext cx="3887893" cy="3373703"/>
            <a:chOff x="450214" y="2002513"/>
            <a:chExt cx="4373880" cy="3795416"/>
          </a:xfrm>
        </p:grpSpPr>
        <p:sp>
          <p:nvSpPr>
            <p:cNvPr id="11" name="object 5" descr="Aedes aegypti mosquito, the leading culprit in the spread of Zika virus. &#10;&#10;Photo credit: James Gathany, CDC.">
              <a:extLst>
                <a:ext uri="{FF2B5EF4-FFF2-40B4-BE49-F238E27FC236}">
                  <a16:creationId xmlns:a16="http://schemas.microsoft.com/office/drawing/2014/main" id="{2C3B13B2-5F51-544E-A1FE-90F1813CBB77}"/>
                </a:ext>
              </a:extLst>
            </p:cNvPr>
            <p:cNvSpPr/>
            <p:nvPr/>
          </p:nvSpPr>
          <p:spPr>
            <a:xfrm>
              <a:off x="450214" y="2002513"/>
              <a:ext cx="4373880" cy="321564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glow rad="254000">
                <a:srgbClr val="00B0F0">
                  <a:alpha val="40000"/>
                </a:srgbClr>
              </a:glow>
            </a:effectLst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A5D780-8F92-5C43-9B6B-A109B42EE793}"/>
                </a:ext>
              </a:extLst>
            </p:cNvPr>
            <p:cNvSpPr txBox="1"/>
            <p:nvPr/>
          </p:nvSpPr>
          <p:spPr>
            <a:xfrm>
              <a:off x="789847" y="5478659"/>
              <a:ext cx="3662232" cy="31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Photograph by James </a:t>
              </a:r>
              <a:r>
                <a:rPr lang="en-US" sz="1244" dirty="0" err="1">
                  <a:solidFill>
                    <a:schemeClr val="bg1"/>
                  </a:solidFill>
                  <a:latin typeface="DIN Alternate" panose="020B0500000000000000" pitchFamily="34" charset="77"/>
                </a:rPr>
                <a:t>Gathany</a:t>
              </a:r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, CDC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58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BE6895-2610-8E4B-8F98-30FF4240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700" b="1" dirty="0"/>
            </a:br>
            <a:endParaRPr lang="en-US" sz="2700" b="1" dirty="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6585A12D-D9C8-A54B-BE26-8F41232D4E07}"/>
              </a:ext>
            </a:extLst>
          </p:cNvPr>
          <p:cNvSpPr txBox="1"/>
          <p:nvPr/>
        </p:nvSpPr>
        <p:spPr>
          <a:xfrm>
            <a:off x="4415972" y="1378110"/>
            <a:ext cx="4311125" cy="3328091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52304">
              <a:lnSpc>
                <a:spcPts val="3459"/>
              </a:lnSpc>
            </a:pPr>
            <a:r>
              <a:rPr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aegypti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strongly</a:t>
            </a:r>
            <a:r>
              <a:rPr sz="2400" spc="-7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3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prefer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artificial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containers.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R="4516" indent="9878">
              <a:lnSpc>
                <a:spcPct val="90300"/>
              </a:lnSpc>
            </a:pPr>
            <a:r>
              <a:rPr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albopictus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lay eggs in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both  artificial and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natural  containers</a:t>
            </a:r>
            <a:r>
              <a:rPr lang="en-US"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R="4516" indent="91439">
              <a:lnSpc>
                <a:spcPct val="90300"/>
              </a:lnSpc>
            </a:pPr>
            <a:endParaRPr lang="en-US" sz="2400" spc="-18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R="4516" indent="9878">
              <a:lnSpc>
                <a:spcPct val="90300"/>
              </a:lnSpc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Both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mosquitoes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well adapted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 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habitats.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bject 5" descr="photograph of children holding a discarded tire - potentiatial mosquito breeding habitat">
            <a:extLst>
              <a:ext uri="{FF2B5EF4-FFF2-40B4-BE49-F238E27FC236}">
                <a16:creationId xmlns:a16="http://schemas.microsoft.com/office/drawing/2014/main" id="{8EF5B1E9-7BB2-064A-A4E4-0029FD339987}"/>
              </a:ext>
            </a:extLst>
          </p:cNvPr>
          <p:cNvSpPr/>
          <p:nvPr/>
        </p:nvSpPr>
        <p:spPr>
          <a:xfrm>
            <a:off x="653863" y="1735668"/>
            <a:ext cx="1984654" cy="1381733"/>
          </a:xfrm>
          <a:prstGeom prst="rect">
            <a:avLst/>
          </a:prstGeom>
          <a:blipFill dpi="0" rotWithShape="1">
            <a:blip r:embed="rId3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6" name="object 6" descr="photograph of adults looking in plant wells- potentiatial mosquito breeding habitat">
            <a:extLst>
              <a:ext uri="{FF2B5EF4-FFF2-40B4-BE49-F238E27FC236}">
                <a16:creationId xmlns:a16="http://schemas.microsoft.com/office/drawing/2014/main" id="{7DC2C9A0-9440-C340-818A-EA4A15AC0ADF}"/>
              </a:ext>
            </a:extLst>
          </p:cNvPr>
          <p:cNvSpPr/>
          <p:nvPr/>
        </p:nvSpPr>
        <p:spPr>
          <a:xfrm>
            <a:off x="1306286" y="3117401"/>
            <a:ext cx="2457263" cy="145783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82BBE41-72C1-AA4B-8C4B-1FE3F55CF217}"/>
              </a:ext>
            </a:extLst>
          </p:cNvPr>
          <p:cNvSpPr txBox="1">
            <a:spLocks/>
          </p:cNvSpPr>
          <p:nvPr/>
        </p:nvSpPr>
        <p:spPr>
          <a:xfrm>
            <a:off x="507643" y="6252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i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</a:p>
        </p:txBody>
      </p:sp>
    </p:spTree>
    <p:extLst>
      <p:ext uri="{BB962C8B-B14F-4D97-AF65-F5344CB8AC3E}">
        <p14:creationId xmlns:p14="http://schemas.microsoft.com/office/powerpoint/2010/main" val="296431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BE6895-2610-8E4B-8F98-30FF4240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700" b="1" dirty="0"/>
            </a:br>
            <a:endParaRPr lang="en-US" sz="2700" b="1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82BBE41-72C1-AA4B-8C4B-1FE3F55CF217}"/>
              </a:ext>
            </a:extLst>
          </p:cNvPr>
          <p:cNvSpPr txBox="1">
            <a:spLocks/>
          </p:cNvSpPr>
          <p:nvPr/>
        </p:nvSpPr>
        <p:spPr>
          <a:xfrm>
            <a:off x="507643" y="6252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i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52BA4218-D73A-DE49-99AD-E3F9C2A03CA5}"/>
              </a:ext>
            </a:extLst>
          </p:cNvPr>
          <p:cNvSpPr txBox="1"/>
          <p:nvPr/>
        </p:nvSpPr>
        <p:spPr>
          <a:xfrm>
            <a:off x="4798791" y="1796418"/>
            <a:ext cx="3838787" cy="206107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1289" marR="4516">
              <a:lnSpc>
                <a:spcPct val="89900"/>
              </a:lnSpc>
              <a:spcBef>
                <a:spcPts val="520"/>
              </a:spcBef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</a:t>
            </a:r>
            <a:r>
              <a:rPr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mosquitoes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breed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 floodplains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after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rain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events,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irrigation  ditches,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woodland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pools,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brackish 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swamps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salt 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marshes.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bject 5" descr="Photograph of a women scooping water from a floodplain with a net.">
            <a:extLst>
              <a:ext uri="{FF2B5EF4-FFF2-40B4-BE49-F238E27FC236}">
                <a16:creationId xmlns:a16="http://schemas.microsoft.com/office/drawing/2014/main" id="{2DF1650D-E11C-6145-ACB4-296465C6B52E}"/>
              </a:ext>
            </a:extLst>
          </p:cNvPr>
          <p:cNvSpPr/>
          <p:nvPr/>
        </p:nvSpPr>
        <p:spPr>
          <a:xfrm>
            <a:off x="507643" y="1378111"/>
            <a:ext cx="3886200" cy="291465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1773189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71087E-E900-E446-A712-838DC3A5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  <a:br>
              <a:rPr lang="en-US" i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FF0D8449-C86D-E341-AA02-DFF1BF38A321}"/>
              </a:ext>
            </a:extLst>
          </p:cNvPr>
          <p:cNvSpPr txBox="1"/>
          <p:nvPr/>
        </p:nvSpPr>
        <p:spPr>
          <a:xfrm>
            <a:off x="5221772" y="731375"/>
            <a:ext cx="3610528" cy="4300052"/>
          </a:xfrm>
          <a:prstGeom prst="rect">
            <a:avLst/>
          </a:prstGeom>
        </p:spPr>
        <p:txBody>
          <a:bodyPr vert="horz" wrap="square" lIns="0" tIns="119662" rIns="0" bIns="0" rtlCol="0">
            <a:spAutoFit/>
          </a:bodyPr>
          <a:lstStyle/>
          <a:p>
            <a:pPr marL="11289" marR="4516"/>
            <a:r>
              <a:rPr lang="en-US"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 aegypti 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</a:t>
            </a:r>
            <a:r>
              <a:rPr lang="en-US" sz="2000" spc="-5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Aedes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0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albopictus </a:t>
            </a:r>
            <a:r>
              <a:rPr lang="en-US"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two </a:t>
            </a:r>
            <a:r>
              <a:rPr lang="en-US"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species that  </a:t>
            </a:r>
            <a:r>
              <a:rPr lang="en-US"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potentially transmit</a:t>
            </a:r>
            <a:endParaRPr lang="en-US"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289" marR="4516"/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pathogens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humans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 cause 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following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diseases: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43"/>
              </a:lnSpc>
              <a:buFont typeface="Arial"/>
              <a:buChar char="•"/>
            </a:pP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yellow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64"/>
              </a:lnSpc>
              <a:spcBef>
                <a:spcPts val="22"/>
              </a:spcBef>
              <a:buFont typeface="Arial"/>
              <a:buChar char="•"/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dengue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64"/>
              </a:lnSpc>
              <a:buFont typeface="Arial"/>
              <a:buChar char="•"/>
            </a:pP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chikungunya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64"/>
              </a:lnSpc>
              <a:spcBef>
                <a:spcPts val="18"/>
              </a:spcBef>
              <a:buFont typeface="Arial"/>
              <a:buChar char="•"/>
            </a:pP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Zika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virus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64"/>
              </a:lnSpc>
              <a:buFont typeface="Arial"/>
              <a:buChar char="•"/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lymphatic filariasis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56"/>
              </a:lnSpc>
              <a:spcBef>
                <a:spcPts val="45"/>
              </a:spcBef>
              <a:buFont typeface="Arial"/>
              <a:buChar char="•"/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equine</a:t>
            </a: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encephalitis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409217" indent="-255409">
              <a:lnSpc>
                <a:spcPts val="2956"/>
              </a:lnSpc>
              <a:buFont typeface="Arial"/>
              <a:buChar char="•"/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Rift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valley</a:t>
            </a:r>
            <a:r>
              <a:rPr sz="2000" spc="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5C4CEBEB-E40F-3E4A-B392-4D59CEF83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3470" y="1800692"/>
            <a:ext cx="3499787" cy="276042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162924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BDACD55D-4DAF-0E43-841B-ED5B5B0F774B}"/>
              </a:ext>
            </a:extLst>
          </p:cNvPr>
          <p:cNvSpPr txBox="1">
            <a:spLocks/>
          </p:cNvSpPr>
          <p:nvPr/>
        </p:nvSpPr>
        <p:spPr>
          <a:xfrm>
            <a:off x="3657600" y="719360"/>
            <a:ext cx="2209799" cy="443427"/>
          </a:xfrm>
          <a:prstGeom prst="rect">
            <a:avLst/>
          </a:prstGeom>
        </p:spPr>
        <p:txBody>
          <a:bodyPr vert="horz" wrap="square" lIns="0" tIns="12419" rIns="0" bIns="0" rtlCol="0">
            <a:sp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89">
              <a:lnSpc>
                <a:spcPct val="100000"/>
              </a:lnSpc>
              <a:spcBef>
                <a:spcPts val="99"/>
              </a:spcBef>
            </a:pPr>
            <a:r>
              <a:rPr lang="en-US" sz="2800" b="1" spc="4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Yellow Fever</a:t>
            </a:r>
            <a:endParaRPr lang="en-US" sz="2800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58E958C-FDED-1242-B611-4C714E882700}"/>
              </a:ext>
            </a:extLst>
          </p:cNvPr>
          <p:cNvSpPr txBox="1"/>
          <p:nvPr/>
        </p:nvSpPr>
        <p:spPr>
          <a:xfrm>
            <a:off x="195944" y="1162787"/>
            <a:ext cx="8948056" cy="75093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265286" marR="126998" indent="-253998" algn="ctr">
              <a:lnSpc>
                <a:spcPct val="100800"/>
              </a:lnSpc>
              <a:spcBef>
                <a:spcPts val="67"/>
              </a:spcBef>
              <a:buFont typeface="Arial"/>
              <a:buChar char="•"/>
              <a:tabLst>
                <a:tab pos="264721" algn="l"/>
                <a:tab pos="265286" algn="l"/>
              </a:tabLst>
            </a:pP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Symptoms: </a:t>
            </a:r>
            <a:r>
              <a:rPr sz="2400" spc="-45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fever,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headache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(mild)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failure</a:t>
            </a:r>
            <a:r>
              <a:rPr sz="2400" spc="-4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(severe)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5286" indent="-253998" algn="ctr">
              <a:buFont typeface="Arial"/>
              <a:buChar char="•"/>
              <a:tabLst>
                <a:tab pos="264721" algn="l"/>
                <a:tab pos="265286" algn="l"/>
              </a:tabLst>
            </a:pP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Prevention: 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Vaccine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sz="2400" spc="-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available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bject 4" descr="Map of Yellow Fever spread, globally.">
            <a:extLst>
              <a:ext uri="{FF2B5EF4-FFF2-40B4-BE49-F238E27FC236}">
                <a16:creationId xmlns:a16="http://schemas.microsoft.com/office/drawing/2014/main" id="{1692A602-8D51-2749-B297-9310EFEDF1BC}"/>
              </a:ext>
            </a:extLst>
          </p:cNvPr>
          <p:cNvSpPr/>
          <p:nvPr/>
        </p:nvSpPr>
        <p:spPr>
          <a:xfrm>
            <a:off x="1995860" y="2106509"/>
            <a:ext cx="5348224" cy="270120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rgbClr val="00B0F0">
                <a:alpha val="48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71890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DIN Alternate" panose="020B0500000000000000" pitchFamily="34" charset="77"/>
              </a:rPr>
              <a:t>Why Make Observations?</a:t>
            </a:r>
            <a:br>
              <a:rPr lang="en-US" b="1" dirty="0">
                <a:solidFill>
                  <a:srgbClr val="00B0F0"/>
                </a:solidFill>
                <a:latin typeface="DIN Alternate" panose="020B0500000000000000" pitchFamily="34" charset="77"/>
              </a:rPr>
            </a:br>
            <a:endParaRPr dirty="0">
              <a:solidFill>
                <a:srgbClr val="00B0F0"/>
              </a:solidFill>
            </a:endParaRPr>
          </a:p>
        </p:txBody>
      </p:sp>
      <p:sp>
        <p:nvSpPr>
          <p:cNvPr id="128" name="Google Shape;128;p29"/>
          <p:cNvSpPr txBox="1">
            <a:spLocks noGrp="1"/>
          </p:cNvSpPr>
          <p:nvPr>
            <p:ph type="sldNum" idx="4294967295"/>
          </p:nvPr>
        </p:nvSpPr>
        <p:spPr>
          <a:xfrm>
            <a:off x="8719427" y="4739425"/>
            <a:ext cx="37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676D50D-5879-CD4A-92E1-82B9941A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3794" flipH="1">
            <a:off x="5326230" y="1213908"/>
            <a:ext cx="2443573" cy="1679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C7993D-D68A-974C-A0CC-4EC6BD66AF82}"/>
              </a:ext>
            </a:extLst>
          </p:cNvPr>
          <p:cNvSpPr txBox="1"/>
          <p:nvPr/>
        </p:nvSpPr>
        <p:spPr>
          <a:xfrm>
            <a:off x="1437076" y="1452494"/>
            <a:ext cx="59441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DIN Alternate" panose="020B0500000000000000" pitchFamily="34" charset="77"/>
              </a:rPr>
              <a:t>Slide Sets</a:t>
            </a:r>
          </a:p>
          <a:p>
            <a:endParaRPr lang="en-US" sz="1500" b="1" dirty="0">
              <a:solidFill>
                <a:schemeClr val="tx2"/>
              </a:solidFill>
              <a:latin typeface="DIN Alternate" panose="020B0500000000000000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/>
                </a:solidFill>
                <a:latin typeface="DIN Alternate" panose="020B0500000000000000" pitchFamily="34" charset="77"/>
              </a:rPr>
              <a:t>Why Make Observations?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rgbClr val="00B0F0"/>
                </a:solidFill>
                <a:latin typeface="DIN Alternate" panose="020B0500000000000000" pitchFamily="34" charset="77"/>
              </a:rPr>
              <a:t>Mosquito as Vectors of Disease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  <a:latin typeface="DIN Alternate" panose="020B0500000000000000" pitchFamily="34" charset="77"/>
              </a:rPr>
              <a:t>Satellite Data and NASA Connections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  <a:latin typeface="DIN Alternate" panose="020B0500000000000000" pitchFamily="34" charset="77"/>
              </a:rPr>
              <a:t>Prior Knowledge Quiz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  <a:latin typeface="DIN Alternate" panose="020B0500000000000000" pitchFamily="34" charset="77"/>
              </a:rPr>
              <a:t>Describing your mosquito habitat 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  <a:latin typeface="DIN Alternate" panose="020B0500000000000000" pitchFamily="34" charset="77"/>
              </a:rPr>
              <a:t>Using the app for the first time</a:t>
            </a:r>
            <a:r>
              <a:rPr lang="en-US" sz="1500" b="1" dirty="0">
                <a:solidFill>
                  <a:schemeClr val="tx2"/>
                </a:solidFill>
                <a:latin typeface="DIN Alternate" panose="020B0500000000000000" pitchFamily="34" charset="77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solidFill>
                  <a:schemeClr val="tx2"/>
                </a:solidFill>
                <a:latin typeface="DIN Alternate" panose="020B0500000000000000" pitchFamily="34" charset="77"/>
              </a:rPr>
              <a:t>Using the macro lens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>
                <a:solidFill>
                  <a:schemeClr val="tx2"/>
                </a:solidFill>
                <a:latin typeface="DIN Alternate" panose="020B0500000000000000" pitchFamily="34" charset="77"/>
              </a:rPr>
              <a:t>Identifying specimens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591C5990-5792-CE47-9959-6C4A1C641858}"/>
              </a:ext>
            </a:extLst>
          </p:cNvPr>
          <p:cNvSpPr txBox="1">
            <a:spLocks/>
          </p:cNvSpPr>
          <p:nvPr/>
        </p:nvSpPr>
        <p:spPr>
          <a:xfrm>
            <a:off x="1447800" y="762186"/>
            <a:ext cx="6215743" cy="443427"/>
          </a:xfrm>
          <a:prstGeom prst="rect">
            <a:avLst/>
          </a:prstGeom>
        </p:spPr>
        <p:txBody>
          <a:bodyPr vert="horz" wrap="square" lIns="0" tIns="12419" rIns="0" bIns="0" rtlCol="0">
            <a:sp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89" algn="ctr">
              <a:lnSpc>
                <a:spcPct val="100000"/>
              </a:lnSpc>
              <a:spcBef>
                <a:spcPts val="99"/>
              </a:spcBef>
            </a:pPr>
            <a:r>
              <a:rPr lang="en-US" sz="2800" b="1" spc="4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Dengue</a:t>
            </a:r>
            <a:endParaRPr lang="en-US" sz="2800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FDFA675-3F6E-F543-B39B-14376D2CE827}"/>
              </a:ext>
            </a:extLst>
          </p:cNvPr>
          <p:cNvSpPr txBox="1"/>
          <p:nvPr/>
        </p:nvSpPr>
        <p:spPr>
          <a:xfrm>
            <a:off x="1186543" y="3751565"/>
            <a:ext cx="7719946" cy="749492"/>
          </a:xfrm>
          <a:prstGeom prst="rect">
            <a:avLst/>
          </a:prstGeom>
        </p:spPr>
        <p:txBody>
          <a:bodyPr vert="horz" wrap="square" lIns="0" tIns="56444" rIns="0" bIns="0" rtlCol="0">
            <a:spAutoFit/>
          </a:bodyPr>
          <a:lstStyle/>
          <a:p>
            <a:pPr marL="213922" marR="4516" indent="-203197">
              <a:lnSpc>
                <a:spcPts val="2667"/>
              </a:lnSpc>
              <a:spcBef>
                <a:spcPts val="444"/>
              </a:spcBef>
              <a:buFont typeface="Arial"/>
              <a:buChar char="•"/>
              <a:tabLst>
                <a:tab pos="214486" algn="l"/>
              </a:tabLst>
            </a:pP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40%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the </a:t>
            </a:r>
            <a:r>
              <a:rPr sz="2400" spc="-2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world’s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populations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lives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areas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there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a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 of dengue</a:t>
            </a:r>
            <a:r>
              <a:rPr sz="2400" spc="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transmission.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object 5" descr="Map showing world wide distribution of Dengue">
            <a:extLst>
              <a:ext uri="{FF2B5EF4-FFF2-40B4-BE49-F238E27FC236}">
                <a16:creationId xmlns:a16="http://schemas.microsoft.com/office/drawing/2014/main" id="{2B5FD413-5270-AF42-A426-4F27F1C61E76}"/>
              </a:ext>
            </a:extLst>
          </p:cNvPr>
          <p:cNvSpPr/>
          <p:nvPr/>
        </p:nvSpPr>
        <p:spPr>
          <a:xfrm>
            <a:off x="379007" y="1329503"/>
            <a:ext cx="8848451" cy="229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glow rad="254000">
              <a:srgbClr val="00B0F0">
                <a:alpha val="59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4139191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591C5990-5792-CE47-9959-6C4A1C641858}"/>
              </a:ext>
            </a:extLst>
          </p:cNvPr>
          <p:cNvSpPr txBox="1">
            <a:spLocks/>
          </p:cNvSpPr>
          <p:nvPr/>
        </p:nvSpPr>
        <p:spPr>
          <a:xfrm>
            <a:off x="1447800" y="762186"/>
            <a:ext cx="6215743" cy="443427"/>
          </a:xfrm>
          <a:prstGeom prst="rect">
            <a:avLst/>
          </a:prstGeom>
        </p:spPr>
        <p:txBody>
          <a:bodyPr vert="horz" wrap="square" lIns="0" tIns="12419" rIns="0" bIns="0" rtlCol="0">
            <a:sp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89" algn="ctr">
              <a:lnSpc>
                <a:spcPct val="100000"/>
              </a:lnSpc>
              <a:spcBef>
                <a:spcPts val="99"/>
              </a:spcBef>
            </a:pPr>
            <a:r>
              <a:rPr lang="en-US" sz="2800" b="1" spc="4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Dengue</a:t>
            </a:r>
            <a:endParaRPr lang="en-US" sz="2800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9" name="object 5" descr="Map showing world wide distribution of Dengue">
            <a:extLst>
              <a:ext uri="{FF2B5EF4-FFF2-40B4-BE49-F238E27FC236}">
                <a16:creationId xmlns:a16="http://schemas.microsoft.com/office/drawing/2014/main" id="{2B5FD413-5270-AF42-A426-4F27F1C61E76}"/>
              </a:ext>
            </a:extLst>
          </p:cNvPr>
          <p:cNvSpPr/>
          <p:nvPr/>
        </p:nvSpPr>
        <p:spPr>
          <a:xfrm>
            <a:off x="379008" y="1329503"/>
            <a:ext cx="8416650" cy="229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glow rad="254000">
              <a:srgbClr val="00B0F0">
                <a:alpha val="59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FE765C1-9B24-F448-8382-D6C912B92A1E}"/>
              </a:ext>
            </a:extLst>
          </p:cNvPr>
          <p:cNvSpPr txBox="1"/>
          <p:nvPr/>
        </p:nvSpPr>
        <p:spPr>
          <a:xfrm>
            <a:off x="1317170" y="3751565"/>
            <a:ext cx="7739743" cy="1003594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265286" indent="-253998">
              <a:spcBef>
                <a:spcPts val="89"/>
              </a:spcBef>
              <a:buFont typeface="Arial"/>
              <a:buChar char="•"/>
              <a:tabLst>
                <a:tab pos="264721" algn="l"/>
                <a:tab pos="265286" algn="l"/>
              </a:tabLst>
            </a:pP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Number of 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cases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 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year: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~400 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million</a:t>
            </a:r>
            <a:r>
              <a:rPr sz="1600" b="1" spc="4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(CDC).</a:t>
            </a:r>
            <a:endParaRPr sz="16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5286" marR="25399" indent="-253998">
              <a:lnSpc>
                <a:spcPct val="102200"/>
              </a:lnSpc>
              <a:buFont typeface="Arial"/>
              <a:buChar char="•"/>
              <a:tabLst>
                <a:tab pos="264721" algn="l"/>
                <a:tab pos="265286" algn="l"/>
              </a:tabLst>
            </a:pP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Symptoms: </a:t>
            </a:r>
            <a:r>
              <a:rPr sz="1600" b="1" spc="-3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fever, 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headache, joint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pain, </a:t>
            </a:r>
            <a:r>
              <a:rPr sz="1600" b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rash, 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jaundice,</a:t>
            </a:r>
            <a:r>
              <a:rPr lang="en-US"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1600" b="1" spc="-10" dirty="0" err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hemmorrhagic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dengue… can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</a:t>
            </a:r>
            <a:r>
              <a:rPr sz="1600" b="1" spc="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1600" b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fatal</a:t>
            </a:r>
            <a:endParaRPr sz="16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65286" indent="-253998">
              <a:lnSpc>
                <a:spcPts val="1859"/>
              </a:lnSpc>
              <a:buFont typeface="Arial"/>
              <a:buChar char="•"/>
              <a:tabLst>
                <a:tab pos="264721" algn="l"/>
                <a:tab pos="265286" algn="l"/>
              </a:tabLst>
            </a:pPr>
            <a:r>
              <a:rPr sz="1600" b="1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Prevention: </a:t>
            </a:r>
            <a:r>
              <a:rPr sz="1600" b="1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vaccine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in phase </a:t>
            </a:r>
            <a:r>
              <a:rPr sz="1600" b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sz="1600" b="1" spc="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1600" b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trials</a:t>
            </a:r>
            <a:endParaRPr sz="16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37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BE4BCF-BA10-2548-886C-89BE780F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289" algn="ctr">
              <a:spcBef>
                <a:spcPts val="99"/>
              </a:spcBef>
            </a:pPr>
            <a:r>
              <a:rPr lang="en-US" b="1" spc="4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Chikungunya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D3839-4D93-6E4A-82DF-2E94ACB79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985" y="4570800"/>
            <a:ext cx="6495857" cy="572700"/>
          </a:xfrm>
        </p:spPr>
        <p:txBody>
          <a:bodyPr/>
          <a:lstStyle/>
          <a:p>
            <a:pPr marL="0" marR="4516" indent="0">
              <a:lnSpc>
                <a:spcPct val="100800"/>
              </a:lnSpc>
              <a:spcBef>
                <a:spcPts val="67"/>
              </a:spcBef>
              <a:buNone/>
            </a:pPr>
            <a:r>
              <a:rPr lang="en-US" spc="-1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Symptoms: </a:t>
            </a:r>
            <a:r>
              <a:rPr lang="en-US" spc="-45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fever,  </a:t>
            </a:r>
            <a:r>
              <a:rPr lang="en-US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headache, </a:t>
            </a:r>
            <a:r>
              <a:rPr lang="en-US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joint </a:t>
            </a:r>
            <a:r>
              <a:rPr lang="en-US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pain,</a:t>
            </a:r>
            <a:r>
              <a:rPr lang="en-US" spc="-45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pc="-1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rash,  </a:t>
            </a:r>
            <a:r>
              <a:rPr lang="en-US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no </a:t>
            </a:r>
            <a:r>
              <a:rPr lang="en-US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vaccine</a:t>
            </a:r>
            <a:r>
              <a:rPr lang="en-US" spc="-22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available</a:t>
            </a:r>
            <a:endParaRPr lang="en-US" dirty="0">
              <a:solidFill>
                <a:schemeClr val="tx2"/>
              </a:solidFill>
              <a:latin typeface="DIN Alternate" panose="020B0500000000000000" pitchFamily="34" charset="77"/>
              <a:cs typeface="Calibri"/>
            </a:endParaRPr>
          </a:p>
        </p:txBody>
      </p:sp>
      <p:sp>
        <p:nvSpPr>
          <p:cNvPr id="13" name="object 4" descr="Global map showiing distribution of Chikungunya&#10;">
            <a:extLst>
              <a:ext uri="{FF2B5EF4-FFF2-40B4-BE49-F238E27FC236}">
                <a16:creationId xmlns:a16="http://schemas.microsoft.com/office/drawing/2014/main" id="{06173BCC-7EE5-A640-B700-63C4FB6940A6}"/>
              </a:ext>
            </a:extLst>
          </p:cNvPr>
          <p:cNvSpPr/>
          <p:nvPr/>
        </p:nvSpPr>
        <p:spPr>
          <a:xfrm>
            <a:off x="1789514" y="1054760"/>
            <a:ext cx="5564971" cy="335957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21362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F218D87-14D2-B64F-B5FF-6EBA43567B6C}"/>
              </a:ext>
            </a:extLst>
          </p:cNvPr>
          <p:cNvSpPr txBox="1"/>
          <p:nvPr/>
        </p:nvSpPr>
        <p:spPr>
          <a:xfrm>
            <a:off x="974418" y="2244624"/>
            <a:ext cx="4220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Why high interest? Insufficient surveillance worldwide, heightened interest in using satellite data to predict outbreaks of vector borne disease. 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EC2BB38-7481-3C43-9B63-87D70C9C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Zika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A376306-629D-854F-8E82-7E494D1CA994}"/>
              </a:ext>
            </a:extLst>
          </p:cNvPr>
          <p:cNvSpPr txBox="1"/>
          <p:nvPr/>
        </p:nvSpPr>
        <p:spPr>
          <a:xfrm>
            <a:off x="1567542" y="4016917"/>
            <a:ext cx="6708793" cy="1032775"/>
          </a:xfrm>
          <a:prstGeom prst="rect">
            <a:avLst/>
          </a:prstGeom>
        </p:spPr>
        <p:txBody>
          <a:bodyPr vert="horz" wrap="square" lIns="0" tIns="46284" rIns="0" bIns="0" rtlCol="0">
            <a:spAutoFit/>
          </a:bodyPr>
          <a:lstStyle/>
          <a:p>
            <a:pPr marL="11289" marR="4516">
              <a:lnSpc>
                <a:spcPct val="89200"/>
              </a:lnSpc>
              <a:spcBef>
                <a:spcPts val="364"/>
              </a:spcBef>
              <a:tabLst>
                <a:tab pos="214486" algn="l"/>
              </a:tabLst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map of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predicted 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distribution of </a:t>
            </a:r>
            <a:r>
              <a:rPr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Ae. aegypti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The  map depicts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probability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occurrence (from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blue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sz="2400" spc="-45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red).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object 5" descr="Global map showing predicted distributin of Aedes aegypti.">
            <a:extLst>
              <a:ext uri="{FF2B5EF4-FFF2-40B4-BE49-F238E27FC236}">
                <a16:creationId xmlns:a16="http://schemas.microsoft.com/office/drawing/2014/main" id="{B4D03EF9-8602-964E-A20E-A1BE8C81A52B}"/>
              </a:ext>
            </a:extLst>
          </p:cNvPr>
          <p:cNvSpPr/>
          <p:nvPr/>
        </p:nvSpPr>
        <p:spPr>
          <a:xfrm>
            <a:off x="1382485" y="1126583"/>
            <a:ext cx="6708793" cy="2704227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79353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AED269-A1BF-9D4A-8644-4A5901DE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11" y="445025"/>
            <a:ext cx="8690898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Chikungunya</a:t>
            </a:r>
            <a:endParaRPr lang="en-US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7AC6D463-79C9-C148-B6DA-86A2F33C07ED}"/>
              </a:ext>
            </a:extLst>
          </p:cNvPr>
          <p:cNvSpPr txBox="1"/>
          <p:nvPr/>
        </p:nvSpPr>
        <p:spPr>
          <a:xfrm>
            <a:off x="6133557" y="1017725"/>
            <a:ext cx="2764732" cy="3500616"/>
          </a:xfrm>
          <a:prstGeom prst="rect">
            <a:avLst/>
          </a:prstGeom>
        </p:spPr>
        <p:txBody>
          <a:bodyPr vert="horz" wrap="square" lIns="0" tIns="47413" rIns="0" bIns="0" rtlCol="0">
            <a:spAutoFit/>
          </a:bodyPr>
          <a:lstStyle/>
          <a:p>
            <a:pPr marL="214486" marR="23142" indent="-203197">
              <a:lnSpc>
                <a:spcPct val="88900"/>
              </a:lnSpc>
              <a:spcBef>
                <a:spcPts val="373"/>
              </a:spcBef>
              <a:buFont typeface="Arial"/>
              <a:buChar char="•"/>
              <a:tabLst>
                <a:tab pos="214486" algn="l"/>
              </a:tabLst>
            </a:pP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sexually 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transmitted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through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fluids (blood 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transfusion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486" marR="4516" indent="-203197">
              <a:lnSpc>
                <a:spcPct val="90400"/>
              </a:lnSpc>
              <a:spcBef>
                <a:spcPts val="884"/>
              </a:spcBef>
              <a:buFont typeface="Arial"/>
              <a:buChar char="•"/>
              <a:tabLst>
                <a:tab pos="214486" algn="l"/>
              </a:tabLst>
            </a:pP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Symptoms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similar</a:t>
            </a:r>
            <a:r>
              <a:rPr sz="2000" spc="-7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dengue and 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chikungunya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486" marR="200939" indent="-203197">
              <a:lnSpc>
                <a:spcPts val="2303"/>
              </a:lnSpc>
              <a:spcBef>
                <a:spcPts val="934"/>
              </a:spcBef>
              <a:buFont typeface="Arial"/>
              <a:buChar char="•"/>
              <a:tabLst>
                <a:tab pos="214486" algn="l"/>
              </a:tabLst>
            </a:pP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80% of</a:t>
            </a:r>
            <a:r>
              <a:rPr sz="2000" spc="-7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cases 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sz="2000" spc="-3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asymptomatic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14486" marR="572340" indent="-203197">
              <a:lnSpc>
                <a:spcPts val="2329"/>
              </a:lnSpc>
              <a:spcBef>
                <a:spcPts val="876"/>
              </a:spcBef>
              <a:buFont typeface="Arial"/>
              <a:buChar char="•"/>
              <a:tabLst>
                <a:tab pos="214486" algn="l"/>
              </a:tabLst>
            </a:pPr>
            <a:r>
              <a:rPr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cause</a:t>
            </a:r>
            <a:r>
              <a:rPr sz="2000" spc="-7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birth  </a:t>
            </a:r>
            <a:r>
              <a:rPr sz="20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defects </a:t>
            </a:r>
            <a:r>
              <a:rPr sz="20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sz="2000" spc="-5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0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fetus</a:t>
            </a:r>
            <a:endParaRPr sz="20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object 5" descr="Photograph of young child on mother's lap">
            <a:extLst>
              <a:ext uri="{FF2B5EF4-FFF2-40B4-BE49-F238E27FC236}">
                <a16:creationId xmlns:a16="http://schemas.microsoft.com/office/drawing/2014/main" id="{62111FC4-F501-0E4A-97DA-325399B2714C}"/>
              </a:ext>
            </a:extLst>
          </p:cNvPr>
          <p:cNvSpPr/>
          <p:nvPr/>
        </p:nvSpPr>
        <p:spPr>
          <a:xfrm>
            <a:off x="1230086" y="1279033"/>
            <a:ext cx="4085226" cy="248078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rgbClr val="00B0F0">
                <a:alpha val="40000"/>
              </a:srgb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2576385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C86D91-FDA0-E540-8E4E-64FDE57EB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89"/>
          <a:stretch/>
        </p:blipFill>
        <p:spPr>
          <a:xfrm>
            <a:off x="714375" y="593103"/>
            <a:ext cx="7715250" cy="38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9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A616E7-B2D9-964E-9DBA-6BE8FA0D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DIN Alternate" panose="020B0500000000000000" pitchFamily="34" charset="77"/>
              </a:rPr>
              <a:t>Mosquitoes as Vectors of Disease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5DEE6-AF7A-954A-8394-E1224B68F5DF}"/>
              </a:ext>
            </a:extLst>
          </p:cNvPr>
          <p:cNvSpPr txBox="1"/>
          <p:nvPr/>
        </p:nvSpPr>
        <p:spPr>
          <a:xfrm>
            <a:off x="2471392" y="4524018"/>
            <a:ext cx="49248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This work is licensed under </a:t>
            </a:r>
            <a:r>
              <a:rPr lang="en-US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https://creativecommons.org/licenses/by-nc-sa/4.0/</a:t>
            </a:r>
            <a:endParaRPr lang="en-US" sz="1050" dirty="0">
              <a:solidFill>
                <a:schemeClr val="tx2"/>
              </a:solidFill>
            </a:endParaRPr>
          </a:p>
          <a:p>
            <a:pPr algn="ctr"/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21097-A5D8-6C4E-BC11-E1644FCF4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223" y="4458023"/>
            <a:ext cx="1520773" cy="5182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A1B60-5809-0E41-9CCC-36FB1644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108440"/>
          </a:xfrm>
        </p:spPr>
        <p:txBody>
          <a:bodyPr/>
          <a:lstStyle/>
          <a:p>
            <a:pPr marL="114300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Authors:</a:t>
            </a:r>
          </a:p>
          <a:p>
            <a:r>
              <a:rPr lang="en-US" sz="1400" dirty="0" err="1">
                <a:solidFill>
                  <a:schemeClr val="tx2"/>
                </a:solidFill>
              </a:rPr>
              <a:t>Russanne</a:t>
            </a:r>
            <a:r>
              <a:rPr lang="en-US" sz="1400" dirty="0">
                <a:solidFill>
                  <a:schemeClr val="tx2"/>
                </a:solidFill>
              </a:rPr>
              <a:t> Low PhD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Science Lead GO Mosquito Habitat Mapper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Institute for Global Environmental Strategies Arlington VA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Rusty_low@strategies.org</a:t>
            </a:r>
            <a:endParaRPr lang="en-US" sz="1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2"/>
                </a:solidFill>
              </a:rPr>
              <a:t>Rebecca Boger, PhD  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solidFill>
                  <a:schemeClr val="tx2"/>
                </a:solidFill>
              </a:rPr>
              <a:t>Brooklyn College, NY USA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pPr marL="11289"/>
            <a:r>
              <a:rPr lang="en-US" sz="1400" spc="-10" dirty="0">
                <a:solidFill>
                  <a:schemeClr val="tx2"/>
                </a:solidFill>
              </a:rPr>
              <a:t>Renee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spc="-4" dirty="0" err="1">
                <a:solidFill>
                  <a:schemeClr val="tx2"/>
                </a:solidFill>
              </a:rPr>
              <a:t>Codsi</a:t>
            </a:r>
            <a:endParaRPr lang="en-US" sz="1400" spc="-4" dirty="0">
              <a:solidFill>
                <a:schemeClr val="tx2"/>
              </a:solidFill>
            </a:endParaRPr>
          </a:p>
          <a:p>
            <a:pPr marL="457200" lvl="1" indent="0">
              <a:spcBef>
                <a:spcPts val="40"/>
              </a:spcBef>
              <a:buNone/>
            </a:pPr>
            <a:r>
              <a:rPr lang="en-US" sz="1000" spc="-10" dirty="0">
                <a:solidFill>
                  <a:schemeClr val="tx2"/>
                </a:solidFill>
              </a:rPr>
              <a:t>Institute </a:t>
            </a:r>
            <a:r>
              <a:rPr lang="en-US" sz="1000" spc="-13" dirty="0">
                <a:solidFill>
                  <a:schemeClr val="tx2"/>
                </a:solidFill>
              </a:rPr>
              <a:t>for </a:t>
            </a:r>
            <a:r>
              <a:rPr lang="en-US" sz="1000" spc="-4" dirty="0">
                <a:solidFill>
                  <a:schemeClr val="tx2"/>
                </a:solidFill>
              </a:rPr>
              <a:t>Global </a:t>
            </a:r>
            <a:r>
              <a:rPr lang="en-US" sz="1000" spc="-10" dirty="0">
                <a:solidFill>
                  <a:schemeClr val="tx2"/>
                </a:solidFill>
              </a:rPr>
              <a:t>Environmental</a:t>
            </a:r>
            <a:r>
              <a:rPr lang="en-US" sz="1000" spc="36" dirty="0">
                <a:solidFill>
                  <a:schemeClr val="tx2"/>
                </a:solidFill>
              </a:rPr>
              <a:t> </a:t>
            </a:r>
            <a:r>
              <a:rPr lang="en-US" sz="1000" spc="-10" dirty="0">
                <a:solidFill>
                  <a:schemeClr val="tx2"/>
                </a:solidFill>
              </a:rPr>
              <a:t>Strategies</a:t>
            </a:r>
          </a:p>
          <a:p>
            <a:pPr marL="11430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Did you modify this file for your class?</a:t>
            </a:r>
          </a:p>
          <a:p>
            <a:pPr marL="11430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Put your name and the date here!</a:t>
            </a:r>
          </a:p>
          <a:p>
            <a:pPr marL="11430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857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570638"/>
            <a:ext cx="7715250" cy="424202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5BE6895-2610-8E4B-8F98-30FF42409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485" y="1511277"/>
            <a:ext cx="7547029" cy="1459868"/>
          </a:xfrm>
        </p:spPr>
        <p:txBody>
          <a:bodyPr anchor="t">
            <a:noAutofit/>
          </a:bodyPr>
          <a:lstStyle/>
          <a:p>
            <a:r>
              <a:rPr lang="en-US" sz="2700" b="1" dirty="0">
                <a:latin typeface="DIN Alternate" panose="020B0500000000000000" pitchFamily="34" charset="77"/>
              </a:rPr>
              <a:t>Mosquitoes as Vectors of Disease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DE041B-5B6E-D64D-8F09-A2046431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85" y="27713"/>
            <a:ext cx="12858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Did you know that ….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5C3EE6-2774-AD45-8088-341D846A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925" y="1660656"/>
            <a:ext cx="4458263" cy="237315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400" spc="-10" dirty="0">
                <a:solidFill>
                  <a:schemeClr val="tx2"/>
                </a:solidFill>
                <a:latin typeface="DIN Alternate" panose="020B0500000000000000" pitchFamily="34" charset="77"/>
              </a:rPr>
              <a:t>Mosquitoes </a:t>
            </a:r>
            <a:r>
              <a:rPr lang="en-US" sz="2400" spc="-18" dirty="0">
                <a:solidFill>
                  <a:schemeClr val="tx2"/>
                </a:solidFill>
                <a:latin typeface="DIN Alternate" panose="020B0500000000000000" pitchFamily="34" charset="77"/>
              </a:rPr>
              <a:t>are </a:t>
            </a:r>
            <a: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  <a:t>the  </a:t>
            </a:r>
            <a:r>
              <a:rPr lang="en-US" sz="2400" spc="-31" dirty="0">
                <a:solidFill>
                  <a:schemeClr val="tx2"/>
                </a:solidFill>
                <a:latin typeface="DIN Alternate" panose="020B0500000000000000" pitchFamily="34" charset="77"/>
              </a:rPr>
              <a:t>world’s </a:t>
            </a:r>
            <a:r>
              <a:rPr lang="en-US" sz="2400" spc="-13" dirty="0">
                <a:solidFill>
                  <a:schemeClr val="tx2"/>
                </a:solidFill>
                <a:latin typeface="DIN Alternate" panose="020B0500000000000000" pitchFamily="34" charset="77"/>
              </a:rPr>
              <a:t>most </a:t>
            </a:r>
            <a: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  <a:t>deadly  animal </a:t>
            </a:r>
            <a:b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</a:br>
            <a: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  <a:t>in</a:t>
            </a:r>
            <a:b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</a:br>
            <a: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  <a:t>the</a:t>
            </a:r>
            <a:b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</a:br>
            <a:r>
              <a:rPr lang="en-US" sz="2400" spc="-4" dirty="0">
                <a:solidFill>
                  <a:schemeClr val="tx2"/>
                </a:solidFill>
                <a:latin typeface="DIN Alternate" panose="020B0500000000000000" pitchFamily="34" charset="77"/>
              </a:rPr>
              <a:t>world!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BB11D4-CCBF-1D42-954E-B4F85CB22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6206">
            <a:off x="509747" y="1209632"/>
            <a:ext cx="3966280" cy="27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7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why?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5C3EE6-2774-AD45-8088-341D846A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925" y="1660656"/>
            <a:ext cx="4458263" cy="2989790"/>
          </a:xfrm>
        </p:spPr>
        <p:txBody>
          <a:bodyPr/>
          <a:lstStyle/>
          <a:p>
            <a:pPr marL="0" marR="4516" indent="0">
              <a:lnSpc>
                <a:spcPct val="90000"/>
              </a:lnSpc>
              <a:spcBef>
                <a:spcPts val="427"/>
              </a:spcBef>
              <a:buNone/>
              <a:tabLst>
                <a:tab pos="214486" algn="l"/>
              </a:tabLst>
            </a:pPr>
            <a:r>
              <a:rPr lang="en-US" sz="2400" b="1" spc="-22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Every </a:t>
            </a:r>
            <a:r>
              <a:rPr lang="en-US" sz="2400" b="1" spc="-5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year,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more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than 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a billion people 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worldwide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(roughly 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one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in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every </a:t>
            </a:r>
            <a:r>
              <a:rPr lang="en-US" sz="2400" b="1" spc="-1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seven 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people)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become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ill.</a:t>
            </a:r>
          </a:p>
          <a:p>
            <a:pPr marL="11289" marR="4516">
              <a:lnSpc>
                <a:spcPct val="90000"/>
              </a:lnSpc>
              <a:spcBef>
                <a:spcPts val="427"/>
              </a:spcBef>
              <a:tabLst>
                <a:tab pos="214486" algn="l"/>
              </a:tabLst>
            </a:pPr>
            <a:endParaRPr lang="en-US" sz="2400" b="1" spc="-4" dirty="0">
              <a:solidFill>
                <a:schemeClr val="tx2"/>
              </a:solidFill>
              <a:latin typeface="DIN Alternate" panose="020B0500000000000000" pitchFamily="34" charset="77"/>
              <a:cs typeface="Calibri"/>
            </a:endParaRPr>
          </a:p>
          <a:p>
            <a:pPr marL="0" marR="4516" indent="0">
              <a:lnSpc>
                <a:spcPct val="90000"/>
              </a:lnSpc>
              <a:spcBef>
                <a:spcPts val="427"/>
              </a:spcBef>
              <a:buNone/>
              <a:tabLst>
                <a:tab pos="214486" algn="l"/>
              </a:tabLst>
            </a:pP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Estimates are between 500,000-750,000 people die as 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a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result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of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mosquito  bites.</a:t>
            </a:r>
            <a:endParaRPr lang="en-US" sz="2400" dirty="0">
              <a:solidFill>
                <a:schemeClr val="tx2"/>
              </a:solidFill>
              <a:latin typeface="DIN Alternate" panose="020B0500000000000000" pitchFamily="34" charset="77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BB11D4-CCBF-1D42-954E-B4F85CB22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6206">
            <a:off x="509747" y="1209632"/>
            <a:ext cx="3966280" cy="27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6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Anopheles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5C3EE6-2774-AD45-8088-341D846A5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925" y="1660656"/>
            <a:ext cx="4458263" cy="2989790"/>
          </a:xfrm>
        </p:spPr>
        <p:txBody>
          <a:bodyPr/>
          <a:lstStyle/>
          <a:p>
            <a:pPr marL="214486" marR="4516" indent="-203197">
              <a:lnSpc>
                <a:spcPct val="90000"/>
              </a:lnSpc>
              <a:spcBef>
                <a:spcPts val="427"/>
              </a:spcBef>
              <a:buFont typeface="Arial"/>
              <a:buChar char="•"/>
              <a:tabLst>
                <a:tab pos="214486" algn="l"/>
              </a:tabLst>
            </a:pPr>
            <a:r>
              <a:rPr lang="en-US" sz="20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Found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in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open  </a:t>
            </a:r>
            <a:r>
              <a:rPr lang="en-US" sz="2400" b="1" spc="-22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water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pools</a:t>
            </a:r>
            <a:r>
              <a:rPr lang="en-US" sz="2400" b="1" spc="-5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with 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little </a:t>
            </a:r>
            <a:r>
              <a:rPr lang="en-US" sz="2400" b="1" spc="-18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vegetation</a:t>
            </a:r>
          </a:p>
          <a:p>
            <a:pPr marL="11289" marR="4516">
              <a:lnSpc>
                <a:spcPct val="90000"/>
              </a:lnSpc>
              <a:spcBef>
                <a:spcPts val="427"/>
              </a:spcBef>
              <a:tabLst>
                <a:tab pos="214486" algn="l"/>
              </a:tabLst>
            </a:pPr>
            <a:endParaRPr lang="en-US" sz="2400" dirty="0">
              <a:solidFill>
                <a:schemeClr val="tx2"/>
              </a:solidFill>
              <a:latin typeface="DIN Alternate" panose="020B0500000000000000" pitchFamily="34" charset="77"/>
              <a:cs typeface="Calibri"/>
            </a:endParaRPr>
          </a:p>
          <a:p>
            <a:pPr marL="214486" marR="184007" indent="-203197">
              <a:lnSpc>
                <a:spcPct val="89800"/>
              </a:lnSpc>
              <a:spcBef>
                <a:spcPts val="924"/>
              </a:spcBef>
              <a:buFont typeface="Arial"/>
              <a:buChar char="•"/>
              <a:tabLst>
                <a:tab pos="214486" algn="l"/>
              </a:tabLst>
            </a:pP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Most </a:t>
            </a:r>
            <a:r>
              <a:rPr lang="en-US" sz="2400" b="1" spc="-22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like</a:t>
            </a:r>
            <a:r>
              <a:rPr lang="en-US" sz="2400" b="1" spc="-6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clean,  clear </a:t>
            </a:r>
            <a:r>
              <a:rPr lang="en-US" sz="2400" b="1" spc="-5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water, </a:t>
            </a:r>
            <a:r>
              <a:rPr lang="en-US" sz="2400" b="1" spc="-4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but  some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breed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in 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eutrophic </a:t>
            </a:r>
            <a:r>
              <a:rPr lang="en-US" sz="2400" b="1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or  </a:t>
            </a:r>
            <a:r>
              <a:rPr lang="en-US" sz="2400" b="1" spc="-10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polluted</a:t>
            </a:r>
            <a:r>
              <a:rPr lang="en-US" sz="2400" b="1" spc="-28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 </a:t>
            </a:r>
            <a:r>
              <a:rPr lang="en-US" sz="2400" b="1" spc="-63" dirty="0">
                <a:solidFill>
                  <a:schemeClr val="tx2"/>
                </a:solidFill>
                <a:latin typeface="DIN Alternate" panose="020B0500000000000000" pitchFamily="34" charset="77"/>
                <a:cs typeface="Calibri"/>
              </a:rPr>
              <a:t>water.</a:t>
            </a:r>
            <a:endParaRPr lang="en-US" sz="2400" dirty="0">
              <a:solidFill>
                <a:schemeClr val="tx2"/>
              </a:solidFill>
              <a:latin typeface="DIN Alternate" panose="020B0500000000000000" pitchFamily="34" charset="77"/>
              <a:cs typeface="Calibri"/>
            </a:endParaRPr>
          </a:p>
        </p:txBody>
      </p:sp>
      <p:grpSp>
        <p:nvGrpSpPr>
          <p:cNvPr id="7" name="Group 6" descr="Photograph of Anopheles mosquito.&#10;Photo credit: James Gathany, CDC">
            <a:extLst>
              <a:ext uri="{FF2B5EF4-FFF2-40B4-BE49-F238E27FC236}">
                <a16:creationId xmlns:a16="http://schemas.microsoft.com/office/drawing/2014/main" id="{BA065CC3-8EB9-9F4B-A61F-AA3EC88BD876}"/>
              </a:ext>
            </a:extLst>
          </p:cNvPr>
          <p:cNvGrpSpPr/>
          <p:nvPr/>
        </p:nvGrpSpPr>
        <p:grpSpPr>
          <a:xfrm>
            <a:off x="738603" y="1787614"/>
            <a:ext cx="3251201" cy="2284886"/>
            <a:chOff x="1104899" y="2396973"/>
            <a:chExt cx="3657601" cy="2570498"/>
          </a:xfrm>
        </p:grpSpPr>
        <p:pic>
          <p:nvPicPr>
            <p:cNvPr id="8" name="Picture 2" descr="Female Anopheles gambiae Giles taking a blood meal. &#10;&#10;Photograph by James Gathany, CDC.&#10;https://phil.cdc.gov/details_linked.aspx?pid=1354">
              <a:extLst>
                <a:ext uri="{FF2B5EF4-FFF2-40B4-BE49-F238E27FC236}">
                  <a16:creationId xmlns:a16="http://schemas.microsoft.com/office/drawing/2014/main" id="{E4DBF70E-E25C-094F-A05B-ADBADF6EB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" y="2396973"/>
              <a:ext cx="3451594" cy="2064053"/>
            </a:xfrm>
            <a:prstGeom prst="rect">
              <a:avLst/>
            </a:prstGeom>
            <a:noFill/>
            <a:effectLst>
              <a:glow rad="254000">
                <a:srgbClr val="00B0F0">
                  <a:alpha val="4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2B25B3-7D94-8C4C-BC53-B77897E14E47}"/>
                </a:ext>
              </a:extLst>
            </p:cNvPr>
            <p:cNvSpPr txBox="1"/>
            <p:nvPr/>
          </p:nvSpPr>
          <p:spPr>
            <a:xfrm>
              <a:off x="1104899" y="4648200"/>
              <a:ext cx="3657601" cy="31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Photograph by James </a:t>
              </a:r>
              <a:r>
                <a:rPr lang="en-US" sz="1244" dirty="0" err="1">
                  <a:solidFill>
                    <a:schemeClr val="bg1"/>
                  </a:solidFill>
                  <a:latin typeface="DIN Alternate" panose="020B0500000000000000" pitchFamily="34" charset="77"/>
                </a:rPr>
                <a:t>Gathany</a:t>
              </a:r>
              <a:r>
                <a:rPr lang="en-US" sz="1244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, CDC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17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Anopheles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1F17BBC-65C5-AE4E-8173-B71458833A94}"/>
              </a:ext>
            </a:extLst>
          </p:cNvPr>
          <p:cNvSpPr txBox="1"/>
          <p:nvPr/>
        </p:nvSpPr>
        <p:spPr>
          <a:xfrm>
            <a:off x="5497350" y="1533698"/>
            <a:ext cx="3492897" cy="2467264"/>
          </a:xfrm>
          <a:prstGeom prst="rect">
            <a:avLst/>
          </a:prstGeom>
        </p:spPr>
        <p:txBody>
          <a:bodyPr vert="horz" wrap="square" lIns="0" tIns="11289" rIns="0" bIns="0" rtlCol="0">
            <a:spAutoFit/>
          </a:bodyPr>
          <a:lstStyle/>
          <a:p>
            <a:pPr marL="110065">
              <a:lnSpc>
                <a:spcPts val="2902"/>
              </a:lnSpc>
              <a:spcBef>
                <a:spcPts val="3071"/>
              </a:spcBef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Malaria 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causes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more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0065">
              <a:lnSpc>
                <a:spcPts val="2400"/>
              </a:lnSpc>
            </a:pP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deaths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year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</a:t>
            </a:r>
            <a:r>
              <a:rPr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any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0065">
              <a:lnSpc>
                <a:spcPts val="2400"/>
              </a:lnSpc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</a:t>
            </a:r>
            <a:r>
              <a:rPr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mosquito-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0065">
              <a:lnSpc>
                <a:spcPts val="2400"/>
              </a:lnSpc>
            </a:pP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transmitted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disease.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0065">
              <a:lnSpc>
                <a:spcPts val="2400"/>
              </a:lnSpc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Malaria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preventable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0065" marR="452679">
              <a:lnSpc>
                <a:spcPct val="70600"/>
              </a:lnSpc>
              <a:spcBef>
                <a:spcPts val="490"/>
              </a:spcBef>
            </a:pP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curable </a:t>
            </a:r>
            <a:r>
              <a:rPr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sz="2400" spc="-6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drugs  and medical</a:t>
            </a:r>
            <a:r>
              <a:rPr sz="2400" spc="-7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attention.</a:t>
            </a:r>
            <a:endParaRPr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8F4F3-A7C9-2749-BFBC-FFA10AF5FE46}"/>
              </a:ext>
            </a:extLst>
          </p:cNvPr>
          <p:cNvSpPr txBox="1"/>
          <p:nvPr/>
        </p:nvSpPr>
        <p:spPr>
          <a:xfrm>
            <a:off x="489147" y="1533699"/>
            <a:ext cx="2958591" cy="2580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34">
              <a:lnSpc>
                <a:spcPts val="2902"/>
              </a:lnSpc>
              <a:spcBef>
                <a:spcPts val="89"/>
              </a:spcBef>
            </a:pP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Malaria 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 a</a:t>
            </a:r>
            <a:r>
              <a:rPr lang="en-US" sz="2400" spc="-22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disease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5034">
              <a:lnSpc>
                <a:spcPts val="2400"/>
              </a:lnSpc>
            </a:pPr>
            <a:r>
              <a:rPr lang="en-US" sz="2400" spc="-1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caused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</a:t>
            </a:r>
            <a:r>
              <a:rPr lang="en-US"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parasites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5034">
              <a:lnSpc>
                <a:spcPts val="2400"/>
              </a:lnSpc>
            </a:pP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</a:t>
            </a:r>
            <a:r>
              <a:rPr lang="en-US" sz="2400" spc="-18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transmitted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humans </a:t>
            </a:r>
            <a:r>
              <a:rPr lang="en-US" sz="2400" spc="-13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 </a:t>
            </a: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en-US" sz="2400" spc="-36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i="1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Anopheles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5034">
              <a:lnSpc>
                <a:spcPts val="2911"/>
              </a:lnSpc>
            </a:pPr>
            <a:r>
              <a:rPr lang="en-US" sz="2400" spc="-4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mosquito.</a:t>
            </a:r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333" dirty="0"/>
          </a:p>
        </p:txBody>
      </p:sp>
      <p:grpSp>
        <p:nvGrpSpPr>
          <p:cNvPr id="13" name="Group 12" descr="drawing of the Anopheles life cycle&#13;&#10;">
            <a:extLst>
              <a:ext uri="{FF2B5EF4-FFF2-40B4-BE49-F238E27FC236}">
                <a16:creationId xmlns:a16="http://schemas.microsoft.com/office/drawing/2014/main" id="{EA61120B-DAC3-F34A-8FC3-8CD630F7F7E3}"/>
              </a:ext>
            </a:extLst>
          </p:cNvPr>
          <p:cNvGrpSpPr/>
          <p:nvPr/>
        </p:nvGrpSpPr>
        <p:grpSpPr>
          <a:xfrm>
            <a:off x="3608943" y="1310129"/>
            <a:ext cx="1727201" cy="3752066"/>
            <a:chOff x="3665980" y="1524001"/>
            <a:chExt cx="1943101" cy="5258420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4AAD9020-0E75-AA49-93F9-760DB4F490AF}"/>
                </a:ext>
              </a:extLst>
            </p:cNvPr>
            <p:cNvSpPr/>
            <p:nvPr/>
          </p:nvSpPr>
          <p:spPr>
            <a:xfrm>
              <a:off x="4000500" y="1524001"/>
              <a:ext cx="1274064" cy="48006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effectLst>
              <a:glow rad="254000">
                <a:schemeClr val="accent1">
                  <a:alpha val="40000"/>
                </a:schemeClr>
              </a:glow>
            </a:effectLst>
          </p:spPr>
          <p:txBody>
            <a:bodyPr wrap="square" lIns="0" tIns="0" rIns="0" bIns="0" rtlCol="0"/>
            <a:lstStyle/>
            <a:p>
              <a:endParaRPr sz="1333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560407-B8A9-DA47-9133-B366CA2E9953}"/>
                </a:ext>
              </a:extLst>
            </p:cNvPr>
            <p:cNvSpPr txBox="1"/>
            <p:nvPr/>
          </p:nvSpPr>
          <p:spPr>
            <a:xfrm>
              <a:off x="3665980" y="6447786"/>
              <a:ext cx="1943101" cy="334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i="1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Anopheles</a:t>
              </a:r>
              <a:r>
                <a:rPr lang="en-US" sz="1333" dirty="0">
                  <a:solidFill>
                    <a:schemeClr val="bg1"/>
                  </a:solidFill>
                  <a:latin typeface="DIN Alternate" panose="020B0500000000000000" pitchFamily="34" charset="77"/>
                </a:rPr>
                <a:t> life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26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Anopheles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18454CF5-78CB-934B-8F5D-633827C7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3560" y="1533698"/>
            <a:ext cx="2777066" cy="284209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glow rad="254000">
              <a:schemeClr val="accent1"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sz="133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7AB38-15A6-2643-B23E-E791368966CC}"/>
              </a:ext>
            </a:extLst>
          </p:cNvPr>
          <p:cNvSpPr txBox="1"/>
          <p:nvPr/>
        </p:nvSpPr>
        <p:spPr>
          <a:xfrm>
            <a:off x="4760412" y="1065754"/>
            <a:ext cx="406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all </a:t>
            </a:r>
            <a:r>
              <a:rPr lang="en-US" sz="2400" i="1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Anopheles </a:t>
            </a:r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mosquitoes transmit malaria. About 10% of approximately 400 species.</a:t>
            </a:r>
          </a:p>
          <a:p>
            <a:endParaRPr lang="en-US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 can find out which species are important vectors for disease transmission in your region in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69666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B6C8B-9135-2740-B23D-819EAADEE1A4}"/>
              </a:ext>
            </a:extLst>
          </p:cNvPr>
          <p:cNvSpPr txBox="1"/>
          <p:nvPr/>
        </p:nvSpPr>
        <p:spPr>
          <a:xfrm>
            <a:off x="4093499" y="1533698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DE3CF3-F2DF-ED49-8C91-B17C0028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88" y="493054"/>
            <a:ext cx="8520600" cy="572700"/>
          </a:xfrm>
        </p:spPr>
        <p:txBody>
          <a:bodyPr/>
          <a:lstStyle/>
          <a:p>
            <a:pPr algn="ctr"/>
            <a:r>
              <a:rPr lang="en-US" i="1" spc="40" dirty="0">
                <a:solidFill>
                  <a:srgbClr val="00B0F0"/>
                </a:solidFill>
                <a:latin typeface="DIN Alternate" panose="020B0500000000000000" pitchFamily="34" charset="77"/>
                <a:cs typeface="Calibri-Light"/>
              </a:rPr>
              <a:t>Anopheles</a:t>
            </a:r>
            <a:endParaRPr lang="en-US" b="1" dirty="0">
              <a:solidFill>
                <a:srgbClr val="00B0F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object 2" descr="World map showing distributin of Anopheles mosquitoes.">
            <a:extLst>
              <a:ext uri="{FF2B5EF4-FFF2-40B4-BE49-F238E27FC236}">
                <a16:creationId xmlns:a16="http://schemas.microsoft.com/office/drawing/2014/main" id="{906ACA3E-C00F-3E44-A959-892A986D695A}"/>
              </a:ext>
            </a:extLst>
          </p:cNvPr>
          <p:cNvSpPr/>
          <p:nvPr/>
        </p:nvSpPr>
        <p:spPr>
          <a:xfrm>
            <a:off x="1513115" y="1065754"/>
            <a:ext cx="6653591" cy="383525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33"/>
          </a:p>
        </p:txBody>
      </p:sp>
    </p:spTree>
    <p:extLst>
      <p:ext uri="{BB962C8B-B14F-4D97-AF65-F5344CB8AC3E}">
        <p14:creationId xmlns:p14="http://schemas.microsoft.com/office/powerpoint/2010/main" val="1182592133"/>
      </p:ext>
    </p:extLst>
  </p:cSld>
  <p:clrMapOvr>
    <a:masterClrMapping/>
  </p:clrMapOvr>
</p:sld>
</file>

<file path=ppt/theme/theme1.xml><?xml version="1.0" encoding="utf-8"?>
<a:theme xmlns:a="http://schemas.openxmlformats.org/drawingml/2006/main" name="GO">
  <a:themeElements>
    <a:clrScheme name="Simple Light">
      <a:dk1>
        <a:srgbClr val="000000"/>
      </a:dk1>
      <a:lt1>
        <a:srgbClr val="FFFFFF"/>
      </a:lt1>
      <a:dk2>
        <a:srgbClr val="8B181B"/>
      </a:dk2>
      <a:lt2>
        <a:srgbClr val="F7D26B"/>
      </a:lt2>
      <a:accent1>
        <a:srgbClr val="BCD7EA"/>
      </a:accent1>
      <a:accent2>
        <a:srgbClr val="1B75BC"/>
      </a:accent2>
      <a:accent3>
        <a:srgbClr val="D4DB95"/>
      </a:accent3>
      <a:accent4>
        <a:srgbClr val="427437"/>
      </a:accent4>
      <a:accent5>
        <a:srgbClr val="E2DD9A"/>
      </a:accent5>
      <a:accent6>
        <a:srgbClr val="8A732C"/>
      </a:accent6>
      <a:hlink>
        <a:srgbClr val="1D2E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942</Words>
  <Application>Microsoft Macintosh PowerPoint</Application>
  <PresentationFormat>On-screen Show (16:9)</PresentationFormat>
  <Paragraphs>160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Helvetica Neue</vt:lpstr>
      <vt:lpstr>Arial</vt:lpstr>
      <vt:lpstr>Oswald</vt:lpstr>
      <vt:lpstr>DIN Alternate</vt:lpstr>
      <vt:lpstr>GO</vt:lpstr>
      <vt:lpstr>GLOBE Mission Mosquito presents a series of mosquito tutorials</vt:lpstr>
      <vt:lpstr>Why Make Observations? </vt:lpstr>
      <vt:lpstr>Mosquitoes as Vectors of Disease</vt:lpstr>
      <vt:lpstr>Did you know that ….</vt:lpstr>
      <vt:lpstr>But why?</vt:lpstr>
      <vt:lpstr>Anopheles</vt:lpstr>
      <vt:lpstr>Anopheles</vt:lpstr>
      <vt:lpstr>Anopheles</vt:lpstr>
      <vt:lpstr>Anopheles</vt:lpstr>
      <vt:lpstr>Culex</vt:lpstr>
      <vt:lpstr>Culex</vt:lpstr>
      <vt:lpstr>Culex</vt:lpstr>
      <vt:lpstr>Culex</vt:lpstr>
      <vt:lpstr>Culex</vt:lpstr>
      <vt:lpstr>Aedes</vt:lpstr>
      <vt:lpstr> </vt:lpstr>
      <vt:lpstr> </vt:lpstr>
      <vt:lpstr>Aedes </vt:lpstr>
      <vt:lpstr>PowerPoint Presentation</vt:lpstr>
      <vt:lpstr>PowerPoint Presentation</vt:lpstr>
      <vt:lpstr>PowerPoint Presentation</vt:lpstr>
      <vt:lpstr>Chikungunya</vt:lpstr>
      <vt:lpstr>Zika</vt:lpstr>
      <vt:lpstr>Chikungunya</vt:lpstr>
      <vt:lpstr>PowerPoint Presentation</vt:lpstr>
      <vt:lpstr>Mosquitoes as Vectors of Disease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 Mission Mosquito presents a series of mosquito tutorials</dc:title>
  <cp:lastModifiedBy>Cassie Soeffing</cp:lastModifiedBy>
  <cp:revision>16</cp:revision>
  <dcterms:modified xsi:type="dcterms:W3CDTF">2020-03-18T18:11:34Z</dcterms:modified>
</cp:coreProperties>
</file>