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</p:sldMasterIdLst>
  <p:notesMasterIdLst>
    <p:notesMasterId r:id="rId21"/>
  </p:notesMasterIdLst>
  <p:sldIdLst>
    <p:sldId id="257" r:id="rId2"/>
    <p:sldId id="258" r:id="rId3"/>
    <p:sldId id="263" r:id="rId4"/>
    <p:sldId id="349" r:id="rId5"/>
    <p:sldId id="383" r:id="rId6"/>
    <p:sldId id="402" r:id="rId7"/>
    <p:sldId id="367" r:id="rId8"/>
    <p:sldId id="384" r:id="rId9"/>
    <p:sldId id="403" r:id="rId10"/>
    <p:sldId id="404" r:id="rId11"/>
    <p:sldId id="405" r:id="rId12"/>
    <p:sldId id="406" r:id="rId13"/>
    <p:sldId id="407" r:id="rId14"/>
    <p:sldId id="408" r:id="rId15"/>
    <p:sldId id="409" r:id="rId16"/>
    <p:sldId id="410" r:id="rId17"/>
    <p:sldId id="368" r:id="rId18"/>
    <p:sldId id="365" r:id="rId19"/>
    <p:sldId id="357" r:id="rId20"/>
  </p:sldIdLst>
  <p:sldSz cx="9144000" cy="5143500" type="screen16x9"/>
  <p:notesSz cx="6858000" cy="9144000"/>
  <p:embeddedFontLst>
    <p:embeddedFont>
      <p:font typeface="DIN Alternate" panose="020B0500000000000000" pitchFamily="34" charset="77"/>
      <p:bold r:id="rId22"/>
    </p:embeddedFont>
    <p:embeddedFont>
      <p:font typeface="Franklin Gothic Demi" panose="020B0603020102020204" pitchFamily="34" charset="0"/>
      <p:regular r:id="rId23"/>
      <p:bold r:id="rId24"/>
      <p:italic r:id="rId25"/>
      <p:boldItalic r:id="rId26"/>
    </p:embeddedFont>
    <p:embeddedFont>
      <p:font typeface="Helvetica Neue" panose="02000503000000020004" pitchFamily="2" charset="0"/>
      <p:regular r:id="rId27"/>
      <p:bold r:id="rId28"/>
      <p:italic r:id="rId29"/>
      <p:boldItalic r:id="rId30"/>
    </p:embeddedFont>
    <p:embeddedFont>
      <p:font typeface="Oswald" pitchFamily="2" charset="77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/>
    <p:restoredTop sz="81994"/>
  </p:normalViewPr>
  <p:slideViewPr>
    <p:cSldViewPr snapToGrid="0">
      <p:cViewPr varScale="1">
        <p:scale>
          <a:sx n="115" d="100"/>
          <a:sy n="115" d="100"/>
        </p:scale>
        <p:origin x="15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e77db2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e77db2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8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97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1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6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4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27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eb0d5d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eb0d5d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3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8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Dark" type="tx">
  <p:cSld name="TITLE_AND_BODY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Dark">
  <p:cSld name="TITLE_AND_BODY_2_1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Black">
  <p:cSld name="TITLE_AND_BODY_1_2_1">
    <p:bg>
      <p:bgPr>
        <a:solidFill>
          <a:srgbClr val="00000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3FA647C6-B5EA-4C43-8D12-933AC94BBEB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White">
  <p:cSld name="TITLE_AND_BODY_1_1_2_1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Light">
  <p:cSld name="TITLE_AND_BODY_1_1_1_1_1">
    <p:bg>
      <p:bgPr>
        <a:solidFill>
          <a:schemeClr val="accent5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Title">
  <p:cSld name="TITLE_1_1_1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7"/>
          <p:cNvPicPr preferRelativeResize="0"/>
          <p:nvPr/>
        </p:nvPicPr>
        <p:blipFill rotWithShape="1">
          <a:blip r:embed="rId2">
            <a:alphaModFix/>
          </a:blip>
          <a:srcRect l="845" r="855"/>
          <a:stretch/>
        </p:blipFill>
        <p:spPr>
          <a:xfrm rot="10800000" flipH="1">
            <a:off x="0" y="2743200"/>
            <a:ext cx="9144002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50" y="4032275"/>
            <a:ext cx="2268574" cy="8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Dark">
  <p:cSld name="TITLE_AND_BODY_2_1_1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Black">
  <p:cSld name="TITLE_AND_BODY_1_2_1_1">
    <p:bg>
      <p:bgPr>
        <a:solidFill>
          <a:srgbClr val="00000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White">
  <p:cSld name="TITLE_AND_BODY_1_1_2_1_1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Light">
  <p:cSld name="TITLE_AND_BODY_1_1_2_1_1_2">
    <p:bg>
      <p:bgPr>
        <a:solidFill>
          <a:schemeClr val="accent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Title">
  <p:cSld name="TITLE_1_1_1_1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2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1"/>
            <a:ext cx="9144003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2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2" name="Google Shape;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25" y="3473425"/>
            <a:ext cx="1593624" cy="14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Black">
  <p:cSld name="TITLE_AND_BODY_1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 Title">
  <p:cSld name="TITLE_1_1_1_1_1"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1"/>
            <a:ext cx="9144003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3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7" name="Google Shape;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25" y="3905900"/>
            <a:ext cx="2394162" cy="10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Dark">
  <p:cSld name="TITLE_AND_BODY_2_1_1_1">
    <p:bg>
      <p:bgPr>
        <a:solidFill>
          <a:srgbClr val="1D2E38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Black">
  <p:cSld name="TITLE_AND_BODY_1_2_1_1_1">
    <p:bg>
      <p:bgPr>
        <a:solidFill>
          <a:srgbClr val="00000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White">
  <p:cSld name="TITLE_AND_BODY_1_1_2_1_1_1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1800"/>
              <a:buChar char="●"/>
              <a:defRPr>
                <a:solidFill>
                  <a:srgbClr val="1D2E38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●"/>
              <a:defRPr>
                <a:solidFill>
                  <a:srgbClr val="1D2E38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●"/>
              <a:defRPr>
                <a:solidFill>
                  <a:srgbClr val="1D2E38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4C1A-51CA-864C-B89C-233E0294E3D1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FC27-1501-BB4F-A2D3-AD9C5D4E5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0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White">
  <p:cSld name="TITLE_AND_BODY_1_1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Light">
  <p:cSld name="TITLE_AND_BODY_1_1_1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Title">
  <p:cSld name="TITLE_1">
    <p:bg>
      <p:bgPr>
        <a:noFill/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43200"/>
            <a:ext cx="9144002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2" name="Google Shape;3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93" y="4007876"/>
            <a:ext cx="2035681" cy="9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Dark">
  <p:cSld name="TITLE_AND_BODY_2">
    <p:bg>
      <p:bgPr>
        <a:solidFill>
          <a:schemeClr val="dk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" name="Google Shape;32;p7">
            <a:extLst>
              <a:ext uri="{FF2B5EF4-FFF2-40B4-BE49-F238E27FC236}">
                <a16:creationId xmlns:a16="http://schemas.microsoft.com/office/drawing/2014/main" id="{06769D2C-C41D-774A-AF05-F5FC5190E1D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White" preserve="1">
  <p:cSld name="1_Clouds White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tx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46B925D1-6195-0F46-AD94-7FABEA72918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553A0-BA05-E043-96E6-BB0D52519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09" y="4535404"/>
            <a:ext cx="771211" cy="5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Black">
  <p:cSld name="TITLE_AND_BODY_1_2">
    <p:bg>
      <p:bgPr>
        <a:solidFill>
          <a:srgbClr val="00000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BC3E4F8D-472F-D54C-AFA5-1B3BD22BC49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Title">
  <p:cSld name="TITLE_1_1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2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0"/>
            <a:ext cx="9144003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52" name="Google Shape;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37" y="4045188"/>
            <a:ext cx="2606513" cy="5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"/>
              <a:buNone/>
              <a:defRPr sz="2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5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4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Rusty_low@strategies.org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bserver.globe.go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ctrTitle"/>
          </p:nvPr>
        </p:nvSpPr>
        <p:spPr>
          <a:xfrm>
            <a:off x="1598968" y="945884"/>
            <a:ext cx="6838022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  <a:t>GLOBE Mission Mosquito presents</a:t>
            </a:r>
            <a:b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</a:br>
            <a: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  <a:t>a series of mosquito tutorials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21" name="Google Shape;121;p28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5768925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/>
            <a:r>
              <a:rPr lang="en-US" b="1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MHM tool for the first time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02DE37-FDD2-8844-8E17-305B2CE35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92" y="1080613"/>
            <a:ext cx="1921680" cy="3598458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What’s next?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9094F-2825-3F43-9D03-0A19ECE1098E}"/>
              </a:ext>
            </a:extLst>
          </p:cNvPr>
          <p:cNvSpPr txBox="1"/>
          <p:nvPr/>
        </p:nvSpPr>
        <p:spPr>
          <a:xfrm>
            <a:off x="4572000" y="1196048"/>
            <a:ext cx="4410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 the top of the first frame you will see your email. 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you  are sharing mobile devices, this is where you can have other GLOBE user email addresses stored for quick and easy access.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D7F112-8D7B-CF4F-B3BF-B6749A179FD3}"/>
              </a:ext>
            </a:extLst>
          </p:cNvPr>
          <p:cNvCxnSpPr>
            <a:cxnSpLocks/>
          </p:cNvCxnSpPr>
          <p:nvPr/>
        </p:nvCxnSpPr>
        <p:spPr>
          <a:xfrm flipH="1" flipV="1">
            <a:off x="2725271" y="1380565"/>
            <a:ext cx="1846729" cy="40704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78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9094F-2825-3F43-9D03-0A19ECE1098E}"/>
              </a:ext>
            </a:extLst>
          </p:cNvPr>
          <p:cNvSpPr txBox="1"/>
          <p:nvPr/>
        </p:nvSpPr>
        <p:spPr>
          <a:xfrm>
            <a:off x="4572000" y="1196048"/>
            <a:ext cx="4410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choose the language that you want to display by selecting “Change Language.” 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A screenshot of GO MHM&#10;&#10;Description automatically generated">
            <a:extLst>
              <a:ext uri="{FF2B5EF4-FFF2-40B4-BE49-F238E27FC236}">
                <a16:creationId xmlns:a16="http://schemas.microsoft.com/office/drawing/2014/main" id="{5E4F0B19-60C8-E448-86D7-89AF4547B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425" y="1127163"/>
            <a:ext cx="1921680" cy="3614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D7F112-8D7B-CF4F-B3BF-B6749A179FD3}"/>
              </a:ext>
            </a:extLst>
          </p:cNvPr>
          <p:cNvCxnSpPr>
            <a:cxnSpLocks/>
          </p:cNvCxnSpPr>
          <p:nvPr/>
        </p:nvCxnSpPr>
        <p:spPr>
          <a:xfrm flipH="1">
            <a:off x="3147689" y="2187388"/>
            <a:ext cx="1603605" cy="206188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4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get started!</a:t>
            </a:r>
            <a:b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b="1" dirty="0">
              <a:solidFill>
                <a:srgbClr val="00B0F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4D0B8-87C9-C24F-9F56-485610D80020}"/>
              </a:ext>
            </a:extLst>
          </p:cNvPr>
          <p:cNvSpPr txBox="1"/>
          <p:nvPr/>
        </p:nvSpPr>
        <p:spPr>
          <a:xfrm>
            <a:off x="4745846" y="1540745"/>
            <a:ext cx="439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begin, click</a:t>
            </a: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“New Mosquito Habitat Observation”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8C67C-57B1-B946-965F-573D2D92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7463" y="1127163"/>
            <a:ext cx="2002642" cy="372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D21775-AB41-1843-AEF9-A1112613BC59}"/>
              </a:ext>
            </a:extLst>
          </p:cNvPr>
          <p:cNvCxnSpPr>
            <a:cxnSpLocks/>
          </p:cNvCxnSpPr>
          <p:nvPr/>
        </p:nvCxnSpPr>
        <p:spPr>
          <a:xfrm flipH="1">
            <a:off x="2743204" y="1744427"/>
            <a:ext cx="1828796" cy="1200329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  <a:effectLst>
            <a:glow>
              <a:schemeClr val="bg1">
                <a:lumMod val="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9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9DB7EA-5D98-2146-BEE3-AC5719774BF2}"/>
              </a:ext>
            </a:extLst>
          </p:cNvPr>
          <p:cNvGrpSpPr/>
          <p:nvPr/>
        </p:nvGrpSpPr>
        <p:grpSpPr>
          <a:xfrm>
            <a:off x="1567463" y="1127163"/>
            <a:ext cx="2362441" cy="3724434"/>
            <a:chOff x="314326" y="1505757"/>
            <a:chExt cx="3338231" cy="5199416"/>
          </a:xfrm>
        </p:grpSpPr>
        <p:pic>
          <p:nvPicPr>
            <p:cNvPr id="8" name="Picture 7" descr="A screenshot of MHM&#10;&#10;Description automatically generated">
              <a:extLst>
                <a:ext uri="{FF2B5EF4-FFF2-40B4-BE49-F238E27FC236}">
                  <a16:creationId xmlns:a16="http://schemas.microsoft.com/office/drawing/2014/main" id="{C24B4A39-E309-684C-B024-F0F3A0ED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26" y="1505757"/>
              <a:ext cx="2886074" cy="51994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254000">
                <a:schemeClr val="accent1">
                  <a:alpha val="6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00A1EAB-4BA7-2640-BBEA-656EEA0F53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2579" y="2646218"/>
              <a:ext cx="1319978" cy="1415455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4002B06-05C2-C14C-AC91-54E36DDCF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7585" y="2646218"/>
              <a:ext cx="1614972" cy="918949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4EB6F60-EB69-DF41-81F4-6FF56B48BC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7363" y="2646218"/>
              <a:ext cx="1895194" cy="459474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get started!</a:t>
            </a:r>
            <a:b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b="1" dirty="0">
              <a:solidFill>
                <a:srgbClr val="00B0F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4D0B8-87C9-C24F-9F56-485610D80020}"/>
              </a:ext>
            </a:extLst>
          </p:cNvPr>
          <p:cNvSpPr txBox="1"/>
          <p:nvPr/>
        </p:nvSpPr>
        <p:spPr>
          <a:xfrm>
            <a:off x="4745846" y="1540745"/>
            <a:ext cx="3842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date, time, latitude and longitude will automatically populate these fields. 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you don’t see the location coordinates, check to make sure your phone settings have selected “location” services on.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also input these values from a map manually.</a:t>
            </a:r>
          </a:p>
        </p:txBody>
      </p:sp>
    </p:spTree>
    <p:extLst>
      <p:ext uri="{BB962C8B-B14F-4D97-AF65-F5344CB8AC3E}">
        <p14:creationId xmlns:p14="http://schemas.microsoft.com/office/powerpoint/2010/main" val="279791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MHM&#10;&#10;Description automatically generated">
            <a:extLst>
              <a:ext uri="{FF2B5EF4-FFF2-40B4-BE49-F238E27FC236}">
                <a16:creationId xmlns:a16="http://schemas.microsoft.com/office/drawing/2014/main" id="{C24B4A39-E309-684C-B024-F0F3A0EDE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463" y="1127163"/>
            <a:ext cx="2042453" cy="372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Fine tune your location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4D0B8-87C9-C24F-9F56-485610D80020}"/>
              </a:ext>
            </a:extLst>
          </p:cNvPr>
          <p:cNvSpPr txBox="1"/>
          <p:nvPr/>
        </p:nvSpPr>
        <p:spPr>
          <a:xfrm>
            <a:off x="4572000" y="1250442"/>
            <a:ext cx="3842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date, time, latitude and longitude will automatically populate these fields. 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you don’t see the location coordinates, check to make sure your phone settings have selected “location” services on.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also input these values from a map manually.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186D7B-E939-0D41-8C07-75AA5587ACB7}"/>
              </a:ext>
            </a:extLst>
          </p:cNvPr>
          <p:cNvCxnSpPr>
            <a:cxnSpLocks/>
          </p:cNvCxnSpPr>
          <p:nvPr/>
        </p:nvCxnSpPr>
        <p:spPr>
          <a:xfrm flipH="1">
            <a:off x="2588689" y="1437188"/>
            <a:ext cx="1983311" cy="275829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62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Fine tune your location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4D0B8-87C9-C24F-9F56-485610D80020}"/>
              </a:ext>
            </a:extLst>
          </p:cNvPr>
          <p:cNvSpPr txBox="1"/>
          <p:nvPr/>
        </p:nvSpPr>
        <p:spPr>
          <a:xfrm>
            <a:off x="4572000" y="1602254"/>
            <a:ext cx="3842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take photos in app by clicking on “take photo”.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also upload a photo from your camera roll by selecting ”choose existing”.</a:t>
            </a:r>
          </a:p>
        </p:txBody>
      </p:sp>
      <p:pic>
        <p:nvPicPr>
          <p:cNvPr id="6" name="Picture 5" descr="A screenshot of MHM.&#10;&#10;Description automatically generated">
            <a:extLst>
              <a:ext uri="{FF2B5EF4-FFF2-40B4-BE49-F238E27FC236}">
                <a16:creationId xmlns:a16="http://schemas.microsoft.com/office/drawing/2014/main" id="{53361ECA-32A7-A445-92E3-461137ED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72" y="1188961"/>
            <a:ext cx="1982072" cy="366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186D7B-E939-0D41-8C07-75AA5587ACB7}"/>
              </a:ext>
            </a:extLst>
          </p:cNvPr>
          <p:cNvCxnSpPr>
            <a:cxnSpLocks/>
          </p:cNvCxnSpPr>
          <p:nvPr/>
        </p:nvCxnSpPr>
        <p:spPr>
          <a:xfrm flipH="1">
            <a:off x="2832847" y="2061882"/>
            <a:ext cx="1801915" cy="105783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96637A-1141-604A-9D53-512E2DABE185}"/>
              </a:ext>
            </a:extLst>
          </p:cNvPr>
          <p:cNvCxnSpPr>
            <a:cxnSpLocks/>
          </p:cNvCxnSpPr>
          <p:nvPr/>
        </p:nvCxnSpPr>
        <p:spPr>
          <a:xfrm flipH="1">
            <a:off x="2993199" y="2571750"/>
            <a:ext cx="1516041" cy="80443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39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MHM&#10;Description automatically generated">
            <a:extLst>
              <a:ext uri="{FF2B5EF4-FFF2-40B4-BE49-F238E27FC236}">
                <a16:creationId xmlns:a16="http://schemas.microsoft.com/office/drawing/2014/main" id="{1A5D7491-D4C4-164C-AAC6-DB554DA9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68" y="1188961"/>
            <a:ext cx="2035976" cy="3743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Fine tune your location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4D0B8-87C9-C24F-9F56-485610D80020}"/>
              </a:ext>
            </a:extLst>
          </p:cNvPr>
          <p:cNvSpPr txBox="1"/>
          <p:nvPr/>
        </p:nvSpPr>
        <p:spPr>
          <a:xfrm>
            <a:off x="4572000" y="1357848"/>
            <a:ext cx="3842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app will ask you if you want to use “expert mode”.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After you have been through the app one or two times, we suggest you use expert mode. It provides a simple, streamlined process- it’s easier! 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at anytime you need to consult the mosquito key, you can access it from expert mode!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DBEEA0-4B1A-334C-918A-05655F3F8C98}"/>
              </a:ext>
            </a:extLst>
          </p:cNvPr>
          <p:cNvCxnSpPr>
            <a:cxnSpLocks/>
          </p:cNvCxnSpPr>
          <p:nvPr/>
        </p:nvCxnSpPr>
        <p:spPr>
          <a:xfrm flipH="1">
            <a:off x="2348755" y="1846729"/>
            <a:ext cx="2223245" cy="236283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A531C2-2168-CF4A-9C90-7394FE922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88" y="1533698"/>
            <a:ext cx="4214576" cy="2847400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Questions? </a:t>
            </a:r>
            <a:b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are here to help you!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1CF187-B0A2-A44C-9085-2A88BAD128C8}"/>
              </a:ext>
            </a:extLst>
          </p:cNvPr>
          <p:cNvSpPr txBox="1"/>
          <p:nvPr/>
        </p:nvSpPr>
        <p:spPr>
          <a:xfrm>
            <a:off x="104439" y="2071575"/>
            <a:ext cx="5256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 more information on the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GLOBE Observer website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www.globe.gov/es/web/globe-observer/</a:t>
            </a:r>
          </a:p>
          <a:p>
            <a:pPr algn="ctr"/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Problems?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Contact </a:t>
            </a:r>
            <a:r>
              <a:rPr lang="en-US" sz="2000" dirty="0" err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help@globe.gov</a:t>
            </a:r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72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86D91-FDA0-E540-8E4E-64FDE57EB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89"/>
          <a:stretch/>
        </p:blipFill>
        <p:spPr>
          <a:xfrm>
            <a:off x="714375" y="593103"/>
            <a:ext cx="7715250" cy="38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A616E7-B2D9-964E-9DBA-6BE8FA0D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MHM tool for the first time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5DEE6-AF7A-954A-8394-E1224B68F5DF}"/>
              </a:ext>
            </a:extLst>
          </p:cNvPr>
          <p:cNvSpPr txBox="1"/>
          <p:nvPr/>
        </p:nvSpPr>
        <p:spPr>
          <a:xfrm>
            <a:off x="2471392" y="4524018"/>
            <a:ext cx="4924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</a:rPr>
              <a:t>This work is licensed under </a:t>
            </a:r>
            <a:r>
              <a:rPr lang="en-US" sz="105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21097-A5D8-6C4E-BC11-E1644FCF4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23" y="4458023"/>
            <a:ext cx="1520773" cy="5182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A1B60-5809-0E41-9CCC-36FB16444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108440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 dirty="0">
                <a:solidFill>
                  <a:schemeClr val="tx2"/>
                </a:solidFill>
              </a:rPr>
              <a:t>Author:</a:t>
            </a:r>
          </a:p>
          <a:p>
            <a:r>
              <a:rPr lang="en-US" sz="1400" dirty="0" err="1">
                <a:solidFill>
                  <a:schemeClr val="tx2"/>
                </a:solidFill>
              </a:rPr>
              <a:t>Russanne</a:t>
            </a:r>
            <a:r>
              <a:rPr lang="en-US" sz="1400" dirty="0">
                <a:solidFill>
                  <a:schemeClr val="tx2"/>
                </a:solidFill>
              </a:rPr>
              <a:t> Low PhD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</a:rPr>
              <a:t>Science Lead GO Mosquito Habitat Mapper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</a:rPr>
              <a:t>Institute for Global Environmental Strategies Arlington VA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Rusty_low@strategies.org</a:t>
            </a:r>
            <a:endParaRPr lang="en-US" sz="10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Did you modify this file for your class?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Put your name and the date here!</a:t>
            </a: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857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MHM tool for the first time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128" name="Google Shape;128;p29"/>
          <p:cNvSpPr txBox="1">
            <a:spLocks noGrp="1"/>
          </p:cNvSpPr>
          <p:nvPr>
            <p:ph type="sldNum" idx="4294967295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676D50D-5879-CD4A-92E1-82B9941A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3794" flipH="1">
            <a:off x="5326230" y="1213908"/>
            <a:ext cx="2443573" cy="1679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7993D-D68A-974C-A0CC-4EC6BD66AF82}"/>
              </a:ext>
            </a:extLst>
          </p:cNvPr>
          <p:cNvSpPr txBox="1"/>
          <p:nvPr/>
        </p:nvSpPr>
        <p:spPr>
          <a:xfrm>
            <a:off x="1437076" y="1452494"/>
            <a:ext cx="59441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B0F0"/>
                </a:solidFill>
                <a:latin typeface="DIN Alternate" panose="020B0500000000000000" pitchFamily="34" charset="77"/>
              </a:rPr>
              <a:t>Slide Sets</a:t>
            </a:r>
          </a:p>
          <a:p>
            <a:endParaRPr lang="en-US" sz="1500" b="1" dirty="0">
              <a:solidFill>
                <a:srgbClr val="00B0F0"/>
              </a:solidFill>
              <a:latin typeface="DIN Alternate" panose="020B0500000000000000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Why Make Observations?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Mosquito as Vectors of Disease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Satellite Data and NASA Connections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Prior Knowledge Quiz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MHM tool for the first 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Describing your mosquito habitat site</a:t>
            </a: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macro lens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Identifying specimens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70638"/>
            <a:ext cx="7715250" cy="424202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BE6895-2610-8E4B-8F98-30FF42409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485" y="1511277"/>
            <a:ext cx="7547029" cy="1459868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Using the MHM Tool </a:t>
            </a: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for the first time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DE041B-5B6E-D64D-8F09-A2046431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85" y="27713"/>
            <a:ext cx="12858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7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BE2EE2-8FE9-C849-B8E8-BB61422A53A0}"/>
              </a:ext>
            </a:extLst>
          </p:cNvPr>
          <p:cNvSpPr/>
          <p:nvPr/>
        </p:nvSpPr>
        <p:spPr>
          <a:xfrm>
            <a:off x="455087" y="174650"/>
            <a:ext cx="714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GLOBE Observer</a:t>
            </a: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invites you to make environmental observations that complement NASA satellite observations to help scientists studying Earth and the global environment. </a:t>
            </a:r>
          </a:p>
          <a:p>
            <a:endParaRPr lang="en-US" sz="18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 using the GLOBE Observer app, you are joining the GLOBE community and contributing important scientific data to NASA, GLOBE, your local community, and students and scientists worldwide.  </a:t>
            </a:r>
          </a:p>
          <a:p>
            <a:endParaRPr lang="en-US" sz="18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8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Get the app from your online app store.</a:t>
            </a:r>
          </a:p>
          <a:p>
            <a:r>
              <a:rPr lang="en-US" sz="18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Then open the app. You will need access</a:t>
            </a:r>
          </a:p>
          <a:p>
            <a:r>
              <a:rPr lang="en-US" sz="18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your email to register.</a:t>
            </a:r>
          </a:p>
          <a:p>
            <a:endParaRPr lang="en-US" sz="18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observer.globe.gov</a:t>
            </a:r>
            <a:endParaRPr lang="en-US" sz="18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9" name="Picture 28" descr="GLOBE Observer logo picture">
            <a:extLst>
              <a:ext uri="{FF2B5EF4-FFF2-40B4-BE49-F238E27FC236}">
                <a16:creationId xmlns:a16="http://schemas.microsoft.com/office/drawing/2014/main" id="{908780C5-0CAF-6041-B0B1-62AC9013B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0" r="4108"/>
          <a:stretch/>
        </p:blipFill>
        <p:spPr>
          <a:xfrm>
            <a:off x="6073307" y="2374337"/>
            <a:ext cx="2472170" cy="2454276"/>
          </a:xfrm>
          <a:prstGeom prst="rect">
            <a:avLst/>
          </a:prstGeom>
          <a:effectLst>
            <a:glow rad="254000">
              <a:schemeClr val="accent1">
                <a:lumMod val="40000"/>
                <a:lumOff val="6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5895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Creating a GLOBE Observer account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DF3DA-446E-A141-8FCF-D0E96BC8ABCE}"/>
              </a:ext>
            </a:extLst>
          </p:cNvPr>
          <p:cNvSpPr txBox="1"/>
          <p:nvPr/>
        </p:nvSpPr>
        <p:spPr>
          <a:xfrm>
            <a:off x="5360740" y="1010501"/>
            <a:ext cx="3479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DIN Alternate" panose="020B0500000000000000" pitchFamily="34" charset="77"/>
              </a:rPr>
              <a:t>When you open your app for the first time, you will get  this message asking you to create your account. </a:t>
            </a:r>
          </a:p>
          <a:p>
            <a:endParaRPr lang="en-US" sz="1800" b="1" dirty="0">
              <a:solidFill>
                <a:schemeClr val="tx2"/>
              </a:solidFill>
              <a:latin typeface="DIN Alternate" panose="020B0500000000000000" pitchFamily="34" charset="77"/>
            </a:endParaRPr>
          </a:p>
          <a:p>
            <a:r>
              <a:rPr lang="en-US" sz="1800" b="1" dirty="0">
                <a:solidFill>
                  <a:schemeClr val="tx2"/>
                </a:solidFill>
                <a:latin typeface="DIN Alternate" panose="020B0500000000000000" pitchFamily="34" charset="77"/>
              </a:rPr>
              <a:t>Your workshop leader may provide you with a referral code. If so, enter it here.</a:t>
            </a:r>
          </a:p>
          <a:p>
            <a:endParaRPr lang="en-US" sz="1800" b="1" dirty="0">
              <a:solidFill>
                <a:schemeClr val="tx2"/>
              </a:solidFill>
              <a:latin typeface="DIN Alternate" panose="020B0500000000000000" pitchFamily="34" charset="77"/>
            </a:endParaRPr>
          </a:p>
          <a:p>
            <a:r>
              <a:rPr lang="en-US" sz="1800" dirty="0">
                <a:solidFill>
                  <a:schemeClr val="tx2"/>
                </a:solidFill>
                <a:latin typeface="DIN Alternate" panose="020B0500000000000000" pitchFamily="34" charset="77"/>
              </a:rPr>
              <a:t>When you download and install the GLOBE Observer app, if asked, allow access to location services. </a:t>
            </a:r>
            <a:r>
              <a:rPr lang="en-US" sz="1800" u="sng" dirty="0">
                <a:solidFill>
                  <a:schemeClr val="tx2"/>
                </a:solidFill>
                <a:latin typeface="DIN Alternate" panose="020B0500000000000000" pitchFamily="34" charset="77"/>
              </a:rPr>
              <a:t>This part is important for recording your observations.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2C10CDF-61D3-D04E-ADCE-B97823179D1D}"/>
              </a:ext>
            </a:extLst>
          </p:cNvPr>
          <p:cNvSpPr/>
          <p:nvPr/>
        </p:nvSpPr>
        <p:spPr>
          <a:xfrm rot="9643855">
            <a:off x="4103663" y="2799310"/>
            <a:ext cx="1198365" cy="54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creen shot of the GO login page on a mobile device.">
            <a:extLst>
              <a:ext uri="{FF2B5EF4-FFF2-40B4-BE49-F238E27FC236}">
                <a16:creationId xmlns:a16="http://schemas.microsoft.com/office/drawing/2014/main" id="{577648E7-2F4D-6442-885D-FD038CA54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90" y="1242513"/>
            <a:ext cx="2249211" cy="3407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78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Creating a GLOBE Observer account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DF3DA-446E-A141-8FCF-D0E96BC8ABCE}"/>
              </a:ext>
            </a:extLst>
          </p:cNvPr>
          <p:cNvSpPr txBox="1"/>
          <p:nvPr/>
        </p:nvSpPr>
        <p:spPr>
          <a:xfrm>
            <a:off x="5278602" y="1156054"/>
            <a:ext cx="3234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will need to get your password from the email you used to register before you can begin making observations. </a:t>
            </a:r>
          </a:p>
        </p:txBody>
      </p:sp>
      <p:pic>
        <p:nvPicPr>
          <p:cNvPr id="7" name="Picture 6" descr="screen shot of the GO login page on a mobile device.">
            <a:extLst>
              <a:ext uri="{FF2B5EF4-FFF2-40B4-BE49-F238E27FC236}">
                <a16:creationId xmlns:a16="http://schemas.microsoft.com/office/drawing/2014/main" id="{EA8FE364-CDDB-464C-BE3A-9EEFBC8EF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89" y="1265533"/>
            <a:ext cx="2249211" cy="3407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54000">
              <a:schemeClr val="accent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77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Forgot your password? Change it!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01BFED-45F3-C84F-A599-92B17F1EC6F0}"/>
              </a:ext>
            </a:extLst>
          </p:cNvPr>
          <p:cNvGrpSpPr/>
          <p:nvPr/>
        </p:nvGrpSpPr>
        <p:grpSpPr>
          <a:xfrm>
            <a:off x="162266" y="1065754"/>
            <a:ext cx="2570330" cy="1705979"/>
            <a:chOff x="461011" y="1595439"/>
            <a:chExt cx="2952821" cy="18335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B82F8F-60FD-1D48-A806-982027B6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011" y="1595439"/>
              <a:ext cx="2952821" cy="183356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34CF2-0609-EA4C-80E2-265BCD7EB3B6}"/>
                </a:ext>
              </a:extLst>
            </p:cNvPr>
            <p:cNvSpPr/>
            <p:nvPr/>
          </p:nvSpPr>
          <p:spPr>
            <a:xfrm>
              <a:off x="2450915" y="1646237"/>
              <a:ext cx="484910" cy="301625"/>
            </a:xfrm>
            <a:prstGeom prst="ellipse">
              <a:avLst/>
            </a:prstGeom>
            <a:noFill/>
            <a:ln w="22225"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A59275-5609-FD43-B0B4-AD32C5B0E67E}"/>
              </a:ext>
            </a:extLst>
          </p:cNvPr>
          <p:cNvGrpSpPr/>
          <p:nvPr/>
        </p:nvGrpSpPr>
        <p:grpSpPr>
          <a:xfrm>
            <a:off x="749494" y="1602562"/>
            <a:ext cx="2716265" cy="1802839"/>
            <a:chOff x="875511" y="3586980"/>
            <a:chExt cx="3120473" cy="193766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36E5F9-3F0A-3E47-82E7-41B3C8E05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511" y="3586980"/>
              <a:ext cx="3120473" cy="1937665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8B1C59-0621-4245-A517-4B906A0B0840}"/>
                </a:ext>
              </a:extLst>
            </p:cNvPr>
            <p:cNvSpPr/>
            <p:nvPr/>
          </p:nvSpPr>
          <p:spPr>
            <a:xfrm>
              <a:off x="875512" y="5080673"/>
              <a:ext cx="916532" cy="301625"/>
            </a:xfrm>
            <a:prstGeom prst="ellipse">
              <a:avLst/>
            </a:prstGeom>
            <a:noFill/>
            <a:ln w="22225"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881FB54-DFA1-2C42-83FC-F4E12C59DF0C}"/>
              </a:ext>
            </a:extLst>
          </p:cNvPr>
          <p:cNvSpPr txBox="1"/>
          <p:nvPr/>
        </p:nvSpPr>
        <p:spPr>
          <a:xfrm>
            <a:off x="5256940" y="1357848"/>
            <a:ext cx="38870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if you forget your password? Follow these steps to change it.</a:t>
            </a:r>
          </a:p>
          <a:p>
            <a:endParaRPr lang="en-US" sz="18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5275" indent="-295275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 to -- </a:t>
            </a:r>
            <a:r>
              <a:rPr lang="en-US" sz="1800" u="sng" dirty="0" err="1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globe.gov</a:t>
            </a:r>
            <a:endParaRPr lang="en-US" sz="1800" u="sng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95275" indent="-295275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Click sign in</a:t>
            </a:r>
          </a:p>
          <a:p>
            <a:pPr marL="295275" indent="-295275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Select Forgot/Change password</a:t>
            </a:r>
          </a:p>
          <a:p>
            <a:pPr marL="295275" indent="-295275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 in your </a:t>
            </a:r>
            <a:r>
              <a:rPr lang="en-US" sz="18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email address</a:t>
            </a: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click </a:t>
            </a:r>
            <a:r>
              <a:rPr lang="en-US" sz="18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am not a robot </a:t>
            </a: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</a:t>
            </a:r>
            <a:r>
              <a:rPr lang="en-US" sz="18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Send Password reset link</a:t>
            </a:r>
          </a:p>
          <a:p>
            <a:pPr marL="295275" indent="-295275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You’ll be sent a reset link, use it to create your own password.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056E33-8E13-1449-B5E3-4A48200AA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685" y="3540938"/>
            <a:ext cx="3595608" cy="1457679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306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Signing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42F51-716D-A648-8754-AACC1E9C9B77}"/>
              </a:ext>
            </a:extLst>
          </p:cNvPr>
          <p:cNvSpPr txBox="1"/>
          <p:nvPr/>
        </p:nvSpPr>
        <p:spPr>
          <a:xfrm>
            <a:off x="4865773" y="1387612"/>
            <a:ext cx="397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Click on the icon for GLOBE Mosquito Habitat Mapper.  </a:t>
            </a:r>
          </a:p>
          <a:p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 in with your email address and password.</a:t>
            </a:r>
          </a:p>
        </p:txBody>
      </p:sp>
      <p:pic>
        <p:nvPicPr>
          <p:cNvPr id="8" name="Picture 7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EB9C122B-23D9-FA47-95C2-C9A0631D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117" y="1065754"/>
            <a:ext cx="1866341" cy="3600716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97F418-3077-1C4B-9FF3-C5625E3BFC9F}"/>
              </a:ext>
            </a:extLst>
          </p:cNvPr>
          <p:cNvCxnSpPr>
            <a:cxnSpLocks/>
          </p:cNvCxnSpPr>
          <p:nvPr/>
        </p:nvCxnSpPr>
        <p:spPr>
          <a:xfrm flipH="1">
            <a:off x="3048000" y="1787614"/>
            <a:ext cx="1649507" cy="156827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17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Signing in</a:t>
            </a:r>
          </a:p>
        </p:txBody>
      </p:sp>
      <p:pic>
        <p:nvPicPr>
          <p:cNvPr id="8" name="Picture 7" descr="A picture containing electronics, device&#10;&#10;Description automatically generated">
            <a:extLst>
              <a:ext uri="{FF2B5EF4-FFF2-40B4-BE49-F238E27FC236}">
                <a16:creationId xmlns:a16="http://schemas.microsoft.com/office/drawing/2014/main" id="{EB9C122B-23D9-FA47-95C2-C9A0631D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117" y="1065754"/>
            <a:ext cx="1866341" cy="3600716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29094F-2825-3F43-9D03-0A19ECE1098E}"/>
              </a:ext>
            </a:extLst>
          </p:cNvPr>
          <p:cNvSpPr txBox="1"/>
          <p:nvPr/>
        </p:nvSpPr>
        <p:spPr>
          <a:xfrm>
            <a:off x="4572000" y="1196048"/>
            <a:ext cx="44106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Click on the icon for GLOBE Mosquito Habitat Mapper.  </a:t>
            </a:r>
          </a:p>
          <a:p>
            <a:endParaRPr lang="en-US" sz="24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4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4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return to this screen at any time, select the ”home” button.</a:t>
            </a:r>
          </a:p>
          <a:p>
            <a:endParaRPr lang="en-US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7CF630-26D7-D049-AB2A-8B6D02937686}"/>
              </a:ext>
            </a:extLst>
          </p:cNvPr>
          <p:cNvCxnSpPr>
            <a:cxnSpLocks/>
          </p:cNvCxnSpPr>
          <p:nvPr/>
        </p:nvCxnSpPr>
        <p:spPr>
          <a:xfrm flipH="1">
            <a:off x="1647734" y="3137647"/>
            <a:ext cx="2924266" cy="138866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D7F112-8D7B-CF4F-B3BF-B6749A179FD3}"/>
              </a:ext>
            </a:extLst>
          </p:cNvPr>
          <p:cNvCxnSpPr>
            <a:cxnSpLocks/>
          </p:cNvCxnSpPr>
          <p:nvPr/>
        </p:nvCxnSpPr>
        <p:spPr>
          <a:xfrm flipH="1">
            <a:off x="2791522" y="1787614"/>
            <a:ext cx="1780478" cy="149934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486273"/>
      </p:ext>
    </p:extLst>
  </p:cSld>
  <p:clrMapOvr>
    <a:masterClrMapping/>
  </p:clrMapOvr>
</p:sld>
</file>

<file path=ppt/theme/theme1.xml><?xml version="1.0" encoding="utf-8"?>
<a:theme xmlns:a="http://schemas.openxmlformats.org/drawingml/2006/main" name="GO">
  <a:themeElements>
    <a:clrScheme name="Simple Light">
      <a:dk1>
        <a:srgbClr val="000000"/>
      </a:dk1>
      <a:lt1>
        <a:srgbClr val="FFFFFF"/>
      </a:lt1>
      <a:dk2>
        <a:srgbClr val="8B181B"/>
      </a:dk2>
      <a:lt2>
        <a:srgbClr val="F7D26B"/>
      </a:lt2>
      <a:accent1>
        <a:srgbClr val="BCD7EA"/>
      </a:accent1>
      <a:accent2>
        <a:srgbClr val="1B75BC"/>
      </a:accent2>
      <a:accent3>
        <a:srgbClr val="D4DB95"/>
      </a:accent3>
      <a:accent4>
        <a:srgbClr val="427437"/>
      </a:accent4>
      <a:accent5>
        <a:srgbClr val="E2DD9A"/>
      </a:accent5>
      <a:accent6>
        <a:srgbClr val="8A732C"/>
      </a:accent6>
      <a:hlink>
        <a:srgbClr val="1D2E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797</Words>
  <Application>Microsoft Macintosh PowerPoint</Application>
  <PresentationFormat>On-screen Show (16:9)</PresentationFormat>
  <Paragraphs>121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Helvetica Neue</vt:lpstr>
      <vt:lpstr>Arial</vt:lpstr>
      <vt:lpstr>Oswald</vt:lpstr>
      <vt:lpstr>DIN Alternate</vt:lpstr>
      <vt:lpstr>Franklin Gothic Demi</vt:lpstr>
      <vt:lpstr>GO</vt:lpstr>
      <vt:lpstr>GLOBE Mission Mosquito presents a series of mosquito tutorials</vt:lpstr>
      <vt:lpstr>Using the MHM tool for the first time</vt:lpstr>
      <vt:lpstr>Using the MHM Tool     for the first time</vt:lpstr>
      <vt:lpstr>PowerPoint Presentation</vt:lpstr>
      <vt:lpstr>Creating a GLOBE Observer account</vt:lpstr>
      <vt:lpstr>Creating a GLOBE Observer account</vt:lpstr>
      <vt:lpstr>Forgot your password? Change it!</vt:lpstr>
      <vt:lpstr>Signing in</vt:lpstr>
      <vt:lpstr>Signing in</vt:lpstr>
      <vt:lpstr>What’s next?</vt:lpstr>
      <vt:lpstr>Options</vt:lpstr>
      <vt:lpstr>Let’s get started! </vt:lpstr>
      <vt:lpstr>Let’s get started! </vt:lpstr>
      <vt:lpstr>Fine tune your location</vt:lpstr>
      <vt:lpstr>Fine tune your location</vt:lpstr>
      <vt:lpstr>Fine tune your location</vt:lpstr>
      <vt:lpstr>Questions?  We are here to help you!</vt:lpstr>
      <vt:lpstr>PowerPoint Presentation</vt:lpstr>
      <vt:lpstr>Using the MHM tool for the first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Mission Mosquito presents a series of mosquito tutorials</dc:title>
  <cp:lastModifiedBy>Cassie Soeffing</cp:lastModifiedBy>
  <cp:revision>30</cp:revision>
  <dcterms:modified xsi:type="dcterms:W3CDTF">2020-03-19T01:07:18Z</dcterms:modified>
</cp:coreProperties>
</file>