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3" r:id="rId1"/>
  </p:sldMasterIdLst>
  <p:notesMasterIdLst>
    <p:notesMasterId r:id="rId31"/>
  </p:notesMasterIdLst>
  <p:sldIdLst>
    <p:sldId id="257" r:id="rId2"/>
    <p:sldId id="258" r:id="rId3"/>
    <p:sldId id="263" r:id="rId4"/>
    <p:sldId id="349" r:id="rId5"/>
    <p:sldId id="383" r:id="rId6"/>
    <p:sldId id="402" r:id="rId7"/>
    <p:sldId id="367" r:id="rId8"/>
    <p:sldId id="384" r:id="rId9"/>
    <p:sldId id="403" r:id="rId10"/>
    <p:sldId id="404" r:id="rId11"/>
    <p:sldId id="405" r:id="rId12"/>
    <p:sldId id="406" r:id="rId13"/>
    <p:sldId id="407" r:id="rId14"/>
    <p:sldId id="408" r:id="rId15"/>
    <p:sldId id="409" r:id="rId16"/>
    <p:sldId id="410" r:id="rId17"/>
    <p:sldId id="368" r:id="rId18"/>
    <p:sldId id="411" r:id="rId19"/>
    <p:sldId id="412" r:id="rId20"/>
    <p:sldId id="413" r:id="rId21"/>
    <p:sldId id="415" r:id="rId22"/>
    <p:sldId id="417" r:id="rId23"/>
    <p:sldId id="414" r:id="rId24"/>
    <p:sldId id="420" r:id="rId25"/>
    <p:sldId id="416" r:id="rId26"/>
    <p:sldId id="419" r:id="rId27"/>
    <p:sldId id="418" r:id="rId28"/>
    <p:sldId id="365" r:id="rId29"/>
    <p:sldId id="357" r:id="rId30"/>
  </p:sldIdLst>
  <p:sldSz cx="9144000" cy="5143500" type="screen16x9"/>
  <p:notesSz cx="6858000" cy="9144000"/>
  <p:embeddedFontLst>
    <p:embeddedFont>
      <p:font typeface="DIN Alternate" panose="020B0500000000000000" pitchFamily="34" charset="77"/>
      <p:bold r:id="rId32"/>
    </p:embeddedFont>
    <p:embeddedFont>
      <p:font typeface="Franklin Gothic Demi" panose="020B0603020102020204" pitchFamily="34" charset="0"/>
      <p:regular r:id="rId33"/>
      <p:bold r:id="rId34"/>
      <p:italic r:id="rId35"/>
      <p:boldItalic r:id="rId36"/>
    </p:embeddedFont>
    <p:embeddedFont>
      <p:font typeface="Helvetica Neue" panose="02000503000000020004" pitchFamily="2" charset="0"/>
      <p:regular r:id="rId37"/>
      <p:bold r:id="rId38"/>
      <p:italic r:id="rId39"/>
      <p:boldItalic r:id="rId40"/>
    </p:embeddedFont>
    <p:embeddedFont>
      <p:font typeface="Oswald" pitchFamily="2" charset="77"/>
      <p:regular r:id="rId41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22"/>
    <p:restoredTop sz="82016"/>
  </p:normalViewPr>
  <p:slideViewPr>
    <p:cSldViewPr snapToGrid="0">
      <p:cViewPr varScale="1">
        <p:scale>
          <a:sx n="112" d="100"/>
          <a:sy n="112" d="100"/>
        </p:scale>
        <p:origin x="208" y="2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7e77db2e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7e77db2ef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Image: NASA</a:t>
            </a:r>
          </a:p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37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284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6970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516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264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747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03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061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24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79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6eb0d5de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6eb0d5de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615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459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553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942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985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097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270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54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Image: NASA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79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Image: NASA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30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Image: NASA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35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Image: NASA</a:t>
            </a:r>
          </a:p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7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Image: NASA</a:t>
            </a:r>
          </a:p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68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Image: NASA</a:t>
            </a:r>
          </a:p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4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Image: NASA</a:t>
            </a:r>
          </a:p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E15-8DA5-884D-A6D0-E4E412A7BE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87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uds Dark" type="tx">
  <p:cSld name="TITLE_AND_BODY">
    <p:bg>
      <p:bgPr>
        <a:solidFill>
          <a:schemeClr val="accent2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nd Cover Dark">
  <p:cSld name="TITLE_AND_BODY_2_1">
    <p:bg>
      <p:bgPr>
        <a:solidFill>
          <a:schemeClr val="accent6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nd Cover Black">
  <p:cSld name="TITLE_AND_BODY_1_2_1">
    <p:bg>
      <p:bgPr>
        <a:solidFill>
          <a:srgbClr val="000000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●"/>
              <a:defRPr>
                <a:solidFill>
                  <a:schemeClr val="accent5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○"/>
              <a:defRPr>
                <a:solidFill>
                  <a:schemeClr val="accent5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■"/>
              <a:defRPr>
                <a:solidFill>
                  <a:schemeClr val="accent5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>
                <a:solidFill>
                  <a:schemeClr val="accent5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○"/>
              <a:defRPr>
                <a:solidFill>
                  <a:schemeClr val="accent5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■"/>
              <a:defRPr>
                <a:solidFill>
                  <a:schemeClr val="accent5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>
                <a:solidFill>
                  <a:schemeClr val="accent5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○"/>
              <a:defRPr>
                <a:solidFill>
                  <a:schemeClr val="accent5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Char char="■"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" name="Google Shape;32;p7">
            <a:extLst>
              <a:ext uri="{FF2B5EF4-FFF2-40B4-BE49-F238E27FC236}">
                <a16:creationId xmlns:a16="http://schemas.microsoft.com/office/drawing/2014/main" id="{3FA647C6-B5EA-4C43-8D12-933AC94BBEB5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1309" y="4568874"/>
            <a:ext cx="961767" cy="417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nd Cover White">
  <p:cSld name="TITLE_AND_BODY_1_1_2_1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  <a:defRPr>
                <a:solidFill>
                  <a:schemeClr val="accent6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nd Cover Light">
  <p:cSld name="TITLE_AND_BODY_1_1_1_1_1">
    <p:bg>
      <p:bgPr>
        <a:solidFill>
          <a:schemeClr val="accent5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ees Title">
  <p:cSld name="TITLE_1_1_1">
    <p:bg>
      <p:bgPr>
        <a:noFill/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7"/>
          <p:cNvPicPr preferRelativeResize="0"/>
          <p:nvPr/>
        </p:nvPicPr>
        <p:blipFill rotWithShape="1">
          <a:blip r:embed="rId2">
            <a:alphaModFix/>
          </a:blip>
          <a:srcRect l="845" r="855"/>
          <a:stretch/>
        </p:blipFill>
        <p:spPr>
          <a:xfrm rot="10800000" flipH="1">
            <a:off x="0" y="2743200"/>
            <a:ext cx="9144002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7"/>
          <p:cNvSpPr txBox="1">
            <a:spLocks noGrp="1"/>
          </p:cNvSpPr>
          <p:nvPr>
            <p:ph type="ctrTitle"/>
          </p:nvPr>
        </p:nvSpPr>
        <p:spPr>
          <a:xfrm>
            <a:off x="2947000" y="3905900"/>
            <a:ext cx="6636000" cy="8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ubTitle" idx="1"/>
          </p:nvPr>
        </p:nvSpPr>
        <p:spPr>
          <a:xfrm>
            <a:off x="2988576" y="4507025"/>
            <a:ext cx="6636000" cy="4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72" name="Google Shape;7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950" y="4032275"/>
            <a:ext cx="2268574" cy="88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ees Dark">
  <p:cSld name="TITLE_AND_BODY_2_1_1">
    <p:bg>
      <p:bgPr>
        <a:solidFill>
          <a:schemeClr val="accent4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ees Black">
  <p:cSld name="TITLE_AND_BODY_1_2_1_1">
    <p:bg>
      <p:bgPr>
        <a:solidFill>
          <a:srgbClr val="000000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>
                <a:solidFill>
                  <a:schemeClr val="accent3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ees White">
  <p:cSld name="TITLE_AND_BODY_1_1_2_1_1"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●"/>
              <a:defRPr>
                <a:solidFill>
                  <a:schemeClr val="accent4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>
                <a:solidFill>
                  <a:schemeClr val="accent4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>
                <a:solidFill>
                  <a:schemeClr val="accent4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accent4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ees Light">
  <p:cSld name="TITLE_AND_BODY_1_1_2_1_1_2">
    <p:bg>
      <p:bgPr>
        <a:solidFill>
          <a:schemeClr val="accent3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sldNum" idx="12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OBE Title">
  <p:cSld name="TITLE_1_1_1_1">
    <p:bg>
      <p:bgPr>
        <a:noFill/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2"/>
          <p:cNvPicPr preferRelativeResize="0"/>
          <p:nvPr/>
        </p:nvPicPr>
        <p:blipFill rotWithShape="1">
          <a:blip r:embed="rId2">
            <a:alphaModFix/>
          </a:blip>
          <a:srcRect l="806" r="806"/>
          <a:stretch/>
        </p:blipFill>
        <p:spPr>
          <a:xfrm rot="10800000" flipH="1">
            <a:off x="0" y="2743201"/>
            <a:ext cx="9144003" cy="28574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2"/>
          <p:cNvSpPr txBox="1">
            <a:spLocks noGrp="1"/>
          </p:cNvSpPr>
          <p:nvPr>
            <p:ph type="ctrTitle"/>
          </p:nvPr>
        </p:nvSpPr>
        <p:spPr>
          <a:xfrm>
            <a:off x="2947000" y="3905900"/>
            <a:ext cx="6636000" cy="8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subTitle" idx="1"/>
          </p:nvPr>
        </p:nvSpPr>
        <p:spPr>
          <a:xfrm>
            <a:off x="2988576" y="4507025"/>
            <a:ext cx="6636000" cy="4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92" name="Google Shape;9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325" y="3473425"/>
            <a:ext cx="1593624" cy="14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uds Black">
  <p:cSld name="TITLE_AND_BODY_1">
    <p:bg>
      <p:bgPr>
        <a:solidFill>
          <a:srgbClr val="000000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 Title">
  <p:cSld name="TITLE_1_1_1_1_1">
    <p:bg>
      <p:bgPr>
        <a:noFill/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3"/>
          <p:cNvPicPr preferRelativeResize="0"/>
          <p:nvPr/>
        </p:nvPicPr>
        <p:blipFill rotWithShape="1">
          <a:blip r:embed="rId2">
            <a:alphaModFix/>
          </a:blip>
          <a:srcRect l="806" r="806"/>
          <a:stretch/>
        </p:blipFill>
        <p:spPr>
          <a:xfrm rot="10800000" flipH="1">
            <a:off x="0" y="2743201"/>
            <a:ext cx="9144003" cy="285749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3"/>
          <p:cNvSpPr txBox="1">
            <a:spLocks noGrp="1"/>
          </p:cNvSpPr>
          <p:nvPr>
            <p:ph type="ctrTitle"/>
          </p:nvPr>
        </p:nvSpPr>
        <p:spPr>
          <a:xfrm>
            <a:off x="2947000" y="3905900"/>
            <a:ext cx="6636000" cy="8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subTitle" idx="1"/>
          </p:nvPr>
        </p:nvSpPr>
        <p:spPr>
          <a:xfrm>
            <a:off x="2988576" y="4507025"/>
            <a:ext cx="6636000" cy="4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97" name="Google Shape;9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725" y="3905900"/>
            <a:ext cx="2394162" cy="100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OBE Dark">
  <p:cSld name="TITLE_AND_BODY_2_1_1_1">
    <p:bg>
      <p:bgPr>
        <a:solidFill>
          <a:srgbClr val="1D2E38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OBE Black">
  <p:cSld name="TITLE_AND_BODY_1_2_1_1_1">
    <p:bg>
      <p:bgPr>
        <a:solidFill>
          <a:srgbClr val="000000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sldNum" idx="12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OBE White">
  <p:cSld name="TITLE_AND_BODY_1_1_2_1_1_1"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D2E38"/>
              </a:buClr>
              <a:buSzPts val="2800"/>
              <a:buNone/>
              <a:defRPr>
                <a:solidFill>
                  <a:srgbClr val="1D2E3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D2E38"/>
              </a:buClr>
              <a:buSzPts val="2800"/>
              <a:buNone/>
              <a:defRPr>
                <a:solidFill>
                  <a:srgbClr val="1D2E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D2E38"/>
              </a:buClr>
              <a:buSzPts val="2800"/>
              <a:buNone/>
              <a:defRPr>
                <a:solidFill>
                  <a:srgbClr val="1D2E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D2E38"/>
              </a:buClr>
              <a:buSzPts val="2800"/>
              <a:buNone/>
              <a:defRPr>
                <a:solidFill>
                  <a:srgbClr val="1D2E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D2E38"/>
              </a:buClr>
              <a:buSzPts val="2800"/>
              <a:buNone/>
              <a:defRPr>
                <a:solidFill>
                  <a:srgbClr val="1D2E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D2E38"/>
              </a:buClr>
              <a:buSzPts val="2800"/>
              <a:buNone/>
              <a:defRPr>
                <a:solidFill>
                  <a:srgbClr val="1D2E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D2E38"/>
              </a:buClr>
              <a:buSzPts val="2800"/>
              <a:buNone/>
              <a:defRPr>
                <a:solidFill>
                  <a:srgbClr val="1D2E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D2E38"/>
              </a:buClr>
              <a:buSzPts val="2800"/>
              <a:buNone/>
              <a:defRPr>
                <a:solidFill>
                  <a:srgbClr val="1D2E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D2E38"/>
              </a:buClr>
              <a:buSzPts val="2800"/>
              <a:buNone/>
              <a:defRPr>
                <a:solidFill>
                  <a:srgbClr val="1D2E38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1D2E38"/>
              </a:buClr>
              <a:buSzPts val="1800"/>
              <a:buChar char="●"/>
              <a:defRPr>
                <a:solidFill>
                  <a:srgbClr val="1D2E38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1D2E38"/>
              </a:buClr>
              <a:buSzPts val="1400"/>
              <a:buChar char="○"/>
              <a:defRPr>
                <a:solidFill>
                  <a:srgbClr val="1D2E38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1D2E38"/>
              </a:buClr>
              <a:buSzPts val="1400"/>
              <a:buChar char="■"/>
              <a:defRPr>
                <a:solidFill>
                  <a:srgbClr val="1D2E38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1D2E38"/>
              </a:buClr>
              <a:buSzPts val="1400"/>
              <a:buChar char="●"/>
              <a:defRPr>
                <a:solidFill>
                  <a:srgbClr val="1D2E38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1D2E38"/>
              </a:buClr>
              <a:buSzPts val="1400"/>
              <a:buChar char="○"/>
              <a:defRPr>
                <a:solidFill>
                  <a:srgbClr val="1D2E38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1D2E38"/>
              </a:buClr>
              <a:buSzPts val="1400"/>
              <a:buChar char="■"/>
              <a:defRPr>
                <a:solidFill>
                  <a:srgbClr val="1D2E38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1D2E38"/>
              </a:buClr>
              <a:buSzPts val="1400"/>
              <a:buChar char="●"/>
              <a:defRPr>
                <a:solidFill>
                  <a:srgbClr val="1D2E38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1D2E38"/>
              </a:buClr>
              <a:buSzPts val="1400"/>
              <a:buChar char="○"/>
              <a:defRPr>
                <a:solidFill>
                  <a:srgbClr val="1D2E38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1D2E38"/>
              </a:buClr>
              <a:buSzPts val="1400"/>
              <a:buChar char="■"/>
              <a:defRPr>
                <a:solidFill>
                  <a:srgbClr val="1D2E38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94C1A-51CA-864C-B89C-233E0294E3D1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FC27-1501-BB4F-A2D3-AD9C5D4E5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04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uds White">
  <p:cSld name="TITLE_AND_BODY_1_1"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uds Light">
  <p:cSld name="TITLE_AND_BODY_1_1_1">
    <p:bg>
      <p:bgPr>
        <a:solidFill>
          <a:schemeClr val="accen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squitoes Title">
  <p:cSld name="TITLE_1">
    <p:bg>
      <p:bgPr>
        <a:noFill/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743200"/>
            <a:ext cx="9144002" cy="2857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7"/>
          <p:cNvSpPr txBox="1">
            <a:spLocks noGrp="1"/>
          </p:cNvSpPr>
          <p:nvPr>
            <p:ph type="ctrTitle"/>
          </p:nvPr>
        </p:nvSpPr>
        <p:spPr>
          <a:xfrm>
            <a:off x="2947000" y="3905900"/>
            <a:ext cx="6636000" cy="8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988576" y="4507025"/>
            <a:ext cx="6636000" cy="4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32" name="Google Shape;3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393" y="4007876"/>
            <a:ext cx="2035681" cy="90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squitoes Dark">
  <p:cSld name="TITLE_AND_BODY_2">
    <p:bg>
      <p:bgPr>
        <a:solidFill>
          <a:schemeClr val="dk2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4" name="Google Shape;32;p7">
            <a:extLst>
              <a:ext uri="{FF2B5EF4-FFF2-40B4-BE49-F238E27FC236}">
                <a16:creationId xmlns:a16="http://schemas.microsoft.com/office/drawing/2014/main" id="{06769D2C-C41D-774A-AF05-F5FC5190E1D7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1309" y="4568874"/>
            <a:ext cx="961767" cy="417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uds White" preserve="1">
  <p:cSld name="1_Clouds White"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tx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>
                <a:solidFill>
                  <a:schemeClr val="tx2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 dirty="0"/>
          </a:p>
        </p:txBody>
      </p:sp>
      <p:pic>
        <p:nvPicPr>
          <p:cNvPr id="5" name="Google Shape;32;p7">
            <a:extLst>
              <a:ext uri="{FF2B5EF4-FFF2-40B4-BE49-F238E27FC236}">
                <a16:creationId xmlns:a16="http://schemas.microsoft.com/office/drawing/2014/main" id="{46B925D1-6195-0F46-AD94-7FABEA729185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1309" y="4568874"/>
            <a:ext cx="961767" cy="417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4553A0-BA05-E043-96E6-BB0D525194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309" y="4535404"/>
            <a:ext cx="771211" cy="59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51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squitoes Black">
  <p:cSld name="TITLE_AND_BODY_1_2">
    <p:bg>
      <p:bgPr>
        <a:solidFill>
          <a:srgbClr val="000000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>
                <a:solidFill>
                  <a:schemeClr val="lt2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pic>
        <p:nvPicPr>
          <p:cNvPr id="5" name="Google Shape;32;p7">
            <a:extLst>
              <a:ext uri="{FF2B5EF4-FFF2-40B4-BE49-F238E27FC236}">
                <a16:creationId xmlns:a16="http://schemas.microsoft.com/office/drawing/2014/main" id="{BC3E4F8D-472F-D54C-AFA5-1B3BD22BC49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1309" y="4568874"/>
            <a:ext cx="961767" cy="417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nd Cover Title">
  <p:cSld name="TITLE_1_1">
    <p:bg>
      <p:bgPr>
        <a:noFill/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2"/>
          <p:cNvPicPr preferRelativeResize="0"/>
          <p:nvPr/>
        </p:nvPicPr>
        <p:blipFill rotWithShape="1">
          <a:blip r:embed="rId2">
            <a:alphaModFix/>
          </a:blip>
          <a:srcRect l="806" r="806"/>
          <a:stretch/>
        </p:blipFill>
        <p:spPr>
          <a:xfrm rot="10800000" flipH="1">
            <a:off x="0" y="2743200"/>
            <a:ext cx="9144003" cy="28575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2"/>
          <p:cNvSpPr txBox="1">
            <a:spLocks noGrp="1"/>
          </p:cNvSpPr>
          <p:nvPr>
            <p:ph type="ctrTitle"/>
          </p:nvPr>
        </p:nvSpPr>
        <p:spPr>
          <a:xfrm>
            <a:off x="2947000" y="3905900"/>
            <a:ext cx="6636000" cy="8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subTitle" idx="1"/>
          </p:nvPr>
        </p:nvSpPr>
        <p:spPr>
          <a:xfrm>
            <a:off x="2988576" y="4507025"/>
            <a:ext cx="6636000" cy="4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"/>
              <a:buNone/>
              <a:defRPr sz="2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52" name="Google Shape;52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037" y="4045188"/>
            <a:ext cx="2606513" cy="52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swald"/>
              <a:buNone/>
              <a:defRPr sz="2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Char char="●"/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○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■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●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○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■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●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○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Helvetica Neue"/>
              <a:buChar char="■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75" r:id="rId7"/>
    <p:sldLayoutId id="2147483655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4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4.0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5" Type="http://schemas.openxmlformats.org/officeDocument/2006/relationships/hyperlink" Target="mailto:Rusty_low@strategies.org" TargetMode="Externa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ctrTitle"/>
          </p:nvPr>
        </p:nvSpPr>
        <p:spPr>
          <a:xfrm>
            <a:off x="1598968" y="945884"/>
            <a:ext cx="6838022" cy="8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b="1" dirty="0">
                <a:solidFill>
                  <a:schemeClr val="bg2"/>
                </a:solidFill>
                <a:latin typeface="DIN Alternate" panose="020B0500000000000000" pitchFamily="34" charset="77"/>
              </a:rPr>
              <a:t>GLOBE Mission Mosquito presents</a:t>
            </a:r>
            <a:br>
              <a:rPr lang="en-US" b="1" dirty="0">
                <a:solidFill>
                  <a:schemeClr val="bg2"/>
                </a:solidFill>
                <a:latin typeface="DIN Alternate" panose="020B0500000000000000" pitchFamily="34" charset="77"/>
              </a:rPr>
            </a:br>
            <a:r>
              <a:rPr lang="en-US" b="1" dirty="0">
                <a:solidFill>
                  <a:schemeClr val="bg2"/>
                </a:solidFill>
                <a:latin typeface="DIN Alternate" panose="020B0500000000000000" pitchFamily="34" charset="77"/>
              </a:rPr>
              <a:t>a series of mosquito tutorials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21" name="Google Shape;121;p28"/>
          <p:cNvSpPr txBox="1">
            <a:spLocks noGrp="1"/>
          </p:cNvSpPr>
          <p:nvPr>
            <p:ph type="subTitle" idx="1"/>
          </p:nvPr>
        </p:nvSpPr>
        <p:spPr>
          <a:xfrm>
            <a:off x="2988576" y="4507025"/>
            <a:ext cx="5768925" cy="4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/>
            <a:r>
              <a:rPr lang="en-US" b="1" dirty="0">
                <a:solidFill>
                  <a:schemeClr val="tx2"/>
                </a:solidFill>
                <a:latin typeface="DIN Alternate" panose="020B0500000000000000" pitchFamily="34" charset="77"/>
              </a:rPr>
              <a:t>Using the app to describe your mosquito habitat site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EB6C8B-9135-2740-B23D-819EAADEE1A4}"/>
              </a:ext>
            </a:extLst>
          </p:cNvPr>
          <p:cNvSpPr txBox="1"/>
          <p:nvPr/>
        </p:nvSpPr>
        <p:spPr>
          <a:xfrm>
            <a:off x="4093499" y="1533698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DE3CF3-F2DF-ED49-8C91-B17C0028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8" y="493054"/>
            <a:ext cx="8520600" cy="572700"/>
          </a:xfrm>
        </p:spPr>
        <p:txBody>
          <a:bodyPr/>
          <a:lstStyle/>
          <a:p>
            <a:pPr algn="ctr" defTabSz="914400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Step 1: Locate</a:t>
            </a:r>
          </a:p>
        </p:txBody>
      </p:sp>
      <p:pic>
        <p:nvPicPr>
          <p:cNvPr id="13" name="Content Placeholder 11" descr="Students at a non container  mosquito sampling site.">
            <a:extLst>
              <a:ext uri="{FF2B5EF4-FFF2-40B4-BE49-F238E27FC236}">
                <a16:creationId xmlns:a16="http://schemas.microsoft.com/office/drawing/2014/main" id="{D9AB424C-CA03-3944-BEE9-3B6D9601C7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5"/>
          <a:stretch/>
        </p:blipFill>
        <p:spPr>
          <a:xfrm>
            <a:off x="3057481" y="1533593"/>
            <a:ext cx="2256766" cy="1706781"/>
          </a:xfrm>
          <a:prstGeom prst="rect">
            <a:avLst/>
          </a:prstGeom>
          <a:effectLst>
            <a:glow rad="254000">
              <a:schemeClr val="accent1">
                <a:alpha val="60000"/>
              </a:schemeClr>
            </a:glow>
          </a:effectLst>
        </p:spPr>
      </p:pic>
      <p:sp>
        <p:nvSpPr>
          <p:cNvPr id="14" name="Content Placeholder 3" descr="children holding a tire - potential breeding habitat as a water collector">
            <a:extLst>
              <a:ext uri="{FF2B5EF4-FFF2-40B4-BE49-F238E27FC236}">
                <a16:creationId xmlns:a16="http://schemas.microsoft.com/office/drawing/2014/main" id="{D673B543-F190-1C40-9E11-55365B530660}"/>
              </a:ext>
            </a:extLst>
          </p:cNvPr>
          <p:cNvSpPr txBox="1">
            <a:spLocks/>
          </p:cNvSpPr>
          <p:nvPr/>
        </p:nvSpPr>
        <p:spPr>
          <a:xfrm>
            <a:off x="1474906" y="3920865"/>
            <a:ext cx="7175119" cy="88141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en-US" sz="2400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Locate</a:t>
            </a:r>
            <a:r>
              <a:rPr lang="en-US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sources of standing water and see if you see mosquito larvae</a:t>
            </a:r>
          </a:p>
          <a:p>
            <a:endParaRPr lang="en-US" dirty="0"/>
          </a:p>
        </p:txBody>
      </p:sp>
      <p:pic>
        <p:nvPicPr>
          <p:cNvPr id="15" name="Content Placeholder 11" descr="children holding a tire - potential breeding habitat as a water collector">
            <a:extLst>
              <a:ext uri="{FF2B5EF4-FFF2-40B4-BE49-F238E27FC236}">
                <a16:creationId xmlns:a16="http://schemas.microsoft.com/office/drawing/2014/main" id="{37232AD4-1036-3C4F-9E6C-CCC8D6CF5C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74" y="1533593"/>
            <a:ext cx="2011580" cy="2011580"/>
          </a:xfrm>
          <a:prstGeom prst="rect">
            <a:avLst/>
          </a:prstGeom>
          <a:effectLst>
            <a:glow rad="254000">
              <a:schemeClr val="accent1">
                <a:alpha val="60000"/>
              </a:schemeClr>
            </a:glow>
          </a:effectLst>
        </p:spPr>
      </p:pic>
      <p:pic>
        <p:nvPicPr>
          <p:cNvPr id="16" name="Picture 15" descr="Adults searching plant leaves for water mosquitoes may have laid eggs in.">
            <a:extLst>
              <a:ext uri="{FF2B5EF4-FFF2-40B4-BE49-F238E27FC236}">
                <a16:creationId xmlns:a16="http://schemas.microsoft.com/office/drawing/2014/main" id="{B61925B0-F5A5-BE48-9DE5-56F5213EE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3516" y="1523058"/>
            <a:ext cx="2796510" cy="2097383"/>
          </a:xfrm>
          <a:prstGeom prst="rect">
            <a:avLst/>
          </a:prstGeom>
          <a:effectLst>
            <a:glow rad="254000">
              <a:schemeClr val="accent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49788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EB6C8B-9135-2740-B23D-819EAADEE1A4}"/>
              </a:ext>
            </a:extLst>
          </p:cNvPr>
          <p:cNvSpPr txBox="1"/>
          <p:nvPr/>
        </p:nvSpPr>
        <p:spPr>
          <a:xfrm>
            <a:off x="4093499" y="1533698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DE3CF3-F2DF-ED49-8C91-B17C0028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8" y="493054"/>
            <a:ext cx="8520600" cy="572700"/>
          </a:xfrm>
        </p:spPr>
        <p:txBody>
          <a:bodyPr/>
          <a:lstStyle/>
          <a:p>
            <a:pPr algn="ctr" defTabSz="914400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Step 2: Sample and Count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CE101767-C9BF-1F47-ADE2-8A3B5D94371B}"/>
              </a:ext>
            </a:extLst>
          </p:cNvPr>
          <p:cNvSpPr txBox="1">
            <a:spLocks/>
          </p:cNvSpPr>
          <p:nvPr/>
        </p:nvSpPr>
        <p:spPr>
          <a:xfrm>
            <a:off x="319588" y="1161894"/>
            <a:ext cx="5809768" cy="332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Helvetica Neue"/>
              <a:buChar char="●"/>
              <a:defRPr sz="18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>
              <a:buFont typeface="Helvetica Neue"/>
              <a:buNone/>
            </a:pPr>
            <a:r>
              <a:rPr lang="en-US" sz="2000" b="1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There are several different ways to collect water samples. Use the one that is </a:t>
            </a:r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best</a:t>
            </a:r>
            <a:r>
              <a:rPr lang="en-US" sz="2000" b="1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for your site:</a:t>
            </a:r>
          </a:p>
          <a:p>
            <a:pPr marL="1371600" indent="-177800"/>
            <a:r>
              <a:rPr lang="en-US" sz="2000" b="1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Bulb syringe, </a:t>
            </a:r>
          </a:p>
          <a:p>
            <a:pPr marL="1371600" indent="-177800"/>
            <a:r>
              <a:rPr lang="en-US" sz="2000" b="1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Mosquito dipper</a:t>
            </a:r>
          </a:p>
          <a:p>
            <a:pPr marL="1371600" indent="-177800"/>
            <a:r>
              <a:rPr lang="en-US" sz="2000" b="1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Net and wash bottle</a:t>
            </a:r>
          </a:p>
          <a:p>
            <a:pPr marL="0" indent="0">
              <a:buFont typeface="Helvetica Neue"/>
              <a:buNone/>
            </a:pPr>
            <a:endParaRPr lang="en-US" sz="2000" b="1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Font typeface="Helvetica Neue"/>
              <a:buNone/>
            </a:pPr>
            <a:r>
              <a:rPr lang="en-US" sz="2000" b="1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 can also ask your local mosquito control authority which method they prefer to use.</a:t>
            </a:r>
            <a:endParaRPr lang="en-US" sz="20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2000" b="1" dirty="0"/>
          </a:p>
          <a:p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A6F07A-E140-EC48-8489-1AF87012C17B}"/>
              </a:ext>
            </a:extLst>
          </p:cNvPr>
          <p:cNvSpPr txBox="1"/>
          <p:nvPr/>
        </p:nvSpPr>
        <p:spPr>
          <a:xfrm>
            <a:off x="6920753" y="267148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 descr="A picture containing person, outdoor, sampling water.">
            <a:extLst>
              <a:ext uri="{FF2B5EF4-FFF2-40B4-BE49-F238E27FC236}">
                <a16:creationId xmlns:a16="http://schemas.microsoft.com/office/drawing/2014/main" id="{23230CEC-E627-6248-B4F5-2EB0D5082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356" y="1281390"/>
            <a:ext cx="2526792" cy="3369056"/>
          </a:xfrm>
          <a:prstGeom prst="rect">
            <a:avLst/>
          </a:prstGeom>
          <a:effectLst>
            <a:glow rad="254000">
              <a:schemeClr val="accent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3648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068D7-BAAC-E543-99FC-0EED7EDC8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Step 2: Sample and count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29C278-6282-674D-BB27-C60F831F6967}"/>
              </a:ext>
            </a:extLst>
          </p:cNvPr>
          <p:cNvSpPr txBox="1"/>
          <p:nvPr/>
        </p:nvSpPr>
        <p:spPr>
          <a:xfrm>
            <a:off x="3567954" y="1054478"/>
            <a:ext cx="55760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This method is appropriate for all environments and sampling sites. </a:t>
            </a:r>
          </a:p>
          <a:p>
            <a:pPr lvl="0"/>
            <a:endParaRPr lang="en-US" sz="24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0"/>
            <a:r>
              <a:rPr lang="en-US"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Press and collapse bulb, place syringe tip near the top of the water surface. Release bulb so bulb inflates, and water enters the syringe. </a:t>
            </a:r>
          </a:p>
          <a:p>
            <a:pPr lvl="0"/>
            <a:endParaRPr lang="en-US" sz="24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0"/>
            <a:r>
              <a:rPr lang="en-US"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Transfer sample to plastic bag, by holding tip and then releasing the sample into the bag.</a:t>
            </a:r>
          </a:p>
        </p:txBody>
      </p:sp>
      <p:pic>
        <p:nvPicPr>
          <p:cNvPr id="12" name="Picture 11" descr="image of bulb syringe with water sample.">
            <a:extLst>
              <a:ext uri="{FF2B5EF4-FFF2-40B4-BE49-F238E27FC236}">
                <a16:creationId xmlns:a16="http://schemas.microsoft.com/office/drawing/2014/main" id="{565A543F-37C0-C940-B827-DCA8E68C3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8" y="1144123"/>
            <a:ext cx="1810263" cy="1896110"/>
          </a:xfrm>
          <a:prstGeom prst="rect">
            <a:avLst/>
          </a:prstGeom>
          <a:effectLst>
            <a:glow rad="254000">
              <a:schemeClr val="accent1">
                <a:alpha val="60000"/>
              </a:schemeClr>
            </a:glow>
          </a:effectLst>
        </p:spPr>
      </p:pic>
      <p:pic>
        <p:nvPicPr>
          <p:cNvPr id="13" name="Content Placeholder 16" descr="Photo of sample bag with water/mosquito sample, labeled with sample site and date. ">
            <a:extLst>
              <a:ext uri="{FF2B5EF4-FFF2-40B4-BE49-F238E27FC236}">
                <a16:creationId xmlns:a16="http://schemas.microsoft.com/office/drawing/2014/main" id="{199B781E-E93E-B940-8C53-015982B2D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715" y="3340777"/>
            <a:ext cx="1810263" cy="1357698"/>
          </a:xfrm>
          <a:prstGeom prst="rect">
            <a:avLst/>
          </a:prstGeom>
          <a:effectLst>
            <a:glow rad="254000">
              <a:schemeClr val="accent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18798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068D7-BAAC-E543-99FC-0EED7EDC8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Safe handling of samples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7E0D5E-D9EB-674C-B166-47737E2E4229}"/>
              </a:ext>
            </a:extLst>
          </p:cNvPr>
          <p:cNvSpPr txBox="1"/>
          <p:nvPr/>
        </p:nvSpPr>
        <p:spPr>
          <a:xfrm>
            <a:off x="986118" y="229496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Content Placeholder 16" descr="Photo of sample bag with water/mosquito sample, labeled with sample site and date. ">
            <a:extLst>
              <a:ext uri="{FF2B5EF4-FFF2-40B4-BE49-F238E27FC236}">
                <a16:creationId xmlns:a16="http://schemas.microsoft.com/office/drawing/2014/main" id="{678A67BD-0CAE-3A45-9F1C-15E27225D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887" y="3206148"/>
            <a:ext cx="2255821" cy="1691866"/>
          </a:xfrm>
          <a:prstGeom prst="rect">
            <a:avLst/>
          </a:prstGeom>
          <a:effectLst>
            <a:glow rad="254000">
              <a:schemeClr val="accent1">
                <a:alpha val="60000"/>
              </a:schemeClr>
            </a:glo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88F614-3B71-9041-BC3B-26F8C1060167}"/>
              </a:ext>
            </a:extLst>
          </p:cNvPr>
          <p:cNvSpPr txBox="1"/>
          <p:nvPr/>
        </p:nvSpPr>
        <p:spPr>
          <a:xfrm>
            <a:off x="3823185" y="918734"/>
            <a:ext cx="514851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Leave air in bags so that larvae can breathe and keep bags cool and in the shade. If they warm up in the sun, the larvae may die.</a:t>
            </a:r>
          </a:p>
          <a:p>
            <a:pPr algn="just"/>
            <a:endParaRPr lang="en-US" sz="20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just"/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Identify the larvae soon after collection. If left overnight, any pupae in the sample may become adult flying mosquitoes. </a:t>
            </a:r>
          </a:p>
          <a:p>
            <a:pPr algn="just"/>
            <a:endParaRPr lang="en-US" sz="20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just"/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If you find adult mosquitoes in your sample bag, shake the bag to drown the adult mosquitoes and dispose of the sample by pouring on the ground.</a:t>
            </a:r>
          </a:p>
        </p:txBody>
      </p:sp>
      <p:pic>
        <p:nvPicPr>
          <p:cNvPr id="14" name="Picture 13" descr="A person sampling water.&#10;&#10;">
            <a:extLst>
              <a:ext uri="{FF2B5EF4-FFF2-40B4-BE49-F238E27FC236}">
                <a16:creationId xmlns:a16="http://schemas.microsoft.com/office/drawing/2014/main" id="{A5CCC3A0-9A1D-8A49-A69A-6CDFCAF40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98" y="1097064"/>
            <a:ext cx="2491178" cy="1868384"/>
          </a:xfrm>
          <a:prstGeom prst="rect">
            <a:avLst/>
          </a:prstGeom>
          <a:effectLst>
            <a:glow rad="254000">
              <a:schemeClr val="accent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97918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068D7-BAAC-E543-99FC-0EED7EDC8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Step 2: Count the larvae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AD58DC3-98AA-914A-9294-CC3EA09AA6F9}"/>
              </a:ext>
            </a:extLst>
          </p:cNvPr>
          <p:cNvSpPr txBox="1">
            <a:spLocks/>
          </p:cNvSpPr>
          <p:nvPr/>
        </p:nvSpPr>
        <p:spPr>
          <a:xfrm>
            <a:off x="4499450" y="1278267"/>
            <a:ext cx="4358029" cy="3033189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Provide a count of the larvae and pupae in your sample.</a:t>
            </a:r>
          </a:p>
          <a:p>
            <a:endParaRPr lang="en-US" sz="24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 as precise as you can in your estimate.</a:t>
            </a:r>
          </a:p>
          <a:p>
            <a:endParaRPr lang="en-US" sz="24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 you see how different they look?  Why do you think?</a:t>
            </a:r>
          </a:p>
          <a:p>
            <a:endParaRPr lang="en-US" dirty="0"/>
          </a:p>
        </p:txBody>
      </p:sp>
      <p:pic>
        <p:nvPicPr>
          <p:cNvPr id="14" name="Content Placeholder 9" descr="Collected larvae">
            <a:extLst>
              <a:ext uri="{FF2B5EF4-FFF2-40B4-BE49-F238E27FC236}">
                <a16:creationId xmlns:a16="http://schemas.microsoft.com/office/drawing/2014/main" id="{B3E3F208-56D2-C749-AC80-B75E8ACCD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59" y="1147482"/>
            <a:ext cx="2929744" cy="3424518"/>
          </a:xfrm>
          <a:prstGeom prst="rect">
            <a:avLst/>
          </a:prstGeom>
          <a:noFill/>
          <a:ln>
            <a:noFill/>
          </a:ln>
          <a:effectLst>
            <a:glow rad="254000">
              <a:schemeClr val="accent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62629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068D7-BAAC-E543-99FC-0EED7EDC8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Mosquito larvae not just one size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FDE9612-CC60-E64E-A010-88DB4A5FE789}"/>
              </a:ext>
            </a:extLst>
          </p:cNvPr>
          <p:cNvSpPr txBox="1">
            <a:spLocks/>
          </p:cNvSpPr>
          <p:nvPr/>
        </p:nvSpPr>
        <p:spPr>
          <a:xfrm>
            <a:off x="5212783" y="1193592"/>
            <a:ext cx="3760296" cy="3695383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features that we use to identify the specimen are seen on the </a:t>
            </a:r>
            <a:r>
              <a:rPr lang="en-US" sz="2000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  <a:r>
              <a:rPr lang="en-US" sz="2000" baseline="30000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</a:t>
            </a:r>
            <a:r>
              <a:rPr lang="en-US" sz="2000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instar </a:t>
            </a:r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larva. </a:t>
            </a:r>
          </a:p>
          <a:p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Look for the biggest larvae you have in your sample. If you can’t distinguish the features, its possible that your larvae are still in one of the 1</a:t>
            </a:r>
            <a:r>
              <a:rPr lang="en-US" sz="2000" baseline="30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</a:t>
            </a:r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-3</a:t>
            </a:r>
            <a:r>
              <a:rPr lang="en-US" sz="2000" baseline="30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rd</a:t>
            </a:r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instars.</a:t>
            </a:r>
          </a:p>
          <a:p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this case, you can count your larvae, but you will not be able to identify them</a:t>
            </a:r>
            <a:r>
              <a:rPr lang="en-US" sz="2400" dirty="0">
                <a:solidFill>
                  <a:schemeClr val="tx2"/>
                </a:solidFill>
                <a:latin typeface="DIN Alternate" panose="020B0500000000000000" pitchFamily="34" charset="77"/>
              </a:rPr>
              <a:t>. </a:t>
            </a:r>
            <a:endParaRPr lang="en-US" dirty="0">
              <a:solidFill>
                <a:schemeClr val="tx2"/>
              </a:solidFill>
              <a:latin typeface="DIN Alternate" panose="020B0500000000000000" pitchFamily="34" charset="77"/>
            </a:endParaRPr>
          </a:p>
        </p:txBody>
      </p:sp>
      <p:pic>
        <p:nvPicPr>
          <p:cNvPr id="14" name="Content Placeholder 6" descr="A picture containing the 4 instar of mosquito larvae.">
            <a:extLst>
              <a:ext uri="{FF2B5EF4-FFF2-40B4-BE49-F238E27FC236}">
                <a16:creationId xmlns:a16="http://schemas.microsoft.com/office/drawing/2014/main" id="{07AD3C8D-066E-F643-B88C-E8921BED9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1193592"/>
            <a:ext cx="4478618" cy="3084010"/>
          </a:xfrm>
          <a:prstGeom prst="rect">
            <a:avLst/>
          </a:prstGeom>
          <a:noFill/>
          <a:ln>
            <a:noFill/>
          </a:ln>
          <a:effectLst>
            <a:glow rad="254000">
              <a:schemeClr val="accent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90839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068D7-BAAC-E543-99FC-0EED7EDC8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Step 2: Count the pupa you see too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483C72F-E0C2-3344-895C-44527ED03193}"/>
              </a:ext>
            </a:extLst>
          </p:cNvPr>
          <p:cNvSpPr txBox="1">
            <a:spLocks/>
          </p:cNvSpPr>
          <p:nvPr/>
        </p:nvSpPr>
        <p:spPr>
          <a:xfrm>
            <a:off x="1201270" y="4125775"/>
            <a:ext cx="7458635" cy="101772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After the 4</a:t>
            </a:r>
            <a:r>
              <a:rPr lang="en-US" sz="1800" baseline="30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</a:t>
            </a:r>
            <a:r>
              <a:rPr lang="en-US" sz="18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instar, the mosquito larva turns into a pupa, where it metamorphoses into an adult mosquito. </a:t>
            </a:r>
          </a:p>
          <a:p>
            <a:endParaRPr lang="en-US" sz="18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8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 may find pupae in your sample.</a:t>
            </a:r>
          </a:p>
          <a:p>
            <a:endParaRPr lang="en-US" dirty="0"/>
          </a:p>
        </p:txBody>
      </p:sp>
      <p:pic>
        <p:nvPicPr>
          <p:cNvPr id="16" name="Content Placeholder 7">
            <a:extLst>
              <a:ext uri="{FF2B5EF4-FFF2-40B4-BE49-F238E27FC236}">
                <a16:creationId xmlns:a16="http://schemas.microsoft.com/office/drawing/2014/main" id="{4D43F36A-A3B0-6B40-8754-0A1A2AD32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97" y="1017725"/>
            <a:ext cx="8348206" cy="28857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3BEFFCC-839E-9449-B3F3-93B405EF5476}"/>
              </a:ext>
            </a:extLst>
          </p:cNvPr>
          <p:cNvGrpSpPr/>
          <p:nvPr/>
        </p:nvGrpSpPr>
        <p:grpSpPr>
          <a:xfrm>
            <a:off x="6670666" y="1110400"/>
            <a:ext cx="1587302" cy="1461350"/>
            <a:chOff x="7154760" y="2068851"/>
            <a:chExt cx="1587302" cy="146135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7C421ED-E129-9B40-BC25-AA7D8781DBDF}"/>
                </a:ext>
              </a:extLst>
            </p:cNvPr>
            <p:cNvCxnSpPr/>
            <p:nvPr/>
          </p:nvCxnSpPr>
          <p:spPr>
            <a:xfrm>
              <a:off x="7503171" y="2579222"/>
              <a:ext cx="652248" cy="950979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  <a:effectLst>
              <a:glow rad="1270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CE92C67-2102-484C-BE34-7464EC51C4B0}"/>
                </a:ext>
              </a:extLst>
            </p:cNvPr>
            <p:cNvSpPr txBox="1"/>
            <p:nvPr/>
          </p:nvSpPr>
          <p:spPr>
            <a:xfrm>
              <a:off x="7154760" y="2068851"/>
              <a:ext cx="15873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pupa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871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EB6C8B-9135-2740-B23D-819EAADEE1A4}"/>
              </a:ext>
            </a:extLst>
          </p:cNvPr>
          <p:cNvSpPr txBox="1"/>
          <p:nvPr/>
        </p:nvSpPr>
        <p:spPr>
          <a:xfrm>
            <a:off x="4093499" y="1533698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DE3CF3-F2DF-ED49-8C91-B17C0028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8" y="197223"/>
            <a:ext cx="8520600" cy="1004047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Step 3: Photograph and Identify 1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F6309677-394D-BC46-9D84-63EFE39CBB86}"/>
              </a:ext>
            </a:extLst>
          </p:cNvPr>
          <p:cNvSpPr txBox="1">
            <a:spLocks/>
          </p:cNvSpPr>
          <p:nvPr/>
        </p:nvSpPr>
        <p:spPr>
          <a:xfrm>
            <a:off x="4865772" y="1898767"/>
            <a:ext cx="3549143" cy="93382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Pour part of the sample containing larvae on to a white tray or plate.</a:t>
            </a:r>
          </a:p>
          <a:p>
            <a:endParaRPr lang="en-US" dirty="0"/>
          </a:p>
        </p:txBody>
      </p:sp>
      <p:pic>
        <p:nvPicPr>
          <p:cNvPr id="20" name="Content Placeholder 11" descr="A picture of a sample of water being poured onto a white plate for observation.">
            <a:extLst>
              <a:ext uri="{FF2B5EF4-FFF2-40B4-BE49-F238E27FC236}">
                <a16:creationId xmlns:a16="http://schemas.microsoft.com/office/drawing/2014/main" id="{7E7682F1-F974-864E-A932-0DB65C1FB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11" y="1014393"/>
            <a:ext cx="3449519" cy="3449519"/>
          </a:xfrm>
          <a:prstGeom prst="rect">
            <a:avLst/>
          </a:prstGeom>
          <a:noFill/>
          <a:ln>
            <a:noFill/>
          </a:ln>
          <a:effectLst>
            <a:glow rad="254000">
              <a:schemeClr val="accent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63172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EB6C8B-9135-2740-B23D-819EAADEE1A4}"/>
              </a:ext>
            </a:extLst>
          </p:cNvPr>
          <p:cNvSpPr txBox="1"/>
          <p:nvPr/>
        </p:nvSpPr>
        <p:spPr>
          <a:xfrm>
            <a:off x="4093499" y="1533698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DE3CF3-F2DF-ED49-8C91-B17C0028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8" y="197223"/>
            <a:ext cx="8520600" cy="1004047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Step 3: Photograph and Identify 2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1D44B35-4ABE-274C-856D-061361CC4253}"/>
              </a:ext>
            </a:extLst>
          </p:cNvPr>
          <p:cNvSpPr txBox="1">
            <a:spLocks/>
          </p:cNvSpPr>
          <p:nvPr/>
        </p:nvSpPr>
        <p:spPr>
          <a:xfrm>
            <a:off x="5198194" y="1469255"/>
            <a:ext cx="3641994" cy="17481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 can use a dropper or spoon to isolate one larva and put it on a white surface. </a:t>
            </a:r>
          </a:p>
          <a:p>
            <a:endParaRPr lang="en-US" sz="24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Suspend in a small drop of water.</a:t>
            </a:r>
          </a:p>
          <a:p>
            <a:endParaRPr lang="en-US" dirty="0"/>
          </a:p>
        </p:txBody>
      </p:sp>
      <p:pic>
        <p:nvPicPr>
          <p:cNvPr id="8" name="Content Placeholder 11" descr="photograph of a Mosquito pupae">
            <a:extLst>
              <a:ext uri="{FF2B5EF4-FFF2-40B4-BE49-F238E27FC236}">
                <a16:creationId xmlns:a16="http://schemas.microsoft.com/office/drawing/2014/main" id="{A277EF21-6178-8044-B8C8-4FEB63360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57" y="990906"/>
            <a:ext cx="4351338" cy="3437659"/>
          </a:xfrm>
          <a:prstGeom prst="rect">
            <a:avLst/>
          </a:prstGeom>
          <a:noFill/>
          <a:ln>
            <a:noFill/>
          </a:ln>
          <a:effectLst>
            <a:glow rad="254000">
              <a:schemeClr val="accent1">
                <a:alpha val="60000"/>
              </a:schemeClr>
            </a:glo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7E70F84-1FD8-2941-AC8D-94BE8447FD2A}"/>
              </a:ext>
            </a:extLst>
          </p:cNvPr>
          <p:cNvGrpSpPr/>
          <p:nvPr/>
        </p:nvGrpSpPr>
        <p:grpSpPr>
          <a:xfrm>
            <a:off x="1143424" y="1836075"/>
            <a:ext cx="1587302" cy="1095719"/>
            <a:chOff x="6062094" y="1211764"/>
            <a:chExt cx="1587302" cy="138694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0D921B-5803-9842-A99B-48E5B774ABCB}"/>
                </a:ext>
              </a:extLst>
            </p:cNvPr>
            <p:cNvSpPr txBox="1"/>
            <p:nvPr/>
          </p:nvSpPr>
          <p:spPr>
            <a:xfrm>
              <a:off x="6062094" y="1211764"/>
              <a:ext cx="1587302" cy="74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B0F0"/>
                  </a:solidFill>
                </a:rPr>
                <a:t>larvae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229E8CE-E761-834B-AF41-D044FDC8B0C7}"/>
                </a:ext>
              </a:extLst>
            </p:cNvPr>
            <p:cNvCxnSpPr>
              <a:cxnSpLocks/>
            </p:cNvCxnSpPr>
            <p:nvPr/>
          </p:nvCxnSpPr>
          <p:spPr>
            <a:xfrm>
              <a:off x="7227530" y="1951964"/>
              <a:ext cx="421866" cy="646745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7203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EB6C8B-9135-2740-B23D-819EAADEE1A4}"/>
              </a:ext>
            </a:extLst>
          </p:cNvPr>
          <p:cNvSpPr txBox="1"/>
          <p:nvPr/>
        </p:nvSpPr>
        <p:spPr>
          <a:xfrm>
            <a:off x="4093499" y="1533698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DE3CF3-F2DF-ED49-8C91-B17C0028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8" y="197223"/>
            <a:ext cx="8520600" cy="1004047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Step 3: Photograph and Identify 3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04B347A-324B-AC47-9C2D-63786FDAAFB8}"/>
              </a:ext>
            </a:extLst>
          </p:cNvPr>
          <p:cNvSpPr txBox="1">
            <a:spLocks/>
          </p:cNvSpPr>
          <p:nvPr/>
        </p:nvSpPr>
        <p:spPr>
          <a:xfrm>
            <a:off x="6065889" y="859044"/>
            <a:ext cx="2970149" cy="330670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If there is too much water, the </a:t>
            </a:r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larva</a:t>
            </a:r>
            <a:r>
              <a:rPr lang="en-US" sz="2000" b="1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can swim and will be hard to keep the lens in focus.  You can remove most of the water by blotting it up  using the corner of a paper towel. </a:t>
            </a:r>
          </a:p>
          <a:p>
            <a:endParaRPr lang="en-US" sz="2000" b="1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b="1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If the larva is still moving too fast to see, you can euthanize it with a drop of alcohol. </a:t>
            </a:r>
          </a:p>
          <a:p>
            <a:endParaRPr lang="en-US" dirty="0"/>
          </a:p>
        </p:txBody>
      </p:sp>
      <p:pic>
        <p:nvPicPr>
          <p:cNvPr id="8" name="Content Placeholder 10" descr="photograph of a Mosquito pupae">
            <a:extLst>
              <a:ext uri="{FF2B5EF4-FFF2-40B4-BE49-F238E27FC236}">
                <a16:creationId xmlns:a16="http://schemas.microsoft.com/office/drawing/2014/main" id="{22A74019-FD10-F043-9C33-2D29115D7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38" y="869206"/>
            <a:ext cx="4895258" cy="3548520"/>
          </a:xfrm>
          <a:prstGeom prst="rect">
            <a:avLst/>
          </a:prstGeom>
          <a:noFill/>
          <a:ln>
            <a:noFill/>
          </a:ln>
          <a:effectLst>
            <a:glow rad="254000">
              <a:schemeClr val="accent1">
                <a:alpha val="60000"/>
              </a:schemeClr>
            </a:glo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405F88F-3062-D941-B400-7F59E45412A2}"/>
              </a:ext>
            </a:extLst>
          </p:cNvPr>
          <p:cNvGrpSpPr/>
          <p:nvPr/>
        </p:nvGrpSpPr>
        <p:grpSpPr>
          <a:xfrm>
            <a:off x="606214" y="1476031"/>
            <a:ext cx="1587302" cy="1095719"/>
            <a:chOff x="6062094" y="1211764"/>
            <a:chExt cx="1587302" cy="138694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983A962-9FC6-3848-839F-D36D90370FAC}"/>
                </a:ext>
              </a:extLst>
            </p:cNvPr>
            <p:cNvSpPr txBox="1"/>
            <p:nvPr/>
          </p:nvSpPr>
          <p:spPr>
            <a:xfrm>
              <a:off x="6062094" y="1211764"/>
              <a:ext cx="1587302" cy="74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B0F0"/>
                  </a:solidFill>
                </a:rPr>
                <a:t>larvae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AF6469A-616C-0042-BECD-5ED084419A74}"/>
                </a:ext>
              </a:extLst>
            </p:cNvPr>
            <p:cNvCxnSpPr>
              <a:cxnSpLocks/>
            </p:cNvCxnSpPr>
            <p:nvPr/>
          </p:nvCxnSpPr>
          <p:spPr>
            <a:xfrm>
              <a:off x="7227530" y="1951964"/>
              <a:ext cx="421866" cy="646745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8821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b="1" dirty="0">
                <a:solidFill>
                  <a:srgbClr val="00B0F0"/>
                </a:solidFill>
                <a:latin typeface="DIN Alternate" panose="020B0500000000000000" pitchFamily="34" charset="77"/>
              </a:rPr>
              <a:t>Using the app to describe your mosquito habitat site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28" name="Google Shape;128;p29"/>
          <p:cNvSpPr txBox="1">
            <a:spLocks noGrp="1"/>
          </p:cNvSpPr>
          <p:nvPr>
            <p:ph type="sldNum" idx="4294967295"/>
          </p:nvPr>
        </p:nvSpPr>
        <p:spPr>
          <a:xfrm>
            <a:off x="8719427" y="4739425"/>
            <a:ext cx="378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676D50D-5879-CD4A-92E1-82B9941AD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43794" flipH="1">
            <a:off x="5326230" y="1213908"/>
            <a:ext cx="2443573" cy="16792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C7993D-D68A-974C-A0CC-4EC6BD66AF82}"/>
              </a:ext>
            </a:extLst>
          </p:cNvPr>
          <p:cNvSpPr txBox="1"/>
          <p:nvPr/>
        </p:nvSpPr>
        <p:spPr>
          <a:xfrm>
            <a:off x="1437076" y="1452494"/>
            <a:ext cx="59441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tx2"/>
                </a:solidFill>
                <a:latin typeface="DIN Alternate" panose="020B0500000000000000" pitchFamily="34" charset="77"/>
              </a:rPr>
              <a:t>Slide Sets</a:t>
            </a:r>
          </a:p>
          <a:p>
            <a:endParaRPr lang="en-US" sz="1500" b="1" dirty="0">
              <a:solidFill>
                <a:schemeClr val="tx2"/>
              </a:solidFill>
              <a:latin typeface="DIN Alternate" panose="020B0500000000000000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tx2"/>
                </a:solidFill>
                <a:latin typeface="DIN Alternate" panose="020B0500000000000000" pitchFamily="34" charset="77"/>
              </a:rPr>
              <a:t>Why Make Observations?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solidFill>
                  <a:schemeClr val="tx2"/>
                </a:solidFill>
                <a:latin typeface="DIN Alternate" panose="020B0500000000000000" pitchFamily="34" charset="77"/>
              </a:rPr>
              <a:t>Mosquito as Vectors of Disease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solidFill>
                  <a:schemeClr val="tx2"/>
                </a:solidFill>
                <a:latin typeface="DIN Alternate" panose="020B0500000000000000" pitchFamily="34" charset="77"/>
              </a:rPr>
              <a:t>Satellite Data and NASA Connections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solidFill>
                  <a:schemeClr val="tx2"/>
                </a:solidFill>
                <a:latin typeface="DIN Alternate" panose="020B0500000000000000" pitchFamily="34" charset="77"/>
              </a:rPr>
              <a:t>Prior Knowledge Quiz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solidFill>
                  <a:schemeClr val="tx2"/>
                </a:solidFill>
                <a:latin typeface="DIN Alternate" panose="020B0500000000000000" pitchFamily="34" charset="77"/>
              </a:rPr>
              <a:t>Using the MHM tool for the first time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solidFill>
                  <a:srgbClr val="00B0F0"/>
                </a:solidFill>
                <a:latin typeface="DIN Alternate" panose="020B0500000000000000" pitchFamily="34" charset="77"/>
              </a:rPr>
              <a:t>Using the app </a:t>
            </a:r>
            <a:r>
              <a:rPr lang="en-US" sz="1500">
                <a:solidFill>
                  <a:srgbClr val="00B0F0"/>
                </a:solidFill>
                <a:latin typeface="DIN Alternate" panose="020B0500000000000000" pitchFamily="34" charset="77"/>
              </a:rPr>
              <a:t>to describe your </a:t>
            </a:r>
            <a:r>
              <a:rPr lang="en-US" sz="1500" dirty="0">
                <a:solidFill>
                  <a:srgbClr val="00B0F0"/>
                </a:solidFill>
                <a:latin typeface="DIN Alternate" panose="020B0500000000000000" pitchFamily="34" charset="77"/>
              </a:rPr>
              <a:t>mosquito habitat site</a:t>
            </a:r>
            <a:r>
              <a:rPr lang="en-US" sz="1500" b="1" dirty="0">
                <a:solidFill>
                  <a:srgbClr val="00B0F0"/>
                </a:solidFill>
                <a:latin typeface="DIN Alternate" panose="020B0500000000000000" pitchFamily="34" charset="77"/>
              </a:rPr>
              <a:t> 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>
                <a:solidFill>
                  <a:schemeClr val="tx2"/>
                </a:solidFill>
                <a:latin typeface="DIN Alternate" panose="020B0500000000000000" pitchFamily="34" charset="77"/>
              </a:rPr>
              <a:t>Using the macro lens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b="1" dirty="0">
                <a:solidFill>
                  <a:schemeClr val="tx2"/>
                </a:solidFill>
                <a:latin typeface="DIN Alternate" panose="020B0500000000000000" pitchFamily="34" charset="77"/>
              </a:rPr>
              <a:t>Identifying specimens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EB6C8B-9135-2740-B23D-819EAADEE1A4}"/>
              </a:ext>
            </a:extLst>
          </p:cNvPr>
          <p:cNvSpPr txBox="1"/>
          <p:nvPr/>
        </p:nvSpPr>
        <p:spPr>
          <a:xfrm>
            <a:off x="4093499" y="1533698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DE3CF3-F2DF-ED49-8C91-B17C0028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8" y="197223"/>
            <a:ext cx="8520600" cy="1004047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Step 3: Photograph and Identify 4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E9589B7-7ECC-D34F-A02C-AA8788B412B4}"/>
              </a:ext>
            </a:extLst>
          </p:cNvPr>
          <p:cNvSpPr txBox="1">
            <a:spLocks/>
          </p:cNvSpPr>
          <p:nvPr/>
        </p:nvSpPr>
        <p:spPr>
          <a:xfrm>
            <a:off x="5337773" y="1995431"/>
            <a:ext cx="3284422" cy="2020757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Use a probe or toothpick to position the larvae so you can see the diagnostic features. </a:t>
            </a:r>
          </a:p>
        </p:txBody>
      </p:sp>
      <p:pic>
        <p:nvPicPr>
          <p:cNvPr id="8" name="Content Placeholder 11" descr="photograph of a Mosquito pupa">
            <a:extLst>
              <a:ext uri="{FF2B5EF4-FFF2-40B4-BE49-F238E27FC236}">
                <a16:creationId xmlns:a16="http://schemas.microsoft.com/office/drawing/2014/main" id="{B29C049C-91FE-5A43-8640-9F1D70A26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06" y="914320"/>
            <a:ext cx="4351338" cy="3506617"/>
          </a:xfrm>
          <a:prstGeom prst="rect">
            <a:avLst/>
          </a:prstGeom>
          <a:noFill/>
          <a:ln>
            <a:noFill/>
          </a:ln>
          <a:effectLst>
            <a:glow rad="254000">
              <a:schemeClr val="accent1">
                <a:alpha val="60000"/>
              </a:schemeClr>
            </a:glo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824B6CD-0102-9441-9F39-4B5F8DBFB0B9}"/>
              </a:ext>
            </a:extLst>
          </p:cNvPr>
          <p:cNvGrpSpPr/>
          <p:nvPr/>
        </p:nvGrpSpPr>
        <p:grpSpPr>
          <a:xfrm>
            <a:off x="521805" y="1571909"/>
            <a:ext cx="1587302" cy="1095719"/>
            <a:chOff x="6062094" y="1211764"/>
            <a:chExt cx="1587302" cy="138694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492FF76-AC30-EE48-9633-E8EB823ADF14}"/>
                </a:ext>
              </a:extLst>
            </p:cNvPr>
            <p:cNvSpPr txBox="1"/>
            <p:nvPr/>
          </p:nvSpPr>
          <p:spPr>
            <a:xfrm>
              <a:off x="6062094" y="1211764"/>
              <a:ext cx="1587302" cy="74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B0F0"/>
                  </a:solidFill>
                </a:rPr>
                <a:t>larvae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0DC1872-8A45-EB45-8114-863E0F19A7A0}"/>
                </a:ext>
              </a:extLst>
            </p:cNvPr>
            <p:cNvCxnSpPr>
              <a:cxnSpLocks/>
            </p:cNvCxnSpPr>
            <p:nvPr/>
          </p:nvCxnSpPr>
          <p:spPr>
            <a:xfrm>
              <a:off x="7227530" y="1951964"/>
              <a:ext cx="421866" cy="646745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7396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EB6C8B-9135-2740-B23D-819EAADEE1A4}"/>
              </a:ext>
            </a:extLst>
          </p:cNvPr>
          <p:cNvSpPr txBox="1"/>
          <p:nvPr/>
        </p:nvSpPr>
        <p:spPr>
          <a:xfrm>
            <a:off x="4093499" y="1533698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DE3CF3-F2DF-ED49-8C91-B17C0028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8" y="197223"/>
            <a:ext cx="8520600" cy="1004047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Step 3: Photograph and Identify 5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DA24026-5254-DB47-BAA6-BC38560C06E9}"/>
              </a:ext>
            </a:extLst>
          </p:cNvPr>
          <p:cNvSpPr txBox="1">
            <a:spLocks/>
          </p:cNvSpPr>
          <p:nvPr/>
        </p:nvSpPr>
        <p:spPr>
          <a:xfrm>
            <a:off x="4572000" y="1533697"/>
            <a:ext cx="4087906" cy="1675667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Attach a macro lens to a mobile device so that you can take a picture and upload it to the cloud.</a:t>
            </a:r>
          </a:p>
        </p:txBody>
      </p:sp>
      <p:pic>
        <p:nvPicPr>
          <p:cNvPr id="13" name="Content Placeholder 10" descr="Photograph of a mobile phone with a clip-on 60 power magnifier attached.">
            <a:extLst>
              <a:ext uri="{FF2B5EF4-FFF2-40B4-BE49-F238E27FC236}">
                <a16:creationId xmlns:a16="http://schemas.microsoft.com/office/drawing/2014/main" id="{FECEFAF6-15A7-1B47-A27B-0237DC5A1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34" y="947084"/>
            <a:ext cx="2592865" cy="3608028"/>
          </a:xfrm>
          <a:prstGeom prst="rect">
            <a:avLst/>
          </a:prstGeom>
          <a:noFill/>
          <a:ln>
            <a:noFill/>
          </a:ln>
          <a:effectLst>
            <a:glow rad="254000">
              <a:schemeClr val="accent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93931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EB6C8B-9135-2740-B23D-819EAADEE1A4}"/>
              </a:ext>
            </a:extLst>
          </p:cNvPr>
          <p:cNvSpPr txBox="1"/>
          <p:nvPr/>
        </p:nvSpPr>
        <p:spPr>
          <a:xfrm>
            <a:off x="4093499" y="1533698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DE3CF3-F2DF-ED49-8C91-B17C0028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8" y="197223"/>
            <a:ext cx="8520600" cy="1004047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Step 3: Photograph and Identify 6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DC2A7A2-1ED2-DC48-8B56-58A3E2E54DA9}"/>
              </a:ext>
            </a:extLst>
          </p:cNvPr>
          <p:cNvSpPr txBox="1">
            <a:spLocks/>
          </p:cNvSpPr>
          <p:nvPr/>
        </p:nvSpPr>
        <p:spPr>
          <a:xfrm>
            <a:off x="4521171" y="1660655"/>
            <a:ext cx="4174594" cy="2086591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Clip the macro lens over the lens of the camera and line it up so that you see a perfect circle of light on your phone screen.</a:t>
            </a:r>
          </a:p>
          <a:p>
            <a:endParaRPr lang="en-US" dirty="0"/>
          </a:p>
        </p:txBody>
      </p:sp>
      <p:pic>
        <p:nvPicPr>
          <p:cNvPr id="13" name="Content Placeholder 11" descr="image of mobile phone with a macro lens clipped over the phone's camera lens, so that a circle of light can be seen on the screen. ">
            <a:extLst>
              <a:ext uri="{FF2B5EF4-FFF2-40B4-BE49-F238E27FC236}">
                <a16:creationId xmlns:a16="http://schemas.microsoft.com/office/drawing/2014/main" id="{ED6EFC36-DA29-9641-A1AA-C8DF9C88E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89" y="859288"/>
            <a:ext cx="2736310" cy="3648414"/>
          </a:xfrm>
          <a:prstGeom prst="rect">
            <a:avLst/>
          </a:prstGeom>
          <a:noFill/>
          <a:ln>
            <a:noFill/>
          </a:ln>
          <a:effectLst>
            <a:glow rad="254000">
              <a:schemeClr val="accent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4491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EB6C8B-9135-2740-B23D-819EAADEE1A4}"/>
              </a:ext>
            </a:extLst>
          </p:cNvPr>
          <p:cNvSpPr txBox="1"/>
          <p:nvPr/>
        </p:nvSpPr>
        <p:spPr>
          <a:xfrm>
            <a:off x="4093499" y="1533698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DE3CF3-F2DF-ED49-8C91-B17C0028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8" y="197223"/>
            <a:ext cx="8520600" cy="1004047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Step 3: Photograph and Identify 7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A673939-AC02-EA4F-98FD-9DFCCAAC56CD}"/>
              </a:ext>
            </a:extLst>
          </p:cNvPr>
          <p:cNvSpPr txBox="1">
            <a:spLocks/>
          </p:cNvSpPr>
          <p:nvPr/>
        </p:nvSpPr>
        <p:spPr>
          <a:xfrm>
            <a:off x="5740234" y="1571466"/>
            <a:ext cx="2966796" cy="1619969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Line up the lens so that the specimen is in the circle of light on the viewer. </a:t>
            </a:r>
          </a:p>
        </p:txBody>
      </p:sp>
      <p:pic>
        <p:nvPicPr>
          <p:cNvPr id="13" name="Content Placeholder 10" descr="cell phone with a clip-on magnifer showing an image of a pupa.">
            <a:extLst>
              <a:ext uri="{FF2B5EF4-FFF2-40B4-BE49-F238E27FC236}">
                <a16:creationId xmlns:a16="http://schemas.microsoft.com/office/drawing/2014/main" id="{6900B594-F276-2142-84BA-CE1E7FCDF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97" y="966126"/>
            <a:ext cx="4025690" cy="3519336"/>
          </a:xfrm>
          <a:prstGeom prst="rect">
            <a:avLst/>
          </a:prstGeom>
          <a:noFill/>
          <a:ln>
            <a:noFill/>
          </a:ln>
          <a:effectLst>
            <a:glow rad="254000">
              <a:schemeClr val="accent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83777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EB6C8B-9135-2740-B23D-819EAADEE1A4}"/>
              </a:ext>
            </a:extLst>
          </p:cNvPr>
          <p:cNvSpPr txBox="1"/>
          <p:nvPr/>
        </p:nvSpPr>
        <p:spPr>
          <a:xfrm>
            <a:off x="4093499" y="1533698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DE3CF3-F2DF-ED49-8C91-B17C0028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8" y="197223"/>
            <a:ext cx="8520600" cy="1004047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Step 3: Photograph and Identify 8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0C13720-3439-094F-B762-41F85C3A0A42}"/>
              </a:ext>
            </a:extLst>
          </p:cNvPr>
          <p:cNvSpPr txBox="1">
            <a:spLocks/>
          </p:cNvSpPr>
          <p:nvPr/>
        </p:nvSpPr>
        <p:spPr>
          <a:xfrm>
            <a:off x="4798840" y="773902"/>
            <a:ext cx="3890094" cy="3869611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Many clip-on devices have a clear collar on them at the end of the lens. You can rest the collar of the lens on your plate.</a:t>
            </a:r>
          </a:p>
          <a:p>
            <a:endParaRPr lang="en-US" sz="24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collar helps to you to find the focal length that is ideal for looking at your specimen. </a:t>
            </a:r>
          </a:p>
          <a:p>
            <a:endParaRPr lang="en-US" dirty="0"/>
          </a:p>
        </p:txBody>
      </p:sp>
      <p:pic>
        <p:nvPicPr>
          <p:cNvPr id="13" name="Content Placeholder 11" descr="A pupa identified by the cell phone clip on magnifier.">
            <a:extLst>
              <a:ext uri="{FF2B5EF4-FFF2-40B4-BE49-F238E27FC236}">
                <a16:creationId xmlns:a16="http://schemas.microsoft.com/office/drawing/2014/main" id="{BE80B0DE-7B46-1B49-9EE9-A6178CBFB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04" y="880513"/>
            <a:ext cx="2895043" cy="3869612"/>
          </a:xfrm>
          <a:prstGeom prst="rect">
            <a:avLst/>
          </a:prstGeom>
          <a:noFill/>
          <a:ln>
            <a:noFill/>
          </a:ln>
          <a:effectLst>
            <a:glow rad="254000">
              <a:schemeClr val="accent1">
                <a:alpha val="60000"/>
              </a:schemeClr>
            </a:glo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7C8993F-4CC2-0A4D-9344-2EBF0F815F18}"/>
              </a:ext>
            </a:extLst>
          </p:cNvPr>
          <p:cNvGrpSpPr/>
          <p:nvPr/>
        </p:nvGrpSpPr>
        <p:grpSpPr>
          <a:xfrm>
            <a:off x="1157195" y="1438260"/>
            <a:ext cx="1795408" cy="769046"/>
            <a:chOff x="6062094" y="1211764"/>
            <a:chExt cx="1587302" cy="119496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1CA4B5C-1E7C-0943-BEAD-B8075A0A7DB6}"/>
                </a:ext>
              </a:extLst>
            </p:cNvPr>
            <p:cNvSpPr txBox="1"/>
            <p:nvPr/>
          </p:nvSpPr>
          <p:spPr>
            <a:xfrm>
              <a:off x="6062094" y="1211764"/>
              <a:ext cx="15873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C00000"/>
                  </a:solidFill>
                </a:rPr>
                <a:t>larvae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355A631-728E-5C43-A2FF-12EA15FB8885}"/>
                </a:ext>
              </a:extLst>
            </p:cNvPr>
            <p:cNvCxnSpPr>
              <a:cxnSpLocks/>
            </p:cNvCxnSpPr>
            <p:nvPr/>
          </p:nvCxnSpPr>
          <p:spPr>
            <a:xfrm>
              <a:off x="7341841" y="1922831"/>
              <a:ext cx="307555" cy="483897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7219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EB6C8B-9135-2740-B23D-819EAADEE1A4}"/>
              </a:ext>
            </a:extLst>
          </p:cNvPr>
          <p:cNvSpPr txBox="1"/>
          <p:nvPr/>
        </p:nvSpPr>
        <p:spPr>
          <a:xfrm>
            <a:off x="4093499" y="1533698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DE3CF3-F2DF-ED49-8C91-B17C0028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8" y="197223"/>
            <a:ext cx="8520600" cy="1004047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Step 3: Photograph and Identify 9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A118517-3F51-F346-B77C-8F1146659461}"/>
              </a:ext>
            </a:extLst>
          </p:cNvPr>
          <p:cNvSpPr txBox="1">
            <a:spLocks/>
          </p:cNvSpPr>
          <p:nvPr/>
        </p:nvSpPr>
        <p:spPr>
          <a:xfrm>
            <a:off x="5050503" y="906136"/>
            <a:ext cx="3773909" cy="4237363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Once you have determined that you have a mosquito larva, you will want to focus on the diagnostic features. </a:t>
            </a:r>
          </a:p>
          <a:p>
            <a:endParaRPr lang="en-US" sz="24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Now you are ready to identify your specimen using either the app or a local mosquito larva key. </a:t>
            </a:r>
          </a:p>
        </p:txBody>
      </p:sp>
      <p:pic>
        <p:nvPicPr>
          <p:cNvPr id="18" name="Content Placeholder 10" descr="magnified pupa image.">
            <a:extLst>
              <a:ext uri="{FF2B5EF4-FFF2-40B4-BE49-F238E27FC236}">
                <a16:creationId xmlns:a16="http://schemas.microsoft.com/office/drawing/2014/main" id="{92D771D8-1313-2D46-8B2E-3623B89700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8"/>
          <a:stretch/>
        </p:blipFill>
        <p:spPr>
          <a:xfrm>
            <a:off x="804992" y="980975"/>
            <a:ext cx="3509493" cy="3395347"/>
          </a:xfrm>
          <a:prstGeom prst="rect">
            <a:avLst/>
          </a:prstGeom>
          <a:noFill/>
          <a:ln>
            <a:noFill/>
          </a:ln>
          <a:effectLst>
            <a:glow rad="254000">
              <a:schemeClr val="accent1">
                <a:alpha val="60000"/>
              </a:schemeClr>
            </a:glo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035CE19-F575-D74B-82E7-59B590161598}"/>
              </a:ext>
            </a:extLst>
          </p:cNvPr>
          <p:cNvGrpSpPr/>
          <p:nvPr/>
        </p:nvGrpSpPr>
        <p:grpSpPr>
          <a:xfrm>
            <a:off x="804992" y="1426502"/>
            <a:ext cx="2780890" cy="1252146"/>
            <a:chOff x="6062094" y="1211764"/>
            <a:chExt cx="1587302" cy="104651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B91A50E-E05C-6D4B-AC27-0003C210AE39}"/>
                </a:ext>
              </a:extLst>
            </p:cNvPr>
            <p:cNvSpPr txBox="1"/>
            <p:nvPr/>
          </p:nvSpPr>
          <p:spPr>
            <a:xfrm>
              <a:off x="6062094" y="1211764"/>
              <a:ext cx="1587302" cy="90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B0F0"/>
                  </a:solidFill>
                </a:rPr>
                <a:t>Larvae siphon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0B0B3BB-B4BE-B142-BFB1-BC5C1DB97C04}"/>
                </a:ext>
              </a:extLst>
            </p:cNvPr>
            <p:cNvCxnSpPr>
              <a:cxnSpLocks/>
            </p:cNvCxnSpPr>
            <p:nvPr/>
          </p:nvCxnSpPr>
          <p:spPr>
            <a:xfrm>
              <a:off x="6482960" y="2029875"/>
              <a:ext cx="580724" cy="228408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5227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EB6C8B-9135-2740-B23D-819EAADEE1A4}"/>
              </a:ext>
            </a:extLst>
          </p:cNvPr>
          <p:cNvSpPr txBox="1"/>
          <p:nvPr/>
        </p:nvSpPr>
        <p:spPr>
          <a:xfrm>
            <a:off x="4093499" y="1533698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DE3CF3-F2DF-ED49-8C91-B17C0028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8" y="197223"/>
            <a:ext cx="8520600" cy="1004047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Step 3: Photograph and Identify 8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9A6AB4C-E20A-9447-B63A-9B703FD220C5}"/>
              </a:ext>
            </a:extLst>
          </p:cNvPr>
          <p:cNvSpPr txBox="1">
            <a:spLocks/>
          </p:cNvSpPr>
          <p:nvPr/>
        </p:nvSpPr>
        <p:spPr>
          <a:xfrm>
            <a:off x="3603812" y="747139"/>
            <a:ext cx="5414682" cy="430671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If the larvae, you found are “other” it is probable you have found one of the many mosquitoes that play an important role in the ecosystem.  </a:t>
            </a:r>
          </a:p>
          <a:p>
            <a:pPr>
              <a:defRPr/>
            </a:pPr>
            <a:endParaRPr lang="en-US" sz="20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defRPr/>
            </a:pPr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These mosquitoes are occasionally referred to as “nuisance” species, with respect to humans, but they also serve as food for other organisms and  as pollinators for plants.  </a:t>
            </a:r>
          </a:p>
          <a:p>
            <a:pPr>
              <a:defRPr/>
            </a:pPr>
            <a:endParaRPr lang="en-US" sz="20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defRPr/>
            </a:pPr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Don’t worry about removing a breeding site from use unless it is a </a:t>
            </a:r>
            <a:r>
              <a:rPr lang="en-US" sz="2000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container</a:t>
            </a:r>
            <a:r>
              <a:rPr lang="en-US" sz="2000" dirty="0">
                <a:solidFill>
                  <a:srgbClr val="FFFF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species.  Birds, frogs and other living things will thank you! </a:t>
            </a:r>
          </a:p>
        </p:txBody>
      </p:sp>
      <p:pic>
        <p:nvPicPr>
          <p:cNvPr id="10" name="Content Placeholder 12" descr="magnified photo of a pupa identified in the mosquito habitat mapper tool.">
            <a:extLst>
              <a:ext uri="{FF2B5EF4-FFF2-40B4-BE49-F238E27FC236}">
                <a16:creationId xmlns:a16="http://schemas.microsoft.com/office/drawing/2014/main" id="{E30E6378-05BD-8D4F-A56B-74E788956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21" y="950772"/>
            <a:ext cx="2687558" cy="3583411"/>
          </a:xfrm>
          <a:prstGeom prst="rect">
            <a:avLst/>
          </a:prstGeom>
          <a:noFill/>
          <a:ln>
            <a:noFill/>
          </a:ln>
          <a:effectLst>
            <a:glow rad="254000">
              <a:schemeClr val="accent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80982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EB6C8B-9135-2740-B23D-819EAADEE1A4}"/>
              </a:ext>
            </a:extLst>
          </p:cNvPr>
          <p:cNvSpPr txBox="1"/>
          <p:nvPr/>
        </p:nvSpPr>
        <p:spPr>
          <a:xfrm>
            <a:off x="4093499" y="1533698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DE3CF3-F2DF-ED49-8C91-B17C0028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8" y="197223"/>
            <a:ext cx="8520600" cy="1004047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Step 4: Eliminate if possible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0840CCB-0B6E-A54C-909F-74B7DEF693F1}"/>
              </a:ext>
            </a:extLst>
          </p:cNvPr>
          <p:cNvSpPr txBox="1">
            <a:spLocks/>
          </p:cNvSpPr>
          <p:nvPr/>
        </p:nvSpPr>
        <p:spPr>
          <a:xfrm>
            <a:off x="4057781" y="846278"/>
            <a:ext cx="4782407" cy="3958803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Eliminate the breeding site from use by mosquitoes by doing any of the following:</a:t>
            </a:r>
          </a:p>
          <a:p>
            <a:pPr>
              <a:defRPr/>
            </a:pPr>
            <a:endParaRPr lang="en-US" sz="20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tip and toss water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cover container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contact public health official if you locate a breeding site that you can’t remove from use by yourself </a:t>
            </a:r>
          </a:p>
          <a:p>
            <a:pPr>
              <a:defRPr/>
            </a:pPr>
            <a:endParaRPr lang="en-US" sz="20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defRPr/>
            </a:pPr>
            <a:r>
              <a:rPr lang="en-US" sz="20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Note: most mosquitoes do not transmit pathogens to humans or cause disease.</a:t>
            </a:r>
          </a:p>
        </p:txBody>
      </p:sp>
      <p:pic>
        <p:nvPicPr>
          <p:cNvPr id="17" name="Content Placeholder 10" descr="A person happy to have used the GLOBE Observer mosquito habitat mapper tool.">
            <a:extLst>
              <a:ext uri="{FF2B5EF4-FFF2-40B4-BE49-F238E27FC236}">
                <a16:creationId xmlns:a16="http://schemas.microsoft.com/office/drawing/2014/main" id="{34EB5675-4A28-A649-B8B0-66BF34EFC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76" y="1002179"/>
            <a:ext cx="2567490" cy="3423321"/>
          </a:xfrm>
          <a:prstGeom prst="rect">
            <a:avLst/>
          </a:prstGeom>
          <a:noFill/>
          <a:ln>
            <a:noFill/>
          </a:ln>
          <a:effectLst>
            <a:glow rad="254000">
              <a:schemeClr val="accent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769533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C86D91-FDA0-E540-8E4E-64FDE57EB2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889"/>
          <a:stretch/>
        </p:blipFill>
        <p:spPr>
          <a:xfrm>
            <a:off x="714375" y="593103"/>
            <a:ext cx="7715250" cy="380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94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A616E7-B2D9-964E-9DBA-6BE8FA0DC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DIN Alternate" panose="020B0500000000000000" pitchFamily="34" charset="77"/>
              </a:rPr>
              <a:t>Using the MHM tool for the first time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E5DEE6-AF7A-954A-8394-E1224B68F5DF}"/>
              </a:ext>
            </a:extLst>
          </p:cNvPr>
          <p:cNvSpPr txBox="1"/>
          <p:nvPr/>
        </p:nvSpPr>
        <p:spPr>
          <a:xfrm>
            <a:off x="2471392" y="4524018"/>
            <a:ext cx="49248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tx2"/>
                </a:solidFill>
              </a:rPr>
              <a:t>This work is licensed under </a:t>
            </a:r>
            <a:r>
              <a:rPr lang="en-US" sz="1050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https://creativecommons.org/licenses/by-nc-sa/4.0/</a:t>
            </a:r>
            <a:endParaRPr lang="en-US" sz="1050" dirty="0">
              <a:solidFill>
                <a:schemeClr val="tx2"/>
              </a:solidFill>
            </a:endParaRPr>
          </a:p>
          <a:p>
            <a:pPr algn="ctr"/>
            <a:endParaRPr lang="en-US" sz="10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821097-A5D8-6C4E-BC11-E1644FCF4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223" y="4458023"/>
            <a:ext cx="1520773" cy="51829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8A1B60-5809-0E41-9CCC-36FB16444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3108440"/>
          </a:xfrm>
        </p:spPr>
        <p:txBody>
          <a:bodyPr/>
          <a:lstStyle/>
          <a:p>
            <a:pPr marL="114300" indent="0">
              <a:buNone/>
            </a:pPr>
            <a:r>
              <a:rPr lang="en-US" sz="1400" b="1" dirty="0">
                <a:solidFill>
                  <a:schemeClr val="tx2"/>
                </a:solidFill>
              </a:rPr>
              <a:t>Author:</a:t>
            </a:r>
          </a:p>
          <a:p>
            <a:r>
              <a:rPr lang="en-US" sz="1400" dirty="0" err="1">
                <a:solidFill>
                  <a:schemeClr val="tx2"/>
                </a:solidFill>
              </a:rPr>
              <a:t>Russanne</a:t>
            </a:r>
            <a:r>
              <a:rPr lang="en-US" sz="1400" dirty="0">
                <a:solidFill>
                  <a:schemeClr val="tx2"/>
                </a:solidFill>
              </a:rPr>
              <a:t> Low PhD</a:t>
            </a:r>
          </a:p>
          <a:p>
            <a:pPr marL="5715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chemeClr val="tx2"/>
                </a:solidFill>
              </a:rPr>
              <a:t>Science Lead GO Mosquito Habitat Mapper</a:t>
            </a:r>
          </a:p>
          <a:p>
            <a:pPr marL="5715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chemeClr val="tx2"/>
                </a:solidFill>
              </a:rPr>
              <a:t>Institute for Global Environmental Strategies Arlington VA</a:t>
            </a:r>
          </a:p>
          <a:p>
            <a:pPr marL="5715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chemeClr val="tx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Rusty_low@strategies.org</a:t>
            </a:r>
            <a:endParaRPr lang="en-US" sz="1000" dirty="0">
              <a:solidFill>
                <a:schemeClr val="tx2"/>
              </a:solidFill>
            </a:endParaRPr>
          </a:p>
          <a:p>
            <a:pPr marL="114300" indent="0">
              <a:buNone/>
            </a:pPr>
            <a:endParaRPr lang="en-US" sz="1400" dirty="0">
              <a:solidFill>
                <a:schemeClr val="tx2"/>
              </a:solidFill>
            </a:endParaRPr>
          </a:p>
          <a:p>
            <a:pPr marL="114300" indent="0">
              <a:buNone/>
            </a:pPr>
            <a:endParaRPr lang="en-US" sz="1400" dirty="0">
              <a:solidFill>
                <a:schemeClr val="tx2"/>
              </a:solidFill>
            </a:endParaRPr>
          </a:p>
          <a:p>
            <a:pPr marL="114300" indent="0">
              <a:buNone/>
            </a:pPr>
            <a:r>
              <a:rPr lang="en-US" sz="1400" dirty="0">
                <a:solidFill>
                  <a:schemeClr val="tx2"/>
                </a:solidFill>
              </a:rPr>
              <a:t>Did you modify this file for your class?</a:t>
            </a:r>
          </a:p>
          <a:p>
            <a:pPr marL="114300" indent="0">
              <a:buNone/>
            </a:pPr>
            <a:r>
              <a:rPr lang="en-US" sz="1400" dirty="0">
                <a:solidFill>
                  <a:schemeClr val="tx2"/>
                </a:solidFill>
              </a:rPr>
              <a:t>Put your name and the date here!</a:t>
            </a:r>
          </a:p>
          <a:p>
            <a:pPr marL="114300" indent="0">
              <a:buNone/>
            </a:pPr>
            <a:endParaRPr lang="en-US" sz="1400" dirty="0">
              <a:solidFill>
                <a:schemeClr val="tx2"/>
              </a:solidFill>
            </a:endParaRPr>
          </a:p>
          <a:p>
            <a:pPr marL="114300" indent="0">
              <a:buNone/>
            </a:pPr>
            <a:endParaRPr lang="en-US" sz="1400" dirty="0">
              <a:solidFill>
                <a:schemeClr val="tx2"/>
              </a:solidFill>
            </a:endParaRPr>
          </a:p>
          <a:p>
            <a:pPr marL="11430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38576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570638"/>
            <a:ext cx="7715250" cy="424202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5BE6895-2610-8E4B-8F98-30FF424090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485" y="1511277"/>
            <a:ext cx="7547029" cy="1459868"/>
          </a:xfrm>
        </p:spPr>
        <p:txBody>
          <a:bodyPr anchor="t"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Franklin Gothic Demi" charset="0"/>
                <a:ea typeface="Franklin Gothic Demi" charset="0"/>
                <a:cs typeface="Franklin Gothic Demi" charset="0"/>
              </a:rPr>
              <a:t>Using the app to describe your </a:t>
            </a:r>
            <a:br>
              <a:rPr lang="en-US" sz="2800" b="1" dirty="0">
                <a:solidFill>
                  <a:schemeClr val="bg1"/>
                </a:solidFill>
                <a:latin typeface="Franklin Gothic Demi" charset="0"/>
                <a:ea typeface="Franklin Gothic Demi" charset="0"/>
                <a:cs typeface="Franklin Gothic Demi" charset="0"/>
              </a:rPr>
            </a:br>
            <a:br>
              <a:rPr lang="en-US" sz="2800" b="1" dirty="0">
                <a:solidFill>
                  <a:schemeClr val="bg1"/>
                </a:solidFill>
                <a:latin typeface="Franklin Gothic Demi" charset="0"/>
                <a:ea typeface="Franklin Gothic Demi" charset="0"/>
                <a:cs typeface="Franklin Gothic Demi" charset="0"/>
              </a:rPr>
            </a:br>
            <a:br>
              <a:rPr lang="en-US" sz="2800" b="1" dirty="0">
                <a:solidFill>
                  <a:schemeClr val="bg1"/>
                </a:solidFill>
                <a:latin typeface="Franklin Gothic Demi" charset="0"/>
                <a:ea typeface="Franklin Gothic Demi" charset="0"/>
                <a:cs typeface="Franklin Gothic Demi" charset="0"/>
              </a:rPr>
            </a:br>
            <a:br>
              <a:rPr lang="en-US" sz="2800" b="1" dirty="0">
                <a:solidFill>
                  <a:schemeClr val="bg1"/>
                </a:solidFill>
                <a:latin typeface="Franklin Gothic Demi" charset="0"/>
                <a:ea typeface="Franklin Gothic Demi" charset="0"/>
                <a:cs typeface="Franklin Gothic Demi" charset="0"/>
              </a:rPr>
            </a:br>
            <a:r>
              <a:rPr lang="en-US" sz="2800" b="1" dirty="0">
                <a:solidFill>
                  <a:schemeClr val="bg1"/>
                </a:solidFill>
                <a:latin typeface="Franklin Gothic Demi" charset="0"/>
                <a:ea typeface="Franklin Gothic Demi" charset="0"/>
                <a:cs typeface="Franklin Gothic Demi" charset="0"/>
              </a:rPr>
              <a:t>mosquito habitat site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6DE041B-5B6E-D64D-8F09-A20464318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185" y="27713"/>
            <a:ext cx="1285875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73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EB6C8B-9135-2740-B23D-819EAADEE1A4}"/>
              </a:ext>
            </a:extLst>
          </p:cNvPr>
          <p:cNvSpPr txBox="1"/>
          <p:nvPr/>
        </p:nvSpPr>
        <p:spPr>
          <a:xfrm>
            <a:off x="4093499" y="1533698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pic>
        <p:nvPicPr>
          <p:cNvPr id="30" name="IMG_7810 2" descr="video of GLOBE Observer">
            <a:hlinkClick r:id="" action="ppaction://media"/>
            <a:extLst>
              <a:ext uri="{FF2B5EF4-FFF2-40B4-BE49-F238E27FC236}">
                <a16:creationId xmlns:a16="http://schemas.microsoft.com/office/drawing/2014/main" id="{4587D5BF-B075-AB44-931E-1B479E80E2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47084" y="1090312"/>
            <a:ext cx="5267335" cy="2962876"/>
          </a:xfrm>
          <a:prstGeom prst="rect">
            <a:avLst/>
          </a:prstGeom>
          <a:effectLst>
            <a:glow rad="254000">
              <a:schemeClr val="accent1">
                <a:alpha val="60000"/>
              </a:schemeClr>
            </a:glow>
          </a:effectLst>
        </p:spPr>
      </p:pic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1C570252-E795-A14D-8E02-245D33A9DA8D}"/>
              </a:ext>
            </a:extLst>
          </p:cNvPr>
          <p:cNvSpPr txBox="1">
            <a:spLocks/>
          </p:cNvSpPr>
          <p:nvPr/>
        </p:nvSpPr>
        <p:spPr>
          <a:xfrm>
            <a:off x="223737" y="255724"/>
            <a:ext cx="3050139" cy="4190769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GLOBE Observer </a:t>
            </a:r>
            <a:r>
              <a:rPr lang="en-US"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 an international network of citizen scientists and scientists working together to learn more about our global environment, including our changing climate and its impacts. </a:t>
            </a:r>
          </a:p>
        </p:txBody>
      </p:sp>
    </p:spTree>
    <p:extLst>
      <p:ext uri="{BB962C8B-B14F-4D97-AF65-F5344CB8AC3E}">
        <p14:creationId xmlns:p14="http://schemas.microsoft.com/office/powerpoint/2010/main" val="135895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2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EB6C8B-9135-2740-B23D-819EAADEE1A4}"/>
              </a:ext>
            </a:extLst>
          </p:cNvPr>
          <p:cNvSpPr txBox="1"/>
          <p:nvPr/>
        </p:nvSpPr>
        <p:spPr>
          <a:xfrm>
            <a:off x="4093499" y="1533698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DE3CF3-F2DF-ED49-8C91-B17C0028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8" y="493054"/>
            <a:ext cx="8520600" cy="572700"/>
          </a:xfrm>
        </p:spPr>
        <p:txBody>
          <a:bodyPr/>
          <a:lstStyle/>
          <a:p>
            <a:pPr algn="ctr" defTabSz="914400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Mosquito larvae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CE8BB54-698E-524A-9666-E212CCFCBF18}"/>
              </a:ext>
            </a:extLst>
          </p:cNvPr>
          <p:cNvSpPr txBox="1">
            <a:spLocks/>
          </p:cNvSpPr>
          <p:nvPr/>
        </p:nvSpPr>
        <p:spPr>
          <a:xfrm>
            <a:off x="5075734" y="1505683"/>
            <a:ext cx="3764454" cy="268896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Our investigation focuses on  mosquito larvae- the larva is an immature developmental stage that lives in water, doesn’t bite and doesn’t pose a health hazard to humans!</a:t>
            </a:r>
          </a:p>
        </p:txBody>
      </p:sp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D7EC6D9C-9B13-184B-B671-5F546466A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1" y="1505683"/>
            <a:ext cx="3878247" cy="2688966"/>
          </a:xfrm>
          <a:prstGeom prst="rect">
            <a:avLst/>
          </a:prstGeom>
          <a:noFill/>
          <a:ln>
            <a:noFill/>
          </a:ln>
          <a:effectLst>
            <a:glow rad="254000">
              <a:schemeClr val="accent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35781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EB6C8B-9135-2740-B23D-819EAADEE1A4}"/>
              </a:ext>
            </a:extLst>
          </p:cNvPr>
          <p:cNvSpPr txBox="1"/>
          <p:nvPr/>
        </p:nvSpPr>
        <p:spPr>
          <a:xfrm>
            <a:off x="4093499" y="1533698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DE3CF3-F2DF-ED49-8C91-B17C0028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8" y="493054"/>
            <a:ext cx="8520600" cy="572700"/>
          </a:xfrm>
        </p:spPr>
        <p:txBody>
          <a:bodyPr/>
          <a:lstStyle/>
          <a:p>
            <a:pPr algn="ctr" defTabSz="914400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Tools you could use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E03B0A5-ACD6-1C46-9BE7-E029B86AE2BB}"/>
              </a:ext>
            </a:extLst>
          </p:cNvPr>
          <p:cNvGrpSpPr/>
          <p:nvPr/>
        </p:nvGrpSpPr>
        <p:grpSpPr>
          <a:xfrm>
            <a:off x="575809" y="1206142"/>
            <a:ext cx="7319132" cy="2731216"/>
            <a:chOff x="707549" y="909897"/>
            <a:chExt cx="7948274" cy="4313455"/>
          </a:xfrm>
          <a:effectLst>
            <a:glow rad="254000">
              <a:schemeClr val="accent1">
                <a:alpha val="60000"/>
              </a:schemeClr>
            </a:glow>
          </a:effectLst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1FCB990-C78C-0244-A80C-18FBEF115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89195">
              <a:off x="707549" y="2312191"/>
              <a:ext cx="949044" cy="2169751"/>
            </a:xfrm>
            <a:prstGeom prst="rect">
              <a:avLst/>
            </a:prstGeom>
            <a:effectLst>
              <a:glow rad="127000">
                <a:srgbClr val="FFFF00"/>
              </a:glo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ABD9A7-2AFD-5144-B6A3-137CCF90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98980" flipH="1">
              <a:off x="1976565" y="909897"/>
              <a:ext cx="426291" cy="1977048"/>
            </a:xfrm>
            <a:prstGeom prst="rect">
              <a:avLst/>
            </a:prstGeom>
            <a:effectLst>
              <a:glow rad="127000">
                <a:srgbClr val="FFFF00"/>
              </a:glo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AFD6496-35F7-EE43-9587-CAAB46F49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214" y="1046223"/>
              <a:ext cx="1759368" cy="335942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4C1FEC6-95EA-3B43-8500-C93A28CC1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590" y="3261627"/>
              <a:ext cx="1005103" cy="155002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C94E344-8F2A-5E4D-8D68-9EBB1E08A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8086" y="3948067"/>
              <a:ext cx="593449" cy="127528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67F8099-0DCF-2F42-81C1-E24E92F5B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993350">
              <a:off x="6300255" y="1606535"/>
              <a:ext cx="1074242" cy="1232219"/>
            </a:xfrm>
            <a:prstGeom prst="rect">
              <a:avLst/>
            </a:prstGeom>
            <a:effectLst>
              <a:glow rad="127000">
                <a:srgbClr val="FFFF00"/>
              </a:glo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1108B32-7179-8643-81F5-101B1A065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839" y="3126540"/>
              <a:ext cx="1042348" cy="50274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E89E1D2-89DA-2146-82C6-FBB62D3A9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3937" y="1423558"/>
              <a:ext cx="551886" cy="131073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B5C2A8F-F0CE-9E43-814A-46832C5FA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5896" y="2980042"/>
              <a:ext cx="780026" cy="998814"/>
            </a:xfrm>
            <a:prstGeom prst="rect">
              <a:avLst/>
            </a:prstGeom>
            <a:effectLst>
              <a:glow rad="127000">
                <a:srgbClr val="FFFF00"/>
              </a:glow>
            </a:effec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1A4EDDA-BAFD-084E-8F27-5F138A3E5735}"/>
              </a:ext>
            </a:extLst>
          </p:cNvPr>
          <p:cNvSpPr txBox="1"/>
          <p:nvPr/>
        </p:nvSpPr>
        <p:spPr>
          <a:xfrm>
            <a:off x="4185863" y="4277796"/>
            <a:ext cx="3709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DIN Alternate" panose="020B0500000000000000" pitchFamily="34" charset="77"/>
              </a:rPr>
              <a:t>*minimum tools needed</a:t>
            </a:r>
            <a:endParaRPr lang="en-US" sz="2400" dirty="0">
              <a:solidFill>
                <a:srgbClr val="FFFF00"/>
              </a:solidFill>
              <a:latin typeface="DIN Alternate" panose="020B0500000000000000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5772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EB6C8B-9135-2740-B23D-819EAADEE1A4}"/>
              </a:ext>
            </a:extLst>
          </p:cNvPr>
          <p:cNvSpPr txBox="1"/>
          <p:nvPr/>
        </p:nvSpPr>
        <p:spPr>
          <a:xfrm>
            <a:off x="4093499" y="1533698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DE3CF3-F2DF-ED49-8C91-B17C0028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8" y="493054"/>
            <a:ext cx="8520600" cy="572700"/>
          </a:xfrm>
        </p:spPr>
        <p:txBody>
          <a:bodyPr/>
          <a:lstStyle/>
          <a:p>
            <a:pPr algn="ctr" defTabSz="914400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Collecting water samples</a:t>
            </a:r>
          </a:p>
        </p:txBody>
      </p:sp>
      <p:pic>
        <p:nvPicPr>
          <p:cNvPr id="24" name="Picture 23" descr="A screenshot of GO home screen.&#10;">
            <a:extLst>
              <a:ext uri="{FF2B5EF4-FFF2-40B4-BE49-F238E27FC236}">
                <a16:creationId xmlns:a16="http://schemas.microsoft.com/office/drawing/2014/main" id="{9B59BF55-F13B-5E46-9BBC-4FB56712B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9195">
            <a:off x="3506845" y="2091106"/>
            <a:ext cx="1033864" cy="161360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020599B-0DC7-584E-B321-A34F7CE9F054}"/>
              </a:ext>
            </a:extLst>
          </p:cNvPr>
          <p:cNvSpPr txBox="1"/>
          <p:nvPr/>
        </p:nvSpPr>
        <p:spPr>
          <a:xfrm>
            <a:off x="5067743" y="4092372"/>
            <a:ext cx="4076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 can make your own! </a:t>
            </a:r>
          </a:p>
        </p:txBody>
      </p:sp>
      <p:pic>
        <p:nvPicPr>
          <p:cNvPr id="26" name="Picture 25" descr="A person sitting on top of a wooden fence sampling water.&#10;&#10;">
            <a:extLst>
              <a:ext uri="{FF2B5EF4-FFF2-40B4-BE49-F238E27FC236}">
                <a16:creationId xmlns:a16="http://schemas.microsoft.com/office/drawing/2014/main" id="{1720AE02-1B26-794E-86A4-EC9923452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81" y="1217034"/>
            <a:ext cx="2274178" cy="3032237"/>
          </a:xfrm>
          <a:prstGeom prst="rect">
            <a:avLst/>
          </a:prstGeom>
          <a:effectLst>
            <a:glow rad="254000">
              <a:schemeClr val="accent1">
                <a:alpha val="60000"/>
              </a:schemeClr>
            </a:glow>
          </a:effectLst>
        </p:spPr>
      </p:pic>
      <p:pic>
        <p:nvPicPr>
          <p:cNvPr id="27" name="Picture 26" descr="A person standing in the grass sampling water.&#10;&#10;">
            <a:extLst>
              <a:ext uri="{FF2B5EF4-FFF2-40B4-BE49-F238E27FC236}">
                <a16:creationId xmlns:a16="http://schemas.microsoft.com/office/drawing/2014/main" id="{61090B9D-5EEC-2742-86F8-DADBCE8FA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0568" y="1300518"/>
            <a:ext cx="3389951" cy="2542463"/>
          </a:xfrm>
          <a:prstGeom prst="rect">
            <a:avLst/>
          </a:prstGeom>
          <a:effectLst>
            <a:glow rad="254000">
              <a:schemeClr val="accent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73066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EB6C8B-9135-2740-B23D-819EAADEE1A4}"/>
              </a:ext>
            </a:extLst>
          </p:cNvPr>
          <p:cNvSpPr txBox="1"/>
          <p:nvPr/>
        </p:nvSpPr>
        <p:spPr>
          <a:xfrm>
            <a:off x="4093499" y="1533698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DE3CF3-F2DF-ED49-8C91-B17C0028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8" y="493054"/>
            <a:ext cx="8520600" cy="572700"/>
          </a:xfrm>
        </p:spPr>
        <p:txBody>
          <a:bodyPr/>
          <a:lstStyle/>
          <a:p>
            <a:pPr algn="ctr" defTabSz="914400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Citizen Science Safety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B65C012-5129-4342-A788-82BC39E60182}"/>
              </a:ext>
            </a:extLst>
          </p:cNvPr>
          <p:cNvSpPr txBox="1">
            <a:spLocks/>
          </p:cNvSpPr>
          <p:nvPr/>
        </p:nvSpPr>
        <p:spPr>
          <a:xfrm>
            <a:off x="250792" y="1050491"/>
            <a:ext cx="8573619" cy="3304022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Wear long sleeves, pants socks and shoes, insect repellent</a:t>
            </a:r>
          </a:p>
          <a:p>
            <a:endParaRPr lang="en-US" sz="24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Wear  gloves and/goggles to be protected from contaminated water sources. </a:t>
            </a:r>
          </a:p>
          <a:p>
            <a:endParaRPr lang="en-US" sz="24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defRPr/>
            </a:pPr>
            <a:r>
              <a:rPr lang="en-US"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Sample in your own yard or in public areas. Do not take samples on  private property unless you have obtained permission</a:t>
            </a:r>
            <a:r>
              <a:rPr lang="en-US" sz="2400" dirty="0">
                <a:solidFill>
                  <a:schemeClr val="bg1"/>
                </a:solidFill>
                <a:latin typeface="DIN Alternate" panose="020B0500000000000000" pitchFamily="34" charset="77"/>
              </a:rPr>
              <a:t>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A4E9CB-0BC9-F84A-ABE4-C400AC5BB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619" y="3871306"/>
            <a:ext cx="3809222" cy="9664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659C10-95B1-8A48-86E9-F158E90ED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074" y="3438055"/>
            <a:ext cx="2007133" cy="153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75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EB6C8B-9135-2740-B23D-819EAADEE1A4}"/>
              </a:ext>
            </a:extLst>
          </p:cNvPr>
          <p:cNvSpPr txBox="1"/>
          <p:nvPr/>
        </p:nvSpPr>
        <p:spPr>
          <a:xfrm>
            <a:off x="4093499" y="1533698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DE3CF3-F2DF-ED49-8C91-B17C0028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8" y="493054"/>
            <a:ext cx="8520600" cy="572700"/>
          </a:xfrm>
        </p:spPr>
        <p:txBody>
          <a:bodyPr/>
          <a:lstStyle/>
          <a:p>
            <a:pPr algn="ctr" defTabSz="914400"/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Recording Data</a:t>
            </a:r>
            <a:b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Step 1: Locating and recording breeding sites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100188FC-174E-F347-846A-3BCF3C1073F3}"/>
              </a:ext>
            </a:extLst>
          </p:cNvPr>
          <p:cNvSpPr txBox="1">
            <a:spLocks/>
          </p:cNvSpPr>
          <p:nvPr/>
        </p:nvSpPr>
        <p:spPr>
          <a:xfrm>
            <a:off x="3040365" y="1660656"/>
            <a:ext cx="5942270" cy="3482844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en-US"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Open GLOBE Observer Mosquito Habitat Mapper.</a:t>
            </a:r>
          </a:p>
          <a:p>
            <a:pPr>
              <a:defRPr/>
            </a:pPr>
            <a:endParaRPr lang="en-US" sz="24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defRPr/>
            </a:pPr>
            <a:r>
              <a:rPr lang="en-US"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app will automatically download the date, time and the latitude / longitude of your location.  </a:t>
            </a:r>
          </a:p>
          <a:p>
            <a:pPr>
              <a:defRPr/>
            </a:pPr>
            <a:endParaRPr lang="en-US" sz="2400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defRPr/>
            </a:pPr>
            <a:r>
              <a:rPr lang="en-US" sz="2400" dirty="0">
                <a:solidFill>
                  <a:schemeClr val="tx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 will be able to verify the location by the map that is provided.</a:t>
            </a:r>
          </a:p>
        </p:txBody>
      </p:sp>
      <p:pic>
        <p:nvPicPr>
          <p:cNvPr id="19" name="Content Placeholder 9" descr="A screenshot of the Time and Location&#10;">
            <a:extLst>
              <a:ext uri="{FF2B5EF4-FFF2-40B4-BE49-F238E27FC236}">
                <a16:creationId xmlns:a16="http://schemas.microsoft.com/office/drawing/2014/main" id="{E1298BCA-9058-E641-BEBF-9F2B81849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76" y="1643241"/>
            <a:ext cx="1810000" cy="3007206"/>
          </a:xfrm>
          <a:prstGeom prst="rect">
            <a:avLst/>
          </a:prstGeom>
          <a:noFill/>
          <a:ln>
            <a:noFill/>
          </a:ln>
          <a:effectLst>
            <a:glow rad="254000">
              <a:schemeClr val="accent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02486273"/>
      </p:ext>
    </p:extLst>
  </p:cSld>
  <p:clrMapOvr>
    <a:masterClrMapping/>
  </p:clrMapOvr>
</p:sld>
</file>

<file path=ppt/theme/theme1.xml><?xml version="1.0" encoding="utf-8"?>
<a:theme xmlns:a="http://schemas.openxmlformats.org/drawingml/2006/main" name="GO">
  <a:themeElements>
    <a:clrScheme name="Simple Light">
      <a:dk1>
        <a:srgbClr val="000000"/>
      </a:dk1>
      <a:lt1>
        <a:srgbClr val="FFFFFF"/>
      </a:lt1>
      <a:dk2>
        <a:srgbClr val="8B181B"/>
      </a:dk2>
      <a:lt2>
        <a:srgbClr val="F7D26B"/>
      </a:lt2>
      <a:accent1>
        <a:srgbClr val="BCD7EA"/>
      </a:accent1>
      <a:accent2>
        <a:srgbClr val="1B75BC"/>
      </a:accent2>
      <a:accent3>
        <a:srgbClr val="D4DB95"/>
      </a:accent3>
      <a:accent4>
        <a:srgbClr val="427437"/>
      </a:accent4>
      <a:accent5>
        <a:srgbClr val="E2DD9A"/>
      </a:accent5>
      <a:accent6>
        <a:srgbClr val="8A732C"/>
      </a:accent6>
      <a:hlink>
        <a:srgbClr val="1D2E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1442</TotalTime>
  <Words>1245</Words>
  <Application>Microsoft Macintosh PowerPoint</Application>
  <PresentationFormat>On-screen Show (16:9)</PresentationFormat>
  <Paragraphs>156</Paragraphs>
  <Slides>29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Helvetica Neue</vt:lpstr>
      <vt:lpstr>Arial</vt:lpstr>
      <vt:lpstr>Oswald</vt:lpstr>
      <vt:lpstr>DIN Alternate</vt:lpstr>
      <vt:lpstr>Franklin Gothic Demi</vt:lpstr>
      <vt:lpstr>GO</vt:lpstr>
      <vt:lpstr>GLOBE Mission Mosquito presents a series of mosquito tutorials</vt:lpstr>
      <vt:lpstr>Using the app to describe your mosquito habitat site</vt:lpstr>
      <vt:lpstr>Using the app to describe your     mosquito habitat site</vt:lpstr>
      <vt:lpstr>PowerPoint Presentation</vt:lpstr>
      <vt:lpstr>Mosquito larvae</vt:lpstr>
      <vt:lpstr>Tools you could use</vt:lpstr>
      <vt:lpstr>Collecting water samples</vt:lpstr>
      <vt:lpstr>Citizen Science Safety</vt:lpstr>
      <vt:lpstr>Recording Data Step 1: Locating and recording breeding sites</vt:lpstr>
      <vt:lpstr>Step 1: Locate</vt:lpstr>
      <vt:lpstr>Step 2: Sample and Count</vt:lpstr>
      <vt:lpstr>Step 2: Sample and count</vt:lpstr>
      <vt:lpstr>Safe handling of samples</vt:lpstr>
      <vt:lpstr>Step 2: Count the larvae</vt:lpstr>
      <vt:lpstr>Mosquito larvae not just one size</vt:lpstr>
      <vt:lpstr>Step 2: Count the pupa you see too</vt:lpstr>
      <vt:lpstr>Step 3: Photograph and Identify 1</vt:lpstr>
      <vt:lpstr>Step 3: Photograph and Identify 2</vt:lpstr>
      <vt:lpstr>Step 3: Photograph and Identify 3</vt:lpstr>
      <vt:lpstr>Step 3: Photograph and Identify 4</vt:lpstr>
      <vt:lpstr>Step 3: Photograph and Identify 5</vt:lpstr>
      <vt:lpstr>Step 3: Photograph and Identify 6</vt:lpstr>
      <vt:lpstr>Step 3: Photograph and Identify 7</vt:lpstr>
      <vt:lpstr>Step 3: Photograph and Identify 8</vt:lpstr>
      <vt:lpstr>Step 3: Photograph and Identify 9</vt:lpstr>
      <vt:lpstr>Step 3: Photograph and Identify 8</vt:lpstr>
      <vt:lpstr>Step 4: Eliminate if possible</vt:lpstr>
      <vt:lpstr>PowerPoint Presentation</vt:lpstr>
      <vt:lpstr>Using the MHM tool for the first time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GLOBE Mission Mosquito presents a series of mosquito tutorials</dc:title>
  <cp:lastModifiedBy>Cassie Soeffing</cp:lastModifiedBy>
  <cp:revision>36</cp:revision>
  <dcterms:modified xsi:type="dcterms:W3CDTF">2020-03-19T01:14:32Z</dcterms:modified>
</cp:coreProperties>
</file>