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4.jpg" ContentType="image/jpg"/>
  <Override PartName="/ppt/media/image15.jpg" ContentType="image/jpg"/>
  <Override PartName="/ppt/notesSlides/notesSlide4.xml" ContentType="application/vnd.openxmlformats-officedocument.presentationml.notesSlide+xml"/>
  <Override PartName="/ppt/media/image16.jpg" ContentType="image/jpg"/>
  <Override PartName="/ppt/notesSlides/notesSlide5.xml" ContentType="application/vnd.openxmlformats-officedocument.presentationml.notesSlide+xml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notesSlides/notesSlide6.xml" ContentType="application/vnd.openxmlformats-officedocument.presentationml.notesSlide+xml"/>
  <Override PartName="/ppt/media/image22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3" r:id="rId1"/>
  </p:sldMasterIdLst>
  <p:notesMasterIdLst>
    <p:notesMasterId r:id="rId11"/>
  </p:notesMasterIdLst>
  <p:sldIdLst>
    <p:sldId id="257" r:id="rId2"/>
    <p:sldId id="258" r:id="rId3"/>
    <p:sldId id="263" r:id="rId4"/>
    <p:sldId id="349" r:id="rId5"/>
    <p:sldId id="383" r:id="rId6"/>
    <p:sldId id="402" r:id="rId7"/>
    <p:sldId id="367" r:id="rId8"/>
    <p:sldId id="365" r:id="rId9"/>
    <p:sldId id="357" r:id="rId1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DIN Alternate" panose="020B0500000000000000" pitchFamily="34" charset="77"/>
      <p:bold r:id="rId16"/>
    </p:embeddedFont>
    <p:embeddedFont>
      <p:font typeface="Franklin Gothic Demi" panose="020B0603020102020204" pitchFamily="34" charset="0"/>
      <p:regular r:id="rId17"/>
      <p:bold r:id="rId18"/>
      <p:italic r:id="rId19"/>
      <p:boldItalic r:id="rId20"/>
    </p:embeddedFont>
    <p:embeddedFont>
      <p:font typeface="Helvetica Neue" panose="02000503000000020004" pitchFamily="2" charset="0"/>
      <p:regular r:id="rId21"/>
      <p:bold r:id="rId22"/>
      <p:italic r:id="rId23"/>
      <p:boldItalic r:id="rId24"/>
    </p:embeddedFont>
    <p:embeddedFont>
      <p:font typeface="Oswald" pitchFamily="2" charset="77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4"/>
    <p:restoredTop sz="82071"/>
  </p:normalViewPr>
  <p:slideViewPr>
    <p:cSldViewPr snapToGrid="0">
      <p:cViewPr varScale="1">
        <p:scale>
          <a:sx n="115" d="100"/>
          <a:sy n="115" d="100"/>
        </p:scale>
        <p:origin x="145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e77db2e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e77db2e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eb0d5de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6eb0d5de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79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30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35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7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27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54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uds Dark" type="tx">
  <p:cSld name="TITLE_AND_BODY">
    <p:bg>
      <p:bgPr>
        <a:solidFill>
          <a:schemeClr val="accen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 Cover Dark">
  <p:cSld name="TITLE_AND_BODY_2_1">
    <p:bg>
      <p:bgPr>
        <a:solidFill>
          <a:schemeClr val="accent6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 Cover Black">
  <p:cSld name="TITLE_AND_BODY_1_2_1">
    <p:bg>
      <p:bgPr>
        <a:solidFill>
          <a:srgbClr val="000000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●"/>
              <a:defRPr>
                <a:solidFill>
                  <a:schemeClr val="accent5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" name="Google Shape;32;p7">
            <a:extLst>
              <a:ext uri="{FF2B5EF4-FFF2-40B4-BE49-F238E27FC236}">
                <a16:creationId xmlns:a16="http://schemas.microsoft.com/office/drawing/2014/main" id="{3FA647C6-B5EA-4C43-8D12-933AC94BBEB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309" y="4568874"/>
            <a:ext cx="961767" cy="417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 Cover White">
  <p:cSld name="TITLE_AND_BODY_1_1_2_1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  <a:defRPr>
                <a:solidFill>
                  <a:schemeClr val="accent6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 Cover Light">
  <p:cSld name="TITLE_AND_BODY_1_1_1_1_1">
    <p:bg>
      <p:bgPr>
        <a:solidFill>
          <a:schemeClr val="accent5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es Title">
  <p:cSld name="TITLE_1_1_1">
    <p:bg>
      <p:bgPr>
        <a:noFill/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7"/>
          <p:cNvPicPr preferRelativeResize="0"/>
          <p:nvPr/>
        </p:nvPicPr>
        <p:blipFill rotWithShape="1">
          <a:blip r:embed="rId2">
            <a:alphaModFix/>
          </a:blip>
          <a:srcRect l="845" r="855"/>
          <a:stretch/>
        </p:blipFill>
        <p:spPr>
          <a:xfrm rot="10800000" flipH="1">
            <a:off x="0" y="2743200"/>
            <a:ext cx="9144002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7"/>
          <p:cNvSpPr txBox="1">
            <a:spLocks noGrp="1"/>
          </p:cNvSpPr>
          <p:nvPr>
            <p:ph type="ctrTitle"/>
          </p:nvPr>
        </p:nvSpPr>
        <p:spPr>
          <a:xfrm>
            <a:off x="2947000" y="3905900"/>
            <a:ext cx="6636000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66360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72" name="Google Shape;7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50" y="4032275"/>
            <a:ext cx="2268574" cy="88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es Dark">
  <p:cSld name="TITLE_AND_BODY_2_1_1">
    <p:bg>
      <p:bgPr>
        <a:solidFill>
          <a:schemeClr val="accent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es Black">
  <p:cSld name="TITLE_AND_BODY_1_2_1_1">
    <p:bg>
      <p:bgPr>
        <a:solidFill>
          <a:srgbClr val="000000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>
                <a:solidFill>
                  <a:schemeClr val="accent3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es White">
  <p:cSld name="TITLE_AND_BODY_1_1_2_1_1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>
                <a:solidFill>
                  <a:schemeClr val="accent4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es Light">
  <p:cSld name="TITLE_AND_BODY_1_1_2_1_1_2">
    <p:bg>
      <p:bgPr>
        <a:solidFill>
          <a:schemeClr val="accent3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OBE Title">
  <p:cSld name="TITLE_1_1_1_1">
    <p:bg>
      <p:bgPr>
        <a:noFill/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2"/>
          <p:cNvPicPr preferRelativeResize="0"/>
          <p:nvPr/>
        </p:nvPicPr>
        <p:blipFill rotWithShape="1">
          <a:blip r:embed="rId2">
            <a:alphaModFix/>
          </a:blip>
          <a:srcRect l="806" r="806"/>
          <a:stretch/>
        </p:blipFill>
        <p:spPr>
          <a:xfrm rot="10800000" flipH="1">
            <a:off x="0" y="2743201"/>
            <a:ext cx="9144003" cy="28574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2"/>
          <p:cNvSpPr txBox="1">
            <a:spLocks noGrp="1"/>
          </p:cNvSpPr>
          <p:nvPr>
            <p:ph type="ctrTitle"/>
          </p:nvPr>
        </p:nvSpPr>
        <p:spPr>
          <a:xfrm>
            <a:off x="2947000" y="3905900"/>
            <a:ext cx="6636000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66360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92" name="Google Shape;9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325" y="3473425"/>
            <a:ext cx="1593624" cy="14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uds Black">
  <p:cSld name="TITLE_AND_BODY_1">
    <p:bg>
      <p:bgPr>
        <a:solidFill>
          <a:srgbClr val="00000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 Title">
  <p:cSld name="TITLE_1_1_1_1_1">
    <p:bg>
      <p:bgPr>
        <a:noFill/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3"/>
          <p:cNvPicPr preferRelativeResize="0"/>
          <p:nvPr/>
        </p:nvPicPr>
        <p:blipFill rotWithShape="1">
          <a:blip r:embed="rId2">
            <a:alphaModFix/>
          </a:blip>
          <a:srcRect l="806" r="806"/>
          <a:stretch/>
        </p:blipFill>
        <p:spPr>
          <a:xfrm rot="10800000" flipH="1">
            <a:off x="0" y="2743201"/>
            <a:ext cx="9144003" cy="28574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3"/>
          <p:cNvSpPr txBox="1">
            <a:spLocks noGrp="1"/>
          </p:cNvSpPr>
          <p:nvPr>
            <p:ph type="ctrTitle"/>
          </p:nvPr>
        </p:nvSpPr>
        <p:spPr>
          <a:xfrm>
            <a:off x="2947000" y="3905900"/>
            <a:ext cx="6636000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66360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97" name="Google Shape;9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725" y="3905900"/>
            <a:ext cx="2394162" cy="10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OBE Dark">
  <p:cSld name="TITLE_AND_BODY_2_1_1_1">
    <p:bg>
      <p:bgPr>
        <a:solidFill>
          <a:srgbClr val="1D2E38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OBE Black">
  <p:cSld name="TITLE_AND_BODY_1_2_1_1_1">
    <p:bg>
      <p:bgPr>
        <a:solidFill>
          <a:srgbClr val="000000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OBE White">
  <p:cSld name="TITLE_AND_BODY_1_1_2_1_1_1"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1800"/>
              <a:buChar char="●"/>
              <a:defRPr>
                <a:solidFill>
                  <a:srgbClr val="1D2E38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○"/>
              <a:defRPr>
                <a:solidFill>
                  <a:srgbClr val="1D2E38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■"/>
              <a:defRPr>
                <a:solidFill>
                  <a:srgbClr val="1D2E38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●"/>
              <a:defRPr>
                <a:solidFill>
                  <a:srgbClr val="1D2E38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○"/>
              <a:defRPr>
                <a:solidFill>
                  <a:srgbClr val="1D2E38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■"/>
              <a:defRPr>
                <a:solidFill>
                  <a:srgbClr val="1D2E38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●"/>
              <a:defRPr>
                <a:solidFill>
                  <a:srgbClr val="1D2E38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○"/>
              <a:defRPr>
                <a:solidFill>
                  <a:srgbClr val="1D2E38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1D2E38"/>
              </a:buClr>
              <a:buSzPts val="1400"/>
              <a:buChar char="■"/>
              <a:defRPr>
                <a:solidFill>
                  <a:srgbClr val="1D2E3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4C1A-51CA-864C-B89C-233E0294E3D1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FC27-1501-BB4F-A2D3-AD9C5D4E5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04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uds White">
  <p:cSld name="TITLE_AND_BODY_1_1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uds Light">
  <p:cSld name="TITLE_AND_BODY_1_1_1">
    <p:bg>
      <p:bgPr>
        <a:solidFill>
          <a:schemeClr val="accen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quitoes Title">
  <p:cSld name="TITLE_1">
    <p:bg>
      <p:bgPr>
        <a:noFill/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743200"/>
            <a:ext cx="9144002" cy="2857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7"/>
          <p:cNvSpPr txBox="1">
            <a:spLocks noGrp="1"/>
          </p:cNvSpPr>
          <p:nvPr>
            <p:ph type="ctrTitle"/>
          </p:nvPr>
        </p:nvSpPr>
        <p:spPr>
          <a:xfrm>
            <a:off x="2947000" y="3905900"/>
            <a:ext cx="6636000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66360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32" name="Google Shape;3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393" y="4007876"/>
            <a:ext cx="2035681" cy="90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quitoes Dark">
  <p:cSld name="TITLE_AND_BODY_2">
    <p:bg>
      <p:bgPr>
        <a:solidFill>
          <a:schemeClr val="dk2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4" name="Google Shape;32;p7">
            <a:extLst>
              <a:ext uri="{FF2B5EF4-FFF2-40B4-BE49-F238E27FC236}">
                <a16:creationId xmlns:a16="http://schemas.microsoft.com/office/drawing/2014/main" id="{06769D2C-C41D-774A-AF05-F5FC5190E1D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309" y="4568874"/>
            <a:ext cx="961767" cy="417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uds White" preserve="1">
  <p:cSld name="1_Clouds White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tx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>
                <a:solidFill>
                  <a:schemeClr val="tx2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  <p:pic>
        <p:nvPicPr>
          <p:cNvPr id="5" name="Google Shape;32;p7">
            <a:extLst>
              <a:ext uri="{FF2B5EF4-FFF2-40B4-BE49-F238E27FC236}">
                <a16:creationId xmlns:a16="http://schemas.microsoft.com/office/drawing/2014/main" id="{46B925D1-6195-0F46-AD94-7FABEA72918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309" y="4568874"/>
            <a:ext cx="961767" cy="41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4553A0-BA05-E043-96E6-BB0D525194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309" y="4535404"/>
            <a:ext cx="771211" cy="59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51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quitoes Black">
  <p:cSld name="TITLE_AND_BODY_1_2">
    <p:bg>
      <p:bgPr>
        <a:solidFill>
          <a:srgbClr val="000000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>
                <a:solidFill>
                  <a:schemeClr val="lt2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5" name="Google Shape;32;p7">
            <a:extLst>
              <a:ext uri="{FF2B5EF4-FFF2-40B4-BE49-F238E27FC236}">
                <a16:creationId xmlns:a16="http://schemas.microsoft.com/office/drawing/2014/main" id="{BC3E4F8D-472F-D54C-AFA5-1B3BD22BC49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309" y="4568874"/>
            <a:ext cx="961767" cy="417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 Cover Title">
  <p:cSld name="TITLE_1_1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2"/>
          <p:cNvPicPr preferRelativeResize="0"/>
          <p:nvPr/>
        </p:nvPicPr>
        <p:blipFill rotWithShape="1">
          <a:blip r:embed="rId2">
            <a:alphaModFix/>
          </a:blip>
          <a:srcRect l="806" r="806"/>
          <a:stretch/>
        </p:blipFill>
        <p:spPr>
          <a:xfrm rot="10800000" flipH="1">
            <a:off x="0" y="2743200"/>
            <a:ext cx="9144003" cy="28575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2"/>
          <p:cNvSpPr txBox="1">
            <a:spLocks noGrp="1"/>
          </p:cNvSpPr>
          <p:nvPr>
            <p:ph type="ctrTitle"/>
          </p:nvPr>
        </p:nvSpPr>
        <p:spPr>
          <a:xfrm>
            <a:off x="2947000" y="3905900"/>
            <a:ext cx="6636000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66360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52" name="Google Shape;5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37" y="4045188"/>
            <a:ext cx="2606513" cy="52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"/>
              <a:buNone/>
              <a:defRPr sz="2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■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■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Helvetica Neue"/>
              <a:buChar char="■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5" r:id="rId7"/>
    <p:sldLayoutId id="2147483655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4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Rusty_low@strategies.org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ctrTitle"/>
          </p:nvPr>
        </p:nvSpPr>
        <p:spPr>
          <a:xfrm>
            <a:off x="1598968" y="945884"/>
            <a:ext cx="6838022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>
                <a:solidFill>
                  <a:schemeClr val="bg2"/>
                </a:solidFill>
                <a:latin typeface="DIN Alternate" panose="020B0500000000000000" pitchFamily="34" charset="77"/>
              </a:rPr>
              <a:t>GLOBE Mission Mosquito presents</a:t>
            </a:r>
            <a:br>
              <a:rPr lang="en-US" b="1" dirty="0">
                <a:solidFill>
                  <a:schemeClr val="bg2"/>
                </a:solidFill>
                <a:latin typeface="DIN Alternate" panose="020B0500000000000000" pitchFamily="34" charset="77"/>
              </a:rPr>
            </a:br>
            <a:r>
              <a:rPr lang="en-US" b="1" dirty="0">
                <a:solidFill>
                  <a:schemeClr val="bg2"/>
                </a:solidFill>
                <a:latin typeface="DIN Alternate" panose="020B0500000000000000" pitchFamily="34" charset="77"/>
              </a:rPr>
              <a:t>a series of mosquito tutorials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21" name="Google Shape;121;p28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5768925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/>
            <a:r>
              <a:rPr lang="en-US" b="1" dirty="0">
                <a:solidFill>
                  <a:schemeClr val="tx2"/>
                </a:solidFill>
                <a:latin typeface="DIN Alternate" panose="020B0500000000000000" pitchFamily="34" charset="77"/>
              </a:rPr>
              <a:t>Using the macro lens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DIN Alternate" panose="020B0500000000000000" pitchFamily="34" charset="77"/>
              </a:rPr>
              <a:t>Using the macro lens</a:t>
            </a:r>
            <a:endParaRPr dirty="0">
              <a:solidFill>
                <a:srgbClr val="00B0F0"/>
              </a:solidFill>
            </a:endParaRPr>
          </a:p>
        </p:txBody>
      </p:sp>
      <p:sp>
        <p:nvSpPr>
          <p:cNvPr id="128" name="Google Shape;128;p29"/>
          <p:cNvSpPr txBox="1">
            <a:spLocks noGrp="1"/>
          </p:cNvSpPr>
          <p:nvPr>
            <p:ph type="sldNum" idx="4294967295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676D50D-5879-CD4A-92E1-82B9941AD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3794" flipH="1">
            <a:off x="5326230" y="1213908"/>
            <a:ext cx="2443573" cy="16792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C7993D-D68A-974C-A0CC-4EC6BD66AF82}"/>
              </a:ext>
            </a:extLst>
          </p:cNvPr>
          <p:cNvSpPr txBox="1"/>
          <p:nvPr/>
        </p:nvSpPr>
        <p:spPr>
          <a:xfrm>
            <a:off x="1437076" y="1452494"/>
            <a:ext cx="59441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  <a:latin typeface="DIN Alternate" panose="020B0500000000000000" pitchFamily="34" charset="77"/>
              </a:rPr>
              <a:t>Slide Sets</a:t>
            </a:r>
          </a:p>
          <a:p>
            <a:endParaRPr lang="en-US" sz="1500" b="1" dirty="0">
              <a:solidFill>
                <a:schemeClr val="tx2"/>
              </a:solidFill>
              <a:latin typeface="DIN Alternate" panose="020B0500000000000000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tx2"/>
                </a:solidFill>
                <a:latin typeface="DIN Alternate" panose="020B0500000000000000" pitchFamily="34" charset="77"/>
              </a:rPr>
              <a:t>Why Make Observations?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chemeClr val="tx2"/>
                </a:solidFill>
                <a:latin typeface="DIN Alternate" panose="020B0500000000000000" pitchFamily="34" charset="77"/>
              </a:rPr>
              <a:t>Mosquito as Vectors of Disease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chemeClr val="tx2"/>
                </a:solidFill>
                <a:latin typeface="DIN Alternate" panose="020B0500000000000000" pitchFamily="34" charset="77"/>
              </a:rPr>
              <a:t>Satellite Data and NASA Connections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chemeClr val="tx2"/>
                </a:solidFill>
                <a:latin typeface="DIN Alternate" panose="020B0500000000000000" pitchFamily="34" charset="77"/>
              </a:rPr>
              <a:t>Prior Knowledge Quiz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chemeClr val="tx2"/>
                </a:solidFill>
                <a:latin typeface="DIN Alternate" panose="020B0500000000000000" pitchFamily="34" charset="77"/>
              </a:rPr>
              <a:t>Using the MHM tool for the first time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chemeClr val="tx2"/>
                </a:solidFill>
                <a:latin typeface="DIN Alternate" panose="020B0500000000000000" pitchFamily="34" charset="77"/>
              </a:rPr>
              <a:t>Describing your mosquito habitat site</a:t>
            </a:r>
            <a:r>
              <a:rPr lang="en-US" sz="1500" b="1" dirty="0">
                <a:solidFill>
                  <a:schemeClr val="bg2"/>
                </a:solidFill>
                <a:latin typeface="DIN Alternate" panose="020B0500000000000000" pitchFamily="34" charset="77"/>
              </a:rPr>
              <a:t>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rgbClr val="00B0F0"/>
                </a:solidFill>
                <a:latin typeface="DIN Alternate" panose="020B0500000000000000" pitchFamily="34" charset="77"/>
              </a:rPr>
              <a:t>Using the macro lens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b="1" dirty="0">
                <a:solidFill>
                  <a:schemeClr val="tx2"/>
                </a:solidFill>
                <a:latin typeface="DIN Alternate" panose="020B0500000000000000" pitchFamily="34" charset="77"/>
              </a:rPr>
              <a:t>Identifying specimens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570638"/>
            <a:ext cx="7715250" cy="424202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5BE6895-2610-8E4B-8F98-30FF42409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485" y="1511277"/>
            <a:ext cx="7547029" cy="1459868"/>
          </a:xfrm>
        </p:spPr>
        <p:txBody>
          <a:bodyPr anchor="t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Using the macro lens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DE041B-5B6E-D64D-8F09-A2046431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185" y="27713"/>
            <a:ext cx="128587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73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368DC5C9-025D-CB49-900F-ACED20847119}"/>
              </a:ext>
            </a:extLst>
          </p:cNvPr>
          <p:cNvSpPr txBox="1"/>
          <p:nvPr/>
        </p:nvSpPr>
        <p:spPr>
          <a:xfrm>
            <a:off x="393460" y="1533698"/>
            <a:ext cx="5038090" cy="28278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65405">
              <a:lnSpc>
                <a:spcPct val="100800"/>
              </a:lnSpc>
              <a:spcBef>
                <a:spcPts val="75"/>
              </a:spcBef>
            </a:pPr>
            <a:r>
              <a:rPr lang="en-US" sz="2000" spc="-1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f</a:t>
            </a:r>
            <a:r>
              <a:rPr sz="2000" spc="-1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ollow</a:t>
            </a:r>
            <a:r>
              <a:rPr lang="en-US" sz="2000" spc="-1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ing</a:t>
            </a:r>
            <a:r>
              <a:rPr sz="2000" spc="-1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sz="20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instructions </a:t>
            </a:r>
            <a:r>
              <a:rPr lang="en-US" sz="20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will guide you </a:t>
            </a:r>
            <a:r>
              <a:rPr lang="en-US" sz="2000" spc="-2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</a:t>
            </a:r>
            <a:r>
              <a:rPr sz="20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view of </a:t>
            </a:r>
            <a:r>
              <a:rPr sz="2000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your</a:t>
            </a:r>
            <a:r>
              <a:rPr sz="2000" spc="-1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sz="20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specimen</a:t>
            </a:r>
            <a:r>
              <a:rPr lang="en-US" sz="20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clearly</a:t>
            </a:r>
            <a:r>
              <a:rPr sz="20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0" marR="5080">
              <a:lnSpc>
                <a:spcPct val="100800"/>
              </a:lnSpc>
              <a:tabLst>
                <a:tab pos="2833370" algn="l"/>
              </a:tabLst>
            </a:pPr>
            <a:endParaRPr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0">
              <a:lnSpc>
                <a:spcPts val="2785"/>
              </a:lnSpc>
            </a:pPr>
            <a:r>
              <a:rPr sz="20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Use </a:t>
            </a:r>
            <a:r>
              <a:rPr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lens </a:t>
            </a:r>
            <a:r>
              <a:rPr sz="2000" spc="-1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60x-100x </a:t>
            </a:r>
            <a:r>
              <a:rPr sz="2000" spc="-2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</a:t>
            </a:r>
            <a:r>
              <a:rPr sz="2000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best</a:t>
            </a:r>
            <a:r>
              <a:rPr sz="2000" spc="-1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sz="2000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results.</a:t>
            </a:r>
            <a:endParaRPr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0" marR="41275">
              <a:lnSpc>
                <a:spcPct val="99400"/>
              </a:lnSpc>
              <a:tabLst>
                <a:tab pos="2747010" algn="l"/>
              </a:tabLst>
            </a:pPr>
            <a:r>
              <a:rPr sz="2000" b="1" spc="-5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Tip</a:t>
            </a:r>
            <a:r>
              <a:rPr sz="2000" b="1" spc="-5" dirty="0">
                <a:solidFill>
                  <a:srgbClr val="FFFF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  <a:r>
              <a:rPr sz="2000" spc="-7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</a:t>
            </a:r>
            <a:r>
              <a:rPr sz="2000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</a:t>
            </a:r>
            <a:r>
              <a:rPr sz="2000" spc="6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also</a:t>
            </a:r>
            <a:r>
              <a:rPr sz="20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use</a:t>
            </a:r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sz="20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hand lens </a:t>
            </a:r>
            <a:r>
              <a:rPr sz="2000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 </a:t>
            </a:r>
            <a:r>
              <a:rPr sz="20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identify some of </a:t>
            </a:r>
            <a:r>
              <a:rPr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sz="2000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characteristics </a:t>
            </a:r>
            <a:r>
              <a:rPr sz="20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 identify </a:t>
            </a:r>
            <a:r>
              <a:rPr sz="2000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most </a:t>
            </a:r>
            <a:r>
              <a:rPr sz="20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specimens </a:t>
            </a:r>
            <a:r>
              <a:rPr sz="2000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</a:t>
            </a:r>
            <a:r>
              <a:rPr sz="2000" spc="-1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genera. </a:t>
            </a:r>
            <a:r>
              <a:rPr sz="2000" spc="-7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 </a:t>
            </a:r>
            <a:r>
              <a:rPr sz="2000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 </a:t>
            </a:r>
            <a:r>
              <a:rPr sz="2000" spc="-2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take </a:t>
            </a:r>
            <a:r>
              <a:rPr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</a:t>
            </a:r>
            <a:r>
              <a:rPr sz="2000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picture through </a:t>
            </a:r>
            <a:r>
              <a:rPr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sz="2000" spc="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sz="20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lens.</a:t>
            </a:r>
            <a:endParaRPr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4" name="object 5" descr="People looking at mosquito larvae using a macro lens on a mobile phone,">
            <a:extLst>
              <a:ext uri="{FF2B5EF4-FFF2-40B4-BE49-F238E27FC236}">
                <a16:creationId xmlns:a16="http://schemas.microsoft.com/office/drawing/2014/main" id="{1BB5B8B0-8966-A547-8C3D-62A6E59B19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916706" y="3088341"/>
            <a:ext cx="2923482" cy="19139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glow rad="254000">
              <a:schemeClr val="accent1">
                <a:alpha val="60000"/>
              </a:schemeClr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6" descr="A photo of a clip on macro lens for a mobile device.">
            <a:extLst>
              <a:ext uri="{FF2B5EF4-FFF2-40B4-BE49-F238E27FC236}">
                <a16:creationId xmlns:a16="http://schemas.microsoft.com/office/drawing/2014/main" id="{A97832EF-21D6-B24D-9D1E-737DB7348D84}"/>
              </a:ext>
            </a:extLst>
          </p:cNvPr>
          <p:cNvSpPr/>
          <p:nvPr/>
        </p:nvSpPr>
        <p:spPr>
          <a:xfrm>
            <a:off x="6566250" y="1065754"/>
            <a:ext cx="2439388" cy="17640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effectLst>
            <a:glow rad="254000">
              <a:srgbClr val="00B0F0">
                <a:alpha val="40000"/>
              </a:srgbClr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Title 5">
            <a:extLst>
              <a:ext uri="{FF2B5EF4-FFF2-40B4-BE49-F238E27FC236}">
                <a16:creationId xmlns:a16="http://schemas.microsoft.com/office/drawing/2014/main" id="{E17D3DFA-FE15-7648-B91F-DF67E2092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493054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the macro lens</a:t>
            </a:r>
          </a:p>
        </p:txBody>
      </p:sp>
    </p:spTree>
    <p:extLst>
      <p:ext uri="{BB962C8B-B14F-4D97-AF65-F5344CB8AC3E}">
        <p14:creationId xmlns:p14="http://schemas.microsoft.com/office/powerpoint/2010/main" val="1358957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493054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the macro lens</a:t>
            </a: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88431FC2-BAD7-354C-A55D-E01AF2CCF1EF}"/>
              </a:ext>
            </a:extLst>
          </p:cNvPr>
          <p:cNvSpPr txBox="1"/>
          <p:nvPr/>
        </p:nvSpPr>
        <p:spPr>
          <a:xfrm>
            <a:off x="399051" y="1180748"/>
            <a:ext cx="4916585" cy="321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</a:t>
            </a:r>
            <a:r>
              <a:rPr sz="1600" b="1" spc="-1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note </a:t>
            </a:r>
            <a:r>
              <a:rPr sz="1600" b="1" spc="-5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about</a:t>
            </a:r>
            <a:r>
              <a:rPr sz="1600" b="1" spc="-1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sz="1600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lens</a:t>
            </a:r>
            <a:r>
              <a:rPr lang="en-US" sz="1600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types</a:t>
            </a:r>
            <a:r>
              <a:rPr sz="1600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  <a:endParaRPr sz="1600" dirty="0">
              <a:solidFill>
                <a:srgbClr val="00B0F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There </a:t>
            </a:r>
            <a:r>
              <a:rPr sz="1600" b="1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 several </a:t>
            </a:r>
            <a:r>
              <a:rPr sz="1600" b="1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types </a:t>
            </a:r>
            <a:r>
              <a:rPr sz="16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lens </a:t>
            </a:r>
            <a:r>
              <a:rPr sz="1600" b="1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available. Each  </a:t>
            </a:r>
            <a:r>
              <a:rPr sz="1600" b="1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has benefits. </a:t>
            </a:r>
            <a:r>
              <a:rPr lang="en-US" sz="1600" b="1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 units tested included lights.</a:t>
            </a:r>
          </a:p>
          <a:p>
            <a:pPr marL="12700" marR="5080">
              <a:lnSpc>
                <a:spcPct val="100000"/>
              </a:lnSpc>
            </a:pPr>
            <a:endParaRPr lang="en-US" sz="1600" b="1" spc="-5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sz="1600" b="1" spc="-5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60x</a:t>
            </a:r>
            <a:r>
              <a:rPr sz="1600" b="1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is very </a:t>
            </a:r>
            <a:r>
              <a:rPr sz="1600" b="1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easy </a:t>
            </a:r>
            <a:r>
              <a:rPr sz="1600" b="1" spc="-1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</a:t>
            </a:r>
            <a:r>
              <a:rPr sz="16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use </a:t>
            </a:r>
            <a:r>
              <a:rPr sz="1600" b="1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is  recommended, especially working with  </a:t>
            </a:r>
            <a:r>
              <a:rPr sz="1600" b="1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students. </a:t>
            </a:r>
            <a:r>
              <a:rPr sz="1600" b="1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 is because it </a:t>
            </a:r>
            <a:r>
              <a:rPr lang="en-US" sz="16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a fixed focal length.</a:t>
            </a:r>
          </a:p>
          <a:p>
            <a:pPr marL="12700" marR="5080">
              <a:lnSpc>
                <a:spcPct val="100000"/>
              </a:lnSpc>
            </a:pPr>
            <a:endParaRPr lang="en-US" sz="1600" b="1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0" marR="5080"/>
            <a:r>
              <a:rPr lang="en-US" sz="1600" b="1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lang="en-US" sz="1600" spc="-5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100x and higher </a:t>
            </a:r>
            <a:r>
              <a:rPr lang="en-US" sz="1600" b="1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versions provide adequate detail to identify unique species features</a:t>
            </a:r>
            <a:r>
              <a:rPr lang="en-US" sz="1600" b="1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 </a:t>
            </a:r>
            <a:r>
              <a:rPr lang="en-US" sz="1600" b="1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These </a:t>
            </a:r>
            <a:r>
              <a:rPr lang="en-US" sz="1600" b="1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models requires some practice to use. </a:t>
            </a:r>
          </a:p>
          <a:p>
            <a:pPr marL="12700" marR="5080"/>
            <a:endParaRPr lang="en-US" sz="1600" b="1" spc="-5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0" marR="5080"/>
            <a:r>
              <a:rPr lang="en-US" sz="16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Select </a:t>
            </a:r>
            <a:r>
              <a:rPr lang="en-US" sz="1600" b="1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right </a:t>
            </a:r>
            <a:r>
              <a:rPr lang="en-US" sz="1600" b="1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tool </a:t>
            </a:r>
            <a:r>
              <a:rPr lang="en-US" sz="1600" b="1" spc="-1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</a:t>
            </a:r>
            <a:r>
              <a:rPr lang="en-US" sz="1600" b="1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your  situation.</a:t>
            </a:r>
            <a:endParaRPr lang="en-US" sz="16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16" name="Group 15" descr="A photo of a 60 power clip on magnifier.">
            <a:extLst>
              <a:ext uri="{FF2B5EF4-FFF2-40B4-BE49-F238E27FC236}">
                <a16:creationId xmlns:a16="http://schemas.microsoft.com/office/drawing/2014/main" id="{565C837C-6D68-B14E-9E15-B88564E50021}"/>
              </a:ext>
            </a:extLst>
          </p:cNvPr>
          <p:cNvGrpSpPr/>
          <p:nvPr/>
        </p:nvGrpSpPr>
        <p:grpSpPr>
          <a:xfrm>
            <a:off x="6842004" y="681874"/>
            <a:ext cx="1982408" cy="1312036"/>
            <a:chOff x="5981700" y="1770314"/>
            <a:chExt cx="1966540" cy="1809066"/>
          </a:xfrm>
          <a:effectLst>
            <a:glow rad="254000">
              <a:schemeClr val="accent1">
                <a:alpha val="40000"/>
              </a:schemeClr>
            </a:glow>
          </a:effectLst>
        </p:grpSpPr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E6AEA08F-0872-1141-A4BA-E9DA914EA31C}"/>
                </a:ext>
              </a:extLst>
            </p:cNvPr>
            <p:cNvSpPr/>
            <p:nvPr/>
          </p:nvSpPr>
          <p:spPr>
            <a:xfrm>
              <a:off x="5981700" y="1770314"/>
              <a:ext cx="1966540" cy="14749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9">
              <a:extLst>
                <a:ext uri="{FF2B5EF4-FFF2-40B4-BE49-F238E27FC236}">
                  <a16:creationId xmlns:a16="http://schemas.microsoft.com/office/drawing/2014/main" id="{9899BFF5-6393-DF43-961D-EA290704832A}"/>
                </a:ext>
              </a:extLst>
            </p:cNvPr>
            <p:cNvSpPr txBox="1"/>
            <p:nvPr/>
          </p:nvSpPr>
          <p:spPr>
            <a:xfrm>
              <a:off x="6714710" y="3279660"/>
              <a:ext cx="36258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00"/>
                  </a:solidFill>
                  <a:latin typeface="Calibri"/>
                  <a:cs typeface="Calibri"/>
                </a:rPr>
                <a:t>60x</a:t>
              </a:r>
              <a:endParaRPr sz="1800" dirty="0">
                <a:latin typeface="Calibri"/>
                <a:cs typeface="Calibri"/>
              </a:endParaRPr>
            </a:p>
          </p:txBody>
        </p:sp>
      </p:grpSp>
      <p:grpSp>
        <p:nvGrpSpPr>
          <p:cNvPr id="19" name="Group 18" descr="A photo of a 100 power clip on magnifier">
            <a:extLst>
              <a:ext uri="{FF2B5EF4-FFF2-40B4-BE49-F238E27FC236}">
                <a16:creationId xmlns:a16="http://schemas.microsoft.com/office/drawing/2014/main" id="{A0F9B303-ED56-274C-835B-A9D85871B00B}"/>
              </a:ext>
            </a:extLst>
          </p:cNvPr>
          <p:cNvGrpSpPr/>
          <p:nvPr/>
        </p:nvGrpSpPr>
        <p:grpSpPr>
          <a:xfrm>
            <a:off x="5315636" y="2061876"/>
            <a:ext cx="2178019" cy="2190404"/>
            <a:chOff x="5981700" y="3613823"/>
            <a:chExt cx="1982409" cy="2995397"/>
          </a:xfrm>
          <a:effectLst>
            <a:glow rad="254000">
              <a:schemeClr val="accent1">
                <a:alpha val="40000"/>
              </a:schemeClr>
            </a:glow>
          </a:effectLst>
        </p:grpSpPr>
        <p:sp>
          <p:nvSpPr>
            <p:cNvPr id="20" name="object 8">
              <a:extLst>
                <a:ext uri="{FF2B5EF4-FFF2-40B4-BE49-F238E27FC236}">
                  <a16:creationId xmlns:a16="http://schemas.microsoft.com/office/drawing/2014/main" id="{4A79DE89-A36C-624F-AFBC-8BCC6510981B}"/>
                </a:ext>
              </a:extLst>
            </p:cNvPr>
            <p:cNvSpPr/>
            <p:nvPr/>
          </p:nvSpPr>
          <p:spPr>
            <a:xfrm>
              <a:off x="5981700" y="3613823"/>
              <a:ext cx="1982409" cy="26432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5D65FEFE-C7D6-CD48-9391-1F5B3F48C1AE}"/>
                </a:ext>
              </a:extLst>
            </p:cNvPr>
            <p:cNvSpPr txBox="1"/>
            <p:nvPr/>
          </p:nvSpPr>
          <p:spPr>
            <a:xfrm>
              <a:off x="6896003" y="6309500"/>
              <a:ext cx="47815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00"/>
                  </a:solidFill>
                  <a:latin typeface="Calibri"/>
                  <a:cs typeface="Calibri"/>
                </a:rPr>
                <a:t>100x</a:t>
              </a:r>
              <a:endParaRPr sz="1800" dirty="0">
                <a:latin typeface="Calibri"/>
                <a:cs typeface="Calibri"/>
              </a:endParaRPr>
            </a:p>
          </p:txBody>
        </p:sp>
      </p:grpSp>
      <p:grpSp>
        <p:nvGrpSpPr>
          <p:cNvPr id="26" name="Group 25" descr="A photo of a 60-150 power clip on magnifier.">
            <a:extLst>
              <a:ext uri="{FF2B5EF4-FFF2-40B4-BE49-F238E27FC236}">
                <a16:creationId xmlns:a16="http://schemas.microsoft.com/office/drawing/2014/main" id="{599BBC9C-9283-DB43-A3F1-068F93F088E0}"/>
              </a:ext>
            </a:extLst>
          </p:cNvPr>
          <p:cNvGrpSpPr/>
          <p:nvPr/>
        </p:nvGrpSpPr>
        <p:grpSpPr>
          <a:xfrm>
            <a:off x="7359589" y="2571750"/>
            <a:ext cx="1811710" cy="2249604"/>
            <a:chOff x="8115526" y="2716096"/>
            <a:chExt cx="1905491" cy="2249604"/>
          </a:xfrm>
          <a:effectLst>
            <a:glow rad="254000">
              <a:schemeClr val="accent1">
                <a:alpha val="40000"/>
              </a:schemeClr>
            </a:glow>
          </a:effectLst>
        </p:grpSpPr>
        <p:pic>
          <p:nvPicPr>
            <p:cNvPr id="27" name="Picture 2" descr="Image result for clip on cell phone magnifier 100x">
              <a:extLst>
                <a:ext uri="{FF2B5EF4-FFF2-40B4-BE49-F238E27FC236}">
                  <a16:creationId xmlns:a16="http://schemas.microsoft.com/office/drawing/2014/main" id="{FF4C802F-9F07-5646-B6EA-D68931037A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5526" y="2716096"/>
              <a:ext cx="1905491" cy="1905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bject 9">
              <a:extLst>
                <a:ext uri="{FF2B5EF4-FFF2-40B4-BE49-F238E27FC236}">
                  <a16:creationId xmlns:a16="http://schemas.microsoft.com/office/drawing/2014/main" id="{E035E5AB-3A42-7E4F-B77A-4792D113E21A}"/>
                </a:ext>
              </a:extLst>
            </p:cNvPr>
            <p:cNvSpPr txBox="1"/>
            <p:nvPr/>
          </p:nvSpPr>
          <p:spPr>
            <a:xfrm>
              <a:off x="8602919" y="4675877"/>
              <a:ext cx="1086014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00"/>
                  </a:solidFill>
                  <a:latin typeface="Calibri"/>
                  <a:cs typeface="Calibri"/>
                </a:rPr>
                <a:t>60x</a:t>
              </a:r>
              <a:r>
                <a:rPr lang="en-US" sz="1800" b="1" dirty="0">
                  <a:solidFill>
                    <a:srgbClr val="FFFF00"/>
                  </a:solidFill>
                  <a:latin typeface="Calibri"/>
                  <a:cs typeface="Calibri"/>
                </a:rPr>
                <a:t> – 150x</a:t>
              </a:r>
              <a:endParaRPr sz="18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5781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26900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Tips on using the 100x macro lens</a:t>
            </a:r>
          </a:p>
        </p:txBody>
      </p:sp>
      <p:grpSp>
        <p:nvGrpSpPr>
          <p:cNvPr id="22" name="Group 21" descr="Photo showing plastic tab to be removed before starting.">
            <a:extLst>
              <a:ext uri="{FF2B5EF4-FFF2-40B4-BE49-F238E27FC236}">
                <a16:creationId xmlns:a16="http://schemas.microsoft.com/office/drawing/2014/main" id="{E575E4F7-7FBE-FF44-939B-4EE66B38C6F0}"/>
              </a:ext>
            </a:extLst>
          </p:cNvPr>
          <p:cNvGrpSpPr/>
          <p:nvPr/>
        </p:nvGrpSpPr>
        <p:grpSpPr>
          <a:xfrm>
            <a:off x="186173" y="2904565"/>
            <a:ext cx="1535547" cy="1559860"/>
            <a:chOff x="401326" y="4246192"/>
            <a:chExt cx="1703044" cy="2607633"/>
          </a:xfrm>
          <a:effectLst>
            <a:glow rad="254000">
              <a:schemeClr val="accent1">
                <a:alpha val="40000"/>
              </a:schemeClr>
            </a:glow>
          </a:effectLst>
        </p:grpSpPr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383E9285-0FC7-C84C-8469-B449B88B5DC2}"/>
                </a:ext>
              </a:extLst>
            </p:cNvPr>
            <p:cNvSpPr/>
            <p:nvPr/>
          </p:nvSpPr>
          <p:spPr>
            <a:xfrm>
              <a:off x="401326" y="4246192"/>
              <a:ext cx="1703044" cy="22707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3839CFD-31C7-BD4C-92CD-0162CB71596A}"/>
                </a:ext>
              </a:extLst>
            </p:cNvPr>
            <p:cNvSpPr txBox="1"/>
            <p:nvPr/>
          </p:nvSpPr>
          <p:spPr>
            <a:xfrm>
              <a:off x="1082223" y="6484493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24" descr="Photo showing batteries in magnifier correctly postitioned.">
            <a:extLst>
              <a:ext uri="{FF2B5EF4-FFF2-40B4-BE49-F238E27FC236}">
                <a16:creationId xmlns:a16="http://schemas.microsoft.com/office/drawing/2014/main" id="{1C546492-959D-9443-89D0-ACC235D0BCC7}"/>
              </a:ext>
            </a:extLst>
          </p:cNvPr>
          <p:cNvGrpSpPr/>
          <p:nvPr/>
        </p:nvGrpSpPr>
        <p:grpSpPr>
          <a:xfrm>
            <a:off x="2090681" y="2904565"/>
            <a:ext cx="1535547" cy="1563396"/>
            <a:chOff x="2394553" y="4246192"/>
            <a:chExt cx="1703044" cy="2611808"/>
          </a:xfrm>
          <a:effectLst>
            <a:glow rad="254000">
              <a:schemeClr val="accent1">
                <a:alpha val="40000"/>
              </a:schemeClr>
            </a:glow>
          </a:effectLst>
        </p:grpSpPr>
        <p:sp>
          <p:nvSpPr>
            <p:cNvPr id="26" name="object 6">
              <a:extLst>
                <a:ext uri="{FF2B5EF4-FFF2-40B4-BE49-F238E27FC236}">
                  <a16:creationId xmlns:a16="http://schemas.microsoft.com/office/drawing/2014/main" id="{840877CE-48E2-2C4B-9B21-3A5275D5843B}"/>
                </a:ext>
              </a:extLst>
            </p:cNvPr>
            <p:cNvSpPr/>
            <p:nvPr/>
          </p:nvSpPr>
          <p:spPr>
            <a:xfrm>
              <a:off x="2394553" y="4246192"/>
              <a:ext cx="1703044" cy="22707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1474256-CA0E-B049-AEA1-5932C7AAF4A7}"/>
                </a:ext>
              </a:extLst>
            </p:cNvPr>
            <p:cNvSpPr txBox="1"/>
            <p:nvPr/>
          </p:nvSpPr>
          <p:spPr>
            <a:xfrm>
              <a:off x="3055575" y="6488668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8" name="Group 27" descr="Photo showing box as bridge to support your mobile device.">
            <a:extLst>
              <a:ext uri="{FF2B5EF4-FFF2-40B4-BE49-F238E27FC236}">
                <a16:creationId xmlns:a16="http://schemas.microsoft.com/office/drawing/2014/main" id="{C94F36ED-A795-5348-A56D-F3D1E8313800}"/>
              </a:ext>
            </a:extLst>
          </p:cNvPr>
          <p:cNvGrpSpPr/>
          <p:nvPr/>
        </p:nvGrpSpPr>
        <p:grpSpPr>
          <a:xfrm>
            <a:off x="4009912" y="2904565"/>
            <a:ext cx="2729861" cy="1559860"/>
            <a:chOff x="4387780" y="4246192"/>
            <a:chExt cx="3027634" cy="2607633"/>
          </a:xfrm>
          <a:effectLst>
            <a:glow rad="254000">
              <a:schemeClr val="accent1">
                <a:alpha val="40000"/>
              </a:schemeClr>
            </a:glow>
          </a:effectLst>
        </p:grpSpPr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CF357C92-574F-F949-A395-0C9F7DF0F2DC}"/>
                </a:ext>
              </a:extLst>
            </p:cNvPr>
            <p:cNvSpPr/>
            <p:nvPr/>
          </p:nvSpPr>
          <p:spPr>
            <a:xfrm>
              <a:off x="4387780" y="4246192"/>
              <a:ext cx="3027634" cy="22707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5E2F3E-86B9-164A-9A61-8EA9980F0887}"/>
                </a:ext>
              </a:extLst>
            </p:cNvPr>
            <p:cNvSpPr txBox="1"/>
            <p:nvPr/>
          </p:nvSpPr>
          <p:spPr>
            <a:xfrm>
              <a:off x="5571898" y="6484493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419D1B9-F89E-B548-86C3-FE0349CFEAC5}"/>
              </a:ext>
            </a:extLst>
          </p:cNvPr>
          <p:cNvGrpSpPr/>
          <p:nvPr/>
        </p:nvGrpSpPr>
        <p:grpSpPr>
          <a:xfrm>
            <a:off x="7053319" y="3021104"/>
            <a:ext cx="1956925" cy="1358325"/>
            <a:chOff x="7053319" y="3021104"/>
            <a:chExt cx="1956925" cy="1358325"/>
          </a:xfrm>
        </p:grpSpPr>
        <p:sp>
          <p:nvSpPr>
            <p:cNvPr id="32" name="object 8">
              <a:extLst>
                <a:ext uri="{FF2B5EF4-FFF2-40B4-BE49-F238E27FC236}">
                  <a16:creationId xmlns:a16="http://schemas.microsoft.com/office/drawing/2014/main" id="{9A9D8279-0FB4-E94A-B639-A99AF85A32C7}"/>
                </a:ext>
              </a:extLst>
            </p:cNvPr>
            <p:cNvSpPr/>
            <p:nvPr/>
          </p:nvSpPr>
          <p:spPr>
            <a:xfrm>
              <a:off x="7053319" y="3021104"/>
              <a:ext cx="1956925" cy="117580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effectLst>
              <a:glow rad="330200">
                <a:schemeClr val="accent1">
                  <a:alpha val="40000"/>
                </a:schemeClr>
              </a:glow>
            </a:effectLst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DF70DB-C59E-8E41-883E-D6BC3D5CEA96}"/>
                </a:ext>
              </a:extLst>
            </p:cNvPr>
            <p:cNvSpPr txBox="1"/>
            <p:nvPr/>
          </p:nvSpPr>
          <p:spPr>
            <a:xfrm>
              <a:off x="7947923" y="4179344"/>
              <a:ext cx="343528" cy="200085"/>
            </a:xfrm>
            <a:prstGeom prst="rect">
              <a:avLst/>
            </a:prstGeom>
            <a:noFill/>
            <a:effectLst>
              <a:glow rad="330200">
                <a:schemeClr val="accent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34" name="object 4">
            <a:extLst>
              <a:ext uri="{FF2B5EF4-FFF2-40B4-BE49-F238E27FC236}">
                <a16:creationId xmlns:a16="http://schemas.microsoft.com/office/drawing/2014/main" id="{149675C4-CC75-3D49-98E8-71E102B526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66" y="646349"/>
            <a:ext cx="9010244" cy="2075696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469900" indent="-457200" algn="just">
              <a:lnSpc>
                <a:spcPct val="100000"/>
              </a:lnSpc>
              <a:spcBef>
                <a:spcPts val="890"/>
              </a:spcBef>
              <a:buAutoNum type="arabicPeriod"/>
              <a:tabLst>
                <a:tab pos="469900" algn="l"/>
              </a:tabLst>
            </a:pPr>
            <a:r>
              <a:rPr sz="1600" spc="-1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Remove </a:t>
            </a:r>
            <a:r>
              <a:rPr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plastic </a:t>
            </a:r>
            <a:r>
              <a:rPr sz="16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tab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that </a:t>
            </a:r>
            <a:r>
              <a:rPr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</a:t>
            </a:r>
            <a:r>
              <a:rPr sz="16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protecting </a:t>
            </a:r>
            <a:r>
              <a:rPr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sz="1600" spc="3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sz="16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batteries.</a:t>
            </a:r>
          </a:p>
          <a:p>
            <a:pPr marL="469900" indent="-457200" algn="just">
              <a:lnSpc>
                <a:spcPct val="100000"/>
              </a:lnSpc>
              <a:spcBef>
                <a:spcPts val="795"/>
              </a:spcBef>
              <a:buAutoNum type="arabicPeriod"/>
              <a:tabLst>
                <a:tab pos="469900" algn="l"/>
              </a:tabLst>
            </a:pPr>
            <a:r>
              <a:rPr sz="1600" spc="-2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Make </a:t>
            </a:r>
            <a:r>
              <a:rPr sz="16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sure </a:t>
            </a:r>
            <a:r>
              <a:rPr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sz="16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batteries are alternated </a:t>
            </a:r>
            <a:r>
              <a:rPr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 +, -, + in a</a:t>
            </a:r>
            <a:r>
              <a:rPr sz="1600" spc="3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line</a:t>
            </a:r>
          </a:p>
          <a:p>
            <a:pPr marL="469265" marR="5080" indent="-457200" algn="just">
              <a:lnSpc>
                <a:spcPts val="2090"/>
              </a:lnSpc>
              <a:spcBef>
                <a:spcPts val="1140"/>
              </a:spcBef>
              <a:buAutoNum type="arabicPeriod"/>
              <a:tabLst>
                <a:tab pos="469900" algn="l"/>
              </a:tabLst>
            </a:pPr>
            <a:r>
              <a:rPr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Use the </a:t>
            </a:r>
            <a:r>
              <a:rPr sz="1600" spc="-2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box </a:t>
            </a:r>
            <a:r>
              <a:rPr sz="16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</a:t>
            </a:r>
            <a:r>
              <a:rPr sz="1600" spc="-2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make </a:t>
            </a:r>
            <a:r>
              <a:rPr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</a:t>
            </a:r>
            <a:r>
              <a:rPr sz="16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bridge to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 </a:t>
            </a:r>
            <a:r>
              <a:rPr sz="16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your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mobile device. That will allow </a:t>
            </a:r>
            <a:r>
              <a:rPr sz="1600" spc="-1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 </a:t>
            </a:r>
            <a:r>
              <a:rPr sz="16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use </a:t>
            </a:r>
            <a:r>
              <a:rPr sz="16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your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other hand </a:t>
            </a:r>
            <a:r>
              <a:rPr sz="16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focus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</a:t>
            </a:r>
            <a:r>
              <a:rPr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sz="1600" spc="1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knobs</a:t>
            </a:r>
          </a:p>
          <a:p>
            <a:pPr marL="469265" marR="250825" indent="-457200" algn="just">
              <a:lnSpc>
                <a:spcPct val="90000"/>
              </a:lnSpc>
              <a:spcBef>
                <a:spcPts val="1015"/>
              </a:spcBef>
              <a:buAutoNum type="arabicPeriod"/>
              <a:tabLst>
                <a:tab pos="469900" algn="l"/>
              </a:tabLst>
            </a:pPr>
            <a:r>
              <a:rPr sz="16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most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models, </a:t>
            </a:r>
            <a:r>
              <a:rPr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clear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plastic sleeve </a:t>
            </a:r>
            <a:r>
              <a:rPr sz="16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rests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 </a:t>
            </a:r>
            <a:r>
              <a:rPr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sz="16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plate.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 </a:t>
            </a:r>
            <a:r>
              <a:rPr sz="16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provides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 </a:t>
            </a:r>
            <a:r>
              <a:rPr sz="16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correct </a:t>
            </a:r>
            <a:r>
              <a:rPr sz="1600" spc="-1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focal </a:t>
            </a:r>
            <a:r>
              <a:rPr sz="1600" spc="-1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length.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specimen is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positioned </a:t>
            </a:r>
            <a:r>
              <a:rPr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the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circle inside </a:t>
            </a:r>
            <a:r>
              <a:rPr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sz="1600" spc="-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plastic  sleeve.</a:t>
            </a:r>
          </a:p>
        </p:txBody>
      </p:sp>
    </p:spTree>
    <p:extLst>
      <p:ext uri="{BB962C8B-B14F-4D97-AF65-F5344CB8AC3E}">
        <p14:creationId xmlns:p14="http://schemas.microsoft.com/office/powerpoint/2010/main" val="145772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493054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Recording your data using the macro lens</a:t>
            </a: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15F9BC6B-46E4-9845-903F-8678BADD962E}"/>
              </a:ext>
            </a:extLst>
          </p:cNvPr>
          <p:cNvSpPr txBox="1"/>
          <p:nvPr/>
        </p:nvSpPr>
        <p:spPr>
          <a:xfrm>
            <a:off x="402776" y="1386943"/>
            <a:ext cx="4420236" cy="2781211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186055">
              <a:lnSpc>
                <a:spcPct val="101400"/>
              </a:lnSpc>
              <a:spcBef>
                <a:spcPts val="50"/>
              </a:spcBef>
            </a:pPr>
            <a:r>
              <a:rPr sz="24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Clip </a:t>
            </a:r>
            <a:r>
              <a:rPr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macro </a:t>
            </a:r>
            <a:r>
              <a:rPr sz="24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lens </a:t>
            </a:r>
            <a:r>
              <a:rPr sz="2400" spc="-1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over </a:t>
            </a:r>
            <a:r>
              <a:rPr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rear </a:t>
            </a:r>
            <a:r>
              <a:rPr sz="24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lens of </a:t>
            </a:r>
            <a:r>
              <a:rPr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 </a:t>
            </a:r>
            <a:r>
              <a:rPr sz="2400" spc="-1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camera </a:t>
            </a:r>
            <a:r>
              <a:rPr sz="24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 the mobile device.</a:t>
            </a:r>
            <a:endParaRPr lang="en-US" sz="2400" spc="-5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0" marR="186055">
              <a:lnSpc>
                <a:spcPct val="101400"/>
              </a:lnSpc>
              <a:spcBef>
                <a:spcPts val="50"/>
              </a:spcBef>
            </a:pPr>
            <a:endParaRPr sz="24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0" marR="5080">
              <a:lnSpc>
                <a:spcPts val="3379"/>
              </a:lnSpc>
              <a:spcBef>
                <a:spcPts val="50"/>
              </a:spcBef>
            </a:pPr>
            <a:r>
              <a:rPr sz="24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Adjust </a:t>
            </a:r>
            <a:r>
              <a:rPr lang="en-US" sz="24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its</a:t>
            </a:r>
            <a:r>
              <a:rPr sz="24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position </a:t>
            </a:r>
            <a:r>
              <a:rPr sz="2400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until </a:t>
            </a:r>
            <a:r>
              <a:rPr sz="2400" spc="-1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</a:t>
            </a:r>
            <a:r>
              <a:rPr sz="2400" spc="-2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have  </a:t>
            </a:r>
            <a:r>
              <a:rPr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</a:t>
            </a:r>
            <a:r>
              <a:rPr sz="2400" spc="-1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perfect, </a:t>
            </a:r>
            <a:r>
              <a:rPr sz="2400" spc="-1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white circle </a:t>
            </a:r>
            <a:r>
              <a:rPr sz="24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</a:t>
            </a:r>
            <a:r>
              <a:rPr sz="2400" spc="1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sz="24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endParaRPr sz="24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0">
              <a:lnSpc>
                <a:spcPts val="3295"/>
              </a:lnSpc>
            </a:pPr>
            <a:r>
              <a:rPr sz="2400" spc="-1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camera</a:t>
            </a:r>
            <a:r>
              <a:rPr sz="2400" spc="-5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sz="2400" spc="-3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viewfinder.</a:t>
            </a:r>
            <a:endParaRPr sz="24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9" name="object 5" descr="Photograph of a mobile device with the macro lens attached correctly.">
            <a:extLst>
              <a:ext uri="{FF2B5EF4-FFF2-40B4-BE49-F238E27FC236}">
                <a16:creationId xmlns:a16="http://schemas.microsoft.com/office/drawing/2014/main" id="{62B5FE7C-CA9C-B24B-B15E-1382D3952135}"/>
              </a:ext>
            </a:extLst>
          </p:cNvPr>
          <p:cNvSpPr/>
          <p:nvPr/>
        </p:nvSpPr>
        <p:spPr>
          <a:xfrm>
            <a:off x="5420821" y="1257791"/>
            <a:ext cx="3419367" cy="27763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glow rad="254000">
              <a:schemeClr val="accent1">
                <a:alpha val="38000"/>
              </a:schemeClr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3066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86D91-FDA0-E540-8E4E-64FDE57EB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889"/>
          <a:stretch/>
        </p:blipFill>
        <p:spPr>
          <a:xfrm>
            <a:off x="714375" y="593103"/>
            <a:ext cx="7715250" cy="380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9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A616E7-B2D9-964E-9DBA-6BE8FA0DC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DIN Alternate" panose="020B0500000000000000" pitchFamily="34" charset="77"/>
              </a:rPr>
              <a:t>Using the macro lens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E5DEE6-AF7A-954A-8394-E1224B68F5DF}"/>
              </a:ext>
            </a:extLst>
          </p:cNvPr>
          <p:cNvSpPr txBox="1"/>
          <p:nvPr/>
        </p:nvSpPr>
        <p:spPr>
          <a:xfrm>
            <a:off x="2471392" y="4524018"/>
            <a:ext cx="49248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2"/>
                </a:solidFill>
              </a:rPr>
              <a:t>This work is licensed under </a:t>
            </a:r>
            <a:r>
              <a:rPr lang="en-US" sz="105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https://creativecommons.org/licenses/by-nc-sa/4.0/</a:t>
            </a:r>
            <a:endParaRPr lang="en-US" sz="1050" dirty="0">
              <a:solidFill>
                <a:schemeClr val="tx2"/>
              </a:solidFill>
            </a:endParaRPr>
          </a:p>
          <a:p>
            <a:pPr algn="ctr"/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821097-A5D8-6C4E-BC11-E1644FCF4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223" y="4458023"/>
            <a:ext cx="1520773" cy="5182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A1B60-5809-0E41-9CCC-36FB16444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108440"/>
          </a:xfrm>
        </p:spPr>
        <p:txBody>
          <a:bodyPr/>
          <a:lstStyle/>
          <a:p>
            <a:pPr marL="114300" indent="0">
              <a:buNone/>
            </a:pPr>
            <a:r>
              <a:rPr lang="en-US" sz="1400" b="1" dirty="0">
                <a:solidFill>
                  <a:schemeClr val="tx2"/>
                </a:solidFill>
              </a:rPr>
              <a:t>Author:</a:t>
            </a:r>
          </a:p>
          <a:p>
            <a:r>
              <a:rPr lang="en-US" sz="1400" dirty="0" err="1">
                <a:solidFill>
                  <a:schemeClr val="tx2"/>
                </a:solidFill>
              </a:rPr>
              <a:t>Russanne</a:t>
            </a:r>
            <a:r>
              <a:rPr lang="en-US" sz="1400" dirty="0">
                <a:solidFill>
                  <a:schemeClr val="tx2"/>
                </a:solidFill>
              </a:rPr>
              <a:t> Low PhD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2"/>
                </a:solidFill>
              </a:rPr>
              <a:t>Science Lead GO Mosquito Habitat Mapper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2"/>
                </a:solidFill>
              </a:rPr>
              <a:t>Institute for Global Environmental Strategies Arlington VA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Rusty_low@strategies.org</a:t>
            </a:r>
            <a:endParaRPr lang="en-US" sz="100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Did you modify this file for your class?</a:t>
            </a:r>
          </a:p>
          <a:p>
            <a:pPr marL="114300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Put your name and the date here!</a:t>
            </a:r>
          </a:p>
          <a:p>
            <a:pPr marL="114300" indent="0"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8576443"/>
      </p:ext>
    </p:extLst>
  </p:cSld>
  <p:clrMapOvr>
    <a:masterClrMapping/>
  </p:clrMapOvr>
</p:sld>
</file>

<file path=ppt/theme/theme1.xml><?xml version="1.0" encoding="utf-8"?>
<a:theme xmlns:a="http://schemas.openxmlformats.org/drawingml/2006/main" name="GO">
  <a:themeElements>
    <a:clrScheme name="Simple Light">
      <a:dk1>
        <a:srgbClr val="000000"/>
      </a:dk1>
      <a:lt1>
        <a:srgbClr val="FFFFFF"/>
      </a:lt1>
      <a:dk2>
        <a:srgbClr val="8B181B"/>
      </a:dk2>
      <a:lt2>
        <a:srgbClr val="F7D26B"/>
      </a:lt2>
      <a:accent1>
        <a:srgbClr val="BCD7EA"/>
      </a:accent1>
      <a:accent2>
        <a:srgbClr val="1B75BC"/>
      </a:accent2>
      <a:accent3>
        <a:srgbClr val="D4DB95"/>
      </a:accent3>
      <a:accent4>
        <a:srgbClr val="427437"/>
      </a:accent4>
      <a:accent5>
        <a:srgbClr val="E2DD9A"/>
      </a:accent5>
      <a:accent6>
        <a:srgbClr val="8A732C"/>
      </a:accent6>
      <a:hlink>
        <a:srgbClr val="1D2E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421</Words>
  <Application>Microsoft Macintosh PowerPoint</Application>
  <PresentationFormat>On-screen Show (16:9)</PresentationFormat>
  <Paragraphs>69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Helvetica Neue</vt:lpstr>
      <vt:lpstr>Calibri</vt:lpstr>
      <vt:lpstr>Arial</vt:lpstr>
      <vt:lpstr>Oswald</vt:lpstr>
      <vt:lpstr>DIN Alternate</vt:lpstr>
      <vt:lpstr>Franklin Gothic Demi</vt:lpstr>
      <vt:lpstr>GO</vt:lpstr>
      <vt:lpstr>GLOBE Mission Mosquito presents a series of mosquito tutorials</vt:lpstr>
      <vt:lpstr>Using the macro lens</vt:lpstr>
      <vt:lpstr>Using the macro lens</vt:lpstr>
      <vt:lpstr>Using the macro lens</vt:lpstr>
      <vt:lpstr>Using the macro lens</vt:lpstr>
      <vt:lpstr>Tips on using the 100x macro lens</vt:lpstr>
      <vt:lpstr>Recording your data using the macro lens</vt:lpstr>
      <vt:lpstr>PowerPoint Presentation</vt:lpstr>
      <vt:lpstr>Using the macro lens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GLOBE Mission Mosquito presents a series of mosquito tutorials</dc:title>
  <cp:lastModifiedBy>Cassie Soeffing</cp:lastModifiedBy>
  <cp:revision>39</cp:revision>
  <dcterms:modified xsi:type="dcterms:W3CDTF">2020-03-19T01:16:06Z</dcterms:modified>
</cp:coreProperties>
</file>