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3670" r:id="rId3"/>
    <p:sldMasterId id="2147483660" r:id="rId4"/>
  </p:sldMasterIdLst>
  <p:notesMasterIdLst>
    <p:notesMasterId r:id="rId37"/>
  </p:notesMasterIdLst>
  <p:sldIdLst>
    <p:sldId id="256" r:id="rId5"/>
    <p:sldId id="301" r:id="rId6"/>
    <p:sldId id="302" r:id="rId7"/>
    <p:sldId id="300" r:id="rId8"/>
    <p:sldId id="319" r:id="rId9"/>
    <p:sldId id="314" r:id="rId10"/>
    <p:sldId id="315" r:id="rId11"/>
    <p:sldId id="316" r:id="rId12"/>
    <p:sldId id="317" r:id="rId13"/>
    <p:sldId id="318" r:id="rId14"/>
    <p:sldId id="303" r:id="rId15"/>
    <p:sldId id="304" r:id="rId16"/>
    <p:sldId id="305" r:id="rId17"/>
    <p:sldId id="306" r:id="rId18"/>
    <p:sldId id="307" r:id="rId19"/>
    <p:sldId id="308" r:id="rId20"/>
    <p:sldId id="309" r:id="rId21"/>
    <p:sldId id="310" r:id="rId22"/>
    <p:sldId id="311" r:id="rId23"/>
    <p:sldId id="312" r:id="rId24"/>
    <p:sldId id="298" r:id="rId25"/>
    <p:sldId id="257" r:id="rId26"/>
    <p:sldId id="258" r:id="rId27"/>
    <p:sldId id="260" r:id="rId28"/>
    <p:sldId id="268" r:id="rId29"/>
    <p:sldId id="261" r:id="rId30"/>
    <p:sldId id="262" r:id="rId31"/>
    <p:sldId id="263" r:id="rId32"/>
    <p:sldId id="264" r:id="rId33"/>
    <p:sldId id="265" r:id="rId34"/>
    <p:sldId id="299" r:id="rId35"/>
    <p:sldId id="285"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050" autoAdjust="0"/>
    <p:restoredTop sz="94607" autoAdjust="0"/>
  </p:normalViewPr>
  <p:slideViewPr>
    <p:cSldViewPr snapToGrid="0" snapToObjects="1" showGuides="1">
      <p:cViewPr varScale="1">
        <p:scale>
          <a:sx n="124" d="100"/>
          <a:sy n="124" d="100"/>
        </p:scale>
        <p:origin x="1152"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EE258-1535-A84F-B94D-F437F8C3F825}" type="datetimeFigureOut">
              <a:rPr lang="en-US" smtClean="0"/>
              <a:t>6/12/19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9FA1F9-CAD7-654A-92A6-E34191B2FF3A}" type="slidenum">
              <a:rPr lang="en-US" smtClean="0"/>
              <a:t>‹#›</a:t>
            </a:fld>
            <a:endParaRPr lang="en-US"/>
          </a:p>
        </p:txBody>
      </p:sp>
    </p:spTree>
    <p:extLst>
      <p:ext uri="{BB962C8B-B14F-4D97-AF65-F5344CB8AC3E}">
        <p14:creationId xmlns:p14="http://schemas.microsoft.com/office/powerpoint/2010/main" val="79062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9FA1F9-CAD7-654A-92A6-E34191B2FF3A}" type="slidenum">
              <a:rPr lang="en-US" smtClean="0"/>
              <a:t>12</a:t>
            </a:fld>
            <a:endParaRPr lang="en-US"/>
          </a:p>
        </p:txBody>
      </p:sp>
    </p:spTree>
    <p:extLst>
      <p:ext uri="{BB962C8B-B14F-4D97-AF65-F5344CB8AC3E}">
        <p14:creationId xmlns:p14="http://schemas.microsoft.com/office/powerpoint/2010/main" val="131402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FA1F9-CAD7-654A-92A6-E34191B2FF3A}" type="slidenum">
              <a:rPr lang="en-US" smtClean="0"/>
              <a:t>23</a:t>
            </a:fld>
            <a:endParaRPr lang="en-US"/>
          </a:p>
        </p:txBody>
      </p:sp>
    </p:spTree>
    <p:extLst>
      <p:ext uri="{BB962C8B-B14F-4D97-AF65-F5344CB8AC3E}">
        <p14:creationId xmlns:p14="http://schemas.microsoft.com/office/powerpoint/2010/main" val="800557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9FA1F9-CAD7-654A-92A6-E34191B2FF3A}" type="slidenum">
              <a:rPr lang="en-US" smtClean="0"/>
              <a:t>30</a:t>
            </a:fld>
            <a:endParaRPr lang="en-US"/>
          </a:p>
        </p:txBody>
      </p:sp>
    </p:spTree>
    <p:extLst>
      <p:ext uri="{BB962C8B-B14F-4D97-AF65-F5344CB8AC3E}">
        <p14:creationId xmlns:p14="http://schemas.microsoft.com/office/powerpoint/2010/main" val="17932258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A0CD87C-F818-5041-A0F4-93C7B42EC97F}"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69625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BC92A-AEC4-A047-817E-4CDE1175D34C}"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3132453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BC92A-AEC4-A047-817E-4CDE1175D34C}" type="datetimeFigureOut">
              <a:rPr lang="en-US" smtClean="0"/>
              <a:t>6/12/19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11972521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BC92A-AEC4-A047-817E-4CDE1175D34C}" type="datetimeFigureOut">
              <a:rPr lang="en-US" smtClean="0"/>
              <a:t>6/12/19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408964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BC92A-AEC4-A047-817E-4CDE1175D34C}" type="datetimeFigureOut">
              <a:rPr lang="en-US" smtClean="0"/>
              <a:t>6/12/19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56187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BC92A-AEC4-A047-817E-4CDE1175D34C}"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4828439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BC92A-AEC4-A047-817E-4CDE1175D34C}" type="datetimeFigureOut">
              <a:rPr lang="en-US" smtClean="0"/>
              <a:t>6/12/19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754090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CD87C-F818-5041-A0F4-93C7B42EC97F}"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5139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0CD87C-F818-5041-A0F4-93C7B42EC97F}"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7885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B58F30-4F03-1343-BBC0-6983C3E285B8}" type="datetimeFigureOut">
              <a:rPr lang="en-US" smtClean="0"/>
              <a:t>6/12/19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A9B7EB-B4E7-9642-95FE-78BB2F0BE4EB}" type="slidenum">
              <a:rPr lang="en-US" smtClean="0"/>
              <a:t>‹#›</a:t>
            </a:fld>
            <a:endParaRPr lang="en-US"/>
          </a:p>
        </p:txBody>
      </p:sp>
      <p:sp>
        <p:nvSpPr>
          <p:cNvPr id="6" name="Title 1"/>
          <p:cNvSpPr>
            <a:spLocks noGrp="1"/>
          </p:cNvSpPr>
          <p:nvPr>
            <p:ph type="ctrTitle"/>
          </p:nvPr>
        </p:nvSpPr>
        <p:spPr>
          <a:xfrm>
            <a:off x="3210174" y="1395412"/>
            <a:ext cx="5248025" cy="1470025"/>
          </a:xfrm>
          <a:prstGeom prst="rect">
            <a:avLst/>
          </a:prstGeom>
        </p:spPr>
        <p:txBody>
          <a:bodyPr/>
          <a:lstStyle/>
          <a:p>
            <a:r>
              <a:rPr lang="en-US"/>
              <a:t>Click to edit Master title style</a:t>
            </a:r>
          </a:p>
        </p:txBody>
      </p:sp>
      <p:sp>
        <p:nvSpPr>
          <p:cNvPr id="8" name="Subtitle 2"/>
          <p:cNvSpPr>
            <a:spLocks noGrp="1"/>
          </p:cNvSpPr>
          <p:nvPr>
            <p:ph type="subTitle" idx="1"/>
          </p:nvPr>
        </p:nvSpPr>
        <p:spPr>
          <a:xfrm>
            <a:off x="3450496" y="3151187"/>
            <a:ext cx="4321903"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9536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B58F30-4F03-1343-BBC0-6983C3E285B8}" type="datetimeFigureOut">
              <a:rPr lang="en-US" smtClean="0"/>
              <a:t>6/12/19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A9B7EB-B4E7-9642-95FE-78BB2F0BE4EB}" type="slidenum">
              <a:rPr lang="en-US" smtClean="0"/>
              <a:t>‹#›</a:t>
            </a:fld>
            <a:endParaRPr lang="en-US"/>
          </a:p>
        </p:txBody>
      </p:sp>
      <p:sp>
        <p:nvSpPr>
          <p:cNvPr id="8" name="Text Placeholder 2"/>
          <p:cNvSpPr>
            <a:spLocks noGrp="1"/>
          </p:cNvSpPr>
          <p:nvPr>
            <p:ph idx="1" hasCustomPrompt="1"/>
          </p:nvPr>
        </p:nvSpPr>
        <p:spPr>
          <a:xfrm>
            <a:off x="3124200" y="1038630"/>
            <a:ext cx="5562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48860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F56DA5E-1310-0649-87A8-33FC504AB03D}"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BE53D3-D3AB-494D-92C6-F26B4DB8C395}" type="slidenum">
              <a:rPr lang="en-US" smtClean="0"/>
              <a:t>‹#›</a:t>
            </a:fld>
            <a:endParaRPr lang="en-US"/>
          </a:p>
        </p:txBody>
      </p:sp>
      <p:sp>
        <p:nvSpPr>
          <p:cNvPr id="8" name="Text Placeholder 2"/>
          <p:cNvSpPr>
            <a:spLocks noGrp="1"/>
          </p:cNvSpPr>
          <p:nvPr>
            <p:ph idx="1" hasCustomPrompt="1"/>
          </p:nvPr>
        </p:nvSpPr>
        <p:spPr>
          <a:xfrm>
            <a:off x="4409580" y="1011210"/>
            <a:ext cx="4277220" cy="5114953"/>
          </a:xfrm>
          <a:prstGeom prst="rect">
            <a:avLst/>
          </a:prstGeom>
        </p:spPr>
        <p:txBody>
          <a:bodyPr vert="horz" lIns="91440" tIns="45720" rIns="91440" bIns="45720" rtlCol="0">
            <a:normAutofit/>
          </a:bodyPr>
          <a:lstStyle/>
          <a:p>
            <a:pPr lvl="0"/>
            <a:r>
              <a:rPr lang="en-US" dirty="0"/>
              <a:t>Click to edit text</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kumimoji="0" lang="en-US" sz="2800" b="0" i="0" u="none" strike="noStrike" kern="1200" cap="none" spc="0" normalizeH="0" baseline="0" noProof="0" dirty="0">
                <a:ln>
                  <a:noFill/>
                </a:ln>
                <a:solidFill>
                  <a:prstClr val="black"/>
                </a:solidFill>
                <a:effectLst/>
                <a:uLnTx/>
                <a:uFillTx/>
                <a:latin typeface="Calibri"/>
                <a:ea typeface="+mn-ea"/>
                <a:cs typeface="+mn-cs"/>
              </a:rPr>
              <a:t>Second level</a:t>
            </a:r>
          </a:p>
        </p:txBody>
      </p:sp>
    </p:spTree>
    <p:extLst>
      <p:ext uri="{BB962C8B-B14F-4D97-AF65-F5344CB8AC3E}">
        <p14:creationId xmlns:p14="http://schemas.microsoft.com/office/powerpoint/2010/main" val="2640845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BC92A-AEC4-A047-817E-4CDE1175D34C}"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236292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BC92A-AEC4-A047-817E-4CDE1175D34C}"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3993635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BC92A-AEC4-A047-817E-4CDE1175D34C}" type="datetimeFigureOut">
              <a:rPr lang="en-US" smtClean="0"/>
              <a:t>6/12/19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F57589-C8AD-BF4F-A5B7-149BBE4AE8AF}" type="slidenum">
              <a:rPr lang="en-US" smtClean="0"/>
              <a:t>‹#›</a:t>
            </a:fld>
            <a:endParaRPr lang="en-US"/>
          </a:p>
        </p:txBody>
      </p:sp>
    </p:spTree>
    <p:extLst>
      <p:ext uri="{BB962C8B-B14F-4D97-AF65-F5344CB8AC3E}">
        <p14:creationId xmlns:p14="http://schemas.microsoft.com/office/powerpoint/2010/main" val="22294097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tiff"/><Relationship Id="rId5" Type="http://schemas.openxmlformats.org/officeDocument/2006/relationships/image" Target="../media/image1.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6.xml"/><Relationship Id="rId5" Type="http://schemas.openxmlformats.org/officeDocument/2006/relationships/image" Target="../media/image2.tiff"/><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2.tiff"/><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1.png"/><Relationship Id="rId5" Type="http://schemas.openxmlformats.org/officeDocument/2006/relationships/slideLayout" Target="../slideLayouts/slideLayout11.xml"/><Relationship Id="rId10" Type="http://schemas.openxmlformats.org/officeDocument/2006/relationships/theme" Target="../theme/theme4.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35000">
              <a:schemeClr val="accent1">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CD87C-F818-5041-A0F4-93C7B42EC97F}" type="datetimeFigureOut">
              <a:rPr lang="en-US" smtClean="0"/>
              <a:t>6/12/19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9D095-A048-5449-B0A1-D2779121EB63}" type="slidenum">
              <a:rPr lang="en-US" smtClean="0"/>
              <a:t>‹#›</a:t>
            </a:fld>
            <a:endParaRPr lang="en-US"/>
          </a:p>
        </p:txBody>
      </p:sp>
      <p:pic>
        <p:nvPicPr>
          <p:cNvPr id="7" name="Picture 6" descr="GLOBE_logoOfficial-_Blu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08362" y="152118"/>
            <a:ext cx="2732047" cy="457200"/>
          </a:xfrm>
          <a:prstGeom prst="rect">
            <a:avLst/>
          </a:prstGeom>
        </p:spPr>
      </p:pic>
      <p:pic>
        <p:nvPicPr>
          <p:cNvPr id="8" name="Picture 7"/>
          <p:cNvPicPr/>
          <p:nvPr userDrawn="1"/>
        </p:nvPicPr>
        <p:blipFill>
          <a:blip r:embed="rId6" cstate="screen">
            <a:extLst>
              <a:ext uri="{28A0092B-C50C-407E-A947-70E740481C1C}">
                <a14:useLocalDpi xmlns:a14="http://schemas.microsoft.com/office/drawing/2010/main"/>
              </a:ext>
            </a:extLst>
          </a:blip>
          <a:stretch>
            <a:fillRect/>
          </a:stretch>
        </p:blipFill>
        <p:spPr>
          <a:xfrm>
            <a:off x="1846267" y="5854715"/>
            <a:ext cx="6238485" cy="822295"/>
          </a:xfrm>
          <a:prstGeom prst="rect">
            <a:avLst/>
          </a:prstGeom>
        </p:spPr>
      </p:pic>
    </p:spTree>
    <p:extLst>
      <p:ext uri="{BB962C8B-B14F-4D97-AF65-F5344CB8AC3E}">
        <p14:creationId xmlns:p14="http://schemas.microsoft.com/office/powerpoint/2010/main" val="1152524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20000"/>
                <a:lumOff val="80000"/>
              </a:schemeClr>
            </a:gs>
            <a:gs pos="35000">
              <a:schemeClr val="accent1">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B58F30-4F03-1343-BBC0-6983C3E285B8}" type="datetimeFigureOut">
              <a:rPr lang="en-US" smtClean="0"/>
              <a:t>6/12/19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9B7EB-B4E7-9642-95FE-78BB2F0BE4EB}" type="slidenum">
              <a:rPr lang="en-US" smtClean="0"/>
              <a:t>‹#›</a:t>
            </a:fld>
            <a:endParaRPr lang="en-US"/>
          </a:p>
        </p:txBody>
      </p:sp>
      <p:pic>
        <p:nvPicPr>
          <p:cNvPr id="8" name="Picture 7" descr="left_globe.png"/>
          <p:cNvPicPr>
            <a:picLocks noChangeAspect="1"/>
          </p:cNvPicPr>
          <p:nvPr userDrawn="1"/>
        </p:nvPicPr>
        <p:blipFill>
          <a:blip r:embed="rId4"/>
          <a:stretch>
            <a:fillRect/>
          </a:stretch>
        </p:blipFill>
        <p:spPr>
          <a:xfrm>
            <a:off x="120659" y="539972"/>
            <a:ext cx="2724839" cy="5201965"/>
          </a:xfrm>
          <a:prstGeom prst="rect">
            <a:avLst/>
          </a:prstGeom>
        </p:spPr>
      </p:pic>
      <p:pic>
        <p:nvPicPr>
          <p:cNvPr id="9" name="Picture 8" descr="GLOBE_logoOfficial-_Blu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3208362" y="152118"/>
            <a:ext cx="2732047" cy="457200"/>
          </a:xfrm>
          <a:prstGeom prst="rect">
            <a:avLst/>
          </a:prstGeom>
        </p:spPr>
      </p:pic>
      <p:pic>
        <p:nvPicPr>
          <p:cNvPr id="12" name="Picture 11"/>
          <p:cNvPicPr/>
          <p:nvPr userDrawn="1"/>
        </p:nvPicPr>
        <p:blipFill>
          <a:blip r:embed="rId6" cstate="screen">
            <a:extLst>
              <a:ext uri="{28A0092B-C50C-407E-A947-70E740481C1C}">
                <a14:useLocalDpi xmlns:a14="http://schemas.microsoft.com/office/drawing/2010/main"/>
              </a:ext>
            </a:extLst>
          </a:blip>
          <a:stretch>
            <a:fillRect/>
          </a:stretch>
        </p:blipFill>
        <p:spPr>
          <a:xfrm>
            <a:off x="1846267" y="5816615"/>
            <a:ext cx="6238485" cy="822295"/>
          </a:xfrm>
          <a:prstGeom prst="rect">
            <a:avLst/>
          </a:prstGeom>
        </p:spPr>
      </p:pic>
    </p:spTree>
    <p:extLst>
      <p:ext uri="{BB962C8B-B14F-4D97-AF65-F5344CB8AC3E}">
        <p14:creationId xmlns:p14="http://schemas.microsoft.com/office/powerpoint/2010/main" val="809248392"/>
      </p:ext>
    </p:extLst>
  </p:cSld>
  <p:clrMap bg1="lt1" tx1="dk1" bg2="lt2" tx2="dk2" accent1="accent1" accent2="accent2" accent3="accent3" accent4="accent4" accent5="accent5" accent6="accent6" hlink="hlink" folHlink="folHlink"/>
  <p:sldLayoutIdLst>
    <p:sldLayoutId id="2147483688" r:id="rId1"/>
    <p:sldLayoutId id="214748368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20000"/>
                <a:lumOff val="80000"/>
              </a:schemeClr>
            </a:gs>
            <a:gs pos="35000">
              <a:schemeClr val="accent1">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56DA5E-1310-0649-87A8-33FC504AB03D}" type="datetimeFigureOut">
              <a:rPr lang="en-US" smtClean="0"/>
              <a:t>6/12/19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BE53D3-D3AB-494D-92C6-F26B4DB8C395}" type="slidenum">
              <a:rPr lang="en-US" smtClean="0"/>
              <a:t>‹#›</a:t>
            </a:fld>
            <a:endParaRPr lang="en-US"/>
          </a:p>
        </p:txBody>
      </p:sp>
      <p:pic>
        <p:nvPicPr>
          <p:cNvPr id="7"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25436" y="1281112"/>
            <a:ext cx="3944739" cy="3910496"/>
          </a:xfrm>
          <a:prstGeom prst="rect">
            <a:avLst/>
          </a:prstGeom>
          <a:noFill/>
          <a:ln w="9525">
            <a:noFill/>
            <a:miter lim="800000"/>
            <a:headEnd/>
            <a:tailEnd/>
          </a:ln>
          <a:effectLst/>
        </p:spPr>
      </p:pic>
      <p:pic>
        <p:nvPicPr>
          <p:cNvPr id="10" name="Picture 9" descr="GLOBE_logoOfficial-_Blu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08362" y="152118"/>
            <a:ext cx="2732047" cy="457200"/>
          </a:xfrm>
          <a:prstGeom prst="rect">
            <a:avLst/>
          </a:prstGeom>
        </p:spPr>
      </p:pic>
      <p:pic>
        <p:nvPicPr>
          <p:cNvPr id="9" name="Picture 8"/>
          <p:cNvPicPr/>
          <p:nvPr userDrawn="1"/>
        </p:nvPicPr>
        <p:blipFill>
          <a:blip r:embed="rId5" cstate="screen">
            <a:extLst>
              <a:ext uri="{28A0092B-C50C-407E-A947-70E740481C1C}">
                <a14:useLocalDpi xmlns:a14="http://schemas.microsoft.com/office/drawing/2010/main"/>
              </a:ext>
            </a:extLst>
          </a:blip>
          <a:stretch>
            <a:fillRect/>
          </a:stretch>
        </p:blipFill>
        <p:spPr>
          <a:xfrm>
            <a:off x="1846267" y="5854715"/>
            <a:ext cx="6238485" cy="822295"/>
          </a:xfrm>
          <a:prstGeom prst="rect">
            <a:avLst/>
          </a:prstGeom>
        </p:spPr>
      </p:pic>
    </p:spTree>
    <p:extLst>
      <p:ext uri="{BB962C8B-B14F-4D97-AF65-F5344CB8AC3E}">
        <p14:creationId xmlns:p14="http://schemas.microsoft.com/office/powerpoint/2010/main" val="3206792353"/>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1">
                <a:lumMod val="20000"/>
                <a:lumOff val="80000"/>
              </a:schemeClr>
            </a:gs>
            <a:gs pos="35000">
              <a:schemeClr val="accent1">
                <a:lumMod val="0"/>
                <a:lumOff val="100000"/>
              </a:schemeClr>
            </a:gs>
            <a:gs pos="100000">
              <a:schemeClr val="bg1"/>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BC92A-AEC4-A047-817E-4CDE1175D34C}" type="datetimeFigureOut">
              <a:rPr lang="en-US" smtClean="0"/>
              <a:t>6/12/19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57589-C8AD-BF4F-A5B7-149BBE4AE8AF}" type="slidenum">
              <a:rPr lang="en-US" smtClean="0"/>
              <a:t>‹#›</a:t>
            </a:fld>
            <a:endParaRPr lang="en-US"/>
          </a:p>
        </p:txBody>
      </p:sp>
      <p:pic>
        <p:nvPicPr>
          <p:cNvPr id="7" name="Picture 6" descr="GLOBE_logoOfficial-_Blu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208362" y="152118"/>
            <a:ext cx="2732047" cy="457200"/>
          </a:xfrm>
          <a:prstGeom prst="rect">
            <a:avLst/>
          </a:prstGeom>
        </p:spPr>
      </p:pic>
      <p:pic>
        <p:nvPicPr>
          <p:cNvPr id="10" name="Picture 9"/>
          <p:cNvPicPr/>
          <p:nvPr userDrawn="1"/>
        </p:nvPicPr>
        <p:blipFill>
          <a:blip r:embed="rId12" cstate="screen">
            <a:extLst>
              <a:ext uri="{28A0092B-C50C-407E-A947-70E740481C1C}">
                <a14:useLocalDpi xmlns:a14="http://schemas.microsoft.com/office/drawing/2010/main"/>
              </a:ext>
            </a:extLst>
          </a:blip>
          <a:stretch>
            <a:fillRect/>
          </a:stretch>
        </p:blipFill>
        <p:spPr>
          <a:xfrm>
            <a:off x="1655767" y="5854715"/>
            <a:ext cx="6238485" cy="822295"/>
          </a:xfrm>
          <a:prstGeom prst="rect">
            <a:avLst/>
          </a:prstGeom>
        </p:spPr>
      </p:pic>
    </p:spTree>
    <p:extLst>
      <p:ext uri="{BB962C8B-B14F-4D97-AF65-F5344CB8AC3E}">
        <p14:creationId xmlns:p14="http://schemas.microsoft.com/office/powerpoint/2010/main" val="3301665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vernier.com/"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s1-XoBb_Oe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youtu.be/3f1PkboT5P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pasco.com/sparkvue/"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barfield@ucar.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23</a:t>
            </a:r>
            <a:r>
              <a:rPr lang="en-US" baseline="30000" dirty="0"/>
              <a:t>rd</a:t>
            </a:r>
            <a:r>
              <a:rPr lang="en-US" dirty="0"/>
              <a:t> GLOBE Annual Meeting Student Data Collection</a:t>
            </a:r>
          </a:p>
        </p:txBody>
      </p:sp>
      <p:sp>
        <p:nvSpPr>
          <p:cNvPr id="3" name="Subtitle 2"/>
          <p:cNvSpPr>
            <a:spLocks noGrp="1"/>
          </p:cNvSpPr>
          <p:nvPr>
            <p:ph type="subTitle" idx="1"/>
          </p:nvPr>
        </p:nvSpPr>
        <p:spPr/>
        <p:txBody>
          <a:bodyPr/>
          <a:lstStyle/>
          <a:p>
            <a:r>
              <a:rPr lang="en-US" dirty="0"/>
              <a:t>Amy Barfield</a:t>
            </a:r>
          </a:p>
        </p:txBody>
      </p:sp>
    </p:spTree>
    <p:extLst>
      <p:ext uri="{BB962C8B-B14F-4D97-AF65-F5344CB8AC3E}">
        <p14:creationId xmlns:p14="http://schemas.microsoft.com/office/powerpoint/2010/main" val="1007038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A7FF-0215-BB42-87AD-D40FAFC5F75D}"/>
              </a:ext>
            </a:extLst>
          </p:cNvPr>
          <p:cNvSpPr/>
          <p:nvPr/>
        </p:nvSpPr>
        <p:spPr>
          <a:xfrm>
            <a:off x="198304" y="672029"/>
            <a:ext cx="8824510" cy="5332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Google Shape;141;p24">
            <a:extLst>
              <a:ext uri="{FF2B5EF4-FFF2-40B4-BE49-F238E27FC236}">
                <a16:creationId xmlns:a16="http://schemas.microsoft.com/office/drawing/2014/main" id="{BBAD9189-29AE-EB4E-94FB-B9F3FDA5F155}"/>
              </a:ext>
            </a:extLst>
          </p:cNvPr>
          <p:cNvPicPr preferRelativeResize="0"/>
          <p:nvPr/>
        </p:nvPicPr>
        <p:blipFill>
          <a:blip r:embed="rId2">
            <a:alphaModFix/>
          </a:blip>
          <a:stretch>
            <a:fillRect/>
          </a:stretch>
        </p:blipFill>
        <p:spPr>
          <a:xfrm>
            <a:off x="3055665" y="304799"/>
            <a:ext cx="3027930" cy="6553201"/>
          </a:xfrm>
          <a:prstGeom prst="rect">
            <a:avLst/>
          </a:prstGeom>
          <a:noFill/>
          <a:ln>
            <a:noFill/>
          </a:ln>
        </p:spPr>
      </p:pic>
      <p:pic>
        <p:nvPicPr>
          <p:cNvPr id="5" name="Google Shape;142;p24">
            <a:extLst>
              <a:ext uri="{FF2B5EF4-FFF2-40B4-BE49-F238E27FC236}">
                <a16:creationId xmlns:a16="http://schemas.microsoft.com/office/drawing/2014/main" id="{7179E0C0-EA1F-A442-B788-8D1E4D95CC39}"/>
              </a:ext>
            </a:extLst>
          </p:cNvPr>
          <p:cNvPicPr preferRelativeResize="0"/>
          <p:nvPr/>
        </p:nvPicPr>
        <p:blipFill rotWithShape="1">
          <a:blip r:embed="rId3">
            <a:alphaModFix/>
          </a:blip>
          <a:srcRect/>
          <a:stretch/>
        </p:blipFill>
        <p:spPr>
          <a:xfrm>
            <a:off x="6116070" y="304799"/>
            <a:ext cx="3027930" cy="6553201"/>
          </a:xfrm>
          <a:prstGeom prst="rect">
            <a:avLst/>
          </a:prstGeom>
          <a:noFill/>
          <a:ln>
            <a:noFill/>
          </a:ln>
        </p:spPr>
      </p:pic>
      <p:pic>
        <p:nvPicPr>
          <p:cNvPr id="6" name="Google Shape;143;p24">
            <a:extLst>
              <a:ext uri="{FF2B5EF4-FFF2-40B4-BE49-F238E27FC236}">
                <a16:creationId xmlns:a16="http://schemas.microsoft.com/office/drawing/2014/main" id="{45FDFACE-E9C9-BF4F-8C12-30EB39443907}"/>
              </a:ext>
            </a:extLst>
          </p:cNvPr>
          <p:cNvPicPr preferRelativeResize="0"/>
          <p:nvPr/>
        </p:nvPicPr>
        <p:blipFill>
          <a:blip r:embed="rId4">
            <a:alphaModFix/>
          </a:blip>
          <a:stretch>
            <a:fillRect/>
          </a:stretch>
        </p:blipFill>
        <p:spPr>
          <a:xfrm>
            <a:off x="-5637" y="304799"/>
            <a:ext cx="3027926" cy="6553156"/>
          </a:xfrm>
          <a:prstGeom prst="rect">
            <a:avLst/>
          </a:prstGeom>
          <a:noFill/>
          <a:ln>
            <a:noFill/>
          </a:ln>
        </p:spPr>
      </p:pic>
      <p:sp>
        <p:nvSpPr>
          <p:cNvPr id="2" name="TextBox 1">
            <a:extLst>
              <a:ext uri="{FF2B5EF4-FFF2-40B4-BE49-F238E27FC236}">
                <a16:creationId xmlns:a16="http://schemas.microsoft.com/office/drawing/2014/main" id="{DBD10F39-95C0-0F4D-9195-A3B6127C103B}"/>
              </a:ext>
            </a:extLst>
          </p:cNvPr>
          <p:cNvSpPr txBox="1"/>
          <p:nvPr/>
        </p:nvSpPr>
        <p:spPr>
          <a:xfrm>
            <a:off x="3022289" y="0"/>
            <a:ext cx="3146695" cy="369332"/>
          </a:xfrm>
          <a:prstGeom prst="rect">
            <a:avLst/>
          </a:prstGeom>
          <a:noFill/>
        </p:spPr>
        <p:txBody>
          <a:bodyPr wrap="none" rtlCol="0">
            <a:spAutoFit/>
          </a:bodyPr>
          <a:lstStyle/>
          <a:p>
            <a:r>
              <a:rPr lang="en-US" dirty="0"/>
              <a:t>Screenshots from using the app</a:t>
            </a:r>
          </a:p>
        </p:txBody>
      </p:sp>
    </p:spTree>
    <p:extLst>
      <p:ext uri="{BB962C8B-B14F-4D97-AF65-F5344CB8AC3E}">
        <p14:creationId xmlns:p14="http://schemas.microsoft.com/office/powerpoint/2010/main" val="2399216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09CB5-8AB3-6846-81DC-0FE0ACD30828}"/>
              </a:ext>
            </a:extLst>
          </p:cNvPr>
          <p:cNvSpPr>
            <a:spLocks noGrp="1"/>
          </p:cNvSpPr>
          <p:nvPr>
            <p:ph type="title"/>
          </p:nvPr>
        </p:nvSpPr>
        <p:spPr>
          <a:xfrm>
            <a:off x="457200" y="506776"/>
            <a:ext cx="8229600" cy="910862"/>
          </a:xfrm>
        </p:spPr>
        <p:txBody>
          <a:bodyPr/>
          <a:lstStyle/>
          <a:p>
            <a:r>
              <a:rPr lang="en-US" dirty="0"/>
              <a:t>Water Health</a:t>
            </a:r>
          </a:p>
        </p:txBody>
      </p:sp>
      <p:sp>
        <p:nvSpPr>
          <p:cNvPr id="3" name="Content Placeholder 2">
            <a:extLst>
              <a:ext uri="{FF2B5EF4-FFF2-40B4-BE49-F238E27FC236}">
                <a16:creationId xmlns:a16="http://schemas.microsoft.com/office/drawing/2014/main" id="{A6AA34BB-00B0-BF42-B680-D90FE1D49B02}"/>
              </a:ext>
            </a:extLst>
          </p:cNvPr>
          <p:cNvSpPr>
            <a:spLocks noGrp="1"/>
          </p:cNvSpPr>
          <p:nvPr>
            <p:ph idx="1"/>
          </p:nvPr>
        </p:nvSpPr>
        <p:spPr/>
        <p:txBody>
          <a:bodyPr/>
          <a:lstStyle/>
          <a:p>
            <a:r>
              <a:rPr lang="en-US" dirty="0"/>
              <a:t>Hydrology Protocols:</a:t>
            </a:r>
          </a:p>
          <a:p>
            <a:r>
              <a:rPr lang="en-US" dirty="0"/>
              <a:t>In this investigation we will run various tests on the water to gauge the health of the water. We will also explore how these various variables relate to each other.</a:t>
            </a:r>
          </a:p>
          <a:p>
            <a:endParaRPr lang="en-US" dirty="0"/>
          </a:p>
        </p:txBody>
      </p:sp>
    </p:spTree>
    <p:extLst>
      <p:ext uri="{BB962C8B-B14F-4D97-AF65-F5344CB8AC3E}">
        <p14:creationId xmlns:p14="http://schemas.microsoft.com/office/powerpoint/2010/main" val="2100214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B5136-D4A8-1B45-A9BB-D77E9251EC2E}"/>
              </a:ext>
            </a:extLst>
          </p:cNvPr>
          <p:cNvSpPr>
            <a:spLocks noGrp="1"/>
          </p:cNvSpPr>
          <p:nvPr>
            <p:ph type="title"/>
          </p:nvPr>
        </p:nvSpPr>
        <p:spPr>
          <a:xfrm>
            <a:off x="457200" y="473724"/>
            <a:ext cx="8229600" cy="943913"/>
          </a:xfrm>
        </p:spPr>
        <p:txBody>
          <a:bodyPr/>
          <a:lstStyle/>
          <a:p>
            <a:r>
              <a:rPr lang="en-US" dirty="0"/>
              <a:t>Water Temperature</a:t>
            </a:r>
          </a:p>
        </p:txBody>
      </p:sp>
      <p:sp>
        <p:nvSpPr>
          <p:cNvPr id="3" name="Content Placeholder 2">
            <a:extLst>
              <a:ext uri="{FF2B5EF4-FFF2-40B4-BE49-F238E27FC236}">
                <a16:creationId xmlns:a16="http://schemas.microsoft.com/office/drawing/2014/main" id="{97696886-D7DA-4146-9EAA-1AA56B2DEDA2}"/>
              </a:ext>
            </a:extLst>
          </p:cNvPr>
          <p:cNvSpPr>
            <a:spLocks noGrp="1"/>
          </p:cNvSpPr>
          <p:nvPr>
            <p:ph idx="1"/>
          </p:nvPr>
        </p:nvSpPr>
        <p:spPr>
          <a:xfrm>
            <a:off x="457200" y="1324778"/>
            <a:ext cx="8229600" cy="4525963"/>
          </a:xfrm>
        </p:spPr>
        <p:txBody>
          <a:bodyPr/>
          <a:lstStyle/>
          <a:p>
            <a:r>
              <a:rPr lang="en-US" sz="1800" dirty="0"/>
              <a:t>Temperature- Using a Temperature Probe</a:t>
            </a:r>
          </a:p>
          <a:p>
            <a:r>
              <a:rPr lang="en-US" sz="1800" dirty="0"/>
              <a:t>Please refer to the user manual that comes with the probes for more complete and probe specific directions.</a:t>
            </a:r>
          </a:p>
          <a:p>
            <a:r>
              <a:rPr lang="en-US" sz="1800" dirty="0"/>
              <a:t>General Directions:</a:t>
            </a:r>
          </a:p>
          <a:p>
            <a:pPr marL="400050" lvl="1" indent="0">
              <a:buNone/>
            </a:pPr>
            <a:r>
              <a:rPr lang="en-US" sz="1800" dirty="0"/>
              <a:t>1. Put the metal end of the probe (not the plastic handle) into the sample water and keep it submerged until the reading stabilizes (stops changing).</a:t>
            </a:r>
          </a:p>
          <a:p>
            <a:pPr marL="400050" lvl="1" indent="0">
              <a:buNone/>
            </a:pPr>
            <a:r>
              <a:rPr lang="en-US" sz="1800" dirty="0"/>
              <a:t>2. Read the temperature on the meter without removing the probe from the water.</a:t>
            </a:r>
          </a:p>
          <a:p>
            <a:pPr marL="400050" lvl="1" indent="0">
              <a:buNone/>
            </a:pPr>
            <a:r>
              <a:rPr lang="en-US" sz="1800" dirty="0"/>
              <a:t>3. Record the temperature in your student journal.</a:t>
            </a:r>
          </a:p>
          <a:p>
            <a:pPr marL="400050" lvl="1" indent="0">
              <a:buNone/>
            </a:pPr>
            <a:r>
              <a:rPr lang="en-US" sz="1800" dirty="0"/>
              <a:t>4. Have two other students repeat the measurement with new water samples.</a:t>
            </a:r>
          </a:p>
          <a:p>
            <a:pPr marL="400050" lvl="1" indent="0">
              <a:buNone/>
            </a:pPr>
            <a:r>
              <a:rPr lang="en-US" sz="1800" dirty="0"/>
              <a:t>5. Calculate the average of the three measurements.</a:t>
            </a:r>
          </a:p>
          <a:p>
            <a:pPr marL="400050" lvl="1" indent="0">
              <a:buNone/>
            </a:pPr>
            <a:r>
              <a:rPr lang="en-US" sz="1800" dirty="0"/>
              <a:t>6. All temperatures should be within 1.0˚C of the average. If they are not, repeat the measurement.</a:t>
            </a:r>
          </a:p>
          <a:p>
            <a:pPr marL="400050" lvl="1" indent="0">
              <a:buNone/>
            </a:pPr>
            <a:r>
              <a:rPr lang="en-US" sz="1800" dirty="0"/>
              <a:t>8. Rinse the electrode with distilled water and blot dry.</a:t>
            </a:r>
          </a:p>
          <a:p>
            <a:endParaRPr lang="en-US" sz="1800" dirty="0"/>
          </a:p>
        </p:txBody>
      </p:sp>
    </p:spTree>
    <p:extLst>
      <p:ext uri="{BB962C8B-B14F-4D97-AF65-F5344CB8AC3E}">
        <p14:creationId xmlns:p14="http://schemas.microsoft.com/office/powerpoint/2010/main" val="2854111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200B4-1FB2-D045-B6F5-359862CC094D}"/>
              </a:ext>
            </a:extLst>
          </p:cNvPr>
          <p:cNvSpPr>
            <a:spLocks noGrp="1"/>
          </p:cNvSpPr>
          <p:nvPr>
            <p:ph type="title"/>
          </p:nvPr>
        </p:nvSpPr>
        <p:spPr>
          <a:xfrm>
            <a:off x="457200" y="517792"/>
            <a:ext cx="8229600" cy="899845"/>
          </a:xfrm>
        </p:spPr>
        <p:txBody>
          <a:bodyPr/>
          <a:lstStyle/>
          <a:p>
            <a:r>
              <a:rPr lang="en-US" dirty="0"/>
              <a:t>Temperature</a:t>
            </a:r>
          </a:p>
        </p:txBody>
      </p:sp>
      <p:pic>
        <p:nvPicPr>
          <p:cNvPr id="5" name="Content Placeholder 4">
            <a:extLst>
              <a:ext uri="{FF2B5EF4-FFF2-40B4-BE49-F238E27FC236}">
                <a16:creationId xmlns:a16="http://schemas.microsoft.com/office/drawing/2014/main" id="{9ADF8F5B-2714-7241-B0A1-A6423DD48D15}"/>
              </a:ext>
            </a:extLst>
          </p:cNvPr>
          <p:cNvPicPr>
            <a:picLocks noGrp="1" noChangeAspect="1"/>
          </p:cNvPicPr>
          <p:nvPr>
            <p:ph idx="1"/>
          </p:nvPr>
        </p:nvPicPr>
        <p:blipFill>
          <a:blip r:embed="rId2"/>
          <a:stretch>
            <a:fillRect/>
          </a:stretch>
        </p:blipFill>
        <p:spPr>
          <a:xfrm>
            <a:off x="457200" y="1145754"/>
            <a:ext cx="5418808" cy="4538950"/>
          </a:xfrm>
        </p:spPr>
      </p:pic>
      <p:pic>
        <p:nvPicPr>
          <p:cNvPr id="7" name="Picture 6">
            <a:extLst>
              <a:ext uri="{FF2B5EF4-FFF2-40B4-BE49-F238E27FC236}">
                <a16:creationId xmlns:a16="http://schemas.microsoft.com/office/drawing/2014/main" id="{3AE6C60C-BAC9-4544-AD5A-F6500D80AB20}"/>
              </a:ext>
            </a:extLst>
          </p:cNvPr>
          <p:cNvPicPr>
            <a:picLocks noChangeAspect="1"/>
          </p:cNvPicPr>
          <p:nvPr/>
        </p:nvPicPr>
        <p:blipFill>
          <a:blip r:embed="rId3"/>
          <a:stretch>
            <a:fillRect/>
          </a:stretch>
        </p:blipFill>
        <p:spPr>
          <a:xfrm>
            <a:off x="6110919" y="1697975"/>
            <a:ext cx="2575881" cy="3434508"/>
          </a:xfrm>
          <a:prstGeom prst="rect">
            <a:avLst/>
          </a:prstGeom>
        </p:spPr>
      </p:pic>
      <p:sp>
        <p:nvSpPr>
          <p:cNvPr id="8" name="TextBox 7">
            <a:extLst>
              <a:ext uri="{FF2B5EF4-FFF2-40B4-BE49-F238E27FC236}">
                <a16:creationId xmlns:a16="http://schemas.microsoft.com/office/drawing/2014/main" id="{E9C0241E-D8E7-BB43-8E86-ED6032CDE096}"/>
              </a:ext>
            </a:extLst>
          </p:cNvPr>
          <p:cNvSpPr txBox="1"/>
          <p:nvPr/>
        </p:nvSpPr>
        <p:spPr>
          <a:xfrm>
            <a:off x="1266940" y="5684704"/>
            <a:ext cx="3305060" cy="369332"/>
          </a:xfrm>
          <a:prstGeom prst="rect">
            <a:avLst/>
          </a:prstGeom>
          <a:noFill/>
        </p:spPr>
        <p:txBody>
          <a:bodyPr wrap="square" rtlCol="0">
            <a:spAutoFit/>
          </a:bodyPr>
          <a:lstStyle/>
          <a:p>
            <a:r>
              <a:rPr lang="en-US" dirty="0"/>
              <a:t>Fish temperature tolerances</a:t>
            </a:r>
          </a:p>
        </p:txBody>
      </p:sp>
      <p:sp>
        <p:nvSpPr>
          <p:cNvPr id="9" name="TextBox 8">
            <a:extLst>
              <a:ext uri="{FF2B5EF4-FFF2-40B4-BE49-F238E27FC236}">
                <a16:creationId xmlns:a16="http://schemas.microsoft.com/office/drawing/2014/main" id="{B283FF2D-40F8-9942-875C-7783CC4178AA}"/>
              </a:ext>
            </a:extLst>
          </p:cNvPr>
          <p:cNvSpPr txBox="1"/>
          <p:nvPr/>
        </p:nvSpPr>
        <p:spPr>
          <a:xfrm>
            <a:off x="6010734" y="5228155"/>
            <a:ext cx="2776250" cy="369332"/>
          </a:xfrm>
          <a:prstGeom prst="rect">
            <a:avLst/>
          </a:prstGeom>
          <a:noFill/>
        </p:spPr>
        <p:txBody>
          <a:bodyPr wrap="square" rtlCol="0">
            <a:spAutoFit/>
          </a:bodyPr>
          <a:lstStyle/>
          <a:p>
            <a:r>
              <a:rPr lang="en-US" dirty="0"/>
              <a:t>Using a temperature probe</a:t>
            </a:r>
          </a:p>
        </p:txBody>
      </p:sp>
    </p:spTree>
    <p:extLst>
      <p:ext uri="{BB962C8B-B14F-4D97-AF65-F5344CB8AC3E}">
        <p14:creationId xmlns:p14="http://schemas.microsoft.com/office/powerpoint/2010/main" val="3931309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084BC-5C61-C240-9CDE-1BC0AD5149D5}"/>
              </a:ext>
            </a:extLst>
          </p:cNvPr>
          <p:cNvSpPr>
            <a:spLocks noGrp="1"/>
          </p:cNvSpPr>
          <p:nvPr>
            <p:ph type="title"/>
          </p:nvPr>
        </p:nvSpPr>
        <p:spPr>
          <a:xfrm>
            <a:off x="457200" y="561860"/>
            <a:ext cx="8229600" cy="855778"/>
          </a:xfrm>
        </p:spPr>
        <p:txBody>
          <a:bodyPr/>
          <a:lstStyle/>
          <a:p>
            <a:r>
              <a:rPr lang="en-US" dirty="0"/>
              <a:t>Dissolved Oxygen</a:t>
            </a:r>
          </a:p>
        </p:txBody>
      </p:sp>
      <p:sp>
        <p:nvSpPr>
          <p:cNvPr id="3" name="Content Placeholder 2">
            <a:extLst>
              <a:ext uri="{FF2B5EF4-FFF2-40B4-BE49-F238E27FC236}">
                <a16:creationId xmlns:a16="http://schemas.microsoft.com/office/drawing/2014/main" id="{0214679C-82CF-C442-B8CF-5EFFB3DEE7E7}"/>
              </a:ext>
            </a:extLst>
          </p:cNvPr>
          <p:cNvSpPr>
            <a:spLocks noGrp="1"/>
          </p:cNvSpPr>
          <p:nvPr>
            <p:ph idx="1"/>
          </p:nvPr>
        </p:nvSpPr>
        <p:spPr/>
        <p:txBody>
          <a:bodyPr/>
          <a:lstStyle/>
          <a:p>
            <a:r>
              <a:rPr lang="en-US" sz="1800" dirty="0"/>
              <a:t>Dissolved Oxygen (DO)- Using a Probe</a:t>
            </a:r>
          </a:p>
          <a:p>
            <a:r>
              <a:rPr lang="en-US" sz="1800" dirty="0"/>
              <a:t>Please refer to the user manual that comes with the probes for more complete and probe specific directions.</a:t>
            </a:r>
          </a:p>
          <a:p>
            <a:r>
              <a:rPr lang="en-US" sz="1800" dirty="0"/>
              <a:t>General Directions:</a:t>
            </a:r>
          </a:p>
          <a:p>
            <a:pPr marL="400050" lvl="1" indent="0">
              <a:buNone/>
            </a:pPr>
            <a:r>
              <a:rPr lang="en-US" sz="1800" dirty="0"/>
              <a:t>1. Lower the tip of the probe into the sampling water and slowly move it back and forth. If you are measuring flowing water, you can just hold the probe in place.</a:t>
            </a:r>
          </a:p>
          <a:p>
            <a:pPr marL="400050" lvl="1" indent="0">
              <a:buNone/>
            </a:pPr>
            <a:r>
              <a:rPr lang="en-US" sz="1800" dirty="0"/>
              <a:t>2. When reading has stabilized, record the dissolved oxygen value in your journal.</a:t>
            </a:r>
          </a:p>
          <a:p>
            <a:pPr marL="400050" lvl="1" indent="0">
              <a:buNone/>
            </a:pPr>
            <a:r>
              <a:rPr lang="en-US" sz="1800" dirty="0"/>
              <a:t>3. Repeat the readings two more times and record the dissolved oxygen.</a:t>
            </a:r>
          </a:p>
          <a:p>
            <a:pPr marL="400050" lvl="1" indent="0">
              <a:buNone/>
            </a:pPr>
            <a:r>
              <a:rPr lang="en-US" sz="1800" dirty="0"/>
              <a:t>4. Check to make sure that the three readings are within 0.2mg/L of one another. If they are not, continue taking readings until the last three are within 0.2mg/L of one another.</a:t>
            </a:r>
          </a:p>
          <a:p>
            <a:pPr marL="400050" lvl="1" indent="0">
              <a:buNone/>
            </a:pPr>
            <a:r>
              <a:rPr lang="en-US" sz="1800" dirty="0"/>
              <a:t>5. Calculate the average of the three measurements.</a:t>
            </a:r>
          </a:p>
          <a:p>
            <a:pPr marL="400050" lvl="1" indent="0">
              <a:buNone/>
            </a:pPr>
            <a:r>
              <a:rPr lang="en-US" sz="1800" dirty="0"/>
              <a:t>6. Rinse the electrode with distilled water and blot dry.</a:t>
            </a:r>
          </a:p>
          <a:p>
            <a:endParaRPr lang="en-US" sz="1800" dirty="0"/>
          </a:p>
        </p:txBody>
      </p:sp>
    </p:spTree>
    <p:extLst>
      <p:ext uri="{BB962C8B-B14F-4D97-AF65-F5344CB8AC3E}">
        <p14:creationId xmlns:p14="http://schemas.microsoft.com/office/powerpoint/2010/main" val="89014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54E1-CAE1-4346-B1B2-E42D009617AD}"/>
              </a:ext>
            </a:extLst>
          </p:cNvPr>
          <p:cNvSpPr>
            <a:spLocks noGrp="1"/>
          </p:cNvSpPr>
          <p:nvPr>
            <p:ph type="title"/>
          </p:nvPr>
        </p:nvSpPr>
        <p:spPr>
          <a:xfrm>
            <a:off x="457200" y="484742"/>
            <a:ext cx="8229600" cy="932896"/>
          </a:xfrm>
        </p:spPr>
        <p:txBody>
          <a:bodyPr/>
          <a:lstStyle/>
          <a:p>
            <a:r>
              <a:rPr lang="en-US" dirty="0"/>
              <a:t>DO</a:t>
            </a:r>
          </a:p>
        </p:txBody>
      </p:sp>
      <p:pic>
        <p:nvPicPr>
          <p:cNvPr id="4" name="Content Placeholder 3">
            <a:extLst>
              <a:ext uri="{FF2B5EF4-FFF2-40B4-BE49-F238E27FC236}">
                <a16:creationId xmlns:a16="http://schemas.microsoft.com/office/drawing/2014/main" id="{B0B77B38-A1C3-2C4D-93B5-668B2EB5B151}"/>
              </a:ext>
            </a:extLst>
          </p:cNvPr>
          <p:cNvPicPr>
            <a:picLocks noGrp="1" noChangeAspect="1"/>
          </p:cNvPicPr>
          <p:nvPr>
            <p:ph idx="1"/>
          </p:nvPr>
        </p:nvPicPr>
        <p:blipFill>
          <a:blip r:embed="rId2"/>
          <a:stretch>
            <a:fillRect/>
          </a:stretch>
        </p:blipFill>
        <p:spPr>
          <a:xfrm>
            <a:off x="457200" y="1274417"/>
            <a:ext cx="5157368" cy="3969611"/>
          </a:xfrm>
          <a:prstGeom prst="rect">
            <a:avLst/>
          </a:prstGeom>
        </p:spPr>
      </p:pic>
      <p:sp>
        <p:nvSpPr>
          <p:cNvPr id="5" name="TextBox 4">
            <a:extLst>
              <a:ext uri="{FF2B5EF4-FFF2-40B4-BE49-F238E27FC236}">
                <a16:creationId xmlns:a16="http://schemas.microsoft.com/office/drawing/2014/main" id="{D00C24BC-3FC0-F049-9501-C7A39A28DDB0}"/>
              </a:ext>
            </a:extLst>
          </p:cNvPr>
          <p:cNvSpPr txBox="1"/>
          <p:nvPr/>
        </p:nvSpPr>
        <p:spPr>
          <a:xfrm>
            <a:off x="1333041" y="5365214"/>
            <a:ext cx="2743200" cy="369332"/>
          </a:xfrm>
          <a:prstGeom prst="rect">
            <a:avLst/>
          </a:prstGeom>
          <a:noFill/>
        </p:spPr>
        <p:txBody>
          <a:bodyPr wrap="square" rtlCol="0">
            <a:spAutoFit/>
          </a:bodyPr>
          <a:lstStyle/>
          <a:p>
            <a:r>
              <a:rPr lang="en-US" dirty="0"/>
              <a:t>Fish tolerances for DO</a:t>
            </a:r>
          </a:p>
        </p:txBody>
      </p:sp>
      <p:pic>
        <p:nvPicPr>
          <p:cNvPr id="9" name="Picture 8">
            <a:extLst>
              <a:ext uri="{FF2B5EF4-FFF2-40B4-BE49-F238E27FC236}">
                <a16:creationId xmlns:a16="http://schemas.microsoft.com/office/drawing/2014/main" id="{DAB261E3-516A-294A-B3A3-291832FB3A2E}"/>
              </a:ext>
            </a:extLst>
          </p:cNvPr>
          <p:cNvPicPr>
            <a:picLocks noChangeAspect="1"/>
          </p:cNvPicPr>
          <p:nvPr/>
        </p:nvPicPr>
        <p:blipFill>
          <a:blip r:embed="rId3"/>
          <a:stretch>
            <a:fillRect/>
          </a:stretch>
        </p:blipFill>
        <p:spPr>
          <a:xfrm>
            <a:off x="5878015" y="556484"/>
            <a:ext cx="2808785" cy="4993396"/>
          </a:xfrm>
          <a:prstGeom prst="rect">
            <a:avLst/>
          </a:prstGeom>
        </p:spPr>
      </p:pic>
      <p:sp>
        <p:nvSpPr>
          <p:cNvPr id="10" name="TextBox 9">
            <a:extLst>
              <a:ext uri="{FF2B5EF4-FFF2-40B4-BE49-F238E27FC236}">
                <a16:creationId xmlns:a16="http://schemas.microsoft.com/office/drawing/2014/main" id="{1D9B804E-689E-5749-8EFD-9191642F04EA}"/>
              </a:ext>
            </a:extLst>
          </p:cNvPr>
          <p:cNvSpPr txBox="1"/>
          <p:nvPr/>
        </p:nvSpPr>
        <p:spPr>
          <a:xfrm>
            <a:off x="6070294" y="5671464"/>
            <a:ext cx="2704641" cy="369332"/>
          </a:xfrm>
          <a:prstGeom prst="rect">
            <a:avLst/>
          </a:prstGeom>
          <a:noFill/>
        </p:spPr>
        <p:txBody>
          <a:bodyPr wrap="square" rtlCol="0">
            <a:spAutoFit/>
          </a:bodyPr>
          <a:lstStyle/>
          <a:p>
            <a:r>
              <a:rPr lang="en-US" dirty="0"/>
              <a:t>Using a wireless probe</a:t>
            </a:r>
          </a:p>
        </p:txBody>
      </p:sp>
    </p:spTree>
    <p:extLst>
      <p:ext uri="{BB962C8B-B14F-4D97-AF65-F5344CB8AC3E}">
        <p14:creationId xmlns:p14="http://schemas.microsoft.com/office/powerpoint/2010/main" val="1247651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9A7C0-AE86-E54F-A732-557C2560B3BC}"/>
              </a:ext>
            </a:extLst>
          </p:cNvPr>
          <p:cNvSpPr>
            <a:spLocks noGrp="1"/>
          </p:cNvSpPr>
          <p:nvPr>
            <p:ph type="title"/>
          </p:nvPr>
        </p:nvSpPr>
        <p:spPr>
          <a:xfrm>
            <a:off x="457200" y="517792"/>
            <a:ext cx="8229600" cy="899845"/>
          </a:xfrm>
        </p:spPr>
        <p:txBody>
          <a:bodyPr/>
          <a:lstStyle/>
          <a:p>
            <a:r>
              <a:rPr lang="en-US" dirty="0"/>
              <a:t>Electrical Conductivity</a:t>
            </a:r>
          </a:p>
        </p:txBody>
      </p:sp>
      <p:sp>
        <p:nvSpPr>
          <p:cNvPr id="3" name="Content Placeholder 2">
            <a:extLst>
              <a:ext uri="{FF2B5EF4-FFF2-40B4-BE49-F238E27FC236}">
                <a16:creationId xmlns:a16="http://schemas.microsoft.com/office/drawing/2014/main" id="{3B398569-B7BA-D544-8D57-F682C71CE044}"/>
              </a:ext>
            </a:extLst>
          </p:cNvPr>
          <p:cNvSpPr>
            <a:spLocks noGrp="1"/>
          </p:cNvSpPr>
          <p:nvPr>
            <p:ph idx="1"/>
          </p:nvPr>
        </p:nvSpPr>
        <p:spPr>
          <a:xfrm>
            <a:off x="457200" y="1600200"/>
            <a:ext cx="8229600" cy="4525963"/>
          </a:xfrm>
        </p:spPr>
        <p:txBody>
          <a:bodyPr/>
          <a:lstStyle/>
          <a:p>
            <a:r>
              <a:rPr lang="en-US" sz="1800" dirty="0"/>
              <a:t>Electrical Conductivity-Using a Probe</a:t>
            </a:r>
          </a:p>
          <a:p>
            <a:r>
              <a:rPr lang="en-US" sz="1800" dirty="0"/>
              <a:t>Please refer to the user manual that comes with the probes for more complete and probe specific directions.</a:t>
            </a:r>
          </a:p>
          <a:p>
            <a:r>
              <a:rPr lang="en-US" sz="1800" dirty="0"/>
              <a:t>General Directions:</a:t>
            </a:r>
          </a:p>
          <a:p>
            <a:pPr marL="400050" lvl="1" indent="0">
              <a:buNone/>
            </a:pPr>
            <a:r>
              <a:rPr lang="en-US" sz="1800" dirty="0"/>
              <a:t>1. Lower the tip of the probe into the sampling water and slowly move it back and forth. If you are measuring flowing water, you can just hold the probe in place.</a:t>
            </a:r>
          </a:p>
          <a:p>
            <a:pPr marL="400050" lvl="1" indent="0">
              <a:buNone/>
            </a:pPr>
            <a:r>
              <a:rPr lang="en-US" sz="1800" dirty="0"/>
              <a:t>2. When reading has stabilized, record the conductivity value in your journal.</a:t>
            </a:r>
          </a:p>
          <a:p>
            <a:pPr marL="400050" lvl="1" indent="0">
              <a:buNone/>
            </a:pPr>
            <a:r>
              <a:rPr lang="en-US" sz="1800" dirty="0"/>
              <a:t>3. Repeat the readings two more times and record the conductivity.</a:t>
            </a:r>
          </a:p>
          <a:p>
            <a:pPr marL="400050" lvl="1" indent="0">
              <a:buNone/>
            </a:pPr>
            <a:r>
              <a:rPr lang="en-US" sz="1800" dirty="0"/>
              <a:t>4. Calculate the average of the three measurements.</a:t>
            </a:r>
          </a:p>
          <a:p>
            <a:pPr marL="400050" lvl="1" indent="0">
              <a:buNone/>
            </a:pPr>
            <a:r>
              <a:rPr lang="en-US" sz="1800" dirty="0"/>
              <a:t>5. Check to make sure that the three readings are within 40mS/cm of one another. If they are not, continue taking readings until the last three are within 40 </a:t>
            </a:r>
            <a:r>
              <a:rPr lang="en-US" sz="1800" dirty="0" err="1"/>
              <a:t>mS</a:t>
            </a:r>
            <a:r>
              <a:rPr lang="en-US" sz="1800" dirty="0"/>
              <a:t>/cm of one another.</a:t>
            </a:r>
          </a:p>
          <a:p>
            <a:pPr marL="400050" lvl="1" indent="0">
              <a:buNone/>
            </a:pPr>
            <a:r>
              <a:rPr lang="en-US" sz="1800" dirty="0"/>
              <a:t>6. Rinse the electrode with distilled water and blot dry.</a:t>
            </a:r>
          </a:p>
          <a:p>
            <a:endParaRPr lang="en-US" sz="1800" dirty="0"/>
          </a:p>
        </p:txBody>
      </p:sp>
    </p:spTree>
    <p:extLst>
      <p:ext uri="{BB962C8B-B14F-4D97-AF65-F5344CB8AC3E}">
        <p14:creationId xmlns:p14="http://schemas.microsoft.com/office/powerpoint/2010/main" val="1516364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BCDB-008E-1145-ACBE-1A7C71F1B584}"/>
              </a:ext>
            </a:extLst>
          </p:cNvPr>
          <p:cNvSpPr>
            <a:spLocks noGrp="1"/>
          </p:cNvSpPr>
          <p:nvPr>
            <p:ph type="title"/>
          </p:nvPr>
        </p:nvSpPr>
        <p:spPr>
          <a:xfrm>
            <a:off x="457200" y="638978"/>
            <a:ext cx="8229600" cy="778660"/>
          </a:xfrm>
        </p:spPr>
        <p:txBody>
          <a:bodyPr/>
          <a:lstStyle/>
          <a:p>
            <a:r>
              <a:rPr lang="en-US" dirty="0"/>
              <a:t>Conductivity</a:t>
            </a:r>
          </a:p>
        </p:txBody>
      </p:sp>
      <p:pic>
        <p:nvPicPr>
          <p:cNvPr id="5" name="Content Placeholder 4">
            <a:extLst>
              <a:ext uri="{FF2B5EF4-FFF2-40B4-BE49-F238E27FC236}">
                <a16:creationId xmlns:a16="http://schemas.microsoft.com/office/drawing/2014/main" id="{14D69AEF-289D-B844-BCA1-5F93159ECEF6}"/>
              </a:ext>
            </a:extLst>
          </p:cNvPr>
          <p:cNvPicPr>
            <a:picLocks noGrp="1" noChangeAspect="1"/>
          </p:cNvPicPr>
          <p:nvPr>
            <p:ph idx="1"/>
          </p:nvPr>
        </p:nvPicPr>
        <p:blipFill>
          <a:blip r:embed="rId2"/>
          <a:stretch>
            <a:fillRect/>
          </a:stretch>
        </p:blipFill>
        <p:spPr>
          <a:xfrm>
            <a:off x="457200" y="1417638"/>
            <a:ext cx="4149778" cy="3661569"/>
          </a:xfrm>
        </p:spPr>
      </p:pic>
      <p:sp>
        <p:nvSpPr>
          <p:cNvPr id="6" name="TextBox 5">
            <a:extLst>
              <a:ext uri="{FF2B5EF4-FFF2-40B4-BE49-F238E27FC236}">
                <a16:creationId xmlns:a16="http://schemas.microsoft.com/office/drawing/2014/main" id="{EAF957AA-A5B0-9E49-9F7A-4D1B4BABDA09}"/>
              </a:ext>
            </a:extLst>
          </p:cNvPr>
          <p:cNvSpPr txBox="1"/>
          <p:nvPr/>
        </p:nvSpPr>
        <p:spPr>
          <a:xfrm>
            <a:off x="539828" y="5210978"/>
            <a:ext cx="4067150" cy="369332"/>
          </a:xfrm>
          <a:prstGeom prst="rect">
            <a:avLst/>
          </a:prstGeom>
          <a:noFill/>
        </p:spPr>
        <p:txBody>
          <a:bodyPr wrap="square" rtlCol="0">
            <a:spAutoFit/>
          </a:bodyPr>
          <a:lstStyle/>
          <a:p>
            <a:r>
              <a:rPr lang="en-US" dirty="0"/>
              <a:t>Conductivity Averages (source: </a:t>
            </a:r>
            <a:r>
              <a:rPr lang="en-US" dirty="0" err="1"/>
              <a:t>fondriest</a:t>
            </a:r>
            <a:r>
              <a:rPr lang="en-US" dirty="0"/>
              <a:t>)</a:t>
            </a:r>
          </a:p>
        </p:txBody>
      </p:sp>
      <p:pic>
        <p:nvPicPr>
          <p:cNvPr id="10" name="Picture 9">
            <a:extLst>
              <a:ext uri="{FF2B5EF4-FFF2-40B4-BE49-F238E27FC236}">
                <a16:creationId xmlns:a16="http://schemas.microsoft.com/office/drawing/2014/main" id="{6FBF177E-62A7-D94D-ADEF-82873E3E93E5}"/>
              </a:ext>
            </a:extLst>
          </p:cNvPr>
          <p:cNvPicPr>
            <a:picLocks noChangeAspect="1"/>
          </p:cNvPicPr>
          <p:nvPr/>
        </p:nvPicPr>
        <p:blipFill>
          <a:blip r:embed="rId3"/>
          <a:stretch>
            <a:fillRect/>
          </a:stretch>
        </p:blipFill>
        <p:spPr>
          <a:xfrm>
            <a:off x="5079051" y="1417638"/>
            <a:ext cx="3135676" cy="4180901"/>
          </a:xfrm>
          <a:prstGeom prst="rect">
            <a:avLst/>
          </a:prstGeom>
        </p:spPr>
      </p:pic>
      <p:sp>
        <p:nvSpPr>
          <p:cNvPr id="11" name="TextBox 10">
            <a:extLst>
              <a:ext uri="{FF2B5EF4-FFF2-40B4-BE49-F238E27FC236}">
                <a16:creationId xmlns:a16="http://schemas.microsoft.com/office/drawing/2014/main" id="{2BCC85F8-36BC-CA4C-A63C-E85C49CF0E53}"/>
              </a:ext>
            </a:extLst>
          </p:cNvPr>
          <p:cNvSpPr txBox="1"/>
          <p:nvPr/>
        </p:nvSpPr>
        <p:spPr>
          <a:xfrm>
            <a:off x="5249812" y="5695721"/>
            <a:ext cx="3227667" cy="369332"/>
          </a:xfrm>
          <a:prstGeom prst="rect">
            <a:avLst/>
          </a:prstGeom>
          <a:noFill/>
        </p:spPr>
        <p:txBody>
          <a:bodyPr wrap="square" rtlCol="0">
            <a:spAutoFit/>
          </a:bodyPr>
          <a:lstStyle/>
          <a:p>
            <a:r>
              <a:rPr lang="en-US" dirty="0"/>
              <a:t>Using a conductivity probe</a:t>
            </a:r>
          </a:p>
        </p:txBody>
      </p:sp>
    </p:spTree>
    <p:extLst>
      <p:ext uri="{BB962C8B-B14F-4D97-AF65-F5344CB8AC3E}">
        <p14:creationId xmlns:p14="http://schemas.microsoft.com/office/powerpoint/2010/main" val="99749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546BB-DAD5-394C-BDBC-D20482DE099E}"/>
              </a:ext>
            </a:extLst>
          </p:cNvPr>
          <p:cNvSpPr>
            <a:spLocks noGrp="1"/>
          </p:cNvSpPr>
          <p:nvPr>
            <p:ph type="title"/>
          </p:nvPr>
        </p:nvSpPr>
        <p:spPr>
          <a:xfrm>
            <a:off x="457200" y="495758"/>
            <a:ext cx="8229600" cy="921879"/>
          </a:xfrm>
        </p:spPr>
        <p:txBody>
          <a:bodyPr/>
          <a:lstStyle/>
          <a:p>
            <a:r>
              <a:rPr lang="en-US" dirty="0"/>
              <a:t>pH</a:t>
            </a:r>
          </a:p>
        </p:txBody>
      </p:sp>
      <p:sp>
        <p:nvSpPr>
          <p:cNvPr id="3" name="Content Placeholder 2">
            <a:extLst>
              <a:ext uri="{FF2B5EF4-FFF2-40B4-BE49-F238E27FC236}">
                <a16:creationId xmlns:a16="http://schemas.microsoft.com/office/drawing/2014/main" id="{BB2D9CC8-2B47-F649-9C1B-3C85E97B5EA0}"/>
              </a:ext>
            </a:extLst>
          </p:cNvPr>
          <p:cNvSpPr>
            <a:spLocks noGrp="1"/>
          </p:cNvSpPr>
          <p:nvPr>
            <p:ph idx="1"/>
          </p:nvPr>
        </p:nvSpPr>
        <p:spPr/>
        <p:txBody>
          <a:bodyPr/>
          <a:lstStyle/>
          <a:p>
            <a:r>
              <a:rPr lang="en-US" sz="1800" dirty="0"/>
              <a:t>pH- Using a Probe</a:t>
            </a:r>
          </a:p>
          <a:p>
            <a:r>
              <a:rPr lang="en-US" sz="1800" dirty="0"/>
              <a:t>Please refer to the user manual that comes with the probes for more complete and probe specific directions.</a:t>
            </a:r>
          </a:p>
          <a:p>
            <a:r>
              <a:rPr lang="en-US" sz="1800" dirty="0"/>
              <a:t>General Directions:</a:t>
            </a:r>
          </a:p>
          <a:p>
            <a:pPr marL="400050" lvl="1" indent="0">
              <a:buNone/>
            </a:pPr>
            <a:r>
              <a:rPr lang="en-US" sz="1800" dirty="0"/>
              <a:t>1. Lower the tip of the probe into the sample water and keep it submerged until the reading stabilizes (stops changing).</a:t>
            </a:r>
          </a:p>
          <a:p>
            <a:pPr marL="400050" lvl="1" indent="0">
              <a:buNone/>
            </a:pPr>
            <a:r>
              <a:rPr lang="en-US" sz="1800" dirty="0"/>
              <a:t>2. Read the pH on the meter without removing the probe from the water.</a:t>
            </a:r>
          </a:p>
          <a:p>
            <a:pPr marL="400050" lvl="1" indent="0">
              <a:buNone/>
            </a:pPr>
            <a:r>
              <a:rPr lang="en-US" sz="1800" dirty="0"/>
              <a:t>3. Record the pH in your student journal.</a:t>
            </a:r>
          </a:p>
          <a:p>
            <a:pPr marL="400050" lvl="1" indent="0">
              <a:buNone/>
            </a:pPr>
            <a:r>
              <a:rPr lang="en-US" sz="1800" dirty="0"/>
              <a:t>4. Have two other students repeat the measurement with new water samples.</a:t>
            </a:r>
          </a:p>
          <a:p>
            <a:pPr marL="400050" lvl="1" indent="0">
              <a:buNone/>
            </a:pPr>
            <a:r>
              <a:rPr lang="en-US" sz="1800" dirty="0"/>
              <a:t>5. Calculate the average of the three measurements.</a:t>
            </a:r>
          </a:p>
          <a:p>
            <a:pPr marL="400050" lvl="1" indent="0">
              <a:buNone/>
            </a:pPr>
            <a:r>
              <a:rPr lang="en-US" sz="1800" dirty="0"/>
              <a:t>6. All temperatures should be within 1.0˚C of the average. If they are not, repeat the measurement.</a:t>
            </a:r>
          </a:p>
          <a:p>
            <a:pPr marL="400050" lvl="1" indent="0">
              <a:buNone/>
            </a:pPr>
            <a:r>
              <a:rPr lang="en-US" sz="1800" dirty="0"/>
              <a:t>7. Rinse the electrode with distilled water and blot dry. BE SURE TO PLACE PROBE TIP BACK IN STORAGE SOLUTION!</a:t>
            </a:r>
          </a:p>
          <a:p>
            <a:endParaRPr lang="en-US" sz="1800" dirty="0"/>
          </a:p>
        </p:txBody>
      </p:sp>
    </p:spTree>
    <p:extLst>
      <p:ext uri="{BB962C8B-B14F-4D97-AF65-F5344CB8AC3E}">
        <p14:creationId xmlns:p14="http://schemas.microsoft.com/office/powerpoint/2010/main" val="2474683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647D-D710-7145-BBD2-43BB1F4C16F4}"/>
              </a:ext>
            </a:extLst>
          </p:cNvPr>
          <p:cNvSpPr>
            <a:spLocks noGrp="1"/>
          </p:cNvSpPr>
          <p:nvPr>
            <p:ph type="title"/>
          </p:nvPr>
        </p:nvSpPr>
        <p:spPr>
          <a:xfrm>
            <a:off x="457200" y="528810"/>
            <a:ext cx="8229600" cy="888828"/>
          </a:xfrm>
        </p:spPr>
        <p:txBody>
          <a:bodyPr/>
          <a:lstStyle/>
          <a:p>
            <a:r>
              <a:rPr lang="en-US" dirty="0"/>
              <a:t>pH</a:t>
            </a:r>
          </a:p>
        </p:txBody>
      </p:sp>
      <p:pic>
        <p:nvPicPr>
          <p:cNvPr id="4" name="Content Placeholder 3">
            <a:extLst>
              <a:ext uri="{FF2B5EF4-FFF2-40B4-BE49-F238E27FC236}">
                <a16:creationId xmlns:a16="http://schemas.microsoft.com/office/drawing/2014/main" id="{61C5E5B3-9E42-684C-8292-51ED0693E312}"/>
              </a:ext>
            </a:extLst>
          </p:cNvPr>
          <p:cNvPicPr>
            <a:picLocks noGrp="1" noChangeAspect="1"/>
          </p:cNvPicPr>
          <p:nvPr>
            <p:ph idx="1"/>
          </p:nvPr>
        </p:nvPicPr>
        <p:blipFill>
          <a:blip r:embed="rId2"/>
          <a:stretch>
            <a:fillRect/>
          </a:stretch>
        </p:blipFill>
        <p:spPr>
          <a:xfrm>
            <a:off x="127324" y="1277173"/>
            <a:ext cx="5837982" cy="4479141"/>
          </a:xfrm>
          <a:prstGeom prst="rect">
            <a:avLst/>
          </a:prstGeom>
        </p:spPr>
      </p:pic>
      <p:pic>
        <p:nvPicPr>
          <p:cNvPr id="6" name="Picture 5">
            <a:extLst>
              <a:ext uri="{FF2B5EF4-FFF2-40B4-BE49-F238E27FC236}">
                <a16:creationId xmlns:a16="http://schemas.microsoft.com/office/drawing/2014/main" id="{DD11E729-A2FC-A449-8364-16CFCFC536C4}"/>
              </a:ext>
            </a:extLst>
          </p:cNvPr>
          <p:cNvPicPr>
            <a:picLocks noChangeAspect="1"/>
          </p:cNvPicPr>
          <p:nvPr/>
        </p:nvPicPr>
        <p:blipFill>
          <a:blip r:embed="rId3"/>
          <a:stretch>
            <a:fillRect/>
          </a:stretch>
        </p:blipFill>
        <p:spPr>
          <a:xfrm>
            <a:off x="6076205" y="220337"/>
            <a:ext cx="2940471" cy="5227504"/>
          </a:xfrm>
          <a:prstGeom prst="rect">
            <a:avLst/>
          </a:prstGeom>
        </p:spPr>
      </p:pic>
      <p:sp>
        <p:nvSpPr>
          <p:cNvPr id="7" name="TextBox 6">
            <a:extLst>
              <a:ext uri="{FF2B5EF4-FFF2-40B4-BE49-F238E27FC236}">
                <a16:creationId xmlns:a16="http://schemas.microsoft.com/office/drawing/2014/main" id="{A2298841-8DDA-B84E-9BB1-08FBCBC8210D}"/>
              </a:ext>
            </a:extLst>
          </p:cNvPr>
          <p:cNvSpPr txBox="1"/>
          <p:nvPr/>
        </p:nvSpPr>
        <p:spPr>
          <a:xfrm>
            <a:off x="6208407" y="5571648"/>
            <a:ext cx="2935593" cy="369332"/>
          </a:xfrm>
          <a:prstGeom prst="rect">
            <a:avLst/>
          </a:prstGeom>
          <a:noFill/>
        </p:spPr>
        <p:txBody>
          <a:bodyPr wrap="square" rtlCol="0">
            <a:spAutoFit/>
          </a:bodyPr>
          <a:lstStyle/>
          <a:p>
            <a:r>
              <a:rPr lang="en-US" dirty="0"/>
              <a:t>3 of the </a:t>
            </a:r>
            <a:r>
              <a:rPr lang="en-US" dirty="0" err="1"/>
              <a:t>GoDirect</a:t>
            </a:r>
            <a:r>
              <a:rPr lang="en-US" dirty="0"/>
              <a:t> probes</a:t>
            </a:r>
          </a:p>
        </p:txBody>
      </p:sp>
      <p:sp>
        <p:nvSpPr>
          <p:cNvPr id="8" name="TextBox 7">
            <a:extLst>
              <a:ext uri="{FF2B5EF4-FFF2-40B4-BE49-F238E27FC236}">
                <a16:creationId xmlns:a16="http://schemas.microsoft.com/office/drawing/2014/main" id="{EB36DEF6-4354-4146-A77E-DB082F54904D}"/>
              </a:ext>
            </a:extLst>
          </p:cNvPr>
          <p:cNvSpPr txBox="1"/>
          <p:nvPr/>
        </p:nvSpPr>
        <p:spPr>
          <a:xfrm>
            <a:off x="2214541" y="5756314"/>
            <a:ext cx="1663547" cy="369332"/>
          </a:xfrm>
          <a:prstGeom prst="rect">
            <a:avLst/>
          </a:prstGeom>
          <a:noFill/>
        </p:spPr>
        <p:txBody>
          <a:bodyPr wrap="square" rtlCol="0">
            <a:spAutoFit/>
          </a:bodyPr>
          <a:lstStyle/>
          <a:p>
            <a:r>
              <a:rPr lang="en-US" dirty="0"/>
              <a:t>pH scale</a:t>
            </a:r>
          </a:p>
        </p:txBody>
      </p:sp>
    </p:spTree>
    <p:extLst>
      <p:ext uri="{BB962C8B-B14F-4D97-AF65-F5344CB8AC3E}">
        <p14:creationId xmlns:p14="http://schemas.microsoft.com/office/powerpoint/2010/main" val="4232703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B7970-875B-2D4A-AA37-3DF1E8219353}"/>
              </a:ext>
            </a:extLst>
          </p:cNvPr>
          <p:cNvSpPr>
            <a:spLocks noGrp="1"/>
          </p:cNvSpPr>
          <p:nvPr>
            <p:ph type="title"/>
          </p:nvPr>
        </p:nvSpPr>
        <p:spPr>
          <a:xfrm>
            <a:off x="457200" y="638978"/>
            <a:ext cx="8229600" cy="778660"/>
          </a:xfrm>
        </p:spPr>
        <p:txBody>
          <a:bodyPr/>
          <a:lstStyle/>
          <a:p>
            <a:r>
              <a:rPr lang="en-US" dirty="0"/>
              <a:t>Data Collection</a:t>
            </a:r>
          </a:p>
        </p:txBody>
      </p:sp>
      <p:sp>
        <p:nvSpPr>
          <p:cNvPr id="3" name="Content Placeholder 2">
            <a:extLst>
              <a:ext uri="{FF2B5EF4-FFF2-40B4-BE49-F238E27FC236}">
                <a16:creationId xmlns:a16="http://schemas.microsoft.com/office/drawing/2014/main" id="{7A6A5210-DFEE-1943-BA35-65541F8EEAAA}"/>
              </a:ext>
            </a:extLst>
          </p:cNvPr>
          <p:cNvSpPr>
            <a:spLocks noGrp="1"/>
          </p:cNvSpPr>
          <p:nvPr>
            <p:ph idx="1"/>
          </p:nvPr>
        </p:nvSpPr>
        <p:spPr>
          <a:xfrm>
            <a:off x="457200" y="1511281"/>
            <a:ext cx="8229600" cy="4525963"/>
          </a:xfrm>
        </p:spPr>
        <p:txBody>
          <a:bodyPr/>
          <a:lstStyle/>
          <a:p>
            <a:r>
              <a:rPr lang="en-US" sz="2000" dirty="0"/>
              <a:t>During the student experience at Howell Nature Center, you will be asked to work in groups of 4-5 to come up with a research question, collect data, and create a presentation to share with the community members about your experience and what you learned.</a:t>
            </a:r>
          </a:p>
          <a:p>
            <a:r>
              <a:rPr lang="en-US" sz="2000" dirty="0"/>
              <a:t>We are asking that you use at least one of the following protocols:</a:t>
            </a:r>
          </a:p>
          <a:p>
            <a:pPr lvl="1"/>
            <a:r>
              <a:rPr lang="en-US" sz="2000" dirty="0"/>
              <a:t> Water Temperature (probe)*</a:t>
            </a:r>
          </a:p>
          <a:p>
            <a:pPr lvl="1"/>
            <a:r>
              <a:rPr lang="en-US" sz="2000" dirty="0"/>
              <a:t>Water Electrical Conductivity (probe)*</a:t>
            </a:r>
          </a:p>
          <a:p>
            <a:pPr lvl="1"/>
            <a:r>
              <a:rPr lang="en-US" sz="2000" dirty="0"/>
              <a:t>Water Dissolved Oxygen (probe)*</a:t>
            </a:r>
          </a:p>
          <a:p>
            <a:pPr lvl="1"/>
            <a:r>
              <a:rPr lang="en-US" sz="2000" dirty="0"/>
              <a:t>Water pH (probe)*</a:t>
            </a:r>
          </a:p>
          <a:p>
            <a:pPr lvl="1"/>
            <a:r>
              <a:rPr lang="en-US" sz="2000" dirty="0"/>
              <a:t>Tree Height (GLOBE Observer)</a:t>
            </a:r>
          </a:p>
          <a:p>
            <a:pPr lvl="1"/>
            <a:r>
              <a:rPr lang="en-US" sz="2000" dirty="0"/>
              <a:t>Land Cover (GLOBE Observer)</a:t>
            </a:r>
          </a:p>
          <a:p>
            <a:pPr marL="0" indent="0">
              <a:buNone/>
            </a:pPr>
            <a:r>
              <a:rPr lang="en-US" sz="2000" dirty="0"/>
              <a:t>*Use of kayaks and canoes may be used to collect water quality measurements. Probes will be supplied by Vernier and PASCO.</a:t>
            </a:r>
          </a:p>
          <a:p>
            <a:pPr>
              <a:buFont typeface="Arial" panose="020B0604020202020204" pitchFamily="34" charset="0"/>
              <a:buChar char="•"/>
            </a:pPr>
            <a:endParaRPr lang="en-US" dirty="0"/>
          </a:p>
          <a:p>
            <a:pPr lvl="1"/>
            <a:endParaRPr lang="en-US" dirty="0"/>
          </a:p>
        </p:txBody>
      </p:sp>
    </p:spTree>
    <p:extLst>
      <p:ext uri="{BB962C8B-B14F-4D97-AF65-F5344CB8AC3E}">
        <p14:creationId xmlns:p14="http://schemas.microsoft.com/office/powerpoint/2010/main" val="2750924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57705-A652-C04B-B576-E1B0FAD993A4}"/>
              </a:ext>
            </a:extLst>
          </p:cNvPr>
          <p:cNvSpPr>
            <a:spLocks noGrp="1"/>
          </p:cNvSpPr>
          <p:nvPr>
            <p:ph type="title"/>
          </p:nvPr>
        </p:nvSpPr>
        <p:spPr>
          <a:xfrm>
            <a:off x="457200" y="583894"/>
            <a:ext cx="8229600" cy="833744"/>
          </a:xfrm>
        </p:spPr>
        <p:txBody>
          <a:bodyPr/>
          <a:lstStyle/>
          <a:p>
            <a:r>
              <a:rPr lang="en-US" dirty="0"/>
              <a:t>Downloading the apps</a:t>
            </a:r>
          </a:p>
        </p:txBody>
      </p:sp>
      <p:sp>
        <p:nvSpPr>
          <p:cNvPr id="3" name="Content Placeholder 2">
            <a:extLst>
              <a:ext uri="{FF2B5EF4-FFF2-40B4-BE49-F238E27FC236}">
                <a16:creationId xmlns:a16="http://schemas.microsoft.com/office/drawing/2014/main" id="{56DEBE2D-7C65-AC4B-B005-3E17AEB767EB}"/>
              </a:ext>
            </a:extLst>
          </p:cNvPr>
          <p:cNvSpPr>
            <a:spLocks noGrp="1"/>
          </p:cNvSpPr>
          <p:nvPr>
            <p:ph idx="1"/>
          </p:nvPr>
        </p:nvSpPr>
        <p:spPr/>
        <p:txBody>
          <a:bodyPr/>
          <a:lstStyle/>
          <a:p>
            <a:r>
              <a:rPr lang="en-US" sz="2400" dirty="0"/>
              <a:t>PASCO and Vernier both use graphical apps to help with data collection and visualization. The following slides were prepared for a project which used iPads and Vernier probes. </a:t>
            </a:r>
          </a:p>
          <a:p>
            <a:r>
              <a:rPr lang="en-US" sz="2400" dirty="0"/>
              <a:t>I have included these slides to help with downloading the app to your tablet or smartphone device and familiarizing yourself with the Vernier software, but </a:t>
            </a:r>
            <a:r>
              <a:rPr lang="en-US" sz="2400" b="1" dirty="0"/>
              <a:t>keep in mind these are limited </a:t>
            </a:r>
            <a:r>
              <a:rPr lang="en-US" sz="2400" dirty="0"/>
              <a:t>because they only show one type of product.</a:t>
            </a:r>
          </a:p>
          <a:p>
            <a:r>
              <a:rPr lang="en-US" sz="2400" b="1" dirty="0">
                <a:solidFill>
                  <a:srgbClr val="FF0000"/>
                </a:solidFill>
              </a:rPr>
              <a:t>Both Apple and Android devices work with both the Vernier and PASCO apps. And you may use either or both PASCO and Vernier probes! You can use a smartphone or tablet for data collection as well!</a:t>
            </a:r>
          </a:p>
        </p:txBody>
      </p:sp>
    </p:spTree>
    <p:extLst>
      <p:ext uri="{BB962C8B-B14F-4D97-AF65-F5344CB8AC3E}">
        <p14:creationId xmlns:p14="http://schemas.microsoft.com/office/powerpoint/2010/main" val="3609034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AB84A-AB66-EF4A-8879-FC2F322DFB17}"/>
              </a:ext>
            </a:extLst>
          </p:cNvPr>
          <p:cNvSpPr>
            <a:spLocks noGrp="1"/>
          </p:cNvSpPr>
          <p:nvPr>
            <p:ph type="title"/>
          </p:nvPr>
        </p:nvSpPr>
        <p:spPr>
          <a:xfrm>
            <a:off x="457200" y="589403"/>
            <a:ext cx="8229600" cy="1143000"/>
          </a:xfrm>
        </p:spPr>
        <p:txBody>
          <a:bodyPr/>
          <a:lstStyle/>
          <a:p>
            <a:r>
              <a:rPr lang="en-US" sz="4000" dirty="0"/>
              <a:t>Preparing your Tablet or Smartphone</a:t>
            </a:r>
          </a:p>
        </p:txBody>
      </p:sp>
      <p:sp>
        <p:nvSpPr>
          <p:cNvPr id="3" name="Content Placeholder 2">
            <a:extLst>
              <a:ext uri="{FF2B5EF4-FFF2-40B4-BE49-F238E27FC236}">
                <a16:creationId xmlns:a16="http://schemas.microsoft.com/office/drawing/2014/main" id="{17C8AD48-4C00-7C4B-8D55-9523208A7DA5}"/>
              </a:ext>
            </a:extLst>
          </p:cNvPr>
          <p:cNvSpPr>
            <a:spLocks noGrp="1"/>
          </p:cNvSpPr>
          <p:nvPr>
            <p:ph idx="1"/>
          </p:nvPr>
        </p:nvSpPr>
        <p:spPr/>
        <p:txBody>
          <a:bodyPr/>
          <a:lstStyle/>
          <a:p>
            <a:r>
              <a:rPr lang="en-US" sz="2400" dirty="0"/>
              <a:t>The process outlined below will be very similar if using another brand of tablet or a smartphone.</a:t>
            </a:r>
          </a:p>
          <a:p>
            <a:r>
              <a:rPr lang="en-US" sz="2400" dirty="0"/>
              <a:t>Similar steps will also be taken for downloading and using the PASCO </a:t>
            </a:r>
            <a:r>
              <a:rPr lang="en-US" sz="2400" dirty="0" err="1"/>
              <a:t>SPARKvue</a:t>
            </a:r>
            <a:r>
              <a:rPr lang="en-US" sz="2400" dirty="0"/>
              <a:t> app.</a:t>
            </a:r>
          </a:p>
          <a:p>
            <a:r>
              <a:rPr lang="en-US" sz="2400" dirty="0"/>
              <a:t>Please prepare to use both the Vernier and </a:t>
            </a:r>
            <a:r>
              <a:rPr lang="en-US" sz="2400" dirty="0" err="1"/>
              <a:t>SPARKvue</a:t>
            </a:r>
            <a:r>
              <a:rPr lang="en-US" sz="2400" dirty="0"/>
              <a:t> apps. Some older models of tablets and smartphones may not support the Vernier app, if this applies to you, please still download the </a:t>
            </a:r>
            <a:r>
              <a:rPr lang="en-US" sz="2400" dirty="0" err="1"/>
              <a:t>SPARKvue</a:t>
            </a:r>
            <a:r>
              <a:rPr lang="en-US" sz="2400" dirty="0"/>
              <a:t> app</a:t>
            </a:r>
          </a:p>
        </p:txBody>
      </p:sp>
      <p:pic>
        <p:nvPicPr>
          <p:cNvPr id="5" name="Picture 4">
            <a:extLst>
              <a:ext uri="{FF2B5EF4-FFF2-40B4-BE49-F238E27FC236}">
                <a16:creationId xmlns:a16="http://schemas.microsoft.com/office/drawing/2014/main" id="{091BEE95-7E62-F54A-8AF2-E4EFCC9EF2DD}"/>
              </a:ext>
            </a:extLst>
          </p:cNvPr>
          <p:cNvPicPr>
            <a:picLocks noChangeAspect="1"/>
          </p:cNvPicPr>
          <p:nvPr/>
        </p:nvPicPr>
        <p:blipFill>
          <a:blip r:embed="rId2"/>
          <a:stretch>
            <a:fillRect/>
          </a:stretch>
        </p:blipFill>
        <p:spPr>
          <a:xfrm>
            <a:off x="4891718" y="4396745"/>
            <a:ext cx="1663317" cy="1663317"/>
          </a:xfrm>
          <a:prstGeom prst="rect">
            <a:avLst/>
          </a:prstGeom>
        </p:spPr>
      </p:pic>
    </p:spTree>
    <p:extLst>
      <p:ext uri="{BB962C8B-B14F-4D97-AF65-F5344CB8AC3E}">
        <p14:creationId xmlns:p14="http://schemas.microsoft.com/office/powerpoint/2010/main" val="1892026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0"/>
            <a:ext cx="8229600" cy="973138"/>
          </a:xfrm>
        </p:spPr>
        <p:txBody>
          <a:bodyPr/>
          <a:lstStyle/>
          <a:p>
            <a:r>
              <a:rPr lang="en-US" dirty="0"/>
              <a:t>iPad and Probes</a:t>
            </a:r>
            <a:br>
              <a:rPr lang="en-US" dirty="0"/>
            </a:br>
            <a:r>
              <a:rPr lang="en-US" sz="2800" dirty="0"/>
              <a:t>(Temperature, pH, Conductivity, DO)</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rot="5400000">
            <a:off x="2624709" y="2012317"/>
            <a:ext cx="3894582" cy="3561588"/>
          </a:xfrm>
        </p:spPr>
      </p:pic>
      <p:sp>
        <p:nvSpPr>
          <p:cNvPr id="7" name="Right Arrow 6"/>
          <p:cNvSpPr/>
          <p:nvPr/>
        </p:nvSpPr>
        <p:spPr>
          <a:xfrm>
            <a:off x="2260600" y="3403600"/>
            <a:ext cx="787400" cy="2249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a:off x="2260600" y="3851718"/>
            <a:ext cx="1308100" cy="22498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Arrow 8"/>
          <p:cNvSpPr/>
          <p:nvPr/>
        </p:nvSpPr>
        <p:spPr>
          <a:xfrm>
            <a:off x="2260600" y="4279900"/>
            <a:ext cx="1828800" cy="2594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6900" y="3302000"/>
            <a:ext cx="1663700" cy="1292662"/>
          </a:xfrm>
          <a:prstGeom prst="rect">
            <a:avLst/>
          </a:prstGeom>
          <a:noFill/>
        </p:spPr>
        <p:txBody>
          <a:bodyPr wrap="square" rtlCol="0">
            <a:spAutoFit/>
          </a:bodyPr>
          <a:lstStyle/>
          <a:p>
            <a:pPr algn="r"/>
            <a:r>
              <a:rPr lang="en-US" dirty="0"/>
              <a:t>Temperature</a:t>
            </a:r>
          </a:p>
          <a:p>
            <a:pPr algn="r"/>
            <a:endParaRPr lang="en-US" sz="1200" dirty="0"/>
          </a:p>
          <a:p>
            <a:pPr algn="r"/>
            <a:r>
              <a:rPr lang="en-US" dirty="0"/>
              <a:t>pH*</a:t>
            </a:r>
          </a:p>
          <a:p>
            <a:pPr algn="r"/>
            <a:endParaRPr lang="en-US" sz="1200" dirty="0"/>
          </a:p>
          <a:p>
            <a:pPr algn="r"/>
            <a:r>
              <a:rPr lang="en-US" dirty="0"/>
              <a:t>Conductivity</a:t>
            </a:r>
          </a:p>
        </p:txBody>
      </p:sp>
      <p:sp>
        <p:nvSpPr>
          <p:cNvPr id="12" name="TextBox 11"/>
          <p:cNvSpPr txBox="1"/>
          <p:nvPr/>
        </p:nvSpPr>
        <p:spPr>
          <a:xfrm>
            <a:off x="6604000" y="4594662"/>
            <a:ext cx="2082800" cy="1200329"/>
          </a:xfrm>
          <a:prstGeom prst="rect">
            <a:avLst/>
          </a:prstGeom>
          <a:noFill/>
        </p:spPr>
        <p:txBody>
          <a:bodyPr wrap="square" rtlCol="0">
            <a:spAutoFit/>
          </a:bodyPr>
          <a:lstStyle/>
          <a:p>
            <a:r>
              <a:rPr lang="en-US" dirty="0"/>
              <a:t>For more information on the probes, go to </a:t>
            </a:r>
            <a:r>
              <a:rPr lang="en-US" dirty="0" err="1">
                <a:hlinkClick r:id="rId3"/>
              </a:rPr>
              <a:t>www.vernier.com</a:t>
            </a:r>
            <a:endParaRPr lang="en-US" dirty="0"/>
          </a:p>
        </p:txBody>
      </p:sp>
      <p:sp>
        <p:nvSpPr>
          <p:cNvPr id="3" name="TextBox 2"/>
          <p:cNvSpPr txBox="1"/>
          <p:nvPr/>
        </p:nvSpPr>
        <p:spPr>
          <a:xfrm>
            <a:off x="582803" y="4878054"/>
            <a:ext cx="1943100" cy="938719"/>
          </a:xfrm>
          <a:prstGeom prst="rect">
            <a:avLst/>
          </a:prstGeom>
          <a:noFill/>
        </p:spPr>
        <p:txBody>
          <a:bodyPr wrap="square" rtlCol="0">
            <a:spAutoFit/>
          </a:bodyPr>
          <a:lstStyle/>
          <a:p>
            <a:r>
              <a:rPr lang="en-US" sz="1100" dirty="0"/>
              <a:t>*</a:t>
            </a:r>
            <a:r>
              <a:rPr lang="en-US" sz="1100" b="1" dirty="0">
                <a:solidFill>
                  <a:srgbClr val="FF0000"/>
                </a:solidFill>
              </a:rPr>
              <a:t>Keep pH probe in storage solution when not in use</a:t>
            </a:r>
            <a:r>
              <a:rPr lang="en-US" sz="1100" dirty="0"/>
              <a:t>. Go to the Vernier website for more information about replacing the solution.</a:t>
            </a:r>
          </a:p>
        </p:txBody>
      </p:sp>
      <p:sp>
        <p:nvSpPr>
          <p:cNvPr id="5" name="TextBox 4">
            <a:extLst>
              <a:ext uri="{FF2B5EF4-FFF2-40B4-BE49-F238E27FC236}">
                <a16:creationId xmlns:a16="http://schemas.microsoft.com/office/drawing/2014/main" id="{E6D5625E-7251-3742-9581-8CB7FEC7AD16}"/>
              </a:ext>
            </a:extLst>
          </p:cNvPr>
          <p:cNvSpPr txBox="1"/>
          <p:nvPr/>
        </p:nvSpPr>
        <p:spPr>
          <a:xfrm>
            <a:off x="6474146" y="1768376"/>
            <a:ext cx="2342508" cy="2308324"/>
          </a:xfrm>
          <a:prstGeom prst="rect">
            <a:avLst/>
          </a:prstGeom>
          <a:noFill/>
        </p:spPr>
        <p:txBody>
          <a:bodyPr wrap="square" rtlCol="0">
            <a:spAutoFit/>
          </a:bodyPr>
          <a:lstStyle/>
          <a:p>
            <a:r>
              <a:rPr lang="en-US" dirty="0"/>
              <a:t>*This picture does not include the Dissolved Oxygen probe (DO) but we will be using it at Howell. The process for the DO probe is the same as the other probes.</a:t>
            </a:r>
          </a:p>
        </p:txBody>
      </p:sp>
    </p:spTree>
    <p:extLst>
      <p:ext uri="{BB962C8B-B14F-4D97-AF65-F5344CB8AC3E}">
        <p14:creationId xmlns:p14="http://schemas.microsoft.com/office/powerpoint/2010/main" val="1114112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2999"/>
            <a:ext cx="8229600" cy="1087438"/>
          </a:xfrm>
        </p:spPr>
        <p:txBody>
          <a:bodyPr/>
          <a:lstStyle/>
          <a:p>
            <a:r>
              <a:rPr lang="en-US" dirty="0"/>
              <a:t>iPad and Probes</a:t>
            </a:r>
            <a:br>
              <a:rPr lang="en-US" dirty="0"/>
            </a:br>
            <a:r>
              <a:rPr lang="en-US" sz="2800" dirty="0"/>
              <a:t>(Temperature, pH, Conductivity, DO)</a:t>
            </a:r>
          </a:p>
        </p:txBody>
      </p:sp>
      <p:sp>
        <p:nvSpPr>
          <p:cNvPr id="3" name="Content Placeholder 2"/>
          <p:cNvSpPr>
            <a:spLocks noGrp="1"/>
          </p:cNvSpPr>
          <p:nvPr>
            <p:ph idx="1"/>
          </p:nvPr>
        </p:nvSpPr>
        <p:spPr/>
        <p:txBody>
          <a:bodyPr/>
          <a:lstStyle/>
          <a:p>
            <a:r>
              <a:rPr lang="en-US" sz="1800" dirty="0"/>
              <a:t>1) Set up iPad</a:t>
            </a:r>
          </a:p>
          <a:p>
            <a:pPr lvl="1"/>
            <a:r>
              <a:rPr lang="en-US" sz="1800" dirty="0"/>
              <a:t>You will need to connect to Wi-Fi and create or sign into an Apple ID account.</a:t>
            </a:r>
          </a:p>
          <a:p>
            <a:r>
              <a:rPr lang="en-US" sz="1800" dirty="0"/>
              <a:t>2) Download Graphical Analysis App (https://</a:t>
            </a:r>
            <a:r>
              <a:rPr lang="en-US" sz="1800" dirty="0" err="1"/>
              <a:t>www.vernier.com</a:t>
            </a:r>
            <a:r>
              <a:rPr lang="en-US" sz="1800" dirty="0"/>
              <a:t>/products/software/graphical-analysis/)</a:t>
            </a:r>
          </a:p>
          <a:p>
            <a:pPr lvl="1"/>
            <a:r>
              <a:rPr lang="en-US" sz="1800" dirty="0"/>
              <a:t>Apple Users: Open App Store: </a:t>
            </a:r>
          </a:p>
          <a:p>
            <a:pPr lvl="1"/>
            <a:r>
              <a:rPr lang="en-US" sz="1800" dirty="0"/>
              <a:t>Android users can download the app from Google Play</a:t>
            </a:r>
          </a:p>
          <a:p>
            <a:pPr lvl="1"/>
            <a:r>
              <a:rPr lang="en-US" sz="1800" dirty="0"/>
              <a:t>Using the search bar in the upper left-hand corner, search for “Vernier Graphical Analysis” (it might pop up in the options menu as you type)</a:t>
            </a:r>
          </a:p>
          <a:p>
            <a:pPr lvl="1"/>
            <a:r>
              <a:rPr lang="en-US" sz="1800" dirty="0"/>
              <a:t>Select the Vernier Graphical Analysis 4 application. The icon for this app looks like this:</a:t>
            </a:r>
          </a:p>
          <a:p>
            <a:pPr lvl="1"/>
            <a:r>
              <a:rPr lang="en-US" sz="1800" dirty="0"/>
              <a:t>The app is free. There are other Vernier apps that you will see, but you will only need the Graphical Analysis 4. To download, click on this button: </a:t>
            </a:r>
          </a:p>
          <a:p>
            <a:pPr lvl="1"/>
            <a:r>
              <a:rPr lang="en-US" sz="1800" dirty="0"/>
              <a:t>The app should start downloading immediately.</a:t>
            </a:r>
          </a:p>
          <a:p>
            <a:pPr lvl="1"/>
            <a:endParaRPr lang="en-US" sz="1000" dirty="0"/>
          </a:p>
          <a:p>
            <a:pPr lvl="1"/>
            <a:r>
              <a:rPr lang="en-US" sz="1600" dirty="0"/>
              <a:t>Watch a video tutorial for downloading the app here: </a:t>
            </a:r>
            <a:r>
              <a:rPr lang="en-US" sz="1600" dirty="0">
                <a:hlinkClick r:id="rId3"/>
              </a:rPr>
              <a:t>https://youtu.be/s1-XoBb_Oe0</a:t>
            </a:r>
            <a:endParaRPr lang="en-US" sz="1600" dirty="0"/>
          </a:p>
        </p:txBody>
      </p:sp>
      <p:pic>
        <p:nvPicPr>
          <p:cNvPr id="5" name="Picture 2" descr="https://lh6.googleusercontent.com/SPr830qqrjU8VhkfKsZxvOQuqKUC1biYZTCOc-FJoWcf1ydT8Y8pmKvLIfUGkFhiEWHH-mJiebcalg-sb1LfIaeVIxXmbteIvPJ1csMFbYhHu4cet5OZjCUO-kakZ--4rLSQmk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4792" y="2791239"/>
            <a:ext cx="609599" cy="488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6.googleusercontent.com/1rScw0CjAYCe2WNPUzSj7gz4gpZShoKRsAY2M1_dVuhFNPACA0Mbj1gt52P5Ec7q72RctGbjS4NYvuSKduNlCLI8F5drP4Ww0r9xnJ6Lmpv6zazUIdJCaZHeJCBAiBEb8wtOKEA"/>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90367" y="4396885"/>
            <a:ext cx="431800" cy="4357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5.googleusercontent.com/3f7p1BYK1pXm_4Kcy3-B8Kg7c5uWcOJrUiKh6twfI7Uv9Mhfw68VwRouxzfGFBN7c5VljRIHIicicl-KqkLHh5TKEMk_d2S1s5FjAe26BEytJrzijK2S87gH_Lee78yZFUb_4V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38501" y="5009155"/>
            <a:ext cx="747357" cy="52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5327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600" dirty="0"/>
              <a:t>3) Connect probes</a:t>
            </a:r>
          </a:p>
          <a:p>
            <a:pPr lvl="1"/>
            <a:r>
              <a:rPr lang="en-US" sz="1600" dirty="0"/>
              <a:t>Make sure to read the directions that come with the probes.</a:t>
            </a:r>
          </a:p>
          <a:p>
            <a:pPr lvl="1"/>
            <a:r>
              <a:rPr lang="en-US" sz="1600" dirty="0"/>
              <a:t>You will need to fully charge the probes before use. To do this, use the charging cord that comes with your probe. The small USB port plugs into the probe and the large USB port will need to be plugged into a power source. You can use the block that comes with your iPad and plug it into the wall. The probe will display a blue light while the probe is charging and the light will turn off when it is fully charged.</a:t>
            </a:r>
          </a:p>
          <a:p>
            <a:pPr lvl="1" fontAlgn="base"/>
            <a:r>
              <a:rPr lang="en-US" sz="1600" dirty="0"/>
              <a:t>Turn on the probe by pressing on the large green button. Hold the button until you see a flashing red light.</a:t>
            </a:r>
          </a:p>
          <a:p>
            <a:pPr lvl="1" fontAlgn="base"/>
            <a:r>
              <a:rPr lang="en-US" sz="1600" dirty="0"/>
              <a:t>Open the Graphical Analysis App on your iPad.</a:t>
            </a:r>
          </a:p>
          <a:p>
            <a:pPr lvl="1" fontAlgn="base"/>
            <a:r>
              <a:rPr lang="en-US" sz="1600" dirty="0"/>
              <a:t>Select “New Experiment”. A pop-up window will prompt you to choose how you want to collect data, select “Wireless Devices” then another pop-up window will display the probe by its name and serial number. For example, the temperature probe will have GDX-TMP in front of a number. Select the desired probe by its name and the probe and iPad will connect via Bluetooth. When the devices are connected, the flashing red light on the probe will turn green.</a:t>
            </a:r>
          </a:p>
        </p:txBody>
      </p:sp>
      <p:sp>
        <p:nvSpPr>
          <p:cNvPr id="4" name="Title 1"/>
          <p:cNvSpPr>
            <a:spLocks noGrp="1"/>
          </p:cNvSpPr>
          <p:nvPr>
            <p:ph type="title"/>
          </p:nvPr>
        </p:nvSpPr>
        <p:spPr>
          <a:xfrm>
            <a:off x="457200" y="419100"/>
            <a:ext cx="8229600" cy="998538"/>
          </a:xfrm>
        </p:spPr>
        <p:txBody>
          <a:bodyPr/>
          <a:lstStyle/>
          <a:p>
            <a:r>
              <a:rPr lang="en-US" dirty="0"/>
              <a:t>iPad and Probes</a:t>
            </a:r>
            <a:br>
              <a:rPr lang="en-US" dirty="0"/>
            </a:br>
            <a:r>
              <a:rPr lang="en-US" sz="2800" dirty="0"/>
              <a:t>(Temperature, pH, Conductivity, DO)</a:t>
            </a:r>
          </a:p>
        </p:txBody>
      </p:sp>
    </p:spTree>
    <p:extLst>
      <p:ext uri="{BB962C8B-B14F-4D97-AF65-F5344CB8AC3E}">
        <p14:creationId xmlns:p14="http://schemas.microsoft.com/office/powerpoint/2010/main" val="1976605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267570" y="1706562"/>
            <a:ext cx="2591418" cy="3102882"/>
          </a:xfrm>
        </p:spPr>
      </p:pic>
      <p:sp>
        <p:nvSpPr>
          <p:cNvPr id="4" name="Title 1"/>
          <p:cNvSpPr>
            <a:spLocks noGrp="1"/>
          </p:cNvSpPr>
          <p:nvPr>
            <p:ph type="title"/>
          </p:nvPr>
        </p:nvSpPr>
        <p:spPr>
          <a:xfrm>
            <a:off x="457200" y="419100"/>
            <a:ext cx="8229600" cy="998538"/>
          </a:xfrm>
        </p:spPr>
        <p:txBody>
          <a:bodyPr/>
          <a:lstStyle/>
          <a:p>
            <a:r>
              <a:rPr lang="en-US" dirty="0"/>
              <a:t>iPad and Probes</a:t>
            </a:r>
            <a:br>
              <a:rPr lang="en-US" dirty="0"/>
            </a:br>
            <a:r>
              <a:rPr lang="en-US" sz="2800" dirty="0"/>
              <a:t>(Temperature, pH, Conductivity, DO)</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3909" y="1706562"/>
            <a:ext cx="2649652" cy="3102882"/>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000" y="1706562"/>
            <a:ext cx="2755900" cy="3102882"/>
          </a:xfrm>
          <a:prstGeom prst="rect">
            <a:avLst/>
          </a:prstGeom>
        </p:spPr>
      </p:pic>
      <p:sp>
        <p:nvSpPr>
          <p:cNvPr id="8" name="TextBox 7"/>
          <p:cNvSpPr txBox="1"/>
          <p:nvPr/>
        </p:nvSpPr>
        <p:spPr>
          <a:xfrm>
            <a:off x="254000" y="5040536"/>
            <a:ext cx="8604988" cy="646331"/>
          </a:xfrm>
          <a:prstGeom prst="rect">
            <a:avLst/>
          </a:prstGeom>
          <a:noFill/>
        </p:spPr>
        <p:txBody>
          <a:bodyPr wrap="square" rtlCol="0">
            <a:spAutoFit/>
          </a:bodyPr>
          <a:lstStyle/>
          <a:p>
            <a:r>
              <a:rPr lang="en-US" dirty="0"/>
              <a:t>Select New Experiment  </a:t>
            </a:r>
            <a:r>
              <a:rPr lang="en-US" dirty="0">
                <a:sym typeface="Wingdings"/>
              </a:rPr>
              <a:t></a:t>
            </a:r>
            <a:r>
              <a:rPr lang="en-US" dirty="0"/>
              <a:t> </a:t>
            </a:r>
            <a:r>
              <a:rPr lang="en-US" dirty="0">
                <a:sym typeface="Wingdings"/>
              </a:rPr>
              <a:t></a:t>
            </a:r>
            <a:r>
              <a:rPr lang="en-US" dirty="0"/>
              <a:t>       Then Wireless Devices </a:t>
            </a:r>
            <a:r>
              <a:rPr lang="en-US" dirty="0">
                <a:sym typeface="Wingdings"/>
              </a:rPr>
              <a:t> </a:t>
            </a:r>
            <a:r>
              <a:rPr lang="en-US" dirty="0"/>
              <a:t>        Then select your probe</a:t>
            </a:r>
          </a:p>
          <a:p>
            <a:r>
              <a:rPr lang="en-US" dirty="0"/>
              <a:t>                                                                                                                   </a:t>
            </a:r>
          </a:p>
        </p:txBody>
      </p:sp>
      <p:sp>
        <p:nvSpPr>
          <p:cNvPr id="2" name="Up Arrow 1"/>
          <p:cNvSpPr/>
          <p:nvPr/>
        </p:nvSpPr>
        <p:spPr>
          <a:xfrm>
            <a:off x="635000" y="3073400"/>
            <a:ext cx="406400" cy="1435100"/>
          </a:xfrm>
          <a:prstGeom prst="up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370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800" dirty="0"/>
              <a:t>3) Connect probes continued</a:t>
            </a:r>
          </a:p>
          <a:p>
            <a:pPr lvl="1"/>
            <a:r>
              <a:rPr lang="en-US" sz="1800" dirty="0"/>
              <a:t>If you are having any problems connecting, make sure your Bluetooth is turned on on your iPad. To check, open the Settings on your iPad and you will see the Bluetooth settings on the left-hand panel. </a:t>
            </a:r>
          </a:p>
          <a:p>
            <a:pPr lvl="1"/>
            <a:endParaRPr lang="en-US" sz="1800" dirty="0"/>
          </a:p>
          <a:p>
            <a:pPr lvl="1"/>
            <a:r>
              <a:rPr lang="en-US" sz="1800" dirty="0"/>
              <a:t>Make sure it says “on” next to “Bluetooth.” If it does not say “on,” press the word “Bluetooth” to switch it on. You will see a little Bluetooth icon                  in the upper right corner of your iPad screen.</a:t>
            </a:r>
          </a:p>
          <a:p>
            <a:pPr lvl="1"/>
            <a:endParaRPr lang="en-US" sz="1800" dirty="0"/>
          </a:p>
          <a:p>
            <a:pPr lvl="1"/>
            <a:r>
              <a:rPr lang="en-US" sz="1800" dirty="0"/>
              <a:t>Once the probe is connected a graph or a graph and table will appear on the screen. </a:t>
            </a:r>
          </a:p>
        </p:txBody>
      </p:sp>
      <p:sp>
        <p:nvSpPr>
          <p:cNvPr id="4" name="Title 1"/>
          <p:cNvSpPr>
            <a:spLocks noGrp="1"/>
          </p:cNvSpPr>
          <p:nvPr>
            <p:ph type="title"/>
          </p:nvPr>
        </p:nvSpPr>
        <p:spPr>
          <a:xfrm>
            <a:off x="457200" y="419100"/>
            <a:ext cx="8229600" cy="998538"/>
          </a:xfrm>
        </p:spPr>
        <p:txBody>
          <a:bodyPr/>
          <a:lstStyle/>
          <a:p>
            <a:r>
              <a:rPr lang="en-US" dirty="0"/>
              <a:t>iPad and Probes</a:t>
            </a:r>
            <a:br>
              <a:rPr lang="en-US" dirty="0"/>
            </a:br>
            <a:r>
              <a:rPr lang="en-US" sz="2800" dirty="0"/>
              <a:t>(Temperature, pH, Conductivity, DO)</a:t>
            </a:r>
          </a:p>
        </p:txBody>
      </p:sp>
      <p:pic>
        <p:nvPicPr>
          <p:cNvPr id="3077" name="Picture 5" descr="https://lh6.googleusercontent.com/AevZQaMJZfl8JrY2NEmjyPISp_UlfeLueMuLQU9Kob2aPH4qnULP3qIuYhNBUWAe55W5XYhd5vUBFD4iBED70PS7XC_nfpDm4bSGs251Ls-1uk1MqXZHeVwWxTJXb1Q9nP55TO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88631" y="2590800"/>
            <a:ext cx="549628" cy="5207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s://lh3.googleusercontent.com/AfQ3RW63VUkTdwfyihlGzGknh0CIJEQ14CXKZvo6Aycy792Oiz_YZqmEQIT9BcPaHTJrvJVtSLhC9tKvhSBZb9SnX_fxR76qeI0aNGDkqrEM5feaIBRI0raC8I1EQm7WdGyaXo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76131" y="3406154"/>
            <a:ext cx="549628" cy="497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5301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863"/>
            <a:ext cx="8229600" cy="1087438"/>
          </a:xfrm>
        </p:spPr>
        <p:txBody>
          <a:bodyPr/>
          <a:lstStyle/>
          <a:p>
            <a:r>
              <a:rPr lang="en-US" dirty="0"/>
              <a:t>iPad and Probes</a:t>
            </a:r>
            <a:br>
              <a:rPr lang="en-US" dirty="0"/>
            </a:br>
            <a:r>
              <a:rPr lang="en-US" sz="2800" dirty="0"/>
              <a:t>(Temperature, pH, Conductivity, DO)</a:t>
            </a:r>
          </a:p>
        </p:txBody>
      </p:sp>
      <p:sp>
        <p:nvSpPr>
          <p:cNvPr id="3" name="Content Placeholder 2"/>
          <p:cNvSpPr>
            <a:spLocks noGrp="1"/>
          </p:cNvSpPr>
          <p:nvPr>
            <p:ph idx="1"/>
          </p:nvPr>
        </p:nvSpPr>
        <p:spPr/>
        <p:txBody>
          <a:bodyPr/>
          <a:lstStyle/>
          <a:p>
            <a:r>
              <a:rPr lang="en-US" sz="1800" dirty="0"/>
              <a:t>4) Collecting data</a:t>
            </a:r>
          </a:p>
          <a:p>
            <a:pPr lvl="1"/>
            <a:r>
              <a:rPr lang="en-US" sz="1800" dirty="0"/>
              <a:t>To begin collecting data, press “Collect” at the top of the screen. </a:t>
            </a:r>
          </a:p>
          <a:p>
            <a:pPr lvl="1"/>
            <a:r>
              <a:rPr lang="en-US" sz="1800" dirty="0"/>
              <a:t>The application automatically begins creating a graph of what you are measuring over time, but you can change the appearance of this any time before or during data collection. </a:t>
            </a:r>
          </a:p>
          <a:p>
            <a:pPr lvl="1"/>
            <a:endParaRPr lang="en-US" sz="1800" dirty="0"/>
          </a:p>
          <a:p>
            <a:pPr lvl="1"/>
            <a:r>
              <a:rPr lang="en-US" sz="1800" dirty="0"/>
              <a:t>To change </a:t>
            </a:r>
            <a:r>
              <a:rPr lang="en-US" sz="1800" b="1" i="1" dirty="0"/>
              <a:t>how you view your data</a:t>
            </a:r>
            <a:r>
              <a:rPr lang="en-US" sz="1800" b="1" dirty="0"/>
              <a:t> </a:t>
            </a:r>
            <a:r>
              <a:rPr lang="en-US" sz="1800" dirty="0"/>
              <a:t>select this icon in the top right corner:</a:t>
            </a:r>
          </a:p>
          <a:p>
            <a:pPr lvl="1"/>
            <a:r>
              <a:rPr lang="en-US" sz="1800" dirty="0"/>
              <a:t>You can view your data as a graph, table, graph and table, or just see an output of what the probe is reading (Meter).</a:t>
            </a:r>
          </a:p>
        </p:txBody>
      </p:sp>
      <p:sp>
        <p:nvSpPr>
          <p:cNvPr id="5" name="AutoShape 4" descr="https://docs.google.com/a/ucar.edu/drawings/d/s6IUtH9DowHjF3nnaAy_VDQ/image?w=74&amp;h=64&amp;rev=6&amp;ac=1"/>
          <p:cNvSpPr>
            <a:spLocks noChangeAspect="1" noChangeArrowheads="1"/>
          </p:cNvSpPr>
          <p:nvPr/>
        </p:nvSpPr>
        <p:spPr bwMode="auto">
          <a:xfrm>
            <a:off x="0" y="0"/>
            <a:ext cx="70485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docs.google.com/a/ucar.edu/drawings/d/s6IUtH9DowHjF3nnaAy_VDQ/image?w=74&amp;h=64&amp;rev=6&amp;ac=1"/>
          <p:cNvSpPr>
            <a:spLocks noChangeAspect="1" noChangeArrowheads="1"/>
          </p:cNvSpPr>
          <p:nvPr/>
        </p:nvSpPr>
        <p:spPr bwMode="auto">
          <a:xfrm>
            <a:off x="2527300" y="4800600"/>
            <a:ext cx="70485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8255000" y="3367881"/>
            <a:ext cx="546100" cy="495300"/>
            <a:chOff x="3822700" y="3733800"/>
            <a:chExt cx="546100" cy="495300"/>
          </a:xfrm>
        </p:grpSpPr>
        <p:sp>
          <p:nvSpPr>
            <p:cNvPr id="8" name="Rectangle 7"/>
            <p:cNvSpPr/>
            <p:nvPr/>
          </p:nvSpPr>
          <p:spPr>
            <a:xfrm>
              <a:off x="3822700" y="3733800"/>
              <a:ext cx="546100" cy="495300"/>
            </a:xfrm>
            <a:prstGeom prst="rect">
              <a:avLst/>
            </a:prstGeom>
            <a:solidFill>
              <a:schemeClr val="bg1"/>
            </a:solidFill>
            <a:ln w="254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8" idx="0"/>
              <a:endCxn id="8" idx="2"/>
            </p:cNvCxnSpPr>
            <p:nvPr/>
          </p:nvCxnSpPr>
          <p:spPr>
            <a:xfrm>
              <a:off x="4095750" y="3733800"/>
              <a:ext cx="0" cy="495300"/>
            </a:xfrm>
            <a:prstGeom prst="line">
              <a:avLst/>
            </a:prstGeom>
            <a:ln>
              <a:solidFill>
                <a:schemeClr val="tx1"/>
              </a:solidFill>
            </a:ln>
            <a:effectLst>
              <a:outerShdw blurRad="40000" dist="2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8" idx="3"/>
            </p:cNvCxnSpPr>
            <p:nvPr/>
          </p:nvCxnSpPr>
          <p:spPr>
            <a:xfrm flipV="1">
              <a:off x="4095750" y="3981450"/>
              <a:ext cx="273050" cy="6350"/>
            </a:xfrm>
            <a:prstGeom prst="line">
              <a:avLst/>
            </a:prstGeom>
            <a:ln>
              <a:solidFill>
                <a:schemeClr val="tx1"/>
              </a:solidFill>
            </a:ln>
            <a:effectLst>
              <a:outerShdw dist="2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134565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3863"/>
            <a:ext cx="8229600" cy="1087438"/>
          </a:xfrm>
        </p:spPr>
        <p:txBody>
          <a:bodyPr/>
          <a:lstStyle/>
          <a:p>
            <a:r>
              <a:rPr lang="en-US" dirty="0"/>
              <a:t>iPad and Probes</a:t>
            </a:r>
            <a:br>
              <a:rPr lang="en-US" dirty="0"/>
            </a:br>
            <a:r>
              <a:rPr lang="en-US" sz="2800" dirty="0"/>
              <a:t>(Temperature, pH, Conductivity, DO)</a:t>
            </a:r>
          </a:p>
        </p:txBody>
      </p:sp>
      <p:sp>
        <p:nvSpPr>
          <p:cNvPr id="3" name="Content Placeholder 2"/>
          <p:cNvSpPr>
            <a:spLocks noGrp="1"/>
          </p:cNvSpPr>
          <p:nvPr>
            <p:ph idx="1"/>
          </p:nvPr>
        </p:nvSpPr>
        <p:spPr>
          <a:xfrm>
            <a:off x="457200" y="1689100"/>
            <a:ext cx="8229600" cy="4576763"/>
          </a:xfrm>
        </p:spPr>
        <p:txBody>
          <a:bodyPr/>
          <a:lstStyle/>
          <a:p>
            <a:r>
              <a:rPr lang="en-US" sz="1800" dirty="0"/>
              <a:t>4) Collecting data continued</a:t>
            </a:r>
          </a:p>
          <a:p>
            <a:pPr lvl="1"/>
            <a:r>
              <a:rPr lang="en-US" sz="1800" dirty="0"/>
              <a:t>To change </a:t>
            </a:r>
            <a:r>
              <a:rPr lang="en-US" sz="1800" b="1" i="1" dirty="0"/>
              <a:t>how your data is collected</a:t>
            </a:r>
            <a:r>
              <a:rPr lang="en-US" sz="1800" dirty="0"/>
              <a:t>, you can press “Mode” at the bottom left corner of your screen. You cannot change the mode of collection while the data is being collected. </a:t>
            </a:r>
          </a:p>
          <a:p>
            <a:pPr lvl="1"/>
            <a:r>
              <a:rPr lang="en-US" sz="1800" dirty="0"/>
              <a:t>You have two options: “Time Based” and “Event Based.”</a:t>
            </a:r>
          </a:p>
          <a:p>
            <a:pPr lvl="2"/>
            <a:r>
              <a:rPr lang="en-US" sz="1800" dirty="0"/>
              <a:t>Either option is acceptable. When to use wither will depend on what you are trying to achieve with your data collection.</a:t>
            </a:r>
          </a:p>
          <a:p>
            <a:pPr lvl="2"/>
            <a:r>
              <a:rPr lang="en-US" sz="1800" dirty="0"/>
              <a:t>You should experiment with the different Modes and decide which option works best for you and for whichever protocol you are using.</a:t>
            </a:r>
          </a:p>
          <a:p>
            <a:pPr lvl="1"/>
            <a:endParaRPr lang="en-US" sz="1800" i="1" dirty="0"/>
          </a:p>
        </p:txBody>
      </p:sp>
      <p:sp>
        <p:nvSpPr>
          <p:cNvPr id="5" name="AutoShape 4" descr="https://docs.google.com/a/ucar.edu/drawings/d/s6IUtH9DowHjF3nnaAy_VDQ/image?w=74&amp;h=64&amp;rev=6&amp;ac=1"/>
          <p:cNvSpPr>
            <a:spLocks noChangeAspect="1" noChangeArrowheads="1"/>
          </p:cNvSpPr>
          <p:nvPr/>
        </p:nvSpPr>
        <p:spPr bwMode="auto">
          <a:xfrm>
            <a:off x="0" y="0"/>
            <a:ext cx="70485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docs.google.com/a/ucar.edu/drawings/d/s6IUtH9DowHjF3nnaAy_VDQ/image?w=74&amp;h=64&amp;rev=6&amp;ac=1"/>
          <p:cNvSpPr>
            <a:spLocks noChangeAspect="1" noChangeArrowheads="1"/>
          </p:cNvSpPr>
          <p:nvPr/>
        </p:nvSpPr>
        <p:spPr bwMode="auto">
          <a:xfrm>
            <a:off x="2527300" y="4800600"/>
            <a:ext cx="70485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330086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2600"/>
            <a:ext cx="8229600" cy="935038"/>
          </a:xfrm>
        </p:spPr>
        <p:txBody>
          <a:bodyPr/>
          <a:lstStyle/>
          <a:p>
            <a:r>
              <a:rPr lang="en-US" dirty="0"/>
              <a:t>iPad and Probes</a:t>
            </a:r>
            <a:br>
              <a:rPr lang="en-US" dirty="0"/>
            </a:br>
            <a:r>
              <a:rPr lang="en-US" sz="2800" dirty="0"/>
              <a:t>(Temperature, pH, Conductivity, DO)</a:t>
            </a:r>
          </a:p>
        </p:txBody>
      </p:sp>
      <p:sp>
        <p:nvSpPr>
          <p:cNvPr id="3" name="Content Placeholder 2"/>
          <p:cNvSpPr>
            <a:spLocks noGrp="1"/>
          </p:cNvSpPr>
          <p:nvPr>
            <p:ph idx="1"/>
          </p:nvPr>
        </p:nvSpPr>
        <p:spPr>
          <a:xfrm>
            <a:off x="457200" y="1663700"/>
            <a:ext cx="8229600" cy="4437063"/>
          </a:xfrm>
        </p:spPr>
        <p:txBody>
          <a:bodyPr/>
          <a:lstStyle/>
          <a:p>
            <a:r>
              <a:rPr lang="en-US" sz="1800" dirty="0"/>
              <a:t>4) Collecting data continued</a:t>
            </a:r>
          </a:p>
          <a:p>
            <a:pPr lvl="1" fontAlgn="base"/>
            <a:r>
              <a:rPr lang="en-US" sz="1600" i="1" dirty="0"/>
              <a:t>Time Based </a:t>
            </a:r>
            <a:r>
              <a:rPr lang="en-US" sz="1600" dirty="0"/>
              <a:t>means the app will continuously collect data for a certain period of time and present a data table and graph of your data over time. You can adjust how frequently the data is collected (X# of data points per second (rate) OR X amount of time for each data point (interval)). </a:t>
            </a:r>
            <a:endParaRPr lang="en-US" sz="1600" i="1" dirty="0"/>
          </a:p>
          <a:p>
            <a:pPr lvl="1" fontAlgn="base"/>
            <a:r>
              <a:rPr lang="en-US" sz="1600" i="1" dirty="0"/>
              <a:t>Event Based</a:t>
            </a:r>
            <a:r>
              <a:rPr lang="en-US" sz="1600" dirty="0"/>
              <a:t> requires you to manually add the data to your graph/table. With this option, you will have to prompt the app to plot each data “event” by pressing “Keep” at the top of the screen (next to “Collect”).</a:t>
            </a:r>
          </a:p>
          <a:p>
            <a:pPr lvl="2" fontAlgn="base"/>
            <a:r>
              <a:rPr lang="en-US" sz="1600" dirty="0"/>
              <a:t> This option may be better for your GLOBE data as GLOBE usually just asks for specific numbers instead of data over time. With “Events” you can create a data table with only a certain number of measurements which you can average to give your final result. </a:t>
            </a:r>
          </a:p>
          <a:p>
            <a:pPr lvl="3" fontAlgn="base"/>
            <a:r>
              <a:rPr lang="en-US" sz="1600" i="1" dirty="0"/>
              <a:t>Events With Entry </a:t>
            </a:r>
            <a:r>
              <a:rPr lang="en-US" sz="1600" dirty="0"/>
              <a:t>will prompt you to name each data point while </a:t>
            </a:r>
            <a:r>
              <a:rPr lang="en-US" sz="1600" i="1" dirty="0"/>
              <a:t>Selected Events</a:t>
            </a:r>
            <a:r>
              <a:rPr lang="en-US" sz="1600" dirty="0"/>
              <a:t> will not.</a:t>
            </a:r>
          </a:p>
          <a:p>
            <a:pPr lvl="3" fontAlgn="base"/>
            <a:r>
              <a:rPr lang="en-US" sz="1600" dirty="0"/>
              <a:t>Event based options have an “Average over 10 seconds” mode which will take measurements continuously for 10 seconds and give a single value of the average readings for those 10 seconds.</a:t>
            </a:r>
          </a:p>
          <a:p>
            <a:pPr lvl="1"/>
            <a:endParaRPr lang="en-US" sz="1800" dirty="0"/>
          </a:p>
        </p:txBody>
      </p:sp>
      <p:sp>
        <p:nvSpPr>
          <p:cNvPr id="5" name="AutoShape 4" descr="https://docs.google.com/a/ucar.edu/drawings/d/s6IUtH9DowHjF3nnaAy_VDQ/image?w=74&amp;h=64&amp;rev=6&amp;ac=1"/>
          <p:cNvSpPr>
            <a:spLocks noChangeAspect="1" noChangeArrowheads="1"/>
          </p:cNvSpPr>
          <p:nvPr/>
        </p:nvSpPr>
        <p:spPr bwMode="auto">
          <a:xfrm>
            <a:off x="0" y="0"/>
            <a:ext cx="70485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docs.google.com/a/ucar.edu/drawings/d/s6IUtH9DowHjF3nnaAy_VDQ/image?w=74&amp;h=64&amp;rev=6&amp;ac=1"/>
          <p:cNvSpPr>
            <a:spLocks noChangeAspect="1" noChangeArrowheads="1"/>
          </p:cNvSpPr>
          <p:nvPr/>
        </p:nvSpPr>
        <p:spPr bwMode="auto">
          <a:xfrm>
            <a:off x="2527300" y="4800600"/>
            <a:ext cx="704850" cy="609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8885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44DA0-BD57-8E4A-960C-54ADC4FE1C6A}"/>
              </a:ext>
            </a:extLst>
          </p:cNvPr>
          <p:cNvSpPr>
            <a:spLocks noGrp="1"/>
          </p:cNvSpPr>
          <p:nvPr>
            <p:ph type="title"/>
          </p:nvPr>
        </p:nvSpPr>
        <p:spPr>
          <a:xfrm>
            <a:off x="457200" y="616944"/>
            <a:ext cx="8229600" cy="800693"/>
          </a:xfrm>
        </p:spPr>
        <p:txBody>
          <a:bodyPr/>
          <a:lstStyle/>
          <a:p>
            <a:r>
              <a:rPr lang="en-US" dirty="0"/>
              <a:t>Prep</a:t>
            </a:r>
          </a:p>
        </p:txBody>
      </p:sp>
      <p:sp>
        <p:nvSpPr>
          <p:cNvPr id="3" name="Content Placeholder 2">
            <a:extLst>
              <a:ext uri="{FF2B5EF4-FFF2-40B4-BE49-F238E27FC236}">
                <a16:creationId xmlns:a16="http://schemas.microsoft.com/office/drawing/2014/main" id="{17DD8F67-DC1E-DB45-B216-F8CA680E8696}"/>
              </a:ext>
            </a:extLst>
          </p:cNvPr>
          <p:cNvSpPr>
            <a:spLocks noGrp="1"/>
          </p:cNvSpPr>
          <p:nvPr>
            <p:ph idx="1"/>
          </p:nvPr>
        </p:nvSpPr>
        <p:spPr/>
        <p:txBody>
          <a:bodyPr/>
          <a:lstStyle/>
          <a:p>
            <a:r>
              <a:rPr lang="en-US" dirty="0"/>
              <a:t>We will only be providing BRIEF demos to prepare for data collection so please familiarize yourself with the protocols prior to arriving in Detroit and come ready with questions!</a:t>
            </a:r>
          </a:p>
          <a:p>
            <a:r>
              <a:rPr lang="en-US" dirty="0"/>
              <a:t>You may find the </a:t>
            </a:r>
            <a:r>
              <a:rPr lang="en-US" dirty="0" err="1"/>
              <a:t>eTraining</a:t>
            </a:r>
            <a:r>
              <a:rPr lang="en-US" dirty="0"/>
              <a:t> to be a valuable source to help you prepare in addition to reading through the following slides.</a:t>
            </a:r>
          </a:p>
        </p:txBody>
      </p:sp>
    </p:spTree>
    <p:extLst>
      <p:ext uri="{BB962C8B-B14F-4D97-AF65-F5344CB8AC3E}">
        <p14:creationId xmlns:p14="http://schemas.microsoft.com/office/powerpoint/2010/main" val="4170233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3700" y="1549400"/>
            <a:ext cx="3778829" cy="4525963"/>
          </a:xfrm>
        </p:spPr>
        <p:txBody>
          <a:bodyPr/>
          <a:lstStyle/>
          <a:p>
            <a:r>
              <a:rPr lang="en-US" sz="1800" dirty="0"/>
              <a:t>4) Collecting data continued</a:t>
            </a:r>
          </a:p>
          <a:p>
            <a:pPr lvl="1"/>
            <a:r>
              <a:rPr lang="en-US" sz="1800" dirty="0"/>
              <a:t>You can also customize the graph by selecting the little graph icon above “Mode”. You can add lines to the graph, as well as other options.</a:t>
            </a:r>
          </a:p>
          <a:p>
            <a:pPr lvl="1"/>
            <a:r>
              <a:rPr lang="en-US" sz="1600" dirty="0"/>
              <a:t>You can share your data with classmates or others by pressing the box with arrow icon in the top right corner.</a:t>
            </a:r>
          </a:p>
          <a:p>
            <a:pPr lvl="2"/>
            <a:r>
              <a:rPr lang="en-US" sz="1400" dirty="0"/>
              <a:t>Airdrop is an easy way to share data between iPads but you will need to change the view to a table before sharing. Emailing is also a convenient way to share.</a:t>
            </a:r>
            <a:endParaRPr lang="en-US" sz="1800" dirty="0"/>
          </a:p>
          <a:p>
            <a:pPr lvl="1"/>
            <a:r>
              <a:rPr lang="en-US" sz="1400" dirty="0"/>
              <a:t>Watch a video tutorial of collecting data here: </a:t>
            </a:r>
            <a:r>
              <a:rPr lang="en-US" sz="1400" dirty="0">
                <a:hlinkClick r:id="rId3"/>
              </a:rPr>
              <a:t>https://youtu.be/3f1PkboT5PM</a:t>
            </a:r>
            <a:endParaRPr lang="en-US" sz="1400" dirty="0"/>
          </a:p>
        </p:txBody>
      </p:sp>
      <p:sp>
        <p:nvSpPr>
          <p:cNvPr id="4" name="Title 1"/>
          <p:cNvSpPr txBox="1">
            <a:spLocks/>
          </p:cNvSpPr>
          <p:nvPr/>
        </p:nvSpPr>
        <p:spPr>
          <a:xfrm>
            <a:off x="-279400" y="475832"/>
            <a:ext cx="8229600" cy="93503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iPad and Probes</a:t>
            </a:r>
            <a:br>
              <a:rPr lang="en-US" dirty="0"/>
            </a:br>
            <a:r>
              <a:rPr lang="en-US" sz="2800" dirty="0"/>
              <a:t>(Temperature, pH, Conductivity, DO)</a:t>
            </a:r>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334000" y="1729581"/>
            <a:ext cx="2916829" cy="4343400"/>
          </a:xfrm>
          <a:prstGeom prst="rect">
            <a:avLst/>
          </a:prstGeom>
        </p:spPr>
      </p:pic>
      <p:sp>
        <p:nvSpPr>
          <p:cNvPr id="9" name="Oval 8"/>
          <p:cNvSpPr/>
          <p:nvPr/>
        </p:nvSpPr>
        <p:spPr>
          <a:xfrm>
            <a:off x="7670800" y="2120900"/>
            <a:ext cx="279400" cy="254000"/>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7950200" y="2120900"/>
            <a:ext cx="279400" cy="254000"/>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424062" y="5596731"/>
            <a:ext cx="279400" cy="254000"/>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7670800" y="1554560"/>
            <a:ext cx="120650" cy="506809"/>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8229600" y="1600200"/>
            <a:ext cx="111218" cy="52070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840538" y="1096746"/>
            <a:ext cx="885825" cy="646331"/>
          </a:xfrm>
          <a:prstGeom prst="rect">
            <a:avLst/>
          </a:prstGeom>
          <a:noFill/>
        </p:spPr>
        <p:txBody>
          <a:bodyPr wrap="square" rtlCol="0">
            <a:spAutoFit/>
          </a:bodyPr>
          <a:lstStyle/>
          <a:p>
            <a:r>
              <a:rPr lang="en-US" sz="900" dirty="0">
                <a:solidFill>
                  <a:schemeClr val="accent2"/>
                </a:solidFill>
              </a:rPr>
              <a:t>Press here to view your data as a graph, table, or meter</a:t>
            </a:r>
          </a:p>
        </p:txBody>
      </p:sp>
      <p:sp>
        <p:nvSpPr>
          <p:cNvPr id="20" name="TextBox 19"/>
          <p:cNvSpPr txBox="1"/>
          <p:nvPr/>
        </p:nvSpPr>
        <p:spPr>
          <a:xfrm>
            <a:off x="7950200" y="989984"/>
            <a:ext cx="825500" cy="646331"/>
          </a:xfrm>
          <a:prstGeom prst="rect">
            <a:avLst/>
          </a:prstGeom>
          <a:noFill/>
        </p:spPr>
        <p:txBody>
          <a:bodyPr wrap="square" rtlCol="0">
            <a:spAutoFit/>
          </a:bodyPr>
          <a:lstStyle/>
          <a:p>
            <a:r>
              <a:rPr lang="en-US" sz="900" dirty="0">
                <a:solidFill>
                  <a:schemeClr val="accent2"/>
                </a:solidFill>
              </a:rPr>
              <a:t>Press here to share your data with classmates</a:t>
            </a:r>
          </a:p>
        </p:txBody>
      </p:sp>
      <p:cxnSp>
        <p:nvCxnSpPr>
          <p:cNvPr id="23" name="Straight Arrow Connector 22"/>
          <p:cNvCxnSpPr/>
          <p:nvPr/>
        </p:nvCxnSpPr>
        <p:spPr>
          <a:xfrm>
            <a:off x="4786167" y="5545931"/>
            <a:ext cx="547833" cy="12700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898900" y="5217016"/>
            <a:ext cx="1092199" cy="784830"/>
          </a:xfrm>
          <a:prstGeom prst="rect">
            <a:avLst/>
          </a:prstGeom>
          <a:noFill/>
        </p:spPr>
        <p:txBody>
          <a:bodyPr wrap="square" rtlCol="0">
            <a:spAutoFit/>
          </a:bodyPr>
          <a:lstStyle/>
          <a:p>
            <a:r>
              <a:rPr lang="en-US" sz="900" dirty="0">
                <a:solidFill>
                  <a:schemeClr val="accent2"/>
                </a:solidFill>
              </a:rPr>
              <a:t>Press here to change how you collect the data (time or event based)</a:t>
            </a:r>
          </a:p>
        </p:txBody>
      </p:sp>
      <p:sp>
        <p:nvSpPr>
          <p:cNvPr id="26" name="Oval 25"/>
          <p:cNvSpPr/>
          <p:nvPr/>
        </p:nvSpPr>
        <p:spPr>
          <a:xfrm>
            <a:off x="5443034" y="5342731"/>
            <a:ext cx="279400" cy="254000"/>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6636331" y="2149474"/>
            <a:ext cx="279400" cy="254000"/>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4786167" y="4622800"/>
            <a:ext cx="637895" cy="71993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4319524" y="4104650"/>
            <a:ext cx="805583" cy="507831"/>
          </a:xfrm>
          <a:prstGeom prst="rect">
            <a:avLst/>
          </a:prstGeom>
          <a:noFill/>
        </p:spPr>
        <p:txBody>
          <a:bodyPr wrap="square" rtlCol="0">
            <a:spAutoFit/>
          </a:bodyPr>
          <a:lstStyle/>
          <a:p>
            <a:r>
              <a:rPr lang="en-US" sz="900" dirty="0">
                <a:solidFill>
                  <a:schemeClr val="accent2"/>
                </a:solidFill>
              </a:rPr>
              <a:t>Press here to customize your graph</a:t>
            </a:r>
          </a:p>
        </p:txBody>
      </p:sp>
      <p:cxnSp>
        <p:nvCxnSpPr>
          <p:cNvPr id="32" name="Straight Arrow Connector 31"/>
          <p:cNvCxnSpPr/>
          <p:nvPr/>
        </p:nvCxnSpPr>
        <p:spPr>
          <a:xfrm>
            <a:off x="4991099" y="2247900"/>
            <a:ext cx="1511301" cy="2857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191000" y="1743077"/>
            <a:ext cx="869083" cy="2031325"/>
          </a:xfrm>
          <a:prstGeom prst="rect">
            <a:avLst/>
          </a:prstGeom>
          <a:noFill/>
        </p:spPr>
        <p:txBody>
          <a:bodyPr wrap="square" rtlCol="0">
            <a:spAutoFit/>
          </a:bodyPr>
          <a:lstStyle/>
          <a:p>
            <a:r>
              <a:rPr lang="en-US" sz="900" dirty="0">
                <a:solidFill>
                  <a:schemeClr val="accent2"/>
                </a:solidFill>
              </a:rPr>
              <a:t>Press Collect to begin your data collection and Stop to end it. You may also need to select ”Keep,” which will also appear up here, in order to collect event based data points.</a:t>
            </a:r>
          </a:p>
        </p:txBody>
      </p:sp>
    </p:spTree>
    <p:extLst>
      <p:ext uri="{BB962C8B-B14F-4D97-AF65-F5344CB8AC3E}">
        <p14:creationId xmlns:p14="http://schemas.microsoft.com/office/powerpoint/2010/main" val="50406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1A262-03BB-AB41-BAE5-BB1912CAD9E9}"/>
              </a:ext>
            </a:extLst>
          </p:cNvPr>
          <p:cNvSpPr>
            <a:spLocks noGrp="1"/>
          </p:cNvSpPr>
          <p:nvPr>
            <p:ph type="title"/>
          </p:nvPr>
        </p:nvSpPr>
        <p:spPr>
          <a:xfrm>
            <a:off x="457200" y="495758"/>
            <a:ext cx="8229600" cy="921879"/>
          </a:xfrm>
        </p:spPr>
        <p:txBody>
          <a:bodyPr/>
          <a:lstStyle/>
          <a:p>
            <a:r>
              <a:rPr lang="en-US" dirty="0"/>
              <a:t>PASCO</a:t>
            </a:r>
          </a:p>
        </p:txBody>
      </p:sp>
      <p:sp>
        <p:nvSpPr>
          <p:cNvPr id="3" name="Content Placeholder 2">
            <a:extLst>
              <a:ext uri="{FF2B5EF4-FFF2-40B4-BE49-F238E27FC236}">
                <a16:creationId xmlns:a16="http://schemas.microsoft.com/office/drawing/2014/main" id="{9145D12A-61E8-7845-BF05-0DBB123ACB02}"/>
              </a:ext>
            </a:extLst>
          </p:cNvPr>
          <p:cNvSpPr>
            <a:spLocks noGrp="1"/>
          </p:cNvSpPr>
          <p:nvPr>
            <p:ph idx="1"/>
          </p:nvPr>
        </p:nvSpPr>
        <p:spPr/>
        <p:txBody>
          <a:bodyPr/>
          <a:lstStyle/>
          <a:p>
            <a:r>
              <a:rPr lang="en-US" dirty="0"/>
              <a:t>We will also have the pleasure of using PASCO probes for data collection.</a:t>
            </a:r>
          </a:p>
          <a:p>
            <a:r>
              <a:rPr lang="en-US" dirty="0"/>
              <a:t>Familiarize yourself with the app and probes here: </a:t>
            </a:r>
            <a:r>
              <a:rPr lang="en-US" dirty="0">
                <a:hlinkClick r:id="rId2"/>
              </a:rPr>
              <a:t>https://www.pasco.com/sparkvue/</a:t>
            </a:r>
            <a:endParaRPr lang="en-US" dirty="0"/>
          </a:p>
          <a:p>
            <a:endParaRPr lang="en-US" dirty="0"/>
          </a:p>
        </p:txBody>
      </p:sp>
      <p:pic>
        <p:nvPicPr>
          <p:cNvPr id="5" name="Picture 4">
            <a:extLst>
              <a:ext uri="{FF2B5EF4-FFF2-40B4-BE49-F238E27FC236}">
                <a16:creationId xmlns:a16="http://schemas.microsoft.com/office/drawing/2014/main" id="{4FD8A8D1-EC3E-3045-B2D0-1F43D49DD98A}"/>
              </a:ext>
            </a:extLst>
          </p:cNvPr>
          <p:cNvPicPr>
            <a:picLocks noChangeAspect="1"/>
          </p:cNvPicPr>
          <p:nvPr/>
        </p:nvPicPr>
        <p:blipFill>
          <a:blip r:embed="rId3"/>
          <a:stretch>
            <a:fillRect/>
          </a:stretch>
        </p:blipFill>
        <p:spPr>
          <a:xfrm>
            <a:off x="3767997" y="3880920"/>
            <a:ext cx="1869883" cy="1869883"/>
          </a:xfrm>
          <a:prstGeom prst="rect">
            <a:avLst/>
          </a:prstGeom>
        </p:spPr>
      </p:pic>
    </p:spTree>
    <p:extLst>
      <p:ext uri="{BB962C8B-B14F-4D97-AF65-F5344CB8AC3E}">
        <p14:creationId xmlns:p14="http://schemas.microsoft.com/office/powerpoint/2010/main" val="3056605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chor="t"/>
          <a:lstStyle/>
          <a:p>
            <a:pPr marL="0" indent="0" algn="ctr">
              <a:buNone/>
            </a:pPr>
            <a:endParaRPr lang="en-US" dirty="0"/>
          </a:p>
          <a:p>
            <a:pPr marL="0" indent="0" algn="ctr">
              <a:buNone/>
            </a:pPr>
            <a:r>
              <a:rPr lang="en-US" dirty="0"/>
              <a:t>If you have any questions about the instruments or protocols, please email me at </a:t>
            </a:r>
            <a:r>
              <a:rPr lang="en-US" dirty="0">
                <a:hlinkClick r:id="rId2"/>
              </a:rPr>
              <a:t>barfield@ucar.edu</a:t>
            </a:r>
            <a:r>
              <a:rPr lang="en-US" dirty="0"/>
              <a:t>. </a:t>
            </a:r>
          </a:p>
        </p:txBody>
      </p:sp>
    </p:spTree>
    <p:extLst>
      <p:ext uri="{BB962C8B-B14F-4D97-AF65-F5344CB8AC3E}">
        <p14:creationId xmlns:p14="http://schemas.microsoft.com/office/powerpoint/2010/main" val="20546447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EFB1E-DF35-214A-BB79-7B4A1FA2BCE2}"/>
              </a:ext>
            </a:extLst>
          </p:cNvPr>
          <p:cNvSpPr>
            <a:spLocks noGrp="1"/>
          </p:cNvSpPr>
          <p:nvPr>
            <p:ph type="title"/>
          </p:nvPr>
        </p:nvSpPr>
        <p:spPr>
          <a:xfrm>
            <a:off x="457200" y="572876"/>
            <a:ext cx="8229600" cy="844761"/>
          </a:xfrm>
        </p:spPr>
        <p:txBody>
          <a:bodyPr/>
          <a:lstStyle/>
          <a:p>
            <a:r>
              <a:rPr lang="en-US" dirty="0"/>
              <a:t>GLOBE Observer</a:t>
            </a:r>
          </a:p>
        </p:txBody>
      </p:sp>
      <p:sp>
        <p:nvSpPr>
          <p:cNvPr id="3" name="Content Placeholder 2">
            <a:extLst>
              <a:ext uri="{FF2B5EF4-FFF2-40B4-BE49-F238E27FC236}">
                <a16:creationId xmlns:a16="http://schemas.microsoft.com/office/drawing/2014/main" id="{6D6993A1-1BA7-D349-BFC2-EF90F0ABC3A8}"/>
              </a:ext>
            </a:extLst>
          </p:cNvPr>
          <p:cNvSpPr>
            <a:spLocks noGrp="1"/>
          </p:cNvSpPr>
          <p:nvPr>
            <p:ph idx="1"/>
          </p:nvPr>
        </p:nvSpPr>
        <p:spPr/>
        <p:txBody>
          <a:bodyPr/>
          <a:lstStyle/>
          <a:p>
            <a:r>
              <a:rPr lang="en-US" dirty="0"/>
              <a:t>You may use the GLOBE Observer app to help with data collection.</a:t>
            </a:r>
          </a:p>
          <a:p>
            <a:r>
              <a:rPr lang="en-US" dirty="0"/>
              <a:t>The focus at this meeting will be on the </a:t>
            </a:r>
            <a:r>
              <a:rPr lang="en-US" b="1" dirty="0"/>
              <a:t>Land Cover and Tree Height</a:t>
            </a:r>
            <a:r>
              <a:rPr lang="en-US" dirty="0"/>
              <a:t> tools to align with the current international campaigns.</a:t>
            </a:r>
          </a:p>
          <a:p>
            <a:r>
              <a:rPr lang="en-US" dirty="0"/>
              <a:t>Please download the GLOBE Observer app today and start practicing!</a:t>
            </a:r>
          </a:p>
        </p:txBody>
      </p:sp>
    </p:spTree>
    <p:extLst>
      <p:ext uri="{BB962C8B-B14F-4D97-AF65-F5344CB8AC3E}">
        <p14:creationId xmlns:p14="http://schemas.microsoft.com/office/powerpoint/2010/main" val="24321371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Google Shape;62;p14">
            <a:extLst>
              <a:ext uri="{FF2B5EF4-FFF2-40B4-BE49-F238E27FC236}">
                <a16:creationId xmlns:a16="http://schemas.microsoft.com/office/drawing/2014/main" id="{3A3E3A4C-50CE-5C4D-8642-C24F08554E4A}"/>
              </a:ext>
            </a:extLst>
          </p:cNvPr>
          <p:cNvSpPr txBox="1">
            <a:spLocks noGrp="1"/>
          </p:cNvSpPr>
          <p:nvPr>
            <p:ph type="title"/>
          </p:nvPr>
        </p:nvSpPr>
        <p:spPr>
          <a:xfrm>
            <a:off x="277151" y="130659"/>
            <a:ext cx="8520600" cy="76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Getting and Using the App</a:t>
            </a:r>
            <a:endParaRPr dirty="0"/>
          </a:p>
        </p:txBody>
      </p:sp>
      <p:sp>
        <p:nvSpPr>
          <p:cNvPr id="10" name="Google Shape;63;p14">
            <a:extLst>
              <a:ext uri="{FF2B5EF4-FFF2-40B4-BE49-F238E27FC236}">
                <a16:creationId xmlns:a16="http://schemas.microsoft.com/office/drawing/2014/main" id="{C3C7C212-5F6C-9E41-B427-8C9A8AA30670}"/>
              </a:ext>
            </a:extLst>
          </p:cNvPr>
          <p:cNvSpPr txBox="1">
            <a:spLocks/>
          </p:cNvSpPr>
          <p:nvPr/>
        </p:nvSpPr>
        <p:spPr>
          <a:xfrm>
            <a:off x="277151" y="1073925"/>
            <a:ext cx="8520600" cy="4555200"/>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a:spcBef>
                <a:spcPts val="0"/>
              </a:spcBef>
              <a:buSzPts val="1800"/>
              <a:buFont typeface="Arial"/>
              <a:buAutoNum type="arabicPeriod"/>
            </a:pPr>
            <a:r>
              <a:rPr lang="en-US" sz="2400" dirty="0"/>
              <a:t>Download the </a:t>
            </a:r>
            <a:r>
              <a:rPr lang="en-US" sz="2400" b="1" i="1" dirty="0"/>
              <a:t>free</a:t>
            </a:r>
            <a:r>
              <a:rPr lang="en-US" sz="2400" dirty="0"/>
              <a:t> app from the App Store or Google Play</a:t>
            </a:r>
          </a:p>
          <a:p>
            <a:pPr marL="0" indent="0">
              <a:spcBef>
                <a:spcPts val="1600"/>
              </a:spcBef>
              <a:buFont typeface="Arial"/>
              <a:buNone/>
            </a:pPr>
            <a:endParaRPr lang="en-US" sz="2400" dirty="0"/>
          </a:p>
          <a:p>
            <a:pPr marL="0" indent="0">
              <a:spcBef>
                <a:spcPts val="1600"/>
              </a:spcBef>
              <a:buFont typeface="Arial"/>
              <a:buNone/>
            </a:pPr>
            <a:endParaRPr lang="en-US" sz="2400" dirty="0"/>
          </a:p>
          <a:p>
            <a:pPr marL="0" indent="0">
              <a:spcBef>
                <a:spcPts val="1600"/>
              </a:spcBef>
              <a:buFont typeface="Arial"/>
              <a:buNone/>
            </a:pPr>
            <a:r>
              <a:rPr lang="en-US" sz="2400" dirty="0"/>
              <a:t>2.    Register with an email address (or web form)</a:t>
            </a:r>
          </a:p>
          <a:p>
            <a:pPr marL="0" indent="0">
              <a:spcBef>
                <a:spcPts val="1600"/>
              </a:spcBef>
              <a:buFont typeface="Arial"/>
              <a:buNone/>
            </a:pPr>
            <a:endParaRPr lang="en-US" sz="2400" dirty="0"/>
          </a:p>
          <a:p>
            <a:pPr marL="0" indent="0">
              <a:spcBef>
                <a:spcPts val="1600"/>
              </a:spcBef>
              <a:buFont typeface="Arial"/>
              <a:buNone/>
            </a:pPr>
            <a:r>
              <a:rPr lang="en-US" sz="2400" dirty="0"/>
              <a:t>3.    Go outside and follow the prompts in the app to observe your environment!</a:t>
            </a:r>
          </a:p>
        </p:txBody>
      </p:sp>
      <p:pic>
        <p:nvPicPr>
          <p:cNvPr id="11" name="Google Shape;64;p14">
            <a:extLst>
              <a:ext uri="{FF2B5EF4-FFF2-40B4-BE49-F238E27FC236}">
                <a16:creationId xmlns:a16="http://schemas.microsoft.com/office/drawing/2014/main" id="{EF645719-CC37-9941-ACDB-1200FB0797F9}"/>
              </a:ext>
            </a:extLst>
          </p:cNvPr>
          <p:cNvPicPr preferRelativeResize="0"/>
          <p:nvPr/>
        </p:nvPicPr>
        <p:blipFill>
          <a:blip r:embed="rId2">
            <a:alphaModFix/>
          </a:blip>
          <a:stretch>
            <a:fillRect/>
          </a:stretch>
        </p:blipFill>
        <p:spPr>
          <a:xfrm>
            <a:off x="1160176" y="1668375"/>
            <a:ext cx="3714750" cy="714375"/>
          </a:xfrm>
          <a:prstGeom prst="rect">
            <a:avLst/>
          </a:prstGeom>
          <a:noFill/>
          <a:ln>
            <a:noFill/>
          </a:ln>
        </p:spPr>
      </p:pic>
      <p:pic>
        <p:nvPicPr>
          <p:cNvPr id="12" name="Google Shape;65;p14">
            <a:extLst>
              <a:ext uri="{FF2B5EF4-FFF2-40B4-BE49-F238E27FC236}">
                <a16:creationId xmlns:a16="http://schemas.microsoft.com/office/drawing/2014/main" id="{4C893347-E764-3645-B8A0-C5ECEB7586D6}"/>
              </a:ext>
            </a:extLst>
          </p:cNvPr>
          <p:cNvPicPr preferRelativeResize="0"/>
          <p:nvPr/>
        </p:nvPicPr>
        <p:blipFill>
          <a:blip r:embed="rId3">
            <a:alphaModFix/>
          </a:blip>
          <a:stretch>
            <a:fillRect/>
          </a:stretch>
        </p:blipFill>
        <p:spPr>
          <a:xfrm>
            <a:off x="3507374" y="4563521"/>
            <a:ext cx="2060154" cy="2131208"/>
          </a:xfrm>
          <a:prstGeom prst="rect">
            <a:avLst/>
          </a:prstGeom>
          <a:noFill/>
          <a:ln>
            <a:noFill/>
          </a:ln>
        </p:spPr>
      </p:pic>
    </p:spTree>
    <p:extLst>
      <p:ext uri="{BB962C8B-B14F-4D97-AF65-F5344CB8AC3E}">
        <p14:creationId xmlns:p14="http://schemas.microsoft.com/office/powerpoint/2010/main" val="1313328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Google Shape;109;p20">
            <a:extLst>
              <a:ext uri="{FF2B5EF4-FFF2-40B4-BE49-F238E27FC236}">
                <a16:creationId xmlns:a16="http://schemas.microsoft.com/office/drawing/2014/main" id="{C4464053-E902-A049-AC0B-935DD6D8D8D6}"/>
              </a:ext>
            </a:extLst>
          </p:cNvPr>
          <p:cNvSpPr txBox="1">
            <a:spLocks noGrp="1"/>
          </p:cNvSpPr>
          <p:nvPr>
            <p:ph type="title"/>
          </p:nvPr>
        </p:nvSpPr>
        <p:spPr>
          <a:xfrm>
            <a:off x="311700" y="23844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Land Cover</a:t>
            </a:r>
            <a:endParaRPr dirty="0"/>
          </a:p>
        </p:txBody>
      </p:sp>
      <p:sp>
        <p:nvSpPr>
          <p:cNvPr id="10" name="Google Shape;110;p20">
            <a:extLst>
              <a:ext uri="{FF2B5EF4-FFF2-40B4-BE49-F238E27FC236}">
                <a16:creationId xmlns:a16="http://schemas.microsoft.com/office/drawing/2014/main" id="{F7675D2F-B0CA-D246-A3FC-C67CC8F35BA0}"/>
              </a:ext>
            </a:extLst>
          </p:cNvPr>
          <p:cNvSpPr txBox="1">
            <a:spLocks/>
          </p:cNvSpPr>
          <p:nvPr/>
        </p:nvSpPr>
        <p:spPr>
          <a:xfrm>
            <a:off x="160000" y="852900"/>
            <a:ext cx="4260300" cy="4555200"/>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0">
              <a:lnSpc>
                <a:spcPct val="130000"/>
              </a:lnSpc>
              <a:spcBef>
                <a:spcPts val="0"/>
              </a:spcBef>
              <a:buFont typeface="Arial"/>
              <a:buNone/>
            </a:pPr>
            <a:r>
              <a:rPr lang="en-US" sz="1800" u="sng" dirty="0">
                <a:solidFill>
                  <a:srgbClr val="38761D"/>
                </a:solidFill>
              </a:rPr>
              <a:t>App Tool</a:t>
            </a:r>
          </a:p>
          <a:p>
            <a:pPr marL="457200">
              <a:lnSpc>
                <a:spcPct val="130000"/>
              </a:lnSpc>
              <a:spcBef>
                <a:spcPts val="1000"/>
              </a:spcBef>
              <a:buClr>
                <a:srgbClr val="38761D"/>
              </a:buClr>
              <a:buSzPts val="1800"/>
              <a:buFont typeface="Arial"/>
              <a:buChar char="●"/>
            </a:pPr>
            <a:r>
              <a:rPr lang="en-US" sz="1800" dirty="0">
                <a:solidFill>
                  <a:srgbClr val="38761D"/>
                </a:solidFill>
              </a:rPr>
              <a:t>Photograph and classify land cover over an area the size of a soccer field</a:t>
            </a:r>
          </a:p>
          <a:p>
            <a:pPr marL="457200">
              <a:lnSpc>
                <a:spcPct val="130000"/>
              </a:lnSpc>
              <a:spcBef>
                <a:spcPts val="1000"/>
              </a:spcBef>
              <a:buClr>
                <a:srgbClr val="38761D"/>
              </a:buClr>
              <a:buSzPts val="1800"/>
              <a:buFont typeface="Arial"/>
              <a:buChar char="●"/>
            </a:pPr>
            <a:r>
              <a:rPr lang="en-US" sz="1800" dirty="0">
                <a:solidFill>
                  <a:srgbClr val="38761D"/>
                </a:solidFill>
              </a:rPr>
              <a:t>Pro users: Quantify own values with MUC guide</a:t>
            </a:r>
          </a:p>
          <a:p>
            <a:pPr marL="457200" indent="0">
              <a:lnSpc>
                <a:spcPct val="130000"/>
              </a:lnSpc>
              <a:spcBef>
                <a:spcPts val="1000"/>
              </a:spcBef>
              <a:spcAft>
                <a:spcPts val="1000"/>
              </a:spcAft>
              <a:buFont typeface="Arial"/>
              <a:buNone/>
            </a:pPr>
            <a:endParaRPr lang="en-US" sz="1800" dirty="0"/>
          </a:p>
        </p:txBody>
      </p:sp>
      <p:pic>
        <p:nvPicPr>
          <p:cNvPr id="11" name="Google Shape;111;p20">
            <a:extLst>
              <a:ext uri="{FF2B5EF4-FFF2-40B4-BE49-F238E27FC236}">
                <a16:creationId xmlns:a16="http://schemas.microsoft.com/office/drawing/2014/main" id="{C93734F8-148F-2243-ABCE-C592272E7940}"/>
              </a:ext>
            </a:extLst>
          </p:cNvPr>
          <p:cNvPicPr preferRelativeResize="0"/>
          <p:nvPr/>
        </p:nvPicPr>
        <p:blipFill>
          <a:blip r:embed="rId2">
            <a:alphaModFix/>
          </a:blip>
          <a:stretch>
            <a:fillRect/>
          </a:stretch>
        </p:blipFill>
        <p:spPr>
          <a:xfrm>
            <a:off x="4406538" y="49125"/>
            <a:ext cx="4676775" cy="2286000"/>
          </a:xfrm>
          <a:prstGeom prst="rect">
            <a:avLst/>
          </a:prstGeom>
          <a:noFill/>
          <a:ln>
            <a:noFill/>
          </a:ln>
        </p:spPr>
      </p:pic>
      <p:sp>
        <p:nvSpPr>
          <p:cNvPr id="12" name="Google Shape;112;p20">
            <a:extLst>
              <a:ext uri="{FF2B5EF4-FFF2-40B4-BE49-F238E27FC236}">
                <a16:creationId xmlns:a16="http://schemas.microsoft.com/office/drawing/2014/main" id="{5B5A21A3-52C1-574B-8221-1016195763B7}"/>
              </a:ext>
            </a:extLst>
          </p:cNvPr>
          <p:cNvSpPr txBox="1">
            <a:spLocks/>
          </p:cNvSpPr>
          <p:nvPr/>
        </p:nvSpPr>
        <p:spPr>
          <a:xfrm>
            <a:off x="4614775" y="2602775"/>
            <a:ext cx="4260300" cy="4081200"/>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0">
              <a:lnSpc>
                <a:spcPct val="130000"/>
              </a:lnSpc>
              <a:spcBef>
                <a:spcPts val="0"/>
              </a:spcBef>
              <a:buFont typeface="Arial"/>
              <a:buNone/>
            </a:pPr>
            <a:r>
              <a:rPr lang="en-US" sz="1800" u="sng" dirty="0"/>
              <a:t>Benefits</a:t>
            </a:r>
          </a:p>
          <a:p>
            <a:pPr marL="457200">
              <a:lnSpc>
                <a:spcPct val="130000"/>
              </a:lnSpc>
              <a:spcBef>
                <a:spcPts val="1000"/>
              </a:spcBef>
              <a:buSzPts val="1800"/>
              <a:buFont typeface="Arial"/>
              <a:buChar char="●"/>
            </a:pPr>
            <a:r>
              <a:rPr lang="en-US" sz="1800" dirty="0"/>
              <a:t>Collaboration between app users, between NASA scientists and citizen scientists</a:t>
            </a:r>
          </a:p>
          <a:p>
            <a:pPr marL="457200">
              <a:lnSpc>
                <a:spcPct val="130000"/>
              </a:lnSpc>
              <a:spcBef>
                <a:spcPts val="1000"/>
              </a:spcBef>
              <a:buSzPts val="1800"/>
              <a:buFont typeface="Arial"/>
              <a:buChar char="●"/>
            </a:pPr>
            <a:r>
              <a:rPr lang="en-US" sz="1800" dirty="0"/>
              <a:t>Assist scientists working to </a:t>
            </a:r>
            <a:br>
              <a:rPr lang="en-US" sz="1800" dirty="0"/>
            </a:br>
            <a:r>
              <a:rPr lang="en-US" sz="1800" dirty="0"/>
              <a:t>enhance global maps of land </a:t>
            </a:r>
            <a:br>
              <a:rPr lang="en-US" sz="1800" dirty="0"/>
            </a:br>
            <a:r>
              <a:rPr lang="en-US" sz="1800" dirty="0"/>
              <a:t>cover use</a:t>
            </a:r>
          </a:p>
          <a:p>
            <a:pPr marL="914400" lvl="1" indent="-317500">
              <a:lnSpc>
                <a:spcPct val="130000"/>
              </a:lnSpc>
              <a:spcBef>
                <a:spcPts val="1000"/>
              </a:spcBef>
              <a:spcAft>
                <a:spcPts val="1000"/>
              </a:spcAft>
              <a:buSzPts val="1400"/>
              <a:buFont typeface="Arial"/>
              <a:buChar char="○"/>
            </a:pPr>
            <a:r>
              <a:rPr lang="en-US" sz="1400" dirty="0"/>
              <a:t>Observations will contribute to new </a:t>
            </a:r>
            <a:br>
              <a:rPr lang="en-US" sz="1400" dirty="0"/>
            </a:br>
            <a:r>
              <a:rPr lang="en-US" sz="1400" dirty="0"/>
              <a:t>maps with a finer spatial resolution </a:t>
            </a:r>
            <a:br>
              <a:rPr lang="en-US" sz="1400" dirty="0"/>
            </a:br>
            <a:r>
              <a:rPr lang="en-US" sz="1400" dirty="0"/>
              <a:t>than is possible with satellites alone</a:t>
            </a:r>
          </a:p>
        </p:txBody>
      </p:sp>
      <p:pic>
        <p:nvPicPr>
          <p:cNvPr id="14" name="Google Shape;114;p20">
            <a:extLst>
              <a:ext uri="{FF2B5EF4-FFF2-40B4-BE49-F238E27FC236}">
                <a16:creationId xmlns:a16="http://schemas.microsoft.com/office/drawing/2014/main" id="{8975424F-6A5F-8E4B-A39E-9EB2DCE45D3A}"/>
              </a:ext>
            </a:extLst>
          </p:cNvPr>
          <p:cNvPicPr preferRelativeResize="0"/>
          <p:nvPr/>
        </p:nvPicPr>
        <p:blipFill rotWithShape="1">
          <a:blip r:embed="rId3">
            <a:alphaModFix/>
          </a:blip>
          <a:srcRect b="18099"/>
          <a:stretch/>
        </p:blipFill>
        <p:spPr>
          <a:xfrm>
            <a:off x="448400" y="3429000"/>
            <a:ext cx="1821550" cy="3066553"/>
          </a:xfrm>
          <a:prstGeom prst="rect">
            <a:avLst/>
          </a:prstGeom>
          <a:noFill/>
          <a:ln>
            <a:noFill/>
          </a:ln>
        </p:spPr>
      </p:pic>
      <p:pic>
        <p:nvPicPr>
          <p:cNvPr id="15" name="Google Shape;115;p20">
            <a:extLst>
              <a:ext uri="{FF2B5EF4-FFF2-40B4-BE49-F238E27FC236}">
                <a16:creationId xmlns:a16="http://schemas.microsoft.com/office/drawing/2014/main" id="{54348C96-C33A-6F4D-BE3B-0824CAAA4980}"/>
              </a:ext>
            </a:extLst>
          </p:cNvPr>
          <p:cNvPicPr preferRelativeResize="0"/>
          <p:nvPr/>
        </p:nvPicPr>
        <p:blipFill rotWithShape="1">
          <a:blip r:embed="rId4">
            <a:alphaModFix/>
          </a:blip>
          <a:srcRect b="24862"/>
          <a:stretch/>
        </p:blipFill>
        <p:spPr>
          <a:xfrm>
            <a:off x="2421100" y="3429000"/>
            <a:ext cx="1985450" cy="3066553"/>
          </a:xfrm>
          <a:prstGeom prst="rect">
            <a:avLst/>
          </a:prstGeom>
          <a:noFill/>
          <a:ln>
            <a:noFill/>
          </a:ln>
        </p:spPr>
      </p:pic>
    </p:spTree>
    <p:extLst>
      <p:ext uri="{BB962C8B-B14F-4D97-AF65-F5344CB8AC3E}">
        <p14:creationId xmlns:p14="http://schemas.microsoft.com/office/powerpoint/2010/main" val="4260592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A7FF-0215-BB42-87AD-D40FAFC5F75D}"/>
              </a:ext>
            </a:extLst>
          </p:cNvPr>
          <p:cNvSpPr/>
          <p:nvPr/>
        </p:nvSpPr>
        <p:spPr>
          <a:xfrm>
            <a:off x="198304" y="672029"/>
            <a:ext cx="8824510" cy="5332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GLOBELandcoverSideBySide0001-0900">
            <a:hlinkClick r:id="" action="ppaction://media"/>
            <a:extLst>
              <a:ext uri="{FF2B5EF4-FFF2-40B4-BE49-F238E27FC236}">
                <a16:creationId xmlns:a16="http://schemas.microsoft.com/office/drawing/2014/main" id="{9D8957A3-712A-D947-ADE3-2682121973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7639" y="962258"/>
            <a:ext cx="7705840" cy="5726358"/>
          </a:xfrm>
          <a:prstGeom prst="rect">
            <a:avLst/>
          </a:prstGeom>
        </p:spPr>
      </p:pic>
      <p:sp>
        <p:nvSpPr>
          <p:cNvPr id="10" name="TextBox 9">
            <a:extLst>
              <a:ext uri="{FF2B5EF4-FFF2-40B4-BE49-F238E27FC236}">
                <a16:creationId xmlns:a16="http://schemas.microsoft.com/office/drawing/2014/main" id="{2C8DCF0F-0EAC-7D4D-92D5-C7DE31EFEA65}"/>
              </a:ext>
            </a:extLst>
          </p:cNvPr>
          <p:cNvSpPr txBox="1"/>
          <p:nvPr/>
        </p:nvSpPr>
        <p:spPr>
          <a:xfrm>
            <a:off x="2500829" y="253388"/>
            <a:ext cx="4226157" cy="461665"/>
          </a:xfrm>
          <a:prstGeom prst="rect">
            <a:avLst/>
          </a:prstGeom>
          <a:noFill/>
        </p:spPr>
        <p:txBody>
          <a:bodyPr wrap="none" rtlCol="0">
            <a:spAutoFit/>
          </a:bodyPr>
          <a:lstStyle/>
          <a:p>
            <a:r>
              <a:rPr lang="en-US" sz="2400" dirty="0"/>
              <a:t>Using the App: What it looks like</a:t>
            </a:r>
          </a:p>
        </p:txBody>
      </p:sp>
    </p:spTree>
    <p:extLst>
      <p:ext uri="{BB962C8B-B14F-4D97-AF65-F5344CB8AC3E}">
        <p14:creationId xmlns:p14="http://schemas.microsoft.com/office/powerpoint/2010/main" val="37972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057A7FF-0215-BB42-87AD-D40FAFC5F75D}"/>
              </a:ext>
            </a:extLst>
          </p:cNvPr>
          <p:cNvSpPr/>
          <p:nvPr/>
        </p:nvSpPr>
        <p:spPr>
          <a:xfrm>
            <a:off x="198304" y="672029"/>
            <a:ext cx="8824510" cy="5332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Google Shape;125;p22">
            <a:extLst>
              <a:ext uri="{FF2B5EF4-FFF2-40B4-BE49-F238E27FC236}">
                <a16:creationId xmlns:a16="http://schemas.microsoft.com/office/drawing/2014/main" id="{4F562771-8B30-F349-AB50-917928093EAE}"/>
              </a:ext>
            </a:extLst>
          </p:cNvPr>
          <p:cNvPicPr preferRelativeResize="0"/>
          <p:nvPr/>
        </p:nvPicPr>
        <p:blipFill>
          <a:blip r:embed="rId2">
            <a:alphaModFix/>
          </a:blip>
          <a:stretch>
            <a:fillRect/>
          </a:stretch>
        </p:blipFill>
        <p:spPr>
          <a:xfrm>
            <a:off x="6238974" y="483704"/>
            <a:ext cx="2905026" cy="6287223"/>
          </a:xfrm>
          <a:prstGeom prst="rect">
            <a:avLst/>
          </a:prstGeom>
          <a:noFill/>
          <a:ln>
            <a:noFill/>
          </a:ln>
        </p:spPr>
      </p:pic>
      <p:pic>
        <p:nvPicPr>
          <p:cNvPr id="5" name="Google Shape;126;p22">
            <a:extLst>
              <a:ext uri="{FF2B5EF4-FFF2-40B4-BE49-F238E27FC236}">
                <a16:creationId xmlns:a16="http://schemas.microsoft.com/office/drawing/2014/main" id="{2A83FEEE-EBDE-E74B-8BB8-2B90876C4656}"/>
              </a:ext>
            </a:extLst>
          </p:cNvPr>
          <p:cNvPicPr preferRelativeResize="0"/>
          <p:nvPr/>
        </p:nvPicPr>
        <p:blipFill>
          <a:blip r:embed="rId3">
            <a:alphaModFix/>
          </a:blip>
          <a:stretch>
            <a:fillRect/>
          </a:stretch>
        </p:blipFill>
        <p:spPr>
          <a:xfrm>
            <a:off x="3163662" y="483704"/>
            <a:ext cx="2905026" cy="6287223"/>
          </a:xfrm>
          <a:prstGeom prst="rect">
            <a:avLst/>
          </a:prstGeom>
          <a:noFill/>
          <a:ln>
            <a:noFill/>
          </a:ln>
        </p:spPr>
      </p:pic>
      <p:pic>
        <p:nvPicPr>
          <p:cNvPr id="6" name="Google Shape;127;p22">
            <a:extLst>
              <a:ext uri="{FF2B5EF4-FFF2-40B4-BE49-F238E27FC236}">
                <a16:creationId xmlns:a16="http://schemas.microsoft.com/office/drawing/2014/main" id="{E78013B3-23FD-5B4E-B754-7D576C478C55}"/>
              </a:ext>
            </a:extLst>
          </p:cNvPr>
          <p:cNvPicPr preferRelativeResize="0"/>
          <p:nvPr/>
        </p:nvPicPr>
        <p:blipFill>
          <a:blip r:embed="rId4">
            <a:alphaModFix/>
          </a:blip>
          <a:stretch>
            <a:fillRect/>
          </a:stretch>
        </p:blipFill>
        <p:spPr>
          <a:xfrm>
            <a:off x="112524" y="483704"/>
            <a:ext cx="2905026" cy="6287196"/>
          </a:xfrm>
          <a:prstGeom prst="rect">
            <a:avLst/>
          </a:prstGeom>
          <a:noFill/>
          <a:ln>
            <a:noFill/>
          </a:ln>
        </p:spPr>
      </p:pic>
      <p:sp>
        <p:nvSpPr>
          <p:cNvPr id="2" name="TextBox 1">
            <a:extLst>
              <a:ext uri="{FF2B5EF4-FFF2-40B4-BE49-F238E27FC236}">
                <a16:creationId xmlns:a16="http://schemas.microsoft.com/office/drawing/2014/main" id="{71F438AA-62D1-5042-8680-CE88B6589385}"/>
              </a:ext>
            </a:extLst>
          </p:cNvPr>
          <p:cNvSpPr txBox="1"/>
          <p:nvPr/>
        </p:nvSpPr>
        <p:spPr>
          <a:xfrm>
            <a:off x="198304" y="23869"/>
            <a:ext cx="9011796" cy="369332"/>
          </a:xfrm>
          <a:prstGeom prst="rect">
            <a:avLst/>
          </a:prstGeom>
          <a:noFill/>
        </p:spPr>
        <p:txBody>
          <a:bodyPr wrap="square" rtlCol="0">
            <a:spAutoFit/>
          </a:bodyPr>
          <a:lstStyle/>
          <a:p>
            <a:r>
              <a:rPr lang="en-US" dirty="0"/>
              <a:t>The app helps classify the types of land cover to help make sure NASA satellite data is correct. </a:t>
            </a:r>
          </a:p>
        </p:txBody>
      </p:sp>
    </p:spTree>
    <p:extLst>
      <p:ext uri="{BB962C8B-B14F-4D97-AF65-F5344CB8AC3E}">
        <p14:creationId xmlns:p14="http://schemas.microsoft.com/office/powerpoint/2010/main" val="4037833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132;p23">
            <a:extLst>
              <a:ext uri="{FF2B5EF4-FFF2-40B4-BE49-F238E27FC236}">
                <a16:creationId xmlns:a16="http://schemas.microsoft.com/office/drawing/2014/main" id="{8E1A900C-DB69-7848-AA06-416129B04E5B}"/>
              </a:ext>
            </a:extLst>
          </p:cNvPr>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Trees</a:t>
            </a:r>
            <a:endParaRPr dirty="0"/>
          </a:p>
        </p:txBody>
      </p:sp>
      <p:sp>
        <p:nvSpPr>
          <p:cNvPr id="5" name="Google Shape;133;p23">
            <a:extLst>
              <a:ext uri="{FF2B5EF4-FFF2-40B4-BE49-F238E27FC236}">
                <a16:creationId xmlns:a16="http://schemas.microsoft.com/office/drawing/2014/main" id="{73B23C9C-C6B7-B84D-9A41-08BA3ABFE65E}"/>
              </a:ext>
            </a:extLst>
          </p:cNvPr>
          <p:cNvSpPr txBox="1">
            <a:spLocks/>
          </p:cNvSpPr>
          <p:nvPr/>
        </p:nvSpPr>
        <p:spPr>
          <a:xfrm>
            <a:off x="4394525" y="3133775"/>
            <a:ext cx="4114200" cy="2778300"/>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14400">
              <a:lnSpc>
                <a:spcPct val="130000"/>
              </a:lnSpc>
              <a:spcBef>
                <a:spcPts val="0"/>
              </a:spcBef>
              <a:buSzPts val="1800"/>
              <a:buFont typeface="Arial"/>
              <a:buChar char="●"/>
            </a:pPr>
            <a:r>
              <a:rPr lang="en-US" sz="1800" dirty="0"/>
              <a:t>Use a mobile device as the measurement tool (no need for additional instrumentation)</a:t>
            </a:r>
          </a:p>
          <a:p>
            <a:pPr marL="857250" lvl="1">
              <a:lnSpc>
                <a:spcPct val="130000"/>
              </a:lnSpc>
              <a:spcBef>
                <a:spcPts val="1000"/>
              </a:spcBef>
              <a:buSzPts val="1800"/>
              <a:buFont typeface="Arial"/>
              <a:buChar char="●"/>
            </a:pPr>
            <a:r>
              <a:rPr lang="en-US" sz="1800" dirty="0"/>
              <a:t>Compare NASA ICESat-2 measurements</a:t>
            </a:r>
          </a:p>
          <a:p>
            <a:pPr marL="1371600" lvl="1" indent="-317500">
              <a:lnSpc>
                <a:spcPct val="130000"/>
              </a:lnSpc>
              <a:spcBef>
                <a:spcPts val="0"/>
              </a:spcBef>
              <a:buSzPts val="1400"/>
              <a:buFont typeface="Arial"/>
              <a:buChar char="○"/>
            </a:pPr>
            <a:r>
              <a:rPr lang="en-US" sz="1800" dirty="0"/>
              <a:t>Ice, Cloud, and land Elevation Satellite-2</a:t>
            </a:r>
          </a:p>
          <a:p>
            <a:pPr marL="0" indent="0">
              <a:lnSpc>
                <a:spcPct val="130000"/>
              </a:lnSpc>
              <a:spcBef>
                <a:spcPts val="1000"/>
              </a:spcBef>
              <a:buFont typeface="Arial"/>
              <a:buNone/>
            </a:pPr>
            <a:endParaRPr lang="en-US" sz="1800" dirty="0">
              <a:solidFill>
                <a:srgbClr val="38761D"/>
              </a:solidFill>
            </a:endParaRPr>
          </a:p>
          <a:p>
            <a:pPr marL="457200" indent="0">
              <a:lnSpc>
                <a:spcPct val="130000"/>
              </a:lnSpc>
              <a:spcBef>
                <a:spcPts val="1000"/>
              </a:spcBef>
              <a:buFont typeface="Arial"/>
              <a:buNone/>
            </a:pPr>
            <a:endParaRPr lang="en-US" sz="1800" dirty="0"/>
          </a:p>
          <a:p>
            <a:pPr marL="0" indent="0">
              <a:spcBef>
                <a:spcPts val="1000"/>
              </a:spcBef>
              <a:spcAft>
                <a:spcPts val="1600"/>
              </a:spcAft>
              <a:buFont typeface="Arial"/>
              <a:buNone/>
            </a:pPr>
            <a:endParaRPr lang="en-US" sz="1800" dirty="0"/>
          </a:p>
        </p:txBody>
      </p:sp>
      <p:pic>
        <p:nvPicPr>
          <p:cNvPr id="6" name="Google Shape;134;p23">
            <a:extLst>
              <a:ext uri="{FF2B5EF4-FFF2-40B4-BE49-F238E27FC236}">
                <a16:creationId xmlns:a16="http://schemas.microsoft.com/office/drawing/2014/main" id="{45537EF3-7953-4D41-883F-2BFAAA666DEF}"/>
              </a:ext>
            </a:extLst>
          </p:cNvPr>
          <p:cNvPicPr preferRelativeResize="0"/>
          <p:nvPr/>
        </p:nvPicPr>
        <p:blipFill>
          <a:blip r:embed="rId2">
            <a:alphaModFix/>
          </a:blip>
          <a:stretch>
            <a:fillRect/>
          </a:stretch>
        </p:blipFill>
        <p:spPr>
          <a:xfrm>
            <a:off x="4394525" y="49367"/>
            <a:ext cx="4686300" cy="2286000"/>
          </a:xfrm>
          <a:prstGeom prst="rect">
            <a:avLst/>
          </a:prstGeom>
          <a:noFill/>
          <a:ln>
            <a:noFill/>
          </a:ln>
        </p:spPr>
      </p:pic>
      <p:sp>
        <p:nvSpPr>
          <p:cNvPr id="7" name="Google Shape;135;p23">
            <a:extLst>
              <a:ext uri="{FF2B5EF4-FFF2-40B4-BE49-F238E27FC236}">
                <a16:creationId xmlns:a16="http://schemas.microsoft.com/office/drawing/2014/main" id="{FFE07042-C9BB-C440-82EA-0ED9DBE6F3DF}"/>
              </a:ext>
            </a:extLst>
          </p:cNvPr>
          <p:cNvSpPr txBox="1">
            <a:spLocks/>
          </p:cNvSpPr>
          <p:nvPr/>
        </p:nvSpPr>
        <p:spPr>
          <a:xfrm>
            <a:off x="198825" y="1356875"/>
            <a:ext cx="4114200" cy="4555200"/>
          </a:xfrm>
          <a:prstGeom prst="rect">
            <a:avLst/>
          </a:prstGeom>
        </p:spPr>
        <p:txBody>
          <a:bodyPr spcFirstLastPara="1" wrap="square" lIns="91425" tIns="91425" rIns="91425" bIns="91425" anchor="t" anchorCtr="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0">
              <a:lnSpc>
                <a:spcPct val="130000"/>
              </a:lnSpc>
              <a:spcBef>
                <a:spcPts val="0"/>
              </a:spcBef>
              <a:buClr>
                <a:schemeClr val="dk1"/>
              </a:buClr>
              <a:buSzPts val="1100"/>
              <a:buFont typeface="Arial"/>
              <a:buNone/>
            </a:pPr>
            <a:r>
              <a:rPr lang="en-US" sz="1800" u="sng" dirty="0">
                <a:solidFill>
                  <a:srgbClr val="38761D"/>
                </a:solidFill>
              </a:rPr>
              <a:t>App Tool</a:t>
            </a:r>
          </a:p>
          <a:p>
            <a:pPr marL="457200">
              <a:lnSpc>
                <a:spcPct val="130000"/>
              </a:lnSpc>
              <a:spcBef>
                <a:spcPts val="1000"/>
              </a:spcBef>
              <a:buClr>
                <a:srgbClr val="38761D"/>
              </a:buClr>
              <a:buSzPts val="1800"/>
              <a:buFont typeface="Arial"/>
              <a:buChar char="●"/>
            </a:pPr>
            <a:r>
              <a:rPr lang="en-US" sz="1800" dirty="0">
                <a:solidFill>
                  <a:srgbClr val="38761D"/>
                </a:solidFill>
              </a:rPr>
              <a:t>Measure tree height</a:t>
            </a:r>
          </a:p>
          <a:p>
            <a:pPr marL="914400" lvl="1" indent="-317500">
              <a:lnSpc>
                <a:spcPct val="130000"/>
              </a:lnSpc>
              <a:spcBef>
                <a:spcPts val="1000"/>
              </a:spcBef>
              <a:buClr>
                <a:srgbClr val="38761D"/>
              </a:buClr>
              <a:buSzPts val="1400"/>
              <a:buFont typeface="Arial"/>
              <a:buChar char="○"/>
            </a:pPr>
            <a:r>
              <a:rPr lang="en-US" sz="1800" dirty="0">
                <a:solidFill>
                  <a:srgbClr val="38761D"/>
                </a:solidFill>
              </a:rPr>
              <a:t>Optional: Measure tree circumference</a:t>
            </a:r>
          </a:p>
          <a:p>
            <a:pPr marL="914400" indent="0">
              <a:lnSpc>
                <a:spcPct val="130000"/>
              </a:lnSpc>
              <a:spcBef>
                <a:spcPts val="1000"/>
              </a:spcBef>
              <a:buFont typeface="Arial"/>
              <a:buNone/>
            </a:pPr>
            <a:endParaRPr lang="en-US" sz="1800" dirty="0">
              <a:solidFill>
                <a:srgbClr val="38761D"/>
              </a:solidFill>
            </a:endParaRPr>
          </a:p>
          <a:p>
            <a:pPr marL="0" indent="457200">
              <a:lnSpc>
                <a:spcPct val="130000"/>
              </a:lnSpc>
              <a:spcBef>
                <a:spcPts val="1000"/>
              </a:spcBef>
              <a:buFont typeface="Arial"/>
              <a:buNone/>
            </a:pPr>
            <a:r>
              <a:rPr lang="en-US" sz="1800" u="sng" dirty="0"/>
              <a:t>Benefits</a:t>
            </a:r>
          </a:p>
          <a:p>
            <a:pPr marL="457200">
              <a:lnSpc>
                <a:spcPct val="130000"/>
              </a:lnSpc>
              <a:spcBef>
                <a:spcPts val="1000"/>
              </a:spcBef>
              <a:buSzPts val="1800"/>
              <a:buFont typeface="Arial"/>
              <a:buChar char="●"/>
            </a:pPr>
            <a:r>
              <a:rPr lang="en-US" sz="1800" dirty="0"/>
              <a:t>Track growth of trees over time</a:t>
            </a:r>
          </a:p>
          <a:p>
            <a:pPr marL="457200">
              <a:lnSpc>
                <a:spcPct val="130000"/>
              </a:lnSpc>
              <a:spcBef>
                <a:spcPts val="1000"/>
              </a:spcBef>
              <a:buSzPts val="1800"/>
              <a:buFont typeface="Arial"/>
              <a:buChar char="●"/>
            </a:pPr>
            <a:r>
              <a:rPr lang="en-US" sz="1800" dirty="0"/>
              <a:t>Allows NASA scientists to understand the +/- of biomass which can inform calculations of the carbon that trees and forests take in and release into the atmosphere</a:t>
            </a:r>
          </a:p>
          <a:p>
            <a:pPr marL="0" indent="0">
              <a:spcBef>
                <a:spcPts val="1000"/>
              </a:spcBef>
              <a:spcAft>
                <a:spcPts val="1600"/>
              </a:spcAft>
              <a:buFont typeface="Arial"/>
              <a:buNone/>
            </a:pPr>
            <a:endParaRPr lang="en-US" sz="1800" dirty="0"/>
          </a:p>
        </p:txBody>
      </p:sp>
    </p:spTree>
    <p:extLst>
      <p:ext uri="{BB962C8B-B14F-4D97-AF65-F5344CB8AC3E}">
        <p14:creationId xmlns:p14="http://schemas.microsoft.com/office/powerpoint/2010/main" val="3862727722"/>
      </p:ext>
    </p:extLst>
  </p:cSld>
  <p:clrMapOvr>
    <a:masterClrMapping/>
  </p:clrMapOvr>
</p:sld>
</file>

<file path=ppt/theme/theme1.xml><?xml version="1.0" encoding="utf-8"?>
<a:theme xmlns:a="http://schemas.openxmlformats.org/drawingml/2006/main" name="Map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GLOBE_FINAL_2017  Master pages  </Template>
  <TotalTime>2153</TotalTime>
  <Words>2578</Words>
  <Application>Microsoft Macintosh PowerPoint</Application>
  <PresentationFormat>On-screen Show (4:3)</PresentationFormat>
  <Paragraphs>191</Paragraphs>
  <Slides>32</Slides>
  <Notes>3</Notes>
  <HiddenSlides>0</HiddenSlides>
  <MMClips>1</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32</vt:i4>
      </vt:variant>
    </vt:vector>
  </HeadingPairs>
  <TitlesOfParts>
    <vt:vector size="39" baseType="lpstr">
      <vt:lpstr>Arial</vt:lpstr>
      <vt:lpstr>Calibri</vt:lpstr>
      <vt:lpstr>Wingdings</vt:lpstr>
      <vt:lpstr>Map background</vt:lpstr>
      <vt:lpstr>2_Custom Design</vt:lpstr>
      <vt:lpstr>1_Custom Design</vt:lpstr>
      <vt:lpstr>Custom Design</vt:lpstr>
      <vt:lpstr>23rd GLOBE Annual Meeting Student Data Collection</vt:lpstr>
      <vt:lpstr>Data Collection</vt:lpstr>
      <vt:lpstr>Prep</vt:lpstr>
      <vt:lpstr>GLOBE Observer</vt:lpstr>
      <vt:lpstr>Getting and Using the App</vt:lpstr>
      <vt:lpstr>Land Cover</vt:lpstr>
      <vt:lpstr>PowerPoint Presentation</vt:lpstr>
      <vt:lpstr>PowerPoint Presentation</vt:lpstr>
      <vt:lpstr>Trees</vt:lpstr>
      <vt:lpstr>PowerPoint Presentation</vt:lpstr>
      <vt:lpstr>Water Health</vt:lpstr>
      <vt:lpstr>Water Temperature</vt:lpstr>
      <vt:lpstr>Temperature</vt:lpstr>
      <vt:lpstr>Dissolved Oxygen</vt:lpstr>
      <vt:lpstr>DO</vt:lpstr>
      <vt:lpstr>Electrical Conductivity</vt:lpstr>
      <vt:lpstr>Conductivity</vt:lpstr>
      <vt:lpstr>pH</vt:lpstr>
      <vt:lpstr>pH</vt:lpstr>
      <vt:lpstr>Downloading the apps</vt:lpstr>
      <vt:lpstr>Preparing your Tablet or Smartphone</vt:lpstr>
      <vt:lpstr>iPad and Probes (Temperature, pH, Conductivity, DO)</vt:lpstr>
      <vt:lpstr>iPad and Probes (Temperature, pH, Conductivity, DO)</vt:lpstr>
      <vt:lpstr>iPad and Probes (Temperature, pH, Conductivity, DO)</vt:lpstr>
      <vt:lpstr>iPad and Probes (Temperature, pH, Conductivity, DO)</vt:lpstr>
      <vt:lpstr>iPad and Probes (Temperature, pH, Conductivity, DO)</vt:lpstr>
      <vt:lpstr>iPad and Probes (Temperature, pH, Conductivity, DO)</vt:lpstr>
      <vt:lpstr>iPad and Probes (Temperature, pH, Conductivity, DO)</vt:lpstr>
      <vt:lpstr>iPad and Probes (Temperature, pH, Conductivity, DO)</vt:lpstr>
      <vt:lpstr>PowerPoint Presentation</vt:lpstr>
      <vt:lpstr>PASCO</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INCLUDES Equipment Tutorial</dc:title>
  <dc:subject/>
  <dc:creator>Microsoft Office User</dc:creator>
  <cp:keywords/>
  <dc:description/>
  <cp:lastModifiedBy>Microsoft Office User</cp:lastModifiedBy>
  <cp:revision>77</cp:revision>
  <cp:lastPrinted>2015-11-10T16:21:58Z</cp:lastPrinted>
  <dcterms:created xsi:type="dcterms:W3CDTF">2017-11-27T18:04:22Z</dcterms:created>
  <dcterms:modified xsi:type="dcterms:W3CDTF">2019-06-12T18:13:05Z</dcterms:modified>
  <cp:category/>
</cp:coreProperties>
</file>