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90" r:id="rId19"/>
    <p:sldId id="273" r:id="rId20"/>
    <p:sldId id="287" r:id="rId21"/>
    <p:sldId id="288" r:id="rId22"/>
    <p:sldId id="289"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h9YO3ehlcPdbt6TRBeT2gp0ftU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12015E-821C-4A7A-BB22-795E322555C7}">
  <a:tblStyle styleId="{1712015E-821C-4A7A-BB22-795E322555C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9" autoAdjust="0"/>
    <p:restoredTop sz="96301" autoAdjust="0"/>
  </p:normalViewPr>
  <p:slideViewPr>
    <p:cSldViewPr snapToGrid="0">
      <p:cViewPr>
        <p:scale>
          <a:sx n="137" d="100"/>
          <a:sy n="137" d="100"/>
        </p:scale>
        <p:origin x="11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3" name="Google Shape;18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9" name="Google Shape;23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2" name="Google Shape;26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2F7EA666-804D-35EF-CEB0-018EF3D30144}"/>
            </a:ext>
          </a:extLst>
        </p:cNvPr>
        <p:cNvGrpSpPr/>
        <p:nvPr/>
      </p:nvGrpSpPr>
      <p:grpSpPr>
        <a:xfrm>
          <a:off x="0" y="0"/>
          <a:ext cx="0" cy="0"/>
          <a:chOff x="0" y="0"/>
          <a:chExt cx="0" cy="0"/>
        </a:xfrm>
      </p:grpSpPr>
      <p:sp>
        <p:nvSpPr>
          <p:cNvPr id="272" name="Google Shape;272;p18:notes">
            <a:extLst>
              <a:ext uri="{FF2B5EF4-FFF2-40B4-BE49-F238E27FC236}">
                <a16:creationId xmlns:a16="http://schemas.microsoft.com/office/drawing/2014/main" id="{6DBE3766-F5FC-BD4D-6C91-3F399496D7E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3" name="Google Shape;273;p18:notes">
            <a:extLst>
              <a:ext uri="{FF2B5EF4-FFF2-40B4-BE49-F238E27FC236}">
                <a16:creationId xmlns:a16="http://schemas.microsoft.com/office/drawing/2014/main" id="{2C2780F0-5C4E-EB00-9093-8D3034E2F419}"/>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6515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3" name="Google Shape;273;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1BCC0EB6-AB59-F6B7-1ED1-33EFF4D3F694}"/>
            </a:ext>
          </a:extLst>
        </p:cNvPr>
        <p:cNvGrpSpPr/>
        <p:nvPr/>
      </p:nvGrpSpPr>
      <p:grpSpPr>
        <a:xfrm>
          <a:off x="0" y="0"/>
          <a:ext cx="0" cy="0"/>
          <a:chOff x="0" y="0"/>
          <a:chExt cx="0" cy="0"/>
        </a:xfrm>
      </p:grpSpPr>
      <p:sp>
        <p:nvSpPr>
          <p:cNvPr id="272" name="Google Shape;272;p18:notes">
            <a:extLst>
              <a:ext uri="{FF2B5EF4-FFF2-40B4-BE49-F238E27FC236}">
                <a16:creationId xmlns:a16="http://schemas.microsoft.com/office/drawing/2014/main" id="{A18CD608-156C-2663-404A-C9745999271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3" name="Google Shape;273;p18:notes">
            <a:extLst>
              <a:ext uri="{FF2B5EF4-FFF2-40B4-BE49-F238E27FC236}">
                <a16:creationId xmlns:a16="http://schemas.microsoft.com/office/drawing/2014/main" id="{F897D26C-4800-E19B-87B9-5AD5F69A91CB}"/>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3084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91663889-AF02-93C9-B6FC-A28D66A87CBC}"/>
            </a:ext>
          </a:extLst>
        </p:cNvPr>
        <p:cNvGrpSpPr/>
        <p:nvPr/>
      </p:nvGrpSpPr>
      <p:grpSpPr>
        <a:xfrm>
          <a:off x="0" y="0"/>
          <a:ext cx="0" cy="0"/>
          <a:chOff x="0" y="0"/>
          <a:chExt cx="0" cy="0"/>
        </a:xfrm>
      </p:grpSpPr>
      <p:sp>
        <p:nvSpPr>
          <p:cNvPr id="272" name="Google Shape;272;p18:notes">
            <a:extLst>
              <a:ext uri="{FF2B5EF4-FFF2-40B4-BE49-F238E27FC236}">
                <a16:creationId xmlns:a16="http://schemas.microsoft.com/office/drawing/2014/main" id="{B6689B7D-8E30-1E8C-1922-4F359DE85A5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Aspects of the menus are sometimes capitalized, sometimes not.</a:t>
            </a:r>
          </a:p>
        </p:txBody>
      </p:sp>
      <p:sp>
        <p:nvSpPr>
          <p:cNvPr id="273" name="Google Shape;273;p18:notes">
            <a:extLst>
              <a:ext uri="{FF2B5EF4-FFF2-40B4-BE49-F238E27FC236}">
                <a16:creationId xmlns:a16="http://schemas.microsoft.com/office/drawing/2014/main" id="{2957156A-FC16-DCEB-36B1-9EA3EF43C9EF}"/>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2205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ECACBA05-33A8-B225-4020-B42B84B8F8C3}"/>
            </a:ext>
          </a:extLst>
        </p:cNvPr>
        <p:cNvGrpSpPr/>
        <p:nvPr/>
      </p:nvGrpSpPr>
      <p:grpSpPr>
        <a:xfrm>
          <a:off x="0" y="0"/>
          <a:ext cx="0" cy="0"/>
          <a:chOff x="0" y="0"/>
          <a:chExt cx="0" cy="0"/>
        </a:xfrm>
      </p:grpSpPr>
      <p:sp>
        <p:nvSpPr>
          <p:cNvPr id="272" name="Google Shape;272;p18:notes">
            <a:extLst>
              <a:ext uri="{FF2B5EF4-FFF2-40B4-BE49-F238E27FC236}">
                <a16:creationId xmlns:a16="http://schemas.microsoft.com/office/drawing/2014/main" id="{7166A44B-5620-972D-7E19-4F1DBE98D02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3" name="Google Shape;273;p18:notes">
            <a:extLst>
              <a:ext uri="{FF2B5EF4-FFF2-40B4-BE49-F238E27FC236}">
                <a16:creationId xmlns:a16="http://schemas.microsoft.com/office/drawing/2014/main" id="{EFE26CCB-2D56-E029-42E2-627092E5B46D}"/>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0690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3" name="Google Shape;403;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0"/>
          <p:cNvSpPr>
            <a:spLocks noGrp="1"/>
          </p:cNvSpPr>
          <p:nvPr>
            <p:ph type="pic" idx="2"/>
          </p:nvPr>
        </p:nvSpPr>
        <p:spPr>
          <a:xfrm>
            <a:off x="3887391" y="987426"/>
            <a:ext cx="4629150" cy="4873625"/>
          </a:xfrm>
          <a:prstGeom prst="rect">
            <a:avLst/>
          </a:prstGeom>
          <a:noFill/>
          <a:ln>
            <a:noFill/>
          </a:ln>
        </p:spPr>
      </p:sp>
      <p:sp>
        <p:nvSpPr>
          <p:cNvPr id="68" name="Google Shape;68;p4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berkeleyearth.org/wp-content/uploads/2015/02/baseline-seasonaltemperature-range.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globe.gov/documents/348614/ff1147e1-6ae3-4eb1-b38c-20021910c0a8" TargetMode="External"/><Relationship Id="rId5" Type="http://schemas.openxmlformats.org/officeDocument/2006/relationships/image" Target="../media/image11.jpe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fishersci.com.sg/upload/content_photo_1061_1208.jpg" TargetMode="External"/><Relationship Id="rId5" Type="http://schemas.openxmlformats.org/officeDocument/2006/relationships/hyperlink" Target="http://www.globe.gov/documents/348614/00bfb4e8-384c-4d63-a781-ae1624bc97c4" TargetMode="Externa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www.globe.gov/documents/348614/81a42f5e-8f77-4d23-8fb0-9006b0b27063" TargetMode="Externa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globe.gov/documents/348614/81a42f5e-8f77-4d23-8fb0-9006b0b27063" TargetMode="External"/><Relationship Id="rId5" Type="http://schemas.openxmlformats.org/officeDocument/2006/relationships/hyperlink" Target="http://www.esrl.noaa.gov/gmd/grad/solcalc/" TargetMode="Externa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1.bp.blogspot.com/-dTjf0uzbhhU/VCzaSD54wvI/AAAAAAAAAFA/Ag20n_O8n4c/s1600/IMG_1035.jpg" TargetMode="Externa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4.jpg"/><Relationship Id="rId7" Type="http://schemas.openxmlformats.org/officeDocument/2006/relationships/hyperlink" Target="https://www.globe.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data.globe.gov/" TargetMode="External"/><Relationship Id="rId5" Type="http://schemas.openxmlformats.org/officeDocument/2006/relationships/hyperlink" Target="https://www.globe.gov/globe-data/data-entry/globe-observer" TargetMode="External"/><Relationship Id="rId4" Type="http://schemas.openxmlformats.org/officeDocument/2006/relationships/image" Target="../media/image20.jpe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jpg"/><Relationship Id="rId7" Type="http://schemas.openxmlformats.org/officeDocument/2006/relationships/hyperlink" Target="https://www.globe.gov/documents/10157/7349361/Viz+tutorial.ppt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globe.gov/documents/10157/7349361/Viz+tutorial.pdf" TargetMode="External"/><Relationship Id="rId5" Type="http://schemas.openxmlformats.org/officeDocument/2006/relationships/hyperlink" Target="http://vis.globe.gov/GLOBE/" TargetMode="Externa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9.xml.rels><?xml version="1.0" encoding="UTF-8" standalone="yes"?>
<Relationships xmlns="http://schemas.openxmlformats.org/package/2006/relationships"><Relationship Id="rId8" Type="http://schemas.openxmlformats.org/officeDocument/2006/relationships/hyperlink" Target="https://www.globe.gov/do-globe/resources/globe-equipment" TargetMode="External"/><Relationship Id="rId3" Type="http://schemas.openxmlformats.org/officeDocument/2006/relationships/image" Target="../media/image4.jpg"/><Relationship Id="rId7" Type="http://schemas.openxmlformats.org/officeDocument/2006/relationships/hyperlink" Target="https://mynasadata.larc.nasa.gov/basic-page/about-atmosphere-background-informatio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mynasadata.larc.nasa.gov/weather-and-climate/" TargetMode="External"/><Relationship Id="rId5" Type="http://schemas.openxmlformats.org/officeDocument/2006/relationships/hyperlink" Target="http://www.globe.gov/documents/348614/65d837c0-2487-47dc-a789-06f57de1c45e" TargetMode="External"/><Relationship Id="rId4" Type="http://schemas.openxmlformats.org/officeDocument/2006/relationships/image" Target="../media/image34.jpg"/><Relationship Id="rId9" Type="http://schemas.openxmlformats.org/officeDocument/2006/relationships/hyperlink" Target="http://www.globe.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hyperlink" Target="http://www.globe.gov/do-globe/globe-teachers-guide/atmospher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www.grc.nasa.gov/WWW/K-12/airplane/atmosphere.html" TargetMode="Externa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hyperlink" Target="mailto:help@globe.gov" TargetMode="External"/><Relationship Id="rId4" Type="http://schemas.openxmlformats.org/officeDocument/2006/relationships/image" Target="../media/image34.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globe.gov/documents/348614/93d4bb3c-79e3-4255-9fc8-537fc4f870dc"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hyperlink" Target="http://www.sciencemuseum.org.uk/ClimateChanging/ClimateScienceInfoZone/Exploringwhatmighthappen/2point1/~/media/ClimateChanging/FindOutMore/Images/twoonetwoone_NOAAWeatherSatellite.ash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www.sciencemuseum.org.uk/ClimateChanging/ClimateScienceInfoZone/Exploringwhatmighthappen/2point1/~/media/ClimateChanging/FindOutMore/Images/twoonetwotwo.ashx"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hyperlink" Target="http://www.labsource.com/ProdImg/26/26301.jpg" TargetMode="External"/><Relationship Id="rId3" Type="http://schemas.openxmlformats.org/officeDocument/2006/relationships/image" Target="../media/image4.jpg"/><Relationship Id="rId7" Type="http://schemas.openxmlformats.org/officeDocument/2006/relationships/hyperlink" Target="http://www.globe.gov/documents/348614/b24c8410-2ed7-4fd2-9cf7-2e68168f40f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globe.gov/search-results?p_p_auth=U5COsYBF&amp;p_p_id=15&amp;p_p_lifecycle=0&amp;p_p_state=maximized&amp;p_p_mode=view&amp;_15_struts_action=/journal/view_article&amp;_15_groupId=10157&amp;_15_articleId=2514809&amp;_15_version=1.4" TargetMode="External"/><Relationship Id="rId5" Type="http://schemas.openxmlformats.org/officeDocument/2006/relationships/hyperlink" Target="https://www.globe.gov/documents/348614/81a42f5e-8f77-4d23-8fb0-9006b0b27063" TargetMode="External"/><Relationship Id="rId4" Type="http://schemas.openxmlformats.org/officeDocument/2006/relationships/image" Target="../media/image11.jpeg"/><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The GLOBE Program-Atmosphere-AirT empera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05132"/>
          </a:xfrm>
          <a:prstGeom prst="rect">
            <a:avLst/>
          </a:prstGeom>
          <a:noFill/>
          <a:ln>
            <a:noFill/>
          </a:ln>
        </p:spPr>
      </p:pic>
      <p:sp>
        <p:nvSpPr>
          <p:cNvPr id="90" name="Google Shape;90;p1"/>
          <p:cNvSpPr txBox="1">
            <a:spLocks noGrp="1"/>
          </p:cNvSpPr>
          <p:nvPr>
            <p:ph type="ctrTitle"/>
          </p:nvPr>
        </p:nvSpPr>
        <p:spPr>
          <a:xfrm>
            <a:off x="662213" y="630960"/>
            <a:ext cx="7819571" cy="163535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400"/>
              <a:buFont typeface="Calibri"/>
              <a:buNone/>
            </a:pPr>
            <a:r>
              <a:rPr lang="en-US" sz="4400" b="1"/>
              <a:t>Protocol Training Slides</a:t>
            </a:r>
            <a:br>
              <a:rPr lang="en-US" sz="4400" b="1"/>
            </a:br>
            <a:r>
              <a:rPr lang="en-US" sz="4400" b="1"/>
              <a:t>Air Temperature</a:t>
            </a:r>
            <a:endParaRPr/>
          </a:p>
        </p:txBody>
      </p:sp>
      <p:pic>
        <p:nvPicPr>
          <p:cNvPr id="91" name="Google Shape;91;p1" descr="Shows seasonal differences in degrees C. Map shows how there is less seasonal temperature difference at the equator and more at the poles" title="Map of Earth Seasonal Temperature Range">
            <a:hlinkClick r:id="rId4"/>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62213" y="2440483"/>
            <a:ext cx="7819571" cy="3962001"/>
          </a:xfrm>
          <a:prstGeom prst="rect">
            <a:avLst/>
          </a:prstGeom>
          <a:noFill/>
          <a:ln>
            <a:noFill/>
          </a:ln>
        </p:spPr>
      </p:pic>
      <p:pic>
        <p:nvPicPr>
          <p:cNvPr id="2" name="Picture 2" descr="A blue background with white text&#10;&#10;AI-generated content may be incorrect.">
            <a:extLst>
              <a:ext uri="{FF2B5EF4-FFF2-40B4-BE49-F238E27FC236}">
                <a16:creationId xmlns:a16="http://schemas.microsoft.com/office/drawing/2014/main" id="{74EF4DEE-20D3-0C4F-5D04-AAABF0B6F5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 y="0"/>
            <a:ext cx="3530005" cy="7819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5122" name="Picture 2">
            <a:extLst>
              <a:ext uri="{FF2B5EF4-FFF2-40B4-BE49-F238E27FC236}">
                <a16:creationId xmlns:a16="http://schemas.microsoft.com/office/drawing/2014/main" id="{4B9374B8-4454-9336-BC13-04CF381A71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4908" y="1655848"/>
            <a:ext cx="3139092" cy="3192599"/>
          </a:xfrm>
          <a:prstGeom prst="rect">
            <a:avLst/>
          </a:prstGeom>
          <a:noFill/>
          <a:extLst>
            <a:ext uri="{909E8E84-426E-40DD-AFC4-6F175D3DCCD1}">
              <a14:hiddenFill xmlns:a14="http://schemas.microsoft.com/office/drawing/2010/main">
                <a:solidFill>
                  <a:srgbClr val="FFFFFF"/>
                </a:solidFill>
              </a14:hiddenFill>
            </a:ext>
          </a:extLst>
        </p:spPr>
      </p:pic>
      <p:sp>
        <p:nvSpPr>
          <p:cNvPr id="185" name="Google Shape;185;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86" name="Google Shape;186;p10" descr="Banner Air Temperature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14515"/>
            <a:ext cx="9144000" cy="914400"/>
          </a:xfrm>
          <a:prstGeom prst="rect">
            <a:avLst/>
          </a:prstGeom>
          <a:noFill/>
          <a:ln>
            <a:noFill/>
          </a:ln>
        </p:spPr>
      </p:pic>
      <p:pic>
        <p:nvPicPr>
          <p:cNvPr id="187" name="Google Shape;187;p10" descr="Menu: How to collect your dat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8644" y="899885"/>
            <a:ext cx="1176372" cy="6091929"/>
          </a:xfrm>
          <a:prstGeom prst="rect">
            <a:avLst/>
          </a:prstGeom>
          <a:noFill/>
          <a:ln>
            <a:noFill/>
          </a:ln>
        </p:spPr>
      </p:pic>
      <p:sp>
        <p:nvSpPr>
          <p:cNvPr id="188" name="Google Shape;188;p10"/>
          <p:cNvSpPr txBox="1">
            <a:spLocks noGrp="1"/>
          </p:cNvSpPr>
          <p:nvPr>
            <p:ph type="title"/>
          </p:nvPr>
        </p:nvSpPr>
        <p:spPr>
          <a:xfrm>
            <a:off x="1147728" y="63862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dirty="0">
                <a:latin typeface="Arial"/>
                <a:ea typeface="Arial"/>
                <a:cs typeface="Arial"/>
                <a:sym typeface="Arial"/>
              </a:rPr>
              <a:t>Calibrating your Instrument</a:t>
            </a:r>
            <a:endParaRPr sz="2800" dirty="0"/>
          </a:p>
        </p:txBody>
      </p:sp>
      <p:sp>
        <p:nvSpPr>
          <p:cNvPr id="189" name="Google Shape;189;p10"/>
          <p:cNvSpPr txBox="1">
            <a:spLocks noGrp="1"/>
          </p:cNvSpPr>
          <p:nvPr>
            <p:ph type="body" idx="1"/>
          </p:nvPr>
        </p:nvSpPr>
        <p:spPr>
          <a:xfrm>
            <a:off x="1515066" y="1553030"/>
            <a:ext cx="4833311" cy="46663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ct val="100000"/>
              <a:buNone/>
            </a:pPr>
            <a:r>
              <a:rPr lang="en-US" sz="1400" b="1" i="1" u="sng" dirty="0">
                <a:solidFill>
                  <a:schemeClr val="hlink"/>
                </a:solidFill>
                <a:latin typeface="Arial"/>
                <a:ea typeface="Arial"/>
                <a:cs typeface="Arial"/>
                <a:sym typeface="Arial"/>
                <a:hlinkClick r:id="rId6"/>
              </a:rPr>
              <a:t>Calibration Thermometer</a:t>
            </a:r>
            <a:endParaRPr sz="1400" b="1" dirty="0">
              <a:latin typeface="Arial"/>
              <a:ea typeface="Arial"/>
              <a:cs typeface="Arial"/>
              <a:sym typeface="Arial"/>
            </a:endParaRPr>
          </a:p>
          <a:p>
            <a:pPr marL="274320" lvl="0" indent="-274320" algn="l" rtl="0">
              <a:lnSpc>
                <a:spcPct val="100000"/>
              </a:lnSpc>
              <a:spcBef>
                <a:spcPts val="0"/>
              </a:spcBef>
              <a:spcAft>
                <a:spcPts val="0"/>
              </a:spcAft>
              <a:buClr>
                <a:schemeClr val="dk1"/>
              </a:buClr>
              <a:buSzPct val="100000"/>
              <a:buFont typeface="Calibri"/>
              <a:buAutoNum type="arabicParenR"/>
            </a:pPr>
            <a:r>
              <a:rPr lang="en-US" sz="1400" dirty="0">
                <a:latin typeface="Arial"/>
                <a:ea typeface="Arial"/>
                <a:cs typeface="Arial"/>
                <a:sym typeface="Arial"/>
              </a:rPr>
              <a:t>Prepare a mixture of fresh water and crushed ice with more ice than water in a container. </a:t>
            </a:r>
            <a:endParaRPr sz="1400" dirty="0"/>
          </a:p>
          <a:p>
            <a:pPr marL="274320" lvl="0" indent="-274320" algn="l" rtl="0">
              <a:lnSpc>
                <a:spcPct val="100000"/>
              </a:lnSpc>
              <a:spcBef>
                <a:spcPts val="0"/>
              </a:spcBef>
              <a:spcAft>
                <a:spcPts val="0"/>
              </a:spcAft>
              <a:buClr>
                <a:schemeClr val="dk1"/>
              </a:buClr>
              <a:buSzPct val="100000"/>
              <a:buFont typeface="Calibri"/>
              <a:buAutoNum type="arabicParenR"/>
            </a:pPr>
            <a:r>
              <a:rPr lang="en-US" sz="1400" dirty="0">
                <a:latin typeface="Arial"/>
                <a:ea typeface="Arial"/>
                <a:cs typeface="Arial"/>
                <a:sym typeface="Arial"/>
              </a:rPr>
              <a:t>Put the calibration thermometer into the ice-water bath. The bulb of the thermometer must be in the water. </a:t>
            </a:r>
            <a:endParaRPr sz="1400" dirty="0"/>
          </a:p>
          <a:p>
            <a:pPr marL="274320" lvl="0" indent="-274320" algn="l" rtl="0">
              <a:lnSpc>
                <a:spcPct val="100000"/>
              </a:lnSpc>
              <a:spcBef>
                <a:spcPts val="0"/>
              </a:spcBef>
              <a:spcAft>
                <a:spcPts val="0"/>
              </a:spcAft>
              <a:buClr>
                <a:schemeClr val="dk1"/>
              </a:buClr>
              <a:buSzPct val="100000"/>
              <a:buFont typeface="Calibri"/>
              <a:buAutoNum type="arabicParenR"/>
            </a:pPr>
            <a:r>
              <a:rPr lang="en-US" sz="1400" dirty="0">
                <a:latin typeface="Arial"/>
                <a:ea typeface="Arial"/>
                <a:cs typeface="Arial"/>
                <a:sym typeface="Arial"/>
              </a:rPr>
              <a:t>Allow the ice-water bath and thermometer to sit for 10 to 15 minutes Add more ice if needed. </a:t>
            </a:r>
            <a:endParaRPr sz="1400" dirty="0"/>
          </a:p>
          <a:p>
            <a:pPr marL="274320" lvl="0" indent="-274320" algn="l" rtl="0">
              <a:lnSpc>
                <a:spcPct val="100000"/>
              </a:lnSpc>
              <a:spcBef>
                <a:spcPts val="0"/>
              </a:spcBef>
              <a:spcAft>
                <a:spcPts val="0"/>
              </a:spcAft>
              <a:buClr>
                <a:schemeClr val="dk1"/>
              </a:buClr>
              <a:buSzPct val="100000"/>
              <a:buFont typeface="Calibri"/>
              <a:buAutoNum type="arabicParenR"/>
            </a:pPr>
            <a:r>
              <a:rPr lang="en-US" sz="1400" dirty="0">
                <a:latin typeface="Arial"/>
                <a:ea typeface="Arial"/>
                <a:cs typeface="Arial"/>
                <a:sym typeface="Arial"/>
              </a:rPr>
              <a:t>Gently move the thermometer around in the ice-water bath so that it will be thoroughly cooled. </a:t>
            </a:r>
            <a:endParaRPr sz="1400" dirty="0"/>
          </a:p>
          <a:p>
            <a:pPr marL="274320" lvl="0" indent="-274320" algn="l" rtl="0">
              <a:lnSpc>
                <a:spcPct val="100000"/>
              </a:lnSpc>
              <a:spcBef>
                <a:spcPts val="0"/>
              </a:spcBef>
              <a:spcAft>
                <a:spcPts val="0"/>
              </a:spcAft>
              <a:buClr>
                <a:schemeClr val="dk1"/>
              </a:buClr>
              <a:buSzPct val="100000"/>
              <a:buFont typeface="Calibri"/>
              <a:buAutoNum type="arabicParenR"/>
            </a:pPr>
            <a:r>
              <a:rPr lang="en-US" sz="1400" dirty="0">
                <a:latin typeface="Arial"/>
                <a:ea typeface="Arial"/>
                <a:cs typeface="Arial"/>
                <a:sym typeface="Arial"/>
              </a:rPr>
              <a:t>Read the thermometer. If it reads between -0.5 ̊ C and +0.5 ̊ C, the thermometer is fine. </a:t>
            </a:r>
            <a:endParaRPr sz="1400" dirty="0"/>
          </a:p>
          <a:p>
            <a:pPr marL="274320" lvl="0" indent="-274320" algn="l" rtl="0">
              <a:lnSpc>
                <a:spcPct val="100000"/>
              </a:lnSpc>
              <a:spcBef>
                <a:spcPts val="0"/>
              </a:spcBef>
              <a:spcAft>
                <a:spcPts val="0"/>
              </a:spcAft>
              <a:buClr>
                <a:schemeClr val="dk1"/>
              </a:buClr>
              <a:buSzPct val="100000"/>
              <a:buFont typeface="Calibri"/>
              <a:buAutoNum type="arabicParenR"/>
            </a:pPr>
            <a:r>
              <a:rPr lang="en-US" sz="1400" dirty="0">
                <a:latin typeface="Arial"/>
                <a:ea typeface="Arial"/>
                <a:cs typeface="Arial"/>
                <a:sym typeface="Arial"/>
              </a:rPr>
              <a:t>If the thermometer reads greater than +0.5 ̊ C, check to make sure that there is more ice than water in your ice-water bath. </a:t>
            </a:r>
            <a:endParaRPr sz="1400" dirty="0"/>
          </a:p>
          <a:p>
            <a:pPr marL="274320" lvl="0" indent="-274320" algn="l" rtl="0">
              <a:lnSpc>
                <a:spcPct val="100000"/>
              </a:lnSpc>
              <a:spcBef>
                <a:spcPts val="0"/>
              </a:spcBef>
              <a:spcAft>
                <a:spcPts val="0"/>
              </a:spcAft>
              <a:buClr>
                <a:schemeClr val="dk1"/>
              </a:buClr>
              <a:buSzPct val="100000"/>
              <a:buFont typeface="Calibri"/>
              <a:buAutoNum type="arabicParenR"/>
            </a:pPr>
            <a:r>
              <a:rPr lang="en-US" sz="1400" dirty="0">
                <a:latin typeface="Arial"/>
                <a:ea typeface="Arial"/>
                <a:cs typeface="Arial"/>
                <a:sym typeface="Arial"/>
              </a:rPr>
              <a:t>If the thermometer reads less than -0.5 ̊ C, check to make sure that there is no salt in your ice-water bath. </a:t>
            </a:r>
            <a:endParaRPr sz="1400" dirty="0"/>
          </a:p>
          <a:p>
            <a:pPr marL="274320" lvl="0" indent="-274320" algn="l" rtl="0">
              <a:lnSpc>
                <a:spcPct val="100000"/>
              </a:lnSpc>
              <a:spcBef>
                <a:spcPts val="0"/>
              </a:spcBef>
              <a:spcAft>
                <a:spcPts val="0"/>
              </a:spcAft>
              <a:buClr>
                <a:schemeClr val="dk1"/>
              </a:buClr>
              <a:buSzPct val="100000"/>
              <a:buFont typeface="Calibri"/>
              <a:buAutoNum type="arabicParenR"/>
            </a:pPr>
            <a:r>
              <a:rPr lang="en-US" sz="1400" dirty="0">
                <a:latin typeface="Arial"/>
                <a:ea typeface="Arial"/>
                <a:cs typeface="Arial"/>
                <a:sym typeface="Arial"/>
              </a:rPr>
              <a:t>If the thermometer still does not read between -0.5 ̊ C and +0.5 ̊ C, replace the thermometer. </a:t>
            </a:r>
          </a:p>
          <a:p>
            <a:pPr marL="274320" lvl="0" indent="-274320" algn="l" rtl="0">
              <a:lnSpc>
                <a:spcPct val="100000"/>
              </a:lnSpc>
              <a:spcBef>
                <a:spcPts val="0"/>
              </a:spcBef>
              <a:spcAft>
                <a:spcPts val="0"/>
              </a:spcAft>
              <a:buClr>
                <a:schemeClr val="dk1"/>
              </a:buClr>
              <a:buSzPct val="100000"/>
              <a:buFont typeface="Calibri"/>
              <a:buAutoNum type="arabicParenR"/>
            </a:pPr>
            <a:endParaRPr sz="1400" dirty="0"/>
          </a:p>
        </p:txBody>
      </p:sp>
      <p:sp>
        <p:nvSpPr>
          <p:cNvPr id="3" name="TextBox 2">
            <a:extLst>
              <a:ext uri="{FF2B5EF4-FFF2-40B4-BE49-F238E27FC236}">
                <a16:creationId xmlns:a16="http://schemas.microsoft.com/office/drawing/2014/main" id="{46833DB5-18B1-DDE6-F21C-6F9DCB86343B}"/>
              </a:ext>
            </a:extLst>
          </p:cNvPr>
          <p:cNvSpPr txBox="1"/>
          <p:nvPr/>
        </p:nvSpPr>
        <p:spPr>
          <a:xfrm>
            <a:off x="1506771" y="5604410"/>
            <a:ext cx="7168614" cy="954107"/>
          </a:xfrm>
          <a:prstGeom prst="rect">
            <a:avLst/>
          </a:prstGeom>
          <a:noFill/>
        </p:spPr>
        <p:txBody>
          <a:bodyPr wrap="square">
            <a:spAutoFit/>
          </a:bodyPr>
          <a:lstStyle/>
          <a:p>
            <a:pPr marL="228600" lvl="0" indent="-130810">
              <a:lnSpc>
                <a:spcPct val="100000"/>
              </a:lnSpc>
              <a:buSzPct val="100000"/>
              <a:buNone/>
            </a:pPr>
            <a:r>
              <a:rPr lang="en-US" sz="1400" u="sng" dirty="0">
                <a:latin typeface="+mn-lt"/>
              </a:rPr>
              <a:t>Troubleshoot</a:t>
            </a:r>
            <a:r>
              <a:rPr lang="en-US" sz="1400" dirty="0">
                <a:latin typeface="+mn-lt"/>
              </a:rPr>
              <a:t>: If the reading is outside this range, double check that you followed the instructions carefully and repeat the process. If the thermometer repeatedly does not capture the known value of ice, replace the thermometer. Please delay recording your data until you are able to acquire a properly functioning thermometer.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97" name="Google Shape;197;p11"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4515"/>
            <a:ext cx="9144000" cy="914400"/>
          </a:xfrm>
          <a:prstGeom prst="rect">
            <a:avLst/>
          </a:prstGeom>
          <a:noFill/>
          <a:ln>
            <a:noFill/>
          </a:ln>
        </p:spPr>
      </p:pic>
      <p:pic>
        <p:nvPicPr>
          <p:cNvPr id="198" name="Google Shape;198;p11"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8644" y="899885"/>
            <a:ext cx="1176372" cy="6091929"/>
          </a:xfrm>
          <a:prstGeom prst="rect">
            <a:avLst/>
          </a:prstGeom>
          <a:noFill/>
          <a:ln>
            <a:noFill/>
          </a:ln>
        </p:spPr>
      </p:pic>
      <p:sp>
        <p:nvSpPr>
          <p:cNvPr id="199" name="Google Shape;199;p11"/>
          <p:cNvSpPr txBox="1">
            <a:spLocks noGrp="1"/>
          </p:cNvSpPr>
          <p:nvPr>
            <p:ph type="title"/>
          </p:nvPr>
        </p:nvSpPr>
        <p:spPr>
          <a:xfrm>
            <a:off x="1147728" y="489388"/>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Calibrating Your Max/Min Digital Thermometer</a:t>
            </a:r>
            <a:endParaRPr sz="2800"/>
          </a:p>
        </p:txBody>
      </p:sp>
      <p:sp>
        <p:nvSpPr>
          <p:cNvPr id="200" name="Google Shape;200;p11"/>
          <p:cNvSpPr txBox="1">
            <a:spLocks noGrp="1"/>
          </p:cNvSpPr>
          <p:nvPr>
            <p:ph type="body" idx="1"/>
          </p:nvPr>
        </p:nvSpPr>
        <p:spPr>
          <a:xfrm>
            <a:off x="1361131" y="1416505"/>
            <a:ext cx="4581979" cy="5304971"/>
          </a:xfrm>
          <a:prstGeom prst="rect">
            <a:avLst/>
          </a:prstGeom>
          <a:noFill/>
          <a:ln>
            <a:noFill/>
          </a:ln>
        </p:spPr>
        <p:txBody>
          <a:bodyPr spcFirstLastPara="1" wrap="square" lIns="91425" tIns="45700" rIns="91425" bIns="45700" anchor="t" anchorCtr="0">
            <a:normAutofit fontScale="47500" lnSpcReduction="20000"/>
          </a:bodyPr>
          <a:lstStyle/>
          <a:p>
            <a:pPr marL="390525" lvl="0" indent="-390525" algn="l" rtl="0">
              <a:lnSpc>
                <a:spcPct val="120000"/>
              </a:lnSpc>
              <a:spcBef>
                <a:spcPts val="0"/>
              </a:spcBef>
              <a:spcAft>
                <a:spcPts val="0"/>
              </a:spcAft>
              <a:buClr>
                <a:schemeClr val="dk1"/>
              </a:buClr>
              <a:buSzPct val="100000"/>
              <a:buFont typeface="Calibri"/>
              <a:buAutoNum type="arabicParenR"/>
            </a:pPr>
            <a:r>
              <a:rPr lang="en-US" dirty="0">
                <a:latin typeface="Arial"/>
                <a:ea typeface="Arial"/>
                <a:cs typeface="Arial"/>
                <a:sym typeface="Arial"/>
              </a:rPr>
              <a:t>Open the door to the instrument shelter and hang the calibration thermometer, the digital thermometer, and the soil sensor in the instrument shelter (if using it) so that they have air flow all around them and do not contact the sides of the shelter. </a:t>
            </a:r>
            <a:endParaRPr dirty="0"/>
          </a:p>
          <a:p>
            <a:pPr marL="390525" lvl="0" indent="-390525" algn="l" rtl="0">
              <a:lnSpc>
                <a:spcPct val="120000"/>
              </a:lnSpc>
              <a:spcBef>
                <a:spcPts val="0"/>
              </a:spcBef>
              <a:spcAft>
                <a:spcPts val="0"/>
              </a:spcAft>
              <a:buClr>
                <a:schemeClr val="dk1"/>
              </a:buClr>
              <a:buSzPct val="100000"/>
              <a:buFont typeface="Calibri"/>
              <a:buAutoNum type="arabicParenR"/>
            </a:pPr>
            <a:r>
              <a:rPr lang="en-US" dirty="0">
                <a:latin typeface="Arial"/>
                <a:ea typeface="Arial"/>
                <a:cs typeface="Arial"/>
                <a:sym typeface="Arial"/>
              </a:rPr>
              <a:t>Close the door to the instrument shelter. </a:t>
            </a:r>
            <a:endParaRPr dirty="0"/>
          </a:p>
          <a:p>
            <a:pPr marL="390525" lvl="0" indent="-390525" algn="l" rtl="0">
              <a:lnSpc>
                <a:spcPct val="120000"/>
              </a:lnSpc>
              <a:spcBef>
                <a:spcPts val="0"/>
              </a:spcBef>
              <a:spcAft>
                <a:spcPts val="0"/>
              </a:spcAft>
              <a:buClr>
                <a:schemeClr val="dk1"/>
              </a:buClr>
              <a:buSzPct val="100000"/>
              <a:buFont typeface="Calibri"/>
              <a:buAutoNum type="arabicParenR"/>
            </a:pPr>
            <a:r>
              <a:rPr lang="en-US" dirty="0">
                <a:latin typeface="Arial"/>
                <a:ea typeface="Arial"/>
                <a:cs typeface="Arial"/>
                <a:sym typeface="Arial"/>
              </a:rPr>
              <a:t>Wait at least an hour. Open the door to the instrument shelter. Make sure that your digital thermometer is displaying the current temperature(s) (Neither ‘MAX’ or ‘MIN’ symbols should be displayed on the screen. If they are, press the MAX/MIN button until they disappear). </a:t>
            </a:r>
            <a:endParaRPr dirty="0"/>
          </a:p>
          <a:p>
            <a:pPr marL="390525" lvl="0" indent="-390525" algn="l" rtl="0">
              <a:lnSpc>
                <a:spcPct val="120000"/>
              </a:lnSpc>
              <a:spcBef>
                <a:spcPts val="0"/>
              </a:spcBef>
              <a:spcAft>
                <a:spcPts val="0"/>
              </a:spcAft>
              <a:buClr>
                <a:schemeClr val="dk1"/>
              </a:buClr>
              <a:buSzPct val="100000"/>
              <a:buFont typeface="Calibri"/>
              <a:buAutoNum type="arabicParenR"/>
            </a:pPr>
            <a:r>
              <a:rPr lang="en-US" dirty="0">
                <a:latin typeface="Arial"/>
                <a:ea typeface="Arial"/>
                <a:cs typeface="Arial"/>
                <a:sym typeface="Arial"/>
              </a:rPr>
              <a:t>Read the temperatures reported by the air sensor and the soil sensor (if using it) of the digital thermometer and record them on your </a:t>
            </a:r>
            <a:r>
              <a:rPr lang="en-US" i="1" u="sng" dirty="0">
                <a:solidFill>
                  <a:schemeClr val="hlink"/>
                </a:solidFill>
                <a:latin typeface="Arial"/>
                <a:ea typeface="Arial"/>
                <a:cs typeface="Arial"/>
                <a:sym typeface="Arial"/>
                <a:hlinkClick r:id="rId5"/>
              </a:rPr>
              <a:t>Max/Min Thermometer Calibration and Reset Data Sheet</a:t>
            </a:r>
            <a:r>
              <a:rPr lang="en-US" i="1" dirty="0">
                <a:latin typeface="Arial"/>
                <a:ea typeface="Arial"/>
                <a:cs typeface="Arial"/>
                <a:sym typeface="Arial"/>
              </a:rPr>
              <a:t>.</a:t>
            </a:r>
            <a:endParaRPr dirty="0"/>
          </a:p>
          <a:p>
            <a:pPr marL="390525" lvl="0" indent="-390525" algn="l" rtl="0">
              <a:lnSpc>
                <a:spcPct val="120000"/>
              </a:lnSpc>
              <a:spcBef>
                <a:spcPts val="0"/>
              </a:spcBef>
              <a:spcAft>
                <a:spcPts val="0"/>
              </a:spcAft>
              <a:buClr>
                <a:schemeClr val="dk1"/>
              </a:buClr>
              <a:buSzPct val="100000"/>
              <a:buFont typeface="Calibri"/>
              <a:buAutoNum type="arabicParenR"/>
            </a:pPr>
            <a:r>
              <a:rPr lang="en-US" dirty="0">
                <a:latin typeface="Arial"/>
                <a:ea typeface="Arial"/>
                <a:cs typeface="Arial"/>
                <a:sym typeface="Arial"/>
              </a:rPr>
              <a:t>Close the door of the instrument shelter. </a:t>
            </a:r>
            <a:endParaRPr dirty="0"/>
          </a:p>
          <a:p>
            <a:pPr marL="390525" lvl="0" indent="-390525" algn="l" rtl="0">
              <a:lnSpc>
                <a:spcPct val="120000"/>
              </a:lnSpc>
              <a:spcBef>
                <a:spcPts val="0"/>
              </a:spcBef>
              <a:spcAft>
                <a:spcPts val="0"/>
              </a:spcAft>
              <a:buClr>
                <a:schemeClr val="dk1"/>
              </a:buClr>
              <a:buSzPct val="100000"/>
              <a:buFont typeface="Calibri"/>
              <a:buAutoNum type="arabicParenR"/>
            </a:pPr>
            <a:r>
              <a:rPr lang="en-US" dirty="0">
                <a:latin typeface="Arial"/>
                <a:ea typeface="Arial"/>
                <a:cs typeface="Arial"/>
                <a:sym typeface="Arial"/>
              </a:rPr>
              <a:t>Repeat steps 2 to 5 four more times, waiting at least one hour between each set of readings. Try to space out the five sets of readings over as much of a day as possible. </a:t>
            </a:r>
            <a:endParaRPr dirty="0"/>
          </a:p>
          <a:p>
            <a:pPr marL="0" lvl="0" indent="0" algn="l" rtl="0">
              <a:lnSpc>
                <a:spcPct val="90000"/>
              </a:lnSpc>
              <a:spcBef>
                <a:spcPts val="1000"/>
              </a:spcBef>
              <a:spcAft>
                <a:spcPts val="0"/>
              </a:spcAft>
              <a:buClr>
                <a:schemeClr val="dk1"/>
              </a:buClr>
              <a:buSzPct val="100000"/>
              <a:buNone/>
            </a:pPr>
            <a:endParaRPr dirty="0"/>
          </a:p>
        </p:txBody>
      </p:sp>
      <p:pic>
        <p:nvPicPr>
          <p:cNvPr id="201" name="Google Shape;201;p11" descr="Image of max/min digital thermometer">
            <a:hlinkClick r:id="rId6"/>
          </p:cNvPr>
          <p:cNvPicPr preferRelativeResize="0"/>
          <p:nvPr/>
        </p:nvPicPr>
        <p:blipFill rotWithShape="1">
          <a:blip r:embed="rId7">
            <a:alphaModFix/>
          </a:blip>
          <a:srcRect/>
          <a:stretch/>
        </p:blipFill>
        <p:spPr>
          <a:xfrm>
            <a:off x="6143337" y="1814951"/>
            <a:ext cx="2844800" cy="2844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207" name="Google Shape;207;p12"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4515"/>
            <a:ext cx="9144000" cy="914400"/>
          </a:xfrm>
          <a:prstGeom prst="rect">
            <a:avLst/>
          </a:prstGeom>
          <a:noFill/>
          <a:ln>
            <a:noFill/>
          </a:ln>
        </p:spPr>
      </p:pic>
      <p:pic>
        <p:nvPicPr>
          <p:cNvPr id="208" name="Google Shape;208;p12"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288" y="899885"/>
            <a:ext cx="1176372" cy="6091929"/>
          </a:xfrm>
          <a:prstGeom prst="rect">
            <a:avLst/>
          </a:prstGeom>
          <a:noFill/>
          <a:ln>
            <a:noFill/>
          </a:ln>
        </p:spPr>
      </p:pic>
      <p:sp>
        <p:nvSpPr>
          <p:cNvPr id="209" name="Google Shape;209;p12"/>
          <p:cNvSpPr txBox="1">
            <a:spLocks noGrp="1"/>
          </p:cNvSpPr>
          <p:nvPr>
            <p:ph type="title"/>
          </p:nvPr>
        </p:nvSpPr>
        <p:spPr>
          <a:xfrm>
            <a:off x="1257300" y="56367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Data Sheet</a:t>
            </a:r>
            <a:endParaRPr sz="2800"/>
          </a:p>
        </p:txBody>
      </p:sp>
      <p:sp>
        <p:nvSpPr>
          <p:cNvPr id="210" name="Google Shape;210;p12"/>
          <p:cNvSpPr txBox="1">
            <a:spLocks noGrp="1"/>
          </p:cNvSpPr>
          <p:nvPr>
            <p:ph type="body" idx="1"/>
          </p:nvPr>
        </p:nvSpPr>
        <p:spPr>
          <a:xfrm>
            <a:off x="1506572" y="1754513"/>
            <a:ext cx="3543299" cy="21208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2000"/>
              <a:buNone/>
            </a:pPr>
            <a:r>
              <a:rPr lang="en-US" sz="2000" dirty="0">
                <a:latin typeface="Arial"/>
                <a:ea typeface="Arial"/>
                <a:cs typeface="Arial"/>
                <a:sym typeface="Arial"/>
              </a:rPr>
              <a:t>Enter the data on the Integrated 1-Day Data Sheet</a:t>
            </a:r>
            <a:endParaRPr dirty="0"/>
          </a:p>
          <a:p>
            <a:pPr marL="0" lvl="0" indent="0" algn="l" rtl="0">
              <a:lnSpc>
                <a:spcPct val="100000"/>
              </a:lnSpc>
              <a:spcBef>
                <a:spcPts val="0"/>
              </a:spcBef>
              <a:spcAft>
                <a:spcPts val="0"/>
              </a:spcAft>
              <a:buClr>
                <a:schemeClr val="dk1"/>
              </a:buClr>
              <a:buSzPts val="2000"/>
              <a:buNone/>
            </a:pPr>
            <a:endParaRPr sz="2000" dirty="0">
              <a:latin typeface="Arial"/>
              <a:ea typeface="Arial"/>
              <a:cs typeface="Arial"/>
              <a:sym typeface="Arial"/>
            </a:endParaRPr>
          </a:p>
          <a:p>
            <a:pPr marL="0" lvl="0" indent="0" algn="l" rtl="0">
              <a:lnSpc>
                <a:spcPct val="100000"/>
              </a:lnSpc>
              <a:spcBef>
                <a:spcPts val="0"/>
              </a:spcBef>
              <a:spcAft>
                <a:spcPts val="0"/>
              </a:spcAft>
              <a:buClr>
                <a:schemeClr val="dk1"/>
              </a:buClr>
              <a:buSzPts val="2000"/>
              <a:buNone/>
            </a:pPr>
            <a:r>
              <a:rPr lang="en-US" sz="2000" dirty="0">
                <a:latin typeface="Arial"/>
                <a:ea typeface="Arial"/>
                <a:cs typeface="Arial"/>
                <a:sym typeface="Arial"/>
              </a:rPr>
              <a:t>Be sure to fill out the top: School Name, Study Site, Observer Names, Date and Time (local or UTC)</a:t>
            </a:r>
            <a:endParaRPr dirty="0"/>
          </a:p>
        </p:txBody>
      </p:sp>
      <p:sp>
        <p:nvSpPr>
          <p:cNvPr id="211" name="Google Shape;211;p12"/>
          <p:cNvSpPr txBox="1"/>
          <p:nvPr/>
        </p:nvSpPr>
        <p:spPr>
          <a:xfrm>
            <a:off x="1506572" y="4198086"/>
            <a:ext cx="354329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i="1"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Atmosphere Data Sheet</a:t>
            </a:r>
            <a:endParaRPr sz="2400" i="1">
              <a:solidFill>
                <a:schemeClr val="dk1"/>
              </a:solidFill>
              <a:latin typeface="Arial"/>
              <a:ea typeface="Arial"/>
              <a:cs typeface="Arial"/>
              <a:sym typeface="Arial"/>
            </a:endParaRPr>
          </a:p>
        </p:txBody>
      </p:sp>
      <p:pic>
        <p:nvPicPr>
          <p:cNvPr id="212" name="Google Shape;212;p12" descr="creen shot of atmosphere investigation data sheet" title="s"/>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400301" y="1311380"/>
            <a:ext cx="3315877" cy="4291134"/>
          </a:xfrm>
          <a:prstGeom prst="rect">
            <a:avLst/>
          </a:prstGeom>
          <a:solidFill>
            <a:schemeClr val="lt1"/>
          </a:solidFill>
          <a:ln w="25400" cap="flat" cmpd="sng">
            <a:solidFill>
              <a:schemeClr val="dk1"/>
            </a:solidFill>
            <a:prstDash val="solid"/>
            <a:round/>
            <a:headEnd type="none" w="sm" len="sm"/>
            <a:tailEnd type="none" w="sm" len="sm"/>
          </a:ln>
        </p:spPr>
      </p:pic>
      <p:cxnSp>
        <p:nvCxnSpPr>
          <p:cNvPr id="213" name="Google Shape;213;p12" descr="arrow points to area on form where information is inputted"/>
          <p:cNvCxnSpPr/>
          <p:nvPr/>
        </p:nvCxnSpPr>
        <p:spPr>
          <a:xfrm rot="10800000" flipH="1">
            <a:off x="4586514" y="2212011"/>
            <a:ext cx="1146629" cy="618276"/>
          </a:xfrm>
          <a:prstGeom prst="straightConnector1">
            <a:avLst/>
          </a:prstGeom>
          <a:noFill/>
          <a:ln w="38100" cap="flat" cmpd="sng">
            <a:solidFill>
              <a:srgbClr val="FF0000"/>
            </a:solidFill>
            <a:prstDash val="solid"/>
            <a:round/>
            <a:headEnd type="none" w="sm" len="sm"/>
            <a:tailEnd type="stealth"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20" name="Google Shape;220;p13"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4515"/>
            <a:ext cx="9144000" cy="914400"/>
          </a:xfrm>
          <a:prstGeom prst="rect">
            <a:avLst/>
          </a:prstGeom>
          <a:noFill/>
          <a:ln>
            <a:noFill/>
          </a:ln>
        </p:spPr>
      </p:pic>
      <p:pic>
        <p:nvPicPr>
          <p:cNvPr id="221" name="Google Shape;221;p13" descr="Banner Air Temperature Protocol" title="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6383" y="899885"/>
            <a:ext cx="1176372" cy="6091929"/>
          </a:xfrm>
          <a:prstGeom prst="rect">
            <a:avLst/>
          </a:prstGeom>
          <a:noFill/>
          <a:ln>
            <a:noFill/>
          </a:ln>
        </p:spPr>
      </p:pic>
      <p:sp>
        <p:nvSpPr>
          <p:cNvPr id="222" name="Google Shape;222;p13"/>
          <p:cNvSpPr txBox="1">
            <a:spLocks noGrp="1"/>
          </p:cNvSpPr>
          <p:nvPr>
            <p:ph type="title"/>
          </p:nvPr>
        </p:nvSpPr>
        <p:spPr>
          <a:xfrm>
            <a:off x="1257300" y="56367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dirty="0">
                <a:latin typeface="Arial"/>
                <a:ea typeface="Arial"/>
                <a:cs typeface="Arial"/>
                <a:sym typeface="Arial"/>
              </a:rPr>
              <a:t>Collecting Data with Max/Min Thermometer</a:t>
            </a:r>
            <a:endParaRPr sz="2800" dirty="0"/>
          </a:p>
        </p:txBody>
      </p:sp>
      <p:sp>
        <p:nvSpPr>
          <p:cNvPr id="223" name="Google Shape;223;p13"/>
          <p:cNvSpPr txBox="1">
            <a:spLocks noGrp="1"/>
          </p:cNvSpPr>
          <p:nvPr>
            <p:ph type="body" idx="1"/>
          </p:nvPr>
        </p:nvSpPr>
        <p:spPr>
          <a:xfrm>
            <a:off x="1491923" y="1623885"/>
            <a:ext cx="4123916" cy="5103487"/>
          </a:xfrm>
          <a:prstGeom prst="rect">
            <a:avLst/>
          </a:prstGeom>
          <a:noFill/>
          <a:ln>
            <a:noFill/>
          </a:ln>
        </p:spPr>
        <p:txBody>
          <a:bodyPr spcFirstLastPara="1" wrap="square" lIns="91425" tIns="45700" rIns="91425" bIns="45700" anchor="t" anchorCtr="0">
            <a:normAutofit fontScale="70000" lnSpcReduction="20000"/>
          </a:bodyPr>
          <a:lstStyle/>
          <a:p>
            <a:pPr marL="390525" lvl="0" indent="-390525" algn="l" rtl="0">
              <a:lnSpc>
                <a:spcPct val="120000"/>
              </a:lnSpc>
              <a:spcBef>
                <a:spcPts val="0"/>
              </a:spcBef>
              <a:spcAft>
                <a:spcPts val="0"/>
              </a:spcAft>
              <a:buClr>
                <a:schemeClr val="dk1"/>
              </a:buClr>
              <a:buSzPct val="100000"/>
              <a:buFont typeface="Calibri"/>
              <a:buAutoNum type="arabicParenR"/>
            </a:pPr>
            <a:r>
              <a:rPr lang="en-US" sz="2000" dirty="0">
                <a:latin typeface="Arial"/>
                <a:ea typeface="Arial"/>
                <a:cs typeface="Arial"/>
                <a:sym typeface="Arial"/>
              </a:rPr>
              <a:t>Preferably within an hour of local </a:t>
            </a:r>
            <a:r>
              <a:rPr lang="en-US" sz="2000" i="1" u="sng" dirty="0">
                <a:solidFill>
                  <a:schemeClr val="hlink"/>
                </a:solidFill>
                <a:latin typeface="Arial"/>
                <a:ea typeface="Arial"/>
                <a:cs typeface="Arial"/>
                <a:sym typeface="Arial"/>
                <a:hlinkClick r:id="rId5"/>
              </a:rPr>
              <a:t>solar noon</a:t>
            </a:r>
            <a:r>
              <a:rPr lang="en-US" sz="2000" dirty="0">
                <a:latin typeface="Arial"/>
                <a:ea typeface="Arial"/>
                <a:cs typeface="Arial"/>
                <a:sym typeface="Arial"/>
              </a:rPr>
              <a:t> open the instrument shelter being careful not to breathe on the thermometer. </a:t>
            </a:r>
            <a:endParaRPr dirty="0"/>
          </a:p>
          <a:p>
            <a:pPr marL="390525" lvl="0" indent="-390525" algn="l" rtl="0">
              <a:lnSpc>
                <a:spcPct val="120000"/>
              </a:lnSpc>
              <a:spcBef>
                <a:spcPts val="1000"/>
              </a:spcBef>
              <a:spcAft>
                <a:spcPts val="0"/>
              </a:spcAft>
              <a:buClr>
                <a:schemeClr val="dk1"/>
              </a:buClr>
              <a:buSzPct val="100000"/>
              <a:buFont typeface="Calibri"/>
              <a:buAutoNum type="arabicParenR"/>
            </a:pPr>
            <a:r>
              <a:rPr lang="en-US" sz="2000" dirty="0">
                <a:latin typeface="Arial"/>
                <a:ea typeface="Arial"/>
                <a:cs typeface="Arial"/>
                <a:sym typeface="Arial"/>
              </a:rPr>
              <a:t>Record the time and date on your </a:t>
            </a:r>
            <a:r>
              <a:rPr lang="en-US" sz="2000" i="1" u="sng" dirty="0">
                <a:solidFill>
                  <a:schemeClr val="accent1">
                    <a:lumMod val="75000"/>
                  </a:schemeClr>
                </a:solidFill>
                <a:latin typeface="Arial"/>
                <a:ea typeface="Arial"/>
                <a:cs typeface="Arial"/>
                <a:sym typeface="Arial"/>
                <a:hlinkClick r:id="rId6">
                  <a:extLst>
                    <a:ext uri="{A12FA001-AC4F-418D-AE19-62706E023703}">
                      <ahyp:hlinkClr xmlns:ahyp="http://schemas.microsoft.com/office/drawing/2018/hyperlinkcolor" val="tx"/>
                    </a:ext>
                  </a:extLst>
                </a:hlinkClick>
              </a:rPr>
              <a:t>Atmosphere Data Sheet</a:t>
            </a:r>
            <a:r>
              <a:rPr lang="en-US" sz="2000" i="1" dirty="0">
                <a:solidFill>
                  <a:schemeClr val="accent1">
                    <a:lumMod val="75000"/>
                  </a:schemeClr>
                </a:solidFill>
                <a:latin typeface="Arial"/>
                <a:ea typeface="Arial"/>
                <a:cs typeface="Arial"/>
                <a:sym typeface="Arial"/>
              </a:rPr>
              <a:t> </a:t>
            </a:r>
            <a:r>
              <a:rPr lang="en-US" sz="2000" dirty="0">
                <a:latin typeface="Arial"/>
                <a:ea typeface="Arial"/>
                <a:cs typeface="Arial"/>
                <a:sym typeface="Arial"/>
              </a:rPr>
              <a:t>in both local and UT time. Note: GLOBE Website entry should be UT time. </a:t>
            </a:r>
            <a:endParaRPr dirty="0"/>
          </a:p>
          <a:p>
            <a:pPr marL="390525" lvl="0" indent="-390525" algn="l" rtl="0">
              <a:lnSpc>
                <a:spcPct val="120000"/>
              </a:lnSpc>
              <a:spcBef>
                <a:spcPts val="600"/>
              </a:spcBef>
              <a:spcAft>
                <a:spcPts val="0"/>
              </a:spcAft>
              <a:buClr>
                <a:schemeClr val="dk1"/>
              </a:buClr>
              <a:buSzPct val="100000"/>
              <a:buFont typeface="Calibri"/>
              <a:buAutoNum type="arabicParenR"/>
            </a:pPr>
            <a:r>
              <a:rPr lang="en-US" sz="2000" dirty="0">
                <a:latin typeface="Arial"/>
                <a:ea typeface="Arial"/>
                <a:cs typeface="Arial"/>
                <a:sym typeface="Arial"/>
              </a:rPr>
              <a:t>Make sure that your thermometer is displaying the current temperature(s) (Neither ‘MAX’ or ‘MIN’ symbols should be displayed on the screen. If they are, press the </a:t>
            </a:r>
            <a:r>
              <a:rPr lang="en-US" sz="2000" i="1" dirty="0">
                <a:latin typeface="Arial"/>
                <a:ea typeface="Arial"/>
                <a:cs typeface="Arial"/>
                <a:sym typeface="Arial"/>
              </a:rPr>
              <a:t>MAX/MIN </a:t>
            </a:r>
            <a:r>
              <a:rPr lang="en-US" sz="2000" dirty="0">
                <a:latin typeface="Arial"/>
                <a:ea typeface="Arial"/>
                <a:cs typeface="Arial"/>
                <a:sym typeface="Arial"/>
              </a:rPr>
              <a:t>button until they disappear). </a:t>
            </a:r>
            <a:endParaRPr dirty="0"/>
          </a:p>
          <a:p>
            <a:pPr marL="390525" lvl="0" indent="-390525" algn="l" rtl="0">
              <a:lnSpc>
                <a:spcPct val="120000"/>
              </a:lnSpc>
              <a:spcBef>
                <a:spcPts val="1000"/>
              </a:spcBef>
              <a:spcAft>
                <a:spcPts val="0"/>
              </a:spcAft>
              <a:buClr>
                <a:schemeClr val="dk1"/>
              </a:buClr>
              <a:buSzPct val="100000"/>
              <a:buFont typeface="Calibri"/>
              <a:buAutoNum type="arabicParenR"/>
            </a:pPr>
            <a:r>
              <a:rPr lang="en-US" sz="2000" dirty="0">
                <a:latin typeface="Arial"/>
                <a:ea typeface="Arial"/>
                <a:cs typeface="Arial"/>
                <a:sym typeface="Arial"/>
              </a:rPr>
              <a:t>Record the current air temperature on your </a:t>
            </a:r>
            <a:r>
              <a:rPr lang="en-US" sz="2000" i="1" dirty="0">
                <a:latin typeface="Arial"/>
                <a:ea typeface="Arial"/>
                <a:cs typeface="Arial"/>
                <a:sym typeface="Arial"/>
              </a:rPr>
              <a:t>Data Sheet</a:t>
            </a:r>
            <a:r>
              <a:rPr lang="en-US" sz="2000" dirty="0">
                <a:latin typeface="Arial"/>
                <a:ea typeface="Arial"/>
                <a:cs typeface="Arial"/>
                <a:sym typeface="Arial"/>
              </a:rPr>
              <a:t>. If you are taking soil readings, also record the soil temperature. </a:t>
            </a:r>
            <a:endParaRPr dirty="0"/>
          </a:p>
          <a:p>
            <a:pPr marL="390525" lvl="0" indent="-390525" algn="l" rtl="0">
              <a:lnSpc>
                <a:spcPct val="120000"/>
              </a:lnSpc>
              <a:spcBef>
                <a:spcPts val="1000"/>
              </a:spcBef>
              <a:spcAft>
                <a:spcPts val="0"/>
              </a:spcAft>
              <a:buClr>
                <a:schemeClr val="dk1"/>
              </a:buClr>
              <a:buSzPct val="100000"/>
              <a:buFont typeface="Calibri"/>
              <a:buAutoNum type="arabicParenR"/>
            </a:pPr>
            <a:r>
              <a:rPr lang="en-US" sz="2000" dirty="0">
                <a:latin typeface="Arial"/>
                <a:ea typeface="Arial"/>
                <a:cs typeface="Arial"/>
                <a:sym typeface="Arial"/>
              </a:rPr>
              <a:t>Press the </a:t>
            </a:r>
            <a:r>
              <a:rPr lang="en-US" sz="2000" i="1" dirty="0">
                <a:latin typeface="Arial"/>
                <a:ea typeface="Arial"/>
                <a:cs typeface="Arial"/>
                <a:sym typeface="Arial"/>
              </a:rPr>
              <a:t>MAX/MIN </a:t>
            </a:r>
            <a:r>
              <a:rPr lang="en-US" sz="2000" dirty="0">
                <a:latin typeface="Arial"/>
                <a:ea typeface="Arial"/>
                <a:cs typeface="Arial"/>
                <a:sym typeface="Arial"/>
              </a:rPr>
              <a:t>button once. </a:t>
            </a:r>
            <a:endParaRPr dirty="0"/>
          </a:p>
          <a:p>
            <a:pPr marL="390525" lvl="0" indent="-390525" algn="l" rtl="0">
              <a:lnSpc>
                <a:spcPct val="120000"/>
              </a:lnSpc>
              <a:spcBef>
                <a:spcPts val="1000"/>
              </a:spcBef>
              <a:spcAft>
                <a:spcPts val="0"/>
              </a:spcAft>
              <a:buClr>
                <a:schemeClr val="dk1"/>
              </a:buClr>
              <a:buSzPct val="100000"/>
              <a:buFont typeface="Calibri"/>
              <a:buAutoNum type="arabicParenR"/>
            </a:pPr>
            <a:r>
              <a:rPr lang="en-US" sz="2000" dirty="0">
                <a:latin typeface="Arial"/>
                <a:ea typeface="Arial"/>
                <a:cs typeface="Arial"/>
                <a:sym typeface="Arial"/>
              </a:rPr>
              <a:t>Maximum temperature reading(s) will now be displayed along with the ‘MAX’ symbol on the display screen.  </a:t>
            </a:r>
            <a:endParaRPr dirty="0"/>
          </a:p>
        </p:txBody>
      </p:sp>
      <p:pic>
        <p:nvPicPr>
          <p:cNvPr id="224" name="Google Shape;224;p13" descr="diagram of max/min thermometer showing where the buttons are for use. &#1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759956" y="2023021"/>
            <a:ext cx="2438400" cy="2971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31" name="Google Shape;231;p14"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4515"/>
            <a:ext cx="9144000" cy="914400"/>
          </a:xfrm>
          <a:prstGeom prst="rect">
            <a:avLst/>
          </a:prstGeom>
          <a:noFill/>
          <a:ln>
            <a:noFill/>
          </a:ln>
        </p:spPr>
      </p:pic>
      <p:pic>
        <p:nvPicPr>
          <p:cNvPr id="232" name="Google Shape;232;p14"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8644" y="899885"/>
            <a:ext cx="1176372" cy="6091929"/>
          </a:xfrm>
          <a:prstGeom prst="rect">
            <a:avLst/>
          </a:prstGeom>
          <a:noFill/>
          <a:ln>
            <a:noFill/>
          </a:ln>
        </p:spPr>
      </p:pic>
      <p:sp>
        <p:nvSpPr>
          <p:cNvPr id="233" name="Google Shape;233;p14"/>
          <p:cNvSpPr txBox="1">
            <a:spLocks noGrp="1"/>
          </p:cNvSpPr>
          <p:nvPr>
            <p:ph type="title"/>
          </p:nvPr>
        </p:nvSpPr>
        <p:spPr>
          <a:xfrm>
            <a:off x="1257300" y="56367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Collecting Data with Max/Min Thermometer-2</a:t>
            </a:r>
            <a:endParaRPr sz="2800"/>
          </a:p>
        </p:txBody>
      </p:sp>
      <p:sp>
        <p:nvSpPr>
          <p:cNvPr id="234" name="Google Shape;234;p14"/>
          <p:cNvSpPr txBox="1">
            <a:spLocks noGrp="1"/>
          </p:cNvSpPr>
          <p:nvPr>
            <p:ph type="body" idx="1"/>
          </p:nvPr>
        </p:nvSpPr>
        <p:spPr>
          <a:xfrm>
            <a:off x="1491923" y="1623885"/>
            <a:ext cx="4123916" cy="5103487"/>
          </a:xfrm>
          <a:prstGeom prst="rect">
            <a:avLst/>
          </a:prstGeom>
          <a:noFill/>
          <a:ln>
            <a:noFill/>
          </a:ln>
        </p:spPr>
        <p:txBody>
          <a:bodyPr spcFirstLastPara="1" wrap="square" lIns="91425" tIns="45700" rIns="91425" bIns="45700" anchor="t" anchorCtr="0">
            <a:normAutofit fontScale="77500" lnSpcReduction="20000"/>
          </a:bodyPr>
          <a:lstStyle/>
          <a:p>
            <a:pPr marL="390525" lvl="0" indent="-390525" algn="l" rtl="0">
              <a:lnSpc>
                <a:spcPct val="120000"/>
              </a:lnSpc>
              <a:spcBef>
                <a:spcPts val="0"/>
              </a:spcBef>
              <a:spcAft>
                <a:spcPts val="0"/>
              </a:spcAft>
              <a:buClr>
                <a:srgbClr val="000000"/>
              </a:buClr>
              <a:buSzPct val="100000"/>
              <a:buFont typeface="Calibri"/>
              <a:buAutoNum type="arabicParenR" startAt="7"/>
            </a:pPr>
            <a:r>
              <a:rPr lang="en-US" sz="2000" dirty="0">
                <a:solidFill>
                  <a:srgbClr val="000000"/>
                </a:solidFill>
                <a:latin typeface="Arial" panose="020B0604020202020204" pitchFamily="34" charset="0"/>
                <a:cs typeface="Arial" panose="020B0604020202020204" pitchFamily="34" charset="0"/>
              </a:rPr>
              <a:t>Record the maximum air temperature on your </a:t>
            </a:r>
            <a:r>
              <a:rPr lang="en-US" sz="2000" i="1" dirty="0">
                <a:solidFill>
                  <a:srgbClr val="000000"/>
                </a:solidFill>
                <a:latin typeface="Arial" panose="020B0604020202020204" pitchFamily="34" charset="0"/>
                <a:cs typeface="Arial" panose="020B0604020202020204" pitchFamily="34" charset="0"/>
              </a:rPr>
              <a:t>Data Sheet</a:t>
            </a:r>
            <a:r>
              <a:rPr lang="en-US" sz="2000" dirty="0">
                <a:solidFill>
                  <a:srgbClr val="000000"/>
                </a:solidFill>
                <a:latin typeface="Arial" panose="020B0604020202020204" pitchFamily="34" charset="0"/>
                <a:cs typeface="Arial" panose="020B0604020202020204" pitchFamily="34" charset="0"/>
              </a:rPr>
              <a:t>. If you are taking soil readings, also record the maximum soil temperature. </a:t>
            </a:r>
            <a:endParaRPr dirty="0">
              <a:latin typeface="Arial" panose="020B0604020202020204" pitchFamily="34" charset="0"/>
              <a:cs typeface="Arial" panose="020B0604020202020204" pitchFamily="34" charset="0"/>
            </a:endParaRPr>
          </a:p>
          <a:p>
            <a:pPr marL="390525" lvl="0" indent="-390525" algn="l" rtl="0">
              <a:lnSpc>
                <a:spcPct val="120000"/>
              </a:lnSpc>
              <a:spcBef>
                <a:spcPts val="600"/>
              </a:spcBef>
              <a:spcAft>
                <a:spcPts val="0"/>
              </a:spcAft>
              <a:buClr>
                <a:srgbClr val="000000"/>
              </a:buClr>
              <a:buSzPct val="100000"/>
              <a:buFont typeface="Calibri"/>
              <a:buAutoNum type="arabicParenR" startAt="7"/>
            </a:pPr>
            <a:r>
              <a:rPr lang="en-US" sz="2000" dirty="0">
                <a:solidFill>
                  <a:srgbClr val="000000"/>
                </a:solidFill>
                <a:latin typeface="Arial" panose="020B0604020202020204" pitchFamily="34" charset="0"/>
                <a:cs typeface="Arial" panose="020B0604020202020204" pitchFamily="34" charset="0"/>
              </a:rPr>
              <a:t>Press the </a:t>
            </a:r>
            <a:r>
              <a:rPr lang="en-US" sz="2000" i="1" dirty="0">
                <a:solidFill>
                  <a:srgbClr val="000000"/>
                </a:solidFill>
                <a:latin typeface="Arial" panose="020B0604020202020204" pitchFamily="34" charset="0"/>
                <a:cs typeface="Arial" panose="020B0604020202020204" pitchFamily="34" charset="0"/>
              </a:rPr>
              <a:t>MAX/MIN </a:t>
            </a:r>
            <a:r>
              <a:rPr lang="en-US" sz="2000" dirty="0">
                <a:solidFill>
                  <a:srgbClr val="000000"/>
                </a:solidFill>
                <a:latin typeface="Arial" panose="020B0604020202020204" pitchFamily="34" charset="0"/>
                <a:cs typeface="Arial" panose="020B0604020202020204" pitchFamily="34" charset="0"/>
              </a:rPr>
              <a:t>button a second time. </a:t>
            </a:r>
            <a:endParaRPr dirty="0">
              <a:latin typeface="Arial" panose="020B0604020202020204" pitchFamily="34" charset="0"/>
              <a:cs typeface="Arial" panose="020B0604020202020204" pitchFamily="34" charset="0"/>
            </a:endParaRPr>
          </a:p>
          <a:p>
            <a:pPr marL="390525" lvl="0" indent="-390525" algn="l" rtl="0">
              <a:lnSpc>
                <a:spcPct val="120000"/>
              </a:lnSpc>
              <a:spcBef>
                <a:spcPts val="600"/>
              </a:spcBef>
              <a:spcAft>
                <a:spcPts val="0"/>
              </a:spcAft>
              <a:buClr>
                <a:srgbClr val="000000"/>
              </a:buClr>
              <a:buSzPct val="100000"/>
              <a:buFont typeface="Calibri"/>
              <a:buAutoNum type="arabicParenR" startAt="7"/>
            </a:pPr>
            <a:r>
              <a:rPr lang="en-US" sz="2000" dirty="0">
                <a:solidFill>
                  <a:srgbClr val="000000"/>
                </a:solidFill>
                <a:latin typeface="Arial" panose="020B0604020202020204" pitchFamily="34" charset="0"/>
                <a:cs typeface="Arial" panose="020B0604020202020204" pitchFamily="34" charset="0"/>
              </a:rPr>
              <a:t>Minimum temperature reading(s) will now be displayed along with the ‘MIN’ symbol on the display screen. </a:t>
            </a:r>
            <a:endParaRPr dirty="0">
              <a:latin typeface="Arial" panose="020B0604020202020204" pitchFamily="34" charset="0"/>
              <a:cs typeface="Arial" panose="020B0604020202020204" pitchFamily="34" charset="0"/>
            </a:endParaRPr>
          </a:p>
          <a:p>
            <a:pPr marL="390525" lvl="0" indent="-390525" algn="l" rtl="0">
              <a:lnSpc>
                <a:spcPct val="120000"/>
              </a:lnSpc>
              <a:spcBef>
                <a:spcPts val="600"/>
              </a:spcBef>
              <a:spcAft>
                <a:spcPts val="0"/>
              </a:spcAft>
              <a:buClr>
                <a:srgbClr val="000000"/>
              </a:buClr>
              <a:buSzPct val="100000"/>
              <a:buFont typeface="Calibri"/>
              <a:buAutoNum type="arabicParenR" startAt="7"/>
            </a:pPr>
            <a:r>
              <a:rPr lang="en-US" sz="2000" dirty="0">
                <a:solidFill>
                  <a:srgbClr val="000000"/>
                </a:solidFill>
                <a:latin typeface="Arial" panose="020B0604020202020204" pitchFamily="34" charset="0"/>
                <a:cs typeface="Arial" panose="020B0604020202020204" pitchFamily="34" charset="0"/>
              </a:rPr>
              <a:t>Record the minimum air temperature on your data sheet. If you are taking soil readings, also record the minimum soil temperature. </a:t>
            </a:r>
            <a:endParaRPr dirty="0">
              <a:latin typeface="Arial" panose="020B0604020202020204" pitchFamily="34" charset="0"/>
              <a:cs typeface="Arial" panose="020B0604020202020204" pitchFamily="34" charset="0"/>
            </a:endParaRPr>
          </a:p>
          <a:p>
            <a:pPr marL="390525" lvl="0" indent="-390525" algn="l" rtl="0">
              <a:lnSpc>
                <a:spcPct val="120000"/>
              </a:lnSpc>
              <a:spcBef>
                <a:spcPts val="600"/>
              </a:spcBef>
              <a:spcAft>
                <a:spcPts val="0"/>
              </a:spcAft>
              <a:buClr>
                <a:srgbClr val="000000"/>
              </a:buClr>
              <a:buSzPct val="100000"/>
              <a:buFont typeface="Calibri"/>
              <a:buAutoNum type="arabicParenR" startAt="7"/>
            </a:pPr>
            <a:r>
              <a:rPr lang="en-US" sz="2000" dirty="0">
                <a:solidFill>
                  <a:srgbClr val="000000"/>
                </a:solidFill>
                <a:latin typeface="Arial" panose="020B0604020202020204" pitchFamily="34" charset="0"/>
                <a:cs typeface="Arial" panose="020B0604020202020204" pitchFamily="34" charset="0"/>
              </a:rPr>
              <a:t>Press and hold the </a:t>
            </a:r>
            <a:r>
              <a:rPr lang="en-US" sz="2000" i="1" dirty="0">
                <a:solidFill>
                  <a:srgbClr val="000000"/>
                </a:solidFill>
                <a:latin typeface="Arial" panose="020B0604020202020204" pitchFamily="34" charset="0"/>
                <a:cs typeface="Arial" panose="020B0604020202020204" pitchFamily="34" charset="0"/>
              </a:rPr>
              <a:t>MAX/MIN </a:t>
            </a:r>
            <a:r>
              <a:rPr lang="en-US" sz="2000" dirty="0">
                <a:solidFill>
                  <a:srgbClr val="000000"/>
                </a:solidFill>
                <a:latin typeface="Arial" panose="020B0604020202020204" pitchFamily="34" charset="0"/>
                <a:cs typeface="Arial" panose="020B0604020202020204" pitchFamily="34" charset="0"/>
              </a:rPr>
              <a:t>button for one second. This will reset your thermometer. </a:t>
            </a:r>
            <a:endParaRPr dirty="0">
              <a:latin typeface="Arial" panose="020B0604020202020204" pitchFamily="34" charset="0"/>
              <a:cs typeface="Arial" panose="020B0604020202020204" pitchFamily="34" charset="0"/>
            </a:endParaRPr>
          </a:p>
          <a:p>
            <a:pPr marL="390525" lvl="0" indent="-390525" algn="l" rtl="0">
              <a:lnSpc>
                <a:spcPct val="120000"/>
              </a:lnSpc>
              <a:spcBef>
                <a:spcPts val="600"/>
              </a:spcBef>
              <a:spcAft>
                <a:spcPts val="0"/>
              </a:spcAft>
              <a:buClr>
                <a:srgbClr val="000000"/>
              </a:buClr>
              <a:buSzPct val="100000"/>
              <a:buFont typeface="Calibri"/>
              <a:buAutoNum type="arabicParenR" startAt="7"/>
            </a:pPr>
            <a:r>
              <a:rPr lang="en-US" sz="2000" dirty="0">
                <a:solidFill>
                  <a:srgbClr val="000000"/>
                </a:solidFill>
                <a:latin typeface="Arial" panose="020B0604020202020204" pitchFamily="34" charset="0"/>
                <a:cs typeface="Arial" panose="020B0604020202020204" pitchFamily="34" charset="0"/>
              </a:rPr>
              <a:t>Close the instrument shelter.</a:t>
            </a:r>
            <a:endParaRPr sz="2000" dirty="0">
              <a:latin typeface="Arial" panose="020B0604020202020204" pitchFamily="34" charset="0"/>
              <a:cs typeface="Arial" panose="020B0604020202020204" pitchFamily="34" charset="0"/>
            </a:endParaRPr>
          </a:p>
        </p:txBody>
      </p:sp>
      <p:pic>
        <p:nvPicPr>
          <p:cNvPr id="235" name="Google Shape;235;p14" descr="diagram of max/min thermometer showing where the buttons are for use.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016902" y="2037911"/>
            <a:ext cx="2438400" cy="2971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42" name="Google Shape;242;p15"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4515"/>
            <a:ext cx="9144000" cy="914400"/>
          </a:xfrm>
          <a:prstGeom prst="rect">
            <a:avLst/>
          </a:prstGeom>
          <a:noFill/>
          <a:ln>
            <a:noFill/>
          </a:ln>
        </p:spPr>
      </p:pic>
      <p:pic>
        <p:nvPicPr>
          <p:cNvPr id="243" name="Google Shape;243;p15"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8644" y="899885"/>
            <a:ext cx="1176372" cy="6091929"/>
          </a:xfrm>
          <a:prstGeom prst="rect">
            <a:avLst/>
          </a:prstGeom>
          <a:noFill/>
          <a:ln>
            <a:noFill/>
          </a:ln>
        </p:spPr>
      </p:pic>
      <p:sp>
        <p:nvSpPr>
          <p:cNvPr id="244" name="Google Shape;244;p15"/>
          <p:cNvSpPr txBox="1">
            <a:spLocks noGrp="1"/>
          </p:cNvSpPr>
          <p:nvPr>
            <p:ph type="title"/>
          </p:nvPr>
        </p:nvSpPr>
        <p:spPr>
          <a:xfrm>
            <a:off x="1257300" y="563676"/>
            <a:ext cx="851081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Arial"/>
              <a:buNone/>
            </a:pPr>
            <a:r>
              <a:rPr lang="en-US" sz="2400">
                <a:latin typeface="Arial"/>
                <a:ea typeface="Arial"/>
                <a:cs typeface="Arial"/>
                <a:sym typeface="Arial"/>
              </a:rPr>
              <a:t>When to Collect Data with Alcohol-filled Thermometer</a:t>
            </a:r>
            <a:endParaRPr sz="2400"/>
          </a:p>
        </p:txBody>
      </p:sp>
      <p:sp>
        <p:nvSpPr>
          <p:cNvPr id="245" name="Google Shape;245;p15"/>
          <p:cNvSpPr txBox="1">
            <a:spLocks noGrp="1"/>
          </p:cNvSpPr>
          <p:nvPr>
            <p:ph type="body" idx="1"/>
          </p:nvPr>
        </p:nvSpPr>
        <p:spPr>
          <a:xfrm>
            <a:off x="1491923" y="1623885"/>
            <a:ext cx="4676648" cy="5103487"/>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000"/>
              <a:buChar char="•"/>
            </a:pPr>
            <a:r>
              <a:rPr lang="en-US" sz="2000" dirty="0">
                <a:latin typeface="Arial"/>
                <a:ea typeface="Arial"/>
                <a:cs typeface="Arial"/>
                <a:sym typeface="Arial"/>
              </a:rPr>
              <a:t>Use only when an instrument shelter is not available and a current temperature measurement is required in support of another GLOBE measurement.</a:t>
            </a:r>
            <a:endParaRPr dirty="0"/>
          </a:p>
          <a:p>
            <a:pPr marL="0" lvl="0" indent="0" algn="l" rtl="0">
              <a:lnSpc>
                <a:spcPct val="100000"/>
              </a:lnSpc>
              <a:spcBef>
                <a:spcPts val="0"/>
              </a:spcBef>
              <a:spcAft>
                <a:spcPts val="0"/>
              </a:spcAft>
              <a:buClr>
                <a:schemeClr val="dk1"/>
              </a:buClr>
              <a:buSzPts val="2000"/>
              <a:buNone/>
            </a:pPr>
            <a:endParaRPr sz="2000"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2000"/>
              <a:buChar char="•"/>
            </a:pPr>
            <a:r>
              <a:rPr lang="en-US" sz="2000" dirty="0">
                <a:latin typeface="Arial"/>
                <a:ea typeface="Arial"/>
                <a:cs typeface="Arial"/>
                <a:sym typeface="Arial"/>
              </a:rPr>
              <a:t>Your thermometer should be calibrated at least every three months as well as before its first use. Follow the procedure in slide 9.</a:t>
            </a:r>
            <a:endParaRPr dirty="0"/>
          </a:p>
        </p:txBody>
      </p:sp>
      <p:pic>
        <p:nvPicPr>
          <p:cNvPr id="246" name="Google Shape;246;p15" descr="Image of alcohol-filled thermometer">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716157" y="1744096"/>
            <a:ext cx="1586013" cy="394171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53" name="Google Shape;253;p16"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4515"/>
            <a:ext cx="9144000" cy="914400"/>
          </a:xfrm>
          <a:prstGeom prst="rect">
            <a:avLst/>
          </a:prstGeom>
          <a:noFill/>
          <a:ln>
            <a:noFill/>
          </a:ln>
        </p:spPr>
      </p:pic>
      <p:pic>
        <p:nvPicPr>
          <p:cNvPr id="254" name="Google Shape;254;p16"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8644" y="899885"/>
            <a:ext cx="1176372" cy="6091929"/>
          </a:xfrm>
          <a:prstGeom prst="rect">
            <a:avLst/>
          </a:prstGeom>
          <a:noFill/>
          <a:ln>
            <a:noFill/>
          </a:ln>
        </p:spPr>
      </p:pic>
      <p:sp>
        <p:nvSpPr>
          <p:cNvPr id="255" name="Google Shape;255;p16"/>
          <p:cNvSpPr txBox="1">
            <a:spLocks noGrp="1"/>
          </p:cNvSpPr>
          <p:nvPr>
            <p:ph type="title"/>
          </p:nvPr>
        </p:nvSpPr>
        <p:spPr>
          <a:xfrm>
            <a:off x="1147728" y="536390"/>
            <a:ext cx="991325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Collecting Data with Alcohol-filled Thermometer</a:t>
            </a:r>
            <a:endParaRPr sz="2800"/>
          </a:p>
        </p:txBody>
      </p:sp>
      <p:sp>
        <p:nvSpPr>
          <p:cNvPr id="256" name="Google Shape;256;p16"/>
          <p:cNvSpPr txBox="1">
            <a:spLocks noGrp="1"/>
          </p:cNvSpPr>
          <p:nvPr>
            <p:ph type="body" idx="1"/>
          </p:nvPr>
        </p:nvSpPr>
        <p:spPr>
          <a:xfrm>
            <a:off x="1361131" y="1526941"/>
            <a:ext cx="5229225" cy="2511030"/>
          </a:xfrm>
          <a:prstGeom prst="rect">
            <a:avLst/>
          </a:prstGeom>
          <a:noFill/>
          <a:ln>
            <a:noFill/>
          </a:ln>
        </p:spPr>
        <p:txBody>
          <a:bodyPr spcFirstLastPara="1" wrap="square" lIns="91425" tIns="45700" rIns="91425" bIns="45700" anchor="t" anchorCtr="0">
            <a:normAutofit fontScale="40000" lnSpcReduction="20000"/>
          </a:bodyPr>
          <a:lstStyle/>
          <a:p>
            <a:pPr marL="274320" lvl="0" indent="-274320" algn="l" rtl="0">
              <a:lnSpc>
                <a:spcPct val="120000"/>
              </a:lnSpc>
              <a:spcBef>
                <a:spcPts val="0"/>
              </a:spcBef>
              <a:spcAft>
                <a:spcPts val="0"/>
              </a:spcAft>
              <a:buClr>
                <a:schemeClr val="dk1"/>
              </a:buClr>
              <a:buSzPct val="100000"/>
              <a:buFont typeface="Calibri"/>
              <a:buAutoNum type="arabicParenR"/>
            </a:pPr>
            <a:r>
              <a:rPr lang="en-US" sz="4000">
                <a:latin typeface="Arial"/>
                <a:ea typeface="Arial"/>
                <a:cs typeface="Arial"/>
                <a:sym typeface="Arial"/>
              </a:rPr>
              <a:t>Tie one end of a piece of string securely to the end of the calibration thermometer and the other end to a rubber band. </a:t>
            </a:r>
            <a:endParaRPr/>
          </a:p>
          <a:p>
            <a:pPr marL="274320" lvl="0" indent="-274320" algn="l" rtl="0">
              <a:lnSpc>
                <a:spcPct val="120000"/>
              </a:lnSpc>
              <a:spcBef>
                <a:spcPts val="0"/>
              </a:spcBef>
              <a:spcAft>
                <a:spcPts val="0"/>
              </a:spcAft>
              <a:buClr>
                <a:schemeClr val="dk1"/>
              </a:buClr>
              <a:buSzPct val="100000"/>
              <a:buFont typeface="Calibri"/>
              <a:buAutoNum type="arabicParenR"/>
            </a:pPr>
            <a:r>
              <a:rPr lang="en-US" sz="4000">
                <a:latin typeface="Arial"/>
                <a:ea typeface="Arial"/>
                <a:cs typeface="Arial"/>
                <a:sym typeface="Arial"/>
              </a:rPr>
              <a:t>Slip the rubber band around your wrist so that the thermometer is not broken if it is accidentally dropped on the ground. </a:t>
            </a:r>
            <a:endParaRPr/>
          </a:p>
          <a:p>
            <a:pPr marL="274320" lvl="0" indent="-274320" algn="l" rtl="0">
              <a:lnSpc>
                <a:spcPct val="120000"/>
              </a:lnSpc>
              <a:spcBef>
                <a:spcPts val="0"/>
              </a:spcBef>
              <a:spcAft>
                <a:spcPts val="0"/>
              </a:spcAft>
              <a:buClr>
                <a:schemeClr val="dk1"/>
              </a:buClr>
              <a:buSzPct val="100000"/>
              <a:buFont typeface="Calibri"/>
              <a:buAutoNum type="arabicParenR"/>
            </a:pPr>
            <a:r>
              <a:rPr lang="en-US" sz="4000">
                <a:latin typeface="Arial"/>
                <a:ea typeface="Arial"/>
                <a:cs typeface="Arial"/>
                <a:sym typeface="Arial"/>
              </a:rPr>
              <a:t>Hold the thermometer at chest height, in your shadow, and away from your body for three minutes. </a:t>
            </a:r>
            <a:endParaRPr/>
          </a:p>
          <a:p>
            <a:pPr marL="0" lvl="0" indent="0" algn="l" rtl="0">
              <a:lnSpc>
                <a:spcPct val="120000"/>
              </a:lnSpc>
              <a:spcBef>
                <a:spcPts val="0"/>
              </a:spcBef>
              <a:spcAft>
                <a:spcPts val="0"/>
              </a:spcAft>
              <a:buClr>
                <a:schemeClr val="dk1"/>
              </a:buClr>
              <a:buSzPct val="100000"/>
              <a:buNone/>
            </a:pPr>
            <a:endParaRPr>
              <a:latin typeface="Arial"/>
              <a:ea typeface="Arial"/>
              <a:cs typeface="Arial"/>
              <a:sym typeface="Arial"/>
            </a:endParaRPr>
          </a:p>
          <a:p>
            <a:pPr marL="0" lvl="0" indent="0" algn="l" rtl="0">
              <a:lnSpc>
                <a:spcPct val="120000"/>
              </a:lnSpc>
              <a:spcBef>
                <a:spcPts val="0"/>
              </a:spcBef>
              <a:spcAft>
                <a:spcPts val="0"/>
              </a:spcAft>
              <a:buClr>
                <a:schemeClr val="dk1"/>
              </a:buClr>
              <a:buSzPct val="100000"/>
              <a:buNone/>
            </a:pPr>
            <a:endParaRPr>
              <a:latin typeface="Arial"/>
              <a:ea typeface="Arial"/>
              <a:cs typeface="Arial"/>
              <a:sym typeface="Arial"/>
            </a:endParaRPr>
          </a:p>
        </p:txBody>
      </p:sp>
      <p:sp>
        <p:nvSpPr>
          <p:cNvPr id="257" name="Google Shape;257;p16"/>
          <p:cNvSpPr txBox="1"/>
          <p:nvPr/>
        </p:nvSpPr>
        <p:spPr>
          <a:xfrm>
            <a:off x="1361131" y="3527071"/>
            <a:ext cx="7043736" cy="3706830"/>
          </a:xfrm>
          <a:prstGeom prst="rect">
            <a:avLst/>
          </a:prstGeom>
          <a:noFill/>
          <a:ln>
            <a:noFill/>
          </a:ln>
        </p:spPr>
        <p:txBody>
          <a:bodyPr spcFirstLastPara="1" wrap="square" lIns="91425" tIns="45700" rIns="91425" bIns="45700" anchor="t" anchorCtr="0">
            <a:normAutofit fontScale="47500" lnSpcReduction="20000"/>
          </a:bodyPr>
          <a:lstStyle/>
          <a:p>
            <a:pPr marL="274320" marR="0" lvl="0" indent="-274320" algn="l" rtl="0">
              <a:lnSpc>
                <a:spcPct val="120000"/>
              </a:lnSpc>
              <a:spcBef>
                <a:spcPts val="0"/>
              </a:spcBef>
              <a:spcAft>
                <a:spcPts val="0"/>
              </a:spcAft>
              <a:buClr>
                <a:schemeClr val="dk1"/>
              </a:buClr>
              <a:buSzPct val="100000"/>
              <a:buFont typeface="Calibri"/>
              <a:buAutoNum type="arabicParenR" startAt="4"/>
            </a:pPr>
            <a:r>
              <a:rPr lang="en-US" sz="3400">
                <a:solidFill>
                  <a:schemeClr val="dk1"/>
                </a:solidFill>
                <a:latin typeface="Arial"/>
                <a:ea typeface="Arial"/>
                <a:cs typeface="Arial"/>
                <a:sym typeface="Arial"/>
              </a:rPr>
              <a:t>At the end of three minutes, record the temperature reading in your science log. </a:t>
            </a:r>
            <a:endParaRPr/>
          </a:p>
          <a:p>
            <a:pPr marL="274320" marR="0" lvl="0" indent="-274320" algn="l" rtl="0">
              <a:lnSpc>
                <a:spcPct val="120000"/>
              </a:lnSpc>
              <a:spcBef>
                <a:spcPts val="0"/>
              </a:spcBef>
              <a:spcAft>
                <a:spcPts val="0"/>
              </a:spcAft>
              <a:buClr>
                <a:schemeClr val="dk1"/>
              </a:buClr>
              <a:buSzPct val="100000"/>
              <a:buFont typeface="Calibri"/>
              <a:buAutoNum type="arabicParenR" startAt="4"/>
            </a:pPr>
            <a:r>
              <a:rPr lang="en-US" sz="3400">
                <a:solidFill>
                  <a:schemeClr val="dk1"/>
                </a:solidFill>
                <a:latin typeface="Arial"/>
                <a:ea typeface="Arial"/>
                <a:cs typeface="Arial"/>
                <a:sym typeface="Arial"/>
              </a:rPr>
              <a:t>Hold the thermometer the same way for another minute. </a:t>
            </a:r>
            <a:endParaRPr/>
          </a:p>
          <a:p>
            <a:pPr marL="274320" marR="0" lvl="0" indent="-274320" algn="l" rtl="0">
              <a:lnSpc>
                <a:spcPct val="120000"/>
              </a:lnSpc>
              <a:spcBef>
                <a:spcPts val="0"/>
              </a:spcBef>
              <a:spcAft>
                <a:spcPts val="0"/>
              </a:spcAft>
              <a:buClr>
                <a:schemeClr val="dk1"/>
              </a:buClr>
              <a:buSzPct val="100000"/>
              <a:buFont typeface="Calibri"/>
              <a:buAutoNum type="arabicParenR" startAt="4"/>
            </a:pPr>
            <a:r>
              <a:rPr lang="en-US" sz="3400">
                <a:solidFill>
                  <a:schemeClr val="dk1"/>
                </a:solidFill>
                <a:latin typeface="Arial"/>
                <a:ea typeface="Arial"/>
                <a:cs typeface="Arial"/>
                <a:sym typeface="Arial"/>
              </a:rPr>
              <a:t>At the end of the minute, record the temperature once again. If the temperature is within 0.5 ̊ C of the previous reading, record the reading on your </a:t>
            </a:r>
            <a:r>
              <a:rPr lang="en-US" sz="3400" i="1">
                <a:solidFill>
                  <a:schemeClr val="dk1"/>
                </a:solidFill>
                <a:latin typeface="Arial"/>
                <a:ea typeface="Arial"/>
                <a:cs typeface="Arial"/>
                <a:sym typeface="Arial"/>
              </a:rPr>
              <a:t>Data Sheet</a:t>
            </a:r>
            <a:r>
              <a:rPr lang="en-US" sz="3400">
                <a:solidFill>
                  <a:schemeClr val="dk1"/>
                </a:solidFill>
                <a:latin typeface="Arial"/>
                <a:ea typeface="Arial"/>
                <a:cs typeface="Arial"/>
                <a:sym typeface="Arial"/>
              </a:rPr>
              <a:t>. </a:t>
            </a:r>
            <a:endParaRPr/>
          </a:p>
          <a:p>
            <a:pPr marL="274320" marR="0" lvl="0" indent="-274320" algn="l" rtl="0">
              <a:lnSpc>
                <a:spcPct val="120000"/>
              </a:lnSpc>
              <a:spcBef>
                <a:spcPts val="0"/>
              </a:spcBef>
              <a:spcAft>
                <a:spcPts val="0"/>
              </a:spcAft>
              <a:buClr>
                <a:schemeClr val="dk1"/>
              </a:buClr>
              <a:buSzPct val="100000"/>
              <a:buFont typeface="Calibri"/>
              <a:buAutoNum type="arabicParenR" startAt="4"/>
            </a:pPr>
            <a:r>
              <a:rPr lang="en-US" sz="3400">
                <a:solidFill>
                  <a:schemeClr val="dk1"/>
                </a:solidFill>
                <a:latin typeface="Arial"/>
                <a:ea typeface="Arial"/>
                <a:cs typeface="Arial"/>
                <a:sym typeface="Arial"/>
              </a:rPr>
              <a:t>If the two temperature readings differ by more than 0.5 ̊ C, repeat steps 5 and 6 again. </a:t>
            </a:r>
            <a:endParaRPr/>
          </a:p>
          <a:p>
            <a:pPr marL="274320" marR="0" lvl="0" indent="-274320" algn="l" rtl="0">
              <a:lnSpc>
                <a:spcPct val="120000"/>
              </a:lnSpc>
              <a:spcBef>
                <a:spcPts val="0"/>
              </a:spcBef>
              <a:spcAft>
                <a:spcPts val="0"/>
              </a:spcAft>
              <a:buClr>
                <a:schemeClr val="dk1"/>
              </a:buClr>
              <a:buSzPct val="100000"/>
              <a:buFont typeface="Calibri"/>
              <a:buAutoNum type="arabicParenR" startAt="4"/>
            </a:pPr>
            <a:r>
              <a:rPr lang="en-US" sz="3400">
                <a:solidFill>
                  <a:schemeClr val="dk1"/>
                </a:solidFill>
                <a:latin typeface="Arial"/>
                <a:ea typeface="Arial"/>
                <a:cs typeface="Arial"/>
                <a:sym typeface="Arial"/>
              </a:rPr>
              <a:t>If two consecutive temperature readings are not within 0.5 ̊ C of one another after 7 minutes, record the last measurement on the Data Sheet and report your other four measurements in the comments section along with a note that your reading wasn’t stable after 7 minutes. </a:t>
            </a:r>
            <a:endParaRPr/>
          </a:p>
          <a:p>
            <a:pPr marL="228600" marR="0" lvl="0" indent="-144145" algn="l" rtl="0">
              <a:lnSpc>
                <a:spcPct val="120000"/>
              </a:lnSpc>
              <a:spcBef>
                <a:spcPts val="1000"/>
              </a:spcBef>
              <a:spcAft>
                <a:spcPts val="0"/>
              </a:spcAft>
              <a:buClr>
                <a:schemeClr val="dk1"/>
              </a:buClr>
              <a:buSzPct val="100000"/>
              <a:buFont typeface="Arial"/>
              <a:buNone/>
            </a:pPr>
            <a:endParaRPr sz="2800">
              <a:solidFill>
                <a:schemeClr val="dk1"/>
              </a:solidFill>
              <a:latin typeface="Calibri"/>
              <a:ea typeface="Calibri"/>
              <a:cs typeface="Calibri"/>
              <a:sym typeface="Calibri"/>
            </a:endParaRPr>
          </a:p>
        </p:txBody>
      </p:sp>
      <p:pic>
        <p:nvPicPr>
          <p:cNvPr id="258" name="Google Shape;258;p16" descr="Image of student taking air termperature, the alcohol filled thermometer is held at chest heigh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flipH="1">
            <a:off x="6590356" y="1620605"/>
            <a:ext cx="1911114" cy="190646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65" name="Google Shape;265;p17"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266" name="Google Shape;266;p17" descr="Menu: How to collect your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914400"/>
            <a:ext cx="1161143" cy="5971596"/>
          </a:xfrm>
          <a:prstGeom prst="rect">
            <a:avLst/>
          </a:prstGeom>
          <a:noFill/>
          <a:ln>
            <a:noFill/>
          </a:ln>
        </p:spPr>
      </p:pic>
      <p:sp>
        <p:nvSpPr>
          <p:cNvPr id="267" name="Google Shape;267;p17"/>
          <p:cNvSpPr txBox="1">
            <a:spLocks noGrp="1"/>
          </p:cNvSpPr>
          <p:nvPr>
            <p:ph type="title"/>
          </p:nvPr>
        </p:nvSpPr>
        <p:spPr>
          <a:xfrm>
            <a:off x="1161143" y="914400"/>
            <a:ext cx="7886700" cy="682171"/>
          </a:xfrm>
          <a:prstGeom prst="rect">
            <a:avLst/>
          </a:prstGeom>
          <a:noFill/>
          <a:ln>
            <a:noFill/>
          </a:ln>
        </p:spPr>
        <p:txBody>
          <a:bodyPr spcFirstLastPara="1" wrap="square" lIns="91425" tIns="45700" rIns="91425" bIns="45700" anchor="ctr" anchorCtr="0">
            <a:normAutofit fontScale="90000"/>
          </a:bodyPr>
          <a:lstStyle/>
          <a:p>
            <a:pPr lvl="0">
              <a:buSzPts val="2800"/>
            </a:pPr>
            <a:r>
              <a:rPr lang="en-US" sz="2800" b="1" dirty="0">
                <a:latin typeface="Arial"/>
                <a:ea typeface="Arial"/>
                <a:cs typeface="Arial"/>
                <a:sym typeface="Arial"/>
              </a:rPr>
              <a:t>Entering Air Temperature Data in the GLOBE Observer Data Entry System</a:t>
            </a:r>
            <a:endParaRPr sz="2800" b="1" dirty="0"/>
          </a:p>
        </p:txBody>
      </p:sp>
      <p:sp>
        <p:nvSpPr>
          <p:cNvPr id="12" name="Google Shape;360;p36">
            <a:extLst>
              <a:ext uri="{FF2B5EF4-FFF2-40B4-BE49-F238E27FC236}">
                <a16:creationId xmlns:a16="http://schemas.microsoft.com/office/drawing/2014/main" id="{2F82F375-1BB5-2CA4-F9D6-95930A15B4DB}"/>
              </a:ext>
            </a:extLst>
          </p:cNvPr>
          <p:cNvSpPr txBox="1">
            <a:spLocks/>
          </p:cNvSpPr>
          <p:nvPr/>
        </p:nvSpPr>
        <p:spPr>
          <a:xfrm>
            <a:off x="1312956" y="1709235"/>
            <a:ext cx="5181600" cy="38709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just">
              <a:lnSpc>
                <a:spcPct val="100000"/>
              </a:lnSpc>
              <a:spcBef>
                <a:spcPts val="0"/>
              </a:spcBef>
              <a:buSzPts val="3200"/>
              <a:buFont typeface="Arial"/>
              <a:buNone/>
            </a:pPr>
            <a:r>
              <a:rPr lang="en-US" sz="1600" b="1">
                <a:latin typeface="Arial"/>
                <a:ea typeface="Arial"/>
                <a:cs typeface="Arial"/>
                <a:sym typeface="Arial"/>
              </a:rPr>
              <a:t>Two Options for Uploading Data:</a:t>
            </a:r>
            <a:endParaRPr lang="en-US" sz="1600"/>
          </a:p>
          <a:p>
            <a:pPr marL="0" indent="0" algn="just">
              <a:lnSpc>
                <a:spcPct val="100000"/>
              </a:lnSpc>
              <a:spcBef>
                <a:spcPts val="360"/>
              </a:spcBef>
              <a:buSzPts val="3200"/>
              <a:buFont typeface="Arial"/>
              <a:buNone/>
            </a:pPr>
            <a:r>
              <a:rPr lang="en-US" sz="1600">
                <a:latin typeface="Arial"/>
                <a:ea typeface="Arial"/>
                <a:cs typeface="Arial"/>
                <a:sym typeface="Arial"/>
              </a:rPr>
              <a:t>These methods all allow users to submit environmental data – collected at defined sites, according to protocol, and using approved instrumentation – for entry into the official GLOBE science database.</a:t>
            </a:r>
            <a:endParaRPr lang="en-US" sz="1600"/>
          </a:p>
          <a:p>
            <a:pPr marL="0" indent="0" algn="just">
              <a:lnSpc>
                <a:spcPct val="100000"/>
              </a:lnSpc>
              <a:spcBef>
                <a:spcPts val="360"/>
              </a:spcBef>
              <a:buSzPts val="3200"/>
              <a:buFont typeface="Calibri"/>
              <a:buNone/>
            </a:pPr>
            <a:endParaRPr lang="en-US" sz="1600" b="1">
              <a:latin typeface="Arial"/>
              <a:ea typeface="Arial"/>
              <a:cs typeface="Arial"/>
              <a:sym typeface="Arial"/>
            </a:endParaRPr>
          </a:p>
          <a:p>
            <a:pPr indent="-457200" algn="just">
              <a:lnSpc>
                <a:spcPct val="100000"/>
              </a:lnSpc>
              <a:spcBef>
                <a:spcPts val="360"/>
              </a:spcBef>
              <a:buFont typeface="Arial"/>
              <a:buAutoNum type="arabicPeriod"/>
            </a:pPr>
            <a:r>
              <a:rPr lang="en-US" sz="1600">
                <a:latin typeface="Arial"/>
                <a:ea typeface="Arial"/>
                <a:cs typeface="Arial"/>
                <a:sym typeface="Arial"/>
              </a:rPr>
              <a:t>Download the GLOBE Observer mobile app from the </a:t>
            </a:r>
            <a:r>
              <a:rPr lang="en-US" sz="1600">
                <a:latin typeface="Arial"/>
                <a:ea typeface="Arial"/>
                <a:cs typeface="Arial"/>
                <a:sym typeface="Arial"/>
                <a:hlinkClick r:id="rId5"/>
              </a:rPr>
              <a:t>App Store.</a:t>
            </a:r>
            <a:endParaRPr lang="en-US" sz="1600"/>
          </a:p>
          <a:p>
            <a:pPr indent="-457200" algn="just">
              <a:spcBef>
                <a:spcPts val="360"/>
              </a:spcBef>
              <a:buFont typeface="Arial"/>
              <a:buAutoNum type="arabicPeriod"/>
            </a:pPr>
            <a:r>
              <a:rPr lang="en-US" sz="1600" u="sng">
                <a:solidFill>
                  <a:srgbClr val="000000"/>
                </a:solidFill>
                <a:latin typeface="+mj-lt"/>
                <a:ea typeface="Arial"/>
                <a:cs typeface="Arial"/>
                <a:sym typeface="Arial"/>
                <a:hlinkClick r:id="rId6">
                  <a:extLst>
                    <a:ext uri="{A12FA001-AC4F-418D-AE19-62706E023703}">
                      <ahyp:hlinkClr xmlns:ahyp="http://schemas.microsoft.com/office/drawing/2018/hyperlinkcolor" val="tx"/>
                    </a:ext>
                  </a:extLst>
                </a:hlinkClick>
              </a:rPr>
              <a:t>Data Entry</a:t>
            </a:r>
            <a:r>
              <a:rPr lang="en-US" sz="1600">
                <a:latin typeface="+mj-lt"/>
                <a:ea typeface="Arial"/>
                <a:cs typeface="Arial"/>
                <a:sym typeface="Arial"/>
              </a:rPr>
              <a:t>: Visit </a:t>
            </a:r>
            <a:r>
              <a:rPr lang="en-US" sz="1600">
                <a:latin typeface="+mj-lt"/>
                <a:ea typeface="Arial"/>
                <a:cs typeface="Arial"/>
                <a:sym typeface="Arial"/>
                <a:hlinkClick r:id="rId7"/>
              </a:rPr>
              <a:t>globe.gov</a:t>
            </a:r>
            <a:r>
              <a:rPr lang="en-US" sz="1600">
                <a:latin typeface="+mj-lt"/>
                <a:ea typeface="Arial"/>
                <a:cs typeface="Arial"/>
                <a:sym typeface="Arial"/>
              </a:rPr>
              <a:t>, click on the “GLOBE Data” tab, then underneath “Data Entry” click on “Data Entry – New Desktop Forms”.</a:t>
            </a:r>
            <a:endParaRPr lang="en-US" sz="1600">
              <a:latin typeface="+mj-lt"/>
            </a:endParaRPr>
          </a:p>
          <a:p>
            <a:pPr indent="-457200" algn="just">
              <a:lnSpc>
                <a:spcPct val="100000"/>
              </a:lnSpc>
              <a:spcBef>
                <a:spcPts val="360"/>
              </a:spcBef>
              <a:buFont typeface="Arial"/>
              <a:buNone/>
            </a:pPr>
            <a:endParaRPr lang="en-US" sz="1600" dirty="0">
              <a:latin typeface="Arial"/>
              <a:ea typeface="Arial"/>
              <a:cs typeface="Arial"/>
              <a:sym typeface="Arial"/>
            </a:endParaRPr>
          </a:p>
        </p:txBody>
      </p:sp>
      <p:pic>
        <p:nvPicPr>
          <p:cNvPr id="13" name="Picture 2" descr="Icon of a magnifying glass over a globe.">
            <a:extLst>
              <a:ext uri="{FF2B5EF4-FFF2-40B4-BE49-F238E27FC236}">
                <a16:creationId xmlns:a16="http://schemas.microsoft.com/office/drawing/2014/main" id="{C6420F2A-1908-0630-0BA2-1B7C0E2AF6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0861" y="2521806"/>
            <a:ext cx="1500856" cy="150085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89E908A-7776-E0DC-2582-9A5F14A60564}"/>
              </a:ext>
            </a:extLst>
          </p:cNvPr>
          <p:cNvSpPr txBox="1"/>
          <p:nvPr/>
        </p:nvSpPr>
        <p:spPr>
          <a:xfrm>
            <a:off x="1312956" y="5016315"/>
            <a:ext cx="4220545" cy="1220847"/>
          </a:xfrm>
          <a:prstGeom prst="rect">
            <a:avLst/>
          </a:prstGeom>
          <a:noFill/>
        </p:spPr>
        <p:txBody>
          <a:bodyPr wrap="square">
            <a:spAutoFit/>
          </a:bodyPr>
          <a:lstStyle/>
          <a:p>
            <a:pPr marL="0" marR="0" lvl="0" indent="0" algn="just" rtl="0">
              <a:lnSpc>
                <a:spcPct val="100000"/>
              </a:lnSpc>
              <a:spcBef>
                <a:spcPts val="360"/>
              </a:spcBef>
              <a:spcAft>
                <a:spcPts val="0"/>
              </a:spcAft>
              <a:buClr>
                <a:schemeClr val="dk1"/>
              </a:buClr>
              <a:buSzPts val="3200"/>
              <a:buFont typeface="Arial"/>
              <a:buNone/>
            </a:pPr>
            <a:r>
              <a:rPr lang="en-US" sz="1400" b="0" i="1" u="none" strike="noStrike" cap="none" dirty="0">
                <a:solidFill>
                  <a:schemeClr val="dk1"/>
                </a:solidFill>
                <a:latin typeface="Arial"/>
                <a:ea typeface="Arial"/>
                <a:cs typeface="Arial"/>
                <a:sym typeface="Arial"/>
              </a:rPr>
              <a:t>Note 1: You will need a GLOBE teacher, trainer, or scientist account to submit GLOBE data. </a:t>
            </a:r>
            <a:endParaRPr lang="en-US" i="1" dirty="0"/>
          </a:p>
          <a:p>
            <a:pPr marL="0" marR="0" lvl="0" indent="0" algn="just" rtl="0">
              <a:lnSpc>
                <a:spcPct val="100000"/>
              </a:lnSpc>
              <a:spcBef>
                <a:spcPts val="360"/>
              </a:spcBef>
              <a:spcAft>
                <a:spcPts val="0"/>
              </a:spcAft>
              <a:buClr>
                <a:schemeClr val="dk1"/>
              </a:buClr>
              <a:buSzPts val="3200"/>
              <a:buFont typeface="Arial"/>
              <a:buNone/>
            </a:pPr>
            <a:r>
              <a:rPr lang="en-US" sz="1400" b="0" i="1" u="none" strike="noStrike" cap="none" dirty="0">
                <a:solidFill>
                  <a:schemeClr val="dk1"/>
                </a:solidFill>
                <a:latin typeface="Arial"/>
                <a:ea typeface="Arial"/>
                <a:cs typeface="Arial"/>
                <a:sym typeface="Arial"/>
              </a:rPr>
              <a:t>Note 2: It may take some time after you enter your data for it to appear in the GLOBE data visualization system.</a:t>
            </a:r>
            <a:endParaRPr lang="en-US" i="1" dirty="0"/>
          </a:p>
        </p:txBody>
      </p:sp>
      <p:pic>
        <p:nvPicPr>
          <p:cNvPr id="16" name="Picture 15">
            <a:extLst>
              <a:ext uri="{FF2B5EF4-FFF2-40B4-BE49-F238E27FC236}">
                <a16:creationId xmlns:a16="http://schemas.microsoft.com/office/drawing/2014/main" id="{AE440805-D0EC-C708-5F22-1A43559DE175}"/>
              </a:ext>
            </a:extLst>
          </p:cNvPr>
          <p:cNvPicPr>
            <a:picLocks noChangeAspect="1"/>
          </p:cNvPicPr>
          <p:nvPr/>
        </p:nvPicPr>
        <p:blipFill>
          <a:blip r:embed="rId9"/>
          <a:srcRect l="3108" t="7598" r="36738" b="8779"/>
          <a:stretch>
            <a:fillRect/>
          </a:stretch>
        </p:blipFill>
        <p:spPr>
          <a:xfrm>
            <a:off x="5794603" y="4832725"/>
            <a:ext cx="3253240" cy="1410962"/>
          </a:xfrm>
          <a:prstGeom prst="rect">
            <a:avLst/>
          </a:prstGeom>
        </p:spPr>
      </p:pic>
      <p:cxnSp>
        <p:nvCxnSpPr>
          <p:cNvPr id="17" name="Straight Arrow Connector 16">
            <a:extLst>
              <a:ext uri="{FF2B5EF4-FFF2-40B4-BE49-F238E27FC236}">
                <a16:creationId xmlns:a16="http://schemas.microsoft.com/office/drawing/2014/main" id="{C94B0DB5-BC1D-241D-34DD-754C17E27831}"/>
              </a:ext>
            </a:extLst>
          </p:cNvPr>
          <p:cNvCxnSpPr>
            <a:cxnSpLocks/>
          </p:cNvCxnSpPr>
          <p:nvPr/>
        </p:nvCxnSpPr>
        <p:spPr>
          <a:xfrm>
            <a:off x="5421972" y="4600946"/>
            <a:ext cx="1333686" cy="956656"/>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8" name="Google Shape;281;p18" descr="circle around button, Live Data Entry">
            <a:extLst>
              <a:ext uri="{FF2B5EF4-FFF2-40B4-BE49-F238E27FC236}">
                <a16:creationId xmlns:a16="http://schemas.microsoft.com/office/drawing/2014/main" id="{00BB0C2E-7B65-697C-16F3-6B62032EAB9F}"/>
              </a:ext>
            </a:extLst>
          </p:cNvPr>
          <p:cNvSpPr/>
          <p:nvPr/>
        </p:nvSpPr>
        <p:spPr>
          <a:xfrm>
            <a:off x="6730956" y="5563796"/>
            <a:ext cx="1077912" cy="15729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9" name="Straight Arrow Connector 18">
            <a:extLst>
              <a:ext uri="{FF2B5EF4-FFF2-40B4-BE49-F238E27FC236}">
                <a16:creationId xmlns:a16="http://schemas.microsoft.com/office/drawing/2014/main" id="{40D34819-89BF-F934-60D5-E1E6BFADCAC7}"/>
              </a:ext>
            </a:extLst>
          </p:cNvPr>
          <p:cNvCxnSpPr/>
          <p:nvPr/>
        </p:nvCxnSpPr>
        <p:spPr>
          <a:xfrm>
            <a:off x="6547896" y="3504967"/>
            <a:ext cx="629247" cy="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a:extLst>
            <a:ext uri="{FF2B5EF4-FFF2-40B4-BE49-F238E27FC236}">
              <a16:creationId xmlns:a16="http://schemas.microsoft.com/office/drawing/2014/main" id="{6100074D-24D7-72DA-1836-658D53EF0E38}"/>
            </a:ext>
          </a:extLst>
        </p:cNvPr>
        <p:cNvGrpSpPr/>
        <p:nvPr/>
      </p:nvGrpSpPr>
      <p:grpSpPr>
        <a:xfrm>
          <a:off x="0" y="0"/>
          <a:ext cx="0" cy="0"/>
          <a:chOff x="0" y="0"/>
          <a:chExt cx="0" cy="0"/>
        </a:xfrm>
      </p:grpSpPr>
      <p:sp>
        <p:nvSpPr>
          <p:cNvPr id="5" name="Google Shape;596;p55">
            <a:extLst>
              <a:ext uri="{FF2B5EF4-FFF2-40B4-BE49-F238E27FC236}">
                <a16:creationId xmlns:a16="http://schemas.microsoft.com/office/drawing/2014/main" id="{5DD6649E-36B3-890F-2278-D3ED7775AF9A}"/>
              </a:ext>
            </a:extLst>
          </p:cNvPr>
          <p:cNvSpPr/>
          <p:nvPr/>
        </p:nvSpPr>
        <p:spPr>
          <a:xfrm>
            <a:off x="2113568" y="2090363"/>
            <a:ext cx="878009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dirty="0">
                <a:solidFill>
                  <a:schemeClr val="dk1"/>
                </a:solidFill>
                <a:latin typeface="Calibri"/>
                <a:ea typeface="Calibri"/>
                <a:cs typeface="Calibri"/>
                <a:sym typeface="Calibri"/>
              </a:rPr>
              <a:t>1. Click “Data Entry”</a:t>
            </a:r>
            <a:endParaRPr sz="1600" i="0" strike="noStrike" cap="none" dirty="0">
              <a:solidFill>
                <a:schemeClr val="dk1"/>
              </a:solidFill>
              <a:latin typeface="Calibri"/>
              <a:ea typeface="Calibri"/>
              <a:cs typeface="Calibri"/>
              <a:sym typeface="Calibri"/>
            </a:endParaRPr>
          </a:p>
        </p:txBody>
      </p:sp>
      <p:sp>
        <p:nvSpPr>
          <p:cNvPr id="275" name="Google Shape;275;p18">
            <a:extLst>
              <a:ext uri="{FF2B5EF4-FFF2-40B4-BE49-F238E27FC236}">
                <a16:creationId xmlns:a16="http://schemas.microsoft.com/office/drawing/2014/main" id="{D31777A4-3CC3-CFB5-AC7D-7939AB431DB0}"/>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76" name="Google Shape;276;p18" descr="Banner Air Temperature Protocol">
            <a:extLst>
              <a:ext uri="{FF2B5EF4-FFF2-40B4-BE49-F238E27FC236}">
                <a16:creationId xmlns:a16="http://schemas.microsoft.com/office/drawing/2014/main" id="{D74F7AB7-0238-DF1C-D9A6-83568DB437D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sp>
        <p:nvSpPr>
          <p:cNvPr id="2" name="Google Shape;596;p55">
            <a:extLst>
              <a:ext uri="{FF2B5EF4-FFF2-40B4-BE49-F238E27FC236}">
                <a16:creationId xmlns:a16="http://schemas.microsoft.com/office/drawing/2014/main" id="{0FA46413-24F6-E3F4-11A0-E67CBBFBC8B3}"/>
              </a:ext>
            </a:extLst>
          </p:cNvPr>
          <p:cNvSpPr/>
          <p:nvPr/>
        </p:nvSpPr>
        <p:spPr>
          <a:xfrm>
            <a:off x="1295605" y="1335745"/>
            <a:ext cx="7766406"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dirty="0">
                <a:solidFill>
                  <a:schemeClr val="dk1"/>
                </a:solidFill>
                <a:latin typeface="Calibri"/>
                <a:ea typeface="Calibri"/>
                <a:cs typeface="Calibri"/>
                <a:sym typeface="Calibri"/>
              </a:rPr>
              <a:t>The steps below will walk you through entering your Atmosphere Study Site Information in the GLOBE Observer App, which you can access using your GLOBE or GLOBE Observer login.</a:t>
            </a:r>
            <a:endParaRPr sz="1600" i="0" strike="noStrike" cap="none" dirty="0">
              <a:solidFill>
                <a:schemeClr val="dk1"/>
              </a:solidFill>
              <a:latin typeface="Calibri"/>
              <a:ea typeface="Calibri"/>
              <a:cs typeface="Calibri"/>
              <a:sym typeface="Calibri"/>
            </a:endParaRPr>
          </a:p>
        </p:txBody>
      </p:sp>
      <p:pic>
        <p:nvPicPr>
          <p:cNvPr id="4" name="Picture 2" descr="Screenshot showing the GLOBE Observer App homepage. Select “Data Entry” to record data.">
            <a:extLst>
              <a:ext uri="{FF2B5EF4-FFF2-40B4-BE49-F238E27FC236}">
                <a16:creationId xmlns:a16="http://schemas.microsoft.com/office/drawing/2014/main" id="{F020D009-6B0C-6833-900B-907255458B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572"/>
          <a:stretch>
            <a:fillRect/>
          </a:stretch>
        </p:blipFill>
        <p:spPr bwMode="auto">
          <a:xfrm>
            <a:off x="2113568" y="2565883"/>
            <a:ext cx="1938284" cy="3679727"/>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596;p55">
            <a:extLst>
              <a:ext uri="{FF2B5EF4-FFF2-40B4-BE49-F238E27FC236}">
                <a16:creationId xmlns:a16="http://schemas.microsoft.com/office/drawing/2014/main" id="{ADB5F8FF-E6BD-F572-6DB5-F6D016F224BA}"/>
              </a:ext>
            </a:extLst>
          </p:cNvPr>
          <p:cNvSpPr/>
          <p:nvPr/>
        </p:nvSpPr>
        <p:spPr>
          <a:xfrm>
            <a:off x="5638101" y="2080832"/>
            <a:ext cx="2858199"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dirty="0">
                <a:solidFill>
                  <a:schemeClr val="dk1"/>
                </a:solidFill>
                <a:latin typeface="Calibri"/>
                <a:ea typeface="Calibri"/>
                <a:cs typeface="Calibri"/>
                <a:sym typeface="Calibri"/>
              </a:rPr>
              <a:t>2. Click "Create/Edit My Sites" </a:t>
            </a:r>
            <a:endParaRPr sz="1600" i="0" strike="noStrike" cap="none" dirty="0">
              <a:solidFill>
                <a:schemeClr val="dk1"/>
              </a:solidFill>
              <a:latin typeface="Calibri"/>
              <a:ea typeface="Calibri"/>
              <a:cs typeface="Calibri"/>
              <a:sym typeface="Calibri"/>
            </a:endParaRPr>
          </a:p>
        </p:txBody>
      </p:sp>
      <p:pic>
        <p:nvPicPr>
          <p:cNvPr id="7" name="Picture 2" descr="Screenshot showing the GLOBE Observer app Data Entry page. Select “New Observation” to enter data.">
            <a:extLst>
              <a:ext uri="{FF2B5EF4-FFF2-40B4-BE49-F238E27FC236}">
                <a16:creationId xmlns:a16="http://schemas.microsoft.com/office/drawing/2014/main" id="{669B6223-190C-D693-335D-EEFB439564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0894" y="2438408"/>
            <a:ext cx="2057400" cy="388620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D2230EC7-007F-53AC-1879-5F7AC4F82E50}"/>
              </a:ext>
            </a:extLst>
          </p:cNvPr>
          <p:cNvCxnSpPr/>
          <p:nvPr/>
        </p:nvCxnSpPr>
        <p:spPr>
          <a:xfrm>
            <a:off x="439127" y="1920480"/>
            <a:ext cx="8780095" cy="0"/>
          </a:xfrm>
          <a:prstGeom prst="line">
            <a:avLst/>
          </a:prstGeom>
        </p:spPr>
        <p:style>
          <a:lnRef idx="1">
            <a:schemeClr val="dk1"/>
          </a:lnRef>
          <a:fillRef idx="0">
            <a:schemeClr val="dk1"/>
          </a:fillRef>
          <a:effectRef idx="0">
            <a:schemeClr val="dk1"/>
          </a:effectRef>
          <a:fontRef idx="minor">
            <a:schemeClr val="tx1"/>
          </a:fontRef>
        </p:style>
      </p:cxnSp>
      <p:pic>
        <p:nvPicPr>
          <p:cNvPr id="277" name="Google Shape;277;p18" descr="Menu: How to collect your data">
            <a:extLst>
              <a:ext uri="{FF2B5EF4-FFF2-40B4-BE49-F238E27FC236}">
                <a16:creationId xmlns:a16="http://schemas.microsoft.com/office/drawing/2014/main" id="{B1B00657-59CF-34E4-5A71-5D23587CD9AE}"/>
              </a:ext>
            </a:extLst>
          </p:cNvPr>
          <p:cNvPicPr preferRelativeResize="0">
            <a:picLocks noGrp="1"/>
          </p:cNvPicPr>
          <p:nvPr>
            <p:ph type="body" idx="1"/>
          </p:nvPr>
        </p:nvPicPr>
        <p:blipFill rotWithShape="1">
          <a:blip r:embed="rId6" cstate="email">
            <a:alphaModFix/>
            <a:extLst>
              <a:ext uri="{28A0092B-C50C-407E-A947-70E740481C1C}">
                <a14:useLocalDpi xmlns:a14="http://schemas.microsoft.com/office/drawing/2010/main"/>
              </a:ext>
            </a:extLst>
          </a:blip>
          <a:srcRect/>
          <a:stretch/>
        </p:blipFill>
        <p:spPr>
          <a:xfrm>
            <a:off x="0" y="914400"/>
            <a:ext cx="1161143" cy="5971596"/>
          </a:xfrm>
          <a:prstGeom prst="rect">
            <a:avLst/>
          </a:prstGeom>
          <a:noFill/>
          <a:ln>
            <a:noFill/>
          </a:ln>
        </p:spPr>
      </p:pic>
    </p:spTree>
    <p:extLst>
      <p:ext uri="{BB962C8B-B14F-4D97-AF65-F5344CB8AC3E}">
        <p14:creationId xmlns:p14="http://schemas.microsoft.com/office/powerpoint/2010/main" val="2111215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F29DA226-3C7B-E958-9962-BA6F4930014D}"/>
              </a:ext>
            </a:extLst>
          </p:cNvPr>
          <p:cNvPicPr>
            <a:picLocks noChangeAspect="1"/>
          </p:cNvPicPr>
          <p:nvPr/>
        </p:nvPicPr>
        <p:blipFill>
          <a:blip r:embed="rId3"/>
          <a:srcRect l="646" t="4001" r="-646" b="6172"/>
          <a:stretch>
            <a:fillRect/>
          </a:stretch>
        </p:blipFill>
        <p:spPr>
          <a:xfrm>
            <a:off x="4005272" y="2426809"/>
            <a:ext cx="2452678" cy="4294667"/>
          </a:xfrm>
          <a:prstGeom prst="rect">
            <a:avLst/>
          </a:prstGeom>
        </p:spPr>
      </p:pic>
      <p:sp>
        <p:nvSpPr>
          <p:cNvPr id="275" name="Google Shape;275;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76" name="Google Shape;276;p18" descr="Banner Air Temperature Protoco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277" name="Google Shape;277;p18" descr="Menu: How to collect your data"/>
          <p:cNvPicPr preferRelativeResize="0">
            <a:picLocks noGrp="1"/>
          </p:cNvPicPr>
          <p:nvPr>
            <p:ph type="body" idx="1"/>
          </p:nvPr>
        </p:nvPicPr>
        <p:blipFill rotWithShape="1">
          <a:blip r:embed="rId5" cstate="email">
            <a:alphaModFix/>
            <a:extLst>
              <a:ext uri="{28A0092B-C50C-407E-A947-70E740481C1C}">
                <a14:useLocalDpi xmlns:a14="http://schemas.microsoft.com/office/drawing/2010/main"/>
              </a:ext>
            </a:extLst>
          </a:blip>
          <a:srcRect/>
          <a:stretch/>
        </p:blipFill>
        <p:spPr>
          <a:xfrm>
            <a:off x="0" y="914400"/>
            <a:ext cx="1161143" cy="5971596"/>
          </a:xfrm>
          <a:prstGeom prst="rect">
            <a:avLst/>
          </a:prstGeom>
          <a:noFill/>
          <a:ln>
            <a:noFill/>
          </a:ln>
        </p:spPr>
      </p:pic>
      <p:sp>
        <p:nvSpPr>
          <p:cNvPr id="279" name="Google Shape;279;p18"/>
          <p:cNvSpPr txBox="1"/>
          <p:nvPr/>
        </p:nvSpPr>
        <p:spPr>
          <a:xfrm>
            <a:off x="2524125" y="1532713"/>
            <a:ext cx="5975549" cy="647447"/>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en-US" sz="2000" dirty="0">
                <a:solidFill>
                  <a:schemeClr val="dk1"/>
                </a:solidFill>
                <a:latin typeface="Arial"/>
                <a:ea typeface="Arial"/>
                <a:cs typeface="Arial"/>
                <a:sym typeface="Arial"/>
              </a:rPr>
              <a:t>3. </a:t>
            </a:r>
            <a:r>
              <a:rPr lang="en-US" sz="2000" dirty="0"/>
              <a:t>Click on the arrow next to "</a:t>
            </a:r>
            <a:r>
              <a:rPr lang="en-US" sz="2000" i="1" dirty="0"/>
              <a:t>Atmosphere</a:t>
            </a:r>
            <a:r>
              <a:rPr lang="en-US" sz="2000" dirty="0"/>
              <a:t>" and select "</a:t>
            </a:r>
            <a:r>
              <a:rPr lang="en-US" sz="2000" i="1" dirty="0"/>
              <a:t>Air Temperature</a:t>
            </a:r>
            <a:r>
              <a:rPr lang="en-US" sz="2000" dirty="0"/>
              <a:t>"</a:t>
            </a:r>
            <a:endParaRPr sz="2000" dirty="0">
              <a:solidFill>
                <a:schemeClr val="dk1"/>
              </a:solidFill>
              <a:latin typeface="Calibri"/>
              <a:ea typeface="Calibri"/>
              <a:cs typeface="Calibri"/>
              <a:sym typeface="Calibri"/>
            </a:endParaRPr>
          </a:p>
        </p:txBody>
      </p:sp>
      <p:sp>
        <p:nvSpPr>
          <p:cNvPr id="14" name="Google Shape;281;p18" descr="circle around button, Live Data Entry">
            <a:extLst>
              <a:ext uri="{FF2B5EF4-FFF2-40B4-BE49-F238E27FC236}">
                <a16:creationId xmlns:a16="http://schemas.microsoft.com/office/drawing/2014/main" id="{CDA870D2-7BAA-1E39-16A0-8D88AF95521D}"/>
              </a:ext>
            </a:extLst>
          </p:cNvPr>
          <p:cNvSpPr/>
          <p:nvPr/>
        </p:nvSpPr>
        <p:spPr>
          <a:xfrm>
            <a:off x="4005272" y="3305551"/>
            <a:ext cx="1583476" cy="325566"/>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 name="Google Shape;282;p18" descr="arrow pointing to Live Data Entry on GLOBE website screenshot">
            <a:extLst>
              <a:ext uri="{FF2B5EF4-FFF2-40B4-BE49-F238E27FC236}">
                <a16:creationId xmlns:a16="http://schemas.microsoft.com/office/drawing/2014/main" id="{21AA09DA-826B-1D6A-319D-BA36659CFF5C}"/>
              </a:ext>
            </a:extLst>
          </p:cNvPr>
          <p:cNvCxnSpPr>
            <a:cxnSpLocks/>
            <a:endCxn id="14" idx="7"/>
          </p:cNvCxnSpPr>
          <p:nvPr/>
        </p:nvCxnSpPr>
        <p:spPr>
          <a:xfrm flipH="1">
            <a:off x="5356853" y="2550079"/>
            <a:ext cx="867439" cy="803150"/>
          </a:xfrm>
          <a:prstGeom prst="straightConnector1">
            <a:avLst/>
          </a:prstGeom>
          <a:noFill/>
          <a:ln w="38100" cap="flat" cmpd="sng">
            <a:solidFill>
              <a:srgbClr val="FF0000"/>
            </a:solidFill>
            <a:prstDash val="solid"/>
            <a:round/>
            <a:headEnd type="none" w="sm" len="sm"/>
            <a:tailEnd type="stealth"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97" name="Google Shape;97;p2" descr="Menu: What is Air Tempera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14400"/>
            <a:ext cx="1163488" cy="5943600"/>
          </a:xfrm>
          <a:prstGeom prst="rect">
            <a:avLst/>
          </a:prstGeom>
          <a:noFill/>
          <a:ln>
            <a:noFill/>
          </a:ln>
        </p:spPr>
      </p:pic>
      <p:sp>
        <p:nvSpPr>
          <p:cNvPr id="98" name="Google Shape;98;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
        <p:nvSpPr>
          <p:cNvPr id="99" name="Google Shape;99;p2"/>
          <p:cNvSpPr txBox="1">
            <a:spLocks noGrp="1"/>
          </p:cNvSpPr>
          <p:nvPr>
            <p:ph type="title"/>
          </p:nvPr>
        </p:nvSpPr>
        <p:spPr>
          <a:xfrm>
            <a:off x="1579109" y="70723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Overview and Learning Objectives</a:t>
            </a:r>
            <a:endParaRPr sz="3200"/>
          </a:p>
        </p:txBody>
      </p:sp>
      <p:sp>
        <p:nvSpPr>
          <p:cNvPr id="100" name="Google Shape;100;p2"/>
          <p:cNvSpPr txBox="1">
            <a:spLocks noGrp="1"/>
          </p:cNvSpPr>
          <p:nvPr>
            <p:ph type="body" idx="1"/>
          </p:nvPr>
        </p:nvSpPr>
        <p:spPr>
          <a:xfrm>
            <a:off x="1257300" y="1825624"/>
            <a:ext cx="7886700" cy="4351338"/>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10000"/>
              </a:lnSpc>
              <a:spcBef>
                <a:spcPts val="0"/>
              </a:spcBef>
              <a:spcAft>
                <a:spcPts val="0"/>
              </a:spcAft>
              <a:buClr>
                <a:schemeClr val="dk1"/>
              </a:buClr>
              <a:buSzPct val="100000"/>
              <a:buNone/>
            </a:pPr>
            <a:r>
              <a:rPr lang="en-US" sz="2900" b="1" u="sng" dirty="0">
                <a:latin typeface="Arial"/>
                <a:ea typeface="Arial"/>
                <a:cs typeface="Arial"/>
                <a:sym typeface="Arial"/>
              </a:rPr>
              <a:t>Overview</a:t>
            </a:r>
            <a:endParaRPr dirty="0"/>
          </a:p>
          <a:p>
            <a:pPr marL="0" lvl="0" indent="0" algn="l" rtl="0">
              <a:lnSpc>
                <a:spcPct val="110000"/>
              </a:lnSpc>
              <a:spcBef>
                <a:spcPts val="0"/>
              </a:spcBef>
              <a:spcAft>
                <a:spcPts val="0"/>
              </a:spcAft>
              <a:buClr>
                <a:schemeClr val="dk1"/>
              </a:buClr>
              <a:buSzPct val="100000"/>
              <a:buNone/>
            </a:pPr>
            <a:r>
              <a:rPr lang="en-US" sz="2600" dirty="0">
                <a:latin typeface="Arial"/>
                <a:ea typeface="Arial"/>
                <a:cs typeface="Arial"/>
                <a:sym typeface="Arial"/>
              </a:rPr>
              <a:t>This module:</a:t>
            </a:r>
            <a:endParaRPr dirty="0"/>
          </a:p>
          <a:p>
            <a:pPr marL="228600" lvl="0" indent="-228600" algn="l" rtl="0">
              <a:lnSpc>
                <a:spcPct val="110000"/>
              </a:lnSpc>
              <a:spcBef>
                <a:spcPts val="0"/>
              </a:spcBef>
              <a:spcAft>
                <a:spcPts val="0"/>
              </a:spcAft>
              <a:buClr>
                <a:schemeClr val="dk1"/>
              </a:buClr>
              <a:buSzPct val="100000"/>
              <a:buChar char="•"/>
            </a:pPr>
            <a:r>
              <a:rPr lang="en-US" sz="2600" dirty="0">
                <a:latin typeface="Arial"/>
                <a:ea typeface="Arial"/>
                <a:cs typeface="Arial"/>
                <a:sym typeface="Arial"/>
              </a:rPr>
              <a:t>Describes how to take air temperature observations</a:t>
            </a:r>
            <a:endParaRPr dirty="0"/>
          </a:p>
          <a:p>
            <a:pPr marL="228600" lvl="0" indent="-228600" algn="l" rtl="0">
              <a:lnSpc>
                <a:spcPct val="110000"/>
              </a:lnSpc>
              <a:spcBef>
                <a:spcPts val="0"/>
              </a:spcBef>
              <a:spcAft>
                <a:spcPts val="0"/>
              </a:spcAft>
              <a:buClr>
                <a:schemeClr val="dk1"/>
              </a:buClr>
              <a:buSzPct val="100000"/>
              <a:buChar char="•"/>
            </a:pPr>
            <a:r>
              <a:rPr lang="en-US" sz="2600" dirty="0">
                <a:latin typeface="Arial"/>
                <a:ea typeface="Arial"/>
                <a:cs typeface="Arial"/>
                <a:sym typeface="Arial"/>
              </a:rPr>
              <a:t>Provides instructions on how to enter your data using the GLOBE Observer Data Entry system</a:t>
            </a:r>
            <a:endParaRPr dirty="0"/>
          </a:p>
          <a:p>
            <a:pPr marL="0" lvl="0" indent="0" algn="l" rtl="0">
              <a:lnSpc>
                <a:spcPct val="110000"/>
              </a:lnSpc>
              <a:spcBef>
                <a:spcPts val="0"/>
              </a:spcBef>
              <a:spcAft>
                <a:spcPts val="0"/>
              </a:spcAft>
              <a:buClr>
                <a:schemeClr val="dk1"/>
              </a:buClr>
              <a:buSzPct val="100000"/>
              <a:buNone/>
            </a:pPr>
            <a:endParaRPr sz="2600" dirty="0">
              <a:latin typeface="Arial"/>
              <a:ea typeface="Arial"/>
              <a:cs typeface="Arial"/>
              <a:sym typeface="Arial"/>
            </a:endParaRPr>
          </a:p>
          <a:p>
            <a:pPr marL="0" lvl="0" indent="0" algn="l" rtl="0">
              <a:lnSpc>
                <a:spcPct val="120000"/>
              </a:lnSpc>
              <a:spcBef>
                <a:spcPts val="0"/>
              </a:spcBef>
              <a:spcAft>
                <a:spcPts val="0"/>
              </a:spcAft>
              <a:buClr>
                <a:schemeClr val="dk1"/>
              </a:buClr>
              <a:buSzPct val="100000"/>
              <a:buNone/>
            </a:pPr>
            <a:r>
              <a:rPr lang="en-US" sz="2900" b="1" u="sng" dirty="0">
                <a:latin typeface="Arial"/>
                <a:ea typeface="Arial"/>
                <a:cs typeface="Arial"/>
                <a:sym typeface="Arial"/>
              </a:rPr>
              <a:t>Learning Objectives</a:t>
            </a:r>
            <a:endParaRPr dirty="0"/>
          </a:p>
          <a:p>
            <a:pPr marL="0" lvl="0" indent="0" algn="l" rtl="0">
              <a:lnSpc>
                <a:spcPct val="120000"/>
              </a:lnSpc>
              <a:spcBef>
                <a:spcPts val="0"/>
              </a:spcBef>
              <a:spcAft>
                <a:spcPts val="0"/>
              </a:spcAft>
              <a:buClr>
                <a:schemeClr val="dk1"/>
              </a:buClr>
              <a:buSzPct val="100000"/>
              <a:buNone/>
            </a:pPr>
            <a:r>
              <a:rPr lang="en-US" sz="2600" dirty="0">
                <a:latin typeface="Arial"/>
                <a:ea typeface="Arial"/>
                <a:cs typeface="Arial"/>
                <a:sym typeface="Arial"/>
              </a:rPr>
              <a:t>After completing this module, you will be able to: </a:t>
            </a:r>
            <a:endParaRPr dirty="0"/>
          </a:p>
          <a:p>
            <a:pPr marL="228600" lvl="0" indent="-228600" algn="l" rtl="0">
              <a:lnSpc>
                <a:spcPct val="120000"/>
              </a:lnSpc>
              <a:spcBef>
                <a:spcPts val="0"/>
              </a:spcBef>
              <a:spcAft>
                <a:spcPts val="0"/>
              </a:spcAft>
              <a:buClr>
                <a:schemeClr val="dk1"/>
              </a:buClr>
              <a:buSzPct val="100000"/>
              <a:buChar char="•"/>
            </a:pPr>
            <a:r>
              <a:rPr lang="en-US" sz="2600" dirty="0">
                <a:latin typeface="Arial"/>
                <a:ea typeface="Arial"/>
                <a:cs typeface="Arial"/>
                <a:sym typeface="Arial"/>
              </a:rPr>
              <a:t>Describe what air temperature is</a:t>
            </a:r>
            <a:endParaRPr dirty="0"/>
          </a:p>
          <a:p>
            <a:pPr marL="228600" lvl="0" indent="-228600" algn="l" rtl="0">
              <a:lnSpc>
                <a:spcPct val="120000"/>
              </a:lnSpc>
              <a:spcBef>
                <a:spcPts val="0"/>
              </a:spcBef>
              <a:spcAft>
                <a:spcPts val="0"/>
              </a:spcAft>
              <a:buClr>
                <a:schemeClr val="dk1"/>
              </a:buClr>
              <a:buSzPct val="100000"/>
              <a:buChar char="•"/>
            </a:pPr>
            <a:r>
              <a:rPr lang="en-US" sz="2600" dirty="0">
                <a:latin typeface="Arial"/>
                <a:ea typeface="Arial"/>
                <a:cs typeface="Arial"/>
                <a:sym typeface="Arial"/>
              </a:rPr>
              <a:t>List reasons why it is important to collect air temperature data</a:t>
            </a:r>
            <a:endParaRPr dirty="0"/>
          </a:p>
          <a:p>
            <a:pPr marL="228600" lvl="0" indent="-228600" algn="l" rtl="0">
              <a:lnSpc>
                <a:spcPct val="120000"/>
              </a:lnSpc>
              <a:spcBef>
                <a:spcPts val="0"/>
              </a:spcBef>
              <a:spcAft>
                <a:spcPts val="0"/>
              </a:spcAft>
              <a:buClr>
                <a:schemeClr val="dk1"/>
              </a:buClr>
              <a:buSzPct val="100000"/>
              <a:buChar char="•"/>
            </a:pPr>
            <a:r>
              <a:rPr lang="en-US" sz="2600" dirty="0">
                <a:latin typeface="Arial"/>
                <a:ea typeface="Arial"/>
                <a:cs typeface="Arial"/>
                <a:sym typeface="Arial"/>
              </a:rPr>
              <a:t>Determine the correct locations to take air temperature readings</a:t>
            </a:r>
            <a:endParaRPr dirty="0"/>
          </a:p>
          <a:p>
            <a:pPr marL="228600" lvl="0" indent="-228600" algn="l" rtl="0">
              <a:lnSpc>
                <a:spcPct val="120000"/>
              </a:lnSpc>
              <a:spcBef>
                <a:spcPts val="0"/>
              </a:spcBef>
              <a:spcAft>
                <a:spcPts val="0"/>
              </a:spcAft>
              <a:buClr>
                <a:schemeClr val="dk1"/>
              </a:buClr>
              <a:buSzPct val="100000"/>
              <a:buChar char="•"/>
            </a:pPr>
            <a:r>
              <a:rPr lang="en-US" sz="2600" dirty="0">
                <a:latin typeface="Arial"/>
                <a:ea typeface="Arial"/>
                <a:cs typeface="Arial"/>
                <a:sym typeface="Arial"/>
              </a:rPr>
              <a:t>Upload data to the GLOBE website</a:t>
            </a:r>
            <a:endParaRPr dirty="0"/>
          </a:p>
          <a:p>
            <a:pPr marL="228600" lvl="0" indent="-228600" algn="l" rtl="0">
              <a:lnSpc>
                <a:spcPct val="120000"/>
              </a:lnSpc>
              <a:spcBef>
                <a:spcPts val="0"/>
              </a:spcBef>
              <a:spcAft>
                <a:spcPts val="0"/>
              </a:spcAft>
              <a:buClr>
                <a:schemeClr val="dk1"/>
              </a:buClr>
              <a:buSzPct val="100000"/>
              <a:buChar char="•"/>
            </a:pPr>
            <a:r>
              <a:rPr lang="en-US" sz="2600" dirty="0">
                <a:latin typeface="Arial"/>
                <a:ea typeface="Arial"/>
                <a:cs typeface="Arial"/>
                <a:sym typeface="Arial"/>
              </a:rPr>
              <a:t>Visualize data using GLOBE Visualization Site and formulate your own questions about weather</a:t>
            </a:r>
            <a:endParaRPr dirty="0"/>
          </a:p>
          <a:p>
            <a:pPr marL="228600" lvl="0" indent="-113029" algn="l" rtl="0">
              <a:lnSpc>
                <a:spcPct val="120000"/>
              </a:lnSpc>
              <a:spcBef>
                <a:spcPts val="0"/>
              </a:spcBef>
              <a:spcAft>
                <a:spcPts val="0"/>
              </a:spcAft>
              <a:buClr>
                <a:schemeClr val="dk1"/>
              </a:buClr>
              <a:buSzPct val="100000"/>
              <a:buNone/>
            </a:pPr>
            <a:endParaRPr sz="2600" dirty="0">
              <a:latin typeface="Arial"/>
              <a:ea typeface="Arial"/>
              <a:cs typeface="Arial"/>
              <a:sym typeface="Arial"/>
            </a:endParaRPr>
          </a:p>
          <a:p>
            <a:pPr marL="0" lvl="0" indent="0" algn="l" rtl="0">
              <a:lnSpc>
                <a:spcPct val="120000"/>
              </a:lnSpc>
              <a:spcBef>
                <a:spcPts val="0"/>
              </a:spcBef>
              <a:spcAft>
                <a:spcPts val="0"/>
              </a:spcAft>
              <a:buClr>
                <a:schemeClr val="dk1"/>
              </a:buClr>
              <a:buSzPct val="100000"/>
              <a:buNone/>
            </a:pPr>
            <a:r>
              <a:rPr lang="en-US" sz="2600" dirty="0">
                <a:latin typeface="Arial"/>
                <a:ea typeface="Arial"/>
                <a:cs typeface="Arial"/>
                <a:sym typeface="Arial"/>
              </a:rPr>
              <a:t>Estimated time to complete module: 1 hour</a:t>
            </a:r>
            <a:endParaRPr sz="2600" dirty="0">
              <a:latin typeface="Arial"/>
              <a:ea typeface="Arial"/>
              <a:cs typeface="Arial"/>
              <a:sym typeface="Arial"/>
            </a:endParaRPr>
          </a:p>
          <a:p>
            <a:pPr marL="228600" lvl="0" indent="-104140" algn="l" rtl="0">
              <a:lnSpc>
                <a:spcPct val="110000"/>
              </a:lnSpc>
              <a:spcBef>
                <a:spcPts val="0"/>
              </a:spcBef>
              <a:spcAft>
                <a:spcPts val="0"/>
              </a:spcAft>
              <a:buClr>
                <a:schemeClr val="dk1"/>
              </a:buClr>
              <a:buSzPct val="100000"/>
              <a:buNone/>
            </a:pPr>
            <a:endParaRPr dirty="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4">
          <a:extLst>
            <a:ext uri="{FF2B5EF4-FFF2-40B4-BE49-F238E27FC236}">
              <a16:creationId xmlns:a16="http://schemas.microsoft.com/office/drawing/2014/main" id="{9874FCC3-D3A1-7F88-311F-C0EB5E9EC669}"/>
            </a:ext>
          </a:extLst>
        </p:cNvPr>
        <p:cNvGrpSpPr/>
        <p:nvPr/>
      </p:nvGrpSpPr>
      <p:grpSpPr>
        <a:xfrm>
          <a:off x="0" y="0"/>
          <a:ext cx="0" cy="0"/>
          <a:chOff x="0" y="0"/>
          <a:chExt cx="0" cy="0"/>
        </a:xfrm>
      </p:grpSpPr>
      <p:sp>
        <p:nvSpPr>
          <p:cNvPr id="275" name="Google Shape;275;p18">
            <a:extLst>
              <a:ext uri="{FF2B5EF4-FFF2-40B4-BE49-F238E27FC236}">
                <a16:creationId xmlns:a16="http://schemas.microsoft.com/office/drawing/2014/main" id="{B5DD8C73-77AA-9264-4873-C12369138D8A}"/>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76" name="Google Shape;276;p18" descr="Banner Air Temperature Protocol">
            <a:extLst>
              <a:ext uri="{FF2B5EF4-FFF2-40B4-BE49-F238E27FC236}">
                <a16:creationId xmlns:a16="http://schemas.microsoft.com/office/drawing/2014/main" id="{54D5C722-2ADF-EC45-63B9-CE1AA35BAE17}"/>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277" name="Google Shape;277;p18" descr="Menu: How to collect your data">
            <a:extLst>
              <a:ext uri="{FF2B5EF4-FFF2-40B4-BE49-F238E27FC236}">
                <a16:creationId xmlns:a16="http://schemas.microsoft.com/office/drawing/2014/main" id="{A64BA7F0-6A2F-9A03-7AEE-531B4B3EC759}"/>
              </a:ext>
            </a:extLst>
          </p:cNvPr>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914400"/>
            <a:ext cx="1161143" cy="5971596"/>
          </a:xfrm>
          <a:prstGeom prst="rect">
            <a:avLst/>
          </a:prstGeom>
          <a:noFill/>
          <a:ln>
            <a:noFill/>
          </a:ln>
        </p:spPr>
      </p:pic>
      <p:sp>
        <p:nvSpPr>
          <p:cNvPr id="6" name="Google Shape;279;p18">
            <a:extLst>
              <a:ext uri="{FF2B5EF4-FFF2-40B4-BE49-F238E27FC236}">
                <a16:creationId xmlns:a16="http://schemas.microsoft.com/office/drawing/2014/main" id="{A16D1DF3-1C4C-7A58-BCF9-F545E6A34D34}"/>
              </a:ext>
            </a:extLst>
          </p:cNvPr>
          <p:cNvSpPr txBox="1"/>
          <p:nvPr/>
        </p:nvSpPr>
        <p:spPr>
          <a:xfrm>
            <a:off x="1986678" y="1307367"/>
            <a:ext cx="6109572" cy="11238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dirty="0">
                <a:solidFill>
                  <a:schemeClr val="dk1"/>
                </a:solidFill>
              </a:rPr>
              <a:t>4. At the bottom of the screen, click “</a:t>
            </a:r>
            <a:r>
              <a:rPr lang="en-US" i="1" dirty="0">
                <a:solidFill>
                  <a:schemeClr val="dk1"/>
                </a:solidFill>
              </a:rPr>
              <a:t>Continue</a:t>
            </a:r>
            <a:r>
              <a:rPr lang="en-US" dirty="0">
                <a:solidFill>
                  <a:schemeClr val="dk1"/>
                </a:solidFill>
              </a:rPr>
              <a:t>”. When prompted, enter site location details (latitude, longitude, and elevation). Choose an existing site or identify a new site by clicking “</a:t>
            </a:r>
            <a:r>
              <a:rPr lang="en-US" i="1" dirty="0">
                <a:solidFill>
                  <a:schemeClr val="dk1"/>
                </a:solidFill>
              </a:rPr>
              <a:t>+ New Site Location</a:t>
            </a:r>
            <a:r>
              <a:rPr lang="en-US" dirty="0">
                <a:solidFill>
                  <a:schemeClr val="dk1"/>
                </a:solidFill>
              </a:rPr>
              <a:t>”</a:t>
            </a:r>
            <a:endParaRPr dirty="0"/>
          </a:p>
          <a:p>
            <a:pPr marL="228600" marR="0" lvl="0" indent="-50800" algn="l" rtl="0">
              <a:lnSpc>
                <a:spcPct val="100000"/>
              </a:lnSpc>
              <a:spcBef>
                <a:spcPts val="0"/>
              </a:spcBef>
              <a:spcAft>
                <a:spcPts val="0"/>
              </a:spcAft>
              <a:buClr>
                <a:schemeClr val="dk1"/>
              </a:buClr>
              <a:buSzPts val="2800"/>
              <a:buFont typeface="Arial"/>
              <a:buNone/>
            </a:pPr>
            <a:endParaRPr dirty="0">
              <a:solidFill>
                <a:schemeClr val="dk1"/>
              </a:solidFill>
              <a:latin typeface="Calibri"/>
              <a:ea typeface="Calibri"/>
              <a:cs typeface="Calibri"/>
              <a:sym typeface="Calibri"/>
            </a:endParaRPr>
          </a:p>
        </p:txBody>
      </p:sp>
      <p:pic>
        <p:nvPicPr>
          <p:cNvPr id="7" name="Picture 6" descr="Screenshot that shows the bottom of the site location selection screen. You can select from all available sites, and at the bottom is a button that says &quot;+New Site Location&quot;">
            <a:extLst>
              <a:ext uri="{FF2B5EF4-FFF2-40B4-BE49-F238E27FC236}">
                <a16:creationId xmlns:a16="http://schemas.microsoft.com/office/drawing/2014/main" id="{3CE79623-13E3-15F2-5B0D-CFCC7DC91E1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218"/>
          <a:stretch>
            <a:fillRect/>
          </a:stretch>
        </p:blipFill>
        <p:spPr bwMode="auto">
          <a:xfrm>
            <a:off x="3960734" y="2267014"/>
            <a:ext cx="2383674" cy="435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029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a:extLst>
            <a:ext uri="{FF2B5EF4-FFF2-40B4-BE49-F238E27FC236}">
              <a16:creationId xmlns:a16="http://schemas.microsoft.com/office/drawing/2014/main" id="{6E2F4FAC-5808-C168-F207-E8D174190F52}"/>
            </a:ext>
          </a:extLst>
        </p:cNvPr>
        <p:cNvGrpSpPr/>
        <p:nvPr/>
      </p:nvGrpSpPr>
      <p:grpSpPr>
        <a:xfrm>
          <a:off x="0" y="0"/>
          <a:ext cx="0" cy="0"/>
          <a:chOff x="0" y="0"/>
          <a:chExt cx="0" cy="0"/>
        </a:xfrm>
      </p:grpSpPr>
      <p:sp>
        <p:nvSpPr>
          <p:cNvPr id="275" name="Google Shape;275;p18">
            <a:extLst>
              <a:ext uri="{FF2B5EF4-FFF2-40B4-BE49-F238E27FC236}">
                <a16:creationId xmlns:a16="http://schemas.microsoft.com/office/drawing/2014/main" id="{D7FF7107-6BDA-D28F-DE8A-1234E549F91B}"/>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76" name="Google Shape;276;p18" descr="Banner Air Temperature Protocol">
            <a:extLst>
              <a:ext uri="{FF2B5EF4-FFF2-40B4-BE49-F238E27FC236}">
                <a16:creationId xmlns:a16="http://schemas.microsoft.com/office/drawing/2014/main" id="{785718C2-EC51-2A6C-3F31-8A51BCDEA306}"/>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277" name="Google Shape;277;p18" descr="Menu: How to collect your data">
            <a:extLst>
              <a:ext uri="{FF2B5EF4-FFF2-40B4-BE49-F238E27FC236}">
                <a16:creationId xmlns:a16="http://schemas.microsoft.com/office/drawing/2014/main" id="{058B3C4E-A49E-E7EB-29BE-7F1761D91053}"/>
              </a:ext>
            </a:extLst>
          </p:cNvPr>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914400"/>
            <a:ext cx="1161143" cy="5971596"/>
          </a:xfrm>
          <a:prstGeom prst="rect">
            <a:avLst/>
          </a:prstGeom>
          <a:noFill/>
          <a:ln>
            <a:noFill/>
          </a:ln>
        </p:spPr>
      </p:pic>
      <p:sp>
        <p:nvSpPr>
          <p:cNvPr id="283" name="Google Shape;283;p18">
            <a:extLst>
              <a:ext uri="{FF2B5EF4-FFF2-40B4-BE49-F238E27FC236}">
                <a16:creationId xmlns:a16="http://schemas.microsoft.com/office/drawing/2014/main" id="{F3488F81-85FC-7AAA-0389-CEA6C017C0DD}"/>
              </a:ext>
            </a:extLst>
          </p:cNvPr>
          <p:cNvSpPr txBox="1"/>
          <p:nvPr/>
        </p:nvSpPr>
        <p:spPr>
          <a:xfrm>
            <a:off x="1296276" y="1910518"/>
            <a:ext cx="7219074" cy="111125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dirty="0">
                <a:solidFill>
                  <a:schemeClr val="dk1"/>
                </a:solidFill>
              </a:rPr>
              <a:t>4</a:t>
            </a:r>
            <a:r>
              <a:rPr lang="en-US" sz="2000" dirty="0">
                <a:solidFill>
                  <a:schemeClr val="dk1"/>
                </a:solidFill>
                <a:latin typeface="Arial"/>
                <a:ea typeface="Arial"/>
                <a:cs typeface="Arial"/>
                <a:sym typeface="Arial"/>
              </a:rPr>
              <a:t>) </a:t>
            </a:r>
            <a:r>
              <a:rPr lang="en-US" sz="2000" dirty="0">
                <a:solidFill>
                  <a:schemeClr val="dk1"/>
                </a:solidFill>
              </a:rPr>
              <a:t>Select </a:t>
            </a:r>
            <a:r>
              <a:rPr lang="en-US" sz="2000" i="1" dirty="0">
                <a:solidFill>
                  <a:schemeClr val="dk1"/>
                </a:solidFill>
              </a:rPr>
              <a:t>Thermometer Type</a:t>
            </a:r>
            <a:r>
              <a:rPr lang="en-US" sz="2000" dirty="0">
                <a:solidFill>
                  <a:schemeClr val="dk1"/>
                </a:solidFill>
              </a:rPr>
              <a:t>.</a:t>
            </a:r>
            <a:endParaRPr dirty="0"/>
          </a:p>
        </p:txBody>
      </p:sp>
      <p:pic>
        <p:nvPicPr>
          <p:cNvPr id="3074" name="Picture 2" descr="A screenshot showing that after selecting thermometer type, you need to input the thermometer height, obstacles, buildings, and surface cover (artificial turf, asphalt, concrete, etc.)">
            <a:extLst>
              <a:ext uri="{FF2B5EF4-FFF2-40B4-BE49-F238E27FC236}">
                <a16:creationId xmlns:a16="http://schemas.microsoft.com/office/drawing/2014/main" id="{0C98854B-BD67-9170-2155-DAA64108ECA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9135" b="7172"/>
          <a:stretch>
            <a:fillRect/>
          </a:stretch>
        </p:blipFill>
        <p:spPr bwMode="auto">
          <a:xfrm>
            <a:off x="5763539" y="3537510"/>
            <a:ext cx="2188883" cy="31839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screenshot showing the options for thermometer types: Other, Soil or Air, Liquid-Filled, Current Temp Only, Digital Single-Day Max/Min, Digital Multi-Day Max/Min, Earth Networks Station, Davis Instrument, Data Logger (HOBO), Rainwise, Weatherhawk, UCAR 3D-PAWS.">
            <a:extLst>
              <a:ext uri="{FF2B5EF4-FFF2-40B4-BE49-F238E27FC236}">
                <a16:creationId xmlns:a16="http://schemas.microsoft.com/office/drawing/2014/main" id="{50767E13-F2AC-E238-B187-C8E34415A45D}"/>
              </a:ext>
            </a:extLst>
          </p:cNvPr>
          <p:cNvPicPr>
            <a:picLocks noChangeAspect="1"/>
          </p:cNvPicPr>
          <p:nvPr/>
        </p:nvPicPr>
        <p:blipFill>
          <a:blip r:embed="rId6"/>
          <a:srcRect t="4653" b="7315"/>
          <a:stretch>
            <a:fillRect/>
          </a:stretch>
        </p:blipFill>
        <p:spPr>
          <a:xfrm>
            <a:off x="1982282" y="2698167"/>
            <a:ext cx="2188883" cy="3758579"/>
          </a:xfrm>
          <a:prstGeom prst="rect">
            <a:avLst/>
          </a:prstGeom>
        </p:spPr>
      </p:pic>
      <p:sp>
        <p:nvSpPr>
          <p:cNvPr id="9" name="TextBox 8">
            <a:extLst>
              <a:ext uri="{FF2B5EF4-FFF2-40B4-BE49-F238E27FC236}">
                <a16:creationId xmlns:a16="http://schemas.microsoft.com/office/drawing/2014/main" id="{8ECCCC39-9CC8-8C57-2D3A-0EAC0D4D39B7}"/>
              </a:ext>
            </a:extLst>
          </p:cNvPr>
          <p:cNvSpPr txBox="1"/>
          <p:nvPr/>
        </p:nvSpPr>
        <p:spPr>
          <a:xfrm>
            <a:off x="5104493" y="1541475"/>
            <a:ext cx="3998072" cy="1938992"/>
          </a:xfrm>
          <a:prstGeom prst="rect">
            <a:avLst/>
          </a:prstGeom>
          <a:noFill/>
        </p:spPr>
        <p:txBody>
          <a:bodyPr wrap="square">
            <a:spAutoFit/>
          </a:bodyPr>
          <a:lstStyle/>
          <a:p>
            <a:r>
              <a:rPr lang="en-US" sz="2000" dirty="0">
                <a:solidFill>
                  <a:schemeClr val="dk1"/>
                </a:solidFill>
              </a:rPr>
              <a:t>5) Enter </a:t>
            </a:r>
            <a:r>
              <a:rPr lang="en-US" sz="2000" i="1" dirty="0">
                <a:solidFill>
                  <a:schemeClr val="dk1"/>
                </a:solidFill>
              </a:rPr>
              <a:t>Thermometer Height </a:t>
            </a:r>
            <a:r>
              <a:rPr lang="en-US" sz="2000" dirty="0">
                <a:solidFill>
                  <a:schemeClr val="dk1"/>
                </a:solidFill>
              </a:rPr>
              <a:t>(cm) and be sure to note any obstacles or buildings near the thermometers. Select the type of surface cover (artificial turf, asphalt, concrete, etc.)</a:t>
            </a:r>
            <a:endParaRPr lang="en-US" sz="2000" dirty="0"/>
          </a:p>
        </p:txBody>
      </p:sp>
    </p:spTree>
    <p:extLst>
      <p:ext uri="{BB962C8B-B14F-4D97-AF65-F5344CB8AC3E}">
        <p14:creationId xmlns:p14="http://schemas.microsoft.com/office/powerpoint/2010/main" val="1678918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4">
          <a:extLst>
            <a:ext uri="{FF2B5EF4-FFF2-40B4-BE49-F238E27FC236}">
              <a16:creationId xmlns:a16="http://schemas.microsoft.com/office/drawing/2014/main" id="{74C80E5D-00BA-DC96-30FA-14C4D133EE79}"/>
            </a:ext>
          </a:extLst>
        </p:cNvPr>
        <p:cNvGrpSpPr/>
        <p:nvPr/>
      </p:nvGrpSpPr>
      <p:grpSpPr>
        <a:xfrm>
          <a:off x="0" y="0"/>
          <a:ext cx="0" cy="0"/>
          <a:chOff x="0" y="0"/>
          <a:chExt cx="0" cy="0"/>
        </a:xfrm>
      </p:grpSpPr>
      <p:sp>
        <p:nvSpPr>
          <p:cNvPr id="275" name="Google Shape;275;p18">
            <a:extLst>
              <a:ext uri="{FF2B5EF4-FFF2-40B4-BE49-F238E27FC236}">
                <a16:creationId xmlns:a16="http://schemas.microsoft.com/office/drawing/2014/main" id="{48B94AAE-3F94-D447-9116-E3A8E2FF2098}"/>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276" name="Google Shape;276;p18" descr="Banner Air Temperature Protocol">
            <a:extLst>
              <a:ext uri="{FF2B5EF4-FFF2-40B4-BE49-F238E27FC236}">
                <a16:creationId xmlns:a16="http://schemas.microsoft.com/office/drawing/2014/main" id="{125B4848-9F6B-16AB-DE4C-3627FEF11807}"/>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277" name="Google Shape;277;p18" descr="Menu: How to collect your data">
            <a:extLst>
              <a:ext uri="{FF2B5EF4-FFF2-40B4-BE49-F238E27FC236}">
                <a16:creationId xmlns:a16="http://schemas.microsoft.com/office/drawing/2014/main" id="{BECCFBF1-2DB8-63D6-77A9-614440AD3F2D}"/>
              </a:ext>
            </a:extLst>
          </p:cNvPr>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914400"/>
            <a:ext cx="1161143" cy="5971596"/>
          </a:xfrm>
          <a:prstGeom prst="rect">
            <a:avLst/>
          </a:prstGeom>
          <a:noFill/>
          <a:ln>
            <a:noFill/>
          </a:ln>
        </p:spPr>
      </p:pic>
      <p:sp>
        <p:nvSpPr>
          <p:cNvPr id="283" name="Google Shape;283;p18">
            <a:extLst>
              <a:ext uri="{FF2B5EF4-FFF2-40B4-BE49-F238E27FC236}">
                <a16:creationId xmlns:a16="http://schemas.microsoft.com/office/drawing/2014/main" id="{2C13A011-C55A-58F8-1516-F24281874C42}"/>
              </a:ext>
            </a:extLst>
          </p:cNvPr>
          <p:cNvSpPr txBox="1"/>
          <p:nvPr/>
        </p:nvSpPr>
        <p:spPr>
          <a:xfrm>
            <a:off x="1533900" y="1718013"/>
            <a:ext cx="6981450" cy="1323399"/>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en-US" sz="2000" dirty="0">
                <a:solidFill>
                  <a:schemeClr val="dk1"/>
                </a:solidFill>
              </a:rPr>
              <a:t>6</a:t>
            </a:r>
            <a:r>
              <a:rPr lang="en-US" sz="2000" dirty="0">
                <a:solidFill>
                  <a:schemeClr val="dk1"/>
                </a:solidFill>
                <a:latin typeface="Arial"/>
                <a:ea typeface="Arial"/>
                <a:cs typeface="Arial"/>
                <a:sym typeface="Arial"/>
              </a:rPr>
              <a:t>) </a:t>
            </a:r>
            <a:r>
              <a:rPr lang="en-US" sz="2000" dirty="0">
                <a:solidFill>
                  <a:schemeClr val="dk1"/>
                </a:solidFill>
              </a:rPr>
              <a:t>Enter the </a:t>
            </a:r>
            <a:r>
              <a:rPr lang="en-US" sz="2000" i="1" dirty="0">
                <a:solidFill>
                  <a:schemeClr val="dk1"/>
                </a:solidFill>
              </a:rPr>
              <a:t>Current Temperature</a:t>
            </a:r>
            <a:r>
              <a:rPr lang="en-US" sz="2000" dirty="0">
                <a:solidFill>
                  <a:schemeClr val="dk1"/>
                </a:solidFill>
              </a:rPr>
              <a:t> (</a:t>
            </a:r>
            <a:r>
              <a:rPr lang="en-US" sz="2000" dirty="0"/>
              <a:t>°C). Document site conditions, timing, and any other information about the site or air temperature measurement clearly using the "</a:t>
            </a:r>
            <a:r>
              <a:rPr lang="en-US" sz="2000" i="1" dirty="0"/>
              <a:t>Comments</a:t>
            </a:r>
            <a:r>
              <a:rPr lang="en-US" sz="2000" dirty="0"/>
              <a:t>" section.</a:t>
            </a:r>
            <a:endParaRPr sz="2000" i="1" dirty="0"/>
          </a:p>
        </p:txBody>
      </p:sp>
      <p:pic>
        <p:nvPicPr>
          <p:cNvPr id="4098" name="Picture 2" descr="A screenshot showing that measurements for Current Temperature are needed, ranging from -65 to 55 Celsius. Beneath that is a comments space.">
            <a:extLst>
              <a:ext uri="{FF2B5EF4-FFF2-40B4-BE49-F238E27FC236}">
                <a16:creationId xmlns:a16="http://schemas.microsoft.com/office/drawing/2014/main" id="{D8968441-5CD1-B93B-3F30-13FADDA0E89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3316"/>
          <a:stretch>
            <a:fillRect/>
          </a:stretch>
        </p:blipFill>
        <p:spPr bwMode="auto">
          <a:xfrm>
            <a:off x="3350179" y="3434969"/>
            <a:ext cx="3348891" cy="2953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03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41" name="Google Shape;341;p23"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342" name="Google Shape;342;p23" descr="Menu: Understand the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914400"/>
            <a:ext cx="1132114" cy="5991922"/>
          </a:xfrm>
          <a:prstGeom prst="rect">
            <a:avLst/>
          </a:prstGeom>
          <a:noFill/>
          <a:ln>
            <a:noFill/>
          </a:ln>
        </p:spPr>
      </p:pic>
      <p:sp>
        <p:nvSpPr>
          <p:cNvPr id="4" name="Google Shape;367;p37">
            <a:extLst>
              <a:ext uri="{FF2B5EF4-FFF2-40B4-BE49-F238E27FC236}">
                <a16:creationId xmlns:a16="http://schemas.microsoft.com/office/drawing/2014/main" id="{A3311566-D7AA-7738-23A1-17DBD7A2C1CD}"/>
              </a:ext>
            </a:extLst>
          </p:cNvPr>
          <p:cNvSpPr txBox="1">
            <a:spLocks/>
          </p:cNvSpPr>
          <p:nvPr/>
        </p:nvSpPr>
        <p:spPr>
          <a:xfrm>
            <a:off x="1395299" y="914400"/>
            <a:ext cx="7734357" cy="685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00000"/>
              </a:lnSpc>
              <a:buClr>
                <a:schemeClr val="dk2"/>
              </a:buClr>
              <a:buSzPts val="1400"/>
              <a:buFont typeface="Arial"/>
              <a:buNone/>
            </a:pPr>
            <a:r>
              <a:rPr lang="en-US" sz="3200" b="1">
                <a:solidFill>
                  <a:schemeClr val="dk2"/>
                </a:solidFill>
                <a:latin typeface="Arial"/>
                <a:ea typeface="Arial"/>
                <a:cs typeface="Arial"/>
                <a:sym typeface="Arial"/>
              </a:rPr>
              <a:t>Visualize and Retrieve Data</a:t>
            </a:r>
            <a:endParaRPr lang="en-US" dirty="0"/>
          </a:p>
        </p:txBody>
      </p:sp>
      <p:sp>
        <p:nvSpPr>
          <p:cNvPr id="5" name="Google Shape;368;p37">
            <a:extLst>
              <a:ext uri="{FF2B5EF4-FFF2-40B4-BE49-F238E27FC236}">
                <a16:creationId xmlns:a16="http://schemas.microsoft.com/office/drawing/2014/main" id="{58B9286D-194F-97CA-0DB1-63957393F78A}"/>
              </a:ext>
            </a:extLst>
          </p:cNvPr>
          <p:cNvSpPr txBox="1">
            <a:spLocks/>
          </p:cNvSpPr>
          <p:nvPr/>
        </p:nvSpPr>
        <p:spPr>
          <a:xfrm>
            <a:off x="1358778" y="1520334"/>
            <a:ext cx="7692902" cy="4572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just">
              <a:lnSpc>
                <a:spcPct val="100000"/>
              </a:lnSpc>
              <a:spcBef>
                <a:spcPts val="0"/>
              </a:spcBef>
              <a:buSzPts val="3200"/>
              <a:buFont typeface="Arial"/>
              <a:buNone/>
            </a:pPr>
            <a:r>
              <a:rPr lang="en-US" sz="1600">
                <a:latin typeface="Arial"/>
                <a:ea typeface="Arial"/>
                <a:cs typeface="Arial"/>
                <a:sym typeface="Arial"/>
              </a:rPr>
              <a:t>GLOBE provides the ability to view and interact with data measured across the world. Select our </a:t>
            </a:r>
            <a:r>
              <a:rPr lang="en-US" sz="1600" i="1" u="sng">
                <a:solidFill>
                  <a:schemeClr val="hlink"/>
                </a:solidFill>
                <a:latin typeface="Arial"/>
                <a:ea typeface="Arial"/>
                <a:cs typeface="Arial"/>
                <a:sym typeface="Arial"/>
                <a:hlinkClick r:id="rId5"/>
              </a:rPr>
              <a:t>visualization tool</a:t>
            </a:r>
            <a:r>
              <a:rPr lang="en-US" sz="1600">
                <a:latin typeface="Arial"/>
                <a:ea typeface="Arial"/>
                <a:cs typeface="Arial"/>
                <a:sym typeface="Arial"/>
              </a:rPr>
              <a:t> to map, graph, filter and export data that have been measured across GLOBE protocols since 1995. </a:t>
            </a:r>
          </a:p>
          <a:p>
            <a:pPr marL="0" indent="0" algn="just">
              <a:lnSpc>
                <a:spcPct val="100000"/>
              </a:lnSpc>
              <a:spcBef>
                <a:spcPts val="0"/>
              </a:spcBef>
              <a:buSzPts val="3200"/>
              <a:buFont typeface="Arial"/>
              <a:buNone/>
            </a:pPr>
            <a:endParaRPr lang="en-US" sz="1600">
              <a:latin typeface="Arial"/>
              <a:ea typeface="Arial"/>
              <a:cs typeface="Arial"/>
              <a:sym typeface="Arial"/>
            </a:endParaRPr>
          </a:p>
          <a:p>
            <a:pPr marL="0" indent="0" algn="just">
              <a:lnSpc>
                <a:spcPct val="100000"/>
              </a:lnSpc>
              <a:spcBef>
                <a:spcPts val="0"/>
              </a:spcBef>
              <a:buSzPts val="3200"/>
              <a:buFont typeface="Arial"/>
              <a:buNone/>
            </a:pPr>
            <a:r>
              <a:rPr lang="en-US" sz="1600">
                <a:latin typeface="Arial"/>
                <a:ea typeface="Arial"/>
                <a:cs typeface="Arial"/>
                <a:sym typeface="Arial"/>
              </a:rPr>
              <a:t>These step-by-step tutorials on using the visualization system will assist you in finding and analyzing data:</a:t>
            </a:r>
            <a:r>
              <a:rPr lang="en-US" sz="1600" i="1">
                <a:latin typeface="Arial"/>
                <a:ea typeface="Arial"/>
                <a:cs typeface="Arial"/>
                <a:sym typeface="Arial"/>
              </a:rPr>
              <a:t>	</a:t>
            </a:r>
            <a:r>
              <a:rPr lang="en-US" sz="1600" i="1" u="sng">
                <a:solidFill>
                  <a:schemeClr val="hlink"/>
                </a:solidFill>
                <a:latin typeface="Arial"/>
                <a:ea typeface="Arial"/>
                <a:cs typeface="Arial"/>
                <a:sym typeface="Arial"/>
                <a:hlinkClick r:id="rId6"/>
              </a:rPr>
              <a:t>PDF version</a:t>
            </a:r>
            <a:r>
              <a:rPr lang="en-US" sz="1600">
                <a:latin typeface="Arial"/>
                <a:ea typeface="Arial"/>
                <a:cs typeface="Arial"/>
                <a:sym typeface="Arial"/>
              </a:rPr>
              <a:t>	</a:t>
            </a:r>
            <a:r>
              <a:rPr lang="en-US" sz="1600" i="1" u="sng">
                <a:solidFill>
                  <a:schemeClr val="hlink"/>
                </a:solidFill>
                <a:latin typeface="Arial"/>
                <a:ea typeface="Arial"/>
                <a:cs typeface="Arial"/>
                <a:sym typeface="Arial"/>
                <a:hlinkClick r:id="rId7"/>
              </a:rPr>
              <a:t>PowerPoint</a:t>
            </a:r>
            <a:r>
              <a:rPr lang="en-US" sz="1600" i="1" u="sng">
                <a:solidFill>
                  <a:schemeClr val="hlink"/>
                </a:solidFill>
                <a:latin typeface="Arial"/>
                <a:ea typeface="Arial"/>
                <a:cs typeface="Arial"/>
                <a:sym typeface="Arial"/>
              </a:rPr>
              <a:t> version</a:t>
            </a:r>
            <a:endParaRPr lang="en-US" dirty="0"/>
          </a:p>
        </p:txBody>
      </p:sp>
      <p:pic>
        <p:nvPicPr>
          <p:cNvPr id="6" name="Google Shape;370;p37" descr="A screenshot showing the GLOBE visualization system. There are dots on a map of the world showing where observations have been submitted from.">
            <a:extLst>
              <a:ext uri="{FF2B5EF4-FFF2-40B4-BE49-F238E27FC236}">
                <a16:creationId xmlns:a16="http://schemas.microsoft.com/office/drawing/2014/main" id="{D8D92DDA-B4CA-C59D-CC47-DCE3D1F9E312}"/>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477495" y="3178349"/>
            <a:ext cx="7225553" cy="3234954"/>
          </a:xfrm>
          <a:prstGeom prst="rect">
            <a:avLst/>
          </a:prstGeom>
          <a:noFill/>
          <a:ln>
            <a:noFill/>
          </a:ln>
        </p:spPr>
      </p:pic>
      <p:sp>
        <p:nvSpPr>
          <p:cNvPr id="7" name="TextBox 6">
            <a:extLst>
              <a:ext uri="{FF2B5EF4-FFF2-40B4-BE49-F238E27FC236}">
                <a16:creationId xmlns:a16="http://schemas.microsoft.com/office/drawing/2014/main" id="{C4A2EABE-3640-D42D-74E3-C8B0AC890348}"/>
              </a:ext>
            </a:extLst>
          </p:cNvPr>
          <p:cNvSpPr txBox="1"/>
          <p:nvPr/>
        </p:nvSpPr>
        <p:spPr>
          <a:xfrm>
            <a:off x="1397860" y="6413303"/>
            <a:ext cx="4986336" cy="307777"/>
          </a:xfrm>
          <a:prstGeom prst="rect">
            <a:avLst/>
          </a:prstGeom>
          <a:noFill/>
        </p:spPr>
        <p:txBody>
          <a:bodyPr wrap="square">
            <a:spAutoFit/>
          </a:bodyPr>
          <a:lstStyle/>
          <a:p>
            <a:r>
              <a:rPr lang="en-US" b="1" i="0" dirty="0">
                <a:solidFill>
                  <a:srgbClr val="000000"/>
                </a:solidFill>
                <a:effectLst/>
                <a:latin typeface="+mj-lt"/>
                <a:hlinkClick r:id="rId5"/>
              </a:rPr>
              <a:t>http://vis.globe.gov/GLOBE/</a:t>
            </a:r>
            <a:endParaRPr lang="en-US" b="1" dirty="0">
              <a:latin typeface="+mj-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51" name="Google Shape;351;p24"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352" name="Google Shape;352;p24" descr="Menu: Understand the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914400"/>
            <a:ext cx="1132114" cy="5991922"/>
          </a:xfrm>
          <a:prstGeom prst="rect">
            <a:avLst/>
          </a:prstGeom>
          <a:noFill/>
          <a:ln>
            <a:noFill/>
          </a:ln>
        </p:spPr>
      </p:pic>
      <p:sp>
        <p:nvSpPr>
          <p:cNvPr id="4" name="Google Shape;367;p37">
            <a:extLst>
              <a:ext uri="{FF2B5EF4-FFF2-40B4-BE49-F238E27FC236}">
                <a16:creationId xmlns:a16="http://schemas.microsoft.com/office/drawing/2014/main" id="{5D6E749D-75F8-73E1-C254-1976D3F28FB5}"/>
              </a:ext>
            </a:extLst>
          </p:cNvPr>
          <p:cNvSpPr txBox="1">
            <a:spLocks/>
          </p:cNvSpPr>
          <p:nvPr/>
        </p:nvSpPr>
        <p:spPr>
          <a:xfrm>
            <a:off x="1395299" y="914400"/>
            <a:ext cx="7734357" cy="685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00000"/>
              </a:lnSpc>
              <a:buClr>
                <a:schemeClr val="dk2"/>
              </a:buClr>
              <a:buSzPts val="1400"/>
              <a:buFont typeface="Arial"/>
              <a:buNone/>
            </a:pPr>
            <a:r>
              <a:rPr lang="en-US" sz="3200" b="1">
                <a:solidFill>
                  <a:schemeClr val="dk2"/>
                </a:solidFill>
                <a:latin typeface="Arial"/>
                <a:ea typeface="Arial"/>
                <a:cs typeface="Arial"/>
                <a:sym typeface="Arial"/>
              </a:rPr>
              <a:t>Visualize and Retrieve Data</a:t>
            </a:r>
            <a:endParaRPr lang="en-US" dirty="0"/>
          </a:p>
        </p:txBody>
      </p:sp>
      <p:sp>
        <p:nvSpPr>
          <p:cNvPr id="5" name="Google Shape;368;p37">
            <a:extLst>
              <a:ext uri="{FF2B5EF4-FFF2-40B4-BE49-F238E27FC236}">
                <a16:creationId xmlns:a16="http://schemas.microsoft.com/office/drawing/2014/main" id="{011C5E03-10D3-8F9B-F1CD-9ABAFF963034}"/>
              </a:ext>
            </a:extLst>
          </p:cNvPr>
          <p:cNvSpPr txBox="1">
            <a:spLocks/>
          </p:cNvSpPr>
          <p:nvPr/>
        </p:nvSpPr>
        <p:spPr>
          <a:xfrm>
            <a:off x="1358777" y="1600200"/>
            <a:ext cx="7692902" cy="4572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just">
              <a:spcBef>
                <a:spcPts val="0"/>
              </a:spcBef>
              <a:buFont typeface="Arial"/>
              <a:buNone/>
            </a:pPr>
            <a:r>
              <a:rPr lang="en-US" sz="2000" dirty="0"/>
              <a:t>Select the date for which you need data, add the protocol layers, and you can see where data is available. </a:t>
            </a:r>
            <a:endParaRPr lang="en-US" sz="1800" dirty="0"/>
          </a:p>
        </p:txBody>
      </p:sp>
      <p:pic>
        <p:nvPicPr>
          <p:cNvPr id="6" name="Picture 5" descr="A screenshot showing the GLOBE visualization system. There are dots on a map of the world showing where observations have been submitted from. The menu for protocol selection is expanded.">
            <a:extLst>
              <a:ext uri="{FF2B5EF4-FFF2-40B4-BE49-F238E27FC236}">
                <a16:creationId xmlns:a16="http://schemas.microsoft.com/office/drawing/2014/main" id="{7E25A52F-2533-249D-6515-E07BC0B4FC22}"/>
              </a:ext>
            </a:extLst>
          </p:cNvPr>
          <p:cNvPicPr>
            <a:picLocks noChangeAspect="1"/>
          </p:cNvPicPr>
          <p:nvPr/>
        </p:nvPicPr>
        <p:blipFill>
          <a:blip r:embed="rId5"/>
          <a:srcRect b="17709"/>
          <a:stretch>
            <a:fillRect/>
          </a:stretch>
        </p:blipFill>
        <p:spPr>
          <a:xfrm>
            <a:off x="1491765" y="2574507"/>
            <a:ext cx="7426927" cy="2835694"/>
          </a:xfrm>
          <a:prstGeom prst="rect">
            <a:avLst/>
          </a:prstGeom>
        </p:spPr>
      </p:pic>
      <p:cxnSp>
        <p:nvCxnSpPr>
          <p:cNvPr id="7" name="Google Shape;282;p18" descr="arrow pointing to Live Data Entry on GLOBE website screenshot">
            <a:extLst>
              <a:ext uri="{FF2B5EF4-FFF2-40B4-BE49-F238E27FC236}">
                <a16:creationId xmlns:a16="http://schemas.microsoft.com/office/drawing/2014/main" id="{8FFF214D-ADF6-386D-2CFB-1467C773F412}"/>
              </a:ext>
            </a:extLst>
          </p:cNvPr>
          <p:cNvCxnSpPr>
            <a:cxnSpLocks/>
          </p:cNvCxnSpPr>
          <p:nvPr/>
        </p:nvCxnSpPr>
        <p:spPr>
          <a:xfrm>
            <a:off x="6023999" y="2502627"/>
            <a:ext cx="881626" cy="507273"/>
          </a:xfrm>
          <a:prstGeom prst="straightConnector1">
            <a:avLst/>
          </a:prstGeom>
          <a:noFill/>
          <a:ln w="38100" cap="flat" cmpd="sng">
            <a:solidFill>
              <a:srgbClr val="FF0000"/>
            </a:solidFill>
            <a:prstDash val="solid"/>
            <a:round/>
            <a:headEnd type="none" w="sm" len="sm"/>
            <a:tailEnd type="stealth" w="med" len="med"/>
          </a:ln>
        </p:spPr>
      </p:cxnSp>
      <p:cxnSp>
        <p:nvCxnSpPr>
          <p:cNvPr id="8" name="Google Shape;282;p18" descr="arrow pointing to Live Data Entry on GLOBE website screenshot">
            <a:extLst>
              <a:ext uri="{FF2B5EF4-FFF2-40B4-BE49-F238E27FC236}">
                <a16:creationId xmlns:a16="http://schemas.microsoft.com/office/drawing/2014/main" id="{83A11B55-2432-2277-23F8-6E070747CCA9}"/>
              </a:ext>
            </a:extLst>
          </p:cNvPr>
          <p:cNvCxnSpPr>
            <a:cxnSpLocks/>
          </p:cNvCxnSpPr>
          <p:nvPr/>
        </p:nvCxnSpPr>
        <p:spPr>
          <a:xfrm>
            <a:off x="1545276" y="2362200"/>
            <a:ext cx="153026" cy="771729"/>
          </a:xfrm>
          <a:prstGeom prst="straightConnector1">
            <a:avLst/>
          </a:prstGeom>
          <a:noFill/>
          <a:ln w="38100" cap="flat" cmpd="sng">
            <a:solidFill>
              <a:srgbClr val="FF0000"/>
            </a:solidFill>
            <a:prstDash val="solid"/>
            <a:round/>
            <a:headEnd type="none" w="sm" len="sm"/>
            <a:tailEnd type="stealth" w="med" len="med"/>
          </a:ln>
        </p:spPr>
      </p:cxnSp>
      <p:cxnSp>
        <p:nvCxnSpPr>
          <p:cNvPr id="9" name="Google Shape;282;p18" descr="arrow pointing to Live Data Entry on GLOBE website screenshot">
            <a:extLst>
              <a:ext uri="{FF2B5EF4-FFF2-40B4-BE49-F238E27FC236}">
                <a16:creationId xmlns:a16="http://schemas.microsoft.com/office/drawing/2014/main" id="{33B40989-4891-933B-5A84-23E35E33F881}"/>
              </a:ext>
            </a:extLst>
          </p:cNvPr>
          <p:cNvCxnSpPr>
            <a:cxnSpLocks/>
          </p:cNvCxnSpPr>
          <p:nvPr/>
        </p:nvCxnSpPr>
        <p:spPr>
          <a:xfrm>
            <a:off x="1201749" y="4640903"/>
            <a:ext cx="528948" cy="616897"/>
          </a:xfrm>
          <a:prstGeom prst="straightConnector1">
            <a:avLst/>
          </a:prstGeom>
          <a:noFill/>
          <a:ln w="38100" cap="flat" cmpd="sng">
            <a:solidFill>
              <a:srgbClr val="FF0000"/>
            </a:solidFill>
            <a:prstDash val="solid"/>
            <a:round/>
            <a:headEnd type="none" w="sm" len="sm"/>
            <a:tailEnd type="stealth"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61" name="Google Shape;361;p25"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362" name="Google Shape;362;p25" descr="Menu: Understand the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914400"/>
            <a:ext cx="1132114" cy="5991922"/>
          </a:xfrm>
          <a:prstGeom prst="rect">
            <a:avLst/>
          </a:prstGeom>
          <a:noFill/>
          <a:ln>
            <a:noFill/>
          </a:ln>
        </p:spPr>
      </p:pic>
      <p:sp>
        <p:nvSpPr>
          <p:cNvPr id="363" name="Google Shape;363;p25"/>
          <p:cNvSpPr txBox="1">
            <a:spLocks noGrp="1"/>
          </p:cNvSpPr>
          <p:nvPr>
            <p:ph type="title"/>
          </p:nvPr>
        </p:nvSpPr>
        <p:spPr>
          <a:xfrm>
            <a:off x="1330555" y="503237"/>
            <a:ext cx="801188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Questions for YOU to investigate</a:t>
            </a:r>
            <a:endParaRPr sz="2800"/>
          </a:p>
        </p:txBody>
      </p:sp>
      <p:sp>
        <p:nvSpPr>
          <p:cNvPr id="364" name="Google Shape;364;p25"/>
          <p:cNvSpPr txBox="1"/>
          <p:nvPr/>
        </p:nvSpPr>
        <p:spPr>
          <a:xfrm>
            <a:off x="1523999" y="1828800"/>
            <a:ext cx="7184571" cy="375487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10000"/>
              </a:lnSpc>
              <a:spcBef>
                <a:spcPts val="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When does temperature change the most from day to day? </a:t>
            </a:r>
            <a:endParaRPr dirty="0"/>
          </a:p>
          <a:p>
            <a:pPr marL="342900" marR="0" lvl="0" indent="-342900" algn="l" rtl="0">
              <a:lnSpc>
                <a:spcPct val="110000"/>
              </a:lnSpc>
              <a:spcBef>
                <a:spcPts val="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What are the latitudes and elevations of other GLOBE schools with air temperature data similar to yours? </a:t>
            </a:r>
            <a:endParaRPr dirty="0"/>
          </a:p>
          <a:p>
            <a:pPr marL="342900" marR="0" lvl="0" indent="-342900" algn="l" rtl="0">
              <a:lnSpc>
                <a:spcPct val="110000"/>
              </a:lnSpc>
              <a:spcBef>
                <a:spcPts val="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How does vegetation in your area respond to changing temperature? </a:t>
            </a:r>
            <a:endParaRPr dirty="0"/>
          </a:p>
          <a:p>
            <a:pPr marL="342900" marR="0" lvl="0" indent="-342900" algn="l" rtl="0">
              <a:lnSpc>
                <a:spcPct val="110000"/>
              </a:lnSpc>
              <a:spcBef>
                <a:spcPts val="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Is your local environment affected more by average temperature or temperature extremes? </a:t>
            </a:r>
            <a:endParaRPr dirty="0"/>
          </a:p>
          <a:p>
            <a:pPr marL="342900" marR="0" lvl="0" indent="-342900" algn="l" rtl="0">
              <a:lnSpc>
                <a:spcPct val="110000"/>
              </a:lnSpc>
              <a:spcBef>
                <a:spcPts val="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Is there a difference between air temperature readings taken by students and satellites?</a:t>
            </a:r>
            <a:endParaRPr dirty="0"/>
          </a:p>
          <a:p>
            <a:pPr marL="342900" marR="0" lvl="0" indent="-342900" algn="l" rtl="0">
              <a:lnSpc>
                <a:spcPct val="110000"/>
              </a:lnSpc>
              <a:spcBef>
                <a:spcPts val="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How does a large body of water affect air temperature?</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70" name="Google Shape;370;p26"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371" name="Google Shape;371;p26" descr="Menu: Quiz yourself!"/>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041" y="914400"/>
            <a:ext cx="1132114" cy="5991920"/>
          </a:xfrm>
          <a:prstGeom prst="rect">
            <a:avLst/>
          </a:prstGeom>
          <a:noFill/>
          <a:ln>
            <a:noFill/>
          </a:ln>
        </p:spPr>
      </p:pic>
      <p:sp>
        <p:nvSpPr>
          <p:cNvPr id="372" name="Google Shape;372;p26"/>
          <p:cNvSpPr txBox="1">
            <a:spLocks noGrp="1"/>
          </p:cNvSpPr>
          <p:nvPr>
            <p:ph type="title"/>
          </p:nvPr>
        </p:nvSpPr>
        <p:spPr>
          <a:xfrm>
            <a:off x="1270341" y="65427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What have YOU learned?</a:t>
            </a:r>
            <a:endParaRPr sz="3200"/>
          </a:p>
        </p:txBody>
      </p:sp>
      <p:sp>
        <p:nvSpPr>
          <p:cNvPr id="373" name="Google Shape;373;p26"/>
          <p:cNvSpPr txBox="1">
            <a:spLocks noGrp="1"/>
          </p:cNvSpPr>
          <p:nvPr>
            <p:ph type="body" idx="1"/>
          </p:nvPr>
        </p:nvSpPr>
        <p:spPr>
          <a:xfrm>
            <a:off x="1257300" y="1782763"/>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chemeClr val="dk1"/>
              </a:buClr>
              <a:buSzPts val="2000"/>
              <a:buChar char="•"/>
            </a:pPr>
            <a:r>
              <a:rPr lang="en-US" sz="2000"/>
              <a:t>What is air temperature?</a:t>
            </a:r>
            <a:endParaRPr/>
          </a:p>
          <a:p>
            <a:pPr marL="228600" lvl="0" indent="-228600" algn="l" rtl="0">
              <a:lnSpc>
                <a:spcPct val="100000"/>
              </a:lnSpc>
              <a:spcBef>
                <a:spcPts val="0"/>
              </a:spcBef>
              <a:spcAft>
                <a:spcPts val="0"/>
              </a:spcAft>
              <a:buClr>
                <a:schemeClr val="dk1"/>
              </a:buClr>
              <a:buSzPts val="2000"/>
              <a:buChar char="•"/>
            </a:pPr>
            <a:r>
              <a:rPr lang="en-US" sz="2000"/>
              <a:t>Why it is it important to collect air temperature  data?</a:t>
            </a:r>
            <a:endParaRPr/>
          </a:p>
          <a:p>
            <a:pPr marL="228600" lvl="0" indent="-228600" algn="l" rtl="0">
              <a:lnSpc>
                <a:spcPct val="100000"/>
              </a:lnSpc>
              <a:spcBef>
                <a:spcPts val="0"/>
              </a:spcBef>
              <a:spcAft>
                <a:spcPts val="0"/>
              </a:spcAft>
              <a:buClr>
                <a:schemeClr val="dk1"/>
              </a:buClr>
              <a:buSzPts val="2000"/>
              <a:buChar char="•"/>
            </a:pPr>
            <a:r>
              <a:rPr lang="en-US" sz="2000"/>
              <a:t>What instrument(s) is/are needed to collect air temperature data?</a:t>
            </a:r>
            <a:endParaRPr/>
          </a:p>
          <a:p>
            <a:pPr marL="228600" lvl="0" indent="-228600" algn="l" rtl="0">
              <a:lnSpc>
                <a:spcPct val="100000"/>
              </a:lnSpc>
              <a:spcBef>
                <a:spcPts val="0"/>
              </a:spcBef>
              <a:spcAft>
                <a:spcPts val="0"/>
              </a:spcAft>
              <a:buClr>
                <a:schemeClr val="dk1"/>
              </a:buClr>
              <a:buSzPts val="2000"/>
              <a:buChar char="•"/>
            </a:pPr>
            <a:r>
              <a:rPr lang="en-US" sz="2000"/>
              <a:t>Where can I purchase the instrument(s)?</a:t>
            </a:r>
            <a:endParaRPr/>
          </a:p>
          <a:p>
            <a:pPr marL="228600" lvl="0" indent="-228600" algn="l" rtl="0">
              <a:lnSpc>
                <a:spcPct val="100000"/>
              </a:lnSpc>
              <a:spcBef>
                <a:spcPts val="0"/>
              </a:spcBef>
              <a:spcAft>
                <a:spcPts val="0"/>
              </a:spcAft>
              <a:buClr>
                <a:schemeClr val="dk1"/>
              </a:buClr>
              <a:buSzPts val="2000"/>
              <a:buChar char="•"/>
            </a:pPr>
            <a:r>
              <a:rPr lang="en-US" sz="2000"/>
              <a:t>Where should I take my air temperature measurements?</a:t>
            </a:r>
            <a:endParaRPr/>
          </a:p>
          <a:p>
            <a:pPr marL="228600" lvl="0" indent="-228600" algn="l" rtl="0">
              <a:lnSpc>
                <a:spcPct val="100000"/>
              </a:lnSpc>
              <a:spcBef>
                <a:spcPts val="0"/>
              </a:spcBef>
              <a:spcAft>
                <a:spcPts val="0"/>
              </a:spcAft>
              <a:buClr>
                <a:schemeClr val="dk1"/>
              </a:buClr>
              <a:buSzPts val="2000"/>
              <a:buChar char="•"/>
            </a:pPr>
            <a:r>
              <a:rPr lang="en-US" sz="2000"/>
              <a:t>What data do I need to collect?</a:t>
            </a:r>
            <a:endParaRPr/>
          </a:p>
          <a:p>
            <a:pPr marL="228600" lvl="0" indent="-228600" algn="l" rtl="0">
              <a:lnSpc>
                <a:spcPct val="100000"/>
              </a:lnSpc>
              <a:spcBef>
                <a:spcPts val="0"/>
              </a:spcBef>
              <a:spcAft>
                <a:spcPts val="0"/>
              </a:spcAft>
              <a:buClr>
                <a:schemeClr val="dk1"/>
              </a:buClr>
              <a:buSzPts val="2000"/>
              <a:buChar char="•"/>
            </a:pPr>
            <a:r>
              <a:rPr lang="en-US" sz="2000"/>
              <a:t>How do I submit my data to GLOBE?</a:t>
            </a:r>
            <a:endParaRPr/>
          </a:p>
          <a:p>
            <a:pPr marL="228600" lvl="0" indent="-228600" algn="l" rtl="0">
              <a:lnSpc>
                <a:spcPct val="100000"/>
              </a:lnSpc>
              <a:spcBef>
                <a:spcPts val="0"/>
              </a:spcBef>
              <a:spcAft>
                <a:spcPts val="0"/>
              </a:spcAft>
              <a:buClr>
                <a:schemeClr val="dk1"/>
              </a:buClr>
              <a:buSzPts val="2000"/>
              <a:buChar char="•"/>
            </a:pPr>
            <a:r>
              <a:rPr lang="en-US" sz="2000"/>
              <a:t>What can I do with the data submitted to GLOBE? </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79" name="Google Shape;379;p27"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380" name="Google Shape;380;p27" descr="Menu: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914400"/>
            <a:ext cx="1145155" cy="6074908"/>
          </a:xfrm>
          <a:prstGeom prst="rect">
            <a:avLst/>
          </a:prstGeom>
          <a:noFill/>
          <a:ln>
            <a:noFill/>
          </a:ln>
        </p:spPr>
      </p:pic>
      <p:sp>
        <p:nvSpPr>
          <p:cNvPr id="381" name="Google Shape;381;p27"/>
          <p:cNvSpPr txBox="1">
            <a:spLocks noGrp="1"/>
          </p:cNvSpPr>
          <p:nvPr>
            <p:ph type="title"/>
          </p:nvPr>
        </p:nvSpPr>
        <p:spPr>
          <a:xfrm>
            <a:off x="1145155" y="63125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Frequently Asked Questions (FAQs)</a:t>
            </a:r>
            <a:endParaRPr sz="3200"/>
          </a:p>
        </p:txBody>
      </p:sp>
      <p:sp>
        <p:nvSpPr>
          <p:cNvPr id="382" name="Google Shape;382;p27"/>
          <p:cNvSpPr txBox="1">
            <a:spLocks noGrp="1"/>
          </p:cNvSpPr>
          <p:nvPr>
            <p:ph type="body" idx="1"/>
          </p:nvPr>
        </p:nvSpPr>
        <p:spPr>
          <a:xfrm>
            <a:off x="1257300" y="1782763"/>
            <a:ext cx="7596414" cy="4351338"/>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00000"/>
              </a:lnSpc>
              <a:spcBef>
                <a:spcPts val="0"/>
              </a:spcBef>
              <a:spcAft>
                <a:spcPts val="0"/>
              </a:spcAft>
              <a:buClr>
                <a:schemeClr val="dk1"/>
              </a:buClr>
              <a:buSzPct val="100000"/>
              <a:buNone/>
            </a:pPr>
            <a:r>
              <a:rPr lang="en-US" b="1">
                <a:latin typeface="Arial"/>
                <a:ea typeface="Arial"/>
                <a:cs typeface="Arial"/>
                <a:sym typeface="Arial"/>
              </a:rPr>
              <a:t>1. If we missed reading the maximum/ minimum thermometer for a day or more (over the weekend, holiday, vacation, etc.), can we still report the temperature for today? </a:t>
            </a:r>
            <a:endParaRPr/>
          </a:p>
          <a:p>
            <a:pPr marL="0" lvl="0" indent="0" algn="l" rtl="0">
              <a:lnSpc>
                <a:spcPct val="100000"/>
              </a:lnSpc>
              <a:spcBef>
                <a:spcPts val="0"/>
              </a:spcBef>
              <a:spcAft>
                <a:spcPts val="0"/>
              </a:spcAft>
              <a:buClr>
                <a:schemeClr val="dk1"/>
              </a:buClr>
              <a:buSzPct val="100000"/>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ct val="100000"/>
              <a:buNone/>
            </a:pPr>
            <a:r>
              <a:rPr lang="en-US">
                <a:latin typeface="Arial"/>
                <a:ea typeface="Arial"/>
                <a:cs typeface="Arial"/>
                <a:sym typeface="Arial"/>
              </a:rPr>
              <a:t>You can and should report the current temperature. You may not report the maximum and minimum temperatures as they are the maximum and minimum temperatures for more than one day. Reset the indicators and tomorrow you can report the maximum, minimum, and current temperatures. </a:t>
            </a:r>
            <a:endParaRPr/>
          </a:p>
          <a:p>
            <a:pPr marL="0" lvl="0" indent="0" algn="l" rtl="0">
              <a:lnSpc>
                <a:spcPct val="100000"/>
              </a:lnSpc>
              <a:spcBef>
                <a:spcPts val="0"/>
              </a:spcBef>
              <a:spcAft>
                <a:spcPts val="0"/>
              </a:spcAft>
              <a:buClr>
                <a:schemeClr val="dk1"/>
              </a:buClr>
              <a:buSzPct val="100000"/>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ct val="100000"/>
              <a:buNone/>
            </a:pPr>
            <a:r>
              <a:rPr lang="en-US" b="1">
                <a:latin typeface="Arial"/>
                <a:ea typeface="Arial"/>
                <a:cs typeface="Arial"/>
                <a:sym typeface="Arial"/>
              </a:rPr>
              <a:t>2. What should we do if our maximum/ minimum thermometer does not agree with the calibration thermometer and we can not adjust the scales so that they agree? </a:t>
            </a:r>
            <a:endParaRPr>
              <a:latin typeface="Arial"/>
              <a:ea typeface="Arial"/>
              <a:cs typeface="Arial"/>
              <a:sym typeface="Arial"/>
            </a:endParaRPr>
          </a:p>
          <a:p>
            <a:pPr marL="0" lvl="0" indent="0" algn="l" rtl="0">
              <a:lnSpc>
                <a:spcPct val="100000"/>
              </a:lnSpc>
              <a:spcBef>
                <a:spcPts val="0"/>
              </a:spcBef>
              <a:spcAft>
                <a:spcPts val="0"/>
              </a:spcAft>
              <a:buClr>
                <a:schemeClr val="dk1"/>
              </a:buClr>
              <a:buSzPct val="100000"/>
              <a:buNone/>
            </a:pPr>
            <a:r>
              <a:rPr lang="en-US">
                <a:latin typeface="Arial"/>
                <a:ea typeface="Arial"/>
                <a:cs typeface="Arial"/>
                <a:sym typeface="Arial"/>
              </a:rPr>
              <a:t>This is rare, but there are some maximum/ minimum thermometers that cannot be calibrated successfully. In this case, contact the supplier or manufacturer, explain that the calibration of the thermometer is off, and request a new thermometer. </a:t>
            </a:r>
            <a:endParaRPr/>
          </a:p>
          <a:p>
            <a:pPr marL="228600" lvl="0" indent="-117475"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88" name="Google Shape;388;p28"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389" name="Google Shape;389;p28" descr="Menu: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914400"/>
            <a:ext cx="1145155" cy="6074908"/>
          </a:xfrm>
          <a:prstGeom prst="rect">
            <a:avLst/>
          </a:prstGeom>
          <a:noFill/>
          <a:ln>
            <a:noFill/>
          </a:ln>
        </p:spPr>
      </p:pic>
      <p:sp>
        <p:nvSpPr>
          <p:cNvPr id="390" name="Google Shape;390;p28"/>
          <p:cNvSpPr txBox="1">
            <a:spLocks noGrp="1"/>
          </p:cNvSpPr>
          <p:nvPr>
            <p:ph type="title"/>
          </p:nvPr>
        </p:nvSpPr>
        <p:spPr>
          <a:xfrm>
            <a:off x="1145155" y="63125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latin typeface="Arial"/>
                <a:ea typeface="Arial"/>
                <a:cs typeface="Arial"/>
                <a:sym typeface="Arial"/>
              </a:rPr>
              <a:t>Frequently Asked Questions (FAQs)-2</a:t>
            </a:r>
            <a:endParaRPr sz="3200" dirty="0"/>
          </a:p>
        </p:txBody>
      </p:sp>
      <p:sp>
        <p:nvSpPr>
          <p:cNvPr id="391" name="Google Shape;391;p28"/>
          <p:cNvSpPr txBox="1">
            <a:spLocks noGrp="1"/>
          </p:cNvSpPr>
          <p:nvPr>
            <p:ph type="body" idx="1"/>
          </p:nvPr>
        </p:nvSpPr>
        <p:spPr>
          <a:xfrm>
            <a:off x="1145154" y="1545659"/>
            <a:ext cx="7596414" cy="5075237"/>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00000"/>
              </a:lnSpc>
              <a:spcBef>
                <a:spcPts val="0"/>
              </a:spcBef>
              <a:spcAft>
                <a:spcPts val="0"/>
              </a:spcAft>
              <a:buClr>
                <a:schemeClr val="dk1"/>
              </a:buClr>
              <a:buSzPct val="100000"/>
              <a:buNone/>
            </a:pPr>
            <a:endParaRPr sz="3200" dirty="0">
              <a:latin typeface="Arial"/>
              <a:ea typeface="Arial"/>
              <a:cs typeface="Arial"/>
              <a:sym typeface="Arial"/>
            </a:endParaRPr>
          </a:p>
          <a:p>
            <a:pPr marL="0" lvl="0" indent="0" algn="l" rtl="0">
              <a:lnSpc>
                <a:spcPct val="100000"/>
              </a:lnSpc>
              <a:spcBef>
                <a:spcPts val="0"/>
              </a:spcBef>
              <a:spcAft>
                <a:spcPts val="0"/>
              </a:spcAft>
              <a:buClr>
                <a:schemeClr val="dk1"/>
              </a:buClr>
              <a:buSzPct val="100000"/>
              <a:buNone/>
            </a:pPr>
            <a:r>
              <a:rPr lang="en-US" sz="3200" b="1" dirty="0">
                <a:latin typeface="Arial"/>
                <a:ea typeface="Arial"/>
                <a:cs typeface="Arial"/>
                <a:sym typeface="Arial"/>
              </a:rPr>
              <a:t>3. The maximum temperature reading on our thermometer today is less than the current temperature reading yesterday. Is this wrong? </a:t>
            </a:r>
            <a:endParaRPr dirty="0"/>
          </a:p>
          <a:p>
            <a:pPr marL="0" lvl="0" indent="0" algn="l" rtl="0">
              <a:lnSpc>
                <a:spcPct val="100000"/>
              </a:lnSpc>
              <a:spcBef>
                <a:spcPts val="0"/>
              </a:spcBef>
              <a:spcAft>
                <a:spcPts val="0"/>
              </a:spcAft>
              <a:buClr>
                <a:schemeClr val="dk1"/>
              </a:buClr>
              <a:buSzPct val="100000"/>
              <a:buNone/>
            </a:pPr>
            <a:endParaRPr sz="3200" dirty="0">
              <a:latin typeface="Arial"/>
              <a:ea typeface="Arial"/>
              <a:cs typeface="Arial"/>
              <a:sym typeface="Arial"/>
            </a:endParaRPr>
          </a:p>
          <a:p>
            <a:pPr marL="0" lvl="0" indent="0" algn="l" rtl="0">
              <a:lnSpc>
                <a:spcPct val="100000"/>
              </a:lnSpc>
              <a:spcBef>
                <a:spcPts val="0"/>
              </a:spcBef>
              <a:spcAft>
                <a:spcPts val="0"/>
              </a:spcAft>
              <a:buClr>
                <a:schemeClr val="dk1"/>
              </a:buClr>
              <a:buSzPct val="100000"/>
              <a:buNone/>
            </a:pPr>
            <a:r>
              <a:rPr lang="en-US" sz="3200" dirty="0">
                <a:latin typeface="Arial"/>
                <a:ea typeface="Arial"/>
                <a:cs typeface="Arial"/>
                <a:sym typeface="Arial"/>
              </a:rPr>
              <a:t>Yes, this is a problem if the difference is more than 0.5 ̊ C. Sometimes the maximum indicator slips. Report your readings anyway so that GLOBE can track these errors. If this problem occurs often (more than one day in 20 or 5% of the time), check to see that your instrument shelter is mounted firmly and securely and that there are no routine sources of vibration shaking the shelter. If your shelter is securely mounted and there are no sources of vibration, contact the supplier and replace your maximum/minimum thermometer and also inform GLOBE of your problem. </a:t>
            </a:r>
            <a:endParaRPr dirty="0"/>
          </a:p>
          <a:p>
            <a:pPr marL="0" lvl="0" indent="0" algn="l" rtl="0">
              <a:lnSpc>
                <a:spcPct val="100000"/>
              </a:lnSpc>
              <a:spcBef>
                <a:spcPts val="0"/>
              </a:spcBef>
              <a:spcAft>
                <a:spcPts val="0"/>
              </a:spcAft>
              <a:buClr>
                <a:schemeClr val="dk1"/>
              </a:buClr>
              <a:buSzPct val="100000"/>
              <a:buNone/>
            </a:pPr>
            <a:endParaRPr sz="3200" dirty="0">
              <a:latin typeface="Arial"/>
              <a:ea typeface="Arial"/>
              <a:cs typeface="Arial"/>
              <a:sym typeface="Arial"/>
            </a:endParaRPr>
          </a:p>
          <a:p>
            <a:pPr marL="0" lvl="0" indent="0" algn="l" rtl="0">
              <a:lnSpc>
                <a:spcPct val="100000"/>
              </a:lnSpc>
              <a:spcBef>
                <a:spcPts val="0"/>
              </a:spcBef>
              <a:spcAft>
                <a:spcPts val="0"/>
              </a:spcAft>
              <a:buClr>
                <a:schemeClr val="dk1"/>
              </a:buClr>
              <a:buSzPct val="100000"/>
              <a:buNone/>
            </a:pPr>
            <a:r>
              <a:rPr lang="en-US" sz="3200" b="1" dirty="0">
                <a:latin typeface="Arial"/>
                <a:ea typeface="Arial"/>
                <a:cs typeface="Arial"/>
                <a:sym typeface="Arial"/>
              </a:rPr>
              <a:t>4. The minimum temperature reading on our thermometer today is greater than the current temperature reading yesterday. Is this wrong? </a:t>
            </a:r>
            <a:r>
              <a:rPr lang="en-US" sz="3200" dirty="0">
                <a:latin typeface="Arial"/>
                <a:ea typeface="Arial"/>
                <a:cs typeface="Arial"/>
                <a:sym typeface="Arial"/>
              </a:rPr>
              <a:t>See #3 answer.</a:t>
            </a:r>
            <a:endParaRPr dirty="0"/>
          </a:p>
          <a:p>
            <a:pPr marL="228600" lvl="0" indent="-117475"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97" name="Google Shape;397;p29"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398" name="Google Shape;398;p29" descr="Menu: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914400"/>
            <a:ext cx="1145155" cy="6074908"/>
          </a:xfrm>
          <a:prstGeom prst="rect">
            <a:avLst/>
          </a:prstGeom>
          <a:noFill/>
          <a:ln>
            <a:noFill/>
          </a:ln>
        </p:spPr>
      </p:pic>
      <p:sp>
        <p:nvSpPr>
          <p:cNvPr id="399" name="Google Shape;399;p29"/>
          <p:cNvSpPr txBox="1">
            <a:spLocks noGrp="1"/>
          </p:cNvSpPr>
          <p:nvPr>
            <p:ph type="title"/>
          </p:nvPr>
        </p:nvSpPr>
        <p:spPr>
          <a:xfrm>
            <a:off x="1145155" y="63125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Further Resources</a:t>
            </a:r>
            <a:endParaRPr sz="3200"/>
          </a:p>
        </p:txBody>
      </p:sp>
      <p:sp>
        <p:nvSpPr>
          <p:cNvPr id="400" name="Google Shape;400;p29"/>
          <p:cNvSpPr txBox="1">
            <a:spLocks noGrp="1"/>
          </p:cNvSpPr>
          <p:nvPr>
            <p:ph type="body" idx="1"/>
          </p:nvPr>
        </p:nvSpPr>
        <p:spPr>
          <a:xfrm>
            <a:off x="1257300" y="1782763"/>
            <a:ext cx="7596414" cy="4351338"/>
          </a:xfrm>
          <a:prstGeom prst="rect">
            <a:avLst/>
          </a:prstGeom>
          <a:noFill/>
          <a:ln>
            <a:noFill/>
          </a:ln>
        </p:spPr>
        <p:txBody>
          <a:bodyPr spcFirstLastPara="1" wrap="square" lIns="91425" tIns="45700" rIns="91425" bIns="45700" anchor="t" anchorCtr="0">
            <a:normAutofit/>
          </a:bodyPr>
          <a:lstStyle/>
          <a:p>
            <a:pPr marL="685800" lvl="1" indent="-228600" algn="l" rtl="0">
              <a:lnSpc>
                <a:spcPct val="100000"/>
              </a:lnSpc>
              <a:spcBef>
                <a:spcPts val="0"/>
              </a:spcBef>
              <a:spcAft>
                <a:spcPts val="0"/>
              </a:spcAft>
              <a:buClr>
                <a:schemeClr val="dk1"/>
              </a:buClr>
              <a:buSzPts val="2400"/>
              <a:buChar char="•"/>
            </a:pPr>
            <a:r>
              <a:rPr lang="en-US" u="sng" dirty="0">
                <a:solidFill>
                  <a:schemeClr val="hlink"/>
                </a:solidFill>
                <a:latin typeface="Arial"/>
                <a:ea typeface="Arial"/>
                <a:cs typeface="Arial"/>
                <a:sym typeface="Arial"/>
                <a:hlinkClick r:id="rId5"/>
              </a:rPr>
              <a:t>GLOBE Learning Activities</a:t>
            </a:r>
            <a:endParaRPr u="sng" dirty="0">
              <a:solidFill>
                <a:schemeClr val="hlink"/>
              </a:solidFill>
              <a:latin typeface="Arial"/>
              <a:ea typeface="Arial"/>
              <a:cs typeface="Arial"/>
              <a:sym typeface="Arial"/>
              <a:hlinkClick r:id="rId6"/>
            </a:endParaRPr>
          </a:p>
          <a:p>
            <a:pPr marL="685800" lvl="1" indent="-76200" algn="l" rtl="0">
              <a:lnSpc>
                <a:spcPct val="100000"/>
              </a:lnSpc>
              <a:spcBef>
                <a:spcPts val="0"/>
              </a:spcBef>
              <a:spcAft>
                <a:spcPts val="0"/>
              </a:spcAft>
              <a:buClr>
                <a:schemeClr val="dk1"/>
              </a:buClr>
              <a:buSzPts val="2400"/>
              <a:buNone/>
            </a:pPr>
            <a:endParaRPr u="sng" dirty="0">
              <a:solidFill>
                <a:schemeClr val="hlink"/>
              </a:solidFill>
              <a:latin typeface="Arial"/>
              <a:ea typeface="Arial"/>
              <a:cs typeface="Arial"/>
              <a:sym typeface="Arial"/>
              <a:hlinkClick r:id="rId6"/>
            </a:endParaRPr>
          </a:p>
          <a:p>
            <a:pPr marL="685800" lvl="1" indent="-228600" algn="l" rtl="0">
              <a:lnSpc>
                <a:spcPct val="100000"/>
              </a:lnSpc>
              <a:spcBef>
                <a:spcPts val="0"/>
              </a:spcBef>
              <a:spcAft>
                <a:spcPts val="0"/>
              </a:spcAft>
              <a:buClr>
                <a:schemeClr val="dk1"/>
              </a:buClr>
              <a:buSzPts val="2400"/>
              <a:buChar char="•"/>
            </a:pPr>
            <a:r>
              <a:rPr lang="en-US" u="sng" dirty="0">
                <a:solidFill>
                  <a:schemeClr val="hlink"/>
                </a:solidFill>
                <a:latin typeface="Arial"/>
                <a:ea typeface="Arial"/>
                <a:cs typeface="Arial"/>
                <a:sym typeface="Arial"/>
                <a:hlinkClick r:id="rId7"/>
              </a:rPr>
              <a:t>MyNASA Data: NASA Weather and Climate</a:t>
            </a:r>
            <a:endParaRPr dirty="0">
              <a:latin typeface="Arial"/>
              <a:ea typeface="Arial"/>
              <a:cs typeface="Arial"/>
              <a:sym typeface="Arial"/>
            </a:endParaRPr>
          </a:p>
          <a:p>
            <a:pPr marL="685800" lvl="1" indent="-76200" algn="l" rtl="0">
              <a:lnSpc>
                <a:spcPct val="100000"/>
              </a:lnSpc>
              <a:spcBef>
                <a:spcPts val="0"/>
              </a:spcBef>
              <a:spcAft>
                <a:spcPts val="0"/>
              </a:spcAft>
              <a:buClr>
                <a:schemeClr val="dk1"/>
              </a:buClr>
              <a:buSzPts val="2400"/>
              <a:buNone/>
            </a:pPr>
            <a:endParaRPr dirty="0">
              <a:latin typeface="Arial"/>
              <a:ea typeface="Arial"/>
              <a:cs typeface="Arial"/>
              <a:sym typeface="Arial"/>
            </a:endParaRPr>
          </a:p>
          <a:p>
            <a:pPr marL="685800" lvl="1" indent="-228600" algn="l" rtl="0">
              <a:lnSpc>
                <a:spcPct val="100000"/>
              </a:lnSpc>
              <a:spcBef>
                <a:spcPts val="0"/>
              </a:spcBef>
              <a:spcAft>
                <a:spcPts val="0"/>
              </a:spcAft>
              <a:buClr>
                <a:schemeClr val="dk1"/>
              </a:buClr>
              <a:buSzPts val="2400"/>
              <a:buChar char="•"/>
            </a:pPr>
            <a:r>
              <a:rPr lang="en-US" dirty="0">
                <a:latin typeface="Arial"/>
                <a:ea typeface="Arial"/>
                <a:cs typeface="Arial"/>
                <a:sym typeface="Arial"/>
              </a:rPr>
              <a:t>For information on purchasing GLOBE supplies go to: </a:t>
            </a:r>
            <a:r>
              <a:rPr lang="en-US" u="sng" dirty="0">
                <a:solidFill>
                  <a:schemeClr val="hlink"/>
                </a:solidFill>
                <a:latin typeface="Arial"/>
                <a:ea typeface="Arial"/>
                <a:cs typeface="Arial"/>
                <a:sym typeface="Arial"/>
                <a:hlinkClick r:id="rId8"/>
              </a:rPr>
              <a:t>link for finding suppliers of GLOBE instruments </a:t>
            </a:r>
            <a:endParaRPr dirty="0">
              <a:latin typeface="Arial"/>
              <a:ea typeface="Arial"/>
              <a:cs typeface="Arial"/>
              <a:sym typeface="Arial"/>
            </a:endParaRPr>
          </a:p>
          <a:p>
            <a:pPr marL="685800" lvl="1" indent="-76200" algn="l" rtl="0">
              <a:lnSpc>
                <a:spcPct val="100000"/>
              </a:lnSpc>
              <a:spcBef>
                <a:spcPts val="0"/>
              </a:spcBef>
              <a:spcAft>
                <a:spcPts val="0"/>
              </a:spcAft>
              <a:buClr>
                <a:schemeClr val="dk1"/>
              </a:buClr>
              <a:buSzPts val="2400"/>
              <a:buNone/>
            </a:pPr>
            <a:endParaRPr dirty="0">
              <a:latin typeface="Arial"/>
              <a:ea typeface="Arial"/>
              <a:cs typeface="Arial"/>
              <a:sym typeface="Arial"/>
            </a:endParaRPr>
          </a:p>
          <a:p>
            <a:pPr marL="685800" lvl="1" indent="-228600" algn="l" rtl="0">
              <a:lnSpc>
                <a:spcPct val="100000"/>
              </a:lnSpc>
              <a:spcBef>
                <a:spcPts val="0"/>
              </a:spcBef>
              <a:spcAft>
                <a:spcPts val="0"/>
              </a:spcAft>
              <a:buClr>
                <a:schemeClr val="dk1"/>
              </a:buClr>
              <a:buSzPts val="2400"/>
              <a:buChar char="•"/>
            </a:pPr>
            <a:r>
              <a:rPr lang="en-US" dirty="0">
                <a:latin typeface="Arial"/>
                <a:ea typeface="Arial"/>
                <a:cs typeface="Arial"/>
                <a:sym typeface="Arial"/>
              </a:rPr>
              <a:t>Questions? </a:t>
            </a:r>
            <a:r>
              <a:rPr lang="en-US" u="sng" dirty="0">
                <a:solidFill>
                  <a:schemeClr val="hlink"/>
                </a:solidFill>
                <a:latin typeface="Arial"/>
                <a:ea typeface="Arial"/>
                <a:cs typeface="Arial"/>
                <a:sym typeface="Arial"/>
                <a:hlinkClick r:id="rId9"/>
              </a:rPr>
              <a:t> GLOBE Website</a:t>
            </a:r>
            <a:endParaRPr dirty="0">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106" name="Google Shape;106;p3"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107" name="Google Shape;107;p3" descr="Menu: What is Air Tempera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14401"/>
            <a:ext cx="1163488" cy="5943600"/>
          </a:xfrm>
          <a:prstGeom prst="rect">
            <a:avLst/>
          </a:prstGeom>
          <a:noFill/>
          <a:ln>
            <a:noFill/>
          </a:ln>
        </p:spPr>
      </p:pic>
      <p:sp>
        <p:nvSpPr>
          <p:cNvPr id="108" name="Google Shape;108;p3"/>
          <p:cNvSpPr txBox="1">
            <a:spLocks noGrp="1"/>
          </p:cNvSpPr>
          <p:nvPr>
            <p:ph type="title"/>
          </p:nvPr>
        </p:nvSpPr>
        <p:spPr>
          <a:xfrm>
            <a:off x="1579109" y="70723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The Atmosphere</a:t>
            </a:r>
            <a:endParaRPr sz="3200"/>
          </a:p>
        </p:txBody>
      </p:sp>
      <p:sp>
        <p:nvSpPr>
          <p:cNvPr id="109" name="Google Shape;109;p3"/>
          <p:cNvSpPr txBox="1">
            <a:spLocks noGrp="1"/>
          </p:cNvSpPr>
          <p:nvPr>
            <p:ph type="body" idx="1"/>
          </p:nvPr>
        </p:nvSpPr>
        <p:spPr>
          <a:xfrm>
            <a:off x="1257301" y="1825624"/>
            <a:ext cx="4345214" cy="4351338"/>
          </a:xfrm>
          <a:prstGeom prst="rect">
            <a:avLst/>
          </a:prstGeom>
          <a:noFill/>
          <a:ln>
            <a:noFill/>
          </a:ln>
        </p:spPr>
        <p:txBody>
          <a:bodyPr spcFirstLastPara="1" wrap="square" lIns="91425" tIns="45700" rIns="91425" bIns="45700" anchor="t" anchorCtr="0">
            <a:normAutofit/>
          </a:bodyPr>
          <a:lstStyle/>
          <a:p>
            <a:pPr marL="383540" lvl="0" indent="-383540" algn="l" rtl="0">
              <a:lnSpc>
                <a:spcPct val="90000"/>
              </a:lnSpc>
              <a:spcBef>
                <a:spcPts val="0"/>
              </a:spcBef>
              <a:spcAft>
                <a:spcPts val="0"/>
              </a:spcAft>
              <a:buClr>
                <a:schemeClr val="dk1"/>
              </a:buClr>
              <a:buSzPts val="2100"/>
              <a:buFont typeface="Arial"/>
              <a:buChar char="•"/>
            </a:pPr>
            <a:r>
              <a:rPr lang="en-US" sz="2100">
                <a:latin typeface="Arial"/>
                <a:ea typeface="Arial"/>
                <a:cs typeface="Arial"/>
                <a:sym typeface="Arial"/>
              </a:rPr>
              <a:t>Extremely thin blanket of air extending about 300 miles from Earth’s surface to edge of space</a:t>
            </a:r>
            <a:endParaRPr/>
          </a:p>
          <a:p>
            <a:pPr marL="383540" lvl="0" indent="-383540" algn="l" rtl="0">
              <a:lnSpc>
                <a:spcPct val="90000"/>
              </a:lnSpc>
              <a:spcBef>
                <a:spcPts val="1200"/>
              </a:spcBef>
              <a:spcAft>
                <a:spcPts val="0"/>
              </a:spcAft>
              <a:buClr>
                <a:schemeClr val="dk1"/>
              </a:buClr>
              <a:buSzPts val="2100"/>
              <a:buFont typeface="Arial"/>
              <a:buChar char="•"/>
            </a:pPr>
            <a:r>
              <a:rPr lang="en-US" sz="2100">
                <a:latin typeface="Arial"/>
                <a:ea typeface="Arial"/>
                <a:cs typeface="Arial"/>
                <a:sym typeface="Arial"/>
              </a:rPr>
              <a:t>Protection from the blasts of radiation emanating from the Sun</a:t>
            </a:r>
            <a:endParaRPr/>
          </a:p>
          <a:p>
            <a:pPr marL="383540" lvl="0" indent="-383540" algn="l" rtl="0">
              <a:lnSpc>
                <a:spcPct val="90000"/>
              </a:lnSpc>
              <a:spcBef>
                <a:spcPts val="1200"/>
              </a:spcBef>
              <a:spcAft>
                <a:spcPts val="0"/>
              </a:spcAft>
              <a:buClr>
                <a:schemeClr val="dk1"/>
              </a:buClr>
              <a:buSzPts val="2100"/>
              <a:buFont typeface="Arial"/>
              <a:buChar char="•"/>
            </a:pPr>
            <a:r>
              <a:rPr lang="en-US" sz="2100">
                <a:latin typeface="Arial"/>
                <a:ea typeface="Arial"/>
                <a:cs typeface="Arial"/>
                <a:sym typeface="Arial"/>
              </a:rPr>
              <a:t>Composed of gases such as nitrogen, oxygen, argon, etc. </a:t>
            </a:r>
            <a:endParaRPr/>
          </a:p>
          <a:p>
            <a:pPr marL="228600" lvl="0" indent="-50800" algn="l" rtl="0">
              <a:lnSpc>
                <a:spcPct val="110000"/>
              </a:lnSpc>
              <a:spcBef>
                <a:spcPts val="1200"/>
              </a:spcBef>
              <a:spcAft>
                <a:spcPts val="0"/>
              </a:spcAft>
              <a:buClr>
                <a:schemeClr val="dk1"/>
              </a:buClr>
              <a:buSzPts val="2800"/>
              <a:buNone/>
            </a:pPr>
            <a:endParaRPr>
              <a:latin typeface="Arial"/>
              <a:ea typeface="Arial"/>
              <a:cs typeface="Arial"/>
              <a:sym typeface="Arial"/>
            </a:endParaRPr>
          </a:p>
        </p:txBody>
      </p:sp>
      <p:pic>
        <p:nvPicPr>
          <p:cNvPr id="110" name="Google Shape;110;p3" descr="Photo taken from an spacecraft above 200 miles above the Earth. https://www.grc.nasa.gov/WWW/K-12/airplane/atmosphere.html" title="Image shows thin layer of atmosphere hugging Earth surface">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560212" y="1825624"/>
            <a:ext cx="3242824" cy="2432118"/>
          </a:xfrm>
          <a:prstGeom prst="rect">
            <a:avLst/>
          </a:prstGeom>
          <a:noFill/>
          <a:ln>
            <a:noFill/>
          </a:ln>
        </p:spPr>
      </p:pic>
      <p:sp>
        <p:nvSpPr>
          <p:cNvPr id="111" name="Google Shape;111;p3"/>
          <p:cNvSpPr txBox="1"/>
          <p:nvPr/>
        </p:nvSpPr>
        <p:spPr>
          <a:xfrm>
            <a:off x="6795181" y="4359342"/>
            <a:ext cx="267062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Image: NASA Goddard</a:t>
            </a:r>
            <a:endParaRPr/>
          </a:p>
        </p:txBody>
      </p:sp>
      <p:sp>
        <p:nvSpPr>
          <p:cNvPr id="112" name="Google Shape;112;p3" descr="http://www.globe.gov/do-globe/globe-teachers-guide/atmosphere">
            <a:hlinkClick r:id="rId7"/>
          </p:cNvPr>
          <p:cNvSpPr txBox="1"/>
          <p:nvPr/>
        </p:nvSpPr>
        <p:spPr>
          <a:xfrm>
            <a:off x="1872343" y="5976907"/>
            <a:ext cx="661281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1">
                <a:solidFill>
                  <a:srgbClr val="1E4E79"/>
                </a:solidFill>
                <a:latin typeface="Calibri"/>
                <a:ea typeface="Calibri"/>
                <a:cs typeface="Calibri"/>
                <a:sym typeface="Calibri"/>
              </a:rPr>
              <a:t>Link to the GLOBE Teacher’s Guide Atmosphere Protocols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406" name="Google Shape;406;p30"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407" name="Google Shape;407;p30" descr="Menu: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914400"/>
            <a:ext cx="1145155" cy="6074908"/>
          </a:xfrm>
          <a:prstGeom prst="rect">
            <a:avLst/>
          </a:prstGeom>
          <a:noFill/>
          <a:ln>
            <a:noFill/>
          </a:ln>
        </p:spPr>
      </p:pic>
      <p:sp>
        <p:nvSpPr>
          <p:cNvPr id="408" name="Google Shape;408;p30"/>
          <p:cNvSpPr txBox="1">
            <a:spLocks noGrp="1"/>
          </p:cNvSpPr>
          <p:nvPr>
            <p:ph type="title"/>
          </p:nvPr>
        </p:nvSpPr>
        <p:spPr>
          <a:xfrm>
            <a:off x="1145154" y="841287"/>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sz="2000" b="1" dirty="0">
                <a:latin typeface="Calibri"/>
                <a:ea typeface="Calibri"/>
                <a:cs typeface="Calibri"/>
                <a:sym typeface="Calibri"/>
              </a:rPr>
              <a:t>Please provide us with feedback about this module. This is a community project and we welcome your comments, suggestions and edits! </a:t>
            </a:r>
            <a:br>
              <a:rPr lang="en-US" sz="2000" b="1" dirty="0">
                <a:latin typeface="Calibri"/>
                <a:ea typeface="Calibri"/>
                <a:cs typeface="Calibri"/>
                <a:sym typeface="Calibri"/>
              </a:rPr>
            </a:br>
            <a:br>
              <a:rPr lang="en-US" sz="2000" b="1" dirty="0">
                <a:latin typeface="Calibri"/>
                <a:ea typeface="Calibri"/>
                <a:cs typeface="Calibri"/>
                <a:sym typeface="Calibri"/>
              </a:rPr>
            </a:br>
            <a:r>
              <a:rPr lang="en-US" sz="2000" b="1" dirty="0">
                <a:latin typeface="Calibri"/>
                <a:ea typeface="Calibri"/>
                <a:cs typeface="Calibri"/>
                <a:sym typeface="Calibri"/>
              </a:rPr>
              <a:t>Questions? Contact </a:t>
            </a:r>
            <a:r>
              <a:rPr lang="en-US" sz="2000" b="1" u="sng" dirty="0">
                <a:solidFill>
                  <a:schemeClr val="hlink"/>
                </a:solidFill>
                <a:hlinkClick r:id="rId5"/>
              </a:rPr>
              <a:t>help@nasaglobe.org</a:t>
            </a:r>
            <a:endParaRPr sz="2000" b="1" dirty="0">
              <a:latin typeface="Calibri"/>
              <a:ea typeface="Calibri"/>
              <a:cs typeface="Calibri"/>
              <a:sym typeface="Calibri"/>
            </a:endParaRPr>
          </a:p>
        </p:txBody>
      </p:sp>
      <p:sp>
        <p:nvSpPr>
          <p:cNvPr id="409" name="Google Shape;409;p30"/>
          <p:cNvSpPr txBox="1">
            <a:spLocks noGrp="1"/>
          </p:cNvSpPr>
          <p:nvPr>
            <p:ph type="body" idx="1"/>
          </p:nvPr>
        </p:nvSpPr>
        <p:spPr>
          <a:xfrm>
            <a:off x="1201227" y="2093736"/>
            <a:ext cx="7596414"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None/>
            </a:pPr>
            <a:r>
              <a:rPr lang="en-US" sz="2400" b="1" dirty="0"/>
              <a:t>Credits: </a:t>
            </a:r>
            <a:endParaRPr dirty="0"/>
          </a:p>
          <a:p>
            <a:pPr marL="228600" lvl="0" indent="-228600" algn="l" rtl="0">
              <a:lnSpc>
                <a:spcPct val="90000"/>
              </a:lnSpc>
              <a:spcBef>
                <a:spcPts val="1000"/>
              </a:spcBef>
              <a:spcAft>
                <a:spcPts val="0"/>
              </a:spcAft>
              <a:buClr>
                <a:schemeClr val="dk1"/>
              </a:buClr>
              <a:buSzPts val="1400"/>
              <a:buNone/>
            </a:pPr>
            <a:r>
              <a:rPr lang="en-US" sz="1400" b="1" dirty="0"/>
              <a:t>Power point Developers:</a:t>
            </a:r>
            <a:r>
              <a:rPr lang="en-US" sz="1400" dirty="0"/>
              <a:t>	</a:t>
            </a:r>
            <a:endParaRPr dirty="0"/>
          </a:p>
          <a:p>
            <a:pPr marL="228600" lvl="0" indent="-228600" algn="l" rtl="0">
              <a:lnSpc>
                <a:spcPct val="90000"/>
              </a:lnSpc>
              <a:spcBef>
                <a:spcPts val="1000"/>
              </a:spcBef>
              <a:spcAft>
                <a:spcPts val="0"/>
              </a:spcAft>
              <a:buClr>
                <a:schemeClr val="dk1"/>
              </a:buClr>
              <a:buSzPts val="1400"/>
              <a:buNone/>
            </a:pPr>
            <a:r>
              <a:rPr lang="en-US" sz="1400" dirty="0"/>
              <a:t>Kevin Czajkowski</a:t>
            </a:r>
            <a:endParaRPr dirty="0"/>
          </a:p>
          <a:p>
            <a:pPr marL="228600" lvl="0" indent="-228600" algn="l" rtl="0">
              <a:lnSpc>
                <a:spcPct val="90000"/>
              </a:lnSpc>
              <a:spcBef>
                <a:spcPts val="1000"/>
              </a:spcBef>
              <a:spcAft>
                <a:spcPts val="0"/>
              </a:spcAft>
              <a:buClr>
                <a:schemeClr val="dk1"/>
              </a:buClr>
              <a:buSzPts val="1400"/>
              <a:buNone/>
            </a:pPr>
            <a:r>
              <a:rPr lang="en-US" sz="1400" dirty="0"/>
              <a:t>Janet Struble</a:t>
            </a:r>
            <a:endParaRPr dirty="0"/>
          </a:p>
          <a:p>
            <a:pPr marL="228600" lvl="0" indent="-228600" algn="l" rtl="0">
              <a:lnSpc>
                <a:spcPct val="90000"/>
              </a:lnSpc>
              <a:spcBef>
                <a:spcPts val="1000"/>
              </a:spcBef>
              <a:spcAft>
                <a:spcPts val="0"/>
              </a:spcAft>
              <a:buClr>
                <a:schemeClr val="dk1"/>
              </a:buClr>
              <a:buSzPts val="1400"/>
              <a:buNone/>
            </a:pPr>
            <a:r>
              <a:rPr lang="en-US" sz="1400" dirty="0"/>
              <a:t>Mikell Lynne Hedley</a:t>
            </a:r>
            <a:endParaRPr dirty="0"/>
          </a:p>
          <a:p>
            <a:pPr marL="228600" lvl="0" indent="-228600" algn="l" rtl="0">
              <a:lnSpc>
                <a:spcPct val="90000"/>
              </a:lnSpc>
              <a:spcBef>
                <a:spcPts val="1000"/>
              </a:spcBef>
              <a:spcAft>
                <a:spcPts val="0"/>
              </a:spcAft>
              <a:buClr>
                <a:schemeClr val="dk1"/>
              </a:buClr>
              <a:buSzPts val="1400"/>
              <a:buNone/>
            </a:pPr>
            <a:r>
              <a:rPr lang="en-US" sz="1400" dirty="0"/>
              <a:t>Sara Mierzwiak </a:t>
            </a:r>
            <a:endParaRPr dirty="0"/>
          </a:p>
          <a:p>
            <a:pPr marL="228600" lvl="0" indent="-228600" algn="l" rtl="0">
              <a:lnSpc>
                <a:spcPct val="90000"/>
              </a:lnSpc>
              <a:spcBef>
                <a:spcPts val="1000"/>
              </a:spcBef>
              <a:spcAft>
                <a:spcPts val="0"/>
              </a:spcAft>
              <a:buClr>
                <a:schemeClr val="dk1"/>
              </a:buClr>
              <a:buSzPts val="1400"/>
              <a:buNone/>
            </a:pPr>
            <a:r>
              <a:rPr lang="en-US" sz="1400" b="1" dirty="0"/>
              <a:t>Photos unless otherwise identified</a:t>
            </a:r>
            <a:r>
              <a:rPr lang="en-US" sz="1400" dirty="0"/>
              <a:t>: </a:t>
            </a:r>
            <a:endParaRPr dirty="0"/>
          </a:p>
          <a:p>
            <a:pPr marL="228600" lvl="0" indent="-228600" algn="l" rtl="0">
              <a:lnSpc>
                <a:spcPct val="90000"/>
              </a:lnSpc>
              <a:spcBef>
                <a:spcPts val="1000"/>
              </a:spcBef>
              <a:spcAft>
                <a:spcPts val="0"/>
              </a:spcAft>
              <a:buClr>
                <a:schemeClr val="dk1"/>
              </a:buClr>
              <a:buSzPts val="1400"/>
              <a:buNone/>
            </a:pPr>
            <a:r>
              <a:rPr lang="en-US" sz="1400" dirty="0"/>
              <a:t>Kevin Czajkowski</a:t>
            </a:r>
            <a:endParaRPr sz="1400" dirty="0"/>
          </a:p>
          <a:p>
            <a:pPr marL="228600" lvl="0" indent="-228600" algn="l" rtl="0">
              <a:lnSpc>
                <a:spcPct val="90000"/>
              </a:lnSpc>
              <a:spcBef>
                <a:spcPts val="1000"/>
              </a:spcBef>
              <a:spcAft>
                <a:spcPts val="0"/>
              </a:spcAft>
              <a:buClr>
                <a:schemeClr val="dk1"/>
              </a:buClr>
              <a:buSzPts val="1400"/>
              <a:buNone/>
            </a:pPr>
            <a:r>
              <a:rPr lang="en-US" sz="1400" b="1" dirty="0"/>
              <a:t>Modified by GLOBE Implementation Office – Science, Training, Education and Public Engagement</a:t>
            </a:r>
            <a:endParaRPr sz="1400" b="1" dirty="0"/>
          </a:p>
          <a:p>
            <a:pPr marL="228600" lvl="0" indent="-228600" algn="l" rtl="0">
              <a:lnSpc>
                <a:spcPct val="90000"/>
              </a:lnSpc>
              <a:spcBef>
                <a:spcPts val="1000"/>
              </a:spcBef>
              <a:spcAft>
                <a:spcPts val="0"/>
              </a:spcAft>
              <a:buClr>
                <a:srgbClr val="000000"/>
              </a:buClr>
              <a:buSzPts val="1400"/>
              <a:buNone/>
            </a:pPr>
            <a:r>
              <a:rPr lang="en-US" sz="1400" b="1" i="1" dirty="0">
                <a:solidFill>
                  <a:srgbClr val="000000"/>
                </a:solidFill>
              </a:rPr>
              <a:t>Version  11/12/25. If you edit and modify this slide set for use for educational purposes,  please note “modified by (and your name and date) “  on this page. Thank you.</a:t>
            </a:r>
            <a:endParaRPr sz="1400" b="1" dirty="0"/>
          </a:p>
          <a:p>
            <a:pPr marL="228600" lvl="0" indent="-228600" algn="l" rtl="0">
              <a:lnSpc>
                <a:spcPct val="90000"/>
              </a:lnSpc>
              <a:spcBef>
                <a:spcPts val="1000"/>
              </a:spcBef>
              <a:spcAft>
                <a:spcPts val="0"/>
              </a:spcAft>
              <a:buClr>
                <a:schemeClr val="dk1"/>
              </a:buClr>
              <a:buSzPts val="1800"/>
              <a:buNone/>
            </a:pPr>
            <a:r>
              <a:rPr lang="en-US" sz="1800" dirty="0"/>
              <a:t>Funding Provided by NASA</a:t>
            </a:r>
            <a:endParaRPr dirty="0"/>
          </a:p>
        </p:txBody>
      </p:sp>
      <p:pic>
        <p:nvPicPr>
          <p:cNvPr id="410" name="Google Shape;410;p30" descr="Crest, University of Toledo"/>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879872" y="5918484"/>
            <a:ext cx="746760" cy="802992"/>
          </a:xfrm>
          <a:prstGeom prst="rect">
            <a:avLst/>
          </a:prstGeom>
          <a:noFill/>
          <a:ln>
            <a:noFill/>
          </a:ln>
        </p:spPr>
      </p:pic>
      <p:pic>
        <p:nvPicPr>
          <p:cNvPr id="411" name="Google Shape;411;p30" descr="NASA Logo"/>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920817" y="5957442"/>
            <a:ext cx="574177" cy="474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19" name="Google Shape;119;p4"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120" name="Google Shape;120;p4" descr="Menu: What is Air Temperatur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914400"/>
            <a:ext cx="1163488" cy="5943600"/>
          </a:xfrm>
          <a:prstGeom prst="rect">
            <a:avLst/>
          </a:prstGeom>
          <a:noFill/>
          <a:ln>
            <a:noFill/>
          </a:ln>
        </p:spPr>
      </p:pic>
      <p:sp>
        <p:nvSpPr>
          <p:cNvPr id="121" name="Google Shape;121;p4"/>
          <p:cNvSpPr txBox="1">
            <a:spLocks noGrp="1"/>
          </p:cNvSpPr>
          <p:nvPr>
            <p:ph type="title"/>
          </p:nvPr>
        </p:nvSpPr>
        <p:spPr>
          <a:xfrm>
            <a:off x="1579109" y="707231"/>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Air Temperature</a:t>
            </a:r>
            <a:endParaRPr sz="3200"/>
          </a:p>
        </p:txBody>
      </p:sp>
      <p:sp>
        <p:nvSpPr>
          <p:cNvPr id="122" name="Google Shape;122;p4"/>
          <p:cNvSpPr txBox="1">
            <a:spLocks noGrp="1"/>
          </p:cNvSpPr>
          <p:nvPr>
            <p:ph type="body" idx="1"/>
          </p:nvPr>
        </p:nvSpPr>
        <p:spPr>
          <a:xfrm>
            <a:off x="1257301" y="1825624"/>
            <a:ext cx="4345214" cy="4351338"/>
          </a:xfrm>
          <a:prstGeom prst="rect">
            <a:avLst/>
          </a:prstGeom>
          <a:noFill/>
          <a:ln>
            <a:noFill/>
          </a:ln>
        </p:spPr>
        <p:txBody>
          <a:bodyPr spcFirstLastPara="1" wrap="square" lIns="91425" tIns="45700" rIns="91425" bIns="45700" anchor="t" anchorCtr="0">
            <a:normAutofit/>
          </a:bodyPr>
          <a:lstStyle/>
          <a:p>
            <a:pPr marL="274320" lvl="0" indent="-274320" algn="l" rtl="0">
              <a:lnSpc>
                <a:spcPct val="100000"/>
              </a:lnSpc>
              <a:spcBef>
                <a:spcPts val="0"/>
              </a:spcBef>
              <a:spcAft>
                <a:spcPts val="0"/>
              </a:spcAft>
              <a:buClr>
                <a:schemeClr val="dk1"/>
              </a:buClr>
              <a:buSzPts val="2400"/>
              <a:buFont typeface="Arial"/>
              <a:buChar char="•"/>
            </a:pPr>
            <a:r>
              <a:rPr lang="en-US" sz="2400">
                <a:latin typeface="Arial"/>
                <a:ea typeface="Arial"/>
                <a:cs typeface="Arial"/>
                <a:sym typeface="Arial"/>
              </a:rPr>
              <a:t>Measures the heat in the air</a:t>
            </a:r>
            <a:endParaRPr/>
          </a:p>
          <a:p>
            <a:pPr marL="274320" lvl="0" indent="-274320" algn="l" rtl="0">
              <a:lnSpc>
                <a:spcPct val="100000"/>
              </a:lnSpc>
              <a:spcBef>
                <a:spcPts val="0"/>
              </a:spcBef>
              <a:spcAft>
                <a:spcPts val="0"/>
              </a:spcAft>
              <a:buClr>
                <a:schemeClr val="dk1"/>
              </a:buClr>
              <a:buSzPts val="2400"/>
              <a:buFont typeface="Arial"/>
              <a:buChar char="•"/>
            </a:pPr>
            <a:r>
              <a:rPr lang="en-US" sz="2400">
                <a:latin typeface="Arial"/>
                <a:ea typeface="Arial"/>
                <a:cs typeface="Arial"/>
                <a:sym typeface="Arial"/>
              </a:rPr>
              <a:t>Varies: warmest at the surface and decreases with height</a:t>
            </a:r>
            <a:endParaRPr/>
          </a:p>
          <a:p>
            <a:pPr marL="274320" lvl="0" indent="-274320" algn="l" rtl="0">
              <a:lnSpc>
                <a:spcPct val="100000"/>
              </a:lnSpc>
              <a:spcBef>
                <a:spcPts val="0"/>
              </a:spcBef>
              <a:spcAft>
                <a:spcPts val="0"/>
              </a:spcAft>
              <a:buClr>
                <a:schemeClr val="dk1"/>
              </a:buClr>
              <a:buSzPts val="2400"/>
              <a:buFont typeface="Arial"/>
              <a:buChar char="•"/>
            </a:pPr>
            <a:r>
              <a:rPr lang="en-US" sz="2400">
                <a:latin typeface="Arial"/>
                <a:ea typeface="Arial"/>
                <a:cs typeface="Arial"/>
                <a:sym typeface="Arial"/>
              </a:rPr>
              <a:t>Impacts the types of plants and animals that live in a certain location</a:t>
            </a:r>
            <a:endParaRPr/>
          </a:p>
          <a:p>
            <a:pPr marL="274320" lvl="0" indent="-274320" algn="l" rtl="0">
              <a:lnSpc>
                <a:spcPct val="100000"/>
              </a:lnSpc>
              <a:spcBef>
                <a:spcPts val="0"/>
              </a:spcBef>
              <a:spcAft>
                <a:spcPts val="0"/>
              </a:spcAft>
              <a:buClr>
                <a:schemeClr val="dk1"/>
              </a:buClr>
              <a:buSzPts val="2400"/>
              <a:buFont typeface="Arial"/>
              <a:buChar char="•"/>
            </a:pPr>
            <a:r>
              <a:rPr lang="en-US" sz="2400">
                <a:latin typeface="Arial"/>
                <a:ea typeface="Arial"/>
                <a:cs typeface="Arial"/>
                <a:sym typeface="Arial"/>
              </a:rPr>
              <a:t>Impacts soil formation</a:t>
            </a:r>
            <a:endParaRPr/>
          </a:p>
          <a:p>
            <a:pPr marL="228600" lvl="0" indent="-50800" algn="l" rtl="0">
              <a:lnSpc>
                <a:spcPct val="110000"/>
              </a:lnSpc>
              <a:spcBef>
                <a:spcPts val="0"/>
              </a:spcBef>
              <a:spcAft>
                <a:spcPts val="0"/>
              </a:spcAft>
              <a:buClr>
                <a:schemeClr val="dk1"/>
              </a:buClr>
              <a:buSzPts val="2800"/>
              <a:buNone/>
            </a:pPr>
            <a:endParaRPr>
              <a:latin typeface="Arial"/>
              <a:ea typeface="Arial"/>
              <a:cs typeface="Arial"/>
              <a:sym typeface="Arial"/>
            </a:endParaRPr>
          </a:p>
        </p:txBody>
      </p:sp>
      <p:sp>
        <p:nvSpPr>
          <p:cNvPr id="123" name="Google Shape;123;p4" descr="Atmosphere Protocols: Aerosols, Air Temperature (hyperlinked), Albedo, Barometric Pressure, Precipitation, Relative Humidity, Surface Ozone, Surface Temperature, Water Vapor, Wind"/>
          <p:cNvSpPr txBox="1"/>
          <p:nvPr/>
        </p:nvSpPr>
        <p:spPr>
          <a:xfrm>
            <a:off x="5924323" y="1457892"/>
            <a:ext cx="2841172" cy="4262705"/>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1E4E79"/>
                </a:solidFill>
                <a:latin typeface="Arial"/>
                <a:ea typeface="Arial"/>
                <a:cs typeface="Arial"/>
                <a:sym typeface="Arial"/>
              </a:rPr>
              <a:t>Aerosols</a:t>
            </a:r>
            <a:endParaRPr/>
          </a:p>
          <a:p>
            <a:pPr marL="0" marR="0" lvl="0" indent="0" algn="ctr" rtl="0">
              <a:spcBef>
                <a:spcPts val="600"/>
              </a:spcBef>
              <a:spcAft>
                <a:spcPts val="0"/>
              </a:spcAft>
              <a:buNone/>
            </a:pPr>
            <a:r>
              <a:rPr lang="en-US" sz="1800" b="1" i="1" u="sng">
                <a:solidFill>
                  <a:srgbClr val="1E4E79"/>
                </a:solidFill>
                <a:latin typeface="Arial"/>
                <a:ea typeface="Arial"/>
                <a:cs typeface="Arial"/>
                <a:sym typeface="Arial"/>
                <a:hlinkClick r:id="rId5">
                  <a:extLst>
                    <a:ext uri="{A12FA001-AC4F-418D-AE19-62706E023703}">
                      <ahyp:hlinkClr xmlns:ahyp="http://schemas.microsoft.com/office/drawing/2018/hyperlinkcolor" val="tx"/>
                    </a:ext>
                  </a:extLst>
                </a:hlinkClick>
              </a:rPr>
              <a:t>Air Temperature</a:t>
            </a:r>
            <a:endParaRPr sz="1800" b="1" i="1">
              <a:solidFill>
                <a:srgbClr val="1E4E79"/>
              </a:solidFill>
              <a:latin typeface="Arial"/>
              <a:ea typeface="Arial"/>
              <a:cs typeface="Arial"/>
              <a:sym typeface="Arial"/>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Albedo</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Barometric Pressure</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Clouds</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Precipitation</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Relative Humidity</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Surface Ozone</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Surface Temperature</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Water Vapor</a:t>
            </a:r>
            <a:endParaRPr/>
          </a:p>
          <a:p>
            <a:pPr marL="0" marR="0" lvl="0" indent="0" algn="ctr" rtl="0">
              <a:spcBef>
                <a:spcPts val="600"/>
              </a:spcBef>
              <a:spcAft>
                <a:spcPts val="0"/>
              </a:spcAft>
              <a:buNone/>
            </a:pPr>
            <a:r>
              <a:rPr lang="en-US" sz="1800" b="1">
                <a:solidFill>
                  <a:srgbClr val="1E4E79"/>
                </a:solidFill>
                <a:latin typeface="Arial"/>
                <a:ea typeface="Arial"/>
                <a:cs typeface="Arial"/>
                <a:sym typeface="Arial"/>
              </a:rPr>
              <a:t>Wind</a:t>
            </a:r>
            <a:endParaRPr/>
          </a:p>
          <a:p>
            <a:pPr marL="0" marR="0" lvl="0" indent="0" algn="l" rtl="0">
              <a:spcBef>
                <a:spcPts val="600"/>
              </a:spcBef>
              <a:spcAft>
                <a:spcPts val="0"/>
              </a:spcAft>
              <a:buNone/>
            </a:pPr>
            <a:endParaRPr sz="1800">
              <a:solidFill>
                <a:schemeClr val="dk1"/>
              </a:solidFill>
              <a:latin typeface="Calibri"/>
              <a:ea typeface="Calibri"/>
              <a:cs typeface="Calibri"/>
              <a:sym typeface="Calibri"/>
            </a:endParaRPr>
          </a:p>
        </p:txBody>
      </p:sp>
      <p:sp>
        <p:nvSpPr>
          <p:cNvPr id="124" name="Google Shape;124;p4" title="Air temperature is circled"/>
          <p:cNvSpPr/>
          <p:nvPr/>
        </p:nvSpPr>
        <p:spPr>
          <a:xfrm>
            <a:off x="6226629" y="1825624"/>
            <a:ext cx="2133600" cy="411856"/>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30" name="Google Shape;130;p5"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131" name="Google Shape;131;p5" descr="menu: Why Collect Air Temperature?"/>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914400"/>
            <a:ext cx="1163486" cy="5943600"/>
          </a:xfrm>
          <a:prstGeom prst="rect">
            <a:avLst/>
          </a:prstGeom>
          <a:noFill/>
          <a:ln>
            <a:noFill/>
          </a:ln>
        </p:spPr>
      </p:pic>
      <p:sp>
        <p:nvSpPr>
          <p:cNvPr id="132" name="Google Shape;132;p5"/>
          <p:cNvSpPr txBox="1">
            <a:spLocks noGrp="1"/>
          </p:cNvSpPr>
          <p:nvPr>
            <p:ph type="title"/>
          </p:nvPr>
        </p:nvSpPr>
        <p:spPr>
          <a:xfrm>
            <a:off x="1163486" y="91440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Recording air temperatures is important for many reasons:</a:t>
            </a:r>
            <a:endParaRPr sz="3200"/>
          </a:p>
        </p:txBody>
      </p:sp>
      <p:sp>
        <p:nvSpPr>
          <p:cNvPr id="133" name="Google Shape;133;p5"/>
          <p:cNvSpPr txBox="1"/>
          <p:nvPr/>
        </p:nvSpPr>
        <p:spPr>
          <a:xfrm>
            <a:off x="1643639" y="2084108"/>
            <a:ext cx="6926393" cy="4078340"/>
          </a:xfrm>
          <a:prstGeom prst="rect">
            <a:avLst/>
          </a:prstGeom>
          <a:noFill/>
          <a:ln>
            <a:noFill/>
          </a:ln>
        </p:spPr>
        <p:txBody>
          <a:bodyPr spcFirstLastPara="1" wrap="square" lIns="91425" tIns="45700" rIns="91425" bIns="45700" anchor="t" anchorCtr="0">
            <a:normAutofit/>
          </a:bodyPr>
          <a:lstStyle/>
          <a:p>
            <a:pPr marL="285750" marR="0" lvl="0" indent="-285750" algn="l" rtl="0">
              <a:lnSpc>
                <a:spcPct val="90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To observe patterns in temperature change</a:t>
            </a:r>
            <a:endParaRPr/>
          </a:p>
          <a:p>
            <a:pPr marL="285750" marR="0" lvl="0" indent="-285750" algn="l" rtl="0">
              <a:lnSpc>
                <a:spcPct val="90000"/>
              </a:lnSpc>
              <a:spcBef>
                <a:spcPts val="1200"/>
              </a:spcBef>
              <a:spcAft>
                <a:spcPts val="0"/>
              </a:spcAft>
              <a:buClr>
                <a:schemeClr val="dk1"/>
              </a:buClr>
              <a:buSzPts val="2400"/>
              <a:buFont typeface="Arial"/>
              <a:buChar char="•"/>
            </a:pPr>
            <a:r>
              <a:rPr lang="en-US" sz="2400">
                <a:solidFill>
                  <a:schemeClr val="dk1"/>
                </a:solidFill>
                <a:latin typeface="Arial"/>
                <a:ea typeface="Arial"/>
                <a:cs typeface="Arial"/>
                <a:sym typeface="Arial"/>
              </a:rPr>
              <a:t>To understand seasonal changes in Earth’s  air temperatures</a:t>
            </a:r>
            <a:endParaRPr/>
          </a:p>
          <a:p>
            <a:pPr marL="285750" marR="0" lvl="0" indent="-285750" algn="l" rtl="0">
              <a:lnSpc>
                <a:spcPct val="90000"/>
              </a:lnSpc>
              <a:spcBef>
                <a:spcPts val="1200"/>
              </a:spcBef>
              <a:spcAft>
                <a:spcPts val="0"/>
              </a:spcAft>
              <a:buClr>
                <a:schemeClr val="dk1"/>
              </a:buClr>
              <a:buSzPts val="2400"/>
              <a:buFont typeface="Arial"/>
              <a:buChar char="•"/>
            </a:pPr>
            <a:r>
              <a:rPr lang="en-US" sz="2400">
                <a:solidFill>
                  <a:schemeClr val="dk1"/>
                </a:solidFill>
                <a:latin typeface="Arial"/>
                <a:ea typeface="Arial"/>
                <a:cs typeface="Arial"/>
                <a:sym typeface="Arial"/>
              </a:rPr>
              <a:t>To compare temperature changes from year to year</a:t>
            </a:r>
            <a:endParaRPr sz="2400">
              <a:solidFill>
                <a:schemeClr val="dk1"/>
              </a:solidFill>
              <a:latin typeface="Arial"/>
              <a:ea typeface="Arial"/>
              <a:cs typeface="Arial"/>
              <a:sym typeface="Arial"/>
            </a:endParaRPr>
          </a:p>
          <a:p>
            <a:pPr marL="285750" marR="0" lvl="0" indent="-285750" algn="l" rtl="0">
              <a:lnSpc>
                <a:spcPct val="90000"/>
              </a:lnSpc>
              <a:spcBef>
                <a:spcPts val="1200"/>
              </a:spcBef>
              <a:spcAft>
                <a:spcPts val="0"/>
              </a:spcAft>
              <a:buClr>
                <a:schemeClr val="dk1"/>
              </a:buClr>
              <a:buSzPts val="2400"/>
              <a:buFont typeface="Arial"/>
              <a:buChar char="•"/>
            </a:pPr>
            <a:r>
              <a:rPr lang="en-US" sz="2400">
                <a:solidFill>
                  <a:schemeClr val="dk1"/>
                </a:solidFill>
                <a:latin typeface="Arial"/>
                <a:ea typeface="Arial"/>
                <a:cs typeface="Arial"/>
                <a:sym typeface="Arial"/>
              </a:rPr>
              <a:t>To provide climate change models data to predict future conditions</a:t>
            </a:r>
            <a:endParaRPr/>
          </a:p>
          <a:p>
            <a:pPr marL="285750" marR="0" lvl="0" indent="-285750" algn="l" rtl="0">
              <a:lnSpc>
                <a:spcPct val="90000"/>
              </a:lnSpc>
              <a:spcBef>
                <a:spcPts val="1200"/>
              </a:spcBef>
              <a:spcAft>
                <a:spcPts val="0"/>
              </a:spcAft>
              <a:buClr>
                <a:schemeClr val="dk1"/>
              </a:buClr>
              <a:buSzPts val="2400"/>
              <a:buFont typeface="Arial"/>
              <a:buChar char="•"/>
            </a:pPr>
            <a:r>
              <a:rPr lang="en-US" sz="2400">
                <a:solidFill>
                  <a:schemeClr val="dk1"/>
                </a:solidFill>
                <a:latin typeface="Arial"/>
                <a:ea typeface="Arial"/>
                <a:cs typeface="Arial"/>
                <a:sym typeface="Arial"/>
              </a:rPr>
              <a:t>To better understand Earth’s weather and changing climate over time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40" name="Google Shape;140;p6"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141" name="Google Shape;141;p6" descr="Menu: Why collect temperature Data?"/>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0" y="914400"/>
            <a:ext cx="1163486" cy="5943600"/>
          </a:xfrm>
          <a:prstGeom prst="rect">
            <a:avLst/>
          </a:prstGeom>
          <a:noFill/>
          <a:ln>
            <a:noFill/>
          </a:ln>
        </p:spPr>
      </p:pic>
      <p:sp>
        <p:nvSpPr>
          <p:cNvPr id="142" name="Google Shape;142;p6"/>
          <p:cNvSpPr txBox="1">
            <a:spLocks noGrp="1"/>
          </p:cNvSpPr>
          <p:nvPr>
            <p:ph type="title"/>
          </p:nvPr>
        </p:nvSpPr>
        <p:spPr>
          <a:xfrm>
            <a:off x="1257300" y="65314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a:latin typeface="Arial"/>
                <a:ea typeface="Arial"/>
                <a:cs typeface="Arial"/>
                <a:sym typeface="Arial"/>
              </a:rPr>
              <a:t>Measuring Earth’s Temperature</a:t>
            </a:r>
            <a:endParaRPr sz="3200"/>
          </a:p>
        </p:txBody>
      </p:sp>
      <p:sp>
        <p:nvSpPr>
          <p:cNvPr id="143" name="Google Shape;143;p6"/>
          <p:cNvSpPr txBox="1"/>
          <p:nvPr/>
        </p:nvSpPr>
        <p:spPr>
          <a:xfrm>
            <a:off x="1603948" y="1813810"/>
            <a:ext cx="3972393" cy="4363153"/>
          </a:xfrm>
          <a:prstGeom prst="rect">
            <a:avLst/>
          </a:prstGeom>
          <a:noFill/>
          <a:ln>
            <a:noFill/>
          </a:ln>
        </p:spPr>
        <p:txBody>
          <a:bodyPr spcFirstLastPara="1" wrap="square" lIns="91425" tIns="45700" rIns="91425" bIns="45700" anchor="t" anchorCtr="0">
            <a:normAutofit fontScale="92500" lnSpcReduction="10000"/>
          </a:bodyPr>
          <a:lstStyle/>
          <a:p>
            <a:pPr marL="285750" marR="0" lvl="0" indent="-285750" algn="l" rtl="0">
              <a:lnSpc>
                <a:spcPct val="100000"/>
              </a:lnSpc>
              <a:spcBef>
                <a:spcPts val="0"/>
              </a:spcBef>
              <a:spcAft>
                <a:spcPts val="0"/>
              </a:spcAft>
              <a:buClr>
                <a:schemeClr val="dk1"/>
              </a:buClr>
              <a:buSzPct val="100000"/>
              <a:buFont typeface="Arial"/>
              <a:buChar char="•"/>
            </a:pPr>
            <a:r>
              <a:rPr lang="en-US" sz="2400">
                <a:solidFill>
                  <a:schemeClr val="dk1"/>
                </a:solidFill>
                <a:latin typeface="Arial"/>
                <a:ea typeface="Arial"/>
                <a:cs typeface="Arial"/>
                <a:sym typeface="Arial"/>
              </a:rPr>
              <a:t>Satellites and radiosondes record Earth’s temperatures in the Troposphere and Stratosphere. </a:t>
            </a:r>
            <a:endParaRPr/>
          </a:p>
          <a:p>
            <a:pPr marL="285750" marR="0" lvl="0" indent="-285750" algn="l" rtl="0">
              <a:lnSpc>
                <a:spcPct val="100000"/>
              </a:lnSpc>
              <a:spcBef>
                <a:spcPts val="0"/>
              </a:spcBef>
              <a:spcAft>
                <a:spcPts val="0"/>
              </a:spcAft>
              <a:buClr>
                <a:schemeClr val="dk1"/>
              </a:buClr>
              <a:buSzPct val="100000"/>
              <a:buFont typeface="Arial"/>
              <a:buChar char="•"/>
            </a:pPr>
            <a:r>
              <a:rPr lang="en-US" sz="2400">
                <a:solidFill>
                  <a:schemeClr val="dk1"/>
                </a:solidFill>
                <a:latin typeface="Arial"/>
                <a:ea typeface="Arial"/>
                <a:cs typeface="Arial"/>
                <a:sym typeface="Arial"/>
              </a:rPr>
              <a:t>Radiosondes measure air temperature using thermometers carried aloft by balloons. </a:t>
            </a:r>
            <a:endParaRPr/>
          </a:p>
          <a:p>
            <a:pPr marL="285750" marR="0" lvl="0" indent="-285750" algn="l" rtl="0">
              <a:lnSpc>
                <a:spcPct val="100000"/>
              </a:lnSpc>
              <a:spcBef>
                <a:spcPts val="0"/>
              </a:spcBef>
              <a:spcAft>
                <a:spcPts val="0"/>
              </a:spcAft>
              <a:buClr>
                <a:schemeClr val="dk1"/>
              </a:buClr>
              <a:buSzPct val="100000"/>
              <a:buFont typeface="Arial"/>
              <a:buChar char="•"/>
            </a:pPr>
            <a:r>
              <a:rPr lang="en-US" sz="2400">
                <a:solidFill>
                  <a:schemeClr val="dk1"/>
                </a:solidFill>
                <a:latin typeface="Arial"/>
                <a:ea typeface="Arial"/>
                <a:cs typeface="Arial"/>
                <a:sym typeface="Arial"/>
              </a:rPr>
              <a:t>Satellites measure the energy given off by the Earth’s atmosphere, from which scientists calculate the temperature.</a:t>
            </a:r>
            <a:endParaRPr/>
          </a:p>
          <a:p>
            <a:pPr marL="228600" marR="0" lvl="0" indent="-64135" algn="l" rtl="0">
              <a:lnSpc>
                <a:spcPct val="100000"/>
              </a:lnSpc>
              <a:spcBef>
                <a:spcPts val="1000"/>
              </a:spcBef>
              <a:spcAft>
                <a:spcPts val="0"/>
              </a:spcAft>
              <a:buClr>
                <a:schemeClr val="dk1"/>
              </a:buClr>
              <a:buSzPct val="100000"/>
              <a:buFont typeface="Arial"/>
              <a:buNone/>
            </a:pPr>
            <a:endParaRPr sz="2800">
              <a:solidFill>
                <a:schemeClr val="dk1"/>
              </a:solidFill>
              <a:latin typeface="Calibri"/>
              <a:ea typeface="Calibri"/>
              <a:cs typeface="Calibri"/>
              <a:sym typeface="Calibri"/>
            </a:endParaRPr>
          </a:p>
        </p:txBody>
      </p:sp>
      <p:pic>
        <p:nvPicPr>
          <p:cNvPr id="144" name="Google Shape;144;p6" descr="Image of radiosonde launched by balloon">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782476" y="1976883"/>
            <a:ext cx="2763572" cy="1556590"/>
          </a:xfrm>
          <a:prstGeom prst="rect">
            <a:avLst/>
          </a:prstGeom>
          <a:noFill/>
          <a:ln>
            <a:noFill/>
          </a:ln>
        </p:spPr>
      </p:pic>
      <p:sp>
        <p:nvSpPr>
          <p:cNvPr id="145" name="Google Shape;145;p6"/>
          <p:cNvSpPr txBox="1"/>
          <p:nvPr/>
        </p:nvSpPr>
        <p:spPr>
          <a:xfrm>
            <a:off x="5798915" y="3569254"/>
            <a:ext cx="275477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NASA Radiosondes</a:t>
            </a:r>
            <a:endParaRPr/>
          </a:p>
        </p:txBody>
      </p:sp>
      <p:pic>
        <p:nvPicPr>
          <p:cNvPr id="146" name="Google Shape;146;p6" descr="Image of NOAA weather satellite">
            <a:hlinkClick r:id="rId7"/>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852148" y="4248712"/>
            <a:ext cx="2670034" cy="1503905"/>
          </a:xfrm>
          <a:prstGeom prst="rect">
            <a:avLst/>
          </a:prstGeom>
          <a:noFill/>
          <a:ln>
            <a:noFill/>
          </a:ln>
        </p:spPr>
      </p:pic>
      <p:sp>
        <p:nvSpPr>
          <p:cNvPr id="147" name="Google Shape;147;p6"/>
          <p:cNvSpPr/>
          <p:nvPr/>
        </p:nvSpPr>
        <p:spPr>
          <a:xfrm>
            <a:off x="5868365" y="5782576"/>
            <a:ext cx="267375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NOAA weather satellite</a:t>
            </a:r>
            <a:endParaRPr sz="1800" b="1">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53" name="Google Shape;153;p7"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154" name="Google Shape;154;p7" descr="Menu: How your measurements can help!"/>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1" y="914400"/>
            <a:ext cx="1147729" cy="5943600"/>
          </a:xfrm>
          <a:prstGeom prst="rect">
            <a:avLst/>
          </a:prstGeom>
          <a:noFill/>
          <a:ln>
            <a:noFill/>
          </a:ln>
        </p:spPr>
      </p:pic>
      <p:sp>
        <p:nvSpPr>
          <p:cNvPr id="155" name="Google Shape;155;p7"/>
          <p:cNvSpPr txBox="1">
            <a:spLocks noGrp="1"/>
          </p:cNvSpPr>
          <p:nvPr>
            <p:ph type="title"/>
          </p:nvPr>
        </p:nvSpPr>
        <p:spPr>
          <a:xfrm>
            <a:off x="1198878" y="1461625"/>
            <a:ext cx="7886700" cy="1325700"/>
          </a:xfrm>
          <a:prstGeom prst="rect">
            <a:avLst/>
          </a:prstGeom>
          <a:noFill/>
          <a:ln>
            <a:noFill/>
          </a:ln>
        </p:spPr>
        <p:txBody>
          <a:bodyPr spcFirstLastPara="1" wrap="square" lIns="91425" tIns="45700" rIns="91425" bIns="45700" anchor="ctr" anchorCtr="0">
            <a:noAutofit/>
          </a:bodyPr>
          <a:lstStyle/>
          <a:p>
            <a:pPr marL="228600" lvl="0" indent="0" algn="l" rtl="0">
              <a:lnSpc>
                <a:spcPct val="120000"/>
              </a:lnSpc>
              <a:spcBef>
                <a:spcPts val="0"/>
              </a:spcBef>
              <a:spcAft>
                <a:spcPts val="0"/>
              </a:spcAft>
              <a:buSzPts val="990"/>
              <a:buNone/>
            </a:pPr>
            <a:r>
              <a:rPr lang="en-US" sz="2220" i="1" dirty="0">
                <a:highlight>
                  <a:schemeClr val="lt1"/>
                </a:highlight>
              </a:rPr>
              <a:t>Your observations are valuable contributions to the scientific community and may be used by educators, students, researchers, and the general public to increase environmental awareness and STEM literacy, as well as advance Earth system science.</a:t>
            </a:r>
            <a:endParaRPr sz="2220" dirty="0"/>
          </a:p>
          <a:p>
            <a:pPr marL="0" lvl="0" indent="0" algn="l" rtl="0">
              <a:lnSpc>
                <a:spcPct val="90000"/>
              </a:lnSpc>
              <a:spcBef>
                <a:spcPts val="0"/>
              </a:spcBef>
              <a:spcAft>
                <a:spcPts val="0"/>
              </a:spcAft>
              <a:buClr>
                <a:schemeClr val="dk1"/>
              </a:buClr>
              <a:buSzPts val="2880"/>
              <a:buFont typeface="Arial"/>
              <a:buNone/>
            </a:pPr>
            <a:endParaRPr sz="3080" dirty="0">
              <a:latin typeface="Arial"/>
              <a:ea typeface="Arial"/>
              <a:cs typeface="Arial"/>
              <a:sym typeface="Arial"/>
            </a:endParaRPr>
          </a:p>
        </p:txBody>
      </p:sp>
      <p:sp>
        <p:nvSpPr>
          <p:cNvPr id="156" name="Google Shape;156;p7"/>
          <p:cNvSpPr txBox="1"/>
          <p:nvPr/>
        </p:nvSpPr>
        <p:spPr>
          <a:xfrm>
            <a:off x="1250025" y="2956700"/>
            <a:ext cx="7784400" cy="4123200"/>
          </a:xfrm>
          <a:prstGeom prst="rect">
            <a:avLst/>
          </a:prstGeom>
          <a:noFill/>
          <a:ln>
            <a:noFill/>
          </a:ln>
        </p:spPr>
        <p:txBody>
          <a:bodyPr spcFirstLastPara="1" wrap="square" lIns="91425" tIns="45700" rIns="91425" bIns="45700" anchor="t" anchorCtr="0">
            <a:normAutofit/>
          </a:bodyPr>
          <a:lstStyle/>
          <a:p>
            <a:pPr marL="342900" marR="0" lvl="0" indent="-311150" algn="l" rtl="0">
              <a:lnSpc>
                <a:spcPct val="100000"/>
              </a:lnSpc>
              <a:spcBef>
                <a:spcPts val="0"/>
              </a:spcBef>
              <a:spcAft>
                <a:spcPts val="0"/>
              </a:spcAft>
              <a:buClr>
                <a:schemeClr val="dk1"/>
              </a:buClr>
              <a:buSzPts val="2300"/>
              <a:buFont typeface="Arial"/>
              <a:buChar char="•"/>
            </a:pPr>
            <a:r>
              <a:rPr lang="en-US" sz="2300">
                <a:solidFill>
                  <a:schemeClr val="dk1"/>
                </a:solidFill>
                <a:latin typeface="Arial"/>
                <a:ea typeface="Arial"/>
                <a:cs typeface="Arial"/>
                <a:sym typeface="Arial"/>
              </a:rPr>
              <a:t>Weather (the air temperature, rain, relative humidity, cloud conditions, atmospheric pressure)</a:t>
            </a:r>
            <a:endParaRPr sz="2300">
              <a:solidFill>
                <a:schemeClr val="dk1"/>
              </a:solidFill>
              <a:latin typeface="Arial"/>
              <a:ea typeface="Arial"/>
              <a:cs typeface="Arial"/>
              <a:sym typeface="Arial"/>
            </a:endParaRPr>
          </a:p>
          <a:p>
            <a:pPr marL="457200" marR="0" lvl="0" indent="0" algn="l" rtl="0">
              <a:lnSpc>
                <a:spcPct val="100000"/>
              </a:lnSpc>
              <a:spcBef>
                <a:spcPts val="0"/>
              </a:spcBef>
              <a:spcAft>
                <a:spcPts val="0"/>
              </a:spcAft>
              <a:buNone/>
            </a:pPr>
            <a:endParaRPr sz="2300">
              <a:solidFill>
                <a:schemeClr val="dk1"/>
              </a:solidFill>
            </a:endParaRPr>
          </a:p>
          <a:p>
            <a:pPr marL="342900" marR="0" lvl="0" indent="-311150" algn="l" rtl="0">
              <a:lnSpc>
                <a:spcPct val="100000"/>
              </a:lnSpc>
              <a:spcBef>
                <a:spcPts val="0"/>
              </a:spcBef>
              <a:spcAft>
                <a:spcPts val="0"/>
              </a:spcAft>
              <a:buClr>
                <a:schemeClr val="dk1"/>
              </a:buClr>
              <a:buSzPts val="2300"/>
              <a:buFont typeface="Arial"/>
              <a:buChar char="•"/>
            </a:pPr>
            <a:r>
              <a:rPr lang="en-US" sz="2300">
                <a:solidFill>
                  <a:schemeClr val="dk1"/>
                </a:solidFill>
                <a:latin typeface="Arial"/>
                <a:ea typeface="Arial"/>
                <a:cs typeface="Arial"/>
                <a:sym typeface="Arial"/>
              </a:rPr>
              <a:t>Climate (the average and extreme conditions of the atmosphere)</a:t>
            </a:r>
            <a:endParaRPr sz="2300">
              <a:solidFill>
                <a:schemeClr val="dk1"/>
              </a:solidFill>
              <a:latin typeface="Arial"/>
              <a:ea typeface="Arial"/>
              <a:cs typeface="Arial"/>
              <a:sym typeface="Arial"/>
            </a:endParaRPr>
          </a:p>
          <a:p>
            <a:pPr marL="457200" marR="0" lvl="0" indent="0" algn="l" rtl="0">
              <a:lnSpc>
                <a:spcPct val="100000"/>
              </a:lnSpc>
              <a:spcBef>
                <a:spcPts val="0"/>
              </a:spcBef>
              <a:spcAft>
                <a:spcPts val="0"/>
              </a:spcAft>
              <a:buNone/>
            </a:pPr>
            <a:endParaRPr sz="2300">
              <a:solidFill>
                <a:schemeClr val="dk1"/>
              </a:solidFill>
            </a:endParaRPr>
          </a:p>
          <a:p>
            <a:pPr marL="342900" marR="0" lvl="0" indent="-311150" algn="l" rtl="0">
              <a:lnSpc>
                <a:spcPct val="100000"/>
              </a:lnSpc>
              <a:spcBef>
                <a:spcPts val="0"/>
              </a:spcBef>
              <a:spcAft>
                <a:spcPts val="0"/>
              </a:spcAft>
              <a:buClr>
                <a:schemeClr val="dk1"/>
              </a:buClr>
              <a:buSzPts val="2300"/>
              <a:buFont typeface="Arial"/>
              <a:buChar char="•"/>
            </a:pPr>
            <a:r>
              <a:rPr lang="en-US" sz="2300">
                <a:solidFill>
                  <a:schemeClr val="dk1"/>
                </a:solidFill>
                <a:latin typeface="Arial"/>
                <a:ea typeface="Arial"/>
                <a:cs typeface="Arial"/>
                <a:sym typeface="Arial"/>
              </a:rPr>
              <a:t>Energy Budget (Land-Atmosphere interactions)</a:t>
            </a:r>
            <a:endParaRPr sz="2300">
              <a:solidFill>
                <a:schemeClr val="dk1"/>
              </a:solidFill>
              <a:latin typeface="Arial"/>
              <a:ea typeface="Arial"/>
              <a:cs typeface="Arial"/>
              <a:sym typeface="Arial"/>
            </a:endParaRPr>
          </a:p>
          <a:p>
            <a:pPr marL="457200" marR="0" lvl="0" indent="0" algn="l" rtl="0">
              <a:lnSpc>
                <a:spcPct val="100000"/>
              </a:lnSpc>
              <a:spcBef>
                <a:spcPts val="0"/>
              </a:spcBef>
              <a:spcAft>
                <a:spcPts val="0"/>
              </a:spcAft>
              <a:buNone/>
            </a:pPr>
            <a:endParaRPr sz="2300">
              <a:solidFill>
                <a:schemeClr val="dk1"/>
              </a:solidFill>
            </a:endParaRPr>
          </a:p>
          <a:p>
            <a:pPr marL="342900" marR="0" lvl="0" indent="-311150" algn="l" rtl="0">
              <a:lnSpc>
                <a:spcPct val="100000"/>
              </a:lnSpc>
              <a:spcBef>
                <a:spcPts val="0"/>
              </a:spcBef>
              <a:spcAft>
                <a:spcPts val="0"/>
              </a:spcAft>
              <a:buClr>
                <a:schemeClr val="dk1"/>
              </a:buClr>
              <a:buSzPts val="2300"/>
              <a:buFont typeface="Arial"/>
              <a:buChar char="•"/>
            </a:pPr>
            <a:r>
              <a:rPr lang="en-US" sz="2300">
                <a:solidFill>
                  <a:schemeClr val="dk1"/>
                </a:solidFill>
                <a:latin typeface="Arial"/>
                <a:ea typeface="Arial"/>
                <a:cs typeface="Arial"/>
                <a:sym typeface="Arial"/>
              </a:rPr>
              <a:t>Atmospheric Composition (trace gases and particles in the air)</a:t>
            </a:r>
            <a:endParaRPr sz="9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63" name="Google Shape;163;p8"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164" name="Google Shape;164;p8"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8644" y="899885"/>
            <a:ext cx="1176372" cy="6091929"/>
          </a:xfrm>
          <a:prstGeom prst="rect">
            <a:avLst/>
          </a:prstGeom>
          <a:noFill/>
          <a:ln>
            <a:noFill/>
          </a:ln>
        </p:spPr>
      </p:pic>
      <p:sp>
        <p:nvSpPr>
          <p:cNvPr id="165" name="Google Shape;165;p8"/>
          <p:cNvSpPr txBox="1">
            <a:spLocks noGrp="1"/>
          </p:cNvSpPr>
          <p:nvPr>
            <p:ph type="title"/>
          </p:nvPr>
        </p:nvSpPr>
        <p:spPr>
          <a:xfrm>
            <a:off x="1147728" y="63862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800"/>
              <a:buFont typeface="Arial"/>
              <a:buNone/>
            </a:pPr>
            <a:r>
              <a:rPr lang="en-US" sz="2800" dirty="0">
                <a:solidFill>
                  <a:srgbClr val="000000"/>
                </a:solidFill>
                <a:latin typeface="Arial"/>
                <a:ea typeface="Arial"/>
                <a:cs typeface="Arial"/>
                <a:sym typeface="Arial"/>
              </a:rPr>
              <a:t>What I Need to Collect Air Temperature Data </a:t>
            </a:r>
            <a:endParaRPr sz="2800" dirty="0"/>
          </a:p>
        </p:txBody>
      </p:sp>
      <p:graphicFrame>
        <p:nvGraphicFramePr>
          <p:cNvPr id="166" name="Google Shape;166;p8" descr="nstruments&#10;Max/Min digital thermometer&#10;Data Sheet&#10;Atmosphere Investigation Data Sheet &#10;When&#10;Good:  Any time&#10;Better: Within one hour of local solar noon&#10;Best: Within +/- 15 minutes of a satellite overpass&#10;Where&#10;Instrument Shelter(See Documenting your atmosphere study site)&#10;Other&#10;Log book for data collection; Computer with internet connection to enter data&#10;"/>
          <p:cNvGraphicFramePr/>
          <p:nvPr/>
        </p:nvGraphicFramePr>
        <p:xfrm>
          <a:off x="1519241" y="1834353"/>
          <a:ext cx="5186600" cy="4103735"/>
        </p:xfrm>
        <a:graphic>
          <a:graphicData uri="http://schemas.openxmlformats.org/drawingml/2006/table">
            <a:tbl>
              <a:tblPr firstRow="1" bandRow="1">
                <a:noFill/>
                <a:tableStyleId>{1712015E-821C-4A7A-BB22-795E322555C7}</a:tableStyleId>
              </a:tblPr>
              <a:tblGrid>
                <a:gridCol w="1438100">
                  <a:extLst>
                    <a:ext uri="{9D8B030D-6E8A-4147-A177-3AD203B41FA5}">
                      <a16:colId xmlns:a16="http://schemas.microsoft.com/office/drawing/2014/main" val="20000"/>
                    </a:ext>
                  </a:extLst>
                </a:gridCol>
                <a:gridCol w="3748500">
                  <a:extLst>
                    <a:ext uri="{9D8B030D-6E8A-4147-A177-3AD203B41FA5}">
                      <a16:colId xmlns:a16="http://schemas.microsoft.com/office/drawing/2014/main" val="20001"/>
                    </a:ext>
                  </a:extLst>
                </a:gridCol>
              </a:tblGrid>
              <a:tr h="6400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Instruments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Max/Min Digital Thermometer or Alcohol-filled Thermometer*</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4582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Data Sheet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i="1" u="sng" strike="noStrike" cap="none" dirty="0">
                          <a:solidFill>
                            <a:schemeClr val="hlink"/>
                          </a:solidFill>
                          <a:latin typeface="Arial"/>
                          <a:ea typeface="Arial"/>
                          <a:cs typeface="Arial"/>
                          <a:sym typeface="Arial"/>
                          <a:hlinkClick r:id="rId5"/>
                        </a:rPr>
                        <a:t>Atmosphere Investigation Data Sheet </a:t>
                      </a:r>
                      <a:endParaRPr sz="1800" i="1"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8900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When</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Preferably within one hour of </a:t>
                      </a:r>
                      <a:r>
                        <a:rPr lang="en-US" sz="1800" b="0" i="1"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local solar noon</a:t>
                      </a:r>
                      <a:r>
                        <a:rPr lang="en-US" sz="1800" b="0" i="1" u="none" strike="noStrike" cap="none">
                          <a:solidFill>
                            <a:schemeClr val="dk1"/>
                          </a:solidFill>
                          <a:latin typeface="Arial"/>
                          <a:ea typeface="Arial"/>
                          <a:cs typeface="Arial"/>
                          <a:sym typeface="Arial"/>
                        </a:rPr>
                        <a:t>; </a:t>
                      </a:r>
                      <a:r>
                        <a:rPr lang="en-US" sz="1800" b="0" i="0" u="none" strike="noStrike" cap="none">
                          <a:solidFill>
                            <a:schemeClr val="dk1"/>
                          </a:solidFill>
                          <a:latin typeface="Arial"/>
                          <a:ea typeface="Arial"/>
                          <a:cs typeface="Arial"/>
                          <a:sym typeface="Arial"/>
                        </a:rPr>
                        <a:t>OK at other times.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Where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Instrument Shelter (See </a:t>
                      </a:r>
                      <a:r>
                        <a:rPr lang="en-US" sz="1800" b="0" i="1" u="sng" strike="noStrike" cap="none" dirty="0">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Documenting your atmosphere study site)</a:t>
                      </a:r>
                      <a:endParaRPr sz="1800" b="0" i="1" u="none" strike="noStrike" cap="none" dirty="0">
                        <a:solidFill>
                          <a:schemeClr val="dk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91440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Other</a:t>
                      </a:r>
                      <a:endParaRPr/>
                    </a:p>
                    <a:p>
                      <a:pPr marL="0" marR="0" lvl="0" indent="0" algn="l" rtl="0">
                        <a:spcBef>
                          <a:spcPts val="0"/>
                        </a:spcBef>
                        <a:spcAft>
                          <a:spcPts val="0"/>
                        </a:spcAft>
                        <a:buNone/>
                      </a:pPr>
                      <a:endParaRPr sz="1800" i="1">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i="0" dirty="0">
                          <a:latin typeface="Arial"/>
                          <a:ea typeface="Arial"/>
                          <a:cs typeface="Arial"/>
                          <a:sym typeface="Arial"/>
                        </a:rPr>
                        <a:t>Log book for data collection; Computer with internet connection to enter data.</a:t>
                      </a:r>
                      <a:endParaRPr sz="1800" i="0" dirty="0">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67" name="Google Shape;167;p8" descr="*Use only when air temperature is needed to support other protocols. &#10;"/>
          <p:cNvSpPr txBox="1"/>
          <p:nvPr/>
        </p:nvSpPr>
        <p:spPr>
          <a:xfrm>
            <a:off x="1519241" y="5938047"/>
            <a:ext cx="70453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latin typeface="Arial"/>
                <a:ea typeface="Arial"/>
                <a:cs typeface="Arial"/>
                <a:sym typeface="Arial"/>
              </a:rPr>
              <a:t>*Use only for current air temperature</a:t>
            </a:r>
            <a:endParaRPr dirty="0"/>
          </a:p>
        </p:txBody>
      </p:sp>
      <p:pic>
        <p:nvPicPr>
          <p:cNvPr id="168" name="Google Shape;168;p8" descr="Image of digital thermometer">
            <a:hlinkClick r:id="rId8"/>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7043917" y="2068641"/>
            <a:ext cx="1918743" cy="1918743"/>
          </a:xfrm>
          <a:prstGeom prst="rect">
            <a:avLst/>
          </a:prstGeom>
          <a:noFill/>
          <a:ln>
            <a:noFill/>
          </a:ln>
        </p:spPr>
      </p:pic>
      <p:sp>
        <p:nvSpPr>
          <p:cNvPr id="169" name="Google Shape;169;p8"/>
          <p:cNvSpPr txBox="1"/>
          <p:nvPr/>
        </p:nvSpPr>
        <p:spPr>
          <a:xfrm>
            <a:off x="7150308" y="4152275"/>
            <a:ext cx="1629576"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Digital Thermometer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75" name="Google Shape;175;p9" descr="Banner Air Temperature Protoc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914400"/>
          </a:xfrm>
          <a:prstGeom prst="rect">
            <a:avLst/>
          </a:prstGeom>
          <a:noFill/>
          <a:ln>
            <a:noFill/>
          </a:ln>
        </p:spPr>
      </p:pic>
      <p:pic>
        <p:nvPicPr>
          <p:cNvPr id="176" name="Google Shape;176;p9" descr="Menu: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8644" y="899885"/>
            <a:ext cx="1176372" cy="6091929"/>
          </a:xfrm>
          <a:prstGeom prst="rect">
            <a:avLst/>
          </a:prstGeom>
          <a:noFill/>
          <a:ln>
            <a:noFill/>
          </a:ln>
        </p:spPr>
      </p:pic>
      <p:sp>
        <p:nvSpPr>
          <p:cNvPr id="177" name="Google Shape;177;p9"/>
          <p:cNvSpPr txBox="1">
            <a:spLocks noGrp="1"/>
          </p:cNvSpPr>
          <p:nvPr>
            <p:ph type="title"/>
          </p:nvPr>
        </p:nvSpPr>
        <p:spPr>
          <a:xfrm>
            <a:off x="1147728" y="63862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Instrument Shelter</a:t>
            </a:r>
            <a:endParaRPr sz="2800"/>
          </a:p>
        </p:txBody>
      </p:sp>
      <p:sp>
        <p:nvSpPr>
          <p:cNvPr id="178" name="Google Shape;178;p9"/>
          <p:cNvSpPr txBox="1">
            <a:spLocks noGrp="1"/>
          </p:cNvSpPr>
          <p:nvPr>
            <p:ph type="body" idx="1"/>
          </p:nvPr>
        </p:nvSpPr>
        <p:spPr>
          <a:xfrm>
            <a:off x="1543987" y="1828800"/>
            <a:ext cx="4032354" cy="4422097"/>
          </a:xfrm>
          <a:prstGeom prst="rect">
            <a:avLst/>
          </a:prstGeom>
          <a:noFill/>
          <a:ln>
            <a:noFill/>
          </a:ln>
        </p:spPr>
        <p:txBody>
          <a:bodyPr spcFirstLastPara="1" wrap="square" lIns="91425" tIns="45700" rIns="91425" bIns="45700" anchor="t" anchorCtr="0">
            <a:normAutofit lnSpcReduction="10000"/>
          </a:bodyPr>
          <a:lstStyle/>
          <a:p>
            <a:pPr marL="274320" lvl="0" indent="-274320" algn="l" rtl="0">
              <a:lnSpc>
                <a:spcPct val="100000"/>
              </a:lnSpc>
              <a:spcBef>
                <a:spcPts val="0"/>
              </a:spcBef>
              <a:spcAft>
                <a:spcPts val="0"/>
              </a:spcAft>
              <a:buClr>
                <a:schemeClr val="dk1"/>
              </a:buClr>
              <a:buSzPts val="2400"/>
              <a:buFont typeface="Arial"/>
              <a:buChar char="•"/>
            </a:pPr>
            <a:r>
              <a:rPr lang="en-US" sz="2400">
                <a:latin typeface="Arial"/>
                <a:ea typeface="Arial"/>
                <a:cs typeface="Arial"/>
                <a:sym typeface="Arial"/>
              </a:rPr>
              <a:t>Your digital thermometer is mounted to the rear wall of the instrument shelter.</a:t>
            </a:r>
            <a:endParaRPr/>
          </a:p>
          <a:p>
            <a:pPr marL="274320" lvl="0" indent="-274320" algn="l" rtl="0">
              <a:lnSpc>
                <a:spcPct val="100000"/>
              </a:lnSpc>
              <a:spcBef>
                <a:spcPts val="0"/>
              </a:spcBef>
              <a:spcAft>
                <a:spcPts val="0"/>
              </a:spcAft>
              <a:buClr>
                <a:schemeClr val="dk1"/>
              </a:buClr>
              <a:buSzPts val="2400"/>
              <a:buFont typeface="Arial"/>
              <a:buChar char="•"/>
            </a:pPr>
            <a:r>
              <a:rPr lang="en-US" sz="2400">
                <a:latin typeface="Arial"/>
                <a:ea typeface="Arial"/>
                <a:cs typeface="Arial"/>
                <a:sym typeface="Arial"/>
              </a:rPr>
              <a:t>Your shelter should be located in an open area without obstructions such as trees or buildings and within walking distance.</a:t>
            </a:r>
            <a:endParaRPr/>
          </a:p>
          <a:p>
            <a:pPr marL="274320" lvl="0" indent="-274320" algn="l" rtl="0">
              <a:lnSpc>
                <a:spcPct val="100000"/>
              </a:lnSpc>
              <a:spcBef>
                <a:spcPts val="0"/>
              </a:spcBef>
              <a:spcAft>
                <a:spcPts val="0"/>
              </a:spcAft>
              <a:buClr>
                <a:schemeClr val="dk1"/>
              </a:buClr>
              <a:buSzPts val="2400"/>
              <a:buFont typeface="Arial"/>
              <a:buChar char="•"/>
            </a:pPr>
            <a:r>
              <a:rPr lang="en-US" sz="2400">
                <a:latin typeface="Arial"/>
                <a:ea typeface="Arial"/>
                <a:cs typeface="Arial"/>
                <a:sym typeface="Arial"/>
              </a:rPr>
              <a:t>Your instrument shelter should be clean both inside and out.</a:t>
            </a:r>
            <a:endParaRPr/>
          </a:p>
          <a:p>
            <a:pPr marL="228600" lvl="0" indent="-50800" algn="l" rtl="0">
              <a:lnSpc>
                <a:spcPct val="100000"/>
              </a:lnSpc>
              <a:spcBef>
                <a:spcPts val="1000"/>
              </a:spcBef>
              <a:spcAft>
                <a:spcPts val="0"/>
              </a:spcAft>
              <a:buClr>
                <a:schemeClr val="dk1"/>
              </a:buClr>
              <a:buSzPts val="2800"/>
              <a:buNone/>
            </a:pPr>
            <a:endParaRPr/>
          </a:p>
        </p:txBody>
      </p:sp>
      <p:pic>
        <p:nvPicPr>
          <p:cNvPr id="179" name="Google Shape;179;p9" descr="Photo of 3 students looking inside their instrument shelter and reading the max/min digital thermomete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000481" y="1891230"/>
            <a:ext cx="2469248" cy="3397948"/>
          </a:xfrm>
          <a:prstGeom prst="rect">
            <a:avLst/>
          </a:prstGeom>
          <a:noFill/>
          <a:ln>
            <a:noFill/>
          </a:ln>
        </p:spPr>
      </p:pic>
      <p:sp>
        <p:nvSpPr>
          <p:cNvPr id="180" name="Google Shape;180;p9"/>
          <p:cNvSpPr txBox="1"/>
          <p:nvPr/>
        </p:nvSpPr>
        <p:spPr>
          <a:xfrm>
            <a:off x="5884554" y="5397092"/>
            <a:ext cx="2645479"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Installed Instrument Shelter</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5540</TotalTime>
  <Words>2631</Words>
  <Application>Microsoft Macintosh PowerPoint</Application>
  <PresentationFormat>On-screen Show (4:3)</PresentationFormat>
  <Paragraphs>241</Paragraphs>
  <Slides>30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Protocol Training Slides Air Temperature</vt:lpstr>
      <vt:lpstr>Overview and Learning Objectives</vt:lpstr>
      <vt:lpstr>The Atmosphere</vt:lpstr>
      <vt:lpstr>Air Temperature</vt:lpstr>
      <vt:lpstr>Recording air temperatures is important for many reasons:</vt:lpstr>
      <vt:lpstr>Measuring Earth’s Temperature</vt:lpstr>
      <vt:lpstr>Your observations are valuable contributions to the scientific community and may be used by educators, students, researchers, and the general public to increase environmental awareness and STEM literacy, as well as advance Earth system science. </vt:lpstr>
      <vt:lpstr>What I Need to Collect Air Temperature Data </vt:lpstr>
      <vt:lpstr>Instrument Shelter</vt:lpstr>
      <vt:lpstr>Calibrating your Instrument</vt:lpstr>
      <vt:lpstr>Calibrating Your Max/Min Digital Thermometer</vt:lpstr>
      <vt:lpstr>Data Sheet</vt:lpstr>
      <vt:lpstr>Collecting Data with Max/Min Thermometer</vt:lpstr>
      <vt:lpstr>Collecting Data with Max/Min Thermometer-2</vt:lpstr>
      <vt:lpstr>When to Collect Data with Alcohol-filled Thermometer</vt:lpstr>
      <vt:lpstr>Collecting Data with Alcohol-filled Thermometer</vt:lpstr>
      <vt:lpstr>Entering Air Temperature Data in the GLOBE Observer Data Entry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for YOU to investigate</vt:lpstr>
      <vt:lpstr>What have YOU learned?</vt:lpstr>
      <vt:lpstr>Frequently Asked Questions (FAQs)</vt:lpstr>
      <vt:lpstr>Frequently Asked Questions (FAQs)-2</vt:lpstr>
      <vt:lpstr>Further Resources</vt:lpstr>
      <vt:lpstr>Please provide us with feedback about this module. This is a community project and we welcome your comments, suggestions and edits!   Questions? Contact help@nasaglobe.org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Christina Buffington</cp:lastModifiedBy>
  <cp:revision>55</cp:revision>
  <dcterms:created xsi:type="dcterms:W3CDTF">2016-03-16T21:12:11Z</dcterms:created>
  <dcterms:modified xsi:type="dcterms:W3CDTF">2025-11-16T00:28:14Z</dcterms:modified>
</cp:coreProperties>
</file>