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autoCompressPictures="0">
  <p:sldMasterIdLst>
    <p:sldMasterId id="2147483648"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83" r:id="rId16"/>
    <p:sldId id="286" r:id="rId17"/>
    <p:sldId id="284" r:id="rId18"/>
    <p:sldId id="285" r:id="rId19"/>
    <p:sldId id="275" r:id="rId20"/>
    <p:sldId id="276" r:id="rId21"/>
    <p:sldId id="277" r:id="rId22"/>
    <p:sldId id="278" r:id="rId23"/>
    <p:sldId id="279" r:id="rId24"/>
    <p:sldId id="280" r:id="rId25"/>
    <p:sldId id="281" r:id="rId26"/>
    <p:sldId id="282" r:id="rId27"/>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3" roundtripDataSignature="AMtx7mihkRmSU5j+eQe19/acFzmbqHgs3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3A36966-C62E-4D2B-BFD4-384DAC780ECC}">
  <a:tblStyle styleId="{C3A36966-C62E-4D2B-BFD4-384DAC780ECC}" styleName="Table_0">
    <a:wholeTbl>
      <a:tcTxStyle b="off" i="off">
        <a:font>
          <a:latin typeface="Calibri"/>
          <a:ea typeface="Calibri"/>
          <a:cs typeface="Calibri"/>
        </a:font>
        <a:schemeClr val="dk1"/>
      </a:tcTxStyle>
      <a:tcStyle>
        <a:tcBdr>
          <a:left>
            <a:ln w="12700" cap="flat" cmpd="sng">
              <a:solidFill>
                <a:schemeClr val="accent5"/>
              </a:solidFill>
              <a:prstDash val="solid"/>
              <a:round/>
              <a:headEnd type="none" w="sm" len="sm"/>
              <a:tailEnd type="none" w="sm" len="sm"/>
            </a:ln>
          </a:left>
          <a:right>
            <a:ln w="12700" cap="flat" cmpd="sng">
              <a:solidFill>
                <a:schemeClr val="accent5"/>
              </a:solidFill>
              <a:prstDash val="solid"/>
              <a:round/>
              <a:headEnd type="none" w="sm" len="sm"/>
              <a:tailEnd type="none" w="sm" len="sm"/>
            </a:ln>
          </a:right>
          <a:top>
            <a:ln w="12700" cap="flat" cmpd="sng">
              <a:solidFill>
                <a:schemeClr val="accent5"/>
              </a:solidFill>
              <a:prstDash val="solid"/>
              <a:round/>
              <a:headEnd type="none" w="sm" len="sm"/>
              <a:tailEnd type="none" w="sm" len="sm"/>
            </a:ln>
          </a:top>
          <a:bottom>
            <a:ln w="12700" cap="flat" cmpd="sng">
              <a:solidFill>
                <a:schemeClr val="accent5"/>
              </a:solidFill>
              <a:prstDash val="solid"/>
              <a:round/>
              <a:headEnd type="none" w="sm" len="sm"/>
              <a:tailEnd type="none" w="sm" len="sm"/>
            </a:ln>
          </a:bottom>
          <a:insideH>
            <a:ln w="12700" cap="flat" cmpd="sng">
              <a:solidFill>
                <a:schemeClr val="accent5"/>
              </a:solidFill>
              <a:prstDash val="solid"/>
              <a:round/>
              <a:headEnd type="none" w="sm" len="sm"/>
              <a:tailEnd type="none" w="sm" len="sm"/>
            </a:ln>
          </a:insideH>
          <a:insideV>
            <a:ln w="12700" cap="flat" cmpd="sng">
              <a:solidFill>
                <a:schemeClr val="accent5"/>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tcStyle>
        <a:tcBdr/>
      </a:tcStyle>
    </a:lastCol>
    <a:firstCol>
      <a:tcTxStyle b="on" i="off"/>
      <a:tcStyle>
        <a:tcBdr/>
      </a:tcStyle>
    </a:firstCol>
    <a:lastRow>
      <a:tcTxStyle b="on" i="off"/>
      <a:tcStyle>
        <a:tcBdr>
          <a:top>
            <a:ln w="25400" cap="flat" cmpd="sng">
              <a:solidFill>
                <a:schemeClr val="accent5"/>
              </a:solidFill>
              <a:prstDash val="solid"/>
              <a:round/>
              <a:headEnd type="none" w="sm" len="sm"/>
              <a:tailEnd type="none" w="sm" len="sm"/>
            </a:ln>
          </a:top>
        </a:tcBdr>
        <a:fill>
          <a:solidFill>
            <a:srgbClr val="E8EBF5"/>
          </a:solidFill>
        </a:fill>
      </a:tcStyle>
    </a:lastRow>
    <a:seCell>
      <a:tcTxStyle/>
      <a:tcStyle>
        <a:tcBdr/>
      </a:tcStyle>
    </a:seCell>
    <a:swCell>
      <a:tcTxStyle/>
      <a:tcStyle>
        <a:tcBdr/>
      </a:tcStyle>
    </a:swCell>
    <a:firstRow>
      <a:tcTxStyle b="on" i="off"/>
      <a:tcStyle>
        <a:tcBdr/>
        <a:fill>
          <a:solidFill>
            <a:srgbClr val="E8EBF5"/>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726"/>
  </p:normalViewPr>
  <p:slideViewPr>
    <p:cSldViewPr snapToGrid="0">
      <p:cViewPr varScale="1">
        <p:scale>
          <a:sx n="120" d="100"/>
          <a:sy n="120" d="100"/>
        </p:scale>
        <p:origin x="73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 name="Google Shape;8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0</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1" name="Google Shape;171;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0" name="Google Shape;180;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0" name="Google Shape;190;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0" name="Google Shape;200;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0" name="Google Shape;210;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a:extLst>
            <a:ext uri="{FF2B5EF4-FFF2-40B4-BE49-F238E27FC236}">
              <a16:creationId xmlns:a16="http://schemas.microsoft.com/office/drawing/2014/main" id="{8E669E1B-54C1-A25F-32FD-2762DC042E8A}"/>
            </a:ext>
          </a:extLst>
        </p:cNvPr>
        <p:cNvGrpSpPr/>
        <p:nvPr/>
      </p:nvGrpSpPr>
      <p:grpSpPr>
        <a:xfrm>
          <a:off x="0" y="0"/>
          <a:ext cx="0" cy="0"/>
          <a:chOff x="0" y="0"/>
          <a:chExt cx="0" cy="0"/>
        </a:xfrm>
      </p:grpSpPr>
      <p:sp>
        <p:nvSpPr>
          <p:cNvPr id="209" name="Google Shape;209;p14:notes">
            <a:extLst>
              <a:ext uri="{FF2B5EF4-FFF2-40B4-BE49-F238E27FC236}">
                <a16:creationId xmlns:a16="http://schemas.microsoft.com/office/drawing/2014/main" id="{C780D86F-5351-EEE6-0C39-75D72DC026B5}"/>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0" name="Google Shape;210;p14:notes">
            <a:extLst>
              <a:ext uri="{FF2B5EF4-FFF2-40B4-BE49-F238E27FC236}">
                <a16:creationId xmlns:a16="http://schemas.microsoft.com/office/drawing/2014/main" id="{C062A0B9-7A07-D358-B635-C8D789A9023F}"/>
              </a:ext>
            </a:extLst>
          </p:cNvPr>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836979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a:extLst>
            <a:ext uri="{FF2B5EF4-FFF2-40B4-BE49-F238E27FC236}">
              <a16:creationId xmlns:a16="http://schemas.microsoft.com/office/drawing/2014/main" id="{862DC68A-C59C-B3EC-EE73-30A7D6F420DC}"/>
            </a:ext>
          </a:extLst>
        </p:cNvPr>
        <p:cNvGrpSpPr/>
        <p:nvPr/>
      </p:nvGrpSpPr>
      <p:grpSpPr>
        <a:xfrm>
          <a:off x="0" y="0"/>
          <a:ext cx="0" cy="0"/>
          <a:chOff x="0" y="0"/>
          <a:chExt cx="0" cy="0"/>
        </a:xfrm>
      </p:grpSpPr>
      <p:sp>
        <p:nvSpPr>
          <p:cNvPr id="209" name="Google Shape;209;p14:notes">
            <a:extLst>
              <a:ext uri="{FF2B5EF4-FFF2-40B4-BE49-F238E27FC236}">
                <a16:creationId xmlns:a16="http://schemas.microsoft.com/office/drawing/2014/main" id="{233DEEBA-6B12-24EB-2DBB-C56C8B3138CD}"/>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0" name="Google Shape;210;p14:notes">
            <a:extLst>
              <a:ext uri="{FF2B5EF4-FFF2-40B4-BE49-F238E27FC236}">
                <a16:creationId xmlns:a16="http://schemas.microsoft.com/office/drawing/2014/main" id="{3743D750-2D3B-9D0A-5BDF-87DFF99B3986}"/>
              </a:ext>
            </a:extLst>
          </p:cNvPr>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985417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a:extLst>
            <a:ext uri="{FF2B5EF4-FFF2-40B4-BE49-F238E27FC236}">
              <a16:creationId xmlns:a16="http://schemas.microsoft.com/office/drawing/2014/main" id="{E662F6A0-981D-4A40-9C47-6F3E34F7BAB9}"/>
            </a:ext>
          </a:extLst>
        </p:cNvPr>
        <p:cNvGrpSpPr/>
        <p:nvPr/>
      </p:nvGrpSpPr>
      <p:grpSpPr>
        <a:xfrm>
          <a:off x="0" y="0"/>
          <a:ext cx="0" cy="0"/>
          <a:chOff x="0" y="0"/>
          <a:chExt cx="0" cy="0"/>
        </a:xfrm>
      </p:grpSpPr>
      <p:sp>
        <p:nvSpPr>
          <p:cNvPr id="209" name="Google Shape;209;p14:notes">
            <a:extLst>
              <a:ext uri="{FF2B5EF4-FFF2-40B4-BE49-F238E27FC236}">
                <a16:creationId xmlns:a16="http://schemas.microsoft.com/office/drawing/2014/main" id="{2B8EDDE2-F8A4-16A0-0609-7BF311F4D93B}"/>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0" name="Google Shape;210;p14:notes">
            <a:extLst>
              <a:ext uri="{FF2B5EF4-FFF2-40B4-BE49-F238E27FC236}">
                <a16:creationId xmlns:a16="http://schemas.microsoft.com/office/drawing/2014/main" id="{792C9558-847C-9D09-591A-7B2E1B004491}"/>
              </a:ext>
            </a:extLst>
          </p:cNvPr>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116846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a:extLst>
            <a:ext uri="{FF2B5EF4-FFF2-40B4-BE49-F238E27FC236}">
              <a16:creationId xmlns:a16="http://schemas.microsoft.com/office/drawing/2014/main" id="{1FDAD890-3ECB-22DB-EF43-23DE3D81790E}"/>
            </a:ext>
          </a:extLst>
        </p:cNvPr>
        <p:cNvGrpSpPr/>
        <p:nvPr/>
      </p:nvGrpSpPr>
      <p:grpSpPr>
        <a:xfrm>
          <a:off x="0" y="0"/>
          <a:ext cx="0" cy="0"/>
          <a:chOff x="0" y="0"/>
          <a:chExt cx="0" cy="0"/>
        </a:xfrm>
      </p:grpSpPr>
      <p:sp>
        <p:nvSpPr>
          <p:cNvPr id="209" name="Google Shape;209;p14:notes">
            <a:extLst>
              <a:ext uri="{FF2B5EF4-FFF2-40B4-BE49-F238E27FC236}">
                <a16:creationId xmlns:a16="http://schemas.microsoft.com/office/drawing/2014/main" id="{FC536CFC-E9CA-1E2D-430F-FF46E9D6977D}"/>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0" name="Google Shape;210;p14:notes">
            <a:extLst>
              <a:ext uri="{FF2B5EF4-FFF2-40B4-BE49-F238E27FC236}">
                <a16:creationId xmlns:a16="http://schemas.microsoft.com/office/drawing/2014/main" id="{A8E1B36D-2FAB-833D-166B-B492C30F7A62}"/>
              </a:ext>
            </a:extLst>
          </p:cNvPr>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103974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6" name="Google Shape;266;p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7" name="Google Shape;277;p2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7" name="Google Shape;287;p2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6" name="Google Shape;296;p2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5" name="Google Shape;305;p2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4" name="Google Shape;314;p2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3" name="Google Shape;323;p2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2" name="Google Shape;332;p2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3" name="Google Shape;113;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 name="Google Shape;123;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2" name="Google Shape;132;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1" name="Google Shape;141;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2" name="Google Shape;152;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2" name="Google Shape;162;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9"/>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9"/>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4"/>
        <p:cNvGrpSpPr/>
        <p:nvPr/>
      </p:nvGrpSpPr>
      <p:grpSpPr>
        <a:xfrm>
          <a:off x="0" y="0"/>
          <a:ext cx="0" cy="0"/>
          <a:chOff x="0" y="0"/>
          <a:chExt cx="0" cy="0"/>
        </a:xfrm>
      </p:grpSpPr>
      <p:sp>
        <p:nvSpPr>
          <p:cNvPr id="65" name="Google Shape;65;p38"/>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38"/>
          <p:cNvSpPr>
            <a:spLocks noGrp="1"/>
          </p:cNvSpPr>
          <p:nvPr>
            <p:ph type="pic" idx="2"/>
          </p:nvPr>
        </p:nvSpPr>
        <p:spPr>
          <a:xfrm>
            <a:off x="3887391" y="987426"/>
            <a:ext cx="4629150" cy="4873625"/>
          </a:xfrm>
          <a:prstGeom prst="rect">
            <a:avLst/>
          </a:prstGeom>
          <a:noFill/>
          <a:ln>
            <a:noFill/>
          </a:ln>
        </p:spPr>
      </p:sp>
      <p:sp>
        <p:nvSpPr>
          <p:cNvPr id="67" name="Google Shape;67;p38"/>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8" name="Google Shape;68;p3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3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1"/>
        <p:cNvGrpSpPr/>
        <p:nvPr/>
      </p:nvGrpSpPr>
      <p:grpSpPr>
        <a:xfrm>
          <a:off x="0" y="0"/>
          <a:ext cx="0" cy="0"/>
          <a:chOff x="0" y="0"/>
          <a:chExt cx="0" cy="0"/>
        </a:xfrm>
      </p:grpSpPr>
      <p:sp>
        <p:nvSpPr>
          <p:cNvPr id="72" name="Google Shape;72;p39"/>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39"/>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 name="Google Shape;74;p3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3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7"/>
        <p:cNvGrpSpPr/>
        <p:nvPr/>
      </p:nvGrpSpPr>
      <p:grpSpPr>
        <a:xfrm>
          <a:off x="0" y="0"/>
          <a:ext cx="0" cy="0"/>
          <a:chOff x="0" y="0"/>
          <a:chExt cx="0" cy="0"/>
        </a:xfrm>
      </p:grpSpPr>
      <p:sp>
        <p:nvSpPr>
          <p:cNvPr id="78" name="Google Shape;78;p40"/>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40"/>
          <p:cNvSpPr txBox="1">
            <a:spLocks noGrp="1"/>
          </p:cNvSpPr>
          <p:nvPr>
            <p:ph type="body" idx="1"/>
          </p:nvPr>
        </p:nvSpPr>
        <p:spPr>
          <a:xfrm rot="5400000">
            <a:off x="623094"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 name="Google Shape;80;p4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4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4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1"/>
        <p:cNvGrpSpPr/>
        <p:nvPr/>
      </p:nvGrpSpPr>
      <p:grpSpPr>
        <a:xfrm>
          <a:off x="0" y="0"/>
          <a:ext cx="0" cy="0"/>
          <a:chOff x="0" y="0"/>
          <a:chExt cx="0" cy="0"/>
        </a:xfrm>
      </p:grpSpPr>
      <p:sp>
        <p:nvSpPr>
          <p:cNvPr id="22" name="Google Shape;22;p3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23" name="Google Shape;23;p30" descr="The GLOBE Program: A worldwide science and education program. Atmosphere: Barometric Pressure"/>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 y="0"/>
            <a:ext cx="9175645" cy="80682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4"/>
        <p:cNvGrpSpPr/>
        <p:nvPr/>
      </p:nvGrpSpPr>
      <p:grpSpPr>
        <a:xfrm>
          <a:off x="0" y="0"/>
          <a:ext cx="0" cy="0"/>
          <a:chOff x="0" y="0"/>
          <a:chExt cx="0" cy="0"/>
        </a:xfrm>
      </p:grpSpPr>
      <p:sp>
        <p:nvSpPr>
          <p:cNvPr id="25" name="Google Shape;25;p3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3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3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3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3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0"/>
        <p:cNvGrpSpPr/>
        <p:nvPr/>
      </p:nvGrpSpPr>
      <p:grpSpPr>
        <a:xfrm>
          <a:off x="0" y="0"/>
          <a:ext cx="0" cy="0"/>
          <a:chOff x="0" y="0"/>
          <a:chExt cx="0" cy="0"/>
        </a:xfrm>
      </p:grpSpPr>
      <p:sp>
        <p:nvSpPr>
          <p:cNvPr id="31" name="Google Shape;31;p32"/>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32"/>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3" name="Google Shape;33;p3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3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3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33"/>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33"/>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33"/>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33"/>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33"/>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3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3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3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45"/>
        <p:cNvGrpSpPr/>
        <p:nvPr/>
      </p:nvGrpSpPr>
      <p:grpSpPr>
        <a:xfrm>
          <a:off x="0" y="0"/>
          <a:ext cx="0" cy="0"/>
          <a:chOff x="0" y="0"/>
          <a:chExt cx="0" cy="0"/>
        </a:xfrm>
      </p:grpSpPr>
      <p:sp>
        <p:nvSpPr>
          <p:cNvPr id="46" name="Google Shape;46;p3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47" name="Google Shape;47;p34" descr="The GLOBE Program: A worldwide science and education program. Atmosphere: Barometric Pressure"/>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 y="0"/>
            <a:ext cx="9175645" cy="806824"/>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48"/>
        <p:cNvGrpSpPr/>
        <p:nvPr/>
      </p:nvGrpSpPr>
      <p:grpSpPr>
        <a:xfrm>
          <a:off x="0" y="0"/>
          <a:ext cx="0" cy="0"/>
          <a:chOff x="0" y="0"/>
          <a:chExt cx="0" cy="0"/>
        </a:xfrm>
      </p:grpSpPr>
      <p:sp>
        <p:nvSpPr>
          <p:cNvPr id="49" name="Google Shape;49;p3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3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3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3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3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3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7"/>
        <p:cNvGrpSpPr/>
        <p:nvPr/>
      </p:nvGrpSpPr>
      <p:grpSpPr>
        <a:xfrm>
          <a:off x="0" y="0"/>
          <a:ext cx="0" cy="0"/>
          <a:chOff x="0" y="0"/>
          <a:chExt cx="0" cy="0"/>
        </a:xfrm>
      </p:grpSpPr>
      <p:sp>
        <p:nvSpPr>
          <p:cNvPr id="58" name="Google Shape;58;p37"/>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37"/>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0" name="Google Shape;60;p37"/>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1" name="Google Shape;61;p3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3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8"/>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8"/>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gif"/><Relationship Id="rId4" Type="http://schemas.openxmlformats.org/officeDocument/2006/relationships/hyperlink" Target="https://metofficenews.files.wordpress.com/2016/02/surface-pressure-chart-0802161.gif"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hyperlink" Target="http://www.globe.gov/documents/348614/a1ab9ecb-f8b1-41ba-9dd9-a420895f954b" TargetMode="External"/><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12.jpeg"/><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1.jpg"/><Relationship Id="rId7"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www.globe.gov/documents/348614/81a42f5e-8f77-4d23-8fb0-9006b0b27063" TargetMode="External"/><Relationship Id="rId5" Type="http://schemas.openxmlformats.org/officeDocument/2006/relationships/hyperlink" Target="http://www.esrl.noaa.gov/gmd/grad/solcalc/" TargetMode="External"/><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hyperlink" Target="http://www.globe.gov/documents/348614/81a42f5e-8f77-4d23-8fb0-9006b0b27063" TargetMode="External"/><Relationship Id="rId4" Type="http://schemas.openxmlformats.org/officeDocument/2006/relationships/image" Target="../media/image10.jpg"/></Relationships>
</file>

<file path=ppt/slides/_rels/slide14.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jpg"/><Relationship Id="rId7" Type="http://schemas.openxmlformats.org/officeDocument/2006/relationships/hyperlink" Target="https://www.globe.gov/"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data.globe.gov/" TargetMode="External"/><Relationship Id="rId5" Type="http://schemas.openxmlformats.org/officeDocument/2006/relationships/hyperlink" Target="https://www.globe.gov/globe-data/data-entry/globe-observer" TargetMode="External"/><Relationship Id="rId10" Type="http://schemas.openxmlformats.org/officeDocument/2006/relationships/image" Target="../media/image3.jpeg"/><Relationship Id="rId4" Type="http://schemas.openxmlformats.org/officeDocument/2006/relationships/image" Target="../media/image15.jpg"/><Relationship Id="rId9"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15.jpg"/><Relationship Id="rId4" Type="http://schemas.openxmlformats.org/officeDocument/2006/relationships/image" Target="../media/image1.jp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15.jpg"/><Relationship Id="rId4" Type="http://schemas.openxmlformats.org/officeDocument/2006/relationships/image" Target="../media/image1.jpg"/></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3.jpg"/><Relationship Id="rId4" Type="http://schemas.openxmlformats.org/officeDocument/2006/relationships/image" Target="../media/image15.jpg"/></Relationships>
</file>

<file path=ppt/slides/_rels/slide1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jpg"/><Relationship Id="rId7" Type="http://schemas.openxmlformats.org/officeDocument/2006/relationships/hyperlink" Target="https://www.globe.gov/documents/10157/7349361/Viz+tutorial.pptx"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s://www.globe.gov/documents/10157/7349361/Viz+tutorial.pdf" TargetMode="External"/><Relationship Id="rId5" Type="http://schemas.openxmlformats.org/officeDocument/2006/relationships/hyperlink" Target="http://vis.globe.gov/GLOBE/" TargetMode="External"/><Relationship Id="rId4" Type="http://schemas.openxmlformats.org/officeDocument/2006/relationships/image" Target="../media/image24.jpg"/><Relationship Id="rId9" Type="http://schemas.openxmlformats.org/officeDocument/2006/relationships/image" Target="../media/image3.jpeg"/></Relationships>
</file>

<file path=ppt/slides/_rels/slide2.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1.jpg"/><Relationship Id="rId7" Type="http://schemas.openxmlformats.org/officeDocument/2006/relationships/hyperlink" Target="http://www.globe.gov/do-globe/globe-teachers-guide/atmosphere"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hyperlink" Target="https://www.grc.nasa.gov/WWW/K-12/airplane/atmosphere.html" TargetMode="Externa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6.png"/><Relationship Id="rId4" Type="http://schemas.openxmlformats.org/officeDocument/2006/relationships/image" Target="../media/image24.jpg"/></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8.jpg"/></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8.jpg"/></Relationships>
</file>

<file path=ppt/slides/_rels/slide25.xml.rels><?xml version="1.0" encoding="UTF-8" standalone="yes"?>
<Relationships xmlns="http://schemas.openxmlformats.org/package/2006/relationships"><Relationship Id="rId8" Type="http://schemas.openxmlformats.org/officeDocument/2006/relationships/hyperlink" Target="https://www.globe.gov/do-globe/resources/globe-equipment" TargetMode="External"/><Relationship Id="rId3" Type="http://schemas.openxmlformats.org/officeDocument/2006/relationships/image" Target="../media/image1.jpg"/><Relationship Id="rId7" Type="http://schemas.openxmlformats.org/officeDocument/2006/relationships/hyperlink" Target="http://mynasadata.larc.nasa.gov/weather-and-climate/"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mynasadata.larc.nasa.gov/" TargetMode="External"/><Relationship Id="rId5" Type="http://schemas.openxmlformats.org/officeDocument/2006/relationships/hyperlink" Target="http://www.globe.gov/documents/348614/65d837c0-2487-47dc-a789-06f57de1c45e" TargetMode="External"/><Relationship Id="rId4" Type="http://schemas.openxmlformats.org/officeDocument/2006/relationships/image" Target="../media/image29.jpg"/><Relationship Id="rId9" Type="http://schemas.openxmlformats.org/officeDocument/2006/relationships/image" Target="../media/image3.jpeg"/></Relationships>
</file>

<file path=ppt/slides/_rels/slide26.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1.jpg"/><Relationship Id="rId7" Type="http://schemas.openxmlformats.org/officeDocument/2006/relationships/image" Target="../media/image31.jpe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hyperlink" Target="mailto:help@nasaglobe.org" TargetMode="External"/><Relationship Id="rId4" Type="http://schemas.openxmlformats.org/officeDocument/2006/relationships/image" Target="../media/image29.jp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hyperlink" Target="http://www.globe.gov/documents/348614/a1ab9ecb-f8b1-41ba-9dd9-a420895f954b" TargetMode="Externa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hyperlink" Target="http://aquarius.umaine.edu/images/six_cell.jpg" TargetMode="Externa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1.jpg"/><Relationship Id="rId7" Type="http://schemas.openxmlformats.org/officeDocument/2006/relationships/hyperlink" Target="http://www.globe.gov/search-results?p_p_auth=U5COsYBF&amp;p_p_id=15&amp;p_p_lifecycle=0&amp;p_p_state=maximized&amp;p_p_mode=view&amp;_15_struts_action=/journal/view_article&amp;_15_groupId=10157&amp;_15_articleId=2514809&amp;_15_version=1.4"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www.globe.gov/documents/348614/81a42f5e-8f77-4d23-8fb0-9006b0b27063" TargetMode="External"/><Relationship Id="rId5" Type="http://schemas.openxmlformats.org/officeDocument/2006/relationships/hyperlink" Target="https://www.globe.gov/do-globe/globe-teachers-guide/instruments" TargetMode="External"/><Relationship Id="rId4" Type="http://schemas.openxmlformats.org/officeDocument/2006/relationships/image" Target="../media/image10.jpg"/><Relationship Id="rId9"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hyperlink" Target="http://www.globe.gov/documents/348614/a1ab9ecb-f8b1-41ba-9dd9-a420895f954b" TargetMode="Externa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a:spLocks noGrp="1"/>
          </p:cNvSpPr>
          <p:nvPr>
            <p:ph type="ctrTitle"/>
          </p:nvPr>
        </p:nvSpPr>
        <p:spPr>
          <a:xfrm>
            <a:off x="701621" y="964593"/>
            <a:ext cx="7772400" cy="1163637"/>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dk1"/>
              </a:buClr>
              <a:buSzPct val="100000"/>
              <a:buFont typeface="Arial"/>
              <a:buNone/>
            </a:pPr>
            <a:r>
              <a:rPr lang="en-US" sz="4000" b="1">
                <a:latin typeface="Arial"/>
                <a:ea typeface="Arial"/>
                <a:cs typeface="Arial"/>
                <a:sym typeface="Arial"/>
              </a:rPr>
              <a:t>Protocol Training Slides for: </a:t>
            </a:r>
            <a:br>
              <a:rPr lang="en-US" sz="4000" b="1">
                <a:latin typeface="Arial"/>
                <a:ea typeface="Arial"/>
                <a:cs typeface="Arial"/>
                <a:sym typeface="Arial"/>
              </a:rPr>
            </a:br>
            <a:r>
              <a:rPr lang="en-US" sz="4000" b="1">
                <a:solidFill>
                  <a:srgbClr val="FF0000"/>
                </a:solidFill>
                <a:latin typeface="Arial"/>
                <a:ea typeface="Arial"/>
                <a:cs typeface="Arial"/>
                <a:sym typeface="Arial"/>
              </a:rPr>
              <a:t>Barometric Pressure</a:t>
            </a:r>
            <a:endParaRPr sz="4000"/>
          </a:p>
        </p:txBody>
      </p:sp>
      <p:pic>
        <p:nvPicPr>
          <p:cNvPr id="89" name="Google Shape;89;p1" descr="The GLOBE Program: A worldwide science and education program. Atmosphere: Barometric Pressur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75645" cy="806824"/>
          </a:xfrm>
          <a:prstGeom prst="rect">
            <a:avLst/>
          </a:prstGeom>
          <a:noFill/>
          <a:ln>
            <a:noFill/>
          </a:ln>
        </p:spPr>
      </p:pic>
      <p:pic>
        <p:nvPicPr>
          <p:cNvPr id="90" name="Google Shape;90;p1" descr="Image is a surface-pressure-chart showing barometric readings across the N.Atlantic.">
            <a:hlinkClick r:id="rId4"/>
          </p:cNvPr>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409438" y="2128230"/>
            <a:ext cx="6356766" cy="4290817"/>
          </a:xfrm>
          <a:prstGeom prst="rect">
            <a:avLst/>
          </a:prstGeom>
          <a:noFill/>
          <a:ln>
            <a:noFill/>
          </a:ln>
        </p:spPr>
      </p:pic>
      <p:pic>
        <p:nvPicPr>
          <p:cNvPr id="2" name="Picture 4">
            <a:extLst>
              <a:ext uri="{FF2B5EF4-FFF2-40B4-BE49-F238E27FC236}">
                <a16:creationId xmlns:a16="http://schemas.microsoft.com/office/drawing/2014/main" id="{5FC88CC1-0518-FB9D-DE2B-168CDE02E87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898" y="-7590"/>
            <a:ext cx="3668231" cy="81261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9</a:t>
            </a:fld>
            <a:endParaRPr/>
          </a:p>
        </p:txBody>
      </p:sp>
      <p:pic>
        <p:nvPicPr>
          <p:cNvPr id="174" name="Google Shape;174;p10" descr="Banner: The GLOBE Program: A worldwide science and education program. Atmosphere: Barometric Pressur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4931" y="-14990"/>
            <a:ext cx="9248931" cy="813268"/>
          </a:xfrm>
          <a:prstGeom prst="rect">
            <a:avLst/>
          </a:prstGeom>
          <a:noFill/>
          <a:ln>
            <a:noFill/>
          </a:ln>
        </p:spPr>
      </p:pic>
      <p:pic>
        <p:nvPicPr>
          <p:cNvPr id="175" name="Google Shape;175;p10" descr="Menu: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2336" y="798278"/>
            <a:ext cx="1256520" cy="6070460"/>
          </a:xfrm>
          <a:prstGeom prst="rect">
            <a:avLst/>
          </a:prstGeom>
          <a:noFill/>
          <a:ln>
            <a:noFill/>
          </a:ln>
        </p:spPr>
      </p:pic>
      <p:sp>
        <p:nvSpPr>
          <p:cNvPr id="176" name="Google Shape;176;p10"/>
          <p:cNvSpPr txBox="1">
            <a:spLocks noGrp="1"/>
          </p:cNvSpPr>
          <p:nvPr>
            <p:ph type="title" idx="4294967295"/>
          </p:nvPr>
        </p:nvSpPr>
        <p:spPr>
          <a:xfrm>
            <a:off x="1336779" y="649170"/>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800"/>
              <a:buFont typeface="Calibri"/>
              <a:buNone/>
            </a:pPr>
            <a:r>
              <a:rPr lang="en-US" sz="2800" b="1">
                <a:latin typeface="Calibri"/>
                <a:ea typeface="Calibri"/>
                <a:cs typeface="Calibri"/>
                <a:sym typeface="Calibri"/>
              </a:rPr>
              <a:t>Calibrating your Instrument: Altimeter</a:t>
            </a:r>
            <a:endParaRPr/>
          </a:p>
        </p:txBody>
      </p:sp>
      <p:sp>
        <p:nvSpPr>
          <p:cNvPr id="177" name="Google Shape;177;p10"/>
          <p:cNvSpPr txBox="1">
            <a:spLocks noGrp="1"/>
          </p:cNvSpPr>
          <p:nvPr>
            <p:ph type="body" idx="4294967295"/>
          </p:nvPr>
        </p:nvSpPr>
        <p:spPr>
          <a:xfrm>
            <a:off x="1494063" y="1657839"/>
            <a:ext cx="7209065" cy="448170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2400"/>
              <a:buNone/>
            </a:pPr>
            <a:r>
              <a:rPr lang="en-US" sz="2400" i="1" u="sng">
                <a:solidFill>
                  <a:schemeClr val="hlink"/>
                </a:solidFill>
                <a:hlinkClick r:id="rId5"/>
              </a:rPr>
              <a:t>Calibrating the Altimeter</a:t>
            </a:r>
            <a:endParaRPr sz="2400" i="1"/>
          </a:p>
          <a:p>
            <a:pPr marL="228600" lvl="0" indent="-228600" algn="l" rtl="0">
              <a:lnSpc>
                <a:spcPct val="100000"/>
              </a:lnSpc>
              <a:spcBef>
                <a:spcPts val="0"/>
              </a:spcBef>
              <a:spcAft>
                <a:spcPts val="0"/>
              </a:spcAft>
              <a:buClr>
                <a:schemeClr val="dk1"/>
              </a:buClr>
              <a:buSzPts val="2400"/>
              <a:buChar char="•"/>
            </a:pPr>
            <a:r>
              <a:rPr lang="en-US" sz="2400"/>
              <a:t>Most likely already calibrated by the factory.</a:t>
            </a:r>
            <a:endParaRPr/>
          </a:p>
          <a:p>
            <a:pPr marL="228600" lvl="0" indent="-228600" algn="l" rtl="0">
              <a:lnSpc>
                <a:spcPct val="100000"/>
              </a:lnSpc>
              <a:spcBef>
                <a:spcPts val="0"/>
              </a:spcBef>
              <a:spcAft>
                <a:spcPts val="0"/>
              </a:spcAft>
              <a:buClr>
                <a:schemeClr val="dk1"/>
              </a:buClr>
              <a:buSzPts val="2400"/>
              <a:buChar char="•"/>
            </a:pPr>
            <a:r>
              <a:rPr lang="en-US" sz="2400"/>
              <a:t>Pick a location where you know the altitude from a reliable source and check the setting. If different, set the altitude. </a:t>
            </a:r>
            <a:endParaRPr/>
          </a:p>
        </p:txBody>
      </p:sp>
      <p:pic>
        <p:nvPicPr>
          <p:cNvPr id="2" name="Picture 4">
            <a:extLst>
              <a:ext uri="{FF2B5EF4-FFF2-40B4-BE49-F238E27FC236}">
                <a16:creationId xmlns:a16="http://schemas.microsoft.com/office/drawing/2014/main" id="{AF7FEBC4-83A7-C4E2-4506-06B05DBB7F0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432" y="-7590"/>
            <a:ext cx="3668231" cy="81261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a:t>
            </a:fld>
            <a:endParaRPr/>
          </a:p>
        </p:txBody>
      </p:sp>
      <p:pic>
        <p:nvPicPr>
          <p:cNvPr id="183" name="Google Shape;183;p11" descr="Banner: The GLOBE Program: A worldwide science and education program. Atmosphere: Barometric Pressur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4931" y="-14990"/>
            <a:ext cx="9248931" cy="813268"/>
          </a:xfrm>
          <a:prstGeom prst="rect">
            <a:avLst/>
          </a:prstGeom>
          <a:noFill/>
          <a:ln>
            <a:noFill/>
          </a:ln>
        </p:spPr>
      </p:pic>
      <p:pic>
        <p:nvPicPr>
          <p:cNvPr id="184" name="Google Shape;184;p11" descr="Menu: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787540"/>
            <a:ext cx="1256520" cy="6070460"/>
          </a:xfrm>
          <a:prstGeom prst="rect">
            <a:avLst/>
          </a:prstGeom>
          <a:noFill/>
          <a:ln>
            <a:noFill/>
          </a:ln>
        </p:spPr>
      </p:pic>
      <p:sp>
        <p:nvSpPr>
          <p:cNvPr id="185" name="Google Shape;185;p11"/>
          <p:cNvSpPr txBox="1">
            <a:spLocks noGrp="1"/>
          </p:cNvSpPr>
          <p:nvPr>
            <p:ph type="title" idx="4294967295"/>
          </p:nvPr>
        </p:nvSpPr>
        <p:spPr>
          <a:xfrm>
            <a:off x="1336779" y="649170"/>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800"/>
              <a:buFont typeface="Calibri"/>
              <a:buNone/>
            </a:pPr>
            <a:r>
              <a:rPr lang="en-US" sz="2800" b="1">
                <a:latin typeface="Calibri"/>
                <a:ea typeface="Calibri"/>
                <a:cs typeface="Calibri"/>
                <a:sym typeface="Calibri"/>
              </a:rPr>
              <a:t>Collecting Data-1</a:t>
            </a:r>
            <a:endParaRPr/>
          </a:p>
        </p:txBody>
      </p:sp>
      <p:sp>
        <p:nvSpPr>
          <p:cNvPr id="186" name="Google Shape;186;p11"/>
          <p:cNvSpPr txBox="1">
            <a:spLocks noGrp="1"/>
          </p:cNvSpPr>
          <p:nvPr>
            <p:ph type="body" idx="4294967295"/>
          </p:nvPr>
        </p:nvSpPr>
        <p:spPr>
          <a:xfrm>
            <a:off x="1494063" y="1657839"/>
            <a:ext cx="7209065" cy="4481704"/>
          </a:xfrm>
          <a:prstGeom prst="rect">
            <a:avLst/>
          </a:prstGeom>
          <a:noFill/>
          <a:ln>
            <a:noFill/>
          </a:ln>
        </p:spPr>
        <p:txBody>
          <a:bodyPr spcFirstLastPara="1" wrap="square" lIns="91425" tIns="45700" rIns="91425" bIns="45700" anchor="t" anchorCtr="0">
            <a:normAutofit/>
          </a:bodyPr>
          <a:lstStyle/>
          <a:p>
            <a:pPr marL="365760" lvl="0" indent="-365760" algn="l" rtl="0">
              <a:lnSpc>
                <a:spcPct val="100000"/>
              </a:lnSpc>
              <a:spcBef>
                <a:spcPts val="0"/>
              </a:spcBef>
              <a:spcAft>
                <a:spcPts val="0"/>
              </a:spcAft>
              <a:buClr>
                <a:schemeClr val="dk1"/>
              </a:buClr>
              <a:buSzPts val="1800"/>
              <a:buNone/>
            </a:pPr>
            <a:r>
              <a:rPr lang="en-US" sz="1800">
                <a:latin typeface="Arial"/>
                <a:ea typeface="Arial"/>
                <a:cs typeface="Arial"/>
                <a:sym typeface="Arial"/>
              </a:rPr>
              <a:t>Read the barometer to the 0.1 millibar using the black arm. This barometer reads 1006.2 mb. </a:t>
            </a:r>
            <a:endParaRPr/>
          </a:p>
          <a:p>
            <a:pPr marL="365760" lvl="0" indent="-365760" algn="l" rtl="0">
              <a:lnSpc>
                <a:spcPct val="100000"/>
              </a:lnSpc>
              <a:spcBef>
                <a:spcPts val="0"/>
              </a:spcBef>
              <a:spcAft>
                <a:spcPts val="0"/>
              </a:spcAft>
              <a:buClr>
                <a:schemeClr val="dk1"/>
              </a:buClr>
              <a:buSzPts val="1800"/>
              <a:buNone/>
            </a:pPr>
            <a:r>
              <a:rPr lang="en-US" sz="1800">
                <a:latin typeface="Arial"/>
                <a:ea typeface="Arial"/>
                <a:cs typeface="Arial"/>
                <a:sym typeface="Arial"/>
              </a:rPr>
              <a:t> </a:t>
            </a:r>
            <a:endParaRPr/>
          </a:p>
          <a:p>
            <a:pPr marL="0" lvl="0" indent="0" algn="l" rtl="0">
              <a:lnSpc>
                <a:spcPct val="100000"/>
              </a:lnSpc>
              <a:spcBef>
                <a:spcPts val="0"/>
              </a:spcBef>
              <a:spcAft>
                <a:spcPts val="0"/>
              </a:spcAft>
              <a:buClr>
                <a:schemeClr val="dk1"/>
              </a:buClr>
              <a:buSzPts val="1800"/>
              <a:buNone/>
            </a:pPr>
            <a:r>
              <a:rPr lang="en-US" sz="1800">
                <a:latin typeface="Arial"/>
                <a:ea typeface="Arial"/>
                <a:cs typeface="Arial"/>
                <a:sym typeface="Arial"/>
              </a:rPr>
              <a:t>For this location, the pressure has dropped over the last 24 hours.</a:t>
            </a:r>
            <a:r>
              <a:rPr lang="en-US" sz="1800"/>
              <a:t> </a:t>
            </a:r>
            <a:endParaRPr/>
          </a:p>
        </p:txBody>
      </p:sp>
      <p:pic>
        <p:nvPicPr>
          <p:cNvPr id="187" name="Google Shape;187;p11" descr="photograph of an aneroid barometer. "/>
          <p:cNvPicPr preferRelativeResize="0">
            <a:picLocks noGrp="1"/>
          </p:cNvPicPr>
          <p:nvPr>
            <p:ph type="body" idx="4294967295"/>
          </p:nvPr>
        </p:nvPicPr>
        <p:blipFill rotWithShape="1">
          <a:blip r:embed="rId5" cstate="email">
            <a:alphaModFix/>
            <a:extLst>
              <a:ext uri="{28A0092B-C50C-407E-A947-70E740481C1C}">
                <a14:useLocalDpi xmlns:a14="http://schemas.microsoft.com/office/drawing/2010/main"/>
              </a:ext>
            </a:extLst>
          </a:blip>
          <a:srcRect/>
          <a:stretch/>
        </p:blipFill>
        <p:spPr>
          <a:xfrm rot="10800000">
            <a:off x="3273879" y="3202820"/>
            <a:ext cx="3175907" cy="2772926"/>
          </a:xfrm>
          <a:prstGeom prst="rect">
            <a:avLst/>
          </a:prstGeom>
          <a:noFill/>
          <a:ln>
            <a:noFill/>
          </a:ln>
        </p:spPr>
      </p:pic>
      <p:pic>
        <p:nvPicPr>
          <p:cNvPr id="2" name="Picture 4">
            <a:extLst>
              <a:ext uri="{FF2B5EF4-FFF2-40B4-BE49-F238E27FC236}">
                <a16:creationId xmlns:a16="http://schemas.microsoft.com/office/drawing/2014/main" id="{B23460EF-764F-EF50-F9A1-10589313036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432" y="-7590"/>
            <a:ext cx="3668231" cy="81261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11</a:t>
            </a:fld>
            <a:endParaRPr/>
          </a:p>
        </p:txBody>
      </p:sp>
      <p:pic>
        <p:nvPicPr>
          <p:cNvPr id="193" name="Google Shape;193;p12" descr="Banner: The GLOBE Program: A worldwide science and education program. Atmosphere: Barometric Pressur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4931" y="-14990"/>
            <a:ext cx="9248931" cy="813268"/>
          </a:xfrm>
          <a:prstGeom prst="rect">
            <a:avLst/>
          </a:prstGeom>
          <a:noFill/>
          <a:ln>
            <a:noFill/>
          </a:ln>
        </p:spPr>
      </p:pic>
      <p:pic>
        <p:nvPicPr>
          <p:cNvPr id="194" name="Google Shape;194;p12" descr="Menu: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2336" y="798278"/>
            <a:ext cx="1256520" cy="6070460"/>
          </a:xfrm>
          <a:prstGeom prst="rect">
            <a:avLst/>
          </a:prstGeom>
          <a:noFill/>
          <a:ln>
            <a:noFill/>
          </a:ln>
        </p:spPr>
      </p:pic>
      <p:sp>
        <p:nvSpPr>
          <p:cNvPr id="195" name="Google Shape;195;p12"/>
          <p:cNvSpPr txBox="1">
            <a:spLocks noGrp="1"/>
          </p:cNvSpPr>
          <p:nvPr>
            <p:ph type="title" idx="4294967295"/>
          </p:nvPr>
        </p:nvSpPr>
        <p:spPr>
          <a:xfrm>
            <a:off x="1336779" y="649170"/>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800"/>
              <a:buFont typeface="Calibri"/>
              <a:buNone/>
            </a:pPr>
            <a:r>
              <a:rPr lang="en-US" sz="2800" b="1">
                <a:latin typeface="Calibri"/>
                <a:ea typeface="Calibri"/>
                <a:cs typeface="Calibri"/>
                <a:sym typeface="Calibri"/>
              </a:rPr>
              <a:t>Collecting Data-2</a:t>
            </a:r>
            <a:endParaRPr/>
          </a:p>
        </p:txBody>
      </p:sp>
      <p:sp>
        <p:nvSpPr>
          <p:cNvPr id="196" name="Google Shape;196;p12"/>
          <p:cNvSpPr txBox="1">
            <a:spLocks noGrp="1"/>
          </p:cNvSpPr>
          <p:nvPr>
            <p:ph type="body" idx="4294967295"/>
          </p:nvPr>
        </p:nvSpPr>
        <p:spPr>
          <a:xfrm>
            <a:off x="1494063" y="1657839"/>
            <a:ext cx="7209065" cy="4481704"/>
          </a:xfrm>
          <a:prstGeom prst="rect">
            <a:avLst/>
          </a:prstGeom>
          <a:noFill/>
          <a:ln>
            <a:noFill/>
          </a:ln>
        </p:spPr>
        <p:txBody>
          <a:bodyPr spcFirstLastPara="1" wrap="square" lIns="91425" tIns="45700" rIns="91425" bIns="45700" anchor="t" anchorCtr="0">
            <a:normAutofit/>
          </a:bodyPr>
          <a:lstStyle/>
          <a:p>
            <a:pPr marL="365760" lvl="0" indent="-365760" algn="l" rtl="0">
              <a:lnSpc>
                <a:spcPct val="100000"/>
              </a:lnSpc>
              <a:spcBef>
                <a:spcPts val="0"/>
              </a:spcBef>
              <a:spcAft>
                <a:spcPts val="0"/>
              </a:spcAft>
              <a:buClr>
                <a:schemeClr val="dk1"/>
              </a:buClr>
              <a:buSzPts val="1800"/>
              <a:buFont typeface="Calibri"/>
              <a:buAutoNum type="arabicParenR"/>
            </a:pPr>
            <a:r>
              <a:rPr lang="en-US" sz="1800" dirty="0">
                <a:latin typeface="Arial"/>
                <a:ea typeface="Arial"/>
                <a:cs typeface="Arial"/>
                <a:sym typeface="Arial"/>
              </a:rPr>
              <a:t>Collect data daily, preferably within one hour of local </a:t>
            </a:r>
            <a:r>
              <a:rPr lang="en-US" sz="1800" i="1" u="sng" dirty="0">
                <a:solidFill>
                  <a:schemeClr val="hlink"/>
                </a:solidFill>
                <a:latin typeface="Arial"/>
                <a:ea typeface="Arial"/>
                <a:cs typeface="Arial"/>
                <a:sym typeface="Arial"/>
                <a:hlinkClick r:id="rId5"/>
              </a:rPr>
              <a:t>solar noon</a:t>
            </a:r>
            <a:r>
              <a:rPr lang="en-US" sz="1800" dirty="0">
                <a:latin typeface="Arial"/>
                <a:ea typeface="Arial"/>
                <a:cs typeface="Arial"/>
                <a:sym typeface="Arial"/>
              </a:rPr>
              <a:t>. Record the time (local or UTC) and date on the </a:t>
            </a:r>
            <a:r>
              <a:rPr lang="en-US" sz="1800" i="1" u="sng" dirty="0">
                <a:solidFill>
                  <a:schemeClr val="hlink"/>
                </a:solidFill>
                <a:latin typeface="Arial"/>
                <a:ea typeface="Arial"/>
                <a:cs typeface="Arial"/>
                <a:sym typeface="Arial"/>
                <a:hlinkClick r:id="rId6"/>
              </a:rPr>
              <a:t>Integrated 1-day Data Sheet</a:t>
            </a:r>
            <a:r>
              <a:rPr lang="en-US" sz="1800" dirty="0">
                <a:latin typeface="Arial"/>
                <a:ea typeface="Arial"/>
                <a:cs typeface="Arial"/>
                <a:sym typeface="Arial"/>
              </a:rPr>
              <a:t>. </a:t>
            </a:r>
            <a:endParaRPr dirty="0"/>
          </a:p>
          <a:p>
            <a:pPr marL="365760" lvl="0" indent="-365760" algn="l" rtl="0">
              <a:lnSpc>
                <a:spcPct val="100000"/>
              </a:lnSpc>
              <a:spcBef>
                <a:spcPts val="0"/>
              </a:spcBef>
              <a:spcAft>
                <a:spcPts val="0"/>
              </a:spcAft>
              <a:buClr>
                <a:schemeClr val="dk1"/>
              </a:buClr>
              <a:buSzPts val="1800"/>
              <a:buFont typeface="Calibri"/>
              <a:buAutoNum type="arabicParenR"/>
            </a:pPr>
            <a:r>
              <a:rPr lang="en-US" sz="1800" dirty="0">
                <a:latin typeface="Arial"/>
                <a:ea typeface="Arial"/>
                <a:cs typeface="Arial"/>
                <a:sym typeface="Arial"/>
              </a:rPr>
              <a:t>Tap gently on the glass cover of the aneroid barometer to stabilize the needle. </a:t>
            </a:r>
            <a:endParaRPr dirty="0"/>
          </a:p>
          <a:p>
            <a:pPr marL="365760" lvl="0" indent="-365760" algn="l" rtl="0">
              <a:lnSpc>
                <a:spcPct val="100000"/>
              </a:lnSpc>
              <a:spcBef>
                <a:spcPts val="0"/>
              </a:spcBef>
              <a:spcAft>
                <a:spcPts val="0"/>
              </a:spcAft>
              <a:buClr>
                <a:schemeClr val="dk1"/>
              </a:buClr>
              <a:buSzPts val="1800"/>
              <a:buFont typeface="Calibri"/>
              <a:buAutoNum type="arabicParenR"/>
            </a:pPr>
            <a:r>
              <a:rPr lang="en-US" sz="1800" dirty="0">
                <a:latin typeface="Arial"/>
                <a:ea typeface="Arial"/>
                <a:cs typeface="Arial"/>
                <a:sym typeface="Arial"/>
              </a:rPr>
              <a:t>Read the barometer to the nearest 0.1 millibar (or hectopascal).</a:t>
            </a:r>
            <a:endParaRPr dirty="0"/>
          </a:p>
          <a:p>
            <a:pPr marL="365760" lvl="0" indent="-365760" algn="l" rtl="0">
              <a:lnSpc>
                <a:spcPct val="100000"/>
              </a:lnSpc>
              <a:spcBef>
                <a:spcPts val="0"/>
              </a:spcBef>
              <a:spcAft>
                <a:spcPts val="0"/>
              </a:spcAft>
              <a:buClr>
                <a:schemeClr val="dk1"/>
              </a:buClr>
              <a:buSzPts val="1800"/>
              <a:buFont typeface="Calibri"/>
              <a:buAutoNum type="arabicParenR"/>
            </a:pPr>
            <a:r>
              <a:rPr lang="en-US" sz="1800" dirty="0">
                <a:latin typeface="Arial"/>
                <a:ea typeface="Arial"/>
                <a:cs typeface="Arial"/>
                <a:sym typeface="Arial"/>
              </a:rPr>
              <a:t>Record this reading as the current pressure.</a:t>
            </a:r>
            <a:endParaRPr dirty="0"/>
          </a:p>
          <a:p>
            <a:pPr marL="365760" lvl="0" indent="-365760" algn="l" rtl="0">
              <a:lnSpc>
                <a:spcPct val="100000"/>
              </a:lnSpc>
              <a:spcBef>
                <a:spcPts val="0"/>
              </a:spcBef>
              <a:spcAft>
                <a:spcPts val="0"/>
              </a:spcAft>
              <a:buClr>
                <a:schemeClr val="dk1"/>
              </a:buClr>
              <a:buSzPts val="1800"/>
              <a:buFont typeface="Calibri"/>
              <a:buAutoNum type="arabicParenR"/>
            </a:pPr>
            <a:r>
              <a:rPr lang="en-US" sz="1800" dirty="0">
                <a:latin typeface="Arial"/>
                <a:ea typeface="Arial"/>
                <a:cs typeface="Arial"/>
                <a:sym typeface="Arial"/>
              </a:rPr>
              <a:t>Set the “set needle” to the current pressure.</a:t>
            </a:r>
            <a:endParaRPr dirty="0"/>
          </a:p>
        </p:txBody>
      </p:sp>
      <p:pic>
        <p:nvPicPr>
          <p:cNvPr id="197" name="Google Shape;197;p12" descr="photograph of an aneroid barometer. "/>
          <p:cNvPicPr preferRelativeResize="0">
            <a:picLocks noGrp="1"/>
          </p:cNvPicPr>
          <p:nvPr>
            <p:ph type="body" idx="4294967295"/>
          </p:nvPr>
        </p:nvPicPr>
        <p:blipFill rotWithShape="1">
          <a:blip r:embed="rId7" cstate="email">
            <a:alphaModFix/>
            <a:extLst>
              <a:ext uri="{28A0092B-C50C-407E-A947-70E740481C1C}">
                <a14:useLocalDpi xmlns:a14="http://schemas.microsoft.com/office/drawing/2010/main"/>
              </a:ext>
            </a:extLst>
          </a:blip>
          <a:srcRect/>
          <a:stretch/>
        </p:blipFill>
        <p:spPr>
          <a:xfrm rot="10800000">
            <a:off x="3935184" y="4209987"/>
            <a:ext cx="2041072" cy="1782087"/>
          </a:xfrm>
          <a:prstGeom prst="rect">
            <a:avLst/>
          </a:prstGeom>
          <a:noFill/>
          <a:ln>
            <a:noFill/>
          </a:ln>
        </p:spPr>
      </p:pic>
      <p:pic>
        <p:nvPicPr>
          <p:cNvPr id="2" name="Picture 4">
            <a:extLst>
              <a:ext uri="{FF2B5EF4-FFF2-40B4-BE49-F238E27FC236}">
                <a16:creationId xmlns:a16="http://schemas.microsoft.com/office/drawing/2014/main" id="{F22A1349-0549-0B29-0158-E0F407E8403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432" y="-7590"/>
            <a:ext cx="3668231" cy="81261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1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12</a:t>
            </a:fld>
            <a:endParaRPr/>
          </a:p>
        </p:txBody>
      </p:sp>
      <p:pic>
        <p:nvPicPr>
          <p:cNvPr id="203" name="Google Shape;203;p13" descr="Banner: The GLOBE Program: A worldwide science and education program. Atmosphere: Barometric Pressur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4931" y="-14990"/>
            <a:ext cx="9248931" cy="813268"/>
          </a:xfrm>
          <a:prstGeom prst="rect">
            <a:avLst/>
          </a:prstGeom>
          <a:noFill/>
          <a:ln>
            <a:noFill/>
          </a:ln>
        </p:spPr>
      </p:pic>
      <p:pic>
        <p:nvPicPr>
          <p:cNvPr id="204" name="Google Shape;204;p13" descr="Menu: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2336" y="798278"/>
            <a:ext cx="1256520" cy="6070460"/>
          </a:xfrm>
          <a:prstGeom prst="rect">
            <a:avLst/>
          </a:prstGeom>
          <a:noFill/>
          <a:ln>
            <a:noFill/>
          </a:ln>
        </p:spPr>
      </p:pic>
      <p:sp>
        <p:nvSpPr>
          <p:cNvPr id="205" name="Google Shape;205;p13"/>
          <p:cNvSpPr txBox="1">
            <a:spLocks noGrp="1"/>
          </p:cNvSpPr>
          <p:nvPr>
            <p:ph type="title" idx="4294967295"/>
          </p:nvPr>
        </p:nvSpPr>
        <p:spPr>
          <a:xfrm>
            <a:off x="2251179" y="613458"/>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Calibri"/>
              <a:buNone/>
            </a:pPr>
            <a:r>
              <a:rPr lang="en-US" sz="3200" b="1">
                <a:latin typeface="Calibri"/>
                <a:ea typeface="Calibri"/>
                <a:cs typeface="Calibri"/>
                <a:sym typeface="Calibri"/>
              </a:rPr>
              <a:t>Data Sheet</a:t>
            </a:r>
            <a:endParaRPr/>
          </a:p>
        </p:txBody>
      </p:sp>
      <p:sp>
        <p:nvSpPr>
          <p:cNvPr id="206" name="Google Shape;206;p13"/>
          <p:cNvSpPr txBox="1">
            <a:spLocks noGrp="1"/>
          </p:cNvSpPr>
          <p:nvPr>
            <p:ph type="body" idx="4294967295"/>
          </p:nvPr>
        </p:nvSpPr>
        <p:spPr>
          <a:xfrm>
            <a:off x="1428269" y="3079765"/>
            <a:ext cx="3091265" cy="448170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1800"/>
              <a:buNone/>
            </a:pPr>
            <a:r>
              <a:rPr lang="en-US" sz="1800">
                <a:latin typeface="Arial"/>
                <a:ea typeface="Arial"/>
                <a:cs typeface="Arial"/>
                <a:sym typeface="Arial"/>
              </a:rPr>
              <a:t>Enter the data on the Integrated 1-Day Data Sheet</a:t>
            </a:r>
            <a:endParaRPr/>
          </a:p>
          <a:p>
            <a:pPr marL="0" lvl="0" indent="0" algn="l" rtl="0">
              <a:lnSpc>
                <a:spcPct val="100000"/>
              </a:lnSpc>
              <a:spcBef>
                <a:spcPts val="0"/>
              </a:spcBef>
              <a:spcAft>
                <a:spcPts val="0"/>
              </a:spcAft>
              <a:buClr>
                <a:schemeClr val="dk1"/>
              </a:buClr>
              <a:buSzPts val="1800"/>
              <a:buNone/>
            </a:pPr>
            <a:endParaRPr sz="1800">
              <a:latin typeface="Arial"/>
              <a:ea typeface="Arial"/>
              <a:cs typeface="Arial"/>
              <a:sym typeface="Arial"/>
            </a:endParaRPr>
          </a:p>
          <a:p>
            <a:pPr marL="0" lvl="0" indent="0" algn="l" rtl="0">
              <a:lnSpc>
                <a:spcPct val="100000"/>
              </a:lnSpc>
              <a:spcBef>
                <a:spcPts val="0"/>
              </a:spcBef>
              <a:spcAft>
                <a:spcPts val="0"/>
              </a:spcAft>
              <a:buClr>
                <a:schemeClr val="dk1"/>
              </a:buClr>
              <a:buSzPts val="1800"/>
              <a:buNone/>
            </a:pPr>
            <a:r>
              <a:rPr lang="en-US" sz="1800">
                <a:latin typeface="Arial"/>
                <a:ea typeface="Arial"/>
                <a:cs typeface="Arial"/>
                <a:sym typeface="Arial"/>
              </a:rPr>
              <a:t>Be sure to fill out the top: School Name, Study Site, Observer Names, Date and Time (local or UTC)</a:t>
            </a:r>
            <a:endParaRPr/>
          </a:p>
          <a:p>
            <a:pPr marL="0" lvl="0" indent="0" algn="l" rtl="0">
              <a:lnSpc>
                <a:spcPct val="100000"/>
              </a:lnSpc>
              <a:spcBef>
                <a:spcPts val="0"/>
              </a:spcBef>
              <a:spcAft>
                <a:spcPts val="0"/>
              </a:spcAft>
              <a:buClr>
                <a:schemeClr val="dk1"/>
              </a:buClr>
              <a:buSzPts val="1800"/>
              <a:buNone/>
            </a:pPr>
            <a:endParaRPr sz="1800">
              <a:latin typeface="Arial"/>
              <a:ea typeface="Arial"/>
              <a:cs typeface="Arial"/>
              <a:sym typeface="Arial"/>
            </a:endParaRPr>
          </a:p>
          <a:p>
            <a:pPr marL="0" lvl="0" indent="0" algn="l" rtl="0">
              <a:lnSpc>
                <a:spcPct val="100000"/>
              </a:lnSpc>
              <a:spcBef>
                <a:spcPts val="0"/>
              </a:spcBef>
              <a:spcAft>
                <a:spcPts val="0"/>
              </a:spcAft>
              <a:buClr>
                <a:schemeClr val="dk1"/>
              </a:buClr>
              <a:buSzPts val="1800"/>
              <a:buNone/>
            </a:pPr>
            <a:r>
              <a:rPr lang="en-US" sz="1800" i="1" u="sng">
                <a:solidFill>
                  <a:schemeClr val="hlink"/>
                </a:solidFill>
                <a:hlinkClick r:id="rId5"/>
              </a:rPr>
              <a:t>Atmosphere Data Sheet</a:t>
            </a:r>
            <a:endParaRPr sz="1800" i="1"/>
          </a:p>
          <a:p>
            <a:pPr marL="0" lvl="0" indent="0" algn="l" rtl="0">
              <a:lnSpc>
                <a:spcPct val="100000"/>
              </a:lnSpc>
              <a:spcBef>
                <a:spcPts val="0"/>
              </a:spcBef>
              <a:spcAft>
                <a:spcPts val="0"/>
              </a:spcAft>
              <a:buClr>
                <a:schemeClr val="dk1"/>
              </a:buClr>
              <a:buSzPts val="1800"/>
              <a:buNone/>
            </a:pPr>
            <a:endParaRPr sz="1800">
              <a:latin typeface="Arial"/>
              <a:ea typeface="Arial"/>
              <a:cs typeface="Arial"/>
              <a:sym typeface="Arial"/>
            </a:endParaRPr>
          </a:p>
        </p:txBody>
      </p:sp>
      <p:pic>
        <p:nvPicPr>
          <p:cNvPr id="207" name="Google Shape;207;p13" descr="Screenshot of the atmosphere investigation, integrated one day data sheet, with arrows pointing to where you enter data. "/>
          <p:cNvPicPr preferRelativeResize="0">
            <a:picLocks noGrp="1"/>
          </p:cNvPicPr>
          <p:nvPr>
            <p:ph type="body" idx="4294967295"/>
          </p:nvPr>
        </p:nvPicPr>
        <p:blipFill rotWithShape="1">
          <a:blip r:embed="rId6">
            <a:alphaModFix/>
          </a:blip>
          <a:srcRect/>
          <a:stretch/>
        </p:blipFill>
        <p:spPr>
          <a:xfrm>
            <a:off x="4599281" y="1311951"/>
            <a:ext cx="4419100" cy="4478550"/>
          </a:xfrm>
          <a:prstGeom prst="rect">
            <a:avLst/>
          </a:prstGeom>
          <a:noFill/>
          <a:ln>
            <a:noFill/>
          </a:ln>
        </p:spPr>
      </p:pic>
      <p:pic>
        <p:nvPicPr>
          <p:cNvPr id="2" name="Picture 4">
            <a:extLst>
              <a:ext uri="{FF2B5EF4-FFF2-40B4-BE49-F238E27FC236}">
                <a16:creationId xmlns:a16="http://schemas.microsoft.com/office/drawing/2014/main" id="{99B94B69-9E0C-5310-BDE3-FBAA3E0AFA9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432" y="-7590"/>
            <a:ext cx="3668231" cy="81261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14"/>
          <p:cNvSpPr txBox="1">
            <a:spLocks noGrp="1"/>
          </p:cNvSpPr>
          <p:nvPr>
            <p:ph type="sldNum" idx="12"/>
          </p:nvPr>
        </p:nvSpPr>
        <p:spPr>
          <a:xfrm>
            <a:off x="6966376" y="6477078"/>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13</a:t>
            </a:fld>
            <a:endParaRPr dirty="0"/>
          </a:p>
        </p:txBody>
      </p:sp>
      <p:pic>
        <p:nvPicPr>
          <p:cNvPr id="213" name="Google Shape;213;p14" descr="Banner: The GLOBE Program: A worldwide science and education program. Atmosphere: Barometric Pressur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4931" y="-14990"/>
            <a:ext cx="9248931" cy="813268"/>
          </a:xfrm>
          <a:prstGeom prst="rect">
            <a:avLst/>
          </a:prstGeom>
          <a:noFill/>
          <a:ln>
            <a:noFill/>
          </a:ln>
        </p:spPr>
      </p:pic>
      <p:pic>
        <p:nvPicPr>
          <p:cNvPr id="214" name="Google Shape;214;p14" descr="Menu: Entering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798277"/>
            <a:ext cx="1259174" cy="6099635"/>
          </a:xfrm>
          <a:prstGeom prst="rect">
            <a:avLst/>
          </a:prstGeom>
          <a:noFill/>
          <a:ln>
            <a:noFill/>
          </a:ln>
        </p:spPr>
      </p:pic>
      <p:sp>
        <p:nvSpPr>
          <p:cNvPr id="215" name="Google Shape;215;p14"/>
          <p:cNvSpPr txBox="1">
            <a:spLocks noGrp="1"/>
          </p:cNvSpPr>
          <p:nvPr>
            <p:ph type="title" idx="4294967295"/>
          </p:nvPr>
        </p:nvSpPr>
        <p:spPr>
          <a:xfrm>
            <a:off x="1362231" y="608734"/>
            <a:ext cx="7886700" cy="1325563"/>
          </a:xfrm>
          <a:prstGeom prst="rect">
            <a:avLst/>
          </a:prstGeom>
          <a:noFill/>
          <a:ln>
            <a:noFill/>
          </a:ln>
        </p:spPr>
        <p:txBody>
          <a:bodyPr spcFirstLastPara="1" wrap="square" lIns="91425" tIns="45700" rIns="91425" bIns="45700" anchor="ctr" anchorCtr="0">
            <a:normAutofit/>
          </a:bodyPr>
          <a:lstStyle/>
          <a:p>
            <a:pPr lvl="0">
              <a:buSzPts val="3200"/>
            </a:pPr>
            <a:r>
              <a:rPr lang="en-US" sz="2800" b="1" dirty="0">
                <a:latin typeface="Arial"/>
                <a:ea typeface="Arial"/>
                <a:cs typeface="Arial"/>
                <a:sym typeface="Arial"/>
              </a:rPr>
              <a:t>Entering Barometric Pressure in the GLOBE Observer Data Entry System</a:t>
            </a:r>
            <a:endParaRPr sz="2800" dirty="0"/>
          </a:p>
        </p:txBody>
      </p:sp>
      <p:sp>
        <p:nvSpPr>
          <p:cNvPr id="216" name="Google Shape;216;p14"/>
          <p:cNvSpPr txBox="1">
            <a:spLocks noGrp="1"/>
          </p:cNvSpPr>
          <p:nvPr>
            <p:ph type="body" idx="4294967295"/>
          </p:nvPr>
        </p:nvSpPr>
        <p:spPr>
          <a:xfrm>
            <a:off x="1436913" y="1672425"/>
            <a:ext cx="5113415" cy="4351338"/>
          </a:xfrm>
          <a:prstGeom prst="rect">
            <a:avLst/>
          </a:prstGeom>
          <a:noFill/>
          <a:ln>
            <a:noFill/>
          </a:ln>
        </p:spPr>
        <p:txBody>
          <a:bodyPr spcFirstLastPara="1" wrap="square" lIns="91425" tIns="45700" rIns="91425" bIns="45700" anchor="t" anchorCtr="0">
            <a:normAutofit/>
          </a:bodyPr>
          <a:lstStyle/>
          <a:p>
            <a:pPr marL="0" lvl="0" indent="0" algn="just">
              <a:lnSpc>
                <a:spcPct val="100000"/>
              </a:lnSpc>
              <a:spcBef>
                <a:spcPts val="0"/>
              </a:spcBef>
              <a:buSzPts val="3200"/>
              <a:buNone/>
            </a:pPr>
            <a:r>
              <a:rPr lang="en-US" sz="1600" b="1" dirty="0">
                <a:latin typeface="+mj-lt"/>
                <a:ea typeface="Arial"/>
                <a:cs typeface="Arial"/>
                <a:sym typeface="Arial"/>
              </a:rPr>
              <a:t>Two Options for Uploading Data:</a:t>
            </a:r>
            <a:endParaRPr lang="en-US" sz="1600" dirty="0">
              <a:latin typeface="+mj-lt"/>
            </a:endParaRPr>
          </a:p>
          <a:p>
            <a:pPr marL="0" lvl="0" indent="0" algn="just">
              <a:lnSpc>
                <a:spcPct val="100000"/>
              </a:lnSpc>
              <a:spcBef>
                <a:spcPts val="360"/>
              </a:spcBef>
              <a:buSzPts val="3200"/>
              <a:buNone/>
            </a:pPr>
            <a:r>
              <a:rPr lang="en-US" sz="1600" dirty="0">
                <a:latin typeface="+mj-lt"/>
                <a:ea typeface="Arial"/>
                <a:cs typeface="Arial"/>
                <a:sym typeface="Arial"/>
              </a:rPr>
              <a:t>These methods all allow users to submit environmental data – collected at defined sites, according to protocol, and using approved instrumentation – for entry into the official GLOBE science database.</a:t>
            </a:r>
            <a:endParaRPr lang="en-US" sz="1600" dirty="0">
              <a:latin typeface="+mj-lt"/>
            </a:endParaRPr>
          </a:p>
          <a:p>
            <a:pPr marL="0" lvl="0" indent="0" algn="just">
              <a:lnSpc>
                <a:spcPct val="100000"/>
              </a:lnSpc>
              <a:spcBef>
                <a:spcPts val="360"/>
              </a:spcBef>
              <a:buSzPts val="3200"/>
              <a:buNone/>
            </a:pPr>
            <a:endParaRPr lang="en-US" sz="1600" b="1" dirty="0">
              <a:latin typeface="+mj-lt"/>
              <a:ea typeface="Arial"/>
              <a:cs typeface="Arial"/>
              <a:sym typeface="Arial"/>
            </a:endParaRPr>
          </a:p>
          <a:p>
            <a:pPr lvl="0" indent="-457200" algn="just">
              <a:lnSpc>
                <a:spcPct val="100000"/>
              </a:lnSpc>
              <a:spcBef>
                <a:spcPts val="360"/>
              </a:spcBef>
              <a:buSzPts val="1800"/>
              <a:buFont typeface="Arial"/>
              <a:buAutoNum type="arabicPeriod"/>
            </a:pPr>
            <a:r>
              <a:rPr lang="en-US" sz="1600" dirty="0">
                <a:latin typeface="+mj-lt"/>
                <a:ea typeface="Arial"/>
                <a:cs typeface="Arial"/>
                <a:sym typeface="Arial"/>
              </a:rPr>
              <a:t>Download the GLOBE Observer mobile app from the </a:t>
            </a:r>
            <a:r>
              <a:rPr lang="en-US" sz="1600" dirty="0">
                <a:latin typeface="+mj-lt"/>
                <a:ea typeface="Arial"/>
                <a:cs typeface="Arial"/>
                <a:sym typeface="Arial"/>
                <a:hlinkClick r:id="rId5"/>
              </a:rPr>
              <a:t>App Store.</a:t>
            </a:r>
            <a:endParaRPr lang="en-US" sz="1600" dirty="0">
              <a:latin typeface="+mj-lt"/>
            </a:endParaRPr>
          </a:p>
          <a:p>
            <a:pPr lvl="0" indent="-457200" algn="just">
              <a:spcBef>
                <a:spcPts val="360"/>
              </a:spcBef>
              <a:buSzPts val="1800"/>
              <a:buFont typeface="Arial"/>
              <a:buAutoNum type="arabicPeriod"/>
            </a:pPr>
            <a:r>
              <a:rPr lang="en-US" sz="1600" u="sng" dirty="0">
                <a:solidFill>
                  <a:srgbClr val="000000"/>
                </a:solidFill>
                <a:latin typeface="+mj-lt"/>
                <a:ea typeface="Arial"/>
                <a:cs typeface="Arial"/>
                <a:sym typeface="Arial"/>
                <a:hlinkClick r:id="rId6">
                  <a:extLst>
                    <a:ext uri="{A12FA001-AC4F-418D-AE19-62706E023703}">
                      <ahyp:hlinkClr xmlns:ahyp="http://schemas.microsoft.com/office/drawing/2018/hyperlinkcolor" val="tx"/>
                    </a:ext>
                  </a:extLst>
                </a:hlinkClick>
              </a:rPr>
              <a:t>Data Entry</a:t>
            </a:r>
            <a:r>
              <a:rPr lang="en-US" sz="1600" dirty="0">
                <a:latin typeface="+mj-lt"/>
                <a:ea typeface="Arial"/>
                <a:cs typeface="Arial"/>
                <a:sym typeface="Arial"/>
              </a:rPr>
              <a:t>: Visit </a:t>
            </a:r>
            <a:r>
              <a:rPr lang="en-US" sz="1600" dirty="0">
                <a:latin typeface="+mj-lt"/>
                <a:ea typeface="Arial"/>
                <a:cs typeface="Arial"/>
                <a:sym typeface="Arial"/>
                <a:hlinkClick r:id="rId7"/>
              </a:rPr>
              <a:t>globe.gov</a:t>
            </a:r>
            <a:r>
              <a:rPr lang="en-US" sz="1600" dirty="0">
                <a:latin typeface="+mj-lt"/>
                <a:ea typeface="Arial"/>
                <a:cs typeface="Arial"/>
                <a:sym typeface="Arial"/>
              </a:rPr>
              <a:t>, click on the “GLOBE Data” tab, then underneath “Data Entry” click on “Data Entry – New Desktop Forms”.</a:t>
            </a:r>
            <a:endParaRPr lang="en-US" sz="1600" dirty="0">
              <a:latin typeface="+mj-lt"/>
            </a:endParaRPr>
          </a:p>
          <a:p>
            <a:pPr lvl="0" indent="-457200" algn="just">
              <a:lnSpc>
                <a:spcPct val="100000"/>
              </a:lnSpc>
              <a:spcBef>
                <a:spcPts val="360"/>
              </a:spcBef>
              <a:buSzPts val="1800"/>
              <a:buNone/>
            </a:pPr>
            <a:endParaRPr lang="en-US" sz="1600" dirty="0">
              <a:latin typeface="+mj-lt"/>
              <a:ea typeface="Arial"/>
              <a:cs typeface="Arial"/>
              <a:sym typeface="Arial"/>
            </a:endParaRPr>
          </a:p>
        </p:txBody>
      </p:sp>
      <p:pic>
        <p:nvPicPr>
          <p:cNvPr id="2" name="Picture 2" descr="Icon of a magnifying glass over a globe.">
            <a:extLst>
              <a:ext uri="{FF2B5EF4-FFF2-40B4-BE49-F238E27FC236}">
                <a16:creationId xmlns:a16="http://schemas.microsoft.com/office/drawing/2014/main" id="{F530EDD8-2795-387B-ECD2-154FE136504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78717" y="2835780"/>
            <a:ext cx="1500856" cy="150085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C8BDD0A6-4118-29AB-F272-ED4508D55540}"/>
              </a:ext>
            </a:extLst>
          </p:cNvPr>
          <p:cNvPicPr>
            <a:picLocks noChangeAspect="1"/>
          </p:cNvPicPr>
          <p:nvPr/>
        </p:nvPicPr>
        <p:blipFill>
          <a:blip r:embed="rId9"/>
          <a:srcRect l="3108" t="7598" r="36738" b="8779"/>
          <a:stretch>
            <a:fillRect/>
          </a:stretch>
        </p:blipFill>
        <p:spPr>
          <a:xfrm>
            <a:off x="5731009" y="5185575"/>
            <a:ext cx="3253240" cy="1410962"/>
          </a:xfrm>
          <a:prstGeom prst="rect">
            <a:avLst/>
          </a:prstGeom>
        </p:spPr>
      </p:pic>
      <p:sp>
        <p:nvSpPr>
          <p:cNvPr id="4" name="Google Shape;281;p18" descr="circle around button, Live Data Entry">
            <a:extLst>
              <a:ext uri="{FF2B5EF4-FFF2-40B4-BE49-F238E27FC236}">
                <a16:creationId xmlns:a16="http://schemas.microsoft.com/office/drawing/2014/main" id="{86BE92F5-6443-D2F2-0BBD-4D6CF9B7E937}"/>
              </a:ext>
            </a:extLst>
          </p:cNvPr>
          <p:cNvSpPr/>
          <p:nvPr/>
        </p:nvSpPr>
        <p:spPr>
          <a:xfrm>
            <a:off x="6667362" y="5916646"/>
            <a:ext cx="1077912" cy="157290"/>
          </a:xfrm>
          <a:prstGeom prst="ellipse">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cxnSp>
        <p:nvCxnSpPr>
          <p:cNvPr id="5" name="Straight Arrow Connector 4">
            <a:extLst>
              <a:ext uri="{FF2B5EF4-FFF2-40B4-BE49-F238E27FC236}">
                <a16:creationId xmlns:a16="http://schemas.microsoft.com/office/drawing/2014/main" id="{B893CA26-E3F2-02BF-CA36-7AFD934B2B4A}"/>
              </a:ext>
            </a:extLst>
          </p:cNvPr>
          <p:cNvCxnSpPr>
            <a:cxnSpLocks/>
          </p:cNvCxnSpPr>
          <p:nvPr/>
        </p:nvCxnSpPr>
        <p:spPr>
          <a:xfrm>
            <a:off x="5689979" y="5113180"/>
            <a:ext cx="890745" cy="882111"/>
          </a:xfrm>
          <a:prstGeom prst="straightConnector1">
            <a:avLst/>
          </a:prstGeom>
          <a:ln>
            <a:solidFill>
              <a:srgbClr val="FF0000"/>
            </a:solidFill>
            <a:tailEnd type="triangle"/>
          </a:ln>
        </p:spPr>
        <p:style>
          <a:lnRef idx="3">
            <a:schemeClr val="accent1"/>
          </a:lnRef>
          <a:fillRef idx="0">
            <a:schemeClr val="accent1"/>
          </a:fillRef>
          <a:effectRef idx="2">
            <a:schemeClr val="accent1"/>
          </a:effectRef>
          <a:fontRef idx="minor">
            <a:schemeClr val="tx1"/>
          </a:fontRef>
        </p:style>
      </p:cxnSp>
      <p:cxnSp>
        <p:nvCxnSpPr>
          <p:cNvPr id="9" name="Straight Arrow Connector 8">
            <a:extLst>
              <a:ext uri="{FF2B5EF4-FFF2-40B4-BE49-F238E27FC236}">
                <a16:creationId xmlns:a16="http://schemas.microsoft.com/office/drawing/2014/main" id="{E486ECB5-33FC-10AE-92BC-14C9F9A32782}"/>
              </a:ext>
            </a:extLst>
          </p:cNvPr>
          <p:cNvCxnSpPr/>
          <p:nvPr/>
        </p:nvCxnSpPr>
        <p:spPr>
          <a:xfrm>
            <a:off x="6651753" y="3948016"/>
            <a:ext cx="629247" cy="0"/>
          </a:xfrm>
          <a:prstGeom prst="straightConnector1">
            <a:avLst/>
          </a:prstGeom>
          <a:ln>
            <a:solidFill>
              <a:srgbClr val="FF0000"/>
            </a:solidFill>
            <a:tailEnd type="triangle"/>
          </a:ln>
        </p:spPr>
        <p:style>
          <a:lnRef idx="3">
            <a:schemeClr val="accent1"/>
          </a:lnRef>
          <a:fillRef idx="0">
            <a:schemeClr val="accent1"/>
          </a:fillRef>
          <a:effectRef idx="2">
            <a:schemeClr val="accent1"/>
          </a:effectRef>
          <a:fontRef idx="minor">
            <a:schemeClr val="tx1"/>
          </a:fontRef>
        </p:style>
      </p:cxnSp>
      <p:sp>
        <p:nvSpPr>
          <p:cNvPr id="11" name="TextBox 10">
            <a:extLst>
              <a:ext uri="{FF2B5EF4-FFF2-40B4-BE49-F238E27FC236}">
                <a16:creationId xmlns:a16="http://schemas.microsoft.com/office/drawing/2014/main" id="{BFBA8449-FD64-A936-7578-588FD0DAB580}"/>
              </a:ext>
            </a:extLst>
          </p:cNvPr>
          <p:cNvSpPr txBox="1"/>
          <p:nvPr/>
        </p:nvSpPr>
        <p:spPr>
          <a:xfrm>
            <a:off x="1300204" y="5306222"/>
            <a:ext cx="4338382" cy="1220847"/>
          </a:xfrm>
          <a:prstGeom prst="rect">
            <a:avLst/>
          </a:prstGeom>
          <a:noFill/>
        </p:spPr>
        <p:txBody>
          <a:bodyPr wrap="square">
            <a:spAutoFit/>
          </a:bodyPr>
          <a:lstStyle/>
          <a:p>
            <a:pPr marL="0" marR="0" lvl="0" indent="0" algn="just" rtl="0">
              <a:lnSpc>
                <a:spcPct val="100000"/>
              </a:lnSpc>
              <a:spcBef>
                <a:spcPts val="360"/>
              </a:spcBef>
              <a:spcAft>
                <a:spcPts val="0"/>
              </a:spcAft>
              <a:buClr>
                <a:schemeClr val="dk1"/>
              </a:buClr>
              <a:buSzPts val="3200"/>
              <a:buFont typeface="Arial"/>
              <a:buNone/>
            </a:pPr>
            <a:r>
              <a:rPr lang="en-US" sz="1400" b="0" i="1" u="none" strike="noStrike" cap="none" dirty="0">
                <a:solidFill>
                  <a:schemeClr val="dk1"/>
                </a:solidFill>
                <a:latin typeface="Arial"/>
                <a:ea typeface="Arial"/>
                <a:cs typeface="Arial"/>
                <a:sym typeface="Arial"/>
              </a:rPr>
              <a:t>Note 1: You will need a GLOBE teacher, trainer, or scientist account to submit GLOBE data. </a:t>
            </a:r>
            <a:endParaRPr lang="en-US" i="1" dirty="0"/>
          </a:p>
          <a:p>
            <a:pPr marL="0" marR="0" lvl="0" indent="0" algn="just" rtl="0">
              <a:lnSpc>
                <a:spcPct val="100000"/>
              </a:lnSpc>
              <a:spcBef>
                <a:spcPts val="360"/>
              </a:spcBef>
              <a:spcAft>
                <a:spcPts val="0"/>
              </a:spcAft>
              <a:buClr>
                <a:schemeClr val="dk1"/>
              </a:buClr>
              <a:buSzPts val="3200"/>
              <a:buFont typeface="Arial"/>
              <a:buNone/>
            </a:pPr>
            <a:r>
              <a:rPr lang="en-US" sz="1400" b="0" i="1" u="none" strike="noStrike" cap="none" dirty="0">
                <a:solidFill>
                  <a:schemeClr val="dk1"/>
                </a:solidFill>
                <a:latin typeface="Arial"/>
                <a:ea typeface="Arial"/>
                <a:cs typeface="Arial"/>
                <a:sym typeface="Arial"/>
              </a:rPr>
              <a:t>Note 2: It may take some time after you enter your data for it to appear in the GLOBE data visualization system.</a:t>
            </a:r>
            <a:endParaRPr lang="en-US" i="1" dirty="0"/>
          </a:p>
        </p:txBody>
      </p:sp>
      <p:pic>
        <p:nvPicPr>
          <p:cNvPr id="6" name="Picture 4">
            <a:extLst>
              <a:ext uri="{FF2B5EF4-FFF2-40B4-BE49-F238E27FC236}">
                <a16:creationId xmlns:a16="http://schemas.microsoft.com/office/drawing/2014/main" id="{AF012827-6DE1-2621-439B-D11FDB5A4B2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4432" y="-7590"/>
            <a:ext cx="3668231" cy="81261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1">
          <a:extLst>
            <a:ext uri="{FF2B5EF4-FFF2-40B4-BE49-F238E27FC236}">
              <a16:creationId xmlns:a16="http://schemas.microsoft.com/office/drawing/2014/main" id="{2ADF82EA-AE08-C686-52E5-74D33C7E437B}"/>
            </a:ext>
          </a:extLst>
        </p:cNvPr>
        <p:cNvGrpSpPr/>
        <p:nvPr/>
      </p:nvGrpSpPr>
      <p:grpSpPr>
        <a:xfrm>
          <a:off x="0" y="0"/>
          <a:ext cx="0" cy="0"/>
          <a:chOff x="0" y="0"/>
          <a:chExt cx="0" cy="0"/>
        </a:xfrm>
      </p:grpSpPr>
      <p:sp>
        <p:nvSpPr>
          <p:cNvPr id="212" name="Google Shape;212;p14">
            <a:extLst>
              <a:ext uri="{FF2B5EF4-FFF2-40B4-BE49-F238E27FC236}">
                <a16:creationId xmlns:a16="http://schemas.microsoft.com/office/drawing/2014/main" id="{5411E1C9-F815-5EF4-FC96-47C9CBFB6A4B}"/>
              </a:ext>
            </a:extLst>
          </p:cNvPr>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14</a:t>
            </a:fld>
            <a:endParaRPr/>
          </a:p>
        </p:txBody>
      </p:sp>
      <p:pic>
        <p:nvPicPr>
          <p:cNvPr id="213" name="Google Shape;213;p14" descr="Banner: The GLOBE Program: A worldwide science and education program. Atmosphere: Barometric Pressure">
            <a:extLst>
              <a:ext uri="{FF2B5EF4-FFF2-40B4-BE49-F238E27FC236}">
                <a16:creationId xmlns:a16="http://schemas.microsoft.com/office/drawing/2014/main" id="{61DE9BD8-83F3-15A1-1F0F-99955C9C586F}"/>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4931" y="-14990"/>
            <a:ext cx="9248931" cy="813268"/>
          </a:xfrm>
          <a:prstGeom prst="rect">
            <a:avLst/>
          </a:prstGeom>
          <a:noFill/>
          <a:ln>
            <a:noFill/>
          </a:ln>
        </p:spPr>
      </p:pic>
      <p:pic>
        <p:nvPicPr>
          <p:cNvPr id="214" name="Google Shape;214;p14" descr="Menu: Entering your data">
            <a:extLst>
              <a:ext uri="{FF2B5EF4-FFF2-40B4-BE49-F238E27FC236}">
                <a16:creationId xmlns:a16="http://schemas.microsoft.com/office/drawing/2014/main" id="{9E12430A-EBDC-29D7-FA27-2FA5AF85321F}"/>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798277"/>
            <a:ext cx="1259174" cy="6099635"/>
          </a:xfrm>
          <a:prstGeom prst="rect">
            <a:avLst/>
          </a:prstGeom>
          <a:noFill/>
          <a:ln>
            <a:noFill/>
          </a:ln>
        </p:spPr>
      </p:pic>
      <p:sp>
        <p:nvSpPr>
          <p:cNvPr id="2" name="Google Shape;596;p55">
            <a:extLst>
              <a:ext uri="{FF2B5EF4-FFF2-40B4-BE49-F238E27FC236}">
                <a16:creationId xmlns:a16="http://schemas.microsoft.com/office/drawing/2014/main" id="{8346368F-6111-1E31-94BE-C23024FA3BB5}"/>
              </a:ext>
            </a:extLst>
          </p:cNvPr>
          <p:cNvSpPr/>
          <p:nvPr/>
        </p:nvSpPr>
        <p:spPr>
          <a:xfrm>
            <a:off x="1295605" y="1335745"/>
            <a:ext cx="7766406" cy="5847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600" dirty="0">
                <a:solidFill>
                  <a:schemeClr val="dk1"/>
                </a:solidFill>
                <a:latin typeface="Calibri"/>
                <a:ea typeface="Calibri"/>
                <a:cs typeface="Calibri"/>
                <a:sym typeface="Calibri"/>
              </a:rPr>
              <a:t>The steps below will walk you through entering your Atmosphere Study Site Information in the GLOBE Observer App, which you can access using your GLOBE or GLOBE Observer login.</a:t>
            </a:r>
            <a:endParaRPr sz="1600" i="0" strike="noStrike" cap="none" dirty="0">
              <a:solidFill>
                <a:schemeClr val="dk1"/>
              </a:solidFill>
              <a:latin typeface="Calibri"/>
              <a:ea typeface="Calibri"/>
              <a:cs typeface="Calibri"/>
              <a:sym typeface="Calibri"/>
            </a:endParaRPr>
          </a:p>
        </p:txBody>
      </p:sp>
      <p:pic>
        <p:nvPicPr>
          <p:cNvPr id="3" name="Picture 2" descr="Screenshot showing the GLOBE Observer App homepage. Select “Data Entry” to record data.">
            <a:extLst>
              <a:ext uri="{FF2B5EF4-FFF2-40B4-BE49-F238E27FC236}">
                <a16:creationId xmlns:a16="http://schemas.microsoft.com/office/drawing/2014/main" id="{78C34D5D-EFE9-D314-DD68-EE7AD0E8AFD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6572"/>
          <a:stretch>
            <a:fillRect/>
          </a:stretch>
        </p:blipFill>
        <p:spPr bwMode="auto">
          <a:xfrm>
            <a:off x="2113568" y="2565883"/>
            <a:ext cx="1938284" cy="3679727"/>
          </a:xfrm>
          <a:prstGeom prst="rect">
            <a:avLst/>
          </a:prstGeom>
          <a:noFill/>
          <a:extLst>
            <a:ext uri="{909E8E84-426E-40DD-AFC4-6F175D3DCCD1}">
              <a14:hiddenFill xmlns:a14="http://schemas.microsoft.com/office/drawing/2010/main">
                <a:solidFill>
                  <a:srgbClr val="FFFFFF"/>
                </a:solidFill>
              </a14:hiddenFill>
            </a:ext>
          </a:extLst>
        </p:spPr>
      </p:pic>
      <p:sp>
        <p:nvSpPr>
          <p:cNvPr id="4" name="Google Shape;596;p55">
            <a:extLst>
              <a:ext uri="{FF2B5EF4-FFF2-40B4-BE49-F238E27FC236}">
                <a16:creationId xmlns:a16="http://schemas.microsoft.com/office/drawing/2014/main" id="{19677F9D-081D-B908-DFD3-D782C508A365}"/>
              </a:ext>
            </a:extLst>
          </p:cNvPr>
          <p:cNvSpPr/>
          <p:nvPr/>
        </p:nvSpPr>
        <p:spPr>
          <a:xfrm>
            <a:off x="2113568" y="2090363"/>
            <a:ext cx="8780095"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600" dirty="0">
                <a:solidFill>
                  <a:schemeClr val="dk1"/>
                </a:solidFill>
                <a:latin typeface="Calibri"/>
                <a:ea typeface="Calibri"/>
                <a:cs typeface="Calibri"/>
                <a:sym typeface="Calibri"/>
              </a:rPr>
              <a:t>1. Click “Data Entry”</a:t>
            </a:r>
            <a:endParaRPr sz="1600" i="0" strike="noStrike" cap="none" dirty="0">
              <a:solidFill>
                <a:schemeClr val="dk1"/>
              </a:solidFill>
              <a:latin typeface="Calibri"/>
              <a:ea typeface="Calibri"/>
              <a:cs typeface="Calibri"/>
              <a:sym typeface="Calibri"/>
            </a:endParaRPr>
          </a:p>
        </p:txBody>
      </p:sp>
      <p:sp>
        <p:nvSpPr>
          <p:cNvPr id="5" name="Google Shape;596;p55">
            <a:extLst>
              <a:ext uri="{FF2B5EF4-FFF2-40B4-BE49-F238E27FC236}">
                <a16:creationId xmlns:a16="http://schemas.microsoft.com/office/drawing/2014/main" id="{5D70680B-11C8-FEE0-186A-E53548A17C46}"/>
              </a:ext>
            </a:extLst>
          </p:cNvPr>
          <p:cNvSpPr/>
          <p:nvPr/>
        </p:nvSpPr>
        <p:spPr>
          <a:xfrm>
            <a:off x="5638101" y="2080832"/>
            <a:ext cx="2858199"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600" dirty="0">
                <a:solidFill>
                  <a:schemeClr val="dk1"/>
                </a:solidFill>
                <a:latin typeface="Calibri"/>
                <a:ea typeface="Calibri"/>
                <a:cs typeface="Calibri"/>
                <a:sym typeface="Calibri"/>
              </a:rPr>
              <a:t>2. Click "Create/Edit My Sites" </a:t>
            </a:r>
            <a:endParaRPr sz="1600" i="0" strike="noStrike" cap="none" dirty="0">
              <a:solidFill>
                <a:schemeClr val="dk1"/>
              </a:solidFill>
              <a:latin typeface="Calibri"/>
              <a:ea typeface="Calibri"/>
              <a:cs typeface="Calibri"/>
              <a:sym typeface="Calibri"/>
            </a:endParaRPr>
          </a:p>
        </p:txBody>
      </p:sp>
      <p:pic>
        <p:nvPicPr>
          <p:cNvPr id="9" name="Picture 2" descr="Screenshot showing the GLOBE Observer app Data Entry page. Select “New Observation” to enter data.">
            <a:extLst>
              <a:ext uri="{FF2B5EF4-FFF2-40B4-BE49-F238E27FC236}">
                <a16:creationId xmlns:a16="http://schemas.microsoft.com/office/drawing/2014/main" id="{7E30C367-E88C-EF45-A4E9-43A89AA3587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30894" y="2438408"/>
            <a:ext cx="2057400" cy="38862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a:extLst>
              <a:ext uri="{FF2B5EF4-FFF2-40B4-BE49-F238E27FC236}">
                <a16:creationId xmlns:a16="http://schemas.microsoft.com/office/drawing/2014/main" id="{20FFCB13-57F4-EBCE-609F-C61F9BF6E98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432" y="-7590"/>
            <a:ext cx="3668231" cy="812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01940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1">
          <a:extLst>
            <a:ext uri="{FF2B5EF4-FFF2-40B4-BE49-F238E27FC236}">
              <a16:creationId xmlns:a16="http://schemas.microsoft.com/office/drawing/2014/main" id="{F4046504-3D4C-74FC-F806-45C58D060334}"/>
            </a:ext>
          </a:extLst>
        </p:cNvPr>
        <p:cNvGrpSpPr/>
        <p:nvPr/>
      </p:nvGrpSpPr>
      <p:grpSpPr>
        <a:xfrm>
          <a:off x="0" y="0"/>
          <a:ext cx="0" cy="0"/>
          <a:chOff x="0" y="0"/>
          <a:chExt cx="0" cy="0"/>
        </a:xfrm>
      </p:grpSpPr>
      <p:pic>
        <p:nvPicPr>
          <p:cNvPr id="12" name="Picture 11" descr="A screenshot of the protocol selection page.">
            <a:extLst>
              <a:ext uri="{FF2B5EF4-FFF2-40B4-BE49-F238E27FC236}">
                <a16:creationId xmlns:a16="http://schemas.microsoft.com/office/drawing/2014/main" id="{63C45F6B-8D7F-FBC7-4821-54ABB8528AC5}"/>
              </a:ext>
            </a:extLst>
          </p:cNvPr>
          <p:cNvPicPr>
            <a:picLocks noChangeAspect="1"/>
          </p:cNvPicPr>
          <p:nvPr/>
        </p:nvPicPr>
        <p:blipFill>
          <a:blip r:embed="rId3"/>
          <a:srcRect t="915" b="7315"/>
          <a:stretch>
            <a:fillRect/>
          </a:stretch>
        </p:blipFill>
        <p:spPr>
          <a:xfrm>
            <a:off x="3775378" y="1897065"/>
            <a:ext cx="2541050" cy="4733136"/>
          </a:xfrm>
          <a:prstGeom prst="rect">
            <a:avLst/>
          </a:prstGeom>
        </p:spPr>
      </p:pic>
      <p:sp>
        <p:nvSpPr>
          <p:cNvPr id="212" name="Google Shape;212;p14">
            <a:extLst>
              <a:ext uri="{FF2B5EF4-FFF2-40B4-BE49-F238E27FC236}">
                <a16:creationId xmlns:a16="http://schemas.microsoft.com/office/drawing/2014/main" id="{EA1E75B2-74B9-935D-805A-D143494F0521}"/>
              </a:ext>
            </a:extLst>
          </p:cNvPr>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15</a:t>
            </a:fld>
            <a:endParaRPr/>
          </a:p>
        </p:txBody>
      </p:sp>
      <p:pic>
        <p:nvPicPr>
          <p:cNvPr id="213" name="Google Shape;213;p14" descr="Banner: The GLOBE Program: A worldwide science and education program. Atmosphere: Barometric Pressure">
            <a:extLst>
              <a:ext uri="{FF2B5EF4-FFF2-40B4-BE49-F238E27FC236}">
                <a16:creationId xmlns:a16="http://schemas.microsoft.com/office/drawing/2014/main" id="{BF97233D-860E-139F-85DC-B817D6F28AB1}"/>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04931" y="-14990"/>
            <a:ext cx="9248931" cy="813268"/>
          </a:xfrm>
          <a:prstGeom prst="rect">
            <a:avLst/>
          </a:prstGeom>
          <a:noFill/>
          <a:ln>
            <a:noFill/>
          </a:ln>
        </p:spPr>
      </p:pic>
      <p:pic>
        <p:nvPicPr>
          <p:cNvPr id="214" name="Google Shape;214;p14" descr="Menu: Entering your data">
            <a:extLst>
              <a:ext uri="{FF2B5EF4-FFF2-40B4-BE49-F238E27FC236}">
                <a16:creationId xmlns:a16="http://schemas.microsoft.com/office/drawing/2014/main" id="{26D67573-7DBC-EFED-2BFC-315AB625B8A8}"/>
              </a:ext>
            </a:extLst>
          </p:cNvPr>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0" y="798277"/>
            <a:ext cx="1259174" cy="6099635"/>
          </a:xfrm>
          <a:prstGeom prst="rect">
            <a:avLst/>
          </a:prstGeom>
          <a:noFill/>
          <a:ln>
            <a:noFill/>
          </a:ln>
        </p:spPr>
      </p:pic>
      <p:sp>
        <p:nvSpPr>
          <p:cNvPr id="6" name="Google Shape;279;p18">
            <a:extLst>
              <a:ext uri="{FF2B5EF4-FFF2-40B4-BE49-F238E27FC236}">
                <a16:creationId xmlns:a16="http://schemas.microsoft.com/office/drawing/2014/main" id="{7C97BE36-7C1F-9FF7-7B43-AEFECEE917B6}"/>
              </a:ext>
            </a:extLst>
          </p:cNvPr>
          <p:cNvSpPr txBox="1"/>
          <p:nvPr/>
        </p:nvSpPr>
        <p:spPr>
          <a:xfrm>
            <a:off x="2346226" y="1249618"/>
            <a:ext cx="5383530" cy="647447"/>
          </a:xfrm>
          <a:prstGeom prst="rect">
            <a:avLst/>
          </a:prstGeom>
          <a:noFill/>
          <a:ln>
            <a:noFill/>
          </a:ln>
        </p:spPr>
        <p:txBody>
          <a:bodyPr spcFirstLastPara="1" wrap="square" lIns="91425" tIns="45700" rIns="91425" bIns="45700" anchor="t" anchorCtr="0">
            <a:noAutofit/>
          </a:bodyPr>
          <a:lstStyle/>
          <a:p>
            <a:pPr lvl="0">
              <a:buClr>
                <a:schemeClr val="dk1"/>
              </a:buClr>
              <a:buSzPts val="2000"/>
            </a:pPr>
            <a:r>
              <a:rPr lang="en-US" dirty="0">
                <a:solidFill>
                  <a:schemeClr val="dk1"/>
                </a:solidFill>
              </a:rPr>
              <a:t>3.</a:t>
            </a:r>
            <a:r>
              <a:rPr lang="en-US" dirty="0">
                <a:solidFill>
                  <a:schemeClr val="dk1"/>
                </a:solidFill>
                <a:latin typeface="Arial"/>
                <a:ea typeface="Arial"/>
                <a:cs typeface="Arial"/>
                <a:sym typeface="Arial"/>
              </a:rPr>
              <a:t> </a:t>
            </a:r>
            <a:r>
              <a:rPr lang="en-US" dirty="0"/>
              <a:t>Click on the arrow next to "</a:t>
            </a:r>
            <a:r>
              <a:rPr lang="en-US" i="1" dirty="0"/>
              <a:t>Atmosphere</a:t>
            </a:r>
            <a:r>
              <a:rPr lang="en-US" dirty="0"/>
              <a:t>" and select “</a:t>
            </a:r>
            <a:r>
              <a:rPr lang="en-US" i="1" dirty="0"/>
              <a:t>Barometric Pressure</a:t>
            </a:r>
            <a:r>
              <a:rPr lang="en-US" dirty="0"/>
              <a:t>“. The other necessary protocols will be automatically selected.</a:t>
            </a:r>
            <a:endParaRPr dirty="0">
              <a:solidFill>
                <a:schemeClr val="dk1"/>
              </a:solidFill>
              <a:latin typeface="Calibri"/>
              <a:ea typeface="Calibri"/>
              <a:cs typeface="Calibri"/>
              <a:sym typeface="Calibri"/>
            </a:endParaRPr>
          </a:p>
        </p:txBody>
      </p:sp>
      <p:sp>
        <p:nvSpPr>
          <p:cNvPr id="8" name="Google Shape;281;p18" descr="circle around button, Live Data Entry">
            <a:extLst>
              <a:ext uri="{FF2B5EF4-FFF2-40B4-BE49-F238E27FC236}">
                <a16:creationId xmlns:a16="http://schemas.microsoft.com/office/drawing/2014/main" id="{74FB3407-B715-B2BB-4527-70DF2564B6BD}"/>
              </a:ext>
            </a:extLst>
          </p:cNvPr>
          <p:cNvSpPr/>
          <p:nvPr/>
        </p:nvSpPr>
        <p:spPr>
          <a:xfrm>
            <a:off x="3737164" y="3196649"/>
            <a:ext cx="2579263" cy="293823"/>
          </a:xfrm>
          <a:prstGeom prst="ellipse">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10" name="Google Shape;282;p18" descr="arrow pointing to Live Data Entry on GLOBE website screenshot">
            <a:extLst>
              <a:ext uri="{FF2B5EF4-FFF2-40B4-BE49-F238E27FC236}">
                <a16:creationId xmlns:a16="http://schemas.microsoft.com/office/drawing/2014/main" id="{D73F7CC0-6A82-65E4-78B0-A98F0C14844B}"/>
              </a:ext>
            </a:extLst>
          </p:cNvPr>
          <p:cNvCxnSpPr>
            <a:cxnSpLocks/>
          </p:cNvCxnSpPr>
          <p:nvPr/>
        </p:nvCxnSpPr>
        <p:spPr>
          <a:xfrm flipH="1">
            <a:off x="6024230" y="2393499"/>
            <a:ext cx="867439" cy="803150"/>
          </a:xfrm>
          <a:prstGeom prst="straightConnector1">
            <a:avLst/>
          </a:prstGeom>
          <a:noFill/>
          <a:ln w="38100" cap="flat" cmpd="sng">
            <a:solidFill>
              <a:srgbClr val="FF0000"/>
            </a:solidFill>
            <a:prstDash val="solid"/>
            <a:round/>
            <a:headEnd type="none" w="sm" len="sm"/>
            <a:tailEnd type="stealth" w="med" len="med"/>
          </a:ln>
        </p:spPr>
      </p:cxnSp>
      <p:pic>
        <p:nvPicPr>
          <p:cNvPr id="2" name="Picture 4">
            <a:extLst>
              <a:ext uri="{FF2B5EF4-FFF2-40B4-BE49-F238E27FC236}">
                <a16:creationId xmlns:a16="http://schemas.microsoft.com/office/drawing/2014/main" id="{A092D517-64FB-9124-73E8-7D8D1F098FC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432" y="-7590"/>
            <a:ext cx="3668231" cy="812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21400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1">
          <a:extLst>
            <a:ext uri="{FF2B5EF4-FFF2-40B4-BE49-F238E27FC236}">
              <a16:creationId xmlns:a16="http://schemas.microsoft.com/office/drawing/2014/main" id="{C9D1634A-D3EB-7AF8-02E6-EEADA7CBC2EC}"/>
            </a:ext>
          </a:extLst>
        </p:cNvPr>
        <p:cNvGrpSpPr/>
        <p:nvPr/>
      </p:nvGrpSpPr>
      <p:grpSpPr>
        <a:xfrm>
          <a:off x="0" y="0"/>
          <a:ext cx="0" cy="0"/>
          <a:chOff x="0" y="0"/>
          <a:chExt cx="0" cy="0"/>
        </a:xfrm>
      </p:grpSpPr>
      <p:pic>
        <p:nvPicPr>
          <p:cNvPr id="18" name="Picture 17" descr="A screenshot showing local date and time of the observation. ">
            <a:extLst>
              <a:ext uri="{FF2B5EF4-FFF2-40B4-BE49-F238E27FC236}">
                <a16:creationId xmlns:a16="http://schemas.microsoft.com/office/drawing/2014/main" id="{CE5309D4-EBA2-7DA0-367B-CA5B7B51FFE1}"/>
              </a:ext>
            </a:extLst>
          </p:cNvPr>
          <p:cNvPicPr>
            <a:picLocks noChangeAspect="1"/>
          </p:cNvPicPr>
          <p:nvPr/>
        </p:nvPicPr>
        <p:blipFill>
          <a:blip r:embed="rId3"/>
          <a:stretch>
            <a:fillRect/>
          </a:stretch>
        </p:blipFill>
        <p:spPr>
          <a:xfrm>
            <a:off x="6120795" y="3076697"/>
            <a:ext cx="2058243" cy="3694014"/>
          </a:xfrm>
          <a:prstGeom prst="rect">
            <a:avLst/>
          </a:prstGeom>
        </p:spPr>
      </p:pic>
      <p:sp>
        <p:nvSpPr>
          <p:cNvPr id="212" name="Google Shape;212;p14">
            <a:extLst>
              <a:ext uri="{FF2B5EF4-FFF2-40B4-BE49-F238E27FC236}">
                <a16:creationId xmlns:a16="http://schemas.microsoft.com/office/drawing/2014/main" id="{A205C831-7826-1D02-2F05-86CEA1AECEB6}"/>
              </a:ext>
            </a:extLst>
          </p:cNvPr>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16</a:t>
            </a:fld>
            <a:endParaRPr/>
          </a:p>
        </p:txBody>
      </p:sp>
      <p:pic>
        <p:nvPicPr>
          <p:cNvPr id="213" name="Google Shape;213;p14" descr="Banner: The GLOBE Program: A worldwide science and education program. Atmosphere: Barometric Pressure">
            <a:extLst>
              <a:ext uri="{FF2B5EF4-FFF2-40B4-BE49-F238E27FC236}">
                <a16:creationId xmlns:a16="http://schemas.microsoft.com/office/drawing/2014/main" id="{A747C0CF-8659-8580-15A9-9DA34A3CD972}"/>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04931" y="-14990"/>
            <a:ext cx="9248931" cy="813268"/>
          </a:xfrm>
          <a:prstGeom prst="rect">
            <a:avLst/>
          </a:prstGeom>
          <a:noFill/>
          <a:ln>
            <a:noFill/>
          </a:ln>
        </p:spPr>
      </p:pic>
      <p:pic>
        <p:nvPicPr>
          <p:cNvPr id="214" name="Google Shape;214;p14" descr="Menu: Entering your data">
            <a:extLst>
              <a:ext uri="{FF2B5EF4-FFF2-40B4-BE49-F238E27FC236}">
                <a16:creationId xmlns:a16="http://schemas.microsoft.com/office/drawing/2014/main" id="{99AB2BA6-1B75-E37B-3E98-3709945AB8AB}"/>
              </a:ext>
            </a:extLst>
          </p:cNvPr>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0" y="798277"/>
            <a:ext cx="1259174" cy="6099635"/>
          </a:xfrm>
          <a:prstGeom prst="rect">
            <a:avLst/>
          </a:prstGeom>
          <a:noFill/>
          <a:ln>
            <a:noFill/>
          </a:ln>
        </p:spPr>
      </p:pic>
      <p:pic>
        <p:nvPicPr>
          <p:cNvPr id="3" name="Picture 2" descr="Screenshot that shows the bottom of the site location selection screen. You can select from all available sites, and at the bottom is a button that says &quot;+New Site Location&quot;">
            <a:extLst>
              <a:ext uri="{FF2B5EF4-FFF2-40B4-BE49-F238E27FC236}">
                <a16:creationId xmlns:a16="http://schemas.microsoft.com/office/drawing/2014/main" id="{D7E539B7-F62E-E83A-FFD0-446B73263936}"/>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3218"/>
          <a:stretch>
            <a:fillRect/>
          </a:stretch>
        </p:blipFill>
        <p:spPr bwMode="auto">
          <a:xfrm>
            <a:off x="2083944" y="3043136"/>
            <a:ext cx="2057400" cy="3761137"/>
          </a:xfrm>
          <a:prstGeom prst="rect">
            <a:avLst/>
          </a:prstGeom>
          <a:noFill/>
          <a:extLst>
            <a:ext uri="{909E8E84-426E-40DD-AFC4-6F175D3DCCD1}">
              <a14:hiddenFill xmlns:a14="http://schemas.microsoft.com/office/drawing/2010/main">
                <a:solidFill>
                  <a:srgbClr val="FFFFFF"/>
                </a:solidFill>
              </a14:hiddenFill>
            </a:ext>
          </a:extLst>
        </p:spPr>
      </p:pic>
      <p:sp>
        <p:nvSpPr>
          <p:cNvPr id="9" name="Google Shape;281;p18" descr="circle around button, Live Data Entry">
            <a:extLst>
              <a:ext uri="{FF2B5EF4-FFF2-40B4-BE49-F238E27FC236}">
                <a16:creationId xmlns:a16="http://schemas.microsoft.com/office/drawing/2014/main" id="{827C6CC7-61CD-F8BC-9EB2-5C2B90E29E84}"/>
              </a:ext>
            </a:extLst>
          </p:cNvPr>
          <p:cNvSpPr/>
          <p:nvPr/>
        </p:nvSpPr>
        <p:spPr>
          <a:xfrm>
            <a:off x="6483751" y="6157595"/>
            <a:ext cx="1329145" cy="552833"/>
          </a:xfrm>
          <a:prstGeom prst="ellipse">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11" name="Google Shape;282;p18" descr="arrow pointing to Live Data Entry on GLOBE website screenshot">
            <a:extLst>
              <a:ext uri="{FF2B5EF4-FFF2-40B4-BE49-F238E27FC236}">
                <a16:creationId xmlns:a16="http://schemas.microsoft.com/office/drawing/2014/main" id="{56652653-456D-105E-DBE4-6A02714A9553}"/>
              </a:ext>
            </a:extLst>
          </p:cNvPr>
          <p:cNvCxnSpPr>
            <a:cxnSpLocks/>
            <a:endCxn id="9" idx="1"/>
          </p:cNvCxnSpPr>
          <p:nvPr/>
        </p:nvCxnSpPr>
        <p:spPr>
          <a:xfrm>
            <a:off x="5809408" y="5679133"/>
            <a:ext cx="868992" cy="559423"/>
          </a:xfrm>
          <a:prstGeom prst="straightConnector1">
            <a:avLst/>
          </a:prstGeom>
          <a:noFill/>
          <a:ln w="38100" cap="flat" cmpd="sng">
            <a:solidFill>
              <a:srgbClr val="FF0000"/>
            </a:solidFill>
            <a:prstDash val="solid"/>
            <a:round/>
            <a:headEnd type="none" w="sm" len="sm"/>
            <a:tailEnd type="stealth" w="med" len="med"/>
          </a:ln>
        </p:spPr>
      </p:cxnSp>
      <p:sp>
        <p:nvSpPr>
          <p:cNvPr id="13" name="Google Shape;281;p18" descr="circle around button, Live Data Entry">
            <a:extLst>
              <a:ext uri="{FF2B5EF4-FFF2-40B4-BE49-F238E27FC236}">
                <a16:creationId xmlns:a16="http://schemas.microsoft.com/office/drawing/2014/main" id="{B46114BE-814E-69C9-8A1B-FA7D6091D9C0}"/>
              </a:ext>
            </a:extLst>
          </p:cNvPr>
          <p:cNvSpPr/>
          <p:nvPr/>
        </p:nvSpPr>
        <p:spPr>
          <a:xfrm>
            <a:off x="6159738" y="4652918"/>
            <a:ext cx="936697" cy="315920"/>
          </a:xfrm>
          <a:prstGeom prst="ellipse">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15" name="Google Shape;282;p18" descr="arrow pointing to Live Data Entry on GLOBE website screenshot">
            <a:extLst>
              <a:ext uri="{FF2B5EF4-FFF2-40B4-BE49-F238E27FC236}">
                <a16:creationId xmlns:a16="http://schemas.microsoft.com/office/drawing/2014/main" id="{D4EEA3CD-9777-CB3B-C718-ED48B6C8DAE5}"/>
              </a:ext>
            </a:extLst>
          </p:cNvPr>
          <p:cNvCxnSpPr>
            <a:cxnSpLocks/>
            <a:endCxn id="13" idx="1"/>
          </p:cNvCxnSpPr>
          <p:nvPr/>
        </p:nvCxnSpPr>
        <p:spPr>
          <a:xfrm>
            <a:off x="5485395" y="4199002"/>
            <a:ext cx="811519" cy="500181"/>
          </a:xfrm>
          <a:prstGeom prst="straightConnector1">
            <a:avLst/>
          </a:prstGeom>
          <a:noFill/>
          <a:ln w="38100" cap="flat" cmpd="sng">
            <a:solidFill>
              <a:srgbClr val="FF0000"/>
            </a:solidFill>
            <a:prstDash val="solid"/>
            <a:round/>
            <a:headEnd type="none" w="sm" len="sm"/>
            <a:tailEnd type="stealth" w="med" len="med"/>
          </a:ln>
        </p:spPr>
      </p:cxnSp>
      <p:sp>
        <p:nvSpPr>
          <p:cNvPr id="5" name="Google Shape;279;p18">
            <a:extLst>
              <a:ext uri="{FF2B5EF4-FFF2-40B4-BE49-F238E27FC236}">
                <a16:creationId xmlns:a16="http://schemas.microsoft.com/office/drawing/2014/main" id="{50EAD033-C4E8-25AE-5F93-06AEF02A124F}"/>
              </a:ext>
            </a:extLst>
          </p:cNvPr>
          <p:cNvSpPr txBox="1"/>
          <p:nvPr/>
        </p:nvSpPr>
        <p:spPr>
          <a:xfrm>
            <a:off x="1449066" y="1564466"/>
            <a:ext cx="3650454" cy="112387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000"/>
              <a:buFont typeface="Arial"/>
              <a:buNone/>
            </a:pPr>
            <a:r>
              <a:rPr lang="en-US" dirty="0">
                <a:solidFill>
                  <a:schemeClr val="dk1"/>
                </a:solidFill>
              </a:rPr>
              <a:t>4. At the bottom of the screen, click “</a:t>
            </a:r>
            <a:r>
              <a:rPr lang="en-US" i="1" dirty="0">
                <a:solidFill>
                  <a:schemeClr val="dk1"/>
                </a:solidFill>
              </a:rPr>
              <a:t>Continue</a:t>
            </a:r>
            <a:r>
              <a:rPr lang="en-US" dirty="0">
                <a:solidFill>
                  <a:schemeClr val="dk1"/>
                </a:solidFill>
              </a:rPr>
              <a:t>”. When prompted, enter site location details (latitude, longitude, and elevation). Choose an existing site or identify a new site by clicking “</a:t>
            </a:r>
            <a:r>
              <a:rPr lang="en-US" i="1" dirty="0">
                <a:solidFill>
                  <a:schemeClr val="dk1"/>
                </a:solidFill>
              </a:rPr>
              <a:t>+ New Site Location</a:t>
            </a:r>
            <a:r>
              <a:rPr lang="en-US" dirty="0">
                <a:solidFill>
                  <a:schemeClr val="dk1"/>
                </a:solidFill>
              </a:rPr>
              <a:t>”</a:t>
            </a:r>
            <a:endParaRPr dirty="0"/>
          </a:p>
          <a:p>
            <a:pPr marL="228600" marR="0" lvl="0" indent="-50800" algn="l" rtl="0">
              <a:lnSpc>
                <a:spcPct val="100000"/>
              </a:lnSpc>
              <a:spcBef>
                <a:spcPts val="0"/>
              </a:spcBef>
              <a:spcAft>
                <a:spcPts val="0"/>
              </a:spcAft>
              <a:buClr>
                <a:schemeClr val="dk1"/>
              </a:buClr>
              <a:buSzPts val="2800"/>
              <a:buFont typeface="Arial"/>
              <a:buNone/>
            </a:pPr>
            <a:endParaRPr dirty="0">
              <a:solidFill>
                <a:schemeClr val="dk1"/>
              </a:solidFill>
              <a:latin typeface="Calibri"/>
              <a:ea typeface="Calibri"/>
              <a:cs typeface="Calibri"/>
              <a:sym typeface="Calibri"/>
            </a:endParaRPr>
          </a:p>
        </p:txBody>
      </p:sp>
      <p:sp>
        <p:nvSpPr>
          <p:cNvPr id="6" name="TextBox 5">
            <a:extLst>
              <a:ext uri="{FF2B5EF4-FFF2-40B4-BE49-F238E27FC236}">
                <a16:creationId xmlns:a16="http://schemas.microsoft.com/office/drawing/2014/main" id="{4B61F1F7-C91F-792E-0A03-173B165246BF}"/>
              </a:ext>
            </a:extLst>
          </p:cNvPr>
          <p:cNvSpPr txBox="1"/>
          <p:nvPr/>
        </p:nvSpPr>
        <p:spPr>
          <a:xfrm>
            <a:off x="5485395" y="1657363"/>
            <a:ext cx="3395749" cy="1169551"/>
          </a:xfrm>
          <a:prstGeom prst="rect">
            <a:avLst/>
          </a:prstGeom>
          <a:noFill/>
        </p:spPr>
        <p:txBody>
          <a:bodyPr wrap="square">
            <a:spAutoFit/>
          </a:bodyPr>
          <a:lstStyle/>
          <a:p>
            <a:pPr marL="0" marR="0" lvl="0" indent="0" algn="l" rtl="0">
              <a:lnSpc>
                <a:spcPct val="100000"/>
              </a:lnSpc>
              <a:spcBef>
                <a:spcPts val="0"/>
              </a:spcBef>
              <a:spcAft>
                <a:spcPts val="0"/>
              </a:spcAft>
              <a:buClr>
                <a:schemeClr val="dk1"/>
              </a:buClr>
              <a:buSzPts val="2000"/>
              <a:buFont typeface="Arial"/>
              <a:buNone/>
            </a:pPr>
            <a:r>
              <a:rPr lang="en-US" sz="1400" dirty="0">
                <a:solidFill>
                  <a:schemeClr val="dk1"/>
                </a:solidFill>
                <a:latin typeface="Arial"/>
                <a:ea typeface="Arial"/>
                <a:cs typeface="Arial"/>
                <a:sym typeface="Arial"/>
              </a:rPr>
              <a:t>5. Check to </a:t>
            </a:r>
            <a:r>
              <a:rPr lang="en-US" sz="1400" dirty="0">
                <a:solidFill>
                  <a:schemeClr val="dk1"/>
                </a:solidFill>
              </a:rPr>
              <a:t>see if the “</a:t>
            </a:r>
            <a:r>
              <a:rPr lang="en-US" sz="1400" i="1" dirty="0">
                <a:solidFill>
                  <a:schemeClr val="dk1"/>
                </a:solidFill>
              </a:rPr>
              <a:t>Date and Time</a:t>
            </a:r>
            <a:r>
              <a:rPr lang="en-US" sz="1400" dirty="0">
                <a:solidFill>
                  <a:schemeClr val="dk1"/>
                </a:solidFill>
              </a:rPr>
              <a:t>” are correct, if it is not, click </a:t>
            </a:r>
          </a:p>
          <a:p>
            <a:pPr marL="0" marR="0" lvl="0" indent="0" algn="l" rtl="0">
              <a:lnSpc>
                <a:spcPct val="100000"/>
              </a:lnSpc>
              <a:spcBef>
                <a:spcPts val="0"/>
              </a:spcBef>
              <a:spcAft>
                <a:spcPts val="0"/>
              </a:spcAft>
              <a:buClr>
                <a:schemeClr val="dk1"/>
              </a:buClr>
              <a:buSzPts val="2000"/>
              <a:buFont typeface="Arial"/>
              <a:buNone/>
            </a:pPr>
            <a:r>
              <a:rPr lang="en-US" sz="1400" dirty="0">
                <a:solidFill>
                  <a:schemeClr val="dk1"/>
                </a:solidFill>
              </a:rPr>
              <a:t>“</a:t>
            </a:r>
            <a:r>
              <a:rPr lang="en-US" sz="1400" i="1" dirty="0">
                <a:solidFill>
                  <a:schemeClr val="dk1"/>
                </a:solidFill>
              </a:rPr>
              <a:t>Get Current Time</a:t>
            </a:r>
            <a:r>
              <a:rPr lang="en-US" sz="1400" dirty="0">
                <a:solidFill>
                  <a:schemeClr val="dk1"/>
                </a:solidFill>
              </a:rPr>
              <a:t>”</a:t>
            </a:r>
            <a:r>
              <a:rPr lang="en-US" sz="1400" i="1" dirty="0">
                <a:solidFill>
                  <a:schemeClr val="dk1"/>
                </a:solidFill>
              </a:rPr>
              <a:t> </a:t>
            </a:r>
            <a:r>
              <a:rPr lang="en-US" sz="1400" dirty="0">
                <a:solidFill>
                  <a:schemeClr val="dk1"/>
                </a:solidFill>
              </a:rPr>
              <a:t>to update it. Then click “</a:t>
            </a:r>
            <a:r>
              <a:rPr lang="en-US" sz="1400" i="1" dirty="0">
                <a:solidFill>
                  <a:schemeClr val="dk1"/>
                </a:solidFill>
              </a:rPr>
              <a:t>Barometric Pressure</a:t>
            </a:r>
            <a:r>
              <a:rPr lang="en-US" sz="1400" dirty="0">
                <a:solidFill>
                  <a:schemeClr val="dk1"/>
                </a:solidFill>
              </a:rPr>
              <a:t>” to move on</a:t>
            </a:r>
            <a:endParaRPr lang="en-US" sz="1400" dirty="0"/>
          </a:p>
          <a:p>
            <a:pPr marL="228600" marR="0" lvl="0" indent="-50800" algn="l" rtl="0">
              <a:lnSpc>
                <a:spcPct val="100000"/>
              </a:lnSpc>
              <a:spcBef>
                <a:spcPts val="0"/>
              </a:spcBef>
              <a:spcAft>
                <a:spcPts val="0"/>
              </a:spcAft>
              <a:buClr>
                <a:schemeClr val="dk1"/>
              </a:buClr>
              <a:buSzPts val="2800"/>
              <a:buFont typeface="Arial"/>
              <a:buNone/>
            </a:pPr>
            <a:endParaRPr lang="en-US" sz="1400" dirty="0">
              <a:solidFill>
                <a:schemeClr val="dk1"/>
              </a:solidFill>
              <a:latin typeface="Calibri"/>
              <a:ea typeface="Calibri"/>
              <a:cs typeface="Calibri"/>
              <a:sym typeface="Calibri"/>
            </a:endParaRPr>
          </a:p>
        </p:txBody>
      </p:sp>
      <p:pic>
        <p:nvPicPr>
          <p:cNvPr id="2" name="Picture 4">
            <a:extLst>
              <a:ext uri="{FF2B5EF4-FFF2-40B4-BE49-F238E27FC236}">
                <a16:creationId xmlns:a16="http://schemas.microsoft.com/office/drawing/2014/main" id="{F0FF2D62-30C4-0F1B-B881-9A6E2D07482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432" y="-7590"/>
            <a:ext cx="3668231" cy="812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47228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1">
          <a:extLst>
            <a:ext uri="{FF2B5EF4-FFF2-40B4-BE49-F238E27FC236}">
              <a16:creationId xmlns:a16="http://schemas.microsoft.com/office/drawing/2014/main" id="{2E8284E0-388A-E32E-6ACC-4D655FDF3B98}"/>
            </a:ext>
          </a:extLst>
        </p:cNvPr>
        <p:cNvGrpSpPr/>
        <p:nvPr/>
      </p:nvGrpSpPr>
      <p:grpSpPr>
        <a:xfrm>
          <a:off x="0" y="0"/>
          <a:ext cx="0" cy="0"/>
          <a:chOff x="0" y="0"/>
          <a:chExt cx="0" cy="0"/>
        </a:xfrm>
      </p:grpSpPr>
      <p:sp>
        <p:nvSpPr>
          <p:cNvPr id="212" name="Google Shape;212;p14">
            <a:extLst>
              <a:ext uri="{FF2B5EF4-FFF2-40B4-BE49-F238E27FC236}">
                <a16:creationId xmlns:a16="http://schemas.microsoft.com/office/drawing/2014/main" id="{E0A8EFF5-40E8-790B-0892-D87EE88C6118}"/>
              </a:ext>
            </a:extLst>
          </p:cNvPr>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17</a:t>
            </a:fld>
            <a:endParaRPr/>
          </a:p>
        </p:txBody>
      </p:sp>
      <p:pic>
        <p:nvPicPr>
          <p:cNvPr id="213" name="Google Shape;213;p14" descr="Banner: The GLOBE Program: A worldwide science and education program. Atmosphere: Barometric Pressure">
            <a:extLst>
              <a:ext uri="{FF2B5EF4-FFF2-40B4-BE49-F238E27FC236}">
                <a16:creationId xmlns:a16="http://schemas.microsoft.com/office/drawing/2014/main" id="{BA98176B-BDDE-3618-A382-8079F4460AE0}"/>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4931" y="-14990"/>
            <a:ext cx="9248931" cy="813268"/>
          </a:xfrm>
          <a:prstGeom prst="rect">
            <a:avLst/>
          </a:prstGeom>
          <a:noFill/>
          <a:ln>
            <a:noFill/>
          </a:ln>
        </p:spPr>
      </p:pic>
      <p:pic>
        <p:nvPicPr>
          <p:cNvPr id="214" name="Google Shape;214;p14" descr="Menu: Entering your data">
            <a:extLst>
              <a:ext uri="{FF2B5EF4-FFF2-40B4-BE49-F238E27FC236}">
                <a16:creationId xmlns:a16="http://schemas.microsoft.com/office/drawing/2014/main" id="{59DDCEC9-95FB-39DA-26A6-36452A66BF3C}"/>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798277"/>
            <a:ext cx="1259174" cy="6099635"/>
          </a:xfrm>
          <a:prstGeom prst="rect">
            <a:avLst/>
          </a:prstGeom>
          <a:noFill/>
          <a:ln>
            <a:noFill/>
          </a:ln>
        </p:spPr>
      </p:pic>
      <p:pic>
        <p:nvPicPr>
          <p:cNvPr id="5" name="Picture 4" descr="A screenshot listing the type of barometric pressure being observed: sea level or station pressure. Beneath is a space to enter the Pressure reading, and below that is a comments space.">
            <a:extLst>
              <a:ext uri="{FF2B5EF4-FFF2-40B4-BE49-F238E27FC236}">
                <a16:creationId xmlns:a16="http://schemas.microsoft.com/office/drawing/2014/main" id="{FE1411A9-ED9F-ACA3-60BA-6F7D550D1A07}"/>
              </a:ext>
            </a:extLst>
          </p:cNvPr>
          <p:cNvPicPr>
            <a:picLocks noChangeAspect="1"/>
          </p:cNvPicPr>
          <p:nvPr/>
        </p:nvPicPr>
        <p:blipFill>
          <a:blip r:embed="rId5"/>
          <a:srcRect b="18132"/>
          <a:stretch>
            <a:fillRect/>
          </a:stretch>
        </p:blipFill>
        <p:spPr>
          <a:xfrm>
            <a:off x="3867303" y="2396593"/>
            <a:ext cx="3098271" cy="3959758"/>
          </a:xfrm>
          <a:prstGeom prst="rect">
            <a:avLst/>
          </a:prstGeom>
        </p:spPr>
      </p:pic>
      <p:sp>
        <p:nvSpPr>
          <p:cNvPr id="6" name="Google Shape;279;p18">
            <a:extLst>
              <a:ext uri="{FF2B5EF4-FFF2-40B4-BE49-F238E27FC236}">
                <a16:creationId xmlns:a16="http://schemas.microsoft.com/office/drawing/2014/main" id="{D0E2B744-4D0C-6A1A-4FDF-2EEE2AC4675A}"/>
              </a:ext>
            </a:extLst>
          </p:cNvPr>
          <p:cNvSpPr txBox="1"/>
          <p:nvPr/>
        </p:nvSpPr>
        <p:spPr>
          <a:xfrm>
            <a:off x="2560046" y="1374177"/>
            <a:ext cx="5491069" cy="1123870"/>
          </a:xfrm>
          <a:prstGeom prst="rect">
            <a:avLst/>
          </a:prstGeom>
          <a:noFill/>
          <a:ln>
            <a:noFill/>
          </a:ln>
        </p:spPr>
        <p:txBody>
          <a:bodyPr spcFirstLastPara="1" wrap="square" lIns="91425" tIns="45700" rIns="91425" bIns="45700" anchor="t" anchorCtr="0">
            <a:noAutofit/>
          </a:bodyPr>
          <a:lstStyle/>
          <a:p>
            <a:pPr lvl="0">
              <a:buClr>
                <a:schemeClr val="dk1"/>
              </a:buClr>
              <a:buSzPts val="2000"/>
            </a:pPr>
            <a:r>
              <a:rPr lang="en-US" dirty="0">
                <a:solidFill>
                  <a:schemeClr val="dk1"/>
                </a:solidFill>
              </a:rPr>
              <a:t>12</a:t>
            </a:r>
            <a:r>
              <a:rPr lang="en-US" dirty="0">
                <a:solidFill>
                  <a:schemeClr val="dk1"/>
                </a:solidFill>
                <a:latin typeface="Arial"/>
                <a:ea typeface="Arial"/>
                <a:cs typeface="Arial"/>
                <a:sym typeface="Arial"/>
              </a:rPr>
              <a:t>) Enter Barometric Pressure type and measurement details. Then click “</a:t>
            </a:r>
            <a:r>
              <a:rPr lang="en-US" i="1" dirty="0">
                <a:solidFill>
                  <a:schemeClr val="dk1"/>
                </a:solidFill>
                <a:latin typeface="Arial"/>
                <a:ea typeface="Arial"/>
                <a:cs typeface="Arial"/>
                <a:sym typeface="Arial"/>
              </a:rPr>
              <a:t>Review</a:t>
            </a:r>
            <a:r>
              <a:rPr lang="en-US" dirty="0">
                <a:solidFill>
                  <a:schemeClr val="dk1"/>
                </a:solidFill>
                <a:latin typeface="Arial"/>
                <a:ea typeface="Arial"/>
                <a:cs typeface="Arial"/>
                <a:sym typeface="Arial"/>
              </a:rPr>
              <a:t>” to view your observation summary, and then click “</a:t>
            </a:r>
            <a:r>
              <a:rPr lang="en-US" i="1" dirty="0">
                <a:solidFill>
                  <a:schemeClr val="dk1"/>
                </a:solidFill>
                <a:latin typeface="Arial"/>
                <a:ea typeface="Arial"/>
                <a:cs typeface="Arial"/>
                <a:sym typeface="Arial"/>
              </a:rPr>
              <a:t>Finish</a:t>
            </a:r>
            <a:r>
              <a:rPr lang="en-US" dirty="0">
                <a:solidFill>
                  <a:schemeClr val="dk1"/>
                </a:solidFill>
                <a:latin typeface="Arial"/>
                <a:ea typeface="Arial"/>
                <a:cs typeface="Arial"/>
                <a:sym typeface="Arial"/>
              </a:rPr>
              <a:t>” to submit the observation</a:t>
            </a:r>
            <a:endParaRPr dirty="0">
              <a:solidFill>
                <a:schemeClr val="dk1"/>
              </a:solidFill>
              <a:latin typeface="Calibri"/>
              <a:ea typeface="Calibri"/>
              <a:cs typeface="Calibri"/>
              <a:sym typeface="Calibri"/>
            </a:endParaRPr>
          </a:p>
        </p:txBody>
      </p:sp>
      <p:sp>
        <p:nvSpPr>
          <p:cNvPr id="7" name="Google Shape;281;p18" descr="circle around button, Live Data Entry">
            <a:extLst>
              <a:ext uri="{FF2B5EF4-FFF2-40B4-BE49-F238E27FC236}">
                <a16:creationId xmlns:a16="http://schemas.microsoft.com/office/drawing/2014/main" id="{F57EB41A-E977-AA29-A56D-03AD887212F9}"/>
              </a:ext>
            </a:extLst>
          </p:cNvPr>
          <p:cNvSpPr/>
          <p:nvPr/>
        </p:nvSpPr>
        <p:spPr>
          <a:xfrm>
            <a:off x="4511389" y="5595897"/>
            <a:ext cx="1911523" cy="760454"/>
          </a:xfrm>
          <a:prstGeom prst="ellipse">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cxnSp>
        <p:nvCxnSpPr>
          <p:cNvPr id="8" name="Google Shape;282;p18" descr="arrow pointing to Live Data Entry on GLOBE website screenshot">
            <a:extLst>
              <a:ext uri="{FF2B5EF4-FFF2-40B4-BE49-F238E27FC236}">
                <a16:creationId xmlns:a16="http://schemas.microsoft.com/office/drawing/2014/main" id="{3DFAB657-1542-54BE-DB82-5607EC6A36A7}"/>
              </a:ext>
            </a:extLst>
          </p:cNvPr>
          <p:cNvCxnSpPr>
            <a:cxnSpLocks/>
            <a:endCxn id="7" idx="1"/>
          </p:cNvCxnSpPr>
          <p:nvPr/>
        </p:nvCxnSpPr>
        <p:spPr>
          <a:xfrm>
            <a:off x="3837046" y="5325055"/>
            <a:ext cx="954279" cy="382208"/>
          </a:xfrm>
          <a:prstGeom prst="straightConnector1">
            <a:avLst/>
          </a:prstGeom>
          <a:noFill/>
          <a:ln w="38100" cap="flat" cmpd="sng">
            <a:solidFill>
              <a:srgbClr val="FF0000"/>
            </a:solidFill>
            <a:prstDash val="solid"/>
            <a:round/>
            <a:headEnd type="none" w="sm" len="sm"/>
            <a:tailEnd type="stealth" w="med" len="med"/>
          </a:ln>
        </p:spPr>
      </p:cxnSp>
      <p:pic>
        <p:nvPicPr>
          <p:cNvPr id="2" name="Picture 4">
            <a:extLst>
              <a:ext uri="{FF2B5EF4-FFF2-40B4-BE49-F238E27FC236}">
                <a16:creationId xmlns:a16="http://schemas.microsoft.com/office/drawing/2014/main" id="{50BB5C4B-BFA1-3A6E-1541-38DF7FDA40C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432" y="-7590"/>
            <a:ext cx="3668231" cy="812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82551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2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18</a:t>
            </a:fld>
            <a:endParaRPr/>
          </a:p>
        </p:txBody>
      </p:sp>
      <p:pic>
        <p:nvPicPr>
          <p:cNvPr id="269" name="Google Shape;269;p20" descr="Banner: The GLOBE Program: A worldwide science and education program. Atmosphere: Barometric Pressur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4931" y="-14990"/>
            <a:ext cx="9248931" cy="813268"/>
          </a:xfrm>
          <a:prstGeom prst="rect">
            <a:avLst/>
          </a:prstGeom>
          <a:noFill/>
          <a:ln>
            <a:noFill/>
          </a:ln>
        </p:spPr>
      </p:pic>
      <p:pic>
        <p:nvPicPr>
          <p:cNvPr id="270" name="Google Shape;270;p20" descr="Menu: Understanding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798277"/>
            <a:ext cx="1274164" cy="6172249"/>
          </a:xfrm>
          <a:prstGeom prst="rect">
            <a:avLst/>
          </a:prstGeom>
          <a:noFill/>
          <a:ln>
            <a:noFill/>
          </a:ln>
        </p:spPr>
      </p:pic>
      <p:sp>
        <p:nvSpPr>
          <p:cNvPr id="2" name="Google Shape;367;p37">
            <a:extLst>
              <a:ext uri="{FF2B5EF4-FFF2-40B4-BE49-F238E27FC236}">
                <a16:creationId xmlns:a16="http://schemas.microsoft.com/office/drawing/2014/main" id="{86F0286D-ECF7-4A24-D705-97FE162123B4}"/>
              </a:ext>
            </a:extLst>
          </p:cNvPr>
          <p:cNvSpPr txBox="1">
            <a:spLocks/>
          </p:cNvSpPr>
          <p:nvPr/>
        </p:nvSpPr>
        <p:spPr>
          <a:xfrm>
            <a:off x="1395299" y="914400"/>
            <a:ext cx="7734357" cy="685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buClr>
                <a:schemeClr val="dk2"/>
              </a:buClr>
              <a:buSzPts val="1400"/>
            </a:pPr>
            <a:r>
              <a:rPr lang="en-US" sz="3200" b="1">
                <a:solidFill>
                  <a:schemeClr val="dk2"/>
                </a:solidFill>
              </a:rPr>
              <a:t>Visualize and Retrieve Data</a:t>
            </a:r>
            <a:endParaRPr lang="en-US" dirty="0"/>
          </a:p>
        </p:txBody>
      </p:sp>
      <p:sp>
        <p:nvSpPr>
          <p:cNvPr id="3" name="Google Shape;368;p37">
            <a:extLst>
              <a:ext uri="{FF2B5EF4-FFF2-40B4-BE49-F238E27FC236}">
                <a16:creationId xmlns:a16="http://schemas.microsoft.com/office/drawing/2014/main" id="{F1330411-57A7-8F57-EA7D-4CD61BE85185}"/>
              </a:ext>
            </a:extLst>
          </p:cNvPr>
          <p:cNvSpPr txBox="1">
            <a:spLocks/>
          </p:cNvSpPr>
          <p:nvPr/>
        </p:nvSpPr>
        <p:spPr>
          <a:xfrm>
            <a:off x="1358778" y="1520334"/>
            <a:ext cx="7692902" cy="45720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buClr>
                <a:schemeClr val="dk1"/>
              </a:buClr>
              <a:buSzPts val="3200"/>
            </a:pPr>
            <a:r>
              <a:rPr lang="en-US" sz="1600">
                <a:solidFill>
                  <a:schemeClr val="dk1"/>
                </a:solidFill>
              </a:rPr>
              <a:t>GLOBE provides the ability to view and interact with data measured across the world. Select our </a:t>
            </a:r>
            <a:r>
              <a:rPr lang="en-US" sz="1600" i="1" u="sng">
                <a:solidFill>
                  <a:schemeClr val="hlink"/>
                </a:solidFill>
                <a:hlinkClick r:id="rId5"/>
              </a:rPr>
              <a:t>visualization tool</a:t>
            </a:r>
            <a:r>
              <a:rPr lang="en-US" sz="1600">
                <a:solidFill>
                  <a:schemeClr val="dk1"/>
                </a:solidFill>
              </a:rPr>
              <a:t> to map, graph, filter and export data that have been measured across GLOBE protocols since 1995. </a:t>
            </a:r>
          </a:p>
          <a:p>
            <a:pPr algn="just">
              <a:buClr>
                <a:schemeClr val="dk1"/>
              </a:buClr>
              <a:buSzPts val="3200"/>
            </a:pPr>
            <a:endParaRPr lang="en-US" sz="1600"/>
          </a:p>
          <a:p>
            <a:pPr algn="just">
              <a:buClr>
                <a:schemeClr val="dk1"/>
              </a:buClr>
              <a:buSzPts val="3200"/>
            </a:pPr>
            <a:r>
              <a:rPr lang="en-US" sz="1600">
                <a:solidFill>
                  <a:schemeClr val="dk1"/>
                </a:solidFill>
              </a:rPr>
              <a:t>These step-by-step tutorials on using the visualization system will assist you in finding and analyzing data:</a:t>
            </a:r>
            <a:r>
              <a:rPr lang="en-US" sz="1600" i="1">
                <a:solidFill>
                  <a:schemeClr val="dk1"/>
                </a:solidFill>
              </a:rPr>
              <a:t>	</a:t>
            </a:r>
            <a:r>
              <a:rPr lang="en-US" sz="1600" i="1" u="sng">
                <a:solidFill>
                  <a:schemeClr val="hlink"/>
                </a:solidFill>
                <a:hlinkClick r:id="rId6"/>
              </a:rPr>
              <a:t>PDF version</a:t>
            </a:r>
            <a:r>
              <a:rPr lang="en-US" sz="1600">
                <a:solidFill>
                  <a:schemeClr val="dk1"/>
                </a:solidFill>
              </a:rPr>
              <a:t>	</a:t>
            </a:r>
            <a:r>
              <a:rPr lang="en-US" sz="1600" i="1" u="sng">
                <a:solidFill>
                  <a:schemeClr val="hlink"/>
                </a:solidFill>
                <a:hlinkClick r:id="rId7"/>
              </a:rPr>
              <a:t>PowerPoint</a:t>
            </a:r>
            <a:r>
              <a:rPr lang="en-US" sz="1600" i="1" u="sng">
                <a:solidFill>
                  <a:schemeClr val="hlink"/>
                </a:solidFill>
              </a:rPr>
              <a:t> version</a:t>
            </a:r>
            <a:endParaRPr lang="en-US" sz="2800" dirty="0"/>
          </a:p>
        </p:txBody>
      </p:sp>
      <p:pic>
        <p:nvPicPr>
          <p:cNvPr id="4" name="Google Shape;370;p37" descr="A screenshot showing the GLOBE visualization system. There are dots on a map of the world showing where observations have been submitted from.">
            <a:extLst>
              <a:ext uri="{FF2B5EF4-FFF2-40B4-BE49-F238E27FC236}">
                <a16:creationId xmlns:a16="http://schemas.microsoft.com/office/drawing/2014/main" id="{00252C28-1658-1111-C4FD-E2A6A9C9B695}"/>
              </a:ext>
            </a:extLst>
          </p:cNvPr>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1477495" y="3178349"/>
            <a:ext cx="7225553" cy="3234954"/>
          </a:xfrm>
          <a:prstGeom prst="rect">
            <a:avLst/>
          </a:prstGeom>
          <a:noFill/>
          <a:ln>
            <a:noFill/>
          </a:ln>
        </p:spPr>
      </p:pic>
      <p:sp>
        <p:nvSpPr>
          <p:cNvPr id="5" name="TextBox 4">
            <a:extLst>
              <a:ext uri="{FF2B5EF4-FFF2-40B4-BE49-F238E27FC236}">
                <a16:creationId xmlns:a16="http://schemas.microsoft.com/office/drawing/2014/main" id="{C95653AA-2C77-7A2F-61F6-CF1DD04CB602}"/>
              </a:ext>
            </a:extLst>
          </p:cNvPr>
          <p:cNvSpPr txBox="1"/>
          <p:nvPr/>
        </p:nvSpPr>
        <p:spPr>
          <a:xfrm>
            <a:off x="1397860" y="6413303"/>
            <a:ext cx="4986336" cy="307777"/>
          </a:xfrm>
          <a:prstGeom prst="rect">
            <a:avLst/>
          </a:prstGeom>
          <a:noFill/>
        </p:spPr>
        <p:txBody>
          <a:bodyPr wrap="square">
            <a:spAutoFit/>
          </a:bodyPr>
          <a:lstStyle/>
          <a:p>
            <a:r>
              <a:rPr lang="en-US" b="1" i="0" dirty="0">
                <a:solidFill>
                  <a:srgbClr val="000000"/>
                </a:solidFill>
                <a:effectLst/>
                <a:latin typeface="+mj-lt"/>
                <a:hlinkClick r:id="rId5"/>
              </a:rPr>
              <a:t>http://vis.globe.gov/GLOBE/</a:t>
            </a:r>
            <a:endParaRPr lang="en-US" b="1" dirty="0">
              <a:latin typeface="+mj-lt"/>
            </a:endParaRPr>
          </a:p>
        </p:txBody>
      </p:sp>
      <p:pic>
        <p:nvPicPr>
          <p:cNvPr id="6" name="Picture 4">
            <a:extLst>
              <a:ext uri="{FF2B5EF4-FFF2-40B4-BE49-F238E27FC236}">
                <a16:creationId xmlns:a16="http://schemas.microsoft.com/office/drawing/2014/main" id="{CA45E216-D821-C627-9A4F-FA8CC9EF18A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432" y="-7590"/>
            <a:ext cx="3668231" cy="81261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a:t>
            </a:fld>
            <a:endParaRPr/>
          </a:p>
        </p:txBody>
      </p:sp>
      <p:pic>
        <p:nvPicPr>
          <p:cNvPr id="96" name="Google Shape;96;p2" descr="Banner: The GLOBE Program: A worldwide science and education program. Atmosphere: Barometric Pressur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4931" y="-14990"/>
            <a:ext cx="9248931" cy="813268"/>
          </a:xfrm>
          <a:prstGeom prst="rect">
            <a:avLst/>
          </a:prstGeom>
          <a:noFill/>
          <a:ln>
            <a:noFill/>
          </a:ln>
        </p:spPr>
      </p:pic>
      <p:pic>
        <p:nvPicPr>
          <p:cNvPr id="97" name="Google Shape;97;p2" descr="Menu: What is barometric Pressur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0436" y="798277"/>
            <a:ext cx="1309610" cy="6117039"/>
          </a:xfrm>
          <a:prstGeom prst="rect">
            <a:avLst/>
          </a:prstGeom>
          <a:noFill/>
          <a:ln>
            <a:noFill/>
          </a:ln>
        </p:spPr>
      </p:pic>
      <p:sp>
        <p:nvSpPr>
          <p:cNvPr id="98" name="Google Shape;98;p2"/>
          <p:cNvSpPr txBox="1">
            <a:spLocks noGrp="1"/>
          </p:cNvSpPr>
          <p:nvPr>
            <p:ph type="title" idx="4294967295"/>
          </p:nvPr>
        </p:nvSpPr>
        <p:spPr>
          <a:xfrm>
            <a:off x="1074874" y="757843"/>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Arial"/>
              <a:buNone/>
            </a:pPr>
            <a:r>
              <a:rPr lang="en-US" sz="3600" b="1">
                <a:latin typeface="Arial"/>
                <a:ea typeface="Arial"/>
                <a:cs typeface="Arial"/>
                <a:sym typeface="Arial"/>
              </a:rPr>
              <a:t>The Atmosphere</a:t>
            </a:r>
            <a:endParaRPr sz="3600"/>
          </a:p>
        </p:txBody>
      </p:sp>
      <p:sp>
        <p:nvSpPr>
          <p:cNvPr id="99" name="Google Shape;99;p2"/>
          <p:cNvSpPr txBox="1">
            <a:spLocks noGrp="1"/>
          </p:cNvSpPr>
          <p:nvPr>
            <p:ph type="body" idx="4294967295"/>
          </p:nvPr>
        </p:nvSpPr>
        <p:spPr>
          <a:xfrm>
            <a:off x="1259643" y="2028540"/>
            <a:ext cx="3886200" cy="4351338"/>
          </a:xfrm>
          <a:prstGeom prst="rect">
            <a:avLst/>
          </a:prstGeom>
          <a:noFill/>
          <a:ln>
            <a:noFill/>
          </a:ln>
        </p:spPr>
        <p:txBody>
          <a:bodyPr spcFirstLastPara="1" wrap="square" lIns="91425" tIns="45700" rIns="91425" bIns="45700" anchor="t" anchorCtr="0">
            <a:normAutofit/>
          </a:bodyPr>
          <a:lstStyle/>
          <a:p>
            <a:pPr marL="457200" lvl="0" indent="-457200" algn="l" rtl="0">
              <a:lnSpc>
                <a:spcPct val="90000"/>
              </a:lnSpc>
              <a:spcBef>
                <a:spcPts val="0"/>
              </a:spcBef>
              <a:spcAft>
                <a:spcPts val="0"/>
              </a:spcAft>
              <a:buClr>
                <a:schemeClr val="dk1"/>
              </a:buClr>
              <a:buSzPts val="2000"/>
              <a:buFont typeface="Arial"/>
              <a:buChar char="•"/>
            </a:pPr>
            <a:r>
              <a:rPr lang="en-US" sz="2000">
                <a:latin typeface="Arial"/>
                <a:ea typeface="Arial"/>
                <a:cs typeface="Arial"/>
                <a:sym typeface="Arial"/>
              </a:rPr>
              <a:t>Extremely thin blanket of air extending about 300 miles from Earth’s surface to edge of space</a:t>
            </a:r>
            <a:endParaRPr/>
          </a:p>
          <a:p>
            <a:pPr marL="457200" lvl="0" indent="-457200" algn="l" rtl="0">
              <a:lnSpc>
                <a:spcPct val="90000"/>
              </a:lnSpc>
              <a:spcBef>
                <a:spcPts val="1200"/>
              </a:spcBef>
              <a:spcAft>
                <a:spcPts val="0"/>
              </a:spcAft>
              <a:buClr>
                <a:schemeClr val="dk1"/>
              </a:buClr>
              <a:buSzPts val="2000"/>
              <a:buFont typeface="Arial"/>
              <a:buChar char="•"/>
            </a:pPr>
            <a:r>
              <a:rPr lang="en-US" sz="2000">
                <a:latin typeface="Arial"/>
                <a:ea typeface="Arial"/>
                <a:cs typeface="Arial"/>
                <a:sym typeface="Arial"/>
              </a:rPr>
              <a:t>Composition of molecules of nitrogen, oxygen, argon, water vapor, carbon dioxide, and other gases </a:t>
            </a:r>
            <a:endParaRPr/>
          </a:p>
          <a:p>
            <a:pPr marL="457200" lvl="0" indent="-457200" algn="l" rtl="0">
              <a:lnSpc>
                <a:spcPct val="90000"/>
              </a:lnSpc>
              <a:spcBef>
                <a:spcPts val="1200"/>
              </a:spcBef>
              <a:spcAft>
                <a:spcPts val="0"/>
              </a:spcAft>
              <a:buClr>
                <a:schemeClr val="dk1"/>
              </a:buClr>
              <a:buSzPts val="2000"/>
              <a:buFont typeface="Arial"/>
              <a:buChar char="•"/>
            </a:pPr>
            <a:r>
              <a:rPr lang="en-US" sz="2000">
                <a:latin typeface="Arial"/>
                <a:ea typeface="Arial"/>
                <a:cs typeface="Arial"/>
                <a:sym typeface="Arial"/>
              </a:rPr>
              <a:t>Protection from the blasts of radiation emanating from the Sun</a:t>
            </a:r>
            <a:endParaRPr/>
          </a:p>
        </p:txBody>
      </p:sp>
      <p:pic>
        <p:nvPicPr>
          <p:cNvPr id="100" name="Google Shape;100;p2" descr="Photo taken from an spacecraft above 200 miles above the Earth, showing the Earth and the thin layer of atmosphere hugging the surface.">
            <a:hlinkClick r:id="rId5"/>
          </p:cNvPr>
          <p:cNvPicPr preferRelativeResize="0">
            <a:picLocks noGrp="1"/>
          </p:cNvPicPr>
          <p:nvPr>
            <p:ph type="body" idx="4294967295"/>
          </p:nvPr>
        </p:nvPicPr>
        <p:blipFill rotWithShape="1">
          <a:blip r:embed="rId6" cstate="email">
            <a:alphaModFix/>
            <a:extLst>
              <a:ext uri="{28A0092B-C50C-407E-A947-70E740481C1C}">
                <a14:useLocalDpi xmlns:a14="http://schemas.microsoft.com/office/drawing/2010/main"/>
              </a:ext>
            </a:extLst>
          </a:blip>
          <a:srcRect/>
          <a:stretch/>
        </p:blipFill>
        <p:spPr>
          <a:xfrm>
            <a:off x="5357348" y="2083406"/>
            <a:ext cx="3392720" cy="2544540"/>
          </a:xfrm>
          <a:prstGeom prst="rect">
            <a:avLst/>
          </a:prstGeom>
          <a:noFill/>
          <a:ln>
            <a:noFill/>
          </a:ln>
        </p:spPr>
      </p:pic>
      <p:sp>
        <p:nvSpPr>
          <p:cNvPr id="101" name="Google Shape;101;p2">
            <a:hlinkClick r:id="rId7"/>
          </p:cNvPr>
          <p:cNvSpPr txBox="1"/>
          <p:nvPr/>
        </p:nvSpPr>
        <p:spPr>
          <a:xfrm>
            <a:off x="7500086" y="4837854"/>
            <a:ext cx="1249982"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i="1" u="none" strike="noStrike" cap="none">
                <a:solidFill>
                  <a:srgbClr val="1E4E79"/>
                </a:solidFill>
                <a:latin typeface="Calibri"/>
                <a:ea typeface="Calibri"/>
                <a:cs typeface="Calibri"/>
                <a:sym typeface="Calibri"/>
              </a:rPr>
              <a:t>Image: NASA</a:t>
            </a:r>
            <a:endParaRPr/>
          </a:p>
        </p:txBody>
      </p:sp>
      <p:pic>
        <p:nvPicPr>
          <p:cNvPr id="2" name="Picture 4">
            <a:extLst>
              <a:ext uri="{FF2B5EF4-FFF2-40B4-BE49-F238E27FC236}">
                <a16:creationId xmlns:a16="http://schemas.microsoft.com/office/drawing/2014/main" id="{2A1DE5E3-BC97-E567-9CC1-C59E6EE78E1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432" y="-7590"/>
            <a:ext cx="3668231" cy="81261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2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19</a:t>
            </a:fld>
            <a:endParaRPr/>
          </a:p>
        </p:txBody>
      </p:sp>
      <p:pic>
        <p:nvPicPr>
          <p:cNvPr id="280" name="Google Shape;280;p21" descr="Banner: The GLOBE Program: A worldwide science and education program. Atmosphere: Barometric Pressur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4931" y="-14990"/>
            <a:ext cx="9248931" cy="813268"/>
          </a:xfrm>
          <a:prstGeom prst="rect">
            <a:avLst/>
          </a:prstGeom>
          <a:noFill/>
          <a:ln>
            <a:noFill/>
          </a:ln>
        </p:spPr>
      </p:pic>
      <p:pic>
        <p:nvPicPr>
          <p:cNvPr id="281" name="Google Shape;281;p21" descr="Menu: Understanding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798277"/>
            <a:ext cx="1274164" cy="6172249"/>
          </a:xfrm>
          <a:prstGeom prst="rect">
            <a:avLst/>
          </a:prstGeom>
          <a:noFill/>
          <a:ln>
            <a:noFill/>
          </a:ln>
        </p:spPr>
      </p:pic>
      <p:pic>
        <p:nvPicPr>
          <p:cNvPr id="3" name="Picture 2" descr="A screenshot showing the GLOBE visualization system. There are dots on a map of the world showing where observations have been submitted from. The menu for protocol selection is expanded.">
            <a:extLst>
              <a:ext uri="{FF2B5EF4-FFF2-40B4-BE49-F238E27FC236}">
                <a16:creationId xmlns:a16="http://schemas.microsoft.com/office/drawing/2014/main" id="{298DCB0A-8E5A-8D21-61B6-04E7E29C8E67}"/>
              </a:ext>
            </a:extLst>
          </p:cNvPr>
          <p:cNvPicPr>
            <a:picLocks noChangeAspect="1"/>
          </p:cNvPicPr>
          <p:nvPr/>
        </p:nvPicPr>
        <p:blipFill>
          <a:blip r:embed="rId5"/>
          <a:stretch>
            <a:fillRect/>
          </a:stretch>
        </p:blipFill>
        <p:spPr>
          <a:xfrm>
            <a:off x="1886927" y="2237809"/>
            <a:ext cx="6748989" cy="4480342"/>
          </a:xfrm>
          <a:prstGeom prst="rect">
            <a:avLst/>
          </a:prstGeom>
        </p:spPr>
      </p:pic>
      <p:cxnSp>
        <p:nvCxnSpPr>
          <p:cNvPr id="4" name="Google Shape;282;p18" descr="arrow pointing to Live Data Entry on GLOBE website screenshot">
            <a:extLst>
              <a:ext uri="{FF2B5EF4-FFF2-40B4-BE49-F238E27FC236}">
                <a16:creationId xmlns:a16="http://schemas.microsoft.com/office/drawing/2014/main" id="{A090DDD2-BF91-FC87-CE97-55E08D525D45}"/>
              </a:ext>
            </a:extLst>
          </p:cNvPr>
          <p:cNvCxnSpPr>
            <a:cxnSpLocks/>
          </p:cNvCxnSpPr>
          <p:nvPr/>
        </p:nvCxnSpPr>
        <p:spPr>
          <a:xfrm>
            <a:off x="6023999" y="2502627"/>
            <a:ext cx="1389813" cy="142148"/>
          </a:xfrm>
          <a:prstGeom prst="straightConnector1">
            <a:avLst/>
          </a:prstGeom>
          <a:noFill/>
          <a:ln w="38100" cap="flat" cmpd="sng">
            <a:solidFill>
              <a:srgbClr val="FF0000"/>
            </a:solidFill>
            <a:prstDash val="solid"/>
            <a:round/>
            <a:headEnd type="none" w="sm" len="sm"/>
            <a:tailEnd type="stealth" w="med" len="med"/>
          </a:ln>
        </p:spPr>
      </p:cxnSp>
      <p:cxnSp>
        <p:nvCxnSpPr>
          <p:cNvPr id="5" name="Google Shape;282;p18" descr="arrow pointing to Live Data Entry on GLOBE website screenshot">
            <a:extLst>
              <a:ext uri="{FF2B5EF4-FFF2-40B4-BE49-F238E27FC236}">
                <a16:creationId xmlns:a16="http://schemas.microsoft.com/office/drawing/2014/main" id="{87D46C72-6340-B007-98D9-1D923BE66B64}"/>
              </a:ext>
            </a:extLst>
          </p:cNvPr>
          <p:cNvCxnSpPr>
            <a:cxnSpLocks/>
          </p:cNvCxnSpPr>
          <p:nvPr/>
        </p:nvCxnSpPr>
        <p:spPr>
          <a:xfrm>
            <a:off x="1545276" y="2362200"/>
            <a:ext cx="426959" cy="461682"/>
          </a:xfrm>
          <a:prstGeom prst="straightConnector1">
            <a:avLst/>
          </a:prstGeom>
          <a:noFill/>
          <a:ln w="38100" cap="flat" cmpd="sng">
            <a:solidFill>
              <a:srgbClr val="FF0000"/>
            </a:solidFill>
            <a:prstDash val="solid"/>
            <a:round/>
            <a:headEnd type="none" w="sm" len="sm"/>
            <a:tailEnd type="stealth" w="med" len="med"/>
          </a:ln>
        </p:spPr>
      </p:cxnSp>
      <p:cxnSp>
        <p:nvCxnSpPr>
          <p:cNvPr id="6" name="Google Shape;282;p18" descr="arrow pointing to Live Data Entry on GLOBE website screenshot">
            <a:extLst>
              <a:ext uri="{FF2B5EF4-FFF2-40B4-BE49-F238E27FC236}">
                <a16:creationId xmlns:a16="http://schemas.microsoft.com/office/drawing/2014/main" id="{CE4B6D9C-0DD2-3378-3F29-E621A5B93DF7}"/>
              </a:ext>
            </a:extLst>
          </p:cNvPr>
          <p:cNvCxnSpPr>
            <a:cxnSpLocks/>
          </p:cNvCxnSpPr>
          <p:nvPr/>
        </p:nvCxnSpPr>
        <p:spPr>
          <a:xfrm>
            <a:off x="1413039" y="4942901"/>
            <a:ext cx="606125" cy="642110"/>
          </a:xfrm>
          <a:prstGeom prst="straightConnector1">
            <a:avLst/>
          </a:prstGeom>
          <a:noFill/>
          <a:ln w="38100" cap="flat" cmpd="sng">
            <a:solidFill>
              <a:srgbClr val="FF0000"/>
            </a:solidFill>
            <a:prstDash val="solid"/>
            <a:round/>
            <a:headEnd type="none" w="sm" len="sm"/>
            <a:tailEnd type="stealth" w="med" len="med"/>
          </a:ln>
        </p:spPr>
      </p:cxnSp>
      <p:sp>
        <p:nvSpPr>
          <p:cNvPr id="7" name="Google Shape;367;p37">
            <a:extLst>
              <a:ext uri="{FF2B5EF4-FFF2-40B4-BE49-F238E27FC236}">
                <a16:creationId xmlns:a16="http://schemas.microsoft.com/office/drawing/2014/main" id="{0EEEADFE-650D-433D-1FAB-F9939A7DDAAF}"/>
              </a:ext>
            </a:extLst>
          </p:cNvPr>
          <p:cNvSpPr txBox="1">
            <a:spLocks/>
          </p:cNvSpPr>
          <p:nvPr/>
        </p:nvSpPr>
        <p:spPr>
          <a:xfrm>
            <a:off x="1310686" y="798276"/>
            <a:ext cx="7734357" cy="685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buClr>
                <a:schemeClr val="dk2"/>
              </a:buClr>
              <a:buSzPts val="1400"/>
            </a:pPr>
            <a:r>
              <a:rPr lang="en-US" sz="3200" b="1">
                <a:solidFill>
                  <a:schemeClr val="dk2"/>
                </a:solidFill>
              </a:rPr>
              <a:t>Visualize and Retrieve Data</a:t>
            </a:r>
            <a:endParaRPr lang="en-US"/>
          </a:p>
        </p:txBody>
      </p:sp>
      <p:sp>
        <p:nvSpPr>
          <p:cNvPr id="8" name="Google Shape;368;p37">
            <a:extLst>
              <a:ext uri="{FF2B5EF4-FFF2-40B4-BE49-F238E27FC236}">
                <a16:creationId xmlns:a16="http://schemas.microsoft.com/office/drawing/2014/main" id="{39C85028-CA23-03F9-6EC6-FDBBD42FEB64}"/>
              </a:ext>
            </a:extLst>
          </p:cNvPr>
          <p:cNvSpPr txBox="1">
            <a:spLocks/>
          </p:cNvSpPr>
          <p:nvPr/>
        </p:nvSpPr>
        <p:spPr>
          <a:xfrm>
            <a:off x="1274164" y="1484076"/>
            <a:ext cx="7692902" cy="874799"/>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en-US" sz="2000" dirty="0"/>
              <a:t>Select the date for which you need data, add the protocol layers, and you can see where data is available. </a:t>
            </a:r>
            <a:endParaRPr lang="en-US" sz="1800" dirty="0"/>
          </a:p>
        </p:txBody>
      </p:sp>
      <p:pic>
        <p:nvPicPr>
          <p:cNvPr id="2" name="Picture 4">
            <a:extLst>
              <a:ext uri="{FF2B5EF4-FFF2-40B4-BE49-F238E27FC236}">
                <a16:creationId xmlns:a16="http://schemas.microsoft.com/office/drawing/2014/main" id="{A1F00262-C6D3-B9A7-9676-E9A1DF3B477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432" y="-7590"/>
            <a:ext cx="3668231" cy="81261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2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20</a:t>
            </a:fld>
            <a:endParaRPr/>
          </a:p>
        </p:txBody>
      </p:sp>
      <p:pic>
        <p:nvPicPr>
          <p:cNvPr id="290" name="Google Shape;290;p22" descr="Banner: The GLOBE Program: A worldwide science and education program. Atmosphere: Barometric Pressur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4931" y="-14990"/>
            <a:ext cx="9248931" cy="813268"/>
          </a:xfrm>
          <a:prstGeom prst="rect">
            <a:avLst/>
          </a:prstGeom>
          <a:noFill/>
          <a:ln>
            <a:noFill/>
          </a:ln>
        </p:spPr>
      </p:pic>
      <p:pic>
        <p:nvPicPr>
          <p:cNvPr id="291" name="Google Shape;291;p22" descr="Menu: Understanding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798277"/>
            <a:ext cx="1274164" cy="6172249"/>
          </a:xfrm>
          <a:prstGeom prst="rect">
            <a:avLst/>
          </a:prstGeom>
          <a:noFill/>
          <a:ln>
            <a:noFill/>
          </a:ln>
        </p:spPr>
      </p:pic>
      <p:sp>
        <p:nvSpPr>
          <p:cNvPr id="292" name="Google Shape;292;p22"/>
          <p:cNvSpPr txBox="1">
            <a:spLocks noGrp="1"/>
          </p:cNvSpPr>
          <p:nvPr>
            <p:ph type="title" idx="4294967295"/>
          </p:nvPr>
        </p:nvSpPr>
        <p:spPr>
          <a:xfrm>
            <a:off x="444219" y="659871"/>
            <a:ext cx="8423133"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2800"/>
              <a:buFont typeface="Arial"/>
              <a:buNone/>
            </a:pPr>
            <a:r>
              <a:rPr lang="en-US" sz="2800" b="1">
                <a:latin typeface="Arial"/>
                <a:ea typeface="Arial"/>
                <a:cs typeface="Arial"/>
                <a:sym typeface="Arial"/>
              </a:rPr>
              <a:t>Questions for YOU to Investigate </a:t>
            </a:r>
            <a:endParaRPr sz="2800" b="1">
              <a:latin typeface="Calibri"/>
              <a:ea typeface="Calibri"/>
              <a:cs typeface="Calibri"/>
              <a:sym typeface="Calibri"/>
            </a:endParaRPr>
          </a:p>
        </p:txBody>
      </p:sp>
      <p:sp>
        <p:nvSpPr>
          <p:cNvPr id="293" name="Google Shape;293;p22"/>
          <p:cNvSpPr txBox="1">
            <a:spLocks noGrp="1"/>
          </p:cNvSpPr>
          <p:nvPr>
            <p:ph type="body" idx="4294967295"/>
          </p:nvPr>
        </p:nvSpPr>
        <p:spPr>
          <a:xfrm>
            <a:off x="1415901" y="1952759"/>
            <a:ext cx="7172928" cy="4351338"/>
          </a:xfrm>
          <a:prstGeom prst="rect">
            <a:avLst/>
          </a:prstGeom>
          <a:noFill/>
          <a:ln>
            <a:noFill/>
          </a:ln>
        </p:spPr>
        <p:txBody>
          <a:bodyPr spcFirstLastPara="1" wrap="square" lIns="91425" tIns="45700" rIns="91425" bIns="45700" anchor="t" anchorCtr="0">
            <a:normAutofit/>
          </a:bodyPr>
          <a:lstStyle/>
          <a:p>
            <a:pPr marL="285750" lvl="0" indent="-285750" algn="l" rtl="0">
              <a:lnSpc>
                <a:spcPct val="100000"/>
              </a:lnSpc>
              <a:spcBef>
                <a:spcPts val="0"/>
              </a:spcBef>
              <a:spcAft>
                <a:spcPts val="0"/>
              </a:spcAft>
              <a:buClr>
                <a:schemeClr val="dk1"/>
              </a:buClr>
              <a:buSzPts val="2000"/>
              <a:buFont typeface="Arial"/>
              <a:buChar char="•"/>
            </a:pPr>
            <a:r>
              <a:rPr lang="en-US" sz="2000">
                <a:latin typeface="Arial"/>
                <a:ea typeface="Arial"/>
                <a:cs typeface="Arial"/>
                <a:sym typeface="Arial"/>
              </a:rPr>
              <a:t>After recording your pressure readings for a month, make a graph of your pressure observations and also plot the daily precipitation. Do you see a relationship between these observations? </a:t>
            </a:r>
            <a:endParaRPr/>
          </a:p>
          <a:p>
            <a:pPr marL="285750" lvl="0" indent="-158750" algn="l" rtl="0">
              <a:lnSpc>
                <a:spcPct val="100000"/>
              </a:lnSpc>
              <a:spcBef>
                <a:spcPts val="0"/>
              </a:spcBef>
              <a:spcAft>
                <a:spcPts val="0"/>
              </a:spcAft>
              <a:buClr>
                <a:schemeClr val="dk1"/>
              </a:buClr>
              <a:buSzPts val="2000"/>
              <a:buFont typeface="Arial"/>
              <a:buNone/>
            </a:pPr>
            <a:endParaRPr sz="2000">
              <a:latin typeface="Arial"/>
              <a:ea typeface="Arial"/>
              <a:cs typeface="Arial"/>
              <a:sym typeface="Arial"/>
            </a:endParaRPr>
          </a:p>
          <a:p>
            <a:pPr marL="285750" lvl="0" indent="-285750" algn="l" rtl="0">
              <a:lnSpc>
                <a:spcPct val="100000"/>
              </a:lnSpc>
              <a:spcBef>
                <a:spcPts val="0"/>
              </a:spcBef>
              <a:spcAft>
                <a:spcPts val="0"/>
              </a:spcAft>
              <a:buClr>
                <a:schemeClr val="dk1"/>
              </a:buClr>
              <a:buSzPts val="2000"/>
              <a:buFont typeface="Arial"/>
              <a:buChar char="•"/>
            </a:pPr>
            <a:r>
              <a:rPr lang="en-US" sz="2000">
                <a:latin typeface="Arial"/>
                <a:ea typeface="Arial"/>
                <a:cs typeface="Arial"/>
                <a:sym typeface="Arial"/>
              </a:rPr>
              <a:t>Is there any relationship between your data from the </a:t>
            </a:r>
            <a:r>
              <a:rPr lang="en-US" sz="2000" i="1">
                <a:latin typeface="Arial"/>
                <a:ea typeface="Arial"/>
                <a:cs typeface="Arial"/>
                <a:sym typeface="Arial"/>
              </a:rPr>
              <a:t>Cloud Protocols </a:t>
            </a:r>
            <a:r>
              <a:rPr lang="en-US" sz="2000">
                <a:latin typeface="Arial"/>
                <a:ea typeface="Arial"/>
                <a:cs typeface="Arial"/>
                <a:sym typeface="Arial"/>
              </a:rPr>
              <a:t>and barometric pressure? </a:t>
            </a:r>
            <a:endParaRPr/>
          </a:p>
          <a:p>
            <a:pPr marL="285750" lvl="0" indent="-158750" algn="l" rtl="0">
              <a:lnSpc>
                <a:spcPct val="100000"/>
              </a:lnSpc>
              <a:spcBef>
                <a:spcPts val="0"/>
              </a:spcBef>
              <a:spcAft>
                <a:spcPts val="0"/>
              </a:spcAft>
              <a:buClr>
                <a:schemeClr val="dk1"/>
              </a:buClr>
              <a:buSzPts val="2000"/>
              <a:buFont typeface="Arial"/>
              <a:buNone/>
            </a:pPr>
            <a:endParaRPr sz="2000">
              <a:latin typeface="Arial"/>
              <a:ea typeface="Arial"/>
              <a:cs typeface="Arial"/>
              <a:sym typeface="Arial"/>
            </a:endParaRPr>
          </a:p>
          <a:p>
            <a:pPr marL="285750" lvl="0" indent="-285750" algn="l" rtl="0">
              <a:lnSpc>
                <a:spcPct val="100000"/>
              </a:lnSpc>
              <a:spcBef>
                <a:spcPts val="0"/>
              </a:spcBef>
              <a:spcAft>
                <a:spcPts val="0"/>
              </a:spcAft>
              <a:buClr>
                <a:schemeClr val="dk1"/>
              </a:buClr>
              <a:buSzPts val="2000"/>
              <a:buFont typeface="Arial"/>
              <a:buChar char="•"/>
            </a:pPr>
            <a:r>
              <a:rPr lang="en-US" sz="2000">
                <a:latin typeface="Arial"/>
                <a:ea typeface="Arial"/>
                <a:cs typeface="Arial"/>
                <a:sym typeface="Arial"/>
              </a:rPr>
              <a:t>Use pressure data from several GLOBE schools adjusted to sea level pressure to see if you can locate where high and low pressure areas are for a given day. How well do your findings compare with weather maps from your local newspaper or any other source? </a:t>
            </a:r>
            <a:endParaRPr/>
          </a:p>
        </p:txBody>
      </p:sp>
      <p:pic>
        <p:nvPicPr>
          <p:cNvPr id="2" name="Picture 4">
            <a:extLst>
              <a:ext uri="{FF2B5EF4-FFF2-40B4-BE49-F238E27FC236}">
                <a16:creationId xmlns:a16="http://schemas.microsoft.com/office/drawing/2014/main" id="{D5D4EAD8-87C5-652B-CB7F-DE4153BC31C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432" y="-7590"/>
            <a:ext cx="3668231" cy="81261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2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21</a:t>
            </a:fld>
            <a:endParaRPr/>
          </a:p>
        </p:txBody>
      </p:sp>
      <p:pic>
        <p:nvPicPr>
          <p:cNvPr id="299" name="Google Shape;299;p23" descr="Banner: The GLOBE Program: A worldwide science and education program. Atmosphere: Barometric Pressur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4931" y="-14990"/>
            <a:ext cx="9248931" cy="813268"/>
          </a:xfrm>
          <a:prstGeom prst="rect">
            <a:avLst/>
          </a:prstGeom>
          <a:noFill/>
          <a:ln>
            <a:noFill/>
          </a:ln>
        </p:spPr>
      </p:pic>
      <p:pic>
        <p:nvPicPr>
          <p:cNvPr id="300" name="Google Shape;300;p23" descr="Menu: Quiz yourself"/>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2336" y="798278"/>
            <a:ext cx="1271510" cy="6093340"/>
          </a:xfrm>
          <a:prstGeom prst="rect">
            <a:avLst/>
          </a:prstGeom>
          <a:noFill/>
          <a:ln>
            <a:noFill/>
          </a:ln>
        </p:spPr>
      </p:pic>
      <p:sp>
        <p:nvSpPr>
          <p:cNvPr id="301" name="Google Shape;301;p23"/>
          <p:cNvSpPr txBox="1">
            <a:spLocks noGrp="1"/>
          </p:cNvSpPr>
          <p:nvPr>
            <p:ph type="title" idx="4294967295"/>
          </p:nvPr>
        </p:nvSpPr>
        <p:spPr>
          <a:xfrm>
            <a:off x="1397833" y="649170"/>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en-US" sz="3200" b="1">
                <a:latin typeface="Arial"/>
                <a:ea typeface="Arial"/>
                <a:cs typeface="Arial"/>
                <a:sym typeface="Arial"/>
              </a:rPr>
              <a:t>What have YOU learned?</a:t>
            </a:r>
            <a:endParaRPr sz="3200"/>
          </a:p>
        </p:txBody>
      </p:sp>
      <p:sp>
        <p:nvSpPr>
          <p:cNvPr id="302" name="Google Shape;302;p23"/>
          <p:cNvSpPr txBox="1">
            <a:spLocks noGrp="1"/>
          </p:cNvSpPr>
          <p:nvPr>
            <p:ph type="body" idx="4294967295"/>
          </p:nvPr>
        </p:nvSpPr>
        <p:spPr>
          <a:xfrm>
            <a:off x="1397833" y="1669279"/>
            <a:ext cx="7358832" cy="4351338"/>
          </a:xfrm>
          <a:prstGeom prst="rect">
            <a:avLst/>
          </a:prstGeom>
          <a:noFill/>
          <a:ln>
            <a:noFill/>
          </a:ln>
        </p:spPr>
        <p:txBody>
          <a:bodyPr spcFirstLastPara="1" wrap="square" lIns="91425" tIns="45700" rIns="91425" bIns="45700" anchor="t" anchorCtr="0">
            <a:normAutofit fontScale="92500" lnSpcReduction="10000"/>
          </a:bodyPr>
          <a:lstStyle/>
          <a:p>
            <a:pPr marL="228600" lvl="0" indent="-228600" algn="l" rtl="0">
              <a:lnSpc>
                <a:spcPct val="100000"/>
              </a:lnSpc>
              <a:spcBef>
                <a:spcPts val="0"/>
              </a:spcBef>
              <a:spcAft>
                <a:spcPts val="0"/>
              </a:spcAft>
              <a:buClr>
                <a:schemeClr val="dk1"/>
              </a:buClr>
              <a:buSzPct val="100000"/>
              <a:buChar char="•"/>
            </a:pPr>
            <a:r>
              <a:rPr lang="en-US"/>
              <a:t>What is barometric pressure?</a:t>
            </a:r>
            <a:endParaRPr/>
          </a:p>
          <a:p>
            <a:pPr marL="228600" lvl="0" indent="-228600" algn="l" rtl="0">
              <a:lnSpc>
                <a:spcPct val="100000"/>
              </a:lnSpc>
              <a:spcBef>
                <a:spcPts val="0"/>
              </a:spcBef>
              <a:spcAft>
                <a:spcPts val="0"/>
              </a:spcAft>
              <a:buClr>
                <a:schemeClr val="dk1"/>
              </a:buClr>
              <a:buSzPct val="100000"/>
              <a:buChar char="•"/>
            </a:pPr>
            <a:r>
              <a:rPr lang="en-US"/>
              <a:t>Why is it important to collect barometric pressure data?</a:t>
            </a:r>
            <a:endParaRPr/>
          </a:p>
          <a:p>
            <a:pPr marL="228600" lvl="0" indent="-228600" algn="l" rtl="0">
              <a:lnSpc>
                <a:spcPct val="100000"/>
              </a:lnSpc>
              <a:spcBef>
                <a:spcPts val="0"/>
              </a:spcBef>
              <a:spcAft>
                <a:spcPts val="0"/>
              </a:spcAft>
              <a:buClr>
                <a:schemeClr val="dk1"/>
              </a:buClr>
              <a:buSzPct val="100000"/>
              <a:buChar char="•"/>
            </a:pPr>
            <a:r>
              <a:rPr lang="en-US"/>
              <a:t>What instrument(s) is/are needed to collect barometric pressure data?</a:t>
            </a:r>
            <a:endParaRPr/>
          </a:p>
          <a:p>
            <a:pPr marL="228600" lvl="0" indent="-228600" algn="l" rtl="0">
              <a:lnSpc>
                <a:spcPct val="100000"/>
              </a:lnSpc>
              <a:spcBef>
                <a:spcPts val="0"/>
              </a:spcBef>
              <a:spcAft>
                <a:spcPts val="0"/>
              </a:spcAft>
              <a:buClr>
                <a:schemeClr val="dk1"/>
              </a:buClr>
              <a:buSzPct val="100000"/>
              <a:buChar char="•"/>
            </a:pPr>
            <a:r>
              <a:rPr lang="en-US"/>
              <a:t>Where can I purchase the instrument(s)?</a:t>
            </a:r>
            <a:endParaRPr/>
          </a:p>
          <a:p>
            <a:pPr marL="228600" lvl="0" indent="-228600" algn="l" rtl="0">
              <a:lnSpc>
                <a:spcPct val="100000"/>
              </a:lnSpc>
              <a:spcBef>
                <a:spcPts val="0"/>
              </a:spcBef>
              <a:spcAft>
                <a:spcPts val="0"/>
              </a:spcAft>
              <a:buClr>
                <a:schemeClr val="dk1"/>
              </a:buClr>
              <a:buSzPct val="100000"/>
              <a:buChar char="•"/>
            </a:pPr>
            <a:r>
              <a:rPr lang="en-US"/>
              <a:t>Where should I take my barometric pressure measurements?</a:t>
            </a:r>
            <a:endParaRPr/>
          </a:p>
          <a:p>
            <a:pPr marL="228600" lvl="0" indent="-228600" algn="l" rtl="0">
              <a:lnSpc>
                <a:spcPct val="100000"/>
              </a:lnSpc>
              <a:spcBef>
                <a:spcPts val="0"/>
              </a:spcBef>
              <a:spcAft>
                <a:spcPts val="0"/>
              </a:spcAft>
              <a:buClr>
                <a:schemeClr val="dk1"/>
              </a:buClr>
              <a:buSzPct val="100000"/>
              <a:buChar char="•"/>
            </a:pPr>
            <a:r>
              <a:rPr lang="en-US"/>
              <a:t>What data do I need to collect?</a:t>
            </a:r>
            <a:endParaRPr/>
          </a:p>
          <a:p>
            <a:pPr marL="228600" lvl="0" indent="-228600" algn="l" rtl="0">
              <a:lnSpc>
                <a:spcPct val="100000"/>
              </a:lnSpc>
              <a:spcBef>
                <a:spcPts val="0"/>
              </a:spcBef>
              <a:spcAft>
                <a:spcPts val="0"/>
              </a:spcAft>
              <a:buClr>
                <a:schemeClr val="dk1"/>
              </a:buClr>
              <a:buSzPct val="100000"/>
              <a:buChar char="•"/>
            </a:pPr>
            <a:r>
              <a:rPr lang="en-US"/>
              <a:t>How do I submit my data to GLOBE?</a:t>
            </a:r>
            <a:endParaRPr/>
          </a:p>
          <a:p>
            <a:pPr marL="228600" lvl="0" indent="-228600" algn="l" rtl="0">
              <a:lnSpc>
                <a:spcPct val="100000"/>
              </a:lnSpc>
              <a:spcBef>
                <a:spcPts val="0"/>
              </a:spcBef>
              <a:spcAft>
                <a:spcPts val="0"/>
              </a:spcAft>
              <a:buClr>
                <a:schemeClr val="dk1"/>
              </a:buClr>
              <a:buSzPct val="100000"/>
              <a:buChar char="•"/>
            </a:pPr>
            <a:r>
              <a:rPr lang="en-US"/>
              <a:t>What can I do with the data submitted to GLOBE? </a:t>
            </a:r>
            <a:endParaRPr/>
          </a:p>
        </p:txBody>
      </p:sp>
      <p:pic>
        <p:nvPicPr>
          <p:cNvPr id="2" name="Picture 4">
            <a:extLst>
              <a:ext uri="{FF2B5EF4-FFF2-40B4-BE49-F238E27FC236}">
                <a16:creationId xmlns:a16="http://schemas.microsoft.com/office/drawing/2014/main" id="{214E739D-B3D0-298C-F3FD-20A618247BF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432" y="-7590"/>
            <a:ext cx="3668231" cy="81261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a:extLst>
              <a:ext uri="{FF2B5EF4-FFF2-40B4-BE49-F238E27FC236}">
                <a16:creationId xmlns:a16="http://schemas.microsoft.com/office/drawing/2014/main" id="{9E48C90A-12AC-AB2C-65A6-1D998026C7C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968" y="144810"/>
            <a:ext cx="3668231" cy="81261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2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22</a:t>
            </a:fld>
            <a:endParaRPr/>
          </a:p>
        </p:txBody>
      </p:sp>
      <p:pic>
        <p:nvPicPr>
          <p:cNvPr id="308" name="Google Shape;308;p24" descr="Banner: The GLOBE Program: A worldwide science and education program. Atmosphere: Barometric Pressur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4931" y="-14990"/>
            <a:ext cx="9248931" cy="813268"/>
          </a:xfrm>
          <a:prstGeom prst="rect">
            <a:avLst/>
          </a:prstGeom>
          <a:noFill/>
          <a:ln>
            <a:noFill/>
          </a:ln>
        </p:spPr>
      </p:pic>
      <p:pic>
        <p:nvPicPr>
          <p:cNvPr id="309" name="Google Shape;309;p24" descr="Menu: Frequently Asked Questions"/>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2336" y="798278"/>
            <a:ext cx="1316480" cy="6105176"/>
          </a:xfrm>
          <a:prstGeom prst="rect">
            <a:avLst/>
          </a:prstGeom>
          <a:noFill/>
          <a:ln>
            <a:noFill/>
          </a:ln>
        </p:spPr>
      </p:pic>
      <p:sp>
        <p:nvSpPr>
          <p:cNvPr id="310" name="Google Shape;310;p24"/>
          <p:cNvSpPr txBox="1">
            <a:spLocks noGrp="1"/>
          </p:cNvSpPr>
          <p:nvPr>
            <p:ph type="title" idx="4294967295"/>
          </p:nvPr>
        </p:nvSpPr>
        <p:spPr>
          <a:xfrm>
            <a:off x="1163411" y="635037"/>
            <a:ext cx="7886700" cy="97651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Calibri"/>
              <a:buNone/>
            </a:pPr>
            <a:r>
              <a:rPr lang="en-US" sz="3600" b="1">
                <a:latin typeface="Calibri"/>
                <a:ea typeface="Calibri"/>
                <a:cs typeface="Calibri"/>
                <a:sym typeface="Calibri"/>
              </a:rPr>
              <a:t>FAQs 1</a:t>
            </a:r>
            <a:endParaRPr/>
          </a:p>
        </p:txBody>
      </p:sp>
      <p:sp>
        <p:nvSpPr>
          <p:cNvPr id="311" name="Google Shape;311;p24"/>
          <p:cNvSpPr txBox="1">
            <a:spLocks noGrp="1"/>
          </p:cNvSpPr>
          <p:nvPr>
            <p:ph type="body" idx="4294967295"/>
          </p:nvPr>
        </p:nvSpPr>
        <p:spPr>
          <a:xfrm>
            <a:off x="1396739" y="1394381"/>
            <a:ext cx="7502332" cy="4634322"/>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1600"/>
              <a:buAutoNum type="arabicPeriod"/>
            </a:pPr>
            <a:r>
              <a:rPr lang="en-US" sz="1600" b="1">
                <a:latin typeface="Arial"/>
                <a:ea typeface="Arial"/>
                <a:cs typeface="Arial"/>
                <a:sym typeface="Arial"/>
              </a:rPr>
              <a:t>If we missed reading the barometric pressure for a day or more (over the weekend, holiday, vacation, etc.), can we still report the pressure today? </a:t>
            </a:r>
            <a:r>
              <a:rPr lang="en-US" sz="1600">
                <a:latin typeface="Arial"/>
                <a:ea typeface="Arial"/>
                <a:cs typeface="Arial"/>
                <a:sym typeface="Arial"/>
              </a:rPr>
              <a:t>Yes, you are only reporting today’s pressure, so please report it as often as possible. </a:t>
            </a:r>
            <a:endParaRPr/>
          </a:p>
          <a:p>
            <a:pPr marL="342900" lvl="0" indent="-241300" algn="l" rtl="0">
              <a:lnSpc>
                <a:spcPct val="100000"/>
              </a:lnSpc>
              <a:spcBef>
                <a:spcPts val="0"/>
              </a:spcBef>
              <a:spcAft>
                <a:spcPts val="0"/>
              </a:spcAft>
              <a:buClr>
                <a:schemeClr val="dk1"/>
              </a:buClr>
              <a:buSzPts val="1600"/>
              <a:buNone/>
            </a:pPr>
            <a:endParaRPr sz="1600">
              <a:latin typeface="Arial"/>
              <a:ea typeface="Arial"/>
              <a:cs typeface="Arial"/>
              <a:sym typeface="Arial"/>
            </a:endParaRPr>
          </a:p>
          <a:p>
            <a:pPr marL="342900" lvl="0" indent="-342900" algn="l" rtl="0">
              <a:lnSpc>
                <a:spcPct val="100000"/>
              </a:lnSpc>
              <a:spcBef>
                <a:spcPts val="0"/>
              </a:spcBef>
              <a:spcAft>
                <a:spcPts val="0"/>
              </a:spcAft>
              <a:buClr>
                <a:schemeClr val="dk1"/>
              </a:buClr>
              <a:buSzPts val="1600"/>
              <a:buNone/>
            </a:pPr>
            <a:r>
              <a:rPr lang="en-US" sz="1600" b="1">
                <a:latin typeface="Arial"/>
                <a:ea typeface="Arial"/>
                <a:cs typeface="Arial"/>
                <a:sym typeface="Arial"/>
              </a:rPr>
              <a:t>2. I really don’t understand the difference between barometric station pressure and sea level pressure.</a:t>
            </a:r>
            <a:br>
              <a:rPr lang="en-US" sz="1600" b="1">
                <a:latin typeface="Arial"/>
                <a:ea typeface="Arial"/>
                <a:cs typeface="Arial"/>
                <a:sym typeface="Arial"/>
              </a:rPr>
            </a:br>
            <a:r>
              <a:rPr lang="en-US" sz="1600">
                <a:latin typeface="Arial"/>
                <a:ea typeface="Arial"/>
                <a:cs typeface="Arial"/>
                <a:sym typeface="Arial"/>
              </a:rPr>
              <a:t>Since weather stations are spread all over the world at many elevations, and since pressure decreases rapidly with elevation, meteorologists need a way to map horizontal pressure patterns using a constant reference altitude. The easiest way to do this is to convert all observed pressure values to sea level pressure. In GLOBE, barometric pressures are reported as sea level pressures but can be accessed and visualized as either sea level or station pressures, as the database is capable of making corrections to compensate for elevation changes.</a:t>
            </a:r>
            <a:endParaRPr/>
          </a:p>
          <a:p>
            <a:pPr marL="342900" lvl="0" indent="-342900" algn="l" rtl="0">
              <a:lnSpc>
                <a:spcPct val="100000"/>
              </a:lnSpc>
              <a:spcBef>
                <a:spcPts val="0"/>
              </a:spcBef>
              <a:spcAft>
                <a:spcPts val="0"/>
              </a:spcAft>
              <a:buClr>
                <a:schemeClr val="dk1"/>
              </a:buClr>
              <a:buSzPts val="1600"/>
              <a:buNone/>
            </a:pPr>
            <a:endParaRPr sz="1600">
              <a:latin typeface="Arial"/>
              <a:ea typeface="Arial"/>
              <a:cs typeface="Arial"/>
              <a:sym typeface="Arial"/>
            </a:endParaRPr>
          </a:p>
          <a:p>
            <a:pPr marL="342900" lvl="0" indent="-342900" algn="l" rtl="0">
              <a:lnSpc>
                <a:spcPct val="100000"/>
              </a:lnSpc>
              <a:spcBef>
                <a:spcPts val="0"/>
              </a:spcBef>
              <a:spcAft>
                <a:spcPts val="0"/>
              </a:spcAft>
              <a:buClr>
                <a:schemeClr val="dk1"/>
              </a:buClr>
              <a:buSzPts val="1600"/>
              <a:buNone/>
            </a:pPr>
            <a:r>
              <a:rPr lang="en-US" sz="1600" b="1">
                <a:latin typeface="Arial"/>
                <a:ea typeface="Arial"/>
                <a:cs typeface="Arial"/>
                <a:sym typeface="Arial"/>
              </a:rPr>
              <a:t>3. Why do we have to reset the “set needle” each day?</a:t>
            </a:r>
            <a:br>
              <a:rPr lang="en-US" sz="1600" b="1">
                <a:latin typeface="Arial"/>
                <a:ea typeface="Arial"/>
                <a:cs typeface="Arial"/>
                <a:sym typeface="Arial"/>
              </a:rPr>
            </a:br>
            <a:r>
              <a:rPr lang="en-US" sz="1600">
                <a:latin typeface="Arial"/>
                <a:ea typeface="Arial"/>
                <a:cs typeface="Arial"/>
                <a:sym typeface="Arial"/>
              </a:rPr>
              <a:t>The set needle is used to identify the previous pressure reading. Using it, you can instantly compare the current pressure reading to the previous one. For example, if the pressure is lower today than yesterday, you might ask yourself if the weather is stormier?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2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23</a:t>
            </a:fld>
            <a:endParaRPr/>
          </a:p>
        </p:txBody>
      </p:sp>
      <p:pic>
        <p:nvPicPr>
          <p:cNvPr id="317" name="Google Shape;317;p25" descr="Banner: The GLOBE Program: A worldwide science and education program. Atmosphere: Barometric Pressur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4931" y="-14990"/>
            <a:ext cx="9248931" cy="813268"/>
          </a:xfrm>
          <a:prstGeom prst="rect">
            <a:avLst/>
          </a:prstGeom>
          <a:noFill/>
          <a:ln>
            <a:noFill/>
          </a:ln>
        </p:spPr>
      </p:pic>
      <p:pic>
        <p:nvPicPr>
          <p:cNvPr id="318" name="Google Shape;318;p25" descr="Menu: Frequently Asked Questions"/>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2336" y="798278"/>
            <a:ext cx="1316480" cy="6105176"/>
          </a:xfrm>
          <a:prstGeom prst="rect">
            <a:avLst/>
          </a:prstGeom>
          <a:noFill/>
          <a:ln>
            <a:noFill/>
          </a:ln>
        </p:spPr>
      </p:pic>
      <p:sp>
        <p:nvSpPr>
          <p:cNvPr id="319" name="Google Shape;319;p25"/>
          <p:cNvSpPr txBox="1">
            <a:spLocks noGrp="1"/>
          </p:cNvSpPr>
          <p:nvPr>
            <p:ph type="title" idx="4294967295"/>
          </p:nvPr>
        </p:nvSpPr>
        <p:spPr>
          <a:xfrm>
            <a:off x="1163411" y="635037"/>
            <a:ext cx="7886700" cy="97651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Calibri"/>
              <a:buNone/>
            </a:pPr>
            <a:r>
              <a:rPr lang="en-US" sz="3600" b="1">
                <a:latin typeface="Calibri"/>
                <a:ea typeface="Calibri"/>
                <a:cs typeface="Calibri"/>
                <a:sym typeface="Calibri"/>
              </a:rPr>
              <a:t>FAQs 2</a:t>
            </a:r>
            <a:endParaRPr/>
          </a:p>
        </p:txBody>
      </p:sp>
      <p:sp>
        <p:nvSpPr>
          <p:cNvPr id="320" name="Google Shape;320;p25"/>
          <p:cNvSpPr txBox="1">
            <a:spLocks noGrp="1"/>
          </p:cNvSpPr>
          <p:nvPr>
            <p:ph type="body" idx="4294967295"/>
          </p:nvPr>
        </p:nvSpPr>
        <p:spPr>
          <a:xfrm>
            <a:off x="1396739" y="1394381"/>
            <a:ext cx="7502332" cy="4634322"/>
          </a:xfrm>
          <a:prstGeom prst="rect">
            <a:avLst/>
          </a:prstGeom>
          <a:noFill/>
          <a:ln>
            <a:noFill/>
          </a:ln>
        </p:spPr>
        <p:txBody>
          <a:bodyPr spcFirstLastPara="1" wrap="square" lIns="91425" tIns="45700" rIns="91425" bIns="45700" anchor="t" anchorCtr="0">
            <a:noAutofit/>
          </a:bodyPr>
          <a:lstStyle/>
          <a:p>
            <a:pPr marL="342900" lvl="1" indent="-342900" algn="l" rtl="0">
              <a:lnSpc>
                <a:spcPct val="100000"/>
              </a:lnSpc>
              <a:spcBef>
                <a:spcPts val="0"/>
              </a:spcBef>
              <a:spcAft>
                <a:spcPts val="0"/>
              </a:spcAft>
              <a:buClr>
                <a:schemeClr val="dk1"/>
              </a:buClr>
              <a:buSzPts val="1600"/>
              <a:buNone/>
            </a:pPr>
            <a:r>
              <a:rPr lang="en-US" sz="1600" b="1">
                <a:latin typeface="Arial"/>
                <a:ea typeface="Arial"/>
                <a:cs typeface="Arial"/>
                <a:sym typeface="Arial"/>
              </a:rPr>
              <a:t>6. How accurate are these pressure readings, compared to those that might be taken with mercury barometers? </a:t>
            </a:r>
            <a:r>
              <a:rPr lang="en-US" sz="1600">
                <a:latin typeface="Arial"/>
                <a:ea typeface="Arial"/>
                <a:cs typeface="Arial"/>
                <a:sym typeface="Arial"/>
              </a:rPr>
              <a:t>Today’s aneroid barometers are not as accurate, in general, as well-made mercury barometers. There are some electronic barometers that have very accurate measurements, but the relatively inexpensive instruments that meet GLOBE specifications have all the necessary accuracy for our pressure measurements (about 3 to 4 mbar). </a:t>
            </a:r>
            <a:endParaRPr/>
          </a:p>
          <a:p>
            <a:pPr marL="342900" lvl="1" indent="-342900" algn="l" rtl="0">
              <a:lnSpc>
                <a:spcPct val="100000"/>
              </a:lnSpc>
              <a:spcBef>
                <a:spcPts val="0"/>
              </a:spcBef>
              <a:spcAft>
                <a:spcPts val="0"/>
              </a:spcAft>
              <a:buClr>
                <a:schemeClr val="dk1"/>
              </a:buClr>
              <a:buSzPts val="1600"/>
              <a:buNone/>
            </a:pPr>
            <a:endParaRPr sz="1600">
              <a:latin typeface="Arial"/>
              <a:ea typeface="Arial"/>
              <a:cs typeface="Arial"/>
              <a:sym typeface="Arial"/>
            </a:endParaRPr>
          </a:p>
          <a:p>
            <a:pPr marL="342900" lvl="1" indent="-342900" algn="l" rtl="0">
              <a:lnSpc>
                <a:spcPct val="100000"/>
              </a:lnSpc>
              <a:spcBef>
                <a:spcPts val="0"/>
              </a:spcBef>
              <a:spcAft>
                <a:spcPts val="0"/>
              </a:spcAft>
              <a:buClr>
                <a:schemeClr val="dk1"/>
              </a:buClr>
              <a:buSzPts val="1600"/>
              <a:buNone/>
            </a:pPr>
            <a:r>
              <a:rPr lang="en-US" sz="1600" b="1">
                <a:latin typeface="Arial"/>
                <a:ea typeface="Arial"/>
                <a:cs typeface="Arial"/>
                <a:sym typeface="Arial"/>
              </a:rPr>
              <a:t>7. Why does pressure always decrease with height in the atmosphere? </a:t>
            </a:r>
            <a:r>
              <a:rPr lang="en-US" sz="1600">
                <a:latin typeface="Arial"/>
                <a:ea typeface="Arial"/>
                <a:cs typeface="Arial"/>
                <a:sym typeface="Arial"/>
              </a:rPr>
              <a:t>Because pressure is a measure of the mass of the atmosphere above you (air does have mass!), as your elevation increases, there is less air above you, so pressure is less. </a:t>
            </a:r>
            <a:endParaRPr/>
          </a:p>
          <a:p>
            <a:pPr marL="342900" lvl="1" indent="-342900" algn="l" rtl="0">
              <a:lnSpc>
                <a:spcPct val="100000"/>
              </a:lnSpc>
              <a:spcBef>
                <a:spcPts val="0"/>
              </a:spcBef>
              <a:spcAft>
                <a:spcPts val="0"/>
              </a:spcAft>
              <a:buClr>
                <a:schemeClr val="dk1"/>
              </a:buClr>
              <a:buSzPts val="1600"/>
              <a:buNone/>
            </a:pPr>
            <a:endParaRPr sz="1600" b="1">
              <a:latin typeface="Arial"/>
              <a:ea typeface="Arial"/>
              <a:cs typeface="Arial"/>
              <a:sym typeface="Arial"/>
            </a:endParaRPr>
          </a:p>
          <a:p>
            <a:pPr marL="342900" lvl="1" indent="-342900" algn="l" rtl="0">
              <a:lnSpc>
                <a:spcPct val="100000"/>
              </a:lnSpc>
              <a:spcBef>
                <a:spcPts val="0"/>
              </a:spcBef>
              <a:spcAft>
                <a:spcPts val="0"/>
              </a:spcAft>
              <a:buClr>
                <a:schemeClr val="dk1"/>
              </a:buClr>
              <a:buSzPts val="1600"/>
              <a:buNone/>
            </a:pPr>
            <a:r>
              <a:rPr lang="en-US" sz="1600" b="1">
                <a:latin typeface="Arial"/>
                <a:ea typeface="Arial"/>
                <a:cs typeface="Arial"/>
                <a:sym typeface="Arial"/>
              </a:rPr>
              <a:t>8. Why do high altitude GLOBE schools have to use an altimeter?</a:t>
            </a:r>
            <a:br>
              <a:rPr lang="en-US" sz="1600" b="1">
                <a:latin typeface="Arial"/>
                <a:ea typeface="Arial"/>
                <a:cs typeface="Arial"/>
                <a:sym typeface="Arial"/>
              </a:rPr>
            </a:br>
            <a:r>
              <a:rPr lang="en-US" sz="1600">
                <a:latin typeface="Arial"/>
                <a:ea typeface="Arial"/>
                <a:cs typeface="Arial"/>
                <a:sym typeface="Arial"/>
              </a:rPr>
              <a:t>Most aneroid barometers are designed to be used near sea level. Altimeters are special aneroid barometers designed to be used at higher altitudes (including aircraft). At an altitude of 500 m above sea level, we would expect atmospheric pressure to be no greater than 1000 mbar and down to as low as 900 mbar for intense storms. Most aneroid barometers, however, have 950 mbar as the lowest possible measurement. </a:t>
            </a:r>
            <a:endParaRPr/>
          </a:p>
        </p:txBody>
      </p:sp>
      <p:pic>
        <p:nvPicPr>
          <p:cNvPr id="2" name="Picture 4">
            <a:extLst>
              <a:ext uri="{FF2B5EF4-FFF2-40B4-BE49-F238E27FC236}">
                <a16:creationId xmlns:a16="http://schemas.microsoft.com/office/drawing/2014/main" id="{E3F0C8ED-B0A8-7EBA-4F46-DC5E68968B1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432" y="-7590"/>
            <a:ext cx="3668231" cy="81261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2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24</a:t>
            </a:fld>
            <a:endParaRPr/>
          </a:p>
        </p:txBody>
      </p:sp>
      <p:pic>
        <p:nvPicPr>
          <p:cNvPr id="326" name="Google Shape;326;p26" descr="Banner: The GLOBE Program: A worldwide science and education program. Atmosphere: Barometric Pressur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4931" y="-14990"/>
            <a:ext cx="9248931" cy="813268"/>
          </a:xfrm>
          <a:prstGeom prst="rect">
            <a:avLst/>
          </a:prstGeom>
          <a:noFill/>
          <a:ln>
            <a:noFill/>
          </a:ln>
        </p:spPr>
      </p:pic>
      <p:pic>
        <p:nvPicPr>
          <p:cNvPr id="327" name="Google Shape;327;p26" descr="Menu: Further resources"/>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2337" y="798278"/>
            <a:ext cx="1287955" cy="6172148"/>
          </a:xfrm>
          <a:prstGeom prst="rect">
            <a:avLst/>
          </a:prstGeom>
          <a:noFill/>
          <a:ln>
            <a:noFill/>
          </a:ln>
        </p:spPr>
      </p:pic>
      <p:sp>
        <p:nvSpPr>
          <p:cNvPr id="328" name="Google Shape;328;p26"/>
          <p:cNvSpPr txBox="1">
            <a:spLocks noGrp="1"/>
          </p:cNvSpPr>
          <p:nvPr>
            <p:ph type="title" idx="4294967295"/>
          </p:nvPr>
        </p:nvSpPr>
        <p:spPr>
          <a:xfrm>
            <a:off x="2446475" y="500062"/>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Arial"/>
              <a:buNone/>
            </a:pPr>
            <a:r>
              <a:rPr lang="en-US" sz="3600" b="1">
                <a:latin typeface="Arial"/>
                <a:ea typeface="Arial"/>
                <a:cs typeface="Arial"/>
                <a:sym typeface="Arial"/>
              </a:rPr>
              <a:t>Further Resources</a:t>
            </a:r>
            <a:endParaRPr sz="3600"/>
          </a:p>
        </p:txBody>
      </p:sp>
      <p:sp>
        <p:nvSpPr>
          <p:cNvPr id="329" name="Google Shape;329;p26"/>
          <p:cNvSpPr txBox="1">
            <a:spLocks noGrp="1"/>
          </p:cNvSpPr>
          <p:nvPr>
            <p:ph type="body" idx="4294967295"/>
          </p:nvPr>
        </p:nvSpPr>
        <p:spPr>
          <a:xfrm>
            <a:off x="1592035" y="1708683"/>
            <a:ext cx="6506935" cy="4351338"/>
          </a:xfrm>
          <a:prstGeom prst="rect">
            <a:avLst/>
          </a:prstGeom>
          <a:noFill/>
          <a:ln>
            <a:noFill/>
          </a:ln>
        </p:spPr>
        <p:txBody>
          <a:bodyPr spcFirstLastPara="1" wrap="square" lIns="91425" tIns="45700" rIns="91425" bIns="45700" anchor="t" anchorCtr="0">
            <a:normAutofit/>
          </a:bodyPr>
          <a:lstStyle/>
          <a:p>
            <a:pPr marL="342900" lvl="1" indent="0" algn="l" rtl="0">
              <a:lnSpc>
                <a:spcPct val="90000"/>
              </a:lnSpc>
              <a:spcBef>
                <a:spcPts val="0"/>
              </a:spcBef>
              <a:spcAft>
                <a:spcPts val="0"/>
              </a:spcAft>
              <a:buClr>
                <a:schemeClr val="dk1"/>
              </a:buClr>
              <a:buSzPts val="2400"/>
              <a:buNone/>
            </a:pPr>
            <a:r>
              <a:rPr lang="en-US" u="sng" dirty="0">
                <a:solidFill>
                  <a:schemeClr val="hlink"/>
                </a:solidFill>
                <a:latin typeface="Arial"/>
                <a:ea typeface="Arial"/>
                <a:cs typeface="Arial"/>
                <a:sym typeface="Arial"/>
                <a:hlinkClick r:id="rId5"/>
              </a:rPr>
              <a:t>GLOBE Learning Activities</a:t>
            </a:r>
            <a:endParaRPr u="sng" dirty="0">
              <a:solidFill>
                <a:schemeClr val="hlink"/>
              </a:solidFill>
              <a:latin typeface="Arial"/>
              <a:ea typeface="Arial"/>
              <a:cs typeface="Arial"/>
              <a:sym typeface="Arial"/>
              <a:hlinkClick r:id="rId6"/>
            </a:endParaRPr>
          </a:p>
          <a:p>
            <a:pPr marL="342900" lvl="1" indent="0" algn="l" rtl="0">
              <a:lnSpc>
                <a:spcPct val="90000"/>
              </a:lnSpc>
              <a:spcBef>
                <a:spcPts val="500"/>
              </a:spcBef>
              <a:spcAft>
                <a:spcPts val="0"/>
              </a:spcAft>
              <a:buClr>
                <a:schemeClr val="dk1"/>
              </a:buClr>
              <a:buSzPts val="2400"/>
              <a:buNone/>
            </a:pPr>
            <a:endParaRPr u="sng" dirty="0">
              <a:solidFill>
                <a:schemeClr val="hlink"/>
              </a:solidFill>
              <a:latin typeface="Arial"/>
              <a:ea typeface="Arial"/>
              <a:cs typeface="Arial"/>
              <a:sym typeface="Arial"/>
              <a:hlinkClick r:id="rId6"/>
            </a:endParaRPr>
          </a:p>
          <a:p>
            <a:pPr marL="342900" lvl="1" indent="0" algn="l" rtl="0">
              <a:lnSpc>
                <a:spcPct val="90000"/>
              </a:lnSpc>
              <a:spcBef>
                <a:spcPts val="500"/>
              </a:spcBef>
              <a:spcAft>
                <a:spcPts val="0"/>
              </a:spcAft>
              <a:buClr>
                <a:schemeClr val="dk1"/>
              </a:buClr>
              <a:buSzPts val="2400"/>
              <a:buNone/>
            </a:pPr>
            <a:r>
              <a:rPr lang="en-US" u="sng" dirty="0">
                <a:solidFill>
                  <a:schemeClr val="hlink"/>
                </a:solidFill>
                <a:latin typeface="Arial"/>
                <a:ea typeface="Arial"/>
                <a:cs typeface="Arial"/>
                <a:sym typeface="Arial"/>
                <a:hlinkClick r:id="rId6"/>
              </a:rPr>
              <a:t>My NASA Data</a:t>
            </a:r>
            <a:endParaRPr u="sng" dirty="0">
              <a:solidFill>
                <a:schemeClr val="hlink"/>
              </a:solidFill>
              <a:latin typeface="Arial"/>
              <a:ea typeface="Arial"/>
              <a:cs typeface="Arial"/>
              <a:sym typeface="Arial"/>
              <a:hlinkClick r:id="rId7"/>
            </a:endParaRPr>
          </a:p>
          <a:p>
            <a:pPr marL="342900" lvl="1" indent="0" algn="l" rtl="0">
              <a:lnSpc>
                <a:spcPct val="90000"/>
              </a:lnSpc>
              <a:spcBef>
                <a:spcPts val="500"/>
              </a:spcBef>
              <a:spcAft>
                <a:spcPts val="0"/>
              </a:spcAft>
              <a:buClr>
                <a:schemeClr val="dk1"/>
              </a:buClr>
              <a:buSzPts val="2400"/>
              <a:buNone/>
            </a:pPr>
            <a:endParaRPr dirty="0">
              <a:latin typeface="Arial"/>
              <a:ea typeface="Arial"/>
              <a:cs typeface="Arial"/>
              <a:sym typeface="Arial"/>
            </a:endParaRPr>
          </a:p>
          <a:p>
            <a:pPr marL="342900" lvl="1" indent="0" algn="l" rtl="0">
              <a:lnSpc>
                <a:spcPct val="90000"/>
              </a:lnSpc>
              <a:spcBef>
                <a:spcPts val="500"/>
              </a:spcBef>
              <a:spcAft>
                <a:spcPts val="0"/>
              </a:spcAft>
              <a:buClr>
                <a:schemeClr val="dk1"/>
              </a:buClr>
              <a:buSzPts val="2400"/>
              <a:buNone/>
            </a:pPr>
            <a:r>
              <a:rPr lang="en-US" u="sng" dirty="0">
                <a:solidFill>
                  <a:schemeClr val="hlink"/>
                </a:solidFill>
                <a:latin typeface="Arial"/>
                <a:ea typeface="Arial"/>
                <a:cs typeface="Arial"/>
                <a:sym typeface="Arial"/>
                <a:hlinkClick r:id="rId8"/>
              </a:rPr>
              <a:t>Information on purchasing GLOBE supplies</a:t>
            </a:r>
            <a:endParaRPr dirty="0"/>
          </a:p>
        </p:txBody>
      </p:sp>
      <p:pic>
        <p:nvPicPr>
          <p:cNvPr id="2" name="Picture 4">
            <a:extLst>
              <a:ext uri="{FF2B5EF4-FFF2-40B4-BE49-F238E27FC236}">
                <a16:creationId xmlns:a16="http://schemas.microsoft.com/office/drawing/2014/main" id="{18990BCB-0E65-F860-7A49-5E5CCE9C16C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432" y="-7590"/>
            <a:ext cx="3668231" cy="81261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2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25</a:t>
            </a:fld>
            <a:endParaRPr/>
          </a:p>
        </p:txBody>
      </p:sp>
      <p:pic>
        <p:nvPicPr>
          <p:cNvPr id="335" name="Google Shape;335;p27" descr="Banner: The GLOBE Program: A worldwide science and education program. Atmosphere: Barometric Pressur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4931" y="-14990"/>
            <a:ext cx="9248931" cy="813268"/>
          </a:xfrm>
          <a:prstGeom prst="rect">
            <a:avLst/>
          </a:prstGeom>
          <a:noFill/>
          <a:ln>
            <a:noFill/>
          </a:ln>
        </p:spPr>
      </p:pic>
      <p:pic>
        <p:nvPicPr>
          <p:cNvPr id="336" name="Google Shape;336;p27" descr="Menu: Further resources"/>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2337" y="798278"/>
            <a:ext cx="1287955" cy="6172148"/>
          </a:xfrm>
          <a:prstGeom prst="rect">
            <a:avLst/>
          </a:prstGeom>
          <a:noFill/>
          <a:ln>
            <a:noFill/>
          </a:ln>
        </p:spPr>
      </p:pic>
      <p:sp>
        <p:nvSpPr>
          <p:cNvPr id="337" name="Google Shape;337;p27"/>
          <p:cNvSpPr txBox="1">
            <a:spLocks noGrp="1"/>
          </p:cNvSpPr>
          <p:nvPr>
            <p:ph type="title" idx="4294967295"/>
          </p:nvPr>
        </p:nvSpPr>
        <p:spPr>
          <a:xfrm>
            <a:off x="1368212" y="437828"/>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000"/>
              <a:buFont typeface="Calibri"/>
              <a:buNone/>
            </a:pPr>
            <a:r>
              <a:rPr lang="en-US" sz="2000" b="1">
                <a:latin typeface="Calibri"/>
                <a:ea typeface="Calibri"/>
                <a:cs typeface="Calibri"/>
                <a:sym typeface="Calibri"/>
              </a:rPr>
              <a:t>We want your feedback! </a:t>
            </a:r>
            <a:endParaRPr/>
          </a:p>
        </p:txBody>
      </p:sp>
      <p:sp>
        <p:nvSpPr>
          <p:cNvPr id="338" name="Google Shape;338;p27"/>
          <p:cNvSpPr txBox="1">
            <a:spLocks noGrp="1"/>
          </p:cNvSpPr>
          <p:nvPr>
            <p:ph type="body" idx="4294967295"/>
          </p:nvPr>
        </p:nvSpPr>
        <p:spPr>
          <a:xfrm>
            <a:off x="1368212" y="1275296"/>
            <a:ext cx="7359409" cy="4351338"/>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1400"/>
              <a:buNone/>
            </a:pPr>
            <a:r>
              <a:rPr lang="en-US" sz="1200" dirty="0"/>
              <a:t>Please provide us with feedback about this module. This is a community project and we welcome your comments, suggestions and edits!</a:t>
            </a:r>
            <a:endParaRPr sz="2400" dirty="0"/>
          </a:p>
          <a:p>
            <a:pPr marL="228600" lvl="0" indent="-228600" algn="l" rtl="0">
              <a:lnSpc>
                <a:spcPct val="90000"/>
              </a:lnSpc>
              <a:spcBef>
                <a:spcPts val="1000"/>
              </a:spcBef>
              <a:spcAft>
                <a:spcPts val="0"/>
              </a:spcAft>
              <a:buClr>
                <a:schemeClr val="dk1"/>
              </a:buClr>
              <a:buSzPts val="1400"/>
              <a:buNone/>
            </a:pPr>
            <a:r>
              <a:rPr lang="en-US" sz="1200" dirty="0"/>
              <a:t>Do you have questions?  </a:t>
            </a:r>
            <a:r>
              <a:rPr lang="en-US" sz="1200" u="sng" dirty="0">
                <a:solidFill>
                  <a:schemeClr val="hlink"/>
                </a:solidFill>
                <a:hlinkClick r:id="rId5"/>
              </a:rPr>
              <a:t>help@nasaglobe.org</a:t>
            </a:r>
            <a:endParaRPr lang="en-US" sz="1200" u="sng" dirty="0">
              <a:solidFill>
                <a:schemeClr val="hlink"/>
              </a:solidFill>
            </a:endParaRPr>
          </a:p>
          <a:p>
            <a:pPr marL="228600" lvl="0" indent="-228600" algn="l" rtl="0">
              <a:lnSpc>
                <a:spcPct val="90000"/>
              </a:lnSpc>
              <a:spcBef>
                <a:spcPts val="1000"/>
              </a:spcBef>
              <a:spcAft>
                <a:spcPts val="0"/>
              </a:spcAft>
              <a:buClr>
                <a:schemeClr val="dk1"/>
              </a:buClr>
              <a:buSzPts val="1400"/>
              <a:buNone/>
            </a:pPr>
            <a:endParaRPr sz="1200" dirty="0"/>
          </a:p>
          <a:p>
            <a:pPr marL="228600" lvl="0" indent="-228600" algn="l" rtl="0">
              <a:lnSpc>
                <a:spcPct val="90000"/>
              </a:lnSpc>
              <a:spcBef>
                <a:spcPts val="1000"/>
              </a:spcBef>
              <a:spcAft>
                <a:spcPts val="0"/>
              </a:spcAft>
              <a:buClr>
                <a:schemeClr val="dk1"/>
              </a:buClr>
              <a:buSzPts val="1400"/>
              <a:buNone/>
            </a:pPr>
            <a:r>
              <a:rPr lang="en-US" sz="1200" b="1" dirty="0"/>
              <a:t>Credits:</a:t>
            </a:r>
            <a:endParaRPr sz="2400" dirty="0"/>
          </a:p>
          <a:p>
            <a:pPr marL="228600" lvl="0" indent="-228600" algn="l" rtl="0">
              <a:lnSpc>
                <a:spcPct val="90000"/>
              </a:lnSpc>
              <a:spcBef>
                <a:spcPts val="1000"/>
              </a:spcBef>
              <a:spcAft>
                <a:spcPts val="0"/>
              </a:spcAft>
              <a:buClr>
                <a:schemeClr val="dk1"/>
              </a:buClr>
              <a:buSzPts val="1400"/>
              <a:buNone/>
            </a:pPr>
            <a:r>
              <a:rPr lang="en-US" sz="1200" b="1" dirty="0"/>
              <a:t>Power point Developers:</a:t>
            </a:r>
            <a:r>
              <a:rPr lang="en-US" sz="1200" dirty="0"/>
              <a:t>	</a:t>
            </a:r>
            <a:endParaRPr sz="2400" dirty="0"/>
          </a:p>
          <a:p>
            <a:pPr marL="228600" lvl="0" indent="-228600" algn="l" rtl="0">
              <a:lnSpc>
                <a:spcPct val="90000"/>
              </a:lnSpc>
              <a:spcBef>
                <a:spcPts val="1000"/>
              </a:spcBef>
              <a:spcAft>
                <a:spcPts val="0"/>
              </a:spcAft>
              <a:buClr>
                <a:schemeClr val="dk1"/>
              </a:buClr>
              <a:buSzPts val="1400"/>
              <a:buNone/>
            </a:pPr>
            <a:r>
              <a:rPr lang="en-US" sz="1200" dirty="0"/>
              <a:t>Kevin Czajkowski</a:t>
            </a:r>
            <a:endParaRPr sz="2400" dirty="0"/>
          </a:p>
          <a:p>
            <a:pPr marL="228600" lvl="0" indent="-228600" algn="l" rtl="0">
              <a:lnSpc>
                <a:spcPct val="90000"/>
              </a:lnSpc>
              <a:spcBef>
                <a:spcPts val="1000"/>
              </a:spcBef>
              <a:spcAft>
                <a:spcPts val="0"/>
              </a:spcAft>
              <a:buClr>
                <a:schemeClr val="dk1"/>
              </a:buClr>
              <a:buSzPts val="1400"/>
              <a:buNone/>
            </a:pPr>
            <a:r>
              <a:rPr lang="en-US" sz="1200" dirty="0"/>
              <a:t>Janet Struble</a:t>
            </a:r>
            <a:endParaRPr sz="2400" dirty="0"/>
          </a:p>
          <a:p>
            <a:pPr marL="228600" lvl="0" indent="-228600" algn="l" rtl="0">
              <a:lnSpc>
                <a:spcPct val="90000"/>
              </a:lnSpc>
              <a:spcBef>
                <a:spcPts val="1000"/>
              </a:spcBef>
              <a:spcAft>
                <a:spcPts val="0"/>
              </a:spcAft>
              <a:buClr>
                <a:schemeClr val="dk1"/>
              </a:buClr>
              <a:buSzPts val="1400"/>
              <a:buNone/>
            </a:pPr>
            <a:r>
              <a:rPr lang="en-US" sz="1200" dirty="0"/>
              <a:t>Mikell Lynne Hedley</a:t>
            </a:r>
            <a:endParaRPr sz="2400" dirty="0"/>
          </a:p>
          <a:p>
            <a:pPr marL="228600" lvl="0" indent="-228600" algn="l" rtl="0">
              <a:lnSpc>
                <a:spcPct val="90000"/>
              </a:lnSpc>
              <a:spcBef>
                <a:spcPts val="1000"/>
              </a:spcBef>
              <a:spcAft>
                <a:spcPts val="0"/>
              </a:spcAft>
              <a:buClr>
                <a:schemeClr val="dk1"/>
              </a:buClr>
              <a:buSzPts val="1400"/>
              <a:buNone/>
            </a:pPr>
            <a:r>
              <a:rPr lang="en-US" sz="1200" dirty="0"/>
              <a:t>Sara Mierzwiak </a:t>
            </a:r>
            <a:endParaRPr sz="2400" dirty="0"/>
          </a:p>
          <a:p>
            <a:pPr marL="228600" lvl="0" indent="-228600" algn="l" rtl="0">
              <a:lnSpc>
                <a:spcPct val="90000"/>
              </a:lnSpc>
              <a:spcBef>
                <a:spcPts val="1000"/>
              </a:spcBef>
              <a:spcAft>
                <a:spcPts val="0"/>
              </a:spcAft>
              <a:buClr>
                <a:schemeClr val="dk1"/>
              </a:buClr>
              <a:buSzPts val="1400"/>
              <a:buNone/>
            </a:pPr>
            <a:r>
              <a:rPr lang="en-US" sz="1200" b="1" dirty="0"/>
              <a:t>Photos unless otherwise identified</a:t>
            </a:r>
            <a:r>
              <a:rPr lang="en-US" sz="1200" dirty="0"/>
              <a:t>: </a:t>
            </a:r>
            <a:endParaRPr sz="2400" dirty="0"/>
          </a:p>
          <a:p>
            <a:pPr marL="228600" lvl="0" indent="-228600" algn="l" rtl="0">
              <a:lnSpc>
                <a:spcPct val="90000"/>
              </a:lnSpc>
              <a:spcBef>
                <a:spcPts val="1000"/>
              </a:spcBef>
              <a:spcAft>
                <a:spcPts val="0"/>
              </a:spcAft>
              <a:buClr>
                <a:schemeClr val="dk1"/>
              </a:buClr>
              <a:buSzPts val="1400"/>
              <a:buNone/>
            </a:pPr>
            <a:r>
              <a:rPr lang="en-US" sz="1200" dirty="0"/>
              <a:t>Kevin Czajkowski</a:t>
            </a:r>
            <a:endParaRPr sz="1200" dirty="0"/>
          </a:p>
          <a:p>
            <a:pPr marL="228600" lvl="0" indent="-228600" algn="l" rtl="0">
              <a:lnSpc>
                <a:spcPct val="90000"/>
              </a:lnSpc>
              <a:spcBef>
                <a:spcPts val="1000"/>
              </a:spcBef>
              <a:spcAft>
                <a:spcPts val="0"/>
              </a:spcAft>
              <a:buClr>
                <a:srgbClr val="000000"/>
              </a:buClr>
              <a:buSzPts val="1400"/>
              <a:buNone/>
            </a:pPr>
            <a:r>
              <a:rPr lang="en-US" sz="1200" b="1" i="1" dirty="0">
                <a:solidFill>
                  <a:srgbClr val="000000"/>
                </a:solidFill>
              </a:rPr>
              <a:t> </a:t>
            </a:r>
            <a:r>
              <a:rPr lang="en-US" sz="1200" dirty="0"/>
              <a:t>Funding Provided by NASA</a:t>
            </a:r>
            <a:endParaRPr sz="2400" dirty="0"/>
          </a:p>
          <a:p>
            <a:pPr marL="228600" lvl="0" indent="-228600" algn="l" rtl="0">
              <a:lnSpc>
                <a:spcPct val="90000"/>
              </a:lnSpc>
              <a:spcBef>
                <a:spcPts val="1000"/>
              </a:spcBef>
              <a:spcAft>
                <a:spcPts val="0"/>
              </a:spcAft>
              <a:buClr>
                <a:schemeClr val="dk1"/>
              </a:buClr>
              <a:buSzPts val="1400"/>
              <a:buNone/>
            </a:pPr>
            <a:endParaRPr sz="1200" dirty="0"/>
          </a:p>
          <a:p>
            <a:pPr marL="228600" lvl="0" indent="-228600" algn="l" rtl="0">
              <a:lnSpc>
                <a:spcPct val="90000"/>
              </a:lnSpc>
              <a:spcBef>
                <a:spcPts val="1000"/>
              </a:spcBef>
              <a:spcAft>
                <a:spcPts val="0"/>
              </a:spcAft>
              <a:buClr>
                <a:schemeClr val="dk1"/>
              </a:buClr>
              <a:buSzPts val="1400"/>
              <a:buNone/>
            </a:pPr>
            <a:endParaRPr sz="1200" dirty="0"/>
          </a:p>
          <a:p>
            <a:pPr marL="228600" lvl="0" indent="-228600" algn="l" rtl="0">
              <a:lnSpc>
                <a:spcPct val="90000"/>
              </a:lnSpc>
              <a:spcBef>
                <a:spcPts val="1000"/>
              </a:spcBef>
              <a:spcAft>
                <a:spcPts val="0"/>
              </a:spcAft>
              <a:buClr>
                <a:schemeClr val="dk1"/>
              </a:buClr>
              <a:buSzPts val="1400"/>
              <a:buNone/>
            </a:pPr>
            <a:endParaRPr sz="1200" dirty="0"/>
          </a:p>
          <a:p>
            <a:pPr marL="0" lvl="0" indent="0" algn="l" rtl="0">
              <a:lnSpc>
                <a:spcPct val="90000"/>
              </a:lnSpc>
              <a:spcBef>
                <a:spcPts val="1000"/>
              </a:spcBef>
              <a:spcAft>
                <a:spcPts val="0"/>
              </a:spcAft>
              <a:buClr>
                <a:srgbClr val="000000"/>
              </a:buClr>
              <a:buSzPts val="1400"/>
              <a:buNone/>
            </a:pPr>
            <a:r>
              <a:rPr lang="en-US" sz="1200" b="1" i="1" dirty="0">
                <a:solidFill>
                  <a:srgbClr val="000000"/>
                </a:solidFill>
              </a:rPr>
              <a:t>Version 11/12/25. If you edit and modify this slide set for use for educational purposes, please note “modified by (and your name and date)“ on this page. Thank you</a:t>
            </a:r>
          </a:p>
          <a:p>
            <a:pPr marL="0" lvl="0" indent="0" algn="l" rtl="0">
              <a:lnSpc>
                <a:spcPct val="90000"/>
              </a:lnSpc>
              <a:spcBef>
                <a:spcPts val="1000"/>
              </a:spcBef>
              <a:spcAft>
                <a:spcPts val="0"/>
              </a:spcAft>
              <a:buClr>
                <a:srgbClr val="000000"/>
              </a:buClr>
              <a:buSzPts val="1400"/>
              <a:buNone/>
            </a:pPr>
            <a:r>
              <a:rPr lang="en-US" sz="1200" b="1" dirty="0">
                <a:solidFill>
                  <a:srgbClr val="000000"/>
                </a:solidFill>
              </a:rPr>
              <a:t>Modified by GLOBE Implementation Office – Science, Training, Education and Public Engagement</a:t>
            </a:r>
            <a:endParaRPr sz="1200" dirty="0"/>
          </a:p>
        </p:txBody>
      </p:sp>
      <p:pic>
        <p:nvPicPr>
          <p:cNvPr id="339" name="Google Shape;339;p27" descr="Crest, University of Toledo"/>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1579850" y="4957487"/>
            <a:ext cx="746760" cy="802992"/>
          </a:xfrm>
          <a:prstGeom prst="rect">
            <a:avLst/>
          </a:prstGeom>
          <a:noFill/>
          <a:ln>
            <a:noFill/>
          </a:ln>
        </p:spPr>
      </p:pic>
      <p:pic>
        <p:nvPicPr>
          <p:cNvPr id="340" name="Google Shape;340;p27" descr="NASA Logo"/>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2480521" y="4973506"/>
            <a:ext cx="562123" cy="464538"/>
          </a:xfrm>
          <a:prstGeom prst="rect">
            <a:avLst/>
          </a:prstGeom>
          <a:noFill/>
          <a:ln>
            <a:noFill/>
          </a:ln>
        </p:spPr>
      </p:pic>
      <p:pic>
        <p:nvPicPr>
          <p:cNvPr id="2" name="Picture 4">
            <a:extLst>
              <a:ext uri="{FF2B5EF4-FFF2-40B4-BE49-F238E27FC236}">
                <a16:creationId xmlns:a16="http://schemas.microsoft.com/office/drawing/2014/main" id="{F2DB3C0F-FF26-9209-2A2E-4BE821A04C3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432" y="-7590"/>
            <a:ext cx="3668231" cy="81261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a:t>
            </a:fld>
            <a:endParaRPr/>
          </a:p>
        </p:txBody>
      </p:sp>
      <p:pic>
        <p:nvPicPr>
          <p:cNvPr id="107" name="Google Shape;107;p3" descr="Banner: The GLOBE Program: A worldwide science and education program. Atmosphere: Barometric Pressur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4931" y="-14990"/>
            <a:ext cx="9248931" cy="813268"/>
          </a:xfrm>
          <a:prstGeom prst="rect">
            <a:avLst/>
          </a:prstGeom>
          <a:noFill/>
          <a:ln>
            <a:noFill/>
          </a:ln>
        </p:spPr>
      </p:pic>
      <p:pic>
        <p:nvPicPr>
          <p:cNvPr id="108" name="Google Shape;108;p3" descr="Menu: What is barometric Pressur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0436" y="798277"/>
            <a:ext cx="1309610" cy="6117039"/>
          </a:xfrm>
          <a:prstGeom prst="rect">
            <a:avLst/>
          </a:prstGeom>
          <a:noFill/>
          <a:ln>
            <a:noFill/>
          </a:ln>
        </p:spPr>
      </p:pic>
      <p:sp>
        <p:nvSpPr>
          <p:cNvPr id="109" name="Google Shape;109;p3"/>
          <p:cNvSpPr txBox="1">
            <a:spLocks noGrp="1"/>
          </p:cNvSpPr>
          <p:nvPr>
            <p:ph type="title" idx="4294967295"/>
          </p:nvPr>
        </p:nvSpPr>
        <p:spPr>
          <a:xfrm>
            <a:off x="1167024" y="441775"/>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Arial"/>
              <a:buNone/>
            </a:pPr>
            <a:r>
              <a:rPr lang="en-US" sz="3600" b="1">
                <a:latin typeface="Arial"/>
                <a:ea typeface="Arial"/>
                <a:cs typeface="Arial"/>
                <a:sym typeface="Arial"/>
              </a:rPr>
              <a:t>This Module</a:t>
            </a:r>
            <a:endParaRPr sz="3600"/>
          </a:p>
        </p:txBody>
      </p:sp>
      <p:sp>
        <p:nvSpPr>
          <p:cNvPr id="110" name="Google Shape;110;p3"/>
          <p:cNvSpPr txBox="1">
            <a:spLocks noGrp="1"/>
          </p:cNvSpPr>
          <p:nvPr>
            <p:ph type="body" idx="4294967295"/>
          </p:nvPr>
        </p:nvSpPr>
        <p:spPr>
          <a:xfrm>
            <a:off x="1414629" y="1476732"/>
            <a:ext cx="7391490" cy="4879619"/>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100000"/>
              </a:lnSpc>
              <a:spcBef>
                <a:spcPts val="0"/>
              </a:spcBef>
              <a:spcAft>
                <a:spcPts val="0"/>
              </a:spcAft>
              <a:buClr>
                <a:schemeClr val="dk1"/>
              </a:buClr>
              <a:buSzPct val="100000"/>
              <a:buNone/>
            </a:pPr>
            <a:r>
              <a:rPr lang="en-US" sz="2400" b="1" u="sng">
                <a:latin typeface="Arial"/>
                <a:ea typeface="Arial"/>
                <a:cs typeface="Arial"/>
                <a:sym typeface="Arial"/>
              </a:rPr>
              <a:t>Overview</a:t>
            </a:r>
            <a:endParaRPr/>
          </a:p>
          <a:p>
            <a:pPr marL="0" lvl="0" indent="0" algn="l" rtl="0">
              <a:lnSpc>
                <a:spcPct val="100000"/>
              </a:lnSpc>
              <a:spcBef>
                <a:spcPts val="600"/>
              </a:spcBef>
              <a:spcAft>
                <a:spcPts val="0"/>
              </a:spcAft>
              <a:buClr>
                <a:schemeClr val="dk1"/>
              </a:buClr>
              <a:buSzPct val="100000"/>
              <a:buNone/>
            </a:pPr>
            <a:r>
              <a:rPr lang="en-US" sz="2400">
                <a:latin typeface="Arial"/>
                <a:ea typeface="Arial"/>
                <a:cs typeface="Arial"/>
                <a:sym typeface="Arial"/>
              </a:rPr>
              <a:t>This module</a:t>
            </a:r>
            <a:endParaRPr/>
          </a:p>
          <a:p>
            <a:pPr marL="228600" lvl="0" indent="-228600" algn="l" rtl="0">
              <a:lnSpc>
                <a:spcPct val="100000"/>
              </a:lnSpc>
              <a:spcBef>
                <a:spcPts val="600"/>
              </a:spcBef>
              <a:spcAft>
                <a:spcPts val="0"/>
              </a:spcAft>
              <a:buClr>
                <a:schemeClr val="dk1"/>
              </a:buClr>
              <a:buSzPct val="100000"/>
              <a:buChar char="•"/>
            </a:pPr>
            <a:r>
              <a:rPr lang="en-US" sz="2400">
                <a:latin typeface="Arial"/>
                <a:ea typeface="Arial"/>
                <a:cs typeface="Arial"/>
                <a:sym typeface="Arial"/>
              </a:rPr>
              <a:t>Describes how to take barometric pressure observations</a:t>
            </a:r>
            <a:endParaRPr/>
          </a:p>
          <a:p>
            <a:pPr marL="228600" lvl="0" indent="-228600" algn="l" rtl="0">
              <a:lnSpc>
                <a:spcPct val="100000"/>
              </a:lnSpc>
              <a:spcBef>
                <a:spcPts val="600"/>
              </a:spcBef>
              <a:spcAft>
                <a:spcPts val="0"/>
              </a:spcAft>
              <a:buClr>
                <a:schemeClr val="dk1"/>
              </a:buClr>
              <a:buSzPct val="100000"/>
              <a:buChar char="•"/>
            </a:pPr>
            <a:r>
              <a:rPr lang="en-US" sz="2400">
                <a:latin typeface="Arial"/>
                <a:ea typeface="Arial"/>
                <a:cs typeface="Arial"/>
                <a:sym typeface="Arial"/>
              </a:rPr>
              <a:t>Provides instructions on how to enter your data on the GLOBE website</a:t>
            </a:r>
            <a:endParaRPr/>
          </a:p>
          <a:p>
            <a:pPr marL="0" lvl="0" indent="0" algn="l" rtl="0">
              <a:lnSpc>
                <a:spcPct val="120000"/>
              </a:lnSpc>
              <a:spcBef>
                <a:spcPts val="600"/>
              </a:spcBef>
              <a:spcAft>
                <a:spcPts val="0"/>
              </a:spcAft>
              <a:buClr>
                <a:schemeClr val="dk1"/>
              </a:buClr>
              <a:buSzPct val="100000"/>
              <a:buNone/>
            </a:pPr>
            <a:endParaRPr sz="2100" b="1" u="sng">
              <a:latin typeface="Arial"/>
              <a:ea typeface="Arial"/>
              <a:cs typeface="Arial"/>
              <a:sym typeface="Arial"/>
            </a:endParaRPr>
          </a:p>
          <a:p>
            <a:pPr marL="0" lvl="0" indent="0" algn="l" rtl="0">
              <a:lnSpc>
                <a:spcPct val="120000"/>
              </a:lnSpc>
              <a:spcBef>
                <a:spcPts val="0"/>
              </a:spcBef>
              <a:spcAft>
                <a:spcPts val="0"/>
              </a:spcAft>
              <a:buClr>
                <a:schemeClr val="dk1"/>
              </a:buClr>
              <a:buSzPct val="100000"/>
              <a:buNone/>
            </a:pPr>
            <a:r>
              <a:rPr lang="en-US" sz="2100" b="1" u="sng">
                <a:latin typeface="Arial"/>
                <a:ea typeface="Arial"/>
                <a:cs typeface="Arial"/>
                <a:sym typeface="Arial"/>
              </a:rPr>
              <a:t>Learning Objectives</a:t>
            </a:r>
            <a:endParaRPr/>
          </a:p>
          <a:p>
            <a:pPr marL="0" lvl="0" indent="0" algn="l" rtl="0">
              <a:lnSpc>
                <a:spcPct val="120000"/>
              </a:lnSpc>
              <a:spcBef>
                <a:spcPts val="0"/>
              </a:spcBef>
              <a:spcAft>
                <a:spcPts val="0"/>
              </a:spcAft>
              <a:buClr>
                <a:schemeClr val="dk1"/>
              </a:buClr>
              <a:buSzPct val="100000"/>
              <a:buNone/>
            </a:pPr>
            <a:r>
              <a:rPr lang="en-US" sz="2100">
                <a:latin typeface="Arial"/>
                <a:ea typeface="Arial"/>
                <a:cs typeface="Arial"/>
                <a:sym typeface="Arial"/>
              </a:rPr>
              <a:t>After completing this module, you will be able to </a:t>
            </a:r>
            <a:endParaRPr/>
          </a:p>
          <a:p>
            <a:pPr marL="228600" lvl="0" indent="-228600" algn="l" rtl="0">
              <a:lnSpc>
                <a:spcPct val="120000"/>
              </a:lnSpc>
              <a:spcBef>
                <a:spcPts val="0"/>
              </a:spcBef>
              <a:spcAft>
                <a:spcPts val="0"/>
              </a:spcAft>
              <a:buClr>
                <a:schemeClr val="dk1"/>
              </a:buClr>
              <a:buSzPct val="100000"/>
              <a:buChar char="•"/>
            </a:pPr>
            <a:r>
              <a:rPr lang="en-US" sz="2100">
                <a:latin typeface="Arial"/>
                <a:ea typeface="Arial"/>
                <a:cs typeface="Arial"/>
                <a:sym typeface="Arial"/>
              </a:rPr>
              <a:t>Describe what barometric pressure is</a:t>
            </a:r>
            <a:endParaRPr/>
          </a:p>
          <a:p>
            <a:pPr marL="228600" lvl="0" indent="-228600" algn="l" rtl="0">
              <a:lnSpc>
                <a:spcPct val="120000"/>
              </a:lnSpc>
              <a:spcBef>
                <a:spcPts val="0"/>
              </a:spcBef>
              <a:spcAft>
                <a:spcPts val="0"/>
              </a:spcAft>
              <a:buClr>
                <a:schemeClr val="dk1"/>
              </a:buClr>
              <a:buSzPct val="100000"/>
              <a:buChar char="•"/>
            </a:pPr>
            <a:r>
              <a:rPr lang="en-US" sz="2100">
                <a:latin typeface="Arial"/>
                <a:ea typeface="Arial"/>
                <a:cs typeface="Arial"/>
                <a:sym typeface="Arial"/>
              </a:rPr>
              <a:t>List reasons why it is important to collect barometric pressure data</a:t>
            </a:r>
            <a:endParaRPr/>
          </a:p>
          <a:p>
            <a:pPr marL="228600" lvl="0" indent="-228600" algn="l" rtl="0">
              <a:lnSpc>
                <a:spcPct val="120000"/>
              </a:lnSpc>
              <a:spcBef>
                <a:spcPts val="0"/>
              </a:spcBef>
              <a:spcAft>
                <a:spcPts val="0"/>
              </a:spcAft>
              <a:buClr>
                <a:schemeClr val="dk1"/>
              </a:buClr>
              <a:buSzPct val="100000"/>
              <a:buChar char="•"/>
            </a:pPr>
            <a:r>
              <a:rPr lang="en-US" sz="2100">
                <a:latin typeface="Arial"/>
                <a:ea typeface="Arial"/>
                <a:cs typeface="Arial"/>
                <a:sym typeface="Arial"/>
              </a:rPr>
              <a:t>Determine the correct locations to take barometric pressure readings</a:t>
            </a:r>
            <a:endParaRPr/>
          </a:p>
          <a:p>
            <a:pPr marL="228600" lvl="0" indent="-228600" algn="l" rtl="0">
              <a:lnSpc>
                <a:spcPct val="120000"/>
              </a:lnSpc>
              <a:spcBef>
                <a:spcPts val="0"/>
              </a:spcBef>
              <a:spcAft>
                <a:spcPts val="0"/>
              </a:spcAft>
              <a:buClr>
                <a:schemeClr val="dk1"/>
              </a:buClr>
              <a:buSzPct val="100000"/>
              <a:buChar char="•"/>
            </a:pPr>
            <a:r>
              <a:rPr lang="en-US" sz="2100">
                <a:latin typeface="Arial"/>
                <a:ea typeface="Arial"/>
                <a:cs typeface="Arial"/>
                <a:sym typeface="Arial"/>
              </a:rPr>
              <a:t>Upload data to GLOBE website</a:t>
            </a:r>
            <a:endParaRPr/>
          </a:p>
          <a:p>
            <a:pPr marL="228600" lvl="0" indent="-228600" algn="l" rtl="0">
              <a:lnSpc>
                <a:spcPct val="120000"/>
              </a:lnSpc>
              <a:spcBef>
                <a:spcPts val="0"/>
              </a:spcBef>
              <a:spcAft>
                <a:spcPts val="0"/>
              </a:spcAft>
              <a:buClr>
                <a:schemeClr val="dk1"/>
              </a:buClr>
              <a:buSzPct val="100000"/>
              <a:buChar char="•"/>
            </a:pPr>
            <a:r>
              <a:rPr lang="en-US" sz="2100">
                <a:latin typeface="Arial"/>
                <a:ea typeface="Arial"/>
                <a:cs typeface="Arial"/>
                <a:sym typeface="Arial"/>
              </a:rPr>
              <a:t>Visualize data using GLOBE Visualization Site and formulate your own questions about weather</a:t>
            </a:r>
            <a:endParaRPr/>
          </a:p>
          <a:p>
            <a:pPr marL="228600" lvl="0" indent="-115252" algn="l" rtl="0">
              <a:lnSpc>
                <a:spcPct val="120000"/>
              </a:lnSpc>
              <a:spcBef>
                <a:spcPts val="0"/>
              </a:spcBef>
              <a:spcAft>
                <a:spcPts val="0"/>
              </a:spcAft>
              <a:buClr>
                <a:schemeClr val="dk1"/>
              </a:buClr>
              <a:buSzPct val="100000"/>
              <a:buNone/>
            </a:pPr>
            <a:endParaRPr sz="2100">
              <a:latin typeface="Arial"/>
              <a:ea typeface="Arial"/>
              <a:cs typeface="Arial"/>
              <a:sym typeface="Arial"/>
            </a:endParaRPr>
          </a:p>
          <a:p>
            <a:pPr marL="0" lvl="0" indent="0" algn="l" rtl="0">
              <a:lnSpc>
                <a:spcPct val="120000"/>
              </a:lnSpc>
              <a:spcBef>
                <a:spcPts val="0"/>
              </a:spcBef>
              <a:spcAft>
                <a:spcPts val="0"/>
              </a:spcAft>
              <a:buClr>
                <a:schemeClr val="dk1"/>
              </a:buClr>
              <a:buSzPct val="100000"/>
              <a:buNone/>
            </a:pPr>
            <a:r>
              <a:rPr lang="en-US" sz="2100">
                <a:latin typeface="Arial"/>
                <a:ea typeface="Arial"/>
                <a:cs typeface="Arial"/>
                <a:sym typeface="Arial"/>
              </a:rPr>
              <a:t>Estimated time to complete module: 1 hour</a:t>
            </a:r>
            <a:endParaRPr/>
          </a:p>
          <a:p>
            <a:pPr marL="228600" lvl="0" indent="-77470" algn="l" rtl="0">
              <a:lnSpc>
                <a:spcPct val="90000"/>
              </a:lnSpc>
              <a:spcBef>
                <a:spcPts val="1000"/>
              </a:spcBef>
              <a:spcAft>
                <a:spcPts val="0"/>
              </a:spcAft>
              <a:buClr>
                <a:schemeClr val="dk1"/>
              </a:buClr>
              <a:buSzPct val="100000"/>
              <a:buNone/>
            </a:pPr>
            <a:endParaRPr/>
          </a:p>
        </p:txBody>
      </p:sp>
      <p:pic>
        <p:nvPicPr>
          <p:cNvPr id="2" name="Picture 4">
            <a:extLst>
              <a:ext uri="{FF2B5EF4-FFF2-40B4-BE49-F238E27FC236}">
                <a16:creationId xmlns:a16="http://schemas.microsoft.com/office/drawing/2014/main" id="{859AB32B-9BD4-089C-6FA3-A106A041A8E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432" y="-7590"/>
            <a:ext cx="3668231" cy="81261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a:t>
            </a:fld>
            <a:endParaRPr/>
          </a:p>
        </p:txBody>
      </p:sp>
      <p:pic>
        <p:nvPicPr>
          <p:cNvPr id="116" name="Google Shape;116;p4" descr="Banner: The GLOBE Program: A worldwide science and education program. Atmosphere: Barometric Pressur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4931" y="-14990"/>
            <a:ext cx="9248931" cy="813268"/>
          </a:xfrm>
          <a:prstGeom prst="rect">
            <a:avLst/>
          </a:prstGeom>
          <a:noFill/>
          <a:ln>
            <a:noFill/>
          </a:ln>
        </p:spPr>
      </p:pic>
      <p:pic>
        <p:nvPicPr>
          <p:cNvPr id="117" name="Google Shape;117;p4" descr="Menu: What is barometric Pressur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0436" y="798277"/>
            <a:ext cx="1309610" cy="6117039"/>
          </a:xfrm>
          <a:prstGeom prst="rect">
            <a:avLst/>
          </a:prstGeom>
          <a:noFill/>
          <a:ln>
            <a:noFill/>
          </a:ln>
        </p:spPr>
      </p:pic>
      <p:sp>
        <p:nvSpPr>
          <p:cNvPr id="118" name="Google Shape;118;p4"/>
          <p:cNvSpPr txBox="1">
            <a:spLocks noGrp="1"/>
          </p:cNvSpPr>
          <p:nvPr>
            <p:ph type="title" idx="4294967295"/>
          </p:nvPr>
        </p:nvSpPr>
        <p:spPr>
          <a:xfrm>
            <a:off x="1074874" y="757843"/>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Arial"/>
              <a:buNone/>
            </a:pPr>
            <a:r>
              <a:rPr lang="en-US" sz="3600" b="1">
                <a:latin typeface="Arial"/>
                <a:ea typeface="Arial"/>
                <a:cs typeface="Arial"/>
                <a:sym typeface="Arial"/>
              </a:rPr>
              <a:t>Barometric Pressure</a:t>
            </a:r>
            <a:endParaRPr sz="3600"/>
          </a:p>
        </p:txBody>
      </p:sp>
      <p:sp>
        <p:nvSpPr>
          <p:cNvPr id="119" name="Google Shape;119;p4"/>
          <p:cNvSpPr txBox="1">
            <a:spLocks noGrp="1"/>
          </p:cNvSpPr>
          <p:nvPr>
            <p:ph type="body" idx="4294967295"/>
          </p:nvPr>
        </p:nvSpPr>
        <p:spPr>
          <a:xfrm>
            <a:off x="1259643" y="2028540"/>
            <a:ext cx="3886200" cy="4351338"/>
          </a:xfrm>
          <a:prstGeom prst="rect">
            <a:avLst/>
          </a:prstGeom>
          <a:noFill/>
          <a:ln>
            <a:noFill/>
          </a:ln>
        </p:spPr>
        <p:txBody>
          <a:bodyPr spcFirstLastPara="1" wrap="square" lIns="91425" tIns="45700" rIns="91425" bIns="45700" anchor="t" anchorCtr="0">
            <a:normAutofit fontScale="85000" lnSpcReduction="10000"/>
          </a:bodyPr>
          <a:lstStyle/>
          <a:p>
            <a:pPr marL="274320" lvl="0" indent="-274320" algn="l" rtl="0">
              <a:lnSpc>
                <a:spcPct val="110000"/>
              </a:lnSpc>
              <a:spcBef>
                <a:spcPts val="0"/>
              </a:spcBef>
              <a:spcAft>
                <a:spcPts val="0"/>
              </a:spcAft>
              <a:buClr>
                <a:schemeClr val="dk1"/>
              </a:buClr>
              <a:buSzPct val="100000"/>
              <a:buFont typeface="Arial"/>
              <a:buChar char="•"/>
            </a:pPr>
            <a:r>
              <a:rPr lang="en-US" sz="2000" dirty="0">
                <a:latin typeface="Arial"/>
                <a:ea typeface="Arial"/>
                <a:cs typeface="Arial"/>
                <a:sym typeface="Arial"/>
              </a:rPr>
              <a:t>Measures the weight of the atmosphere per unit area </a:t>
            </a:r>
            <a:endParaRPr dirty="0"/>
          </a:p>
          <a:p>
            <a:pPr marL="274320" lvl="0" indent="-166370" algn="l" rtl="0">
              <a:lnSpc>
                <a:spcPct val="110000"/>
              </a:lnSpc>
              <a:spcBef>
                <a:spcPts val="0"/>
              </a:spcBef>
              <a:spcAft>
                <a:spcPts val="0"/>
              </a:spcAft>
              <a:buClr>
                <a:schemeClr val="dk1"/>
              </a:buClr>
              <a:buSzPct val="100000"/>
              <a:buFont typeface="Arial"/>
              <a:buNone/>
            </a:pPr>
            <a:endParaRPr sz="2000" dirty="0">
              <a:latin typeface="Arial"/>
              <a:ea typeface="Arial"/>
              <a:cs typeface="Arial"/>
              <a:sym typeface="Arial"/>
            </a:endParaRPr>
          </a:p>
          <a:p>
            <a:pPr marL="274320" lvl="0" indent="-274320" algn="l" rtl="0">
              <a:lnSpc>
                <a:spcPct val="110000"/>
              </a:lnSpc>
              <a:spcBef>
                <a:spcPts val="0"/>
              </a:spcBef>
              <a:spcAft>
                <a:spcPts val="0"/>
              </a:spcAft>
              <a:buClr>
                <a:schemeClr val="dk1"/>
              </a:buClr>
              <a:buSzPct val="100000"/>
              <a:buFont typeface="Arial"/>
              <a:buChar char="•"/>
            </a:pPr>
            <a:r>
              <a:rPr lang="en-US" sz="2000" dirty="0">
                <a:latin typeface="Arial"/>
                <a:ea typeface="Arial"/>
                <a:cs typeface="Arial"/>
                <a:sym typeface="Arial"/>
              </a:rPr>
              <a:t>Is the weight (force) of the air pushing on each unit of surface area on the ground </a:t>
            </a:r>
            <a:endParaRPr dirty="0"/>
          </a:p>
          <a:p>
            <a:pPr marL="274320" lvl="0" indent="-166370" algn="l" rtl="0">
              <a:lnSpc>
                <a:spcPct val="110000"/>
              </a:lnSpc>
              <a:spcBef>
                <a:spcPts val="0"/>
              </a:spcBef>
              <a:spcAft>
                <a:spcPts val="0"/>
              </a:spcAft>
              <a:buClr>
                <a:schemeClr val="dk1"/>
              </a:buClr>
              <a:buSzPct val="100000"/>
              <a:buFont typeface="Arial"/>
              <a:buNone/>
            </a:pPr>
            <a:endParaRPr sz="2000" dirty="0">
              <a:latin typeface="Arial"/>
              <a:ea typeface="Arial"/>
              <a:cs typeface="Arial"/>
              <a:sym typeface="Arial"/>
            </a:endParaRPr>
          </a:p>
          <a:p>
            <a:pPr marL="274320" lvl="0" indent="-274320" algn="l" rtl="0">
              <a:lnSpc>
                <a:spcPct val="110000"/>
              </a:lnSpc>
              <a:spcBef>
                <a:spcPts val="0"/>
              </a:spcBef>
              <a:spcAft>
                <a:spcPts val="0"/>
              </a:spcAft>
              <a:buClr>
                <a:schemeClr val="dk1"/>
              </a:buClr>
              <a:buSzPct val="100000"/>
              <a:buFont typeface="Arial"/>
              <a:buChar char="•"/>
            </a:pPr>
            <a:r>
              <a:rPr lang="en-US" sz="2000" dirty="0">
                <a:latin typeface="Arial"/>
                <a:ea typeface="Arial"/>
                <a:cs typeface="Arial"/>
                <a:sym typeface="Arial"/>
              </a:rPr>
              <a:t>Increase or decrease indicates upcoming weather change</a:t>
            </a:r>
            <a:endParaRPr dirty="0"/>
          </a:p>
          <a:p>
            <a:pPr marL="274320" lvl="0" indent="-166370" algn="l" rtl="0">
              <a:lnSpc>
                <a:spcPct val="110000"/>
              </a:lnSpc>
              <a:spcBef>
                <a:spcPts val="0"/>
              </a:spcBef>
              <a:spcAft>
                <a:spcPts val="0"/>
              </a:spcAft>
              <a:buClr>
                <a:schemeClr val="dk1"/>
              </a:buClr>
              <a:buSzPct val="100000"/>
              <a:buFont typeface="Arial"/>
              <a:buNone/>
            </a:pPr>
            <a:endParaRPr sz="2000" dirty="0">
              <a:latin typeface="Arial"/>
              <a:ea typeface="Arial"/>
              <a:cs typeface="Arial"/>
              <a:sym typeface="Arial"/>
            </a:endParaRPr>
          </a:p>
          <a:p>
            <a:pPr marL="274320" lvl="0" indent="-274320" algn="l" rtl="0">
              <a:lnSpc>
                <a:spcPct val="110000"/>
              </a:lnSpc>
              <a:spcBef>
                <a:spcPts val="0"/>
              </a:spcBef>
              <a:spcAft>
                <a:spcPts val="0"/>
              </a:spcAft>
              <a:buClr>
                <a:schemeClr val="dk1"/>
              </a:buClr>
              <a:buSzPct val="100000"/>
              <a:buFont typeface="Arial"/>
              <a:buChar char="•"/>
            </a:pPr>
            <a:r>
              <a:rPr lang="en-US" sz="2000" dirty="0">
                <a:latin typeface="Arial"/>
                <a:ea typeface="Arial"/>
                <a:cs typeface="Arial"/>
                <a:sym typeface="Arial"/>
              </a:rPr>
              <a:t>High pressure generally brings fair weather, and low pressure is associated with “bad weather” </a:t>
            </a:r>
            <a:endParaRPr dirty="0"/>
          </a:p>
          <a:p>
            <a:pPr marL="274320" lvl="0" indent="-166370" algn="l" rtl="0">
              <a:lnSpc>
                <a:spcPct val="110000"/>
              </a:lnSpc>
              <a:spcBef>
                <a:spcPts val="0"/>
              </a:spcBef>
              <a:spcAft>
                <a:spcPts val="0"/>
              </a:spcAft>
              <a:buClr>
                <a:schemeClr val="dk1"/>
              </a:buClr>
              <a:buSzPct val="100000"/>
              <a:buFont typeface="Arial"/>
              <a:buNone/>
            </a:pPr>
            <a:endParaRPr sz="2000" dirty="0">
              <a:latin typeface="Arial"/>
              <a:ea typeface="Arial"/>
              <a:cs typeface="Arial"/>
              <a:sym typeface="Arial"/>
            </a:endParaRPr>
          </a:p>
          <a:p>
            <a:pPr marL="274320" lvl="0" indent="-274320" algn="l" rtl="0">
              <a:lnSpc>
                <a:spcPct val="110000"/>
              </a:lnSpc>
              <a:spcBef>
                <a:spcPts val="0"/>
              </a:spcBef>
              <a:spcAft>
                <a:spcPts val="0"/>
              </a:spcAft>
              <a:buClr>
                <a:schemeClr val="dk1"/>
              </a:buClr>
              <a:buSzPct val="100000"/>
              <a:buFont typeface="Arial"/>
              <a:buChar char="•"/>
            </a:pPr>
            <a:r>
              <a:rPr lang="en-US" sz="2000" u="sng" dirty="0">
                <a:solidFill>
                  <a:schemeClr val="hlink"/>
                </a:solidFill>
                <a:latin typeface="Arial"/>
                <a:ea typeface="Arial"/>
                <a:cs typeface="Arial"/>
                <a:sym typeface="Arial"/>
                <a:hlinkClick r:id="rId5"/>
              </a:rPr>
              <a:t>Link to Barometric Pressure Protocol here</a:t>
            </a:r>
            <a:endParaRPr sz="2000" dirty="0">
              <a:latin typeface="Arial"/>
              <a:ea typeface="Arial"/>
              <a:cs typeface="Arial"/>
              <a:sym typeface="Arial"/>
            </a:endParaRPr>
          </a:p>
        </p:txBody>
      </p:sp>
      <p:pic>
        <p:nvPicPr>
          <p:cNvPr id="120" name="Google Shape;120;p4" descr="List of Protocols that are part of GLOBE's Atmosphere Investigation: Aerosols, Air Temperature, Barometric pressure (hyperlinked), Clouds, Precipitation, Relative Humidity, Surface Ozone, Surface Temperature, Water Vapor and Wind. "/>
          <p:cNvPicPr preferRelativeResize="0">
            <a:picLocks noGrp="1"/>
          </p:cNvPicPr>
          <p:nvPr>
            <p:ph type="body" idx="4294967295"/>
          </p:nvPr>
        </p:nvPicPr>
        <p:blipFill rotWithShape="1">
          <a:blip r:embed="rId6">
            <a:alphaModFix/>
          </a:blip>
          <a:srcRect/>
          <a:stretch/>
        </p:blipFill>
        <p:spPr>
          <a:xfrm>
            <a:off x="5343977" y="1970771"/>
            <a:ext cx="2967266" cy="4409107"/>
          </a:xfrm>
          <a:prstGeom prst="rect">
            <a:avLst/>
          </a:prstGeom>
          <a:noFill/>
          <a:ln>
            <a:noFill/>
          </a:ln>
        </p:spPr>
      </p:pic>
      <p:pic>
        <p:nvPicPr>
          <p:cNvPr id="2" name="Picture 4">
            <a:extLst>
              <a:ext uri="{FF2B5EF4-FFF2-40B4-BE49-F238E27FC236}">
                <a16:creationId xmlns:a16="http://schemas.microsoft.com/office/drawing/2014/main" id="{F9792DB5-8438-F46B-F47A-4062005B57A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432" y="-7590"/>
            <a:ext cx="3668231" cy="81261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a:t>
            </a:fld>
            <a:endParaRPr/>
          </a:p>
        </p:txBody>
      </p:sp>
      <p:pic>
        <p:nvPicPr>
          <p:cNvPr id="126" name="Google Shape;126;p5" descr="Banner: The GLOBE Program: A worldwide science and education program. Atmosphere: Barometric Pressur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4931" y="-14990"/>
            <a:ext cx="9248931" cy="813268"/>
          </a:xfrm>
          <a:prstGeom prst="rect">
            <a:avLst/>
          </a:prstGeom>
          <a:noFill/>
          <a:ln>
            <a:noFill/>
          </a:ln>
        </p:spPr>
      </p:pic>
      <p:pic>
        <p:nvPicPr>
          <p:cNvPr id="127" name="Google Shape;127;p5" descr="Menu: Why collect barometric pressur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798277"/>
            <a:ext cx="1274164" cy="6089511"/>
          </a:xfrm>
          <a:prstGeom prst="rect">
            <a:avLst/>
          </a:prstGeom>
          <a:noFill/>
          <a:ln>
            <a:noFill/>
          </a:ln>
        </p:spPr>
      </p:pic>
      <p:sp>
        <p:nvSpPr>
          <p:cNvPr id="128" name="Google Shape;128;p5"/>
          <p:cNvSpPr txBox="1">
            <a:spLocks noGrp="1"/>
          </p:cNvSpPr>
          <p:nvPr>
            <p:ph type="title" idx="4294967295"/>
          </p:nvPr>
        </p:nvSpPr>
        <p:spPr>
          <a:xfrm>
            <a:off x="1390338" y="798277"/>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800"/>
              <a:buFont typeface="Arial"/>
              <a:buNone/>
            </a:pPr>
            <a:r>
              <a:rPr lang="en-US" sz="2800" b="1">
                <a:latin typeface="Arial"/>
                <a:ea typeface="Arial"/>
                <a:cs typeface="Arial"/>
                <a:sym typeface="Arial"/>
              </a:rPr>
              <a:t>Recording barometric pressure is important for many reasons:</a:t>
            </a:r>
            <a:endParaRPr sz="2800"/>
          </a:p>
        </p:txBody>
      </p:sp>
      <p:sp>
        <p:nvSpPr>
          <p:cNvPr id="129" name="Google Shape;129;p5"/>
          <p:cNvSpPr txBox="1">
            <a:spLocks noGrp="1"/>
          </p:cNvSpPr>
          <p:nvPr>
            <p:ph type="body" idx="4294967295"/>
          </p:nvPr>
        </p:nvSpPr>
        <p:spPr>
          <a:xfrm>
            <a:off x="1540239" y="2042970"/>
            <a:ext cx="6264818" cy="4351338"/>
          </a:xfrm>
          <a:prstGeom prst="rect">
            <a:avLst/>
          </a:prstGeom>
          <a:noFill/>
          <a:ln>
            <a:noFill/>
          </a:ln>
        </p:spPr>
        <p:txBody>
          <a:bodyPr spcFirstLastPara="1" wrap="square" lIns="91425" tIns="45700" rIns="91425" bIns="45700" anchor="t" anchorCtr="0">
            <a:normAutofit/>
          </a:bodyPr>
          <a:lstStyle/>
          <a:p>
            <a:pPr marL="274320" lvl="0" indent="-274320" algn="l" rtl="0">
              <a:lnSpc>
                <a:spcPct val="100000"/>
              </a:lnSpc>
              <a:spcBef>
                <a:spcPts val="0"/>
              </a:spcBef>
              <a:spcAft>
                <a:spcPts val="0"/>
              </a:spcAft>
              <a:buClr>
                <a:schemeClr val="dk1"/>
              </a:buClr>
              <a:buSzPts val="2800"/>
              <a:buFont typeface="Arial"/>
              <a:buChar char="•"/>
            </a:pPr>
            <a:r>
              <a:rPr lang="en-US">
                <a:latin typeface="Arial"/>
                <a:ea typeface="Arial"/>
                <a:cs typeface="Arial"/>
                <a:sym typeface="Arial"/>
              </a:rPr>
              <a:t>Used to predict the weather</a:t>
            </a:r>
            <a:endParaRPr/>
          </a:p>
          <a:p>
            <a:pPr marL="274320" lvl="0" indent="-96520" algn="l" rtl="0">
              <a:lnSpc>
                <a:spcPct val="100000"/>
              </a:lnSpc>
              <a:spcBef>
                <a:spcPts val="0"/>
              </a:spcBef>
              <a:spcAft>
                <a:spcPts val="0"/>
              </a:spcAft>
              <a:buClr>
                <a:schemeClr val="dk1"/>
              </a:buClr>
              <a:buSzPts val="2800"/>
              <a:buFont typeface="Arial"/>
              <a:buNone/>
            </a:pPr>
            <a:endParaRPr>
              <a:latin typeface="Arial"/>
              <a:ea typeface="Arial"/>
              <a:cs typeface="Arial"/>
              <a:sym typeface="Arial"/>
            </a:endParaRPr>
          </a:p>
          <a:p>
            <a:pPr marL="274320" lvl="0" indent="-274320" algn="l" rtl="0">
              <a:lnSpc>
                <a:spcPct val="100000"/>
              </a:lnSpc>
              <a:spcBef>
                <a:spcPts val="0"/>
              </a:spcBef>
              <a:spcAft>
                <a:spcPts val="0"/>
              </a:spcAft>
              <a:buClr>
                <a:schemeClr val="dk1"/>
              </a:buClr>
              <a:buSzPts val="2800"/>
              <a:buFont typeface="Arial"/>
              <a:buChar char="•"/>
            </a:pPr>
            <a:r>
              <a:rPr lang="en-US">
                <a:latin typeface="Arial"/>
                <a:ea typeface="Arial"/>
                <a:cs typeface="Arial"/>
                <a:sym typeface="Arial"/>
              </a:rPr>
              <a:t>Used to interpret measurements of aerosols, ozone, and water vapor</a:t>
            </a:r>
            <a:endParaRPr/>
          </a:p>
          <a:p>
            <a:pPr marL="274320" lvl="0" indent="-96520" algn="l" rtl="0">
              <a:lnSpc>
                <a:spcPct val="100000"/>
              </a:lnSpc>
              <a:spcBef>
                <a:spcPts val="0"/>
              </a:spcBef>
              <a:spcAft>
                <a:spcPts val="0"/>
              </a:spcAft>
              <a:buClr>
                <a:schemeClr val="dk1"/>
              </a:buClr>
              <a:buSzPts val="2800"/>
              <a:buFont typeface="Arial"/>
              <a:buNone/>
            </a:pPr>
            <a:endParaRPr/>
          </a:p>
        </p:txBody>
      </p:sp>
      <p:pic>
        <p:nvPicPr>
          <p:cNvPr id="2" name="Picture 4">
            <a:extLst>
              <a:ext uri="{FF2B5EF4-FFF2-40B4-BE49-F238E27FC236}">
                <a16:creationId xmlns:a16="http://schemas.microsoft.com/office/drawing/2014/main" id="{E64C981A-0D90-3270-B0DB-69C973ED850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432" y="-7590"/>
            <a:ext cx="3668231" cy="81261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a:t>
            </a:fld>
            <a:endParaRPr/>
          </a:p>
        </p:txBody>
      </p:sp>
      <p:pic>
        <p:nvPicPr>
          <p:cNvPr id="135" name="Google Shape;135;p6" descr="Banner: The GLOBE Program: A worldwide science and education program. Atmosphere: Barometric Pressur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4931" y="-14990"/>
            <a:ext cx="9248931" cy="813268"/>
          </a:xfrm>
          <a:prstGeom prst="rect">
            <a:avLst/>
          </a:prstGeom>
          <a:noFill/>
          <a:ln>
            <a:noFill/>
          </a:ln>
        </p:spPr>
      </p:pic>
      <p:pic>
        <p:nvPicPr>
          <p:cNvPr id="136" name="Google Shape;136;p6" descr="Menu: How your measurements can help"/>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 y="798278"/>
            <a:ext cx="1250935" cy="6059722"/>
          </a:xfrm>
          <a:prstGeom prst="rect">
            <a:avLst/>
          </a:prstGeom>
          <a:noFill/>
          <a:ln>
            <a:noFill/>
          </a:ln>
        </p:spPr>
      </p:pic>
      <p:sp>
        <p:nvSpPr>
          <p:cNvPr id="137" name="Google Shape;137;p6"/>
          <p:cNvSpPr txBox="1">
            <a:spLocks noGrp="1"/>
          </p:cNvSpPr>
          <p:nvPr>
            <p:ph type="title" idx="4294967295"/>
          </p:nvPr>
        </p:nvSpPr>
        <p:spPr>
          <a:xfrm>
            <a:off x="1250914" y="1489388"/>
            <a:ext cx="7886700" cy="1325700"/>
          </a:xfrm>
          <a:prstGeom prst="rect">
            <a:avLst/>
          </a:prstGeom>
          <a:noFill/>
          <a:ln>
            <a:noFill/>
          </a:ln>
        </p:spPr>
        <p:txBody>
          <a:bodyPr spcFirstLastPara="1" wrap="square" lIns="91425" tIns="45700" rIns="91425" bIns="45700" anchor="ctr" anchorCtr="0">
            <a:noAutofit/>
          </a:bodyPr>
          <a:lstStyle/>
          <a:p>
            <a:pPr marL="228600" lvl="0" indent="0" algn="l" rtl="0">
              <a:lnSpc>
                <a:spcPct val="100000"/>
              </a:lnSpc>
              <a:spcBef>
                <a:spcPts val="0"/>
              </a:spcBef>
              <a:spcAft>
                <a:spcPts val="0"/>
              </a:spcAft>
              <a:buClr>
                <a:schemeClr val="dk1"/>
              </a:buClr>
              <a:buSzPts val="891"/>
              <a:buFont typeface="Arial"/>
              <a:buNone/>
            </a:pPr>
            <a:r>
              <a:rPr lang="en-US" sz="2298" i="1">
                <a:highlight>
                  <a:schemeClr val="lt1"/>
                </a:highlight>
              </a:rPr>
              <a:t>Your observations are valuable contributions to the scientific community and may be used by educators, students, researchers, and the general public to increase environmental awareness and STEM literacy, as well as advance Earth system science. Specifically, they can help the scientific community</a:t>
            </a:r>
            <a:endParaRPr sz="2298"/>
          </a:p>
          <a:p>
            <a:pPr marL="0" lvl="0" indent="0" algn="l" rtl="0">
              <a:lnSpc>
                <a:spcPct val="100000"/>
              </a:lnSpc>
              <a:spcBef>
                <a:spcPts val="0"/>
              </a:spcBef>
              <a:spcAft>
                <a:spcPts val="0"/>
              </a:spcAft>
              <a:buClr>
                <a:schemeClr val="dk1"/>
              </a:buClr>
              <a:buSzPts val="2520"/>
              <a:buFont typeface="Arial"/>
              <a:buNone/>
            </a:pPr>
            <a:endParaRPr sz="2820" b="1">
              <a:latin typeface="Arial"/>
              <a:ea typeface="Arial"/>
              <a:cs typeface="Arial"/>
              <a:sym typeface="Arial"/>
            </a:endParaRPr>
          </a:p>
        </p:txBody>
      </p:sp>
      <p:sp>
        <p:nvSpPr>
          <p:cNvPr id="138" name="Google Shape;138;p6"/>
          <p:cNvSpPr txBox="1">
            <a:spLocks noGrp="1"/>
          </p:cNvSpPr>
          <p:nvPr>
            <p:ph type="body" idx="4294967295"/>
          </p:nvPr>
        </p:nvSpPr>
        <p:spPr>
          <a:xfrm>
            <a:off x="1521364" y="3157595"/>
            <a:ext cx="7130100" cy="4351200"/>
          </a:xfrm>
          <a:prstGeom prst="rect">
            <a:avLst/>
          </a:prstGeom>
          <a:noFill/>
          <a:ln>
            <a:noFill/>
          </a:ln>
        </p:spPr>
        <p:txBody>
          <a:bodyPr spcFirstLastPara="1" wrap="square" lIns="91425" tIns="45700" rIns="91425" bIns="45700" anchor="t" anchorCtr="0">
            <a:normAutofit/>
          </a:bodyPr>
          <a:lstStyle/>
          <a:p>
            <a:pPr marL="274320" lvl="0" indent="-223520" algn="l" rtl="0">
              <a:lnSpc>
                <a:spcPct val="100000"/>
              </a:lnSpc>
              <a:spcBef>
                <a:spcPts val="0"/>
              </a:spcBef>
              <a:spcAft>
                <a:spcPts val="0"/>
              </a:spcAft>
              <a:buClr>
                <a:schemeClr val="dk1"/>
              </a:buClr>
              <a:buSzPts val="2000"/>
              <a:buChar char="•"/>
            </a:pPr>
            <a:r>
              <a:rPr lang="en-US" sz="2000">
                <a:latin typeface="Arial"/>
                <a:ea typeface="Arial"/>
                <a:cs typeface="Arial"/>
                <a:sym typeface="Arial"/>
              </a:rPr>
              <a:t>Understand and predict the weather (air temperature, rain, relative humidity, cloud conditions, atmospheric pressure)</a:t>
            </a:r>
            <a:endParaRPr sz="2000"/>
          </a:p>
          <a:p>
            <a:pPr marL="274320" lvl="0" indent="-96520" algn="l" rtl="0">
              <a:lnSpc>
                <a:spcPct val="100000"/>
              </a:lnSpc>
              <a:spcBef>
                <a:spcPts val="0"/>
              </a:spcBef>
              <a:spcAft>
                <a:spcPts val="0"/>
              </a:spcAft>
              <a:buClr>
                <a:schemeClr val="dk1"/>
              </a:buClr>
              <a:buSzPts val="2800"/>
              <a:buNone/>
            </a:pPr>
            <a:endParaRPr sz="2000">
              <a:latin typeface="Arial"/>
              <a:ea typeface="Arial"/>
              <a:cs typeface="Arial"/>
              <a:sym typeface="Arial"/>
            </a:endParaRPr>
          </a:p>
          <a:p>
            <a:pPr marL="274320" lvl="0" indent="-223520" algn="l" rtl="0">
              <a:lnSpc>
                <a:spcPct val="100000"/>
              </a:lnSpc>
              <a:spcBef>
                <a:spcPts val="0"/>
              </a:spcBef>
              <a:spcAft>
                <a:spcPts val="0"/>
              </a:spcAft>
              <a:buClr>
                <a:schemeClr val="dk1"/>
              </a:buClr>
              <a:buSzPts val="2000"/>
              <a:buChar char="•"/>
            </a:pPr>
            <a:r>
              <a:rPr lang="en-US" sz="2000">
                <a:latin typeface="Arial"/>
                <a:ea typeface="Arial"/>
                <a:cs typeface="Arial"/>
                <a:sym typeface="Arial"/>
              </a:rPr>
              <a:t>Understand Atmospheric Composition (trace gases and particles in the air)</a:t>
            </a:r>
            <a:endParaRPr sz="2000"/>
          </a:p>
          <a:p>
            <a:pPr marL="274320" lvl="0" indent="-96520" algn="l" rtl="0">
              <a:lnSpc>
                <a:spcPct val="100000"/>
              </a:lnSpc>
              <a:spcBef>
                <a:spcPts val="0"/>
              </a:spcBef>
              <a:spcAft>
                <a:spcPts val="0"/>
              </a:spcAft>
              <a:buClr>
                <a:schemeClr val="dk1"/>
              </a:buClr>
              <a:buSzPts val="2800"/>
              <a:buNone/>
            </a:pPr>
            <a:endParaRPr sz="2000">
              <a:latin typeface="Arial"/>
              <a:ea typeface="Arial"/>
              <a:cs typeface="Arial"/>
              <a:sym typeface="Arial"/>
            </a:endParaRPr>
          </a:p>
          <a:p>
            <a:pPr marL="274320" lvl="0" indent="-223520" algn="l" rtl="0">
              <a:lnSpc>
                <a:spcPct val="100000"/>
              </a:lnSpc>
              <a:spcBef>
                <a:spcPts val="0"/>
              </a:spcBef>
              <a:spcAft>
                <a:spcPts val="0"/>
              </a:spcAft>
              <a:buClr>
                <a:schemeClr val="dk1"/>
              </a:buClr>
              <a:buSzPts val="2000"/>
              <a:buChar char="•"/>
            </a:pPr>
            <a:r>
              <a:rPr lang="en-US" sz="2000">
                <a:latin typeface="Arial"/>
                <a:ea typeface="Arial"/>
                <a:cs typeface="Arial"/>
                <a:sym typeface="Arial"/>
              </a:rPr>
              <a:t>Interpret aerosols, ozone, and water vapor measurements </a:t>
            </a:r>
            <a:endParaRPr sz="2000"/>
          </a:p>
        </p:txBody>
      </p:sp>
      <p:pic>
        <p:nvPicPr>
          <p:cNvPr id="2" name="Picture 4">
            <a:extLst>
              <a:ext uri="{FF2B5EF4-FFF2-40B4-BE49-F238E27FC236}">
                <a16:creationId xmlns:a16="http://schemas.microsoft.com/office/drawing/2014/main" id="{D480D3F1-536B-C834-F4B5-651E7F17896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432" y="-7590"/>
            <a:ext cx="3668231" cy="81261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a:t>
            </a:fld>
            <a:endParaRPr/>
          </a:p>
        </p:txBody>
      </p:sp>
      <p:pic>
        <p:nvPicPr>
          <p:cNvPr id="144" name="Google Shape;144;p7" descr="Banner: The GLOBE Program: A worldwide science and education program. Atmosphere: Barometric Pressur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4931" y="-14990"/>
            <a:ext cx="9248931" cy="813268"/>
          </a:xfrm>
          <a:prstGeom prst="rect">
            <a:avLst/>
          </a:prstGeom>
          <a:noFill/>
          <a:ln>
            <a:noFill/>
          </a:ln>
        </p:spPr>
      </p:pic>
      <p:pic>
        <p:nvPicPr>
          <p:cNvPr id="145" name="Google Shape;145;p7" descr="Menu: How your measurements can help"/>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 y="798278"/>
            <a:ext cx="1250935" cy="6059722"/>
          </a:xfrm>
          <a:prstGeom prst="rect">
            <a:avLst/>
          </a:prstGeom>
          <a:noFill/>
          <a:ln>
            <a:noFill/>
          </a:ln>
        </p:spPr>
      </p:pic>
      <p:sp>
        <p:nvSpPr>
          <p:cNvPr id="146" name="Google Shape;146;p7"/>
          <p:cNvSpPr txBox="1">
            <a:spLocks noGrp="1"/>
          </p:cNvSpPr>
          <p:nvPr>
            <p:ph type="title" idx="4294967295"/>
          </p:nvPr>
        </p:nvSpPr>
        <p:spPr>
          <a:xfrm>
            <a:off x="1362229" y="586737"/>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800"/>
              <a:buFont typeface="Arial"/>
              <a:buNone/>
            </a:pPr>
            <a:r>
              <a:rPr lang="en-US" sz="2800" b="1" dirty="0">
                <a:latin typeface="Arial"/>
                <a:cs typeface="Arial"/>
                <a:sym typeface="Arial"/>
              </a:rPr>
              <a:t>How Precipitation and Evaporation Relate to Barometric Pressure</a:t>
            </a:r>
            <a:endParaRPr sz="2800" dirty="0"/>
          </a:p>
        </p:txBody>
      </p:sp>
      <p:sp>
        <p:nvSpPr>
          <p:cNvPr id="147" name="Google Shape;147;p7"/>
          <p:cNvSpPr txBox="1">
            <a:spLocks noGrp="1"/>
          </p:cNvSpPr>
          <p:nvPr>
            <p:ph type="body" idx="4294967295"/>
          </p:nvPr>
        </p:nvSpPr>
        <p:spPr>
          <a:xfrm>
            <a:off x="1355863" y="1828354"/>
            <a:ext cx="3248793" cy="4235177"/>
          </a:xfrm>
          <a:prstGeom prst="rect">
            <a:avLst/>
          </a:prstGeom>
          <a:noFill/>
          <a:ln>
            <a:noFill/>
          </a:ln>
        </p:spPr>
        <p:txBody>
          <a:bodyPr spcFirstLastPara="1" wrap="square" lIns="91425" tIns="45700" rIns="91425" bIns="45700" anchor="t" anchorCtr="0">
            <a:normAutofit fontScale="55000" lnSpcReduction="20000"/>
          </a:bodyPr>
          <a:lstStyle/>
          <a:p>
            <a:pPr marL="228600" lvl="0" indent="-228600" algn="l" rtl="0">
              <a:lnSpc>
                <a:spcPct val="120000"/>
              </a:lnSpc>
              <a:spcBef>
                <a:spcPts val="0"/>
              </a:spcBef>
              <a:spcAft>
                <a:spcPts val="0"/>
              </a:spcAft>
              <a:buClr>
                <a:schemeClr val="dk1"/>
              </a:buClr>
              <a:buSzPct val="100000"/>
              <a:buChar char="•"/>
            </a:pPr>
            <a:r>
              <a:rPr lang="en-US" dirty="0"/>
              <a:t>Studying the relationship of ocean salinity and atmospheric pressures which vary on Earth.</a:t>
            </a:r>
            <a:endParaRPr dirty="0"/>
          </a:p>
          <a:p>
            <a:pPr marL="228600" lvl="0" indent="-130810" algn="l" rtl="0">
              <a:lnSpc>
                <a:spcPct val="120000"/>
              </a:lnSpc>
              <a:spcBef>
                <a:spcPts val="0"/>
              </a:spcBef>
              <a:spcAft>
                <a:spcPts val="0"/>
              </a:spcAft>
              <a:buClr>
                <a:schemeClr val="dk1"/>
              </a:buClr>
              <a:buSzPct val="100000"/>
              <a:buNone/>
            </a:pPr>
            <a:endParaRPr dirty="0"/>
          </a:p>
          <a:p>
            <a:pPr marL="228600" lvl="0" indent="-228600" algn="l" rtl="0">
              <a:lnSpc>
                <a:spcPct val="120000"/>
              </a:lnSpc>
              <a:spcBef>
                <a:spcPts val="0"/>
              </a:spcBef>
              <a:spcAft>
                <a:spcPts val="0"/>
              </a:spcAft>
              <a:buClr>
                <a:schemeClr val="dk1"/>
              </a:buClr>
              <a:buSzPct val="100000"/>
              <a:buChar char="•"/>
            </a:pPr>
            <a:r>
              <a:rPr lang="en-US" dirty="0"/>
              <a:t>Image illustrates the pattern of atmospheric pressures on Earth. Atmospheric pressure highs are at the poles, 30°N and 30°S. Atmospheric lows are along the equator, 60°N and 60°S. </a:t>
            </a:r>
            <a:endParaRPr dirty="0"/>
          </a:p>
          <a:p>
            <a:pPr marL="228600" lvl="0" indent="-130810" algn="l" rtl="0">
              <a:lnSpc>
                <a:spcPct val="120000"/>
              </a:lnSpc>
              <a:spcBef>
                <a:spcPts val="0"/>
              </a:spcBef>
              <a:spcAft>
                <a:spcPts val="0"/>
              </a:spcAft>
              <a:buClr>
                <a:schemeClr val="dk1"/>
              </a:buClr>
              <a:buSzPct val="100000"/>
              <a:buNone/>
            </a:pPr>
            <a:endParaRPr dirty="0"/>
          </a:p>
          <a:p>
            <a:pPr marL="228600" lvl="0" indent="-228600" algn="l" rtl="0">
              <a:lnSpc>
                <a:spcPct val="120000"/>
              </a:lnSpc>
              <a:spcBef>
                <a:spcPts val="0"/>
              </a:spcBef>
              <a:spcAft>
                <a:spcPts val="0"/>
              </a:spcAft>
              <a:buClr>
                <a:schemeClr val="dk1"/>
              </a:buClr>
              <a:buSzPct val="100000"/>
              <a:buChar char="•"/>
            </a:pPr>
            <a:r>
              <a:rPr lang="en-US" dirty="0"/>
              <a:t>Cloudiness and precipitation (P) dominate bands of low pressure. At these latitudes, world's rainforests are located. Dryness and evaporation (E) dominate bands of high pressure. At these latitudes, deserts are located.</a:t>
            </a:r>
            <a:endParaRPr dirty="0"/>
          </a:p>
        </p:txBody>
      </p:sp>
      <p:pic>
        <p:nvPicPr>
          <p:cNvPr id="148" name="Google Shape;148;p7" descr="Diagram of the Earth showing lines of low and high pressure.  In areas of low pressure, in general precipitation is greated than evaporation. In high pressure bands, evaporation is greater than precipitation. These pressure bands are responsible for the generation of the westerlies and trade winds. ">
            <a:hlinkClick r:id="rId5"/>
          </p:cNvPr>
          <p:cNvPicPr preferRelativeResize="0">
            <a:picLocks noGrp="1"/>
          </p:cNvPicPr>
          <p:nvPr>
            <p:ph type="body" idx="4294967295"/>
          </p:nvPr>
        </p:nvPicPr>
        <p:blipFill rotWithShape="1">
          <a:blip r:embed="rId6" cstate="email">
            <a:alphaModFix/>
            <a:extLst>
              <a:ext uri="{28A0092B-C50C-407E-A947-70E740481C1C}">
                <a14:useLocalDpi xmlns:a14="http://schemas.microsoft.com/office/drawing/2010/main"/>
              </a:ext>
            </a:extLst>
          </a:blip>
          <a:srcRect/>
          <a:stretch/>
        </p:blipFill>
        <p:spPr>
          <a:xfrm>
            <a:off x="4709585" y="1860760"/>
            <a:ext cx="4124172" cy="3093129"/>
          </a:xfrm>
          <a:prstGeom prst="rect">
            <a:avLst/>
          </a:prstGeom>
          <a:noFill/>
          <a:ln>
            <a:noFill/>
          </a:ln>
        </p:spPr>
      </p:pic>
      <p:sp>
        <p:nvSpPr>
          <p:cNvPr id="149" name="Google Shape;149;p7"/>
          <p:cNvSpPr txBox="1"/>
          <p:nvPr/>
        </p:nvSpPr>
        <p:spPr>
          <a:xfrm>
            <a:off x="4487045" y="5074162"/>
            <a:ext cx="4346712" cy="86177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dirty="0">
                <a:solidFill>
                  <a:schemeClr val="dk1"/>
                </a:solidFill>
                <a:latin typeface="Calibri"/>
                <a:ea typeface="Calibri"/>
                <a:cs typeface="Calibri"/>
                <a:sym typeface="Calibri"/>
              </a:rPr>
              <a:t>E</a:t>
            </a:r>
            <a:r>
              <a:rPr lang="en-US" sz="1800" dirty="0">
                <a:solidFill>
                  <a:schemeClr val="dk1"/>
                </a:solidFill>
                <a:latin typeface="Calibri"/>
                <a:ea typeface="Calibri"/>
                <a:cs typeface="Calibri"/>
                <a:sym typeface="Calibri"/>
              </a:rPr>
              <a:t> – Evaporation; </a:t>
            </a:r>
            <a:r>
              <a:rPr lang="en-US" sz="1800" b="1" dirty="0">
                <a:solidFill>
                  <a:schemeClr val="dk1"/>
                </a:solidFill>
                <a:latin typeface="Calibri"/>
                <a:ea typeface="Calibri"/>
                <a:cs typeface="Calibri"/>
                <a:sym typeface="Calibri"/>
              </a:rPr>
              <a:t>P</a:t>
            </a:r>
            <a:r>
              <a:rPr lang="en-US" sz="1800" dirty="0">
                <a:solidFill>
                  <a:schemeClr val="dk1"/>
                </a:solidFill>
                <a:latin typeface="Calibri"/>
                <a:ea typeface="Calibri"/>
                <a:cs typeface="Calibri"/>
                <a:sym typeface="Calibri"/>
              </a:rPr>
              <a:t> – Precipitation</a:t>
            </a:r>
            <a:endParaRPr dirty="0"/>
          </a:p>
          <a:p>
            <a:pPr marL="0" marR="0" lvl="0" indent="0" algn="ctr" rtl="0">
              <a:spcBef>
                <a:spcPts val="0"/>
              </a:spcBef>
              <a:spcAft>
                <a:spcPts val="0"/>
              </a:spcAft>
              <a:buNone/>
            </a:pPr>
            <a:r>
              <a:rPr lang="en-US" sz="1400" i="1" dirty="0">
                <a:solidFill>
                  <a:schemeClr val="dk1"/>
                </a:solidFill>
                <a:latin typeface="Calibri"/>
                <a:ea typeface="Calibri"/>
                <a:cs typeface="Calibri"/>
                <a:sym typeface="Calibri"/>
              </a:rPr>
              <a:t>Image: University of Maine, Aquarius </a:t>
            </a:r>
            <a:endParaRPr dirty="0"/>
          </a:p>
          <a:p>
            <a:pPr marL="0" marR="0" lvl="0" indent="0" algn="ctr" rtl="0">
              <a:spcBef>
                <a:spcPts val="0"/>
              </a:spcBef>
              <a:spcAft>
                <a:spcPts val="0"/>
              </a:spcAft>
              <a:buNone/>
            </a:pPr>
            <a:endParaRPr sz="1800" dirty="0">
              <a:solidFill>
                <a:schemeClr val="dk1"/>
              </a:solidFill>
              <a:latin typeface="Calibri"/>
              <a:ea typeface="Calibri"/>
              <a:cs typeface="Calibri"/>
              <a:sym typeface="Calibri"/>
            </a:endParaRPr>
          </a:p>
        </p:txBody>
      </p:sp>
      <p:pic>
        <p:nvPicPr>
          <p:cNvPr id="2" name="Picture 4">
            <a:extLst>
              <a:ext uri="{FF2B5EF4-FFF2-40B4-BE49-F238E27FC236}">
                <a16:creationId xmlns:a16="http://schemas.microsoft.com/office/drawing/2014/main" id="{6D542DC7-073C-C7B1-E0CA-E4627D258D3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432" y="-7590"/>
            <a:ext cx="3668231" cy="81261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a:t>
            </a:fld>
            <a:endParaRPr/>
          </a:p>
        </p:txBody>
      </p:sp>
      <p:pic>
        <p:nvPicPr>
          <p:cNvPr id="155" name="Google Shape;155;p8" descr="Banner: The GLOBE Program: A worldwide science and education program. Atmosphere: Barometric Pressur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4931" y="-14990"/>
            <a:ext cx="9248931" cy="813268"/>
          </a:xfrm>
          <a:prstGeom prst="rect">
            <a:avLst/>
          </a:prstGeom>
          <a:noFill/>
          <a:ln>
            <a:noFill/>
          </a:ln>
        </p:spPr>
      </p:pic>
      <p:pic>
        <p:nvPicPr>
          <p:cNvPr id="156" name="Google Shape;156;p8" descr="Menu: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2336" y="798278"/>
            <a:ext cx="1256520" cy="6070460"/>
          </a:xfrm>
          <a:prstGeom prst="rect">
            <a:avLst/>
          </a:prstGeom>
          <a:noFill/>
          <a:ln>
            <a:noFill/>
          </a:ln>
        </p:spPr>
      </p:pic>
      <p:sp>
        <p:nvSpPr>
          <p:cNvPr id="157" name="Google Shape;157;p8"/>
          <p:cNvSpPr txBox="1">
            <a:spLocks noGrp="1"/>
          </p:cNvSpPr>
          <p:nvPr>
            <p:ph type="title" idx="4294967295"/>
          </p:nvPr>
        </p:nvSpPr>
        <p:spPr>
          <a:xfrm>
            <a:off x="1336779" y="649170"/>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Calibri"/>
              <a:buNone/>
            </a:pPr>
            <a:r>
              <a:rPr lang="en-US" sz="3200" b="1">
                <a:latin typeface="Calibri"/>
                <a:ea typeface="Calibri"/>
                <a:cs typeface="Calibri"/>
                <a:sym typeface="Calibri"/>
              </a:rPr>
              <a:t>Protocol at a Glance</a:t>
            </a:r>
            <a:endParaRPr/>
          </a:p>
        </p:txBody>
      </p:sp>
      <p:graphicFrame>
        <p:nvGraphicFramePr>
          <p:cNvPr id="158" name="Google Shape;158;p8" descr="Chart: Instruments you need- either an aneroid barometer or an altimeter; data sheet=integrated 1-day data sheet; when=within one hour of local solar noon; where=classroom wall at eye level; other=log book for data collection, computer with internet connection to enter data"/>
          <p:cNvGraphicFramePr/>
          <p:nvPr/>
        </p:nvGraphicFramePr>
        <p:xfrm>
          <a:off x="1474556" y="1722941"/>
          <a:ext cx="5095550" cy="4721360"/>
        </p:xfrm>
        <a:graphic>
          <a:graphicData uri="http://schemas.openxmlformats.org/drawingml/2006/table">
            <a:tbl>
              <a:tblPr firstRow="1" bandRow="1">
                <a:noFill/>
                <a:tableStyleId>{C3A36966-C62E-4D2B-BFD4-384DAC780ECC}</a:tableStyleId>
              </a:tblPr>
              <a:tblGrid>
                <a:gridCol w="2547775">
                  <a:extLst>
                    <a:ext uri="{9D8B030D-6E8A-4147-A177-3AD203B41FA5}">
                      <a16:colId xmlns:a16="http://schemas.microsoft.com/office/drawing/2014/main" val="20000"/>
                    </a:ext>
                  </a:extLst>
                </a:gridCol>
                <a:gridCol w="2547775">
                  <a:extLst>
                    <a:ext uri="{9D8B030D-6E8A-4147-A177-3AD203B41FA5}">
                      <a16:colId xmlns:a16="http://schemas.microsoft.com/office/drawing/2014/main" val="20001"/>
                    </a:ext>
                  </a:extLst>
                </a:gridCol>
              </a:tblGrid>
              <a:tr h="789400">
                <a:tc>
                  <a:txBody>
                    <a:bodyPr/>
                    <a:lstStyle/>
                    <a:p>
                      <a:pPr marL="0" marR="0" lvl="0" indent="0" algn="l" rtl="0">
                        <a:lnSpc>
                          <a:spcPct val="100000"/>
                        </a:lnSpc>
                        <a:spcBef>
                          <a:spcPts val="0"/>
                        </a:spcBef>
                        <a:spcAft>
                          <a:spcPts val="0"/>
                        </a:spcAft>
                        <a:buClr>
                          <a:schemeClr val="dk1"/>
                        </a:buClr>
                        <a:buSzPts val="1800"/>
                        <a:buFont typeface="Arial"/>
                        <a:buNone/>
                      </a:pPr>
                      <a:r>
                        <a:rPr lang="en-US" sz="1800" b="0" i="1" u="sng" strike="noStrike" cap="none">
                          <a:solidFill>
                            <a:schemeClr val="dk1"/>
                          </a:solidFill>
                          <a:latin typeface="Arial"/>
                          <a:ea typeface="Arial"/>
                          <a:cs typeface="Arial"/>
                          <a:sym typeface="Arial"/>
                          <a:hlinkClick r:id="rId5">
                            <a:extLst>
                              <a:ext uri="{A12FA001-AC4F-418D-AE19-62706E023703}">
                                <ahyp:hlinkClr xmlns:ahyp="http://schemas.microsoft.com/office/drawing/2018/hyperlinkcolor" val="tx"/>
                              </a:ext>
                            </a:extLst>
                          </a:hlinkClick>
                        </a:rPr>
                        <a:t>Instruments</a:t>
                      </a:r>
                      <a:endParaRPr sz="1800" b="0" i="1" u="none" strike="noStrike" cap="none">
                        <a:solidFill>
                          <a:schemeClr val="dk1"/>
                        </a:solidFill>
                        <a:latin typeface="Arial"/>
                        <a:ea typeface="Arial"/>
                        <a:cs typeface="Arial"/>
                        <a:sym typeface="Arial"/>
                      </a:endParaRPr>
                    </a:p>
                    <a:p>
                      <a:pPr marL="0" marR="0" lvl="0" indent="0" algn="l" rtl="0">
                        <a:spcBef>
                          <a:spcPts val="0"/>
                        </a:spcBef>
                        <a:spcAft>
                          <a:spcPts val="0"/>
                        </a:spcAft>
                        <a:buNone/>
                      </a:pPr>
                      <a:endParaRPr sz="1800"/>
                    </a:p>
                  </a:txBody>
                  <a:tcPr marL="91450" marR="91450" marT="45725" marB="45725"/>
                </a:tc>
                <a:tc>
                  <a:txBody>
                    <a:bodyPr/>
                    <a:lstStyle/>
                    <a:p>
                      <a:pPr marL="0" marR="0" lvl="0" indent="0" algn="l" rtl="0">
                        <a:lnSpc>
                          <a:spcPct val="100000"/>
                        </a:lnSpc>
                        <a:spcBef>
                          <a:spcPts val="0"/>
                        </a:spcBef>
                        <a:spcAft>
                          <a:spcPts val="0"/>
                        </a:spcAft>
                        <a:buClr>
                          <a:schemeClr val="dk1"/>
                        </a:buClr>
                        <a:buSzPts val="1800"/>
                        <a:buFont typeface="Calibri"/>
                        <a:buNone/>
                      </a:pPr>
                      <a:r>
                        <a:rPr lang="en-US" sz="1800" b="0">
                          <a:solidFill>
                            <a:schemeClr val="dk1"/>
                          </a:solidFill>
                        </a:rPr>
                        <a:t>Aneroid Barometer or Altimeter </a:t>
                      </a:r>
                      <a:endParaRPr sz="1800" b="0" i="0" u="none" strike="noStrike" cap="none">
                        <a:solidFill>
                          <a:schemeClr val="dk1"/>
                        </a:solidFill>
                        <a:latin typeface="Arial"/>
                        <a:ea typeface="Arial"/>
                        <a:cs typeface="Arial"/>
                        <a:sym typeface="Arial"/>
                      </a:endParaRPr>
                    </a:p>
                  </a:txBody>
                  <a:tcPr marL="91450" marR="91450" marT="45725" marB="45725"/>
                </a:tc>
                <a:extLst>
                  <a:ext uri="{0D108BD9-81ED-4DB2-BD59-A6C34878D82A}">
                    <a16:rowId xmlns:a16="http://schemas.microsoft.com/office/drawing/2014/main" val="10000"/>
                  </a:ext>
                </a:extLst>
              </a:tr>
              <a:tr h="640075">
                <a:tc>
                  <a:txBody>
                    <a:bodyPr/>
                    <a:lstStyle/>
                    <a:p>
                      <a:pPr marL="0" marR="0" lvl="0" indent="0" algn="l" rtl="0">
                        <a:lnSpc>
                          <a:spcPct val="100000"/>
                        </a:lnSpc>
                        <a:spcBef>
                          <a:spcPts val="0"/>
                        </a:spcBef>
                        <a:spcAft>
                          <a:spcPts val="0"/>
                        </a:spcAft>
                        <a:buClr>
                          <a:schemeClr val="dk1"/>
                        </a:buClr>
                        <a:buSzPts val="1800"/>
                        <a:buFont typeface="Arial"/>
                        <a:buNone/>
                      </a:pPr>
                      <a:r>
                        <a:rPr lang="en-US" sz="1800" b="0" i="1" u="none" strike="noStrike" cap="none">
                          <a:solidFill>
                            <a:schemeClr val="dk1"/>
                          </a:solidFill>
                          <a:latin typeface="Arial"/>
                          <a:ea typeface="Arial"/>
                          <a:cs typeface="Arial"/>
                          <a:sym typeface="Arial"/>
                        </a:rPr>
                        <a:t>Data Sheet</a:t>
                      </a:r>
                      <a:endParaRPr/>
                    </a:p>
                    <a:p>
                      <a:pPr marL="0" marR="0" lvl="0" indent="0" algn="l" rtl="0">
                        <a:spcBef>
                          <a:spcPts val="0"/>
                        </a:spcBef>
                        <a:spcAft>
                          <a:spcPts val="0"/>
                        </a:spcAft>
                        <a:buNone/>
                      </a:pPr>
                      <a:endParaRPr sz="1800"/>
                    </a:p>
                  </a:txBody>
                  <a:tcPr marL="91450" marR="91450" marT="45725" marB="45725"/>
                </a:tc>
                <a:tc>
                  <a:txBody>
                    <a:bodyPr/>
                    <a:lstStyle/>
                    <a:p>
                      <a:pPr marL="0" marR="0" lvl="0" indent="0" algn="l" rtl="0">
                        <a:lnSpc>
                          <a:spcPct val="100000"/>
                        </a:lnSpc>
                        <a:spcBef>
                          <a:spcPts val="0"/>
                        </a:spcBef>
                        <a:spcAft>
                          <a:spcPts val="0"/>
                        </a:spcAft>
                        <a:buClr>
                          <a:schemeClr val="dk1"/>
                        </a:buClr>
                        <a:buSzPts val="1800"/>
                        <a:buFont typeface="Arial"/>
                        <a:buNone/>
                      </a:pPr>
                      <a:r>
                        <a:rPr lang="en-US" sz="1800" i="1" u="sng">
                          <a:solidFill>
                            <a:schemeClr val="hlink"/>
                          </a:solidFill>
                          <a:latin typeface="Arial"/>
                          <a:ea typeface="Arial"/>
                          <a:cs typeface="Arial"/>
                          <a:sym typeface="Arial"/>
                          <a:hlinkClick r:id="rId6"/>
                        </a:rPr>
                        <a:t>Integrated 1-day Data Sheet </a:t>
                      </a:r>
                      <a:endParaRPr sz="1800" i="1"/>
                    </a:p>
                  </a:txBody>
                  <a:tcPr marL="91450" marR="91450" marT="45725" marB="45725"/>
                </a:tc>
                <a:extLst>
                  <a:ext uri="{0D108BD9-81ED-4DB2-BD59-A6C34878D82A}">
                    <a16:rowId xmlns:a16="http://schemas.microsoft.com/office/drawing/2014/main" val="10001"/>
                  </a:ext>
                </a:extLst>
              </a:tr>
              <a:tr h="640075">
                <a:tc>
                  <a:txBody>
                    <a:bodyPr/>
                    <a:lstStyle/>
                    <a:p>
                      <a:pPr marL="0" marR="0" lvl="0" indent="0" algn="l" rtl="0">
                        <a:lnSpc>
                          <a:spcPct val="100000"/>
                        </a:lnSpc>
                        <a:spcBef>
                          <a:spcPts val="0"/>
                        </a:spcBef>
                        <a:spcAft>
                          <a:spcPts val="0"/>
                        </a:spcAft>
                        <a:buClr>
                          <a:schemeClr val="dk1"/>
                        </a:buClr>
                        <a:buSzPts val="1800"/>
                        <a:buFont typeface="Arial"/>
                        <a:buNone/>
                      </a:pPr>
                      <a:r>
                        <a:rPr lang="en-US" sz="1800" b="0" i="1" u="none" strike="noStrike" cap="none">
                          <a:solidFill>
                            <a:schemeClr val="dk1"/>
                          </a:solidFill>
                          <a:latin typeface="Arial"/>
                          <a:ea typeface="Arial"/>
                          <a:cs typeface="Arial"/>
                          <a:sym typeface="Arial"/>
                        </a:rPr>
                        <a:t>When</a:t>
                      </a:r>
                      <a:endParaRPr/>
                    </a:p>
                  </a:txBody>
                  <a:tcPr marL="91450" marR="91450" marT="45725" marB="45725"/>
                </a:tc>
                <a:tc>
                  <a:txBody>
                    <a:bodyPr/>
                    <a:lstStyle/>
                    <a:p>
                      <a:pPr marL="0" marR="0" lvl="0" indent="0" algn="l" rtl="0">
                        <a:lnSpc>
                          <a:spcPct val="100000"/>
                        </a:lnSpc>
                        <a:spcBef>
                          <a:spcPts val="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Preferably, within one hour of </a:t>
                      </a:r>
                      <a:r>
                        <a:rPr lang="en-US" sz="1800" b="0" i="1" u="sng" strike="noStrike" cap="none">
                          <a:solidFill>
                            <a:schemeClr val="dk1"/>
                          </a:solidFill>
                          <a:latin typeface="Arial"/>
                          <a:ea typeface="Arial"/>
                          <a:cs typeface="Arial"/>
                          <a:sym typeface="Arial"/>
                          <a:hlinkClick r:id="rId7">
                            <a:extLst>
                              <a:ext uri="{A12FA001-AC4F-418D-AE19-62706E023703}">
                                <ahyp:hlinkClr xmlns:ahyp="http://schemas.microsoft.com/office/drawing/2018/hyperlinkcolor" val="tx"/>
                              </a:ext>
                            </a:extLst>
                          </a:hlinkClick>
                        </a:rPr>
                        <a:t>local solar noon</a:t>
                      </a:r>
                      <a:endParaRPr sz="1800" b="0" i="1" u="none" strike="noStrike" cap="none">
                        <a:solidFill>
                          <a:schemeClr val="dk1"/>
                        </a:solidFill>
                        <a:latin typeface="Arial"/>
                        <a:ea typeface="Arial"/>
                        <a:cs typeface="Arial"/>
                        <a:sym typeface="Arial"/>
                      </a:endParaRPr>
                    </a:p>
                  </a:txBody>
                  <a:tcPr marL="91450" marR="91450" marT="45725" marB="45725"/>
                </a:tc>
                <a:extLst>
                  <a:ext uri="{0D108BD9-81ED-4DB2-BD59-A6C34878D82A}">
                    <a16:rowId xmlns:a16="http://schemas.microsoft.com/office/drawing/2014/main" val="10002"/>
                  </a:ext>
                </a:extLst>
              </a:tr>
              <a:tr h="914400">
                <a:tc>
                  <a:txBody>
                    <a:bodyPr/>
                    <a:lstStyle/>
                    <a:p>
                      <a:pPr marL="0" marR="0" lvl="0" indent="0" algn="l" rtl="0">
                        <a:lnSpc>
                          <a:spcPct val="100000"/>
                        </a:lnSpc>
                        <a:spcBef>
                          <a:spcPts val="0"/>
                        </a:spcBef>
                        <a:spcAft>
                          <a:spcPts val="0"/>
                        </a:spcAft>
                        <a:buClr>
                          <a:schemeClr val="dk1"/>
                        </a:buClr>
                        <a:buSzPts val="1800"/>
                        <a:buFont typeface="Arial"/>
                        <a:buNone/>
                      </a:pPr>
                      <a:r>
                        <a:rPr lang="en-US" sz="1800" b="0" i="1" u="none" strike="noStrike" cap="none">
                          <a:solidFill>
                            <a:schemeClr val="dk1"/>
                          </a:solidFill>
                          <a:latin typeface="Arial"/>
                          <a:ea typeface="Arial"/>
                          <a:cs typeface="Arial"/>
                          <a:sym typeface="Arial"/>
                        </a:rPr>
                        <a:t>Where</a:t>
                      </a:r>
                      <a:endParaRPr/>
                    </a:p>
                  </a:txBody>
                  <a:tcPr marL="91450" marR="91450" marT="45725" marB="45725"/>
                </a:tc>
                <a:tc>
                  <a:txBody>
                    <a:bodyPr/>
                    <a:lstStyle/>
                    <a:p>
                      <a:pPr marL="0" marR="0" lvl="0" indent="0" algn="l" rtl="0">
                        <a:lnSpc>
                          <a:spcPct val="100000"/>
                        </a:lnSpc>
                        <a:spcBef>
                          <a:spcPts val="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Classroom Wall at eye level</a:t>
                      </a:r>
                      <a:endParaRPr sz="1800" b="0" i="1" u="none" strike="noStrike" cap="none">
                        <a:solidFill>
                          <a:schemeClr val="dk1"/>
                        </a:solidFill>
                        <a:latin typeface="Arial"/>
                        <a:ea typeface="Arial"/>
                        <a:cs typeface="Arial"/>
                        <a:sym typeface="Arial"/>
                      </a:endParaRPr>
                    </a:p>
                    <a:p>
                      <a:pPr marL="0" marR="0" lvl="0" indent="0" algn="l" rtl="0">
                        <a:spcBef>
                          <a:spcPts val="0"/>
                        </a:spcBef>
                        <a:spcAft>
                          <a:spcPts val="0"/>
                        </a:spcAft>
                        <a:buNone/>
                      </a:pPr>
                      <a:endParaRPr sz="1800"/>
                    </a:p>
                  </a:txBody>
                  <a:tcPr marL="91450" marR="91450" marT="45725" marB="45725"/>
                </a:tc>
                <a:extLst>
                  <a:ext uri="{0D108BD9-81ED-4DB2-BD59-A6C34878D82A}">
                    <a16:rowId xmlns:a16="http://schemas.microsoft.com/office/drawing/2014/main" val="10003"/>
                  </a:ext>
                </a:extLst>
              </a:tr>
              <a:tr h="1463050">
                <a:tc>
                  <a:txBody>
                    <a:bodyPr/>
                    <a:lstStyle/>
                    <a:p>
                      <a:pPr marL="0" marR="0" lvl="0" indent="0" algn="l" rtl="0">
                        <a:lnSpc>
                          <a:spcPct val="100000"/>
                        </a:lnSpc>
                        <a:spcBef>
                          <a:spcPts val="0"/>
                        </a:spcBef>
                        <a:spcAft>
                          <a:spcPts val="0"/>
                        </a:spcAft>
                        <a:buClr>
                          <a:schemeClr val="dk1"/>
                        </a:buClr>
                        <a:buSzPts val="1800"/>
                        <a:buFont typeface="Arial"/>
                        <a:buNone/>
                      </a:pPr>
                      <a:r>
                        <a:rPr lang="en-US" sz="1800" b="0" i="1" u="none" strike="noStrike" cap="none">
                          <a:solidFill>
                            <a:schemeClr val="dk1"/>
                          </a:solidFill>
                          <a:latin typeface="Arial"/>
                          <a:ea typeface="Arial"/>
                          <a:cs typeface="Arial"/>
                          <a:sym typeface="Arial"/>
                        </a:rPr>
                        <a:t>Other</a:t>
                      </a:r>
                      <a:endParaRPr/>
                    </a:p>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r>
                        <a:rPr lang="en-US" sz="1800" i="0">
                          <a:latin typeface="Arial"/>
                          <a:ea typeface="Arial"/>
                          <a:cs typeface="Arial"/>
                          <a:sym typeface="Arial"/>
                        </a:rPr>
                        <a:t>Log book for data collection; Computer with internet connection to enter data</a:t>
                      </a:r>
                      <a:endParaRPr sz="1800" i="0">
                        <a:latin typeface="Arial"/>
                        <a:ea typeface="Arial"/>
                        <a:cs typeface="Arial"/>
                        <a:sym typeface="Arial"/>
                      </a:endParaRPr>
                    </a:p>
                  </a:txBody>
                  <a:tcPr marL="91450" marR="91450" marT="45725" marB="45725"/>
                </a:tc>
                <a:extLst>
                  <a:ext uri="{0D108BD9-81ED-4DB2-BD59-A6C34878D82A}">
                    <a16:rowId xmlns:a16="http://schemas.microsoft.com/office/drawing/2014/main" val="10004"/>
                  </a:ext>
                </a:extLst>
              </a:tr>
            </a:tbl>
          </a:graphicData>
        </a:graphic>
      </p:graphicFrame>
      <p:pic>
        <p:nvPicPr>
          <p:cNvPr id="159" name="Google Shape;159;p8" descr="Photograph of an aneroid barometer and an altimeter. Use an altimeter when in elevations greater than 500 m. "/>
          <p:cNvPicPr preferRelativeResize="0">
            <a:picLocks noGrp="1"/>
          </p:cNvPicPr>
          <p:nvPr>
            <p:ph type="body" idx="4294967295"/>
          </p:nvPr>
        </p:nvPicPr>
        <p:blipFill rotWithShape="1">
          <a:blip r:embed="rId8">
            <a:alphaModFix/>
          </a:blip>
          <a:srcRect/>
          <a:stretch/>
        </p:blipFill>
        <p:spPr>
          <a:xfrm>
            <a:off x="7084696" y="1974733"/>
            <a:ext cx="1449490" cy="4149909"/>
          </a:xfrm>
          <a:prstGeom prst="rect">
            <a:avLst/>
          </a:prstGeom>
          <a:noFill/>
          <a:ln>
            <a:noFill/>
          </a:ln>
        </p:spPr>
      </p:pic>
      <p:pic>
        <p:nvPicPr>
          <p:cNvPr id="2" name="Picture 4">
            <a:extLst>
              <a:ext uri="{FF2B5EF4-FFF2-40B4-BE49-F238E27FC236}">
                <a16:creationId xmlns:a16="http://schemas.microsoft.com/office/drawing/2014/main" id="{3877E063-C7EB-2F5C-B109-538BA0554E9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432" y="-7590"/>
            <a:ext cx="3668231" cy="81261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a:t>
            </a:fld>
            <a:endParaRPr/>
          </a:p>
        </p:txBody>
      </p:sp>
      <p:pic>
        <p:nvPicPr>
          <p:cNvPr id="165" name="Google Shape;165;p9" descr="Banner: The GLOBE Program: A worldwide science and education program. Atmosphere: Barometric Pressur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4931" y="-14990"/>
            <a:ext cx="9248931" cy="813268"/>
          </a:xfrm>
          <a:prstGeom prst="rect">
            <a:avLst/>
          </a:prstGeom>
          <a:noFill/>
          <a:ln>
            <a:noFill/>
          </a:ln>
        </p:spPr>
      </p:pic>
      <p:pic>
        <p:nvPicPr>
          <p:cNvPr id="166" name="Google Shape;166;p9" descr="Menu: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2336" y="798278"/>
            <a:ext cx="1256520" cy="6070460"/>
          </a:xfrm>
          <a:prstGeom prst="rect">
            <a:avLst/>
          </a:prstGeom>
          <a:noFill/>
          <a:ln>
            <a:noFill/>
          </a:ln>
        </p:spPr>
      </p:pic>
      <p:sp>
        <p:nvSpPr>
          <p:cNvPr id="167" name="Google Shape;167;p9"/>
          <p:cNvSpPr txBox="1">
            <a:spLocks noGrp="1"/>
          </p:cNvSpPr>
          <p:nvPr>
            <p:ph type="title" idx="4294967295"/>
          </p:nvPr>
        </p:nvSpPr>
        <p:spPr>
          <a:xfrm>
            <a:off x="1336779" y="649170"/>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800"/>
              <a:buFont typeface="Calibri"/>
              <a:buNone/>
            </a:pPr>
            <a:r>
              <a:rPr lang="en-US" sz="2800" b="1">
                <a:latin typeface="Calibri"/>
                <a:ea typeface="Calibri"/>
                <a:cs typeface="Calibri"/>
                <a:sym typeface="Calibri"/>
              </a:rPr>
              <a:t>Calibrating your Instrument: Aneroid Barometer</a:t>
            </a:r>
            <a:endParaRPr/>
          </a:p>
        </p:txBody>
      </p:sp>
      <p:sp>
        <p:nvSpPr>
          <p:cNvPr id="168" name="Google Shape;168;p9"/>
          <p:cNvSpPr txBox="1">
            <a:spLocks noGrp="1"/>
          </p:cNvSpPr>
          <p:nvPr>
            <p:ph type="body" idx="4294967295"/>
          </p:nvPr>
        </p:nvSpPr>
        <p:spPr>
          <a:xfrm>
            <a:off x="1494063" y="1657839"/>
            <a:ext cx="7209065" cy="4481704"/>
          </a:xfrm>
          <a:prstGeom prst="rect">
            <a:avLst/>
          </a:prstGeom>
          <a:noFill/>
          <a:ln>
            <a:noFill/>
          </a:ln>
        </p:spPr>
        <p:txBody>
          <a:bodyPr spcFirstLastPara="1" wrap="square" lIns="91425" tIns="45700" rIns="91425" bIns="45700" anchor="t" anchorCtr="0">
            <a:normAutofit fontScale="62500" lnSpcReduction="20000"/>
          </a:bodyPr>
          <a:lstStyle/>
          <a:p>
            <a:pPr marL="0" lvl="0" indent="0" algn="l" rtl="0">
              <a:lnSpc>
                <a:spcPct val="120000"/>
              </a:lnSpc>
              <a:spcBef>
                <a:spcPts val="0"/>
              </a:spcBef>
              <a:spcAft>
                <a:spcPts val="0"/>
              </a:spcAft>
              <a:buClr>
                <a:schemeClr val="dk1"/>
              </a:buClr>
              <a:buSzPct val="100000"/>
              <a:buNone/>
            </a:pPr>
            <a:r>
              <a:rPr lang="en-US" sz="2500" i="1" u="sng">
                <a:solidFill>
                  <a:schemeClr val="hlink"/>
                </a:solidFill>
                <a:latin typeface="Arial"/>
                <a:ea typeface="Arial"/>
                <a:cs typeface="Arial"/>
                <a:sym typeface="Arial"/>
                <a:hlinkClick r:id="rId5"/>
              </a:rPr>
              <a:t>Calibration of Aneroid Barometer</a:t>
            </a:r>
            <a:endParaRPr sz="2500" i="1">
              <a:latin typeface="Arial"/>
              <a:ea typeface="Arial"/>
              <a:cs typeface="Arial"/>
              <a:sym typeface="Arial"/>
            </a:endParaRPr>
          </a:p>
          <a:p>
            <a:pPr marL="393700" lvl="0" indent="-393731" algn="l" rtl="0">
              <a:lnSpc>
                <a:spcPct val="120000"/>
              </a:lnSpc>
              <a:spcBef>
                <a:spcPts val="0"/>
              </a:spcBef>
              <a:spcAft>
                <a:spcPts val="0"/>
              </a:spcAft>
              <a:buClr>
                <a:schemeClr val="dk1"/>
              </a:buClr>
              <a:buSzPct val="100000"/>
              <a:buFont typeface="Calibri"/>
              <a:buAutoNum type="arabicParenR"/>
            </a:pPr>
            <a:r>
              <a:rPr lang="en-US" sz="2500">
                <a:latin typeface="Arial"/>
                <a:ea typeface="Arial"/>
                <a:cs typeface="Arial"/>
                <a:sym typeface="Arial"/>
              </a:rPr>
              <a:t>Inspect your barometer; it will most likely have two different scales, one in millibars (or hectopascals) and one in millimeters (or centimeters) of mercury. All of your measurements for GLOBE should be taken in millibars or hectopascals (remember, these are equivalent). </a:t>
            </a:r>
            <a:endParaRPr/>
          </a:p>
          <a:p>
            <a:pPr marL="393700" lvl="0" indent="-393731" algn="l" rtl="0">
              <a:lnSpc>
                <a:spcPct val="120000"/>
              </a:lnSpc>
              <a:spcBef>
                <a:spcPts val="0"/>
              </a:spcBef>
              <a:spcAft>
                <a:spcPts val="0"/>
              </a:spcAft>
              <a:buClr>
                <a:schemeClr val="dk1"/>
              </a:buClr>
              <a:buSzPct val="100000"/>
              <a:buFont typeface="Calibri"/>
              <a:buAutoNum type="arabicParenR"/>
            </a:pPr>
            <a:r>
              <a:rPr lang="en-US" sz="2500">
                <a:latin typeface="Arial"/>
                <a:ea typeface="Arial"/>
                <a:cs typeface="Arial"/>
                <a:sym typeface="Arial"/>
              </a:rPr>
              <a:t>Find a local reliable weather information source, which provides measurements of pressure. Compare to see if the readings are the same. Once you have obtained an accurate sea level pressure reading in millibars or hectopascals, reset your barometer to this pressure reading using a small set screw on the back of the barometer (this should only be done by the teacher!). </a:t>
            </a:r>
            <a:endParaRPr/>
          </a:p>
          <a:p>
            <a:pPr marL="393700" lvl="0" indent="-393731" algn="l" rtl="0">
              <a:lnSpc>
                <a:spcPct val="120000"/>
              </a:lnSpc>
              <a:spcBef>
                <a:spcPts val="0"/>
              </a:spcBef>
              <a:spcAft>
                <a:spcPts val="0"/>
              </a:spcAft>
              <a:buClr>
                <a:schemeClr val="dk1"/>
              </a:buClr>
              <a:buSzPct val="100000"/>
              <a:buFont typeface="Calibri"/>
              <a:buAutoNum type="arabicParenR"/>
            </a:pPr>
            <a:r>
              <a:rPr lang="en-US" sz="2500">
                <a:latin typeface="Arial"/>
                <a:ea typeface="Arial"/>
                <a:cs typeface="Arial"/>
                <a:sym typeface="Arial"/>
              </a:rPr>
              <a:t>There is a needle that can be set to the current reading each day – you should do this each day after you take your pressure reading.</a:t>
            </a:r>
            <a:endParaRPr/>
          </a:p>
          <a:p>
            <a:pPr marL="393700" lvl="0" indent="-393731" algn="l" rtl="0">
              <a:lnSpc>
                <a:spcPct val="120000"/>
              </a:lnSpc>
              <a:spcBef>
                <a:spcPts val="0"/>
              </a:spcBef>
              <a:spcAft>
                <a:spcPts val="0"/>
              </a:spcAft>
              <a:buClr>
                <a:schemeClr val="dk1"/>
              </a:buClr>
              <a:buSzPct val="100000"/>
              <a:buFont typeface="Calibri"/>
              <a:buAutoNum type="arabicParenR"/>
            </a:pPr>
            <a:r>
              <a:rPr lang="en-US" sz="2500">
                <a:latin typeface="Arial"/>
                <a:ea typeface="Arial"/>
                <a:cs typeface="Arial"/>
                <a:sym typeface="Arial"/>
              </a:rPr>
              <a:t>When you take tomorrow’s reading, your barometer’s set needle will read yesterday’s value, and you can instantly compare to see whether pressure is higher or lower now than the day before! </a:t>
            </a:r>
            <a:endParaRPr/>
          </a:p>
          <a:p>
            <a:pPr marL="393700" lvl="0" indent="-393731" algn="l" rtl="0">
              <a:lnSpc>
                <a:spcPct val="120000"/>
              </a:lnSpc>
              <a:spcBef>
                <a:spcPts val="0"/>
              </a:spcBef>
              <a:spcAft>
                <a:spcPts val="0"/>
              </a:spcAft>
              <a:buClr>
                <a:schemeClr val="dk1"/>
              </a:buClr>
              <a:buSzPct val="100000"/>
              <a:buFont typeface="Calibri"/>
              <a:buAutoNum type="arabicParenR"/>
            </a:pPr>
            <a:r>
              <a:rPr lang="en-US" sz="2500">
                <a:latin typeface="Arial"/>
                <a:ea typeface="Arial"/>
                <a:cs typeface="Arial"/>
                <a:sym typeface="Arial"/>
              </a:rPr>
              <a:t>Calibrate every 6 months.</a:t>
            </a:r>
            <a:endParaRPr/>
          </a:p>
          <a:p>
            <a:pPr marL="228600" lvl="0" indent="-117475" algn="l" rtl="0">
              <a:lnSpc>
                <a:spcPct val="90000"/>
              </a:lnSpc>
              <a:spcBef>
                <a:spcPts val="1000"/>
              </a:spcBef>
              <a:spcAft>
                <a:spcPts val="0"/>
              </a:spcAft>
              <a:buClr>
                <a:schemeClr val="dk1"/>
              </a:buClr>
              <a:buSzPct val="100000"/>
              <a:buNone/>
            </a:pPr>
            <a:endParaRPr/>
          </a:p>
        </p:txBody>
      </p:sp>
      <p:pic>
        <p:nvPicPr>
          <p:cNvPr id="2" name="Picture 4">
            <a:extLst>
              <a:ext uri="{FF2B5EF4-FFF2-40B4-BE49-F238E27FC236}">
                <a16:creationId xmlns:a16="http://schemas.microsoft.com/office/drawing/2014/main" id="{62E38EB0-DBAD-6972-EF1F-56D06E567E9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432" y="-7590"/>
            <a:ext cx="3668231" cy="81261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TotalTime>
  <Words>2077</Words>
  <Application>Microsoft Macintosh PowerPoint</Application>
  <PresentationFormat>On-screen Show (4:3)</PresentationFormat>
  <Paragraphs>187</Paragraphs>
  <Slides>26</Slides>
  <Notes>26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26</vt:i4>
      </vt:variant>
    </vt:vector>
  </HeadingPairs>
  <TitlesOfParts>
    <vt:vector size="29" baseType="lpstr">
      <vt:lpstr>Arial</vt:lpstr>
      <vt:lpstr>Calibri</vt:lpstr>
      <vt:lpstr>Office Theme</vt:lpstr>
      <vt:lpstr>Protocol Training Slides for:  Barometric Pressure</vt:lpstr>
      <vt:lpstr>The Atmosphere</vt:lpstr>
      <vt:lpstr>This Module</vt:lpstr>
      <vt:lpstr>Barometric Pressure</vt:lpstr>
      <vt:lpstr>Recording barometric pressure is important for many reasons:</vt:lpstr>
      <vt:lpstr>Your observations are valuable contributions to the scientific community and may be used by educators, students, researchers, and the general public to increase environmental awareness and STEM literacy, as well as advance Earth system science. Specifically, they can help the scientific community </vt:lpstr>
      <vt:lpstr>How Precipitation and Evaporation Relate to Barometric Pressure</vt:lpstr>
      <vt:lpstr>Protocol at a Glance</vt:lpstr>
      <vt:lpstr>Calibrating your Instrument: Aneroid Barometer</vt:lpstr>
      <vt:lpstr>Calibrating your Instrument: Altimeter</vt:lpstr>
      <vt:lpstr>Collecting Data-1</vt:lpstr>
      <vt:lpstr>Collecting Data-2</vt:lpstr>
      <vt:lpstr>Data Sheet</vt:lpstr>
      <vt:lpstr>Entering Barometric Pressure in the GLOBE Observer Data Entry System</vt:lpstr>
      <vt:lpstr>PowerPoint Presentation</vt:lpstr>
      <vt:lpstr>PowerPoint Presentation</vt:lpstr>
      <vt:lpstr>PowerPoint Presentation</vt:lpstr>
      <vt:lpstr>PowerPoint Presentation</vt:lpstr>
      <vt:lpstr>PowerPoint Presentation</vt:lpstr>
      <vt:lpstr>PowerPoint Presentation</vt:lpstr>
      <vt:lpstr>Questions for YOU to Investigate </vt:lpstr>
      <vt:lpstr>What have YOU learned?</vt:lpstr>
      <vt:lpstr>FAQs 1</vt:lpstr>
      <vt:lpstr>FAQs 2</vt:lpstr>
      <vt:lpstr>Further Resources</vt:lpstr>
      <vt:lpstr>We want your feedback!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rusty low</dc:creator>
  <cp:lastModifiedBy>Christina Buffington</cp:lastModifiedBy>
  <cp:revision>21</cp:revision>
  <dcterms:created xsi:type="dcterms:W3CDTF">2016-06-03T03:14:57Z</dcterms:created>
  <dcterms:modified xsi:type="dcterms:W3CDTF">2025-11-16T00:39:28Z</dcterms:modified>
</cp:coreProperties>
</file>