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autoCompressPictures="0">
  <p:sldMasterIdLst>
    <p:sldMasterId id="2147483648" r:id="rId1"/>
  </p:sldMasterIdLst>
  <p:notesMasterIdLst>
    <p:notesMasterId r:id="rId7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324" r:id="rId44"/>
    <p:sldId id="329" r:id="rId45"/>
    <p:sldId id="333" r:id="rId46"/>
    <p:sldId id="332" r:id="rId47"/>
    <p:sldId id="331" r:id="rId48"/>
    <p:sldId id="330" r:id="rId49"/>
    <p:sldId id="334" r:id="rId50"/>
    <p:sldId id="335" r:id="rId51"/>
    <p:sldId id="336" r:id="rId52"/>
    <p:sldId id="337" r:id="rId53"/>
    <p:sldId id="338" r:id="rId54"/>
    <p:sldId id="339" r:id="rId55"/>
    <p:sldId id="340" r:id="rId56"/>
    <p:sldId id="341" r:id="rId57"/>
    <p:sldId id="342" r:id="rId58"/>
    <p:sldId id="343" r:id="rId59"/>
    <p:sldId id="344" r:id="rId60"/>
    <p:sldId id="345" r:id="rId61"/>
    <p:sldId id="307" r:id="rId62"/>
    <p:sldId id="308" r:id="rId63"/>
    <p:sldId id="309" r:id="rId64"/>
    <p:sldId id="310" r:id="rId65"/>
    <p:sldId id="311" r:id="rId66"/>
    <p:sldId id="312" r:id="rId67"/>
    <p:sldId id="313" r:id="rId68"/>
    <p:sldId id="314" r:id="rId69"/>
    <p:sldId id="315" r:id="rId70"/>
    <p:sldId id="316" r:id="rId71"/>
    <p:sldId id="317" r:id="rId72"/>
    <p:sldId id="318" r:id="rId73"/>
    <p:sldId id="319" r:id="rId74"/>
    <p:sldId id="320" r:id="rId75"/>
    <p:sldId id="321" r:id="rId76"/>
    <p:sldId id="322" r:id="rId77"/>
    <p:sldId id="323" r:id="rId7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2" roundtripDataSignature="AMtx7mh7KpGWrpQZrmlmuUSbtwELBowNo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rile Colon Robles" initials="" lastIdx="39" clrIdx="0"/>
  <p:cmAuthor id="1" name="Christina Buffington" initials="CB" lastIdx="1" clrIdx="1">
    <p:extLst>
      <p:ext uri="{19B8F6BF-5375-455C-9EA6-DF929625EA0E}">
        <p15:presenceInfo xmlns:p15="http://schemas.microsoft.com/office/powerpoint/2012/main" userId="S::cbuffington@alaska.edu::8fc14ef6-c6e0-4eda-afec-2766adb0b8ed" providerId="AD"/>
      </p:ext>
    </p:extLst>
  </p:cmAuthor>
  <p:cmAuthor id="2" name="Colon Robles, Marile (LARC-E304)[RSES]" initials="MC" lastIdx="3" clrIdx="2">
    <p:extLst>
      <p:ext uri="{19B8F6BF-5375-455C-9EA6-DF929625EA0E}">
        <p15:presenceInfo xmlns:p15="http://schemas.microsoft.com/office/powerpoint/2012/main" userId="S::mcolonro@ndc.nasa.gov::aedea044-fa6f-4def-b11c-5293eedc06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BB78E34-DB48-4F25-9A78-1DDE9CFB8E89}">
  <a:tblStyle styleId="{BBB78E34-DB48-4F25-9A78-1DDE9CFB8E89}"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E6E6E6"/>
          </a:solidFill>
        </a:fill>
      </a:tcStyle>
    </a:wholeTbl>
    <a:band1H>
      <a:tcTxStyle/>
      <a:tcStyle>
        <a:tcBdr/>
        <a:fill>
          <a:solidFill>
            <a:srgbClr val="CACACA"/>
          </a:solidFill>
        </a:fill>
      </a:tcStyle>
    </a:band1H>
    <a:band2H>
      <a:tcTxStyle/>
      <a:tcStyle>
        <a:tcBdr/>
      </a:tcStyle>
    </a:band2H>
    <a:band1V>
      <a:tcTxStyle/>
      <a:tcStyle>
        <a:tcBdr/>
        <a:fill>
          <a:solidFill>
            <a:srgbClr val="CACACA"/>
          </a:solidFill>
        </a:fill>
      </a:tcStyle>
    </a:band1V>
    <a:band2V>
      <a:tcTxStyle/>
      <a:tcStyle>
        <a:tcBdr/>
      </a:tcStyle>
    </a:band2V>
    <a:lastCol>
      <a:tcTxStyle b="on" i="off"/>
      <a:tcStyle>
        <a:tcBdr/>
      </a:tcStyle>
    </a:lastCol>
    <a:firstCol>
      <a:tcTxStyle b="on" i="off"/>
      <a:tcStyle>
        <a:tcBdr/>
      </a:tcStyle>
    </a:firstCol>
    <a:lastRow>
      <a:tcTxStyle b="on" i="off"/>
      <a:tcStyle>
        <a:tcBdr>
          <a:top>
            <a:ln w="25400" cap="flat" cmpd="sng">
              <a:solidFill>
                <a:schemeClr val="dk1"/>
              </a:solidFill>
              <a:prstDash val="solid"/>
              <a:round/>
              <a:headEnd type="none" w="sm" len="sm"/>
              <a:tailEnd type="none" w="sm" len="sm"/>
            </a:ln>
          </a:top>
        </a:tcBdr>
        <a:fill>
          <a:solidFill>
            <a:srgbClr val="E6E6E6"/>
          </a:solidFill>
        </a:fill>
      </a:tcStyle>
    </a:lastRow>
    <a:seCell>
      <a:tcTxStyle/>
      <a:tcStyle>
        <a:tcBdr/>
      </a:tcStyle>
    </a:seCell>
    <a:swCell>
      <a:tcTxStyle/>
      <a:tcStyle>
        <a:tcBdr/>
      </a:tcStyle>
    </a:swCell>
    <a:firstRow>
      <a:tcTxStyle b="on" i="off"/>
      <a:tcStyle>
        <a:tcBdr/>
        <a:fill>
          <a:solidFill>
            <a:srgbClr val="E6E6E6"/>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726"/>
  </p:normalViewPr>
  <p:slideViewPr>
    <p:cSldViewPr snapToGrid="0">
      <p:cViewPr varScale="1">
        <p:scale>
          <a:sx n="92" d="100"/>
          <a:sy n="92" d="100"/>
        </p:scale>
        <p:origin x="1043"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7" name="Google Shape;8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0</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5" name="Google Shape;125;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f870958373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g2f870958373_0_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6" name="Google Shape;166;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f870958373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g2f870958373_0_4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f870958373_0_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g2f870958373_0_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4" name="Google Shape;23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5" name="Google Shape;23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f870958373_0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2f87095837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2f87095837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1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2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9" name="Google Shape;35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2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0" name="Google Shape;370;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2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p2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p2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 name="Google Shape;402;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4" name="Google Shape;414;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0" name="Google Shape;430;p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1" name="Google Shape;451;p2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p3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8" name="Google Shape;488;p3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3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4" name="Google Shape;504;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9" name="Google Shape;519;p3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5" name="Google Shape;535;p3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2" name="Google Shape;552;p3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5"/>
        <p:cNvGrpSpPr/>
        <p:nvPr/>
      </p:nvGrpSpPr>
      <p:grpSpPr>
        <a:xfrm>
          <a:off x="0" y="0"/>
          <a:ext cx="0" cy="0"/>
          <a:chOff x="0" y="0"/>
          <a:chExt cx="0" cy="0"/>
        </a:xfrm>
      </p:grpSpPr>
      <p:sp>
        <p:nvSpPr>
          <p:cNvPr id="566" name="Google Shape;566;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7" name="Google Shape;567;p3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3" name="Google Shape;583;p3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3" name="Google Shape;593;p3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3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84819936-C87D-9E66-A60E-0F0374BD618F}"/>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9DA5244C-86C7-12C1-EABF-B23D3F9EA2BB}"/>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B43AA3DF-77D1-131D-6887-EADD15113CA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A2415482-8BBC-84EB-D568-3CFC1A6BAF1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4035375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24ED5316-3284-0CBF-676A-236D01E71DBF}"/>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7AED788D-1CD8-7938-919B-2EB00BBDACE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9F859B54-D804-6AF5-5240-89BCCF472F6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EB4066E4-A274-8B7E-3616-A37DAD7A805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43</a:t>
            </a:fld>
            <a:endParaRPr/>
          </a:p>
        </p:txBody>
      </p:sp>
    </p:spTree>
    <p:extLst>
      <p:ext uri="{BB962C8B-B14F-4D97-AF65-F5344CB8AC3E}">
        <p14:creationId xmlns:p14="http://schemas.microsoft.com/office/powerpoint/2010/main" val="11681980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D328416B-6755-4E13-18FC-B4534CF02C68}"/>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97128AEB-769A-C4B9-4DDB-E027304B1BF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FFE46E15-4813-B964-C630-85E457F50BC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34FE3D0D-4198-3ED7-47FF-D4B3A0B77E9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44</a:t>
            </a:fld>
            <a:endParaRPr/>
          </a:p>
        </p:txBody>
      </p:sp>
    </p:spTree>
    <p:extLst>
      <p:ext uri="{BB962C8B-B14F-4D97-AF65-F5344CB8AC3E}">
        <p14:creationId xmlns:p14="http://schemas.microsoft.com/office/powerpoint/2010/main" val="1818438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53F21FD9-8D53-9E24-A64F-2F2BCED42171}"/>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B8122B14-0406-C9FF-70C8-0D2F38C7724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6D444157-4B53-02FB-41ED-13A63E55E1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95235CD2-C077-B0B5-1379-28B5CF8AEE8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45</a:t>
            </a:fld>
            <a:endParaRPr/>
          </a:p>
        </p:txBody>
      </p:sp>
    </p:spTree>
    <p:extLst>
      <p:ext uri="{BB962C8B-B14F-4D97-AF65-F5344CB8AC3E}">
        <p14:creationId xmlns:p14="http://schemas.microsoft.com/office/powerpoint/2010/main" val="259331552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EEB13043-17C2-438B-714F-E0BAB87C0BA8}"/>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0D10D6C8-E211-7065-3DBE-BDF9DD64425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27C2FE12-AF65-396A-BDB4-277F558F96D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D72FACBD-5CEC-689B-506C-167E579A78D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15148004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06B15C5F-AE30-BA0C-9D28-5554243BA3F6}"/>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E74AD0B8-4F5F-2F1C-13B8-E56262996A7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61DAAC09-4A30-BC3E-B3C6-6C52DFF0A95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E54F11BB-76D6-3827-647A-1B579B960BE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30723714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4D82391E-D23E-C6E5-BE5B-231AE0E243C7}"/>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9AEE51E2-A937-8074-BA7B-96FC8B8C525E}"/>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768043B4-9F48-4BD7-981B-0C93BABCA68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99FB9BEB-ECB9-F345-3693-3FB8B695B5D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40477240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2700DA86-A040-FC59-48CA-0A58A80C2D2B}"/>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5F4486CA-C62E-D5A4-B27D-1B52604ADF22}"/>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3BF0268A-A191-30CE-D380-5D3BE779E969}"/>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9ECBDA89-D0FD-62DF-09DC-78609C83B136}"/>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extLst>
      <p:ext uri="{BB962C8B-B14F-4D97-AF65-F5344CB8AC3E}">
        <p14:creationId xmlns:p14="http://schemas.microsoft.com/office/powerpoint/2010/main" val="39364005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82975305-C770-5391-900F-C54E80D7C3F7}"/>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3E38247B-5456-C379-EB8F-7540E3BC963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03C4BFAE-10A5-719F-B38F-BFEC2C30A6F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974DF0FE-89DD-CB1C-40E1-202599DA573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3247235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DFAFB07A-6C7E-1592-FC22-687C75BE25F9}"/>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301A7073-9D35-9717-9340-DE3D7D488B0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A1F5D3D8-446D-049B-67F7-D11B0AB52A0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8B662A46-60E9-B6A7-E305-95FE9B55AB7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27936347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441F8D74-F153-36CB-EB5B-6DD1712C9566}"/>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21F71F04-FB2B-3E67-A8C7-248B1D187485}"/>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839195E5-9035-7EEA-BE1D-F578E5B6EB5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EBBBC8BE-54CF-3B1E-8B5E-E5F64BD7C84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extLst>
      <p:ext uri="{BB962C8B-B14F-4D97-AF65-F5344CB8AC3E}">
        <p14:creationId xmlns:p14="http://schemas.microsoft.com/office/powerpoint/2010/main" val="11793732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3454F322-9D83-6A1A-B586-6DF65ABE9C33}"/>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5D3975C4-77A6-7264-7520-301F776E327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1326CD0C-7BD0-4EFA-BBC2-E65F9F95A8B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CC2B1422-30FC-D8FC-56DB-A9A63667B62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extLst>
      <p:ext uri="{BB962C8B-B14F-4D97-AF65-F5344CB8AC3E}">
        <p14:creationId xmlns:p14="http://schemas.microsoft.com/office/powerpoint/2010/main" val="234079787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EC5B7C81-FAF0-56DF-AD49-1452A1B0B4F5}"/>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41CC1F99-61A4-F11E-E628-4B43442CB169}"/>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8B78AFC4-8DE4-2698-8206-1B7194176EB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47519E46-01E3-160F-50E4-3AE2F179A355}"/>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7613230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B24337AB-7CD0-36CC-633C-A8BE8D4865FF}"/>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2C6F8B88-0A4F-84B2-2DCA-9B43A28CB0F0}"/>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F70A3151-EED2-1230-08C6-11204C2625D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ACC62D65-77C1-0D2D-4B91-554ECEF976A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172955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A6C70A3F-0F74-6B4A-3B34-7753C5A819C7}"/>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71E74DA3-1114-1F82-C3FA-80D08E7EFA36}"/>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A75031A9-AAA4-86E4-4BBA-AE32BAF35243}"/>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5E9E268C-D1EA-D498-E3E0-5741D3C7AA0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22975443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2F63DBB3-753E-B4C4-D2AB-32934E115E53}"/>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264C8736-F790-3C01-542A-862BCDD4FD0D}"/>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214E73DD-B169-02AB-4B84-3D757F893EE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DC5615F9-3DB6-D88E-6B60-812CCDDA0E5F}"/>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235430493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B85D04A4-C1BF-C3E7-3A0D-5660A03837CF}"/>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9E2E102A-B714-F81A-6B49-CD6966225D53}"/>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ADE7C7AA-5A68-8064-75AD-CB3BD6966C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1367F193-B6B8-412E-4D42-36921B6BF71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348737515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a:extLst>
            <a:ext uri="{FF2B5EF4-FFF2-40B4-BE49-F238E27FC236}">
              <a16:creationId xmlns:a16="http://schemas.microsoft.com/office/drawing/2014/main" id="{7C217BE7-D767-4359-4525-A9A8D85AB9F7}"/>
            </a:ext>
          </a:extLst>
        </p:cNvPr>
        <p:cNvGrpSpPr/>
        <p:nvPr/>
      </p:nvGrpSpPr>
      <p:grpSpPr>
        <a:xfrm>
          <a:off x="0" y="0"/>
          <a:ext cx="0" cy="0"/>
          <a:chOff x="0" y="0"/>
          <a:chExt cx="0" cy="0"/>
        </a:xfrm>
      </p:grpSpPr>
      <p:sp>
        <p:nvSpPr>
          <p:cNvPr id="602" name="Google Shape;602;p39:notes">
            <a:extLst>
              <a:ext uri="{FF2B5EF4-FFF2-40B4-BE49-F238E27FC236}">
                <a16:creationId xmlns:a16="http://schemas.microsoft.com/office/drawing/2014/main" id="{753C2EEB-C855-523F-C7B3-AEF1EF2DC38C}"/>
              </a:ext>
            </a:extLst>
          </p:cNvPr>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3" name="Google Shape;603;p39:notes">
            <a:extLst>
              <a:ext uri="{FF2B5EF4-FFF2-40B4-BE49-F238E27FC236}">
                <a16:creationId xmlns:a16="http://schemas.microsoft.com/office/drawing/2014/main" id="{F531D507-EC53-D368-00E6-6EB5F30BE2C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4" name="Google Shape;604;p39:notes">
            <a:extLst>
              <a:ext uri="{FF2B5EF4-FFF2-40B4-BE49-F238E27FC236}">
                <a16:creationId xmlns:a16="http://schemas.microsoft.com/office/drawing/2014/main" id="{4FECFC92-450D-B6E4-39B7-6DD93535650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71853769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0" name="Google Shape;720;p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5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31" name="Google Shape;731;p5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2" name="Google Shape;742;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5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51" name="Google Shape;751;p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g2f870958373_0_1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0" name="Google Shape;760;g2f870958373_0_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p5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69" name="Google Shape;769;p5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6"/>
        <p:cNvGrpSpPr/>
        <p:nvPr/>
      </p:nvGrpSpPr>
      <p:grpSpPr>
        <a:xfrm>
          <a:off x="0" y="0"/>
          <a:ext cx="0" cy="0"/>
          <a:chOff x="0" y="0"/>
          <a:chExt cx="0" cy="0"/>
        </a:xfrm>
      </p:grpSpPr>
      <p:sp>
        <p:nvSpPr>
          <p:cNvPr id="777" name="Google Shape;777;p5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78" name="Google Shape;778;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79" name="Google Shape;779;p5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7"/>
        <p:cNvGrpSpPr/>
        <p:nvPr/>
      </p:nvGrpSpPr>
      <p:grpSpPr>
        <a:xfrm>
          <a:off x="0" y="0"/>
          <a:ext cx="0" cy="0"/>
          <a:chOff x="0" y="0"/>
          <a:chExt cx="0" cy="0"/>
        </a:xfrm>
      </p:grpSpPr>
      <p:sp>
        <p:nvSpPr>
          <p:cNvPr id="788" name="Google Shape;788;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89" name="Google Shape;789;p5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8"/>
        <p:cNvGrpSpPr/>
        <p:nvPr/>
      </p:nvGrpSpPr>
      <p:grpSpPr>
        <a:xfrm>
          <a:off x="0" y="0"/>
          <a:ext cx="0" cy="0"/>
          <a:chOff x="0" y="0"/>
          <a:chExt cx="0" cy="0"/>
        </a:xfrm>
      </p:grpSpPr>
      <p:sp>
        <p:nvSpPr>
          <p:cNvPr id="799" name="Google Shape;799;p5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0" name="Google Shape;800;p5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p5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1" name="Google Shape;811;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2" name="Google Shape;812;p5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9"/>
        <p:cNvGrpSpPr/>
        <p:nvPr/>
      </p:nvGrpSpPr>
      <p:grpSpPr>
        <a:xfrm>
          <a:off x="0" y="0"/>
          <a:ext cx="0" cy="0"/>
          <a:chOff x="0" y="0"/>
          <a:chExt cx="0" cy="0"/>
        </a:xfrm>
      </p:grpSpPr>
      <p:sp>
        <p:nvSpPr>
          <p:cNvPr id="830" name="Google Shape;830;p5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1" name="Google Shape;831;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2" name="Google Shape;832;p5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3"/>
        <p:cNvGrpSpPr/>
        <p:nvPr/>
      </p:nvGrpSpPr>
      <p:grpSpPr>
        <a:xfrm>
          <a:off x="0" y="0"/>
          <a:ext cx="0" cy="0"/>
          <a:chOff x="0" y="0"/>
          <a:chExt cx="0" cy="0"/>
        </a:xfrm>
      </p:grpSpPr>
      <p:sp>
        <p:nvSpPr>
          <p:cNvPr id="844" name="Google Shape;844;p5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45" name="Google Shape;845;p5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2"/>
        <p:cNvGrpSpPr/>
        <p:nvPr/>
      </p:nvGrpSpPr>
      <p:grpSpPr>
        <a:xfrm>
          <a:off x="0" y="0"/>
          <a:ext cx="0" cy="0"/>
          <a:chOff x="0" y="0"/>
          <a:chExt cx="0" cy="0"/>
        </a:xfrm>
      </p:grpSpPr>
      <p:sp>
        <p:nvSpPr>
          <p:cNvPr id="853" name="Google Shape;853;p6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4" name="Google Shape;854;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5" name="Google Shape;855;p6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5" name="Google Shape;865;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6" name="Google Shape;866;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7"/>
        <p:cNvGrpSpPr/>
        <p:nvPr/>
      </p:nvGrpSpPr>
      <p:grpSpPr>
        <a:xfrm>
          <a:off x="0" y="0"/>
          <a:ext cx="0" cy="0"/>
          <a:chOff x="0" y="0"/>
          <a:chExt cx="0" cy="0"/>
        </a:xfrm>
      </p:grpSpPr>
      <p:sp>
        <p:nvSpPr>
          <p:cNvPr id="878" name="Google Shape;878;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9" name="Google Shape;879;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6"/>
        <p:cNvGrpSpPr/>
        <p:nvPr/>
      </p:nvGrpSpPr>
      <p:grpSpPr>
        <a:xfrm>
          <a:off x="0" y="0"/>
          <a:ext cx="0" cy="0"/>
          <a:chOff x="0" y="0"/>
          <a:chExt cx="0" cy="0"/>
        </a:xfrm>
      </p:grpSpPr>
      <p:sp>
        <p:nvSpPr>
          <p:cNvPr id="887" name="Google Shape;887;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8" name="Google Shape;888;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7" name="Google Shape;897;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5"/>
        <p:cNvGrpSpPr/>
        <p:nvPr/>
      </p:nvGrpSpPr>
      <p:grpSpPr>
        <a:xfrm>
          <a:off x="0" y="0"/>
          <a:ext cx="0" cy="0"/>
          <a:chOff x="0" y="0"/>
          <a:chExt cx="0" cy="0"/>
        </a:xfrm>
      </p:grpSpPr>
      <p:sp>
        <p:nvSpPr>
          <p:cNvPr id="16" name="Google Shape;16;p66"/>
          <p:cNvSpPr txBox="1">
            <a:spLocks noGrp="1"/>
          </p:cNvSpPr>
          <p:nvPr>
            <p:ph type="title"/>
          </p:nvPr>
        </p:nvSpPr>
        <p:spPr>
          <a:xfrm>
            <a:off x="628650" y="98345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6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67"/>
          <p:cNvSpPr txBox="1">
            <a:spLocks noGrp="1"/>
          </p:cNvSpPr>
          <p:nvPr>
            <p:ph type="title"/>
          </p:nvPr>
        </p:nvSpPr>
        <p:spPr>
          <a:xfrm>
            <a:off x="628650" y="98345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2060"/>
              </a:buClr>
              <a:buSzPts val="3600"/>
              <a:buFont typeface="Calibri"/>
              <a:buNone/>
              <a:defRPr sz="3600" b="1">
                <a:solidFill>
                  <a:srgbClr val="00206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67"/>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3" name="Google Shape;23;p6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6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6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68"/>
          <p:cNvSpPr txBox="1">
            <a:spLocks noGrp="1"/>
          </p:cNvSpPr>
          <p:nvPr>
            <p:ph type="title"/>
          </p:nvPr>
        </p:nvSpPr>
        <p:spPr>
          <a:xfrm>
            <a:off x="628650" y="98345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68"/>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68"/>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6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6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3"/>
        <p:cNvGrpSpPr/>
        <p:nvPr/>
      </p:nvGrpSpPr>
      <p:grpSpPr>
        <a:xfrm>
          <a:off x="0" y="0"/>
          <a:ext cx="0" cy="0"/>
          <a:chOff x="0" y="0"/>
          <a:chExt cx="0" cy="0"/>
        </a:xfrm>
      </p:grpSpPr>
      <p:sp>
        <p:nvSpPr>
          <p:cNvPr id="34" name="Google Shape;34;p69"/>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9"/>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6" name="Google Shape;36;p6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6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9" name="Google Shape;39;p69" descr="Atmosphere Protocols: Clouds"/>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70"/>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0"/>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7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7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7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7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7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
        <p:nvSpPr>
          <p:cNvPr id="56" name="Google Shape;56;p7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7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7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9"/>
        <p:cNvGrpSpPr/>
        <p:nvPr/>
      </p:nvGrpSpPr>
      <p:grpSpPr>
        <a:xfrm>
          <a:off x="0" y="0"/>
          <a:ext cx="0" cy="0"/>
          <a:chOff x="0" y="0"/>
          <a:chExt cx="0" cy="0"/>
        </a:xfrm>
      </p:grpSpPr>
      <p:sp>
        <p:nvSpPr>
          <p:cNvPr id="60" name="Google Shape;60;p73"/>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73"/>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2" name="Google Shape;62;p73"/>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3" name="Google Shape;63;p7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7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7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6"/>
        <p:cNvGrpSpPr/>
        <p:nvPr/>
      </p:nvGrpSpPr>
      <p:grpSpPr>
        <a:xfrm>
          <a:off x="0" y="0"/>
          <a:ext cx="0" cy="0"/>
          <a:chOff x="0" y="0"/>
          <a:chExt cx="0" cy="0"/>
        </a:xfrm>
      </p:grpSpPr>
      <p:sp>
        <p:nvSpPr>
          <p:cNvPr id="67" name="Google Shape;67;p7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74"/>
          <p:cNvSpPr>
            <a:spLocks noGrp="1"/>
          </p:cNvSpPr>
          <p:nvPr>
            <p:ph type="pic" idx="2"/>
          </p:nvPr>
        </p:nvSpPr>
        <p:spPr>
          <a:xfrm>
            <a:off x="3887391" y="987426"/>
            <a:ext cx="4629150" cy="4873625"/>
          </a:xfrm>
          <a:prstGeom prst="rect">
            <a:avLst/>
          </a:prstGeom>
          <a:noFill/>
          <a:ln>
            <a:noFill/>
          </a:ln>
        </p:spPr>
      </p:sp>
      <p:sp>
        <p:nvSpPr>
          <p:cNvPr id="69" name="Google Shape;69;p74"/>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0" name="Google Shape;70;p7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7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3"/>
        <p:cNvGrpSpPr/>
        <p:nvPr/>
      </p:nvGrpSpPr>
      <p:grpSpPr>
        <a:xfrm>
          <a:off x="0" y="0"/>
          <a:ext cx="0" cy="0"/>
          <a:chOff x="0" y="0"/>
          <a:chExt cx="0" cy="0"/>
        </a:xfrm>
      </p:grpSpPr>
      <p:sp>
        <p:nvSpPr>
          <p:cNvPr id="74" name="Google Shape;74;p75"/>
          <p:cNvSpPr txBox="1">
            <a:spLocks noGrp="1"/>
          </p:cNvSpPr>
          <p:nvPr>
            <p:ph type="title"/>
          </p:nvPr>
        </p:nvSpPr>
        <p:spPr>
          <a:xfrm>
            <a:off x="628650" y="983455"/>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75"/>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7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7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7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9"/>
        <p:cNvGrpSpPr/>
        <p:nvPr/>
      </p:nvGrpSpPr>
      <p:grpSpPr>
        <a:xfrm>
          <a:off x="0" y="0"/>
          <a:ext cx="0" cy="0"/>
          <a:chOff x="0" y="0"/>
          <a:chExt cx="0" cy="0"/>
        </a:xfrm>
      </p:grpSpPr>
      <p:sp>
        <p:nvSpPr>
          <p:cNvPr id="80" name="Google Shape;80;p76"/>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76"/>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7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7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5"/>
          <p:cNvSpPr txBox="1">
            <a:spLocks noGrp="1"/>
          </p:cNvSpPr>
          <p:nvPr>
            <p:ph type="title"/>
          </p:nvPr>
        </p:nvSpPr>
        <p:spPr>
          <a:xfrm>
            <a:off x="628650" y="983455"/>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cloudappreciationsociety.org/manifesto/" TargetMode="Externa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5.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jpeg"/><Relationship Id="rId4" Type="http://schemas.openxmlformats.org/officeDocument/2006/relationships/image" Target="../media/image12.jp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1.jpg"/></Relationships>
</file>

<file path=ppt/slides/_rels/slide19.xml.rels><?xml version="1.0" encoding="UTF-8" standalone="yes"?>
<Relationships xmlns="http://schemas.openxmlformats.org/package/2006/relationships"><Relationship Id="rId8" Type="http://schemas.openxmlformats.org/officeDocument/2006/relationships/hyperlink" Target="http://www.globe.gov/search-results?p_p_auth=U5COsYBF&amp;p_p_id=15&amp;p_p_lifecycle=0&amp;p_p_state=maximized&amp;p_p_mode=view&amp;_15_struts_action=/journal/view_article&amp;_15_groupId=10157&amp;_15_articleId=2514809&amp;_15_version=1.4" TargetMode="External"/><Relationship Id="rId3" Type="http://schemas.openxmlformats.org/officeDocument/2006/relationships/image" Target="../media/image1.jpeg"/><Relationship Id="rId7" Type="http://schemas.openxmlformats.org/officeDocument/2006/relationships/hyperlink" Target="http://www.globe.gov/documents/10157/6d0e669e-07fc-488c-aa55-95b04732d5bf" TargetMode="External"/><Relationship Id="rId12"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globe.gov/documents/10157/f0ad6cb6-4e88-4cab-9eb5-f871974c09cf" TargetMode="External"/><Relationship Id="rId11" Type="http://schemas.openxmlformats.org/officeDocument/2006/relationships/image" Target="../media/image29.png"/><Relationship Id="rId5" Type="http://schemas.openxmlformats.org/officeDocument/2006/relationships/hyperlink" Target="http://www.globe.gov/documents/10157/2872378/GLOBE+Cloud+Chart" TargetMode="External"/><Relationship Id="rId10" Type="http://schemas.openxmlformats.org/officeDocument/2006/relationships/hyperlink" Target="http://www.globe.gov/documents/348614/b24c8410-2ed7-4fd2-9cf7-2e68168f40ff" TargetMode="External"/><Relationship Id="rId4" Type="http://schemas.openxmlformats.org/officeDocument/2006/relationships/image" Target="../media/image28.jpg"/><Relationship Id="rId9" Type="http://schemas.openxmlformats.org/officeDocument/2006/relationships/hyperlink" Target="https://scool.larc.nasa.gov/GLOBE/globe_overpass-en.html"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hyperlink" Target="https://observer.globe.gov/about/get-the-app" TargetMode="External"/><Relationship Id="rId5" Type="http://schemas.openxmlformats.org/officeDocument/2006/relationships/hyperlink" Target="https://scool.larc.nasa.gov/GLOBE/globe_overpass-en.html" TargetMode="External"/><Relationship Id="rId4" Type="http://schemas.openxmlformats.org/officeDocument/2006/relationships/image" Target="../media/image28.jpg"/><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28.jp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globe.gov/documents/348614/624fab53-4159-438e-b974-4a79c402c3cb" TargetMode="External"/><Relationship Id="rId5" Type="http://schemas.openxmlformats.org/officeDocument/2006/relationships/image" Target="../media/image37.pn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28.jp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28.jp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40.png"/><Relationship Id="rId4" Type="http://schemas.openxmlformats.org/officeDocument/2006/relationships/image" Target="../media/image28.jp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28.jp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28.jp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28.jpg"/></Relationships>
</file>

<file path=ppt/slides/_rels/slide31.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1.jpeg"/><Relationship Id="rId7" Type="http://schemas.openxmlformats.org/officeDocument/2006/relationships/image" Target="../media/image48.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jpeg"/><Relationship Id="rId10" Type="http://schemas.openxmlformats.org/officeDocument/2006/relationships/image" Target="../media/image51.jpeg"/><Relationship Id="rId4" Type="http://schemas.openxmlformats.org/officeDocument/2006/relationships/image" Target="../media/image28.jpg"/><Relationship Id="rId9"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1.jpeg"/><Relationship Id="rId7"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55.jpeg"/><Relationship Id="rId10" Type="http://schemas.openxmlformats.org/officeDocument/2006/relationships/image" Target="../media/image59.jpeg"/><Relationship Id="rId4" Type="http://schemas.openxmlformats.org/officeDocument/2006/relationships/image" Target="../media/image28.jpg"/><Relationship Id="rId9" Type="http://schemas.openxmlformats.org/officeDocument/2006/relationships/image" Target="../media/image58.jpeg"/></Relationships>
</file>

<file path=ppt/slides/_rels/slide34.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1.jpeg"/><Relationship Id="rId7" Type="http://schemas.openxmlformats.org/officeDocument/2006/relationships/image" Target="../media/image62.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28.jp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6.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28.jpg"/></Relationships>
</file>

<file path=ppt/slides/_rels/slide36.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1.jpeg"/><Relationship Id="rId7" Type="http://schemas.openxmlformats.org/officeDocument/2006/relationships/image" Target="../media/image69.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28.jpg"/></Relationships>
</file>

<file path=ppt/slides/_rels/slide37.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1.jpeg"/><Relationship Id="rId7" Type="http://schemas.openxmlformats.org/officeDocument/2006/relationships/image" Target="../media/image73.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28.jpg"/></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28.jpg"/></Relationships>
</file>

<file path=ppt/slides/_rels/slide39.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jpeg"/><Relationship Id="rId7" Type="http://schemas.openxmlformats.org/officeDocument/2006/relationships/image" Target="../media/image80.jpe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78.jpeg"/><Relationship Id="rId4" Type="http://schemas.openxmlformats.org/officeDocument/2006/relationships/image" Target="../media/image28.jpg"/></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hyperlink" Target="https://assets.globe.gov/Cloud_Type/about.html" TargetMode="External"/><Relationship Id="rId4" Type="http://schemas.openxmlformats.org/officeDocument/2006/relationships/image" Target="../media/image28.jpg"/></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28.jpg"/></Relationships>
</file>

<file path=ppt/slides/_rels/slide42.xml.rels><?xml version="1.0" encoding="UTF-8" standalone="yes"?>
<Relationships xmlns="http://schemas.openxmlformats.org/package/2006/relationships"><Relationship Id="rId8" Type="http://schemas.openxmlformats.org/officeDocument/2006/relationships/image" Target="../media/image84.jpeg"/><Relationship Id="rId3" Type="http://schemas.openxmlformats.org/officeDocument/2006/relationships/image" Target="../media/image1.jpeg"/><Relationship Id="rId7" Type="http://schemas.openxmlformats.org/officeDocument/2006/relationships/hyperlink" Target="https://www.globe.gov/"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hyperlink" Target="https://data.globe.gov/" TargetMode="External"/><Relationship Id="rId5" Type="http://schemas.openxmlformats.org/officeDocument/2006/relationships/hyperlink" Target="https://www.globe.gov/globe-data/data-entry/globe-observer" TargetMode="External"/><Relationship Id="rId4" Type="http://schemas.openxmlformats.org/officeDocument/2006/relationships/image" Target="../media/image83.jpg"/><Relationship Id="rId9" Type="http://schemas.openxmlformats.org/officeDocument/2006/relationships/image" Target="../media/image85.png"/></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83.jpg"/><Relationship Id="rId5" Type="http://schemas.openxmlformats.org/officeDocument/2006/relationships/image" Target="../media/image87.jpeg"/><Relationship Id="rId4" Type="http://schemas.openxmlformats.org/officeDocument/2006/relationships/image" Target="../media/image86.jpeg"/></Relationships>
</file>

<file path=ppt/slides/_rels/slide4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83.jpg"/><Relationship Id="rId4" Type="http://schemas.openxmlformats.org/officeDocument/2006/relationships/image" Target="../media/image1.jpeg"/></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media/image90.jpg"/><Relationship Id="rId5" Type="http://schemas.openxmlformats.org/officeDocument/2006/relationships/image" Target="../media/image89.jpeg"/><Relationship Id="rId4" Type="http://schemas.openxmlformats.org/officeDocument/2006/relationships/image" Target="../media/image83.jpg"/></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91.jpg"/><Relationship Id="rId4" Type="http://schemas.openxmlformats.org/officeDocument/2006/relationships/image" Target="../media/image83.jpg"/></Relationships>
</file>

<file path=ppt/slides/_rels/slide47.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jpeg"/><Relationship Id="rId7" Type="http://schemas.openxmlformats.org/officeDocument/2006/relationships/image" Target="../media/image94.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92.PNG"/><Relationship Id="rId10" Type="http://schemas.openxmlformats.org/officeDocument/2006/relationships/image" Target="../media/image97.PNG"/><Relationship Id="rId4" Type="http://schemas.openxmlformats.org/officeDocument/2006/relationships/image" Target="../media/image83.jpg"/><Relationship Id="rId9" Type="http://schemas.openxmlformats.org/officeDocument/2006/relationships/image" Target="../media/image96.PN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83.jp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1.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83.jp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04.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83.jp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83.jp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07.PNG"/><Relationship Id="rId4" Type="http://schemas.openxmlformats.org/officeDocument/2006/relationships/image" Target="../media/image83.jpg"/></Relationships>
</file>

<file path=ppt/slides/_rels/slide5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83.jpg"/></Relationships>
</file>

<file path=ppt/slides/_rels/slide5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3.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11.PNG"/><Relationship Id="rId4" Type="http://schemas.openxmlformats.org/officeDocument/2006/relationships/image" Target="../media/image83.jpg"/></Relationships>
</file>

<file path=ppt/slides/_rels/slide5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16.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83.jpg"/></Relationships>
</file>

<file path=ppt/slides/_rels/slide5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6.xml"/><Relationship Id="rId1" Type="http://schemas.openxmlformats.org/officeDocument/2006/relationships/slideLayout" Target="../slideLayouts/slideLayout2.xml"/><Relationship Id="rId6" Type="http://schemas.openxmlformats.org/officeDocument/2006/relationships/image" Target="../media/image118.PNG"/><Relationship Id="rId5" Type="http://schemas.openxmlformats.org/officeDocument/2006/relationships/image" Target="../media/image117.PNG"/><Relationship Id="rId4" Type="http://schemas.openxmlformats.org/officeDocument/2006/relationships/image" Target="../media/image83.jpg"/></Relationships>
</file>

<file path=ppt/slides/_rels/slide57.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jpeg"/><Relationship Id="rId7" Type="http://schemas.openxmlformats.org/officeDocument/2006/relationships/image" Target="../media/image121.PN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19.PNG"/><Relationship Id="rId4" Type="http://schemas.openxmlformats.org/officeDocument/2006/relationships/image" Target="../media/image83.jpg"/></Relationships>
</file>

<file path=ppt/slides/_rels/slide58.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1.jpeg"/><Relationship Id="rId7" Type="http://schemas.openxmlformats.org/officeDocument/2006/relationships/image" Target="../media/image96.PN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83.jpg"/></Relationships>
</file>

<file path=ppt/slides/_rels/slide59.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jpeg"/><Relationship Id="rId7" Type="http://schemas.openxmlformats.org/officeDocument/2006/relationships/image" Target="../media/image125.PNG"/><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openxmlformats.org/officeDocument/2006/relationships/image" Target="../media/image124.PNG"/><Relationship Id="rId5" Type="http://schemas.openxmlformats.org/officeDocument/2006/relationships/image" Target="../media/image123.PNG"/><Relationship Id="rId4" Type="http://schemas.openxmlformats.org/officeDocument/2006/relationships/image" Target="../media/image83.jpg"/></Relationships>
</file>

<file path=ppt/slides/_rels/slide6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83.jpg"/></Relationships>
</file>

<file path=ppt/slides/_rels/slide61.xml.rels><?xml version="1.0" encoding="UTF-8" standalone="yes"?>
<Relationships xmlns="http://schemas.openxmlformats.org/package/2006/relationships"><Relationship Id="rId8" Type="http://schemas.openxmlformats.org/officeDocument/2006/relationships/image" Target="../media/image130.png"/><Relationship Id="rId3" Type="http://schemas.openxmlformats.org/officeDocument/2006/relationships/image" Target="../media/image1.jpeg"/><Relationship Id="rId7" Type="http://schemas.openxmlformats.org/officeDocument/2006/relationships/hyperlink" Target="https://www.globe.gov/documents/10157/7349361/Viz+tutorial.pptx" TargetMode="External"/><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hyperlink" Target="https://www.globe.gov/documents/10157/7349361/Viz+tutorial.pdf" TargetMode="External"/><Relationship Id="rId5" Type="http://schemas.openxmlformats.org/officeDocument/2006/relationships/hyperlink" Target="http://vis.globe.gov/GLOBE/" TargetMode="External"/><Relationship Id="rId4" Type="http://schemas.openxmlformats.org/officeDocument/2006/relationships/image" Target="../media/image129.jpg"/></Relationships>
</file>

<file path=ppt/slides/_rels/slide6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129.jpg"/><Relationship Id="rId4" Type="http://schemas.openxmlformats.org/officeDocument/2006/relationships/image" Target="../media/image1.jpeg"/></Relationships>
</file>

<file path=ppt/slides/_rels/slide6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3.xml"/><Relationship Id="rId1" Type="http://schemas.openxmlformats.org/officeDocument/2006/relationships/slideLayout" Target="../slideLayouts/slideLayout2.xml"/><Relationship Id="rId5" Type="http://schemas.openxmlformats.org/officeDocument/2006/relationships/hyperlink" Target="https://www.globe.gov/web/s-cool/home/student-project-support" TargetMode="External"/><Relationship Id="rId4" Type="http://schemas.openxmlformats.org/officeDocument/2006/relationships/image" Target="../media/image129.jpg"/></Relationships>
</file>

<file path=ppt/slides/_rels/slide6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hyperlink" Target="https://www.globe.gov/web/s-cool/home/student-project-support" TargetMode="External"/><Relationship Id="rId4" Type="http://schemas.openxmlformats.org/officeDocument/2006/relationships/image" Target="../media/image129.jpg"/></Relationships>
</file>

<file path=ppt/slides/_rels/slide6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hyperlink" Target="https://www.globe.gov/web/s-cool/home/student-project-support" TargetMode="External"/><Relationship Id="rId4" Type="http://schemas.openxmlformats.org/officeDocument/2006/relationships/image" Target="../media/image129.jpg"/></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2.xml"/><Relationship Id="rId5" Type="http://schemas.openxmlformats.org/officeDocument/2006/relationships/hyperlink" Target="https://www.globe.gov/web/s-cool/home/student-project-support" TargetMode="External"/><Relationship Id="rId4" Type="http://schemas.openxmlformats.org/officeDocument/2006/relationships/image" Target="../media/image129.jpg"/></Relationships>
</file>

<file path=ppt/slides/_rels/slide6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32.jpeg"/><Relationship Id="rId5" Type="http://schemas.openxmlformats.org/officeDocument/2006/relationships/hyperlink" Target="https://www.globe.gov/web/s-cool/home/satellite-comparison/how-to-read-a-satellite-match" TargetMode="External"/><Relationship Id="rId4" Type="http://schemas.openxmlformats.org/officeDocument/2006/relationships/image" Target="../media/image129.jpg"/></Relationships>
</file>

<file path=ppt/slides/_rels/slide6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8.xml"/><Relationship Id="rId1" Type="http://schemas.openxmlformats.org/officeDocument/2006/relationships/slideLayout" Target="../slideLayouts/slideLayout3.xml"/><Relationship Id="rId6" Type="http://schemas.openxmlformats.org/officeDocument/2006/relationships/image" Target="../media/image133.png"/><Relationship Id="rId5" Type="http://schemas.openxmlformats.org/officeDocument/2006/relationships/hyperlink" Target="http://vis.globe.gov/GLOBE/" TargetMode="External"/><Relationship Id="rId4" Type="http://schemas.openxmlformats.org/officeDocument/2006/relationships/image" Target="../media/image129.jpg"/></Relationships>
</file>

<file path=ppt/slides/_rels/slide6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image" Target="../media/image134.jpeg"/><Relationship Id="rId5" Type="http://schemas.openxmlformats.org/officeDocument/2006/relationships/hyperlink" Target="https://worldview.earthdata.nasa.gov/?p=geographic&amp;l=MODIS_Terra_CorrectedReflectance_TrueColor,MODIS_Aqua_CorrectedReflectance_TrueColor,Reference_Labels(hidden),Reference_Features(hidden),Coastlines&amp;t=2015-03-06&amp;v=-200.8125,-152.296875,87.46875,158.765625" TargetMode="External"/><Relationship Id="rId4" Type="http://schemas.openxmlformats.org/officeDocument/2006/relationships/image" Target="../media/image129.jpg"/></Relationships>
</file>

<file path=ppt/slides/_rels/slide70.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jpeg"/><Relationship Id="rId7" Type="http://schemas.openxmlformats.org/officeDocument/2006/relationships/image" Target="../media/image137.jpeg"/><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29.jpg"/><Relationship Id="rId9" Type="http://schemas.openxmlformats.org/officeDocument/2006/relationships/hyperlink" Target="https://worldview.earthdata.nasa.gov/?p=geographic&amp;l=MODIS_Terra_CorrectedReflectance_TrueColor,MODIS_Aqua_CorrectedReflectance_TrueColor,Reference_Labels(hidden),Reference_Features(hidden),Coastlines&amp;t=2015-03-06&amp;v=-200.8125,-152.296875,87.46875,158.765625" TargetMode="External"/></Relationships>
</file>

<file path=ppt/slides/_rels/slide71.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140.jpeg"/><Relationship Id="rId5" Type="http://schemas.openxmlformats.org/officeDocument/2006/relationships/image" Target="../media/image129.jpg"/><Relationship Id="rId4" Type="http://schemas.openxmlformats.org/officeDocument/2006/relationships/image" Target="../media/image1.jpeg"/></Relationships>
</file>

<file path=ppt/slides/_rels/slide7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2.xml"/><Relationship Id="rId1" Type="http://schemas.openxmlformats.org/officeDocument/2006/relationships/slideLayout" Target="../slideLayouts/slideLayout2.xml"/><Relationship Id="rId4" Type="http://schemas.openxmlformats.org/officeDocument/2006/relationships/image" Target="../media/image141.jpg"/></Relationships>
</file>

<file path=ppt/slides/_rels/slide73.xml.rels><?xml version="1.0" encoding="UTF-8" standalone="yes"?>
<Relationships xmlns="http://schemas.openxmlformats.org/package/2006/relationships"><Relationship Id="rId8" Type="http://schemas.openxmlformats.org/officeDocument/2006/relationships/hyperlink" Target="http://www.globe.gov/documents/348614/bcee1e0a-57e4-43ae-b390-b3d3d2995ff0" TargetMode="External"/><Relationship Id="rId3" Type="http://schemas.openxmlformats.org/officeDocument/2006/relationships/image" Target="../media/image1.jpeg"/><Relationship Id="rId7" Type="http://schemas.openxmlformats.org/officeDocument/2006/relationships/hyperlink" Target="https://zebrazapps.com/embed/#/ff5f29880f0042c5b884e3fc67ea97f0" TargetMode="External"/><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hyperlink" Target="http://www.globe.gov/documents/348614/d58984c8-381c-4783-ad30-221fc381d619" TargetMode="External"/><Relationship Id="rId5" Type="http://schemas.openxmlformats.org/officeDocument/2006/relationships/hyperlink" Target="http://www.globe.gov/documents/348614/381dac63-2770-4517-95ab-275a2effcf9f" TargetMode="External"/><Relationship Id="rId10" Type="http://schemas.openxmlformats.org/officeDocument/2006/relationships/image" Target="../media/image143.png"/><Relationship Id="rId4" Type="http://schemas.openxmlformats.org/officeDocument/2006/relationships/image" Target="../media/image142.jpg"/><Relationship Id="rId9" Type="http://schemas.openxmlformats.org/officeDocument/2006/relationships/hyperlink" Target="https://assets.globe.gov/Cloud_Cover/select.html" TargetMode="External"/></Relationships>
</file>

<file path=ppt/slides/_rels/slide74.xml.rels><?xml version="1.0" encoding="UTF-8" standalone="yes"?>
<Relationships xmlns="http://schemas.openxmlformats.org/package/2006/relationships"><Relationship Id="rId8" Type="http://schemas.openxmlformats.org/officeDocument/2006/relationships/image" Target="../media/image145.png"/><Relationship Id="rId3" Type="http://schemas.openxmlformats.org/officeDocument/2006/relationships/image" Target="../media/image1.jpeg"/><Relationship Id="rId7" Type="http://schemas.openxmlformats.org/officeDocument/2006/relationships/image" Target="../media/image144.jpe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hyperlink" Target="https://www.globe.gov/web/elementary-globe/overview/air-quality" TargetMode="External"/><Relationship Id="rId5" Type="http://schemas.openxmlformats.org/officeDocument/2006/relationships/hyperlink" Target="https://www.globe.gov/web/elementary-globe/overview/clouds" TargetMode="External"/><Relationship Id="rId4" Type="http://schemas.openxmlformats.org/officeDocument/2006/relationships/image" Target="../media/image142.jpg"/></Relationships>
</file>

<file path=ppt/slides/_rels/slide75.xml.rels><?xml version="1.0" encoding="UTF-8" standalone="yes"?>
<Relationships xmlns="http://schemas.openxmlformats.org/package/2006/relationships"><Relationship Id="rId8" Type="http://schemas.openxmlformats.org/officeDocument/2006/relationships/hyperlink" Target="http://visibleearth.nasa.gov/view_cat.php?categoryID=371" TargetMode="External"/><Relationship Id="rId3" Type="http://schemas.openxmlformats.org/officeDocument/2006/relationships/image" Target="../media/image1.jpeg"/><Relationship Id="rId7" Type="http://schemas.openxmlformats.org/officeDocument/2006/relationships/hyperlink" Target="https://earthdata.nasa.gov/worldview" TargetMode="External"/><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hyperlink" Target="http://www.nasa.gov/pdf/135641main_clouds_trifold21.pdf" TargetMode="External"/><Relationship Id="rId5" Type="http://schemas.openxmlformats.org/officeDocument/2006/relationships/hyperlink" Target="http://earthobservatory.nasa.gov/Features/Clouds/" TargetMode="External"/><Relationship Id="rId4" Type="http://schemas.openxmlformats.org/officeDocument/2006/relationships/image" Target="../media/image142.jpg"/></Relationships>
</file>

<file path=ppt/slides/_rels/slide7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6.xml"/><Relationship Id="rId1" Type="http://schemas.openxmlformats.org/officeDocument/2006/relationships/slideLayout" Target="../slideLayouts/slideLayout2.xml"/><Relationship Id="rId6" Type="http://schemas.openxmlformats.org/officeDocument/2006/relationships/hyperlink" Target="mailto:help@nasaglobe.org" TargetMode="External"/><Relationship Id="rId5" Type="http://schemas.openxmlformats.org/officeDocument/2006/relationships/hyperlink" Target="https://www.globe.gov/eTraining_quizzes/66b3396e-5085-4f88-b39e-fd27da7fa1ca/?QUIZ_ID=16885590&amp;USER_ID=4047843&amp;t=1487736266774" TargetMode="External"/><Relationship Id="rId4" Type="http://schemas.openxmlformats.org/officeDocument/2006/relationships/image" Target="../media/image142.jpg"/></Relationships>
</file>

<file path=ppt/slides/_rels/slide77.xml.rels><?xml version="1.0" encoding="UTF-8" standalone="yes"?>
<Relationships xmlns="http://schemas.openxmlformats.org/package/2006/relationships"><Relationship Id="rId8" Type="http://schemas.openxmlformats.org/officeDocument/2006/relationships/image" Target="../media/image146.png"/><Relationship Id="rId3" Type="http://schemas.openxmlformats.org/officeDocument/2006/relationships/image" Target="../media/image1.jpeg"/><Relationship Id="rId7" Type="http://schemas.openxmlformats.org/officeDocument/2006/relationships/hyperlink" Target="https://climate.nasa.gov/" TargetMode="External"/><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hyperlink" Target="https://www.globe.gov/web/s-cool/home" TargetMode="External"/><Relationship Id="rId5" Type="http://schemas.openxmlformats.org/officeDocument/2006/relationships/hyperlink" Target="https://www.globe.gov/" TargetMode="External"/><Relationship Id="rId4" Type="http://schemas.openxmlformats.org/officeDocument/2006/relationships/image" Target="../media/image14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0</a:t>
            </a:fld>
            <a:endParaRPr/>
          </a:p>
        </p:txBody>
      </p:sp>
      <p:pic>
        <p:nvPicPr>
          <p:cNvPr id="91" name="Google Shape;91;p1" descr="Banner: The GLOBE Program, Atmosphere-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23813"/>
            <a:ext cx="9144000" cy="900113"/>
          </a:xfrm>
          <a:prstGeom prst="rect">
            <a:avLst/>
          </a:prstGeom>
          <a:noFill/>
          <a:ln>
            <a:noFill/>
          </a:ln>
        </p:spPr>
      </p:pic>
      <p:pic>
        <p:nvPicPr>
          <p:cNvPr id="92" name="Google Shape;92;p1" descr="Image of sun rays peeping from behind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3141"/>
            <a:ext cx="9144000" cy="6022760"/>
          </a:xfrm>
          <a:prstGeom prst="rect">
            <a:avLst/>
          </a:prstGeom>
          <a:noFill/>
          <a:ln>
            <a:noFill/>
          </a:ln>
        </p:spPr>
      </p:pic>
      <p:sp>
        <p:nvSpPr>
          <p:cNvPr id="93" name="Google Shape;93;p1"/>
          <p:cNvSpPr txBox="1">
            <a:spLocks noGrp="1"/>
          </p:cNvSpPr>
          <p:nvPr>
            <p:ph type="title"/>
          </p:nvPr>
        </p:nvSpPr>
        <p:spPr>
          <a:xfrm>
            <a:off x="956310" y="1937995"/>
            <a:ext cx="755904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b="1"/>
              <a:t>Clouds Protocol  </a:t>
            </a:r>
            <a:br>
              <a:rPr lang="en-US" b="1"/>
            </a:br>
            <a:r>
              <a:rPr lang="en-US" b="1"/>
              <a:t>Featuring Satellite Comparison</a:t>
            </a:r>
            <a:endParaRPr/>
          </a:p>
        </p:txBody>
      </p:sp>
      <p:sp>
        <p:nvSpPr>
          <p:cNvPr id="94" name="Google Shape;94;p1"/>
          <p:cNvSpPr txBox="1"/>
          <p:nvPr/>
        </p:nvSpPr>
        <p:spPr>
          <a:xfrm>
            <a:off x="3243072" y="4325254"/>
            <a:ext cx="5388864"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Calibri"/>
                <a:ea typeface="Calibri"/>
                <a:cs typeface="Calibri"/>
                <a:sym typeface="Calibri"/>
              </a:rPr>
              <a:t>Read the module content and take the test that follows to earn the GLOBE Atmosphere: Clouds certificate.</a:t>
            </a:r>
            <a:endParaRPr/>
          </a:p>
        </p:txBody>
      </p:sp>
      <p:pic>
        <p:nvPicPr>
          <p:cNvPr id="2" name="Picture 2" descr="A blue background with white text&#10;&#10;AI-generated content may be incorrect.">
            <a:extLst>
              <a:ext uri="{FF2B5EF4-FFF2-40B4-BE49-F238E27FC236}">
                <a16:creationId xmlns:a16="http://schemas.microsoft.com/office/drawing/2014/main" id="{1772BAB9-7914-0FC3-A2C7-BD94A8CBCF8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5857"/>
            <a:ext cx="3661135" cy="8110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a:t>
            </a:fld>
            <a:endParaRPr/>
          </a:p>
        </p:txBody>
      </p:sp>
      <p:pic>
        <p:nvPicPr>
          <p:cNvPr id="100" name="Google Shape;100;p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01" name="Google Shape;101;p2"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02" name="Google Shape;102;p2"/>
          <p:cNvSpPr txBox="1">
            <a:spLocks noGrp="1"/>
          </p:cNvSpPr>
          <p:nvPr>
            <p:ph type="title"/>
          </p:nvPr>
        </p:nvSpPr>
        <p:spPr>
          <a:xfrm>
            <a:off x="1328928" y="941464"/>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dirty="0">
                <a:solidFill>
                  <a:srgbClr val="002060"/>
                </a:solidFill>
              </a:rPr>
              <a:t>Clouds and Satellite Comparison</a:t>
            </a:r>
            <a:endParaRPr dirty="0"/>
          </a:p>
        </p:txBody>
      </p:sp>
      <p:sp>
        <p:nvSpPr>
          <p:cNvPr id="103" name="Google Shape;103;p2"/>
          <p:cNvSpPr txBox="1">
            <a:spLocks noGrp="1"/>
          </p:cNvSpPr>
          <p:nvPr>
            <p:ph type="body" idx="1"/>
          </p:nvPr>
        </p:nvSpPr>
        <p:spPr>
          <a:xfrm>
            <a:off x="1306490" y="2243834"/>
            <a:ext cx="7461504" cy="274640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t>“We seek to remind people that clouds are expressions of the atmosphere’s moods, and can be read like those of a person’s countenance.”</a:t>
            </a:r>
            <a:endParaRPr dirty="0"/>
          </a:p>
          <a:p>
            <a:pPr marL="228600" lvl="0" indent="-228600" algn="l" rtl="0">
              <a:lnSpc>
                <a:spcPct val="90000"/>
              </a:lnSpc>
              <a:spcBef>
                <a:spcPts val="1000"/>
              </a:spcBef>
              <a:spcAft>
                <a:spcPts val="0"/>
              </a:spcAft>
              <a:buClr>
                <a:schemeClr val="dk1"/>
              </a:buClr>
              <a:buSzPts val="2800"/>
              <a:buFont typeface="Calibri"/>
              <a:buChar char="-"/>
            </a:pPr>
            <a:r>
              <a:rPr lang="en-US" dirty="0"/>
              <a:t>Manifesto of the Cloud Appreciation Society </a:t>
            </a:r>
            <a:endParaRPr dirty="0"/>
          </a:p>
          <a:p>
            <a:pPr marL="0" lvl="0" indent="0" algn="l" rtl="0">
              <a:lnSpc>
                <a:spcPct val="90000"/>
              </a:lnSpc>
              <a:spcBef>
                <a:spcPts val="1000"/>
              </a:spcBef>
              <a:spcAft>
                <a:spcPts val="0"/>
              </a:spcAft>
              <a:buClr>
                <a:schemeClr val="dk1"/>
              </a:buClr>
              <a:buSzPts val="1600"/>
              <a:buNone/>
            </a:pPr>
            <a:r>
              <a:rPr lang="en-US" sz="1600" i="1" u="sng" dirty="0">
                <a:solidFill>
                  <a:schemeClr val="hlink"/>
                </a:solidFill>
                <a:hlinkClick r:id="rId5"/>
              </a:rPr>
              <a:t>https://cloudappreciationsociety.org/manifesto/</a:t>
            </a:r>
            <a:endParaRPr sz="1600" i="1" dirty="0"/>
          </a:p>
        </p:txBody>
      </p:sp>
      <p:pic>
        <p:nvPicPr>
          <p:cNvPr id="104" name="Google Shape;104;p2" descr="three photos of clouds&#10;sunset image&#10;overcast sky&#10;wispy clouds in blue sky"/>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836564" y="4841636"/>
            <a:ext cx="6401355" cy="145097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a:t>
            </a:fld>
            <a:endParaRPr/>
          </a:p>
        </p:txBody>
      </p:sp>
      <p:pic>
        <p:nvPicPr>
          <p:cNvPr id="110" name="Google Shape;110;p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11" name="Google Shape;111;p3"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12" name="Google Shape;112;p3"/>
          <p:cNvSpPr txBox="1">
            <a:spLocks noGrp="1"/>
          </p:cNvSpPr>
          <p:nvPr>
            <p:ph type="title"/>
          </p:nvPr>
        </p:nvSpPr>
        <p:spPr>
          <a:xfrm>
            <a:off x="1328928" y="953656"/>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Overview</a:t>
            </a:r>
            <a:endParaRPr/>
          </a:p>
        </p:txBody>
      </p:sp>
      <p:sp>
        <p:nvSpPr>
          <p:cNvPr id="113" name="Google Shape;113;p3"/>
          <p:cNvSpPr txBox="1">
            <a:spLocks noGrp="1"/>
          </p:cNvSpPr>
          <p:nvPr>
            <p:ph type="body" idx="1"/>
          </p:nvPr>
        </p:nvSpPr>
        <p:spPr>
          <a:xfrm>
            <a:off x="1328928" y="2394361"/>
            <a:ext cx="7461504" cy="37826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This module…</a:t>
            </a:r>
            <a:endParaRPr/>
          </a:p>
          <a:p>
            <a:pPr marL="228600" lvl="0" indent="-228600" algn="l" rtl="0">
              <a:lnSpc>
                <a:spcPct val="90000"/>
              </a:lnSpc>
              <a:spcBef>
                <a:spcPts val="1000"/>
              </a:spcBef>
              <a:spcAft>
                <a:spcPts val="0"/>
              </a:spcAft>
              <a:buClr>
                <a:schemeClr val="dk1"/>
              </a:buClr>
              <a:buSzPts val="2400"/>
              <a:buChar char="•"/>
            </a:pPr>
            <a:r>
              <a:rPr lang="en-US" sz="2400"/>
              <a:t>Provides a step by step introduction to the protocol method</a:t>
            </a:r>
            <a:endParaRPr/>
          </a:p>
          <a:p>
            <a:pPr marL="228600" lvl="0" indent="-228600" algn="l" rtl="0">
              <a:lnSpc>
                <a:spcPct val="90000"/>
              </a:lnSpc>
              <a:spcBef>
                <a:spcPts val="1000"/>
              </a:spcBef>
              <a:spcAft>
                <a:spcPts val="0"/>
              </a:spcAft>
              <a:buClr>
                <a:schemeClr val="dk1"/>
              </a:buClr>
              <a:buSzPts val="2400"/>
              <a:buChar char="•"/>
            </a:pPr>
            <a:r>
              <a:rPr lang="en-US" sz="2400"/>
              <a:t>Reviews the selection of a GLOBE Atmosphere site</a:t>
            </a:r>
            <a:endParaRPr/>
          </a:p>
          <a:p>
            <a:pPr marL="228600" lvl="0" indent="-228600" algn="l" rtl="0">
              <a:lnSpc>
                <a:spcPct val="90000"/>
              </a:lnSpc>
              <a:spcBef>
                <a:spcPts val="1000"/>
              </a:spcBef>
              <a:spcAft>
                <a:spcPts val="0"/>
              </a:spcAft>
              <a:buClr>
                <a:schemeClr val="dk1"/>
              </a:buClr>
              <a:buSzPts val="2400"/>
              <a:buChar char="•"/>
            </a:pPr>
            <a:r>
              <a:rPr lang="en-US" sz="2400"/>
              <a:t>Explains how to make a cloud observation and report it to GLOBE</a:t>
            </a:r>
            <a:endParaRPr/>
          </a:p>
          <a:p>
            <a:pPr marL="228600" lvl="0" indent="-228600" algn="l" rtl="0">
              <a:lnSpc>
                <a:spcPct val="90000"/>
              </a:lnSpc>
              <a:spcBef>
                <a:spcPts val="1000"/>
              </a:spcBef>
              <a:spcAft>
                <a:spcPts val="0"/>
              </a:spcAft>
              <a:buClr>
                <a:schemeClr val="dk1"/>
              </a:buClr>
              <a:buSzPts val="2400"/>
              <a:buChar char="•"/>
            </a:pPr>
            <a:r>
              <a:rPr lang="en-US" sz="2400"/>
              <a:t>Introduces satellite comparison data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a:t>
            </a:fld>
            <a:endParaRPr/>
          </a:p>
        </p:txBody>
      </p:sp>
      <p:pic>
        <p:nvPicPr>
          <p:cNvPr id="119" name="Google Shape;119;p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20" name="Google Shape;120;p4"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21" name="Google Shape;121;p4"/>
          <p:cNvSpPr txBox="1">
            <a:spLocks noGrp="1"/>
          </p:cNvSpPr>
          <p:nvPr>
            <p:ph type="title"/>
          </p:nvPr>
        </p:nvSpPr>
        <p:spPr>
          <a:xfrm>
            <a:off x="1328928" y="959071"/>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Learning Objectives</a:t>
            </a:r>
            <a:endParaRPr/>
          </a:p>
        </p:txBody>
      </p:sp>
      <p:sp>
        <p:nvSpPr>
          <p:cNvPr id="122" name="Google Shape;122;p4"/>
          <p:cNvSpPr txBox="1">
            <a:spLocks noGrp="1"/>
          </p:cNvSpPr>
          <p:nvPr>
            <p:ph type="body" idx="1"/>
          </p:nvPr>
        </p:nvSpPr>
        <p:spPr>
          <a:xfrm>
            <a:off x="1328928" y="2157985"/>
            <a:ext cx="7461504" cy="4523232"/>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90000"/>
              </a:lnSpc>
              <a:spcBef>
                <a:spcPts val="0"/>
              </a:spcBef>
              <a:spcAft>
                <a:spcPts val="0"/>
              </a:spcAft>
              <a:buClr>
                <a:schemeClr val="dk1"/>
              </a:buClr>
              <a:buSzPct val="100000"/>
              <a:buNone/>
            </a:pPr>
            <a:r>
              <a:rPr lang="en-US"/>
              <a:t>After completing this module, you will be able to:</a:t>
            </a:r>
            <a:endParaRPr/>
          </a:p>
          <a:p>
            <a:pPr marL="228600" lvl="0" indent="-228600" algn="l" rtl="0">
              <a:lnSpc>
                <a:spcPct val="120000"/>
              </a:lnSpc>
              <a:spcBef>
                <a:spcPts val="1000"/>
              </a:spcBef>
              <a:spcAft>
                <a:spcPts val="0"/>
              </a:spcAft>
              <a:buClr>
                <a:schemeClr val="dk1"/>
              </a:buClr>
              <a:buSzPct val="100000"/>
              <a:buChar char="•"/>
            </a:pPr>
            <a:r>
              <a:rPr lang="en-US"/>
              <a:t>Explain what clouds are and how they form</a:t>
            </a:r>
            <a:endParaRPr/>
          </a:p>
          <a:p>
            <a:pPr marL="228600" lvl="0" indent="-228600" algn="l" rtl="0">
              <a:lnSpc>
                <a:spcPct val="120000"/>
              </a:lnSpc>
              <a:spcBef>
                <a:spcPts val="1000"/>
              </a:spcBef>
              <a:spcAft>
                <a:spcPts val="0"/>
              </a:spcAft>
              <a:buClr>
                <a:schemeClr val="dk1"/>
              </a:buClr>
              <a:buSzPct val="100000"/>
              <a:buChar char="•"/>
            </a:pPr>
            <a:r>
              <a:rPr lang="en-US"/>
              <a:t>Explain why clouds are an important element of the Earth system</a:t>
            </a:r>
            <a:endParaRPr/>
          </a:p>
          <a:p>
            <a:pPr marL="228600" lvl="0" indent="-228600" algn="l" rtl="0">
              <a:lnSpc>
                <a:spcPct val="120000"/>
              </a:lnSpc>
              <a:spcBef>
                <a:spcPts val="1000"/>
              </a:spcBef>
              <a:spcAft>
                <a:spcPts val="0"/>
              </a:spcAft>
              <a:buClr>
                <a:schemeClr val="dk1"/>
              </a:buClr>
              <a:buSzPct val="100000"/>
              <a:buChar char="•"/>
            </a:pPr>
            <a:r>
              <a:rPr lang="en-US"/>
              <a:t>Explain why cloud observations are important for understanding our changing Earth System</a:t>
            </a:r>
            <a:endParaRPr/>
          </a:p>
          <a:p>
            <a:pPr marL="228600" lvl="0" indent="-228600" algn="l" rtl="0">
              <a:lnSpc>
                <a:spcPct val="120000"/>
              </a:lnSpc>
              <a:spcBef>
                <a:spcPts val="1000"/>
              </a:spcBef>
              <a:spcAft>
                <a:spcPts val="0"/>
              </a:spcAft>
              <a:buClr>
                <a:schemeClr val="dk1"/>
              </a:buClr>
              <a:buSzPct val="100000"/>
              <a:buChar char="•"/>
            </a:pPr>
            <a:r>
              <a:rPr lang="en-US"/>
              <a:t>Identify a clouds study site and take observations of the sky</a:t>
            </a:r>
            <a:endParaRPr/>
          </a:p>
          <a:p>
            <a:pPr marL="228600" lvl="0" indent="-228600" algn="l" rtl="0">
              <a:lnSpc>
                <a:spcPct val="120000"/>
              </a:lnSpc>
              <a:spcBef>
                <a:spcPts val="1000"/>
              </a:spcBef>
              <a:spcAft>
                <a:spcPts val="0"/>
              </a:spcAft>
              <a:buClr>
                <a:schemeClr val="dk1"/>
              </a:buClr>
              <a:buSzPct val="100000"/>
              <a:buChar char="•"/>
            </a:pPr>
            <a:r>
              <a:rPr lang="en-US"/>
              <a:t>Upload data to the GLOBE database</a:t>
            </a:r>
            <a:endParaRPr/>
          </a:p>
          <a:p>
            <a:pPr marL="228600" lvl="0" indent="-228600" algn="l" rtl="0">
              <a:lnSpc>
                <a:spcPct val="120000"/>
              </a:lnSpc>
              <a:spcBef>
                <a:spcPts val="1000"/>
              </a:spcBef>
              <a:spcAft>
                <a:spcPts val="0"/>
              </a:spcAft>
              <a:buClr>
                <a:schemeClr val="dk1"/>
              </a:buClr>
              <a:buSzPct val="100000"/>
              <a:buChar char="•"/>
            </a:pPr>
            <a:r>
              <a:rPr lang="en-US"/>
              <a:t>Compare corresponding satellite data to ground cloud reports</a:t>
            </a:r>
            <a:endParaRPr/>
          </a:p>
          <a:p>
            <a:pPr marL="228600" lvl="0" indent="-228600" algn="l" rtl="0">
              <a:lnSpc>
                <a:spcPct val="120000"/>
              </a:lnSpc>
              <a:spcBef>
                <a:spcPts val="1000"/>
              </a:spcBef>
              <a:spcAft>
                <a:spcPts val="0"/>
              </a:spcAft>
              <a:buClr>
                <a:schemeClr val="dk1"/>
              </a:buClr>
              <a:buSzPct val="100000"/>
              <a:buChar char="•"/>
            </a:pPr>
            <a:r>
              <a:rPr lang="en-US"/>
              <a:t>Visualize data using GLOBE’s Visualization System</a:t>
            </a:r>
            <a:endParaRPr/>
          </a:p>
          <a:p>
            <a:pPr marL="228600" lvl="0" indent="-228600" algn="l" rtl="0">
              <a:lnSpc>
                <a:spcPct val="120000"/>
              </a:lnSpc>
              <a:spcBef>
                <a:spcPts val="1000"/>
              </a:spcBef>
              <a:spcAft>
                <a:spcPts val="0"/>
              </a:spcAft>
              <a:buClr>
                <a:schemeClr val="dk1"/>
              </a:buClr>
              <a:buSzPct val="100000"/>
              <a:buChar char="•"/>
            </a:pPr>
            <a:r>
              <a:rPr lang="en-US"/>
              <a:t>Develop ideas for questions and investigations you can address using cloud observations and incorporate satellite data when applicable</a:t>
            </a:r>
            <a:endParaRPr/>
          </a:p>
          <a:p>
            <a:pPr marL="0" lvl="0" indent="0" algn="l" rtl="0">
              <a:lnSpc>
                <a:spcPct val="120000"/>
              </a:lnSpc>
              <a:spcBef>
                <a:spcPts val="1000"/>
              </a:spcBef>
              <a:spcAft>
                <a:spcPts val="0"/>
              </a:spcAft>
              <a:buClr>
                <a:schemeClr val="dk1"/>
              </a:buClr>
              <a:buSzPct val="100000"/>
              <a:buNone/>
            </a:pPr>
            <a:r>
              <a:rPr lang="en-US" i="1"/>
              <a:t>Estimated time to complete module: 2 hours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a:t>
            </a:fld>
            <a:endParaRPr/>
          </a:p>
        </p:txBody>
      </p:sp>
      <p:pic>
        <p:nvPicPr>
          <p:cNvPr id="128" name="Google Shape;128;p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29" name="Google Shape;129;p5"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30" name="Google Shape;130;p5"/>
          <p:cNvSpPr txBox="1">
            <a:spLocks noGrp="1"/>
          </p:cNvSpPr>
          <p:nvPr>
            <p:ph type="title"/>
          </p:nvPr>
        </p:nvSpPr>
        <p:spPr>
          <a:xfrm>
            <a:off x="1328928" y="598326"/>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The Atmosphere</a:t>
            </a:r>
            <a:endParaRPr/>
          </a:p>
        </p:txBody>
      </p:sp>
      <p:sp>
        <p:nvSpPr>
          <p:cNvPr id="131" name="Google Shape;131;p5"/>
          <p:cNvSpPr txBox="1">
            <a:spLocks noGrp="1"/>
          </p:cNvSpPr>
          <p:nvPr>
            <p:ph type="body" idx="1"/>
          </p:nvPr>
        </p:nvSpPr>
        <p:spPr>
          <a:xfrm>
            <a:off x="1328928" y="1677030"/>
            <a:ext cx="4174296" cy="452323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None/>
            </a:pPr>
            <a:r>
              <a:rPr lang="en-US" sz="2000" dirty="0"/>
              <a:t>The Earth's atmosphere is an extremely thin sheet of air extending from the surface of the Earth to the edge of space. The Earth is a sphere with a roughly 13,000 km diameter; the thickness of the atmosphere is about 100 km.</a:t>
            </a:r>
            <a:endParaRPr dirty="0"/>
          </a:p>
          <a:p>
            <a:pPr marL="0" lvl="0" indent="0" algn="l" rtl="0">
              <a:lnSpc>
                <a:spcPct val="90000"/>
              </a:lnSpc>
              <a:spcBef>
                <a:spcPts val="1000"/>
              </a:spcBef>
              <a:spcAft>
                <a:spcPts val="0"/>
              </a:spcAft>
              <a:buClr>
                <a:schemeClr val="dk1"/>
              </a:buClr>
              <a:buSzPts val="2000"/>
              <a:buNone/>
            </a:pPr>
            <a:r>
              <a:rPr lang="en-US" sz="2000" dirty="0"/>
              <a:t>In this picture, taken from a spacecraft orbiting at 300 km above the surface, we can see the atmosphere as the thin blue band between the surface and the blackness of space. </a:t>
            </a:r>
            <a:r>
              <a:rPr lang="en-US" sz="2000" b="1" dirty="0"/>
              <a:t>If the Earth were the size of a basketball, the thickness of the atmosphere could be modeled by a thin sheet of plastic wrapped around the ball!</a:t>
            </a:r>
            <a:endParaRPr dirty="0"/>
          </a:p>
        </p:txBody>
      </p:sp>
      <p:pic>
        <p:nvPicPr>
          <p:cNvPr id="132" name="Google Shape;132;p5" descr="Satellite image of Earth from spac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607133" y="2765040"/>
            <a:ext cx="3449256" cy="289585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a:t>
            </a:fld>
            <a:endParaRPr/>
          </a:p>
        </p:txBody>
      </p:sp>
      <p:pic>
        <p:nvPicPr>
          <p:cNvPr id="138" name="Google Shape;138;p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39" name="Google Shape;139;p6"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40" name="Google Shape;140;p6"/>
          <p:cNvSpPr txBox="1">
            <a:spLocks noGrp="1"/>
          </p:cNvSpPr>
          <p:nvPr>
            <p:ph type="title"/>
          </p:nvPr>
        </p:nvSpPr>
        <p:spPr>
          <a:xfrm>
            <a:off x="1328928" y="954972"/>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Where Do </a:t>
            </a:r>
            <a:r>
              <a:rPr lang="en-US"/>
              <a:t>C</a:t>
            </a:r>
            <a:r>
              <a:rPr lang="en-US" b="1">
                <a:solidFill>
                  <a:srgbClr val="002060"/>
                </a:solidFill>
              </a:rPr>
              <a:t>louds </a:t>
            </a:r>
            <a:r>
              <a:rPr lang="en-US"/>
              <a:t>C</a:t>
            </a:r>
            <a:r>
              <a:rPr lang="en-US" b="1">
                <a:solidFill>
                  <a:srgbClr val="002060"/>
                </a:solidFill>
              </a:rPr>
              <a:t>ome </a:t>
            </a:r>
            <a:r>
              <a:rPr lang="en-US"/>
              <a:t>F</a:t>
            </a:r>
            <a:r>
              <a:rPr lang="en-US" b="1">
                <a:solidFill>
                  <a:srgbClr val="002060"/>
                </a:solidFill>
              </a:rPr>
              <a:t>rom?</a:t>
            </a:r>
            <a:endParaRPr/>
          </a:p>
        </p:txBody>
      </p:sp>
      <p:sp>
        <p:nvSpPr>
          <p:cNvPr id="141" name="Google Shape;141;p6"/>
          <p:cNvSpPr txBox="1">
            <a:spLocks noGrp="1"/>
          </p:cNvSpPr>
          <p:nvPr>
            <p:ph type="body" idx="1"/>
          </p:nvPr>
        </p:nvSpPr>
        <p:spPr>
          <a:xfrm>
            <a:off x="1328928" y="2413182"/>
            <a:ext cx="4277868" cy="424837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Water in the atmosphere exists in three main phases (solid, liquid, and gas). It changes phase depending on temperature and pressure. Like most other gases that make up the atmosphere, water vapor is </a:t>
            </a:r>
            <a:r>
              <a:rPr lang="en-US" sz="2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invisible</a:t>
            </a:r>
            <a:r>
              <a:rPr lang="en-US" sz="2200"/>
              <a:t> to the human eye.</a:t>
            </a:r>
            <a:endParaRPr/>
          </a:p>
          <a:p>
            <a:pPr marL="0" lvl="0" indent="0" algn="l" rtl="0">
              <a:lnSpc>
                <a:spcPct val="90000"/>
              </a:lnSpc>
              <a:spcBef>
                <a:spcPts val="1000"/>
              </a:spcBef>
              <a:spcAft>
                <a:spcPts val="0"/>
              </a:spcAft>
              <a:buClr>
                <a:schemeClr val="dk1"/>
              </a:buClr>
              <a:buSzPts val="2200"/>
              <a:buNone/>
            </a:pPr>
            <a:r>
              <a:rPr lang="en-US" sz="2200"/>
              <a:t>Unlike most other gases in our atmosphere, under the right conditions water vapor can change from a gas into solid particles or liquid drops.</a:t>
            </a:r>
            <a:endParaRPr/>
          </a:p>
        </p:txBody>
      </p:sp>
      <p:pic>
        <p:nvPicPr>
          <p:cNvPr id="142" name="Google Shape;142;p6" descr="Image of a clear sky"/>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611368" y="2512671"/>
            <a:ext cx="3272028" cy="2481656"/>
          </a:xfrm>
          <a:prstGeom prst="rect">
            <a:avLst/>
          </a:prstGeom>
          <a:noFill/>
          <a:ln>
            <a:noFill/>
          </a:ln>
        </p:spPr>
      </p:pic>
      <p:sp>
        <p:nvSpPr>
          <p:cNvPr id="143" name="Google Shape;143;p6"/>
          <p:cNvSpPr txBox="1"/>
          <p:nvPr/>
        </p:nvSpPr>
        <p:spPr>
          <a:xfrm>
            <a:off x="5611368" y="4988231"/>
            <a:ext cx="3276600"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Though we cannot see it, there is still water (vapor) present in a clear blue sky.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a:t>
            </a:fld>
            <a:endParaRPr/>
          </a:p>
        </p:txBody>
      </p:sp>
      <p:pic>
        <p:nvPicPr>
          <p:cNvPr id="149" name="Google Shape;149;p7"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50" name="Google Shape;150;p7"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51" name="Google Shape;151;p7"/>
          <p:cNvSpPr txBox="1">
            <a:spLocks noGrp="1"/>
          </p:cNvSpPr>
          <p:nvPr>
            <p:ph type="title"/>
          </p:nvPr>
        </p:nvSpPr>
        <p:spPr>
          <a:xfrm>
            <a:off x="1328928" y="922495"/>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How do Clouds Form?</a:t>
            </a:r>
            <a:endParaRPr/>
          </a:p>
        </p:txBody>
      </p:sp>
      <p:sp>
        <p:nvSpPr>
          <p:cNvPr id="152" name="Google Shape;152;p7"/>
          <p:cNvSpPr txBox="1">
            <a:spLocks noGrp="1"/>
          </p:cNvSpPr>
          <p:nvPr>
            <p:ph type="body" idx="1"/>
          </p:nvPr>
        </p:nvSpPr>
        <p:spPr>
          <a:xfrm>
            <a:off x="1208957" y="2348228"/>
            <a:ext cx="4233527" cy="378260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None/>
            </a:pPr>
            <a:r>
              <a:rPr lang="en-US" sz="2200"/>
              <a:t>If temperatures are above freezing, water vapor will condense onto small particles (dust, smoke, salt, etc.) in our atmosphere, as water droplets. The small particles are known as cloud condensation nuclei (CNN). Without them clouds would not form above -40°C.  </a:t>
            </a:r>
            <a:endParaRPr/>
          </a:p>
          <a:p>
            <a:pPr marL="0" lvl="0" indent="0" algn="l" rtl="0">
              <a:lnSpc>
                <a:spcPct val="90000"/>
              </a:lnSpc>
              <a:spcBef>
                <a:spcPts val="1000"/>
              </a:spcBef>
              <a:spcAft>
                <a:spcPts val="0"/>
              </a:spcAft>
              <a:buClr>
                <a:schemeClr val="dk1"/>
              </a:buClr>
              <a:buSzPts val="2200"/>
              <a:buNone/>
            </a:pPr>
            <a:r>
              <a:rPr lang="en-US" sz="2200"/>
              <a:t>If temperatures are below freezing, as they are at high altitudes, tiny ice crystals will mostly form instead.</a:t>
            </a:r>
            <a:endParaRPr/>
          </a:p>
        </p:txBody>
      </p:sp>
      <p:pic>
        <p:nvPicPr>
          <p:cNvPr id="153" name="Google Shape;153;p7" descr="water drops are around 25 microns. One micron is 0.000001 meter. There are several different shape categories of ice crystals, including bullets,  bullet rosettes, columns, dendrites, plates, stellars, and combinations of these different shapes." title="Exploded View of Water Drops and Cloud Particle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321551" y="2109722"/>
            <a:ext cx="3623577" cy="429107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2f870958373_0_2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a:t>
            </a:fld>
            <a:endParaRPr/>
          </a:p>
        </p:txBody>
      </p:sp>
      <p:pic>
        <p:nvPicPr>
          <p:cNvPr id="159" name="Google Shape;159;g2f870958373_0_2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822325"/>
          </a:xfrm>
          <a:prstGeom prst="rect">
            <a:avLst/>
          </a:prstGeom>
          <a:noFill/>
          <a:ln>
            <a:noFill/>
          </a:ln>
        </p:spPr>
      </p:pic>
      <p:pic>
        <p:nvPicPr>
          <p:cNvPr id="160" name="Google Shape;160;g2f870958373_0_23"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4"/>
          </a:xfrm>
          <a:prstGeom prst="rect">
            <a:avLst/>
          </a:prstGeom>
          <a:noFill/>
          <a:ln>
            <a:noFill/>
          </a:ln>
        </p:spPr>
      </p:pic>
      <p:sp>
        <p:nvSpPr>
          <p:cNvPr id="161" name="Google Shape;161;g2f870958373_0_23"/>
          <p:cNvSpPr txBox="1">
            <a:spLocks noGrp="1"/>
          </p:cNvSpPr>
          <p:nvPr>
            <p:ph type="title"/>
          </p:nvPr>
        </p:nvSpPr>
        <p:spPr>
          <a:xfrm>
            <a:off x="1328928" y="846295"/>
            <a:ext cx="7461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Key Factors for Cloud Formation</a:t>
            </a:r>
            <a:endParaRPr/>
          </a:p>
        </p:txBody>
      </p:sp>
      <p:sp>
        <p:nvSpPr>
          <p:cNvPr id="162" name="Google Shape;162;g2f870958373_0_23"/>
          <p:cNvSpPr txBox="1">
            <a:spLocks noGrp="1"/>
          </p:cNvSpPr>
          <p:nvPr>
            <p:ph type="body" idx="1"/>
          </p:nvPr>
        </p:nvSpPr>
        <p:spPr>
          <a:xfrm>
            <a:off x="1444650" y="1709576"/>
            <a:ext cx="7345800" cy="3782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200"/>
              <a:buNone/>
            </a:pPr>
            <a:r>
              <a:rPr lang="en-US" sz="2200" dirty="0">
                <a:solidFill>
                  <a:srgbClr val="333333"/>
                </a:solidFill>
                <a:highlight>
                  <a:srgbClr val="FFFFFF"/>
                </a:highlight>
              </a:rPr>
              <a:t>Clouds form from </a:t>
            </a:r>
            <a:r>
              <a:rPr lang="en-US" sz="2200" b="1" dirty="0">
                <a:solidFill>
                  <a:srgbClr val="333333"/>
                </a:solidFill>
                <a:highlight>
                  <a:srgbClr val="FFFFFF"/>
                </a:highlight>
              </a:rPr>
              <a:t>water</a:t>
            </a:r>
            <a:r>
              <a:rPr lang="en-US" sz="2200" dirty="0">
                <a:solidFill>
                  <a:srgbClr val="333333"/>
                </a:solidFill>
                <a:highlight>
                  <a:srgbClr val="FFFFFF"/>
                </a:highlight>
              </a:rPr>
              <a:t> in the sky. Water vapor is always in the sky in some amount but is invisible.  Clouds form when an area of air becomes cooler until the water vapor there condenses to liquid form. At that point, the air is said to be "saturated" with water vapor. The air where the cloud forms must be cool enough for the water vapor to condense. The water will </a:t>
            </a:r>
            <a:r>
              <a:rPr lang="en-US" sz="2200" b="1" dirty="0">
                <a:solidFill>
                  <a:srgbClr val="333333"/>
                </a:solidFill>
                <a:highlight>
                  <a:srgbClr val="FFFFFF"/>
                </a:highlight>
              </a:rPr>
              <a:t>condense</a:t>
            </a:r>
            <a:r>
              <a:rPr lang="en-US" sz="2200" dirty="0">
                <a:solidFill>
                  <a:srgbClr val="333333"/>
                </a:solidFill>
                <a:highlight>
                  <a:srgbClr val="FFFFFF"/>
                </a:highlight>
              </a:rPr>
              <a:t> around things like dust, ice or sea salt - all known as </a:t>
            </a:r>
            <a:r>
              <a:rPr lang="en-US" sz="2200" b="1" dirty="0">
                <a:solidFill>
                  <a:srgbClr val="333333"/>
                </a:solidFill>
                <a:highlight>
                  <a:srgbClr val="FFFFFF"/>
                </a:highlight>
              </a:rPr>
              <a:t>condensation nuclei</a:t>
            </a:r>
            <a:r>
              <a:rPr lang="en-US" sz="2200" dirty="0">
                <a:solidFill>
                  <a:srgbClr val="333333"/>
                </a:solidFill>
                <a:highlight>
                  <a:srgbClr val="FFFFFF"/>
                </a:highlight>
              </a:rPr>
              <a:t>. The temperature, wind and other conditions where a cloud forms determine what type of cloud it will be.</a:t>
            </a:r>
            <a:endParaRPr sz="2200" dirty="0"/>
          </a:p>
        </p:txBody>
      </p:sp>
      <p:pic>
        <p:nvPicPr>
          <p:cNvPr id="163" name="Google Shape;163;g2f870958373_0_23" descr="Illustration that shows how dust and other particles floating in the air provide surfaces for water vapor to turn into water drops or ice crystals. The tiny drops of water condense on the particles to form cloud droplets. Clouds are made up of a bunch of cloud droplets bundled together with raindrops."/>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1444650" y="5047215"/>
            <a:ext cx="7345801" cy="181078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8</a:t>
            </a:fld>
            <a:endParaRPr/>
          </a:p>
        </p:txBody>
      </p:sp>
      <p:pic>
        <p:nvPicPr>
          <p:cNvPr id="169" name="Google Shape;169;p8"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70" name="Google Shape;170;p8" descr="Menu Bar: What are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3813" y="822325"/>
            <a:ext cx="1166813" cy="6035675"/>
          </a:xfrm>
          <a:prstGeom prst="rect">
            <a:avLst/>
          </a:prstGeom>
          <a:noFill/>
          <a:ln>
            <a:noFill/>
          </a:ln>
        </p:spPr>
      </p:pic>
      <p:sp>
        <p:nvSpPr>
          <p:cNvPr id="171" name="Google Shape;171;p8"/>
          <p:cNvSpPr txBox="1">
            <a:spLocks noGrp="1"/>
          </p:cNvSpPr>
          <p:nvPr>
            <p:ph type="title"/>
          </p:nvPr>
        </p:nvSpPr>
        <p:spPr>
          <a:xfrm>
            <a:off x="1328928" y="945561"/>
            <a:ext cx="7461504"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What are Clouds?</a:t>
            </a:r>
            <a:endParaRPr/>
          </a:p>
        </p:txBody>
      </p:sp>
      <p:sp>
        <p:nvSpPr>
          <p:cNvPr id="172" name="Google Shape;172;p8"/>
          <p:cNvSpPr txBox="1">
            <a:spLocks noGrp="1"/>
          </p:cNvSpPr>
          <p:nvPr>
            <p:ph type="body" idx="1"/>
          </p:nvPr>
        </p:nvSpPr>
        <p:spPr>
          <a:xfrm>
            <a:off x="6443902" y="2378281"/>
            <a:ext cx="2695526" cy="374928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None/>
            </a:pPr>
            <a:r>
              <a:rPr lang="en-US" sz="2200"/>
              <a:t>When a large number of water drops or ice crystals are present, and they scatter enough light for us to see them, they form visible clouds.</a:t>
            </a:r>
            <a:endParaRPr/>
          </a:p>
          <a:p>
            <a:pPr marL="0" lvl="0" indent="0" algn="l" rtl="0">
              <a:lnSpc>
                <a:spcPct val="90000"/>
              </a:lnSpc>
              <a:spcBef>
                <a:spcPts val="1000"/>
              </a:spcBef>
              <a:spcAft>
                <a:spcPts val="0"/>
              </a:spcAft>
              <a:buClr>
                <a:schemeClr val="dk1"/>
              </a:buClr>
              <a:buSzPts val="2200"/>
              <a:buNone/>
            </a:pPr>
            <a:r>
              <a:rPr lang="en-US" sz="2200"/>
              <a:t>At any given time, over half of Earth’s surface is covered by clouds.</a:t>
            </a:r>
            <a:endParaRPr/>
          </a:p>
        </p:txBody>
      </p:sp>
      <p:pic>
        <p:nvPicPr>
          <p:cNvPr id="173" name="Google Shape;173;p8" descr="4 cloud pictures &#10;top left: cloud with sunlight peeping through&#10;top right: transparent, wispy clouds&#10;bottom left: puffy white clouds&#10;bottom right: clouds at sunset&#1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336954" y="2203602"/>
            <a:ext cx="4956478" cy="391397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9</a:t>
            </a:fld>
            <a:endParaRPr/>
          </a:p>
        </p:txBody>
      </p:sp>
      <p:pic>
        <p:nvPicPr>
          <p:cNvPr id="179" name="Google Shape;179;p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80" name="Google Shape;180;p9"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181" name="Google Shape;181;p9"/>
          <p:cNvSpPr txBox="1">
            <a:spLocks noGrp="1"/>
          </p:cNvSpPr>
          <p:nvPr>
            <p:ph type="title"/>
          </p:nvPr>
        </p:nvSpPr>
        <p:spPr>
          <a:xfrm>
            <a:off x="1402080" y="683407"/>
            <a:ext cx="71132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Why Collect Cloud Data?</a:t>
            </a:r>
            <a:endParaRPr/>
          </a:p>
        </p:txBody>
      </p:sp>
      <p:sp>
        <p:nvSpPr>
          <p:cNvPr id="182" name="Google Shape;182;p9"/>
          <p:cNvSpPr txBox="1">
            <a:spLocks noGrp="1"/>
          </p:cNvSpPr>
          <p:nvPr>
            <p:ph type="body" idx="1"/>
          </p:nvPr>
        </p:nvSpPr>
        <p:spPr>
          <a:xfrm>
            <a:off x="1402080" y="3820629"/>
            <a:ext cx="7492538" cy="303737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One of the most interesting features of Earth, as seen from space, is the ever-changing distribution of clouds. They are as natural as anything we encounter in our daily lives. As they float above us, we hardly give their presence a second thought. And yet, clouds have an enormous influence on Earth’s energy balance, climate, and weather.</a:t>
            </a:r>
            <a:endParaRPr/>
          </a:p>
          <a:p>
            <a:pPr marL="0" lvl="0" indent="0" algn="l" rtl="0">
              <a:lnSpc>
                <a:spcPct val="90000"/>
              </a:lnSpc>
              <a:spcBef>
                <a:spcPts val="1000"/>
              </a:spcBef>
              <a:spcAft>
                <a:spcPts val="0"/>
              </a:spcAft>
              <a:buClr>
                <a:schemeClr val="dk1"/>
              </a:buClr>
              <a:buSzPts val="2200"/>
              <a:buNone/>
            </a:pPr>
            <a:r>
              <a:rPr lang="en-US" sz="2200"/>
              <a:t>Even small changes in the abundance, location, or cloud type can impact Earth’s climate and weather. This is why collecting data on clouds is important. </a:t>
            </a:r>
            <a:endParaRPr/>
          </a:p>
        </p:txBody>
      </p:sp>
      <p:pic>
        <p:nvPicPr>
          <p:cNvPr id="183" name="Google Shape;183;p9" descr="image result for NASA cloud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962531" y="1706562"/>
            <a:ext cx="5992368" cy="2133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10</a:t>
            </a:fld>
            <a:endParaRPr/>
          </a:p>
        </p:txBody>
      </p:sp>
      <p:pic>
        <p:nvPicPr>
          <p:cNvPr id="190" name="Google Shape;190;p10"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191" name="Google Shape;191;p10"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192" name="Google Shape;192;p10"/>
          <p:cNvSpPr txBox="1">
            <a:spLocks noGrp="1"/>
          </p:cNvSpPr>
          <p:nvPr>
            <p:ph type="title"/>
          </p:nvPr>
        </p:nvSpPr>
        <p:spPr>
          <a:xfrm>
            <a:off x="1402080" y="938051"/>
            <a:ext cx="71132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Clouds and Weather</a:t>
            </a:r>
            <a:endParaRPr/>
          </a:p>
        </p:txBody>
      </p:sp>
      <p:sp>
        <p:nvSpPr>
          <p:cNvPr id="193" name="Google Shape;193;p10"/>
          <p:cNvSpPr txBox="1">
            <a:spLocks noGrp="1"/>
          </p:cNvSpPr>
          <p:nvPr>
            <p:ph type="body" idx="1"/>
          </p:nvPr>
        </p:nvSpPr>
        <p:spPr>
          <a:xfrm>
            <a:off x="5376161" y="2310436"/>
            <a:ext cx="3398269" cy="398240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200"/>
              <a:buNone/>
            </a:pPr>
            <a:r>
              <a:rPr lang="en-US" sz="2200"/>
              <a:t>Clouds can help us predict weather. Clouds can also tell us something about air temperature, water, and wind up in the sky. During the day a cloudy sky will make the temperature cooler. At night a clear sky will make temperatures cooler. Clouds also bring us rain. </a:t>
            </a:r>
            <a:endParaRPr/>
          </a:p>
        </p:txBody>
      </p:sp>
      <p:pic>
        <p:nvPicPr>
          <p:cNvPr id="194" name="Google Shape;194;p10" descr="Short-lived contrails indicate the air in the upper atmosphere is dry"/>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607362" y="2245184"/>
            <a:ext cx="1804416" cy="1975104"/>
          </a:xfrm>
          <a:prstGeom prst="rect">
            <a:avLst/>
          </a:prstGeom>
          <a:noFill/>
          <a:ln>
            <a:noFill/>
          </a:ln>
        </p:spPr>
      </p:pic>
      <p:sp>
        <p:nvSpPr>
          <p:cNvPr id="195" name="Google Shape;195;p10"/>
          <p:cNvSpPr txBox="1"/>
          <p:nvPr/>
        </p:nvSpPr>
        <p:spPr>
          <a:xfrm>
            <a:off x="1114234" y="4227048"/>
            <a:ext cx="2145792"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Calibri"/>
                <a:ea typeface="Calibri"/>
                <a:cs typeface="Calibri"/>
                <a:sym typeface="Calibri"/>
              </a:rPr>
              <a:t>Dry air aloft </a:t>
            </a:r>
            <a:endParaRPr/>
          </a:p>
        </p:txBody>
      </p:sp>
      <p:pic>
        <p:nvPicPr>
          <p:cNvPr id="196" name="Google Shape;196;p10" descr="Persistent or spreading contrails indicate the upper atmosphere is mois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142107" y="3921735"/>
            <a:ext cx="1816608" cy="1981200"/>
          </a:xfrm>
          <a:prstGeom prst="rect">
            <a:avLst/>
          </a:prstGeom>
          <a:noFill/>
          <a:ln>
            <a:noFill/>
          </a:ln>
        </p:spPr>
      </p:pic>
      <p:sp>
        <p:nvSpPr>
          <p:cNvPr id="197" name="Google Shape;197;p10"/>
          <p:cNvSpPr txBox="1"/>
          <p:nvPr/>
        </p:nvSpPr>
        <p:spPr>
          <a:xfrm>
            <a:off x="3107383" y="5945603"/>
            <a:ext cx="2720051"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Moist air aloft, wind perpendicular to contrail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11</a:t>
            </a:fld>
            <a:endParaRPr/>
          </a:p>
        </p:txBody>
      </p:sp>
      <p:pic>
        <p:nvPicPr>
          <p:cNvPr id="203" name="Google Shape;203;p1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204" name="Google Shape;204;p12"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205" name="Google Shape;205;p12"/>
          <p:cNvSpPr txBox="1">
            <a:spLocks noGrp="1"/>
          </p:cNvSpPr>
          <p:nvPr>
            <p:ph type="title"/>
          </p:nvPr>
        </p:nvSpPr>
        <p:spPr>
          <a:xfrm>
            <a:off x="1402080" y="711619"/>
            <a:ext cx="71132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Clouds and Earth’s Energy Budget</a:t>
            </a:r>
            <a:endParaRPr/>
          </a:p>
        </p:txBody>
      </p:sp>
      <p:sp>
        <p:nvSpPr>
          <p:cNvPr id="206" name="Google Shape;206;p12"/>
          <p:cNvSpPr txBox="1">
            <a:spLocks noGrp="1"/>
          </p:cNvSpPr>
          <p:nvPr>
            <p:ph type="body" idx="1"/>
          </p:nvPr>
        </p:nvSpPr>
        <p:spPr>
          <a:xfrm>
            <a:off x="1402079" y="1732750"/>
            <a:ext cx="7450975" cy="398240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200"/>
              <a:buNone/>
            </a:pPr>
            <a:r>
              <a:rPr lang="en-US" sz="2200"/>
              <a:t>Clouds also affect how much sunlight is reaching the ground and how much heat is escaping back to space. Understanding the clouds helps us better understand climate.</a:t>
            </a:r>
            <a:endParaRPr/>
          </a:p>
          <a:p>
            <a:pPr marL="0" lvl="0" indent="0" algn="l" rtl="0">
              <a:lnSpc>
                <a:spcPct val="90000"/>
              </a:lnSpc>
              <a:spcBef>
                <a:spcPts val="1000"/>
              </a:spcBef>
              <a:spcAft>
                <a:spcPts val="0"/>
              </a:spcAft>
              <a:buClr>
                <a:schemeClr val="dk1"/>
              </a:buClr>
              <a:buSzPts val="2200"/>
              <a:buNone/>
            </a:pPr>
            <a:r>
              <a:rPr lang="en-US" sz="2200"/>
              <a:t>Clouds are the key regulator of the planet’s average temperature. Some clouds contribute to cooling because they reflect some of the Sun’s energy – called solar energy or shortwave radiation – back to space. Other clouds contribute to warming because they trap some of the energy emitted by Earth’s surface and lower atmosphere – called thermal energy or longwave radiation. </a:t>
            </a:r>
            <a:endParaRPr/>
          </a:p>
        </p:txBody>
      </p:sp>
      <p:pic>
        <p:nvPicPr>
          <p:cNvPr id="207" name="Google Shape;207;p12" descr="High thin clouds transmit sunlight" title="High thin cloud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037126" y="5082575"/>
            <a:ext cx="1647194" cy="1775425"/>
          </a:xfrm>
          <a:prstGeom prst="rect">
            <a:avLst/>
          </a:prstGeom>
          <a:noFill/>
          <a:ln>
            <a:noFill/>
          </a:ln>
        </p:spPr>
      </p:pic>
      <p:pic>
        <p:nvPicPr>
          <p:cNvPr id="208" name="Google Shape;208;p12" descr="A diagram showing how high, thin and low, thick clouds interact with sunlight and heat transfer:&#10;High clouds transmit sunlight but their cold temperature means they emit very little heat.&#10;Low clouds reflect sunlight back to space while their warmer temperature means they emit almost as much heat as Earth's surface.&#10;The net result is that high clouds warm the Earth while low clouds cool the Earth." title="Cloud Effects on Earth's Radiation "/>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885527" y="5078636"/>
            <a:ext cx="2283780" cy="1779363"/>
          </a:xfrm>
          <a:prstGeom prst="rect">
            <a:avLst/>
          </a:prstGeom>
          <a:noFill/>
          <a:ln>
            <a:noFill/>
          </a:ln>
        </p:spPr>
      </p:pic>
      <p:pic>
        <p:nvPicPr>
          <p:cNvPr id="209" name="Google Shape;209;p12" descr="image of a thick, low cloud blocking sunlight to the Earth's surface"/>
          <p:cNvPicPr preferRelativeResize="0"/>
          <p:nvPr/>
        </p:nvPicPr>
        <p:blipFill rotWithShape="1">
          <a:blip r:embed="rId7">
            <a:alphaModFix/>
          </a:blip>
          <a:srcRect/>
          <a:stretch/>
        </p:blipFill>
        <p:spPr>
          <a:xfrm>
            <a:off x="6474037" y="5025827"/>
            <a:ext cx="1638273" cy="17754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2f870958373_0_4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12</a:t>
            </a:fld>
            <a:endParaRPr/>
          </a:p>
        </p:txBody>
      </p:sp>
      <p:pic>
        <p:nvPicPr>
          <p:cNvPr id="215" name="Google Shape;215;g2f870958373_0_4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822325"/>
          </a:xfrm>
          <a:prstGeom prst="rect">
            <a:avLst/>
          </a:prstGeom>
          <a:noFill/>
          <a:ln>
            <a:noFill/>
          </a:ln>
        </p:spPr>
      </p:pic>
      <p:pic>
        <p:nvPicPr>
          <p:cNvPr id="216" name="Google Shape;216;g2f870958373_0_43"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217" name="Google Shape;217;g2f870958373_0_43"/>
          <p:cNvSpPr txBox="1">
            <a:spLocks noGrp="1"/>
          </p:cNvSpPr>
          <p:nvPr>
            <p:ph type="title"/>
          </p:nvPr>
        </p:nvSpPr>
        <p:spPr>
          <a:xfrm>
            <a:off x="1402075" y="711625"/>
            <a:ext cx="7366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Clouds and Earth’s Energy Budget (2)</a:t>
            </a:r>
            <a:endParaRPr/>
          </a:p>
        </p:txBody>
      </p:sp>
      <p:sp>
        <p:nvSpPr>
          <p:cNvPr id="218" name="Google Shape;218;g2f870958373_0_43"/>
          <p:cNvSpPr txBox="1">
            <a:spLocks noGrp="1"/>
          </p:cNvSpPr>
          <p:nvPr>
            <p:ph type="body" idx="1"/>
          </p:nvPr>
        </p:nvSpPr>
        <p:spPr>
          <a:xfrm>
            <a:off x="1402075" y="1808950"/>
            <a:ext cx="3390000" cy="3177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200"/>
              <a:buNone/>
            </a:pPr>
            <a:r>
              <a:rPr lang="en-US" sz="2200" dirty="0"/>
              <a:t>The color of the arrows represent the type of radiation. Yellow represents radiation from The Sun (solar shortwave). Red represents heat (outgoing longwave) radiation leaving the Earth. The thickness of the arrows represent amount. </a:t>
            </a:r>
            <a:endParaRPr dirty="0"/>
          </a:p>
        </p:txBody>
      </p:sp>
      <p:pic>
        <p:nvPicPr>
          <p:cNvPr id="219" name="Google Shape;219;g2f870958373_0_43" descr="A diagram showing how high, thin and low, thick clouds interact with sunlight and heat transfer:&#10;High clouds transmit sunlight but their cold temperature means they emit very little heat.&#10;Low clouds reflect sunlight back to space while their warmer temperature means they emit almost as much heat as Earth's surface.&#10;The net result is that high clouds warm the Earth while low clouds cool the Earth." title="Cloud Effects on Earth's Radiation "/>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838925" y="1779225"/>
            <a:ext cx="4017975" cy="3130550"/>
          </a:xfrm>
          <a:prstGeom prst="rect">
            <a:avLst/>
          </a:prstGeom>
          <a:noFill/>
          <a:ln>
            <a:noFill/>
          </a:ln>
        </p:spPr>
      </p:pic>
      <p:sp>
        <p:nvSpPr>
          <p:cNvPr id="220" name="Google Shape;220;g2f870958373_0_43"/>
          <p:cNvSpPr txBox="1"/>
          <p:nvPr/>
        </p:nvSpPr>
        <p:spPr>
          <a:xfrm>
            <a:off x="1402075" y="5047250"/>
            <a:ext cx="7454700" cy="19026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2200" dirty="0">
                <a:solidFill>
                  <a:schemeClr val="dk1"/>
                </a:solidFill>
                <a:latin typeface="Calibri"/>
                <a:ea typeface="Calibri"/>
                <a:cs typeface="Calibri"/>
                <a:sym typeface="Calibri"/>
              </a:rPr>
              <a:t>For example, for low clouds (right side of the diagram), the yellow arrow is thicker on the top of the cloud than at the bottom. A larger fraction of the sunlight gets reflected and a small amount makes it to the ground. We see this as shadows casted by low clouds.</a:t>
            </a:r>
            <a:br>
              <a:rPr lang="en-US" sz="2200" dirty="0">
                <a:solidFill>
                  <a:schemeClr val="dk1"/>
                </a:solidFill>
                <a:latin typeface="Calibri"/>
                <a:ea typeface="Calibri"/>
                <a:cs typeface="Calibri"/>
                <a:sym typeface="Calibri"/>
              </a:rPr>
            </a:b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g2f870958373_0_5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13</a:t>
            </a:fld>
            <a:endParaRPr/>
          </a:p>
        </p:txBody>
      </p:sp>
      <p:pic>
        <p:nvPicPr>
          <p:cNvPr id="226" name="Google Shape;226;g2f870958373_0_5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822325"/>
          </a:xfrm>
          <a:prstGeom prst="rect">
            <a:avLst/>
          </a:prstGeom>
          <a:noFill/>
          <a:ln>
            <a:noFill/>
          </a:ln>
        </p:spPr>
      </p:pic>
      <p:pic>
        <p:nvPicPr>
          <p:cNvPr id="227" name="Google Shape;227;g2f870958373_0_56"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228" name="Google Shape;228;g2f870958373_0_56"/>
          <p:cNvSpPr txBox="1">
            <a:spLocks noGrp="1"/>
          </p:cNvSpPr>
          <p:nvPr>
            <p:ph type="title"/>
          </p:nvPr>
        </p:nvSpPr>
        <p:spPr>
          <a:xfrm>
            <a:off x="1402075" y="711625"/>
            <a:ext cx="73668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dirty="0">
                <a:solidFill>
                  <a:srgbClr val="002060"/>
                </a:solidFill>
              </a:rPr>
              <a:t>Clouds and Earth’s Energy Budget (</a:t>
            </a:r>
            <a:r>
              <a:rPr lang="en-US" dirty="0"/>
              <a:t>3</a:t>
            </a:r>
            <a:r>
              <a:rPr lang="en-US" b="1" dirty="0">
                <a:solidFill>
                  <a:srgbClr val="002060"/>
                </a:solidFill>
              </a:rPr>
              <a:t>)</a:t>
            </a:r>
            <a:endParaRPr dirty="0"/>
          </a:p>
        </p:txBody>
      </p:sp>
      <p:sp>
        <p:nvSpPr>
          <p:cNvPr id="229" name="Google Shape;229;g2f870958373_0_56"/>
          <p:cNvSpPr txBox="1">
            <a:spLocks noGrp="1"/>
          </p:cNvSpPr>
          <p:nvPr>
            <p:ph type="body" idx="1"/>
          </p:nvPr>
        </p:nvSpPr>
        <p:spPr>
          <a:xfrm>
            <a:off x="1402075" y="1732750"/>
            <a:ext cx="3390000" cy="3982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2200"/>
              <a:buNone/>
            </a:pPr>
            <a:r>
              <a:rPr lang="en-US" sz="2200" dirty="0"/>
              <a:t>Different types of clouds have varying impacts on Earth’s energy budget. For example, low, thick clouds (e.g., stratocumulus clouds) are opaque and do not let as much solar energy reach the Earth’s surface, which tends to have a net cooling effect on the Earth. High, thin clouds (e.g., cirrus clouds) are transparent and allow shortwave radiation through to the surface of Earth to produce a net warming effect.</a:t>
            </a:r>
            <a:br>
              <a:rPr lang="en-US" sz="2200" dirty="0"/>
            </a:br>
            <a:br>
              <a:rPr lang="en-US" sz="2200" dirty="0"/>
            </a:br>
            <a:endParaRPr dirty="0"/>
          </a:p>
        </p:txBody>
      </p:sp>
      <p:pic>
        <p:nvPicPr>
          <p:cNvPr id="230" name="Google Shape;230;g2f870958373_0_56" descr="A diagram showing how high, thin and low, thick clouds interact with sunlight and heat transfer:&#10;High clouds transmit sunlight but their cold temperature means they emit very little heat.&#10;Low clouds reflect sunlight back to space while their warmer temperature means they emit almost as much heat as Earth's surface.&#10;The net result is that high clouds warm the Earth while low clouds cool the Earth." title="Cloud Effects on Earth's Radiation "/>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838925" y="1779225"/>
            <a:ext cx="4017975" cy="3130550"/>
          </a:xfrm>
          <a:prstGeom prst="rect">
            <a:avLst/>
          </a:prstGeom>
          <a:noFill/>
          <a:ln>
            <a:noFill/>
          </a:ln>
        </p:spPr>
      </p:pic>
      <p:sp>
        <p:nvSpPr>
          <p:cNvPr id="231" name="Google Shape;231;g2f870958373_0_56"/>
          <p:cNvSpPr txBox="1"/>
          <p:nvPr/>
        </p:nvSpPr>
        <p:spPr>
          <a:xfrm>
            <a:off x="4838925" y="5304450"/>
            <a:ext cx="4017900" cy="101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Calibri"/>
                <a:ea typeface="Calibri"/>
                <a:cs typeface="Calibri"/>
                <a:sym typeface="Calibri"/>
              </a:rPr>
              <a:t>The thickness, altitude, and cover of clouds can affect how bright or dark days will appear.</a:t>
            </a:r>
            <a:endParaRPr sz="16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14</a:t>
            </a:fld>
            <a:endParaRPr/>
          </a:p>
        </p:txBody>
      </p:sp>
      <p:pic>
        <p:nvPicPr>
          <p:cNvPr id="238" name="Google Shape;238;p1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239" name="Google Shape;239;p13" descr="Menu Bar: Why collect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2225" y="822325"/>
            <a:ext cx="1165225" cy="6035675"/>
          </a:xfrm>
          <a:prstGeom prst="rect">
            <a:avLst/>
          </a:prstGeom>
          <a:noFill/>
          <a:ln>
            <a:noFill/>
          </a:ln>
        </p:spPr>
      </p:pic>
      <p:sp>
        <p:nvSpPr>
          <p:cNvPr id="240" name="Google Shape;240;p13"/>
          <p:cNvSpPr txBox="1">
            <a:spLocks noGrp="1"/>
          </p:cNvSpPr>
          <p:nvPr>
            <p:ph type="title"/>
          </p:nvPr>
        </p:nvSpPr>
        <p:spPr>
          <a:xfrm>
            <a:off x="1402080" y="938051"/>
            <a:ext cx="71132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dirty="0">
                <a:solidFill>
                  <a:srgbClr val="002060"/>
                </a:solidFill>
              </a:rPr>
              <a:t>Importance of Contrail Data</a:t>
            </a:r>
            <a:endParaRPr dirty="0"/>
          </a:p>
        </p:txBody>
      </p:sp>
      <p:sp>
        <p:nvSpPr>
          <p:cNvPr id="241" name="Google Shape;241;p13"/>
          <p:cNvSpPr txBox="1">
            <a:spLocks noGrp="1"/>
          </p:cNvSpPr>
          <p:nvPr>
            <p:ph type="body" idx="1"/>
          </p:nvPr>
        </p:nvSpPr>
        <p:spPr>
          <a:xfrm>
            <a:off x="5457286" y="2154617"/>
            <a:ext cx="3663567" cy="435671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a:t>Contrails, or condensation trails, are the linear clouds formed when a jet aircraft passes through a portion of the atmosphere having the right </a:t>
            </a:r>
            <a:r>
              <a:rPr lang="en-US" sz="24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moisture (humidity) </a:t>
            </a:r>
            <a:r>
              <a:rPr lang="en-US" sz="2400" b="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and temperature</a:t>
            </a: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a:t>
            </a:r>
            <a:r>
              <a:rPr lang="en-US" sz="2400"/>
              <a:t>conditions. The relationship between contrails and clouds is a current investigation area for scientists. </a:t>
            </a:r>
            <a:endParaRPr/>
          </a:p>
        </p:txBody>
      </p:sp>
      <p:pic>
        <p:nvPicPr>
          <p:cNvPr id="242" name="Google Shape;242;p13" descr="photo: Sky criss-crossed by spreading contrails, developed by aircrafts" title="Contrail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425230" y="2154617"/>
            <a:ext cx="3907505" cy="365587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15</a:t>
            </a:fld>
            <a:endParaRPr/>
          </a:p>
        </p:txBody>
      </p:sp>
      <p:pic>
        <p:nvPicPr>
          <p:cNvPr id="249" name="Google Shape;249;p1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250" name="Google Shape;250;p14" descr="Menu bar: How your measurements can hel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2700" y="822325"/>
            <a:ext cx="1174750" cy="6035675"/>
          </a:xfrm>
          <a:prstGeom prst="rect">
            <a:avLst/>
          </a:prstGeom>
          <a:noFill/>
          <a:ln>
            <a:noFill/>
          </a:ln>
        </p:spPr>
      </p:pic>
      <p:sp>
        <p:nvSpPr>
          <p:cNvPr id="251" name="Google Shape;251;p14"/>
          <p:cNvSpPr txBox="1">
            <a:spLocks noGrp="1"/>
          </p:cNvSpPr>
          <p:nvPr>
            <p:ph type="title"/>
          </p:nvPr>
        </p:nvSpPr>
        <p:spPr>
          <a:xfrm>
            <a:off x="1402080" y="938051"/>
            <a:ext cx="711327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dirty="0">
                <a:solidFill>
                  <a:srgbClr val="002060"/>
                </a:solidFill>
              </a:rPr>
              <a:t>Your Measurements C</a:t>
            </a:r>
            <a:r>
              <a:rPr lang="en-US" dirty="0"/>
              <a:t>ontribute to Science</a:t>
            </a:r>
            <a:r>
              <a:rPr lang="en-US" b="1" dirty="0">
                <a:solidFill>
                  <a:srgbClr val="002060"/>
                </a:solidFill>
              </a:rPr>
              <a:t> </a:t>
            </a:r>
            <a:endParaRPr dirty="0"/>
          </a:p>
        </p:txBody>
      </p:sp>
      <p:sp>
        <p:nvSpPr>
          <p:cNvPr id="252" name="Google Shape;252;p14"/>
          <p:cNvSpPr txBox="1">
            <a:spLocks noGrp="1"/>
          </p:cNvSpPr>
          <p:nvPr>
            <p:ph type="body" idx="1"/>
          </p:nvPr>
        </p:nvSpPr>
        <p:spPr>
          <a:xfrm>
            <a:off x="1286325" y="2222225"/>
            <a:ext cx="7168500" cy="3982500"/>
          </a:xfrm>
          <a:prstGeom prst="rect">
            <a:avLst/>
          </a:prstGeom>
          <a:noFill/>
          <a:ln>
            <a:noFill/>
          </a:ln>
        </p:spPr>
        <p:txBody>
          <a:bodyPr spcFirstLastPara="1" wrap="square" lIns="91425" tIns="45700" rIns="91425" bIns="45700" anchor="t" anchorCtr="0">
            <a:normAutofit/>
          </a:bodyPr>
          <a:lstStyle/>
          <a:p>
            <a:pPr marL="228600" lvl="0" indent="0" algn="l" rtl="0">
              <a:lnSpc>
                <a:spcPct val="90000"/>
              </a:lnSpc>
              <a:spcBef>
                <a:spcPts val="0"/>
              </a:spcBef>
              <a:spcAft>
                <a:spcPts val="0"/>
              </a:spcAft>
              <a:buNone/>
            </a:pPr>
            <a:r>
              <a:rPr lang="en-US" sz="2400" dirty="0">
                <a:latin typeface="Arial"/>
                <a:ea typeface="Arial"/>
                <a:cs typeface="Arial"/>
                <a:sym typeface="Arial"/>
              </a:rPr>
              <a:t>Your observations are valuable contributions to the scientific community and may be used by educators, students, researchers, and the general public to increase environmental awareness and STEM literacy, as well as advance Earth system science.</a:t>
            </a:r>
            <a:endParaRPr sz="4100" dirty="0"/>
          </a:p>
        </p:txBody>
      </p:sp>
      <p:pic>
        <p:nvPicPr>
          <p:cNvPr id="253" name="Google Shape;253;p14" descr="Three people looking at the sky with different types of clouds. The sky has contrails, cirrus, and cirrocumulus clouds. Two people use their phones to capture images of the sky."/>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4630925" y="4435750"/>
            <a:ext cx="3409824" cy="1986225"/>
          </a:xfrm>
          <a:prstGeom prst="rect">
            <a:avLst/>
          </a:prstGeom>
          <a:noFill/>
          <a:ln>
            <a:noFill/>
          </a:ln>
        </p:spPr>
      </p:pic>
      <p:pic>
        <p:nvPicPr>
          <p:cNvPr id="254" name="Google Shape;254;p14" descr="Astronaut uses GLOBE Cloud window to help identify the clouds in the sky."/>
          <p:cNvPicPr preferRelativeResize="0"/>
          <p:nvPr/>
        </p:nvPicPr>
        <p:blipFill>
          <a:blip r:embed="rId6" cstate="email">
            <a:alphaModFix/>
            <a:extLst>
              <a:ext uri="{28A0092B-C50C-407E-A947-70E740481C1C}">
                <a14:useLocalDpi xmlns:a14="http://schemas.microsoft.com/office/drawing/2010/main"/>
              </a:ext>
            </a:extLst>
          </a:blip>
          <a:stretch>
            <a:fillRect/>
          </a:stretch>
        </p:blipFill>
        <p:spPr>
          <a:xfrm>
            <a:off x="1785050" y="4435750"/>
            <a:ext cx="2648300" cy="19862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2f870958373_0_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16</a:t>
            </a:fld>
            <a:endParaRPr/>
          </a:p>
        </p:txBody>
      </p:sp>
      <p:pic>
        <p:nvPicPr>
          <p:cNvPr id="261" name="Google Shape;261;g2f870958373_0_0"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822325"/>
          </a:xfrm>
          <a:prstGeom prst="rect">
            <a:avLst/>
          </a:prstGeom>
          <a:noFill/>
          <a:ln>
            <a:noFill/>
          </a:ln>
        </p:spPr>
      </p:pic>
      <p:pic>
        <p:nvPicPr>
          <p:cNvPr id="262" name="Google Shape;262;g2f870958373_0_0" descr="Menu bar: How your measurements can hel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2700" y="822325"/>
            <a:ext cx="1174750" cy="6035675"/>
          </a:xfrm>
          <a:prstGeom prst="rect">
            <a:avLst/>
          </a:prstGeom>
          <a:noFill/>
          <a:ln>
            <a:noFill/>
          </a:ln>
        </p:spPr>
      </p:pic>
      <p:sp>
        <p:nvSpPr>
          <p:cNvPr id="263" name="Google Shape;263;g2f870958373_0_0"/>
          <p:cNvSpPr txBox="1">
            <a:spLocks noGrp="1"/>
          </p:cNvSpPr>
          <p:nvPr>
            <p:ph type="title"/>
          </p:nvPr>
        </p:nvSpPr>
        <p:spPr>
          <a:xfrm>
            <a:off x="1402080" y="938051"/>
            <a:ext cx="71133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Your Measurements Can</a:t>
            </a:r>
            <a:br>
              <a:rPr lang="en-US" b="1">
                <a:solidFill>
                  <a:srgbClr val="002060"/>
                </a:solidFill>
              </a:rPr>
            </a:br>
            <a:r>
              <a:rPr lang="en-US" b="1">
                <a:solidFill>
                  <a:srgbClr val="002060"/>
                </a:solidFill>
              </a:rPr>
              <a:t>Help Scientists </a:t>
            </a:r>
            <a:endParaRPr/>
          </a:p>
        </p:txBody>
      </p:sp>
      <p:sp>
        <p:nvSpPr>
          <p:cNvPr id="264" name="Google Shape;264;g2f870958373_0_0"/>
          <p:cNvSpPr txBox="1">
            <a:spLocks noGrp="1"/>
          </p:cNvSpPr>
          <p:nvPr>
            <p:ph type="body" idx="1"/>
          </p:nvPr>
        </p:nvSpPr>
        <p:spPr>
          <a:xfrm>
            <a:off x="1286333" y="2379340"/>
            <a:ext cx="4975500" cy="3982500"/>
          </a:xfrm>
          <a:prstGeom prst="rect">
            <a:avLst/>
          </a:prstGeom>
          <a:noFill/>
          <a:ln>
            <a:noFill/>
          </a:ln>
        </p:spPr>
        <p:txBody>
          <a:bodyPr spcFirstLastPara="1" wrap="square" lIns="91425" tIns="45700" rIns="91425" bIns="45700" anchor="t" anchorCtr="0">
            <a:normAutofit fontScale="92500" lnSpcReduction="10000"/>
          </a:bodyPr>
          <a:lstStyle/>
          <a:p>
            <a:pPr marL="514350" lvl="0" indent="-527685" algn="l" rtl="0">
              <a:lnSpc>
                <a:spcPct val="90000"/>
              </a:lnSpc>
              <a:spcBef>
                <a:spcPts val="0"/>
              </a:spcBef>
              <a:spcAft>
                <a:spcPts val="0"/>
              </a:spcAft>
              <a:buClr>
                <a:schemeClr val="dk1"/>
              </a:buClr>
              <a:buSzPts val="2800"/>
              <a:buAutoNum type="arabicParenR"/>
            </a:pPr>
            <a:r>
              <a:rPr lang="en-US"/>
              <a:t>Understand how cloud climatology may be changing </a:t>
            </a:r>
            <a:endParaRPr/>
          </a:p>
          <a:p>
            <a:pPr marL="685800" lvl="1" indent="-240030" algn="l" rtl="0">
              <a:lnSpc>
                <a:spcPct val="90000"/>
              </a:lnSpc>
              <a:spcBef>
                <a:spcPts val="500"/>
              </a:spcBef>
              <a:spcAft>
                <a:spcPts val="0"/>
              </a:spcAft>
              <a:buClr>
                <a:schemeClr val="dk1"/>
              </a:buClr>
              <a:buSzPts val="2400"/>
              <a:buChar char="•"/>
            </a:pPr>
            <a:r>
              <a:rPr lang="en-US"/>
              <a:t>Human observers can identify qualitative aspects (e.g. cloud type clues) that automated sensors cannot.</a:t>
            </a:r>
            <a:endParaRPr/>
          </a:p>
          <a:p>
            <a:pPr marL="685800" lvl="1" indent="-87630" algn="l" rtl="0">
              <a:lnSpc>
                <a:spcPct val="90000"/>
              </a:lnSpc>
              <a:spcBef>
                <a:spcPts val="500"/>
              </a:spcBef>
              <a:spcAft>
                <a:spcPts val="0"/>
              </a:spcAft>
              <a:buClr>
                <a:schemeClr val="dk1"/>
              </a:buClr>
              <a:buSzPts val="2400"/>
              <a:buNone/>
            </a:pPr>
            <a:endParaRPr/>
          </a:p>
          <a:p>
            <a:pPr marL="514350" lvl="0" indent="-527685" algn="l" rtl="0">
              <a:lnSpc>
                <a:spcPct val="90000"/>
              </a:lnSpc>
              <a:spcBef>
                <a:spcPts val="1000"/>
              </a:spcBef>
              <a:spcAft>
                <a:spcPts val="0"/>
              </a:spcAft>
              <a:buClr>
                <a:schemeClr val="dk1"/>
              </a:buClr>
              <a:buSzPts val="2800"/>
              <a:buAutoNum type="arabicParenR"/>
            </a:pPr>
            <a:r>
              <a:rPr lang="en-US"/>
              <a:t>Provide ground-based data on contrails </a:t>
            </a:r>
            <a:endParaRPr/>
          </a:p>
          <a:p>
            <a:pPr marL="685800" lvl="1" indent="-240030" algn="l" rtl="0">
              <a:lnSpc>
                <a:spcPct val="90000"/>
              </a:lnSpc>
              <a:spcBef>
                <a:spcPts val="500"/>
              </a:spcBef>
              <a:spcAft>
                <a:spcPts val="0"/>
              </a:spcAft>
              <a:buClr>
                <a:schemeClr val="dk1"/>
              </a:buClr>
              <a:buSzPts val="2400"/>
              <a:buChar char="•"/>
            </a:pPr>
            <a:r>
              <a:rPr lang="en-US"/>
              <a:t>Human observers can see small features (e.g. short-lived contrails) that are not visible from satellites. </a:t>
            </a:r>
            <a:endParaRPr/>
          </a:p>
        </p:txBody>
      </p:sp>
      <p:pic>
        <p:nvPicPr>
          <p:cNvPr id="265" name="Google Shape;265;g2f870958373_0_0" descr="photo of Cloudbow in a cumulus cloud" title="Cloudbow in a cumulus cloud"/>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169307" y="2173068"/>
            <a:ext cx="2643947" cy="1981625"/>
          </a:xfrm>
          <a:prstGeom prst="rect">
            <a:avLst/>
          </a:prstGeom>
          <a:noFill/>
          <a:ln>
            <a:noFill/>
          </a:ln>
        </p:spPr>
      </p:pic>
      <p:pic>
        <p:nvPicPr>
          <p:cNvPr id="266" name="Google Shape;266;g2f870958373_0_0" descr="photo of very short-lived contrail in a clear sky"/>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169306" y="4374628"/>
            <a:ext cx="2643947" cy="20183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17</a:t>
            </a:fld>
            <a:endParaRPr/>
          </a:p>
        </p:txBody>
      </p:sp>
      <p:pic>
        <p:nvPicPr>
          <p:cNvPr id="273" name="Google Shape;273;p1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274" name="Google Shape;274;p15" descr="Menu bar: How your measurements can help!"/>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2700" y="822325"/>
            <a:ext cx="1174750" cy="6035675"/>
          </a:xfrm>
          <a:prstGeom prst="rect">
            <a:avLst/>
          </a:prstGeom>
          <a:noFill/>
          <a:ln>
            <a:noFill/>
          </a:ln>
        </p:spPr>
      </p:pic>
      <p:sp>
        <p:nvSpPr>
          <p:cNvPr id="275" name="Google Shape;275;p15"/>
          <p:cNvSpPr txBox="1">
            <a:spLocks noGrp="1"/>
          </p:cNvSpPr>
          <p:nvPr>
            <p:ph type="title"/>
          </p:nvPr>
        </p:nvSpPr>
        <p:spPr>
          <a:xfrm>
            <a:off x="1162050" y="787021"/>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200"/>
              <a:buFont typeface="Calibri"/>
              <a:buNone/>
            </a:pPr>
            <a:r>
              <a:rPr lang="en-US" sz="3200" b="1">
                <a:solidFill>
                  <a:srgbClr val="002060"/>
                </a:solidFill>
              </a:rPr>
              <a:t>Your Measurements Can </a:t>
            </a:r>
            <a:br>
              <a:rPr lang="en-US" sz="3200" b="1">
                <a:solidFill>
                  <a:srgbClr val="002060"/>
                </a:solidFill>
              </a:rPr>
            </a:br>
            <a:r>
              <a:rPr lang="en-US" sz="3200" b="1">
                <a:solidFill>
                  <a:srgbClr val="002060"/>
                </a:solidFill>
              </a:rPr>
              <a:t>Help Scientists </a:t>
            </a:r>
            <a:endParaRPr/>
          </a:p>
        </p:txBody>
      </p:sp>
      <p:sp>
        <p:nvSpPr>
          <p:cNvPr id="276" name="Google Shape;276;p15"/>
          <p:cNvSpPr txBox="1">
            <a:spLocks noGrp="1"/>
          </p:cNvSpPr>
          <p:nvPr>
            <p:ph type="body" idx="1"/>
          </p:nvPr>
        </p:nvSpPr>
        <p:spPr>
          <a:xfrm>
            <a:off x="1219200" y="2064212"/>
            <a:ext cx="3306501" cy="1501539"/>
          </a:xfrm>
          <a:prstGeom prst="rect">
            <a:avLst/>
          </a:prstGeom>
          <a:noFill/>
          <a:ln>
            <a:noFill/>
          </a:ln>
        </p:spPr>
        <p:txBody>
          <a:bodyPr spcFirstLastPara="1" wrap="square" lIns="91425" tIns="45700" rIns="91425" bIns="45700" anchor="t" anchorCtr="0">
            <a:normAutofit/>
          </a:bodyPr>
          <a:lstStyle/>
          <a:p>
            <a:pPr marL="514350" lvl="0" indent="-514350" algn="l" rtl="0">
              <a:lnSpc>
                <a:spcPct val="90000"/>
              </a:lnSpc>
              <a:spcBef>
                <a:spcPts val="0"/>
              </a:spcBef>
              <a:spcAft>
                <a:spcPts val="0"/>
              </a:spcAft>
              <a:buClr>
                <a:schemeClr val="dk1"/>
              </a:buClr>
              <a:buSzPct val="100000"/>
              <a:buFont typeface="Calibri"/>
              <a:buAutoNum type="arabicParenR" startAt="3"/>
            </a:pPr>
            <a:r>
              <a:rPr lang="en-US" sz="2200"/>
              <a:t>Verify and improve automated remote sensing. </a:t>
            </a:r>
            <a:endParaRPr/>
          </a:p>
        </p:txBody>
      </p:sp>
      <p:pic>
        <p:nvPicPr>
          <p:cNvPr id="277" name="Google Shape;277;p15" descr="View of clouds from the ground: Both thick cumulus and thin contrails are easily visible in contrast to the blue of the sky."/>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582491" y="3357646"/>
            <a:ext cx="2989509" cy="1943882"/>
          </a:xfrm>
          <a:prstGeom prst="rect">
            <a:avLst/>
          </a:prstGeom>
          <a:noFill/>
          <a:ln>
            <a:noFill/>
          </a:ln>
        </p:spPr>
      </p:pic>
      <p:sp>
        <p:nvSpPr>
          <p:cNvPr id="278" name="Google Shape;278;p15"/>
          <p:cNvSpPr txBox="1"/>
          <p:nvPr/>
        </p:nvSpPr>
        <p:spPr>
          <a:xfrm>
            <a:off x="1536192" y="5332010"/>
            <a:ext cx="359664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From the bottom: Blue sky provides great contrast</a:t>
            </a:r>
            <a:endParaRPr/>
          </a:p>
        </p:txBody>
      </p:sp>
      <p:sp>
        <p:nvSpPr>
          <p:cNvPr id="279" name="Google Shape;279;p15"/>
          <p:cNvSpPr txBox="1">
            <a:spLocks noGrp="1"/>
          </p:cNvSpPr>
          <p:nvPr>
            <p:ph type="body" idx="2"/>
          </p:nvPr>
        </p:nvSpPr>
        <p:spPr>
          <a:xfrm>
            <a:off x="5506974" y="2028348"/>
            <a:ext cx="3179826" cy="1260475"/>
          </a:xfrm>
          <a:prstGeom prst="rect">
            <a:avLst/>
          </a:prstGeom>
          <a:noFill/>
          <a:ln>
            <a:noFill/>
          </a:ln>
        </p:spPr>
        <p:txBody>
          <a:bodyPr spcFirstLastPara="1" wrap="square" lIns="91425" tIns="45700" rIns="91425" bIns="45700" anchor="t" anchorCtr="0">
            <a:normAutofit fontScale="92500"/>
          </a:bodyPr>
          <a:lstStyle/>
          <a:p>
            <a:pPr marL="457200" lvl="0" indent="-457200" algn="l" rtl="0">
              <a:lnSpc>
                <a:spcPct val="90000"/>
              </a:lnSpc>
              <a:spcBef>
                <a:spcPts val="0"/>
              </a:spcBef>
              <a:spcAft>
                <a:spcPts val="0"/>
              </a:spcAft>
              <a:buClr>
                <a:schemeClr val="dk1"/>
              </a:buClr>
              <a:buSzPct val="100000"/>
              <a:buFont typeface="Calibri"/>
              <a:buAutoNum type="arabicParenR" startAt="4"/>
            </a:pPr>
            <a:r>
              <a:rPr lang="en-US" sz="2200"/>
              <a:t>Improve interpretation of satellite observations of Earth’s energy balance.</a:t>
            </a:r>
            <a:endParaRPr/>
          </a:p>
        </p:txBody>
      </p:sp>
      <p:pic>
        <p:nvPicPr>
          <p:cNvPr id="280" name="Google Shape;280;p15" descr="Clouds seen from space: The variable surface of Earth can make cloud detection from space challening.  In this case a cloud field is partly covering a glacier and snow-topped mountains.  Distinguishing clouds from snow is challenging  visually, and even more so for a computer algorithm."/>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544697" y="3347939"/>
            <a:ext cx="2970653" cy="1953589"/>
          </a:xfrm>
          <a:prstGeom prst="rect">
            <a:avLst/>
          </a:prstGeom>
          <a:noFill/>
          <a:ln>
            <a:noFill/>
          </a:ln>
        </p:spPr>
      </p:pic>
      <p:sp>
        <p:nvSpPr>
          <p:cNvPr id="281" name="Google Shape;281;p15"/>
          <p:cNvSpPr txBox="1"/>
          <p:nvPr/>
        </p:nvSpPr>
        <p:spPr>
          <a:xfrm>
            <a:off x="5506974" y="5332010"/>
            <a:ext cx="3295650"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From the top: Varied surface confounds detection</a:t>
            </a:r>
            <a:endParaRPr/>
          </a:p>
        </p:txBody>
      </p:sp>
      <p:sp>
        <p:nvSpPr>
          <p:cNvPr id="282" name="Google Shape;282;p15"/>
          <p:cNvSpPr txBox="1"/>
          <p:nvPr/>
        </p:nvSpPr>
        <p:spPr>
          <a:xfrm>
            <a:off x="1536192" y="5971921"/>
            <a:ext cx="726643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Hint</a:t>
            </a:r>
            <a:r>
              <a:rPr lang="en-US" sz="1800">
                <a:solidFill>
                  <a:schemeClr val="dk1"/>
                </a:solidFill>
                <a:latin typeface="Calibri"/>
                <a:ea typeface="Calibri"/>
                <a:cs typeface="Calibri"/>
                <a:sym typeface="Calibri"/>
              </a:rPr>
              <a:t>: Observations timed to coincide with satellite imagery provide useful comparisons, for scientists, and for you!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18</a:t>
            </a:fld>
            <a:endParaRPr/>
          </a:p>
        </p:txBody>
      </p:sp>
      <p:pic>
        <p:nvPicPr>
          <p:cNvPr id="288" name="Google Shape;288;p1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289" name="Google Shape;289;p16"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290" name="Google Shape;290;p16"/>
          <p:cNvSpPr txBox="1">
            <a:spLocks noGrp="1"/>
          </p:cNvSpPr>
          <p:nvPr>
            <p:ph type="title"/>
          </p:nvPr>
        </p:nvSpPr>
        <p:spPr>
          <a:xfrm>
            <a:off x="1389888" y="599637"/>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b="1">
                <a:solidFill>
                  <a:srgbClr val="002060"/>
                </a:solidFill>
              </a:rPr>
              <a:t>Equipment and Documents Needed </a:t>
            </a:r>
            <a:r>
              <a:rPr lang="en-US" sz="3600" b="1">
                <a:solidFill>
                  <a:schemeClr val="lt1"/>
                </a:solidFill>
              </a:rPr>
              <a:t>1</a:t>
            </a:r>
            <a:endParaRPr/>
          </a:p>
        </p:txBody>
      </p:sp>
      <p:graphicFrame>
        <p:nvGraphicFramePr>
          <p:cNvPr id="291" name="Google Shape;291;p16" descr="Table for Equipment and Documents Needed.  Instrument is your eyes.  References are the GLOBE cloud chart and contrail ID chart in English,French, Spanish, Russian, Chinese and Arabic.  When should you take measurements? Any time is good, within one hour of local solar noon is better and the best is corresponding to a satellite observation within 15 minutes of orbiting satellites.  Where should you take a measurement? For this answer you should see the Documenting Your Atmosphere Study Site Field Guide."/>
          <p:cNvGraphicFramePr/>
          <p:nvPr/>
        </p:nvGraphicFramePr>
        <p:xfrm>
          <a:off x="1524000" y="1791438"/>
          <a:ext cx="6900650" cy="3114080"/>
        </p:xfrm>
        <a:graphic>
          <a:graphicData uri="http://schemas.openxmlformats.org/drawingml/2006/table">
            <a:tbl>
              <a:tblPr firstRow="1" bandRow="1">
                <a:noFill/>
                <a:tableStyleId>{BBB78E34-DB48-4F25-9A78-1DDE9CFB8E89}</a:tableStyleId>
              </a:tblPr>
              <a:tblGrid>
                <a:gridCol w="1889750">
                  <a:extLst>
                    <a:ext uri="{9D8B030D-6E8A-4147-A177-3AD203B41FA5}">
                      <a16:colId xmlns:a16="http://schemas.microsoft.com/office/drawing/2014/main" val="20000"/>
                    </a:ext>
                  </a:extLst>
                </a:gridCol>
                <a:gridCol w="5010900">
                  <a:extLst>
                    <a:ext uri="{9D8B030D-6E8A-4147-A177-3AD203B41FA5}">
                      <a16:colId xmlns:a16="http://schemas.microsoft.com/office/drawing/2014/main" val="20001"/>
                    </a:ext>
                  </a:extLst>
                </a:gridCol>
              </a:tblGrid>
              <a:tr h="370850">
                <a:tc>
                  <a:txBody>
                    <a:bodyPr/>
                    <a:lstStyle/>
                    <a:p>
                      <a:pPr marL="0" marR="0" lvl="0" indent="0" algn="l" rtl="0">
                        <a:spcBef>
                          <a:spcPts val="0"/>
                        </a:spcBef>
                        <a:spcAft>
                          <a:spcPts val="0"/>
                        </a:spcAft>
                        <a:buNone/>
                      </a:pPr>
                      <a:r>
                        <a:rPr lang="en-US" sz="1800" b="1" u="none" strike="noStrike" cap="none"/>
                        <a:t>Instrument </a:t>
                      </a:r>
                      <a:endParaRPr/>
                    </a:p>
                  </a:txBody>
                  <a:tcPr marL="91450" marR="91450" marT="45725" marB="45725"/>
                </a:tc>
                <a:tc>
                  <a:txBody>
                    <a:bodyPr/>
                    <a:lstStyle/>
                    <a:p>
                      <a:pPr marL="0" marR="0" lvl="0" indent="0" algn="l" rtl="0">
                        <a:spcBef>
                          <a:spcPts val="0"/>
                        </a:spcBef>
                        <a:spcAft>
                          <a:spcPts val="0"/>
                        </a:spcAft>
                        <a:buNone/>
                      </a:pPr>
                      <a:r>
                        <a:rPr lang="en-US" sz="1800" b="0"/>
                        <a:t>You are the instrument (eyes)</a:t>
                      </a:r>
                      <a:endParaRPr sz="1800" b="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800" b="1"/>
                        <a:t>References</a:t>
                      </a:r>
                      <a:endParaRPr/>
                    </a:p>
                  </a:txBody>
                  <a:tcPr marL="91450" marR="91450" marT="45725" marB="45725"/>
                </a:tc>
                <a:tc>
                  <a:txBody>
                    <a:bodyPr/>
                    <a:lstStyle/>
                    <a:p>
                      <a:pPr marL="0" marR="0" lvl="0" indent="0" algn="l" rtl="0">
                        <a:spcBef>
                          <a:spcPts val="0"/>
                        </a:spcBef>
                        <a:spcAft>
                          <a:spcPts val="0"/>
                        </a:spcAft>
                        <a:buNone/>
                      </a:pPr>
                      <a:r>
                        <a:rPr lang="en-US" sz="1800" u="sng" dirty="0">
                          <a:solidFill>
                            <a:schemeClr val="hlink"/>
                          </a:solidFill>
                          <a:hlinkClick r:id="rId5"/>
                        </a:rPr>
                        <a:t>GLOBE cloud chart </a:t>
                      </a:r>
                      <a:r>
                        <a:rPr lang="en-US" sz="1800" dirty="0"/>
                        <a:t>and contrail ID chart</a:t>
                      </a:r>
                      <a:endParaRPr dirty="0"/>
                    </a:p>
                    <a:p>
                      <a:pPr marL="0" marR="0" lvl="0" indent="0" algn="l" rtl="0">
                        <a:spcBef>
                          <a:spcPts val="0"/>
                        </a:spcBef>
                        <a:spcAft>
                          <a:spcPts val="0"/>
                        </a:spcAft>
                        <a:buNone/>
                      </a:pPr>
                      <a:r>
                        <a:rPr lang="en-US" sz="1800" dirty="0"/>
                        <a:t>(</a:t>
                      </a:r>
                      <a:r>
                        <a:rPr lang="en-US" sz="1800" u="sng" dirty="0">
                          <a:solidFill>
                            <a:schemeClr val="hlink"/>
                          </a:solidFill>
                          <a:hlinkClick r:id="rId6"/>
                        </a:rPr>
                        <a:t>English/French/Spanish</a:t>
                      </a:r>
                      <a:r>
                        <a:rPr lang="en-US" sz="1800" dirty="0"/>
                        <a:t>)</a:t>
                      </a:r>
                      <a:endParaRPr dirty="0"/>
                    </a:p>
                    <a:p>
                      <a:pPr marL="0" marR="0" lvl="0" indent="0" algn="l" rtl="0">
                        <a:spcBef>
                          <a:spcPts val="0"/>
                        </a:spcBef>
                        <a:spcAft>
                          <a:spcPts val="0"/>
                        </a:spcAft>
                        <a:buNone/>
                      </a:pPr>
                      <a:r>
                        <a:rPr lang="en-US" sz="1800" dirty="0"/>
                        <a:t>(</a:t>
                      </a:r>
                      <a:r>
                        <a:rPr lang="en-US" sz="1800" u="sng" dirty="0">
                          <a:solidFill>
                            <a:schemeClr val="hlink"/>
                          </a:solidFill>
                          <a:hlinkClick r:id="rId7"/>
                        </a:rPr>
                        <a:t>Russian/Chinese/Arabic</a:t>
                      </a:r>
                      <a:r>
                        <a:rPr lang="en-US" sz="1800" dirty="0"/>
                        <a:t>)</a:t>
                      </a:r>
                      <a:endParaRPr dirty="0"/>
                    </a:p>
                  </a:txBody>
                  <a:tcPr marL="91450" marR="91450" marT="45725" marB="45725"/>
                </a:tc>
                <a:extLst>
                  <a:ext uri="{0D108BD9-81ED-4DB2-BD59-A6C34878D82A}">
                    <a16:rowId xmlns:a16="http://schemas.microsoft.com/office/drawing/2014/main" val="10001"/>
                  </a:ext>
                </a:extLst>
              </a:tr>
              <a:tr h="370850">
                <a:tc>
                  <a:txBody>
                    <a:bodyPr/>
                    <a:lstStyle/>
                    <a:p>
                      <a:pPr marL="0" marR="0" lvl="0" indent="0" algn="l" rtl="0">
                        <a:spcBef>
                          <a:spcPts val="0"/>
                        </a:spcBef>
                        <a:spcAft>
                          <a:spcPts val="0"/>
                        </a:spcAft>
                        <a:buNone/>
                      </a:pPr>
                      <a:r>
                        <a:rPr lang="en-US" sz="1800" b="1"/>
                        <a:t>When</a:t>
                      </a:r>
                      <a:endParaRPr/>
                    </a:p>
                  </a:txBody>
                  <a:tcPr marL="91450" marR="91450" marT="45725" marB="45725"/>
                </a:tc>
                <a:tc>
                  <a:txBody>
                    <a:bodyPr/>
                    <a:lstStyle/>
                    <a:p>
                      <a:pPr marL="0" marR="0" lvl="0" indent="0" algn="l" rtl="0">
                        <a:spcBef>
                          <a:spcPts val="0"/>
                        </a:spcBef>
                        <a:spcAft>
                          <a:spcPts val="0"/>
                        </a:spcAft>
                        <a:buNone/>
                      </a:pPr>
                      <a:r>
                        <a:rPr lang="en-US" sz="1800" dirty="0"/>
                        <a:t>Good: Any time</a:t>
                      </a:r>
                      <a:endParaRPr dirty="0"/>
                    </a:p>
                    <a:p>
                      <a:pPr marL="0" marR="0" lvl="0" indent="0" algn="l" rtl="0">
                        <a:spcBef>
                          <a:spcPts val="0"/>
                        </a:spcBef>
                        <a:spcAft>
                          <a:spcPts val="0"/>
                        </a:spcAft>
                        <a:buNone/>
                      </a:pPr>
                      <a:r>
                        <a:rPr lang="en-US" sz="1800" dirty="0"/>
                        <a:t>Better: Within one hour of </a:t>
                      </a:r>
                      <a:r>
                        <a:rPr lang="en-US" sz="1800" u="sng" dirty="0">
                          <a:solidFill>
                            <a:schemeClr val="hlink"/>
                          </a:solidFill>
                          <a:hlinkClick r:id="rId8"/>
                        </a:rPr>
                        <a:t>local solar noon</a:t>
                      </a:r>
                      <a:endParaRPr sz="1800" dirty="0"/>
                    </a:p>
                    <a:p>
                      <a:pPr marL="0" marR="0" lvl="0" indent="0" algn="l" rtl="0">
                        <a:spcBef>
                          <a:spcPts val="0"/>
                        </a:spcBef>
                        <a:spcAft>
                          <a:spcPts val="0"/>
                        </a:spcAft>
                        <a:buNone/>
                      </a:pPr>
                      <a:r>
                        <a:rPr lang="en-US" sz="1800" dirty="0"/>
                        <a:t>Best: Corresponding to satellite observation (within +/- 15 minutes of </a:t>
                      </a:r>
                      <a:r>
                        <a:rPr lang="en-US" sz="1800" u="sng" dirty="0">
                          <a:solidFill>
                            <a:schemeClr val="hlink"/>
                          </a:solidFill>
                          <a:hlinkClick r:id="rId9"/>
                        </a:rPr>
                        <a:t>orbiting satellites</a:t>
                      </a:r>
                      <a:r>
                        <a:rPr lang="en-US" sz="1800" dirty="0"/>
                        <a:t>)</a:t>
                      </a:r>
                      <a:endParaRPr sz="1800" dirty="0"/>
                    </a:p>
                  </a:txBody>
                  <a:tcPr marL="91450" marR="91450" marT="45725" marB="45725"/>
                </a:tc>
                <a:extLst>
                  <a:ext uri="{0D108BD9-81ED-4DB2-BD59-A6C34878D82A}">
                    <a16:rowId xmlns:a16="http://schemas.microsoft.com/office/drawing/2014/main" val="10002"/>
                  </a:ext>
                </a:extLst>
              </a:tr>
              <a:tr h="370850">
                <a:tc>
                  <a:txBody>
                    <a:bodyPr/>
                    <a:lstStyle/>
                    <a:p>
                      <a:pPr marL="0" marR="0" lvl="0" indent="0" algn="l" rtl="0">
                        <a:spcBef>
                          <a:spcPts val="0"/>
                        </a:spcBef>
                        <a:spcAft>
                          <a:spcPts val="0"/>
                        </a:spcAft>
                        <a:buNone/>
                      </a:pPr>
                      <a:r>
                        <a:rPr lang="en-US" sz="1800" b="1"/>
                        <a:t>Where</a:t>
                      </a:r>
                      <a:endParaRPr/>
                    </a:p>
                  </a:txBody>
                  <a:tcPr marL="91450" marR="91450" marT="45725" marB="45725"/>
                </a:tc>
                <a:tc>
                  <a:txBody>
                    <a:bodyPr/>
                    <a:lstStyle/>
                    <a:p>
                      <a:pPr marL="0" marR="0" lvl="0" indent="0" algn="l" rtl="0">
                        <a:spcBef>
                          <a:spcPts val="0"/>
                        </a:spcBef>
                        <a:spcAft>
                          <a:spcPts val="0"/>
                        </a:spcAft>
                        <a:buNone/>
                      </a:pPr>
                      <a:r>
                        <a:rPr lang="en-US" sz="1800" dirty="0"/>
                        <a:t>A good observation site (See the </a:t>
                      </a:r>
                      <a:r>
                        <a:rPr lang="en-US" sz="1800" u="sng" dirty="0">
                          <a:solidFill>
                            <a:schemeClr val="hlink"/>
                          </a:solidFill>
                          <a:hlinkClick r:id="rId10"/>
                        </a:rPr>
                        <a:t>Documenting Your Atmosphere Study Site</a:t>
                      </a:r>
                      <a:r>
                        <a:rPr lang="en-US" sz="1800" dirty="0"/>
                        <a:t> Field Guide)</a:t>
                      </a:r>
                      <a:endParaRPr dirty="0"/>
                    </a:p>
                  </a:txBody>
                  <a:tcPr marL="91450" marR="91450" marT="45725" marB="45725"/>
                </a:tc>
                <a:extLst>
                  <a:ext uri="{0D108BD9-81ED-4DB2-BD59-A6C34878D82A}">
                    <a16:rowId xmlns:a16="http://schemas.microsoft.com/office/drawing/2014/main" val="10003"/>
                  </a:ext>
                </a:extLst>
              </a:tr>
            </a:tbl>
          </a:graphicData>
        </a:graphic>
      </p:graphicFrame>
      <p:pic>
        <p:nvPicPr>
          <p:cNvPr id="292" name="Google Shape;292;p16" descr="GLOBE contrail ID chart describing three types of contrails.&#10;This chart is available in PDF form at the above link.  It is availabl in six languages and has pictures of each contrail type."/>
          <p:cNvPicPr preferRelativeResize="0"/>
          <p:nvPr/>
        </p:nvPicPr>
        <p:blipFill rotWithShape="1">
          <a:blip r:embed="rId11" cstate="email">
            <a:alphaModFix/>
            <a:extLst>
              <a:ext uri="{28A0092B-C50C-407E-A947-70E740481C1C}">
                <a14:useLocalDpi xmlns:a14="http://schemas.microsoft.com/office/drawing/2010/main"/>
              </a:ext>
            </a:extLst>
          </a:blip>
          <a:srcRect/>
          <a:stretch/>
        </p:blipFill>
        <p:spPr>
          <a:xfrm rot="216073">
            <a:off x="7523827" y="5052868"/>
            <a:ext cx="1573746" cy="1819496"/>
          </a:xfrm>
          <a:prstGeom prst="rect">
            <a:avLst/>
          </a:prstGeom>
          <a:noFill/>
          <a:ln>
            <a:noFill/>
          </a:ln>
        </p:spPr>
      </p:pic>
      <p:pic>
        <p:nvPicPr>
          <p:cNvPr id="293" name="Google Shape;293;p16" descr="GLOBE Cloud ID chart describing 12 types of clouds.&#10;This chart is available in PDF form at the above link.  It is availabl in six languages and has pictures of each contrail type." title="GLOBE Cloud ID Chart"/>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6826999" y="4891480"/>
            <a:ext cx="1680237" cy="199272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19</a:t>
            </a:fld>
            <a:endParaRPr/>
          </a:p>
        </p:txBody>
      </p:sp>
      <p:pic>
        <p:nvPicPr>
          <p:cNvPr id="299" name="Google Shape;299;p17"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00" name="Google Shape;300;p17"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01" name="Google Shape;301;p17"/>
          <p:cNvSpPr txBox="1">
            <a:spLocks noGrp="1"/>
          </p:cNvSpPr>
          <p:nvPr>
            <p:ph type="title"/>
          </p:nvPr>
        </p:nvSpPr>
        <p:spPr>
          <a:xfrm>
            <a:off x="1144588" y="550792"/>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b="1">
                <a:solidFill>
                  <a:srgbClr val="002060"/>
                </a:solidFill>
              </a:rPr>
              <a:t>Equipment and Documents Needed </a:t>
            </a:r>
            <a:r>
              <a:rPr lang="en-US" sz="3600" b="1">
                <a:solidFill>
                  <a:schemeClr val="lt1"/>
                </a:solidFill>
              </a:rPr>
              <a:t>2</a:t>
            </a:r>
            <a:endParaRPr/>
          </a:p>
        </p:txBody>
      </p:sp>
      <p:sp>
        <p:nvSpPr>
          <p:cNvPr id="302" name="Google Shape;302;p17"/>
          <p:cNvSpPr txBox="1">
            <a:spLocks noGrp="1"/>
          </p:cNvSpPr>
          <p:nvPr>
            <p:ph type="body" idx="1"/>
          </p:nvPr>
        </p:nvSpPr>
        <p:spPr>
          <a:xfrm>
            <a:off x="1221331" y="1448940"/>
            <a:ext cx="6966565" cy="97820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dirty="0"/>
              <a:t>Align your ground report to corresponding satellite data by accessing satellite overpass times on the </a:t>
            </a:r>
            <a:r>
              <a:rPr lang="en-US" sz="1800" u="sng" dirty="0">
                <a:solidFill>
                  <a:schemeClr val="hlink"/>
                </a:solidFill>
                <a:hlinkClick r:id="rId5"/>
              </a:rPr>
              <a:t>NASA Cloud Satellite Portal </a:t>
            </a:r>
            <a:r>
              <a:rPr lang="en-US" sz="1800" dirty="0"/>
              <a:t>or the free </a:t>
            </a:r>
            <a:r>
              <a:rPr lang="en-US" sz="1800" u="sng" dirty="0">
                <a:solidFill>
                  <a:schemeClr val="hlink"/>
                </a:solidFill>
                <a:hlinkClick r:id="rId6"/>
              </a:rPr>
              <a:t>NASA GLOBE Observer App</a:t>
            </a:r>
            <a:r>
              <a:rPr lang="en-US" sz="1800" dirty="0"/>
              <a:t>.   </a:t>
            </a:r>
            <a:endParaRPr dirty="0"/>
          </a:p>
        </p:txBody>
      </p:sp>
      <p:sp>
        <p:nvSpPr>
          <p:cNvPr id="303" name="Google Shape;303;p17"/>
          <p:cNvSpPr txBox="1">
            <a:spLocks noGrp="1"/>
          </p:cNvSpPr>
          <p:nvPr>
            <p:ph type="body" idx="2"/>
          </p:nvPr>
        </p:nvSpPr>
        <p:spPr>
          <a:xfrm>
            <a:off x="4386960" y="2506662"/>
            <a:ext cx="2248011"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US" sz="1600"/>
              <a:t>The GLOBE Cloud protocol includes satellite comparison support. Access satellite overpass times for your observation site by entering your credentials. An overpass schedule will be available on the website and emailed to your inbox.</a:t>
            </a:r>
            <a:endParaRPr/>
          </a:p>
        </p:txBody>
      </p:sp>
      <p:grpSp>
        <p:nvGrpSpPr>
          <p:cNvPr id="304" name="Google Shape;304;p17" descr="Android phone: GLOBE Observer App, satellite overpass times on the screen"/>
          <p:cNvGrpSpPr/>
          <p:nvPr/>
        </p:nvGrpSpPr>
        <p:grpSpPr>
          <a:xfrm>
            <a:off x="6650417" y="2177340"/>
            <a:ext cx="1855507" cy="3685949"/>
            <a:chOff x="5562680" y="2437295"/>
            <a:chExt cx="2055848" cy="3968672"/>
          </a:xfrm>
        </p:grpSpPr>
        <p:pic>
          <p:nvPicPr>
            <p:cNvPr id="305" name="Google Shape;305;p17" descr="image of a mobile phone showing the home screen of the GLOBE Clouds app, showing where to select, &quot;check satellite flyovers&quo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562680" y="2437295"/>
              <a:ext cx="2055848" cy="3968672"/>
            </a:xfrm>
            <a:prstGeom prst="rect">
              <a:avLst/>
            </a:prstGeom>
            <a:noFill/>
            <a:ln>
              <a:noFill/>
            </a:ln>
          </p:spPr>
        </p:pic>
        <p:pic>
          <p:nvPicPr>
            <p:cNvPr id="306" name="Google Shape;306;p17" descr="image of a mobile phone showing the home screen of the GLOBE Clouds app, showing where to select, &quot;check satellite flyovers&quot;"/>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873859" y="3162393"/>
              <a:ext cx="1544260" cy="2564969"/>
            </a:xfrm>
            <a:prstGeom prst="rect">
              <a:avLst/>
            </a:prstGeom>
            <a:noFill/>
            <a:ln>
              <a:noFill/>
            </a:ln>
          </p:spPr>
        </p:pic>
      </p:grpSp>
      <p:sp>
        <p:nvSpPr>
          <p:cNvPr id="307" name="Google Shape;307;p17"/>
          <p:cNvSpPr txBox="1"/>
          <p:nvPr/>
        </p:nvSpPr>
        <p:spPr>
          <a:xfrm>
            <a:off x="6664271" y="5863289"/>
            <a:ext cx="1782305"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From the home screen of the GLOBE Clouds app, select the orange button titled “Check Satellite Flyovers”.</a:t>
            </a:r>
            <a:endParaRPr/>
          </a:p>
        </p:txBody>
      </p:sp>
      <p:pic>
        <p:nvPicPr>
          <p:cNvPr id="308" name="Google Shape;308;p17" descr="Satellite Overpass request webpage"/>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1505120" y="2531562"/>
            <a:ext cx="2764111" cy="3492107"/>
          </a:xfrm>
          <a:prstGeom prst="rect">
            <a:avLst/>
          </a:prstGeom>
          <a:noFill/>
          <a:ln w="9525" cap="flat" cmpd="sng">
            <a:solidFill>
              <a:schemeClr val="dk1"/>
            </a:solidFill>
            <a:prstDash val="solid"/>
            <a:round/>
            <a:headEnd type="none" w="sm" len="sm"/>
            <a:tailEnd type="none" w="sm" len="sm"/>
          </a:ln>
        </p:spPr>
      </p:pic>
      <p:sp>
        <p:nvSpPr>
          <p:cNvPr id="309" name="Google Shape;309;p17"/>
          <p:cNvSpPr txBox="1"/>
          <p:nvPr/>
        </p:nvSpPr>
        <p:spPr>
          <a:xfrm>
            <a:off x="1389888" y="6052538"/>
            <a:ext cx="527438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100">
                <a:solidFill>
                  <a:schemeClr val="dk1"/>
                </a:solidFill>
                <a:latin typeface="Calibri"/>
                <a:ea typeface="Calibri"/>
                <a:cs typeface="Calibri"/>
                <a:sym typeface="Calibri"/>
              </a:rPr>
              <a:t>Note:  Geostationary (GEO) satellites are focused over one section of the Earth’s surface, scanning a designated area, and GEO data is processed more frequently than CERES. That is why observations at almost any time of day have a good chance of being matched. For those reasons, GEO satellites are not included on overpass schedules.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20</a:t>
            </a:fld>
            <a:endParaRPr/>
          </a:p>
        </p:txBody>
      </p:sp>
      <p:pic>
        <p:nvPicPr>
          <p:cNvPr id="315" name="Google Shape;315;p18"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16" name="Google Shape;316;p18"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17" name="Google Shape;317;p18"/>
          <p:cNvSpPr txBox="1">
            <a:spLocks noGrp="1"/>
          </p:cNvSpPr>
          <p:nvPr>
            <p:ph type="title"/>
          </p:nvPr>
        </p:nvSpPr>
        <p:spPr>
          <a:xfrm>
            <a:off x="1394126" y="752786"/>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Site Selection </a:t>
            </a:r>
            <a:br>
              <a:rPr lang="en-US" sz="4000" b="1">
                <a:solidFill>
                  <a:srgbClr val="002060"/>
                </a:solidFill>
              </a:rPr>
            </a:br>
            <a:r>
              <a:rPr lang="en-US" sz="3200" b="1">
                <a:solidFill>
                  <a:srgbClr val="002060"/>
                </a:solidFill>
              </a:rPr>
              <a:t>What Makes a Good Site?</a:t>
            </a:r>
            <a:endParaRPr/>
          </a:p>
        </p:txBody>
      </p:sp>
      <p:sp>
        <p:nvSpPr>
          <p:cNvPr id="318" name="Google Shape;318;p18"/>
          <p:cNvSpPr txBox="1">
            <a:spLocks noGrp="1"/>
          </p:cNvSpPr>
          <p:nvPr>
            <p:ph type="body" idx="1"/>
          </p:nvPr>
        </p:nvSpPr>
        <p:spPr>
          <a:xfrm>
            <a:off x="1389888" y="2147794"/>
            <a:ext cx="3494628" cy="4255681"/>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US" sz="2600" dirty="0"/>
              <a:t>Observe from location that provides the most unobstructed view of the sky.</a:t>
            </a:r>
            <a:endParaRPr dirty="0"/>
          </a:p>
          <a:p>
            <a:pPr marL="0" lvl="0" indent="0" algn="l" rtl="0">
              <a:lnSpc>
                <a:spcPct val="90000"/>
              </a:lnSpc>
              <a:spcBef>
                <a:spcPts val="1000"/>
              </a:spcBef>
              <a:spcAft>
                <a:spcPts val="0"/>
              </a:spcAft>
              <a:buClr>
                <a:schemeClr val="dk1"/>
              </a:buClr>
              <a:buSzPct val="100000"/>
              <a:buNone/>
            </a:pPr>
            <a:r>
              <a:rPr lang="en-US" sz="2600" dirty="0"/>
              <a:t>Best to observe from a consistent location each time.</a:t>
            </a:r>
            <a:endParaRPr dirty="0"/>
          </a:p>
          <a:p>
            <a:pPr marL="0" lvl="0" indent="0" algn="l" rtl="0">
              <a:lnSpc>
                <a:spcPct val="90000"/>
              </a:lnSpc>
              <a:spcBef>
                <a:spcPts val="1000"/>
              </a:spcBef>
              <a:spcAft>
                <a:spcPts val="0"/>
              </a:spcAft>
              <a:buClr>
                <a:schemeClr val="dk1"/>
              </a:buClr>
              <a:buSzPct val="100000"/>
              <a:buNone/>
            </a:pPr>
            <a:r>
              <a:rPr lang="en-US" sz="2600" b="1" i="1" dirty="0"/>
              <a:t>Reminder</a:t>
            </a:r>
            <a:r>
              <a:rPr lang="en-US" sz="2600" dirty="0"/>
              <a:t>: Define a new site within your GLOBE profile (online or on the mobile apps) if you are in a different location.</a:t>
            </a:r>
            <a:endParaRPr dirty="0"/>
          </a:p>
        </p:txBody>
      </p:sp>
      <p:pic>
        <p:nvPicPr>
          <p:cNvPr id="319" name="Google Shape;319;p18" descr="Bad site has obstacles dominant, the sky is not very visible.  An &quot;okay&quot; site has obstacles present, here you minimize the obstacles as much as possible and document and proceed. A good site passes the obstacle test, where possible obstacles are below your hands when you exend them in front of your head (14 degree angle). " title="A comparison of Good and Bad observations site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956857" y="2109122"/>
            <a:ext cx="3803793" cy="443043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21</a:t>
            </a:fld>
            <a:endParaRPr/>
          </a:p>
        </p:txBody>
      </p:sp>
      <p:pic>
        <p:nvPicPr>
          <p:cNvPr id="325" name="Google Shape;325;p1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26" name="Google Shape;326;p19"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27" name="Google Shape;327;p19"/>
          <p:cNvSpPr txBox="1">
            <a:spLocks noGrp="1"/>
          </p:cNvSpPr>
          <p:nvPr>
            <p:ph type="title"/>
          </p:nvPr>
        </p:nvSpPr>
        <p:spPr>
          <a:xfrm>
            <a:off x="1389888" y="822326"/>
            <a:ext cx="7125462" cy="106388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How to Observe: Introduction</a:t>
            </a:r>
            <a:endParaRPr/>
          </a:p>
        </p:txBody>
      </p:sp>
      <p:sp>
        <p:nvSpPr>
          <p:cNvPr id="328" name="Google Shape;328;p19"/>
          <p:cNvSpPr txBox="1">
            <a:spLocks noGrp="1"/>
          </p:cNvSpPr>
          <p:nvPr>
            <p:ph type="body" idx="1"/>
          </p:nvPr>
        </p:nvSpPr>
        <p:spPr>
          <a:xfrm>
            <a:off x="1207453" y="1733811"/>
            <a:ext cx="4151700" cy="45963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2100"/>
              <a:buChar char="•"/>
            </a:pPr>
            <a:r>
              <a:rPr lang="en-US" sz="2100"/>
              <a:t>Look at the sky in every direction above 14°.</a:t>
            </a:r>
            <a:endParaRPr/>
          </a:p>
          <a:p>
            <a:pPr marL="228600" lvl="0" indent="-228600" algn="l" rtl="0">
              <a:lnSpc>
                <a:spcPct val="90000"/>
              </a:lnSpc>
              <a:spcBef>
                <a:spcPts val="1000"/>
              </a:spcBef>
              <a:spcAft>
                <a:spcPts val="0"/>
              </a:spcAft>
              <a:buClr>
                <a:schemeClr val="dk1"/>
              </a:buClr>
              <a:buSzPts val="2100"/>
              <a:buChar char="•"/>
            </a:pPr>
            <a:r>
              <a:rPr lang="en-US" sz="2100"/>
              <a:t>This is a good observation to do with a small group (each can take a quarter of the sky) although individuals can do it also.</a:t>
            </a:r>
            <a:endParaRPr/>
          </a:p>
          <a:p>
            <a:pPr marL="228600" lvl="0" indent="-228600" algn="l" rtl="0">
              <a:lnSpc>
                <a:spcPct val="90000"/>
              </a:lnSpc>
              <a:spcBef>
                <a:spcPts val="1000"/>
              </a:spcBef>
              <a:spcAft>
                <a:spcPts val="0"/>
              </a:spcAft>
              <a:buClr>
                <a:schemeClr val="dk1"/>
              </a:buClr>
              <a:buSzPts val="2100"/>
              <a:buChar char="•"/>
            </a:pPr>
            <a:r>
              <a:rPr lang="en-US" sz="2100"/>
              <a:t>Cloud identification is an art; you will get better with practice.</a:t>
            </a:r>
            <a:endParaRPr/>
          </a:p>
          <a:p>
            <a:pPr marL="228600" lvl="0" indent="-228600" algn="l" rtl="0">
              <a:lnSpc>
                <a:spcPct val="90000"/>
              </a:lnSpc>
              <a:spcBef>
                <a:spcPts val="1000"/>
              </a:spcBef>
              <a:spcAft>
                <a:spcPts val="0"/>
              </a:spcAft>
              <a:buClr>
                <a:schemeClr val="dk1"/>
              </a:buClr>
              <a:buSzPts val="2100"/>
              <a:buChar char="•"/>
            </a:pPr>
            <a:r>
              <a:rPr lang="en-US" sz="2100"/>
              <a:t>The most important step is the first and easiest: observing “What is in Your Sky”</a:t>
            </a:r>
            <a:endParaRPr/>
          </a:p>
          <a:p>
            <a:pPr marL="685800" lvl="1" indent="-228600" algn="l" rtl="0">
              <a:lnSpc>
                <a:spcPct val="90000"/>
              </a:lnSpc>
              <a:spcBef>
                <a:spcPts val="500"/>
              </a:spcBef>
              <a:spcAft>
                <a:spcPts val="0"/>
              </a:spcAft>
              <a:buClr>
                <a:schemeClr val="dk1"/>
              </a:buClr>
              <a:buSzPts val="2100"/>
              <a:buChar char="•"/>
            </a:pPr>
            <a:r>
              <a:rPr lang="en-US" sz="2100"/>
              <a:t>No Observable Clouds</a:t>
            </a:r>
            <a:endParaRPr/>
          </a:p>
          <a:p>
            <a:pPr marL="685800" lvl="1" indent="-228600" algn="l" rtl="0">
              <a:lnSpc>
                <a:spcPct val="90000"/>
              </a:lnSpc>
              <a:spcBef>
                <a:spcPts val="500"/>
              </a:spcBef>
              <a:spcAft>
                <a:spcPts val="0"/>
              </a:spcAft>
              <a:buClr>
                <a:schemeClr val="dk1"/>
              </a:buClr>
              <a:buSzPts val="2100"/>
              <a:buChar char="•"/>
            </a:pPr>
            <a:r>
              <a:rPr lang="en-US" sz="2100"/>
              <a:t>Observable Clouds</a:t>
            </a:r>
            <a:endParaRPr/>
          </a:p>
          <a:p>
            <a:pPr marL="685800" lvl="1" indent="-228600" algn="l" rtl="0">
              <a:lnSpc>
                <a:spcPct val="90000"/>
              </a:lnSpc>
              <a:spcBef>
                <a:spcPts val="500"/>
              </a:spcBef>
              <a:spcAft>
                <a:spcPts val="0"/>
              </a:spcAft>
              <a:buClr>
                <a:schemeClr val="dk1"/>
              </a:buClr>
              <a:buSzPts val="2100"/>
              <a:buChar char="•"/>
            </a:pPr>
            <a:r>
              <a:rPr lang="en-US" sz="2100"/>
              <a:t>Or the view of your sky and clouds is obscured </a:t>
            </a:r>
            <a:endParaRPr/>
          </a:p>
        </p:txBody>
      </p:sp>
      <p:pic>
        <p:nvPicPr>
          <p:cNvPr id="329" name="Google Shape;329;p19" descr="Caution symbol!"/>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517725" y="1859934"/>
            <a:ext cx="310923" cy="317019"/>
          </a:xfrm>
          <a:prstGeom prst="rect">
            <a:avLst/>
          </a:prstGeom>
          <a:noFill/>
          <a:ln>
            <a:noFill/>
          </a:ln>
        </p:spPr>
      </p:pic>
      <p:sp>
        <p:nvSpPr>
          <p:cNvPr id="330" name="Google Shape;330;p19"/>
          <p:cNvSpPr txBox="1"/>
          <p:nvPr/>
        </p:nvSpPr>
        <p:spPr>
          <a:xfrm>
            <a:off x="5891513" y="1860169"/>
            <a:ext cx="2893800" cy="307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a:solidFill>
                  <a:srgbClr val="FF0000"/>
                </a:solidFill>
                <a:latin typeface="Calibri"/>
                <a:ea typeface="Calibri"/>
                <a:cs typeface="Calibri"/>
                <a:sym typeface="Calibri"/>
              </a:rPr>
              <a:t>NEVER look at directly at the Sun!</a:t>
            </a:r>
            <a:endParaRPr/>
          </a:p>
        </p:txBody>
      </p:sp>
      <p:pic>
        <p:nvPicPr>
          <p:cNvPr id="331" name="Google Shape;331;p19" descr="A group of 4 people prepares to do a cloud observation.  Standing back to back, they begin checking for obstacles above 14 degrees above the horizon."/>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359078" y="2318247"/>
            <a:ext cx="3530280" cy="2350356"/>
          </a:xfrm>
          <a:prstGeom prst="rect">
            <a:avLst/>
          </a:prstGeom>
          <a:noFill/>
          <a:ln>
            <a:noFill/>
          </a:ln>
        </p:spPr>
      </p:pic>
      <p:sp>
        <p:nvSpPr>
          <p:cNvPr id="332" name="Google Shape;332;p19"/>
          <p:cNvSpPr txBox="1"/>
          <p:nvPr/>
        </p:nvSpPr>
        <p:spPr>
          <a:xfrm>
            <a:off x="5359125" y="4696550"/>
            <a:ext cx="3530400" cy="1708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chemeClr val="dk1"/>
                </a:solidFill>
                <a:latin typeface="Calibri"/>
                <a:ea typeface="Calibri"/>
                <a:cs typeface="Calibri"/>
                <a:sym typeface="Calibri"/>
              </a:rPr>
              <a:t>This photo shows observers estimating 14 degrees above the horizon by placing their hands in a “V” at about head height. The area between their hands, above them, is their observation area. </a:t>
            </a:r>
            <a:r>
              <a:rPr lang="en-US" sz="1500" b="1" i="1">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Any clouds below this angle, found in the horizon, should not be reported. </a:t>
            </a:r>
            <a:endParaRPr sz="1700" b="1" i="1"/>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22</a:t>
            </a:fld>
            <a:endParaRPr/>
          </a:p>
        </p:txBody>
      </p:sp>
      <p:pic>
        <p:nvPicPr>
          <p:cNvPr id="339" name="Google Shape;339;p20"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40" name="Google Shape;340;p20"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41" name="Google Shape;341;p20"/>
          <p:cNvSpPr txBox="1">
            <a:spLocks noGrp="1"/>
          </p:cNvSpPr>
          <p:nvPr>
            <p:ph type="title"/>
          </p:nvPr>
        </p:nvSpPr>
        <p:spPr>
          <a:xfrm>
            <a:off x="1389888" y="657510"/>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How to Observe: The Data Sheet</a:t>
            </a:r>
            <a:endParaRPr/>
          </a:p>
        </p:txBody>
      </p:sp>
      <p:sp>
        <p:nvSpPr>
          <p:cNvPr id="342" name="Google Shape;342;p20"/>
          <p:cNvSpPr txBox="1">
            <a:spLocks noGrp="1"/>
          </p:cNvSpPr>
          <p:nvPr>
            <p:ph type="body" idx="1"/>
          </p:nvPr>
        </p:nvSpPr>
        <p:spPr>
          <a:xfrm>
            <a:off x="1262566" y="1655121"/>
            <a:ext cx="3737697" cy="5104492"/>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90000"/>
              </a:lnSpc>
              <a:spcBef>
                <a:spcPts val="0"/>
              </a:spcBef>
              <a:spcAft>
                <a:spcPts val="0"/>
              </a:spcAft>
              <a:buClr>
                <a:schemeClr val="dk1"/>
              </a:buClr>
              <a:buSzPct val="100000"/>
              <a:buNone/>
            </a:pPr>
            <a:r>
              <a:rPr lang="en-US" dirty="0"/>
              <a:t>Walk through the GLOBE Cloud Data Sheet:</a:t>
            </a:r>
            <a:endParaRPr dirty="0"/>
          </a:p>
          <a:p>
            <a:pPr marL="514350" lvl="0" indent="-514350" algn="l" rtl="0">
              <a:lnSpc>
                <a:spcPct val="90000"/>
              </a:lnSpc>
              <a:spcBef>
                <a:spcPts val="1000"/>
              </a:spcBef>
              <a:spcAft>
                <a:spcPts val="0"/>
              </a:spcAft>
              <a:buClr>
                <a:schemeClr val="dk1"/>
              </a:buClr>
              <a:buSzPct val="100000"/>
              <a:buFont typeface="Calibri"/>
              <a:buAutoNum type="arabicPeriod"/>
            </a:pPr>
            <a:r>
              <a:rPr lang="en-US" dirty="0"/>
              <a:t>Record date, time, and location.</a:t>
            </a:r>
            <a:endParaRPr dirty="0"/>
          </a:p>
          <a:p>
            <a:pPr marL="514350" lvl="0" indent="-514350" algn="l" rtl="0">
              <a:lnSpc>
                <a:spcPct val="90000"/>
              </a:lnSpc>
              <a:spcBef>
                <a:spcPts val="1000"/>
              </a:spcBef>
              <a:spcAft>
                <a:spcPts val="0"/>
              </a:spcAft>
              <a:buClr>
                <a:schemeClr val="dk1"/>
              </a:buClr>
              <a:buSzPct val="100000"/>
              <a:buFont typeface="Calibri"/>
              <a:buAutoNum type="arabicPeriod"/>
            </a:pPr>
            <a:r>
              <a:rPr lang="en-US" dirty="0"/>
              <a:t>Observe total sky conditions, if applicable.</a:t>
            </a:r>
            <a:endParaRPr dirty="0"/>
          </a:p>
          <a:p>
            <a:pPr marL="514350" lvl="0" indent="-514350" algn="l" rtl="0">
              <a:lnSpc>
                <a:spcPct val="90000"/>
              </a:lnSpc>
              <a:spcBef>
                <a:spcPts val="1000"/>
              </a:spcBef>
              <a:spcAft>
                <a:spcPts val="0"/>
              </a:spcAft>
              <a:buClr>
                <a:schemeClr val="dk1"/>
              </a:buClr>
              <a:buSzPct val="100000"/>
              <a:buFont typeface="Calibri"/>
              <a:buAutoNum type="arabicPeriod"/>
            </a:pPr>
            <a:r>
              <a:rPr lang="en-US" dirty="0"/>
              <a:t>On high, mid, and low levels define cloud type, cloud cover, and cloud visual opacity.</a:t>
            </a:r>
            <a:endParaRPr dirty="0"/>
          </a:p>
          <a:p>
            <a:pPr marL="514350" lvl="0" indent="-514350" algn="l" rtl="0">
              <a:lnSpc>
                <a:spcPct val="90000"/>
              </a:lnSpc>
              <a:spcBef>
                <a:spcPts val="1000"/>
              </a:spcBef>
              <a:spcAft>
                <a:spcPts val="0"/>
              </a:spcAft>
              <a:buClr>
                <a:schemeClr val="dk1"/>
              </a:buClr>
              <a:buSzPct val="100000"/>
              <a:buFont typeface="Calibri"/>
              <a:buAutoNum type="arabicPeriod"/>
            </a:pPr>
            <a:r>
              <a:rPr lang="en-US" dirty="0"/>
              <a:t>Conclude your report with surface condition observations. </a:t>
            </a:r>
            <a:endParaRPr dirty="0"/>
          </a:p>
        </p:txBody>
      </p:sp>
      <p:pic>
        <p:nvPicPr>
          <p:cNvPr id="343" name="Google Shape;343;p20" descr="Cloud Protocol Data Sheet"/>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000263" y="1716214"/>
            <a:ext cx="3847619" cy="4713255"/>
          </a:xfrm>
          <a:prstGeom prst="rect">
            <a:avLst/>
          </a:prstGeom>
          <a:noFill/>
          <a:ln w="9525" cap="flat" cmpd="sng">
            <a:solidFill>
              <a:schemeClr val="dk1"/>
            </a:solidFill>
            <a:prstDash val="solid"/>
            <a:round/>
            <a:headEnd type="none" w="sm" len="sm"/>
            <a:tailEnd type="none" w="sm" len="sm"/>
          </a:ln>
        </p:spPr>
      </p:pic>
      <p:sp>
        <p:nvSpPr>
          <p:cNvPr id="344" name="Google Shape;344;p20"/>
          <p:cNvSpPr txBox="1"/>
          <p:nvPr/>
        </p:nvSpPr>
        <p:spPr>
          <a:xfrm>
            <a:off x="5636871" y="6417129"/>
            <a:ext cx="27432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u="sng">
                <a:solidFill>
                  <a:schemeClr val="dk1"/>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Cloud Data Sheet</a:t>
            </a:r>
            <a:endParaRPr sz="18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23</a:t>
            </a:fld>
            <a:endParaRPr/>
          </a:p>
        </p:txBody>
      </p:sp>
      <p:pic>
        <p:nvPicPr>
          <p:cNvPr id="351" name="Google Shape;351;p21"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52" name="Google Shape;352;p21"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53" name="Google Shape;353;p21"/>
          <p:cNvSpPr txBox="1">
            <a:spLocks noGrp="1"/>
          </p:cNvSpPr>
          <p:nvPr>
            <p:ph type="title"/>
          </p:nvPr>
        </p:nvSpPr>
        <p:spPr>
          <a:xfrm>
            <a:off x="1389888" y="946880"/>
            <a:ext cx="7125462" cy="104502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How to Observe: Obscuration</a:t>
            </a:r>
            <a:endParaRPr/>
          </a:p>
        </p:txBody>
      </p:sp>
      <p:sp>
        <p:nvSpPr>
          <p:cNvPr id="354" name="Google Shape;354;p21"/>
          <p:cNvSpPr txBox="1">
            <a:spLocks noGrp="1"/>
          </p:cNvSpPr>
          <p:nvPr>
            <p:ph type="body" idx="1"/>
          </p:nvPr>
        </p:nvSpPr>
        <p:spPr>
          <a:xfrm>
            <a:off x="4978041" y="2396996"/>
            <a:ext cx="3755136" cy="4306021"/>
          </a:xfrm>
          <a:prstGeom prst="rect">
            <a:avLst/>
          </a:prstGeom>
          <a:noFill/>
          <a:ln>
            <a:noFill/>
          </a:ln>
        </p:spPr>
        <p:txBody>
          <a:bodyPr spcFirstLastPara="1" wrap="square" lIns="91425" tIns="45700" rIns="91425" bIns="45700" anchor="t" anchorCtr="0">
            <a:normAutofit fontScale="92500"/>
          </a:bodyPr>
          <a:lstStyle/>
          <a:p>
            <a:pPr marL="228600" lvl="0" indent="-228600" algn="l" rtl="0">
              <a:lnSpc>
                <a:spcPct val="90000"/>
              </a:lnSpc>
              <a:spcBef>
                <a:spcPts val="0"/>
              </a:spcBef>
              <a:spcAft>
                <a:spcPts val="0"/>
              </a:spcAft>
              <a:buClr>
                <a:schemeClr val="dk1"/>
              </a:buClr>
              <a:buSzPct val="100000"/>
              <a:buChar char="•"/>
            </a:pPr>
            <a:r>
              <a:rPr lang="en-US"/>
              <a:t>Identify an obscuration if you can not see the sky.</a:t>
            </a:r>
            <a:endParaRPr/>
          </a:p>
          <a:p>
            <a:pPr marL="228600" lvl="0" indent="-228600" algn="l" rtl="0">
              <a:lnSpc>
                <a:spcPct val="90000"/>
              </a:lnSpc>
              <a:spcBef>
                <a:spcPts val="1000"/>
              </a:spcBef>
              <a:spcAft>
                <a:spcPts val="0"/>
              </a:spcAft>
              <a:buClr>
                <a:schemeClr val="dk1"/>
              </a:buClr>
              <a:buSzPct val="100000"/>
              <a:buChar char="•"/>
            </a:pPr>
            <a:r>
              <a:rPr lang="en-US"/>
              <a:t>If more than 1/4</a:t>
            </a:r>
            <a:r>
              <a:rPr lang="en-US" baseline="30000"/>
              <a:t>th</a:t>
            </a:r>
            <a:r>
              <a:rPr lang="en-US"/>
              <a:t> of the sky is obscured by one of these options, record and report the reason on the data sheet.</a:t>
            </a:r>
            <a:endParaRPr/>
          </a:p>
          <a:p>
            <a:pPr marL="0" lvl="0" indent="0" algn="l" rtl="0">
              <a:lnSpc>
                <a:spcPct val="90000"/>
              </a:lnSpc>
              <a:spcBef>
                <a:spcPts val="1000"/>
              </a:spcBef>
              <a:spcAft>
                <a:spcPts val="0"/>
              </a:spcAft>
              <a:buClr>
                <a:schemeClr val="dk1"/>
              </a:buClr>
              <a:buSzPct val="100000"/>
              <a:buNone/>
            </a:pPr>
            <a:r>
              <a:rPr lang="en-US" sz="2200" b="1"/>
              <a:t>Note</a:t>
            </a:r>
            <a:r>
              <a:rPr lang="en-US" sz="2200"/>
              <a:t>: If your sky is blocked by buildings or trees, do not record it as an obscuration, please look for a more open observation site.</a:t>
            </a:r>
            <a:endParaRPr/>
          </a:p>
        </p:txBody>
      </p:sp>
      <p:pic>
        <p:nvPicPr>
          <p:cNvPr id="355" name="Google Shape;355;p21" descr="List of  Sky obscuring phenomena: Blowing snow, heavy snow, heavy rain, fog, spray, volcanic ash, smoke, dust, sand, haze"/>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555968" y="1991899"/>
            <a:ext cx="3422073" cy="4530436"/>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24</a:t>
            </a:fld>
            <a:endParaRPr/>
          </a:p>
        </p:txBody>
      </p:sp>
      <p:pic>
        <p:nvPicPr>
          <p:cNvPr id="362" name="Google Shape;362;p2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63" name="Google Shape;363;p22"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64" name="Google Shape;364;p22"/>
          <p:cNvSpPr txBox="1">
            <a:spLocks noGrp="1"/>
          </p:cNvSpPr>
          <p:nvPr>
            <p:ph type="title"/>
          </p:nvPr>
        </p:nvSpPr>
        <p:spPr>
          <a:xfrm>
            <a:off x="1389888" y="612882"/>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b="1">
                <a:solidFill>
                  <a:srgbClr val="002060"/>
                </a:solidFill>
              </a:rPr>
              <a:t>How to Observe: Sky Color</a:t>
            </a:r>
            <a:endParaRPr/>
          </a:p>
        </p:txBody>
      </p:sp>
      <p:sp>
        <p:nvSpPr>
          <p:cNvPr id="365" name="Google Shape;365;p22"/>
          <p:cNvSpPr txBox="1"/>
          <p:nvPr/>
        </p:nvSpPr>
        <p:spPr>
          <a:xfrm>
            <a:off x="1389878" y="1557575"/>
            <a:ext cx="5462100" cy="1077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Sky color is an indication of the amount of aerosols in the atmosphere. Aerosols tend to scatter all wavelengths of light, making the sky look more white. Deep blue suggests very few aerosols. A milky sky suggests there are lots of aerosols.</a:t>
            </a:r>
            <a:endParaRPr/>
          </a:p>
        </p:txBody>
      </p:sp>
      <p:sp>
        <p:nvSpPr>
          <p:cNvPr id="366" name="Google Shape;366;p22"/>
          <p:cNvSpPr txBox="1">
            <a:spLocks noGrp="1"/>
          </p:cNvSpPr>
          <p:nvPr>
            <p:ph type="body" idx="1"/>
          </p:nvPr>
        </p:nvSpPr>
        <p:spPr>
          <a:xfrm>
            <a:off x="1389875" y="2869475"/>
            <a:ext cx="5253900" cy="3682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dirty="0"/>
              <a:t>Goal: to observe the bluest part of the sky.</a:t>
            </a:r>
            <a:endParaRPr dirty="0"/>
          </a:p>
          <a:p>
            <a:pPr marL="0" lvl="0" indent="0" algn="l" rtl="0">
              <a:lnSpc>
                <a:spcPct val="90000"/>
              </a:lnSpc>
              <a:spcBef>
                <a:spcPts val="1000"/>
              </a:spcBef>
              <a:spcAft>
                <a:spcPts val="0"/>
              </a:spcAft>
              <a:buClr>
                <a:schemeClr val="dk1"/>
              </a:buClr>
              <a:buSzPts val="1800"/>
              <a:buNone/>
            </a:pPr>
            <a:r>
              <a:rPr lang="en-US" sz="1800" dirty="0"/>
              <a:t>Note: Sky color can only be observed from a clear section of sky, with no clouds in view.  </a:t>
            </a:r>
            <a:endParaRPr dirty="0"/>
          </a:p>
          <a:p>
            <a:pPr marL="0" lvl="0" indent="0" algn="l" rtl="0">
              <a:lnSpc>
                <a:spcPct val="90000"/>
              </a:lnSpc>
              <a:spcBef>
                <a:spcPts val="1000"/>
              </a:spcBef>
              <a:spcAft>
                <a:spcPts val="0"/>
              </a:spcAft>
              <a:buClr>
                <a:schemeClr val="dk1"/>
              </a:buClr>
              <a:buSzPts val="1800"/>
              <a:buNone/>
            </a:pPr>
            <a:r>
              <a:rPr lang="en-US" sz="1800" dirty="0"/>
              <a:t>Tips:</a:t>
            </a:r>
            <a:endParaRPr dirty="0"/>
          </a:p>
          <a:p>
            <a:pPr marL="228600" lvl="0" indent="-228600" algn="l" rtl="0">
              <a:lnSpc>
                <a:spcPct val="90000"/>
              </a:lnSpc>
              <a:spcBef>
                <a:spcPts val="1000"/>
              </a:spcBef>
              <a:spcAft>
                <a:spcPts val="0"/>
              </a:spcAft>
              <a:buClr>
                <a:schemeClr val="dk1"/>
              </a:buClr>
              <a:buSzPts val="1800"/>
              <a:buChar char="•"/>
            </a:pPr>
            <a:r>
              <a:rPr lang="en-US" sz="1800" dirty="0"/>
              <a:t>Turn your back to the Sun.</a:t>
            </a:r>
            <a:endParaRPr dirty="0"/>
          </a:p>
          <a:p>
            <a:pPr marL="228600" lvl="0" indent="-228600" algn="l" rtl="0">
              <a:lnSpc>
                <a:spcPct val="90000"/>
              </a:lnSpc>
              <a:spcBef>
                <a:spcPts val="1000"/>
              </a:spcBef>
              <a:spcAft>
                <a:spcPts val="0"/>
              </a:spcAft>
              <a:buClr>
                <a:schemeClr val="dk1"/>
              </a:buClr>
              <a:buSzPts val="1800"/>
              <a:buChar char="•"/>
            </a:pPr>
            <a:r>
              <a:rPr lang="en-US" sz="1800" dirty="0"/>
              <a:t>Look at the sky halfway between the horizon and straight up (45°).</a:t>
            </a:r>
            <a:endParaRPr dirty="0"/>
          </a:p>
          <a:p>
            <a:pPr marL="228600" lvl="0" indent="-228600" algn="l" rtl="0">
              <a:lnSpc>
                <a:spcPct val="90000"/>
              </a:lnSpc>
              <a:spcBef>
                <a:spcPts val="1000"/>
              </a:spcBef>
              <a:spcAft>
                <a:spcPts val="0"/>
              </a:spcAft>
              <a:buClr>
                <a:schemeClr val="dk1"/>
              </a:buClr>
              <a:buSzPts val="1800"/>
              <a:buChar char="•"/>
            </a:pPr>
            <a:r>
              <a:rPr lang="en-US" sz="1800" dirty="0"/>
              <a:t>Pick the shade that most closely matches your sky.</a:t>
            </a:r>
            <a:endParaRPr dirty="0"/>
          </a:p>
          <a:p>
            <a:pPr marL="228600" lvl="0" indent="-228600" algn="l" rtl="0">
              <a:lnSpc>
                <a:spcPct val="90000"/>
              </a:lnSpc>
              <a:spcBef>
                <a:spcPts val="1000"/>
              </a:spcBef>
              <a:spcAft>
                <a:spcPts val="0"/>
              </a:spcAft>
              <a:buClr>
                <a:schemeClr val="dk1"/>
              </a:buClr>
              <a:buSzPts val="1800"/>
              <a:buChar char="•"/>
            </a:pPr>
            <a:r>
              <a:rPr lang="en-US" sz="1800" dirty="0"/>
              <a:t>You want to match the color of the sky, not the clouds, so if it’s too cloudy you may not to be able to observe sky color.</a:t>
            </a:r>
            <a:endParaRPr dirty="0"/>
          </a:p>
        </p:txBody>
      </p:sp>
      <p:pic>
        <p:nvPicPr>
          <p:cNvPr id="367" name="Google Shape;367;p22" descr="Snapshot of different shades of blue to select the sky color observed."/>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852100" y="909150"/>
            <a:ext cx="2114550" cy="5657848"/>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2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25</a:t>
            </a:fld>
            <a:endParaRPr/>
          </a:p>
        </p:txBody>
      </p:sp>
      <p:pic>
        <p:nvPicPr>
          <p:cNvPr id="374" name="Google Shape;374;p2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75" name="Google Shape;375;p23"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76" name="Google Shape;376;p23"/>
          <p:cNvSpPr txBox="1">
            <a:spLocks noGrp="1"/>
          </p:cNvSpPr>
          <p:nvPr>
            <p:ph type="title"/>
          </p:nvPr>
        </p:nvSpPr>
        <p:spPr>
          <a:xfrm>
            <a:off x="1144588" y="543745"/>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400" b="1">
                <a:solidFill>
                  <a:srgbClr val="002060"/>
                </a:solidFill>
              </a:rPr>
              <a:t>How to Observe: Sky Visibility</a:t>
            </a:r>
            <a:endParaRPr sz="4200"/>
          </a:p>
        </p:txBody>
      </p:sp>
      <p:sp>
        <p:nvSpPr>
          <p:cNvPr id="377" name="Google Shape;377;p23"/>
          <p:cNvSpPr txBox="1">
            <a:spLocks noGrp="1"/>
          </p:cNvSpPr>
          <p:nvPr>
            <p:ph type="body" idx="1"/>
          </p:nvPr>
        </p:nvSpPr>
        <p:spPr>
          <a:xfrm>
            <a:off x="1201750" y="1574475"/>
            <a:ext cx="5554800" cy="10590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700"/>
              <a:buNone/>
            </a:pPr>
            <a:r>
              <a:rPr lang="en-US" sz="1800"/>
              <a:t>Sky visibility is an indication of the amount of the aerosols close to the surface of the ground. The more aerosols there are, the hazier it will appear. </a:t>
            </a:r>
            <a:endParaRPr sz="1800"/>
          </a:p>
          <a:p>
            <a:pPr marL="0" lvl="0" indent="0" algn="l" rtl="0">
              <a:lnSpc>
                <a:spcPct val="90000"/>
              </a:lnSpc>
              <a:spcBef>
                <a:spcPts val="1000"/>
              </a:spcBef>
              <a:spcAft>
                <a:spcPts val="0"/>
              </a:spcAft>
              <a:buClr>
                <a:schemeClr val="dk1"/>
              </a:buClr>
              <a:buSzPts val="2000"/>
              <a:buNone/>
            </a:pPr>
            <a:endParaRPr sz="1800"/>
          </a:p>
        </p:txBody>
      </p:sp>
      <p:sp>
        <p:nvSpPr>
          <p:cNvPr id="378" name="Google Shape;378;p23"/>
          <p:cNvSpPr txBox="1">
            <a:spLocks noGrp="1"/>
          </p:cNvSpPr>
          <p:nvPr>
            <p:ph type="body" idx="2"/>
          </p:nvPr>
        </p:nvSpPr>
        <p:spPr>
          <a:xfrm>
            <a:off x="1300650" y="2603125"/>
            <a:ext cx="5456100" cy="411480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000"/>
              <a:buChar char="•"/>
            </a:pPr>
            <a:r>
              <a:rPr lang="en-US" sz="2000" dirty="0"/>
              <a:t>Look at a landmark in the distance.</a:t>
            </a:r>
            <a:endParaRPr dirty="0"/>
          </a:p>
          <a:p>
            <a:pPr marL="228600" lvl="0" indent="-228600" algn="l" rtl="0">
              <a:lnSpc>
                <a:spcPct val="90000"/>
              </a:lnSpc>
              <a:spcBef>
                <a:spcPts val="1000"/>
              </a:spcBef>
              <a:spcAft>
                <a:spcPts val="0"/>
              </a:spcAft>
              <a:buClr>
                <a:schemeClr val="dk1"/>
              </a:buClr>
              <a:buSzPts val="2000"/>
              <a:buChar char="•"/>
            </a:pPr>
            <a:r>
              <a:rPr lang="en-US" sz="2000" dirty="0"/>
              <a:t>Try to use the same landmark every time.</a:t>
            </a:r>
            <a:endParaRPr dirty="0"/>
          </a:p>
          <a:p>
            <a:pPr marL="0" lvl="0" indent="0" algn="l" rtl="0">
              <a:lnSpc>
                <a:spcPct val="90000"/>
              </a:lnSpc>
              <a:spcBef>
                <a:spcPts val="1000"/>
              </a:spcBef>
              <a:spcAft>
                <a:spcPts val="0"/>
              </a:spcAft>
              <a:buClr>
                <a:schemeClr val="dk1"/>
              </a:buClr>
              <a:buSzPts val="2000"/>
              <a:buNone/>
            </a:pPr>
            <a:r>
              <a:rPr lang="en-US" sz="2000" dirty="0"/>
              <a:t>Tip:</a:t>
            </a:r>
            <a:br>
              <a:rPr lang="en-US" sz="2000" dirty="0"/>
            </a:br>
            <a:r>
              <a:rPr lang="en-US" sz="2000" dirty="0"/>
              <a:t>It can be helpful to take a picture of your sky day-to-day to notice the difference between visibility observations. In addition, the clearest sky for your area will be seen just after a front or a storm moves through your area.  </a:t>
            </a:r>
            <a:endParaRPr sz="1600" dirty="0"/>
          </a:p>
        </p:txBody>
      </p:sp>
      <p:pic>
        <p:nvPicPr>
          <p:cNvPr id="379" name="Google Shape;379;p23" descr="Snapshot of different views of a distant object to detail how hazy the view is observed."/>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6756620" y="998000"/>
            <a:ext cx="2156433" cy="5684317"/>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3"/>
        <p:cNvGrpSpPr/>
        <p:nvPr/>
      </p:nvGrpSpPr>
      <p:grpSpPr>
        <a:xfrm>
          <a:off x="0" y="0"/>
          <a:ext cx="0" cy="0"/>
          <a:chOff x="0" y="0"/>
          <a:chExt cx="0" cy="0"/>
        </a:xfrm>
      </p:grpSpPr>
      <p:sp>
        <p:nvSpPr>
          <p:cNvPr id="384" name="Google Shape;384;p2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26</a:t>
            </a:fld>
            <a:endParaRPr/>
          </a:p>
        </p:txBody>
      </p:sp>
      <p:pic>
        <p:nvPicPr>
          <p:cNvPr id="385" name="Google Shape;385;p2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86" name="Google Shape;386;p24"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87" name="Google Shape;387;p24"/>
          <p:cNvSpPr txBox="1">
            <a:spLocks noGrp="1"/>
          </p:cNvSpPr>
          <p:nvPr>
            <p:ph type="title"/>
          </p:nvPr>
        </p:nvSpPr>
        <p:spPr>
          <a:xfrm>
            <a:off x="1389888" y="692237"/>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a:t>How to Observe: Sky Conditions</a:t>
            </a:r>
            <a:endParaRPr/>
          </a:p>
        </p:txBody>
      </p:sp>
      <p:pic>
        <p:nvPicPr>
          <p:cNvPr id="388" name="Google Shape;388;p24" descr="Sky color and sky visibility observaiton instruction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389887" y="1667639"/>
            <a:ext cx="7517999" cy="3889092"/>
          </a:xfrm>
          <a:prstGeom prst="rect">
            <a:avLst/>
          </a:prstGeom>
          <a:noFill/>
          <a:ln>
            <a:noFill/>
          </a:ln>
        </p:spPr>
      </p:pic>
      <p:sp>
        <p:nvSpPr>
          <p:cNvPr id="389" name="Google Shape;389;p24"/>
          <p:cNvSpPr txBox="1"/>
          <p:nvPr/>
        </p:nvSpPr>
        <p:spPr>
          <a:xfrm>
            <a:off x="1549831" y="5618136"/>
            <a:ext cx="7160216" cy="923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Tip:</a:t>
            </a:r>
            <a:endParaRPr/>
          </a:p>
          <a:p>
            <a:pPr marL="0" marR="0" lvl="0" indent="0" algn="l" rtl="0">
              <a:spcBef>
                <a:spcPts val="0"/>
              </a:spcBef>
              <a:spcAft>
                <a:spcPts val="0"/>
              </a:spcAft>
              <a:buNone/>
            </a:pPr>
            <a:r>
              <a:rPr lang="en-US" sz="1800">
                <a:solidFill>
                  <a:schemeClr val="dk1"/>
                </a:solidFill>
                <a:latin typeface="Calibri"/>
                <a:ea typeface="Calibri"/>
                <a:cs typeface="Calibri"/>
                <a:sym typeface="Calibri"/>
              </a:rPr>
              <a:t>Here’s a good reminder for the difference between observing sky color and sky visibility, and where to look as you observe each.</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2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27</a:t>
            </a:fld>
            <a:endParaRPr/>
          </a:p>
        </p:txBody>
      </p:sp>
      <p:pic>
        <p:nvPicPr>
          <p:cNvPr id="395" name="Google Shape;395;p2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396" name="Google Shape;396;p25"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397" name="Google Shape;397;p25"/>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a:t>How to Observe: Cloud Details </a:t>
            </a:r>
            <a:br>
              <a:rPr lang="en-US" sz="3600"/>
            </a:br>
            <a:r>
              <a:rPr lang="en-US" sz="3600"/>
              <a:t>at Each Height</a:t>
            </a:r>
            <a:endParaRPr/>
          </a:p>
        </p:txBody>
      </p:sp>
      <p:sp>
        <p:nvSpPr>
          <p:cNvPr id="398" name="Google Shape;398;p25"/>
          <p:cNvSpPr txBox="1">
            <a:spLocks noGrp="1"/>
          </p:cNvSpPr>
          <p:nvPr>
            <p:ph type="body" idx="1"/>
          </p:nvPr>
        </p:nvSpPr>
        <p:spPr>
          <a:xfrm>
            <a:off x="1551933" y="2244596"/>
            <a:ext cx="6156900" cy="3904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sz="2700"/>
              <a:t>At each level (high, mid, and low) observers will identify the following:</a:t>
            </a:r>
            <a:endParaRPr sz="2700"/>
          </a:p>
          <a:p>
            <a:pPr marL="228600" lvl="0" indent="-222250" algn="l" rtl="0">
              <a:lnSpc>
                <a:spcPct val="90000"/>
              </a:lnSpc>
              <a:spcBef>
                <a:spcPts val="1000"/>
              </a:spcBef>
              <a:spcAft>
                <a:spcPts val="0"/>
              </a:spcAft>
              <a:buClr>
                <a:schemeClr val="dk1"/>
              </a:buClr>
              <a:buSzPts val="2700"/>
              <a:buChar char="•"/>
            </a:pPr>
            <a:r>
              <a:rPr lang="en-US" sz="2700"/>
              <a:t>Cloud Type(s)</a:t>
            </a:r>
            <a:endParaRPr sz="2700"/>
          </a:p>
          <a:p>
            <a:pPr marL="228600" lvl="0" indent="-222250" algn="l" rtl="0">
              <a:lnSpc>
                <a:spcPct val="90000"/>
              </a:lnSpc>
              <a:spcBef>
                <a:spcPts val="1000"/>
              </a:spcBef>
              <a:spcAft>
                <a:spcPts val="0"/>
              </a:spcAft>
              <a:buClr>
                <a:schemeClr val="dk1"/>
              </a:buClr>
              <a:buSzPts val="2700"/>
              <a:buChar char="•"/>
            </a:pPr>
            <a:r>
              <a:rPr lang="en-US" sz="2700"/>
              <a:t>Cloud Cover</a:t>
            </a:r>
            <a:endParaRPr sz="2700"/>
          </a:p>
          <a:p>
            <a:pPr marL="228600" lvl="0" indent="-222250" algn="l" rtl="0">
              <a:lnSpc>
                <a:spcPct val="90000"/>
              </a:lnSpc>
              <a:spcBef>
                <a:spcPts val="1000"/>
              </a:spcBef>
              <a:spcAft>
                <a:spcPts val="0"/>
              </a:spcAft>
              <a:buClr>
                <a:schemeClr val="dk1"/>
              </a:buClr>
              <a:buSzPts val="2700"/>
              <a:buChar char="•"/>
            </a:pPr>
            <a:r>
              <a:rPr lang="en-US" sz="2700"/>
              <a:t>Cloud Visual Opacity</a:t>
            </a:r>
            <a:endParaRPr sz="2700"/>
          </a:p>
          <a:p>
            <a:pPr marL="0" lvl="0" indent="0" algn="l" rtl="0">
              <a:lnSpc>
                <a:spcPct val="90000"/>
              </a:lnSpc>
              <a:spcBef>
                <a:spcPts val="1000"/>
              </a:spcBef>
              <a:spcAft>
                <a:spcPts val="0"/>
              </a:spcAft>
              <a:buClr>
                <a:schemeClr val="dk1"/>
              </a:buClr>
              <a:buSzPts val="2800"/>
              <a:buNone/>
            </a:pPr>
            <a:r>
              <a:rPr lang="en-US" sz="2700"/>
              <a:t>Contrails are reported in the high cloud section.</a:t>
            </a:r>
            <a:endParaRPr sz="3500"/>
          </a:p>
        </p:txBody>
      </p:sp>
      <p:sp>
        <p:nvSpPr>
          <p:cNvPr id="399" name="Google Shape;399;p25"/>
          <p:cNvSpPr txBox="1"/>
          <p:nvPr/>
        </p:nvSpPr>
        <p:spPr>
          <a:xfrm>
            <a:off x="1637975" y="5499750"/>
            <a:ext cx="6629100" cy="1310072"/>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1000"/>
              </a:spcBef>
              <a:spcAft>
                <a:spcPts val="0"/>
              </a:spcAft>
              <a:buNone/>
            </a:pPr>
            <a:r>
              <a:rPr lang="en-US" sz="2400" dirty="0">
                <a:solidFill>
                  <a:schemeClr val="tx1"/>
                </a:solidFill>
                <a:latin typeface="Calibri"/>
                <a:ea typeface="Calibri"/>
                <a:cs typeface="Calibri"/>
                <a:sym typeface="Calibri"/>
              </a:rPr>
              <a:t>Factors such as where the cloud is with respect to the Sun, it’s altitude and thickness, and total cloud cover impacts can make some days seem darker.</a:t>
            </a:r>
            <a:endParaRPr sz="2400" dirty="0">
              <a:solidFill>
                <a:schemeClr val="tx1"/>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2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28</a:t>
            </a:fld>
            <a:endParaRPr/>
          </a:p>
        </p:txBody>
      </p:sp>
      <p:pic>
        <p:nvPicPr>
          <p:cNvPr id="406" name="Google Shape;406;p2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07" name="Google Shape;407;p26"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408" name="Google Shape;408;p26"/>
          <p:cNvSpPr txBox="1">
            <a:spLocks noGrp="1"/>
          </p:cNvSpPr>
          <p:nvPr>
            <p:ph type="title"/>
          </p:nvPr>
        </p:nvSpPr>
        <p:spPr>
          <a:xfrm>
            <a:off x="1389888" y="946879"/>
            <a:ext cx="7125462" cy="9962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Cloud Type</a:t>
            </a:r>
            <a:endParaRPr/>
          </a:p>
        </p:txBody>
      </p:sp>
      <p:sp>
        <p:nvSpPr>
          <p:cNvPr id="409" name="Google Shape;409;p26"/>
          <p:cNvSpPr txBox="1">
            <a:spLocks noGrp="1"/>
          </p:cNvSpPr>
          <p:nvPr>
            <p:ph type="body" idx="1"/>
          </p:nvPr>
        </p:nvSpPr>
        <p:spPr>
          <a:xfrm>
            <a:off x="1389888" y="2272441"/>
            <a:ext cx="3739816" cy="3904521"/>
          </a:xfrm>
          <a:prstGeom prst="rect">
            <a:avLst/>
          </a:prstGeom>
          <a:noFill/>
          <a:ln>
            <a:noFill/>
          </a:ln>
        </p:spPr>
        <p:txBody>
          <a:bodyPr spcFirstLastPara="1" wrap="square" lIns="91425" tIns="45700" rIns="91425" bIns="45700" anchor="t" anchorCtr="0">
            <a:normAutofit fontScale="92500" lnSpcReduction="20000"/>
          </a:bodyPr>
          <a:lstStyle/>
          <a:p>
            <a:pPr marL="0" lvl="0" indent="0" algn="l" rtl="0">
              <a:lnSpc>
                <a:spcPct val="90000"/>
              </a:lnSpc>
              <a:spcBef>
                <a:spcPts val="0"/>
              </a:spcBef>
              <a:spcAft>
                <a:spcPts val="0"/>
              </a:spcAft>
              <a:buClr>
                <a:schemeClr val="dk1"/>
              </a:buClr>
              <a:buSzPct val="100000"/>
              <a:buNone/>
            </a:pPr>
            <a:r>
              <a:rPr lang="en-US"/>
              <a:t>Clouds can be defined according to:</a:t>
            </a:r>
            <a:endParaRPr/>
          </a:p>
          <a:p>
            <a:pPr marL="0" lvl="0" indent="0" algn="l" rtl="0">
              <a:lnSpc>
                <a:spcPct val="90000"/>
              </a:lnSpc>
              <a:spcBef>
                <a:spcPts val="10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a:t>Their shape</a:t>
            </a:r>
            <a:endParaRPr/>
          </a:p>
          <a:p>
            <a:pPr marL="228600" lvl="0" indent="-228600" algn="l" rtl="0">
              <a:lnSpc>
                <a:spcPct val="90000"/>
              </a:lnSpc>
              <a:spcBef>
                <a:spcPts val="1000"/>
              </a:spcBef>
              <a:spcAft>
                <a:spcPts val="0"/>
              </a:spcAft>
              <a:buClr>
                <a:schemeClr val="dk1"/>
              </a:buClr>
              <a:buSzPct val="100000"/>
              <a:buChar char="•"/>
            </a:pPr>
            <a:r>
              <a:rPr lang="en-US"/>
              <a:t>The cloud base altitude</a:t>
            </a:r>
            <a:endParaRPr/>
          </a:p>
          <a:p>
            <a:pPr marL="228600" lvl="0" indent="-228600" algn="l" rtl="0">
              <a:lnSpc>
                <a:spcPct val="90000"/>
              </a:lnSpc>
              <a:spcBef>
                <a:spcPts val="1000"/>
              </a:spcBef>
              <a:spcAft>
                <a:spcPts val="0"/>
              </a:spcAft>
              <a:buClr>
                <a:schemeClr val="dk1"/>
              </a:buClr>
              <a:buSzPct val="100000"/>
              <a:buChar char="•"/>
            </a:pPr>
            <a:r>
              <a:rPr lang="en-US"/>
              <a:t>Whether they are producing precipitation</a:t>
            </a:r>
            <a:endParaRPr/>
          </a:p>
          <a:p>
            <a:pPr marL="228600" lvl="0" indent="-64135" algn="l" rtl="0">
              <a:lnSpc>
                <a:spcPct val="90000"/>
              </a:lnSpc>
              <a:spcBef>
                <a:spcPts val="1000"/>
              </a:spcBef>
              <a:spcAft>
                <a:spcPts val="0"/>
              </a:spcAft>
              <a:buClr>
                <a:schemeClr val="dk1"/>
              </a:buClr>
              <a:buSzPct val="100000"/>
              <a:buNone/>
            </a:pPr>
            <a:endParaRPr/>
          </a:p>
          <a:p>
            <a:pPr marL="0" lvl="0" indent="0" algn="l" rtl="0">
              <a:lnSpc>
                <a:spcPct val="90000"/>
              </a:lnSpc>
              <a:spcBef>
                <a:spcPts val="1000"/>
              </a:spcBef>
              <a:spcAft>
                <a:spcPts val="0"/>
              </a:spcAft>
              <a:buClr>
                <a:schemeClr val="dk1"/>
              </a:buClr>
              <a:buSzPct val="100000"/>
              <a:buNone/>
            </a:pPr>
            <a:r>
              <a:rPr lang="en-US"/>
              <a:t>The Cloud Triangle is a useful memory device.</a:t>
            </a:r>
            <a:endParaRPr/>
          </a:p>
        </p:txBody>
      </p:sp>
      <p:pic>
        <p:nvPicPr>
          <p:cNvPr id="410" name="Google Shape;410;p26" descr="GLOBE Cloud Triangle, putting cirrus at the top and stratus and cumulus clouds at each bottom corner. altostartus and altocumulus half way up the sides, cirrostartus and cirrocumuus at the top. Nimbostratus and cumulonimbus included at the bottom, with fog."/>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129704" y="2272439"/>
            <a:ext cx="3719192" cy="398747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2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29</a:t>
            </a:fld>
            <a:endParaRPr/>
          </a:p>
        </p:txBody>
      </p:sp>
      <p:pic>
        <p:nvPicPr>
          <p:cNvPr id="417" name="Google Shape;417;p27"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18" name="Google Shape;418;p27"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419" name="Google Shape;419;p27"/>
          <p:cNvSpPr txBox="1">
            <a:spLocks noGrp="1"/>
          </p:cNvSpPr>
          <p:nvPr>
            <p:ph type="title"/>
          </p:nvPr>
        </p:nvSpPr>
        <p:spPr>
          <a:xfrm>
            <a:off x="1389888" y="946880"/>
            <a:ext cx="7125462" cy="1078396"/>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2060"/>
              </a:buClr>
              <a:buSzPts val="3600"/>
              <a:buFont typeface="Calibri"/>
              <a:buNone/>
            </a:pPr>
            <a:r>
              <a:rPr lang="en-US"/>
              <a:t>How to Observe: Cloud Type by Shape </a:t>
            </a:r>
            <a:endParaRPr/>
          </a:p>
        </p:txBody>
      </p:sp>
      <p:sp>
        <p:nvSpPr>
          <p:cNvPr id="420" name="Google Shape;420;p27"/>
          <p:cNvSpPr txBox="1">
            <a:spLocks noGrp="1"/>
          </p:cNvSpPr>
          <p:nvPr>
            <p:ph type="body" idx="1"/>
          </p:nvPr>
        </p:nvSpPr>
        <p:spPr>
          <a:xfrm>
            <a:off x="1411067" y="2146154"/>
            <a:ext cx="7125462" cy="738983"/>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a:t>3 main cloud shapes are:</a:t>
            </a:r>
            <a:endParaRPr/>
          </a:p>
        </p:txBody>
      </p:sp>
      <p:sp>
        <p:nvSpPr>
          <p:cNvPr id="421" name="Google Shape;421;p27"/>
          <p:cNvSpPr txBox="1"/>
          <p:nvPr/>
        </p:nvSpPr>
        <p:spPr>
          <a:xfrm>
            <a:off x="1340390" y="4251591"/>
            <a:ext cx="2535936"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Cumulus (Puffy): </a:t>
            </a:r>
            <a:r>
              <a:rPr lang="en-US" sz="1800">
                <a:solidFill>
                  <a:schemeClr val="dk1"/>
                </a:solidFill>
                <a:latin typeface="Calibri"/>
                <a:ea typeface="Calibri"/>
                <a:cs typeface="Calibri"/>
                <a:sym typeface="Calibri"/>
              </a:rPr>
              <a:t>Made of water, cumulus clouds can be associated with fair weather. They are usually not very tall and they are separated from each other with lots of blue sky in between.</a:t>
            </a:r>
            <a:endParaRPr/>
          </a:p>
        </p:txBody>
      </p:sp>
      <p:sp>
        <p:nvSpPr>
          <p:cNvPr id="422" name="Google Shape;422;p27"/>
          <p:cNvSpPr txBox="1"/>
          <p:nvPr/>
        </p:nvSpPr>
        <p:spPr>
          <a:xfrm>
            <a:off x="3854450" y="4251591"/>
            <a:ext cx="2535936"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Stratus (Layered): </a:t>
            </a:r>
            <a:r>
              <a:rPr lang="en-US" sz="1800">
                <a:solidFill>
                  <a:schemeClr val="dk1"/>
                </a:solidFill>
                <a:latin typeface="Calibri"/>
                <a:ea typeface="Calibri"/>
                <a:cs typeface="Calibri"/>
                <a:sym typeface="Calibri"/>
              </a:rPr>
              <a:t>Made of water. These clouds can be found from Earth’s surface to 2,000 m high. When you see the Sun’s disk through them, the edges look sharp.</a:t>
            </a:r>
            <a:endParaRPr/>
          </a:p>
        </p:txBody>
      </p:sp>
      <p:sp>
        <p:nvSpPr>
          <p:cNvPr id="423" name="Google Shape;423;p27"/>
          <p:cNvSpPr txBox="1"/>
          <p:nvPr/>
        </p:nvSpPr>
        <p:spPr>
          <a:xfrm>
            <a:off x="6345360" y="4228441"/>
            <a:ext cx="2775600" cy="2586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Calibri"/>
                <a:ea typeface="Calibri"/>
                <a:cs typeface="Calibri"/>
                <a:sym typeface="Calibri"/>
              </a:rPr>
              <a:t>Cirrus (Wispy): </a:t>
            </a:r>
            <a:r>
              <a:rPr lang="en-US" sz="1800">
                <a:solidFill>
                  <a:schemeClr val="dk1"/>
                </a:solidFill>
                <a:latin typeface="Calibri"/>
                <a:ea typeface="Calibri"/>
                <a:cs typeface="Calibri"/>
                <a:sym typeface="Calibri"/>
              </a:rPr>
              <a:t>Made of ice crystals and are considered “high clouds”, forming above </a:t>
            </a:r>
            <a:r>
              <a:rPr lang="en-US" sz="180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6,000m</a:t>
            </a:r>
            <a:r>
              <a:rPr lang="en-US" sz="1800">
                <a:solidFill>
                  <a:schemeClr val="dk1"/>
                </a:solidFill>
                <a:latin typeface="Calibri"/>
                <a:ea typeface="Calibri"/>
                <a:cs typeface="Calibri"/>
                <a:sym typeface="Calibri"/>
              </a:rPr>
              <a:t>. They generally indicate fair to pleasant weather. The reason for the long tail is primarily due to high speed winds at high altitudes.</a:t>
            </a:r>
            <a:endParaRPr/>
          </a:p>
        </p:txBody>
      </p:sp>
      <p:grpSp>
        <p:nvGrpSpPr>
          <p:cNvPr id="424" name="Google Shape;424;p27" descr="Cloud Type graphics, from left ot right: cumulus, stratus, and cirrus"/>
          <p:cNvGrpSpPr/>
          <p:nvPr/>
        </p:nvGrpSpPr>
        <p:grpSpPr>
          <a:xfrm>
            <a:off x="1411067" y="2647038"/>
            <a:ext cx="7191276" cy="1489384"/>
            <a:chOff x="1411067" y="2681182"/>
            <a:chExt cx="7191276" cy="1489384"/>
          </a:xfrm>
        </p:grpSpPr>
        <p:pic>
          <p:nvPicPr>
            <p:cNvPr id="425" name="Google Shape;425;p27" descr="Image of puffy cumulus clousds in sky over ocean"/>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411067" y="2685724"/>
              <a:ext cx="2168792" cy="1449855"/>
            </a:xfrm>
            <a:prstGeom prst="rect">
              <a:avLst/>
            </a:prstGeom>
            <a:noFill/>
            <a:ln>
              <a:noFill/>
            </a:ln>
          </p:spPr>
        </p:pic>
        <p:pic>
          <p:nvPicPr>
            <p:cNvPr id="426" name="Google Shape;426;p27" descr="opaque grey sky, stratus cloud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972306" y="2681182"/>
              <a:ext cx="2139127" cy="1449530"/>
            </a:xfrm>
            <a:prstGeom prst="rect">
              <a:avLst/>
            </a:prstGeom>
            <a:noFill/>
            <a:ln>
              <a:noFill/>
            </a:ln>
          </p:spPr>
        </p:pic>
        <p:pic>
          <p:nvPicPr>
            <p:cNvPr id="427" name="Google Shape;427;p27" descr="wispy cirrus clouds"/>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6390386" y="2690426"/>
              <a:ext cx="2211957" cy="1480140"/>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2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30</a:t>
            </a:fld>
            <a:endParaRPr/>
          </a:p>
        </p:txBody>
      </p:sp>
      <p:pic>
        <p:nvPicPr>
          <p:cNvPr id="433" name="Google Shape;433;p28"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34" name="Google Shape;434;p28"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435" name="Google Shape;435;p28"/>
          <p:cNvSpPr txBox="1">
            <a:spLocks noGrp="1"/>
          </p:cNvSpPr>
          <p:nvPr>
            <p:ph type="title"/>
          </p:nvPr>
        </p:nvSpPr>
        <p:spPr>
          <a:xfrm>
            <a:off x="1389888" y="634362"/>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Cloud Cover</a:t>
            </a:r>
            <a:endParaRPr/>
          </a:p>
        </p:txBody>
      </p:sp>
      <p:sp>
        <p:nvSpPr>
          <p:cNvPr id="436" name="Google Shape;436;p28"/>
          <p:cNvSpPr txBox="1">
            <a:spLocks noGrp="1"/>
          </p:cNvSpPr>
          <p:nvPr>
            <p:ph type="body" idx="1"/>
          </p:nvPr>
        </p:nvSpPr>
        <p:spPr>
          <a:xfrm>
            <a:off x="1389887" y="1604853"/>
            <a:ext cx="7406871" cy="484224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US" sz="1800"/>
              <a:t>You will estimate the total cloud cover of the whole sky and at each level (high, mid, and low levels).</a:t>
            </a:r>
            <a:endParaRPr/>
          </a:p>
          <a:p>
            <a:pPr marL="0" lvl="0" indent="0" algn="l" rtl="0">
              <a:lnSpc>
                <a:spcPct val="90000"/>
              </a:lnSpc>
              <a:spcBef>
                <a:spcPts val="1000"/>
              </a:spcBef>
              <a:spcAft>
                <a:spcPts val="0"/>
              </a:spcAft>
              <a:buClr>
                <a:schemeClr val="dk1"/>
              </a:buClr>
              <a:buSzPts val="1800"/>
              <a:buNone/>
            </a:pPr>
            <a:r>
              <a:rPr lang="en-US" sz="1800"/>
              <a:t>It may be helpful to divide the sky in 4 quadrants (North, South, East, and West) and estimate cloud cover in each, then take the average to get the whole sky value.</a:t>
            </a:r>
            <a:endParaRPr/>
          </a:p>
          <a:p>
            <a:pPr marL="0" lvl="0" indent="0" algn="l" rtl="0">
              <a:lnSpc>
                <a:spcPct val="90000"/>
              </a:lnSpc>
              <a:spcBef>
                <a:spcPts val="1000"/>
              </a:spcBef>
              <a:spcAft>
                <a:spcPts val="0"/>
              </a:spcAft>
              <a:buClr>
                <a:schemeClr val="dk1"/>
              </a:buClr>
              <a:buSzPts val="1800"/>
              <a:buNone/>
            </a:pPr>
            <a:r>
              <a:rPr lang="en-US" sz="1800"/>
              <a:t>Tip:</a:t>
            </a:r>
            <a:endParaRPr/>
          </a:p>
          <a:p>
            <a:pPr marL="0" lvl="0" indent="0" algn="l" rtl="0">
              <a:lnSpc>
                <a:spcPct val="90000"/>
              </a:lnSpc>
              <a:spcBef>
                <a:spcPts val="1000"/>
              </a:spcBef>
              <a:spcAft>
                <a:spcPts val="0"/>
              </a:spcAft>
              <a:buClr>
                <a:schemeClr val="dk1"/>
              </a:buClr>
              <a:buSzPts val="1800"/>
              <a:buNone/>
            </a:pPr>
            <a:r>
              <a:rPr lang="en-US" sz="1800"/>
              <a:t>Observe the sky overhead, excluding the horizon. This can be done by:</a:t>
            </a:r>
            <a:endParaRPr/>
          </a:p>
          <a:p>
            <a:pPr marL="228600" lvl="0" indent="-228600" algn="l" rtl="0">
              <a:lnSpc>
                <a:spcPct val="90000"/>
              </a:lnSpc>
              <a:spcBef>
                <a:spcPts val="1000"/>
              </a:spcBef>
              <a:spcAft>
                <a:spcPts val="0"/>
              </a:spcAft>
              <a:buClr>
                <a:schemeClr val="dk1"/>
              </a:buClr>
              <a:buSzPts val="1800"/>
              <a:buChar char="•"/>
            </a:pPr>
            <a:r>
              <a:rPr lang="en-US" sz="1800"/>
              <a:t>observing above 14°,</a:t>
            </a:r>
            <a:endParaRPr/>
          </a:p>
          <a:p>
            <a:pPr marL="228600" lvl="0" indent="-228600" algn="l" rtl="0">
              <a:lnSpc>
                <a:spcPct val="90000"/>
              </a:lnSpc>
              <a:spcBef>
                <a:spcPts val="1000"/>
              </a:spcBef>
              <a:spcAft>
                <a:spcPts val="0"/>
              </a:spcAft>
              <a:buClr>
                <a:schemeClr val="dk1"/>
              </a:buClr>
              <a:buSzPts val="1800"/>
              <a:buChar char="•"/>
            </a:pPr>
            <a:r>
              <a:rPr lang="en-US" sz="1800"/>
              <a:t>or holding your arms out in a “V”, hands even with the height of the top of your head, and observing between your hands,</a:t>
            </a:r>
            <a:endParaRPr/>
          </a:p>
          <a:p>
            <a:pPr marL="228600" lvl="0" indent="-228600" algn="l" rtl="0">
              <a:lnSpc>
                <a:spcPct val="90000"/>
              </a:lnSpc>
              <a:spcBef>
                <a:spcPts val="1000"/>
              </a:spcBef>
              <a:spcAft>
                <a:spcPts val="0"/>
              </a:spcAft>
              <a:buClr>
                <a:schemeClr val="dk1"/>
              </a:buClr>
              <a:buSzPts val="1800"/>
              <a:buChar char="•"/>
            </a:pPr>
            <a:r>
              <a:rPr lang="en-US" sz="1800"/>
              <a:t>or holding your fist out at arm’s length, even with the horizon; putting your second fist on top of the other; observing the sky from above the top of your second fist.</a:t>
            </a:r>
            <a:endParaRPr/>
          </a:p>
          <a:p>
            <a:pPr marL="0" lvl="0" indent="0" algn="l" rtl="0">
              <a:lnSpc>
                <a:spcPct val="90000"/>
              </a:lnSpc>
              <a:spcBef>
                <a:spcPts val="1000"/>
              </a:spcBef>
              <a:spcAft>
                <a:spcPts val="0"/>
              </a:spcAft>
              <a:buClr>
                <a:schemeClr val="dk1"/>
              </a:buClr>
              <a:buSzPts val="1800"/>
              <a:buNone/>
            </a:pPr>
            <a:endParaRPr sz="1800"/>
          </a:p>
        </p:txBody>
      </p:sp>
      <p:pic>
        <p:nvPicPr>
          <p:cNvPr id="437" name="Google Shape;437;p28" descr="Cloud Observation: Cloud cover categories. No clouds=0%"/>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033928" y="5632399"/>
            <a:ext cx="897037" cy="717631"/>
          </a:xfrm>
          <a:prstGeom prst="rect">
            <a:avLst/>
          </a:prstGeom>
          <a:noFill/>
          <a:ln>
            <a:noFill/>
          </a:ln>
        </p:spPr>
      </p:pic>
      <p:sp>
        <p:nvSpPr>
          <p:cNvPr id="438" name="Google Shape;438;p28"/>
          <p:cNvSpPr txBox="1"/>
          <p:nvPr/>
        </p:nvSpPr>
        <p:spPr>
          <a:xfrm>
            <a:off x="2104362"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dirty="0">
                <a:solidFill>
                  <a:schemeClr val="dk1"/>
                </a:solidFill>
                <a:latin typeface="Calibri"/>
                <a:ea typeface="Calibri"/>
                <a:cs typeface="Calibri"/>
                <a:sym typeface="Calibri"/>
              </a:rPr>
              <a:t>No Clouds (0%)</a:t>
            </a:r>
            <a:endParaRPr dirty="0"/>
          </a:p>
        </p:txBody>
      </p:sp>
      <p:pic>
        <p:nvPicPr>
          <p:cNvPr id="439" name="Google Shape;439;p28" descr="One small cloud. Clear skies=0-10%"/>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082551" y="5632399"/>
            <a:ext cx="897040" cy="717631"/>
          </a:xfrm>
          <a:prstGeom prst="rect">
            <a:avLst/>
          </a:prstGeom>
          <a:noFill/>
          <a:ln>
            <a:noFill/>
          </a:ln>
        </p:spPr>
      </p:pic>
      <p:sp>
        <p:nvSpPr>
          <p:cNvPr id="440" name="Google Shape;440;p28"/>
          <p:cNvSpPr txBox="1"/>
          <p:nvPr/>
        </p:nvSpPr>
        <p:spPr>
          <a:xfrm>
            <a:off x="3147859"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Few</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(0-10%)</a:t>
            </a:r>
            <a:endParaRPr/>
          </a:p>
        </p:txBody>
      </p:sp>
      <p:pic>
        <p:nvPicPr>
          <p:cNvPr id="441" name="Google Shape;441;p28" descr="a few Isolated clouds= 1--25%"/>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4131176" y="5632400"/>
            <a:ext cx="949124" cy="717631"/>
          </a:xfrm>
          <a:prstGeom prst="rect">
            <a:avLst/>
          </a:prstGeom>
          <a:noFill/>
          <a:ln>
            <a:noFill/>
          </a:ln>
        </p:spPr>
      </p:pic>
      <p:sp>
        <p:nvSpPr>
          <p:cNvPr id="442" name="Google Shape;442;p28"/>
          <p:cNvSpPr txBox="1"/>
          <p:nvPr/>
        </p:nvSpPr>
        <p:spPr>
          <a:xfrm>
            <a:off x="4194481"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Isolated</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(10-25%)</a:t>
            </a:r>
            <a:endParaRPr/>
          </a:p>
        </p:txBody>
      </p:sp>
      <p:pic>
        <p:nvPicPr>
          <p:cNvPr id="443" name="Google Shape;443;p28" descr="a few Scattered Clouds 25-50%"/>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231885" y="5638187"/>
            <a:ext cx="865164" cy="711844"/>
          </a:xfrm>
          <a:prstGeom prst="rect">
            <a:avLst/>
          </a:prstGeom>
          <a:noFill/>
          <a:ln>
            <a:noFill/>
          </a:ln>
        </p:spPr>
      </p:pic>
      <p:sp>
        <p:nvSpPr>
          <p:cNvPr id="444" name="Google Shape;444;p28"/>
          <p:cNvSpPr txBox="1"/>
          <p:nvPr/>
        </p:nvSpPr>
        <p:spPr>
          <a:xfrm>
            <a:off x="5292848"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Scattered</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(25-50%)</a:t>
            </a:r>
            <a:endParaRPr/>
          </a:p>
        </p:txBody>
      </p:sp>
      <p:pic>
        <p:nvPicPr>
          <p:cNvPr id="445" name="Google Shape;445;p28" descr="Broken Clouds 50-90%"/>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6248634" y="5638187"/>
            <a:ext cx="881330" cy="711844"/>
          </a:xfrm>
          <a:prstGeom prst="rect">
            <a:avLst/>
          </a:prstGeom>
          <a:noFill/>
          <a:ln>
            <a:noFill/>
          </a:ln>
        </p:spPr>
      </p:pic>
      <p:sp>
        <p:nvSpPr>
          <p:cNvPr id="446" name="Google Shape;446;p28"/>
          <p:cNvSpPr txBox="1"/>
          <p:nvPr/>
        </p:nvSpPr>
        <p:spPr>
          <a:xfrm>
            <a:off x="6303845"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Broken</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(50-90%)</a:t>
            </a:r>
            <a:endParaRPr/>
          </a:p>
        </p:txBody>
      </p:sp>
      <p:pic>
        <p:nvPicPr>
          <p:cNvPr id="447" name="Google Shape;447;p28" descr="Overcast= cloud cover is greater than 90% of sky"/>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7281549" y="5638186"/>
            <a:ext cx="867559" cy="711843"/>
          </a:xfrm>
          <a:prstGeom prst="rect">
            <a:avLst/>
          </a:prstGeom>
          <a:noFill/>
          <a:ln>
            <a:noFill/>
          </a:ln>
        </p:spPr>
      </p:pic>
      <p:sp>
        <p:nvSpPr>
          <p:cNvPr id="448" name="Google Shape;448;p28"/>
          <p:cNvSpPr txBox="1"/>
          <p:nvPr/>
        </p:nvSpPr>
        <p:spPr>
          <a:xfrm>
            <a:off x="7337243" y="6350031"/>
            <a:ext cx="89703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00" b="1">
                <a:solidFill>
                  <a:schemeClr val="dk1"/>
                </a:solidFill>
                <a:latin typeface="Calibri"/>
                <a:ea typeface="Calibri"/>
                <a:cs typeface="Calibri"/>
                <a:sym typeface="Calibri"/>
              </a:rPr>
              <a:t>Overcast</a:t>
            </a:r>
            <a:endParaRPr/>
          </a:p>
          <a:p>
            <a:pPr marL="0" marR="0" lvl="0" indent="0" algn="ctr" rtl="0">
              <a:spcBef>
                <a:spcPts val="0"/>
              </a:spcBef>
              <a:spcAft>
                <a:spcPts val="0"/>
              </a:spcAft>
              <a:buNone/>
            </a:pPr>
            <a:r>
              <a:rPr lang="en-US" sz="1200" b="1">
                <a:solidFill>
                  <a:schemeClr val="dk1"/>
                </a:solidFill>
                <a:latin typeface="Calibri"/>
                <a:ea typeface="Calibri"/>
                <a:cs typeface="Calibri"/>
                <a:sym typeface="Calibri"/>
              </a:rPr>
              <a:t>(&gt;90%)</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2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31</a:t>
            </a:fld>
            <a:endParaRPr/>
          </a:p>
        </p:txBody>
      </p:sp>
      <p:pic>
        <p:nvPicPr>
          <p:cNvPr id="454" name="Google Shape;454;p2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55" name="Google Shape;455;p29"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456" name="Google Shape;456;p29"/>
          <p:cNvSpPr txBox="1">
            <a:spLocks noGrp="1"/>
          </p:cNvSpPr>
          <p:nvPr>
            <p:ph type="title"/>
          </p:nvPr>
        </p:nvSpPr>
        <p:spPr>
          <a:xfrm>
            <a:off x="1459580" y="692754"/>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Visual Opacity</a:t>
            </a:r>
            <a:endParaRPr/>
          </a:p>
        </p:txBody>
      </p:sp>
      <p:sp>
        <p:nvSpPr>
          <p:cNvPr id="457" name="Google Shape;457;p29"/>
          <p:cNvSpPr txBox="1"/>
          <p:nvPr/>
        </p:nvSpPr>
        <p:spPr>
          <a:xfrm>
            <a:off x="1262564" y="1643603"/>
            <a:ext cx="7580491"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Tip:</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If your shadow is well defined, a lot of sunlight is getting through the cloud above you, so the cloud’s visual opacity would be transparent. As your shadow becomes more fuzzy, the cloud would be considered more opaque.</a:t>
            </a:r>
            <a:endParaRPr/>
          </a:p>
        </p:txBody>
      </p:sp>
      <p:sp>
        <p:nvSpPr>
          <p:cNvPr id="458" name="Google Shape;458;p29"/>
          <p:cNvSpPr txBox="1">
            <a:spLocks noGrp="1"/>
          </p:cNvSpPr>
          <p:nvPr>
            <p:ph type="body" idx="1"/>
          </p:nvPr>
        </p:nvSpPr>
        <p:spPr>
          <a:xfrm>
            <a:off x="1262564" y="2885901"/>
            <a:ext cx="4212258" cy="43891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800"/>
              <a:buNone/>
            </a:pPr>
            <a:r>
              <a:rPr lang="en-US" sz="1800" b="1"/>
              <a:t>Transparent: </a:t>
            </a:r>
            <a:r>
              <a:rPr lang="en-US" sz="1800"/>
              <a:t>Thin clouds through which light passes easily, and through which you can even see blue sky. Note the milky bluish-whitish appearance. </a:t>
            </a:r>
            <a:endParaRPr/>
          </a:p>
          <a:p>
            <a:pPr marL="0" lvl="0" indent="0" algn="l" rtl="0">
              <a:lnSpc>
                <a:spcPct val="90000"/>
              </a:lnSpc>
              <a:spcBef>
                <a:spcPts val="1000"/>
              </a:spcBef>
              <a:spcAft>
                <a:spcPts val="0"/>
              </a:spcAft>
              <a:buClr>
                <a:schemeClr val="dk1"/>
              </a:buClr>
              <a:buSzPts val="1800"/>
              <a:buNone/>
            </a:pPr>
            <a:r>
              <a:rPr lang="en-US" sz="1800" b="1"/>
              <a:t>Translucent:</a:t>
            </a:r>
            <a:r>
              <a:rPr lang="en-US" sz="1800"/>
              <a:t> Medium-thickness clouds that let some sunlight through. There may be some milky bluish-white near the edges, and a very little bit of gray; but these clouds are mostly a bright white.</a:t>
            </a:r>
            <a:endParaRPr/>
          </a:p>
          <a:p>
            <a:pPr marL="0" lvl="0" indent="0" algn="l" rtl="0">
              <a:lnSpc>
                <a:spcPct val="90000"/>
              </a:lnSpc>
              <a:spcBef>
                <a:spcPts val="1000"/>
              </a:spcBef>
              <a:spcAft>
                <a:spcPts val="0"/>
              </a:spcAft>
              <a:buClr>
                <a:schemeClr val="dk1"/>
              </a:buClr>
              <a:buSzPts val="1800"/>
              <a:buNone/>
            </a:pPr>
            <a:r>
              <a:rPr lang="en-US" sz="1800" b="1"/>
              <a:t>Opaque: </a:t>
            </a:r>
            <a:r>
              <a:rPr lang="en-US" sz="1800"/>
              <a:t>Thick clouds which do not allow light to pass directly, although light can diffuse through them. Clouds look gray. When these clouds are in from of the Sun, it is impossible to tell where the Sun is. </a:t>
            </a:r>
            <a:endParaRPr/>
          </a:p>
        </p:txBody>
      </p:sp>
      <p:pic>
        <p:nvPicPr>
          <p:cNvPr id="459" name="Google Shape;459;p29" descr="Visual Opacity=transparent. You can see a clear blue sky"/>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5730767" y="2829232"/>
            <a:ext cx="2854275" cy="937715"/>
          </a:xfrm>
          <a:prstGeom prst="rect">
            <a:avLst/>
          </a:prstGeom>
          <a:noFill/>
          <a:ln>
            <a:noFill/>
          </a:ln>
        </p:spPr>
      </p:pic>
      <p:sp>
        <p:nvSpPr>
          <p:cNvPr id="460" name="Google Shape;460;p29"/>
          <p:cNvSpPr txBox="1"/>
          <p:nvPr/>
        </p:nvSpPr>
        <p:spPr>
          <a:xfrm>
            <a:off x="5592798" y="3769301"/>
            <a:ext cx="18969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Transparent</a:t>
            </a:r>
            <a:endParaRPr/>
          </a:p>
        </p:txBody>
      </p:sp>
      <p:pic>
        <p:nvPicPr>
          <p:cNvPr id="461" name="Google Shape;461;p29" descr="Visual opacity= translucent. Some blue sky is showing through mostly bright white cloud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730766" y="4138573"/>
            <a:ext cx="2854275" cy="829447"/>
          </a:xfrm>
          <a:prstGeom prst="rect">
            <a:avLst/>
          </a:prstGeom>
          <a:noFill/>
          <a:ln>
            <a:noFill/>
          </a:ln>
        </p:spPr>
      </p:pic>
      <p:sp>
        <p:nvSpPr>
          <p:cNvPr id="462" name="Google Shape;462;p29"/>
          <p:cNvSpPr txBox="1"/>
          <p:nvPr/>
        </p:nvSpPr>
        <p:spPr>
          <a:xfrm>
            <a:off x="5650673" y="4980792"/>
            <a:ext cx="18969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Translucent</a:t>
            </a:r>
            <a:endParaRPr/>
          </a:p>
        </p:txBody>
      </p:sp>
      <p:pic>
        <p:nvPicPr>
          <p:cNvPr id="463" name="Google Shape;463;p29" descr="visual opacity is opaque. a grey sky, no blue sky is observed, position of  sun cannot be detected"/>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5730766" y="5339646"/>
            <a:ext cx="2854275" cy="853843"/>
          </a:xfrm>
          <a:prstGeom prst="rect">
            <a:avLst/>
          </a:prstGeom>
          <a:noFill/>
          <a:ln>
            <a:noFill/>
          </a:ln>
        </p:spPr>
      </p:pic>
      <p:sp>
        <p:nvSpPr>
          <p:cNvPr id="464" name="Google Shape;464;p29"/>
          <p:cNvSpPr txBox="1"/>
          <p:nvPr/>
        </p:nvSpPr>
        <p:spPr>
          <a:xfrm>
            <a:off x="5642922" y="6192283"/>
            <a:ext cx="189694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Opaque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30"/>
          <p:cNvSpPr txBox="1">
            <a:spLocks noGrp="1"/>
          </p:cNvSpPr>
          <p:nvPr>
            <p:ph type="sldNum" idx="12"/>
          </p:nvPr>
        </p:nvSpPr>
        <p:spPr>
          <a:xfrm>
            <a:off x="6457950" y="6344776"/>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32</a:t>
            </a:fld>
            <a:endParaRPr/>
          </a:p>
        </p:txBody>
      </p:sp>
      <p:pic>
        <p:nvPicPr>
          <p:cNvPr id="471" name="Google Shape;471;p30"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72" name="Google Shape;472;p30"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pic>
        <p:nvPicPr>
          <p:cNvPr id="473" name="Google Shape;473;p30" descr="High cloud icon"/>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842633" y="971821"/>
            <a:ext cx="1152144" cy="1566672"/>
          </a:xfrm>
          <a:prstGeom prst="rect">
            <a:avLst/>
          </a:prstGeom>
          <a:noFill/>
          <a:ln>
            <a:noFill/>
          </a:ln>
        </p:spPr>
      </p:pic>
      <p:sp>
        <p:nvSpPr>
          <p:cNvPr id="474" name="Google Shape;474;p30"/>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High Level Clouds</a:t>
            </a:r>
            <a:endParaRPr/>
          </a:p>
        </p:txBody>
      </p:sp>
      <p:sp>
        <p:nvSpPr>
          <p:cNvPr id="475" name="Google Shape;475;p30"/>
          <p:cNvSpPr txBox="1">
            <a:spLocks noGrp="1"/>
          </p:cNvSpPr>
          <p:nvPr>
            <p:ph type="body" idx="1"/>
          </p:nvPr>
        </p:nvSpPr>
        <p:spPr>
          <a:xfrm>
            <a:off x="1389888" y="2850843"/>
            <a:ext cx="7125462" cy="1871296"/>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a:t>High Clouds are those whose base are at</a:t>
            </a:r>
            <a:r>
              <a:rPr lang="en-US" sz="2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6,000m or above</a:t>
            </a:r>
            <a:r>
              <a:rPr lang="en-US" sz="2000"/>
              <a:t>. Types include cirrus, cirrocumulus, and cirrostratus. The clouds can be either ice or water droplets, but are more often ice crystals. Water clouds tend to have definite edges, while ice clouds are more wispy. </a:t>
            </a:r>
            <a:r>
              <a:rPr lang="en-US" sz="20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Contrails (airplane trails of moisture) are high clouds as well.</a:t>
            </a:r>
            <a:r>
              <a:rPr lang="en-US" sz="2000"/>
              <a:t>  </a:t>
            </a:r>
            <a:endParaRPr/>
          </a:p>
        </p:txBody>
      </p:sp>
      <p:pic>
        <p:nvPicPr>
          <p:cNvPr id="476" name="Google Shape;476;p30" descr="Caution sign!"/>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448428" y="2381644"/>
            <a:ext cx="310923" cy="317019"/>
          </a:xfrm>
          <a:prstGeom prst="rect">
            <a:avLst/>
          </a:prstGeom>
          <a:noFill/>
          <a:ln>
            <a:noFill/>
          </a:ln>
          <a:effectLst>
            <a:outerShdw blurRad="50800" dist="38100" dir="2700000" algn="tl" rotWithShape="0">
              <a:srgbClr val="000000">
                <a:alpha val="40000"/>
              </a:srgbClr>
            </a:outerShdw>
          </a:effectLst>
        </p:spPr>
      </p:pic>
      <p:sp>
        <p:nvSpPr>
          <p:cNvPr id="477" name="Google Shape;477;p30" descr="NEVER look directly at the Sun"/>
          <p:cNvSpPr txBox="1"/>
          <p:nvPr/>
        </p:nvSpPr>
        <p:spPr>
          <a:xfrm>
            <a:off x="1713052" y="2359755"/>
            <a:ext cx="4004841" cy="3385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dirty="0">
                <a:solidFill>
                  <a:srgbClr val="FF0000"/>
                </a:solidFill>
                <a:latin typeface="Calibri"/>
                <a:ea typeface="Calibri"/>
                <a:cs typeface="Calibri"/>
                <a:sym typeface="Calibri"/>
              </a:rPr>
              <a:t>NEVER look directly at the Sun!</a:t>
            </a:r>
            <a:endParaRPr dirty="0"/>
          </a:p>
        </p:txBody>
      </p:sp>
      <p:pic>
        <p:nvPicPr>
          <p:cNvPr id="478" name="Google Shape;478;p30" descr="a halo effect is observed in the sky"/>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539095" y="5041504"/>
            <a:ext cx="1497431" cy="1101356"/>
          </a:xfrm>
          <a:prstGeom prst="rect">
            <a:avLst/>
          </a:prstGeom>
          <a:noFill/>
          <a:ln>
            <a:noFill/>
          </a:ln>
        </p:spPr>
      </p:pic>
      <p:sp>
        <p:nvSpPr>
          <p:cNvPr id="479" name="Google Shape;479;p30"/>
          <p:cNvSpPr txBox="1"/>
          <p:nvPr/>
        </p:nvSpPr>
        <p:spPr>
          <a:xfrm>
            <a:off x="1633190" y="6114439"/>
            <a:ext cx="133426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Cirrostratus with Halo</a:t>
            </a:r>
            <a:endParaRPr/>
          </a:p>
        </p:txBody>
      </p:sp>
      <p:pic>
        <p:nvPicPr>
          <p:cNvPr id="480" name="Google Shape;480;p30" descr="image of cirrostratus clouds in sky. "/>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3284629" y="5049519"/>
            <a:ext cx="1540654" cy="1049783"/>
          </a:xfrm>
          <a:prstGeom prst="rect">
            <a:avLst/>
          </a:prstGeom>
          <a:noFill/>
          <a:ln>
            <a:noFill/>
          </a:ln>
        </p:spPr>
      </p:pic>
      <p:sp>
        <p:nvSpPr>
          <p:cNvPr id="481" name="Google Shape;481;p30"/>
          <p:cNvSpPr txBox="1"/>
          <p:nvPr/>
        </p:nvSpPr>
        <p:spPr>
          <a:xfrm>
            <a:off x="3300986" y="6122746"/>
            <a:ext cx="1527858" cy="3703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Cirrostratus</a:t>
            </a:r>
            <a:endParaRPr/>
          </a:p>
        </p:txBody>
      </p:sp>
      <p:pic>
        <p:nvPicPr>
          <p:cNvPr id="482" name="Google Shape;482;p30" descr="image of wispy cirrus clouds in a blue sky"/>
          <p:cNvPicPr preferRelativeResize="0"/>
          <p:nvPr/>
        </p:nvPicPr>
        <p:blipFill rotWithShape="1">
          <a:blip r:embed="rId9" cstate="email">
            <a:alphaModFix/>
            <a:extLst>
              <a:ext uri="{28A0092B-C50C-407E-A947-70E740481C1C}">
                <a14:useLocalDpi xmlns:a14="http://schemas.microsoft.com/office/drawing/2010/main"/>
              </a:ext>
            </a:extLst>
          </a:blip>
          <a:srcRect/>
          <a:stretch/>
        </p:blipFill>
        <p:spPr>
          <a:xfrm>
            <a:off x="5089045" y="5044901"/>
            <a:ext cx="1567340" cy="1069537"/>
          </a:xfrm>
          <a:prstGeom prst="rect">
            <a:avLst/>
          </a:prstGeom>
          <a:noFill/>
          <a:ln>
            <a:noFill/>
          </a:ln>
        </p:spPr>
      </p:pic>
      <p:sp>
        <p:nvSpPr>
          <p:cNvPr id="483" name="Google Shape;483;p30"/>
          <p:cNvSpPr txBox="1"/>
          <p:nvPr/>
        </p:nvSpPr>
        <p:spPr>
          <a:xfrm>
            <a:off x="5364520" y="6112419"/>
            <a:ext cx="116805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Cirrus</a:t>
            </a:r>
            <a:endParaRPr/>
          </a:p>
        </p:txBody>
      </p:sp>
      <p:pic>
        <p:nvPicPr>
          <p:cNvPr id="484" name="Google Shape;484;p30" descr="cirrocumulus clouds in sky"/>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6920844" y="5039360"/>
            <a:ext cx="1594506" cy="1103500"/>
          </a:xfrm>
          <a:prstGeom prst="rect">
            <a:avLst/>
          </a:prstGeom>
          <a:noFill/>
          <a:ln>
            <a:noFill/>
          </a:ln>
        </p:spPr>
      </p:pic>
      <p:sp>
        <p:nvSpPr>
          <p:cNvPr id="485" name="Google Shape;485;p30"/>
          <p:cNvSpPr txBox="1"/>
          <p:nvPr/>
        </p:nvSpPr>
        <p:spPr>
          <a:xfrm>
            <a:off x="6895127" y="6127669"/>
            <a:ext cx="144683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Cirrocumulus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3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33</a:t>
            </a:fld>
            <a:endParaRPr/>
          </a:p>
        </p:txBody>
      </p:sp>
      <p:pic>
        <p:nvPicPr>
          <p:cNvPr id="491" name="Google Shape;491;p31"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492" name="Google Shape;492;p31"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493" name="Google Shape;493;p31"/>
          <p:cNvSpPr txBox="1">
            <a:spLocks noGrp="1"/>
          </p:cNvSpPr>
          <p:nvPr>
            <p:ph type="title"/>
          </p:nvPr>
        </p:nvSpPr>
        <p:spPr>
          <a:xfrm>
            <a:off x="1382057" y="71676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Contrails</a:t>
            </a:r>
            <a:endParaRPr/>
          </a:p>
        </p:txBody>
      </p:sp>
      <p:sp>
        <p:nvSpPr>
          <p:cNvPr id="494" name="Google Shape;494;p31"/>
          <p:cNvSpPr txBox="1">
            <a:spLocks noGrp="1"/>
          </p:cNvSpPr>
          <p:nvPr>
            <p:ph type="body" idx="1"/>
          </p:nvPr>
        </p:nvSpPr>
        <p:spPr>
          <a:xfrm>
            <a:off x="1382057" y="1705283"/>
            <a:ext cx="7125462" cy="177869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dirty="0"/>
              <a:t>Count the number of each type; remember to report 0 if no clouds are present</a:t>
            </a:r>
            <a:endParaRPr dirty="0"/>
          </a:p>
        </p:txBody>
      </p:sp>
      <p:pic>
        <p:nvPicPr>
          <p:cNvPr id="495" name="Google Shape;495;p31" descr="Cloud observation: contrail categories: Short-lived"/>
          <p:cNvPicPr preferRelativeResize="0"/>
          <p:nvPr/>
        </p:nvPicPr>
        <p:blipFill rotWithShape="1">
          <a:blip r:embed="rId5">
            <a:alphaModFix/>
          </a:blip>
          <a:srcRect/>
          <a:stretch/>
        </p:blipFill>
        <p:spPr>
          <a:xfrm>
            <a:off x="1382056" y="2559297"/>
            <a:ext cx="2088071" cy="1392048"/>
          </a:xfrm>
          <a:prstGeom prst="rect">
            <a:avLst/>
          </a:prstGeom>
          <a:noFill/>
          <a:ln>
            <a:noFill/>
          </a:ln>
        </p:spPr>
      </p:pic>
      <p:sp>
        <p:nvSpPr>
          <p:cNvPr id="496" name="Google Shape;496;p31"/>
          <p:cNvSpPr txBox="1"/>
          <p:nvPr/>
        </p:nvSpPr>
        <p:spPr>
          <a:xfrm>
            <a:off x="1382057" y="4379860"/>
            <a:ext cx="2125072"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Calibri"/>
                <a:ea typeface="Calibri"/>
                <a:cs typeface="Calibri"/>
                <a:sym typeface="Calibri"/>
              </a:rPr>
              <a:t>Short-Lived: </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Contrails that form short line segments that fade out as the distance from the airplane that created them increases. </a:t>
            </a:r>
            <a:endParaRPr/>
          </a:p>
        </p:txBody>
      </p:sp>
      <p:pic>
        <p:nvPicPr>
          <p:cNvPr id="497" name="Google Shape;497;p31" descr="Image of Persistent Non-spreading contrail- a thin white line in the sky"/>
          <p:cNvPicPr preferRelativeResize="0"/>
          <p:nvPr/>
        </p:nvPicPr>
        <p:blipFill rotWithShape="1">
          <a:blip r:embed="rId6">
            <a:alphaModFix/>
          </a:blip>
          <a:srcRect/>
          <a:stretch/>
        </p:blipFill>
        <p:spPr>
          <a:xfrm>
            <a:off x="3744597" y="2559297"/>
            <a:ext cx="2088071" cy="1392048"/>
          </a:xfrm>
          <a:prstGeom prst="rect">
            <a:avLst/>
          </a:prstGeom>
          <a:noFill/>
          <a:ln>
            <a:noFill/>
          </a:ln>
        </p:spPr>
      </p:pic>
      <p:sp>
        <p:nvSpPr>
          <p:cNvPr id="498" name="Google Shape;498;p31"/>
          <p:cNvSpPr txBox="1"/>
          <p:nvPr/>
        </p:nvSpPr>
        <p:spPr>
          <a:xfrm>
            <a:off x="3486214" y="4315933"/>
            <a:ext cx="2662179"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Calibri"/>
                <a:ea typeface="Calibri"/>
                <a:cs typeface="Calibri"/>
                <a:sym typeface="Calibri"/>
              </a:rPr>
              <a:t>Persistent Non-Spreading: </a:t>
            </a:r>
            <a:r>
              <a:rPr lang="en-US" sz="1600">
                <a:solidFill>
                  <a:schemeClr val="dk1"/>
                </a:solidFill>
                <a:latin typeface="Calibri"/>
                <a:ea typeface="Calibri"/>
                <a:cs typeface="Calibri"/>
                <a:sym typeface="Calibri"/>
              </a:rPr>
              <a:t>Remain long after the airplane has left the area. They form long, generally straight lines of constant width across the sky. These contrails are no wider than your index finger, held at arm’s length.  </a:t>
            </a:r>
            <a:endParaRPr/>
          </a:p>
        </p:txBody>
      </p:sp>
      <p:pic>
        <p:nvPicPr>
          <p:cNvPr id="499" name="Google Shape;499;p31" descr="Presistent Spreading contrail: the edges of the while contrail line are blurred and become progressively wide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6148393" y="2554557"/>
            <a:ext cx="2091724" cy="1396788"/>
          </a:xfrm>
          <a:prstGeom prst="rect">
            <a:avLst/>
          </a:prstGeom>
          <a:noFill/>
          <a:ln>
            <a:noFill/>
          </a:ln>
        </p:spPr>
      </p:pic>
      <p:sp>
        <p:nvSpPr>
          <p:cNvPr id="500" name="Google Shape;500;p31"/>
          <p:cNvSpPr txBox="1"/>
          <p:nvPr/>
        </p:nvSpPr>
        <p:spPr>
          <a:xfrm>
            <a:off x="6289518" y="4315933"/>
            <a:ext cx="2588264"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a:solidFill>
                  <a:schemeClr val="dk1"/>
                </a:solidFill>
                <a:latin typeface="Calibri"/>
                <a:ea typeface="Calibri"/>
                <a:cs typeface="Calibri"/>
                <a:sym typeface="Calibri"/>
              </a:rPr>
              <a:t>Persistent Spreading: </a:t>
            </a:r>
            <a:r>
              <a:rPr lang="en-US" sz="1600">
                <a:solidFill>
                  <a:schemeClr val="dk1"/>
                </a:solidFill>
                <a:latin typeface="Calibri"/>
                <a:ea typeface="Calibri"/>
                <a:cs typeface="Calibri"/>
                <a:sym typeface="Calibri"/>
              </a:rPr>
              <a:t>Remain long after the airplane has left the area. They form long streaks that have widened with time since the plane passed. These contrails are wider than your index finger held at arm’s length.</a:t>
            </a:r>
            <a:endParaRPr/>
          </a:p>
        </p:txBody>
      </p:sp>
      <p:pic>
        <p:nvPicPr>
          <p:cNvPr id="501" name="Google Shape;501;p31" descr="example of a hand width and presistent spreading contrail"/>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7615180" y="3483981"/>
            <a:ext cx="1226917" cy="7407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Google Shape;507;p3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34</a:t>
            </a:fld>
            <a:endParaRPr/>
          </a:p>
        </p:txBody>
      </p:sp>
      <p:pic>
        <p:nvPicPr>
          <p:cNvPr id="508" name="Google Shape;508;p3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09" name="Google Shape;509;p32"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10" name="Google Shape;510;p32"/>
          <p:cNvSpPr txBox="1">
            <a:spLocks noGrp="1"/>
          </p:cNvSpPr>
          <p:nvPr>
            <p:ph type="title"/>
          </p:nvPr>
        </p:nvSpPr>
        <p:spPr>
          <a:xfrm>
            <a:off x="1389888" y="845475"/>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a:t>How to Observe: Mid-Level Clouds</a:t>
            </a:r>
            <a:endParaRPr/>
          </a:p>
        </p:txBody>
      </p:sp>
      <p:pic>
        <p:nvPicPr>
          <p:cNvPr id="511" name="Google Shape;511;p32" descr="mid-level cloud icon"/>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676224" y="1644650"/>
            <a:ext cx="1292352" cy="1761744"/>
          </a:xfrm>
          <a:prstGeom prst="rect">
            <a:avLst/>
          </a:prstGeom>
          <a:noFill/>
          <a:ln>
            <a:noFill/>
          </a:ln>
        </p:spPr>
      </p:pic>
      <p:sp>
        <p:nvSpPr>
          <p:cNvPr id="512" name="Google Shape;512;p32"/>
          <p:cNvSpPr txBox="1">
            <a:spLocks noGrp="1"/>
          </p:cNvSpPr>
          <p:nvPr>
            <p:ph type="body" idx="1"/>
          </p:nvPr>
        </p:nvSpPr>
        <p:spPr>
          <a:xfrm>
            <a:off x="1574157" y="5061939"/>
            <a:ext cx="7125462" cy="16861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dirty="0"/>
              <a:t>These are generally clouds whose base is between 2,000 and </a:t>
            </a: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6,000m altitude</a:t>
            </a:r>
            <a:r>
              <a:rPr lang="en-US" sz="2000" dirty="0"/>
              <a:t>. Cloud types are altostratus or altocumulus, and are generally but not always water clouds, depending on the atmosphere’s temperature and other conditions at the cloud altitude.  </a:t>
            </a:r>
            <a:endParaRPr dirty="0"/>
          </a:p>
        </p:txBody>
      </p:sp>
      <p:pic>
        <p:nvPicPr>
          <p:cNvPr id="513" name="Google Shape;513;p32" descr="altostratu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74157" y="2450405"/>
            <a:ext cx="2945560" cy="1911977"/>
          </a:xfrm>
          <a:prstGeom prst="rect">
            <a:avLst/>
          </a:prstGeom>
          <a:noFill/>
          <a:ln>
            <a:noFill/>
          </a:ln>
        </p:spPr>
      </p:pic>
      <p:sp>
        <p:nvSpPr>
          <p:cNvPr id="514" name="Google Shape;514;p32"/>
          <p:cNvSpPr txBox="1"/>
          <p:nvPr/>
        </p:nvSpPr>
        <p:spPr>
          <a:xfrm>
            <a:off x="2393690" y="4497693"/>
            <a:ext cx="25811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Altostratus</a:t>
            </a:r>
            <a:endParaRPr/>
          </a:p>
        </p:txBody>
      </p:sp>
      <p:pic>
        <p:nvPicPr>
          <p:cNvPr id="515" name="Google Shape;515;p32" descr="altocumulus"/>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4670547" y="2451287"/>
            <a:ext cx="2854846" cy="1911095"/>
          </a:xfrm>
          <a:prstGeom prst="rect">
            <a:avLst/>
          </a:prstGeom>
          <a:noFill/>
          <a:ln>
            <a:noFill/>
          </a:ln>
        </p:spPr>
      </p:pic>
      <p:sp>
        <p:nvSpPr>
          <p:cNvPr id="516" name="Google Shape;516;p32"/>
          <p:cNvSpPr txBox="1"/>
          <p:nvPr/>
        </p:nvSpPr>
        <p:spPr>
          <a:xfrm>
            <a:off x="5440304" y="4497693"/>
            <a:ext cx="288209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Altocumulus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35</a:t>
            </a:fld>
            <a:endParaRPr/>
          </a:p>
        </p:txBody>
      </p:sp>
      <p:pic>
        <p:nvPicPr>
          <p:cNvPr id="522" name="Google Shape;522;p3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23" name="Google Shape;523;p33"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24" name="Google Shape;524;p33"/>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a:t>How to Observe: Low Level Clouds</a:t>
            </a:r>
            <a:endParaRPr/>
          </a:p>
        </p:txBody>
      </p:sp>
      <p:pic>
        <p:nvPicPr>
          <p:cNvPr id="525" name="Google Shape;525;p33" descr="low cloud icon"/>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710746" y="1771549"/>
            <a:ext cx="1292352" cy="1761744"/>
          </a:xfrm>
          <a:prstGeom prst="rect">
            <a:avLst/>
          </a:prstGeom>
          <a:noFill/>
          <a:ln>
            <a:noFill/>
          </a:ln>
        </p:spPr>
      </p:pic>
      <p:sp>
        <p:nvSpPr>
          <p:cNvPr id="526" name="Google Shape;526;p33"/>
          <p:cNvSpPr txBox="1">
            <a:spLocks noGrp="1"/>
          </p:cNvSpPr>
          <p:nvPr>
            <p:ph type="body" idx="1"/>
          </p:nvPr>
        </p:nvSpPr>
        <p:spPr>
          <a:xfrm>
            <a:off x="1470081" y="4572102"/>
            <a:ext cx="7125462" cy="260050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a:t>These are generally clouds made of water droplets whose base is below 2,000m altitude. Low cloud types include stratocumulus, cumulus, stratus, cumulonimbus, and nimbostratus. Fog can also be put in this class because it is a ground-level stratus cloud. The tops of cumulonimbus clouds can be high enough to form ice crystals.</a:t>
            </a:r>
            <a:endParaRPr/>
          </a:p>
        </p:txBody>
      </p:sp>
      <p:pic>
        <p:nvPicPr>
          <p:cNvPr id="527" name="Google Shape;527;p33" descr="Stratu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389888" y="2534856"/>
            <a:ext cx="1959900" cy="1469925"/>
          </a:xfrm>
          <a:prstGeom prst="rect">
            <a:avLst/>
          </a:prstGeom>
          <a:noFill/>
          <a:ln>
            <a:noFill/>
          </a:ln>
        </p:spPr>
      </p:pic>
      <p:sp>
        <p:nvSpPr>
          <p:cNvPr id="528" name="Google Shape;528;p33"/>
          <p:cNvSpPr txBox="1"/>
          <p:nvPr/>
        </p:nvSpPr>
        <p:spPr>
          <a:xfrm>
            <a:off x="1828148" y="4051229"/>
            <a:ext cx="221076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Stratus</a:t>
            </a:r>
            <a:endParaRPr/>
          </a:p>
        </p:txBody>
      </p:sp>
      <p:pic>
        <p:nvPicPr>
          <p:cNvPr id="529" name="Google Shape;529;p33" descr="Stratocumulus"/>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3465576" y="2527755"/>
            <a:ext cx="1949674" cy="1477026"/>
          </a:xfrm>
          <a:prstGeom prst="rect">
            <a:avLst/>
          </a:prstGeom>
          <a:noFill/>
          <a:ln>
            <a:noFill/>
          </a:ln>
        </p:spPr>
      </p:pic>
      <p:sp>
        <p:nvSpPr>
          <p:cNvPr id="530" name="Google Shape;530;p33"/>
          <p:cNvSpPr txBox="1"/>
          <p:nvPr/>
        </p:nvSpPr>
        <p:spPr>
          <a:xfrm>
            <a:off x="3737280" y="4015388"/>
            <a:ext cx="263902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Stratocumulus</a:t>
            </a:r>
            <a:endParaRPr/>
          </a:p>
        </p:txBody>
      </p:sp>
      <p:pic>
        <p:nvPicPr>
          <p:cNvPr id="531" name="Google Shape;531;p33" descr="Cumulus"/>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531038" y="2527755"/>
            <a:ext cx="2015656" cy="1493079"/>
          </a:xfrm>
          <a:prstGeom prst="rect">
            <a:avLst/>
          </a:prstGeom>
          <a:noFill/>
          <a:ln>
            <a:noFill/>
          </a:ln>
        </p:spPr>
      </p:pic>
      <p:sp>
        <p:nvSpPr>
          <p:cNvPr id="532" name="Google Shape;532;p33"/>
          <p:cNvSpPr txBox="1"/>
          <p:nvPr/>
        </p:nvSpPr>
        <p:spPr>
          <a:xfrm>
            <a:off x="6018164" y="3988631"/>
            <a:ext cx="188667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Cumulus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36</a:t>
            </a:fld>
            <a:endParaRPr/>
          </a:p>
        </p:txBody>
      </p:sp>
      <p:pic>
        <p:nvPicPr>
          <p:cNvPr id="538" name="Google Shape;538;p3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39" name="Google Shape;539;p34"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40" name="Google Shape;540;p34"/>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Low Level Precipitating Clouds</a:t>
            </a:r>
            <a:endParaRPr/>
          </a:p>
        </p:txBody>
      </p:sp>
      <p:pic>
        <p:nvPicPr>
          <p:cNvPr id="541" name="Google Shape;541;p34" descr="Low cloud icon"/>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687793" y="946879"/>
            <a:ext cx="1286256" cy="1761744"/>
          </a:xfrm>
          <a:prstGeom prst="rect">
            <a:avLst/>
          </a:prstGeom>
          <a:noFill/>
          <a:ln>
            <a:noFill/>
          </a:ln>
        </p:spPr>
      </p:pic>
      <p:sp>
        <p:nvSpPr>
          <p:cNvPr id="542" name="Google Shape;542;p34"/>
          <p:cNvSpPr txBox="1">
            <a:spLocks noGrp="1"/>
          </p:cNvSpPr>
          <p:nvPr>
            <p:ph type="body" idx="1"/>
          </p:nvPr>
        </p:nvSpPr>
        <p:spPr>
          <a:xfrm>
            <a:off x="1581563" y="5039591"/>
            <a:ext cx="7125462" cy="1694365"/>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dirty="0"/>
              <a:t>Clouds that precipitate have names with </a:t>
            </a:r>
            <a:r>
              <a:rPr lang="en-US" sz="2000" dirty="0" err="1"/>
              <a:t>nimbo</a:t>
            </a:r>
            <a:r>
              <a:rPr lang="en-US" sz="2000" dirty="0"/>
              <a:t> prefix/suffix. Precipitation can be in any form such as rain, snow, hail, etc. Cumulonimbus clouds are known as thunderstorm clouds and are sometimes called anvil clouds because of their shape. Nimbostratus clouds often bring steady, ongoing precipitation. </a:t>
            </a:r>
            <a:endParaRPr dirty="0"/>
          </a:p>
        </p:txBody>
      </p:sp>
      <p:sp>
        <p:nvSpPr>
          <p:cNvPr id="543" name="Google Shape;543;p34"/>
          <p:cNvSpPr txBox="1"/>
          <p:nvPr/>
        </p:nvSpPr>
        <p:spPr>
          <a:xfrm>
            <a:off x="1852875" y="4503610"/>
            <a:ext cx="28811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Nimbostratus</a:t>
            </a:r>
            <a:endParaRPr/>
          </a:p>
        </p:txBody>
      </p:sp>
      <p:sp>
        <p:nvSpPr>
          <p:cNvPr id="544" name="Google Shape;544;p34"/>
          <p:cNvSpPr txBox="1"/>
          <p:nvPr/>
        </p:nvSpPr>
        <p:spPr>
          <a:xfrm>
            <a:off x="5090870" y="4503611"/>
            <a:ext cx="16033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Cumulonimbus</a:t>
            </a:r>
            <a:endParaRPr/>
          </a:p>
        </p:txBody>
      </p:sp>
      <p:pic>
        <p:nvPicPr>
          <p:cNvPr id="545" name="Google Shape;545;p34" descr="nimbostratu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81563" y="2987886"/>
            <a:ext cx="2017250" cy="1515724"/>
          </a:xfrm>
          <a:prstGeom prst="rect">
            <a:avLst/>
          </a:prstGeom>
          <a:noFill/>
          <a:ln>
            <a:noFill/>
          </a:ln>
        </p:spPr>
      </p:pic>
      <p:pic>
        <p:nvPicPr>
          <p:cNvPr id="546" name="Google Shape;546;p34" descr="Cumulonimbus, from afa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3754943" y="2987887"/>
            <a:ext cx="2073246" cy="1515724"/>
          </a:xfrm>
          <a:prstGeom prst="rect">
            <a:avLst/>
          </a:prstGeom>
          <a:noFill/>
          <a:ln>
            <a:noFill/>
          </a:ln>
        </p:spPr>
      </p:pic>
      <p:pic>
        <p:nvPicPr>
          <p:cNvPr id="547" name="Google Shape;547;p34" descr="cumulonimbus, from below"/>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984319" y="2984954"/>
            <a:ext cx="2071661" cy="1517834"/>
          </a:xfrm>
          <a:prstGeom prst="rect">
            <a:avLst/>
          </a:prstGeom>
          <a:noFill/>
          <a:ln>
            <a:noFill/>
          </a:ln>
        </p:spPr>
      </p:pic>
      <p:sp>
        <p:nvSpPr>
          <p:cNvPr id="548" name="Google Shape;548;p34"/>
          <p:cNvSpPr txBox="1"/>
          <p:nvPr/>
        </p:nvSpPr>
        <p:spPr>
          <a:xfrm>
            <a:off x="4214203" y="2615622"/>
            <a:ext cx="167832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From afar</a:t>
            </a:r>
            <a:endParaRPr/>
          </a:p>
        </p:txBody>
      </p:sp>
      <p:sp>
        <p:nvSpPr>
          <p:cNvPr id="549" name="Google Shape;549;p34"/>
          <p:cNvSpPr txBox="1"/>
          <p:nvPr/>
        </p:nvSpPr>
        <p:spPr>
          <a:xfrm>
            <a:off x="6287449" y="2614799"/>
            <a:ext cx="167832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From below</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3"/>
        <p:cNvGrpSpPr/>
        <p:nvPr/>
      </p:nvGrpSpPr>
      <p:grpSpPr>
        <a:xfrm>
          <a:off x="0" y="0"/>
          <a:ext cx="0" cy="0"/>
          <a:chOff x="0" y="0"/>
          <a:chExt cx="0" cy="0"/>
        </a:xfrm>
      </p:grpSpPr>
      <p:sp>
        <p:nvSpPr>
          <p:cNvPr id="554" name="Google Shape;554;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37</a:t>
            </a:fld>
            <a:endParaRPr/>
          </a:p>
        </p:txBody>
      </p:sp>
      <p:pic>
        <p:nvPicPr>
          <p:cNvPr id="555" name="Google Shape;555;p3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56" name="Google Shape;556;p35"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57" name="Google Shape;557;p35"/>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sz="3600"/>
              <a:t>How to Observe: Determining Level of Cumulus Clouds</a:t>
            </a:r>
            <a:endParaRPr/>
          </a:p>
        </p:txBody>
      </p:sp>
      <p:sp>
        <p:nvSpPr>
          <p:cNvPr id="558" name="Google Shape;558;p35"/>
          <p:cNvSpPr txBox="1">
            <a:spLocks noGrp="1"/>
          </p:cNvSpPr>
          <p:nvPr>
            <p:ph type="body" idx="1"/>
          </p:nvPr>
        </p:nvSpPr>
        <p:spPr>
          <a:xfrm>
            <a:off x="1389888" y="2121970"/>
            <a:ext cx="7125462" cy="108421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a:t>Tip:</a:t>
            </a:r>
            <a:endParaRPr/>
          </a:p>
          <a:p>
            <a:pPr marL="0" lvl="0" indent="0" algn="l" rtl="0">
              <a:lnSpc>
                <a:spcPct val="90000"/>
              </a:lnSpc>
              <a:spcBef>
                <a:spcPts val="1000"/>
              </a:spcBef>
              <a:spcAft>
                <a:spcPts val="0"/>
              </a:spcAft>
              <a:buClr>
                <a:schemeClr val="dk1"/>
              </a:buClr>
              <a:buSzPts val="2000"/>
              <a:buNone/>
            </a:pPr>
            <a:r>
              <a:rPr lang="en-US" sz="2000"/>
              <a:t>For Cumulus (puffy) clouds, use fist/thumb/pinky finger strategy to estimate cloud height.</a:t>
            </a:r>
            <a:endParaRPr/>
          </a:p>
        </p:txBody>
      </p:sp>
      <p:pic>
        <p:nvPicPr>
          <p:cNvPr id="559" name="Google Shape;559;p35" descr="cirrocumulus clouds"/>
          <p:cNvPicPr preferRelativeResize="0"/>
          <p:nvPr/>
        </p:nvPicPr>
        <p:blipFill rotWithShape="1">
          <a:blip r:embed="rId5" cstate="email">
            <a:alphaModFix/>
            <a:extLst>
              <a:ext uri="{28A0092B-C50C-407E-A947-70E740481C1C}">
                <a14:useLocalDpi xmlns:a14="http://schemas.microsoft.com/office/drawing/2010/main"/>
              </a:ext>
            </a:extLst>
          </a:blip>
          <a:srcRect b="-2692"/>
          <a:stretch/>
        </p:blipFill>
        <p:spPr>
          <a:xfrm>
            <a:off x="1362266" y="3252090"/>
            <a:ext cx="2356348" cy="1782896"/>
          </a:xfrm>
          <a:prstGeom prst="rect">
            <a:avLst/>
          </a:prstGeom>
          <a:noFill/>
          <a:ln>
            <a:noFill/>
          </a:ln>
        </p:spPr>
      </p:pic>
      <p:sp>
        <p:nvSpPr>
          <p:cNvPr id="560" name="Google Shape;560;p35"/>
          <p:cNvSpPr txBox="1"/>
          <p:nvPr/>
        </p:nvSpPr>
        <p:spPr>
          <a:xfrm>
            <a:off x="1296365" y="5074533"/>
            <a:ext cx="2893800" cy="12006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High clouds (cirrocumulus) appear comparable in size to pinky finger held at arm’s length.</a:t>
            </a:r>
            <a:endParaRPr/>
          </a:p>
        </p:txBody>
      </p:sp>
      <p:pic>
        <p:nvPicPr>
          <p:cNvPr id="561" name="Google Shape;561;p35" descr="altocumulus, and participant holding hand at arm's length with thumb ou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01294" y="3240911"/>
            <a:ext cx="2286000" cy="1725168"/>
          </a:xfrm>
          <a:prstGeom prst="rect">
            <a:avLst/>
          </a:prstGeom>
          <a:noFill/>
          <a:ln>
            <a:noFill/>
          </a:ln>
        </p:spPr>
      </p:pic>
      <p:sp>
        <p:nvSpPr>
          <p:cNvPr id="562" name="Google Shape;562;p35"/>
          <p:cNvSpPr txBox="1"/>
          <p:nvPr/>
        </p:nvSpPr>
        <p:spPr>
          <a:xfrm>
            <a:off x="4190036" y="5063354"/>
            <a:ext cx="2639100" cy="1477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Mid-level clouds (altocumulus) appear comparable in size to thumb held at arm’s length.</a:t>
            </a:r>
            <a:endParaRPr/>
          </a:p>
        </p:txBody>
      </p:sp>
      <p:pic>
        <p:nvPicPr>
          <p:cNvPr id="563" name="Google Shape;563;p35" descr="cumulus, and participant holding fist at arm's length "/>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6542352" y="3232481"/>
            <a:ext cx="2282306" cy="1733598"/>
          </a:xfrm>
          <a:prstGeom prst="rect">
            <a:avLst/>
          </a:prstGeom>
          <a:noFill/>
          <a:ln>
            <a:noFill/>
          </a:ln>
        </p:spPr>
      </p:pic>
      <p:sp>
        <p:nvSpPr>
          <p:cNvPr id="564" name="Google Shape;564;p35"/>
          <p:cNvSpPr txBox="1"/>
          <p:nvPr/>
        </p:nvSpPr>
        <p:spPr>
          <a:xfrm>
            <a:off x="6542350" y="5014250"/>
            <a:ext cx="23565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Low clouds (cumulus) appear comparable in size to fist held at arm’s length. </a:t>
            </a:r>
            <a:r>
              <a:rPr lang="en-US" sz="1800" b="1" i="1"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You can  image fun shapes looking at these</a:t>
            </a:r>
            <a:r>
              <a:rPr lang="en-US" sz="18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a:t>
            </a:r>
            <a:r>
              <a:rPr lang="en-US" sz="1800" dirty="0">
                <a:solidFill>
                  <a:schemeClr val="dk1"/>
                </a:solidFill>
                <a:latin typeface="Calibri"/>
                <a:ea typeface="Calibri"/>
                <a:cs typeface="Calibri"/>
                <a:sym typeface="Calibri"/>
              </a:rPr>
              <a:t> </a:t>
            </a:r>
            <a:endParaRP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8"/>
        <p:cNvGrpSpPr/>
        <p:nvPr/>
      </p:nvGrpSpPr>
      <p:grpSpPr>
        <a:xfrm>
          <a:off x="0" y="0"/>
          <a:ext cx="0" cy="0"/>
          <a:chOff x="0" y="0"/>
          <a:chExt cx="0" cy="0"/>
        </a:xfrm>
      </p:grpSpPr>
      <p:pic>
        <p:nvPicPr>
          <p:cNvPr id="569" name="Google Shape;569;p3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70" name="Google Shape;570;p36"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71" name="Google Shape;571;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38</a:t>
            </a:fld>
            <a:endParaRPr/>
          </a:p>
        </p:txBody>
      </p:sp>
      <p:sp>
        <p:nvSpPr>
          <p:cNvPr id="572" name="Google Shape;572;p36"/>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Determining Level Stratus Clouds</a:t>
            </a:r>
            <a:endParaRPr/>
          </a:p>
        </p:txBody>
      </p:sp>
      <p:sp>
        <p:nvSpPr>
          <p:cNvPr id="573" name="Google Shape;573;p36"/>
          <p:cNvSpPr txBox="1">
            <a:spLocks noGrp="1"/>
          </p:cNvSpPr>
          <p:nvPr>
            <p:ph type="body" idx="1"/>
          </p:nvPr>
        </p:nvSpPr>
        <p:spPr>
          <a:xfrm>
            <a:off x="1389888" y="2076273"/>
            <a:ext cx="7125462" cy="153563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a:t>Tip:</a:t>
            </a:r>
            <a:endParaRPr/>
          </a:p>
          <a:p>
            <a:pPr marL="0" lvl="0" indent="0" algn="l" rtl="0">
              <a:lnSpc>
                <a:spcPct val="90000"/>
              </a:lnSpc>
              <a:spcBef>
                <a:spcPts val="1000"/>
              </a:spcBef>
              <a:spcAft>
                <a:spcPts val="0"/>
              </a:spcAft>
              <a:buClr>
                <a:schemeClr val="dk1"/>
              </a:buClr>
              <a:buSzPts val="2000"/>
              <a:buNone/>
            </a:pPr>
            <a:r>
              <a:rPr lang="en-US" sz="2000"/>
              <a:t>For stratus (layered) clouds, look for clues near the Sun. </a:t>
            </a:r>
            <a:endParaRPr/>
          </a:p>
          <a:p>
            <a:pPr marL="0" lvl="0" indent="0" algn="l" rtl="0">
              <a:lnSpc>
                <a:spcPct val="90000"/>
              </a:lnSpc>
              <a:spcBef>
                <a:spcPts val="1000"/>
              </a:spcBef>
              <a:spcAft>
                <a:spcPts val="0"/>
              </a:spcAft>
              <a:buClr>
                <a:srgbClr val="FF0000"/>
              </a:buClr>
              <a:buSzPts val="2000"/>
              <a:buNone/>
            </a:pPr>
            <a:r>
              <a:rPr lang="en-US" sz="2000" b="1">
                <a:solidFill>
                  <a:srgbClr val="FF0000"/>
                </a:solidFill>
              </a:rPr>
              <a:t>         NEVER look directly at the Sun!</a:t>
            </a:r>
            <a:endParaRPr/>
          </a:p>
        </p:txBody>
      </p:sp>
      <p:pic>
        <p:nvPicPr>
          <p:cNvPr id="574" name="Google Shape;574;p36" descr="cirrostartus"/>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452223" y="3249425"/>
            <a:ext cx="2406608" cy="1491270"/>
          </a:xfrm>
          <a:prstGeom prst="rect">
            <a:avLst/>
          </a:prstGeom>
          <a:noFill/>
          <a:ln>
            <a:noFill/>
          </a:ln>
        </p:spPr>
      </p:pic>
      <p:sp>
        <p:nvSpPr>
          <p:cNvPr id="575" name="Google Shape;575;p36"/>
          <p:cNvSpPr txBox="1"/>
          <p:nvPr/>
        </p:nvSpPr>
        <p:spPr>
          <a:xfrm>
            <a:off x="1493134" y="4780348"/>
            <a:ext cx="2222339"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Cirrostratus is the only cloud type  which can produce a halo around the sun or moon. The halo will have all the rainbow colors in it.</a:t>
            </a:r>
            <a:endParaRPr/>
          </a:p>
        </p:txBody>
      </p:sp>
      <p:pic>
        <p:nvPicPr>
          <p:cNvPr id="576" name="Google Shape;576;p36" descr="altostratu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72046" y="3249425"/>
            <a:ext cx="2287812" cy="1491270"/>
          </a:xfrm>
          <a:prstGeom prst="rect">
            <a:avLst/>
          </a:prstGeom>
          <a:noFill/>
          <a:ln>
            <a:noFill/>
          </a:ln>
        </p:spPr>
      </p:pic>
      <p:sp>
        <p:nvSpPr>
          <p:cNvPr id="577" name="Google Shape;577;p36"/>
          <p:cNvSpPr txBox="1"/>
          <p:nvPr/>
        </p:nvSpPr>
        <p:spPr>
          <a:xfrm>
            <a:off x="3981691" y="4780346"/>
            <a:ext cx="2592729" cy="20313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Altostratus will produce a thinly veiled Sun or moon, and will often be darker in appearance, a medium gray color. The Sun looks dimly lit behind these clouds.</a:t>
            </a:r>
            <a:endParaRPr/>
          </a:p>
        </p:txBody>
      </p:sp>
      <p:pic>
        <p:nvPicPr>
          <p:cNvPr id="578" name="Google Shape;578;p36" descr="stratus"/>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6573074" y="3236953"/>
            <a:ext cx="2337564" cy="1517650"/>
          </a:xfrm>
          <a:prstGeom prst="rect">
            <a:avLst/>
          </a:prstGeom>
          <a:noFill/>
          <a:ln>
            <a:noFill/>
          </a:ln>
        </p:spPr>
      </p:pic>
      <p:sp>
        <p:nvSpPr>
          <p:cNvPr id="579" name="Google Shape;579;p36"/>
          <p:cNvSpPr txBox="1"/>
          <p:nvPr/>
        </p:nvSpPr>
        <p:spPr>
          <a:xfrm>
            <a:off x="6782765" y="4780346"/>
            <a:ext cx="2060293" cy="175432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Stratus will usually be very gray and often very low to the ground. They tend to cover a lot of the sky.  </a:t>
            </a:r>
            <a:endParaRPr/>
          </a:p>
        </p:txBody>
      </p:sp>
      <p:pic>
        <p:nvPicPr>
          <p:cNvPr id="580" name="Google Shape;580;p36" descr="Exclamation graphic"/>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638614" y="2892753"/>
            <a:ext cx="310923" cy="317019"/>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39</a:t>
            </a:fld>
            <a:endParaRPr/>
          </a:p>
        </p:txBody>
      </p:sp>
      <p:pic>
        <p:nvPicPr>
          <p:cNvPr id="586" name="Google Shape;586;p37"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87" name="Google Shape;587;p37"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88" name="Google Shape;588;p37"/>
          <p:cNvSpPr txBox="1">
            <a:spLocks noGrp="1"/>
          </p:cNvSpPr>
          <p:nvPr>
            <p:ph type="title"/>
          </p:nvPr>
        </p:nvSpPr>
        <p:spPr>
          <a:xfrm>
            <a:off x="1389888" y="946879"/>
            <a:ext cx="7125462"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How to Observe: Cloud Type Practice and Support</a:t>
            </a:r>
            <a:endParaRPr/>
          </a:p>
        </p:txBody>
      </p:sp>
      <p:sp>
        <p:nvSpPr>
          <p:cNvPr id="589" name="Google Shape;589;p37"/>
          <p:cNvSpPr txBox="1">
            <a:spLocks noGrp="1"/>
          </p:cNvSpPr>
          <p:nvPr>
            <p:ph type="body" idx="1"/>
          </p:nvPr>
        </p:nvSpPr>
        <p:spPr>
          <a:xfrm>
            <a:off x="1389888" y="2607275"/>
            <a:ext cx="2887610" cy="3904521"/>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400"/>
              <a:buNone/>
            </a:pPr>
            <a:r>
              <a:rPr lang="en-US" sz="2400" dirty="0"/>
              <a:t>Try the interactive tool found in the e-Training section under “Supporting Material”: </a:t>
            </a:r>
            <a:r>
              <a:rPr lang="en-US" sz="2400" u="sng" dirty="0">
                <a:solidFill>
                  <a:schemeClr val="hlink"/>
                </a:solidFill>
                <a:hlinkClick r:id="rId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Cloud Type Practice</a:t>
            </a:r>
            <a:r>
              <a:rPr lang="en-US" sz="2400" dirty="0"/>
              <a:t>.</a:t>
            </a:r>
            <a:endParaRPr dirty="0"/>
          </a:p>
        </p:txBody>
      </p:sp>
      <p:pic>
        <p:nvPicPr>
          <p:cNvPr id="590" name="Google Shape;590;p37" descr="An interactive version of a cloud dichotomous key to help you identify what kind of clouds you are seeing." title="image of front page, Cloud Identification Key App"/>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277498" y="2119826"/>
            <a:ext cx="4438273" cy="355427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40</a:t>
            </a:fld>
            <a:endParaRPr/>
          </a:p>
        </p:txBody>
      </p:sp>
      <p:pic>
        <p:nvPicPr>
          <p:cNvPr id="596" name="Google Shape;596;p38"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597" name="Google Shape;597;p38" descr="Menu bar: how to collect your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4588" cy="6035675"/>
          </a:xfrm>
          <a:prstGeom prst="rect">
            <a:avLst/>
          </a:prstGeom>
          <a:noFill/>
          <a:ln>
            <a:noFill/>
          </a:ln>
        </p:spPr>
      </p:pic>
      <p:sp>
        <p:nvSpPr>
          <p:cNvPr id="598" name="Google Shape;598;p38"/>
          <p:cNvSpPr txBox="1">
            <a:spLocks noGrp="1"/>
          </p:cNvSpPr>
          <p:nvPr>
            <p:ph type="title"/>
          </p:nvPr>
        </p:nvSpPr>
        <p:spPr>
          <a:xfrm>
            <a:off x="1389897" y="946875"/>
            <a:ext cx="55764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002060"/>
              </a:buClr>
              <a:buSzPct val="100000"/>
              <a:buFont typeface="Calibri"/>
              <a:buNone/>
            </a:pPr>
            <a:r>
              <a:rPr lang="en-US" sz="3600"/>
              <a:t>How to Observe: Surface Conditions and Measurements</a:t>
            </a:r>
            <a:endParaRPr/>
          </a:p>
        </p:txBody>
      </p:sp>
      <p:sp>
        <p:nvSpPr>
          <p:cNvPr id="599" name="Google Shape;599;p38"/>
          <p:cNvSpPr txBox="1">
            <a:spLocks noGrp="1"/>
          </p:cNvSpPr>
          <p:nvPr>
            <p:ph type="body" idx="1"/>
          </p:nvPr>
        </p:nvSpPr>
        <p:spPr>
          <a:xfrm>
            <a:off x="1389900" y="2399278"/>
            <a:ext cx="4594200" cy="2913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en-US" sz="1600" b="1"/>
              <a:t>Surface Conditions (Required): </a:t>
            </a:r>
            <a:r>
              <a:rPr lang="en-US" sz="1600"/>
              <a:t>Define the surface conditions of your observation site.</a:t>
            </a:r>
            <a:endParaRPr/>
          </a:p>
          <a:p>
            <a:pPr marL="0" lvl="0" indent="0" algn="l" rtl="0">
              <a:lnSpc>
                <a:spcPct val="90000"/>
              </a:lnSpc>
              <a:spcBef>
                <a:spcPts val="1000"/>
              </a:spcBef>
              <a:spcAft>
                <a:spcPts val="0"/>
              </a:spcAft>
              <a:buClr>
                <a:schemeClr val="dk1"/>
              </a:buClr>
              <a:buSzPts val="1600"/>
              <a:buNone/>
            </a:pPr>
            <a:r>
              <a:rPr lang="en-US" sz="1600"/>
              <a:t>Tips:</a:t>
            </a:r>
            <a:endParaRPr/>
          </a:p>
          <a:p>
            <a:pPr marL="228600" lvl="0" indent="-228600" algn="l" rtl="0">
              <a:lnSpc>
                <a:spcPct val="90000"/>
              </a:lnSpc>
              <a:spcBef>
                <a:spcPts val="1000"/>
              </a:spcBef>
              <a:spcAft>
                <a:spcPts val="0"/>
              </a:spcAft>
              <a:buClr>
                <a:schemeClr val="dk1"/>
              </a:buClr>
              <a:buSzPts val="1600"/>
              <a:buChar char="•"/>
            </a:pPr>
            <a:r>
              <a:rPr lang="en-US" sz="1600"/>
              <a:t>A pond would be an example of standing water.</a:t>
            </a:r>
            <a:endParaRPr/>
          </a:p>
          <a:p>
            <a:pPr marL="228600" lvl="0" indent="-228600" algn="l" rtl="0">
              <a:lnSpc>
                <a:spcPct val="90000"/>
              </a:lnSpc>
              <a:spcBef>
                <a:spcPts val="1000"/>
              </a:spcBef>
              <a:spcAft>
                <a:spcPts val="0"/>
              </a:spcAft>
              <a:buClr>
                <a:schemeClr val="dk1"/>
              </a:buClr>
              <a:buSzPts val="1600"/>
              <a:buChar char="•"/>
            </a:pPr>
            <a:r>
              <a:rPr lang="en-US" sz="1600"/>
              <a:t>Leaves on trees refers to the majority of the deciduous trees around your observation site.</a:t>
            </a:r>
            <a:endParaRPr/>
          </a:p>
          <a:p>
            <a:pPr marL="0" lvl="0" indent="0" algn="l" rtl="0">
              <a:lnSpc>
                <a:spcPct val="90000"/>
              </a:lnSpc>
              <a:spcBef>
                <a:spcPts val="1000"/>
              </a:spcBef>
              <a:spcAft>
                <a:spcPts val="0"/>
              </a:spcAft>
              <a:buClr>
                <a:schemeClr val="dk1"/>
              </a:buClr>
              <a:buSzPts val="1600"/>
              <a:buNone/>
            </a:pPr>
            <a:endParaRPr sz="1600"/>
          </a:p>
        </p:txBody>
      </p:sp>
      <p:pic>
        <p:nvPicPr>
          <p:cNvPr id="600" name="Google Shape;600;p38"/>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7043304" y="76200"/>
            <a:ext cx="1933383" cy="6577117"/>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41</a:t>
            </a:fld>
            <a:endParaRPr/>
          </a:p>
        </p:txBody>
      </p:sp>
      <p:pic>
        <p:nvPicPr>
          <p:cNvPr id="607" name="Google Shape;607;p3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5" name="Title 4">
            <a:extLst>
              <a:ext uri="{FF2B5EF4-FFF2-40B4-BE49-F238E27FC236}">
                <a16:creationId xmlns:a16="http://schemas.microsoft.com/office/drawing/2014/main" id="{802362E9-3F28-313C-7D2F-E526D0A9E7CE}"/>
              </a:ext>
            </a:extLst>
          </p:cNvPr>
          <p:cNvSpPr>
            <a:spLocks noGrp="1"/>
          </p:cNvSpPr>
          <p:nvPr>
            <p:ph type="title"/>
          </p:nvPr>
        </p:nvSpPr>
        <p:spPr>
          <a:xfrm>
            <a:off x="1199541" y="750111"/>
            <a:ext cx="7886700" cy="1325563"/>
          </a:xfrm>
        </p:spPr>
        <p:txBody>
          <a:bodyPr/>
          <a:lstStyle/>
          <a:p>
            <a:r>
              <a:rPr lang="en-US" dirty="0"/>
              <a:t>Entering Clouds Data </a:t>
            </a:r>
            <a:r>
              <a:rPr lang="en-US" dirty="0">
                <a:latin typeface="Arial"/>
                <a:ea typeface="Arial"/>
                <a:cs typeface="Arial"/>
                <a:sym typeface="Arial"/>
              </a:rPr>
              <a:t>in the GLOBE Observer Data Entry System</a:t>
            </a:r>
            <a:endParaRPr lang="en-US" dirty="0"/>
          </a:p>
        </p:txBody>
      </p:sp>
      <p:sp>
        <p:nvSpPr>
          <p:cNvPr id="17" name="Google Shape;360;p36">
            <a:extLst>
              <a:ext uri="{FF2B5EF4-FFF2-40B4-BE49-F238E27FC236}">
                <a16:creationId xmlns:a16="http://schemas.microsoft.com/office/drawing/2014/main" id="{F6117548-E392-BC0D-1D53-5EC2293BBCC6}"/>
              </a:ext>
            </a:extLst>
          </p:cNvPr>
          <p:cNvSpPr txBox="1">
            <a:spLocks noGrp="1"/>
          </p:cNvSpPr>
          <p:nvPr>
            <p:ph type="body" idx="1"/>
          </p:nvPr>
        </p:nvSpPr>
        <p:spPr>
          <a:xfrm>
            <a:off x="1235517" y="1912203"/>
            <a:ext cx="5181600" cy="387096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3200"/>
              <a:buFont typeface="Arial"/>
              <a:buNone/>
            </a:pPr>
            <a:r>
              <a:rPr lang="en-US" sz="1600" b="1" i="0" u="none" strike="noStrike" cap="none" dirty="0">
                <a:solidFill>
                  <a:schemeClr val="dk1"/>
                </a:solidFill>
                <a:latin typeface="Arial"/>
                <a:ea typeface="Arial"/>
                <a:cs typeface="Arial"/>
                <a:sym typeface="Arial"/>
              </a:rPr>
              <a:t>Two Options for Uploading Data:</a:t>
            </a:r>
            <a:endParaRPr sz="1600" dirty="0"/>
          </a:p>
          <a:p>
            <a:pPr marL="0" marR="0" lvl="0" indent="0" algn="just" rtl="0">
              <a:lnSpc>
                <a:spcPct val="100000"/>
              </a:lnSpc>
              <a:spcBef>
                <a:spcPts val="360"/>
              </a:spcBef>
              <a:spcAft>
                <a:spcPts val="0"/>
              </a:spcAft>
              <a:buClr>
                <a:schemeClr val="dk1"/>
              </a:buClr>
              <a:buSzPts val="3200"/>
              <a:buFont typeface="Arial"/>
              <a:buNone/>
            </a:pPr>
            <a:r>
              <a:rPr lang="en-US" sz="1600" b="0" i="0" u="none" strike="noStrike" cap="none" dirty="0">
                <a:solidFill>
                  <a:schemeClr val="dk1"/>
                </a:solidFill>
                <a:latin typeface="Arial"/>
                <a:ea typeface="Arial"/>
                <a:cs typeface="Arial"/>
                <a:sym typeface="Arial"/>
              </a:rPr>
              <a:t>These methods all allow users to submit environmental data – collected at defined sites, according to protocol, and using approved instrumentation – for entry into the official GLOBE science database.</a:t>
            </a:r>
            <a:endParaRPr sz="1600" dirty="0"/>
          </a:p>
          <a:p>
            <a:pPr marL="0" marR="0" lvl="0" indent="0" algn="just" rtl="0">
              <a:lnSpc>
                <a:spcPct val="100000"/>
              </a:lnSpc>
              <a:spcBef>
                <a:spcPts val="360"/>
              </a:spcBef>
              <a:spcAft>
                <a:spcPts val="0"/>
              </a:spcAft>
              <a:buClr>
                <a:schemeClr val="dk1"/>
              </a:buClr>
              <a:buSzPts val="3200"/>
              <a:buFont typeface="Calibri"/>
              <a:buNone/>
            </a:pPr>
            <a:endParaRPr sz="1600" b="1" i="0" u="none" strike="noStrike" cap="none" dirty="0">
              <a:solidFill>
                <a:schemeClr val="dk1"/>
              </a:solidFill>
              <a:latin typeface="Arial"/>
              <a:ea typeface="Arial"/>
              <a:cs typeface="Arial"/>
              <a:sym typeface="Arial"/>
            </a:endParaRPr>
          </a:p>
          <a:p>
            <a:pPr marL="457200" marR="0" lvl="0" indent="-457200" algn="just" rtl="0">
              <a:lnSpc>
                <a:spcPct val="100000"/>
              </a:lnSpc>
              <a:spcBef>
                <a:spcPts val="360"/>
              </a:spcBef>
              <a:spcAft>
                <a:spcPts val="0"/>
              </a:spcAft>
              <a:buClr>
                <a:schemeClr val="dk1"/>
              </a:buClr>
              <a:buSzPts val="1800"/>
              <a:buFont typeface="Arial"/>
              <a:buAutoNum type="arabicPeriod"/>
            </a:pPr>
            <a:r>
              <a:rPr lang="en-US" sz="1600" b="0" i="0" u="none" strike="noStrike" cap="none" dirty="0">
                <a:solidFill>
                  <a:schemeClr val="dk1"/>
                </a:solidFill>
                <a:latin typeface="Arial"/>
                <a:ea typeface="Arial"/>
                <a:cs typeface="Arial"/>
                <a:sym typeface="Arial"/>
              </a:rPr>
              <a:t>Download the GLOBE Observer mobile app from the </a:t>
            </a:r>
            <a:r>
              <a:rPr lang="en-US" sz="1600" b="0" u="none" strike="noStrike" cap="none" dirty="0">
                <a:solidFill>
                  <a:schemeClr val="dk1"/>
                </a:solidFill>
                <a:latin typeface="Arial"/>
                <a:ea typeface="Arial"/>
                <a:cs typeface="Arial"/>
                <a:sym typeface="Arial"/>
                <a:hlinkClick r:id="rId5"/>
              </a:rPr>
              <a:t>App Store.</a:t>
            </a:r>
            <a:endParaRPr sz="1600" dirty="0"/>
          </a:p>
          <a:p>
            <a:pPr lvl="0" indent="-457200" algn="just">
              <a:spcBef>
                <a:spcPts val="360"/>
              </a:spcBef>
              <a:buSzPts val="1800"/>
              <a:buFont typeface="Arial"/>
              <a:buAutoNum type="arabicPeriod"/>
            </a:pPr>
            <a:r>
              <a:rPr lang="en-US" sz="1600" u="sng" dirty="0">
                <a:solidFill>
                  <a:srgbClr val="000000"/>
                </a:solidFill>
                <a:latin typeface="+mj-lt"/>
                <a:ea typeface="Arial"/>
                <a:cs typeface="Arial"/>
                <a:sym typeface="Arial"/>
                <a:hlinkClick r:id="rId6">
                  <a:extLst>
                    <a:ext uri="{A12FA001-AC4F-418D-AE19-62706E023703}">
                      <ahyp:hlinkClr xmlns:ahyp="http://schemas.microsoft.com/office/drawing/2018/hyperlinkcolor" val="tx"/>
                    </a:ext>
                  </a:extLst>
                </a:hlinkClick>
              </a:rPr>
              <a:t>Data Entry</a:t>
            </a:r>
            <a:r>
              <a:rPr lang="en-US" sz="1600" dirty="0">
                <a:latin typeface="+mj-lt"/>
                <a:ea typeface="Arial"/>
                <a:cs typeface="Arial"/>
                <a:sym typeface="Arial"/>
              </a:rPr>
              <a:t>: Visit </a:t>
            </a:r>
            <a:r>
              <a:rPr lang="en-US" sz="1600" dirty="0">
                <a:latin typeface="+mj-lt"/>
                <a:ea typeface="Arial"/>
                <a:cs typeface="Arial"/>
                <a:sym typeface="Arial"/>
                <a:hlinkClick r:id="rId7"/>
              </a:rPr>
              <a:t>globe.gov</a:t>
            </a:r>
            <a:r>
              <a:rPr lang="en-US" sz="1600" dirty="0">
                <a:latin typeface="+mj-lt"/>
                <a:ea typeface="Arial"/>
                <a:cs typeface="Arial"/>
                <a:sym typeface="Arial"/>
              </a:rPr>
              <a:t>, click on the “GLOBE Data” tab, then underneath “Data Entry” click on “Data Entry – New Desktop Forms”.</a:t>
            </a:r>
            <a:endParaRPr sz="1600" dirty="0">
              <a:latin typeface="+mj-lt"/>
            </a:endParaRPr>
          </a:p>
          <a:p>
            <a:pPr marL="457200" marR="0" lvl="0" indent="-457200" algn="just" rtl="0">
              <a:lnSpc>
                <a:spcPct val="100000"/>
              </a:lnSpc>
              <a:spcBef>
                <a:spcPts val="360"/>
              </a:spcBef>
              <a:spcAft>
                <a:spcPts val="0"/>
              </a:spcAft>
              <a:buClr>
                <a:schemeClr val="dk1"/>
              </a:buClr>
              <a:buSzPts val="1800"/>
              <a:buFont typeface="Arial"/>
              <a:buNone/>
            </a:pPr>
            <a:endParaRPr sz="1600" b="0" i="0" u="none" strike="noStrike" cap="none" dirty="0">
              <a:solidFill>
                <a:schemeClr val="dk1"/>
              </a:solidFill>
              <a:latin typeface="Arial"/>
              <a:ea typeface="Arial"/>
              <a:cs typeface="Arial"/>
              <a:sym typeface="Arial"/>
            </a:endParaRPr>
          </a:p>
        </p:txBody>
      </p:sp>
      <p:pic>
        <p:nvPicPr>
          <p:cNvPr id="18" name="Picture 2" descr="Icon of a magnifying glass over a globe.">
            <a:extLst>
              <a:ext uri="{FF2B5EF4-FFF2-40B4-BE49-F238E27FC236}">
                <a16:creationId xmlns:a16="http://schemas.microsoft.com/office/drawing/2014/main" id="{4DAE54C3-57AB-302A-0442-3EBB1BC01EF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93422" y="2724774"/>
            <a:ext cx="1500856" cy="1500856"/>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34EEEC86-8041-EFBA-E22F-B6A368F79E93}"/>
              </a:ext>
            </a:extLst>
          </p:cNvPr>
          <p:cNvSpPr txBox="1"/>
          <p:nvPr/>
        </p:nvSpPr>
        <p:spPr>
          <a:xfrm>
            <a:off x="1235517" y="5219283"/>
            <a:ext cx="4220545" cy="1220847"/>
          </a:xfrm>
          <a:prstGeom prst="rect">
            <a:avLst/>
          </a:prstGeom>
          <a:noFill/>
        </p:spPr>
        <p:txBody>
          <a:bodyPr wrap="square">
            <a:spAutoFit/>
          </a:bodyPr>
          <a:lstStyle/>
          <a:p>
            <a:pPr marL="0" marR="0" lvl="0" indent="0" algn="just" rtl="0">
              <a:lnSpc>
                <a:spcPct val="100000"/>
              </a:lnSpc>
              <a:spcBef>
                <a:spcPts val="360"/>
              </a:spcBef>
              <a:spcAft>
                <a:spcPts val="0"/>
              </a:spcAft>
              <a:buClr>
                <a:schemeClr val="dk1"/>
              </a:buClr>
              <a:buSzPts val="3200"/>
              <a:buFont typeface="Arial"/>
              <a:buNone/>
            </a:pPr>
            <a:r>
              <a:rPr lang="en-US" sz="1400" b="0" i="1" u="none" strike="noStrike" cap="none" dirty="0">
                <a:solidFill>
                  <a:schemeClr val="dk1"/>
                </a:solidFill>
                <a:latin typeface="Arial"/>
                <a:ea typeface="Arial"/>
                <a:cs typeface="Arial"/>
                <a:sym typeface="Arial"/>
              </a:rPr>
              <a:t>Note 1: You will need a GLOBE teacher, trainer, or scientist account to submit GLOBE data. </a:t>
            </a:r>
            <a:endParaRPr lang="en-US" i="1" dirty="0"/>
          </a:p>
          <a:p>
            <a:pPr marL="0" marR="0" lvl="0" indent="0" algn="just" rtl="0">
              <a:lnSpc>
                <a:spcPct val="100000"/>
              </a:lnSpc>
              <a:spcBef>
                <a:spcPts val="360"/>
              </a:spcBef>
              <a:spcAft>
                <a:spcPts val="0"/>
              </a:spcAft>
              <a:buClr>
                <a:schemeClr val="dk1"/>
              </a:buClr>
              <a:buSzPts val="3200"/>
              <a:buFont typeface="Arial"/>
              <a:buNone/>
            </a:pPr>
            <a:r>
              <a:rPr lang="en-US" sz="1400" b="0" i="1" u="none" strike="noStrike" cap="none" dirty="0">
                <a:solidFill>
                  <a:schemeClr val="dk1"/>
                </a:solidFill>
                <a:latin typeface="Arial"/>
                <a:ea typeface="Arial"/>
                <a:cs typeface="Arial"/>
                <a:sym typeface="Arial"/>
              </a:rPr>
              <a:t>Note 2: It may take some time after you enter your data for it to appear in the GLOBE data visualization system.</a:t>
            </a:r>
            <a:endParaRPr lang="en-US" i="1" dirty="0"/>
          </a:p>
        </p:txBody>
      </p:sp>
      <p:pic>
        <p:nvPicPr>
          <p:cNvPr id="20" name="Picture 19">
            <a:extLst>
              <a:ext uri="{FF2B5EF4-FFF2-40B4-BE49-F238E27FC236}">
                <a16:creationId xmlns:a16="http://schemas.microsoft.com/office/drawing/2014/main" id="{2B64EB11-DEAB-D5AB-5A9F-CC3E81BBA6AB}"/>
              </a:ext>
            </a:extLst>
          </p:cNvPr>
          <p:cNvPicPr>
            <a:picLocks noChangeAspect="1"/>
          </p:cNvPicPr>
          <p:nvPr/>
        </p:nvPicPr>
        <p:blipFill>
          <a:blip r:embed="rId9"/>
          <a:srcRect l="3108" t="7598" r="36738" b="8779"/>
          <a:stretch>
            <a:fillRect/>
          </a:stretch>
        </p:blipFill>
        <p:spPr>
          <a:xfrm>
            <a:off x="5717164" y="5035693"/>
            <a:ext cx="3253240" cy="1410962"/>
          </a:xfrm>
          <a:prstGeom prst="rect">
            <a:avLst/>
          </a:prstGeom>
        </p:spPr>
      </p:pic>
      <p:cxnSp>
        <p:nvCxnSpPr>
          <p:cNvPr id="21" name="Straight Arrow Connector 20">
            <a:extLst>
              <a:ext uri="{FF2B5EF4-FFF2-40B4-BE49-F238E27FC236}">
                <a16:creationId xmlns:a16="http://schemas.microsoft.com/office/drawing/2014/main" id="{95358963-B123-3DEC-419F-6486885BD82A}"/>
              </a:ext>
            </a:extLst>
          </p:cNvPr>
          <p:cNvCxnSpPr>
            <a:cxnSpLocks/>
          </p:cNvCxnSpPr>
          <p:nvPr/>
        </p:nvCxnSpPr>
        <p:spPr>
          <a:xfrm>
            <a:off x="5344533" y="4803914"/>
            <a:ext cx="1333686" cy="956656"/>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22" name="Google Shape;281;p18" descr="circle around button, Live Data Entry">
            <a:extLst>
              <a:ext uri="{FF2B5EF4-FFF2-40B4-BE49-F238E27FC236}">
                <a16:creationId xmlns:a16="http://schemas.microsoft.com/office/drawing/2014/main" id="{6AE1E386-CEA4-C8B9-7A04-801EAD72317E}"/>
              </a:ext>
            </a:extLst>
          </p:cNvPr>
          <p:cNvSpPr/>
          <p:nvPr/>
        </p:nvSpPr>
        <p:spPr>
          <a:xfrm>
            <a:off x="6653517" y="5766764"/>
            <a:ext cx="1077912" cy="157290"/>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cxnSp>
        <p:nvCxnSpPr>
          <p:cNvPr id="23" name="Straight Arrow Connector 22">
            <a:extLst>
              <a:ext uri="{FF2B5EF4-FFF2-40B4-BE49-F238E27FC236}">
                <a16:creationId xmlns:a16="http://schemas.microsoft.com/office/drawing/2014/main" id="{E1292BF6-834A-0FCD-7478-0F103A5E1522}"/>
              </a:ext>
            </a:extLst>
          </p:cNvPr>
          <p:cNvCxnSpPr/>
          <p:nvPr/>
        </p:nvCxnSpPr>
        <p:spPr>
          <a:xfrm>
            <a:off x="6470457" y="3707935"/>
            <a:ext cx="629247" cy="0"/>
          </a:xfrm>
          <a:prstGeom prst="straightConnector1">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C8644FBC-4E19-F8D8-CAF9-B31248B5988B}"/>
            </a:ext>
          </a:extLst>
        </p:cNvPr>
        <p:cNvGrpSpPr/>
        <p:nvPr/>
      </p:nvGrpSpPr>
      <p:grpSpPr>
        <a:xfrm>
          <a:off x="0" y="0"/>
          <a:ext cx="0" cy="0"/>
          <a:chOff x="0" y="0"/>
          <a:chExt cx="0" cy="0"/>
        </a:xfrm>
      </p:grpSpPr>
      <p:sp>
        <p:nvSpPr>
          <p:cNvPr id="8" name="Google Shape;596;p55">
            <a:extLst>
              <a:ext uri="{FF2B5EF4-FFF2-40B4-BE49-F238E27FC236}">
                <a16:creationId xmlns:a16="http://schemas.microsoft.com/office/drawing/2014/main" id="{54E1205E-5BAB-846D-037B-9614460050E2}"/>
              </a:ext>
            </a:extLst>
          </p:cNvPr>
          <p:cNvSpPr/>
          <p:nvPr/>
        </p:nvSpPr>
        <p:spPr>
          <a:xfrm>
            <a:off x="1340428" y="1446486"/>
            <a:ext cx="7766406"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600" dirty="0">
                <a:solidFill>
                  <a:schemeClr val="dk1"/>
                </a:solidFill>
                <a:latin typeface="Calibri"/>
                <a:ea typeface="Calibri"/>
                <a:cs typeface="Calibri"/>
                <a:sym typeface="Calibri"/>
              </a:rPr>
              <a:t>The steps below will walk you through entering your Atmosphere Study Site Information in the GLOBE Observer App, which you can access using your GLOBE or GLOBE Observer login.</a:t>
            </a:r>
            <a:endParaRPr sz="1600" i="0" strike="noStrike" cap="none" dirty="0">
              <a:solidFill>
                <a:schemeClr val="dk1"/>
              </a:solidFill>
              <a:latin typeface="Calibri"/>
              <a:ea typeface="Calibri"/>
              <a:cs typeface="Calibri"/>
              <a:sym typeface="Calibri"/>
            </a:endParaRPr>
          </a:p>
        </p:txBody>
      </p:sp>
      <p:sp>
        <p:nvSpPr>
          <p:cNvPr id="606" name="Google Shape;606;p39">
            <a:extLst>
              <a:ext uri="{FF2B5EF4-FFF2-40B4-BE49-F238E27FC236}">
                <a16:creationId xmlns:a16="http://schemas.microsoft.com/office/drawing/2014/main" id="{41FEC0B5-E4F2-BFB1-98D2-912638D30468}"/>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42</a:t>
            </a:fld>
            <a:endParaRPr/>
          </a:p>
        </p:txBody>
      </p:sp>
      <p:pic>
        <p:nvPicPr>
          <p:cNvPr id="607" name="Google Shape;607;p39" descr="Atmosphere Protocols: Clouds">
            <a:extLst>
              <a:ext uri="{FF2B5EF4-FFF2-40B4-BE49-F238E27FC236}">
                <a16:creationId xmlns:a16="http://schemas.microsoft.com/office/drawing/2014/main" id="{CE2314BE-3D65-C59C-41B8-F4EBF8D57F1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sp>
        <p:nvSpPr>
          <p:cNvPr id="5" name="Title 4">
            <a:extLst>
              <a:ext uri="{FF2B5EF4-FFF2-40B4-BE49-F238E27FC236}">
                <a16:creationId xmlns:a16="http://schemas.microsoft.com/office/drawing/2014/main" id="{CD9F27A9-1FE9-22AA-1293-0742BDA73D00}"/>
              </a:ext>
            </a:extLst>
          </p:cNvPr>
          <p:cNvSpPr>
            <a:spLocks noGrp="1"/>
          </p:cNvSpPr>
          <p:nvPr>
            <p:ph type="title"/>
          </p:nvPr>
        </p:nvSpPr>
        <p:spPr>
          <a:xfrm>
            <a:off x="1200150" y="586640"/>
            <a:ext cx="7886700" cy="1325563"/>
          </a:xfrm>
        </p:spPr>
        <p:txBody>
          <a:bodyPr/>
          <a:lstStyle/>
          <a:p>
            <a:r>
              <a:rPr lang="en-US" dirty="0"/>
              <a:t>Entering Clouds Data</a:t>
            </a:r>
          </a:p>
        </p:txBody>
      </p:sp>
      <p:cxnSp>
        <p:nvCxnSpPr>
          <p:cNvPr id="7" name="Straight Connector 6">
            <a:extLst>
              <a:ext uri="{FF2B5EF4-FFF2-40B4-BE49-F238E27FC236}">
                <a16:creationId xmlns:a16="http://schemas.microsoft.com/office/drawing/2014/main" id="{604E1361-A35A-286C-B716-572602059852}"/>
              </a:ext>
            </a:extLst>
          </p:cNvPr>
          <p:cNvCxnSpPr/>
          <p:nvPr/>
        </p:nvCxnSpPr>
        <p:spPr>
          <a:xfrm>
            <a:off x="386103" y="2031221"/>
            <a:ext cx="8780095" cy="0"/>
          </a:xfrm>
          <a:prstGeom prst="line">
            <a:avLst/>
          </a:prstGeom>
        </p:spPr>
        <p:style>
          <a:lnRef idx="1">
            <a:schemeClr val="dk1"/>
          </a:lnRef>
          <a:fillRef idx="0">
            <a:schemeClr val="dk1"/>
          </a:fillRef>
          <a:effectRef idx="0">
            <a:schemeClr val="dk1"/>
          </a:effectRef>
          <a:fontRef idx="minor">
            <a:schemeClr val="tx1"/>
          </a:fontRef>
        </p:style>
      </p:cxnSp>
      <p:pic>
        <p:nvPicPr>
          <p:cNvPr id="9" name="Picture 2" descr="Screenshot showing the GLOBE Observer App homepage. Select “Data Entry” to record data.">
            <a:extLst>
              <a:ext uri="{FF2B5EF4-FFF2-40B4-BE49-F238E27FC236}">
                <a16:creationId xmlns:a16="http://schemas.microsoft.com/office/drawing/2014/main" id="{4F02B49A-AFF8-4A9A-03B8-CC4A82A967D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6572"/>
          <a:stretch>
            <a:fillRect/>
          </a:stretch>
        </p:blipFill>
        <p:spPr bwMode="auto">
          <a:xfrm>
            <a:off x="2158391" y="2676624"/>
            <a:ext cx="1938284" cy="3679727"/>
          </a:xfrm>
          <a:prstGeom prst="rect">
            <a:avLst/>
          </a:prstGeom>
          <a:noFill/>
          <a:extLst>
            <a:ext uri="{909E8E84-426E-40DD-AFC4-6F175D3DCCD1}">
              <a14:hiddenFill xmlns:a14="http://schemas.microsoft.com/office/drawing/2010/main">
                <a:solidFill>
                  <a:srgbClr val="FFFFFF"/>
                </a:solidFill>
              </a14:hiddenFill>
            </a:ext>
          </a:extLst>
        </p:spPr>
      </p:pic>
      <p:sp>
        <p:nvSpPr>
          <p:cNvPr id="10" name="Google Shape;596;p55">
            <a:extLst>
              <a:ext uri="{FF2B5EF4-FFF2-40B4-BE49-F238E27FC236}">
                <a16:creationId xmlns:a16="http://schemas.microsoft.com/office/drawing/2014/main" id="{836658E0-D750-3035-0AF7-4A911BFF9C9D}"/>
              </a:ext>
            </a:extLst>
          </p:cNvPr>
          <p:cNvSpPr/>
          <p:nvPr/>
        </p:nvSpPr>
        <p:spPr>
          <a:xfrm>
            <a:off x="2158391" y="2201104"/>
            <a:ext cx="8780095"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600" dirty="0">
                <a:solidFill>
                  <a:schemeClr val="dk1"/>
                </a:solidFill>
                <a:latin typeface="Calibri"/>
                <a:ea typeface="Calibri"/>
                <a:cs typeface="Calibri"/>
                <a:sym typeface="Calibri"/>
              </a:rPr>
              <a:t>1. Click “Data Entry”</a:t>
            </a:r>
            <a:endParaRPr sz="1600" i="0" strike="noStrike" cap="none" dirty="0">
              <a:solidFill>
                <a:schemeClr val="dk1"/>
              </a:solidFill>
              <a:latin typeface="Calibri"/>
              <a:ea typeface="Calibri"/>
              <a:cs typeface="Calibri"/>
              <a:sym typeface="Calibri"/>
            </a:endParaRPr>
          </a:p>
        </p:txBody>
      </p:sp>
      <p:sp>
        <p:nvSpPr>
          <p:cNvPr id="11" name="Google Shape;596;p55">
            <a:extLst>
              <a:ext uri="{FF2B5EF4-FFF2-40B4-BE49-F238E27FC236}">
                <a16:creationId xmlns:a16="http://schemas.microsoft.com/office/drawing/2014/main" id="{C4A1E308-A9F0-E17F-6204-1796D09687FF}"/>
              </a:ext>
            </a:extLst>
          </p:cNvPr>
          <p:cNvSpPr/>
          <p:nvPr/>
        </p:nvSpPr>
        <p:spPr>
          <a:xfrm>
            <a:off x="5682924" y="2191573"/>
            <a:ext cx="2858199" cy="33851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600" dirty="0">
                <a:solidFill>
                  <a:schemeClr val="dk1"/>
                </a:solidFill>
                <a:latin typeface="Calibri"/>
                <a:ea typeface="Calibri"/>
                <a:cs typeface="Calibri"/>
                <a:sym typeface="Calibri"/>
              </a:rPr>
              <a:t>2. Click "Create/Edit My Sites" </a:t>
            </a:r>
            <a:endParaRPr sz="1600" i="0" strike="noStrike" cap="none" dirty="0">
              <a:solidFill>
                <a:schemeClr val="dk1"/>
              </a:solidFill>
              <a:latin typeface="Calibri"/>
              <a:ea typeface="Calibri"/>
              <a:cs typeface="Calibri"/>
              <a:sym typeface="Calibri"/>
            </a:endParaRPr>
          </a:p>
        </p:txBody>
      </p:sp>
      <p:pic>
        <p:nvPicPr>
          <p:cNvPr id="12" name="Picture 2" descr="Screenshot showing the GLOBE Observer app Data Entry page. Select “New Observation” to enter data.">
            <a:extLst>
              <a:ext uri="{FF2B5EF4-FFF2-40B4-BE49-F238E27FC236}">
                <a16:creationId xmlns:a16="http://schemas.microsoft.com/office/drawing/2014/main" id="{EBBB0087-17E1-37D2-3A18-ACC917E8DB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5717" y="2549149"/>
            <a:ext cx="2057400" cy="3886201"/>
          </a:xfrm>
          <a:prstGeom prst="rect">
            <a:avLst/>
          </a:prstGeom>
          <a:noFill/>
          <a:extLst>
            <a:ext uri="{909E8E84-426E-40DD-AFC4-6F175D3DCCD1}">
              <a14:hiddenFill xmlns:a14="http://schemas.microsoft.com/office/drawing/2010/main">
                <a:solidFill>
                  <a:srgbClr val="FFFFFF"/>
                </a:solidFill>
              </a14:hiddenFill>
            </a:ext>
          </a:extLst>
        </p:spPr>
      </p:pic>
      <p:pic>
        <p:nvPicPr>
          <p:cNvPr id="608" name="Google Shape;608;p39" descr="Menu bar: How to report data to GLOBE">
            <a:extLst>
              <a:ext uri="{FF2B5EF4-FFF2-40B4-BE49-F238E27FC236}">
                <a16:creationId xmlns:a16="http://schemas.microsoft.com/office/drawing/2014/main" id="{A3E563CA-9F6A-842C-AE6F-662FE64FE84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Tree>
    <p:extLst>
      <p:ext uri="{BB962C8B-B14F-4D97-AF65-F5344CB8AC3E}">
        <p14:creationId xmlns:p14="http://schemas.microsoft.com/office/powerpoint/2010/main" val="20126056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9AAF559F-3A89-1B26-4A79-4A16F9DD45E0}"/>
            </a:ext>
          </a:extLst>
        </p:cNvPr>
        <p:cNvGrpSpPr/>
        <p:nvPr/>
      </p:nvGrpSpPr>
      <p:grpSpPr>
        <a:xfrm>
          <a:off x="0" y="0"/>
          <a:ext cx="0" cy="0"/>
          <a:chOff x="0" y="0"/>
          <a:chExt cx="0" cy="0"/>
        </a:xfrm>
      </p:grpSpPr>
      <p:pic>
        <p:nvPicPr>
          <p:cNvPr id="7" name="Picture 6" descr="A screenshot of the protocol selection page.">
            <a:extLst>
              <a:ext uri="{FF2B5EF4-FFF2-40B4-BE49-F238E27FC236}">
                <a16:creationId xmlns:a16="http://schemas.microsoft.com/office/drawing/2014/main" id="{3F5D5DBA-81F4-67EF-D650-85ADA2460EDD}"/>
              </a:ext>
            </a:extLst>
          </p:cNvPr>
          <p:cNvPicPr>
            <a:picLocks noChangeAspect="1"/>
          </p:cNvPicPr>
          <p:nvPr/>
        </p:nvPicPr>
        <p:blipFill>
          <a:blip r:embed="rId3"/>
          <a:stretch>
            <a:fillRect/>
          </a:stretch>
        </p:blipFill>
        <p:spPr>
          <a:xfrm>
            <a:off x="3534536" y="1942647"/>
            <a:ext cx="3000757" cy="4367514"/>
          </a:xfrm>
          <a:prstGeom prst="rect">
            <a:avLst/>
          </a:prstGeom>
        </p:spPr>
      </p:pic>
      <p:sp>
        <p:nvSpPr>
          <p:cNvPr id="606" name="Google Shape;606;p39">
            <a:extLst>
              <a:ext uri="{FF2B5EF4-FFF2-40B4-BE49-F238E27FC236}">
                <a16:creationId xmlns:a16="http://schemas.microsoft.com/office/drawing/2014/main" id="{6F7F6970-E599-A879-2C5B-2A16F7C72B29}"/>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43</a:t>
            </a:fld>
            <a:endParaRPr/>
          </a:p>
        </p:txBody>
      </p:sp>
      <p:pic>
        <p:nvPicPr>
          <p:cNvPr id="607" name="Google Shape;607;p39" descr="Atmosphere Protocols: Clouds">
            <a:extLst>
              <a:ext uri="{FF2B5EF4-FFF2-40B4-BE49-F238E27FC236}">
                <a16:creationId xmlns:a16="http://schemas.microsoft.com/office/drawing/2014/main" id="{7BE45E7B-C093-3C4B-528B-7F7576E3EC9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F06FC77C-273A-99AC-5C5D-93C43C76E120}"/>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F16C2F96-6DC9-C4AC-9608-DF8D44D76B07}"/>
              </a:ext>
            </a:extLst>
          </p:cNvPr>
          <p:cNvSpPr txBox="1"/>
          <p:nvPr/>
        </p:nvSpPr>
        <p:spPr>
          <a:xfrm>
            <a:off x="2343150" y="1295200"/>
            <a:ext cx="5383530" cy="647447"/>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solidFill>
                  <a:schemeClr val="dk1"/>
                </a:solidFill>
              </a:rPr>
              <a:t>3.</a:t>
            </a:r>
            <a:r>
              <a:rPr lang="en-US" dirty="0">
                <a:solidFill>
                  <a:schemeClr val="dk1"/>
                </a:solidFill>
                <a:latin typeface="Arial"/>
                <a:ea typeface="Arial"/>
                <a:cs typeface="Arial"/>
                <a:sym typeface="Arial"/>
              </a:rPr>
              <a:t> </a:t>
            </a:r>
            <a:r>
              <a:rPr lang="en-US" dirty="0"/>
              <a:t>Click on the arrow next to "</a:t>
            </a:r>
            <a:r>
              <a:rPr lang="en-US" i="1" dirty="0"/>
              <a:t>Atmosphere</a:t>
            </a:r>
            <a:r>
              <a:rPr lang="en-US" dirty="0"/>
              <a:t>" and select “</a:t>
            </a:r>
            <a:r>
              <a:rPr lang="en-US" i="1" dirty="0"/>
              <a:t>Clouds”</a:t>
            </a:r>
            <a:endParaRPr dirty="0">
              <a:solidFill>
                <a:schemeClr val="dk1"/>
              </a:solidFill>
              <a:latin typeface="Calibri"/>
              <a:ea typeface="Calibri"/>
              <a:cs typeface="Calibri"/>
              <a:sym typeface="Calibri"/>
            </a:endParaRPr>
          </a:p>
        </p:txBody>
      </p:sp>
      <p:sp>
        <p:nvSpPr>
          <p:cNvPr id="4" name="Google Shape;281;p18" descr="circle around button, Live Data Entry">
            <a:extLst>
              <a:ext uri="{FF2B5EF4-FFF2-40B4-BE49-F238E27FC236}">
                <a16:creationId xmlns:a16="http://schemas.microsoft.com/office/drawing/2014/main" id="{BCFE3381-8A01-2934-3F84-9A989C558A51}"/>
              </a:ext>
            </a:extLst>
          </p:cNvPr>
          <p:cNvSpPr/>
          <p:nvPr/>
        </p:nvSpPr>
        <p:spPr>
          <a:xfrm>
            <a:off x="3534536" y="3831132"/>
            <a:ext cx="2879635" cy="417485"/>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6" name="Google Shape;282;p18" descr="arrow pointing to Live Data Entry on GLOBE website screenshot">
            <a:extLst>
              <a:ext uri="{FF2B5EF4-FFF2-40B4-BE49-F238E27FC236}">
                <a16:creationId xmlns:a16="http://schemas.microsoft.com/office/drawing/2014/main" id="{3741E652-C9C6-5E92-BF49-3B39AD7C69FE}"/>
              </a:ext>
            </a:extLst>
          </p:cNvPr>
          <p:cNvCxnSpPr>
            <a:cxnSpLocks/>
          </p:cNvCxnSpPr>
          <p:nvPr/>
        </p:nvCxnSpPr>
        <p:spPr>
          <a:xfrm flipH="1">
            <a:off x="6101573" y="3189370"/>
            <a:ext cx="867439" cy="803150"/>
          </a:xfrm>
          <a:prstGeom prst="straightConnector1">
            <a:avLst/>
          </a:prstGeom>
          <a:noFill/>
          <a:ln w="38100" cap="flat" cmpd="sng">
            <a:solidFill>
              <a:srgbClr val="FF0000"/>
            </a:solidFill>
            <a:prstDash val="solid"/>
            <a:round/>
            <a:headEnd type="none" w="sm" len="sm"/>
            <a:tailEnd type="stealth" w="med" len="med"/>
          </a:ln>
        </p:spPr>
      </p:cxnSp>
    </p:spTree>
    <p:extLst>
      <p:ext uri="{BB962C8B-B14F-4D97-AF65-F5344CB8AC3E}">
        <p14:creationId xmlns:p14="http://schemas.microsoft.com/office/powerpoint/2010/main" val="11391185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D392BE62-FCB5-7663-D548-9B5B613E72CF}"/>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83C6071A-9D66-24BD-E110-34FFC738B849}"/>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44</a:t>
            </a:fld>
            <a:endParaRPr/>
          </a:p>
        </p:txBody>
      </p:sp>
      <p:pic>
        <p:nvPicPr>
          <p:cNvPr id="607" name="Google Shape;607;p39" descr="Atmosphere Protocols: Clouds">
            <a:extLst>
              <a:ext uri="{FF2B5EF4-FFF2-40B4-BE49-F238E27FC236}">
                <a16:creationId xmlns:a16="http://schemas.microsoft.com/office/drawing/2014/main" id="{0CA55A22-62C0-014C-9A02-376437C46C0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E64B2770-0E54-918D-2D0C-6D0DCB9B908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62AAA52B-E28B-054C-EE1B-B9038D4BEE4E}"/>
              </a:ext>
            </a:extLst>
          </p:cNvPr>
          <p:cNvSpPr txBox="1"/>
          <p:nvPr/>
        </p:nvSpPr>
        <p:spPr>
          <a:xfrm>
            <a:off x="1401146" y="1368406"/>
            <a:ext cx="3742354" cy="494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dirty="0">
                <a:solidFill>
                  <a:schemeClr val="dk1"/>
                </a:solidFill>
              </a:rPr>
              <a:t>4. At the bottom of the screen, click “</a:t>
            </a:r>
            <a:r>
              <a:rPr lang="en-US" i="1" dirty="0">
                <a:solidFill>
                  <a:schemeClr val="dk1"/>
                </a:solidFill>
              </a:rPr>
              <a:t>Continue</a:t>
            </a:r>
            <a:r>
              <a:rPr lang="en-US" dirty="0">
                <a:solidFill>
                  <a:schemeClr val="dk1"/>
                </a:solidFill>
              </a:rPr>
              <a:t>”. When prompted, enter site location details (latitude, longitude, and elevation). Choose an existing site or identify a new site by clicking “</a:t>
            </a:r>
            <a:r>
              <a:rPr lang="en-US" i="1" dirty="0">
                <a:solidFill>
                  <a:schemeClr val="dk1"/>
                </a:solidFill>
              </a:rPr>
              <a:t>+ New Site Location</a:t>
            </a:r>
            <a:r>
              <a:rPr lang="en-US" dirty="0">
                <a:solidFill>
                  <a:schemeClr val="dk1"/>
                </a:solidFill>
              </a:rPr>
              <a:t>”</a:t>
            </a:r>
            <a:endParaRPr dirty="0"/>
          </a:p>
          <a:p>
            <a:pPr marL="228600" marR="0" lvl="0" indent="-50800" algn="l" rtl="0">
              <a:lnSpc>
                <a:spcPct val="100000"/>
              </a:lnSpc>
              <a:spcBef>
                <a:spcPts val="0"/>
              </a:spcBef>
              <a:spcAft>
                <a:spcPts val="0"/>
              </a:spcAft>
              <a:buClr>
                <a:schemeClr val="dk1"/>
              </a:buClr>
              <a:buSzPts val="2800"/>
              <a:buFont typeface="Arial"/>
              <a:buNone/>
            </a:pPr>
            <a:endParaRPr dirty="0">
              <a:solidFill>
                <a:schemeClr val="dk1"/>
              </a:solidFill>
              <a:latin typeface="Calibri"/>
              <a:ea typeface="Calibri"/>
              <a:cs typeface="Calibri"/>
              <a:sym typeface="Calibri"/>
            </a:endParaRPr>
          </a:p>
        </p:txBody>
      </p:sp>
      <p:pic>
        <p:nvPicPr>
          <p:cNvPr id="3" name="Picture 2" descr="Screenshot that shows the bottom of the site location selection screen. You can select from all available sites, and at the bottom is a button that says &quot;+New Site Location&quot;">
            <a:extLst>
              <a:ext uri="{FF2B5EF4-FFF2-40B4-BE49-F238E27FC236}">
                <a16:creationId xmlns:a16="http://schemas.microsoft.com/office/drawing/2014/main" id="{1E7FFFC7-5F4B-5C9E-1DC1-555370CA90C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3218"/>
          <a:stretch>
            <a:fillRect/>
          </a:stretch>
        </p:blipFill>
        <p:spPr bwMode="auto">
          <a:xfrm>
            <a:off x="2020686" y="2826805"/>
            <a:ext cx="2205126" cy="4031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2162D4F-6895-8935-B27B-24612F865E26}"/>
              </a:ext>
            </a:extLst>
          </p:cNvPr>
          <p:cNvSpPr txBox="1"/>
          <p:nvPr/>
        </p:nvSpPr>
        <p:spPr>
          <a:xfrm>
            <a:off x="5514329" y="1361350"/>
            <a:ext cx="3141392" cy="1169551"/>
          </a:xfrm>
          <a:prstGeom prst="rect">
            <a:avLst/>
          </a:prstGeom>
          <a:noFill/>
        </p:spPr>
        <p:txBody>
          <a:bodyPr wrap="square">
            <a:spAutoFit/>
          </a:bodyPr>
          <a:lstStyle/>
          <a:p>
            <a:pPr marL="0" marR="0" lvl="0" indent="0" algn="l" rtl="0">
              <a:lnSpc>
                <a:spcPct val="100000"/>
              </a:lnSpc>
              <a:spcBef>
                <a:spcPts val="0"/>
              </a:spcBef>
              <a:spcAft>
                <a:spcPts val="0"/>
              </a:spcAft>
              <a:buClr>
                <a:schemeClr val="dk1"/>
              </a:buClr>
              <a:buSzPts val="2000"/>
              <a:buFont typeface="Arial"/>
              <a:buNone/>
            </a:pPr>
            <a:r>
              <a:rPr lang="en-US" sz="1400" dirty="0">
                <a:solidFill>
                  <a:schemeClr val="dk1"/>
                </a:solidFill>
                <a:latin typeface="Arial"/>
                <a:ea typeface="Arial"/>
                <a:cs typeface="Arial"/>
                <a:sym typeface="Arial"/>
              </a:rPr>
              <a:t>5. Check to </a:t>
            </a:r>
            <a:r>
              <a:rPr lang="en-US" sz="1400" dirty="0">
                <a:solidFill>
                  <a:schemeClr val="dk1"/>
                </a:solidFill>
              </a:rPr>
              <a:t>see if the “</a:t>
            </a:r>
            <a:r>
              <a:rPr lang="en-US" sz="1400" i="1" dirty="0">
                <a:solidFill>
                  <a:schemeClr val="dk1"/>
                </a:solidFill>
              </a:rPr>
              <a:t>Date and Time</a:t>
            </a:r>
            <a:r>
              <a:rPr lang="en-US" sz="1400" dirty="0">
                <a:solidFill>
                  <a:schemeClr val="dk1"/>
                </a:solidFill>
              </a:rPr>
              <a:t>” are correct, if it is not, click </a:t>
            </a:r>
          </a:p>
          <a:p>
            <a:pPr marL="0" marR="0" lvl="0" indent="0" algn="l" rtl="0">
              <a:lnSpc>
                <a:spcPct val="100000"/>
              </a:lnSpc>
              <a:spcBef>
                <a:spcPts val="0"/>
              </a:spcBef>
              <a:spcAft>
                <a:spcPts val="0"/>
              </a:spcAft>
              <a:buClr>
                <a:schemeClr val="dk1"/>
              </a:buClr>
              <a:buSzPts val="2000"/>
              <a:buFont typeface="Arial"/>
              <a:buNone/>
            </a:pPr>
            <a:r>
              <a:rPr lang="en-US" sz="1400" dirty="0">
                <a:solidFill>
                  <a:schemeClr val="dk1"/>
                </a:solidFill>
              </a:rPr>
              <a:t>“</a:t>
            </a:r>
            <a:r>
              <a:rPr lang="en-US" sz="1400" i="1" dirty="0">
                <a:solidFill>
                  <a:schemeClr val="dk1"/>
                </a:solidFill>
              </a:rPr>
              <a:t>Get Current Time</a:t>
            </a:r>
            <a:r>
              <a:rPr lang="en-US" sz="1400" dirty="0">
                <a:solidFill>
                  <a:schemeClr val="dk1"/>
                </a:solidFill>
              </a:rPr>
              <a:t>”</a:t>
            </a:r>
            <a:r>
              <a:rPr lang="en-US" sz="1400" i="1" dirty="0">
                <a:solidFill>
                  <a:schemeClr val="dk1"/>
                </a:solidFill>
              </a:rPr>
              <a:t> </a:t>
            </a:r>
            <a:r>
              <a:rPr lang="en-US" sz="1400" dirty="0">
                <a:solidFill>
                  <a:schemeClr val="dk1"/>
                </a:solidFill>
              </a:rPr>
              <a:t>to update it. Then click “</a:t>
            </a:r>
            <a:r>
              <a:rPr lang="en-US" sz="1400" i="1" dirty="0">
                <a:solidFill>
                  <a:schemeClr val="dk1"/>
                </a:solidFill>
              </a:rPr>
              <a:t>Clouds</a:t>
            </a:r>
            <a:r>
              <a:rPr lang="en-US" sz="1400" dirty="0">
                <a:solidFill>
                  <a:schemeClr val="dk1"/>
                </a:solidFill>
              </a:rPr>
              <a:t>” to move on</a:t>
            </a:r>
            <a:endParaRPr lang="en-US" sz="1400" dirty="0"/>
          </a:p>
          <a:p>
            <a:pPr marL="228600" marR="0" lvl="0" indent="-50800" algn="l" rtl="0">
              <a:lnSpc>
                <a:spcPct val="100000"/>
              </a:lnSpc>
              <a:spcBef>
                <a:spcPts val="0"/>
              </a:spcBef>
              <a:spcAft>
                <a:spcPts val="0"/>
              </a:spcAft>
              <a:buClr>
                <a:schemeClr val="dk1"/>
              </a:buClr>
              <a:buSzPts val="2800"/>
              <a:buFont typeface="Arial"/>
              <a:buNone/>
            </a:pPr>
            <a:endParaRPr lang="en-US" sz="1400" dirty="0">
              <a:solidFill>
                <a:schemeClr val="dk1"/>
              </a:solidFill>
              <a:latin typeface="Calibri"/>
              <a:ea typeface="Calibri"/>
              <a:cs typeface="Calibri"/>
              <a:sym typeface="Calibri"/>
            </a:endParaRPr>
          </a:p>
        </p:txBody>
      </p:sp>
      <p:pic>
        <p:nvPicPr>
          <p:cNvPr id="6" name="Picture 5" descr="Screenshot showing Date and Time of the observation. It is automatically logged, but there is also a button in the middle of the screen that says &quot;Get Current Time&quot; to update it. At the bottom is a button that says &quot;Clouds&quot; that will move you forward.">
            <a:extLst>
              <a:ext uri="{FF2B5EF4-FFF2-40B4-BE49-F238E27FC236}">
                <a16:creationId xmlns:a16="http://schemas.microsoft.com/office/drawing/2014/main" id="{6F243989-29CE-F4A5-2939-FA634F2307DF}"/>
              </a:ext>
            </a:extLst>
          </p:cNvPr>
          <p:cNvPicPr>
            <a:picLocks noChangeAspect="1"/>
          </p:cNvPicPr>
          <p:nvPr/>
        </p:nvPicPr>
        <p:blipFill>
          <a:blip r:embed="rId6"/>
          <a:srcRect b="10145"/>
          <a:stretch>
            <a:fillRect/>
          </a:stretch>
        </p:blipFill>
        <p:spPr>
          <a:xfrm>
            <a:off x="5854929" y="2616078"/>
            <a:ext cx="2316187" cy="4241921"/>
          </a:xfrm>
          <a:prstGeom prst="rect">
            <a:avLst/>
          </a:prstGeom>
        </p:spPr>
      </p:pic>
      <p:sp>
        <p:nvSpPr>
          <p:cNvPr id="7" name="Google Shape;281;p18" descr="circle around button, Live Data Entry">
            <a:extLst>
              <a:ext uri="{FF2B5EF4-FFF2-40B4-BE49-F238E27FC236}">
                <a16:creationId xmlns:a16="http://schemas.microsoft.com/office/drawing/2014/main" id="{73F458D5-EC21-CE15-0162-313E946839D9}"/>
              </a:ext>
            </a:extLst>
          </p:cNvPr>
          <p:cNvSpPr/>
          <p:nvPr/>
        </p:nvSpPr>
        <p:spPr>
          <a:xfrm>
            <a:off x="6386429" y="6340780"/>
            <a:ext cx="1229586" cy="243147"/>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Arial"/>
              <a:ea typeface="Arial"/>
              <a:cs typeface="Arial"/>
              <a:sym typeface="Arial"/>
            </a:endParaRPr>
          </a:p>
        </p:txBody>
      </p:sp>
      <p:cxnSp>
        <p:nvCxnSpPr>
          <p:cNvPr id="8" name="Google Shape;282;p18" descr="arrow pointing to Live Data Entry on GLOBE website screenshot">
            <a:extLst>
              <a:ext uri="{FF2B5EF4-FFF2-40B4-BE49-F238E27FC236}">
                <a16:creationId xmlns:a16="http://schemas.microsoft.com/office/drawing/2014/main" id="{E47A34EE-3BC3-5D57-EDC0-D5C6D5EFE5EA}"/>
              </a:ext>
            </a:extLst>
          </p:cNvPr>
          <p:cNvCxnSpPr>
            <a:cxnSpLocks/>
            <a:endCxn id="7" idx="1"/>
          </p:cNvCxnSpPr>
          <p:nvPr/>
        </p:nvCxnSpPr>
        <p:spPr>
          <a:xfrm>
            <a:off x="5712085" y="5552632"/>
            <a:ext cx="854413" cy="823756"/>
          </a:xfrm>
          <a:prstGeom prst="straightConnector1">
            <a:avLst/>
          </a:prstGeom>
          <a:noFill/>
          <a:ln w="38100" cap="flat" cmpd="sng">
            <a:solidFill>
              <a:srgbClr val="FF0000"/>
            </a:solidFill>
            <a:prstDash val="solid"/>
            <a:round/>
            <a:headEnd type="none" w="sm" len="sm"/>
            <a:tailEnd type="stealth" w="med" len="med"/>
          </a:ln>
        </p:spPr>
      </p:cxnSp>
      <p:sp>
        <p:nvSpPr>
          <p:cNvPr id="9" name="Google Shape;281;p18" descr="circle around button, Live Data Entry">
            <a:extLst>
              <a:ext uri="{FF2B5EF4-FFF2-40B4-BE49-F238E27FC236}">
                <a16:creationId xmlns:a16="http://schemas.microsoft.com/office/drawing/2014/main" id="{0B43B841-E515-2830-01F7-F094FAB33487}"/>
              </a:ext>
            </a:extLst>
          </p:cNvPr>
          <p:cNvSpPr/>
          <p:nvPr/>
        </p:nvSpPr>
        <p:spPr>
          <a:xfrm>
            <a:off x="5953936" y="4499420"/>
            <a:ext cx="866534" cy="219631"/>
          </a:xfrm>
          <a:prstGeom prst="ellipse">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10" name="Google Shape;282;p18" descr="arrow pointing to Live Data Entry on GLOBE website screenshot">
            <a:extLst>
              <a:ext uri="{FF2B5EF4-FFF2-40B4-BE49-F238E27FC236}">
                <a16:creationId xmlns:a16="http://schemas.microsoft.com/office/drawing/2014/main" id="{112C4088-5033-D37B-25E4-0F503DE47D37}"/>
              </a:ext>
            </a:extLst>
          </p:cNvPr>
          <p:cNvCxnSpPr>
            <a:cxnSpLocks/>
            <a:endCxn id="9" idx="1"/>
          </p:cNvCxnSpPr>
          <p:nvPr/>
        </p:nvCxnSpPr>
        <p:spPr>
          <a:xfrm>
            <a:off x="5279592" y="3868533"/>
            <a:ext cx="801245" cy="663051"/>
          </a:xfrm>
          <a:prstGeom prst="straightConnector1">
            <a:avLst/>
          </a:prstGeom>
          <a:noFill/>
          <a:ln w="38100" cap="flat" cmpd="sng">
            <a:solidFill>
              <a:srgbClr val="FF0000"/>
            </a:solidFill>
            <a:prstDash val="solid"/>
            <a:round/>
            <a:headEnd type="none" w="sm" len="sm"/>
            <a:tailEnd type="stealth" w="med" len="med"/>
          </a:ln>
        </p:spPr>
      </p:cxnSp>
    </p:spTree>
    <p:extLst>
      <p:ext uri="{BB962C8B-B14F-4D97-AF65-F5344CB8AC3E}">
        <p14:creationId xmlns:p14="http://schemas.microsoft.com/office/powerpoint/2010/main" val="399991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640BC38B-F495-1A43-53E0-ECB84E674286}"/>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C84E2B10-847B-E3D6-1E1D-A40567B87718}"/>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45</a:t>
            </a:fld>
            <a:endParaRPr/>
          </a:p>
        </p:txBody>
      </p:sp>
      <p:pic>
        <p:nvPicPr>
          <p:cNvPr id="607" name="Google Shape;607;p39" descr="Atmosphere Protocols: Clouds">
            <a:extLst>
              <a:ext uri="{FF2B5EF4-FFF2-40B4-BE49-F238E27FC236}">
                <a16:creationId xmlns:a16="http://schemas.microsoft.com/office/drawing/2014/main" id="{B816A19D-1DAA-F52A-E5B3-CB7E6E69103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94E50790-8B53-842E-083D-94A97DD84D1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E3769939-FEBE-F5E9-5C2D-5A84D50AA2B7}"/>
              </a:ext>
            </a:extLst>
          </p:cNvPr>
          <p:cNvSpPr txBox="1"/>
          <p:nvPr/>
        </p:nvSpPr>
        <p:spPr>
          <a:xfrm>
            <a:off x="1963719" y="1244471"/>
            <a:ext cx="6797040" cy="112387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2000"/>
              <a:buFont typeface="Arial"/>
              <a:buNone/>
            </a:pPr>
            <a:r>
              <a:rPr lang="en-US" dirty="0">
                <a:solidFill>
                  <a:schemeClr val="dk1"/>
                </a:solidFill>
                <a:latin typeface="Arial"/>
                <a:ea typeface="Arial"/>
                <a:cs typeface="Arial"/>
                <a:sym typeface="Arial"/>
              </a:rPr>
              <a:t>6. Click the “</a:t>
            </a:r>
            <a:r>
              <a:rPr lang="en-US" i="1" dirty="0">
                <a:solidFill>
                  <a:schemeClr val="dk1"/>
                </a:solidFill>
                <a:latin typeface="Arial"/>
                <a:ea typeface="Arial"/>
                <a:cs typeface="Arial"/>
                <a:sym typeface="Arial"/>
              </a:rPr>
              <a:t>Cloud Coverage</a:t>
            </a:r>
            <a:r>
              <a:rPr lang="en-US" dirty="0">
                <a:solidFill>
                  <a:schemeClr val="dk1"/>
                </a:solidFill>
                <a:latin typeface="Arial"/>
                <a:ea typeface="Arial"/>
                <a:cs typeface="Arial"/>
                <a:sym typeface="Arial"/>
              </a:rPr>
              <a:t>” level that best describes your current observation</a:t>
            </a:r>
            <a:endParaRPr dirty="0"/>
          </a:p>
          <a:p>
            <a:pPr marL="228600" marR="0" lvl="0" indent="-50800" algn="l" rtl="0">
              <a:lnSpc>
                <a:spcPct val="100000"/>
              </a:lnSpc>
              <a:spcBef>
                <a:spcPts val="0"/>
              </a:spcBef>
              <a:spcAft>
                <a:spcPts val="0"/>
              </a:spcAft>
              <a:buClr>
                <a:schemeClr val="dk1"/>
              </a:buClr>
              <a:buSzPts val="2800"/>
              <a:buFont typeface="Arial"/>
              <a:buNone/>
            </a:pPr>
            <a:endParaRPr dirty="0">
              <a:solidFill>
                <a:schemeClr val="dk1"/>
              </a:solidFill>
              <a:latin typeface="Calibri"/>
              <a:ea typeface="Calibri"/>
              <a:cs typeface="Calibri"/>
              <a:sym typeface="Calibri"/>
            </a:endParaRPr>
          </a:p>
        </p:txBody>
      </p:sp>
      <p:pic>
        <p:nvPicPr>
          <p:cNvPr id="3" name="Picture 2" descr="Screenshot showing three options: &#10;Option 1: Clouds or Contrails&#10;Option 2: Clear Sky (No Clouds of Contrails)&#10;Option 3: Obscured (Smoke, Dust, Haze, Fog, etc. Limits view of sky)">
            <a:extLst>
              <a:ext uri="{FF2B5EF4-FFF2-40B4-BE49-F238E27FC236}">
                <a16:creationId xmlns:a16="http://schemas.microsoft.com/office/drawing/2014/main" id="{266310E2-ABDB-ACC8-0FB3-F9ACBB5D2C37}"/>
              </a:ext>
            </a:extLst>
          </p:cNvPr>
          <p:cNvPicPr>
            <a:picLocks noChangeAspect="1"/>
          </p:cNvPicPr>
          <p:nvPr/>
        </p:nvPicPr>
        <p:blipFill>
          <a:blip r:embed="rId5"/>
          <a:srcRect b="10738"/>
          <a:stretch>
            <a:fillRect/>
          </a:stretch>
        </p:blipFill>
        <p:spPr>
          <a:xfrm>
            <a:off x="3861812" y="1859697"/>
            <a:ext cx="2563376" cy="4679216"/>
          </a:xfrm>
          <a:prstGeom prst="rect">
            <a:avLst/>
          </a:prstGeom>
        </p:spPr>
      </p:pic>
    </p:spTree>
    <p:extLst>
      <p:ext uri="{BB962C8B-B14F-4D97-AF65-F5344CB8AC3E}">
        <p14:creationId xmlns:p14="http://schemas.microsoft.com/office/powerpoint/2010/main" val="42849100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E00D7C76-3989-F088-1C0F-4BD623C08F39}"/>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C832E9D6-1514-6F0F-D40D-9E78BA7BBA1F}"/>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46</a:t>
            </a:fld>
            <a:endParaRPr/>
          </a:p>
        </p:txBody>
      </p:sp>
      <p:pic>
        <p:nvPicPr>
          <p:cNvPr id="607" name="Google Shape;607;p39" descr="Atmosphere Protocols: Clouds">
            <a:extLst>
              <a:ext uri="{FF2B5EF4-FFF2-40B4-BE49-F238E27FC236}">
                <a16:creationId xmlns:a16="http://schemas.microsoft.com/office/drawing/2014/main" id="{07F01835-A8FB-9A1B-B907-B981A941BD5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A67FADB4-0354-ABCD-3568-1152D362EC2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6B603B4B-2ECF-F469-3EBB-07278FCA4EEE}"/>
              </a:ext>
            </a:extLst>
          </p:cNvPr>
          <p:cNvSpPr txBox="1"/>
          <p:nvPr/>
        </p:nvSpPr>
        <p:spPr>
          <a:xfrm>
            <a:off x="1661160" y="1044008"/>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solidFill>
                  <a:schemeClr val="dk1"/>
                </a:solidFill>
              </a:rPr>
              <a:t>7a. Click on the “</a:t>
            </a:r>
            <a:r>
              <a:rPr lang="en-US" i="1" dirty="0">
                <a:solidFill>
                  <a:schemeClr val="dk1"/>
                </a:solidFill>
              </a:rPr>
              <a:t>Overall Sky Conditions</a:t>
            </a:r>
            <a:r>
              <a:rPr lang="en-US" dirty="0">
                <a:solidFill>
                  <a:schemeClr val="dk1"/>
                </a:solidFill>
              </a:rPr>
              <a:t>” options that best describe your current “</a:t>
            </a:r>
            <a:r>
              <a:rPr lang="en-US" i="1" dirty="0">
                <a:solidFill>
                  <a:schemeClr val="dk1"/>
                </a:solidFill>
              </a:rPr>
              <a:t>Cloud Coverage”. </a:t>
            </a:r>
            <a:r>
              <a:rPr lang="en-US" dirty="0">
                <a:solidFill>
                  <a:schemeClr val="dk1"/>
                </a:solidFill>
              </a:rPr>
              <a:t>There will be multiple sections to scroll through and select choices in. Below are the options that appear if you selected “</a:t>
            </a:r>
            <a:r>
              <a:rPr lang="en-US" b="1" i="1" dirty="0">
                <a:solidFill>
                  <a:schemeClr val="dk1"/>
                </a:solidFill>
              </a:rPr>
              <a:t>Clouds or Contrails</a:t>
            </a:r>
            <a:r>
              <a:rPr lang="en-US" dirty="0">
                <a:solidFill>
                  <a:schemeClr val="dk1"/>
                </a:solidFill>
              </a:rPr>
              <a:t>” before</a:t>
            </a:r>
            <a:endParaRPr dirty="0">
              <a:solidFill>
                <a:schemeClr val="dk1"/>
              </a:solidFill>
              <a:latin typeface="Calibri"/>
              <a:ea typeface="Calibri"/>
              <a:cs typeface="Calibri"/>
              <a:sym typeface="Calibri"/>
            </a:endParaRPr>
          </a:p>
        </p:txBody>
      </p:sp>
      <p:grpSp>
        <p:nvGrpSpPr>
          <p:cNvPr id="3" name="Group 2" descr="1st screenshot in a set of three connected by arrows between them. &#10;&#10;It says Overall Sky Conditions at the top, and asks &quot;What percentage of the whole sky is covered by clouds?&quot;.&#10;&#10;Option 1: Few &lt;10&#10;Option 2: Isolated 10 -25&#10;Option 3: Scattered 25 - 50&#10;Option 4: Broken 50 - 90&#10;Option 5: Overcast 90-100&#10;&#10;The clouds in the photo increase in frequency and density as the numbers increase.">
            <a:extLst>
              <a:ext uri="{FF2B5EF4-FFF2-40B4-BE49-F238E27FC236}">
                <a16:creationId xmlns:a16="http://schemas.microsoft.com/office/drawing/2014/main" id="{95170E6F-39E5-C741-FC5A-6BF9A682504D}"/>
              </a:ext>
            </a:extLst>
          </p:cNvPr>
          <p:cNvGrpSpPr/>
          <p:nvPr/>
        </p:nvGrpSpPr>
        <p:grpSpPr>
          <a:xfrm>
            <a:off x="1439445" y="1932604"/>
            <a:ext cx="2002531" cy="4770114"/>
            <a:chOff x="1418849" y="2331721"/>
            <a:chExt cx="1651228" cy="4339586"/>
          </a:xfrm>
        </p:grpSpPr>
        <p:pic>
          <p:nvPicPr>
            <p:cNvPr id="4" name="Picture 3" descr="A screenshot of a cloud&#10;&#10;AI-generated content may be incorrect.">
              <a:extLst>
                <a:ext uri="{FF2B5EF4-FFF2-40B4-BE49-F238E27FC236}">
                  <a16:creationId xmlns:a16="http://schemas.microsoft.com/office/drawing/2014/main" id="{5EB7D2D9-8ECF-D854-DB5F-F279C268BD18}"/>
                </a:ext>
              </a:extLst>
            </p:cNvPr>
            <p:cNvPicPr>
              <a:picLocks noChangeAspect="1"/>
            </p:cNvPicPr>
            <p:nvPr/>
          </p:nvPicPr>
          <p:blipFill>
            <a:blip r:embed="rId5"/>
            <a:srcRect t="5799" b="5333"/>
            <a:stretch>
              <a:fillRect/>
            </a:stretch>
          </p:blipFill>
          <p:spPr>
            <a:xfrm>
              <a:off x="1418849" y="2331721"/>
              <a:ext cx="1651228" cy="3181270"/>
            </a:xfrm>
            <a:prstGeom prst="rect">
              <a:avLst/>
            </a:prstGeom>
          </p:spPr>
        </p:pic>
        <p:pic>
          <p:nvPicPr>
            <p:cNvPr id="6" name="Picture 5" descr="A screenshot of a weather forecast&#10;&#10;AI-generated content may be incorrect.">
              <a:extLst>
                <a:ext uri="{FF2B5EF4-FFF2-40B4-BE49-F238E27FC236}">
                  <a16:creationId xmlns:a16="http://schemas.microsoft.com/office/drawing/2014/main" id="{EB55EF85-98C0-8729-BEAC-A1B399FD09B9}"/>
                </a:ext>
              </a:extLst>
            </p:cNvPr>
            <p:cNvPicPr>
              <a:picLocks noChangeAspect="1"/>
            </p:cNvPicPr>
            <p:nvPr/>
          </p:nvPicPr>
          <p:blipFill>
            <a:blip r:embed="rId6"/>
            <a:srcRect t="33889" b="23000"/>
            <a:stretch>
              <a:fillRect/>
            </a:stretch>
          </p:blipFill>
          <p:spPr>
            <a:xfrm>
              <a:off x="1418849" y="5128032"/>
              <a:ext cx="1651228" cy="1543275"/>
            </a:xfrm>
            <a:prstGeom prst="rect">
              <a:avLst/>
            </a:prstGeom>
          </p:spPr>
        </p:pic>
      </p:grpSp>
      <p:grpSp>
        <p:nvGrpSpPr>
          <p:cNvPr id="7" name="Group 6" descr="2nd screenshot in a set of three connected by arrows between them. &#10;&#10;It asks &quot;What color is the deepest shade of blue in the sky?&quot;.&#10;&#10;Option 1: Deep Blue&#10;Option 2: Blue&#10;Option 3: Light Blue&#10;Option 4: Pale Blue&#10;Option 5: Milky&#10;&#10;The depth of the blue color decreases with each option, with the first being a true blue, and the last being almost white.">
            <a:extLst>
              <a:ext uri="{FF2B5EF4-FFF2-40B4-BE49-F238E27FC236}">
                <a16:creationId xmlns:a16="http://schemas.microsoft.com/office/drawing/2014/main" id="{B8D23F35-B3A7-70C9-A813-AF67B25034F5}"/>
              </a:ext>
            </a:extLst>
          </p:cNvPr>
          <p:cNvGrpSpPr/>
          <p:nvPr/>
        </p:nvGrpSpPr>
        <p:grpSpPr>
          <a:xfrm>
            <a:off x="4091940" y="1932604"/>
            <a:ext cx="2092933" cy="4770114"/>
            <a:chOff x="3259048" y="2331721"/>
            <a:chExt cx="1739659" cy="4339586"/>
          </a:xfrm>
        </p:grpSpPr>
        <p:pic>
          <p:nvPicPr>
            <p:cNvPr id="8" name="Picture 7" descr="A screenshot of a color palette&#10;&#10;AI-generated content may be incorrect.">
              <a:extLst>
                <a:ext uri="{FF2B5EF4-FFF2-40B4-BE49-F238E27FC236}">
                  <a16:creationId xmlns:a16="http://schemas.microsoft.com/office/drawing/2014/main" id="{188A653F-902C-F740-3D80-5240D519847F}"/>
                </a:ext>
              </a:extLst>
            </p:cNvPr>
            <p:cNvPicPr>
              <a:picLocks noChangeAspect="1"/>
            </p:cNvPicPr>
            <p:nvPr/>
          </p:nvPicPr>
          <p:blipFill>
            <a:blip r:embed="rId7"/>
            <a:srcRect l="-1" t="17166" r="1714" b="10611"/>
            <a:stretch>
              <a:fillRect/>
            </a:stretch>
          </p:blipFill>
          <p:spPr>
            <a:xfrm>
              <a:off x="3259048" y="2331721"/>
              <a:ext cx="1706480" cy="2718475"/>
            </a:xfrm>
            <a:prstGeom prst="rect">
              <a:avLst/>
            </a:prstGeom>
          </p:spPr>
        </p:pic>
        <p:pic>
          <p:nvPicPr>
            <p:cNvPr id="9" name="Picture 8" descr="Screens screenshot of a cell phone&#10;&#10;AI-generated content may be incorrect.">
              <a:extLst>
                <a:ext uri="{FF2B5EF4-FFF2-40B4-BE49-F238E27FC236}">
                  <a16:creationId xmlns:a16="http://schemas.microsoft.com/office/drawing/2014/main" id="{084BC92D-A831-9DCD-0516-AB5E8BF8E4A1}"/>
                </a:ext>
              </a:extLst>
            </p:cNvPr>
            <p:cNvPicPr>
              <a:picLocks noChangeAspect="1"/>
            </p:cNvPicPr>
            <p:nvPr/>
          </p:nvPicPr>
          <p:blipFill>
            <a:blip r:embed="rId8"/>
            <a:srcRect t="11111" b="47000"/>
            <a:stretch>
              <a:fillRect/>
            </a:stretch>
          </p:blipFill>
          <p:spPr>
            <a:xfrm>
              <a:off x="3274288" y="5105318"/>
              <a:ext cx="1724419" cy="1565989"/>
            </a:xfrm>
            <a:prstGeom prst="rect">
              <a:avLst/>
            </a:prstGeom>
          </p:spPr>
        </p:pic>
      </p:grpSp>
      <p:grpSp>
        <p:nvGrpSpPr>
          <p:cNvPr id="10" name="Group 9" descr="3rd screenshot in a set of three connected by arrows between them. &#10;&#10;It asks &quot;What is the sky visibility across the horizon?&quot;.&#10;&#10;Option 1 Unusually Clear&#10;Option 2: Clear&#10;Option 3: Somewhat Hazy&#10;Option 4: Very Hazy&#10;Option 5: Extremely Hazy&#10;&#10;The visibility on the landscape in the background of the options decreases with each option, with the first being very easy to see the landscape, and the last being mostly obscured by fog.">
            <a:extLst>
              <a:ext uri="{FF2B5EF4-FFF2-40B4-BE49-F238E27FC236}">
                <a16:creationId xmlns:a16="http://schemas.microsoft.com/office/drawing/2014/main" id="{C59D048A-B953-90BB-2D83-6DF7B09C43EC}"/>
              </a:ext>
            </a:extLst>
          </p:cNvPr>
          <p:cNvGrpSpPr/>
          <p:nvPr/>
        </p:nvGrpSpPr>
        <p:grpSpPr>
          <a:xfrm>
            <a:off x="6931186" y="1993564"/>
            <a:ext cx="2109689" cy="4770114"/>
            <a:chOff x="6618710" y="2101255"/>
            <a:chExt cx="1696004" cy="4221479"/>
          </a:xfrm>
        </p:grpSpPr>
        <p:pic>
          <p:nvPicPr>
            <p:cNvPr id="11" name="Picture 10" descr="A screenshot of a phone&#10;&#10;AI-generated content may be incorrect.">
              <a:extLst>
                <a:ext uri="{FF2B5EF4-FFF2-40B4-BE49-F238E27FC236}">
                  <a16:creationId xmlns:a16="http://schemas.microsoft.com/office/drawing/2014/main" id="{7F53722F-4121-C71A-9AFB-3D5100A1E13B}"/>
                </a:ext>
              </a:extLst>
            </p:cNvPr>
            <p:cNvPicPr>
              <a:picLocks noChangeAspect="1"/>
            </p:cNvPicPr>
            <p:nvPr/>
          </p:nvPicPr>
          <p:blipFill>
            <a:blip r:embed="rId9"/>
            <a:srcRect t="11889" b="15889"/>
            <a:stretch>
              <a:fillRect/>
            </a:stretch>
          </p:blipFill>
          <p:spPr>
            <a:xfrm>
              <a:off x="6618710" y="2101255"/>
              <a:ext cx="1696004" cy="2655490"/>
            </a:xfrm>
            <a:prstGeom prst="rect">
              <a:avLst/>
            </a:prstGeom>
          </p:spPr>
        </p:pic>
        <p:pic>
          <p:nvPicPr>
            <p:cNvPr id="12" name="Picture 11" descr="Screens screenshot of a screenshot of a field&#10;&#10;AI-generated content may be incorrect.">
              <a:extLst>
                <a:ext uri="{FF2B5EF4-FFF2-40B4-BE49-F238E27FC236}">
                  <a16:creationId xmlns:a16="http://schemas.microsoft.com/office/drawing/2014/main" id="{26C02A50-3B7D-677E-A7F1-BF9628B81D31}"/>
                </a:ext>
              </a:extLst>
            </p:cNvPr>
            <p:cNvPicPr>
              <a:picLocks noChangeAspect="1"/>
            </p:cNvPicPr>
            <p:nvPr/>
          </p:nvPicPr>
          <p:blipFill>
            <a:blip r:embed="rId10"/>
            <a:srcRect t="20834" b="36575"/>
            <a:stretch>
              <a:fillRect/>
            </a:stretch>
          </p:blipFill>
          <p:spPr>
            <a:xfrm>
              <a:off x="6618710" y="4756745"/>
              <a:ext cx="1696004" cy="1565989"/>
            </a:xfrm>
            <a:prstGeom prst="rect">
              <a:avLst/>
            </a:prstGeom>
          </p:spPr>
        </p:pic>
      </p:grpSp>
      <p:cxnSp>
        <p:nvCxnSpPr>
          <p:cNvPr id="13" name="Google Shape;282;p18" descr="arrow pointing to Live Data Entry on GLOBE website screenshot">
            <a:extLst>
              <a:ext uri="{FF2B5EF4-FFF2-40B4-BE49-F238E27FC236}">
                <a16:creationId xmlns:a16="http://schemas.microsoft.com/office/drawing/2014/main" id="{5BBD82B1-F0D1-2475-4A01-42B9B80CE5F0}"/>
              </a:ext>
            </a:extLst>
          </p:cNvPr>
          <p:cNvCxnSpPr>
            <a:cxnSpLocks/>
          </p:cNvCxnSpPr>
          <p:nvPr/>
        </p:nvCxnSpPr>
        <p:spPr>
          <a:xfrm>
            <a:off x="3441976" y="4191769"/>
            <a:ext cx="649964" cy="0"/>
          </a:xfrm>
          <a:prstGeom prst="straightConnector1">
            <a:avLst/>
          </a:prstGeom>
          <a:noFill/>
          <a:ln w="38100" cap="flat" cmpd="sng">
            <a:solidFill>
              <a:srgbClr val="0070C0"/>
            </a:solidFill>
            <a:prstDash val="solid"/>
            <a:round/>
            <a:headEnd type="none" w="sm" len="sm"/>
            <a:tailEnd type="stealth" w="med" len="med"/>
          </a:ln>
        </p:spPr>
      </p:cxnSp>
      <p:cxnSp>
        <p:nvCxnSpPr>
          <p:cNvPr id="14" name="Google Shape;282;p18" descr="arrow pointing to Live Data Entry on GLOBE website screenshot">
            <a:extLst>
              <a:ext uri="{FF2B5EF4-FFF2-40B4-BE49-F238E27FC236}">
                <a16:creationId xmlns:a16="http://schemas.microsoft.com/office/drawing/2014/main" id="{5A830838-A7B0-6E66-CA8B-CCDABEF05089}"/>
              </a:ext>
            </a:extLst>
          </p:cNvPr>
          <p:cNvCxnSpPr>
            <a:cxnSpLocks/>
          </p:cNvCxnSpPr>
          <p:nvPr/>
        </p:nvCxnSpPr>
        <p:spPr>
          <a:xfrm>
            <a:off x="6184873" y="4130809"/>
            <a:ext cx="649964" cy="0"/>
          </a:xfrm>
          <a:prstGeom prst="straightConnector1">
            <a:avLst/>
          </a:prstGeom>
          <a:noFill/>
          <a:ln w="38100" cap="flat" cmpd="sng">
            <a:solidFill>
              <a:srgbClr val="0070C0"/>
            </a:solidFill>
            <a:prstDash val="solid"/>
            <a:round/>
            <a:headEnd type="none" w="sm" len="sm"/>
            <a:tailEnd type="stealth" w="med" len="med"/>
          </a:ln>
        </p:spPr>
      </p:cxnSp>
    </p:spTree>
    <p:extLst>
      <p:ext uri="{BB962C8B-B14F-4D97-AF65-F5344CB8AC3E}">
        <p14:creationId xmlns:p14="http://schemas.microsoft.com/office/powerpoint/2010/main" val="2079995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F48FA6E5-B706-F021-9A4C-D579984F90D6}"/>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C4CCD6D9-D71A-CF36-D3ED-57AE9F0E7BBE}"/>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47</a:t>
            </a:fld>
            <a:endParaRPr/>
          </a:p>
        </p:txBody>
      </p:sp>
      <p:pic>
        <p:nvPicPr>
          <p:cNvPr id="607" name="Google Shape;607;p39" descr="Atmosphere Protocols: Clouds">
            <a:extLst>
              <a:ext uri="{FF2B5EF4-FFF2-40B4-BE49-F238E27FC236}">
                <a16:creationId xmlns:a16="http://schemas.microsoft.com/office/drawing/2014/main" id="{C31A477E-CDCE-EAE4-D09B-D7EF61078C9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C87589FB-DFA6-D6CA-2453-F42E8674DEA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4" name="Google Shape;279;p18">
            <a:extLst>
              <a:ext uri="{FF2B5EF4-FFF2-40B4-BE49-F238E27FC236}">
                <a16:creationId xmlns:a16="http://schemas.microsoft.com/office/drawing/2014/main" id="{951B0132-9958-1480-8276-D6930CE25891}"/>
              </a:ext>
            </a:extLst>
          </p:cNvPr>
          <p:cNvSpPr txBox="1"/>
          <p:nvPr/>
        </p:nvSpPr>
        <p:spPr>
          <a:xfrm>
            <a:off x="1623060" y="1017350"/>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a:t>
            </a:r>
            <a:r>
              <a:rPr lang="en-US" dirty="0">
                <a:solidFill>
                  <a:schemeClr val="dk1"/>
                </a:solidFill>
              </a:rPr>
              <a:t> “</a:t>
            </a:r>
            <a:r>
              <a:rPr lang="en-US" b="1" i="1" dirty="0">
                <a:solidFill>
                  <a:schemeClr val="dk1"/>
                </a:solidFill>
              </a:rPr>
              <a:t>Clouds or Contrails</a:t>
            </a:r>
            <a:r>
              <a:rPr lang="en-US" dirty="0">
                <a:solidFill>
                  <a:schemeClr val="dk1"/>
                </a:solidFill>
              </a:rPr>
              <a:t>” </a:t>
            </a:r>
            <a:r>
              <a:rPr lang="en-US" b="1" dirty="0">
                <a:solidFill>
                  <a:schemeClr val="dk1"/>
                </a:solidFill>
              </a:rPr>
              <a:t>continued</a:t>
            </a:r>
            <a:r>
              <a:rPr lang="en-US" dirty="0">
                <a:solidFill>
                  <a:schemeClr val="dk1"/>
                </a:solidFill>
              </a:rPr>
              <a:t>: After selecting “</a:t>
            </a:r>
            <a:r>
              <a:rPr lang="en-US" i="1" dirty="0">
                <a:solidFill>
                  <a:schemeClr val="dk1"/>
                </a:solidFill>
              </a:rPr>
              <a:t>Overall Sky Conditions</a:t>
            </a:r>
            <a:r>
              <a:rPr lang="en-US" dirty="0">
                <a:solidFill>
                  <a:schemeClr val="dk1"/>
                </a:solidFill>
              </a:rPr>
              <a:t>” you will see a screen asking you identify the cloud types. If you already know how to identify clouds, you may proceed to “</a:t>
            </a:r>
            <a:r>
              <a:rPr lang="en-US" i="1" dirty="0">
                <a:solidFill>
                  <a:schemeClr val="dk1"/>
                </a:solidFill>
              </a:rPr>
              <a:t>Manual Cloud Identification</a:t>
            </a:r>
            <a:r>
              <a:rPr lang="en-US" dirty="0">
                <a:solidFill>
                  <a:schemeClr val="dk1"/>
                </a:solidFill>
              </a:rPr>
              <a:t>”, otherwise, click on “</a:t>
            </a:r>
            <a:r>
              <a:rPr lang="en-US" i="1" dirty="0">
                <a:solidFill>
                  <a:schemeClr val="dk1"/>
                </a:solidFill>
              </a:rPr>
              <a:t>Guided Cloud Identification Wizard</a:t>
            </a:r>
            <a:r>
              <a:rPr lang="en-US" dirty="0">
                <a:solidFill>
                  <a:schemeClr val="dk1"/>
                </a:solidFill>
              </a:rPr>
              <a:t>” for a briefing on cloud identification</a:t>
            </a:r>
            <a:endParaRPr dirty="0">
              <a:solidFill>
                <a:schemeClr val="dk1"/>
              </a:solidFill>
              <a:latin typeface="Calibri"/>
              <a:ea typeface="Calibri"/>
              <a:cs typeface="Calibri"/>
              <a:sym typeface="Calibri"/>
            </a:endParaRPr>
          </a:p>
        </p:txBody>
      </p:sp>
      <p:pic>
        <p:nvPicPr>
          <p:cNvPr id="6" name="Picture 5" descr="A screenshot that says on the top &quot;Choose Mode&quot;. Beneath that, it says &quot;If you are comfortable identifying clouds by type at different heights, choose Manual Cloud Identification&quot;. Under that are two tabs, &quot;Manual Cloud Identification&quot; and &quot;Guided Cloud Identification Wizard&quot;">
            <a:extLst>
              <a:ext uri="{FF2B5EF4-FFF2-40B4-BE49-F238E27FC236}">
                <a16:creationId xmlns:a16="http://schemas.microsoft.com/office/drawing/2014/main" id="{81D2FB6A-DDAA-2E48-E48E-1B2E973AC8A9}"/>
              </a:ext>
            </a:extLst>
          </p:cNvPr>
          <p:cNvPicPr>
            <a:picLocks noChangeAspect="1"/>
          </p:cNvPicPr>
          <p:nvPr/>
        </p:nvPicPr>
        <p:blipFill>
          <a:blip r:embed="rId5"/>
          <a:srcRect t="6000" b="49889"/>
          <a:stretch>
            <a:fillRect/>
          </a:stretch>
        </p:blipFill>
        <p:spPr>
          <a:xfrm>
            <a:off x="2956560" y="2396490"/>
            <a:ext cx="4083699" cy="3905250"/>
          </a:xfrm>
          <a:prstGeom prst="rect">
            <a:avLst/>
          </a:prstGeom>
        </p:spPr>
      </p:pic>
    </p:spTree>
    <p:extLst>
      <p:ext uri="{BB962C8B-B14F-4D97-AF65-F5344CB8AC3E}">
        <p14:creationId xmlns:p14="http://schemas.microsoft.com/office/powerpoint/2010/main" val="1596818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5919A2CA-04D5-C340-8642-0A95AE131D2F}"/>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E57662C0-56C2-2AC9-B14C-AFF226953401}"/>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48</a:t>
            </a:fld>
            <a:endParaRPr/>
          </a:p>
        </p:txBody>
      </p:sp>
      <p:pic>
        <p:nvPicPr>
          <p:cNvPr id="607" name="Google Shape;607;p39" descr="Atmosphere Protocols: Clouds">
            <a:extLst>
              <a:ext uri="{FF2B5EF4-FFF2-40B4-BE49-F238E27FC236}">
                <a16:creationId xmlns:a16="http://schemas.microsoft.com/office/drawing/2014/main" id="{FDA15EE4-E1F5-1E12-9D88-06480B1652F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2F8BBAA0-6B63-DFBF-F772-0513575CD40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E41569FB-FB46-950A-143A-3BE21BD3FAAB}"/>
              </a:ext>
            </a:extLst>
          </p:cNvPr>
          <p:cNvSpPr txBox="1"/>
          <p:nvPr/>
        </p:nvSpPr>
        <p:spPr>
          <a:xfrm>
            <a:off x="1592580" y="1024970"/>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The </a:t>
            </a:r>
            <a:r>
              <a:rPr lang="en-US" i="1" dirty="0">
                <a:solidFill>
                  <a:schemeClr val="dk1"/>
                </a:solidFill>
              </a:rPr>
              <a:t>Guided Cloud Identification Wizard </a:t>
            </a:r>
            <a:r>
              <a:rPr lang="en-US" dirty="0">
                <a:solidFill>
                  <a:schemeClr val="dk1"/>
                </a:solidFill>
              </a:rPr>
              <a:t>will remind you identify all the different cloud types before showing you the “</a:t>
            </a:r>
            <a:r>
              <a:rPr lang="en-US" i="1" dirty="0">
                <a:solidFill>
                  <a:schemeClr val="dk1"/>
                </a:solidFill>
              </a:rPr>
              <a:t>Cloud Triangle</a:t>
            </a:r>
            <a:r>
              <a:rPr lang="en-US" dirty="0">
                <a:solidFill>
                  <a:schemeClr val="dk1"/>
                </a:solidFill>
              </a:rPr>
              <a:t> that you will reference to determine cloud height. It also shows the types of clouds likely to appear at certain altitudes.</a:t>
            </a:r>
            <a:endParaRPr dirty="0">
              <a:solidFill>
                <a:schemeClr val="dk1"/>
              </a:solidFill>
              <a:latin typeface="Calibri"/>
              <a:ea typeface="Calibri"/>
              <a:cs typeface="Calibri"/>
              <a:sym typeface="Calibri"/>
            </a:endParaRPr>
          </a:p>
        </p:txBody>
      </p:sp>
      <p:pic>
        <p:nvPicPr>
          <p:cNvPr id="3" name="Picture 2" descr="Screenshot showing a triangle with two lines separating it into three sections. The first line says 6000 meters, and the second says 2000 meters. Around the triangle are cloud type labels, at the top is Cirrus, to the top right is Cirrocumulus, the middle right is Altocumulus, and the bottom right is Cumulus. In the bottom middle is Stratocumulus. In the bottom left is Stratus, in the middle left is Altostratus, and in the top left is Cirrostratus. Under the bottom labels on the triangle are Nimbostratus and Cumulonimbus, with images of rain beneath them. ">
            <a:extLst>
              <a:ext uri="{FF2B5EF4-FFF2-40B4-BE49-F238E27FC236}">
                <a16:creationId xmlns:a16="http://schemas.microsoft.com/office/drawing/2014/main" id="{3B066DB5-91D2-A7C3-93E5-2335D9DD3A17}"/>
              </a:ext>
            </a:extLst>
          </p:cNvPr>
          <p:cNvPicPr>
            <a:picLocks noChangeAspect="1"/>
          </p:cNvPicPr>
          <p:nvPr/>
        </p:nvPicPr>
        <p:blipFill>
          <a:blip r:embed="rId5"/>
          <a:srcRect t="5777" b="44555"/>
          <a:stretch>
            <a:fillRect/>
          </a:stretch>
        </p:blipFill>
        <p:spPr>
          <a:xfrm>
            <a:off x="5522520" y="1911713"/>
            <a:ext cx="2436009" cy="2622956"/>
          </a:xfrm>
          <a:prstGeom prst="rect">
            <a:avLst/>
          </a:prstGeom>
        </p:spPr>
      </p:pic>
      <p:pic>
        <p:nvPicPr>
          <p:cNvPr id="4" name="Picture 3" descr="A screenshot that says on the top &quot;Clouds Wizard&quot;. Beneath that, it says &quot;Skip Wizard Introduction&quot;. Under that is a text box that says &quot;The Cloud Wizard will help you identify cloud types by looking at cloud shape and height. Remember to identify all the different cloud types in your sky&quot;.">
            <a:extLst>
              <a:ext uri="{FF2B5EF4-FFF2-40B4-BE49-F238E27FC236}">
                <a16:creationId xmlns:a16="http://schemas.microsoft.com/office/drawing/2014/main" id="{90A13FEE-77B4-4F86-C9FB-CF3B20E1FF81}"/>
              </a:ext>
            </a:extLst>
          </p:cNvPr>
          <p:cNvPicPr>
            <a:picLocks noChangeAspect="1"/>
          </p:cNvPicPr>
          <p:nvPr/>
        </p:nvPicPr>
        <p:blipFill>
          <a:blip r:embed="rId6"/>
          <a:srcRect t="5889" b="22333"/>
          <a:stretch>
            <a:fillRect/>
          </a:stretch>
        </p:blipFill>
        <p:spPr>
          <a:xfrm>
            <a:off x="1436889" y="2352766"/>
            <a:ext cx="2620987" cy="4078514"/>
          </a:xfrm>
          <a:prstGeom prst="rect">
            <a:avLst/>
          </a:prstGeom>
        </p:spPr>
      </p:pic>
      <p:cxnSp>
        <p:nvCxnSpPr>
          <p:cNvPr id="5" name="Google Shape;282;p18" descr="arrow pointing to Live Data Entry on GLOBE website screenshot">
            <a:extLst>
              <a:ext uri="{FF2B5EF4-FFF2-40B4-BE49-F238E27FC236}">
                <a16:creationId xmlns:a16="http://schemas.microsoft.com/office/drawing/2014/main" id="{3A5826B7-DE86-DDB7-A740-3C9C04FBB087}"/>
              </a:ext>
            </a:extLst>
          </p:cNvPr>
          <p:cNvCxnSpPr>
            <a:cxnSpLocks/>
          </p:cNvCxnSpPr>
          <p:nvPr/>
        </p:nvCxnSpPr>
        <p:spPr>
          <a:xfrm>
            <a:off x="4304516" y="4308203"/>
            <a:ext cx="861843" cy="0"/>
          </a:xfrm>
          <a:prstGeom prst="straightConnector1">
            <a:avLst/>
          </a:prstGeom>
          <a:noFill/>
          <a:ln w="38100" cap="flat" cmpd="sng">
            <a:solidFill>
              <a:srgbClr val="0070C0"/>
            </a:solidFill>
            <a:prstDash val="solid"/>
            <a:round/>
            <a:headEnd type="none" w="sm" len="sm"/>
            <a:tailEnd type="stealth" w="med" len="med"/>
          </a:ln>
        </p:spPr>
      </p:cxnSp>
      <p:pic>
        <p:nvPicPr>
          <p:cNvPr id="6" name="Picture 5" descr="A screenshot that says &quot;We will use the Cloud Triangle as a quick reference for clouds at each level.&quot; &#10;&#10;The first level is &quot;High Level Clouds&quot; taking up the first top section of the triangle. The second level is &quot;Mid-Level Clouds&quot; taking up the middle section. The third level is &quot;Low Level Clouds&quot; at the bottom section.">
            <a:extLst>
              <a:ext uri="{FF2B5EF4-FFF2-40B4-BE49-F238E27FC236}">
                <a16:creationId xmlns:a16="http://schemas.microsoft.com/office/drawing/2014/main" id="{DC948E0D-E14E-E0B9-9D87-E0F88D270B98}"/>
              </a:ext>
            </a:extLst>
          </p:cNvPr>
          <p:cNvPicPr>
            <a:picLocks noChangeAspect="1"/>
          </p:cNvPicPr>
          <p:nvPr/>
        </p:nvPicPr>
        <p:blipFill>
          <a:blip r:embed="rId7"/>
          <a:srcRect t="33000" r="2894" b="26333"/>
          <a:stretch>
            <a:fillRect/>
          </a:stretch>
        </p:blipFill>
        <p:spPr>
          <a:xfrm>
            <a:off x="5522520" y="4473709"/>
            <a:ext cx="2620987" cy="2379599"/>
          </a:xfrm>
          <a:prstGeom prst="rect">
            <a:avLst/>
          </a:prstGeom>
        </p:spPr>
      </p:pic>
    </p:spTree>
    <p:extLst>
      <p:ext uri="{BB962C8B-B14F-4D97-AF65-F5344CB8AC3E}">
        <p14:creationId xmlns:p14="http://schemas.microsoft.com/office/powerpoint/2010/main" val="83877424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99F18933-8269-04B2-92AC-C31F9166314B}"/>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190CD365-96FA-EA42-2C43-E3A0C7F5CF01}"/>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49</a:t>
            </a:fld>
            <a:endParaRPr/>
          </a:p>
        </p:txBody>
      </p:sp>
      <p:pic>
        <p:nvPicPr>
          <p:cNvPr id="607" name="Google Shape;607;p39" descr="Atmosphere Protocols: Clouds">
            <a:extLst>
              <a:ext uri="{FF2B5EF4-FFF2-40B4-BE49-F238E27FC236}">
                <a16:creationId xmlns:a16="http://schemas.microsoft.com/office/drawing/2014/main" id="{86D27BD6-AF24-C228-80CE-7C8940AB4C0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B0CF56CA-EB30-3567-AE21-8F9D73B65D2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D0000A50-3EA1-3334-C4B8-C50E1D1CD6A5}"/>
              </a:ext>
            </a:extLst>
          </p:cNvPr>
          <p:cNvSpPr txBox="1"/>
          <p:nvPr/>
        </p:nvSpPr>
        <p:spPr>
          <a:xfrm>
            <a:off x="1592580" y="1024970"/>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The </a:t>
            </a:r>
            <a:r>
              <a:rPr lang="en-US" i="1" dirty="0">
                <a:solidFill>
                  <a:schemeClr val="dk1"/>
                </a:solidFill>
              </a:rPr>
              <a:t>Guided Cloud Identification Wizard </a:t>
            </a:r>
            <a:r>
              <a:rPr lang="en-US" dirty="0">
                <a:solidFill>
                  <a:schemeClr val="dk1"/>
                </a:solidFill>
              </a:rPr>
              <a:t>will list the way to identify clouds based on how they look. You can select multiple cloud shapes. Afterwards, you will be given the option to identify cloud coverage and opacity for each of the different levels of the </a:t>
            </a:r>
            <a:r>
              <a:rPr lang="en-US" i="1" dirty="0">
                <a:solidFill>
                  <a:schemeClr val="dk1"/>
                </a:solidFill>
              </a:rPr>
              <a:t>Cloud Triangle </a:t>
            </a:r>
            <a:r>
              <a:rPr lang="en-US" dirty="0">
                <a:solidFill>
                  <a:schemeClr val="dk1"/>
                </a:solidFill>
              </a:rPr>
              <a:t>by pressing “Observe”. This is not necessary to move forward with submitting the observation</a:t>
            </a:r>
            <a:endParaRPr dirty="0">
              <a:solidFill>
                <a:schemeClr val="dk1"/>
              </a:solidFill>
              <a:latin typeface="Calibri"/>
              <a:ea typeface="Calibri"/>
              <a:cs typeface="Calibri"/>
              <a:sym typeface="Calibri"/>
            </a:endParaRPr>
          </a:p>
        </p:txBody>
      </p:sp>
      <p:pic>
        <p:nvPicPr>
          <p:cNvPr id="3" name="Picture 2" descr="A screenshot that says &quot;When using the wizard, we'll ask you to identify clouds based on how they look&quot;, with the options being &quot;Puffy&quot;, &quot;Layered&quot; and &quot;Wispy&quot;.">
            <a:extLst>
              <a:ext uri="{FF2B5EF4-FFF2-40B4-BE49-F238E27FC236}">
                <a16:creationId xmlns:a16="http://schemas.microsoft.com/office/drawing/2014/main" id="{C6E53422-7393-F405-9AEC-79CEE05FBAF0}"/>
              </a:ext>
            </a:extLst>
          </p:cNvPr>
          <p:cNvPicPr>
            <a:picLocks noChangeAspect="1"/>
          </p:cNvPicPr>
          <p:nvPr/>
        </p:nvPicPr>
        <p:blipFill>
          <a:blip r:embed="rId5"/>
          <a:srcRect t="6222" b="14057"/>
          <a:stretch>
            <a:fillRect/>
          </a:stretch>
        </p:blipFill>
        <p:spPr>
          <a:xfrm>
            <a:off x="2104650" y="2637704"/>
            <a:ext cx="2397097" cy="4142913"/>
          </a:xfrm>
          <a:prstGeom prst="rect">
            <a:avLst/>
          </a:prstGeom>
        </p:spPr>
      </p:pic>
      <p:pic>
        <p:nvPicPr>
          <p:cNvPr id="4" name="Picture 3" descr="The second screenshot says &quot;Checks will indicate which clouds you've identified. It's possible to select more than one cloud shape. You might see puffy, layered, and wispy clouds all at the same time!&quot;.">
            <a:extLst>
              <a:ext uri="{FF2B5EF4-FFF2-40B4-BE49-F238E27FC236}">
                <a16:creationId xmlns:a16="http://schemas.microsoft.com/office/drawing/2014/main" id="{55B15C23-2A10-0917-AE09-128173D1656E}"/>
              </a:ext>
            </a:extLst>
          </p:cNvPr>
          <p:cNvPicPr>
            <a:picLocks noChangeAspect="1"/>
          </p:cNvPicPr>
          <p:nvPr/>
        </p:nvPicPr>
        <p:blipFill>
          <a:blip r:embed="rId6"/>
          <a:srcRect t="11888" r="2202" b="20414"/>
          <a:stretch>
            <a:fillRect/>
          </a:stretch>
        </p:blipFill>
        <p:spPr>
          <a:xfrm>
            <a:off x="6023201" y="2217421"/>
            <a:ext cx="2210115" cy="2919171"/>
          </a:xfrm>
          <a:prstGeom prst="rect">
            <a:avLst/>
          </a:prstGeom>
        </p:spPr>
      </p:pic>
      <p:pic>
        <p:nvPicPr>
          <p:cNvPr id="5" name="Picture 4" descr="In the third screenshot there is a bar that says Wispy that is checked off below the text. Under that is another text box that says &quot;After identifying cloud types, you will be given the option to identify percent cloud coverage and opacity for each of the different cloud levels (low, medium, and high). Press the &quot;Observe&quot; button to do so. This is optional. Under that is an example of a triangle without a set overall cloud cover observation">
            <a:extLst>
              <a:ext uri="{FF2B5EF4-FFF2-40B4-BE49-F238E27FC236}">
                <a16:creationId xmlns:a16="http://schemas.microsoft.com/office/drawing/2014/main" id="{A3205DB6-C646-9A82-E07B-5C79882FDD88}"/>
              </a:ext>
            </a:extLst>
          </p:cNvPr>
          <p:cNvPicPr>
            <a:picLocks noChangeAspect="1"/>
          </p:cNvPicPr>
          <p:nvPr/>
        </p:nvPicPr>
        <p:blipFill>
          <a:blip r:embed="rId7"/>
          <a:srcRect t="11666" b="48222"/>
          <a:stretch>
            <a:fillRect/>
          </a:stretch>
        </p:blipFill>
        <p:spPr>
          <a:xfrm>
            <a:off x="6032726" y="5136592"/>
            <a:ext cx="2249139" cy="1721408"/>
          </a:xfrm>
          <a:prstGeom prst="rect">
            <a:avLst/>
          </a:prstGeom>
        </p:spPr>
      </p:pic>
      <p:cxnSp>
        <p:nvCxnSpPr>
          <p:cNvPr id="6" name="Google Shape;282;p18" descr="arrow pointing to Live Data Entry on GLOBE website screenshot">
            <a:extLst>
              <a:ext uri="{FF2B5EF4-FFF2-40B4-BE49-F238E27FC236}">
                <a16:creationId xmlns:a16="http://schemas.microsoft.com/office/drawing/2014/main" id="{477430A2-89EE-7AEF-1961-4549960556DF}"/>
              </a:ext>
            </a:extLst>
          </p:cNvPr>
          <p:cNvCxnSpPr>
            <a:cxnSpLocks/>
          </p:cNvCxnSpPr>
          <p:nvPr/>
        </p:nvCxnSpPr>
        <p:spPr>
          <a:xfrm>
            <a:off x="4735437" y="4535618"/>
            <a:ext cx="861843" cy="0"/>
          </a:xfrm>
          <a:prstGeom prst="straightConnector1">
            <a:avLst/>
          </a:prstGeom>
          <a:noFill/>
          <a:ln w="38100" cap="flat" cmpd="sng">
            <a:solidFill>
              <a:srgbClr val="0070C0"/>
            </a:solidFill>
            <a:prstDash val="solid"/>
            <a:round/>
            <a:headEnd type="none" w="sm" len="sm"/>
            <a:tailEnd type="stealth" w="med" len="med"/>
          </a:ln>
        </p:spPr>
      </p:cxnSp>
    </p:spTree>
    <p:extLst>
      <p:ext uri="{BB962C8B-B14F-4D97-AF65-F5344CB8AC3E}">
        <p14:creationId xmlns:p14="http://schemas.microsoft.com/office/powerpoint/2010/main" val="207651144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B78B9AD9-16E3-B653-AF78-5E2365B0D353}"/>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4B6FBCDC-318E-533A-892C-CB34CC4931C3}"/>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50</a:t>
            </a:fld>
            <a:endParaRPr/>
          </a:p>
        </p:txBody>
      </p:sp>
      <p:pic>
        <p:nvPicPr>
          <p:cNvPr id="607" name="Google Shape;607;p39" descr="Atmosphere Protocols: Clouds">
            <a:extLst>
              <a:ext uri="{FF2B5EF4-FFF2-40B4-BE49-F238E27FC236}">
                <a16:creationId xmlns:a16="http://schemas.microsoft.com/office/drawing/2014/main" id="{8575D98A-ED4E-1E7E-827E-04BFFC1CF91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C2750658-E4D8-F349-1BC7-CC8C5D0207D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EC6EC28D-B7BF-746E-D5B8-0CF21D481BE7}"/>
              </a:ext>
            </a:extLst>
          </p:cNvPr>
          <p:cNvSpPr txBox="1"/>
          <p:nvPr/>
        </p:nvSpPr>
        <p:spPr>
          <a:xfrm>
            <a:off x="1592580" y="1024970"/>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To identify cloud coverage and opacity percentage, you must press and move the arrows to change the percentages. The images will give you a visual sense of what the percentage ranges represent. When you’re done, send your data to GLOBE!</a:t>
            </a:r>
            <a:endParaRPr dirty="0">
              <a:solidFill>
                <a:schemeClr val="dk1"/>
              </a:solidFill>
              <a:latin typeface="Calibri"/>
              <a:ea typeface="Calibri"/>
              <a:cs typeface="Calibri"/>
              <a:sym typeface="Calibri"/>
            </a:endParaRPr>
          </a:p>
        </p:txBody>
      </p:sp>
      <p:pic>
        <p:nvPicPr>
          <p:cNvPr id="3" name="Picture 2" descr="A screenshot of a square filled with a blue background and abstract white circles representing cloud coverage. There is a slider bar beneath it.">
            <a:extLst>
              <a:ext uri="{FF2B5EF4-FFF2-40B4-BE49-F238E27FC236}">
                <a16:creationId xmlns:a16="http://schemas.microsoft.com/office/drawing/2014/main" id="{DA518738-7B56-205B-5407-30CEE16D26B8}"/>
              </a:ext>
            </a:extLst>
          </p:cNvPr>
          <p:cNvPicPr>
            <a:picLocks noChangeAspect="1"/>
          </p:cNvPicPr>
          <p:nvPr/>
        </p:nvPicPr>
        <p:blipFill>
          <a:blip r:embed="rId5"/>
          <a:srcRect t="11834" r="2025" b="18057"/>
          <a:stretch>
            <a:fillRect/>
          </a:stretch>
        </p:blipFill>
        <p:spPr>
          <a:xfrm>
            <a:off x="2137266" y="2202180"/>
            <a:ext cx="2777634" cy="4309030"/>
          </a:xfrm>
          <a:prstGeom prst="rect">
            <a:avLst/>
          </a:prstGeom>
        </p:spPr>
      </p:pic>
      <p:cxnSp>
        <p:nvCxnSpPr>
          <p:cNvPr id="4" name="Google Shape;282;p18" descr="arrow pointing to Live Data Entry on GLOBE website screenshot">
            <a:extLst>
              <a:ext uri="{FF2B5EF4-FFF2-40B4-BE49-F238E27FC236}">
                <a16:creationId xmlns:a16="http://schemas.microsoft.com/office/drawing/2014/main" id="{B8521763-655F-D7A3-39F4-7EC6954BEB58}"/>
              </a:ext>
            </a:extLst>
          </p:cNvPr>
          <p:cNvCxnSpPr>
            <a:cxnSpLocks/>
          </p:cNvCxnSpPr>
          <p:nvPr/>
        </p:nvCxnSpPr>
        <p:spPr>
          <a:xfrm>
            <a:off x="1376655" y="5214983"/>
            <a:ext cx="1181884" cy="0"/>
          </a:xfrm>
          <a:prstGeom prst="straightConnector1">
            <a:avLst/>
          </a:prstGeom>
          <a:noFill/>
          <a:ln w="38100" cap="flat" cmpd="sng">
            <a:solidFill>
              <a:srgbClr val="FF0000"/>
            </a:solidFill>
            <a:prstDash val="solid"/>
            <a:round/>
            <a:headEnd type="none" w="sm" len="sm"/>
            <a:tailEnd type="stealth" w="med" len="med"/>
          </a:ln>
        </p:spPr>
      </p:cxnSp>
      <p:pic>
        <p:nvPicPr>
          <p:cNvPr id="5" name="Picture 4" descr="A screenshot of a cartoon hand holding a phone representing finishing the observation and submitting it to GLOBE.">
            <a:extLst>
              <a:ext uri="{FF2B5EF4-FFF2-40B4-BE49-F238E27FC236}">
                <a16:creationId xmlns:a16="http://schemas.microsoft.com/office/drawing/2014/main" id="{BCD18409-60CB-DB5C-C352-E9113008B707}"/>
              </a:ext>
            </a:extLst>
          </p:cNvPr>
          <p:cNvPicPr>
            <a:picLocks noChangeAspect="1"/>
          </p:cNvPicPr>
          <p:nvPr/>
        </p:nvPicPr>
        <p:blipFill>
          <a:blip r:embed="rId6"/>
          <a:srcRect t="10556" b="27555"/>
          <a:stretch>
            <a:fillRect/>
          </a:stretch>
        </p:blipFill>
        <p:spPr>
          <a:xfrm>
            <a:off x="5425047" y="2339340"/>
            <a:ext cx="3163373" cy="4244340"/>
          </a:xfrm>
          <a:prstGeom prst="rect">
            <a:avLst/>
          </a:prstGeom>
        </p:spPr>
      </p:pic>
    </p:spTree>
    <p:extLst>
      <p:ext uri="{BB962C8B-B14F-4D97-AF65-F5344CB8AC3E}">
        <p14:creationId xmlns:p14="http://schemas.microsoft.com/office/powerpoint/2010/main" val="12674665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E4771AB0-6ECE-B2F0-70EA-A274D379AA70}"/>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C00E6EED-6882-1A1E-96F1-8FA3A0B0145F}"/>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51</a:t>
            </a:fld>
            <a:endParaRPr/>
          </a:p>
        </p:txBody>
      </p:sp>
      <p:pic>
        <p:nvPicPr>
          <p:cNvPr id="607" name="Google Shape;607;p39" descr="Atmosphere Protocols: Clouds">
            <a:extLst>
              <a:ext uri="{FF2B5EF4-FFF2-40B4-BE49-F238E27FC236}">
                <a16:creationId xmlns:a16="http://schemas.microsoft.com/office/drawing/2014/main" id="{309A7DC5-F6A4-5139-63FB-DF9C5F5128A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7AD722B2-873B-2F91-BDDD-4DB485D782F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228A31B1-F5BD-5D8B-98DC-F5E06D5EB4B6}"/>
              </a:ext>
            </a:extLst>
          </p:cNvPr>
          <p:cNvSpPr txBox="1"/>
          <p:nvPr/>
        </p:nvSpPr>
        <p:spPr>
          <a:xfrm>
            <a:off x="1592580" y="1137839"/>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a:t>
            </a:r>
            <a:r>
              <a:rPr lang="en-US" dirty="0">
                <a:solidFill>
                  <a:schemeClr val="dk1"/>
                </a:solidFill>
              </a:rPr>
              <a:t> </a:t>
            </a:r>
            <a:r>
              <a:rPr lang="en-US" b="1" dirty="0">
                <a:solidFill>
                  <a:schemeClr val="dk1"/>
                </a:solidFill>
              </a:rPr>
              <a:t>continued</a:t>
            </a:r>
            <a:r>
              <a:rPr lang="en-US" dirty="0">
                <a:solidFill>
                  <a:schemeClr val="dk1"/>
                </a:solidFill>
              </a:rPr>
              <a:t>: After completing the </a:t>
            </a:r>
            <a:r>
              <a:rPr lang="en-US" i="1" dirty="0">
                <a:solidFill>
                  <a:schemeClr val="dk1"/>
                </a:solidFill>
              </a:rPr>
              <a:t>Guided Cloud Identification Wizard</a:t>
            </a:r>
            <a:r>
              <a:rPr lang="en-US" dirty="0">
                <a:solidFill>
                  <a:schemeClr val="dk1"/>
                </a:solidFill>
              </a:rPr>
              <a:t>, you will have to select the number and type of contrails you observe. </a:t>
            </a:r>
            <a:endParaRPr dirty="0">
              <a:solidFill>
                <a:schemeClr val="dk1"/>
              </a:solidFill>
              <a:latin typeface="Calibri"/>
              <a:ea typeface="Calibri"/>
              <a:cs typeface="Calibri"/>
              <a:sym typeface="Calibri"/>
            </a:endParaRPr>
          </a:p>
        </p:txBody>
      </p:sp>
      <p:pic>
        <p:nvPicPr>
          <p:cNvPr id="3" name="Picture 2" descr="Screenshot saying &quot;Types of Contrails&quot; at the top. Under that it says &quot;Contrails (High Level)&quot;. &#10;&#10;The options are &quot;Short-Lived&quot; &quot;Persistent Non-Spreading&quot; and &quot;Persistent Spreading&quot;. There is also an option to &quot;Skip Contrails&quot; and select &quot;No Contrails Visible&quot;.">
            <a:extLst>
              <a:ext uri="{FF2B5EF4-FFF2-40B4-BE49-F238E27FC236}">
                <a16:creationId xmlns:a16="http://schemas.microsoft.com/office/drawing/2014/main" id="{9E75F51F-E525-6060-E527-22EA302E50C9}"/>
              </a:ext>
            </a:extLst>
          </p:cNvPr>
          <p:cNvPicPr>
            <a:picLocks noChangeAspect="1"/>
          </p:cNvPicPr>
          <p:nvPr/>
        </p:nvPicPr>
        <p:blipFill>
          <a:blip r:embed="rId5"/>
          <a:srcRect t="6333" b="13779"/>
          <a:stretch>
            <a:fillRect/>
          </a:stretch>
        </p:blipFill>
        <p:spPr>
          <a:xfrm>
            <a:off x="2409545" y="1969770"/>
            <a:ext cx="2595814" cy="4495800"/>
          </a:xfrm>
          <a:prstGeom prst="rect">
            <a:avLst/>
          </a:prstGeom>
        </p:spPr>
      </p:pic>
      <p:pic>
        <p:nvPicPr>
          <p:cNvPr id="4" name="Picture 3">
            <a:extLst>
              <a:ext uri="{FF2B5EF4-FFF2-40B4-BE49-F238E27FC236}">
                <a16:creationId xmlns:a16="http://schemas.microsoft.com/office/drawing/2014/main" id="{409E7E44-3CF3-87AF-30E4-AF0057E66032}"/>
              </a:ext>
              <a:ext uri="{C183D7F6-B498-43B3-948B-1728B52AA6E4}">
                <adec:decorative xmlns:adec="http://schemas.microsoft.com/office/drawing/2017/decorative" val="1"/>
              </a:ext>
            </a:extLst>
          </p:cNvPr>
          <p:cNvPicPr>
            <a:picLocks noChangeAspect="1"/>
          </p:cNvPicPr>
          <p:nvPr/>
        </p:nvPicPr>
        <p:blipFill>
          <a:blip r:embed="rId6"/>
          <a:srcRect t="41835" b="11111"/>
          <a:stretch>
            <a:fillRect/>
          </a:stretch>
        </p:blipFill>
        <p:spPr>
          <a:xfrm>
            <a:off x="5349239" y="2894248"/>
            <a:ext cx="2770193" cy="2825913"/>
          </a:xfrm>
          <a:prstGeom prst="rect">
            <a:avLst/>
          </a:prstGeom>
        </p:spPr>
      </p:pic>
    </p:spTree>
    <p:extLst>
      <p:ext uri="{BB962C8B-B14F-4D97-AF65-F5344CB8AC3E}">
        <p14:creationId xmlns:p14="http://schemas.microsoft.com/office/powerpoint/2010/main" val="37499322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1A430DB5-E61D-8BC3-CBA4-41DDC1FC01D7}"/>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1F664018-4036-DECD-53BE-D8450F1B8899}"/>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52</a:t>
            </a:fld>
            <a:endParaRPr/>
          </a:p>
        </p:txBody>
      </p:sp>
      <p:pic>
        <p:nvPicPr>
          <p:cNvPr id="607" name="Google Shape;607;p39" descr="Atmosphere Protocols: Clouds">
            <a:extLst>
              <a:ext uri="{FF2B5EF4-FFF2-40B4-BE49-F238E27FC236}">
                <a16:creationId xmlns:a16="http://schemas.microsoft.com/office/drawing/2014/main" id="{FF672BB0-D87B-C0A1-2D38-D967F95DC59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EA7D5B81-7871-A688-DAE5-1F7661ABAD6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C9EEF288-0066-9628-5F26-62EA6FA035F1}"/>
              </a:ext>
            </a:extLst>
          </p:cNvPr>
          <p:cNvSpPr txBox="1"/>
          <p:nvPr/>
        </p:nvSpPr>
        <p:spPr>
          <a:xfrm>
            <a:off x="1592580" y="1024970"/>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Please select either </a:t>
            </a:r>
            <a:r>
              <a:rPr lang="en-US" i="1" dirty="0">
                <a:solidFill>
                  <a:schemeClr val="dk1"/>
                </a:solidFill>
              </a:rPr>
              <a:t>“No” </a:t>
            </a:r>
            <a:r>
              <a:rPr lang="en-US" dirty="0">
                <a:solidFill>
                  <a:schemeClr val="dk1"/>
                </a:solidFill>
              </a:rPr>
              <a:t>or </a:t>
            </a:r>
            <a:r>
              <a:rPr lang="en-US" i="1" dirty="0">
                <a:solidFill>
                  <a:schemeClr val="dk1"/>
                </a:solidFill>
              </a:rPr>
              <a:t>“Yes” </a:t>
            </a:r>
            <a:r>
              <a:rPr lang="en-US" dirty="0">
                <a:solidFill>
                  <a:schemeClr val="dk1"/>
                </a:solidFill>
              </a:rPr>
              <a:t>depending on if the cloud’s appearance matches the one being described for rain clouds.</a:t>
            </a:r>
            <a:endParaRPr dirty="0">
              <a:solidFill>
                <a:schemeClr val="dk1"/>
              </a:solidFill>
              <a:latin typeface="Calibri"/>
              <a:ea typeface="Calibri"/>
              <a:cs typeface="Calibri"/>
              <a:sym typeface="Calibri"/>
            </a:endParaRPr>
          </a:p>
        </p:txBody>
      </p:sp>
      <p:pic>
        <p:nvPicPr>
          <p:cNvPr id="3" name="Picture 2" descr="A large cloud is shown, and the question being asked is &quot;Is there thunder, lightning, and/or heavy rain?&quot;. There is a &quot;No&quot; and &quot;Yes&quot; button.">
            <a:extLst>
              <a:ext uri="{FF2B5EF4-FFF2-40B4-BE49-F238E27FC236}">
                <a16:creationId xmlns:a16="http://schemas.microsoft.com/office/drawing/2014/main" id="{D210F19F-1824-1C95-AEE2-768E2A2992D7}"/>
              </a:ext>
            </a:extLst>
          </p:cNvPr>
          <p:cNvPicPr>
            <a:picLocks noChangeAspect="1"/>
          </p:cNvPicPr>
          <p:nvPr/>
        </p:nvPicPr>
        <p:blipFill>
          <a:blip r:embed="rId5"/>
          <a:srcRect t="10223" b="26778"/>
          <a:stretch>
            <a:fillRect/>
          </a:stretch>
        </p:blipFill>
        <p:spPr>
          <a:xfrm>
            <a:off x="1737360" y="1884084"/>
            <a:ext cx="2979419" cy="4069295"/>
          </a:xfrm>
          <a:prstGeom prst="rect">
            <a:avLst/>
          </a:prstGeom>
        </p:spPr>
      </p:pic>
      <p:pic>
        <p:nvPicPr>
          <p:cNvPr id="4" name="Picture 3" descr="A gray mass of clouds is shown, and the question being asked is &quot;Is it only drizzly with small raindrops?&quot;. There is a &quot;No&quot; and &quot;Yes&quot; button.">
            <a:extLst>
              <a:ext uri="{FF2B5EF4-FFF2-40B4-BE49-F238E27FC236}">
                <a16:creationId xmlns:a16="http://schemas.microsoft.com/office/drawing/2014/main" id="{40EB3AAA-2B9E-64CD-CC1B-7996E71C43D1}"/>
              </a:ext>
            </a:extLst>
          </p:cNvPr>
          <p:cNvPicPr>
            <a:picLocks noChangeAspect="1"/>
          </p:cNvPicPr>
          <p:nvPr/>
        </p:nvPicPr>
        <p:blipFill>
          <a:blip r:embed="rId6"/>
          <a:srcRect t="10556" b="27000"/>
          <a:stretch>
            <a:fillRect/>
          </a:stretch>
        </p:blipFill>
        <p:spPr>
          <a:xfrm>
            <a:off x="5518626" y="1902025"/>
            <a:ext cx="2979419" cy="4033411"/>
          </a:xfrm>
          <a:prstGeom prst="rect">
            <a:avLst/>
          </a:prstGeom>
        </p:spPr>
      </p:pic>
    </p:spTree>
    <p:extLst>
      <p:ext uri="{BB962C8B-B14F-4D97-AF65-F5344CB8AC3E}">
        <p14:creationId xmlns:p14="http://schemas.microsoft.com/office/powerpoint/2010/main" val="3210360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31E0ECB9-D724-1DE6-0752-FA70E55C08B2}"/>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47A56882-2C43-4BC2-C118-70401D60CC41}"/>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53</a:t>
            </a:fld>
            <a:endParaRPr/>
          </a:p>
        </p:txBody>
      </p:sp>
      <p:pic>
        <p:nvPicPr>
          <p:cNvPr id="607" name="Google Shape;607;p39" descr="Atmosphere Protocols: Clouds">
            <a:extLst>
              <a:ext uri="{FF2B5EF4-FFF2-40B4-BE49-F238E27FC236}">
                <a16:creationId xmlns:a16="http://schemas.microsoft.com/office/drawing/2014/main" id="{DBDFA569-6E63-9E61-A8C7-68D0B04BF91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C2A23593-2F06-DE0C-B63B-A2869AC4E76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4" name="Google Shape;279;p18">
            <a:extLst>
              <a:ext uri="{FF2B5EF4-FFF2-40B4-BE49-F238E27FC236}">
                <a16:creationId xmlns:a16="http://schemas.microsoft.com/office/drawing/2014/main" id="{C966017C-73A0-04C7-9AEA-5F000A9B2C84}"/>
              </a:ext>
            </a:extLst>
          </p:cNvPr>
          <p:cNvSpPr txBox="1"/>
          <p:nvPr/>
        </p:nvSpPr>
        <p:spPr>
          <a:xfrm>
            <a:off x="1584328" y="1395271"/>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Please select either </a:t>
            </a:r>
            <a:r>
              <a:rPr lang="en-US" i="1" dirty="0">
                <a:solidFill>
                  <a:schemeClr val="dk1"/>
                </a:solidFill>
              </a:rPr>
              <a:t>“No” </a:t>
            </a:r>
            <a:r>
              <a:rPr lang="en-US" dirty="0">
                <a:solidFill>
                  <a:schemeClr val="dk1"/>
                </a:solidFill>
              </a:rPr>
              <a:t>or </a:t>
            </a:r>
            <a:r>
              <a:rPr lang="en-US" i="1" dirty="0">
                <a:solidFill>
                  <a:schemeClr val="dk1"/>
                </a:solidFill>
              </a:rPr>
              <a:t>“Yes” </a:t>
            </a:r>
            <a:r>
              <a:rPr lang="en-US" dirty="0">
                <a:solidFill>
                  <a:schemeClr val="dk1"/>
                </a:solidFill>
              </a:rPr>
              <a:t>depending on if the cloud’s appearance matches the one being described for puffy clouds.</a:t>
            </a:r>
            <a:endParaRPr dirty="0">
              <a:solidFill>
                <a:schemeClr val="dk1"/>
              </a:solidFill>
              <a:latin typeface="Calibri"/>
              <a:ea typeface="Calibri"/>
              <a:cs typeface="Calibri"/>
              <a:sym typeface="Calibri"/>
            </a:endParaRPr>
          </a:p>
        </p:txBody>
      </p:sp>
      <p:pic>
        <p:nvPicPr>
          <p:cNvPr id="5" name="Picture 4" descr="A person is standing and holding their fist up to the sky against a white cloud. The question asked is &quot;Holding your hand out to the sky, are there puffy clouds about fist size?&quot;. Underneath are a No and Yes button.">
            <a:extLst>
              <a:ext uri="{FF2B5EF4-FFF2-40B4-BE49-F238E27FC236}">
                <a16:creationId xmlns:a16="http://schemas.microsoft.com/office/drawing/2014/main" id="{19072C78-6DD8-EC97-05CA-A220A5EC54DE}"/>
              </a:ext>
            </a:extLst>
          </p:cNvPr>
          <p:cNvPicPr>
            <a:picLocks noChangeAspect="1"/>
          </p:cNvPicPr>
          <p:nvPr/>
        </p:nvPicPr>
        <p:blipFill>
          <a:blip r:embed="rId5"/>
          <a:srcRect t="10778" b="27000"/>
          <a:stretch>
            <a:fillRect/>
          </a:stretch>
        </p:blipFill>
        <p:spPr>
          <a:xfrm>
            <a:off x="1385912" y="2253580"/>
            <a:ext cx="2347161" cy="3166179"/>
          </a:xfrm>
          <a:prstGeom prst="rect">
            <a:avLst/>
          </a:prstGeom>
        </p:spPr>
      </p:pic>
      <p:pic>
        <p:nvPicPr>
          <p:cNvPr id="6" name="Picture 5" descr="A person is standing and holding their thumb up to the sky against a white cloud. The question asked is &quot;Holding your hand out to the sky, are there puffy clouds about thumb size?&quot;. Underneath are a No and Yes button.">
            <a:extLst>
              <a:ext uri="{FF2B5EF4-FFF2-40B4-BE49-F238E27FC236}">
                <a16:creationId xmlns:a16="http://schemas.microsoft.com/office/drawing/2014/main" id="{FE5A9AA0-5B98-C8A8-0364-EFA3622A003B}"/>
              </a:ext>
            </a:extLst>
          </p:cNvPr>
          <p:cNvPicPr>
            <a:picLocks noChangeAspect="1"/>
          </p:cNvPicPr>
          <p:nvPr/>
        </p:nvPicPr>
        <p:blipFill>
          <a:blip r:embed="rId6"/>
          <a:srcRect t="10444" b="26112"/>
          <a:stretch>
            <a:fillRect/>
          </a:stretch>
        </p:blipFill>
        <p:spPr>
          <a:xfrm>
            <a:off x="4015387" y="2253580"/>
            <a:ext cx="2301944" cy="3166179"/>
          </a:xfrm>
          <a:prstGeom prst="rect">
            <a:avLst/>
          </a:prstGeom>
        </p:spPr>
      </p:pic>
      <p:pic>
        <p:nvPicPr>
          <p:cNvPr id="7" name="Picture 6" descr="A person is standing and holding their pinky up to the sky against a white cloud. The question asked is &quot;Holding your hand out to the sky, are there puffy clouds about pinky size?&quot;. Underneath are a No and Yes button.">
            <a:extLst>
              <a:ext uri="{FF2B5EF4-FFF2-40B4-BE49-F238E27FC236}">
                <a16:creationId xmlns:a16="http://schemas.microsoft.com/office/drawing/2014/main" id="{56589B72-596C-5A56-620E-4AEA82CAF088}"/>
              </a:ext>
            </a:extLst>
          </p:cNvPr>
          <p:cNvPicPr>
            <a:picLocks noChangeAspect="1"/>
          </p:cNvPicPr>
          <p:nvPr/>
        </p:nvPicPr>
        <p:blipFill>
          <a:blip r:embed="rId7"/>
          <a:srcRect t="10333" b="26222"/>
          <a:stretch>
            <a:fillRect/>
          </a:stretch>
        </p:blipFill>
        <p:spPr>
          <a:xfrm>
            <a:off x="6613621" y="2253580"/>
            <a:ext cx="2333185" cy="3209149"/>
          </a:xfrm>
          <a:prstGeom prst="rect">
            <a:avLst/>
          </a:prstGeom>
        </p:spPr>
      </p:pic>
    </p:spTree>
    <p:extLst>
      <p:ext uri="{BB962C8B-B14F-4D97-AF65-F5344CB8AC3E}">
        <p14:creationId xmlns:p14="http://schemas.microsoft.com/office/powerpoint/2010/main" val="396027849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EFF3FA4B-09FD-505A-0E28-0017A5608F99}"/>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BE868E75-387A-1CF6-E068-F06E71D5117C}"/>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54</a:t>
            </a:fld>
            <a:endParaRPr/>
          </a:p>
        </p:txBody>
      </p:sp>
      <p:pic>
        <p:nvPicPr>
          <p:cNvPr id="607" name="Google Shape;607;p39" descr="Atmosphere Protocols: Clouds">
            <a:extLst>
              <a:ext uri="{FF2B5EF4-FFF2-40B4-BE49-F238E27FC236}">
                <a16:creationId xmlns:a16="http://schemas.microsoft.com/office/drawing/2014/main" id="{43FD18F6-65B5-3625-810A-7B417BAE71BB}"/>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B8B7101B-00C3-6EF0-E7D3-88D84F2F14E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9D6254B3-F983-D622-522D-C7950B3A7443}"/>
              </a:ext>
            </a:extLst>
          </p:cNvPr>
          <p:cNvSpPr txBox="1"/>
          <p:nvPr/>
        </p:nvSpPr>
        <p:spPr>
          <a:xfrm>
            <a:off x="1553848" y="1098091"/>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Please select either </a:t>
            </a:r>
            <a:r>
              <a:rPr lang="en-US" i="1" dirty="0">
                <a:solidFill>
                  <a:schemeClr val="dk1"/>
                </a:solidFill>
              </a:rPr>
              <a:t>“No” </a:t>
            </a:r>
            <a:r>
              <a:rPr lang="en-US" dirty="0">
                <a:solidFill>
                  <a:schemeClr val="dk1"/>
                </a:solidFill>
              </a:rPr>
              <a:t>or </a:t>
            </a:r>
            <a:r>
              <a:rPr lang="en-US" i="1" dirty="0">
                <a:solidFill>
                  <a:schemeClr val="dk1"/>
                </a:solidFill>
              </a:rPr>
              <a:t>“Yes” </a:t>
            </a:r>
            <a:r>
              <a:rPr lang="en-US" dirty="0">
                <a:solidFill>
                  <a:schemeClr val="dk1"/>
                </a:solidFill>
              </a:rPr>
              <a:t>depending on if the cloud’s appearance matches the one being described for layered clouds.</a:t>
            </a:r>
            <a:endParaRPr dirty="0">
              <a:solidFill>
                <a:schemeClr val="dk1"/>
              </a:solidFill>
              <a:latin typeface="Calibri"/>
              <a:ea typeface="Calibri"/>
              <a:cs typeface="Calibri"/>
              <a:sym typeface="Calibri"/>
            </a:endParaRPr>
          </a:p>
        </p:txBody>
      </p:sp>
      <p:pic>
        <p:nvPicPr>
          <p:cNvPr id="3" name="Picture 2" descr="A large gray sky is shown. The question asked is &quot;Is the Sun dim in a gray sky?&quot;. Underneath are a No and Yes button.">
            <a:extLst>
              <a:ext uri="{FF2B5EF4-FFF2-40B4-BE49-F238E27FC236}">
                <a16:creationId xmlns:a16="http://schemas.microsoft.com/office/drawing/2014/main" id="{32B47516-8750-4E74-8D34-A44111DB390D}"/>
              </a:ext>
            </a:extLst>
          </p:cNvPr>
          <p:cNvPicPr>
            <a:picLocks noChangeAspect="1"/>
          </p:cNvPicPr>
          <p:nvPr/>
        </p:nvPicPr>
        <p:blipFill>
          <a:blip r:embed="rId5"/>
          <a:srcRect t="10222" b="27556"/>
          <a:stretch>
            <a:fillRect/>
          </a:stretch>
        </p:blipFill>
        <p:spPr>
          <a:xfrm>
            <a:off x="3953983" y="2127260"/>
            <a:ext cx="2404259" cy="3243201"/>
          </a:xfrm>
          <a:prstGeom prst="rect">
            <a:avLst/>
          </a:prstGeom>
        </p:spPr>
      </p:pic>
      <p:pic>
        <p:nvPicPr>
          <p:cNvPr id="4" name="Picture 3" descr="A shining sun behind clouds is shown. The question asked is &quot;Is the sky light with a halo around the sun?&quot;. Underneath are a No and Yes button.">
            <a:extLst>
              <a:ext uri="{FF2B5EF4-FFF2-40B4-BE49-F238E27FC236}">
                <a16:creationId xmlns:a16="http://schemas.microsoft.com/office/drawing/2014/main" id="{F945859C-B956-DFFC-4C19-6FB22FEC8077}"/>
              </a:ext>
            </a:extLst>
          </p:cNvPr>
          <p:cNvPicPr>
            <a:picLocks noChangeAspect="1"/>
          </p:cNvPicPr>
          <p:nvPr/>
        </p:nvPicPr>
        <p:blipFill>
          <a:blip r:embed="rId6"/>
          <a:srcRect t="10222" b="27222"/>
          <a:stretch>
            <a:fillRect/>
          </a:stretch>
        </p:blipFill>
        <p:spPr>
          <a:xfrm>
            <a:off x="6525860" y="2127260"/>
            <a:ext cx="2404258" cy="3260574"/>
          </a:xfrm>
          <a:prstGeom prst="rect">
            <a:avLst/>
          </a:prstGeom>
        </p:spPr>
      </p:pic>
      <p:pic>
        <p:nvPicPr>
          <p:cNvPr id="5" name="Picture 4" descr="A large mass of white-gray clouds is shown. The question asked is &quot;Do you see uniform clouds that often cover the entire sky with no Sun?&quot;. Underneath are a No and Yes button.">
            <a:extLst>
              <a:ext uri="{FF2B5EF4-FFF2-40B4-BE49-F238E27FC236}">
                <a16:creationId xmlns:a16="http://schemas.microsoft.com/office/drawing/2014/main" id="{FAFF9914-F31F-FEA4-8FDE-20653736D393}"/>
              </a:ext>
            </a:extLst>
          </p:cNvPr>
          <p:cNvPicPr>
            <a:picLocks noChangeAspect="1"/>
          </p:cNvPicPr>
          <p:nvPr/>
        </p:nvPicPr>
        <p:blipFill>
          <a:blip r:embed="rId7"/>
          <a:srcRect t="10222" b="26667"/>
          <a:stretch>
            <a:fillRect/>
          </a:stretch>
        </p:blipFill>
        <p:spPr>
          <a:xfrm>
            <a:off x="1388821" y="2127260"/>
            <a:ext cx="2336451" cy="3196757"/>
          </a:xfrm>
          <a:prstGeom prst="rect">
            <a:avLst/>
          </a:prstGeom>
        </p:spPr>
      </p:pic>
    </p:spTree>
    <p:extLst>
      <p:ext uri="{BB962C8B-B14F-4D97-AF65-F5344CB8AC3E}">
        <p14:creationId xmlns:p14="http://schemas.microsoft.com/office/powerpoint/2010/main" val="30914484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30A6C45F-703C-24C0-B6C9-EC30C0C634D8}"/>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1A36ED77-E815-76CF-7ADB-ADAE4473B527}"/>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55</a:t>
            </a:fld>
            <a:endParaRPr/>
          </a:p>
        </p:txBody>
      </p:sp>
      <p:pic>
        <p:nvPicPr>
          <p:cNvPr id="607" name="Google Shape;607;p39" descr="Atmosphere Protocols: Clouds">
            <a:extLst>
              <a:ext uri="{FF2B5EF4-FFF2-40B4-BE49-F238E27FC236}">
                <a16:creationId xmlns:a16="http://schemas.microsoft.com/office/drawing/2014/main" id="{E0ED5855-F2F5-1BC9-528D-B45A7325E73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BA818C59-1113-6206-C4E7-CE649E9A2EA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5040FA44-3D69-4431-AB8D-AA516BAD9720}"/>
              </a:ext>
            </a:extLst>
          </p:cNvPr>
          <p:cNvSpPr txBox="1"/>
          <p:nvPr/>
        </p:nvSpPr>
        <p:spPr>
          <a:xfrm>
            <a:off x="1553848" y="1098091"/>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Please select either </a:t>
            </a:r>
            <a:r>
              <a:rPr lang="en-US" i="1" dirty="0">
                <a:solidFill>
                  <a:schemeClr val="dk1"/>
                </a:solidFill>
              </a:rPr>
              <a:t>“No” </a:t>
            </a:r>
            <a:r>
              <a:rPr lang="en-US" dirty="0">
                <a:solidFill>
                  <a:schemeClr val="dk1"/>
                </a:solidFill>
              </a:rPr>
              <a:t>or </a:t>
            </a:r>
            <a:r>
              <a:rPr lang="en-US" i="1" dirty="0">
                <a:solidFill>
                  <a:schemeClr val="dk1"/>
                </a:solidFill>
              </a:rPr>
              <a:t>“Yes” </a:t>
            </a:r>
            <a:r>
              <a:rPr lang="en-US" dirty="0">
                <a:solidFill>
                  <a:schemeClr val="dk1"/>
                </a:solidFill>
              </a:rPr>
              <a:t>depending on if the cloud’s appearance matches the one being described for wispy clouds. After this, you will have completed the cloud identification and will be taken to a review of your identified clouds.</a:t>
            </a:r>
            <a:endParaRPr dirty="0">
              <a:solidFill>
                <a:schemeClr val="dk1"/>
              </a:solidFill>
              <a:latin typeface="Calibri"/>
              <a:ea typeface="Calibri"/>
              <a:cs typeface="Calibri"/>
              <a:sym typeface="Calibri"/>
            </a:endParaRPr>
          </a:p>
        </p:txBody>
      </p:sp>
      <p:pic>
        <p:nvPicPr>
          <p:cNvPr id="3" name="Picture 2" descr="White streaks of clouds are shown. The question being asked is &quot;Are there white wispy (Cirrus) clouds that look like white delicate feathers?&quot;. Underneath are a No and Yes button.">
            <a:extLst>
              <a:ext uri="{FF2B5EF4-FFF2-40B4-BE49-F238E27FC236}">
                <a16:creationId xmlns:a16="http://schemas.microsoft.com/office/drawing/2014/main" id="{783438F1-0A2E-5510-B624-DE3F4920B877}"/>
              </a:ext>
            </a:extLst>
          </p:cNvPr>
          <p:cNvPicPr>
            <a:picLocks noChangeAspect="1"/>
          </p:cNvPicPr>
          <p:nvPr/>
        </p:nvPicPr>
        <p:blipFill>
          <a:blip r:embed="rId5"/>
          <a:srcRect t="10111" b="27222"/>
          <a:stretch>
            <a:fillRect/>
          </a:stretch>
        </p:blipFill>
        <p:spPr>
          <a:xfrm>
            <a:off x="1675775" y="2221961"/>
            <a:ext cx="3163373" cy="4297680"/>
          </a:xfrm>
          <a:prstGeom prst="rect">
            <a:avLst/>
          </a:prstGeom>
        </p:spPr>
      </p:pic>
      <p:pic>
        <p:nvPicPr>
          <p:cNvPr id="4" name="Picture 3" descr="A screenshot showing the wizard is completed.">
            <a:extLst>
              <a:ext uri="{FF2B5EF4-FFF2-40B4-BE49-F238E27FC236}">
                <a16:creationId xmlns:a16="http://schemas.microsoft.com/office/drawing/2014/main" id="{007AA639-2D6F-E185-2FB3-34A0CDE3CCC7}"/>
              </a:ext>
            </a:extLst>
          </p:cNvPr>
          <p:cNvPicPr>
            <a:picLocks noChangeAspect="1"/>
          </p:cNvPicPr>
          <p:nvPr/>
        </p:nvPicPr>
        <p:blipFill>
          <a:blip r:embed="rId6"/>
          <a:srcRect t="10778" b="25555"/>
          <a:stretch>
            <a:fillRect/>
          </a:stretch>
        </p:blipFill>
        <p:spPr>
          <a:xfrm>
            <a:off x="5423734" y="2221961"/>
            <a:ext cx="3163373" cy="4366260"/>
          </a:xfrm>
          <a:prstGeom prst="rect">
            <a:avLst/>
          </a:prstGeom>
        </p:spPr>
      </p:pic>
    </p:spTree>
    <p:extLst>
      <p:ext uri="{BB962C8B-B14F-4D97-AF65-F5344CB8AC3E}">
        <p14:creationId xmlns:p14="http://schemas.microsoft.com/office/powerpoint/2010/main" val="339155403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CC73C609-0500-5573-553A-2E6397241D15}"/>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94DE4740-E87D-A977-09C6-620085013EBF}"/>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56</a:t>
            </a:fld>
            <a:endParaRPr/>
          </a:p>
        </p:txBody>
      </p:sp>
      <p:pic>
        <p:nvPicPr>
          <p:cNvPr id="607" name="Google Shape;607;p39" descr="Atmosphere Protocols: Clouds">
            <a:extLst>
              <a:ext uri="{FF2B5EF4-FFF2-40B4-BE49-F238E27FC236}">
                <a16:creationId xmlns:a16="http://schemas.microsoft.com/office/drawing/2014/main" id="{0A58F2CD-691F-93BD-DCB0-EFCA09ADE48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43156A60-BED1-168D-0BB4-EEA745AFFFC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45BC3CF7-0140-EA02-C663-98F44813DD3B}"/>
              </a:ext>
            </a:extLst>
          </p:cNvPr>
          <p:cNvSpPr txBox="1"/>
          <p:nvPr/>
        </p:nvSpPr>
        <p:spPr>
          <a:xfrm>
            <a:off x="1553848" y="1098091"/>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7a.ii</a:t>
            </a:r>
            <a:r>
              <a:rPr lang="en-US" dirty="0">
                <a:solidFill>
                  <a:schemeClr val="dk1"/>
                </a:solidFill>
              </a:rPr>
              <a:t> </a:t>
            </a:r>
            <a:r>
              <a:rPr lang="en-US" b="1" dirty="0">
                <a:solidFill>
                  <a:schemeClr val="dk1"/>
                </a:solidFill>
              </a:rPr>
              <a:t>“</a:t>
            </a:r>
            <a:r>
              <a:rPr lang="en-US" b="1" i="1" dirty="0">
                <a:solidFill>
                  <a:schemeClr val="dk1"/>
                </a:solidFill>
              </a:rPr>
              <a:t>Clouds or Contrails</a:t>
            </a:r>
            <a:r>
              <a:rPr lang="en-US" b="1" dirty="0">
                <a:solidFill>
                  <a:schemeClr val="dk1"/>
                </a:solidFill>
              </a:rPr>
              <a:t>” continued</a:t>
            </a:r>
            <a:r>
              <a:rPr lang="en-US" dirty="0">
                <a:solidFill>
                  <a:schemeClr val="dk1"/>
                </a:solidFill>
              </a:rPr>
              <a:t>: After completing the visual identification, you will be asked to observe </a:t>
            </a:r>
            <a:r>
              <a:rPr lang="en-US" i="1" dirty="0">
                <a:solidFill>
                  <a:schemeClr val="dk1"/>
                </a:solidFill>
              </a:rPr>
              <a:t>Cloud Cover </a:t>
            </a:r>
            <a:r>
              <a:rPr lang="en-US" dirty="0">
                <a:solidFill>
                  <a:schemeClr val="dk1"/>
                </a:solidFill>
              </a:rPr>
              <a:t>and </a:t>
            </a:r>
            <a:r>
              <a:rPr lang="en-US" i="1" dirty="0">
                <a:solidFill>
                  <a:schemeClr val="dk1"/>
                </a:solidFill>
              </a:rPr>
              <a:t>Visual Opacity.</a:t>
            </a:r>
            <a:r>
              <a:rPr lang="en-US" dirty="0">
                <a:solidFill>
                  <a:schemeClr val="dk1"/>
                </a:solidFill>
              </a:rPr>
              <a:t> After learning how to observe both, you will be instructed to make observations for the clouds that you identified previously.</a:t>
            </a:r>
            <a:endParaRPr dirty="0">
              <a:solidFill>
                <a:schemeClr val="dk1"/>
              </a:solidFill>
              <a:latin typeface="Calibri"/>
              <a:ea typeface="Calibri"/>
              <a:cs typeface="Calibri"/>
              <a:sym typeface="Calibri"/>
            </a:endParaRPr>
          </a:p>
        </p:txBody>
      </p:sp>
      <p:pic>
        <p:nvPicPr>
          <p:cNvPr id="3" name="Picture 2" descr="Screenshot of &quot;Cover and Opacity&quot; Summary screen. It shows &quot;How to Observe Cloud Cover&quot; and &quot;How to Observe Visual Opacity&quot;.">
            <a:extLst>
              <a:ext uri="{FF2B5EF4-FFF2-40B4-BE49-F238E27FC236}">
                <a16:creationId xmlns:a16="http://schemas.microsoft.com/office/drawing/2014/main" id="{B028E8A2-261F-627A-C2BF-745A0E233303}"/>
              </a:ext>
            </a:extLst>
          </p:cNvPr>
          <p:cNvPicPr>
            <a:picLocks noChangeAspect="1"/>
          </p:cNvPicPr>
          <p:nvPr/>
        </p:nvPicPr>
        <p:blipFill>
          <a:blip r:embed="rId5"/>
          <a:srcRect t="5944" b="5944"/>
          <a:stretch>
            <a:fillRect/>
          </a:stretch>
        </p:blipFill>
        <p:spPr>
          <a:xfrm>
            <a:off x="1622839" y="2069562"/>
            <a:ext cx="2146316" cy="4099882"/>
          </a:xfrm>
          <a:prstGeom prst="rect">
            <a:avLst/>
          </a:prstGeom>
        </p:spPr>
      </p:pic>
      <p:pic>
        <p:nvPicPr>
          <p:cNvPr id="4" name="Picture 3" descr="A screenshot showing the Cloud Triangle separated in sections, with an option to observe cloud cover and opacity for the identified clouds in those sections.">
            <a:extLst>
              <a:ext uri="{FF2B5EF4-FFF2-40B4-BE49-F238E27FC236}">
                <a16:creationId xmlns:a16="http://schemas.microsoft.com/office/drawing/2014/main" id="{31D7F035-61DE-5E01-B5C0-D443B4BC9390}"/>
              </a:ext>
            </a:extLst>
          </p:cNvPr>
          <p:cNvPicPr>
            <a:picLocks noChangeAspect="1"/>
          </p:cNvPicPr>
          <p:nvPr/>
        </p:nvPicPr>
        <p:blipFill>
          <a:blip r:embed="rId6"/>
          <a:srcRect l="-241" t="5944" r="241" b="5944"/>
          <a:stretch>
            <a:fillRect/>
          </a:stretch>
        </p:blipFill>
        <p:spPr>
          <a:xfrm>
            <a:off x="6409045" y="2069561"/>
            <a:ext cx="2146316" cy="4099883"/>
          </a:xfrm>
          <a:prstGeom prst="rect">
            <a:avLst/>
          </a:prstGeom>
        </p:spPr>
      </p:pic>
      <p:pic>
        <p:nvPicPr>
          <p:cNvPr id="5" name="Picture 4" descr="Instructions for observing cloud cover:&#10;&#10;When estimating cloud cover, we should not consider clouds far away or at the horizon. Estimate the cloud cover by observing the sky above 14 degrees. Hold your fist out at arm's length, even with the horizon. Observe the sky above the height of three fists.">
            <a:extLst>
              <a:ext uri="{FF2B5EF4-FFF2-40B4-BE49-F238E27FC236}">
                <a16:creationId xmlns:a16="http://schemas.microsoft.com/office/drawing/2014/main" id="{55E2C76A-8586-D8B3-8D5B-FFFAD9B0FF72}"/>
              </a:ext>
            </a:extLst>
          </p:cNvPr>
          <p:cNvPicPr>
            <a:picLocks noChangeAspect="1"/>
          </p:cNvPicPr>
          <p:nvPr/>
        </p:nvPicPr>
        <p:blipFill>
          <a:blip r:embed="rId7"/>
          <a:srcRect t="5739" b="50000"/>
          <a:stretch>
            <a:fillRect/>
          </a:stretch>
        </p:blipFill>
        <p:spPr>
          <a:xfrm>
            <a:off x="4071771" y="1903866"/>
            <a:ext cx="1973675" cy="1893854"/>
          </a:xfrm>
          <a:prstGeom prst="rect">
            <a:avLst/>
          </a:prstGeom>
        </p:spPr>
      </p:pic>
      <p:cxnSp>
        <p:nvCxnSpPr>
          <p:cNvPr id="6" name="Google Shape;282;p18" descr="arrow pointing to Live Data Entry on GLOBE website screenshot">
            <a:extLst>
              <a:ext uri="{FF2B5EF4-FFF2-40B4-BE49-F238E27FC236}">
                <a16:creationId xmlns:a16="http://schemas.microsoft.com/office/drawing/2014/main" id="{1C56C6A7-4317-89B8-A0C1-3F26B948527D}"/>
              </a:ext>
            </a:extLst>
          </p:cNvPr>
          <p:cNvCxnSpPr>
            <a:cxnSpLocks/>
          </p:cNvCxnSpPr>
          <p:nvPr/>
        </p:nvCxnSpPr>
        <p:spPr>
          <a:xfrm flipV="1">
            <a:off x="3547391" y="2482775"/>
            <a:ext cx="577864" cy="88068"/>
          </a:xfrm>
          <a:prstGeom prst="straightConnector1">
            <a:avLst/>
          </a:prstGeom>
          <a:noFill/>
          <a:ln w="38100" cap="flat" cmpd="sng">
            <a:solidFill>
              <a:srgbClr val="0070C0"/>
            </a:solidFill>
            <a:prstDash val="solid"/>
            <a:round/>
            <a:headEnd type="none" w="sm" len="sm"/>
            <a:tailEnd type="stealth" w="med" len="med"/>
          </a:ln>
        </p:spPr>
      </p:cxnSp>
      <p:pic>
        <p:nvPicPr>
          <p:cNvPr id="7" name="Picture 6" descr="Instructions for measuring visual opacity:&#10;&#10;Transparent - Thin clouds through which light passes easily, and through which you can even see blue sky. Note the milky bluish-whitish appearance.&#10;&#10;Translucent - Medium-thickness clouds that let some sunlight through. There may be some milky bluish-white near the edges, and a very little bit of gray; but these clouds are mostly a bright white.&#10;&#10;Opaque - Thick clouds which do not allow light to pass directly, although light can diffuse through them. Clouds look gray. When these clouds are in front of the Sun, it is impossible to tell where the Sun is.">
            <a:extLst>
              <a:ext uri="{FF2B5EF4-FFF2-40B4-BE49-F238E27FC236}">
                <a16:creationId xmlns:a16="http://schemas.microsoft.com/office/drawing/2014/main" id="{3F92916D-F828-51C7-4B83-BA1654CFF7E5}"/>
              </a:ext>
            </a:extLst>
          </p:cNvPr>
          <p:cNvPicPr>
            <a:picLocks noChangeAspect="1"/>
          </p:cNvPicPr>
          <p:nvPr/>
        </p:nvPicPr>
        <p:blipFill>
          <a:blip r:embed="rId8"/>
          <a:srcRect t="6111" b="23111"/>
          <a:stretch>
            <a:fillRect/>
          </a:stretch>
        </p:blipFill>
        <p:spPr>
          <a:xfrm>
            <a:off x="4125255" y="3858680"/>
            <a:ext cx="1866706" cy="2864309"/>
          </a:xfrm>
          <a:prstGeom prst="rect">
            <a:avLst/>
          </a:prstGeom>
        </p:spPr>
      </p:pic>
      <p:cxnSp>
        <p:nvCxnSpPr>
          <p:cNvPr id="8" name="Google Shape;282;p18" descr="arrow pointing to Live Data Entry on GLOBE website screenshot">
            <a:extLst>
              <a:ext uri="{FF2B5EF4-FFF2-40B4-BE49-F238E27FC236}">
                <a16:creationId xmlns:a16="http://schemas.microsoft.com/office/drawing/2014/main" id="{479D0D36-C00D-FCAA-A3B2-EC6903D5BD76}"/>
              </a:ext>
            </a:extLst>
          </p:cNvPr>
          <p:cNvCxnSpPr>
            <a:cxnSpLocks/>
          </p:cNvCxnSpPr>
          <p:nvPr/>
        </p:nvCxnSpPr>
        <p:spPr>
          <a:xfrm>
            <a:off x="3547391" y="2933700"/>
            <a:ext cx="524380" cy="1211580"/>
          </a:xfrm>
          <a:prstGeom prst="straightConnector1">
            <a:avLst/>
          </a:prstGeom>
          <a:noFill/>
          <a:ln w="38100" cap="flat" cmpd="sng">
            <a:solidFill>
              <a:srgbClr val="0070C0"/>
            </a:solidFill>
            <a:prstDash val="solid"/>
            <a:round/>
            <a:headEnd type="none" w="sm" len="sm"/>
            <a:tailEnd type="stealth" w="med" len="med"/>
          </a:ln>
        </p:spPr>
      </p:cxnSp>
    </p:spTree>
    <p:extLst>
      <p:ext uri="{BB962C8B-B14F-4D97-AF65-F5344CB8AC3E}">
        <p14:creationId xmlns:p14="http://schemas.microsoft.com/office/powerpoint/2010/main" val="189791438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CDC4BD38-06BA-B61C-4A68-7E985391AF51}"/>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CC7B5EEB-2AF2-0157-18AE-51585C0ABFDF}"/>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57</a:t>
            </a:fld>
            <a:endParaRPr/>
          </a:p>
        </p:txBody>
      </p:sp>
      <p:pic>
        <p:nvPicPr>
          <p:cNvPr id="607" name="Google Shape;607;p39" descr="Atmosphere Protocols: Clouds">
            <a:extLst>
              <a:ext uri="{FF2B5EF4-FFF2-40B4-BE49-F238E27FC236}">
                <a16:creationId xmlns:a16="http://schemas.microsoft.com/office/drawing/2014/main" id="{139C0D7D-5809-90D4-5AAC-4B6D41F2F68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60A408D5-81DF-4D1C-210C-D72C25DD0B1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TextBox 1">
            <a:extLst>
              <a:ext uri="{FF2B5EF4-FFF2-40B4-BE49-F238E27FC236}">
                <a16:creationId xmlns:a16="http://schemas.microsoft.com/office/drawing/2014/main" id="{3587E2AD-2D2A-53A0-B209-E5379E9A898F}"/>
              </a:ext>
            </a:extLst>
          </p:cNvPr>
          <p:cNvSpPr txBox="1"/>
          <p:nvPr/>
        </p:nvSpPr>
        <p:spPr>
          <a:xfrm>
            <a:off x="1774768" y="1216171"/>
            <a:ext cx="7026332" cy="738664"/>
          </a:xfrm>
          <a:prstGeom prst="rect">
            <a:avLst/>
          </a:prstGeom>
          <a:noFill/>
        </p:spPr>
        <p:txBody>
          <a:bodyPr wrap="square">
            <a:spAutoFit/>
          </a:bodyPr>
          <a:lstStyle/>
          <a:p>
            <a:pPr lvl="0">
              <a:buClr>
                <a:schemeClr val="dk1"/>
              </a:buClr>
              <a:buSzPts val="2000"/>
            </a:pPr>
            <a:r>
              <a:rPr lang="en-US" dirty="0">
                <a:solidFill>
                  <a:schemeClr val="dk1"/>
                </a:solidFill>
              </a:rPr>
              <a:t>7b. Click on the “</a:t>
            </a:r>
            <a:r>
              <a:rPr lang="en-US" i="1" dirty="0">
                <a:solidFill>
                  <a:schemeClr val="dk1"/>
                </a:solidFill>
              </a:rPr>
              <a:t>Overall Sky Conditions</a:t>
            </a:r>
            <a:r>
              <a:rPr lang="en-US" dirty="0">
                <a:solidFill>
                  <a:schemeClr val="dk1"/>
                </a:solidFill>
              </a:rPr>
              <a:t>” options that best describe your current “</a:t>
            </a:r>
            <a:r>
              <a:rPr lang="en-US" i="1" dirty="0">
                <a:solidFill>
                  <a:schemeClr val="dk1"/>
                </a:solidFill>
              </a:rPr>
              <a:t>Cloud Coverage”. </a:t>
            </a:r>
            <a:r>
              <a:rPr lang="en-US" dirty="0">
                <a:solidFill>
                  <a:schemeClr val="dk1"/>
                </a:solidFill>
              </a:rPr>
              <a:t>There will be multiple sections to scroll through and select choices in. Below are the options that appear if you selected “</a:t>
            </a:r>
            <a:r>
              <a:rPr lang="en-US" b="1" i="1" dirty="0">
                <a:solidFill>
                  <a:schemeClr val="dk1"/>
                </a:solidFill>
              </a:rPr>
              <a:t>Clear Sky</a:t>
            </a:r>
            <a:r>
              <a:rPr lang="en-US" dirty="0">
                <a:solidFill>
                  <a:schemeClr val="dk1"/>
                </a:solidFill>
              </a:rPr>
              <a:t>” before</a:t>
            </a:r>
            <a:endParaRPr lang="en-US" dirty="0">
              <a:solidFill>
                <a:schemeClr val="dk1"/>
              </a:solidFill>
              <a:latin typeface="Calibri"/>
              <a:ea typeface="Calibri"/>
              <a:cs typeface="Calibri"/>
              <a:sym typeface="Calibri"/>
            </a:endParaRPr>
          </a:p>
        </p:txBody>
      </p:sp>
      <p:grpSp>
        <p:nvGrpSpPr>
          <p:cNvPr id="3" name="Group 2" descr="1st screenshot in a set of two connected by arrows between them. &#10;&#10;It asks &quot;What color is the deepest shade of blue in the sky?&quot;.&#10;&#10;Option 1: Deep Blue&#10;Option 2: Blue&#10;Option 3: Light Blue&#10;Option 4: Pale Blue&#10;Option 5: Milky&#10;&#10;The depth of the blue color decreases with each option, with the first being a true blue, and the last being almost white.">
            <a:extLst>
              <a:ext uri="{FF2B5EF4-FFF2-40B4-BE49-F238E27FC236}">
                <a16:creationId xmlns:a16="http://schemas.microsoft.com/office/drawing/2014/main" id="{5EA1A8E1-66EE-38D0-F2B4-95F3FB9E6F9F}"/>
              </a:ext>
            </a:extLst>
          </p:cNvPr>
          <p:cNvGrpSpPr/>
          <p:nvPr/>
        </p:nvGrpSpPr>
        <p:grpSpPr>
          <a:xfrm>
            <a:off x="2223772" y="2065623"/>
            <a:ext cx="1936084" cy="4548835"/>
            <a:chOff x="3259048" y="2331721"/>
            <a:chExt cx="1739659" cy="4339586"/>
          </a:xfrm>
        </p:grpSpPr>
        <p:pic>
          <p:nvPicPr>
            <p:cNvPr id="4" name="Picture 3" descr="A screenshot of a color palette&#10;&#10;AI-generated content may be incorrect.">
              <a:extLst>
                <a:ext uri="{FF2B5EF4-FFF2-40B4-BE49-F238E27FC236}">
                  <a16:creationId xmlns:a16="http://schemas.microsoft.com/office/drawing/2014/main" id="{636C9410-DF1F-D32E-19AF-52B16358351B}"/>
                </a:ext>
              </a:extLst>
            </p:cNvPr>
            <p:cNvPicPr>
              <a:picLocks noChangeAspect="1"/>
            </p:cNvPicPr>
            <p:nvPr/>
          </p:nvPicPr>
          <p:blipFill>
            <a:blip r:embed="rId5"/>
            <a:srcRect l="-1" t="17166" r="1714" b="10611"/>
            <a:stretch>
              <a:fillRect/>
            </a:stretch>
          </p:blipFill>
          <p:spPr>
            <a:xfrm>
              <a:off x="3259048" y="2331721"/>
              <a:ext cx="1706480" cy="2718475"/>
            </a:xfrm>
            <a:prstGeom prst="rect">
              <a:avLst/>
            </a:prstGeom>
          </p:spPr>
        </p:pic>
        <p:pic>
          <p:nvPicPr>
            <p:cNvPr id="5" name="Picture 4" descr="Screens screenshot of a cell phone&#10;&#10;AI-generated content may be incorrect.">
              <a:extLst>
                <a:ext uri="{FF2B5EF4-FFF2-40B4-BE49-F238E27FC236}">
                  <a16:creationId xmlns:a16="http://schemas.microsoft.com/office/drawing/2014/main" id="{B8F495CC-9325-3418-A97E-258585E02822}"/>
                </a:ext>
              </a:extLst>
            </p:cNvPr>
            <p:cNvPicPr>
              <a:picLocks noChangeAspect="1"/>
            </p:cNvPicPr>
            <p:nvPr/>
          </p:nvPicPr>
          <p:blipFill>
            <a:blip r:embed="rId6"/>
            <a:srcRect t="11111" b="47000"/>
            <a:stretch>
              <a:fillRect/>
            </a:stretch>
          </p:blipFill>
          <p:spPr>
            <a:xfrm>
              <a:off x="3274288" y="5105318"/>
              <a:ext cx="1724419" cy="1565989"/>
            </a:xfrm>
            <a:prstGeom prst="rect">
              <a:avLst/>
            </a:prstGeom>
          </p:spPr>
        </p:pic>
      </p:grpSp>
      <p:grpSp>
        <p:nvGrpSpPr>
          <p:cNvPr id="6" name="Group 5" descr="2nd screenshot in a set of two connected by arrows between them. &#10;&#10;It asks &quot;What is the sky visibility across the horizon?&quot;.&#10;&#10;Option 1 Unusually Clear&#10;Option 2: Clear&#10;Option 3: Somewhat Hazy&#10;Option 4: Very Hazy&#10;Option 5: Extremely Hazy&#10;&#10;The visibility on the landscape in the background of the options decreases with each option, with the first being very easy to see the landscape, and the last being mostly obscured by fog.">
            <a:extLst>
              <a:ext uri="{FF2B5EF4-FFF2-40B4-BE49-F238E27FC236}">
                <a16:creationId xmlns:a16="http://schemas.microsoft.com/office/drawing/2014/main" id="{E78706AE-D57C-525F-A3B5-09339D9A71DA}"/>
              </a:ext>
            </a:extLst>
          </p:cNvPr>
          <p:cNvGrpSpPr/>
          <p:nvPr/>
        </p:nvGrpSpPr>
        <p:grpSpPr>
          <a:xfrm>
            <a:off x="5592024" y="2072943"/>
            <a:ext cx="1980077" cy="4541516"/>
            <a:chOff x="6618710" y="2101255"/>
            <a:chExt cx="1696004" cy="4221479"/>
          </a:xfrm>
        </p:grpSpPr>
        <p:pic>
          <p:nvPicPr>
            <p:cNvPr id="7" name="Picture 6" descr="A screenshot of a phone&#10;&#10;AI-generated content may be incorrect.">
              <a:extLst>
                <a:ext uri="{FF2B5EF4-FFF2-40B4-BE49-F238E27FC236}">
                  <a16:creationId xmlns:a16="http://schemas.microsoft.com/office/drawing/2014/main" id="{AD2443B7-B582-95A3-A8CD-9890A2E00497}"/>
                </a:ext>
              </a:extLst>
            </p:cNvPr>
            <p:cNvPicPr>
              <a:picLocks noChangeAspect="1"/>
            </p:cNvPicPr>
            <p:nvPr/>
          </p:nvPicPr>
          <p:blipFill>
            <a:blip r:embed="rId7"/>
            <a:srcRect t="11889" b="15889"/>
            <a:stretch>
              <a:fillRect/>
            </a:stretch>
          </p:blipFill>
          <p:spPr>
            <a:xfrm>
              <a:off x="6618710" y="2101255"/>
              <a:ext cx="1696004" cy="2655490"/>
            </a:xfrm>
            <a:prstGeom prst="rect">
              <a:avLst/>
            </a:prstGeom>
          </p:spPr>
        </p:pic>
        <p:pic>
          <p:nvPicPr>
            <p:cNvPr id="8" name="Picture 7" descr="Screens screenshot of a screenshot of a field&#10;&#10;AI-generated content may be incorrect.">
              <a:extLst>
                <a:ext uri="{FF2B5EF4-FFF2-40B4-BE49-F238E27FC236}">
                  <a16:creationId xmlns:a16="http://schemas.microsoft.com/office/drawing/2014/main" id="{893EC7ED-26C4-E90B-41D0-8C69ABCA7517}"/>
                </a:ext>
              </a:extLst>
            </p:cNvPr>
            <p:cNvPicPr>
              <a:picLocks noChangeAspect="1"/>
            </p:cNvPicPr>
            <p:nvPr/>
          </p:nvPicPr>
          <p:blipFill>
            <a:blip r:embed="rId8"/>
            <a:srcRect t="20834" b="36575"/>
            <a:stretch>
              <a:fillRect/>
            </a:stretch>
          </p:blipFill>
          <p:spPr>
            <a:xfrm>
              <a:off x="6618710" y="4756745"/>
              <a:ext cx="1696004" cy="1565989"/>
            </a:xfrm>
            <a:prstGeom prst="rect">
              <a:avLst/>
            </a:prstGeom>
          </p:spPr>
        </p:pic>
      </p:grpSp>
      <p:cxnSp>
        <p:nvCxnSpPr>
          <p:cNvPr id="9" name="Google Shape;282;p18" descr="arrow pointing to Live Data Entry on GLOBE website screenshot">
            <a:extLst>
              <a:ext uri="{FF2B5EF4-FFF2-40B4-BE49-F238E27FC236}">
                <a16:creationId xmlns:a16="http://schemas.microsoft.com/office/drawing/2014/main" id="{66272B83-4857-037D-45E6-8D04EE17FB55}"/>
              </a:ext>
            </a:extLst>
          </p:cNvPr>
          <p:cNvCxnSpPr>
            <a:cxnSpLocks/>
          </p:cNvCxnSpPr>
          <p:nvPr/>
        </p:nvCxnSpPr>
        <p:spPr>
          <a:xfrm>
            <a:off x="4426556" y="4163020"/>
            <a:ext cx="861843" cy="0"/>
          </a:xfrm>
          <a:prstGeom prst="straightConnector1">
            <a:avLst/>
          </a:prstGeom>
          <a:noFill/>
          <a:ln w="38100" cap="flat" cmpd="sng">
            <a:solidFill>
              <a:srgbClr val="0070C0"/>
            </a:solidFill>
            <a:prstDash val="solid"/>
            <a:round/>
            <a:headEnd type="none" w="sm" len="sm"/>
            <a:tailEnd type="stealth" w="med" len="med"/>
          </a:ln>
        </p:spPr>
      </p:cxnSp>
    </p:spTree>
    <p:extLst>
      <p:ext uri="{BB962C8B-B14F-4D97-AF65-F5344CB8AC3E}">
        <p14:creationId xmlns:p14="http://schemas.microsoft.com/office/powerpoint/2010/main" val="3322125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4F9A5065-1DA2-20FD-393C-C9B1BC0FA6AF}"/>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66E13155-ECA4-071C-DEEB-469DBEACE75E}"/>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58</a:t>
            </a:fld>
            <a:endParaRPr/>
          </a:p>
        </p:txBody>
      </p:sp>
      <p:pic>
        <p:nvPicPr>
          <p:cNvPr id="607" name="Google Shape;607;p39" descr="Atmosphere Protocols: Clouds">
            <a:extLst>
              <a:ext uri="{FF2B5EF4-FFF2-40B4-BE49-F238E27FC236}">
                <a16:creationId xmlns:a16="http://schemas.microsoft.com/office/drawing/2014/main" id="{47E7B463-03A4-9808-AF7C-5879C5642E7E}"/>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5E00CF50-44D2-A73F-A703-A7DED7D5CF1A}"/>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TextBox 1">
            <a:extLst>
              <a:ext uri="{FF2B5EF4-FFF2-40B4-BE49-F238E27FC236}">
                <a16:creationId xmlns:a16="http://schemas.microsoft.com/office/drawing/2014/main" id="{20390D29-54D2-BE08-0D55-96195B93A674}"/>
              </a:ext>
            </a:extLst>
          </p:cNvPr>
          <p:cNvSpPr txBox="1"/>
          <p:nvPr/>
        </p:nvSpPr>
        <p:spPr>
          <a:xfrm>
            <a:off x="1751908" y="1120140"/>
            <a:ext cx="7026332" cy="738664"/>
          </a:xfrm>
          <a:prstGeom prst="rect">
            <a:avLst/>
          </a:prstGeom>
          <a:noFill/>
        </p:spPr>
        <p:txBody>
          <a:bodyPr wrap="square">
            <a:spAutoFit/>
          </a:bodyPr>
          <a:lstStyle/>
          <a:p>
            <a:pPr lvl="0">
              <a:buClr>
                <a:schemeClr val="dk1"/>
              </a:buClr>
              <a:buSzPts val="2000"/>
            </a:pPr>
            <a:r>
              <a:rPr lang="en-US" dirty="0">
                <a:solidFill>
                  <a:schemeClr val="dk1"/>
                </a:solidFill>
              </a:rPr>
              <a:t>7c. Click on the “</a:t>
            </a:r>
            <a:r>
              <a:rPr lang="en-US" i="1" dirty="0">
                <a:solidFill>
                  <a:schemeClr val="dk1"/>
                </a:solidFill>
              </a:rPr>
              <a:t>Overall Sky Conditions</a:t>
            </a:r>
            <a:r>
              <a:rPr lang="en-US" dirty="0">
                <a:solidFill>
                  <a:schemeClr val="dk1"/>
                </a:solidFill>
              </a:rPr>
              <a:t>” options that best describe your current “</a:t>
            </a:r>
            <a:r>
              <a:rPr lang="en-US" i="1" dirty="0">
                <a:solidFill>
                  <a:schemeClr val="dk1"/>
                </a:solidFill>
              </a:rPr>
              <a:t>Cloud Coverage”. </a:t>
            </a:r>
            <a:r>
              <a:rPr lang="en-US" dirty="0">
                <a:solidFill>
                  <a:schemeClr val="dk1"/>
                </a:solidFill>
              </a:rPr>
              <a:t>There will one section with multiple sections. Below are the options that appear if you selected “</a:t>
            </a:r>
            <a:r>
              <a:rPr lang="en-US" b="1" i="1" dirty="0">
                <a:solidFill>
                  <a:schemeClr val="dk1"/>
                </a:solidFill>
              </a:rPr>
              <a:t>Obscured</a:t>
            </a:r>
            <a:r>
              <a:rPr lang="en-US" dirty="0">
                <a:solidFill>
                  <a:schemeClr val="dk1"/>
                </a:solidFill>
              </a:rPr>
              <a:t>” before</a:t>
            </a:r>
            <a:endParaRPr lang="en-US" dirty="0">
              <a:solidFill>
                <a:schemeClr val="dk1"/>
              </a:solidFill>
              <a:latin typeface="Calibri"/>
              <a:ea typeface="Calibri"/>
              <a:cs typeface="Calibri"/>
              <a:sym typeface="Calibri"/>
            </a:endParaRPr>
          </a:p>
        </p:txBody>
      </p:sp>
      <p:grpSp>
        <p:nvGrpSpPr>
          <p:cNvPr id="3" name="Group 2" descr="1st screenshot in a set of two.&#10;&#10;It says &quot;Click on the types of obscurations&quot;&#10;&#10;Option 1: Haze&#10;Option 2: Dust&#10;Option 3: Smoke&#10;Option 4: Volcanic ash&#10;Option 5: Spray&#10;&#10;">
            <a:extLst>
              <a:ext uri="{FF2B5EF4-FFF2-40B4-BE49-F238E27FC236}">
                <a16:creationId xmlns:a16="http://schemas.microsoft.com/office/drawing/2014/main" id="{E0556F9A-C426-D5B8-9B7F-D7E25B82AA99}"/>
              </a:ext>
            </a:extLst>
          </p:cNvPr>
          <p:cNvGrpSpPr/>
          <p:nvPr/>
        </p:nvGrpSpPr>
        <p:grpSpPr>
          <a:xfrm>
            <a:off x="2764926" y="2080618"/>
            <a:ext cx="1715634" cy="4046220"/>
            <a:chOff x="2033406" y="2286000"/>
            <a:chExt cx="1845623" cy="4663440"/>
          </a:xfrm>
        </p:grpSpPr>
        <p:pic>
          <p:nvPicPr>
            <p:cNvPr id="4" name="Picture 3" descr="A screenshot of a cell phone&#10;&#10;AI-generated content may be incorrect.">
              <a:extLst>
                <a:ext uri="{FF2B5EF4-FFF2-40B4-BE49-F238E27FC236}">
                  <a16:creationId xmlns:a16="http://schemas.microsoft.com/office/drawing/2014/main" id="{B7216451-4B37-82AB-9579-4BF495941689}"/>
                </a:ext>
              </a:extLst>
            </p:cNvPr>
            <p:cNvPicPr>
              <a:picLocks noChangeAspect="1"/>
            </p:cNvPicPr>
            <p:nvPr/>
          </p:nvPicPr>
          <p:blipFill>
            <a:blip r:embed="rId5"/>
            <a:srcRect l="-1494" t="11222" r="1494" b="46000"/>
            <a:stretch>
              <a:fillRect/>
            </a:stretch>
          </p:blipFill>
          <p:spPr>
            <a:xfrm>
              <a:off x="2033406" y="5257800"/>
              <a:ext cx="1824110" cy="1691640"/>
            </a:xfrm>
            <a:prstGeom prst="rect">
              <a:avLst/>
            </a:prstGeom>
          </p:spPr>
        </p:pic>
        <p:pic>
          <p:nvPicPr>
            <p:cNvPr id="5" name="Picture 4" descr="A screenshot of a screenshot of a cloud of smoke&#10;&#10;AI-generated content may be incorrect.">
              <a:extLst>
                <a:ext uri="{FF2B5EF4-FFF2-40B4-BE49-F238E27FC236}">
                  <a16:creationId xmlns:a16="http://schemas.microsoft.com/office/drawing/2014/main" id="{A6531D73-D6E6-8544-DC23-2DDE0B620913}"/>
                </a:ext>
              </a:extLst>
            </p:cNvPr>
            <p:cNvPicPr>
              <a:picLocks noChangeAspect="1"/>
            </p:cNvPicPr>
            <p:nvPr/>
          </p:nvPicPr>
          <p:blipFill>
            <a:blip r:embed="rId6"/>
            <a:srcRect t="6334" b="19667"/>
            <a:stretch>
              <a:fillRect/>
            </a:stretch>
          </p:blipFill>
          <p:spPr>
            <a:xfrm>
              <a:off x="2060660" y="2286000"/>
              <a:ext cx="1818369" cy="2917165"/>
            </a:xfrm>
            <a:prstGeom prst="rect">
              <a:avLst/>
            </a:prstGeom>
          </p:spPr>
        </p:pic>
      </p:grpSp>
      <p:grpSp>
        <p:nvGrpSpPr>
          <p:cNvPr id="6" name="Group 5" descr="2nd screenshot in a set of two, continuing from the first.&#10;&#10;Option 6: Sand&#10;Option 2: Fog/Stratus&#10;Option 3: Heavy Rain&#10;Option 4: Heavy Snow&#10;Option 5: Blowing Snow&#10;&#10;">
            <a:extLst>
              <a:ext uri="{FF2B5EF4-FFF2-40B4-BE49-F238E27FC236}">
                <a16:creationId xmlns:a16="http://schemas.microsoft.com/office/drawing/2014/main" id="{ABC16FC2-38B0-8F1F-FBC9-CDFDCCB11FCA}"/>
              </a:ext>
            </a:extLst>
          </p:cNvPr>
          <p:cNvGrpSpPr/>
          <p:nvPr/>
        </p:nvGrpSpPr>
        <p:grpSpPr>
          <a:xfrm>
            <a:off x="5631032" y="1937147"/>
            <a:ext cx="1840181" cy="4417933"/>
            <a:chOff x="3990174" y="2423635"/>
            <a:chExt cx="1840181" cy="4417933"/>
          </a:xfrm>
        </p:grpSpPr>
        <p:pic>
          <p:nvPicPr>
            <p:cNvPr id="7" name="Picture 6" descr="Screens screenshot of a weather forecast&#10;&#10;AI-generated content may be incorrect.">
              <a:extLst>
                <a:ext uri="{FF2B5EF4-FFF2-40B4-BE49-F238E27FC236}">
                  <a16:creationId xmlns:a16="http://schemas.microsoft.com/office/drawing/2014/main" id="{7D75E39D-B514-35CF-41D4-7E4CEC4EB858}"/>
                </a:ext>
              </a:extLst>
            </p:cNvPr>
            <p:cNvPicPr>
              <a:picLocks noChangeAspect="1"/>
            </p:cNvPicPr>
            <p:nvPr/>
          </p:nvPicPr>
          <p:blipFill>
            <a:blip r:embed="rId7"/>
            <a:srcRect t="11556" b="24111"/>
            <a:stretch>
              <a:fillRect/>
            </a:stretch>
          </p:blipFill>
          <p:spPr>
            <a:xfrm>
              <a:off x="3990174" y="3306959"/>
              <a:ext cx="1840181" cy="2566514"/>
            </a:xfrm>
            <a:prstGeom prst="rect">
              <a:avLst/>
            </a:prstGeom>
          </p:spPr>
        </p:pic>
        <p:pic>
          <p:nvPicPr>
            <p:cNvPr id="8" name="Picture 7" descr="Screens screenshot of a snow storm&#10;&#10;AI-generated content may be incorrect.">
              <a:extLst>
                <a:ext uri="{FF2B5EF4-FFF2-40B4-BE49-F238E27FC236}">
                  <a16:creationId xmlns:a16="http://schemas.microsoft.com/office/drawing/2014/main" id="{AE59CD55-0DB0-319D-A808-190B0B82F4F0}"/>
                </a:ext>
              </a:extLst>
            </p:cNvPr>
            <p:cNvPicPr>
              <a:picLocks noChangeAspect="1"/>
            </p:cNvPicPr>
            <p:nvPr/>
          </p:nvPicPr>
          <p:blipFill>
            <a:blip r:embed="rId8"/>
            <a:srcRect t="41007" r="2879" b="35619"/>
            <a:stretch>
              <a:fillRect/>
            </a:stretch>
          </p:blipFill>
          <p:spPr>
            <a:xfrm>
              <a:off x="3990175" y="5921787"/>
              <a:ext cx="1762926" cy="919781"/>
            </a:xfrm>
            <a:prstGeom prst="rect">
              <a:avLst/>
            </a:prstGeom>
          </p:spPr>
        </p:pic>
        <p:pic>
          <p:nvPicPr>
            <p:cNvPr id="9" name="Picture 8" descr="A screenshot of a cell phone&#10;&#10;AI-generated content may be incorrect.">
              <a:extLst>
                <a:ext uri="{FF2B5EF4-FFF2-40B4-BE49-F238E27FC236}">
                  <a16:creationId xmlns:a16="http://schemas.microsoft.com/office/drawing/2014/main" id="{4CB511BC-BA6A-4F77-D75B-19C4011D9DAE}"/>
                </a:ext>
              </a:extLst>
            </p:cNvPr>
            <p:cNvPicPr>
              <a:picLocks noChangeAspect="1"/>
            </p:cNvPicPr>
            <p:nvPr/>
          </p:nvPicPr>
          <p:blipFill>
            <a:blip r:embed="rId5"/>
            <a:srcRect t="53589" r="3354" b="24444"/>
            <a:stretch>
              <a:fillRect/>
            </a:stretch>
          </p:blipFill>
          <p:spPr>
            <a:xfrm>
              <a:off x="3990174" y="2423635"/>
              <a:ext cx="1762926" cy="868680"/>
            </a:xfrm>
            <a:prstGeom prst="rect">
              <a:avLst/>
            </a:prstGeom>
          </p:spPr>
        </p:pic>
      </p:grpSp>
    </p:spTree>
    <p:extLst>
      <p:ext uri="{BB962C8B-B14F-4D97-AF65-F5344CB8AC3E}">
        <p14:creationId xmlns:p14="http://schemas.microsoft.com/office/powerpoint/2010/main" val="39066015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605">
          <a:extLst>
            <a:ext uri="{FF2B5EF4-FFF2-40B4-BE49-F238E27FC236}">
              <a16:creationId xmlns:a16="http://schemas.microsoft.com/office/drawing/2014/main" id="{89BDA7E0-7E74-BB83-6A8D-D3751440831D}"/>
            </a:ext>
          </a:extLst>
        </p:cNvPr>
        <p:cNvGrpSpPr/>
        <p:nvPr/>
      </p:nvGrpSpPr>
      <p:grpSpPr>
        <a:xfrm>
          <a:off x="0" y="0"/>
          <a:ext cx="0" cy="0"/>
          <a:chOff x="0" y="0"/>
          <a:chExt cx="0" cy="0"/>
        </a:xfrm>
      </p:grpSpPr>
      <p:sp>
        <p:nvSpPr>
          <p:cNvPr id="606" name="Google Shape;606;p39">
            <a:extLst>
              <a:ext uri="{FF2B5EF4-FFF2-40B4-BE49-F238E27FC236}">
                <a16:creationId xmlns:a16="http://schemas.microsoft.com/office/drawing/2014/main" id="{0396ED1F-A59C-645F-13A5-A25C0EAE0787}"/>
              </a:ext>
            </a:extLst>
          </p:cNvPr>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59</a:t>
            </a:fld>
            <a:endParaRPr/>
          </a:p>
        </p:txBody>
      </p:sp>
      <p:pic>
        <p:nvPicPr>
          <p:cNvPr id="607" name="Google Shape;607;p39" descr="Atmosphere Protocols: Clouds">
            <a:extLst>
              <a:ext uri="{FF2B5EF4-FFF2-40B4-BE49-F238E27FC236}">
                <a16:creationId xmlns:a16="http://schemas.microsoft.com/office/drawing/2014/main" id="{41E3EFD4-FFC9-29EF-9C37-9FEE89F2E1B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608" name="Google Shape;608;p39" descr="Menu bar: How to report data to GLOBE">
            <a:extLst>
              <a:ext uri="{FF2B5EF4-FFF2-40B4-BE49-F238E27FC236}">
                <a16:creationId xmlns:a16="http://schemas.microsoft.com/office/drawing/2014/main" id="{6DED25A1-64F3-69CF-A6DC-9EE9B4A1A754}"/>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76950"/>
          </a:xfrm>
          <a:prstGeom prst="rect">
            <a:avLst/>
          </a:prstGeom>
          <a:noFill/>
          <a:ln>
            <a:noFill/>
          </a:ln>
        </p:spPr>
      </p:pic>
      <p:sp>
        <p:nvSpPr>
          <p:cNvPr id="2" name="Google Shape;279;p18">
            <a:extLst>
              <a:ext uri="{FF2B5EF4-FFF2-40B4-BE49-F238E27FC236}">
                <a16:creationId xmlns:a16="http://schemas.microsoft.com/office/drawing/2014/main" id="{997A6DB0-051E-3465-3A20-A056BBBB3D69}"/>
              </a:ext>
            </a:extLst>
          </p:cNvPr>
          <p:cNvSpPr txBox="1"/>
          <p:nvPr/>
        </p:nvSpPr>
        <p:spPr>
          <a:xfrm>
            <a:off x="1553848" y="1098091"/>
            <a:ext cx="7147559" cy="1123870"/>
          </a:xfrm>
          <a:prstGeom prst="rect">
            <a:avLst/>
          </a:prstGeom>
          <a:noFill/>
          <a:ln>
            <a:noFill/>
          </a:ln>
        </p:spPr>
        <p:txBody>
          <a:bodyPr spcFirstLastPara="1" wrap="square" lIns="91425" tIns="45700" rIns="91425" bIns="45700" anchor="t" anchorCtr="0">
            <a:noAutofit/>
          </a:bodyPr>
          <a:lstStyle/>
          <a:p>
            <a:pPr lvl="0">
              <a:buClr>
                <a:schemeClr val="dk1"/>
              </a:buClr>
              <a:buSzPts val="2000"/>
            </a:pPr>
            <a:r>
              <a:rPr lang="en-US" dirty="0"/>
              <a:t>8. </a:t>
            </a:r>
            <a:r>
              <a:rPr lang="en-US" dirty="0">
                <a:solidFill>
                  <a:schemeClr val="dk1"/>
                </a:solidFill>
              </a:rPr>
              <a:t>After completing your observations of clouds, select “</a:t>
            </a:r>
            <a:r>
              <a:rPr lang="en-US" i="1" dirty="0">
                <a:solidFill>
                  <a:schemeClr val="dk1"/>
                </a:solidFill>
              </a:rPr>
              <a:t>Yes” </a:t>
            </a:r>
            <a:r>
              <a:rPr lang="en-US" dirty="0">
                <a:solidFill>
                  <a:schemeClr val="dk1"/>
                </a:solidFill>
              </a:rPr>
              <a:t>or “</a:t>
            </a:r>
            <a:r>
              <a:rPr lang="en-US" i="1" dirty="0">
                <a:solidFill>
                  <a:schemeClr val="dk1"/>
                </a:solidFill>
              </a:rPr>
              <a:t>No” </a:t>
            </a:r>
            <a:r>
              <a:rPr lang="en-US" dirty="0">
                <a:solidFill>
                  <a:schemeClr val="dk1"/>
                </a:solidFill>
              </a:rPr>
              <a:t>on the various available surface conditions that appear during your observation. At the bottom, click the “</a:t>
            </a:r>
            <a:r>
              <a:rPr lang="en-US" i="1" dirty="0">
                <a:solidFill>
                  <a:schemeClr val="dk1"/>
                </a:solidFill>
              </a:rPr>
              <a:t>Next” </a:t>
            </a:r>
            <a:r>
              <a:rPr lang="en-US" dirty="0">
                <a:solidFill>
                  <a:schemeClr val="dk1"/>
                </a:solidFill>
              </a:rPr>
              <a:t>button</a:t>
            </a:r>
            <a:r>
              <a:rPr lang="en-US" i="1" dirty="0">
                <a:solidFill>
                  <a:schemeClr val="dk1"/>
                </a:solidFill>
              </a:rPr>
              <a:t> </a:t>
            </a:r>
            <a:r>
              <a:rPr lang="en-US" dirty="0">
                <a:solidFill>
                  <a:schemeClr val="dk1"/>
                </a:solidFill>
              </a:rPr>
              <a:t>to move on</a:t>
            </a:r>
            <a:endParaRPr lang="en-US" dirty="0"/>
          </a:p>
          <a:p>
            <a:pPr marL="228600" lvl="0" indent="-50800">
              <a:buClr>
                <a:schemeClr val="dk1"/>
              </a:buClr>
              <a:buSzPts val="2800"/>
            </a:pPr>
            <a:endParaRPr lang="en-US" dirty="0">
              <a:solidFill>
                <a:schemeClr val="dk1"/>
              </a:solidFill>
              <a:latin typeface="Calibri"/>
              <a:ea typeface="Calibri"/>
              <a:cs typeface="Calibri"/>
              <a:sym typeface="Calibri"/>
            </a:endParaRPr>
          </a:p>
          <a:p>
            <a:pPr lvl="0">
              <a:buClr>
                <a:schemeClr val="dk1"/>
              </a:buClr>
              <a:buSzPts val="2000"/>
            </a:pPr>
            <a:endParaRPr dirty="0">
              <a:solidFill>
                <a:schemeClr val="dk1"/>
              </a:solidFill>
              <a:latin typeface="Calibri"/>
              <a:ea typeface="Calibri"/>
              <a:cs typeface="Calibri"/>
              <a:sym typeface="Calibri"/>
            </a:endParaRPr>
          </a:p>
        </p:txBody>
      </p:sp>
      <p:pic>
        <p:nvPicPr>
          <p:cNvPr id="3" name="Picture 2" descr="A list of surface conditions, with Yes and No buttons next to each option. The options are: Snow/Ice, Standing Water, Muddy, Dry Ground, Leaves on Trees, and Raining/Snowing.">
            <a:extLst>
              <a:ext uri="{FF2B5EF4-FFF2-40B4-BE49-F238E27FC236}">
                <a16:creationId xmlns:a16="http://schemas.microsoft.com/office/drawing/2014/main" id="{5D444EB6-1EBD-4A06-798A-5FAAC2E63F48}"/>
              </a:ext>
            </a:extLst>
          </p:cNvPr>
          <p:cNvPicPr>
            <a:picLocks noChangeAspect="1"/>
          </p:cNvPicPr>
          <p:nvPr/>
        </p:nvPicPr>
        <p:blipFill>
          <a:blip r:embed="rId5"/>
          <a:srcRect t="5925" b="9874"/>
          <a:stretch>
            <a:fillRect/>
          </a:stretch>
        </p:blipFill>
        <p:spPr>
          <a:xfrm>
            <a:off x="2335808" y="2088611"/>
            <a:ext cx="2335251" cy="4262834"/>
          </a:xfrm>
          <a:prstGeom prst="rect">
            <a:avLst/>
          </a:prstGeom>
        </p:spPr>
      </p:pic>
      <p:pic>
        <p:nvPicPr>
          <p:cNvPr id="4" name="Picture 3">
            <a:extLst>
              <a:ext uri="{FF2B5EF4-FFF2-40B4-BE49-F238E27FC236}">
                <a16:creationId xmlns:a16="http://schemas.microsoft.com/office/drawing/2014/main" id="{10034F56-151F-F65D-E072-45F2603271B7}"/>
              </a:ext>
              <a:ext uri="{C183D7F6-B498-43B3-948B-1728B52AA6E4}">
                <adec:decorative xmlns:adec="http://schemas.microsoft.com/office/drawing/2017/decorative" val="1"/>
              </a:ext>
            </a:extLst>
          </p:cNvPr>
          <p:cNvPicPr>
            <a:picLocks noChangeAspect="1"/>
          </p:cNvPicPr>
          <p:nvPr/>
        </p:nvPicPr>
        <p:blipFill>
          <a:blip r:embed="rId6"/>
          <a:srcRect t="5924" r="3117" b="17055"/>
          <a:stretch>
            <a:fillRect/>
          </a:stretch>
        </p:blipFill>
        <p:spPr>
          <a:xfrm>
            <a:off x="5068558" y="2088611"/>
            <a:ext cx="2521594" cy="4345867"/>
          </a:xfrm>
          <a:prstGeom prst="rect">
            <a:avLst/>
          </a:prstGeom>
        </p:spPr>
      </p:pic>
    </p:spTree>
    <p:extLst>
      <p:ext uri="{BB962C8B-B14F-4D97-AF65-F5344CB8AC3E}">
        <p14:creationId xmlns:p14="http://schemas.microsoft.com/office/powerpoint/2010/main" val="245720908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4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60</a:t>
            </a:fld>
            <a:endParaRPr/>
          </a:p>
        </p:txBody>
      </p:sp>
      <p:pic>
        <p:nvPicPr>
          <p:cNvPr id="723" name="Google Shape;723;p4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24" name="Google Shape;724;p49"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6" name="Google Shape;367;p37">
            <a:extLst>
              <a:ext uri="{FF2B5EF4-FFF2-40B4-BE49-F238E27FC236}">
                <a16:creationId xmlns:a16="http://schemas.microsoft.com/office/drawing/2014/main" id="{243B5DFE-DB4E-76F4-861F-E15A4A9E74AA}"/>
              </a:ext>
            </a:extLst>
          </p:cNvPr>
          <p:cNvSpPr txBox="1">
            <a:spLocks noGrp="1"/>
          </p:cNvSpPr>
          <p:nvPr>
            <p:ph type="title"/>
          </p:nvPr>
        </p:nvSpPr>
        <p:spPr>
          <a:xfrm>
            <a:off x="1395299" y="914400"/>
            <a:ext cx="7734357"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400"/>
              <a:buFont typeface="Arial"/>
              <a:buNone/>
            </a:pPr>
            <a:r>
              <a:rPr lang="en-US" sz="3200" b="1" i="0" u="none" strike="noStrike" cap="none" dirty="0">
                <a:solidFill>
                  <a:schemeClr val="dk2"/>
                </a:solidFill>
                <a:latin typeface="Arial"/>
                <a:ea typeface="Arial"/>
                <a:cs typeface="Arial"/>
                <a:sym typeface="Arial"/>
              </a:rPr>
              <a:t>Visualize and Retrieve Data</a:t>
            </a:r>
            <a:endParaRPr dirty="0"/>
          </a:p>
        </p:txBody>
      </p:sp>
      <p:sp>
        <p:nvSpPr>
          <p:cNvPr id="7" name="Google Shape;368;p37">
            <a:extLst>
              <a:ext uri="{FF2B5EF4-FFF2-40B4-BE49-F238E27FC236}">
                <a16:creationId xmlns:a16="http://schemas.microsoft.com/office/drawing/2014/main" id="{3CB5EEF8-A724-F087-69CD-8481413ECA2E}"/>
              </a:ext>
            </a:extLst>
          </p:cNvPr>
          <p:cNvSpPr txBox="1">
            <a:spLocks noGrp="1"/>
          </p:cNvSpPr>
          <p:nvPr>
            <p:ph type="body" idx="1"/>
          </p:nvPr>
        </p:nvSpPr>
        <p:spPr>
          <a:xfrm>
            <a:off x="1358778" y="1520334"/>
            <a:ext cx="7692902" cy="4572000"/>
          </a:xfrm>
          <a:prstGeom prst="rect">
            <a:avLst/>
          </a:prstGeom>
          <a:noFill/>
          <a:ln>
            <a:noFill/>
          </a:ln>
        </p:spPr>
        <p:txBody>
          <a:bodyPr spcFirstLastPara="1" wrap="square" lIns="91425" tIns="45700" rIns="91425" bIns="45700" anchor="t" anchorCtr="0">
            <a:noAutofit/>
          </a:bodyPr>
          <a:lstStyle/>
          <a:p>
            <a:pPr marL="0" marR="0" lvl="0" indent="0" algn="just" rtl="0">
              <a:lnSpc>
                <a:spcPct val="100000"/>
              </a:lnSpc>
              <a:spcBef>
                <a:spcPts val="0"/>
              </a:spcBef>
              <a:spcAft>
                <a:spcPts val="0"/>
              </a:spcAft>
              <a:buClr>
                <a:schemeClr val="dk1"/>
              </a:buClr>
              <a:buSzPts val="3200"/>
              <a:buFont typeface="Arial"/>
              <a:buNone/>
            </a:pPr>
            <a:r>
              <a:rPr lang="en-US" sz="1600" b="0" i="0" u="none" strike="noStrike" cap="none" dirty="0">
                <a:solidFill>
                  <a:schemeClr val="dk1"/>
                </a:solidFill>
                <a:latin typeface="Arial"/>
                <a:ea typeface="Arial"/>
                <a:cs typeface="Arial"/>
                <a:sym typeface="Arial"/>
              </a:rPr>
              <a:t>GLOBE provides the ability to view and interact with data measured across the world. Select our </a:t>
            </a:r>
            <a:r>
              <a:rPr lang="en-US" sz="1600" b="0" i="1" u="sng" strike="noStrike" cap="none" dirty="0">
                <a:solidFill>
                  <a:schemeClr val="hlink"/>
                </a:solidFill>
                <a:latin typeface="Arial"/>
                <a:ea typeface="Arial"/>
                <a:cs typeface="Arial"/>
                <a:sym typeface="Arial"/>
                <a:hlinkClick r:id="rId5"/>
              </a:rPr>
              <a:t>visualization tool</a:t>
            </a:r>
            <a:r>
              <a:rPr lang="en-US" sz="1600" b="0" i="0" u="none" strike="noStrike" cap="none" dirty="0">
                <a:solidFill>
                  <a:schemeClr val="dk1"/>
                </a:solidFill>
                <a:latin typeface="Arial"/>
                <a:ea typeface="Arial"/>
                <a:cs typeface="Arial"/>
                <a:sym typeface="Arial"/>
              </a:rPr>
              <a:t> to map, graph, filter and export data that have been measured across GLOBE protocols since 1995. </a:t>
            </a:r>
          </a:p>
          <a:p>
            <a:pPr marL="0" marR="0" lvl="0" indent="0" algn="just" rtl="0">
              <a:lnSpc>
                <a:spcPct val="100000"/>
              </a:lnSpc>
              <a:spcBef>
                <a:spcPts val="0"/>
              </a:spcBef>
              <a:spcAft>
                <a:spcPts val="0"/>
              </a:spcAft>
              <a:buClr>
                <a:schemeClr val="dk1"/>
              </a:buClr>
              <a:buSzPts val="3200"/>
              <a:buFont typeface="Arial"/>
              <a:buNone/>
            </a:pPr>
            <a:endParaRPr lang="en-US" sz="1600" dirty="0">
              <a:latin typeface="Arial"/>
              <a:ea typeface="Arial"/>
              <a:cs typeface="Arial"/>
              <a:sym typeface="Arial"/>
            </a:endParaRPr>
          </a:p>
          <a:p>
            <a:pPr marL="0" marR="0" lvl="0" indent="0" algn="just" rtl="0">
              <a:lnSpc>
                <a:spcPct val="100000"/>
              </a:lnSpc>
              <a:spcBef>
                <a:spcPts val="0"/>
              </a:spcBef>
              <a:spcAft>
                <a:spcPts val="0"/>
              </a:spcAft>
              <a:buClr>
                <a:schemeClr val="dk1"/>
              </a:buClr>
              <a:buSzPts val="3200"/>
              <a:buFont typeface="Arial"/>
              <a:buNone/>
            </a:pPr>
            <a:r>
              <a:rPr lang="en-US" sz="1600" b="0" i="0" u="none" strike="noStrike" cap="none" dirty="0">
                <a:solidFill>
                  <a:schemeClr val="dk1"/>
                </a:solidFill>
                <a:latin typeface="Arial"/>
                <a:ea typeface="Arial"/>
                <a:cs typeface="Arial"/>
                <a:sym typeface="Arial"/>
              </a:rPr>
              <a:t>These step-by-step tutorials on using the visualization system will assist you in finding and analyzing data:</a:t>
            </a:r>
            <a:r>
              <a:rPr lang="en-US" sz="1600" b="0" i="1" u="none" strike="noStrike" cap="none" dirty="0">
                <a:solidFill>
                  <a:schemeClr val="dk1"/>
                </a:solidFill>
                <a:latin typeface="Arial"/>
                <a:ea typeface="Arial"/>
                <a:cs typeface="Arial"/>
                <a:sym typeface="Arial"/>
              </a:rPr>
              <a:t>	</a:t>
            </a:r>
            <a:r>
              <a:rPr lang="en-US" sz="1600" b="0" i="1" u="sng" strike="noStrike" cap="none" dirty="0">
                <a:solidFill>
                  <a:schemeClr val="hlink"/>
                </a:solidFill>
                <a:latin typeface="Arial"/>
                <a:ea typeface="Arial"/>
                <a:cs typeface="Arial"/>
                <a:sym typeface="Arial"/>
                <a:hlinkClick r:id="rId6"/>
              </a:rPr>
              <a:t>PDF version</a:t>
            </a:r>
            <a:r>
              <a:rPr lang="en-US" sz="1600" b="0" i="0" u="none" strike="noStrike" cap="none" dirty="0">
                <a:solidFill>
                  <a:schemeClr val="dk1"/>
                </a:solidFill>
                <a:latin typeface="Arial"/>
                <a:ea typeface="Arial"/>
                <a:cs typeface="Arial"/>
                <a:sym typeface="Arial"/>
              </a:rPr>
              <a:t>	</a:t>
            </a:r>
            <a:r>
              <a:rPr lang="en-US" sz="1600" b="0" i="1" u="sng" strike="noStrike" cap="none" dirty="0">
                <a:solidFill>
                  <a:schemeClr val="hlink"/>
                </a:solidFill>
                <a:latin typeface="Arial"/>
                <a:ea typeface="Arial"/>
                <a:cs typeface="Arial"/>
                <a:sym typeface="Arial"/>
                <a:hlinkClick r:id="rId7"/>
              </a:rPr>
              <a:t>PowerPoint</a:t>
            </a:r>
            <a:r>
              <a:rPr lang="en-US" sz="1600" b="0" i="1" u="sng" strike="noStrike" cap="none" dirty="0">
                <a:solidFill>
                  <a:schemeClr val="hlink"/>
                </a:solidFill>
                <a:latin typeface="Arial"/>
                <a:ea typeface="Arial"/>
                <a:cs typeface="Arial"/>
                <a:sym typeface="Arial"/>
              </a:rPr>
              <a:t> version</a:t>
            </a:r>
            <a:endParaRPr sz="2800" dirty="0"/>
          </a:p>
        </p:txBody>
      </p:sp>
      <p:pic>
        <p:nvPicPr>
          <p:cNvPr id="8" name="Google Shape;370;p37" descr="A screenshot showing the GLOBE visualization system. There are dots on a map of the world showing where observations have been submitted from.">
            <a:extLst>
              <a:ext uri="{FF2B5EF4-FFF2-40B4-BE49-F238E27FC236}">
                <a16:creationId xmlns:a16="http://schemas.microsoft.com/office/drawing/2014/main" id="{2A9BA844-5680-1BB4-7F1A-B4AE8A461349}"/>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477495" y="3178349"/>
            <a:ext cx="7225553" cy="3234954"/>
          </a:xfrm>
          <a:prstGeom prst="rect">
            <a:avLst/>
          </a:prstGeom>
          <a:noFill/>
          <a:ln>
            <a:noFill/>
          </a:ln>
        </p:spPr>
      </p:pic>
      <p:sp>
        <p:nvSpPr>
          <p:cNvPr id="9" name="TextBox 8">
            <a:extLst>
              <a:ext uri="{FF2B5EF4-FFF2-40B4-BE49-F238E27FC236}">
                <a16:creationId xmlns:a16="http://schemas.microsoft.com/office/drawing/2014/main" id="{92F175A8-D779-B154-287B-CD3A841917AB}"/>
              </a:ext>
            </a:extLst>
          </p:cNvPr>
          <p:cNvSpPr txBox="1"/>
          <p:nvPr/>
        </p:nvSpPr>
        <p:spPr>
          <a:xfrm>
            <a:off x="1397860" y="6413303"/>
            <a:ext cx="4986336" cy="307777"/>
          </a:xfrm>
          <a:prstGeom prst="rect">
            <a:avLst/>
          </a:prstGeom>
          <a:noFill/>
        </p:spPr>
        <p:txBody>
          <a:bodyPr wrap="square">
            <a:spAutoFit/>
          </a:bodyPr>
          <a:lstStyle/>
          <a:p>
            <a:r>
              <a:rPr lang="en-US" b="1" i="0" dirty="0">
                <a:solidFill>
                  <a:srgbClr val="000000"/>
                </a:solidFill>
                <a:effectLst/>
                <a:latin typeface="+mj-lt"/>
                <a:hlinkClick r:id="rId5"/>
              </a:rPr>
              <a:t>http://vis.globe.gov/GLOBE/</a:t>
            </a:r>
            <a:endParaRPr lang="en-US" b="1" dirty="0">
              <a:latin typeface="+mj-lt"/>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732"/>
        <p:cNvGrpSpPr/>
        <p:nvPr/>
      </p:nvGrpSpPr>
      <p:grpSpPr>
        <a:xfrm>
          <a:off x="0" y="0"/>
          <a:ext cx="0" cy="0"/>
          <a:chOff x="0" y="0"/>
          <a:chExt cx="0" cy="0"/>
        </a:xfrm>
      </p:grpSpPr>
      <p:pic>
        <p:nvPicPr>
          <p:cNvPr id="3" name="Picture 2" descr="A screenshot showing the GLOBE visualization system. There are dots on a map of the world showing where observations have been submitted from. The menu for protocol selection is expanded.">
            <a:extLst>
              <a:ext uri="{FF2B5EF4-FFF2-40B4-BE49-F238E27FC236}">
                <a16:creationId xmlns:a16="http://schemas.microsoft.com/office/drawing/2014/main" id="{A1F851DE-9D1E-6C75-68E3-3B00A3B0FCC8}"/>
              </a:ext>
            </a:extLst>
          </p:cNvPr>
          <p:cNvPicPr>
            <a:picLocks noChangeAspect="1"/>
          </p:cNvPicPr>
          <p:nvPr/>
        </p:nvPicPr>
        <p:blipFill>
          <a:blip r:embed="rId3"/>
          <a:stretch>
            <a:fillRect/>
          </a:stretch>
        </p:blipFill>
        <p:spPr>
          <a:xfrm>
            <a:off x="1979218" y="2364896"/>
            <a:ext cx="5883980" cy="4332161"/>
          </a:xfrm>
          <a:prstGeom prst="rect">
            <a:avLst/>
          </a:prstGeom>
        </p:spPr>
      </p:pic>
      <p:sp>
        <p:nvSpPr>
          <p:cNvPr id="733" name="Google Shape;733;p5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61</a:t>
            </a:fld>
            <a:endParaRPr/>
          </a:p>
        </p:txBody>
      </p:sp>
      <p:pic>
        <p:nvPicPr>
          <p:cNvPr id="734" name="Google Shape;734;p50" descr="Atmosphere Protocols: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35" name="Google Shape;735;p50" descr="menu bar= understand the data"/>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6" name="Google Shape;367;p37">
            <a:extLst>
              <a:ext uri="{FF2B5EF4-FFF2-40B4-BE49-F238E27FC236}">
                <a16:creationId xmlns:a16="http://schemas.microsoft.com/office/drawing/2014/main" id="{06CD31AC-F437-D349-371B-7DBEED6638E5}"/>
              </a:ext>
            </a:extLst>
          </p:cNvPr>
          <p:cNvSpPr txBox="1">
            <a:spLocks noGrp="1"/>
          </p:cNvSpPr>
          <p:nvPr>
            <p:ph type="title"/>
          </p:nvPr>
        </p:nvSpPr>
        <p:spPr>
          <a:xfrm>
            <a:off x="1395299" y="914400"/>
            <a:ext cx="7734357" cy="6858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400"/>
              <a:buFont typeface="Arial"/>
              <a:buNone/>
            </a:pPr>
            <a:r>
              <a:rPr lang="en-US" sz="3200" b="1" i="0" u="none" strike="noStrike" cap="none">
                <a:solidFill>
                  <a:schemeClr val="dk2"/>
                </a:solidFill>
                <a:latin typeface="Arial"/>
                <a:ea typeface="Arial"/>
                <a:cs typeface="Arial"/>
                <a:sym typeface="Arial"/>
              </a:rPr>
              <a:t>Visualize and Retrieve Data</a:t>
            </a:r>
            <a:endParaRPr/>
          </a:p>
        </p:txBody>
      </p:sp>
      <p:sp>
        <p:nvSpPr>
          <p:cNvPr id="7" name="Google Shape;368;p37">
            <a:extLst>
              <a:ext uri="{FF2B5EF4-FFF2-40B4-BE49-F238E27FC236}">
                <a16:creationId xmlns:a16="http://schemas.microsoft.com/office/drawing/2014/main" id="{78257C25-1481-F9A0-F531-6B7284A592E4}"/>
              </a:ext>
            </a:extLst>
          </p:cNvPr>
          <p:cNvSpPr txBox="1">
            <a:spLocks noGrp="1"/>
          </p:cNvSpPr>
          <p:nvPr>
            <p:ph type="body" idx="1"/>
          </p:nvPr>
        </p:nvSpPr>
        <p:spPr>
          <a:xfrm>
            <a:off x="1358777" y="1600200"/>
            <a:ext cx="7692902" cy="4572000"/>
          </a:xfrm>
          <a:prstGeom prst="rect">
            <a:avLst/>
          </a:prstGeom>
          <a:noFill/>
          <a:ln>
            <a:noFill/>
          </a:ln>
        </p:spPr>
        <p:txBody>
          <a:bodyPr spcFirstLastPara="1" wrap="square" lIns="91425" tIns="45700" rIns="91425" bIns="45700" anchor="t" anchorCtr="0">
            <a:noAutofit/>
          </a:bodyPr>
          <a:lstStyle/>
          <a:p>
            <a:pPr marL="0" lvl="0" indent="0" algn="just">
              <a:spcBef>
                <a:spcPts val="0"/>
              </a:spcBef>
              <a:buNone/>
            </a:pPr>
            <a:r>
              <a:rPr lang="en-US" sz="2000" dirty="0"/>
              <a:t>Select the date for which you need data, add the protocol layers, and you can see where data is available. </a:t>
            </a:r>
            <a:endParaRPr sz="1800" dirty="0"/>
          </a:p>
        </p:txBody>
      </p:sp>
      <p:cxnSp>
        <p:nvCxnSpPr>
          <p:cNvPr id="9" name="Google Shape;282;p18" descr="arrow pointing to Live Data Entry on GLOBE website screenshot">
            <a:extLst>
              <a:ext uri="{FF2B5EF4-FFF2-40B4-BE49-F238E27FC236}">
                <a16:creationId xmlns:a16="http://schemas.microsoft.com/office/drawing/2014/main" id="{96900625-77ED-928D-C867-5D32CE2DFA61}"/>
              </a:ext>
            </a:extLst>
          </p:cNvPr>
          <p:cNvCxnSpPr>
            <a:cxnSpLocks/>
          </p:cNvCxnSpPr>
          <p:nvPr/>
        </p:nvCxnSpPr>
        <p:spPr>
          <a:xfrm>
            <a:off x="5576324" y="2243264"/>
            <a:ext cx="881626" cy="507273"/>
          </a:xfrm>
          <a:prstGeom prst="straightConnector1">
            <a:avLst/>
          </a:prstGeom>
          <a:noFill/>
          <a:ln w="38100" cap="flat" cmpd="sng">
            <a:solidFill>
              <a:srgbClr val="FF0000"/>
            </a:solidFill>
            <a:prstDash val="solid"/>
            <a:round/>
            <a:headEnd type="none" w="sm" len="sm"/>
            <a:tailEnd type="stealth" w="med" len="med"/>
          </a:ln>
        </p:spPr>
      </p:cxnSp>
      <p:cxnSp>
        <p:nvCxnSpPr>
          <p:cNvPr id="10" name="Google Shape;282;p18" descr="arrow pointing to Live Data Entry on GLOBE website screenshot">
            <a:extLst>
              <a:ext uri="{FF2B5EF4-FFF2-40B4-BE49-F238E27FC236}">
                <a16:creationId xmlns:a16="http://schemas.microsoft.com/office/drawing/2014/main" id="{49AA3945-B793-B560-3414-0769F5A23CB0}"/>
              </a:ext>
            </a:extLst>
          </p:cNvPr>
          <p:cNvCxnSpPr>
            <a:cxnSpLocks/>
          </p:cNvCxnSpPr>
          <p:nvPr/>
        </p:nvCxnSpPr>
        <p:spPr>
          <a:xfrm>
            <a:off x="1524790" y="2205463"/>
            <a:ext cx="454428" cy="531602"/>
          </a:xfrm>
          <a:prstGeom prst="straightConnector1">
            <a:avLst/>
          </a:prstGeom>
          <a:noFill/>
          <a:ln w="38100" cap="flat" cmpd="sng">
            <a:solidFill>
              <a:srgbClr val="FF0000"/>
            </a:solidFill>
            <a:prstDash val="solid"/>
            <a:round/>
            <a:headEnd type="none" w="sm" len="sm"/>
            <a:tailEnd type="stealth" w="med" len="med"/>
          </a:ln>
        </p:spPr>
      </p:cxnSp>
      <p:cxnSp>
        <p:nvCxnSpPr>
          <p:cNvPr id="11" name="Google Shape;282;p18" descr="arrow pointing to Live Data Entry on GLOBE website screenshot">
            <a:extLst>
              <a:ext uri="{FF2B5EF4-FFF2-40B4-BE49-F238E27FC236}">
                <a16:creationId xmlns:a16="http://schemas.microsoft.com/office/drawing/2014/main" id="{07B720D1-6A5D-D1A6-36AA-7E9DC00B0AD1}"/>
              </a:ext>
            </a:extLst>
          </p:cNvPr>
          <p:cNvCxnSpPr>
            <a:cxnSpLocks/>
          </p:cNvCxnSpPr>
          <p:nvPr/>
        </p:nvCxnSpPr>
        <p:spPr>
          <a:xfrm>
            <a:off x="1525366" y="4949351"/>
            <a:ext cx="528948" cy="616897"/>
          </a:xfrm>
          <a:prstGeom prst="straightConnector1">
            <a:avLst/>
          </a:prstGeom>
          <a:noFill/>
          <a:ln w="38100" cap="flat" cmpd="sng">
            <a:solidFill>
              <a:srgbClr val="FF0000"/>
            </a:solidFill>
            <a:prstDash val="solid"/>
            <a:round/>
            <a:headEnd type="none" w="sm" len="sm"/>
            <a:tailEnd type="stealth" w="med" len="med"/>
          </a:ln>
        </p:spPr>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5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62</a:t>
            </a:fld>
            <a:endParaRPr/>
          </a:p>
        </p:txBody>
      </p:sp>
      <p:pic>
        <p:nvPicPr>
          <p:cNvPr id="745" name="Google Shape;745;p51"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46" name="Google Shape;746;p51"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47" name="Google Shape;747;p51"/>
          <p:cNvSpPr txBox="1">
            <a:spLocks noGrp="1"/>
          </p:cNvSpPr>
          <p:nvPr>
            <p:ph type="title"/>
          </p:nvPr>
        </p:nvSpPr>
        <p:spPr>
          <a:xfrm>
            <a:off x="1354237" y="1068799"/>
            <a:ext cx="7604567"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Explore Data: Sample Student Research Questions - GLOBE Visualization </a:t>
            </a:r>
            <a:endParaRPr/>
          </a:p>
        </p:txBody>
      </p:sp>
      <p:sp>
        <p:nvSpPr>
          <p:cNvPr id="748" name="Google Shape;748;p51"/>
          <p:cNvSpPr txBox="1">
            <a:spLocks noGrp="1"/>
          </p:cNvSpPr>
          <p:nvPr>
            <p:ph type="body" idx="1"/>
          </p:nvPr>
        </p:nvSpPr>
        <p:spPr>
          <a:xfrm>
            <a:off x="1354250" y="2202600"/>
            <a:ext cx="7161000" cy="4317600"/>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ts val="2600"/>
              <a:buChar char="•"/>
            </a:pPr>
            <a:r>
              <a:rPr lang="en-US" sz="2600" dirty="0"/>
              <a:t>Do cloud patterns/parameters change during the year? </a:t>
            </a:r>
            <a:endParaRPr dirty="0"/>
          </a:p>
          <a:p>
            <a:pPr marL="685800" lvl="1" indent="-228600" algn="l" rtl="0">
              <a:lnSpc>
                <a:spcPct val="90000"/>
              </a:lnSpc>
              <a:spcBef>
                <a:spcPts val="500"/>
              </a:spcBef>
              <a:spcAft>
                <a:spcPts val="0"/>
              </a:spcAft>
              <a:buClr>
                <a:schemeClr val="dk1"/>
              </a:buClr>
              <a:buSzPts val="2200"/>
              <a:buChar char="•"/>
            </a:pPr>
            <a:r>
              <a:rPr lang="en-US" sz="2200" dirty="0"/>
              <a:t>Explore “All Cloud Types” or “Cloud Cover” layers.</a:t>
            </a:r>
            <a:endParaRPr dirty="0"/>
          </a:p>
          <a:p>
            <a:pPr marL="228600" lvl="0" indent="-228600" algn="l" rtl="0">
              <a:lnSpc>
                <a:spcPct val="90000"/>
              </a:lnSpc>
              <a:spcBef>
                <a:spcPts val="1000"/>
              </a:spcBef>
              <a:spcAft>
                <a:spcPts val="0"/>
              </a:spcAft>
              <a:buClr>
                <a:schemeClr val="dk1"/>
              </a:buClr>
              <a:buSzPts val="2600"/>
              <a:buChar char="•"/>
            </a:pPr>
            <a:r>
              <a:rPr lang="en-US" sz="2600" dirty="0"/>
              <a:t>Are contrails often seen in the local area? Why or why not?</a:t>
            </a:r>
            <a:endParaRPr dirty="0"/>
          </a:p>
          <a:p>
            <a:pPr marL="685800" lvl="1" indent="-228600" algn="l" rtl="0">
              <a:lnSpc>
                <a:spcPct val="90000"/>
              </a:lnSpc>
              <a:spcBef>
                <a:spcPts val="500"/>
              </a:spcBef>
              <a:spcAft>
                <a:spcPts val="0"/>
              </a:spcAft>
              <a:buClr>
                <a:schemeClr val="dk1"/>
              </a:buClr>
              <a:buSzPts val="2200"/>
              <a:buChar char="•"/>
            </a:pPr>
            <a:r>
              <a:rPr lang="en-US" sz="2200" dirty="0"/>
              <a:t>Explore various “Contrail coverage” layers.</a:t>
            </a:r>
            <a:endParaRPr dirty="0"/>
          </a:p>
          <a:p>
            <a:pPr marL="228600" lvl="0" indent="-228600" algn="l" rtl="0">
              <a:lnSpc>
                <a:spcPct val="90000"/>
              </a:lnSpc>
              <a:spcBef>
                <a:spcPts val="1000"/>
              </a:spcBef>
              <a:spcAft>
                <a:spcPts val="0"/>
              </a:spcAft>
              <a:buClr>
                <a:schemeClr val="dk1"/>
              </a:buClr>
              <a:buSzPts val="2600"/>
              <a:buChar char="•"/>
            </a:pPr>
            <a:r>
              <a:rPr lang="en-US" sz="2600" dirty="0"/>
              <a:t>Do the types of clouds and contrails you observe relate?</a:t>
            </a:r>
            <a:endParaRPr dirty="0"/>
          </a:p>
          <a:p>
            <a:pPr marL="685800" lvl="1" indent="-228600" algn="l" rtl="0">
              <a:lnSpc>
                <a:spcPct val="90000"/>
              </a:lnSpc>
              <a:spcBef>
                <a:spcPts val="500"/>
              </a:spcBef>
              <a:spcAft>
                <a:spcPts val="0"/>
              </a:spcAft>
              <a:buClr>
                <a:schemeClr val="dk1"/>
              </a:buClr>
              <a:buSzPts val="2200"/>
              <a:buChar char="•"/>
            </a:pPr>
            <a:r>
              <a:rPr lang="en-US" sz="2200" dirty="0"/>
              <a:t>Explore various “Cloud Types” and “Contrail coverage”.</a:t>
            </a:r>
            <a:endParaRPr sz="2200" dirty="0"/>
          </a:p>
          <a:p>
            <a:pPr marL="0" lvl="0" indent="0" algn="l" rtl="0">
              <a:lnSpc>
                <a:spcPct val="90000"/>
              </a:lnSpc>
              <a:spcBef>
                <a:spcPts val="500"/>
              </a:spcBef>
              <a:spcAft>
                <a:spcPts val="0"/>
              </a:spcAft>
              <a:buNone/>
            </a:pPr>
            <a:endParaRPr sz="2200" dirty="0"/>
          </a:p>
          <a:p>
            <a:pPr marL="0" lvl="0" indent="0" algn="l" rtl="0">
              <a:lnSpc>
                <a:spcPct val="90000"/>
              </a:lnSpc>
              <a:spcBef>
                <a:spcPts val="500"/>
              </a:spcBef>
              <a:spcAft>
                <a:spcPts val="0"/>
              </a:spcAft>
              <a:buNone/>
            </a:pPr>
            <a:endParaRPr sz="2200" dirty="0"/>
          </a:p>
          <a:p>
            <a:pPr marL="0" lvl="1" indent="0" algn="l" rtl="0">
              <a:lnSpc>
                <a:spcPct val="90000"/>
              </a:lnSpc>
              <a:spcBef>
                <a:spcPts val="500"/>
              </a:spcBef>
              <a:spcAft>
                <a:spcPts val="0"/>
              </a:spcAft>
              <a:buClr>
                <a:schemeClr val="dk1"/>
              </a:buClr>
              <a:buSzPts val="2400"/>
              <a:buNone/>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For further support visit the </a:t>
            </a:r>
            <a:r>
              <a:rPr lang="en-US" u="sng" dirty="0">
                <a:solidFill>
                  <a:schemeClr val="hlink"/>
                </a:solidFill>
                <a:hlinkClick r:id="rId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GLOBE Clouds Student Project Support</a:t>
            </a: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 webpage.</a:t>
            </a:r>
            <a:endParaRPr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sp>
        <p:nvSpPr>
          <p:cNvPr id="753" name="Google Shape;753;p5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63</a:t>
            </a:fld>
            <a:endParaRPr/>
          </a:p>
        </p:txBody>
      </p:sp>
      <p:pic>
        <p:nvPicPr>
          <p:cNvPr id="754" name="Google Shape;754;p5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55" name="Google Shape;755;p52"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56" name="Google Shape;756;p52"/>
          <p:cNvSpPr txBox="1">
            <a:spLocks noGrp="1"/>
          </p:cNvSpPr>
          <p:nvPr>
            <p:ph type="title"/>
          </p:nvPr>
        </p:nvSpPr>
        <p:spPr>
          <a:xfrm>
            <a:off x="1354237" y="1068799"/>
            <a:ext cx="7665071"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Explore Data: Example Student Research Questions - Further Measurements </a:t>
            </a:r>
            <a:endParaRPr/>
          </a:p>
        </p:txBody>
      </p:sp>
      <p:sp>
        <p:nvSpPr>
          <p:cNvPr id="757" name="Google Shape;757;p52"/>
          <p:cNvSpPr txBox="1">
            <a:spLocks noGrp="1"/>
          </p:cNvSpPr>
          <p:nvPr>
            <p:ph type="body" idx="1"/>
          </p:nvPr>
        </p:nvSpPr>
        <p:spPr>
          <a:xfrm>
            <a:off x="1354237" y="2202594"/>
            <a:ext cx="7535119" cy="4754880"/>
          </a:xfrm>
          <a:prstGeom prst="rect">
            <a:avLst/>
          </a:prstGeom>
          <a:noFill/>
          <a:ln>
            <a:noFill/>
          </a:ln>
        </p:spPr>
        <p:txBody>
          <a:bodyPr spcFirstLastPara="1" wrap="square" lIns="91425" tIns="45700" rIns="91425" bIns="45700" anchor="t" anchorCtr="0">
            <a:normAutofit lnSpcReduction="10000"/>
          </a:bodyPr>
          <a:lstStyle/>
          <a:p>
            <a:pPr marL="228600" lvl="0" indent="-241934" algn="l" rtl="0">
              <a:lnSpc>
                <a:spcPct val="90000"/>
              </a:lnSpc>
              <a:spcBef>
                <a:spcPts val="0"/>
              </a:spcBef>
              <a:spcAft>
                <a:spcPts val="0"/>
              </a:spcAft>
              <a:buClr>
                <a:schemeClr val="dk1"/>
              </a:buClr>
              <a:buSzPts val="2800"/>
              <a:buChar char="•"/>
            </a:pPr>
            <a:r>
              <a:rPr lang="en-US" dirty="0"/>
              <a:t>Does the amount of the cloud cover affect the local temperature?</a:t>
            </a:r>
            <a:endParaRPr dirty="0"/>
          </a:p>
          <a:p>
            <a:pPr marL="685800" lvl="1" indent="-240030" algn="l" rtl="0">
              <a:lnSpc>
                <a:spcPct val="90000"/>
              </a:lnSpc>
              <a:spcBef>
                <a:spcPts val="500"/>
              </a:spcBef>
              <a:spcAft>
                <a:spcPts val="0"/>
              </a:spcAft>
              <a:buClr>
                <a:schemeClr val="dk1"/>
              </a:buClr>
              <a:buSzPts val="2400"/>
              <a:buChar char="•"/>
            </a:pPr>
            <a:r>
              <a:rPr lang="en-US" dirty="0"/>
              <a:t>Add air temperature protocols.</a:t>
            </a:r>
            <a:endParaRPr dirty="0"/>
          </a:p>
          <a:p>
            <a:pPr marL="228600" lvl="0" indent="-241934" algn="l" rtl="0">
              <a:lnSpc>
                <a:spcPct val="90000"/>
              </a:lnSpc>
              <a:spcBef>
                <a:spcPts val="1000"/>
              </a:spcBef>
              <a:spcAft>
                <a:spcPts val="0"/>
              </a:spcAft>
              <a:buClr>
                <a:schemeClr val="dk1"/>
              </a:buClr>
              <a:buSzPts val="2800"/>
              <a:buChar char="•"/>
            </a:pPr>
            <a:r>
              <a:rPr lang="en-US" dirty="0"/>
              <a:t>How reliable are local weather forecasts based on the cloud type observations alone? Can they be improved by using other GLOBE Measurements?</a:t>
            </a:r>
            <a:endParaRPr dirty="0"/>
          </a:p>
          <a:p>
            <a:pPr marL="685800" lvl="1" indent="-240030" algn="l" rtl="0">
              <a:lnSpc>
                <a:spcPct val="90000"/>
              </a:lnSpc>
              <a:spcBef>
                <a:spcPts val="500"/>
              </a:spcBef>
              <a:spcAft>
                <a:spcPts val="0"/>
              </a:spcAft>
              <a:buClr>
                <a:schemeClr val="dk1"/>
              </a:buClr>
              <a:buSzPts val="2400"/>
              <a:buChar char="•"/>
            </a:pPr>
            <a:r>
              <a:rPr lang="en-US" dirty="0"/>
              <a:t>Add air temperature, barometric pressure, precipitation, relative humidity, surface temperature, water vapor, or wind protocol(s).</a:t>
            </a:r>
            <a:endParaRPr dirty="0"/>
          </a:p>
          <a:p>
            <a:pPr marL="0" lvl="0" indent="0" algn="l" rtl="0">
              <a:lnSpc>
                <a:spcPct val="90000"/>
              </a:lnSpc>
              <a:spcBef>
                <a:spcPts val="500"/>
              </a:spcBef>
              <a:spcAft>
                <a:spcPts val="0"/>
              </a:spcAft>
              <a:buNone/>
            </a:pPr>
            <a:endParaRPr dirty="0"/>
          </a:p>
          <a:p>
            <a:pPr marL="0" lvl="0" indent="0" algn="l" rtl="0">
              <a:spcBef>
                <a:spcPts val="500"/>
              </a:spcBef>
              <a:spcAft>
                <a:spcPts val="0"/>
              </a:spcAft>
              <a:buNone/>
            </a:pP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For further support visit the </a:t>
            </a:r>
            <a:r>
              <a:rPr lang="en-US" sz="2400" u="sng" dirty="0">
                <a:solidFill>
                  <a:schemeClr val="hlink"/>
                </a:solidFill>
                <a:hlinkClick r:id="rId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GLOBE Clouds Student Project Support</a:t>
            </a: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 webpage.</a:t>
            </a:r>
            <a:endParaRPr dirty="0"/>
          </a:p>
          <a:p>
            <a:pPr marL="457200" lvl="1" indent="0" algn="l" rtl="0">
              <a:lnSpc>
                <a:spcPct val="90000"/>
              </a:lnSpc>
              <a:spcBef>
                <a:spcPts val="500"/>
              </a:spcBef>
              <a:spcAft>
                <a:spcPts val="0"/>
              </a:spcAft>
              <a:buClr>
                <a:schemeClr val="dk1"/>
              </a:buClr>
              <a:buSzPts val="2400"/>
              <a:buNone/>
            </a:pPr>
            <a:endParaRP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g2f870958373_0_1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64</a:t>
            </a:fld>
            <a:endParaRPr/>
          </a:p>
        </p:txBody>
      </p:sp>
      <p:pic>
        <p:nvPicPr>
          <p:cNvPr id="763" name="Google Shape;763;g2f870958373_0_1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3998" cy="822325"/>
          </a:xfrm>
          <a:prstGeom prst="rect">
            <a:avLst/>
          </a:prstGeom>
          <a:noFill/>
          <a:ln>
            <a:noFill/>
          </a:ln>
        </p:spPr>
      </p:pic>
      <p:pic>
        <p:nvPicPr>
          <p:cNvPr id="764" name="Google Shape;764;g2f870958373_0_15"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65" name="Google Shape;765;g2f870958373_0_15"/>
          <p:cNvSpPr txBox="1">
            <a:spLocks noGrp="1"/>
          </p:cNvSpPr>
          <p:nvPr>
            <p:ph type="title"/>
          </p:nvPr>
        </p:nvSpPr>
        <p:spPr>
          <a:xfrm>
            <a:off x="1354237" y="1068799"/>
            <a:ext cx="7665000" cy="8874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Explore Data: Example Student Research Questions - Further Measurements (2)</a:t>
            </a:r>
            <a:endParaRPr/>
          </a:p>
        </p:txBody>
      </p:sp>
      <p:sp>
        <p:nvSpPr>
          <p:cNvPr id="766" name="Google Shape;766;g2f870958373_0_15"/>
          <p:cNvSpPr txBox="1">
            <a:spLocks noGrp="1"/>
          </p:cNvSpPr>
          <p:nvPr>
            <p:ph type="body" idx="1"/>
          </p:nvPr>
        </p:nvSpPr>
        <p:spPr>
          <a:xfrm>
            <a:off x="1354237" y="2202594"/>
            <a:ext cx="7535100" cy="4755000"/>
          </a:xfrm>
          <a:prstGeom prst="rect">
            <a:avLst/>
          </a:prstGeom>
          <a:noFill/>
          <a:ln>
            <a:noFill/>
          </a:ln>
        </p:spPr>
        <p:txBody>
          <a:bodyPr spcFirstLastPara="1" wrap="square" lIns="91425" tIns="45700" rIns="91425" bIns="45700" anchor="t" anchorCtr="0">
            <a:normAutofit/>
          </a:bodyPr>
          <a:lstStyle/>
          <a:p>
            <a:pPr marL="228600" lvl="0" indent="-241934" algn="l" rtl="0">
              <a:lnSpc>
                <a:spcPct val="90000"/>
              </a:lnSpc>
              <a:spcBef>
                <a:spcPts val="1000"/>
              </a:spcBef>
              <a:spcAft>
                <a:spcPts val="0"/>
              </a:spcAft>
              <a:buClr>
                <a:schemeClr val="dk1"/>
              </a:buClr>
              <a:buSzPts val="2800"/>
              <a:buChar char="•"/>
            </a:pPr>
            <a:r>
              <a:rPr lang="en-US"/>
              <a:t>Do cloud conditions and phenomena that block our view of the sky influence the types of vegetation and soil in our areas? If so, how?</a:t>
            </a:r>
            <a:endParaRPr/>
          </a:p>
          <a:p>
            <a:pPr marL="685800" lvl="1" indent="-240030" algn="l" rtl="0">
              <a:lnSpc>
                <a:spcPct val="90000"/>
              </a:lnSpc>
              <a:spcBef>
                <a:spcPts val="500"/>
              </a:spcBef>
              <a:spcAft>
                <a:spcPts val="0"/>
              </a:spcAft>
              <a:buClr>
                <a:schemeClr val="dk1"/>
              </a:buClr>
              <a:buSzPts val="2400"/>
              <a:buChar char="•"/>
            </a:pPr>
            <a:r>
              <a:rPr lang="en-US"/>
              <a:t>Add biometry, land cover or soil protocols.</a:t>
            </a:r>
            <a:endParaRPr/>
          </a:p>
          <a:p>
            <a:pPr marL="0" lvl="0" indent="0" algn="l" rtl="0">
              <a:lnSpc>
                <a:spcPct val="90000"/>
              </a:lnSpc>
              <a:spcBef>
                <a:spcPts val="500"/>
              </a:spcBef>
              <a:spcAft>
                <a:spcPts val="0"/>
              </a:spcAft>
              <a:buNone/>
            </a:pPr>
            <a:endParaRPr/>
          </a:p>
          <a:p>
            <a:pPr marL="0" lvl="1" indent="0" algn="l" rtl="0">
              <a:spcBef>
                <a:spcPts val="500"/>
              </a:spcBef>
              <a:spcAft>
                <a:spcPts val="0"/>
              </a:spcAft>
              <a:buClr>
                <a:schemeClr val="dk1"/>
              </a:buClr>
              <a:buSzPts val="2400"/>
              <a:buFont typeface="Arial"/>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For further support visit the </a:t>
            </a:r>
            <a:r>
              <a:rPr lang="en-US" u="sng">
                <a:solidFill>
                  <a:schemeClr val="hlink"/>
                </a:solidFill>
                <a:hlinkClick r:id="rId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GLOBE Clouds Student Project Support</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 webpage.</a:t>
            </a:r>
            <a:endParaRPr/>
          </a:p>
          <a:p>
            <a:pPr marL="457200" lvl="1" indent="0" algn="l" rtl="0">
              <a:lnSpc>
                <a:spcPct val="90000"/>
              </a:lnSpc>
              <a:spcBef>
                <a:spcPts val="500"/>
              </a:spcBef>
              <a:spcAft>
                <a:spcPts val="0"/>
              </a:spcAft>
              <a:buClr>
                <a:schemeClr val="dk1"/>
              </a:buClr>
              <a:buSzPts val="2400"/>
              <a:buNone/>
            </a:pP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770"/>
        <p:cNvGrpSpPr/>
        <p:nvPr/>
      </p:nvGrpSpPr>
      <p:grpSpPr>
        <a:xfrm>
          <a:off x="0" y="0"/>
          <a:ext cx="0" cy="0"/>
          <a:chOff x="0" y="0"/>
          <a:chExt cx="0" cy="0"/>
        </a:xfrm>
      </p:grpSpPr>
      <p:sp>
        <p:nvSpPr>
          <p:cNvPr id="771" name="Google Shape;771;p5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65</a:t>
            </a:fld>
            <a:endParaRPr/>
          </a:p>
        </p:txBody>
      </p:sp>
      <p:pic>
        <p:nvPicPr>
          <p:cNvPr id="772" name="Google Shape;772;p5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73" name="Google Shape;773;p53"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74" name="Google Shape;774;p53"/>
          <p:cNvSpPr txBox="1">
            <a:spLocks noGrp="1"/>
          </p:cNvSpPr>
          <p:nvPr>
            <p:ph type="title"/>
          </p:nvPr>
        </p:nvSpPr>
        <p:spPr>
          <a:xfrm>
            <a:off x="1354237" y="1068799"/>
            <a:ext cx="7665071"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Explore Data: Example Student Research Questions – Outside Observations</a:t>
            </a:r>
            <a:endParaRPr/>
          </a:p>
        </p:txBody>
      </p:sp>
      <p:sp>
        <p:nvSpPr>
          <p:cNvPr id="775" name="Google Shape;775;p53"/>
          <p:cNvSpPr txBox="1">
            <a:spLocks noGrp="1"/>
          </p:cNvSpPr>
          <p:nvPr>
            <p:ph type="body" idx="1"/>
          </p:nvPr>
        </p:nvSpPr>
        <p:spPr>
          <a:xfrm>
            <a:off x="1354250" y="2202601"/>
            <a:ext cx="7161000" cy="4655400"/>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90000"/>
              </a:lnSpc>
              <a:spcBef>
                <a:spcPts val="0"/>
              </a:spcBef>
              <a:spcAft>
                <a:spcPts val="0"/>
              </a:spcAft>
              <a:buClr>
                <a:schemeClr val="dk1"/>
              </a:buClr>
              <a:buSzPts val="2600"/>
              <a:buChar char="•"/>
            </a:pPr>
            <a:r>
              <a:rPr lang="en-US" sz="2600"/>
              <a:t>How do the clouds you see relate to nearby mountains, lakes, large rivers, bays, or the ocean?</a:t>
            </a:r>
            <a:endParaRPr/>
          </a:p>
          <a:p>
            <a:pPr marL="685800" lvl="1" indent="-228600" algn="l" rtl="0">
              <a:lnSpc>
                <a:spcPct val="90000"/>
              </a:lnSpc>
              <a:spcBef>
                <a:spcPts val="500"/>
              </a:spcBef>
              <a:spcAft>
                <a:spcPts val="0"/>
              </a:spcAft>
              <a:buClr>
                <a:schemeClr val="dk1"/>
              </a:buClr>
              <a:buSzPts val="2200"/>
              <a:buChar char="•"/>
            </a:pPr>
            <a:r>
              <a:rPr lang="en-US" sz="2200"/>
              <a:t>Add maps or satellite imagery.</a:t>
            </a:r>
            <a:endParaRPr/>
          </a:p>
          <a:p>
            <a:pPr marL="685800" lvl="1" indent="-76200" algn="l" rtl="0">
              <a:lnSpc>
                <a:spcPct val="90000"/>
              </a:lnSpc>
              <a:spcBef>
                <a:spcPts val="500"/>
              </a:spcBef>
              <a:spcAft>
                <a:spcPts val="0"/>
              </a:spcAft>
              <a:buClr>
                <a:schemeClr val="dk1"/>
              </a:buClr>
              <a:buSzPts val="2400"/>
              <a:buNone/>
            </a:pPr>
            <a:endParaRPr/>
          </a:p>
          <a:p>
            <a:pPr marL="228600" lvl="0" indent="-228600" algn="l" rtl="0">
              <a:lnSpc>
                <a:spcPct val="90000"/>
              </a:lnSpc>
              <a:spcBef>
                <a:spcPts val="1000"/>
              </a:spcBef>
              <a:spcAft>
                <a:spcPts val="0"/>
              </a:spcAft>
              <a:buClr>
                <a:schemeClr val="dk1"/>
              </a:buClr>
              <a:buSzPts val="2600"/>
              <a:buChar char="•"/>
            </a:pPr>
            <a:r>
              <a:rPr lang="en-US" sz="2600"/>
              <a:t>How do our cloud observations compare with satellite images of clouds?</a:t>
            </a:r>
            <a:endParaRPr/>
          </a:p>
          <a:p>
            <a:pPr marL="685800" lvl="1" indent="-228600" algn="l" rtl="0">
              <a:lnSpc>
                <a:spcPct val="90000"/>
              </a:lnSpc>
              <a:spcBef>
                <a:spcPts val="500"/>
              </a:spcBef>
              <a:spcAft>
                <a:spcPts val="0"/>
              </a:spcAft>
              <a:buClr>
                <a:schemeClr val="dk1"/>
              </a:buClr>
              <a:buSzPts val="2200"/>
              <a:buChar char="•"/>
            </a:pPr>
            <a:r>
              <a:rPr lang="en-US" sz="2200"/>
              <a:t>Explore NASA or NOAA resources. </a:t>
            </a:r>
            <a:endParaRPr/>
          </a:p>
          <a:p>
            <a:pPr marL="685800" lvl="1" indent="-228600" algn="l" rtl="0">
              <a:lnSpc>
                <a:spcPct val="90000"/>
              </a:lnSpc>
              <a:spcBef>
                <a:spcPts val="500"/>
              </a:spcBef>
              <a:spcAft>
                <a:spcPts val="0"/>
              </a:spcAft>
              <a:buClr>
                <a:schemeClr val="dk1"/>
              </a:buClr>
              <a:buSzPts val="2200"/>
              <a:buChar char="•"/>
            </a:pPr>
            <a:r>
              <a:rPr lang="en-US" sz="2200"/>
              <a:t>If there’s a satellite measurement made at the same time over your location, you’ll receive satellite imagery that you can use to explore this question.</a:t>
            </a:r>
            <a:br>
              <a:rPr lang="en-US" sz="2200"/>
            </a:br>
            <a:endParaRPr sz="2200"/>
          </a:p>
          <a:p>
            <a:pPr marL="0" lvl="0" indent="0" algn="l" rtl="0">
              <a:spcBef>
                <a:spcPts val="500"/>
              </a:spcBef>
              <a:spcAft>
                <a:spcPts val="0"/>
              </a:spcAft>
              <a:buNone/>
            </a:pP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For further support visit the </a:t>
            </a:r>
            <a:r>
              <a:rPr lang="en-US" sz="2400" u="sng">
                <a:solidFill>
                  <a:schemeClr val="hlink"/>
                </a:solidFill>
                <a:hlinkClick r:id="rId5"/>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GLOBE Clouds Student Project Support</a:t>
            </a:r>
            <a:r>
              <a:rPr lang="en-US" sz="2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 webpage.</a:t>
            </a:r>
            <a:endParaRPr sz="22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780"/>
        <p:cNvGrpSpPr/>
        <p:nvPr/>
      </p:nvGrpSpPr>
      <p:grpSpPr>
        <a:xfrm>
          <a:off x="0" y="0"/>
          <a:ext cx="0" cy="0"/>
          <a:chOff x="0" y="0"/>
          <a:chExt cx="0" cy="0"/>
        </a:xfrm>
      </p:grpSpPr>
      <p:sp>
        <p:nvSpPr>
          <p:cNvPr id="781" name="Google Shape;781;p5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66</a:t>
            </a:fld>
            <a:endParaRPr/>
          </a:p>
        </p:txBody>
      </p:sp>
      <p:pic>
        <p:nvPicPr>
          <p:cNvPr id="782" name="Google Shape;782;p5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83" name="Google Shape;783;p54"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84" name="Google Shape;784;p54"/>
          <p:cNvSpPr txBox="1">
            <a:spLocks noGrp="1"/>
          </p:cNvSpPr>
          <p:nvPr>
            <p:ph type="title"/>
          </p:nvPr>
        </p:nvSpPr>
        <p:spPr>
          <a:xfrm>
            <a:off x="1251400" y="840200"/>
            <a:ext cx="7803900" cy="887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240"/>
              <a:buFont typeface="Calibri"/>
              <a:buNone/>
            </a:pPr>
            <a:r>
              <a:rPr lang="en-US" sz="3140" dirty="0"/>
              <a:t>Understand Data: Satellite </a:t>
            </a:r>
            <a:r>
              <a:rPr lang="en-US" sz="314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Match</a:t>
            </a:r>
            <a:r>
              <a:rPr lang="en-US" sz="3140" dirty="0"/>
              <a:t> Table</a:t>
            </a:r>
            <a:endParaRPr sz="3140" dirty="0"/>
          </a:p>
        </p:txBody>
      </p:sp>
      <p:sp>
        <p:nvSpPr>
          <p:cNvPr id="785" name="Google Shape;785;p54"/>
          <p:cNvSpPr txBox="1"/>
          <p:nvPr/>
        </p:nvSpPr>
        <p:spPr>
          <a:xfrm>
            <a:off x="5422357" y="4296934"/>
            <a:ext cx="3381681" cy="23082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a:solidFill>
                  <a:schemeClr val="dk1"/>
                </a:solidFill>
                <a:latin typeface="Calibri"/>
                <a:ea typeface="Calibri"/>
                <a:cs typeface="Calibri"/>
                <a:sym typeface="Calibri"/>
              </a:rPr>
              <a:t>Observers will receive a satellite match email when their observation aligns to corresponding satellite data. Detailed description on </a:t>
            </a:r>
            <a:r>
              <a:rPr lang="en-US" sz="1800" u="sng" dirty="0">
                <a:solidFill>
                  <a:schemeClr val="hlink"/>
                </a:solidFill>
                <a:latin typeface="Calibri"/>
                <a:ea typeface="Calibri"/>
                <a:cs typeface="Calibri"/>
                <a:sym typeface="Calibri"/>
                <a:hlinkClick r:id="rId5"/>
              </a:rPr>
              <a:t>how to read the satellite comparison table</a:t>
            </a:r>
            <a:r>
              <a:rPr lang="en-US" sz="1800" dirty="0">
                <a:solidFill>
                  <a:schemeClr val="dk1"/>
                </a:solidFill>
                <a:latin typeface="Calibri"/>
                <a:ea typeface="Calibri"/>
                <a:cs typeface="Calibri"/>
                <a:sym typeface="Calibri"/>
              </a:rPr>
              <a:t> are found on the GLOBE Clouds website.</a:t>
            </a:r>
            <a:endParaRPr dirty="0"/>
          </a:p>
        </p:txBody>
      </p:sp>
      <p:pic>
        <p:nvPicPr>
          <p:cNvPr id="2" name="Picture 1" descr="satellite comparison table that summarizes a persons report of sky and clouds and what the satellite detected.">
            <a:extLst>
              <a:ext uri="{FF2B5EF4-FFF2-40B4-BE49-F238E27FC236}">
                <a16:creationId xmlns:a16="http://schemas.microsoft.com/office/drawing/2014/main" id="{E1EAE18F-65F7-0D13-AE8A-C1177787A243}"/>
              </a:ext>
            </a:extLst>
          </p:cNvPr>
          <p:cNvPicPr>
            <a:picLocks noChangeAspect="1"/>
          </p:cNvPicPr>
          <p:nvPr/>
        </p:nvPicPr>
        <p:blipFill>
          <a:blip r:embed="rId6"/>
          <a:stretch>
            <a:fillRect/>
          </a:stretch>
        </p:blipFill>
        <p:spPr>
          <a:xfrm>
            <a:off x="1354238" y="1469029"/>
            <a:ext cx="3965281" cy="5147035"/>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
        <p:nvSpPr>
          <p:cNvPr id="791" name="Google Shape;791;p5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67</a:t>
            </a:fld>
            <a:endParaRPr/>
          </a:p>
        </p:txBody>
      </p:sp>
      <p:pic>
        <p:nvPicPr>
          <p:cNvPr id="792" name="Google Shape;792;p55"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793" name="Google Shape;793;p55"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794" name="Google Shape;794;p55"/>
          <p:cNvSpPr txBox="1">
            <a:spLocks noGrp="1"/>
          </p:cNvSpPr>
          <p:nvPr>
            <p:ph type="title"/>
          </p:nvPr>
        </p:nvSpPr>
        <p:spPr>
          <a:xfrm>
            <a:off x="1200150" y="728943"/>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200"/>
              <a:buFont typeface="Calibri"/>
              <a:buNone/>
            </a:pPr>
            <a:r>
              <a:rPr lang="en-US" sz="3200" dirty="0">
                <a:solidFill>
                  <a:schemeClr val="dk2"/>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Understand Data: How to Use Your </a:t>
            </a:r>
            <a:r>
              <a:rPr lang="en-US" sz="3200" dirty="0">
                <a:solidFill>
                  <a:schemeClr val="dk2"/>
                </a:solidFil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Satellite Match</a:t>
            </a:r>
            <a:endParaRPr dirty="0"/>
          </a:p>
        </p:txBody>
      </p:sp>
      <p:sp>
        <p:nvSpPr>
          <p:cNvPr id="795" name="Google Shape;795;p55"/>
          <p:cNvSpPr txBox="1">
            <a:spLocks noGrp="1"/>
          </p:cNvSpPr>
          <p:nvPr>
            <p:ph type="body" idx="1"/>
          </p:nvPr>
        </p:nvSpPr>
        <p:spPr>
          <a:xfrm>
            <a:off x="1391951" y="1922950"/>
            <a:ext cx="3914700" cy="3834300"/>
          </a:xfrm>
          <a:prstGeom prst="rect">
            <a:avLst/>
          </a:prstGeom>
          <a:noFill/>
          <a:ln>
            <a:noFill/>
          </a:ln>
        </p:spPr>
        <p:txBody>
          <a:bodyPr spcFirstLastPara="1" wrap="square" lIns="91425" tIns="45700" rIns="91425" bIns="45700" anchor="t" anchorCtr="0">
            <a:normAutofit fontScale="85000" lnSpcReduction="20000"/>
          </a:bodyPr>
          <a:lstStyle/>
          <a:p>
            <a:pPr marL="285750" lvl="0" indent="-296703" algn="l" rtl="0">
              <a:lnSpc>
                <a:spcPct val="90000"/>
              </a:lnSpc>
              <a:spcBef>
                <a:spcPts val="0"/>
              </a:spcBef>
              <a:spcAft>
                <a:spcPts val="0"/>
              </a:spcAft>
              <a:buClr>
                <a:schemeClr val="dk1"/>
              </a:buClr>
              <a:buSzPct val="100000"/>
              <a:buChar char="•"/>
            </a:pPr>
            <a:r>
              <a:rPr lang="en-US" sz="2300" dirty="0"/>
              <a:t>When first participating in the GLOBE Cloud Protocol, reviewing the satellite comparison can be a good opportunity to reflect on your observation and consider any difficulties that you had when observing a tricky cloudscape.</a:t>
            </a:r>
            <a:endParaRPr dirty="0"/>
          </a:p>
          <a:p>
            <a:pPr marL="285750" lvl="0" indent="-296703" algn="l" rtl="0">
              <a:lnSpc>
                <a:spcPct val="90000"/>
              </a:lnSpc>
              <a:spcBef>
                <a:spcPts val="1000"/>
              </a:spcBef>
              <a:spcAft>
                <a:spcPts val="0"/>
              </a:spcAft>
              <a:buClr>
                <a:schemeClr val="dk1"/>
              </a:buClr>
              <a:buSzPct val="100000"/>
              <a:buChar char="•"/>
            </a:pPr>
            <a:r>
              <a:rPr lang="en-US" sz="2300" dirty="0"/>
              <a:t>Satellite comparisons can show you the difference between ground perspective and satellite views.</a:t>
            </a:r>
            <a:endParaRPr dirty="0"/>
          </a:p>
          <a:p>
            <a:pPr marL="285750" lvl="0" indent="-296703" algn="l" rtl="0">
              <a:lnSpc>
                <a:spcPct val="90000"/>
              </a:lnSpc>
              <a:spcBef>
                <a:spcPts val="1000"/>
              </a:spcBef>
              <a:spcAft>
                <a:spcPts val="0"/>
              </a:spcAft>
              <a:buClr>
                <a:schemeClr val="dk1"/>
              </a:buClr>
              <a:buSzPct val="100000"/>
              <a:buChar char="•"/>
            </a:pPr>
            <a:r>
              <a:rPr lang="en-US" sz="2300" dirty="0"/>
              <a:t>Satellite data received in the satellite match table can guide student research investigations and prompt further questions.</a:t>
            </a:r>
            <a:endParaRPr dirty="0"/>
          </a:p>
        </p:txBody>
      </p:sp>
      <p:sp>
        <p:nvSpPr>
          <p:cNvPr id="796" name="Google Shape;796;p55"/>
          <p:cNvSpPr txBox="1">
            <a:spLocks noGrp="1"/>
          </p:cNvSpPr>
          <p:nvPr>
            <p:ph type="body" idx="2"/>
          </p:nvPr>
        </p:nvSpPr>
        <p:spPr>
          <a:xfrm>
            <a:off x="1391951" y="5842091"/>
            <a:ext cx="7315857" cy="107442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ct val="100000"/>
              <a:buNone/>
            </a:pPr>
            <a:r>
              <a:rPr lang="en-US" sz="1800" dirty="0"/>
              <a:t>Tip: Matched satellite data is not only accessible in your email, but you can also access your comparison link within the </a:t>
            </a:r>
            <a:r>
              <a:rPr lang="en-US" sz="1800" u="sng" dirty="0">
                <a:solidFill>
                  <a:schemeClr val="hlink"/>
                </a:solidFill>
                <a:hlinkClick r:id="rId5"/>
              </a:rPr>
              <a:t>GLOBE Data Visualization System</a:t>
            </a:r>
            <a:r>
              <a:rPr lang="en-US" sz="1800" dirty="0"/>
              <a:t>. </a:t>
            </a:r>
            <a:endParaRPr sz="2000" dirty="0"/>
          </a:p>
          <a:p>
            <a:pPr marL="228600" lvl="0" indent="-104140" algn="l" rtl="0">
              <a:lnSpc>
                <a:spcPct val="90000"/>
              </a:lnSpc>
              <a:spcBef>
                <a:spcPts val="1000"/>
              </a:spcBef>
              <a:spcAft>
                <a:spcPts val="0"/>
              </a:spcAft>
              <a:buClr>
                <a:schemeClr val="dk1"/>
              </a:buClr>
              <a:buSzPct val="100000"/>
              <a:buNone/>
            </a:pPr>
            <a:endParaRPr sz="2000" dirty="0"/>
          </a:p>
        </p:txBody>
      </p:sp>
      <p:pic>
        <p:nvPicPr>
          <p:cNvPr id="797" name="Google Shape;797;p55" descr="Observing during satellite overpass graphic "/>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531527" y="1650569"/>
            <a:ext cx="2726716" cy="4063869"/>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801"/>
        <p:cNvGrpSpPr/>
        <p:nvPr/>
      </p:nvGrpSpPr>
      <p:grpSpPr>
        <a:xfrm>
          <a:off x="0" y="0"/>
          <a:ext cx="0" cy="0"/>
          <a:chOff x="0" y="0"/>
          <a:chExt cx="0" cy="0"/>
        </a:xfrm>
      </p:grpSpPr>
      <p:sp>
        <p:nvSpPr>
          <p:cNvPr id="802" name="Google Shape;802;p5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68</a:t>
            </a:fld>
            <a:endParaRPr/>
          </a:p>
        </p:txBody>
      </p:sp>
      <p:pic>
        <p:nvPicPr>
          <p:cNvPr id="803" name="Google Shape;803;p56"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04" name="Google Shape;804;p56"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805" name="Google Shape;805;p56"/>
          <p:cNvSpPr txBox="1">
            <a:spLocks noGrp="1"/>
          </p:cNvSpPr>
          <p:nvPr>
            <p:ph type="title"/>
          </p:nvPr>
        </p:nvSpPr>
        <p:spPr>
          <a:xfrm>
            <a:off x="1354237" y="1068799"/>
            <a:ext cx="7571553"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Understand Data: Context from Satellite </a:t>
            </a:r>
            <a:endParaRPr/>
          </a:p>
        </p:txBody>
      </p:sp>
      <p:sp>
        <p:nvSpPr>
          <p:cNvPr id="806" name="Google Shape;806;p56"/>
          <p:cNvSpPr txBox="1"/>
          <p:nvPr/>
        </p:nvSpPr>
        <p:spPr>
          <a:xfrm>
            <a:off x="1302515" y="2040631"/>
            <a:ext cx="2003814" cy="35394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From above, satellite imagery provides information about clouds and characteristics on mid and high levels that may be obscured from the ground.</a:t>
            </a:r>
            <a:endParaRPr/>
          </a:p>
          <a:p>
            <a:pPr marL="0" marR="0" lvl="0" indent="0" algn="l" rtl="0">
              <a:spcBef>
                <a:spcPts val="0"/>
              </a:spcBef>
              <a:spcAft>
                <a:spcPts val="0"/>
              </a:spcAft>
              <a:buNone/>
            </a:pPr>
            <a:r>
              <a:rPr lang="en-US" sz="1600">
                <a:solidFill>
                  <a:schemeClr val="dk1"/>
                </a:solidFill>
                <a:latin typeface="Calibri"/>
                <a:ea typeface="Calibri"/>
                <a:cs typeface="Calibri"/>
                <a:sym typeface="Calibri"/>
              </a:rPr>
              <a:t>With satellite imagery, you can see where your local weather fits into  global patterns and phenomena.     </a:t>
            </a:r>
            <a:endParaRPr/>
          </a:p>
        </p:txBody>
      </p:sp>
      <p:sp>
        <p:nvSpPr>
          <p:cNvPr id="807" name="Google Shape;807;p56"/>
          <p:cNvSpPr txBox="1">
            <a:spLocks noGrp="1"/>
          </p:cNvSpPr>
          <p:nvPr>
            <p:ph type="body" idx="1"/>
          </p:nvPr>
        </p:nvSpPr>
        <p:spPr>
          <a:xfrm>
            <a:off x="1562944" y="5993817"/>
            <a:ext cx="7161112" cy="887332"/>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r>
              <a:rPr lang="en-US" sz="1600" dirty="0"/>
              <a:t>The NASA Worldview site provides contextual information on cloud cover from the MODIS instrument on the Terra and Aqua satellites. </a:t>
            </a:r>
            <a:r>
              <a:rPr lang="en-US" sz="1600" u="sng" dirty="0">
                <a:solidFill>
                  <a:schemeClr val="hlink"/>
                </a:solidFill>
                <a:hlinkClick r:id="rId5"/>
              </a:rPr>
              <a:t>Satellite imagery for March, 6</a:t>
            </a:r>
            <a:r>
              <a:rPr lang="en-US" sz="1600" u="sng" baseline="30000" dirty="0">
                <a:solidFill>
                  <a:schemeClr val="hlink"/>
                </a:solidFill>
                <a:hlinkClick r:id="rId5"/>
              </a:rPr>
              <a:t>th</a:t>
            </a:r>
            <a:r>
              <a:rPr lang="en-US" sz="1600" u="sng" dirty="0">
                <a:solidFill>
                  <a:schemeClr val="hlink"/>
                </a:solidFill>
                <a:hlinkClick r:id="rId5"/>
              </a:rPr>
              <a:t> 2015</a:t>
            </a:r>
            <a:r>
              <a:rPr lang="en-US" sz="1600" dirty="0"/>
              <a:t>. </a:t>
            </a:r>
            <a:endParaRPr dirty="0"/>
          </a:p>
        </p:txBody>
      </p:sp>
      <p:pic>
        <p:nvPicPr>
          <p:cNvPr id="808" name="Google Shape;808;p56" descr="Screen Shot  from July 14, 2015, 9:08 AM  of composite image of clouds from MODIS instrument on the Terra and Aqua Satellites."/>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3306329" y="2040631"/>
            <a:ext cx="5193175" cy="346572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813"/>
        <p:cNvGrpSpPr/>
        <p:nvPr/>
      </p:nvGrpSpPr>
      <p:grpSpPr>
        <a:xfrm>
          <a:off x="0" y="0"/>
          <a:ext cx="0" cy="0"/>
          <a:chOff x="0" y="0"/>
          <a:chExt cx="0" cy="0"/>
        </a:xfrm>
      </p:grpSpPr>
      <p:pic>
        <p:nvPicPr>
          <p:cNvPr id="814" name="Google Shape;814;p57"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15" name="Google Shape;815;p57" descr="menu bar= understand the data"/>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816" name="Google Shape;816;p57"/>
          <p:cNvSpPr txBox="1">
            <a:spLocks noGrp="1"/>
          </p:cNvSpPr>
          <p:nvPr>
            <p:ph type="title"/>
          </p:nvPr>
        </p:nvSpPr>
        <p:spPr>
          <a:xfrm>
            <a:off x="1354238" y="1068799"/>
            <a:ext cx="7161112"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Understand Data: Compare to Satellite Data</a:t>
            </a:r>
            <a:endParaRPr/>
          </a:p>
        </p:txBody>
      </p:sp>
      <p:pic>
        <p:nvPicPr>
          <p:cNvPr id="817" name="Google Shape;817;p57" descr="WorldView Logo"/>
          <p:cNvPicPr preferRelativeResize="0"/>
          <p:nvPr/>
        </p:nvPicPr>
        <p:blipFill rotWithShape="1">
          <a:blip r:embed="rId5">
            <a:alphaModFix/>
          </a:blip>
          <a:srcRect/>
          <a:stretch/>
        </p:blipFill>
        <p:spPr>
          <a:xfrm>
            <a:off x="4257751" y="1928437"/>
            <a:ext cx="3213832" cy="660550"/>
          </a:xfrm>
          <a:prstGeom prst="rect">
            <a:avLst/>
          </a:prstGeom>
          <a:noFill/>
          <a:ln>
            <a:noFill/>
          </a:ln>
        </p:spPr>
      </p:pic>
      <p:pic>
        <p:nvPicPr>
          <p:cNvPr id="818" name="Google Shape;818;p57" descr="Arrows point to the same place on a satellite photo for that day to compare cloud cover reports." title="Segment of GLOBE Viz for Europe on March 6"/>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354238" y="2650209"/>
            <a:ext cx="2768311" cy="3234315"/>
          </a:xfrm>
          <a:prstGeom prst="rect">
            <a:avLst/>
          </a:prstGeom>
          <a:noFill/>
          <a:ln>
            <a:noFill/>
          </a:ln>
        </p:spPr>
      </p:pic>
      <p:pic>
        <p:nvPicPr>
          <p:cNvPr id="819" name="Google Shape;819;p57" descr="Arrows point to the same place on a GLOBE Viz image for that day to compare cloud cover reports." title="Satellite image over Europe for March 6, 2015."/>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4257752" y="2650208"/>
            <a:ext cx="3213832" cy="3234316"/>
          </a:xfrm>
          <a:prstGeom prst="rect">
            <a:avLst/>
          </a:prstGeom>
          <a:noFill/>
          <a:ln>
            <a:noFill/>
          </a:ln>
        </p:spPr>
      </p:pic>
      <p:pic>
        <p:nvPicPr>
          <p:cNvPr id="820" name="Google Shape;820;p57" descr="This image shows the appropriate symbols for cloud cover.  No clouds is a open blue circle.  A clear sky may have 0 to 10% cloud coverage is a blue circle with about 10% of the circle shaded gray.  Isolate cloud cover can range from 10 to 25% cloud cover and is represented by a blue circle with 25% of the circle shaded gray.  Scattered cloud cover may range from 25 to 50% cloud cover and is represented by a blue circle half filled in with gray.  Broken cloud cover ranges from 50 to 90% cloud cover and is represented by a blue circle covered by 90% gray.  An overcast or obscured sky ranges from 90 to 100% cloud cover and is represented by a gray circle."/>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354238" y="5894615"/>
            <a:ext cx="3021298" cy="472221"/>
          </a:xfrm>
          <a:prstGeom prst="rect">
            <a:avLst/>
          </a:prstGeom>
          <a:noFill/>
          <a:ln>
            <a:noFill/>
          </a:ln>
        </p:spPr>
      </p:pic>
      <p:sp>
        <p:nvSpPr>
          <p:cNvPr id="821" name="Google Shape;821;p57"/>
          <p:cNvSpPr txBox="1"/>
          <p:nvPr/>
        </p:nvSpPr>
        <p:spPr>
          <a:xfrm>
            <a:off x="4475214" y="5958854"/>
            <a:ext cx="304016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u="sng">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March 6</a:t>
            </a:r>
            <a:r>
              <a:rPr lang="en-US" sz="1800" u="sng" baseline="30000">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th</a:t>
            </a:r>
            <a:r>
              <a:rPr lang="en-US" sz="1800" u="sng">
                <a:solidFill>
                  <a:schemeClr val="dk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 2015</a:t>
            </a:r>
            <a:endParaRPr sz="1800">
              <a:solidFill>
                <a:schemeClr val="dk1"/>
              </a:solidFill>
              <a:latin typeface="Calibri"/>
              <a:ea typeface="Calibri"/>
              <a:cs typeface="Calibri"/>
              <a:sym typeface="Calibri"/>
            </a:endParaRPr>
          </a:p>
        </p:txBody>
      </p:sp>
      <p:sp>
        <p:nvSpPr>
          <p:cNvPr id="822" name="Google Shape;822;p57"/>
          <p:cNvSpPr txBox="1"/>
          <p:nvPr/>
        </p:nvSpPr>
        <p:spPr>
          <a:xfrm>
            <a:off x="5835112" y="3551210"/>
            <a:ext cx="115765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FF0000"/>
                </a:solidFill>
                <a:latin typeface="Calibri"/>
                <a:ea typeface="Calibri"/>
                <a:cs typeface="Calibri"/>
                <a:sym typeface="Calibri"/>
              </a:rPr>
              <a:t>Overcast</a:t>
            </a:r>
            <a:endParaRPr/>
          </a:p>
        </p:txBody>
      </p:sp>
      <p:sp>
        <p:nvSpPr>
          <p:cNvPr id="823" name="Google Shape;823;p57"/>
          <p:cNvSpPr txBox="1"/>
          <p:nvPr/>
        </p:nvSpPr>
        <p:spPr>
          <a:xfrm>
            <a:off x="5266012" y="4752555"/>
            <a:ext cx="92943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FF0000"/>
                </a:solidFill>
                <a:latin typeface="Calibri"/>
                <a:ea typeface="Calibri"/>
                <a:cs typeface="Calibri"/>
                <a:sym typeface="Calibri"/>
              </a:rPr>
              <a:t>Clear</a:t>
            </a:r>
            <a:endParaRPr/>
          </a:p>
        </p:txBody>
      </p:sp>
      <p:cxnSp>
        <p:nvCxnSpPr>
          <p:cNvPr id="824" name="Google Shape;824;p57" descr="A red, double-headed arrow connecting an overcast sky in a satellite image to the symbol for an overcast sky which is a gray circle."/>
          <p:cNvCxnSpPr/>
          <p:nvPr/>
        </p:nvCxnSpPr>
        <p:spPr>
          <a:xfrm rot="10800000" flipH="1">
            <a:off x="3637688" y="3819883"/>
            <a:ext cx="2197500" cy="136500"/>
          </a:xfrm>
          <a:prstGeom prst="bentConnector3">
            <a:avLst>
              <a:gd name="adj1" fmla="val 50000"/>
            </a:avLst>
          </a:prstGeom>
          <a:noFill/>
          <a:ln w="38100" cap="flat" cmpd="sng">
            <a:solidFill>
              <a:srgbClr val="FF0000"/>
            </a:solidFill>
            <a:prstDash val="solid"/>
            <a:miter lim="800000"/>
            <a:headEnd type="triangle" w="med" len="med"/>
            <a:tailEnd type="triangle" w="med" len="med"/>
          </a:ln>
        </p:spPr>
      </p:cxnSp>
      <p:cxnSp>
        <p:nvCxnSpPr>
          <p:cNvPr id="825" name="Google Shape;825;p57" descr="A red double-headed arrow connecting a clear sky in a satellite image to the symbol on a map of western Europe represented by a blue circle with 10% gray shading."/>
          <p:cNvCxnSpPr/>
          <p:nvPr/>
        </p:nvCxnSpPr>
        <p:spPr>
          <a:xfrm rot="10800000" flipH="1">
            <a:off x="2422388" y="4719395"/>
            <a:ext cx="3040800" cy="144000"/>
          </a:xfrm>
          <a:prstGeom prst="bentConnector3">
            <a:avLst>
              <a:gd name="adj1" fmla="val 50000"/>
            </a:avLst>
          </a:prstGeom>
          <a:noFill/>
          <a:ln w="38100" cap="flat" cmpd="sng">
            <a:solidFill>
              <a:srgbClr val="FF0000"/>
            </a:solidFill>
            <a:prstDash val="solid"/>
            <a:miter lim="800000"/>
            <a:headEnd type="triangle" w="med" len="med"/>
            <a:tailEnd type="triangle" w="med" len="med"/>
          </a:ln>
        </p:spPr>
      </p:cxnSp>
      <p:cxnSp>
        <p:nvCxnSpPr>
          <p:cNvPr id="826" name="Google Shape;826;p57" descr="A red double headed arrow connection a sky with no clouds in southwestern France with the symbol for a sky with no clouds represented by a solid blue circle on another map of western Europe."/>
          <p:cNvCxnSpPr/>
          <p:nvPr/>
        </p:nvCxnSpPr>
        <p:spPr>
          <a:xfrm rot="10800000" flipH="1">
            <a:off x="2176770" y="5052464"/>
            <a:ext cx="2945400" cy="86100"/>
          </a:xfrm>
          <a:prstGeom prst="bentConnector3">
            <a:avLst>
              <a:gd name="adj1" fmla="val 50000"/>
            </a:avLst>
          </a:prstGeom>
          <a:noFill/>
          <a:ln w="38100" cap="flat" cmpd="sng">
            <a:solidFill>
              <a:srgbClr val="FF0000"/>
            </a:solidFill>
            <a:prstDash val="solid"/>
            <a:miter lim="800000"/>
            <a:headEnd type="triangle" w="med" len="med"/>
            <a:tailEnd type="triangle" w="med" len="med"/>
          </a:ln>
        </p:spPr>
      </p:cxnSp>
      <p:sp>
        <p:nvSpPr>
          <p:cNvPr id="827" name="Google Shape;827;p57"/>
          <p:cNvSpPr txBox="1"/>
          <p:nvPr/>
        </p:nvSpPr>
        <p:spPr>
          <a:xfrm>
            <a:off x="7471584" y="2557612"/>
            <a:ext cx="1659622" cy="2893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chemeClr val="dk1"/>
                </a:solidFill>
                <a:latin typeface="Calibri"/>
                <a:ea typeface="Calibri"/>
                <a:cs typeface="Calibri"/>
                <a:sym typeface="Calibri"/>
              </a:rPr>
              <a:t>Satellite imagery takes some practice to interpret! </a:t>
            </a:r>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Tips:</a:t>
            </a:r>
            <a:endParaRPr/>
          </a:p>
          <a:p>
            <a:pPr marL="171450" marR="0" lvl="0" indent="-171450"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Define colors.</a:t>
            </a:r>
            <a:endParaRPr/>
          </a:p>
          <a:p>
            <a:pPr marL="171450" marR="0" lvl="0" indent="-171450"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Identify north.</a:t>
            </a:r>
            <a:endParaRPr/>
          </a:p>
          <a:p>
            <a:pPr marL="171450" marR="0" lvl="0" indent="-171450"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Identify land cover.</a:t>
            </a:r>
            <a:endParaRPr/>
          </a:p>
          <a:p>
            <a:pPr marL="171450" marR="0" lvl="0" indent="-171450" algn="l" rtl="0">
              <a:spcBef>
                <a:spcPts val="0"/>
              </a:spcBef>
              <a:spcAft>
                <a:spcPts val="0"/>
              </a:spcAft>
              <a:buClr>
                <a:schemeClr val="dk1"/>
              </a:buClr>
              <a:buSzPts val="1400"/>
              <a:buFont typeface="Arial"/>
              <a:buChar char="•"/>
            </a:pPr>
            <a:r>
              <a:rPr lang="en-US" sz="1400">
                <a:solidFill>
                  <a:schemeClr val="dk1"/>
                </a:solidFill>
                <a:latin typeface="Calibri"/>
                <a:ea typeface="Calibri"/>
                <a:cs typeface="Calibri"/>
                <a:sym typeface="Calibri"/>
              </a:rPr>
              <a:t>Consider prior knowledge and geography.</a:t>
            </a:r>
            <a:endParaRPr/>
          </a:p>
          <a:p>
            <a:pPr marL="171450" marR="0" lvl="0" indent="-82550" algn="l" rtl="0">
              <a:spcBef>
                <a:spcPts val="0"/>
              </a:spcBef>
              <a:spcAft>
                <a:spcPts val="0"/>
              </a:spcAft>
              <a:buClr>
                <a:schemeClr val="dk1"/>
              </a:buClr>
              <a:buSzPts val="1400"/>
              <a:buFont typeface="Arial"/>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p:txBody>
      </p:sp>
      <p:sp>
        <p:nvSpPr>
          <p:cNvPr id="828" name="Google Shape;828;p5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69</a:t>
            </a:fld>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833"/>
        <p:cNvGrpSpPr/>
        <p:nvPr/>
      </p:nvGrpSpPr>
      <p:grpSpPr>
        <a:xfrm>
          <a:off x="0" y="0"/>
          <a:ext cx="0" cy="0"/>
          <a:chOff x="0" y="0"/>
          <a:chExt cx="0" cy="0"/>
        </a:xfrm>
      </p:grpSpPr>
      <p:pic>
        <p:nvPicPr>
          <p:cNvPr id="841" name="Google Shape;841;p58" descr="Satellites observing same location on the surface of the Earth within minutes of eachother. Adding human observation footprin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51139" y="1813452"/>
            <a:ext cx="4961922" cy="2791081"/>
          </a:xfrm>
          <a:prstGeom prst="rect">
            <a:avLst/>
          </a:prstGeom>
          <a:noFill/>
          <a:ln>
            <a:noFill/>
          </a:ln>
        </p:spPr>
      </p:pic>
      <p:sp>
        <p:nvSpPr>
          <p:cNvPr id="834" name="Google Shape;834;p5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70</a:t>
            </a:fld>
            <a:endParaRPr/>
          </a:p>
        </p:txBody>
      </p:sp>
      <p:pic>
        <p:nvPicPr>
          <p:cNvPr id="835" name="Google Shape;835;p58" descr="Atmosphere Protocols: Clouds"/>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36" name="Google Shape;836;p58" descr="menu bar= understand the data"/>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0" y="822325"/>
            <a:ext cx="1143000" cy="6035675"/>
          </a:xfrm>
          <a:prstGeom prst="rect">
            <a:avLst/>
          </a:prstGeom>
          <a:noFill/>
          <a:ln>
            <a:noFill/>
          </a:ln>
        </p:spPr>
      </p:pic>
      <p:sp>
        <p:nvSpPr>
          <p:cNvPr id="837" name="Google Shape;837;p58"/>
          <p:cNvSpPr txBox="1">
            <a:spLocks noGrp="1"/>
          </p:cNvSpPr>
          <p:nvPr>
            <p:ph type="title"/>
          </p:nvPr>
        </p:nvSpPr>
        <p:spPr>
          <a:xfrm>
            <a:off x="1354238" y="1068799"/>
            <a:ext cx="7161112" cy="88732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3600"/>
              <a:buFont typeface="Calibri"/>
              <a:buNone/>
            </a:pPr>
            <a:r>
              <a:rPr lang="en-US"/>
              <a:t>Understand Data: YOUR Observations are important!</a:t>
            </a:r>
            <a:endParaRPr/>
          </a:p>
        </p:txBody>
      </p:sp>
      <p:sp>
        <p:nvSpPr>
          <p:cNvPr id="838" name="Google Shape;838;p58"/>
          <p:cNvSpPr txBox="1">
            <a:spLocks noGrp="1"/>
          </p:cNvSpPr>
          <p:nvPr>
            <p:ph type="body" idx="1"/>
          </p:nvPr>
        </p:nvSpPr>
        <p:spPr>
          <a:xfrm>
            <a:off x="1354238" y="4955179"/>
            <a:ext cx="7373073" cy="212003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600"/>
              <a:buNone/>
            </a:pPr>
            <a:r>
              <a:rPr lang="en-US" sz="1600"/>
              <a:t>GLOBE Cloud observations aligned to satellite data are important because:</a:t>
            </a:r>
            <a:endParaRPr/>
          </a:p>
          <a:p>
            <a:pPr marL="228600" lvl="0" indent="-228600" algn="l" rtl="0">
              <a:lnSpc>
                <a:spcPct val="90000"/>
              </a:lnSpc>
              <a:spcBef>
                <a:spcPts val="1000"/>
              </a:spcBef>
              <a:spcAft>
                <a:spcPts val="0"/>
              </a:spcAft>
              <a:buClr>
                <a:schemeClr val="dk1"/>
              </a:buClr>
              <a:buSzPts val="1600"/>
              <a:buChar char="•"/>
            </a:pPr>
            <a:r>
              <a:rPr lang="en-US" sz="1600"/>
              <a:t>You expand the reach of scientists who are limited in time, number, and money.</a:t>
            </a:r>
            <a:endParaRPr/>
          </a:p>
          <a:p>
            <a:pPr marL="228600" lvl="0" indent="-228600" algn="l" rtl="0">
              <a:lnSpc>
                <a:spcPct val="90000"/>
              </a:lnSpc>
              <a:spcBef>
                <a:spcPts val="1000"/>
              </a:spcBef>
              <a:spcAft>
                <a:spcPts val="0"/>
              </a:spcAft>
              <a:buClr>
                <a:schemeClr val="dk1"/>
              </a:buClr>
              <a:buSzPts val="1600"/>
              <a:buChar char="•"/>
            </a:pPr>
            <a:r>
              <a:rPr lang="en-US" sz="1600"/>
              <a:t>You are contributing to a database that has been growing for over 2 decades. A long-term data set is crucial for scientists to see patterns and change over time.</a:t>
            </a:r>
            <a:endParaRPr/>
          </a:p>
          <a:p>
            <a:pPr marL="228600" lvl="0" indent="-228600" algn="l" rtl="0">
              <a:lnSpc>
                <a:spcPct val="90000"/>
              </a:lnSpc>
              <a:spcBef>
                <a:spcPts val="1000"/>
              </a:spcBef>
              <a:spcAft>
                <a:spcPts val="0"/>
              </a:spcAft>
              <a:buClr>
                <a:schemeClr val="dk1"/>
              </a:buClr>
              <a:buSzPts val="1600"/>
              <a:buChar char="•"/>
            </a:pPr>
            <a:r>
              <a:rPr lang="en-US" sz="1600"/>
              <a:t>You add another layer of perspective helping scientists to better understand the effects of clouds on our Earth.</a:t>
            </a:r>
            <a:endParaRPr/>
          </a:p>
        </p:txBody>
      </p:sp>
      <p:pic>
        <p:nvPicPr>
          <p:cNvPr id="839" name="Google Shape;839;p58" descr="globe observations, MODIS image, and CALIPSO data curtain overlayed on the globe"/>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354239" y="2306768"/>
            <a:ext cx="2581154" cy="2111242"/>
          </a:xfrm>
          <a:prstGeom prst="rect">
            <a:avLst/>
          </a:prstGeom>
          <a:noFill/>
          <a:ln>
            <a:noFill/>
          </a:ln>
        </p:spPr>
      </p:pic>
      <p:sp>
        <p:nvSpPr>
          <p:cNvPr id="840" name="Google Shape;840;p58"/>
          <p:cNvSpPr txBox="1"/>
          <p:nvPr/>
        </p:nvSpPr>
        <p:spPr>
          <a:xfrm>
            <a:off x="1354239" y="4455762"/>
            <a:ext cx="2581155"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Orbiting satellites observe the Earth at similar locations and times. </a:t>
            </a:r>
            <a:endParaRPr/>
          </a:p>
        </p:txBody>
      </p:sp>
      <p:sp>
        <p:nvSpPr>
          <p:cNvPr id="842" name="Google Shape;842;p58"/>
          <p:cNvSpPr txBox="1"/>
          <p:nvPr/>
        </p:nvSpPr>
        <p:spPr>
          <a:xfrm>
            <a:off x="4051139" y="4455763"/>
            <a:ext cx="4813892"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chemeClr val="dk1"/>
                </a:solidFill>
                <a:latin typeface="Calibri"/>
                <a:ea typeface="Calibri"/>
                <a:cs typeface="Calibri"/>
                <a:sym typeface="Calibri"/>
              </a:rPr>
              <a:t>Your ground-based observation can help make sense of what the satellites observe.</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5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71</a:t>
            </a:fld>
            <a:endParaRPr/>
          </a:p>
        </p:txBody>
      </p:sp>
      <p:pic>
        <p:nvPicPr>
          <p:cNvPr id="848" name="Google Shape;848;p59"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49" name="Google Shape;849;p59" descr="Menu Bar= Quiz Yourself!"/>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0" y="822325"/>
            <a:ext cx="1149350" cy="6035675"/>
          </a:xfrm>
          <a:prstGeom prst="rect">
            <a:avLst/>
          </a:prstGeom>
          <a:noFill/>
          <a:ln>
            <a:noFill/>
          </a:ln>
        </p:spPr>
      </p:pic>
      <p:sp>
        <p:nvSpPr>
          <p:cNvPr id="850" name="Google Shape;850;p59"/>
          <p:cNvSpPr txBox="1">
            <a:spLocks noGrp="1"/>
          </p:cNvSpPr>
          <p:nvPr>
            <p:ph type="title"/>
          </p:nvPr>
        </p:nvSpPr>
        <p:spPr>
          <a:xfrm>
            <a:off x="1400536" y="823802"/>
            <a:ext cx="7533914" cy="95677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Quiz Questions</a:t>
            </a:r>
            <a:endParaRPr/>
          </a:p>
        </p:txBody>
      </p:sp>
      <p:sp>
        <p:nvSpPr>
          <p:cNvPr id="851" name="Google Shape;851;p59"/>
          <p:cNvSpPr txBox="1">
            <a:spLocks noGrp="1"/>
          </p:cNvSpPr>
          <p:nvPr>
            <p:ph type="body" idx="1"/>
          </p:nvPr>
        </p:nvSpPr>
        <p:spPr>
          <a:xfrm>
            <a:off x="1400534" y="1615005"/>
            <a:ext cx="7533915" cy="409011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1800"/>
              <a:buNone/>
            </a:pPr>
            <a:r>
              <a:rPr lang="en-US" sz="1800"/>
              <a:t>Challenge yourself to answer these questions and check whether you have achieved the learning objectives of this module.</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are the key factors in how clouds form?</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are the 3 characteristics that define cloud type?</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factors determine if and what type of contrail will form?</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are some reasons that studying clouds are important?</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If the sky is empty of clouds, should you still submit a cloud observation report?</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feature of clouds makes some days darker? </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If it is raining, what two cloud types might it be? What is the difference?</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is the type of cloud you are most likely viewing if you can imagine lots of fun shapes? </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 can you use to help determine cloud height?</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Should you observe and report clouds all the way to the horizon?</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How much of the sky needs to be obscured to report that state?</a:t>
            </a:r>
            <a:endParaRPr/>
          </a:p>
          <a:p>
            <a:pPr marL="514350" lvl="0" indent="-514350" algn="l" rtl="0">
              <a:lnSpc>
                <a:spcPct val="90000"/>
              </a:lnSpc>
              <a:spcBef>
                <a:spcPts val="1000"/>
              </a:spcBef>
              <a:spcAft>
                <a:spcPts val="0"/>
              </a:spcAft>
              <a:buClr>
                <a:schemeClr val="dk1"/>
              </a:buClr>
              <a:buSzPts val="1600"/>
              <a:buFont typeface="Calibri"/>
              <a:buAutoNum type="arabicPeriod"/>
            </a:pPr>
            <a:r>
              <a:rPr lang="en-US" sz="1600"/>
              <a:t>What’s an example of a question you could explore or investigate based on cloud observations?</a:t>
            </a:r>
            <a:endParaRPr/>
          </a:p>
          <a:p>
            <a:pPr marL="514350" lvl="0" indent="-400050" algn="l" rtl="0">
              <a:lnSpc>
                <a:spcPct val="90000"/>
              </a:lnSpc>
              <a:spcBef>
                <a:spcPts val="1000"/>
              </a:spcBef>
              <a:spcAft>
                <a:spcPts val="0"/>
              </a:spcAft>
              <a:buClr>
                <a:schemeClr val="dk1"/>
              </a:buClr>
              <a:buSzPts val="1800"/>
              <a:buFont typeface="Calibri"/>
              <a:buNone/>
            </a:pP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856"/>
        <p:cNvGrpSpPr/>
        <p:nvPr/>
      </p:nvGrpSpPr>
      <p:grpSpPr>
        <a:xfrm>
          <a:off x="0" y="0"/>
          <a:ext cx="0" cy="0"/>
          <a:chOff x="0" y="0"/>
          <a:chExt cx="0" cy="0"/>
        </a:xfrm>
      </p:grpSpPr>
      <p:sp>
        <p:nvSpPr>
          <p:cNvPr id="857" name="Google Shape;857;p6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72</a:t>
            </a:fld>
            <a:endParaRPr/>
          </a:p>
        </p:txBody>
      </p:sp>
      <p:pic>
        <p:nvPicPr>
          <p:cNvPr id="858" name="Google Shape;858;p60"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59" name="Google Shape;859;p60" descr="Menu bar: further resourcesV"/>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525" y="817563"/>
            <a:ext cx="1133475" cy="6040437"/>
          </a:xfrm>
          <a:prstGeom prst="rect">
            <a:avLst/>
          </a:prstGeom>
          <a:noFill/>
          <a:ln>
            <a:noFill/>
          </a:ln>
        </p:spPr>
      </p:pic>
      <p:sp>
        <p:nvSpPr>
          <p:cNvPr id="860" name="Google Shape;860;p60"/>
          <p:cNvSpPr txBox="1">
            <a:spLocks noGrp="1"/>
          </p:cNvSpPr>
          <p:nvPr>
            <p:ph type="title"/>
          </p:nvPr>
        </p:nvSpPr>
        <p:spPr>
          <a:xfrm>
            <a:off x="1322287" y="964626"/>
            <a:ext cx="717268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GLOBE Learning Activities</a:t>
            </a:r>
            <a:endParaRPr/>
          </a:p>
        </p:txBody>
      </p:sp>
      <p:sp>
        <p:nvSpPr>
          <p:cNvPr id="861" name="Google Shape;861;p60"/>
          <p:cNvSpPr txBox="1">
            <a:spLocks noGrp="1"/>
          </p:cNvSpPr>
          <p:nvPr>
            <p:ph type="body" idx="1"/>
          </p:nvPr>
        </p:nvSpPr>
        <p:spPr>
          <a:xfrm>
            <a:off x="1322286" y="2099688"/>
            <a:ext cx="7193063" cy="456781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000"/>
              <a:buNone/>
            </a:pPr>
            <a:r>
              <a:rPr lang="en-US" sz="2000" u="sng" dirty="0">
                <a:solidFill>
                  <a:schemeClr val="hlink"/>
                </a:solidFill>
                <a:hlinkClick r:id="rId5"/>
              </a:rPr>
              <a:t>Cloud Watch (pdf)</a:t>
            </a:r>
            <a:r>
              <a:rPr lang="en-US" sz="2000" dirty="0"/>
              <a:t>: Monitor clouds and weather to under the connections.</a:t>
            </a:r>
            <a:endParaRPr dirty="0"/>
          </a:p>
          <a:p>
            <a:pPr marL="0" lvl="0" indent="0" algn="l" rtl="0">
              <a:lnSpc>
                <a:spcPct val="90000"/>
              </a:lnSpc>
              <a:spcBef>
                <a:spcPts val="1000"/>
              </a:spcBef>
              <a:spcAft>
                <a:spcPts val="0"/>
              </a:spcAft>
              <a:buClr>
                <a:schemeClr val="dk1"/>
              </a:buClr>
              <a:buSzPts val="2000"/>
              <a:buNone/>
            </a:pPr>
            <a:r>
              <a:rPr lang="en-US" sz="2000" u="sng" dirty="0">
                <a:solidFill>
                  <a:schemeClr val="hlink"/>
                </a:solidFill>
                <a:hlinkClick r:id="rId6"/>
              </a:rPr>
              <a:t>Estimating Cloud Cover - A Simulation (pdf)</a:t>
            </a:r>
            <a:r>
              <a:rPr lang="en-US" sz="2000" dirty="0"/>
              <a:t>: Try this fun activity to train your eye.</a:t>
            </a:r>
            <a:endParaRPr dirty="0"/>
          </a:p>
          <a:p>
            <a:pPr marL="0" lvl="0" indent="0" algn="l" rtl="0">
              <a:lnSpc>
                <a:spcPct val="90000"/>
              </a:lnSpc>
              <a:spcBef>
                <a:spcPts val="1000"/>
              </a:spcBef>
              <a:spcAft>
                <a:spcPts val="0"/>
              </a:spcAft>
              <a:buClr>
                <a:schemeClr val="dk1"/>
              </a:buClr>
              <a:buSzPts val="2000"/>
              <a:buNone/>
            </a:pPr>
            <a:endParaRPr sz="2000" dirty="0"/>
          </a:p>
          <a:p>
            <a:pPr marL="0" lvl="0" indent="0" algn="l" rtl="0">
              <a:lnSpc>
                <a:spcPct val="90000"/>
              </a:lnSpc>
              <a:spcBef>
                <a:spcPts val="1000"/>
              </a:spcBef>
              <a:spcAft>
                <a:spcPts val="0"/>
              </a:spcAft>
              <a:buClr>
                <a:schemeClr val="dk1"/>
              </a:buClr>
              <a:buSzPts val="2000"/>
              <a:buNone/>
            </a:pPr>
            <a:endParaRPr sz="2000" dirty="0"/>
          </a:p>
          <a:p>
            <a:pPr marL="0" lvl="0" indent="0" algn="l" rtl="0">
              <a:lnSpc>
                <a:spcPct val="90000"/>
              </a:lnSpc>
              <a:spcBef>
                <a:spcPts val="1000"/>
              </a:spcBef>
              <a:spcAft>
                <a:spcPts val="0"/>
              </a:spcAft>
              <a:buClr>
                <a:schemeClr val="dk1"/>
              </a:buClr>
              <a:buSzPts val="2000"/>
              <a:buNone/>
            </a:pPr>
            <a:endParaRPr sz="2000" dirty="0"/>
          </a:p>
          <a:p>
            <a:pPr marL="0" lvl="0" indent="0" algn="l" rtl="0">
              <a:lnSpc>
                <a:spcPct val="90000"/>
              </a:lnSpc>
              <a:spcBef>
                <a:spcPts val="1000"/>
              </a:spcBef>
              <a:spcAft>
                <a:spcPts val="0"/>
              </a:spcAft>
              <a:buClr>
                <a:schemeClr val="dk1"/>
              </a:buClr>
              <a:buSzPts val="2000"/>
              <a:buNone/>
            </a:pPr>
            <a:endParaRPr sz="2000" dirty="0"/>
          </a:p>
          <a:p>
            <a:pPr marL="0" lvl="0" indent="0" algn="l" rtl="0">
              <a:lnSpc>
                <a:spcPct val="90000"/>
              </a:lnSpc>
              <a:spcBef>
                <a:spcPts val="1000"/>
              </a:spcBef>
              <a:spcAft>
                <a:spcPts val="0"/>
              </a:spcAft>
              <a:buClr>
                <a:schemeClr val="dk1"/>
              </a:buClr>
              <a:buSzPts val="2000"/>
              <a:buNone/>
            </a:pPr>
            <a:r>
              <a:rPr lang="en-US" sz="2000" dirty="0"/>
              <a:t>Or try a new, </a:t>
            </a:r>
            <a:r>
              <a:rPr lang="en-US" sz="2000" u="sng" dirty="0">
                <a:solidFill>
                  <a:schemeClr val="hlink"/>
                </a:solidFill>
                <a:hlinkClick r:id="rId7"/>
              </a:rPr>
              <a:t>online version - Cloud Cover Practice</a:t>
            </a:r>
            <a:r>
              <a:rPr lang="en-US" sz="2000" dirty="0"/>
              <a:t>.</a:t>
            </a:r>
            <a:endParaRPr dirty="0"/>
          </a:p>
          <a:p>
            <a:pPr marL="0" lvl="0" indent="0" algn="l" rtl="0">
              <a:lnSpc>
                <a:spcPct val="90000"/>
              </a:lnSpc>
              <a:spcBef>
                <a:spcPts val="1000"/>
              </a:spcBef>
              <a:spcAft>
                <a:spcPts val="0"/>
              </a:spcAft>
              <a:buClr>
                <a:schemeClr val="dk1"/>
              </a:buClr>
              <a:buSzPts val="2000"/>
              <a:buNone/>
            </a:pPr>
            <a:r>
              <a:rPr lang="en-US" sz="2000" u="sng" dirty="0">
                <a:solidFill>
                  <a:schemeClr val="hlink"/>
                </a:solidFill>
                <a:hlinkClick r:id="rId8"/>
              </a:rPr>
              <a:t>Observing, Describing, and Identifying Clouds (pdf)</a:t>
            </a:r>
            <a:r>
              <a:rPr lang="en-US" sz="2000" dirty="0"/>
              <a:t>: Begin to learn cloud types and names.</a:t>
            </a:r>
            <a:endParaRPr dirty="0"/>
          </a:p>
          <a:p>
            <a:pPr marL="0" lvl="0" indent="0" algn="l" rtl="0">
              <a:lnSpc>
                <a:spcPct val="90000"/>
              </a:lnSpc>
              <a:spcBef>
                <a:spcPts val="1000"/>
              </a:spcBef>
              <a:spcAft>
                <a:spcPts val="0"/>
              </a:spcAft>
              <a:buClr>
                <a:schemeClr val="dk1"/>
              </a:buClr>
              <a:buSzPts val="2000"/>
              <a:buNone/>
            </a:pPr>
            <a:r>
              <a:rPr lang="en-US" sz="2000" dirty="0"/>
              <a:t>Try the </a:t>
            </a:r>
            <a:r>
              <a:rPr lang="en-US" sz="2000" u="sng" dirty="0">
                <a:solidFill>
                  <a:schemeClr val="hlink"/>
                </a:solidFill>
                <a:hlinkClick r:id="rId9"/>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7"/>
                  </a:ext>
                </a:extLst>
              </a:rPr>
              <a:t>complementary interactive - Cloud Type Practice</a:t>
            </a:r>
            <a:r>
              <a:rPr lang="en-US" sz="20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8"/>
                  </a:ext>
                </a:extLst>
              </a:rPr>
              <a:t>.</a:t>
            </a:r>
            <a:endParaRPr dirty="0"/>
          </a:p>
        </p:txBody>
      </p:sp>
      <p:pic>
        <p:nvPicPr>
          <p:cNvPr id="862" name="Google Shape;862;p60" descr="Cloud cover practice activity. Use blue and white paper to create examples of various cloud cover percentages"/>
          <p:cNvPicPr preferRelativeResize="0"/>
          <p:nvPr/>
        </p:nvPicPr>
        <p:blipFill rotWithShape="1">
          <a:blip r:embed="rId10" cstate="email">
            <a:alphaModFix/>
            <a:extLst>
              <a:ext uri="{28A0092B-C50C-407E-A947-70E740481C1C}">
                <a14:useLocalDpi xmlns:a14="http://schemas.microsoft.com/office/drawing/2010/main"/>
              </a:ext>
            </a:extLst>
          </a:blip>
          <a:srcRect/>
          <a:stretch/>
        </p:blipFill>
        <p:spPr>
          <a:xfrm>
            <a:off x="1447775" y="3481488"/>
            <a:ext cx="4976173" cy="1460193"/>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sp>
        <p:nvSpPr>
          <p:cNvPr id="868" name="Google Shape;868;p6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73</a:t>
            </a:fld>
            <a:endParaRPr/>
          </a:p>
        </p:txBody>
      </p:sp>
      <p:pic>
        <p:nvPicPr>
          <p:cNvPr id="869" name="Google Shape;869;p61"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70" name="Google Shape;870;p61" descr="Menu bar: further resourcesV"/>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525" y="817563"/>
            <a:ext cx="1133475" cy="6040437"/>
          </a:xfrm>
          <a:prstGeom prst="rect">
            <a:avLst/>
          </a:prstGeom>
          <a:noFill/>
          <a:ln>
            <a:noFill/>
          </a:ln>
        </p:spPr>
      </p:pic>
      <p:sp>
        <p:nvSpPr>
          <p:cNvPr id="871" name="Google Shape;871;p61"/>
          <p:cNvSpPr txBox="1">
            <a:spLocks noGrp="1"/>
          </p:cNvSpPr>
          <p:nvPr>
            <p:ph type="title"/>
          </p:nvPr>
        </p:nvSpPr>
        <p:spPr>
          <a:xfrm>
            <a:off x="1322286" y="546172"/>
            <a:ext cx="717268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Elementary GLOBE Resources</a:t>
            </a:r>
            <a:endParaRPr/>
          </a:p>
        </p:txBody>
      </p:sp>
      <p:sp>
        <p:nvSpPr>
          <p:cNvPr id="872" name="Google Shape;872;p61"/>
          <p:cNvSpPr txBox="1">
            <a:spLocks noGrp="1"/>
          </p:cNvSpPr>
          <p:nvPr>
            <p:ph type="body" idx="1"/>
          </p:nvPr>
        </p:nvSpPr>
        <p:spPr>
          <a:xfrm>
            <a:off x="1322286" y="2063105"/>
            <a:ext cx="3168691" cy="388677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000"/>
              <a:buNone/>
            </a:pPr>
            <a:r>
              <a:rPr lang="en-US" sz="2000" dirty="0"/>
              <a:t>Try the GLOBE </a:t>
            </a:r>
            <a:r>
              <a:rPr lang="en-US" sz="2000" u="sng" dirty="0">
                <a:solidFill>
                  <a:schemeClr val="hlink"/>
                </a:solidFill>
                <a:hlinkClick r:id="rId5"/>
              </a:rPr>
              <a:t>Clouds Storybook</a:t>
            </a:r>
            <a:r>
              <a:rPr lang="en-US" sz="2000" dirty="0"/>
              <a:t> and related </a:t>
            </a:r>
            <a:r>
              <a:rPr lang="en-US" sz="2000" u="sng" dirty="0">
                <a:solidFill>
                  <a:schemeClr val="hlink"/>
                </a:solidFill>
                <a:hlinkClick r:id="rId5"/>
              </a:rPr>
              <a:t>learning activities</a:t>
            </a:r>
            <a:r>
              <a:rPr lang="en-US" sz="2000" dirty="0"/>
              <a:t>:</a:t>
            </a:r>
            <a:endParaRPr dirty="0"/>
          </a:p>
          <a:p>
            <a:pPr marL="228600" lvl="0" indent="-228600" algn="l" rtl="0">
              <a:lnSpc>
                <a:spcPct val="90000"/>
              </a:lnSpc>
              <a:spcBef>
                <a:spcPts val="1000"/>
              </a:spcBef>
              <a:spcAft>
                <a:spcPts val="0"/>
              </a:spcAft>
              <a:buClr>
                <a:schemeClr val="dk1"/>
              </a:buClr>
              <a:buSzPts val="2000"/>
              <a:buChar char="•"/>
            </a:pPr>
            <a:r>
              <a:rPr lang="en-US" sz="2000" dirty="0"/>
              <a:t>Cloud Fun</a:t>
            </a:r>
            <a:endParaRPr dirty="0"/>
          </a:p>
          <a:p>
            <a:pPr marL="228600" lvl="0" indent="-228600" algn="l" rtl="0">
              <a:lnSpc>
                <a:spcPct val="90000"/>
              </a:lnSpc>
              <a:spcBef>
                <a:spcPts val="1000"/>
              </a:spcBef>
              <a:spcAft>
                <a:spcPts val="0"/>
              </a:spcAft>
              <a:buClr>
                <a:schemeClr val="dk1"/>
              </a:buClr>
              <a:buSzPts val="2000"/>
              <a:buChar char="•"/>
            </a:pPr>
            <a:r>
              <a:rPr lang="en-US" sz="2000" dirty="0"/>
              <a:t>Cloudscape</a:t>
            </a:r>
            <a:endParaRPr dirty="0"/>
          </a:p>
          <a:p>
            <a:pPr marL="228600" lvl="0" indent="-228600" algn="l" rtl="0">
              <a:lnSpc>
                <a:spcPct val="90000"/>
              </a:lnSpc>
              <a:spcBef>
                <a:spcPts val="1000"/>
              </a:spcBef>
              <a:spcAft>
                <a:spcPts val="0"/>
              </a:spcAft>
              <a:buClr>
                <a:schemeClr val="dk1"/>
              </a:buClr>
              <a:buSzPts val="2000"/>
              <a:buChar char="•"/>
            </a:pPr>
            <a:r>
              <a:rPr lang="en-US" sz="2000" dirty="0"/>
              <a:t>To Spread or Not to Spread</a:t>
            </a:r>
            <a:endParaRPr dirty="0"/>
          </a:p>
        </p:txBody>
      </p:sp>
      <p:sp>
        <p:nvSpPr>
          <p:cNvPr id="873" name="Google Shape;873;p61"/>
          <p:cNvSpPr txBox="1"/>
          <p:nvPr/>
        </p:nvSpPr>
        <p:spPr>
          <a:xfrm>
            <a:off x="5034987" y="2157301"/>
            <a:ext cx="3459987" cy="22467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dirty="0">
                <a:solidFill>
                  <a:schemeClr val="dk1"/>
                </a:solidFill>
                <a:latin typeface="Calibri"/>
                <a:ea typeface="Calibri"/>
                <a:cs typeface="Calibri"/>
                <a:sym typeface="Calibri"/>
              </a:rPr>
              <a:t>Try the GLOBE </a:t>
            </a:r>
            <a:r>
              <a:rPr lang="en-US" sz="2000" u="sng" dirty="0">
                <a:solidFill>
                  <a:schemeClr val="accent1">
                    <a:lumMod val="75000"/>
                  </a:schemeClr>
                </a:solidFill>
                <a:latin typeface="Calibri"/>
                <a:ea typeface="Calibri"/>
                <a:cs typeface="Calibri"/>
                <a:sym typeface="Calibri"/>
                <a:hlinkClick r:id="rId6">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Aerosols Storybook</a:t>
            </a:r>
            <a:r>
              <a:rPr lang="en-US" sz="20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9"/>
                  </a:ext>
                </a:extLst>
              </a:rPr>
              <a:t> </a:t>
            </a:r>
            <a:r>
              <a:rPr lang="en-US" sz="20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0"/>
                  </a:ext>
                </a:extLst>
              </a:rPr>
              <a:t>and related </a:t>
            </a:r>
            <a:r>
              <a:rPr lang="en-US" sz="2000" u="sng" dirty="0">
                <a:solidFill>
                  <a:schemeClr val="accent1">
                    <a:lumMod val="75000"/>
                  </a:schemeClr>
                </a:solidFill>
                <a:latin typeface="Calibri"/>
                <a:ea typeface="Calibri"/>
                <a:cs typeface="Calibri"/>
                <a:sym typeface="Calibri"/>
                <a:hlinkClick r:id="rId6">
                  <a:extLst>
                    <a:ext uri="{A12FA001-AC4F-418D-AE19-62706E023703}">
                      <ahyp:hlinkClr xmlns:ahyp="http://schemas.microsoft.com/office/drawing/2018/hyperlinkcolor" val="tx"/>
                    </a:ext>
                  </a:extLst>
                </a:hlinkClick>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1"/>
                  </a:ext>
                </a:extLst>
              </a:rPr>
              <a:t>learning activities</a:t>
            </a:r>
            <a:r>
              <a:rPr lang="en-US" sz="2000" dirty="0">
                <a:solidFill>
                  <a:schemeClr val="dk1"/>
                </a:solidFill>
                <a:latin typeface="Calibri"/>
                <a:ea typeface="Calibri"/>
                <a:cs typeface="Calibri"/>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2"/>
                  </a:ext>
                </a:extLst>
              </a:rPr>
              <a:t>:</a:t>
            </a:r>
            <a:endParaRPr dirty="0"/>
          </a:p>
          <a:p>
            <a:pPr marL="285750" marR="0" lvl="0" indent="-285750"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Sky Observers</a:t>
            </a:r>
            <a:endParaRPr dirty="0"/>
          </a:p>
          <a:p>
            <a:pPr marL="285750" marR="0" lvl="0" indent="-285750"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Why (not) So Blue?</a:t>
            </a:r>
            <a:endParaRPr dirty="0"/>
          </a:p>
          <a:p>
            <a:pPr marL="285750" marR="0" lvl="0" indent="-285750"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See the Light</a:t>
            </a:r>
            <a:endParaRPr dirty="0"/>
          </a:p>
          <a:p>
            <a:pPr marL="285750" marR="0" lvl="0" indent="-285750" algn="l" rtl="0">
              <a:spcBef>
                <a:spcPts val="0"/>
              </a:spcBef>
              <a:spcAft>
                <a:spcPts val="0"/>
              </a:spcAft>
              <a:buClr>
                <a:schemeClr val="dk1"/>
              </a:buClr>
              <a:buSzPts val="2000"/>
              <a:buFont typeface="Arial"/>
              <a:buChar char="•"/>
            </a:pPr>
            <a:r>
              <a:rPr lang="en-US" sz="2000" dirty="0">
                <a:solidFill>
                  <a:schemeClr val="dk1"/>
                </a:solidFill>
                <a:latin typeface="Calibri"/>
                <a:ea typeface="Calibri"/>
                <a:cs typeface="Calibri"/>
                <a:sym typeface="Calibri"/>
              </a:rPr>
              <a:t>Up in the Air</a:t>
            </a:r>
            <a:endParaRPr dirty="0"/>
          </a:p>
        </p:txBody>
      </p:sp>
      <p:pic>
        <p:nvPicPr>
          <p:cNvPr id="874" name="Google Shape;874;p61" descr="GLOBE elementary cloud storybook cove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708135" y="4529561"/>
            <a:ext cx="2036565" cy="2202024"/>
          </a:xfrm>
          <a:prstGeom prst="rect">
            <a:avLst/>
          </a:prstGeom>
          <a:noFill/>
          <a:ln>
            <a:noFill/>
          </a:ln>
        </p:spPr>
      </p:pic>
      <p:pic>
        <p:nvPicPr>
          <p:cNvPr id="875" name="Google Shape;875;p61" descr="GLOBE elementary aerosol storybook cove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5459614" y="4404070"/>
            <a:ext cx="2066723" cy="2327515"/>
          </a:xfrm>
          <a:prstGeom prst="rect">
            <a:avLst/>
          </a:prstGeom>
          <a:noFill/>
          <a:ln>
            <a:noFill/>
          </a:ln>
        </p:spPr>
      </p:pic>
      <p:sp>
        <p:nvSpPr>
          <p:cNvPr id="876" name="Google Shape;876;p61"/>
          <p:cNvSpPr txBox="1"/>
          <p:nvPr/>
        </p:nvSpPr>
        <p:spPr>
          <a:xfrm>
            <a:off x="1410346" y="1425844"/>
            <a:ext cx="7020732"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chemeClr val="dk1"/>
                </a:solidFill>
                <a:latin typeface="Calibri"/>
                <a:ea typeface="Calibri"/>
                <a:cs typeface="Calibri"/>
                <a:sym typeface="Calibri"/>
              </a:rPr>
              <a:t>The Cloud Protocol is easy for kids and adults of all ages! If you are working with younger students, the elementary GLOBE resources may be especially helpful. </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880"/>
        <p:cNvGrpSpPr/>
        <p:nvPr/>
      </p:nvGrpSpPr>
      <p:grpSpPr>
        <a:xfrm>
          <a:off x="0" y="0"/>
          <a:ext cx="0" cy="0"/>
          <a:chOff x="0" y="0"/>
          <a:chExt cx="0" cy="0"/>
        </a:xfrm>
      </p:grpSpPr>
      <p:sp>
        <p:nvSpPr>
          <p:cNvPr id="881" name="Google Shape;881;p6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74</a:t>
            </a:fld>
            <a:endParaRPr/>
          </a:p>
        </p:txBody>
      </p:sp>
      <p:pic>
        <p:nvPicPr>
          <p:cNvPr id="882" name="Google Shape;882;p62"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83" name="Google Shape;883;p62" descr="Menu bar: further resourcesV"/>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525" y="817563"/>
            <a:ext cx="1133475" cy="6040437"/>
          </a:xfrm>
          <a:prstGeom prst="rect">
            <a:avLst/>
          </a:prstGeom>
          <a:noFill/>
          <a:ln>
            <a:noFill/>
          </a:ln>
        </p:spPr>
      </p:pic>
      <p:sp>
        <p:nvSpPr>
          <p:cNvPr id="884" name="Google Shape;884;p62"/>
          <p:cNvSpPr txBox="1">
            <a:spLocks noGrp="1"/>
          </p:cNvSpPr>
          <p:nvPr>
            <p:ph type="title"/>
          </p:nvPr>
        </p:nvSpPr>
        <p:spPr>
          <a:xfrm>
            <a:off x="1322287" y="964626"/>
            <a:ext cx="7172687"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2060"/>
              </a:buClr>
              <a:buSzPts val="3600"/>
              <a:buFont typeface="Calibri"/>
              <a:buNone/>
            </a:pPr>
            <a:r>
              <a:rPr lang="en-US"/>
              <a:t>NASA Resources</a:t>
            </a:r>
            <a:endParaRPr/>
          </a:p>
        </p:txBody>
      </p:sp>
      <p:sp>
        <p:nvSpPr>
          <p:cNvPr id="885" name="Google Shape;885;p62"/>
          <p:cNvSpPr txBox="1">
            <a:spLocks noGrp="1"/>
          </p:cNvSpPr>
          <p:nvPr>
            <p:ph type="body" idx="1"/>
          </p:nvPr>
        </p:nvSpPr>
        <p:spPr>
          <a:xfrm>
            <a:off x="1322286" y="2290189"/>
            <a:ext cx="7193063" cy="388677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a:t>NASA Earth Observatory </a:t>
            </a:r>
            <a:r>
              <a:rPr lang="en-US" u="sng">
                <a:solidFill>
                  <a:schemeClr val="hlink"/>
                </a:solidFill>
                <a:hlinkClick r:id="rId5"/>
              </a:rPr>
              <a:t>feature article on clouds</a:t>
            </a:r>
            <a:endParaRPr/>
          </a:p>
          <a:p>
            <a:pPr marL="228600" lvl="0" indent="-228600" algn="l" rtl="0">
              <a:lnSpc>
                <a:spcPct val="90000"/>
              </a:lnSpc>
              <a:spcBef>
                <a:spcPts val="1000"/>
              </a:spcBef>
              <a:spcAft>
                <a:spcPts val="0"/>
              </a:spcAft>
              <a:buClr>
                <a:schemeClr val="dk1"/>
              </a:buClr>
              <a:buSzPts val="2800"/>
              <a:buChar char="•"/>
            </a:pPr>
            <a:r>
              <a:rPr lang="en-US"/>
              <a:t>NASA Fact Sheet: </a:t>
            </a:r>
            <a:r>
              <a:rPr lang="en-US" u="sng">
                <a:solidFill>
                  <a:schemeClr val="hlink"/>
                </a:solidFill>
                <a:hlinkClick r:id="rId6"/>
              </a:rPr>
              <a:t>The Importance of Understanding Clouds</a:t>
            </a:r>
            <a:endParaRPr/>
          </a:p>
          <a:p>
            <a:pPr marL="228600" lvl="0" indent="-228600" algn="l" rtl="0">
              <a:lnSpc>
                <a:spcPct val="90000"/>
              </a:lnSpc>
              <a:spcBef>
                <a:spcPts val="1000"/>
              </a:spcBef>
              <a:spcAft>
                <a:spcPts val="0"/>
              </a:spcAft>
              <a:buClr>
                <a:schemeClr val="dk1"/>
              </a:buClr>
              <a:buSzPts val="2800"/>
              <a:buChar char="•"/>
            </a:pPr>
            <a:r>
              <a:rPr lang="en-US"/>
              <a:t>Imagery from Space: Explore </a:t>
            </a:r>
            <a:r>
              <a:rPr lang="en-US" u="sng">
                <a:solidFill>
                  <a:schemeClr val="hlink"/>
                </a:solidFill>
                <a:hlinkClick r:id="rId7"/>
              </a:rPr>
              <a:t>NASA Worldview </a:t>
            </a:r>
            <a:r>
              <a:rPr lang="en-US"/>
              <a:t>or </a:t>
            </a:r>
            <a:r>
              <a:rPr lang="en-US" u="sng">
                <a:solidFill>
                  <a:schemeClr val="hlink"/>
                </a:solidFill>
                <a:hlinkClick r:id="rId8"/>
              </a:rPr>
              <a:t>Visible Earth</a:t>
            </a:r>
            <a:r>
              <a:rPr lang="en-US"/>
              <a:t>, great resources for interpreting satellite imagery. </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89"/>
        <p:cNvGrpSpPr/>
        <p:nvPr/>
      </p:nvGrpSpPr>
      <p:grpSpPr>
        <a:xfrm>
          <a:off x="0" y="0"/>
          <a:ext cx="0" cy="0"/>
          <a:chOff x="0" y="0"/>
          <a:chExt cx="0" cy="0"/>
        </a:xfrm>
      </p:grpSpPr>
      <p:sp>
        <p:nvSpPr>
          <p:cNvPr id="890" name="Google Shape;890;p6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75</a:t>
            </a:fld>
            <a:endParaRPr/>
          </a:p>
        </p:txBody>
      </p:sp>
      <p:pic>
        <p:nvPicPr>
          <p:cNvPr id="891" name="Google Shape;891;p63"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892" name="Google Shape;892;p63" descr="Menu bar: further resourcesV"/>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525" y="817563"/>
            <a:ext cx="1133475" cy="6040437"/>
          </a:xfrm>
          <a:prstGeom prst="rect">
            <a:avLst/>
          </a:prstGeom>
          <a:noFill/>
          <a:ln>
            <a:noFill/>
          </a:ln>
        </p:spPr>
      </p:pic>
      <p:sp>
        <p:nvSpPr>
          <p:cNvPr id="893" name="Google Shape;893;p63"/>
          <p:cNvSpPr txBox="1">
            <a:spLocks noGrp="1"/>
          </p:cNvSpPr>
          <p:nvPr>
            <p:ph type="title"/>
          </p:nvPr>
        </p:nvSpPr>
        <p:spPr>
          <a:xfrm>
            <a:off x="1322287" y="964626"/>
            <a:ext cx="7172687"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2800"/>
              <a:buFont typeface="Calibri"/>
              <a:buNone/>
            </a:pPr>
            <a:r>
              <a:rPr lang="en-US" sz="2800"/>
              <a:t>You have completed the Cloud Protocol training module, featuring satellite comparisons!</a:t>
            </a:r>
            <a:endParaRPr/>
          </a:p>
        </p:txBody>
      </p:sp>
      <p:sp>
        <p:nvSpPr>
          <p:cNvPr id="894" name="Google Shape;894;p63"/>
          <p:cNvSpPr txBox="1">
            <a:spLocks noGrp="1"/>
          </p:cNvSpPr>
          <p:nvPr>
            <p:ph type="body" idx="1"/>
          </p:nvPr>
        </p:nvSpPr>
        <p:spPr>
          <a:xfrm>
            <a:off x="1322286" y="2290189"/>
            <a:ext cx="7193063" cy="3886774"/>
          </a:xfrm>
          <a:prstGeom prst="rect">
            <a:avLst/>
          </a:prstGeom>
          <a:noFill/>
          <a:ln>
            <a:noFill/>
          </a:ln>
        </p:spPr>
        <p:txBody>
          <a:bodyPr spcFirstLastPara="1" wrap="square" lIns="91425" tIns="45700" rIns="91425" bIns="45700" anchor="t" anchorCtr="0">
            <a:normAutofit fontScale="92500" lnSpcReduction="10000"/>
          </a:bodyPr>
          <a:lstStyle/>
          <a:p>
            <a:pPr marL="228600" lvl="0" indent="-228600" algn="l" rtl="0">
              <a:lnSpc>
                <a:spcPct val="90000"/>
              </a:lnSpc>
              <a:spcBef>
                <a:spcPts val="0"/>
              </a:spcBef>
              <a:spcAft>
                <a:spcPts val="0"/>
              </a:spcAft>
              <a:buClr>
                <a:schemeClr val="dk1"/>
              </a:buClr>
              <a:buSzPct val="100000"/>
              <a:buChar char="•"/>
            </a:pPr>
            <a:r>
              <a:rPr lang="en-US" sz="2400" dirty="0"/>
              <a:t>If you are ready to take the </a:t>
            </a:r>
            <a:r>
              <a:rPr lang="en-US" sz="2400" u="sng" dirty="0">
                <a:solidFill>
                  <a:schemeClr val="hlink"/>
                </a:solidFill>
                <a:hlinkClick r:id="rId5"/>
              </a:rPr>
              <a:t>Assessment Test</a:t>
            </a:r>
            <a:r>
              <a:rPr lang="en-US" sz="2400" dirty="0"/>
              <a:t>, sign on and take the quiz corresponding to the Clouds Protocol. </a:t>
            </a:r>
            <a:endParaRPr dirty="0"/>
          </a:p>
          <a:p>
            <a:pPr marL="228600" lvl="0" indent="-228600" algn="l" rtl="0">
              <a:lnSpc>
                <a:spcPct val="90000"/>
              </a:lnSpc>
              <a:spcBef>
                <a:spcPts val="1000"/>
              </a:spcBef>
              <a:spcAft>
                <a:spcPts val="0"/>
              </a:spcAft>
              <a:buClr>
                <a:schemeClr val="dk1"/>
              </a:buClr>
              <a:buSzPct val="100000"/>
              <a:buChar char="•"/>
            </a:pPr>
            <a:r>
              <a:rPr lang="en-US" sz="2400" dirty="0"/>
              <a:t>You are ready to take Cloud Protocol observations and interpret satellite data! Welcome to the GLOBE Atmosphere community!</a:t>
            </a:r>
            <a:endParaRPr dirty="0"/>
          </a:p>
          <a:p>
            <a:pPr marL="228600" lvl="0" indent="-228600" algn="l" rtl="0">
              <a:lnSpc>
                <a:spcPct val="90000"/>
              </a:lnSpc>
              <a:spcBef>
                <a:spcPts val="1000"/>
              </a:spcBef>
              <a:spcAft>
                <a:spcPts val="0"/>
              </a:spcAft>
              <a:buClr>
                <a:schemeClr val="dk1"/>
              </a:buClr>
              <a:buSzPct val="100000"/>
              <a:buChar char="•"/>
            </a:pPr>
            <a:r>
              <a:rPr lang="en-US" sz="2400" dirty="0"/>
              <a:t>Please provide us with feedback about this module. This is a community project and we welcome your comments, suggestions and edits. </a:t>
            </a:r>
            <a:endParaRPr sz="2400" dirty="0"/>
          </a:p>
          <a:p>
            <a:pPr marL="228600" lvl="0" indent="-228600" algn="l" rtl="0">
              <a:lnSpc>
                <a:spcPct val="90000"/>
              </a:lnSpc>
              <a:spcBef>
                <a:spcPts val="1000"/>
              </a:spcBef>
              <a:spcAft>
                <a:spcPts val="0"/>
              </a:spcAft>
              <a:buClr>
                <a:schemeClr val="dk1"/>
              </a:buClr>
              <a:buSzPct val="100000"/>
              <a:buChar char="•"/>
            </a:pPr>
            <a:r>
              <a:rPr lang="en-US" sz="2400"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3"/>
                  </a:ext>
                </a:extLst>
              </a:rPr>
              <a:t>Questions about this module? Contact GLOBE: </a:t>
            </a:r>
            <a:r>
              <a:rPr lang="en-US" sz="2400" u="sng" dirty="0">
                <a:solidFill>
                  <a:schemeClr val="hlink"/>
                </a:solidFill>
                <a:hlinkClick r:id="rId6"/>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4"/>
                  </a:ext>
                </a:extLst>
              </a:rPr>
              <a:t>help@nasaglobe.org</a:t>
            </a:r>
            <a:br>
              <a:rPr lang="en-US" sz="2400" dirty="0"/>
            </a:br>
            <a:br>
              <a:rPr lang="en-US" sz="2400" dirty="0"/>
            </a:br>
            <a:endParaRPr sz="24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6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fld id="{00000000-1234-1234-1234-123412341234}" type="slidenum">
              <a:rPr lang="en-US"/>
              <a:t>76</a:t>
            </a:fld>
            <a:endParaRPr/>
          </a:p>
        </p:txBody>
      </p:sp>
      <p:pic>
        <p:nvPicPr>
          <p:cNvPr id="900" name="Google Shape;900;p64" descr="Atmosphere Protocols: Cloud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9144000" cy="822325"/>
          </a:xfrm>
          <a:prstGeom prst="rect">
            <a:avLst/>
          </a:prstGeom>
          <a:noFill/>
          <a:ln>
            <a:noFill/>
          </a:ln>
        </p:spPr>
      </p:pic>
      <p:pic>
        <p:nvPicPr>
          <p:cNvPr id="901" name="Google Shape;901;p64" descr="Menu bar: further resourcesV"/>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525" y="817563"/>
            <a:ext cx="1133475" cy="6040437"/>
          </a:xfrm>
          <a:prstGeom prst="rect">
            <a:avLst/>
          </a:prstGeom>
          <a:noFill/>
          <a:ln>
            <a:noFill/>
          </a:ln>
        </p:spPr>
      </p:pic>
      <p:sp>
        <p:nvSpPr>
          <p:cNvPr id="902" name="Google Shape;902;p64"/>
          <p:cNvSpPr txBox="1">
            <a:spLocks noGrp="1"/>
          </p:cNvSpPr>
          <p:nvPr>
            <p:ph type="title"/>
          </p:nvPr>
        </p:nvSpPr>
        <p:spPr>
          <a:xfrm>
            <a:off x="1322287" y="733130"/>
            <a:ext cx="7172687"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002060"/>
              </a:buClr>
              <a:buSzPts val="2800"/>
              <a:buFont typeface="Calibri"/>
              <a:buNone/>
            </a:pPr>
            <a:r>
              <a:rPr lang="en-US" sz="2800"/>
              <a:t>Credits</a:t>
            </a:r>
            <a:endParaRPr/>
          </a:p>
        </p:txBody>
      </p:sp>
      <p:sp>
        <p:nvSpPr>
          <p:cNvPr id="903" name="Google Shape;903;p64"/>
          <p:cNvSpPr txBox="1">
            <a:spLocks noGrp="1"/>
          </p:cNvSpPr>
          <p:nvPr>
            <p:ph type="body" idx="1"/>
          </p:nvPr>
        </p:nvSpPr>
        <p:spPr>
          <a:xfrm>
            <a:off x="1322287" y="1711452"/>
            <a:ext cx="7193063" cy="4411553"/>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en-US" sz="1800" b="1" dirty="0"/>
              <a:t>Slides:</a:t>
            </a:r>
            <a:endParaRPr sz="1800" dirty="0"/>
          </a:p>
          <a:p>
            <a:pPr marL="0" lvl="0" indent="0" algn="l" rtl="0">
              <a:lnSpc>
                <a:spcPct val="90000"/>
              </a:lnSpc>
              <a:spcBef>
                <a:spcPts val="1000"/>
              </a:spcBef>
              <a:spcAft>
                <a:spcPts val="0"/>
              </a:spcAft>
              <a:buClr>
                <a:schemeClr val="dk1"/>
              </a:buClr>
              <a:buSzPct val="100000"/>
              <a:buNone/>
            </a:pPr>
            <a:r>
              <a:rPr lang="en-US" sz="1800" dirty="0"/>
              <a:t>Dr. Lin Chambers, NASA Langley Research Center, USA</a:t>
            </a:r>
            <a:endParaRPr dirty="0"/>
          </a:p>
          <a:p>
            <a:pPr marL="0" lvl="0" indent="0" algn="l" rtl="0">
              <a:lnSpc>
                <a:spcPct val="90000"/>
              </a:lnSpc>
              <a:spcBef>
                <a:spcPts val="1000"/>
              </a:spcBef>
              <a:spcAft>
                <a:spcPts val="0"/>
              </a:spcAft>
              <a:buClr>
                <a:schemeClr val="dk1"/>
              </a:buClr>
              <a:buSzPct val="100000"/>
              <a:buNone/>
            </a:pPr>
            <a:r>
              <a:rPr lang="en-US" sz="1800" dirty="0"/>
              <a:t>Sarah McCrea, NASA Langley Research Center, USA</a:t>
            </a:r>
            <a:endParaRPr dirty="0"/>
          </a:p>
          <a:p>
            <a:pPr marL="0" lvl="0" indent="0" algn="l" rtl="0">
              <a:lnSpc>
                <a:spcPct val="90000"/>
              </a:lnSpc>
              <a:spcBef>
                <a:spcPts val="1000"/>
              </a:spcBef>
              <a:spcAft>
                <a:spcPts val="0"/>
              </a:spcAft>
              <a:buClr>
                <a:schemeClr val="dk1"/>
              </a:buClr>
              <a:buSzPct val="100000"/>
              <a:buNone/>
            </a:pPr>
            <a:r>
              <a:rPr lang="en-US" sz="1800" dirty="0"/>
              <a:t>Jessica Taylor, NASA Langley Research Center, USA</a:t>
            </a:r>
            <a:endParaRPr dirty="0"/>
          </a:p>
          <a:p>
            <a:pPr marL="0" lvl="0" indent="0" algn="l" rtl="0">
              <a:lnSpc>
                <a:spcPct val="90000"/>
              </a:lnSpc>
              <a:spcBef>
                <a:spcPts val="1000"/>
              </a:spcBef>
              <a:spcAft>
                <a:spcPts val="0"/>
              </a:spcAft>
              <a:buClr>
                <a:schemeClr val="dk1"/>
              </a:buClr>
              <a:buSzPct val="100000"/>
              <a:buNone/>
            </a:pPr>
            <a:r>
              <a:rPr lang="en-US" sz="1800" dirty="0" err="1"/>
              <a:t>Russanne</a:t>
            </a:r>
            <a:r>
              <a:rPr lang="en-US" sz="1800" dirty="0"/>
              <a:t> Low, Ph.D., University of Nebraska-Lincoln, USA</a:t>
            </a:r>
            <a:endParaRPr dirty="0"/>
          </a:p>
          <a:p>
            <a:pPr marL="0" lvl="0" indent="0" algn="l" rtl="0">
              <a:lnSpc>
                <a:spcPct val="90000"/>
              </a:lnSpc>
              <a:spcBef>
                <a:spcPts val="1000"/>
              </a:spcBef>
              <a:spcAft>
                <a:spcPts val="0"/>
              </a:spcAft>
              <a:buClr>
                <a:schemeClr val="dk1"/>
              </a:buClr>
              <a:buSzPct val="100000"/>
              <a:buNone/>
            </a:pPr>
            <a:r>
              <a:rPr lang="en-US" sz="1800" b="1" dirty="0"/>
              <a:t>Images:</a:t>
            </a:r>
            <a:endParaRPr dirty="0"/>
          </a:p>
          <a:p>
            <a:pPr marL="0" lvl="0" indent="0" algn="l" rtl="0">
              <a:lnSpc>
                <a:spcPct val="90000"/>
              </a:lnSpc>
              <a:spcBef>
                <a:spcPts val="1000"/>
              </a:spcBef>
              <a:spcAft>
                <a:spcPts val="0"/>
              </a:spcAft>
              <a:buClr>
                <a:schemeClr val="dk1"/>
              </a:buClr>
              <a:buSzPct val="100000"/>
              <a:buNone/>
            </a:pPr>
            <a:r>
              <a:rPr lang="en-US" sz="1800" dirty="0"/>
              <a:t>NASA Langley Research Center</a:t>
            </a:r>
            <a:endParaRPr dirty="0"/>
          </a:p>
          <a:p>
            <a:pPr marL="0" lvl="0" indent="0" algn="l" rtl="0">
              <a:lnSpc>
                <a:spcPct val="90000"/>
              </a:lnSpc>
              <a:spcBef>
                <a:spcPts val="1000"/>
              </a:spcBef>
              <a:spcAft>
                <a:spcPts val="0"/>
              </a:spcAft>
              <a:buClr>
                <a:schemeClr val="dk1"/>
              </a:buClr>
              <a:buSzPct val="100000"/>
              <a:buNone/>
            </a:pPr>
            <a:r>
              <a:rPr lang="en-US" sz="1800" b="1" dirty="0"/>
              <a:t>More Information:</a:t>
            </a:r>
            <a:endParaRPr dirty="0"/>
          </a:p>
          <a:p>
            <a:pPr marL="0" lvl="0" indent="0" algn="l" rtl="0">
              <a:lnSpc>
                <a:spcPct val="90000"/>
              </a:lnSpc>
              <a:spcBef>
                <a:spcPts val="1000"/>
              </a:spcBef>
              <a:spcAft>
                <a:spcPts val="0"/>
              </a:spcAft>
              <a:buClr>
                <a:schemeClr val="dk1"/>
              </a:buClr>
              <a:buSzPct val="100000"/>
              <a:buNone/>
            </a:pPr>
            <a:r>
              <a:rPr lang="en-US" sz="1800" u="sng" dirty="0">
                <a:solidFill>
                  <a:schemeClr val="hlink"/>
                </a:solidFill>
                <a:hlinkClick r:id="rId5"/>
              </a:rPr>
              <a:t>GLOBE Program</a:t>
            </a:r>
            <a:endParaRPr sz="1800" dirty="0"/>
          </a:p>
          <a:p>
            <a:pPr marL="0" lvl="0" indent="0" algn="l" rtl="0">
              <a:lnSpc>
                <a:spcPct val="90000"/>
              </a:lnSpc>
              <a:spcBef>
                <a:spcPts val="1000"/>
              </a:spcBef>
              <a:spcAft>
                <a:spcPts val="0"/>
              </a:spcAft>
              <a:buClr>
                <a:schemeClr val="dk1"/>
              </a:buClr>
              <a:buSzPct val="100000"/>
              <a:buNone/>
            </a:pPr>
            <a:r>
              <a:rPr lang="en-US" sz="1800" u="sng" dirty="0">
                <a:solidFill>
                  <a:schemeClr val="hlink"/>
                </a:solidFill>
                <a:hlinkClick r:id="rId6"/>
              </a:rPr>
              <a:t>NASA Satellite Comparison Website</a:t>
            </a:r>
            <a:r>
              <a:rPr lang="en-US" sz="1800" dirty="0"/>
              <a:t> on GLOBE.gov</a:t>
            </a:r>
            <a:endParaRPr dirty="0"/>
          </a:p>
          <a:p>
            <a:pPr marL="0" lvl="0" indent="0" algn="l" rtl="0">
              <a:lnSpc>
                <a:spcPct val="90000"/>
              </a:lnSpc>
              <a:spcBef>
                <a:spcPts val="1000"/>
              </a:spcBef>
              <a:spcAft>
                <a:spcPts val="0"/>
              </a:spcAft>
              <a:buClr>
                <a:schemeClr val="dk1"/>
              </a:buClr>
              <a:buSzPct val="100000"/>
              <a:buNone/>
            </a:pPr>
            <a:r>
              <a:rPr lang="en-US" sz="1800" u="sng" dirty="0">
                <a:solidFill>
                  <a:schemeClr val="hlink"/>
                </a:solidFill>
                <a:hlinkClick r:id="rId7"/>
              </a:rPr>
              <a:t>NASA Global Climate Change</a:t>
            </a:r>
            <a:r>
              <a:rPr lang="en-US" sz="1800" dirty="0"/>
              <a:t>: Vital Signs of the Planet</a:t>
            </a:r>
            <a:endParaRPr dirty="0"/>
          </a:p>
          <a:p>
            <a:pPr marL="0" lvl="0" indent="0" algn="l" rtl="0">
              <a:lnSpc>
                <a:spcPct val="90000"/>
              </a:lnSpc>
              <a:spcBef>
                <a:spcPts val="1000"/>
              </a:spcBef>
              <a:spcAft>
                <a:spcPts val="0"/>
              </a:spcAft>
              <a:buClr>
                <a:schemeClr val="dk1"/>
              </a:buClr>
              <a:buSzPct val="100000"/>
              <a:buNone/>
            </a:pPr>
            <a:endParaRPr sz="1800" dirty="0"/>
          </a:p>
          <a:p>
            <a:pPr marL="0" lvl="0" indent="0" algn="l" rtl="0">
              <a:lnSpc>
                <a:spcPct val="90000"/>
              </a:lnSpc>
              <a:spcBef>
                <a:spcPts val="1000"/>
              </a:spcBef>
              <a:spcAft>
                <a:spcPts val="0"/>
              </a:spcAft>
              <a:buClr>
                <a:schemeClr val="dk1"/>
              </a:buClr>
              <a:buSzPct val="100000"/>
              <a:buNone/>
            </a:pPr>
            <a:r>
              <a:rPr lang="en-US" sz="1500" i="1" dirty="0"/>
              <a:t>Version 11/12/2025. If you edit and modify this slides set for use for educational purposes, please note “modified by (and your name and date)” on this page. Thank you.</a:t>
            </a:r>
          </a:p>
          <a:p>
            <a:pPr marL="0" lvl="0" indent="0" algn="l" rtl="0">
              <a:lnSpc>
                <a:spcPct val="90000"/>
              </a:lnSpc>
              <a:spcBef>
                <a:spcPts val="1000"/>
              </a:spcBef>
              <a:spcAft>
                <a:spcPts val="0"/>
              </a:spcAft>
              <a:buClr>
                <a:schemeClr val="dk1"/>
              </a:buClr>
              <a:buSzPct val="100000"/>
              <a:buNone/>
            </a:pPr>
            <a:r>
              <a:rPr lang="en-US" sz="1500" b="1" dirty="0"/>
              <a:t>Modified by GLOBE Implementation Office – Science, Education, Training and Public Engagement</a:t>
            </a:r>
            <a:endParaRPr b="1" dirty="0"/>
          </a:p>
        </p:txBody>
      </p:sp>
      <p:pic>
        <p:nvPicPr>
          <p:cNvPr id="904" name="Google Shape;904;p64" descr="GLOBE sponsor image"/>
          <p:cNvPicPr preferRelativeResize="0"/>
          <p:nvPr/>
        </p:nvPicPr>
        <p:blipFill rotWithShape="1">
          <a:blip r:embed="rId8" cstate="email">
            <a:alphaModFix/>
            <a:extLst>
              <a:ext uri="{28A0092B-C50C-407E-A947-70E740481C1C}">
                <a14:useLocalDpi xmlns:a14="http://schemas.microsoft.com/office/drawing/2010/main"/>
              </a:ext>
            </a:extLst>
          </a:blip>
          <a:srcRect r="35386"/>
          <a:stretch>
            <a:fillRect/>
          </a:stretch>
        </p:blipFill>
        <p:spPr>
          <a:xfrm>
            <a:off x="2993971" y="5923518"/>
            <a:ext cx="5108039" cy="865666"/>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1710</TotalTime>
  <Words>5958</Words>
  <Application>Microsoft Office PowerPoint</Application>
  <PresentationFormat>On-screen Show (4:3)</PresentationFormat>
  <Paragraphs>496</Paragraphs>
  <Slides>77</Slides>
  <Notes>77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77</vt:i4>
      </vt:variant>
    </vt:vector>
  </HeadingPairs>
  <TitlesOfParts>
    <vt:vector size="80" baseType="lpstr">
      <vt:lpstr>Arial</vt:lpstr>
      <vt:lpstr>Calibri</vt:lpstr>
      <vt:lpstr>Office Theme</vt:lpstr>
      <vt:lpstr>Clouds Protocol   Featuring Satellite Comparison</vt:lpstr>
      <vt:lpstr>Clouds and Satellite Comparison</vt:lpstr>
      <vt:lpstr>Overview</vt:lpstr>
      <vt:lpstr>Learning Objectives</vt:lpstr>
      <vt:lpstr>The Atmosphere</vt:lpstr>
      <vt:lpstr>Where Do Clouds Come From?</vt:lpstr>
      <vt:lpstr>How do Clouds Form?</vt:lpstr>
      <vt:lpstr>Key Factors for Cloud Formation</vt:lpstr>
      <vt:lpstr>What are Clouds?</vt:lpstr>
      <vt:lpstr>Why Collect Cloud Data?</vt:lpstr>
      <vt:lpstr>Clouds and Weather</vt:lpstr>
      <vt:lpstr>Clouds and Earth’s Energy Budget</vt:lpstr>
      <vt:lpstr>Clouds and Earth’s Energy Budget (2)</vt:lpstr>
      <vt:lpstr>Clouds and Earth’s Energy Budget (3)</vt:lpstr>
      <vt:lpstr>Importance of Contrail Data</vt:lpstr>
      <vt:lpstr>Your Measurements Contribute to Science </vt:lpstr>
      <vt:lpstr>Your Measurements Can Help Scientists </vt:lpstr>
      <vt:lpstr>Your Measurements Can  Help Scientists </vt:lpstr>
      <vt:lpstr>Equipment and Documents Needed 1</vt:lpstr>
      <vt:lpstr>Equipment and Documents Needed 2</vt:lpstr>
      <vt:lpstr>Site Selection  What Makes a Good Site?</vt:lpstr>
      <vt:lpstr>How to Observe: Introduction</vt:lpstr>
      <vt:lpstr>How to Observe: The Data Sheet</vt:lpstr>
      <vt:lpstr>How to Observe: Obscuration</vt:lpstr>
      <vt:lpstr>How to Observe: Sky Color</vt:lpstr>
      <vt:lpstr>How to Observe: Sky Visibility</vt:lpstr>
      <vt:lpstr>How to Observe: Sky Conditions</vt:lpstr>
      <vt:lpstr>How to Observe: Cloud Details  at Each Height</vt:lpstr>
      <vt:lpstr>How to Observe: Cloud Type</vt:lpstr>
      <vt:lpstr>How to Observe: Cloud Type by Shape </vt:lpstr>
      <vt:lpstr>How to Observe: Cloud Cover</vt:lpstr>
      <vt:lpstr>How to Observe: Visual Opacity</vt:lpstr>
      <vt:lpstr>How to Observe: High Level Clouds</vt:lpstr>
      <vt:lpstr>How to Observe: Contrails</vt:lpstr>
      <vt:lpstr>How to Observe: Mid-Level Clouds</vt:lpstr>
      <vt:lpstr>How to Observe: Low Level Clouds</vt:lpstr>
      <vt:lpstr>How to Observe: Low Level Precipitating Clouds</vt:lpstr>
      <vt:lpstr>How to Observe: Determining Level of Cumulus Clouds</vt:lpstr>
      <vt:lpstr>How to Observe: Determining Level Stratus Clouds</vt:lpstr>
      <vt:lpstr>How to Observe: Cloud Type Practice and Support</vt:lpstr>
      <vt:lpstr>How to Observe: Surface Conditions and Measurements</vt:lpstr>
      <vt:lpstr>Entering Clouds Data in the GLOBE Observer Data Entry System</vt:lpstr>
      <vt:lpstr>Entering Clouds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Visualize and Retrieve Data</vt:lpstr>
      <vt:lpstr>Visualize and Retrieve Data</vt:lpstr>
      <vt:lpstr>Explore Data: Sample Student Research Questions - GLOBE Visualization </vt:lpstr>
      <vt:lpstr>Explore Data: Example Student Research Questions - Further Measurements </vt:lpstr>
      <vt:lpstr>Explore Data: Example Student Research Questions - Further Measurements (2)</vt:lpstr>
      <vt:lpstr>Explore Data: Example Student Research Questions – Outside Observations</vt:lpstr>
      <vt:lpstr>Understand Data: Satellite Match Table</vt:lpstr>
      <vt:lpstr>Understand Data: How to Use Your Satellite Match</vt:lpstr>
      <vt:lpstr>Understand Data: Context from Satellite </vt:lpstr>
      <vt:lpstr>Understand Data: Compare to Satellite Data</vt:lpstr>
      <vt:lpstr>Understand Data: YOUR Observations are important!</vt:lpstr>
      <vt:lpstr>Quiz Questions</vt:lpstr>
      <vt:lpstr>GLOBE Learning Activities</vt:lpstr>
      <vt:lpstr>Elementary GLOBE Resources</vt:lpstr>
      <vt:lpstr>NASA Resources</vt:lpstr>
      <vt:lpstr>You have completed the Cloud Protocol training module, featuring satellite comparisons!</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Lin Chambers, Sarah McCrea, Jessica Taylor, Russanne Low</dc:creator>
  <cp:lastModifiedBy>Colon Robles, Marile (LARC-E304)[RSES]</cp:lastModifiedBy>
  <cp:revision>36</cp:revision>
  <dcterms:created xsi:type="dcterms:W3CDTF">2017-01-10T01:16:56Z</dcterms:created>
  <dcterms:modified xsi:type="dcterms:W3CDTF">2026-10-21T13:23:07Z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pyright Status">
    <vt:lpwstr>Creative Commons</vt:lpwstr>
  </property>
</Properties>
</file>