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9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97" r:id="rId21"/>
    <p:sldId id="274" r:id="rId22"/>
    <p:sldId id="290" r:id="rId23"/>
    <p:sldId id="291" r:id="rId24"/>
    <p:sldId id="292" r:id="rId25"/>
    <p:sldId id="293" r:id="rId26"/>
    <p:sldId id="294" r:id="rId27"/>
    <p:sldId id="295" r:id="rId28"/>
    <p:sldId id="281" r:id="rId29"/>
    <p:sldId id="282" r:id="rId30"/>
    <p:sldId id="283" r:id="rId31"/>
    <p:sldId id="284" r:id="rId32"/>
    <p:sldId id="285" r:id="rId33"/>
    <p:sldId id="286" r:id="rId34"/>
    <p:sldId id="287" r:id="rId35"/>
    <p:sldId id="288" r:id="rId36"/>
    <p:sldId id="289"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4BopC9D6MBDseSFE94w/y7lCx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CB1BEC-B8C5-4D4E-ACA3-4C796351F1F6}">
  <a:tblStyle styleId="{B9CB1BEC-B8C5-4D4E-ACA3-4C796351F1F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33D8FCFA-A1C9-32F4-0454-6AC4A0DDE80B}"/>
            </a:ext>
          </a:extLst>
        </p:cNvPr>
        <p:cNvGrpSpPr/>
        <p:nvPr/>
      </p:nvGrpSpPr>
      <p:grpSpPr>
        <a:xfrm>
          <a:off x="0" y="0"/>
          <a:ext cx="0" cy="0"/>
          <a:chOff x="0" y="0"/>
          <a:chExt cx="0" cy="0"/>
        </a:xfrm>
      </p:grpSpPr>
      <p:sp>
        <p:nvSpPr>
          <p:cNvPr id="265" name="Google Shape;265;p18:notes">
            <a:extLst>
              <a:ext uri="{FF2B5EF4-FFF2-40B4-BE49-F238E27FC236}">
                <a16:creationId xmlns:a16="http://schemas.microsoft.com/office/drawing/2014/main" id="{2177867F-810D-AA93-870D-2CEDB78245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a:extLst>
              <a:ext uri="{FF2B5EF4-FFF2-40B4-BE49-F238E27FC236}">
                <a16:creationId xmlns:a16="http://schemas.microsoft.com/office/drawing/2014/main" id="{76C316AD-E5E6-8076-4629-C83619BA69B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589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136AB275-089F-23D4-5ACF-E39295476399}"/>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47946BA7-0FC7-9BDF-7AB3-89F4FE68825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AE26719F-3391-2688-92CF-8A315C22BF7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78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4CCBCC33-F591-5F1F-F558-CCD95B595A46}"/>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43711214-041E-6CDF-31EA-75990565D9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C1A41F8B-54FA-D9E6-2D79-CF15E311136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60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E2F1D3B6-1048-2174-C787-49B5434F8F90}"/>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26837221-ECC3-2198-5310-B15CB591785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802E791A-046C-88B4-0BC7-C406DC64D24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46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104ABE5D-024F-0830-094D-241EB8BEF35C}"/>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48980C3E-1733-EF88-84A8-00A8289DB47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8ED46E7C-24F2-0C5C-239F-24DF5908C7D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379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10231048-E3D8-503F-3823-EBC073193DC6}"/>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6BE2C7AE-AF18-F2CE-D01B-69C1975CB8F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8922686F-278C-60C9-BD50-455A016C05D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401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a:extLst>
            <a:ext uri="{FF2B5EF4-FFF2-40B4-BE49-F238E27FC236}">
              <a16:creationId xmlns:a16="http://schemas.microsoft.com/office/drawing/2014/main" id="{2F5DA23C-3C42-2498-7408-8F21B3E70BD9}"/>
            </a:ext>
          </a:extLst>
        </p:cNvPr>
        <p:cNvGrpSpPr/>
        <p:nvPr/>
      </p:nvGrpSpPr>
      <p:grpSpPr>
        <a:xfrm>
          <a:off x="0" y="0"/>
          <a:ext cx="0" cy="0"/>
          <a:chOff x="0" y="0"/>
          <a:chExt cx="0" cy="0"/>
        </a:xfrm>
      </p:grpSpPr>
      <p:sp>
        <p:nvSpPr>
          <p:cNvPr id="274" name="Google Shape;274;p19:notes">
            <a:extLst>
              <a:ext uri="{FF2B5EF4-FFF2-40B4-BE49-F238E27FC236}">
                <a16:creationId xmlns:a16="http://schemas.microsoft.com/office/drawing/2014/main" id="{AE7591D4-1267-BF5E-7928-7E63EFB7FA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9:notes">
            <a:extLst>
              <a:ext uri="{FF2B5EF4-FFF2-40B4-BE49-F238E27FC236}">
                <a16:creationId xmlns:a16="http://schemas.microsoft.com/office/drawing/2014/main" id="{639E4477-9FA4-DD53-0C5B-2C429EB404A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192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4109EB30-EF5C-378D-2E8D-BAEA17E5A87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9402F328-9030-F5F0-6AB6-AB0A68E38A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a:extLst>
              <a:ext uri="{FF2B5EF4-FFF2-40B4-BE49-F238E27FC236}">
                <a16:creationId xmlns:a16="http://schemas.microsoft.com/office/drawing/2014/main" id="{5F67507D-101C-AFCE-9B36-BE926CD80D2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8609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3887391" y="987426"/>
            <a:ext cx="4629150" cy="4873625"/>
          </a:xfrm>
          <a:prstGeom prst="rect">
            <a:avLst/>
          </a:prstGeom>
          <a:noFill/>
          <a:ln>
            <a:noFill/>
          </a:ln>
        </p:spPr>
      </p:sp>
      <p:sp>
        <p:nvSpPr>
          <p:cNvPr id="68" name="Google Shape;68;p4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ahUKEwj66-i9mdzJAhXETCYKHaE_C6EQjRwIBw&amp;url=http://blog.acton.org/archives/75418-cant-settled-science-based-unsettled-data.html&amp;psig=AFQjCNH7LNfFyO7-8Nd5HDyifapL90wsRw&amp;ust=1450211635118112" TargetMode="External"/><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globe.gov/documents/348614/b24c8410-2ed7-4fd2-9cf7-2e68168f40ff" TargetMode="External"/><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globe.gov/documents/348614/97b9939c-7fb5-4b12-8113-59f988781bf5"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eg"/><Relationship Id="rId7" Type="http://schemas.openxmlformats.org/officeDocument/2006/relationships/hyperlink" Target="https://www.globe.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22.jpe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4.jpeg"/><Relationship Id="rId7" Type="http://schemas.openxmlformats.org/officeDocument/2006/relationships/hyperlink" Target="https://mynasadata.larc.nasa.gov/basic-page/about-atmosphere-background-inform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ynasadata.larc.nasa.gov/weather-and-climate/" TargetMode="External"/><Relationship Id="rId5" Type="http://schemas.openxmlformats.org/officeDocument/2006/relationships/hyperlink" Target="http://www.globe.gov/documents/348614/65d837c0-2487-47dc-a789-06f57de1c45e" TargetMode="External"/><Relationship Id="rId10" Type="http://schemas.openxmlformats.org/officeDocument/2006/relationships/hyperlink" Target="mailto:help@globe.gov" TargetMode="External"/><Relationship Id="rId4" Type="http://schemas.openxmlformats.org/officeDocument/2006/relationships/image" Target="../media/image38.jpeg"/><Relationship Id="rId9" Type="http://schemas.openxmlformats.org/officeDocument/2006/relationships/hyperlink" Target="http://www.globe.gov/web/north-america/resources/globe-equipment-supplier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pmm.nasa.gov/"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youtube.com/watch?v=7UT8B3Ix-HU&amp;feature=youtu.be"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globe.gov/do-globe/globe-teachers-guide/atmosphere?p_p_id=globegovteacherguideportlet_WAR_globegovcmsportlet_INSTANCE_2Tcr&amp;p_p_lifecycle=0&amp;p_p_state=normal&amp;p_p_mode=view&amp;p_p_col_id=column-1&amp;p_p_col_count=1&amp;_globegovteacherguideportlet_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lobe.gov/documents/348614/97b9939c-7fb5-4b12-8113-59f988781bf5" TargetMode="External"/><Relationship Id="rId5" Type="http://schemas.openxmlformats.org/officeDocument/2006/relationships/image" Target="../media/image9.jp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ifyouonlynews.com/wp-content/uploads/2015/04/United-State-Drought-Map-1024x791.png"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nasa.gov/"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13013"/>
          </a:xfrm>
          <a:prstGeom prst="rect">
            <a:avLst/>
          </a:prstGeom>
          <a:noFill/>
          <a:ln>
            <a:noFill/>
          </a:ln>
        </p:spPr>
      </p:pic>
      <p:sp>
        <p:nvSpPr>
          <p:cNvPr id="90" name="Google Shape;90;p1"/>
          <p:cNvSpPr txBox="1">
            <a:spLocks noGrp="1"/>
          </p:cNvSpPr>
          <p:nvPr>
            <p:ph type="ctrTitle"/>
          </p:nvPr>
        </p:nvSpPr>
        <p:spPr>
          <a:xfrm>
            <a:off x="714829" y="1136878"/>
            <a:ext cx="7772400" cy="77900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3600"/>
              <a:t>Protocol Training Slides</a:t>
            </a:r>
            <a:br>
              <a:rPr lang="en-US" sz="3600"/>
            </a:br>
            <a:r>
              <a:rPr lang="en-US" sz="3600"/>
              <a:t>Precipitation (Rain)</a:t>
            </a:r>
            <a:endParaRPr/>
          </a:p>
        </p:txBody>
      </p:sp>
      <p:pic>
        <p:nvPicPr>
          <p:cNvPr id="91" name="Google Shape;91;p1" descr="Image of rainstorm in distance" title="Image of rainstorm in distance"/>
          <p:cNvPicPr preferRelativeResize="0"/>
          <p:nvPr/>
        </p:nvPicPr>
        <p:blipFill rotWithShape="1">
          <a:blip r:embed="rId4" cstate="email">
            <a:alphaModFix/>
            <a:extLst>
              <a:ext uri="{28A0092B-C50C-407E-A947-70E740481C1C}">
                <a14:useLocalDpi xmlns:a14="http://schemas.microsoft.com/office/drawing/2010/main"/>
              </a:ext>
            </a:extLst>
          </a:blip>
          <a:srcRect l="-17968" r="-17968"/>
          <a:stretch/>
        </p:blipFill>
        <p:spPr>
          <a:xfrm>
            <a:off x="600529" y="2084927"/>
            <a:ext cx="7886700" cy="4351338"/>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9D18ADB1-7746-AC5A-1B5C-504F846E6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 y="0"/>
            <a:ext cx="3530005" cy="781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74" name="Google Shape;174;p9"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75" name="Google Shape;175;p9"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1864" cy="6055392"/>
          </a:xfrm>
          <a:prstGeom prst="rect">
            <a:avLst/>
          </a:prstGeom>
          <a:noFill/>
          <a:ln>
            <a:noFill/>
          </a:ln>
        </p:spPr>
      </p:pic>
      <p:sp>
        <p:nvSpPr>
          <p:cNvPr id="176" name="Google Shape;176;p9"/>
          <p:cNvSpPr txBox="1">
            <a:spLocks noGrp="1"/>
          </p:cNvSpPr>
          <p:nvPr>
            <p:ph type="title"/>
          </p:nvPr>
        </p:nvSpPr>
        <p:spPr>
          <a:xfrm>
            <a:off x="1160996" y="7132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YOUR measurements can help NASA scientists understand and predict:</a:t>
            </a:r>
            <a:endParaRPr sz="3600"/>
          </a:p>
        </p:txBody>
      </p:sp>
      <p:sp>
        <p:nvSpPr>
          <p:cNvPr id="177" name="Google Shape;177;p9"/>
          <p:cNvSpPr txBox="1">
            <a:spLocks noGrp="1"/>
          </p:cNvSpPr>
          <p:nvPr>
            <p:ph type="body" idx="1"/>
          </p:nvPr>
        </p:nvSpPr>
        <p:spPr>
          <a:xfrm>
            <a:off x="1181864" y="2128171"/>
            <a:ext cx="7399428"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a:t>The seasonal variation in precipitation </a:t>
            </a:r>
            <a:endParaRPr/>
          </a:p>
          <a:p>
            <a:pPr marL="342900" lvl="0" indent="-1905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Wet or dry years for our location </a:t>
            </a:r>
            <a:endParaRPr/>
          </a:p>
          <a:p>
            <a:pPr marL="342900" lvl="0" indent="-190500" algn="l" rtl="0">
              <a:lnSpc>
                <a:spcPct val="100000"/>
              </a:lnSpc>
              <a:spcBef>
                <a:spcPts val="0"/>
              </a:spcBef>
              <a:spcAft>
                <a:spcPts val="0"/>
              </a:spcAft>
              <a:buClr>
                <a:schemeClr val="dk1"/>
              </a:buClr>
              <a:buSzPts val="2400"/>
              <a:buFont typeface="Arial"/>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The pH of rainfall and how it varies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83" name="Google Shape;183;p10"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84" name="Google Shape;184;p10" descr="Menu Bar:  How to Collect your Data" title="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185" name="Google Shape;185;p10"/>
          <p:cNvSpPr txBox="1">
            <a:spLocks noGrp="1"/>
          </p:cNvSpPr>
          <p:nvPr>
            <p:ph type="title"/>
          </p:nvPr>
        </p:nvSpPr>
        <p:spPr>
          <a:xfrm>
            <a:off x="1221585" y="545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What I Need to Collect Rain Data </a:t>
            </a:r>
            <a:endParaRPr sz="3200"/>
          </a:p>
        </p:txBody>
      </p:sp>
      <p:graphicFrame>
        <p:nvGraphicFramePr>
          <p:cNvPr id="186" name="Google Shape;186;p10" descr="Instruments:&#10;Large Capacity Metric Rain Gauge, Post for the Rain Gauge (0.6 m with angled top in open area; 1.5 m with angled top in developed area)&#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with logistical information, Precipitation Protocol"/>
          <p:cNvGraphicFramePr/>
          <p:nvPr>
            <p:extLst>
              <p:ext uri="{D42A27DB-BD31-4B8C-83A1-F6EECF244321}">
                <p14:modId xmlns:p14="http://schemas.microsoft.com/office/powerpoint/2010/main" val="1777279844"/>
              </p:ext>
            </p:extLst>
          </p:nvPr>
        </p:nvGraphicFramePr>
        <p:xfrm>
          <a:off x="1649185" y="1840734"/>
          <a:ext cx="6673700" cy="4038765"/>
        </p:xfrm>
        <a:graphic>
          <a:graphicData uri="http://schemas.openxmlformats.org/drawingml/2006/table">
            <a:tbl>
              <a:tblPr firstRow="1" bandRow="1">
                <a:noFill/>
                <a:tableStyleId>{B9CB1BEC-B8C5-4D4E-ACA3-4C796351F1F6}</a:tableStyleId>
              </a:tblPr>
              <a:tblGrid>
                <a:gridCol w="1440900">
                  <a:extLst>
                    <a:ext uri="{9D8B030D-6E8A-4147-A177-3AD203B41FA5}">
                      <a16:colId xmlns:a16="http://schemas.microsoft.com/office/drawing/2014/main" val="20000"/>
                    </a:ext>
                  </a:extLst>
                </a:gridCol>
                <a:gridCol w="5232800">
                  <a:extLst>
                    <a:ext uri="{9D8B030D-6E8A-4147-A177-3AD203B41FA5}">
                      <a16:colId xmlns:a16="http://schemas.microsoft.com/office/drawing/2014/main" val="20001"/>
                    </a:ext>
                  </a:extLst>
                </a:gridCol>
              </a:tblGrid>
              <a:tr h="11341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Large Capacity Metric Rain Gauge, Post for the Rain Gauge (0.6 m with angled top in open area; 1.5 m with angled top in developed area.)</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65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dirty="0">
                          <a:solidFill>
                            <a:schemeClr val="hlink"/>
                          </a:solidFill>
                          <a:latin typeface="Arial"/>
                          <a:ea typeface="Arial"/>
                          <a:cs typeface="Arial"/>
                          <a:sym typeface="Arial"/>
                          <a:hlinkClick r:id="rId5"/>
                        </a:rPr>
                        <a:t>Atmosphere Investigation Integrated 1-Day Data Sheet </a:t>
                      </a:r>
                      <a:endParaRPr sz="1800" i="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312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OK at other times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67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A good observation site (See </a:t>
                      </a:r>
                      <a:r>
                        <a:rPr lang="en-US" sz="1800" b="0" i="1" u="sng" strike="noStrike" cap="none" dirty="0">
                          <a:solidFill>
                            <a:schemeClr val="accent1">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r>
                        <a:rPr lang="en-US" sz="1800" b="0" i="1"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endParaRPr sz="1800" b="0" i="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192" name="Google Shape;192;p1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93" name="Google Shape;193;p1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194" name="Google Shape;194;p11"/>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dirty="0">
                <a:solidFill>
                  <a:srgbClr val="000000"/>
                </a:solidFill>
              </a:rPr>
              <a:t>Setting Up a Rain Gauge</a:t>
            </a:r>
            <a:endParaRPr sz="3200" dirty="0"/>
          </a:p>
        </p:txBody>
      </p:sp>
      <p:sp>
        <p:nvSpPr>
          <p:cNvPr id="195" name="Google Shape;195;p11"/>
          <p:cNvSpPr txBox="1"/>
          <p:nvPr/>
        </p:nvSpPr>
        <p:spPr>
          <a:xfrm>
            <a:off x="1185870" y="1348087"/>
            <a:ext cx="5212660" cy="5170606"/>
          </a:xfrm>
          <a:prstGeom prst="rect">
            <a:avLst/>
          </a:prstGeom>
          <a:noFill/>
          <a:ln>
            <a:noFill/>
          </a:ln>
        </p:spPr>
        <p:txBody>
          <a:bodyPr spcFirstLastPara="1" wrap="square" lIns="91425" tIns="45700" rIns="91425" bIns="45700" anchor="t" anchorCtr="0">
            <a:spAutoFit/>
          </a:bodyPr>
          <a:lstStyle/>
          <a:p>
            <a:pPr marL="288925" marR="0" lvl="0" indent="-288925" algn="l" rtl="0">
              <a:lnSpc>
                <a:spcPct val="100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In open areas, make sure the distance between the gauge and any obstructions is equal to twice the height of the obstruction. In developed areas, put it </a:t>
            </a:r>
            <a:r>
              <a:rPr lang="en-US" sz="2200" u="sng" dirty="0">
                <a:solidFill>
                  <a:schemeClr val="dk1"/>
                </a:solidFill>
                <a:latin typeface="Calibri"/>
                <a:ea typeface="Calibri"/>
                <a:cs typeface="Calibri"/>
                <a:sym typeface="Calibri"/>
              </a:rPr>
              <a:t>as far</a:t>
            </a:r>
            <a:r>
              <a:rPr lang="en-US" sz="2200" dirty="0">
                <a:solidFill>
                  <a:schemeClr val="dk1"/>
                </a:solidFill>
                <a:latin typeface="Calibri"/>
                <a:ea typeface="Calibri"/>
                <a:cs typeface="Calibri"/>
                <a:sym typeface="Calibri"/>
              </a:rPr>
              <a:t> from obstacles as they are high.</a:t>
            </a:r>
            <a:endParaRPr sz="2200" dirty="0"/>
          </a:p>
          <a:p>
            <a:pPr marL="288925" marR="0" lvl="0" indent="-288925" algn="l" rtl="0">
              <a:lnSpc>
                <a:spcPct val="100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Place the gauge in natural earth or short grass that is unpaved with concrete or asphalt. Avoid placing the gauge near artificial heat sources like air conditioning units or sources of water, like sprinklers.</a:t>
            </a:r>
            <a:endParaRPr sz="2200" dirty="0"/>
          </a:p>
          <a:p>
            <a:pPr marL="288925" marR="0" lvl="0" indent="-288925" algn="l" rtl="0">
              <a:lnSpc>
                <a:spcPct val="100000"/>
              </a:lnSpc>
              <a:spcBef>
                <a:spcPts val="0"/>
              </a:spcBef>
              <a:spcAft>
                <a:spcPts val="0"/>
              </a:spcAft>
              <a:buClr>
                <a:schemeClr val="dk1"/>
              </a:buClr>
              <a:buSzPts val="2400"/>
              <a:buFont typeface="Arial"/>
              <a:buChar char="•"/>
            </a:pPr>
            <a:r>
              <a:rPr lang="en-US" sz="2200" dirty="0">
                <a:solidFill>
                  <a:schemeClr val="dk1"/>
                </a:solidFill>
                <a:latin typeface="Calibri"/>
                <a:ea typeface="Calibri"/>
                <a:cs typeface="Calibri"/>
                <a:sym typeface="Calibri"/>
              </a:rPr>
              <a:t>Make sure the gauge top is 10 cm higher than the top of the mounting post.</a:t>
            </a:r>
            <a:r>
              <a:rPr lang="en-US" sz="2200" dirty="0">
                <a:ea typeface="Calibri"/>
              </a:rPr>
              <a:t> </a:t>
            </a:r>
            <a:r>
              <a:rPr lang="en-US" sz="2200" dirty="0">
                <a:solidFill>
                  <a:schemeClr val="dk1"/>
                </a:solidFill>
                <a:latin typeface="Calibri"/>
                <a:ea typeface="Calibri"/>
                <a:cs typeface="Calibri"/>
                <a:sym typeface="Calibri"/>
              </a:rPr>
              <a:t>The recommended height for the gauge is typically between 60 and 150 cm (2 and 5 feet) above ground level.</a:t>
            </a:r>
            <a:endParaRPr sz="2200" dirty="0"/>
          </a:p>
        </p:txBody>
      </p:sp>
      <p:pic>
        <p:nvPicPr>
          <p:cNvPr id="196" name="Google Shape;196;p11" descr="Raingauge Rainbow Close-up.jpg" title="Raingauge photo, with rainbow in backgroun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0415" y="1467582"/>
            <a:ext cx="2233151" cy="1678998"/>
          </a:xfrm>
          <a:prstGeom prst="rect">
            <a:avLst/>
          </a:prstGeom>
          <a:noFill/>
          <a:ln>
            <a:noFill/>
          </a:ln>
        </p:spPr>
      </p:pic>
      <p:pic>
        <p:nvPicPr>
          <p:cNvPr id="197" name="Google Shape;197;p11" descr="The parts of the rain gauge include a top funnel, a measuring tube, an overflow tube, and a mounting bracket, connecting the gauge to a pole. measurerain_smgauge.jpg" title="Rain Gaug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68340" y="3427940"/>
            <a:ext cx="1626297" cy="2398789"/>
          </a:xfrm>
          <a:prstGeom prst="rect">
            <a:avLst/>
          </a:prstGeom>
          <a:noFill/>
          <a:ln>
            <a:noFill/>
          </a:ln>
        </p:spPr>
      </p:pic>
      <p:sp>
        <p:nvSpPr>
          <p:cNvPr id="198" name="Google Shape;198;p11"/>
          <p:cNvSpPr txBox="1"/>
          <p:nvPr/>
        </p:nvSpPr>
        <p:spPr>
          <a:xfrm>
            <a:off x="6594979" y="5826729"/>
            <a:ext cx="20885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Installed Rain Gauge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04" name="Google Shape;204;p1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05" name="Google Shape;205;p12"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06" name="Google Shape;206;p12"/>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Data Sheet</a:t>
            </a:r>
            <a:endParaRPr sz="3200"/>
          </a:p>
        </p:txBody>
      </p:sp>
      <p:sp>
        <p:nvSpPr>
          <p:cNvPr id="207" name="Google Shape;207;p12"/>
          <p:cNvSpPr txBox="1">
            <a:spLocks noGrp="1"/>
          </p:cNvSpPr>
          <p:nvPr>
            <p:ph type="body" idx="1"/>
          </p:nvPr>
        </p:nvSpPr>
        <p:spPr>
          <a:xfrm>
            <a:off x="1477501" y="1467582"/>
            <a:ext cx="3004457" cy="438082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dirty="0"/>
              <a:t>Enter the data on the Integrated 1-Day Data Sheet</a:t>
            </a:r>
            <a:endParaRPr dirty="0"/>
          </a:p>
          <a:p>
            <a:pPr marL="0" lvl="0" indent="0" algn="l" rtl="0">
              <a:lnSpc>
                <a:spcPct val="100000"/>
              </a:lnSpc>
              <a:spcBef>
                <a:spcPts val="0"/>
              </a:spcBef>
              <a:spcAft>
                <a:spcPts val="0"/>
              </a:spcAft>
              <a:buClr>
                <a:schemeClr val="dk1"/>
              </a:buClr>
              <a:buSzPts val="2400"/>
              <a:buNone/>
            </a:pPr>
            <a:endParaRPr sz="2400" dirty="0"/>
          </a:p>
          <a:p>
            <a:pPr marL="0" lvl="0" indent="0" algn="l" rtl="0">
              <a:lnSpc>
                <a:spcPct val="100000"/>
              </a:lnSpc>
              <a:spcBef>
                <a:spcPts val="0"/>
              </a:spcBef>
              <a:spcAft>
                <a:spcPts val="0"/>
              </a:spcAft>
              <a:buClr>
                <a:schemeClr val="dk1"/>
              </a:buClr>
              <a:buSzPts val="2400"/>
              <a:buNone/>
            </a:pPr>
            <a:r>
              <a:rPr lang="en-US" sz="2400" dirty="0"/>
              <a:t>Be sure to fill out the top: School Name, Study Site, Observer Names, Date and Time (local or UTC)</a:t>
            </a:r>
            <a:endParaRPr dirty="0"/>
          </a:p>
          <a:p>
            <a:pPr marL="228600" lvl="0" indent="-50800" algn="l" rtl="0">
              <a:lnSpc>
                <a:spcPct val="100000"/>
              </a:lnSpc>
              <a:spcBef>
                <a:spcPts val="0"/>
              </a:spcBef>
              <a:spcAft>
                <a:spcPts val="0"/>
              </a:spcAft>
              <a:buClr>
                <a:schemeClr val="dk1"/>
              </a:buClr>
              <a:buSzPts val="2800"/>
              <a:buNone/>
            </a:pPr>
            <a:endParaRPr dirty="0"/>
          </a:p>
        </p:txBody>
      </p:sp>
      <p:sp>
        <p:nvSpPr>
          <p:cNvPr id="208" name="Google Shape;208;p12"/>
          <p:cNvSpPr txBox="1"/>
          <p:nvPr/>
        </p:nvSpPr>
        <p:spPr>
          <a:xfrm>
            <a:off x="1311085" y="5085033"/>
            <a:ext cx="3543299" cy="1200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u="sng"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Atmosphere Investigation Integrated 1-Day Data Sheet</a:t>
            </a:r>
            <a:endParaRPr sz="2400" i="1" dirty="0">
              <a:solidFill>
                <a:srgbClr val="0563C1"/>
              </a:solidFill>
              <a:latin typeface="Arial"/>
              <a:ea typeface="Arial"/>
              <a:cs typeface="Arial"/>
              <a:sym typeface="Arial"/>
            </a:endParaRPr>
          </a:p>
        </p:txBody>
      </p:sp>
      <p:pic>
        <p:nvPicPr>
          <p:cNvPr id="209" name="Google Shape;209;p12" descr="There are arrows pointing to where the school name, study site, observer names and dta and time are entered on the Atmosphere Investigation Integrated 1-Day Data Sheet.pdf" title="Screenshot of Atmosphere Investigation Integrated 1-Day Data 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79598" y="1190850"/>
            <a:ext cx="3631046" cy="4699000"/>
          </a:xfrm>
          <a:prstGeom prst="rect">
            <a:avLst/>
          </a:prstGeom>
          <a:solidFill>
            <a:schemeClr val="lt1"/>
          </a:solidFill>
          <a:ln w="25400" cap="flat" cmpd="sng">
            <a:solidFill>
              <a:schemeClr val="dk1"/>
            </a:solidFill>
            <a:prstDash val="solid"/>
            <a:round/>
            <a:headEnd type="none" w="sm" len="sm"/>
            <a:tailEnd type="none" w="sm" len="sm"/>
          </a:ln>
        </p:spPr>
      </p:pic>
      <p:cxnSp>
        <p:nvCxnSpPr>
          <p:cNvPr id="210" name="Google Shape;210;p12" title="Arrow indicating that the user should fill in the top portion of the data sheet."/>
          <p:cNvCxnSpPr/>
          <p:nvPr/>
        </p:nvCxnSpPr>
        <p:spPr>
          <a:xfrm rot="10800000" flipH="1">
            <a:off x="4419154" y="1924524"/>
            <a:ext cx="784136" cy="1170993"/>
          </a:xfrm>
          <a:prstGeom prst="straightConnector1">
            <a:avLst/>
          </a:prstGeom>
          <a:noFill/>
          <a:ln w="38100" cap="flat" cmpd="sng">
            <a:solidFill>
              <a:srgbClr val="FF0000"/>
            </a:solidFill>
            <a:prstDash val="solid"/>
            <a:round/>
            <a:headEnd type="none" w="sm" len="sm"/>
            <a:tailEnd type="stealth" w="med" len="med"/>
          </a:ln>
        </p:spPr>
      </p:cxnSp>
      <p:cxnSp>
        <p:nvCxnSpPr>
          <p:cNvPr id="211" name="Google Shape;211;p12" descr="Arrow pointing from the tip to fill out school name, study site, etc. to the Atmosphere Data Sheet."/>
          <p:cNvCxnSpPr/>
          <p:nvPr/>
        </p:nvCxnSpPr>
        <p:spPr>
          <a:xfrm>
            <a:off x="4269525" y="3777161"/>
            <a:ext cx="1004947" cy="78792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7" name="Google Shape;217;p1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18" name="Google Shape;218;p1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19" name="Google Shape;219;p13"/>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dirty="0">
                <a:solidFill>
                  <a:srgbClr val="000000"/>
                </a:solidFill>
              </a:rPr>
              <a:t>Collecting Data-Reading the Meniscus</a:t>
            </a:r>
            <a:endParaRPr sz="3200" dirty="0"/>
          </a:p>
        </p:txBody>
      </p:sp>
      <p:sp>
        <p:nvSpPr>
          <p:cNvPr id="220" name="Google Shape;220;p13"/>
          <p:cNvSpPr txBox="1">
            <a:spLocks noGrp="1"/>
          </p:cNvSpPr>
          <p:nvPr>
            <p:ph type="body" idx="1"/>
          </p:nvPr>
        </p:nvSpPr>
        <p:spPr>
          <a:xfrm>
            <a:off x="1518367" y="1713805"/>
            <a:ext cx="4835376" cy="4380820"/>
          </a:xfrm>
          <a:prstGeom prst="rect">
            <a:avLst/>
          </a:prstGeom>
          <a:noFill/>
          <a:ln>
            <a:noFill/>
          </a:ln>
        </p:spPr>
        <p:txBody>
          <a:bodyPr spcFirstLastPara="1" wrap="square" lIns="91425" tIns="45700" rIns="91425" bIns="45700" anchor="t" anchorCtr="0">
            <a:noAutofit/>
          </a:bodyPr>
          <a:lstStyle/>
          <a:p>
            <a:pPr marL="457200" lvl="0" indent="-457200" algn="l" rtl="0">
              <a:lnSpc>
                <a:spcPct val="120000"/>
              </a:lnSpc>
              <a:spcBef>
                <a:spcPts val="0"/>
              </a:spcBef>
              <a:spcAft>
                <a:spcPts val="0"/>
              </a:spcAft>
              <a:buClr>
                <a:schemeClr val="dk1"/>
              </a:buClr>
              <a:buSzPts val="1600"/>
              <a:buFont typeface="Calibri"/>
              <a:buAutoNum type="arabicParenR"/>
            </a:pPr>
            <a:r>
              <a:rPr lang="en-US" sz="1400" dirty="0"/>
              <a:t>Take latitude and longitude coordinates with your GPS of your site the first time you enter data. Refer to </a:t>
            </a:r>
            <a:r>
              <a:rPr lang="en-US" sz="1400" u="sng" dirty="0">
                <a:solidFill>
                  <a:schemeClr val="hlink"/>
                </a:solidFill>
                <a:hlinkClick r:id="rId5"/>
              </a:rPr>
              <a:t>GPS protocol</a:t>
            </a:r>
            <a:r>
              <a:rPr lang="en-US" sz="1400" dirty="0"/>
              <a:t>.</a:t>
            </a:r>
            <a:endParaRPr sz="1400" dirty="0"/>
          </a:p>
          <a:p>
            <a:pPr lvl="0" indent="-457200">
              <a:lnSpc>
                <a:spcPct val="120000"/>
              </a:lnSpc>
              <a:spcBef>
                <a:spcPts val="0"/>
              </a:spcBef>
              <a:buSzPts val="1600"/>
              <a:buFont typeface="Calibri"/>
              <a:buAutoNum type="arabicParenR"/>
            </a:pPr>
            <a:r>
              <a:rPr lang="en-US" sz="1400" dirty="0"/>
              <a:t>Read the level of water in the rain gauge by reading the bottom of meniscus, ensuring your eyes are level with the water.</a:t>
            </a:r>
          </a:p>
          <a:p>
            <a:pPr lvl="0" indent="-457200">
              <a:lnSpc>
                <a:spcPct val="120000"/>
              </a:lnSpc>
              <a:spcBef>
                <a:spcPts val="0"/>
              </a:spcBef>
              <a:buSzPts val="1600"/>
              <a:buFont typeface="Calibri"/>
              <a:buAutoNum type="arabicParenR"/>
            </a:pPr>
            <a:r>
              <a:rPr lang="en-US" sz="1400" dirty="0"/>
              <a:t>Record the rainfall amount to the nearest 0.1 of a millimeter.</a:t>
            </a:r>
          </a:p>
          <a:p>
            <a:pPr marL="681038" lvl="1" indent="-223837" algn="l" rtl="0">
              <a:lnSpc>
                <a:spcPct val="120000"/>
              </a:lnSpc>
              <a:spcBef>
                <a:spcPts val="0"/>
              </a:spcBef>
              <a:spcAft>
                <a:spcPts val="0"/>
              </a:spcAft>
              <a:buClr>
                <a:schemeClr val="dk1"/>
              </a:buClr>
              <a:buSzPts val="1400"/>
              <a:buFont typeface="Arial"/>
              <a:buChar char="•"/>
            </a:pPr>
            <a:r>
              <a:rPr lang="en-US" sz="1400" dirty="0"/>
              <a:t>If no water in gauge, report 0.0 mm.</a:t>
            </a:r>
            <a:endParaRPr sz="1400" dirty="0"/>
          </a:p>
          <a:p>
            <a:pPr marL="681038" lvl="1" indent="-223837" algn="l" rtl="0">
              <a:lnSpc>
                <a:spcPct val="120000"/>
              </a:lnSpc>
              <a:spcBef>
                <a:spcPts val="0"/>
              </a:spcBef>
              <a:spcAft>
                <a:spcPts val="0"/>
              </a:spcAft>
              <a:buClr>
                <a:schemeClr val="dk1"/>
              </a:buClr>
              <a:buSzPts val="1400"/>
              <a:buFont typeface="Arial"/>
              <a:buChar char="•"/>
            </a:pPr>
            <a:r>
              <a:rPr lang="en-US" sz="1400" dirty="0"/>
              <a:t>If less than 0.5 mm, record “T” for trace.</a:t>
            </a:r>
            <a:endParaRPr sz="1400" dirty="0"/>
          </a:p>
          <a:p>
            <a:pPr marL="681038" lvl="1" indent="-223837" algn="l" rtl="0">
              <a:lnSpc>
                <a:spcPct val="120000"/>
              </a:lnSpc>
              <a:spcBef>
                <a:spcPts val="0"/>
              </a:spcBef>
              <a:spcAft>
                <a:spcPts val="0"/>
              </a:spcAft>
              <a:buClr>
                <a:schemeClr val="dk1"/>
              </a:buClr>
              <a:buSzPts val="1400"/>
              <a:buFont typeface="Arial"/>
              <a:buChar char="•"/>
            </a:pPr>
            <a:r>
              <a:rPr lang="en-US" sz="1400" dirty="0"/>
              <a:t>If you spill any water before measuring the rain, record “M” for missing as the amount. If you have spilled only a little, record the amount not spilled as metadata.)</a:t>
            </a:r>
            <a:endParaRPr sz="1400" dirty="0"/>
          </a:p>
          <a:p>
            <a:pPr marL="457200" lvl="0" indent="-457200" algn="l" rtl="0">
              <a:lnSpc>
                <a:spcPct val="120000"/>
              </a:lnSpc>
              <a:spcBef>
                <a:spcPts val="0"/>
              </a:spcBef>
              <a:spcAft>
                <a:spcPts val="0"/>
              </a:spcAft>
              <a:buClr>
                <a:schemeClr val="dk1"/>
              </a:buClr>
              <a:buSzPts val="1600"/>
              <a:buFont typeface="Calibri"/>
              <a:buAutoNum type="arabicParenR"/>
            </a:pPr>
            <a:r>
              <a:rPr lang="en-US" sz="1400" dirty="0"/>
              <a:t>An observation of “zero” is just as important as an observation of precipitation.</a:t>
            </a:r>
            <a:endParaRPr sz="1400" dirty="0"/>
          </a:p>
          <a:p>
            <a:pPr marL="457200" lvl="0" indent="-457200" algn="l" rtl="0">
              <a:lnSpc>
                <a:spcPct val="120000"/>
              </a:lnSpc>
              <a:spcBef>
                <a:spcPts val="0"/>
              </a:spcBef>
              <a:spcAft>
                <a:spcPts val="0"/>
              </a:spcAft>
              <a:buClr>
                <a:schemeClr val="dk1"/>
              </a:buClr>
              <a:buSzPts val="1600"/>
              <a:buFont typeface="Calibri"/>
              <a:buAutoNum type="arabicParenR"/>
            </a:pPr>
            <a:r>
              <a:rPr lang="en-US" sz="1400" dirty="0"/>
              <a:t>Check the rain gauge daily even if it did not rain in case debris gets into the gauge.</a:t>
            </a:r>
            <a:endParaRPr sz="1400" dirty="0"/>
          </a:p>
          <a:p>
            <a:pPr marL="228600" lvl="0" indent="-50800" algn="l" rtl="0">
              <a:lnSpc>
                <a:spcPct val="100000"/>
              </a:lnSpc>
              <a:spcBef>
                <a:spcPts val="0"/>
              </a:spcBef>
              <a:spcAft>
                <a:spcPts val="0"/>
              </a:spcAft>
              <a:buClr>
                <a:schemeClr val="dk1"/>
              </a:buClr>
              <a:buSzPts val="2800"/>
              <a:buNone/>
            </a:pPr>
            <a:endParaRPr sz="1400" dirty="0"/>
          </a:p>
        </p:txBody>
      </p:sp>
      <p:pic>
        <p:nvPicPr>
          <p:cNvPr id="221" name="Google Shape;221;p13" descr="Reading the meniscus when determining rainfall. You read the number on the cylinder that is at the bottom of the curve of water.  ">
            <a:hlinkClick r:id="rId6"/>
          </p:cNvPr>
          <p:cNvPicPr preferRelativeResize="0"/>
          <p:nvPr/>
        </p:nvPicPr>
        <p:blipFill rotWithShape="1">
          <a:blip r:embed="rId7">
            <a:alphaModFix/>
          </a:blip>
          <a:srcRect/>
          <a:stretch/>
        </p:blipFill>
        <p:spPr>
          <a:xfrm>
            <a:off x="6686239" y="1713805"/>
            <a:ext cx="1752600" cy="2241550"/>
          </a:xfrm>
          <a:prstGeom prst="rect">
            <a:avLst/>
          </a:prstGeom>
          <a:noFill/>
          <a:ln>
            <a:noFill/>
          </a:ln>
        </p:spPr>
      </p:pic>
      <p:sp>
        <p:nvSpPr>
          <p:cNvPr id="222" name="Google Shape;222;p13"/>
          <p:cNvSpPr txBox="1"/>
          <p:nvPr/>
        </p:nvSpPr>
        <p:spPr>
          <a:xfrm>
            <a:off x="6686239" y="4220221"/>
            <a:ext cx="173082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Reading the Rain Gauge</a:t>
            </a:r>
            <a:endParaRPr/>
          </a:p>
        </p:txBody>
      </p:sp>
      <p:sp>
        <p:nvSpPr>
          <p:cNvPr id="2" name="Google Shape;219;p13">
            <a:extLst>
              <a:ext uri="{FF2B5EF4-FFF2-40B4-BE49-F238E27FC236}">
                <a16:creationId xmlns:a16="http://schemas.microsoft.com/office/drawing/2014/main" id="{F6593D11-0115-BFE7-EA45-93537589B6F8}"/>
              </a:ext>
            </a:extLst>
          </p:cNvPr>
          <p:cNvSpPr txBox="1">
            <a:spLocks/>
          </p:cNvSpPr>
          <p:nvPr/>
        </p:nvSpPr>
        <p:spPr>
          <a:xfrm>
            <a:off x="1257300" y="730252"/>
            <a:ext cx="78867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buSzPts val="3200"/>
            </a:pPr>
            <a:r>
              <a:rPr lang="en-US" sz="1600" i="1" dirty="0">
                <a:solidFill>
                  <a:srgbClr val="000000"/>
                </a:solidFill>
              </a:rPr>
              <a:t>Reminder: Use metric units when reporting and recording observations.</a:t>
            </a:r>
            <a:endParaRPr lang="en-US" sz="16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8" name="Google Shape;228;p1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29" name="Google Shape;229;p1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30" name="Google Shape;230;p14"/>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Data-Water in Overflow Tube-1</a:t>
            </a:r>
            <a:endParaRPr sz="3200"/>
          </a:p>
        </p:txBody>
      </p:sp>
      <p:sp>
        <p:nvSpPr>
          <p:cNvPr id="231" name="Google Shape;231;p14"/>
          <p:cNvSpPr txBox="1">
            <a:spLocks noGrp="1"/>
          </p:cNvSpPr>
          <p:nvPr>
            <p:ph type="body" idx="1"/>
          </p:nvPr>
        </p:nvSpPr>
        <p:spPr>
          <a:xfrm>
            <a:off x="1366855" y="1654115"/>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Remove the measuring tube from the overflow tube.</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Read the level of water in the measuring tube holding it so that your eyes are level with the meniscus.</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Record the amount to the nearest 0.1 millimeter.</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Pour the water from the measuring tube out (into a covered container if measuring pH).</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Pour water from the overflow tube into the measuring tube.</a:t>
            </a:r>
            <a:endParaRPr dirty="0"/>
          </a:p>
          <a:p>
            <a:pPr marL="457200" lvl="0" indent="-457200" algn="l" rtl="0">
              <a:lnSpc>
                <a:spcPct val="120000"/>
              </a:lnSpc>
              <a:spcBef>
                <a:spcPts val="0"/>
              </a:spcBef>
              <a:spcAft>
                <a:spcPts val="0"/>
              </a:spcAft>
              <a:buClr>
                <a:schemeClr val="dk1"/>
              </a:buClr>
              <a:buSzPts val="1800"/>
              <a:buFont typeface="Calibri"/>
              <a:buAutoNum type="arabicParenR"/>
            </a:pPr>
            <a:r>
              <a:rPr lang="en-US" sz="1800" dirty="0"/>
              <a:t>Repeat steps 2) through 5) until the overflow tube is empty.</a:t>
            </a:r>
          </a:p>
        </p:txBody>
      </p:sp>
      <p:pic>
        <p:nvPicPr>
          <p:cNvPr id="232" name="Google Shape;232;p14" descr="Pouring collected rain from the overflow tube into the measuring tub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3216" y="1944943"/>
            <a:ext cx="2157793" cy="1899582"/>
          </a:xfrm>
          <a:prstGeom prst="rect">
            <a:avLst/>
          </a:prstGeom>
          <a:noFill/>
          <a:ln>
            <a:noFill/>
          </a:ln>
        </p:spPr>
      </p:pic>
      <p:sp>
        <p:nvSpPr>
          <p:cNvPr id="233" name="Google Shape;233;p14"/>
          <p:cNvSpPr txBox="1"/>
          <p:nvPr/>
        </p:nvSpPr>
        <p:spPr>
          <a:xfrm>
            <a:off x="6383216" y="3960579"/>
            <a:ext cx="2760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1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40" name="Google Shape;240;p15"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41" name="Google Shape;241;p15"/>
          <p:cNvSpPr txBox="1">
            <a:spLocks noGrp="1"/>
          </p:cNvSpPr>
          <p:nvPr>
            <p:ph type="title"/>
          </p:nvPr>
        </p:nvSpPr>
        <p:spPr>
          <a:xfrm>
            <a:off x="1221585" y="38824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Collecting Data-Water in Overflow Tube-2</a:t>
            </a:r>
            <a:endParaRPr sz="3200"/>
          </a:p>
        </p:txBody>
      </p:sp>
      <p:sp>
        <p:nvSpPr>
          <p:cNvPr id="242" name="Google Shape;242;p15"/>
          <p:cNvSpPr txBox="1">
            <a:spLocks noGrp="1"/>
          </p:cNvSpPr>
          <p:nvPr>
            <p:ph type="body" idx="1"/>
          </p:nvPr>
        </p:nvSpPr>
        <p:spPr>
          <a:xfrm>
            <a:off x="1404222" y="1639894"/>
            <a:ext cx="4835376" cy="438082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Add your measurements and record the sum as the rainfall amount.</a:t>
            </a:r>
            <a:endParaRPr sz="1700" dirty="0"/>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Record the number of days rain has accumulated in the gauge. (The number of days since the rain gauge was last checked and emptied.)</a:t>
            </a:r>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Perform the Optional Precipitation pH Lab Guide (depending on which type of pH measuring device and salt you are using).</a:t>
            </a:r>
            <a:endParaRPr sz="1700" dirty="0"/>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Dry the rain gauge and remount it on the post.</a:t>
            </a:r>
            <a:endParaRPr sz="1700" dirty="0"/>
          </a:p>
          <a:p>
            <a:pPr marL="457200" lvl="0" indent="-457200" algn="l" rtl="0">
              <a:lnSpc>
                <a:spcPct val="100000"/>
              </a:lnSpc>
              <a:spcBef>
                <a:spcPts val="0"/>
              </a:spcBef>
              <a:spcAft>
                <a:spcPts val="0"/>
              </a:spcAft>
              <a:buClr>
                <a:schemeClr val="dk1"/>
              </a:buClr>
              <a:buSzPts val="1800"/>
              <a:buFont typeface="Calibri"/>
              <a:buAutoNum type="arabicParenR" startAt="7"/>
            </a:pPr>
            <a:r>
              <a:rPr lang="en-US" sz="1700" dirty="0"/>
              <a:t>You are now ready to enter your data on the GLOBE website.</a:t>
            </a:r>
            <a:endParaRPr sz="1700" dirty="0"/>
          </a:p>
        </p:txBody>
      </p:sp>
      <p:sp>
        <p:nvSpPr>
          <p:cNvPr id="243" name="Google Shape;243;p15"/>
          <p:cNvSpPr txBox="1"/>
          <p:nvPr/>
        </p:nvSpPr>
        <p:spPr>
          <a:xfrm>
            <a:off x="6568793" y="4365026"/>
            <a:ext cx="276078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Picture by Kevin Czajkowski</a:t>
            </a:r>
            <a:endParaRPr/>
          </a:p>
        </p:txBody>
      </p:sp>
      <p:pic>
        <p:nvPicPr>
          <p:cNvPr id="244" name="Google Shape;244;p15" descr="Image of water collected in rain gau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48591" y="1713290"/>
            <a:ext cx="2432169" cy="24894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0" name="Google Shape;250;p1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51" name="Google Shape;251;p16"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52" name="Google Shape;252;p16"/>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What I need to Collect pH Data</a:t>
            </a:r>
            <a:endParaRPr sz="3200"/>
          </a:p>
        </p:txBody>
      </p:sp>
      <p:graphicFrame>
        <p:nvGraphicFramePr>
          <p:cNvPr id="253" name="Google Shape;253;p16" descr="Materials&#10;Snow Board*, meter stick, straight sided container, overflow tube from your rain gauge, 2 clean sampling jars with covers, a container for the snowpack rain equivalent sample, something flat and clean to slide under inverted containers, labels for snow sample&#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title="Table showing logistical information for the Precipitation Protocol"/>
          <p:cNvGraphicFramePr/>
          <p:nvPr>
            <p:extLst>
              <p:ext uri="{D42A27DB-BD31-4B8C-83A1-F6EECF244321}">
                <p14:modId xmlns:p14="http://schemas.microsoft.com/office/powerpoint/2010/main" val="581779640"/>
              </p:ext>
            </p:extLst>
          </p:nvPr>
        </p:nvGraphicFramePr>
        <p:xfrm>
          <a:off x="1420585" y="1619447"/>
          <a:ext cx="6778525" cy="4405815"/>
        </p:xfrm>
        <a:graphic>
          <a:graphicData uri="http://schemas.openxmlformats.org/drawingml/2006/table">
            <a:tbl>
              <a:tblPr firstRow="1" bandRow="1">
                <a:noFill/>
                <a:tableStyleId>{B9CB1BEC-B8C5-4D4E-ACA3-4C796351F1F6}</a:tableStyleId>
              </a:tblPr>
              <a:tblGrid>
                <a:gridCol w="1514350">
                  <a:extLst>
                    <a:ext uri="{9D8B030D-6E8A-4147-A177-3AD203B41FA5}">
                      <a16:colId xmlns:a16="http://schemas.microsoft.com/office/drawing/2014/main" val="20000"/>
                    </a:ext>
                  </a:extLst>
                </a:gridCol>
                <a:gridCol w="5264175">
                  <a:extLst>
                    <a:ext uri="{9D8B030D-6E8A-4147-A177-3AD203B41FA5}">
                      <a16:colId xmlns:a16="http://schemas.microsoft.com/office/drawing/2014/main" val="20001"/>
                    </a:ext>
                  </a:extLst>
                </a:gridCol>
              </a:tblGrid>
              <a:tr h="14826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Materials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80000"/>
                        </a:lnSpc>
                        <a:spcBef>
                          <a:spcPts val="0"/>
                        </a:spcBef>
                        <a:spcAft>
                          <a:spcPts val="0"/>
                        </a:spcAft>
                        <a:buNone/>
                      </a:pPr>
                      <a:r>
                        <a:rPr lang="en-US" sz="1800" b="0">
                          <a:solidFill>
                            <a:schemeClr val="dk1"/>
                          </a:solidFill>
                          <a:latin typeface="Arial"/>
                          <a:ea typeface="Arial"/>
                          <a:cs typeface="Arial"/>
                          <a:sym typeface="Arial"/>
                        </a:rPr>
                        <a:t>Finely ground “table” salt, salt card with 4mm and 5mm circles, stirring rod or spoon, pH paper or meter, 3 clean 100 ml beakers or cups, covered sample jar with at least 30ml of rain or melted snow, latex gloves, distilled water in wash bottle.</a:t>
                      </a:r>
                      <a:endParaRPr sz="1800" b="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91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dirty="0">
                          <a:solidFill>
                            <a:schemeClr val="hlink"/>
                          </a:solidFill>
                          <a:latin typeface="Arial"/>
                          <a:ea typeface="Arial"/>
                          <a:cs typeface="Arial"/>
                          <a:sym typeface="Arial"/>
                          <a:hlinkClick r:id="rId5"/>
                        </a:rPr>
                        <a:t>Atmosphere Integrated 1-Day Data Sheet. </a:t>
                      </a:r>
                      <a:endParaRPr sz="1800" i="1"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975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After observing snow or rain.</a:t>
                      </a:r>
                      <a:endParaRPr sz="1800" b="0" i="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17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A good observation site (See </a:t>
                      </a:r>
                      <a:r>
                        <a:rPr lang="en-US" sz="1800" b="0" i="1" u="sng" strike="noStrike" cap="none" dirty="0">
                          <a:solidFill>
                            <a:schemeClr val="accent1">
                              <a:lumMod val="7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Documenting your atmosphere study site</a:t>
                      </a:r>
                      <a:r>
                        <a:rPr lang="en-US" sz="1800" b="0" i="1"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en-US" sz="1800" b="0" i="1" u="none" strike="noStrike" cap="none" dirty="0">
                          <a:solidFill>
                            <a:schemeClr val="dk1"/>
                          </a:solidFill>
                          <a:latin typeface="Arial"/>
                          <a:ea typeface="Arial"/>
                          <a:cs typeface="Arial"/>
                          <a:sym typeface="Arial"/>
                        </a:rPr>
                        <a:t>.</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59" name="Google Shape;259;p17"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60" name="Google Shape;260;p17"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61" name="Google Shape;261;p17"/>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Testing Precipitation for pH</a:t>
            </a:r>
            <a:endParaRPr sz="3200"/>
          </a:p>
        </p:txBody>
      </p:sp>
      <p:sp>
        <p:nvSpPr>
          <p:cNvPr id="262" name="Google Shape;262;p17"/>
          <p:cNvSpPr txBox="1">
            <a:spLocks noGrp="1"/>
          </p:cNvSpPr>
          <p:nvPr>
            <p:ph type="body" idx="1"/>
          </p:nvPr>
        </p:nvSpPr>
        <p:spPr>
          <a:xfrm>
            <a:off x="1185870" y="1605216"/>
            <a:ext cx="5355607" cy="522225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000"/>
              <a:buNone/>
            </a:pPr>
            <a:r>
              <a:rPr lang="en-US" sz="1700" dirty="0"/>
              <a:t>Most precipitation has low conductivity and pH paper does not perform well for low conductivity samples. Adding salt crystals to the rain water will increase the conductivity to an appropriate level. You can use either large salt crystals (0.5 mm to 2.0 mm in diameter) or finely ground table salt (with crystals less than 0.5 mm in diameter). </a:t>
            </a:r>
          </a:p>
          <a:p>
            <a:pPr lvl="0" indent="-457200">
              <a:lnSpc>
                <a:spcPct val="100000"/>
              </a:lnSpc>
              <a:spcBef>
                <a:spcPts val="0"/>
              </a:spcBef>
              <a:buSzPts val="2000"/>
              <a:buFont typeface="Calibri"/>
              <a:buAutoNum type="arabicParenR"/>
            </a:pPr>
            <a:endParaRPr lang="en-US" sz="1700" dirty="0"/>
          </a:p>
          <a:p>
            <a:pPr indent="-457200">
              <a:lnSpc>
                <a:spcPct val="100000"/>
              </a:lnSpc>
              <a:spcBef>
                <a:spcPts val="0"/>
              </a:spcBef>
              <a:buSzPts val="2000"/>
              <a:buFont typeface="Calibri"/>
              <a:buAutoNum type="arabicParenR"/>
            </a:pPr>
            <a:r>
              <a:rPr lang="en-US" sz="1700" dirty="0"/>
              <a:t>Pour a 50 mL (or less, if you do not have a 50 mL sample jar) sample of rain from your sample jar into a clean beaker. You must have at least 30 mL of sample to measure </a:t>
            </a:r>
            <a:r>
              <a:rPr lang="en-US" sz="1700" dirty="0" err="1"/>
              <a:t>pH.</a:t>
            </a:r>
            <a:endParaRPr lang="en-US" sz="1700" dirty="0"/>
          </a:p>
          <a:p>
            <a:pPr lvl="0" indent="-457200">
              <a:lnSpc>
                <a:spcPct val="100000"/>
              </a:lnSpc>
              <a:spcBef>
                <a:spcPts val="0"/>
              </a:spcBef>
              <a:buSzPts val="2000"/>
              <a:buFont typeface="Calibri"/>
              <a:buAutoNum type="arabicParenR"/>
            </a:pPr>
            <a:r>
              <a:rPr lang="en-US" sz="1700" dirty="0"/>
              <a:t>Put on protective gloves.</a:t>
            </a:r>
          </a:p>
          <a:p>
            <a:pPr lvl="0" indent="-457200">
              <a:lnSpc>
                <a:spcPct val="100000"/>
              </a:lnSpc>
              <a:spcBef>
                <a:spcPts val="0"/>
              </a:spcBef>
              <a:buSzPts val="2000"/>
              <a:buFont typeface="Calibri"/>
              <a:buAutoNum type="arabicParenR"/>
            </a:pPr>
            <a:r>
              <a:rPr lang="en-US" sz="1700" dirty="0"/>
              <a:t>Sprinkle salt onto the appropriate circle on your salt card. If your rain or snow sample is 40-50 ml, use the 5 mm circle on the salt circle. If your rain or melted snow sample is 30-40 ml, use the 4mm circle.</a:t>
            </a:r>
            <a:endParaRPr sz="1700" dirty="0"/>
          </a:p>
          <a:p>
            <a:pPr marL="228600" lvl="0" indent="-82550" algn="l" rtl="0">
              <a:lnSpc>
                <a:spcPct val="90000"/>
              </a:lnSpc>
              <a:spcBef>
                <a:spcPts val="1000"/>
              </a:spcBef>
              <a:spcAft>
                <a:spcPts val="0"/>
              </a:spcAft>
              <a:buClr>
                <a:schemeClr val="dk1"/>
              </a:buClr>
              <a:buSzPts val="2300"/>
              <a:buNone/>
            </a:pPr>
            <a:endParaRPr sz="1700" dirty="0"/>
          </a:p>
        </p:txBody>
      </p:sp>
      <p:pic>
        <p:nvPicPr>
          <p:cNvPr id="263" name="Google Shape;263;p17" descr="Image showing the amount of salt that will be added prior to pH measurement.If you have 30-40 mL rain sample, use the amount of salt that covers a 4 mm circle. For 40-50 mL sample, use the amount of salt that will cover a 5 mm circl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64569" y="2429803"/>
            <a:ext cx="2255169" cy="20501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69" name="Google Shape;269;p1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0" name="Google Shape;270;p1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71" name="Google Shape;271;p18"/>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pH Testing, Continued.</a:t>
            </a:r>
            <a:endParaRPr sz="3200"/>
          </a:p>
        </p:txBody>
      </p:sp>
      <p:sp>
        <p:nvSpPr>
          <p:cNvPr id="272" name="Google Shape;272;p18"/>
          <p:cNvSpPr txBox="1">
            <a:spLocks noGrp="1"/>
          </p:cNvSpPr>
          <p:nvPr>
            <p:ph type="body" idx="1"/>
          </p:nvPr>
        </p:nvSpPr>
        <p:spPr>
          <a:xfrm>
            <a:off x="1379300" y="1635744"/>
            <a:ext cx="7289915" cy="522225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SzPts val="2000"/>
              <a:buNone/>
            </a:pPr>
            <a:r>
              <a:rPr lang="en-US" sz="2000" dirty="0"/>
              <a:t>4)	Fill the appropriate circle with a single layer of salt. Remove 	any excess salt from the salt card.</a:t>
            </a:r>
          </a:p>
          <a:p>
            <a:pPr marL="0" lvl="0" indent="0">
              <a:lnSpc>
                <a:spcPct val="100000"/>
              </a:lnSpc>
              <a:spcBef>
                <a:spcPts val="0"/>
              </a:spcBef>
              <a:buSzPts val="2000"/>
              <a:buNone/>
            </a:pPr>
            <a:r>
              <a:rPr lang="en-US" sz="2000" dirty="0"/>
              <a:t>5) 	Pour the salt covering the circle on your salt card into the 	beaker.</a:t>
            </a:r>
          </a:p>
          <a:p>
            <a:pPr marL="0" lvl="0" indent="0">
              <a:lnSpc>
                <a:spcPct val="100000"/>
              </a:lnSpc>
              <a:spcBef>
                <a:spcPts val="0"/>
              </a:spcBef>
              <a:buSzPts val="2000"/>
              <a:buNone/>
            </a:pPr>
            <a:r>
              <a:rPr lang="en-US" sz="2000" dirty="0"/>
              <a:t>6) 	Stir the beaker’s contents thoroughly with the stirring rod 	or spoon until the salt is dissolved.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7" name="Google Shape;97;p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98" name="Google Shape;98;p2" descr="Menu Bar:  What is Rain?" title="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99" name="Google Shape;99;p2"/>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Overview and Learning Objectives</a:t>
            </a:r>
            <a:endParaRPr/>
          </a:p>
        </p:txBody>
      </p:sp>
      <p:sp>
        <p:nvSpPr>
          <p:cNvPr id="100" name="Google Shape;100;p2"/>
          <p:cNvSpPr txBox="1">
            <a:spLocks noGrp="1"/>
          </p:cNvSpPr>
          <p:nvPr>
            <p:ph type="body" idx="1"/>
          </p:nvPr>
        </p:nvSpPr>
        <p:spPr>
          <a:xfrm>
            <a:off x="1221582" y="1605216"/>
            <a:ext cx="7886700" cy="5038179"/>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r>
              <a:rPr lang="en-US" sz="2400" b="1" dirty="0"/>
              <a:t>Overview</a:t>
            </a:r>
            <a:endParaRPr dirty="0"/>
          </a:p>
          <a:p>
            <a:pPr marL="0" lvl="0" indent="0" algn="l" rtl="0">
              <a:lnSpc>
                <a:spcPct val="100000"/>
              </a:lnSpc>
              <a:spcBef>
                <a:spcPts val="0"/>
              </a:spcBef>
              <a:spcAft>
                <a:spcPts val="0"/>
              </a:spcAft>
              <a:buClr>
                <a:schemeClr val="dk1"/>
              </a:buClr>
              <a:buSzPct val="100000"/>
              <a:buNone/>
            </a:pPr>
            <a:r>
              <a:rPr lang="en-US" sz="2400" i="1" dirty="0"/>
              <a:t>This module:</a:t>
            </a:r>
            <a:endParaRPr dirty="0"/>
          </a:p>
          <a:p>
            <a:pPr marL="228600" lvl="0" indent="-228600" algn="l" rtl="0">
              <a:lnSpc>
                <a:spcPct val="100000"/>
              </a:lnSpc>
              <a:spcBef>
                <a:spcPts val="0"/>
              </a:spcBef>
              <a:spcAft>
                <a:spcPts val="0"/>
              </a:spcAft>
              <a:buClr>
                <a:schemeClr val="dk1"/>
              </a:buClr>
              <a:buSzPct val="100000"/>
              <a:buChar char="•"/>
            </a:pPr>
            <a:r>
              <a:rPr lang="en-US" sz="2400" dirty="0"/>
              <a:t>Describes the different types of precipitation </a:t>
            </a:r>
            <a:endParaRPr dirty="0"/>
          </a:p>
          <a:p>
            <a:pPr marL="228600" lvl="0" indent="-228600" algn="l" rtl="0">
              <a:lnSpc>
                <a:spcPct val="100000"/>
              </a:lnSpc>
              <a:spcBef>
                <a:spcPts val="0"/>
              </a:spcBef>
              <a:spcAft>
                <a:spcPts val="0"/>
              </a:spcAft>
              <a:buClr>
                <a:schemeClr val="dk1"/>
              </a:buClr>
              <a:buSzPct val="100000"/>
              <a:buChar char="•"/>
            </a:pPr>
            <a:r>
              <a:rPr lang="en-US" sz="2400" dirty="0"/>
              <a:t>Provides step-by-step protocol instructions for collecting rainfall</a:t>
            </a:r>
            <a:endParaRPr dirty="0"/>
          </a:p>
          <a:p>
            <a:pPr marL="0" lvl="0" indent="0" algn="l" rtl="0">
              <a:lnSpc>
                <a:spcPct val="100000"/>
              </a:lnSpc>
              <a:spcBef>
                <a:spcPts val="0"/>
              </a:spcBef>
              <a:spcAft>
                <a:spcPts val="0"/>
              </a:spcAft>
              <a:buClr>
                <a:schemeClr val="dk1"/>
              </a:buClr>
              <a:buSzPct val="100000"/>
              <a:buNone/>
            </a:pPr>
            <a:endParaRPr sz="2400" dirty="0"/>
          </a:p>
          <a:p>
            <a:pPr marL="0" lvl="0" indent="0" algn="l" rtl="0">
              <a:lnSpc>
                <a:spcPct val="100000"/>
              </a:lnSpc>
              <a:spcBef>
                <a:spcPts val="0"/>
              </a:spcBef>
              <a:spcAft>
                <a:spcPts val="0"/>
              </a:spcAft>
              <a:buClr>
                <a:schemeClr val="dk1"/>
              </a:buClr>
              <a:buSzPct val="100000"/>
              <a:buNone/>
            </a:pPr>
            <a:r>
              <a:rPr lang="en-US" sz="2400" b="1" dirty="0"/>
              <a:t>Learning Objectives</a:t>
            </a:r>
            <a:endParaRPr dirty="0"/>
          </a:p>
          <a:p>
            <a:pPr marL="0" lvl="0" indent="0" algn="l" rtl="0">
              <a:lnSpc>
                <a:spcPct val="100000"/>
              </a:lnSpc>
              <a:spcBef>
                <a:spcPts val="0"/>
              </a:spcBef>
              <a:spcAft>
                <a:spcPts val="0"/>
              </a:spcAft>
              <a:buClr>
                <a:schemeClr val="dk1"/>
              </a:buClr>
              <a:buSzPct val="100000"/>
              <a:buNone/>
            </a:pPr>
            <a:r>
              <a:rPr lang="en-US" sz="2400" i="1" dirty="0"/>
              <a:t>After completing this module, you will be able to: </a:t>
            </a:r>
            <a:endParaRPr dirty="0"/>
          </a:p>
          <a:p>
            <a:pPr marL="228600" lvl="0" indent="-228600" algn="l" rtl="0">
              <a:lnSpc>
                <a:spcPct val="100000"/>
              </a:lnSpc>
              <a:spcBef>
                <a:spcPts val="0"/>
              </a:spcBef>
              <a:spcAft>
                <a:spcPts val="0"/>
              </a:spcAft>
              <a:buClr>
                <a:schemeClr val="dk1"/>
              </a:buClr>
              <a:buSzPct val="100000"/>
              <a:buChar char="•"/>
            </a:pPr>
            <a:r>
              <a:rPr lang="en-US" sz="2400" dirty="0"/>
              <a:t>List the different types of precipitation</a:t>
            </a:r>
            <a:endParaRPr dirty="0"/>
          </a:p>
          <a:p>
            <a:pPr marL="228600" lvl="0" indent="-228600" algn="l" rtl="0">
              <a:lnSpc>
                <a:spcPct val="100000"/>
              </a:lnSpc>
              <a:spcBef>
                <a:spcPts val="0"/>
              </a:spcBef>
              <a:spcAft>
                <a:spcPts val="0"/>
              </a:spcAft>
              <a:buClr>
                <a:schemeClr val="dk1"/>
              </a:buClr>
              <a:buSzPct val="100000"/>
              <a:buChar char="•"/>
            </a:pPr>
            <a:r>
              <a:rPr lang="en-US" sz="2400" dirty="0"/>
              <a:t>Describe how, where, and when to collect each type</a:t>
            </a:r>
          </a:p>
          <a:p>
            <a:pPr marL="228600" lvl="0" indent="-228600" algn="l" rtl="0">
              <a:lnSpc>
                <a:spcPct val="100000"/>
              </a:lnSpc>
              <a:spcBef>
                <a:spcPts val="0"/>
              </a:spcBef>
              <a:spcAft>
                <a:spcPts val="0"/>
              </a:spcAft>
              <a:buClr>
                <a:schemeClr val="dk1"/>
              </a:buClr>
              <a:buSzPct val="100000"/>
              <a:buChar char="•"/>
            </a:pPr>
            <a:r>
              <a:rPr lang="en-US" sz="2400" dirty="0"/>
              <a:t>Measure the amount of rain that has collected in your rain gauge in metric units</a:t>
            </a:r>
          </a:p>
          <a:p>
            <a:pPr marL="228600" lvl="0" indent="-228600" algn="l" rtl="0">
              <a:lnSpc>
                <a:spcPct val="100000"/>
              </a:lnSpc>
              <a:spcBef>
                <a:spcPts val="0"/>
              </a:spcBef>
              <a:spcAft>
                <a:spcPts val="0"/>
              </a:spcAft>
              <a:buClr>
                <a:schemeClr val="dk1"/>
              </a:buClr>
              <a:buSzPct val="100000"/>
              <a:buChar char="•"/>
            </a:pPr>
            <a:r>
              <a:rPr lang="en-US" sz="2400" dirty="0"/>
              <a:t>Measure the pH of the rain (optional)</a:t>
            </a:r>
          </a:p>
          <a:p>
            <a:pPr marL="228600" lvl="0" indent="-228600" algn="l" rtl="0">
              <a:lnSpc>
                <a:spcPct val="100000"/>
              </a:lnSpc>
              <a:spcBef>
                <a:spcPts val="0"/>
              </a:spcBef>
              <a:spcAft>
                <a:spcPts val="0"/>
              </a:spcAft>
              <a:buClr>
                <a:schemeClr val="dk1"/>
              </a:buClr>
              <a:buSzPct val="100000"/>
              <a:buChar char="•"/>
            </a:pPr>
            <a:r>
              <a:rPr lang="en-US" sz="2400" dirty="0"/>
              <a:t>Prepare the rain gauge to collect more rain</a:t>
            </a:r>
            <a:endParaRPr dirty="0"/>
          </a:p>
          <a:p>
            <a:pPr marL="228600" lvl="0" indent="-228600" algn="l" rtl="0">
              <a:lnSpc>
                <a:spcPct val="100000"/>
              </a:lnSpc>
              <a:spcBef>
                <a:spcPts val="0"/>
              </a:spcBef>
              <a:spcAft>
                <a:spcPts val="0"/>
              </a:spcAft>
              <a:buClr>
                <a:schemeClr val="dk1"/>
              </a:buClr>
              <a:buSzPct val="100000"/>
              <a:buChar char="•"/>
            </a:pPr>
            <a:r>
              <a:rPr lang="en-US" sz="2400" dirty="0"/>
              <a:t>Upload data to GLOBE</a:t>
            </a:r>
            <a:endParaRPr dirty="0"/>
          </a:p>
          <a:p>
            <a:pPr marL="228600" lvl="0" indent="-228600" algn="l" rtl="0">
              <a:lnSpc>
                <a:spcPct val="100000"/>
              </a:lnSpc>
              <a:spcBef>
                <a:spcPts val="0"/>
              </a:spcBef>
              <a:spcAft>
                <a:spcPts val="0"/>
              </a:spcAft>
              <a:buClr>
                <a:schemeClr val="dk1"/>
              </a:buClr>
              <a:buSzPct val="100000"/>
              <a:buChar char="•"/>
            </a:pPr>
            <a:r>
              <a:rPr lang="en-US" sz="2400" dirty="0"/>
              <a:t>Visualize data using the GLOBE Visualization System and formulate your own questions about weather</a:t>
            </a:r>
            <a:endParaRPr dirty="0"/>
          </a:p>
          <a:p>
            <a:pPr marL="228600" lvl="0" indent="-87629" algn="l" rtl="0">
              <a:lnSpc>
                <a:spcPct val="100000"/>
              </a:lnSpc>
              <a:spcBef>
                <a:spcPts val="0"/>
              </a:spcBef>
              <a:spcAft>
                <a:spcPts val="0"/>
              </a:spcAft>
              <a:buClr>
                <a:schemeClr val="dk1"/>
              </a:buClr>
              <a:buSzPct val="100000"/>
              <a:buNone/>
            </a:pPr>
            <a:endParaRPr sz="2400" dirty="0"/>
          </a:p>
          <a:p>
            <a:pPr marL="228600" lvl="0" indent="-87629" algn="l" rtl="0">
              <a:lnSpc>
                <a:spcPct val="100000"/>
              </a:lnSpc>
              <a:spcBef>
                <a:spcPts val="0"/>
              </a:spcBef>
              <a:spcAft>
                <a:spcPts val="0"/>
              </a:spcAft>
              <a:buClr>
                <a:schemeClr val="dk1"/>
              </a:buClr>
              <a:buSzPct val="100000"/>
              <a:buNone/>
            </a:pPr>
            <a:endParaRPr sz="2400" dirty="0"/>
          </a:p>
          <a:p>
            <a:pPr marL="0" lvl="0" indent="0" algn="l" rtl="0">
              <a:lnSpc>
                <a:spcPct val="100000"/>
              </a:lnSpc>
              <a:spcBef>
                <a:spcPts val="0"/>
              </a:spcBef>
              <a:spcAft>
                <a:spcPts val="0"/>
              </a:spcAft>
              <a:buClr>
                <a:schemeClr val="dk1"/>
              </a:buClr>
              <a:buSzPct val="100000"/>
              <a:buNone/>
            </a:pPr>
            <a:r>
              <a:rPr lang="en-US" sz="2400" i="1" dirty="0"/>
              <a:t>Estimated time to complete this module: 1 hour</a:t>
            </a:r>
            <a:endParaRPr dirty="0"/>
          </a:p>
          <a:p>
            <a:pPr marL="228600" lvl="0" indent="-87629" algn="l" rtl="0">
              <a:lnSpc>
                <a:spcPct val="100000"/>
              </a:lnSpc>
              <a:spcBef>
                <a:spcPts val="0"/>
              </a:spcBef>
              <a:spcAft>
                <a:spcPts val="0"/>
              </a:spcAft>
              <a:buClr>
                <a:schemeClr val="dk1"/>
              </a:buClr>
              <a:buSzPct val="100000"/>
              <a:buNone/>
            </a:pPr>
            <a:endParaRPr sz="2400" dirty="0"/>
          </a:p>
          <a:p>
            <a:pPr marL="228600" lvl="0" indent="-64135" algn="l" rtl="0">
              <a:lnSpc>
                <a:spcPct val="100000"/>
              </a:lnSpc>
              <a:spcBef>
                <a:spcPts val="0"/>
              </a:spcBef>
              <a:spcAft>
                <a:spcPts val="0"/>
              </a:spcAft>
              <a:buClr>
                <a:schemeClr val="dk1"/>
              </a:buClr>
              <a:buSzPct val="1000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2FA78386-4CA7-76CF-638C-63A3A609141E}"/>
            </a:ext>
          </a:extLst>
        </p:cNvPr>
        <p:cNvGrpSpPr/>
        <p:nvPr/>
      </p:nvGrpSpPr>
      <p:grpSpPr>
        <a:xfrm>
          <a:off x="0" y="0"/>
          <a:ext cx="0" cy="0"/>
          <a:chOff x="0" y="0"/>
          <a:chExt cx="0" cy="0"/>
        </a:xfrm>
      </p:grpSpPr>
      <p:sp>
        <p:nvSpPr>
          <p:cNvPr id="268" name="Google Shape;268;p18">
            <a:extLst>
              <a:ext uri="{FF2B5EF4-FFF2-40B4-BE49-F238E27FC236}">
                <a16:creationId xmlns:a16="http://schemas.microsoft.com/office/drawing/2014/main" id="{1E4C3823-B54B-27DA-EA2C-79307923DD8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69" name="Google Shape;269;p18" descr="Banner: The GLOBE Program-Atmosphere, Precipitation">
            <a:extLst>
              <a:ext uri="{FF2B5EF4-FFF2-40B4-BE49-F238E27FC236}">
                <a16:creationId xmlns:a16="http://schemas.microsoft.com/office/drawing/2014/main" id="{E9E5DE08-6DCA-3545-9221-13C395E8C6E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0" name="Google Shape;270;p18" descr="Menu Bar:  How to Collect your Data">
            <a:extLst>
              <a:ext uri="{FF2B5EF4-FFF2-40B4-BE49-F238E27FC236}">
                <a16:creationId xmlns:a16="http://schemas.microsoft.com/office/drawing/2014/main" id="{1698E0F6-C3B4-6781-7F68-82B3A59DC66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71" cy="6055392"/>
          </a:xfrm>
          <a:prstGeom prst="rect">
            <a:avLst/>
          </a:prstGeom>
          <a:noFill/>
          <a:ln>
            <a:noFill/>
          </a:ln>
        </p:spPr>
      </p:pic>
      <p:sp>
        <p:nvSpPr>
          <p:cNvPr id="271" name="Google Shape;271;p18">
            <a:extLst>
              <a:ext uri="{FF2B5EF4-FFF2-40B4-BE49-F238E27FC236}">
                <a16:creationId xmlns:a16="http://schemas.microsoft.com/office/drawing/2014/main" id="{23E30AD7-8DDB-86FF-A557-29DD061E4F02}"/>
              </a:ext>
            </a:extLst>
          </p:cNvPr>
          <p:cNvSpPr txBox="1">
            <a:spLocks noGrp="1"/>
          </p:cNvSpPr>
          <p:nvPr>
            <p:ph type="title"/>
          </p:nvPr>
        </p:nvSpPr>
        <p:spPr>
          <a:xfrm>
            <a:off x="1221585" y="48608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b="1">
                <a:solidFill>
                  <a:srgbClr val="000000"/>
                </a:solidFill>
              </a:rPr>
              <a:t>pH Testing, Continued.</a:t>
            </a:r>
            <a:endParaRPr sz="3200"/>
          </a:p>
        </p:txBody>
      </p:sp>
      <p:sp>
        <p:nvSpPr>
          <p:cNvPr id="272" name="Google Shape;272;p18">
            <a:extLst>
              <a:ext uri="{FF2B5EF4-FFF2-40B4-BE49-F238E27FC236}">
                <a16:creationId xmlns:a16="http://schemas.microsoft.com/office/drawing/2014/main" id="{513E6CC3-6708-0442-CC30-2D8991B1CD26}"/>
              </a:ext>
            </a:extLst>
          </p:cNvPr>
          <p:cNvSpPr txBox="1">
            <a:spLocks noGrp="1"/>
          </p:cNvSpPr>
          <p:nvPr>
            <p:ph type="body" idx="1"/>
          </p:nvPr>
        </p:nvSpPr>
        <p:spPr>
          <a:xfrm>
            <a:off x="1379300" y="1635744"/>
            <a:ext cx="7289915" cy="5222256"/>
          </a:xfrm>
          <a:prstGeom prst="rect">
            <a:avLst/>
          </a:prstGeom>
          <a:noFill/>
          <a:ln>
            <a:noFill/>
          </a:ln>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chemeClr val="dk1"/>
              </a:buClr>
              <a:buSzPts val="2000"/>
              <a:buFont typeface="Calibri"/>
              <a:buAutoNum type="arabicParenR" startAt="7"/>
            </a:pPr>
            <a:r>
              <a:rPr lang="en-US" sz="2000" dirty="0"/>
              <a:t>Follow the instructions that came with the pH paper to measure the pH of the sample. Record the pH value on your Data Sheet.</a:t>
            </a:r>
          </a:p>
          <a:p>
            <a:pPr marL="457200" lvl="0" indent="-457200" algn="l" rtl="0">
              <a:lnSpc>
                <a:spcPct val="80000"/>
              </a:lnSpc>
              <a:spcBef>
                <a:spcPts val="0"/>
              </a:spcBef>
              <a:spcAft>
                <a:spcPts val="0"/>
              </a:spcAft>
              <a:buClr>
                <a:schemeClr val="dk1"/>
              </a:buClr>
              <a:buSzPts val="2000"/>
              <a:buFont typeface="Calibri"/>
              <a:buAutoNum type="arabicParenR" startAt="7"/>
            </a:pPr>
            <a:endParaRPr lang="en-US" sz="2000" dirty="0"/>
          </a:p>
          <a:p>
            <a:pPr marL="457200" lvl="0" indent="-457200" algn="l" rtl="0">
              <a:lnSpc>
                <a:spcPct val="80000"/>
              </a:lnSpc>
              <a:spcBef>
                <a:spcPts val="0"/>
              </a:spcBef>
              <a:spcAft>
                <a:spcPts val="0"/>
              </a:spcAft>
              <a:buClr>
                <a:schemeClr val="dk1"/>
              </a:buClr>
              <a:buSzPts val="2000"/>
              <a:buFont typeface="Calibri"/>
              <a:buAutoNum type="arabicParenR" startAt="7"/>
            </a:pPr>
            <a:r>
              <a:rPr lang="en-US" sz="2000" dirty="0"/>
              <a:t>If you have at least 30 ml of rain or snow left in your sample jar, then repeat steps 1-7. Otherwise, repeat step 7. Continue until you have collected a total of 3 pH measurements.</a:t>
            </a:r>
            <a:endParaRPr lang="en-US" dirty="0"/>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dirty="0"/>
              <a:t>Calculate the average of the 3 pH measurements and record on your Data Sheet.</a:t>
            </a:r>
            <a:endParaRPr dirty="0"/>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dirty="0"/>
              <a:t>Check to make sure that each measurement is within 1.0 pH unit of the average. If they are not, then repeat the measurements. If your measurements are still not within 1.0 pH unit of the average, test your pH meter with a standard or calibrate your pH meter.</a:t>
            </a:r>
            <a:endParaRPr dirty="0"/>
          </a:p>
          <a:p>
            <a:pPr marL="457200" lvl="0" indent="-457200" algn="l" rtl="0">
              <a:lnSpc>
                <a:spcPct val="80000"/>
              </a:lnSpc>
              <a:spcBef>
                <a:spcPts val="600"/>
              </a:spcBef>
              <a:spcAft>
                <a:spcPts val="0"/>
              </a:spcAft>
              <a:buClr>
                <a:schemeClr val="dk1"/>
              </a:buClr>
              <a:buSzPts val="2000"/>
              <a:buFont typeface="Calibri"/>
              <a:buAutoNum type="arabicParenR" startAt="7"/>
            </a:pPr>
            <a:r>
              <a:rPr lang="en-US" sz="2000" dirty="0"/>
              <a:t>Discard used pH paper in a waste container and rinse the beakers and sample jar.</a:t>
            </a:r>
            <a:endParaRPr sz="2300" dirty="0"/>
          </a:p>
        </p:txBody>
      </p:sp>
    </p:spTree>
    <p:extLst>
      <p:ext uri="{BB962C8B-B14F-4D97-AF65-F5344CB8AC3E}">
        <p14:creationId xmlns:p14="http://schemas.microsoft.com/office/powerpoint/2010/main" val="426820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78" name="Google Shape;278;p19"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 name="Google Shape;447;p32">
            <a:extLst>
              <a:ext uri="{FF2B5EF4-FFF2-40B4-BE49-F238E27FC236}">
                <a16:creationId xmlns:a16="http://schemas.microsoft.com/office/drawing/2014/main" id="{73CC242E-227F-EF87-041C-733114239F76}"/>
              </a:ext>
            </a:extLst>
          </p:cNvPr>
          <p:cNvSpPr txBox="1">
            <a:spLocks/>
          </p:cNvSpPr>
          <p:nvPr/>
        </p:nvSpPr>
        <p:spPr>
          <a:xfrm>
            <a:off x="1171152" y="993818"/>
            <a:ext cx="7886700" cy="6627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sz="3200" b="1" dirty="0"/>
              <a:t>Entering Precipitation Data in the GLOBE Observer Data Entry System</a:t>
            </a:r>
          </a:p>
        </p:txBody>
      </p:sp>
      <p:sp>
        <p:nvSpPr>
          <p:cNvPr id="5" name="Google Shape;360;p36">
            <a:extLst>
              <a:ext uri="{FF2B5EF4-FFF2-40B4-BE49-F238E27FC236}">
                <a16:creationId xmlns:a16="http://schemas.microsoft.com/office/drawing/2014/main" id="{12455345-3934-B985-AAD9-E3054F81ED46}"/>
              </a:ext>
            </a:extLst>
          </p:cNvPr>
          <p:cNvSpPr txBox="1">
            <a:spLocks noGrp="1"/>
          </p:cNvSpPr>
          <p:nvPr>
            <p:ph type="body" idx="1"/>
          </p:nvPr>
        </p:nvSpPr>
        <p:spPr>
          <a:xfrm>
            <a:off x="1240594" y="1821899"/>
            <a:ext cx="5181600" cy="387096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1" i="0" u="none" strike="noStrike" cap="none" dirty="0">
                <a:solidFill>
                  <a:schemeClr val="dk1"/>
                </a:solidFill>
                <a:latin typeface="Arial"/>
                <a:ea typeface="Arial"/>
                <a:cs typeface="Arial"/>
                <a:sym typeface="Arial"/>
              </a:rPr>
              <a:t>Two Options for Uploading Data:</a:t>
            </a:r>
            <a:endParaRPr sz="1600" dirty="0"/>
          </a:p>
          <a:p>
            <a:pPr marL="0" marR="0" lvl="0" indent="0" algn="just" rtl="0">
              <a:lnSpc>
                <a:spcPct val="100000"/>
              </a:lnSpc>
              <a:spcBef>
                <a:spcPts val="36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sz="1600" dirty="0"/>
          </a:p>
          <a:p>
            <a:pPr marL="0" marR="0" lvl="0" indent="0" algn="just" rtl="0">
              <a:lnSpc>
                <a:spcPct val="100000"/>
              </a:lnSpc>
              <a:spcBef>
                <a:spcPts val="360"/>
              </a:spcBef>
              <a:spcAft>
                <a:spcPts val="0"/>
              </a:spcAft>
              <a:buClr>
                <a:schemeClr val="dk1"/>
              </a:buClr>
              <a:buSzPts val="3200"/>
              <a:buFont typeface="Calibri"/>
              <a:buNone/>
            </a:pPr>
            <a:endParaRPr sz="1600" b="1" i="0" u="none" strike="noStrike" cap="none" dirty="0">
              <a:solidFill>
                <a:schemeClr val="dk1"/>
              </a:solidFill>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AutoNum type="arabicPeriod"/>
            </a:pPr>
            <a:r>
              <a:rPr lang="en-US" sz="1600" b="0" i="0" u="none" strike="noStrike" cap="none" dirty="0">
                <a:solidFill>
                  <a:schemeClr val="dk1"/>
                </a:solidFill>
                <a:latin typeface="Arial"/>
                <a:ea typeface="Arial"/>
                <a:cs typeface="Arial"/>
                <a:sym typeface="Arial"/>
              </a:rPr>
              <a:t>Download the GLOBE Observer mobile app from the </a:t>
            </a:r>
            <a:r>
              <a:rPr lang="en-US" sz="1600" b="0" u="none" strike="noStrike" cap="none" dirty="0">
                <a:solidFill>
                  <a:schemeClr val="dk1"/>
                </a:solidFill>
                <a:latin typeface="Arial"/>
                <a:ea typeface="Arial"/>
                <a:cs typeface="Arial"/>
                <a:sym typeface="Arial"/>
                <a:hlinkClick r:id="rId5"/>
              </a:rPr>
              <a:t>App Store.</a:t>
            </a:r>
            <a:endParaRPr sz="1600" dirty="0"/>
          </a:p>
          <a:p>
            <a:pPr lvl="0" indent="-457200" algn="just">
              <a:spcBef>
                <a:spcPts val="360"/>
              </a:spcBef>
              <a:buSzPts val="1800"/>
              <a:buFont typeface="Arial"/>
              <a:buAutoNum type="arabicPeriod"/>
            </a:pPr>
            <a:r>
              <a:rPr lang="en-US" sz="1600" u="sng" dirty="0">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dirty="0">
                <a:latin typeface="+mj-lt"/>
                <a:ea typeface="Arial"/>
                <a:cs typeface="Arial"/>
                <a:sym typeface="Arial"/>
              </a:rPr>
              <a:t>: Visit </a:t>
            </a:r>
            <a:r>
              <a:rPr lang="en-US" sz="1600" dirty="0">
                <a:latin typeface="+mj-lt"/>
                <a:ea typeface="Arial"/>
                <a:cs typeface="Arial"/>
                <a:sym typeface="Arial"/>
                <a:hlinkClick r:id="rId7"/>
              </a:rPr>
              <a:t>globe.gov</a:t>
            </a:r>
            <a:r>
              <a:rPr lang="en-US" sz="1600" dirty="0">
                <a:latin typeface="+mj-lt"/>
                <a:ea typeface="Arial"/>
                <a:cs typeface="Arial"/>
                <a:sym typeface="Arial"/>
              </a:rPr>
              <a:t>, click on the “GLOBE Data” tab, then underneath “Data Entry” click on “Data Entry – New Desktop Forms”.</a:t>
            </a:r>
            <a:endParaRPr sz="1600" dirty="0">
              <a:latin typeface="+mj-lt"/>
            </a:endParaRPr>
          </a:p>
          <a:p>
            <a:pPr marL="457200" marR="0" lvl="0" indent="-457200" algn="just" rtl="0">
              <a:lnSpc>
                <a:spcPct val="100000"/>
              </a:lnSpc>
              <a:spcBef>
                <a:spcPts val="360"/>
              </a:spcBef>
              <a:spcAft>
                <a:spcPts val="0"/>
              </a:spcAft>
              <a:buClr>
                <a:schemeClr val="dk1"/>
              </a:buClr>
              <a:buSzPts val="1800"/>
              <a:buFont typeface="Arial"/>
              <a:buNone/>
            </a:pPr>
            <a:endParaRPr sz="1600" b="0" i="0" u="none" strike="noStrike" cap="none" dirty="0">
              <a:solidFill>
                <a:schemeClr val="dk1"/>
              </a:solidFill>
              <a:latin typeface="Arial"/>
              <a:ea typeface="Arial"/>
              <a:cs typeface="Arial"/>
              <a:sym typeface="Arial"/>
            </a:endParaRPr>
          </a:p>
        </p:txBody>
      </p:sp>
      <p:pic>
        <p:nvPicPr>
          <p:cNvPr id="6" name="Picture 2" descr="Icon of a magnifying glass over a globe.">
            <a:extLst>
              <a:ext uri="{FF2B5EF4-FFF2-40B4-BE49-F238E27FC236}">
                <a16:creationId xmlns:a16="http://schemas.microsoft.com/office/drawing/2014/main" id="{D98070D9-8233-B57D-9B88-26D59DCE5C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8499" y="2634470"/>
            <a:ext cx="1500856" cy="1500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ADF9AD-D6D6-6105-F68D-C009528037B8}"/>
              </a:ext>
            </a:extLst>
          </p:cNvPr>
          <p:cNvSpPr txBox="1"/>
          <p:nvPr/>
        </p:nvSpPr>
        <p:spPr>
          <a:xfrm>
            <a:off x="1240594" y="5128979"/>
            <a:ext cx="4220545" cy="1220847"/>
          </a:xfrm>
          <a:prstGeom prst="rect">
            <a:avLst/>
          </a:prstGeom>
          <a:noFill/>
        </p:spPr>
        <p:txBody>
          <a:bodyPr wrap="square">
            <a:spAutoFit/>
          </a:bodyPr>
          <a:lstStyle/>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1: You will need a GLOBE teacher, trainer, or scientist account to submit GLOBE data. </a:t>
            </a:r>
            <a:endParaRPr lang="en-US" i="1" dirty="0"/>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2: It may take some time after you enter your data for it to appear in the GLOBE data visualization system.</a:t>
            </a:r>
            <a:endParaRPr lang="en-US" i="1" dirty="0"/>
          </a:p>
        </p:txBody>
      </p:sp>
      <p:pic>
        <p:nvPicPr>
          <p:cNvPr id="8" name="Picture 7">
            <a:extLst>
              <a:ext uri="{FF2B5EF4-FFF2-40B4-BE49-F238E27FC236}">
                <a16:creationId xmlns:a16="http://schemas.microsoft.com/office/drawing/2014/main" id="{3D84226A-1A91-E364-FF07-C35370955C97}"/>
              </a:ext>
            </a:extLst>
          </p:cNvPr>
          <p:cNvPicPr>
            <a:picLocks noChangeAspect="1"/>
          </p:cNvPicPr>
          <p:nvPr/>
        </p:nvPicPr>
        <p:blipFill>
          <a:blip r:embed="rId9"/>
          <a:srcRect l="3108" t="7598" r="36738" b="8779"/>
          <a:stretch>
            <a:fillRect/>
          </a:stretch>
        </p:blipFill>
        <p:spPr>
          <a:xfrm>
            <a:off x="5722241" y="4945389"/>
            <a:ext cx="3253240" cy="1410962"/>
          </a:xfrm>
          <a:prstGeom prst="rect">
            <a:avLst/>
          </a:prstGeom>
        </p:spPr>
      </p:pic>
      <p:cxnSp>
        <p:nvCxnSpPr>
          <p:cNvPr id="9" name="Straight Arrow Connector 8">
            <a:extLst>
              <a:ext uri="{FF2B5EF4-FFF2-40B4-BE49-F238E27FC236}">
                <a16:creationId xmlns:a16="http://schemas.microsoft.com/office/drawing/2014/main" id="{E035716C-721D-9545-4D72-7B6110AF2568}"/>
              </a:ext>
            </a:extLst>
          </p:cNvPr>
          <p:cNvCxnSpPr>
            <a:cxnSpLocks/>
          </p:cNvCxnSpPr>
          <p:nvPr/>
        </p:nvCxnSpPr>
        <p:spPr>
          <a:xfrm>
            <a:off x="5349610" y="4713610"/>
            <a:ext cx="1333686" cy="95665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0" name="Google Shape;281;p18" descr="circle around button, Live Data Entry">
            <a:extLst>
              <a:ext uri="{FF2B5EF4-FFF2-40B4-BE49-F238E27FC236}">
                <a16:creationId xmlns:a16="http://schemas.microsoft.com/office/drawing/2014/main" id="{30CB91CA-9239-8E31-A50B-EC09BE362F84}"/>
              </a:ext>
            </a:extLst>
          </p:cNvPr>
          <p:cNvSpPr/>
          <p:nvPr/>
        </p:nvSpPr>
        <p:spPr>
          <a:xfrm>
            <a:off x="6658594" y="5676460"/>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1" name="Straight Arrow Connector 10">
            <a:extLst>
              <a:ext uri="{FF2B5EF4-FFF2-40B4-BE49-F238E27FC236}">
                <a16:creationId xmlns:a16="http://schemas.microsoft.com/office/drawing/2014/main" id="{435E8B67-BA83-3116-2E63-524E4F864375}"/>
              </a:ext>
            </a:extLst>
          </p:cNvPr>
          <p:cNvCxnSpPr/>
          <p:nvPr/>
        </p:nvCxnSpPr>
        <p:spPr>
          <a:xfrm>
            <a:off x="6475534" y="3617631"/>
            <a:ext cx="629247"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27A187A8-6327-AB44-0A0C-0C33CDCA38D1}"/>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0578A3F-68D5-DA6C-B9EF-83FC1BFF9F54}"/>
              </a:ext>
            </a:extLst>
          </p:cNvPr>
          <p:cNvCxnSpPr/>
          <p:nvPr/>
        </p:nvCxnSpPr>
        <p:spPr>
          <a:xfrm>
            <a:off x="687413" y="1695747"/>
            <a:ext cx="8780095" cy="0"/>
          </a:xfrm>
          <a:prstGeom prst="line">
            <a:avLst/>
          </a:prstGeom>
        </p:spPr>
        <p:style>
          <a:lnRef idx="1">
            <a:schemeClr val="dk1"/>
          </a:lnRef>
          <a:fillRef idx="0">
            <a:schemeClr val="dk1"/>
          </a:fillRef>
          <a:effectRef idx="0">
            <a:schemeClr val="dk1"/>
          </a:effectRef>
          <a:fontRef idx="minor">
            <a:schemeClr val="tx1"/>
          </a:fontRef>
        </p:style>
      </p:cxnSp>
      <p:sp>
        <p:nvSpPr>
          <p:cNvPr id="277" name="Google Shape;277;p19">
            <a:extLst>
              <a:ext uri="{FF2B5EF4-FFF2-40B4-BE49-F238E27FC236}">
                <a16:creationId xmlns:a16="http://schemas.microsoft.com/office/drawing/2014/main" id="{DDEFB2AC-AEB6-1521-73F8-6A3BDAB8A98A}"/>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78" name="Google Shape;278;p19" descr="Banner: The GLOBE Program-Atmosphere, Precipitation">
            <a:extLst>
              <a:ext uri="{FF2B5EF4-FFF2-40B4-BE49-F238E27FC236}">
                <a16:creationId xmlns:a16="http://schemas.microsoft.com/office/drawing/2014/main" id="{241F9AEE-69ED-054C-D6FC-53BC62385670}"/>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a:extLst>
              <a:ext uri="{FF2B5EF4-FFF2-40B4-BE49-F238E27FC236}">
                <a16:creationId xmlns:a16="http://schemas.microsoft.com/office/drawing/2014/main" id="{4A8DAAC0-DDA9-82A9-D3A8-351E627F929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12" name="Google Shape;596;p55">
            <a:extLst>
              <a:ext uri="{FF2B5EF4-FFF2-40B4-BE49-F238E27FC236}">
                <a16:creationId xmlns:a16="http://schemas.microsoft.com/office/drawing/2014/main" id="{95242CE3-C811-ED30-2CAF-C287AB0D937D}"/>
              </a:ext>
            </a:extLst>
          </p:cNvPr>
          <p:cNvSpPr/>
          <p:nvPr/>
        </p:nvSpPr>
        <p:spPr>
          <a:xfrm>
            <a:off x="1274373" y="1027849"/>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13" name="Picture 2" descr="Screenshot showing the GLOBE Observer App homepage. Select “Data Entry” to record data.">
            <a:extLst>
              <a:ext uri="{FF2B5EF4-FFF2-40B4-BE49-F238E27FC236}">
                <a16:creationId xmlns:a16="http://schemas.microsoft.com/office/drawing/2014/main" id="{18D60064-BC8C-86D9-6309-D519A1E49E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72"/>
          <a:stretch>
            <a:fillRect/>
          </a:stretch>
        </p:blipFill>
        <p:spPr bwMode="auto">
          <a:xfrm>
            <a:off x="2113568" y="2565883"/>
            <a:ext cx="1938284" cy="3679727"/>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596;p55">
            <a:extLst>
              <a:ext uri="{FF2B5EF4-FFF2-40B4-BE49-F238E27FC236}">
                <a16:creationId xmlns:a16="http://schemas.microsoft.com/office/drawing/2014/main" id="{FD9A8D31-8DBA-4B54-7973-4C0CCA18233E}"/>
              </a:ext>
            </a:extLst>
          </p:cNvPr>
          <p:cNvSpPr/>
          <p:nvPr/>
        </p:nvSpPr>
        <p:spPr>
          <a:xfrm>
            <a:off x="2113568" y="209036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pic>
        <p:nvPicPr>
          <p:cNvPr id="15" name="Picture 2" descr="Screenshot showing the GLOBE Observer app Data Entry page. Select “New Observation” to enter data.">
            <a:extLst>
              <a:ext uri="{FF2B5EF4-FFF2-40B4-BE49-F238E27FC236}">
                <a16:creationId xmlns:a16="http://schemas.microsoft.com/office/drawing/2014/main" id="{944FD79B-FC2F-511B-5473-EBD17EAB6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894" y="2438408"/>
            <a:ext cx="2057400" cy="3886201"/>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596;p55">
            <a:extLst>
              <a:ext uri="{FF2B5EF4-FFF2-40B4-BE49-F238E27FC236}">
                <a16:creationId xmlns:a16="http://schemas.microsoft.com/office/drawing/2014/main" id="{BD4F17E4-B929-D832-E8AC-D78D62690ECD}"/>
              </a:ext>
            </a:extLst>
          </p:cNvPr>
          <p:cNvSpPr/>
          <p:nvPr/>
        </p:nvSpPr>
        <p:spPr>
          <a:xfrm>
            <a:off x="5638101" y="208083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20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BB90EF04-5993-8816-361B-CB57EBAF8CC1}"/>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33F9F328-9499-3F44-B72B-8FA12E4E0B60}"/>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78" name="Google Shape;278;p19" descr="Banner: The GLOBE Program-Atmosphere, Precipitation">
            <a:extLst>
              <a:ext uri="{FF2B5EF4-FFF2-40B4-BE49-F238E27FC236}">
                <a16:creationId xmlns:a16="http://schemas.microsoft.com/office/drawing/2014/main" id="{D952E7B1-1076-C48C-0A2F-04583EE4375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a:extLst>
              <a:ext uri="{FF2B5EF4-FFF2-40B4-BE49-F238E27FC236}">
                <a16:creationId xmlns:a16="http://schemas.microsoft.com/office/drawing/2014/main" id="{64ACDEDB-CA8B-D18B-A6AB-B1E426F908D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 name="TextBox 3">
            <a:extLst>
              <a:ext uri="{FF2B5EF4-FFF2-40B4-BE49-F238E27FC236}">
                <a16:creationId xmlns:a16="http://schemas.microsoft.com/office/drawing/2014/main" id="{EA8A7515-86E7-FB92-6C2D-DE36C96CE87F}"/>
              </a:ext>
            </a:extLst>
          </p:cNvPr>
          <p:cNvSpPr txBox="1"/>
          <p:nvPr/>
        </p:nvSpPr>
        <p:spPr>
          <a:xfrm>
            <a:off x="2023832" y="1002268"/>
            <a:ext cx="6033247" cy="523220"/>
          </a:xfrm>
          <a:prstGeom prst="rect">
            <a:avLst/>
          </a:prstGeom>
          <a:noFill/>
        </p:spPr>
        <p:txBody>
          <a:bodyPr wrap="square">
            <a:spAutoFit/>
          </a:bodyPr>
          <a:lstStyle/>
          <a:p>
            <a:pPr lvl="0">
              <a:buClr>
                <a:schemeClr val="dk1"/>
              </a:buClr>
              <a:buSzPts val="2000"/>
            </a:pPr>
            <a:r>
              <a:rPr lang="en-US" dirty="0">
                <a:solidFill>
                  <a:schemeClr val="dk1"/>
                </a:solidFill>
              </a:rPr>
              <a:t>3.</a:t>
            </a:r>
            <a:r>
              <a:rPr lang="en-US" dirty="0">
                <a:solidFill>
                  <a:schemeClr val="dk1"/>
                </a:solidFill>
                <a:latin typeface="Arial"/>
                <a:ea typeface="Arial"/>
                <a:cs typeface="Arial"/>
                <a:sym typeface="Arial"/>
              </a:rPr>
              <a:t> </a:t>
            </a:r>
            <a:r>
              <a:rPr lang="en-US" dirty="0"/>
              <a:t>Click on the arrow next to "</a:t>
            </a:r>
            <a:r>
              <a:rPr lang="en-US" i="1" dirty="0"/>
              <a:t>Atmosphere</a:t>
            </a:r>
            <a:r>
              <a:rPr lang="en-US" dirty="0"/>
              <a:t>" and select </a:t>
            </a:r>
            <a:r>
              <a:rPr lang="en-US" i="1" dirty="0"/>
              <a:t>“Precipitation“.</a:t>
            </a:r>
            <a:r>
              <a:rPr lang="en-US" dirty="0"/>
              <a:t> The other necessary protocols will be automatically selected.</a:t>
            </a:r>
            <a:endParaRPr lang="en-US" dirty="0">
              <a:solidFill>
                <a:schemeClr val="dk1"/>
              </a:solidFill>
              <a:latin typeface="Calibri"/>
              <a:ea typeface="Calibri"/>
              <a:cs typeface="Calibri"/>
              <a:sym typeface="Calibri"/>
            </a:endParaRPr>
          </a:p>
        </p:txBody>
      </p:sp>
      <p:pic>
        <p:nvPicPr>
          <p:cNvPr id="6" name="Picture 5" descr="A screenshot of a computer&#10;&#10;AI-generated content may be incorrect.">
            <a:extLst>
              <a:ext uri="{FF2B5EF4-FFF2-40B4-BE49-F238E27FC236}">
                <a16:creationId xmlns:a16="http://schemas.microsoft.com/office/drawing/2014/main" id="{69EB2423-18E4-4E96-4192-90F4BCA399A0}"/>
              </a:ext>
            </a:extLst>
          </p:cNvPr>
          <p:cNvPicPr>
            <a:picLocks noChangeAspect="1"/>
          </p:cNvPicPr>
          <p:nvPr/>
        </p:nvPicPr>
        <p:blipFill>
          <a:blip r:embed="rId5"/>
          <a:srcRect b="5884"/>
          <a:stretch>
            <a:fillRect/>
          </a:stretch>
        </p:blipFill>
        <p:spPr>
          <a:xfrm>
            <a:off x="3740826" y="1525488"/>
            <a:ext cx="2483504" cy="4830863"/>
          </a:xfrm>
          <a:prstGeom prst="rect">
            <a:avLst/>
          </a:prstGeom>
        </p:spPr>
      </p:pic>
    </p:spTree>
    <p:extLst>
      <p:ext uri="{BB962C8B-B14F-4D97-AF65-F5344CB8AC3E}">
        <p14:creationId xmlns:p14="http://schemas.microsoft.com/office/powerpoint/2010/main" val="348352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04703D66-4B11-D1DC-F14E-ED7CCA6E6347}"/>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A1A53222-3696-BD05-82A1-B5FF14322BE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78" name="Google Shape;278;p19" descr="Banner: The GLOBE Program-Atmosphere, Precipitation">
            <a:extLst>
              <a:ext uri="{FF2B5EF4-FFF2-40B4-BE49-F238E27FC236}">
                <a16:creationId xmlns:a16="http://schemas.microsoft.com/office/drawing/2014/main" id="{033543D1-03B7-5AD5-59D2-2477375F8FC5}"/>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a:extLst>
              <a:ext uri="{FF2B5EF4-FFF2-40B4-BE49-F238E27FC236}">
                <a16:creationId xmlns:a16="http://schemas.microsoft.com/office/drawing/2014/main" id="{1FDE491D-C39C-1CBB-5316-084D21A790E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Google Shape;279;p18">
            <a:extLst>
              <a:ext uri="{FF2B5EF4-FFF2-40B4-BE49-F238E27FC236}">
                <a16:creationId xmlns:a16="http://schemas.microsoft.com/office/drawing/2014/main" id="{F7BB6BD2-11AA-3501-4977-C7146893D03A}"/>
              </a:ext>
            </a:extLst>
          </p:cNvPr>
          <p:cNvSpPr txBox="1"/>
          <p:nvPr/>
        </p:nvSpPr>
        <p:spPr>
          <a:xfrm>
            <a:off x="1329452" y="993042"/>
            <a:ext cx="7581465"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4. At the bottom of the screen, click “</a:t>
            </a:r>
            <a:r>
              <a:rPr lang="en-US" i="1" dirty="0">
                <a:solidFill>
                  <a:schemeClr val="dk1"/>
                </a:solidFill>
              </a:rPr>
              <a:t>Continue</a:t>
            </a:r>
            <a:r>
              <a:rPr lang="en-US" dirty="0">
                <a:solidFill>
                  <a:schemeClr val="dk1"/>
                </a:solidFill>
              </a:rPr>
              <a:t>”. When prompted, enter site location details (latitude, longitude, and elevation). Choose an existing site or identify a new site by clicking “</a:t>
            </a:r>
            <a:r>
              <a:rPr lang="en-US" i="1" dirty="0">
                <a:solidFill>
                  <a:schemeClr val="dk1"/>
                </a:solidFill>
              </a:rPr>
              <a:t>+ New Site Location</a:t>
            </a:r>
            <a:r>
              <a:rPr lang="en-US" dirty="0">
                <a:solidFill>
                  <a:schemeClr val="dk1"/>
                </a:solidFill>
              </a:rPr>
              <a:t>”</a:t>
            </a:r>
            <a:endParaRPr dirty="0"/>
          </a:p>
          <a:p>
            <a:pPr marL="228600" marR="0" lvl="0" indent="-50800" algn="l" rtl="0">
              <a:lnSpc>
                <a:spcPct val="100000"/>
              </a:lnSpc>
              <a:spcBef>
                <a:spcPts val="0"/>
              </a:spcBef>
              <a:spcAft>
                <a:spcPts val="0"/>
              </a:spcAft>
              <a:buClr>
                <a:schemeClr val="dk1"/>
              </a:buClr>
              <a:buSzPts val="2800"/>
              <a:buFont typeface="Arial"/>
              <a:buNone/>
            </a:pPr>
            <a:endParaRPr dirty="0">
              <a:solidFill>
                <a:schemeClr val="dk1"/>
              </a:solidFill>
              <a:latin typeface="Calibri"/>
              <a:ea typeface="Calibri"/>
              <a:cs typeface="Calibri"/>
              <a:sym typeface="Calibri"/>
            </a:endParaRPr>
          </a:p>
        </p:txBody>
      </p:sp>
      <p:pic>
        <p:nvPicPr>
          <p:cNvPr id="4" name="Picture 3" descr="Screenshot that shows the bottom of the site location selection screen. You can select from all available sites, and at the bottom is a button that says &quot;+New Site Location&quot;">
            <a:extLst>
              <a:ext uri="{FF2B5EF4-FFF2-40B4-BE49-F238E27FC236}">
                <a16:creationId xmlns:a16="http://schemas.microsoft.com/office/drawing/2014/main" id="{26C92F07-7712-9B4A-3647-CBFC566CEB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18"/>
          <a:stretch>
            <a:fillRect/>
          </a:stretch>
        </p:blipFill>
        <p:spPr bwMode="auto">
          <a:xfrm>
            <a:off x="3779301" y="1786764"/>
            <a:ext cx="2599499" cy="475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4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46EB08A2-0B96-F951-4976-D8C522970A76}"/>
            </a:ext>
          </a:extLst>
        </p:cNvPr>
        <p:cNvGrpSpPr/>
        <p:nvPr/>
      </p:nvGrpSpPr>
      <p:grpSpPr>
        <a:xfrm>
          <a:off x="0" y="0"/>
          <a:ext cx="0" cy="0"/>
          <a:chOff x="0" y="0"/>
          <a:chExt cx="0" cy="0"/>
        </a:xfrm>
      </p:grpSpPr>
      <p:pic>
        <p:nvPicPr>
          <p:cNvPr id="10" name="Picture 9" descr="A screenshot of a phone&#10;&#10;AI-generated content may be incorrect.">
            <a:extLst>
              <a:ext uri="{FF2B5EF4-FFF2-40B4-BE49-F238E27FC236}">
                <a16:creationId xmlns:a16="http://schemas.microsoft.com/office/drawing/2014/main" id="{4E853773-3D6A-60CE-D9EA-E86BB5B68597}"/>
              </a:ext>
            </a:extLst>
          </p:cNvPr>
          <p:cNvPicPr>
            <a:picLocks noChangeAspect="1"/>
          </p:cNvPicPr>
          <p:nvPr/>
        </p:nvPicPr>
        <p:blipFill>
          <a:blip r:embed="rId3"/>
          <a:srcRect t="5823" b="11703"/>
          <a:stretch>
            <a:fillRect/>
          </a:stretch>
        </p:blipFill>
        <p:spPr>
          <a:xfrm>
            <a:off x="3511047" y="1832798"/>
            <a:ext cx="2632071" cy="4706115"/>
          </a:xfrm>
          <a:prstGeom prst="rect">
            <a:avLst/>
          </a:prstGeom>
        </p:spPr>
      </p:pic>
      <p:sp>
        <p:nvSpPr>
          <p:cNvPr id="277" name="Google Shape;277;p19">
            <a:extLst>
              <a:ext uri="{FF2B5EF4-FFF2-40B4-BE49-F238E27FC236}">
                <a16:creationId xmlns:a16="http://schemas.microsoft.com/office/drawing/2014/main" id="{785991D1-3763-DCCB-8795-AF44D368F571}"/>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278" name="Google Shape;278;p19" descr="Banner: The GLOBE Program-Atmosphere, Precipitation">
            <a:extLst>
              <a:ext uri="{FF2B5EF4-FFF2-40B4-BE49-F238E27FC236}">
                <a16:creationId xmlns:a16="http://schemas.microsoft.com/office/drawing/2014/main" id="{F8E39DFE-7F90-0FB7-40D4-2284EA23473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a:extLst>
              <a:ext uri="{FF2B5EF4-FFF2-40B4-BE49-F238E27FC236}">
                <a16:creationId xmlns:a16="http://schemas.microsoft.com/office/drawing/2014/main" id="{B95A8AD1-7290-79EF-E58D-7AB569C821C4}"/>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TextBox 2">
            <a:extLst>
              <a:ext uri="{FF2B5EF4-FFF2-40B4-BE49-F238E27FC236}">
                <a16:creationId xmlns:a16="http://schemas.microsoft.com/office/drawing/2014/main" id="{1B531B7A-B52D-FF53-1FA1-D7D373A4044B}"/>
              </a:ext>
            </a:extLst>
          </p:cNvPr>
          <p:cNvSpPr txBox="1"/>
          <p:nvPr/>
        </p:nvSpPr>
        <p:spPr>
          <a:xfrm>
            <a:off x="1748118" y="1085939"/>
            <a:ext cx="7013413" cy="738664"/>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Check to </a:t>
            </a:r>
            <a:r>
              <a:rPr lang="en-US" sz="1400" dirty="0">
                <a:solidFill>
                  <a:schemeClr val="dk1"/>
                </a:solidFill>
              </a:rPr>
              <a:t>see if the “</a:t>
            </a:r>
            <a:r>
              <a:rPr lang="en-US" sz="1400" i="1" dirty="0">
                <a:solidFill>
                  <a:schemeClr val="dk1"/>
                </a:solidFill>
              </a:rPr>
              <a:t>Date and Time</a:t>
            </a:r>
            <a:r>
              <a:rPr lang="en-US" sz="1400" dirty="0">
                <a:solidFill>
                  <a:schemeClr val="dk1"/>
                </a:solidFill>
              </a:rPr>
              <a:t>” are correct, if it is not, click </a:t>
            </a:r>
          </a:p>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rPr>
              <a:t>“</a:t>
            </a:r>
            <a:r>
              <a:rPr lang="en-US" sz="1400" i="1" dirty="0">
                <a:solidFill>
                  <a:schemeClr val="dk1"/>
                </a:solidFill>
              </a:rPr>
              <a:t>Get Current Time</a:t>
            </a:r>
            <a:r>
              <a:rPr lang="en-US" sz="1400" dirty="0">
                <a:solidFill>
                  <a:schemeClr val="dk1"/>
                </a:solidFill>
              </a:rPr>
              <a:t>”</a:t>
            </a:r>
            <a:r>
              <a:rPr lang="en-US" sz="1400" i="1" dirty="0">
                <a:solidFill>
                  <a:schemeClr val="dk1"/>
                </a:solidFill>
              </a:rPr>
              <a:t> </a:t>
            </a:r>
            <a:r>
              <a:rPr lang="en-US" sz="1400" dirty="0">
                <a:solidFill>
                  <a:schemeClr val="dk1"/>
                </a:solidFill>
              </a:rPr>
              <a:t>to update it. Then click “</a:t>
            </a:r>
            <a:r>
              <a:rPr lang="en-US" sz="1400" i="1" dirty="0">
                <a:solidFill>
                  <a:schemeClr val="dk1"/>
                </a:solidFill>
              </a:rPr>
              <a:t>Precipitation</a:t>
            </a:r>
            <a:r>
              <a:rPr lang="en-US" sz="1400" dirty="0">
                <a:solidFill>
                  <a:schemeClr val="dk1"/>
                </a:solidFill>
              </a:rPr>
              <a:t>” to move on</a:t>
            </a:r>
            <a:endParaRPr lang="en-US" sz="1400" dirty="0"/>
          </a:p>
          <a:p>
            <a:pPr marL="228600" marR="0" lvl="0" indent="-50800" algn="l" rtl="0">
              <a:lnSpc>
                <a:spcPct val="100000"/>
              </a:lnSpc>
              <a:spcBef>
                <a:spcPts val="0"/>
              </a:spcBef>
              <a:spcAft>
                <a:spcPts val="0"/>
              </a:spcAft>
              <a:buClr>
                <a:schemeClr val="dk1"/>
              </a:buClr>
              <a:buSzPts val="2800"/>
              <a:buFont typeface="Arial"/>
              <a:buNone/>
            </a:pPr>
            <a:endParaRPr lang="en-US" sz="1400" dirty="0">
              <a:solidFill>
                <a:schemeClr val="dk1"/>
              </a:solidFill>
              <a:latin typeface="Calibri"/>
              <a:ea typeface="Calibri"/>
              <a:cs typeface="Calibri"/>
              <a:sym typeface="Calibri"/>
            </a:endParaRPr>
          </a:p>
        </p:txBody>
      </p:sp>
      <p:sp>
        <p:nvSpPr>
          <p:cNvPr id="5" name="Google Shape;281;p18" descr="circle around button, Live Data Entry">
            <a:extLst>
              <a:ext uri="{FF2B5EF4-FFF2-40B4-BE49-F238E27FC236}">
                <a16:creationId xmlns:a16="http://schemas.microsoft.com/office/drawing/2014/main" id="{17F0B2D9-9749-86B6-016C-7E00685D80A0}"/>
              </a:ext>
            </a:extLst>
          </p:cNvPr>
          <p:cNvSpPr/>
          <p:nvPr/>
        </p:nvSpPr>
        <p:spPr>
          <a:xfrm>
            <a:off x="3868070" y="5882003"/>
            <a:ext cx="1990692" cy="57668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 name="Google Shape;282;p18" descr="arrow pointing to Live Data Entry on GLOBE website screenshot">
            <a:extLst>
              <a:ext uri="{FF2B5EF4-FFF2-40B4-BE49-F238E27FC236}">
                <a16:creationId xmlns:a16="http://schemas.microsoft.com/office/drawing/2014/main" id="{D6F2FD34-7D4B-587A-35B6-740884EFD748}"/>
              </a:ext>
            </a:extLst>
          </p:cNvPr>
          <p:cNvCxnSpPr>
            <a:cxnSpLocks/>
            <a:endCxn id="5" idx="1"/>
          </p:cNvCxnSpPr>
          <p:nvPr/>
        </p:nvCxnSpPr>
        <p:spPr>
          <a:xfrm>
            <a:off x="3511047" y="5403541"/>
            <a:ext cx="648553" cy="562915"/>
          </a:xfrm>
          <a:prstGeom prst="straightConnector1">
            <a:avLst/>
          </a:prstGeom>
          <a:noFill/>
          <a:ln w="38100" cap="flat" cmpd="sng">
            <a:solidFill>
              <a:srgbClr val="FF0000"/>
            </a:solidFill>
            <a:prstDash val="solid"/>
            <a:round/>
            <a:headEnd type="none" w="sm" len="sm"/>
            <a:tailEnd type="stealth" w="med" len="med"/>
          </a:ln>
        </p:spPr>
      </p:cxnSp>
      <p:sp>
        <p:nvSpPr>
          <p:cNvPr id="7" name="Google Shape;281;p18" descr="circle around button, Live Data Entry">
            <a:extLst>
              <a:ext uri="{FF2B5EF4-FFF2-40B4-BE49-F238E27FC236}">
                <a16:creationId xmlns:a16="http://schemas.microsoft.com/office/drawing/2014/main" id="{8DC9F6E5-6F81-15C0-C091-FDD834315F62}"/>
              </a:ext>
            </a:extLst>
          </p:cNvPr>
          <p:cNvSpPr/>
          <p:nvPr/>
        </p:nvSpPr>
        <p:spPr>
          <a:xfrm>
            <a:off x="3547360" y="3919584"/>
            <a:ext cx="1024640" cy="32954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 name="Google Shape;282;p18" descr="arrow pointing to Live Data Entry on GLOBE website screenshot">
            <a:extLst>
              <a:ext uri="{FF2B5EF4-FFF2-40B4-BE49-F238E27FC236}">
                <a16:creationId xmlns:a16="http://schemas.microsoft.com/office/drawing/2014/main" id="{DE203846-2700-113B-B3DF-A94C2BE6650B}"/>
              </a:ext>
            </a:extLst>
          </p:cNvPr>
          <p:cNvCxnSpPr>
            <a:cxnSpLocks/>
            <a:endCxn id="7" idx="1"/>
          </p:cNvCxnSpPr>
          <p:nvPr/>
        </p:nvCxnSpPr>
        <p:spPr>
          <a:xfrm>
            <a:off x="2873017" y="3465669"/>
            <a:ext cx="824398" cy="502176"/>
          </a:xfrm>
          <a:prstGeom prst="straightConnector1">
            <a:avLst/>
          </a:prstGeom>
          <a:noFill/>
          <a:ln w="38100" cap="flat" cmpd="sng">
            <a:solidFill>
              <a:srgbClr val="FF0000"/>
            </a:solidFill>
            <a:prstDash val="solid"/>
            <a:round/>
            <a:headEnd type="none" w="sm" len="sm"/>
            <a:tailEnd type="stealth" w="med" len="med"/>
          </a:ln>
        </p:spPr>
      </p:cxnSp>
    </p:spTree>
    <p:extLst>
      <p:ext uri="{BB962C8B-B14F-4D97-AF65-F5344CB8AC3E}">
        <p14:creationId xmlns:p14="http://schemas.microsoft.com/office/powerpoint/2010/main" val="410755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0E6A1FFA-25EA-F15A-74CB-07E321520E5B}"/>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B2D2A35E-1805-822E-D7DE-7B4AD3A50EB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278" name="Google Shape;278;p19" descr="Banner: The GLOBE Program-Atmosphere, Precipitation">
            <a:extLst>
              <a:ext uri="{FF2B5EF4-FFF2-40B4-BE49-F238E27FC236}">
                <a16:creationId xmlns:a16="http://schemas.microsoft.com/office/drawing/2014/main" id="{ACAA49A1-E28E-B225-ED33-18B6B9B46B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a:extLst>
              <a:ext uri="{FF2B5EF4-FFF2-40B4-BE49-F238E27FC236}">
                <a16:creationId xmlns:a16="http://schemas.microsoft.com/office/drawing/2014/main" id="{C2ABA4DD-C928-99B2-8E9A-B1410B3C342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TextBox 2">
            <a:extLst>
              <a:ext uri="{FF2B5EF4-FFF2-40B4-BE49-F238E27FC236}">
                <a16:creationId xmlns:a16="http://schemas.microsoft.com/office/drawing/2014/main" id="{91AE4672-8AA5-7DE3-944C-EE47F7B51AAF}"/>
              </a:ext>
            </a:extLst>
          </p:cNvPr>
          <p:cNvSpPr txBox="1"/>
          <p:nvPr/>
        </p:nvSpPr>
        <p:spPr>
          <a:xfrm>
            <a:off x="2635425" y="1236322"/>
            <a:ext cx="7013413" cy="307777"/>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Select the number of days </a:t>
            </a:r>
            <a:r>
              <a:rPr lang="en-US" dirty="0">
                <a:solidFill>
                  <a:schemeClr val="dk1"/>
                </a:solidFill>
              </a:rPr>
              <a:t>of rainfall accumulation.</a:t>
            </a:r>
            <a:r>
              <a:rPr lang="en-US" sz="1400" dirty="0">
                <a:solidFill>
                  <a:schemeClr val="dk1"/>
                </a:solidFill>
                <a:latin typeface="Arial"/>
                <a:ea typeface="Arial"/>
                <a:cs typeface="Arial"/>
                <a:sym typeface="Arial"/>
              </a:rPr>
              <a:t> </a:t>
            </a:r>
            <a:endParaRPr lang="en-US" sz="1400" dirty="0">
              <a:solidFill>
                <a:schemeClr val="dk1"/>
              </a:solidFill>
              <a:latin typeface="Calibri"/>
              <a:ea typeface="Calibri"/>
              <a:cs typeface="Calibri"/>
              <a:sym typeface="Calibri"/>
            </a:endParaRPr>
          </a:p>
        </p:txBody>
      </p:sp>
      <p:pic>
        <p:nvPicPr>
          <p:cNvPr id="4" name="Picture 3" descr="A screenshot of a phone&#10;&#10;AI-generated content may be incorrect.">
            <a:extLst>
              <a:ext uri="{FF2B5EF4-FFF2-40B4-BE49-F238E27FC236}">
                <a16:creationId xmlns:a16="http://schemas.microsoft.com/office/drawing/2014/main" id="{1FB24A90-F3F3-42C7-6BEE-559C3B64D8CD}"/>
              </a:ext>
            </a:extLst>
          </p:cNvPr>
          <p:cNvPicPr>
            <a:picLocks noChangeAspect="1"/>
          </p:cNvPicPr>
          <p:nvPr/>
        </p:nvPicPr>
        <p:blipFill>
          <a:blip r:embed="rId5"/>
          <a:srcRect b="35378"/>
          <a:stretch>
            <a:fillRect/>
          </a:stretch>
        </p:blipFill>
        <p:spPr>
          <a:xfrm>
            <a:off x="2401965" y="2407522"/>
            <a:ext cx="2286346" cy="2938409"/>
          </a:xfrm>
          <a:prstGeom prst="rect">
            <a:avLst/>
          </a:prstGeom>
        </p:spPr>
      </p:pic>
      <p:pic>
        <p:nvPicPr>
          <p:cNvPr id="11" name="Picture 10" descr="A screenshot of a phone&#10;&#10;AI-generated content may be incorrect.">
            <a:extLst>
              <a:ext uri="{FF2B5EF4-FFF2-40B4-BE49-F238E27FC236}">
                <a16:creationId xmlns:a16="http://schemas.microsoft.com/office/drawing/2014/main" id="{9FB48989-D898-E164-4283-421AADB8E79A}"/>
              </a:ext>
            </a:extLst>
          </p:cNvPr>
          <p:cNvPicPr>
            <a:picLocks noChangeAspect="1"/>
          </p:cNvPicPr>
          <p:nvPr/>
        </p:nvPicPr>
        <p:blipFill>
          <a:blip r:embed="rId6"/>
          <a:srcRect b="7315"/>
          <a:stretch>
            <a:fillRect/>
          </a:stretch>
        </p:blipFill>
        <p:spPr>
          <a:xfrm>
            <a:off x="5447306" y="1977813"/>
            <a:ext cx="2351461" cy="4324351"/>
          </a:xfrm>
          <a:prstGeom prst="rect">
            <a:avLst/>
          </a:prstGeom>
        </p:spPr>
      </p:pic>
    </p:spTree>
    <p:extLst>
      <p:ext uri="{BB962C8B-B14F-4D97-AF65-F5344CB8AC3E}">
        <p14:creationId xmlns:p14="http://schemas.microsoft.com/office/powerpoint/2010/main" val="31751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a:extLst>
            <a:ext uri="{FF2B5EF4-FFF2-40B4-BE49-F238E27FC236}">
              <a16:creationId xmlns:a16="http://schemas.microsoft.com/office/drawing/2014/main" id="{C2DDB0D4-EBA1-F50B-91D0-967B1464341B}"/>
            </a:ext>
          </a:extLst>
        </p:cNvPr>
        <p:cNvGrpSpPr/>
        <p:nvPr/>
      </p:nvGrpSpPr>
      <p:grpSpPr>
        <a:xfrm>
          <a:off x="0" y="0"/>
          <a:ext cx="0" cy="0"/>
          <a:chOff x="0" y="0"/>
          <a:chExt cx="0" cy="0"/>
        </a:xfrm>
      </p:grpSpPr>
      <p:sp>
        <p:nvSpPr>
          <p:cNvPr id="277" name="Google Shape;277;p19">
            <a:extLst>
              <a:ext uri="{FF2B5EF4-FFF2-40B4-BE49-F238E27FC236}">
                <a16:creationId xmlns:a16="http://schemas.microsoft.com/office/drawing/2014/main" id="{2BB0FA9F-98CD-AC2E-1125-BCDA8C2C65E7}"/>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278" name="Google Shape;278;p19" descr="Banner: The GLOBE Program-Atmosphere, Precipitation">
            <a:extLst>
              <a:ext uri="{FF2B5EF4-FFF2-40B4-BE49-F238E27FC236}">
                <a16:creationId xmlns:a16="http://schemas.microsoft.com/office/drawing/2014/main" id="{F000858A-E5DE-8EE0-B9ED-D086334D4072}"/>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279" name="Google Shape;279;p19" descr="Menu bar: How to report data to GLOBE">
            <a:extLst>
              <a:ext uri="{FF2B5EF4-FFF2-40B4-BE49-F238E27FC236}">
                <a16:creationId xmlns:a16="http://schemas.microsoft.com/office/drawing/2014/main" id="{FC2A91E8-FEBF-AA51-D1E9-814738F4CD6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 name="TextBox 2">
            <a:extLst>
              <a:ext uri="{FF2B5EF4-FFF2-40B4-BE49-F238E27FC236}">
                <a16:creationId xmlns:a16="http://schemas.microsoft.com/office/drawing/2014/main" id="{1D5C46E0-9007-23F7-8AA7-EAF1D86163AD}"/>
              </a:ext>
            </a:extLst>
          </p:cNvPr>
          <p:cNvSpPr txBox="1"/>
          <p:nvPr/>
        </p:nvSpPr>
        <p:spPr>
          <a:xfrm>
            <a:off x="1650869" y="1011432"/>
            <a:ext cx="7013413" cy="954107"/>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Enter the accumulation (measurable, trace, or missing) and if measurable, the amount of rainfall in millimeters. If pH is measured, select pH paper or pH meter and enter the measured </a:t>
            </a:r>
            <a:r>
              <a:rPr lang="en-US" sz="1400" dirty="0" err="1">
                <a:solidFill>
                  <a:schemeClr val="dk1"/>
                </a:solidFill>
                <a:latin typeface="Arial"/>
                <a:ea typeface="Arial"/>
                <a:cs typeface="Arial"/>
                <a:sym typeface="Arial"/>
              </a:rPr>
              <a:t>pH.</a:t>
            </a:r>
            <a:r>
              <a:rPr lang="en-US" sz="1400" dirty="0">
                <a:solidFill>
                  <a:schemeClr val="dk1"/>
                </a:solidFill>
                <a:latin typeface="Arial"/>
                <a:ea typeface="Arial"/>
                <a:cs typeface="Arial"/>
                <a:sym typeface="Arial"/>
              </a:rPr>
              <a:t> Document site conditions, timing, and any other information about the site or precipitation measurement clearly using the “</a:t>
            </a:r>
            <a:r>
              <a:rPr lang="en-US" sz="1400" i="1" dirty="0">
                <a:solidFill>
                  <a:schemeClr val="dk1"/>
                </a:solidFill>
                <a:latin typeface="Arial"/>
                <a:ea typeface="Arial"/>
                <a:cs typeface="Arial"/>
                <a:sym typeface="Arial"/>
              </a:rPr>
              <a:t>Comments</a:t>
            </a:r>
            <a:r>
              <a:rPr lang="en-US" sz="1400" dirty="0">
                <a:solidFill>
                  <a:schemeClr val="dk1"/>
                </a:solidFill>
                <a:latin typeface="Arial"/>
                <a:ea typeface="Arial"/>
                <a:cs typeface="Arial"/>
                <a:sym typeface="Arial"/>
              </a:rPr>
              <a:t>” section.</a:t>
            </a:r>
            <a:endParaRPr lang="en-US" sz="1400" dirty="0">
              <a:solidFill>
                <a:schemeClr val="dk1"/>
              </a:solidFill>
              <a:latin typeface="Calibri"/>
              <a:ea typeface="Calibri"/>
              <a:cs typeface="Calibri"/>
              <a:sym typeface="Calibri"/>
            </a:endParaRPr>
          </a:p>
        </p:txBody>
      </p:sp>
      <p:pic>
        <p:nvPicPr>
          <p:cNvPr id="13" name="Picture 12" descr="A screenshot of a phone&#10;&#10;AI-generated content may be incorrect.">
            <a:extLst>
              <a:ext uri="{FF2B5EF4-FFF2-40B4-BE49-F238E27FC236}">
                <a16:creationId xmlns:a16="http://schemas.microsoft.com/office/drawing/2014/main" id="{BBCB061E-9CC5-80E5-E039-838BD6D2BA8F}"/>
              </a:ext>
            </a:extLst>
          </p:cNvPr>
          <p:cNvPicPr>
            <a:picLocks noChangeAspect="1"/>
          </p:cNvPicPr>
          <p:nvPr/>
        </p:nvPicPr>
        <p:blipFill>
          <a:blip r:embed="rId5"/>
          <a:srcRect t="5926" b="5777"/>
          <a:stretch>
            <a:fillRect/>
          </a:stretch>
        </p:blipFill>
        <p:spPr>
          <a:xfrm>
            <a:off x="2428327" y="2174363"/>
            <a:ext cx="2256323" cy="4319100"/>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9D4F6041-ED06-C2EC-6437-DF7F461A98E1}"/>
              </a:ext>
            </a:extLst>
          </p:cNvPr>
          <p:cNvPicPr>
            <a:picLocks noChangeAspect="1"/>
          </p:cNvPicPr>
          <p:nvPr/>
        </p:nvPicPr>
        <p:blipFill>
          <a:blip r:embed="rId6"/>
          <a:srcRect b="6079"/>
          <a:stretch>
            <a:fillRect/>
          </a:stretch>
        </p:blipFill>
        <p:spPr>
          <a:xfrm>
            <a:off x="5348559" y="2174364"/>
            <a:ext cx="2325628" cy="4309754"/>
          </a:xfrm>
          <a:prstGeom prst="rect">
            <a:avLst/>
          </a:prstGeom>
        </p:spPr>
      </p:pic>
    </p:spTree>
    <p:extLst>
      <p:ext uri="{BB962C8B-B14F-4D97-AF65-F5344CB8AC3E}">
        <p14:creationId xmlns:p14="http://schemas.microsoft.com/office/powerpoint/2010/main" val="384740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45" name="Google Shape;345;p2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46" name="Google Shape;346;p26"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4" name="Google Shape;367;p37">
            <a:extLst>
              <a:ext uri="{FF2B5EF4-FFF2-40B4-BE49-F238E27FC236}">
                <a16:creationId xmlns:a16="http://schemas.microsoft.com/office/drawing/2014/main" id="{65140B08-DF3D-B823-21E8-38C5E65E9F05}"/>
              </a:ext>
            </a:extLst>
          </p:cNvPr>
          <p:cNvSpPr txBox="1">
            <a:spLocks noGrp="1"/>
          </p:cNvSpPr>
          <p:nvPr>
            <p:ph type="title"/>
          </p:nvPr>
        </p:nvSpPr>
        <p:spPr>
          <a:xfrm>
            <a:off x="968691" y="972298"/>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dirty="0">
                <a:solidFill>
                  <a:schemeClr val="dk2"/>
                </a:solidFill>
                <a:latin typeface="Arial"/>
                <a:ea typeface="Arial"/>
                <a:cs typeface="Arial"/>
                <a:sym typeface="Arial"/>
              </a:rPr>
              <a:t>Visualize and Retrieve Data</a:t>
            </a:r>
            <a:endParaRPr dirty="0"/>
          </a:p>
        </p:txBody>
      </p:sp>
      <p:sp>
        <p:nvSpPr>
          <p:cNvPr id="5" name="Google Shape;368;p37">
            <a:extLst>
              <a:ext uri="{FF2B5EF4-FFF2-40B4-BE49-F238E27FC236}">
                <a16:creationId xmlns:a16="http://schemas.microsoft.com/office/drawing/2014/main" id="{F62C0FA2-83FA-22D7-3FB4-C8BF6B260898}"/>
              </a:ext>
            </a:extLst>
          </p:cNvPr>
          <p:cNvSpPr txBox="1">
            <a:spLocks noGrp="1"/>
          </p:cNvSpPr>
          <p:nvPr>
            <p:ph type="body" idx="1"/>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GLOBE provides the ability to view and interact with data measured across the world. Select our </a:t>
            </a:r>
            <a:r>
              <a:rPr lang="en-US" sz="1600" b="0" i="1" u="sng" strike="noStrike" cap="none" dirty="0">
                <a:solidFill>
                  <a:schemeClr val="hlink"/>
                </a:solidFill>
                <a:latin typeface="Arial"/>
                <a:ea typeface="Arial"/>
                <a:cs typeface="Arial"/>
                <a:sym typeface="Arial"/>
                <a:hlinkClick r:id="rId5"/>
              </a:rPr>
              <a:t>visualization tool</a:t>
            </a:r>
            <a:r>
              <a:rPr lang="en-US" sz="1600" b="0" i="0" u="none" strike="noStrike" cap="none" dirty="0">
                <a:solidFill>
                  <a:schemeClr val="dk1"/>
                </a:solidFill>
                <a:latin typeface="Arial"/>
                <a:ea typeface="Arial"/>
                <a:cs typeface="Arial"/>
                <a:sym typeface="Arial"/>
              </a:rPr>
              <a:t> to map, graph, filter and export data that have been measured across GLOBE protocols since 1995. </a:t>
            </a:r>
          </a:p>
          <a:p>
            <a:pPr marL="0" marR="0" lvl="0" indent="0" algn="just" rtl="0">
              <a:lnSpc>
                <a:spcPct val="100000"/>
              </a:lnSpc>
              <a:spcBef>
                <a:spcPts val="0"/>
              </a:spcBef>
              <a:spcAft>
                <a:spcPts val="0"/>
              </a:spcAft>
              <a:buClr>
                <a:schemeClr val="dk1"/>
              </a:buClr>
              <a:buSzPts val="3200"/>
              <a:buFont typeface="Arial"/>
              <a:buNone/>
            </a:pPr>
            <a:endParaRPr lang="en-US" sz="16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These step-by-step tutorials on using the visualization system will assist you in finding and analyzing data:</a:t>
            </a:r>
            <a:r>
              <a:rPr lang="en-US" sz="1600" b="0" i="1" u="none" strike="noStrike" cap="none" dirty="0">
                <a:solidFill>
                  <a:schemeClr val="dk1"/>
                </a:solidFill>
                <a:latin typeface="Arial"/>
                <a:ea typeface="Arial"/>
                <a:cs typeface="Arial"/>
                <a:sym typeface="Arial"/>
              </a:rPr>
              <a:t>	</a:t>
            </a:r>
            <a:r>
              <a:rPr lang="en-US" sz="1600" b="0" i="1" u="sng" strike="noStrike" cap="none" dirty="0">
                <a:solidFill>
                  <a:schemeClr val="hlink"/>
                </a:solidFill>
                <a:latin typeface="Arial"/>
                <a:ea typeface="Arial"/>
                <a:cs typeface="Arial"/>
                <a:sym typeface="Arial"/>
                <a:hlinkClick r:id="rId6"/>
              </a:rPr>
              <a:t>PDF version</a:t>
            </a:r>
            <a:r>
              <a:rPr lang="en-US" sz="1600" b="0" i="0" u="none" strike="noStrike" cap="none" dirty="0">
                <a:solidFill>
                  <a:schemeClr val="dk1"/>
                </a:solidFill>
                <a:latin typeface="Arial"/>
                <a:ea typeface="Arial"/>
                <a:cs typeface="Arial"/>
                <a:sym typeface="Arial"/>
              </a:rPr>
              <a:t>	</a:t>
            </a:r>
            <a:r>
              <a:rPr lang="en-US" sz="1600" b="0" i="1" u="sng" strike="noStrike" cap="none" dirty="0">
                <a:solidFill>
                  <a:schemeClr val="hlink"/>
                </a:solidFill>
                <a:latin typeface="Arial"/>
                <a:ea typeface="Arial"/>
                <a:cs typeface="Arial"/>
                <a:sym typeface="Arial"/>
                <a:hlinkClick r:id="rId7"/>
              </a:rPr>
              <a:t>PowerPoint</a:t>
            </a:r>
            <a:r>
              <a:rPr lang="en-US" sz="1600" b="0" i="1" u="sng" strike="noStrike" cap="none" dirty="0">
                <a:solidFill>
                  <a:schemeClr val="hlink"/>
                </a:solidFill>
                <a:latin typeface="Arial"/>
                <a:ea typeface="Arial"/>
                <a:cs typeface="Arial"/>
                <a:sym typeface="Arial"/>
              </a:rPr>
              <a:t> version</a:t>
            </a:r>
            <a:endParaRPr sz="2800" dirty="0"/>
          </a:p>
        </p:txBody>
      </p:sp>
      <p:sp>
        <p:nvSpPr>
          <p:cNvPr id="6" name="TextBox 5">
            <a:extLst>
              <a:ext uri="{FF2B5EF4-FFF2-40B4-BE49-F238E27FC236}">
                <a16:creationId xmlns:a16="http://schemas.microsoft.com/office/drawing/2014/main" id="{8817949F-A99D-6E14-FEC2-AF0CCA30BB1A}"/>
              </a:ext>
            </a:extLst>
          </p:cNvPr>
          <p:cNvSpPr txBox="1"/>
          <p:nvPr/>
        </p:nvSpPr>
        <p:spPr>
          <a:xfrm>
            <a:off x="1397860" y="6413303"/>
            <a:ext cx="4986336" cy="307777"/>
          </a:xfrm>
          <a:prstGeom prst="rect">
            <a:avLst/>
          </a:prstGeom>
          <a:noFill/>
        </p:spPr>
        <p:txBody>
          <a:bodyPr wrap="square">
            <a:spAutoFit/>
          </a:bodyPr>
          <a:lstStyle/>
          <a:p>
            <a:r>
              <a:rPr lang="en-US" b="1" i="0" dirty="0">
                <a:solidFill>
                  <a:srgbClr val="000000"/>
                </a:solidFill>
                <a:effectLst/>
                <a:latin typeface="+mj-lt"/>
                <a:hlinkClick r:id="rId5"/>
              </a:rPr>
              <a:t>http://vis.globe.gov/GLOBE/</a:t>
            </a:r>
            <a:endParaRPr lang="en-US" b="1" dirty="0">
              <a:latin typeface="+mj-lt"/>
            </a:endParaRPr>
          </a:p>
        </p:txBody>
      </p:sp>
      <p:pic>
        <p:nvPicPr>
          <p:cNvPr id="7" name="Google Shape;370;p37">
            <a:extLst>
              <a:ext uri="{FF2B5EF4-FFF2-40B4-BE49-F238E27FC236}">
                <a16:creationId xmlns:a16="http://schemas.microsoft.com/office/drawing/2014/main" id="{5C31ED70-2B7B-9AA4-A8E9-31CE36AFEB53}"/>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77495" y="3178349"/>
            <a:ext cx="7225553" cy="323495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55" name="Google Shape;355;p27"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56" name="Google Shape;356;p27"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pic>
        <p:nvPicPr>
          <p:cNvPr id="7" name="Picture 6">
            <a:extLst>
              <a:ext uri="{FF2B5EF4-FFF2-40B4-BE49-F238E27FC236}">
                <a16:creationId xmlns:a16="http://schemas.microsoft.com/office/drawing/2014/main" id="{40574F5E-4094-09D6-1D43-87B3CD2E4985}"/>
              </a:ext>
            </a:extLst>
          </p:cNvPr>
          <p:cNvPicPr>
            <a:picLocks noChangeAspect="1"/>
          </p:cNvPicPr>
          <p:nvPr/>
        </p:nvPicPr>
        <p:blipFill>
          <a:blip r:embed="rId5"/>
          <a:stretch>
            <a:fillRect/>
          </a:stretch>
        </p:blipFill>
        <p:spPr>
          <a:xfrm>
            <a:off x="2893871" y="2478370"/>
            <a:ext cx="3883996" cy="4114729"/>
          </a:xfrm>
          <a:prstGeom prst="rect">
            <a:avLst/>
          </a:prstGeom>
        </p:spPr>
      </p:pic>
      <p:sp>
        <p:nvSpPr>
          <p:cNvPr id="8" name="Google Shape;367;p37">
            <a:extLst>
              <a:ext uri="{FF2B5EF4-FFF2-40B4-BE49-F238E27FC236}">
                <a16:creationId xmlns:a16="http://schemas.microsoft.com/office/drawing/2014/main" id="{E76363CB-28E5-E1D0-2E7F-3BEEAE64F063}"/>
              </a:ext>
            </a:extLst>
          </p:cNvPr>
          <p:cNvSpPr txBox="1">
            <a:spLocks noGrp="1"/>
          </p:cNvSpPr>
          <p:nvPr>
            <p:ph type="title"/>
          </p:nvPr>
        </p:nvSpPr>
        <p:spPr>
          <a:xfrm>
            <a:off x="968691" y="972298"/>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dirty="0">
                <a:solidFill>
                  <a:schemeClr val="dk2"/>
                </a:solidFill>
                <a:latin typeface="Arial"/>
                <a:ea typeface="Arial"/>
                <a:cs typeface="Arial"/>
                <a:sym typeface="Arial"/>
              </a:rPr>
              <a:t>Visualize and Retrieve Data</a:t>
            </a:r>
            <a:endParaRPr dirty="0"/>
          </a:p>
        </p:txBody>
      </p:sp>
      <p:sp>
        <p:nvSpPr>
          <p:cNvPr id="9" name="Google Shape;368;p37">
            <a:extLst>
              <a:ext uri="{FF2B5EF4-FFF2-40B4-BE49-F238E27FC236}">
                <a16:creationId xmlns:a16="http://schemas.microsoft.com/office/drawing/2014/main" id="{761EA1D2-9C3C-A565-5CA7-8E139147D87B}"/>
              </a:ext>
            </a:extLst>
          </p:cNvPr>
          <p:cNvSpPr txBox="1">
            <a:spLocks noGrp="1"/>
          </p:cNvSpPr>
          <p:nvPr>
            <p:ph type="body" idx="1"/>
          </p:nvPr>
        </p:nvSpPr>
        <p:spPr>
          <a:xfrm>
            <a:off x="1230417" y="1721224"/>
            <a:ext cx="7692902" cy="4572000"/>
          </a:xfrm>
          <a:prstGeom prst="rect">
            <a:avLst/>
          </a:prstGeom>
          <a:noFill/>
          <a:ln>
            <a:noFill/>
          </a:ln>
        </p:spPr>
        <p:txBody>
          <a:bodyPr spcFirstLastPara="1" wrap="square" lIns="91425" tIns="45700" rIns="91425" bIns="45700" anchor="t" anchorCtr="0">
            <a:noAutofit/>
          </a:bodyPr>
          <a:lstStyle/>
          <a:p>
            <a:pPr marL="0" lvl="0" indent="0" algn="just">
              <a:spcBef>
                <a:spcPts val="0"/>
              </a:spcBef>
              <a:buNone/>
            </a:pPr>
            <a:r>
              <a:rPr lang="en-US" sz="2000" dirty="0"/>
              <a:t>Select the date for which you need data, add the protocol layers, and you can see where data is available. </a:t>
            </a:r>
            <a:endParaRPr sz="1800" dirty="0"/>
          </a:p>
        </p:txBody>
      </p:sp>
      <p:cxnSp>
        <p:nvCxnSpPr>
          <p:cNvPr id="13" name="Google Shape;282;p18" descr="arrow pointing to Live Data Entry on GLOBE website screenshot">
            <a:extLst>
              <a:ext uri="{FF2B5EF4-FFF2-40B4-BE49-F238E27FC236}">
                <a16:creationId xmlns:a16="http://schemas.microsoft.com/office/drawing/2014/main" id="{EF247692-06CD-A0A0-852A-8032727D90D9}"/>
              </a:ext>
            </a:extLst>
          </p:cNvPr>
          <p:cNvCxnSpPr>
            <a:cxnSpLocks/>
          </p:cNvCxnSpPr>
          <p:nvPr/>
        </p:nvCxnSpPr>
        <p:spPr>
          <a:xfrm>
            <a:off x="2381748" y="2478370"/>
            <a:ext cx="512123" cy="350520"/>
          </a:xfrm>
          <a:prstGeom prst="straightConnector1">
            <a:avLst/>
          </a:prstGeom>
          <a:noFill/>
          <a:ln w="38100" cap="flat" cmpd="sng">
            <a:solidFill>
              <a:srgbClr val="FF0000"/>
            </a:solidFill>
            <a:prstDash val="solid"/>
            <a:round/>
            <a:headEnd type="none" w="sm" len="sm"/>
            <a:tailEnd type="stealth" w="med" len="med"/>
          </a:ln>
        </p:spPr>
      </p:cxnSp>
      <p:cxnSp>
        <p:nvCxnSpPr>
          <p:cNvPr id="14" name="Google Shape;282;p18" descr="arrow pointing to Live Data Entry on GLOBE website screenshot">
            <a:extLst>
              <a:ext uri="{FF2B5EF4-FFF2-40B4-BE49-F238E27FC236}">
                <a16:creationId xmlns:a16="http://schemas.microsoft.com/office/drawing/2014/main" id="{A8938591-E648-C443-0929-765848D06DFC}"/>
              </a:ext>
            </a:extLst>
          </p:cNvPr>
          <p:cNvCxnSpPr>
            <a:cxnSpLocks/>
          </p:cNvCxnSpPr>
          <p:nvPr/>
        </p:nvCxnSpPr>
        <p:spPr>
          <a:xfrm>
            <a:off x="4691298" y="2478370"/>
            <a:ext cx="940681" cy="415513"/>
          </a:xfrm>
          <a:prstGeom prst="straightConnector1">
            <a:avLst/>
          </a:prstGeom>
          <a:noFill/>
          <a:ln w="38100" cap="flat" cmpd="sng">
            <a:solidFill>
              <a:srgbClr val="FF0000"/>
            </a:solidFill>
            <a:prstDash val="solid"/>
            <a:round/>
            <a:headEnd type="none" w="sm" len="sm"/>
            <a:tailEnd type="stealth" w="med" len="med"/>
          </a:ln>
        </p:spPr>
      </p:cxnSp>
      <p:cxnSp>
        <p:nvCxnSpPr>
          <p:cNvPr id="15" name="Google Shape;282;p18" descr="arrow pointing to Live Data Entry on GLOBE website screenshot">
            <a:extLst>
              <a:ext uri="{FF2B5EF4-FFF2-40B4-BE49-F238E27FC236}">
                <a16:creationId xmlns:a16="http://schemas.microsoft.com/office/drawing/2014/main" id="{05985486-8A6F-0750-1FF1-A1FBDA23A1D4}"/>
              </a:ext>
            </a:extLst>
          </p:cNvPr>
          <p:cNvCxnSpPr>
            <a:cxnSpLocks/>
          </p:cNvCxnSpPr>
          <p:nvPr/>
        </p:nvCxnSpPr>
        <p:spPr>
          <a:xfrm>
            <a:off x="2381748" y="4974426"/>
            <a:ext cx="528948" cy="61689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EF3143C-1A3C-91FF-E739-EFF66EA9F10F}"/>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A9BFD9CB-097A-1D65-C6DD-230F37F85833}"/>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97" name="Google Shape;97;p2" descr="Banner: The GLOBE Program-Atmosphere, Precipitation">
            <a:extLst>
              <a:ext uri="{FF2B5EF4-FFF2-40B4-BE49-F238E27FC236}">
                <a16:creationId xmlns:a16="http://schemas.microsoft.com/office/drawing/2014/main" id="{90147BE2-71B6-8132-3EB1-C1DF11255BE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98" name="Google Shape;98;p2" descr="Menu Bar:  What is Rain?" title="Menu Bar:  What is Rain?">
            <a:extLst>
              <a:ext uri="{FF2B5EF4-FFF2-40B4-BE49-F238E27FC236}">
                <a16:creationId xmlns:a16="http://schemas.microsoft.com/office/drawing/2014/main" id="{9689140B-F669-BF01-60B7-D878EE85DBC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99" name="Google Shape;99;p2">
            <a:extLst>
              <a:ext uri="{FF2B5EF4-FFF2-40B4-BE49-F238E27FC236}">
                <a16:creationId xmlns:a16="http://schemas.microsoft.com/office/drawing/2014/main" id="{BFD586A9-C56E-B5B3-7E52-7FCBE381CD08}"/>
              </a:ext>
            </a:extLst>
          </p:cNvPr>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Overview and Learning Objectives</a:t>
            </a:r>
            <a:endParaRPr/>
          </a:p>
        </p:txBody>
      </p:sp>
      <p:sp>
        <p:nvSpPr>
          <p:cNvPr id="100" name="Google Shape;100;p2">
            <a:extLst>
              <a:ext uri="{FF2B5EF4-FFF2-40B4-BE49-F238E27FC236}">
                <a16:creationId xmlns:a16="http://schemas.microsoft.com/office/drawing/2014/main" id="{9B63FBCB-6A69-7C5A-65BF-EB647B23DF64}"/>
              </a:ext>
            </a:extLst>
          </p:cNvPr>
          <p:cNvSpPr txBox="1">
            <a:spLocks noGrp="1"/>
          </p:cNvSpPr>
          <p:nvPr>
            <p:ph type="body" idx="1"/>
          </p:nvPr>
        </p:nvSpPr>
        <p:spPr>
          <a:xfrm>
            <a:off x="1221582" y="1605216"/>
            <a:ext cx="7886700" cy="503817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100000"/>
              <a:buNone/>
            </a:pPr>
            <a:r>
              <a:rPr lang="en-US" sz="2400" b="1" dirty="0"/>
              <a:t>Materials for Precipitation (Rainfall) Measurement</a:t>
            </a:r>
            <a:endParaRPr dirty="0"/>
          </a:p>
          <a:p>
            <a:pPr marL="342900">
              <a:lnSpc>
                <a:spcPct val="100000"/>
              </a:lnSpc>
              <a:spcBef>
                <a:spcPts val="0"/>
              </a:spcBef>
              <a:buSzPct val="100000"/>
            </a:pPr>
            <a:r>
              <a:rPr lang="en-US" sz="3100" dirty="0"/>
              <a:t>Integrated 1-Day Data Sheet OR instructions for using GLOBE Observer to record data can be found in the Data Entry section</a:t>
            </a:r>
          </a:p>
          <a:p>
            <a:pPr marL="342900">
              <a:lnSpc>
                <a:spcPct val="100000"/>
              </a:lnSpc>
              <a:spcBef>
                <a:spcPts val="0"/>
              </a:spcBef>
              <a:buSzPct val="100000"/>
            </a:pPr>
            <a:r>
              <a:rPr lang="en-US" sz="3100" dirty="0"/>
              <a:t>Installed rain gauge</a:t>
            </a:r>
          </a:p>
          <a:p>
            <a:pPr marL="0" indent="0">
              <a:lnSpc>
                <a:spcPct val="100000"/>
              </a:lnSpc>
              <a:spcBef>
                <a:spcPts val="0"/>
              </a:spcBef>
              <a:buSzPct val="100000"/>
              <a:buNone/>
            </a:pPr>
            <a:endParaRPr lang="en-US" sz="2400" dirty="0"/>
          </a:p>
          <a:p>
            <a:pPr marL="0" lvl="0" indent="0" algn="l" rtl="0">
              <a:lnSpc>
                <a:spcPct val="100000"/>
              </a:lnSpc>
              <a:spcBef>
                <a:spcPts val="0"/>
              </a:spcBef>
              <a:spcAft>
                <a:spcPts val="0"/>
              </a:spcAft>
              <a:buClr>
                <a:schemeClr val="dk1"/>
              </a:buClr>
              <a:buSzPct val="100000"/>
              <a:buNone/>
            </a:pPr>
            <a:r>
              <a:rPr lang="en-US" sz="2400" b="1" dirty="0"/>
              <a:t>Materials for Precipitation pH (Optional)</a:t>
            </a:r>
          </a:p>
          <a:p>
            <a:pPr marL="342900">
              <a:lnSpc>
                <a:spcPct val="100000"/>
              </a:lnSpc>
              <a:spcBef>
                <a:spcPts val="0"/>
              </a:spcBef>
              <a:buSzPct val="100000"/>
            </a:pPr>
            <a:r>
              <a:rPr lang="en-US" dirty="0"/>
              <a:t>Integrated 1-Day Data Sheet OR instructions for using GLOBE Observer to record data can be found in the Data Entry section</a:t>
            </a:r>
          </a:p>
          <a:p>
            <a:pPr marL="342900">
              <a:lnSpc>
                <a:spcPct val="100000"/>
              </a:lnSpc>
              <a:spcBef>
                <a:spcPts val="0"/>
              </a:spcBef>
              <a:buSzPct val="100000"/>
            </a:pPr>
            <a:r>
              <a:rPr lang="en-US" dirty="0"/>
              <a:t>3 clean 100-mL beakers or cups</a:t>
            </a:r>
          </a:p>
          <a:p>
            <a:pPr marL="342900">
              <a:lnSpc>
                <a:spcPct val="100000"/>
              </a:lnSpc>
              <a:spcBef>
                <a:spcPts val="0"/>
              </a:spcBef>
              <a:buSzPct val="100000"/>
            </a:pPr>
            <a:r>
              <a:rPr lang="en-US" dirty="0"/>
              <a:t>Finely ground “table” salt (crystals less than 0.5 mm in diameter) </a:t>
            </a:r>
          </a:p>
          <a:p>
            <a:pPr marL="342900">
              <a:lnSpc>
                <a:spcPct val="100000"/>
              </a:lnSpc>
              <a:spcBef>
                <a:spcPts val="0"/>
              </a:spcBef>
              <a:buSzPct val="100000"/>
            </a:pPr>
            <a:r>
              <a:rPr lang="en-US" dirty="0"/>
              <a:t>Covered sample jar containing at least 30 mL of rain</a:t>
            </a:r>
          </a:p>
          <a:p>
            <a:pPr marL="342900">
              <a:lnSpc>
                <a:spcPct val="100000"/>
              </a:lnSpc>
              <a:spcBef>
                <a:spcPts val="0"/>
              </a:spcBef>
              <a:buSzPct val="100000"/>
            </a:pPr>
            <a:r>
              <a:rPr lang="en-US" dirty="0"/>
              <a:t>Salt card consisting of 4-mm and 5-mm circles drawn on a card or piece of paper</a:t>
            </a:r>
          </a:p>
          <a:p>
            <a:pPr marL="342900">
              <a:lnSpc>
                <a:spcPct val="100000"/>
              </a:lnSpc>
              <a:spcBef>
                <a:spcPts val="0"/>
              </a:spcBef>
              <a:buSzPct val="100000"/>
            </a:pPr>
            <a:r>
              <a:rPr lang="en-US" dirty="0"/>
              <a:t>Protective gloves</a:t>
            </a:r>
          </a:p>
          <a:p>
            <a:pPr marL="342900">
              <a:lnSpc>
                <a:spcPct val="100000"/>
              </a:lnSpc>
              <a:spcBef>
                <a:spcPts val="0"/>
              </a:spcBef>
              <a:buSzPct val="100000"/>
            </a:pPr>
            <a:r>
              <a:rPr lang="en-US" dirty="0"/>
              <a:t>Stirring rod or spoon</a:t>
            </a:r>
          </a:p>
          <a:p>
            <a:pPr marL="342900">
              <a:lnSpc>
                <a:spcPct val="100000"/>
              </a:lnSpc>
              <a:spcBef>
                <a:spcPts val="0"/>
              </a:spcBef>
              <a:buSzPct val="100000"/>
            </a:pPr>
            <a:r>
              <a:rPr lang="en-US" dirty="0"/>
              <a:t>Pen or pencil</a:t>
            </a:r>
          </a:p>
          <a:p>
            <a:pPr marL="342900">
              <a:lnSpc>
                <a:spcPct val="100000"/>
              </a:lnSpc>
              <a:spcBef>
                <a:spcPts val="0"/>
              </a:spcBef>
              <a:buSzPct val="100000"/>
            </a:pPr>
            <a:r>
              <a:rPr lang="en-US" dirty="0"/>
              <a:t>pH paper or pH meter</a:t>
            </a:r>
          </a:p>
          <a:p>
            <a:pPr marL="800100" lvl="1">
              <a:lnSpc>
                <a:spcPct val="100000"/>
              </a:lnSpc>
              <a:spcBef>
                <a:spcPts val="0"/>
              </a:spcBef>
              <a:buSzPct val="100000"/>
            </a:pPr>
            <a:r>
              <a:rPr lang="en-US" sz="2800" dirty="0"/>
              <a:t>If using pH meter: pH buffers 4, 7, and 10</a:t>
            </a:r>
          </a:p>
          <a:p>
            <a:pPr marL="342900">
              <a:lnSpc>
                <a:spcPct val="100000"/>
              </a:lnSpc>
              <a:spcBef>
                <a:spcPts val="0"/>
              </a:spcBef>
              <a:buSzPct val="100000"/>
            </a:pPr>
            <a:r>
              <a:rPr lang="en-US" dirty="0"/>
              <a:t>Distilled water for cleaning the rain gauge</a:t>
            </a:r>
            <a:endParaRPr dirty="0"/>
          </a:p>
          <a:p>
            <a:pPr marL="228600" lvl="0" indent="-64135" algn="l" rtl="0">
              <a:lnSpc>
                <a:spcPct val="100000"/>
              </a:lnSpc>
              <a:spcBef>
                <a:spcPts val="0"/>
              </a:spcBef>
              <a:spcAft>
                <a:spcPts val="0"/>
              </a:spcAft>
              <a:buClr>
                <a:schemeClr val="dk1"/>
              </a:buClr>
              <a:buSzPct val="100000"/>
              <a:buNone/>
            </a:pPr>
            <a:endParaRPr dirty="0"/>
          </a:p>
        </p:txBody>
      </p:sp>
    </p:spTree>
    <p:extLst>
      <p:ext uri="{BB962C8B-B14F-4D97-AF65-F5344CB8AC3E}">
        <p14:creationId xmlns:p14="http://schemas.microsoft.com/office/powerpoint/2010/main" val="83660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67" name="Google Shape;367;p2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68" name="Google Shape;368;p28"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9278" cy="6055392"/>
          </a:xfrm>
          <a:prstGeom prst="rect">
            <a:avLst/>
          </a:prstGeom>
          <a:noFill/>
          <a:ln>
            <a:noFill/>
          </a:ln>
        </p:spPr>
      </p:pic>
      <p:sp>
        <p:nvSpPr>
          <p:cNvPr id="369" name="Google Shape;369;p28"/>
          <p:cNvSpPr txBox="1">
            <a:spLocks noGrp="1"/>
          </p:cNvSpPr>
          <p:nvPr>
            <p:ph type="title"/>
          </p:nvPr>
        </p:nvSpPr>
        <p:spPr>
          <a:xfrm>
            <a:off x="1335322"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a:t>
            </a:r>
            <a:endParaRPr/>
          </a:p>
        </p:txBody>
      </p:sp>
      <p:sp>
        <p:nvSpPr>
          <p:cNvPr id="370" name="Google Shape;370;p28"/>
          <p:cNvSpPr txBox="1">
            <a:spLocks noGrp="1"/>
          </p:cNvSpPr>
          <p:nvPr>
            <p:ph type="body" idx="1"/>
          </p:nvPr>
        </p:nvSpPr>
        <p:spPr>
          <a:xfrm>
            <a:off x="1257300" y="182562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When does your area get precipitation? Why? </a:t>
            </a:r>
            <a:endParaRPr/>
          </a:p>
          <a:p>
            <a:pPr marL="342900" lvl="0" indent="-342900" algn="l" rtl="0">
              <a:lnSpc>
                <a:spcPct val="100000"/>
              </a:lnSpc>
              <a:spcBef>
                <a:spcPts val="600"/>
              </a:spcBef>
              <a:spcAft>
                <a:spcPts val="0"/>
              </a:spcAft>
              <a:buClr>
                <a:schemeClr val="dk1"/>
              </a:buClr>
              <a:buSzPct val="100000"/>
              <a:buFont typeface="Arial"/>
              <a:buChar char="•"/>
            </a:pPr>
            <a:r>
              <a:rPr lang="en-US"/>
              <a:t>What would happen if you got only half the average amount of precipitation in a given year? How would the effects vary if the lack of precipitation occurred in the summer or winter? </a:t>
            </a:r>
            <a:endParaRPr/>
          </a:p>
          <a:p>
            <a:pPr marL="342900" lvl="0" indent="-342900" algn="l" rtl="0">
              <a:lnSpc>
                <a:spcPct val="100000"/>
              </a:lnSpc>
              <a:spcBef>
                <a:spcPts val="600"/>
              </a:spcBef>
              <a:spcAft>
                <a:spcPts val="0"/>
              </a:spcAft>
              <a:buClr>
                <a:schemeClr val="dk1"/>
              </a:buClr>
              <a:buSzPct val="100000"/>
              <a:buFont typeface="Arial"/>
              <a:buChar char="•"/>
            </a:pPr>
            <a:r>
              <a:rPr lang="en-US"/>
              <a:t>Is the amount of precipitation you get at your school the same or different from the amount measured at the nearest GLOBE schools? What causes these differences or similarities? </a:t>
            </a:r>
            <a:endParaRPr/>
          </a:p>
          <a:p>
            <a:pPr marL="342900" lvl="0" indent="-342900" algn="l" rtl="0">
              <a:lnSpc>
                <a:spcPct val="100000"/>
              </a:lnSpc>
              <a:spcBef>
                <a:spcPts val="600"/>
              </a:spcBef>
              <a:spcAft>
                <a:spcPts val="0"/>
              </a:spcAft>
              <a:buClr>
                <a:schemeClr val="dk1"/>
              </a:buClr>
              <a:buSzPct val="100000"/>
              <a:buFont typeface="Arial"/>
              <a:buChar char="•"/>
            </a:pPr>
            <a:r>
              <a:rPr lang="en-US"/>
              <a:t>Does precipitation pH vary from storm to storm?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relate to budburst and other phenological measurements? </a:t>
            </a:r>
            <a:endParaRPr/>
          </a:p>
          <a:p>
            <a:pPr marL="342900" lvl="0" indent="-342900" algn="l" rtl="0">
              <a:lnSpc>
                <a:spcPct val="100000"/>
              </a:lnSpc>
              <a:spcBef>
                <a:spcPts val="600"/>
              </a:spcBef>
              <a:spcAft>
                <a:spcPts val="0"/>
              </a:spcAft>
              <a:buClr>
                <a:schemeClr val="dk1"/>
              </a:buClr>
              <a:buSzPct val="100000"/>
              <a:buFont typeface="Arial"/>
              <a:buChar char="•"/>
            </a:pPr>
            <a:r>
              <a:rPr lang="en-US"/>
              <a:t>How do the amount and timing of precipitation in your area relate to land cover? </a:t>
            </a:r>
            <a:endParaRPr/>
          </a:p>
          <a:p>
            <a:pPr marL="342900" lvl="0" indent="-342900" algn="l" rtl="0">
              <a:lnSpc>
                <a:spcPct val="100000"/>
              </a:lnSpc>
              <a:spcBef>
                <a:spcPts val="600"/>
              </a:spcBef>
              <a:spcAft>
                <a:spcPts val="0"/>
              </a:spcAft>
              <a:buClr>
                <a:schemeClr val="dk1"/>
              </a:buClr>
              <a:buSzPct val="100000"/>
              <a:buFont typeface="Arial"/>
              <a:buChar char="•"/>
            </a:pPr>
            <a:r>
              <a:rPr lang="en-US"/>
              <a:t>How does the pH of precipitation relate to the pH of nearby water bodies? </a:t>
            </a:r>
            <a:endParaRPr/>
          </a:p>
          <a:p>
            <a:pPr marL="228600" lvl="0" indent="-104140" algn="l" rtl="0">
              <a:lnSpc>
                <a:spcPct val="90000"/>
              </a:lnSpc>
              <a:spcBef>
                <a:spcPts val="1600"/>
              </a:spcBef>
              <a:spcAft>
                <a:spcPts val="0"/>
              </a:spcAft>
              <a:buClr>
                <a:schemeClr val="dk1"/>
              </a:buClr>
              <a:buSzPct val="1000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76" name="Google Shape;376;p29" descr="Banner: The GLOBE Program-Atmosphere, Precipitation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77" name="Google Shape;377;p29"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7"/>
            <a:ext cx="1190171" cy="6097955"/>
          </a:xfrm>
          <a:prstGeom prst="rect">
            <a:avLst/>
          </a:prstGeom>
          <a:noFill/>
          <a:ln>
            <a:noFill/>
          </a:ln>
        </p:spPr>
      </p:pic>
      <p:sp>
        <p:nvSpPr>
          <p:cNvPr id="378" name="Google Shape;378;p29"/>
          <p:cNvSpPr txBox="1">
            <a:spLocks noGrp="1"/>
          </p:cNvSpPr>
          <p:nvPr>
            <p:ph type="title"/>
          </p:nvPr>
        </p:nvSpPr>
        <p:spPr>
          <a:xfrm>
            <a:off x="1257300" y="57648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a:p>
        </p:txBody>
      </p:sp>
      <p:sp>
        <p:nvSpPr>
          <p:cNvPr id="379" name="Google Shape;379;p29"/>
          <p:cNvSpPr txBox="1">
            <a:spLocks noGrp="1"/>
          </p:cNvSpPr>
          <p:nvPr>
            <p:ph type="body" idx="1"/>
          </p:nvPr>
        </p:nvSpPr>
        <p:spPr>
          <a:xfrm>
            <a:off x="1417020" y="1675915"/>
            <a:ext cx="7432999"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Calibri"/>
              <a:buAutoNum type="arabicParenR"/>
            </a:pPr>
            <a:r>
              <a:rPr lang="en-US"/>
              <a:t>Name the four types of precipitation.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Why is it important to collect rain and/or snow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Where should you place your rain gauge?</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Describe the procedure in collecting rain data.</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What unit of measure should precipitation be reported to the GLOBE website in?</a:t>
            </a:r>
            <a:endParaRPr/>
          </a:p>
          <a:p>
            <a:pPr marL="457200" lvl="0" indent="-457200" algn="l" rtl="0">
              <a:lnSpc>
                <a:spcPct val="90000"/>
              </a:lnSpc>
              <a:spcBef>
                <a:spcPts val="1000"/>
              </a:spcBef>
              <a:spcAft>
                <a:spcPts val="0"/>
              </a:spcAft>
              <a:buClr>
                <a:schemeClr val="dk1"/>
              </a:buClr>
              <a:buSzPts val="2800"/>
              <a:buFont typeface="Calibri"/>
              <a:buAutoNum type="arabicParenR"/>
            </a:pPr>
            <a:r>
              <a:rPr lang="en-US"/>
              <a:t>What if the rainfall fills the inner tube and water spills over into the outer tube?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385" name="Google Shape;385;p30"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86" name="Google Shape;386;p30"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87" name="Google Shape;387;p30"/>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1 of 3</a:t>
            </a:r>
            <a:endParaRPr/>
          </a:p>
        </p:txBody>
      </p:sp>
      <p:sp>
        <p:nvSpPr>
          <p:cNvPr id="388" name="Google Shape;388;p30"/>
          <p:cNvSpPr txBox="1">
            <a:spLocks noGrp="1"/>
          </p:cNvSpPr>
          <p:nvPr>
            <p:ph type="body" idx="1"/>
          </p:nvPr>
        </p:nvSpPr>
        <p:spPr>
          <a:xfrm>
            <a:off x="1337777" y="1654635"/>
            <a:ext cx="7265048" cy="459604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00000"/>
              </a:lnSpc>
              <a:spcBef>
                <a:spcPts val="0"/>
              </a:spcBef>
              <a:spcAft>
                <a:spcPts val="0"/>
              </a:spcAft>
              <a:buClr>
                <a:schemeClr val="dk1"/>
              </a:buClr>
              <a:buSzPct val="100000"/>
              <a:buAutoNum type="arabicPeriod"/>
            </a:pPr>
            <a:r>
              <a:rPr lang="en-US" b="1"/>
              <a:t>Why do we have to check the rain gauge every day, even if we know it hasn’t rained?                                                                          </a:t>
            </a:r>
            <a:endParaRPr/>
          </a:p>
          <a:p>
            <a:pPr marL="0" lvl="0" indent="0" algn="l" rtl="0">
              <a:lnSpc>
                <a:spcPct val="100000"/>
              </a:lnSpc>
              <a:spcBef>
                <a:spcPts val="600"/>
              </a:spcBef>
              <a:spcAft>
                <a:spcPts val="0"/>
              </a:spcAft>
              <a:buClr>
                <a:schemeClr val="dk1"/>
              </a:buClr>
              <a:buSzPct val="100000"/>
              <a:buNone/>
            </a:pPr>
            <a:r>
              <a:rPr lang="en-US"/>
              <a:t>The problem with containers like a rain gauge is that they tend to collect more than just rain. Leaves, dirt, and other debris can quickly spoil the rain gauge as a scientific instrument. This debris can block the funnel, causing rainwater to flow out of the gauge. Even if the debris isn’t large enough to block the funnel, it may become mixed in with the rainwater and affect the level of precipitation you read or the pH reading. Therefore, it is important that you check the gauge daily to make sure it is free of dust and debris. </a:t>
            </a:r>
            <a:endParaRPr/>
          </a:p>
          <a:p>
            <a:pPr marL="228600" lvl="0" indent="-117475" algn="l" rtl="0">
              <a:lnSpc>
                <a:spcPct val="100000"/>
              </a:lnSpc>
              <a:spcBef>
                <a:spcPts val="60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r>
              <a:rPr lang="en-US" b="1"/>
              <a:t>2. What is solar noon, and how do we figure out when it is in our area?</a:t>
            </a:r>
            <a:endParaRPr/>
          </a:p>
          <a:p>
            <a:pPr marL="0" lvl="0" indent="0" algn="l" rtl="0">
              <a:lnSpc>
                <a:spcPct val="100000"/>
              </a:lnSpc>
              <a:spcBef>
                <a:spcPts val="600"/>
              </a:spcBef>
              <a:spcAft>
                <a:spcPts val="0"/>
              </a:spcAft>
              <a:buClr>
                <a:schemeClr val="dk1"/>
              </a:buClr>
              <a:buSzPct val="100000"/>
              <a:buNone/>
            </a:pPr>
            <a:r>
              <a:rPr lang="en-US"/>
              <a:t>Local solar noon is a term used by scientists to indicate the time of day when the sun has reached its highest point in the sky in your particular location. The easiest way to determine local solar noon is to find the exact times of sunrise and sunset in your area, calculate the total number of hours of daylight between those times, divide the number of daylight hours by two, and add that number to the time of sunrise. See the examples in Solar Noon in the section on Measurement Logistics.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394" name="Google Shape;394;p31"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395" name="Google Shape;395;p31"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396" name="Google Shape;396;p31"/>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2 of 3</a:t>
            </a:r>
            <a:endParaRPr/>
          </a:p>
        </p:txBody>
      </p:sp>
      <p:sp>
        <p:nvSpPr>
          <p:cNvPr id="397" name="Google Shape;397;p31"/>
          <p:cNvSpPr txBox="1">
            <a:spLocks noGrp="1"/>
          </p:cNvSpPr>
          <p:nvPr>
            <p:ph type="body" idx="1"/>
          </p:nvPr>
        </p:nvSpPr>
        <p:spPr>
          <a:xfrm>
            <a:off x="1171152" y="1313780"/>
            <a:ext cx="7265048"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0"/>
              </a:spcBef>
              <a:spcAft>
                <a:spcPts val="0"/>
              </a:spcAft>
              <a:buClr>
                <a:schemeClr val="dk1"/>
              </a:buClr>
              <a:buSzPct val="100000"/>
              <a:buNone/>
            </a:pPr>
            <a:endParaRPr/>
          </a:p>
          <a:p>
            <a:pPr marL="0" lvl="0" indent="0" algn="l" rtl="0">
              <a:lnSpc>
                <a:spcPct val="100000"/>
              </a:lnSpc>
              <a:spcBef>
                <a:spcPts val="600"/>
              </a:spcBef>
              <a:spcAft>
                <a:spcPts val="0"/>
              </a:spcAft>
              <a:buClr>
                <a:schemeClr val="dk1"/>
              </a:buClr>
              <a:buSzPct val="100000"/>
              <a:buNone/>
            </a:pPr>
            <a:r>
              <a:rPr lang="en-US" b="1"/>
              <a:t>3. Can we leave the overflow tube of our rain gauge out as a snow catcher? </a:t>
            </a:r>
            <a:r>
              <a:rPr lang="en-US"/>
              <a:t>Unfortunately, this won’t work. Snow blows around too much to get an accurate measure of its depth using a rain gauge. Plus, we need to get several measurements of snow depth and average them to get a more accurate measure of the depth of snow in a region. However, on days when the temperature will be both above and below freezing, leave the overflow tube out to catch both rain and snow. The snow on these days is usually wet and heavy and doesn’t blow as much and melts before local solar noon. You can measure the water in the overflow tube to get the rain equivalent of the snow plus any rainfall.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04" name="Google Shape;404;p32"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05" name="Google Shape;405;p32"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06" name="Google Shape;406;p32"/>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Questions-page 3 of 3</a:t>
            </a:r>
            <a:endParaRPr/>
          </a:p>
        </p:txBody>
      </p:sp>
      <p:sp>
        <p:nvSpPr>
          <p:cNvPr id="407" name="Google Shape;407;p32"/>
          <p:cNvSpPr txBox="1">
            <a:spLocks noGrp="1"/>
          </p:cNvSpPr>
          <p:nvPr>
            <p:ph type="body" idx="1"/>
          </p:nvPr>
        </p:nvSpPr>
        <p:spPr>
          <a:xfrm>
            <a:off x="1337777" y="1654635"/>
            <a:ext cx="7265048" cy="435133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Clr>
                <a:schemeClr val="dk1"/>
              </a:buClr>
              <a:buSzPct val="100000"/>
              <a:buNone/>
            </a:pPr>
            <a:endParaRPr sz="1000"/>
          </a:p>
          <a:p>
            <a:pPr marL="0" lvl="0" indent="0" algn="l" rtl="0">
              <a:lnSpc>
                <a:spcPct val="100000"/>
              </a:lnSpc>
              <a:spcBef>
                <a:spcPts val="600"/>
              </a:spcBef>
              <a:spcAft>
                <a:spcPts val="0"/>
              </a:spcAft>
              <a:buClr>
                <a:schemeClr val="dk1"/>
              </a:buClr>
              <a:buSzPct val="100000"/>
              <a:buNone/>
            </a:pPr>
            <a:endParaRPr sz="1000"/>
          </a:p>
          <a:p>
            <a:pPr marL="0" lvl="0" indent="0" algn="l" rtl="0">
              <a:lnSpc>
                <a:spcPct val="100000"/>
              </a:lnSpc>
              <a:spcBef>
                <a:spcPts val="600"/>
              </a:spcBef>
              <a:spcAft>
                <a:spcPts val="0"/>
              </a:spcAft>
              <a:buClr>
                <a:schemeClr val="dk1"/>
              </a:buClr>
              <a:buSzPct val="100000"/>
              <a:buNone/>
            </a:pPr>
            <a:r>
              <a:rPr lang="en-US" b="1"/>
              <a:t>4. What should we do if we are likely to get both rain and snow during certain times of year?</a:t>
            </a:r>
            <a:br>
              <a:rPr lang="en-US" b="1"/>
            </a:br>
            <a:r>
              <a:rPr lang="en-US"/>
              <a:t>There are many places where transition times (from Autumn to Winter, and then from Winter to Spring) mean temperature can fluctuate above and below freezing over relatively short times. Once there is a chance that overnight temperatures will be below freezing, bring the funnel top and measuring tube of the rain gauge indoors. Leave the overflow tube in place at your Atmosphere Study Site. The narrow measuring tube is much more likely to crack if ice forms in it after a rainfall than the larger overflow tube. The overflow tube will be able to catch any rain or snow that falls. </a:t>
            </a:r>
            <a:endParaRPr/>
          </a:p>
          <a:p>
            <a:pPr marL="0" lvl="0" indent="0" algn="l" rtl="0">
              <a:lnSpc>
                <a:spcPct val="100000"/>
              </a:lnSpc>
              <a:spcBef>
                <a:spcPts val="600"/>
              </a:spcBef>
              <a:spcAft>
                <a:spcPts val="0"/>
              </a:spcAft>
              <a:buClr>
                <a:schemeClr val="dk1"/>
              </a:buClr>
              <a:buSzPct val="100000"/>
              <a:buNone/>
            </a:pPr>
            <a:r>
              <a:rPr lang="en-US"/>
              <a:t>In some cases, you may get a snowfall that melts before your usual measurement time. If this happens, you can’t report a new snow depth, but you can report as metadata that there was snow on the ground but it melted before a measurement was made. </a:t>
            </a:r>
            <a:endParaRPr/>
          </a:p>
          <a:p>
            <a:pPr marL="0" lvl="0" indent="0" algn="l" rtl="0">
              <a:lnSpc>
                <a:spcPct val="100000"/>
              </a:lnSpc>
              <a:spcBef>
                <a:spcPts val="600"/>
              </a:spcBef>
              <a:spcAft>
                <a:spcPts val="0"/>
              </a:spcAft>
              <a:buClr>
                <a:schemeClr val="dk1"/>
              </a:buClr>
              <a:buSzPct val="100000"/>
              <a:buNone/>
            </a:pPr>
            <a:r>
              <a:rPr lang="en-US"/>
              <a:t>Bring the measuring tube outside with you and use it to measure the amount of rain plus melted snow present in your overflow tube. If the water in your overflow tube all fell as rain, report it as rain. If the water in your overflow tube is all from snow which has melted, report it as the water equivalent of new snow, and report the new snow depth as “M” for missing and the snowpack depth on the ground as whatever value you measure (including 0.0 in many cases). If the water in your overflow tube is a mix of rain and melted snow or you don’t know which it is, report it as rain and include in your comments that the sample included may have included melted snow.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13" name="Google Shape;413;p3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14" name="Google Shape;414;p33"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802608"/>
            <a:ext cx="1171153" cy="6055392"/>
          </a:xfrm>
          <a:prstGeom prst="rect">
            <a:avLst/>
          </a:prstGeom>
          <a:noFill/>
          <a:ln>
            <a:noFill/>
          </a:ln>
        </p:spPr>
      </p:pic>
      <p:sp>
        <p:nvSpPr>
          <p:cNvPr id="415" name="Google Shape;415;p33"/>
          <p:cNvSpPr txBox="1">
            <a:spLocks noGrp="1"/>
          </p:cNvSpPr>
          <p:nvPr>
            <p:ph type="title"/>
          </p:nvPr>
        </p:nvSpPr>
        <p:spPr>
          <a:xfrm>
            <a:off x="1171152" y="5111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416" name="Google Shape;416;p33"/>
          <p:cNvSpPr txBox="1">
            <a:spLocks noGrp="1"/>
          </p:cNvSpPr>
          <p:nvPr>
            <p:ph type="body" idx="1"/>
          </p:nvPr>
        </p:nvSpPr>
        <p:spPr>
          <a:xfrm>
            <a:off x="1337777" y="1654635"/>
            <a:ext cx="7265048" cy="4351338"/>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400"/>
              <a:buChar char="•"/>
            </a:pPr>
            <a:r>
              <a:rPr lang="en-US" u="sng" dirty="0">
                <a:solidFill>
                  <a:schemeClr val="hlink"/>
                </a:solidFill>
                <a:hlinkClick r:id="rId5"/>
              </a:rPr>
              <a:t>GLOBE Learning Activities</a:t>
            </a:r>
            <a:endParaRPr dirty="0"/>
          </a:p>
          <a:p>
            <a:pPr marL="685800" lvl="1" indent="-76200" algn="l" rtl="0">
              <a:lnSpc>
                <a:spcPct val="90000"/>
              </a:lnSpc>
              <a:spcBef>
                <a:spcPts val="500"/>
              </a:spcBef>
              <a:spcAft>
                <a:spcPts val="0"/>
              </a:spcAft>
              <a:buClr>
                <a:schemeClr val="dk1"/>
              </a:buClr>
              <a:buSzPts val="2400"/>
              <a:buNone/>
            </a:pPr>
            <a:endParaRPr u="sng" dirty="0">
              <a:solidFill>
                <a:schemeClr val="hlink"/>
              </a:solidFill>
              <a:hlinkClick r:id="rId6"/>
            </a:endParaRPr>
          </a:p>
          <a:p>
            <a:pPr marL="685800" lvl="1" indent="-228600" algn="l" rtl="0">
              <a:lnSpc>
                <a:spcPct val="90000"/>
              </a:lnSpc>
              <a:spcBef>
                <a:spcPts val="500"/>
              </a:spcBef>
              <a:spcAft>
                <a:spcPts val="0"/>
              </a:spcAft>
              <a:buClr>
                <a:schemeClr val="dk1"/>
              </a:buClr>
              <a:buSzPts val="2400"/>
              <a:buChar char="•"/>
            </a:pPr>
            <a:r>
              <a:rPr lang="en-US" u="sng" dirty="0">
                <a:solidFill>
                  <a:schemeClr val="hlink"/>
                </a:solidFill>
                <a:hlinkClick r:id="rId7"/>
              </a:rPr>
              <a:t>My NASA Data activities Weather and Climate</a:t>
            </a:r>
            <a:endParaRPr dirty="0"/>
          </a:p>
          <a:p>
            <a:pPr marL="685800" lvl="1" indent="-2286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n-US" u="sng" dirty="0">
                <a:solidFill>
                  <a:schemeClr val="hlink"/>
                </a:solidFill>
                <a:hlinkClick r:id="rId8"/>
              </a:rPr>
              <a:t>Information on purchasing GLOBE supplies</a:t>
            </a:r>
            <a:r>
              <a:rPr lang="en-US" u="sng" dirty="0">
                <a:solidFill>
                  <a:schemeClr val="hlink"/>
                </a:solidFill>
                <a:hlinkClick r:id="rId9"/>
              </a:rPr>
              <a:t> </a:t>
            </a:r>
            <a:endParaRPr dirty="0"/>
          </a:p>
          <a:p>
            <a:pPr marL="685800" lvl="1" indent="-7620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n-US" dirty="0"/>
              <a:t>Questions about this module? Contact GLOBE:  </a:t>
            </a:r>
            <a:r>
              <a:rPr lang="en-US" u="sng" dirty="0">
                <a:solidFill>
                  <a:schemeClr val="hlink"/>
                </a:solidFill>
                <a:hlinkClick r:id="rId10"/>
              </a:rPr>
              <a:t>help@nasaglobe.org</a:t>
            </a:r>
            <a:endParaRPr dirty="0"/>
          </a:p>
          <a:p>
            <a:pPr marL="457200" lvl="1" indent="0" algn="l" rtl="0">
              <a:lnSpc>
                <a:spcPct val="90000"/>
              </a:lnSpc>
              <a:spcBef>
                <a:spcPts val="500"/>
              </a:spcBef>
              <a:spcAft>
                <a:spcPts val="0"/>
              </a:spcAft>
              <a:buClr>
                <a:schemeClr val="dk1"/>
              </a:buClr>
              <a:buSzPts val="2400"/>
              <a:buNone/>
            </a:pPr>
            <a:endParaRPr dirty="0"/>
          </a:p>
          <a:p>
            <a:pPr marL="685800" lvl="1" indent="-7620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22" name="Google Shape;422;p3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423" name="Google Shape;423;p34"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1153" cy="6055392"/>
          </a:xfrm>
          <a:prstGeom prst="rect">
            <a:avLst/>
          </a:prstGeom>
          <a:noFill/>
          <a:ln>
            <a:noFill/>
          </a:ln>
        </p:spPr>
      </p:pic>
      <p:sp>
        <p:nvSpPr>
          <p:cNvPr id="424" name="Google Shape;424;p34"/>
          <p:cNvSpPr txBox="1">
            <a:spLocks noGrp="1"/>
          </p:cNvSpPr>
          <p:nvPr>
            <p:ph type="title"/>
          </p:nvPr>
        </p:nvSpPr>
        <p:spPr>
          <a:xfrm>
            <a:off x="1171153" y="932203"/>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000" dirty="0">
                <a:latin typeface="Calibri"/>
                <a:ea typeface="Calibri"/>
                <a:cs typeface="Calibri"/>
                <a:sym typeface="Calibri"/>
              </a:rPr>
              <a:t>Please provide us with feedback about this module. This is a community project and we welcome your comments, suggestions and edits! </a:t>
            </a:r>
            <a:br>
              <a:rPr lang="en-US" sz="2000">
                <a:latin typeface="Calibri"/>
                <a:ea typeface="Calibri"/>
                <a:cs typeface="Calibri"/>
                <a:sym typeface="Calibri"/>
              </a:rPr>
            </a:br>
            <a:br>
              <a:rPr lang="en-US" sz="2000" dirty="0"/>
            </a:br>
            <a:br>
              <a:rPr lang="en-US" sz="3200" dirty="0"/>
            </a:br>
            <a:r>
              <a:rPr lang="en-US" sz="2000" b="1" dirty="0">
                <a:latin typeface="Calibri"/>
                <a:ea typeface="Calibri"/>
                <a:cs typeface="Calibri"/>
                <a:sym typeface="Calibri"/>
              </a:rPr>
              <a:t>Credits</a:t>
            </a:r>
            <a:endParaRPr sz="2000" b="1" dirty="0">
              <a:latin typeface="Calibri"/>
              <a:ea typeface="Calibri"/>
              <a:cs typeface="Calibri"/>
              <a:sym typeface="Calibri"/>
            </a:endParaRPr>
          </a:p>
        </p:txBody>
      </p:sp>
      <p:sp>
        <p:nvSpPr>
          <p:cNvPr id="425" name="Google Shape;425;p34"/>
          <p:cNvSpPr txBox="1">
            <a:spLocks noGrp="1"/>
          </p:cNvSpPr>
          <p:nvPr>
            <p:ph type="body" idx="1"/>
          </p:nvPr>
        </p:nvSpPr>
        <p:spPr>
          <a:xfrm>
            <a:off x="1201227" y="2387361"/>
            <a:ext cx="7596414"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None/>
            </a:pPr>
            <a:r>
              <a:rPr lang="en-US" sz="1800" b="1" dirty="0"/>
              <a:t>Slide Developers:</a:t>
            </a:r>
            <a:r>
              <a:rPr lang="en-US" sz="1800" dirty="0"/>
              <a:t>	</a:t>
            </a:r>
            <a:endParaRPr dirty="0"/>
          </a:p>
          <a:p>
            <a:pPr marL="228600" lvl="0" indent="-228600" algn="l" rtl="0">
              <a:lnSpc>
                <a:spcPct val="90000"/>
              </a:lnSpc>
              <a:spcBef>
                <a:spcPts val="1000"/>
              </a:spcBef>
              <a:spcAft>
                <a:spcPts val="0"/>
              </a:spcAft>
              <a:buClr>
                <a:schemeClr val="dk1"/>
              </a:buClr>
              <a:buSzPct val="100000"/>
              <a:buNone/>
            </a:pPr>
            <a:r>
              <a:rPr lang="en-US" sz="1800" dirty="0"/>
              <a:t>Kevin Czajkowski</a:t>
            </a:r>
            <a:endParaRPr dirty="0"/>
          </a:p>
          <a:p>
            <a:pPr marL="228600" lvl="0" indent="-228600" algn="l" rtl="0">
              <a:lnSpc>
                <a:spcPct val="90000"/>
              </a:lnSpc>
              <a:spcBef>
                <a:spcPts val="1000"/>
              </a:spcBef>
              <a:spcAft>
                <a:spcPts val="0"/>
              </a:spcAft>
              <a:buClr>
                <a:schemeClr val="dk1"/>
              </a:buClr>
              <a:buSzPct val="100000"/>
              <a:buNone/>
            </a:pPr>
            <a:r>
              <a:rPr lang="en-US" sz="1800" dirty="0"/>
              <a:t>Janet Struble</a:t>
            </a:r>
            <a:endParaRPr dirty="0"/>
          </a:p>
          <a:p>
            <a:pPr marL="228600" lvl="0" indent="-228600" algn="l" rtl="0">
              <a:lnSpc>
                <a:spcPct val="90000"/>
              </a:lnSpc>
              <a:spcBef>
                <a:spcPts val="1000"/>
              </a:spcBef>
              <a:spcAft>
                <a:spcPts val="0"/>
              </a:spcAft>
              <a:buClr>
                <a:schemeClr val="dk1"/>
              </a:buClr>
              <a:buSzPct val="100000"/>
              <a:buNone/>
            </a:pPr>
            <a:r>
              <a:rPr lang="en-US" sz="1800" dirty="0"/>
              <a:t>Mikell Lynne Hedley</a:t>
            </a:r>
            <a:endParaRPr dirty="0"/>
          </a:p>
          <a:p>
            <a:pPr marL="228600" lvl="0" indent="-228600" algn="l" rtl="0">
              <a:lnSpc>
                <a:spcPct val="90000"/>
              </a:lnSpc>
              <a:spcBef>
                <a:spcPts val="1000"/>
              </a:spcBef>
              <a:spcAft>
                <a:spcPts val="0"/>
              </a:spcAft>
              <a:buClr>
                <a:schemeClr val="dk1"/>
              </a:buClr>
              <a:buSzPct val="100000"/>
              <a:buNone/>
            </a:pPr>
            <a:r>
              <a:rPr lang="en-US" sz="1800" dirty="0"/>
              <a:t>Sara Mierzwiak </a:t>
            </a:r>
            <a:endParaRPr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1800" b="1" dirty="0"/>
              <a:t>Photos unless otherwise identified</a:t>
            </a:r>
            <a:r>
              <a:rPr lang="en-US" sz="1800" dirty="0"/>
              <a:t>: </a:t>
            </a:r>
            <a:endParaRPr dirty="0"/>
          </a:p>
          <a:p>
            <a:pPr marL="228600" lvl="0" indent="-228600" algn="l" rtl="0">
              <a:lnSpc>
                <a:spcPct val="90000"/>
              </a:lnSpc>
              <a:spcBef>
                <a:spcPts val="1000"/>
              </a:spcBef>
              <a:spcAft>
                <a:spcPts val="0"/>
              </a:spcAft>
              <a:buClr>
                <a:schemeClr val="dk1"/>
              </a:buClr>
              <a:buSzPct val="100000"/>
              <a:buNone/>
            </a:pPr>
            <a:r>
              <a:rPr lang="en-US" sz="1800" dirty="0"/>
              <a:t>Kevin Czajkowski</a:t>
            </a:r>
            <a:endParaRPr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1800" dirty="0"/>
              <a:t>Funding Provided by NASA </a:t>
            </a:r>
            <a:endParaRPr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rgbClr val="000000"/>
              </a:buClr>
              <a:buSzPct val="100000"/>
              <a:buNone/>
            </a:pPr>
            <a:r>
              <a:rPr lang="en-US" sz="1800" i="1" dirty="0">
                <a:solidFill>
                  <a:srgbClr val="000000"/>
                </a:solidFill>
              </a:rPr>
              <a:t>Version  11/14/25. If you edit and modify this slide set for use for educational purposes,  please note “modified by (and your name and date) “  on this page. Thank you.</a:t>
            </a:r>
          </a:p>
          <a:p>
            <a:pPr marL="228600" lvl="0" indent="-228600" algn="l" rtl="0">
              <a:lnSpc>
                <a:spcPct val="90000"/>
              </a:lnSpc>
              <a:spcBef>
                <a:spcPts val="1000"/>
              </a:spcBef>
              <a:spcAft>
                <a:spcPts val="0"/>
              </a:spcAft>
              <a:buClr>
                <a:srgbClr val="000000"/>
              </a:buClr>
              <a:buSzPct val="100000"/>
              <a:buNone/>
            </a:pPr>
            <a:r>
              <a:rPr lang="en-US" sz="1800" b="1" dirty="0">
                <a:solidFill>
                  <a:srgbClr val="000000"/>
                </a:solidFill>
              </a:rPr>
              <a:t>Modified by GLOBE Implementation Office – Science, Training, Education, and Public Engagement</a:t>
            </a:r>
            <a:endParaRPr sz="1800" b="1" dirty="0"/>
          </a:p>
          <a:p>
            <a:pPr marL="228600" lvl="0" indent="-228600" algn="l" rtl="0">
              <a:lnSpc>
                <a:spcPct val="90000"/>
              </a:lnSpc>
              <a:spcBef>
                <a:spcPts val="1000"/>
              </a:spcBef>
              <a:spcAft>
                <a:spcPts val="0"/>
              </a:spcAft>
              <a:buClr>
                <a:schemeClr val="dk1"/>
              </a:buClr>
              <a:buSzPct val="100000"/>
              <a:buNone/>
            </a:pPr>
            <a:endParaRPr sz="1800" dirty="0"/>
          </a:p>
        </p:txBody>
      </p:sp>
      <p:pic>
        <p:nvPicPr>
          <p:cNvPr id="426" name="Google Shape;426;p34" descr="Crest, University of Toledo"/>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66235" y="4901733"/>
            <a:ext cx="746760" cy="802992"/>
          </a:xfrm>
          <a:prstGeom prst="rect">
            <a:avLst/>
          </a:prstGeom>
          <a:noFill/>
          <a:ln>
            <a:noFill/>
          </a:ln>
        </p:spPr>
      </p:pic>
      <p:pic>
        <p:nvPicPr>
          <p:cNvPr id="427" name="Google Shape;427;p34" descr="NASA Log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489769" y="4901733"/>
            <a:ext cx="729803" cy="6031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06" name="Google Shape;106;p3"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07" name="Google Shape;107;p3"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08" name="Google Shape;108;p3"/>
          <p:cNvSpPr txBox="1">
            <a:spLocks noGrp="1"/>
          </p:cNvSpPr>
          <p:nvPr>
            <p:ph type="title"/>
          </p:nvPr>
        </p:nvSpPr>
        <p:spPr>
          <a:xfrm>
            <a:off x="1185863" y="80260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Atmosphere</a:t>
            </a:r>
            <a:endParaRPr/>
          </a:p>
        </p:txBody>
      </p:sp>
      <p:sp>
        <p:nvSpPr>
          <p:cNvPr id="109" name="Google Shape;109;p3"/>
          <p:cNvSpPr txBox="1">
            <a:spLocks noGrp="1"/>
          </p:cNvSpPr>
          <p:nvPr>
            <p:ph type="body" idx="1"/>
          </p:nvPr>
        </p:nvSpPr>
        <p:spPr>
          <a:xfrm>
            <a:off x="1221582" y="1605217"/>
            <a:ext cx="5106647" cy="4351338"/>
          </a:xfrm>
          <a:prstGeom prst="rect">
            <a:avLst/>
          </a:prstGeom>
          <a:noFill/>
          <a:ln>
            <a:noFill/>
          </a:ln>
        </p:spPr>
        <p:txBody>
          <a:bodyPr spcFirstLastPara="1" wrap="square" lIns="91425" tIns="45700" rIns="91425" bIns="45700" anchor="t" anchorCtr="0">
            <a:normAutofit fontScale="92500"/>
          </a:bodyPr>
          <a:lstStyle/>
          <a:p>
            <a:pPr marL="383540" lvl="0" indent="-383571" algn="l" rtl="0">
              <a:lnSpc>
                <a:spcPct val="80000"/>
              </a:lnSpc>
              <a:spcBef>
                <a:spcPts val="0"/>
              </a:spcBef>
              <a:spcAft>
                <a:spcPts val="0"/>
              </a:spcAft>
              <a:buClr>
                <a:schemeClr val="dk1"/>
              </a:buClr>
              <a:buSzPct val="100000"/>
              <a:buFont typeface="Arial"/>
              <a:buChar char="•"/>
            </a:pPr>
            <a:r>
              <a:rPr lang="en-US" sz="2100">
                <a:latin typeface="Arial"/>
                <a:ea typeface="Arial"/>
                <a:cs typeface="Arial"/>
                <a:sym typeface="Arial"/>
              </a:rPr>
              <a:t>Extremely thin sheet of air extending about 300 miles from Earth’s surface to edge of space.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Its composition has changed over time.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The water in the atmosphere plays an essential role in determining the weather. </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Temperature and precipitation in a given region vary over time when studying climate change.</a:t>
            </a:r>
            <a:endParaRPr/>
          </a:p>
          <a:p>
            <a:pPr marL="383540" lvl="0" indent="-383571" algn="l" rtl="0">
              <a:lnSpc>
                <a:spcPct val="80000"/>
              </a:lnSpc>
              <a:spcBef>
                <a:spcPts val="1200"/>
              </a:spcBef>
              <a:spcAft>
                <a:spcPts val="0"/>
              </a:spcAft>
              <a:buClr>
                <a:schemeClr val="dk1"/>
              </a:buClr>
              <a:buSzPct val="100000"/>
              <a:buFont typeface="Arial"/>
              <a:buChar char="•"/>
            </a:pPr>
            <a:r>
              <a:rPr lang="en-US" sz="2100">
                <a:latin typeface="Arial"/>
                <a:ea typeface="Arial"/>
                <a:cs typeface="Arial"/>
                <a:sym typeface="Arial"/>
              </a:rPr>
              <a:t>When we study the history of Earth’s climate, we notice that temperature and precipitation in any given region vary over time and that the composition of the atmosphere has changed. </a:t>
            </a:r>
            <a:endParaRPr/>
          </a:p>
          <a:p>
            <a:pPr marL="383540" lvl="0" indent="-195580" algn="l" rtl="0">
              <a:lnSpc>
                <a:spcPct val="80000"/>
              </a:lnSpc>
              <a:spcBef>
                <a:spcPts val="1200"/>
              </a:spcBef>
              <a:spcAft>
                <a:spcPts val="0"/>
              </a:spcAft>
              <a:buClr>
                <a:schemeClr val="dk1"/>
              </a:buClr>
              <a:buSzPct val="100000"/>
              <a:buFont typeface="Arial"/>
              <a:buNone/>
            </a:pPr>
            <a:endParaRPr sz="3200"/>
          </a:p>
          <a:p>
            <a:pPr marL="228600" lvl="0" indent="-64135" algn="l" rtl="0">
              <a:lnSpc>
                <a:spcPct val="100000"/>
              </a:lnSpc>
              <a:spcBef>
                <a:spcPts val="1200"/>
              </a:spcBef>
              <a:spcAft>
                <a:spcPts val="0"/>
              </a:spcAft>
              <a:buClr>
                <a:schemeClr val="dk1"/>
              </a:buClr>
              <a:buSzPct val="100000"/>
              <a:buNone/>
            </a:pPr>
            <a:endParaRPr/>
          </a:p>
        </p:txBody>
      </p:sp>
      <p:pic>
        <p:nvPicPr>
          <p:cNvPr id="110" name="Google Shape;110;p3" descr="Image of storm cell from above cloud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24522" y="1770204"/>
            <a:ext cx="2680909" cy="2010682"/>
          </a:xfrm>
          <a:prstGeom prst="rect">
            <a:avLst/>
          </a:prstGeom>
          <a:noFill/>
          <a:ln w="38100" cap="flat" cmpd="sng">
            <a:solidFill>
              <a:schemeClr val="dk1"/>
            </a:solidFill>
            <a:prstDash val="solid"/>
            <a:round/>
            <a:headEnd type="none" w="sm" len="sm"/>
            <a:tailEnd type="none" w="sm" len="sm"/>
          </a:ln>
        </p:spPr>
      </p:pic>
      <p:sp>
        <p:nvSpPr>
          <p:cNvPr id="111" name="Google Shape;111;p3"/>
          <p:cNvSpPr txBox="1"/>
          <p:nvPr/>
        </p:nvSpPr>
        <p:spPr>
          <a:xfrm>
            <a:off x="6703201" y="3847211"/>
            <a:ext cx="191911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Storm Cell. Image: NASA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17" name="Google Shape;117;p4"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18" name="Google Shape;118;p4"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19" name="Google Shape;119;p4"/>
          <p:cNvSpPr txBox="1">
            <a:spLocks noGrp="1"/>
          </p:cNvSpPr>
          <p:nvPr>
            <p:ph type="title"/>
          </p:nvPr>
        </p:nvSpPr>
        <p:spPr>
          <a:xfrm>
            <a:off x="1221581" y="802608"/>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Hydrologic Cycle</a:t>
            </a:r>
            <a:endParaRPr/>
          </a:p>
        </p:txBody>
      </p:sp>
      <p:sp>
        <p:nvSpPr>
          <p:cNvPr id="120" name="Google Shape;120;p4"/>
          <p:cNvSpPr txBox="1">
            <a:spLocks noGrp="1"/>
          </p:cNvSpPr>
          <p:nvPr>
            <p:ph type="body" idx="1"/>
          </p:nvPr>
        </p:nvSpPr>
        <p:spPr>
          <a:xfrm>
            <a:off x="1221581" y="1437592"/>
            <a:ext cx="743694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800"/>
              <a:buNone/>
            </a:pPr>
            <a:r>
              <a:rPr lang="en-US" sz="1800"/>
              <a:t>Water evaporates from the oceans and land into the atmosphere, falls back to the surface as precipitation, and returns to the sea on the surface in rivers and streams, and underground. </a:t>
            </a:r>
            <a:endParaRPr/>
          </a:p>
          <a:p>
            <a:pPr marL="0" lvl="0" indent="0" algn="l" rtl="0">
              <a:lnSpc>
                <a:spcPct val="100000"/>
              </a:lnSpc>
              <a:spcBef>
                <a:spcPts val="0"/>
              </a:spcBef>
              <a:spcAft>
                <a:spcPts val="0"/>
              </a:spcAft>
              <a:buClr>
                <a:schemeClr val="dk1"/>
              </a:buClr>
              <a:buSzPts val="1800"/>
              <a:buNone/>
            </a:pPr>
            <a:endParaRPr sz="1800"/>
          </a:p>
          <a:p>
            <a:pPr marL="0" lvl="0" indent="0" algn="l" rtl="0">
              <a:lnSpc>
                <a:spcPct val="100000"/>
              </a:lnSpc>
              <a:spcBef>
                <a:spcPts val="0"/>
              </a:spcBef>
              <a:spcAft>
                <a:spcPts val="0"/>
              </a:spcAft>
              <a:buClr>
                <a:schemeClr val="dk1"/>
              </a:buClr>
              <a:buSzPts val="1800"/>
              <a:buNone/>
            </a:pPr>
            <a:r>
              <a:rPr lang="en-US" sz="1800"/>
              <a:t>Through this process, energy and chemicals are transported from place to place shaping our climate, giving us storms, and putting salt in our oceans and seas. </a:t>
            </a:r>
            <a:endParaRPr/>
          </a:p>
          <a:p>
            <a:pPr marL="228600" lvl="0" indent="-50800" algn="l" rtl="0">
              <a:lnSpc>
                <a:spcPct val="100000"/>
              </a:lnSpc>
              <a:spcBef>
                <a:spcPts val="0"/>
              </a:spcBef>
              <a:spcAft>
                <a:spcPts val="0"/>
              </a:spcAft>
              <a:buClr>
                <a:schemeClr val="dk1"/>
              </a:buClr>
              <a:buSzPts val="2800"/>
              <a:buNone/>
            </a:pPr>
            <a:endParaRPr/>
          </a:p>
        </p:txBody>
      </p:sp>
      <p:pic>
        <p:nvPicPr>
          <p:cNvPr id="121" name="Google Shape;121;p4" descr="Image of the water cycle shows rain on mountains, rolling down hill, running of surface and entering groundwater. Surface water evaporates from oceans, lakes and streams, cools and condenses forming clouds.  Trees transpire and putting moisture in the air. ">
            <a:hlinkClick r:id="rId5"/>
          </p:cNvPr>
          <p:cNvPicPr preferRelativeResize="0"/>
          <p:nvPr/>
        </p:nvPicPr>
        <p:blipFill rotWithShape="1">
          <a:blip r:embed="rId6">
            <a:alphaModFix/>
          </a:blip>
          <a:srcRect/>
          <a:stretch/>
        </p:blipFill>
        <p:spPr>
          <a:xfrm>
            <a:off x="2212884" y="3300595"/>
            <a:ext cx="5162800" cy="2969430"/>
          </a:xfrm>
          <a:prstGeom prst="rect">
            <a:avLst/>
          </a:prstGeom>
          <a:noFill/>
          <a:ln w="38100" cap="flat" cmpd="sng">
            <a:solidFill>
              <a:schemeClr val="dk1"/>
            </a:solidFill>
            <a:prstDash val="solid"/>
            <a:round/>
            <a:headEnd type="none" w="sm" len="sm"/>
            <a:tailEnd type="none" w="sm" len="sm"/>
          </a:ln>
        </p:spPr>
      </p:pic>
      <p:sp>
        <p:nvSpPr>
          <p:cNvPr id="122" name="Google Shape;122;p4"/>
          <p:cNvSpPr txBox="1"/>
          <p:nvPr/>
        </p:nvSpPr>
        <p:spPr>
          <a:xfrm>
            <a:off x="5164931" y="6270025"/>
            <a:ext cx="22036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Image: NASA GPM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28" name="Google Shape;128;p5"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29" name="Google Shape;129;p5"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30" name="Google Shape;130;p5"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title="GPM visualization video"/>
          <p:cNvSpPr txBox="1">
            <a:spLocks noGrp="1"/>
          </p:cNvSpPr>
          <p:nvPr>
            <p:ph type="title"/>
          </p:nvPr>
        </p:nvSpPr>
        <p:spPr>
          <a:xfrm>
            <a:off x="1185863" y="70946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Rainfall across America, 2015</a:t>
            </a:r>
            <a:endParaRPr/>
          </a:p>
        </p:txBody>
      </p:sp>
      <p:sp>
        <p:nvSpPr>
          <p:cNvPr id="131" name="Google Shape;131;p5"/>
          <p:cNvSpPr txBox="1"/>
          <p:nvPr/>
        </p:nvSpPr>
        <p:spPr>
          <a:xfrm>
            <a:off x="1528068" y="6136368"/>
            <a:ext cx="7615931" cy="2208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Rainfall across America, 2015</a:t>
            </a:r>
            <a:r>
              <a:rPr lang="en-US" sz="18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https://www.youtube.com/watch?v=7UT8B3Ix-HU&amp;feature=youtu.be</a:t>
            </a:r>
            <a:r>
              <a:rPr lang="en-US" sz="1800">
                <a:solidFill>
                  <a:schemeClr val="dk1"/>
                </a:solidFill>
                <a:latin typeface="Calibri"/>
                <a:ea typeface="Calibri"/>
                <a:cs typeface="Calibri"/>
                <a:sym typeface="Calibri"/>
              </a:rPr>
              <a:t>)</a:t>
            </a:r>
            <a:endParaRPr/>
          </a:p>
        </p:txBody>
      </p:sp>
      <p:pic>
        <p:nvPicPr>
          <p:cNvPr id="132" name="Google Shape;132;p5"/>
          <p:cNvPicPr preferRelativeResize="0"/>
          <p:nvPr/>
        </p:nvPicPr>
        <p:blipFill rotWithShape="1">
          <a:blip r:embed="rId6">
            <a:alphaModFix/>
          </a:blip>
          <a:srcRect/>
          <a:stretch/>
        </p:blipFill>
        <p:spPr>
          <a:xfrm>
            <a:off x="1355726" y="1512077"/>
            <a:ext cx="7573461" cy="444686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39" name="Google Shape;139;p6"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40" name="Google Shape;140;p6" descr="Menu Bar:  What is 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85863" cy="6089207"/>
          </a:xfrm>
          <a:prstGeom prst="rect">
            <a:avLst/>
          </a:prstGeom>
          <a:noFill/>
          <a:ln>
            <a:noFill/>
          </a:ln>
        </p:spPr>
      </p:pic>
      <p:sp>
        <p:nvSpPr>
          <p:cNvPr id="141" name="Google Shape;141;p6" descr="Published on Aug 14, 2015&#10;&#10;NASA's Global Precipitation Measurement mission has revealed a stark difference between the Eastern and Western United State's amount of rainfall so far this year. This data, accumulated from 12 different satellites, can provide scientists with information to better understand how weather systems cause this type of variability across one continent.&#10;&#10;Produced by Grace Raver. Video courtesy of NASA's Scientific Visualization Studio. " title="GPM visualization video"/>
          <p:cNvSpPr txBox="1">
            <a:spLocks noGrp="1"/>
          </p:cNvSpPr>
          <p:nvPr>
            <p:ph type="title"/>
          </p:nvPr>
        </p:nvSpPr>
        <p:spPr>
          <a:xfrm>
            <a:off x="1185863" y="709469"/>
            <a:ext cx="7886700" cy="8026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Precipitation Types</a:t>
            </a:r>
            <a:endParaRPr/>
          </a:p>
        </p:txBody>
      </p:sp>
      <p:pic>
        <p:nvPicPr>
          <p:cNvPr id="142" name="Google Shape;142;p6" descr="Photographs of different forms of precipitation: rain on a leaf, marbles of hail, icy sleet, and piles of snow."/>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418816" y="1954080"/>
            <a:ext cx="4389801" cy="3961528"/>
          </a:xfrm>
          <a:prstGeom prst="rect">
            <a:avLst/>
          </a:prstGeom>
          <a:noFill/>
          <a:ln>
            <a:noFill/>
          </a:ln>
        </p:spPr>
      </p:pic>
      <p:sp>
        <p:nvSpPr>
          <p:cNvPr id="143" name="Google Shape;143;p6"/>
          <p:cNvSpPr txBox="1"/>
          <p:nvPr/>
        </p:nvSpPr>
        <p:spPr>
          <a:xfrm>
            <a:off x="2388637" y="6078285"/>
            <a:ext cx="192873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Wikipedia Commons</a:t>
            </a:r>
            <a:endParaRPr/>
          </a:p>
        </p:txBody>
      </p:sp>
      <p:sp>
        <p:nvSpPr>
          <p:cNvPr id="144" name="Google Shape;144;p6" descr="Atmosphere Protocols: Aerosols, Air Temperature, Albedo, Barometric Pressure, Precipitation (hyperlinked), Relative Humidity, Surface Ozone, Surface Temperature, Water Vapor, Wind" title="List of Atmosphere protocols">
            <a:hlinkClick r:id="rId6"/>
          </p:cNvPr>
          <p:cNvSpPr txBox="1"/>
          <p:nvPr/>
        </p:nvSpPr>
        <p:spPr>
          <a:xfrm>
            <a:off x="6041571" y="1954080"/>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Arial"/>
                <a:ea typeface="Arial"/>
                <a:cs typeface="Arial"/>
                <a:sym typeface="Arial"/>
              </a:rPr>
              <a:t>Aerosols</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Air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Albedo</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Barometric Pressure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Clouds</a:t>
            </a:r>
            <a:endParaRPr/>
          </a:p>
          <a:p>
            <a:pPr marL="0" marR="0" lvl="0" indent="0" algn="ctr" rtl="0">
              <a:spcBef>
                <a:spcPts val="600"/>
              </a:spcBef>
              <a:spcAft>
                <a:spcPts val="0"/>
              </a:spcAft>
              <a:buNone/>
            </a:pPr>
            <a:r>
              <a:rPr lang="en-US" sz="1800" b="1" i="1" u="sng">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Precipitation</a:t>
            </a:r>
            <a:endParaRPr sz="1800" b="1" i="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Relative Humidity</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Ozone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Water Vapor</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Wind</a:t>
            </a:r>
            <a:endParaRPr/>
          </a:p>
          <a:p>
            <a:pPr marL="0" marR="0" lvl="0" indent="0" algn="l" rtl="0">
              <a:spcBef>
                <a:spcPts val="600"/>
              </a:spcBef>
              <a:spcAft>
                <a:spcPts val="0"/>
              </a:spcAft>
              <a:buNone/>
            </a:pPr>
            <a:endParaRPr sz="1800">
              <a:solidFill>
                <a:schemeClr val="dk1"/>
              </a:solidFill>
              <a:latin typeface="Arial"/>
              <a:ea typeface="Arial"/>
              <a:cs typeface="Arial"/>
              <a:sym typeface="Arial"/>
            </a:endParaRPr>
          </a:p>
        </p:txBody>
      </p:sp>
      <p:sp>
        <p:nvSpPr>
          <p:cNvPr id="145" name="Google Shape;145;p6" descr="circle around precipitation (this protocol)"/>
          <p:cNvSpPr/>
          <p:nvPr/>
        </p:nvSpPr>
        <p:spPr>
          <a:xfrm>
            <a:off x="6573327" y="3684635"/>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51" name="Google Shape;151;p7"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52" name="Google Shape;152;p7" descr="Menu Bar:  Why collect rain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3732" cy="6055392"/>
          </a:xfrm>
          <a:prstGeom prst="rect">
            <a:avLst/>
          </a:prstGeom>
          <a:noFill/>
          <a:ln>
            <a:noFill/>
          </a:ln>
        </p:spPr>
      </p:pic>
      <p:sp>
        <p:nvSpPr>
          <p:cNvPr id="153" name="Google Shape;153;p7"/>
          <p:cNvSpPr txBox="1">
            <a:spLocks noGrp="1"/>
          </p:cNvSpPr>
          <p:nvPr>
            <p:ph type="title"/>
          </p:nvPr>
        </p:nvSpPr>
        <p:spPr>
          <a:xfrm>
            <a:off x="1173732" y="461993"/>
            <a:ext cx="98071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The importance of recording rainfall </a:t>
            </a:r>
            <a:r>
              <a:rPr lang="en-US" sz="3200" b="1">
                <a:solidFill>
                  <a:schemeClr val="lt1"/>
                </a:solidFill>
              </a:rPr>
              <a:t>1</a:t>
            </a:r>
            <a:endParaRPr sz="3200">
              <a:solidFill>
                <a:schemeClr val="lt1"/>
              </a:solidFill>
            </a:endParaRPr>
          </a:p>
        </p:txBody>
      </p:sp>
      <p:sp>
        <p:nvSpPr>
          <p:cNvPr id="154" name="Google Shape;154;p7"/>
          <p:cNvSpPr txBox="1">
            <a:spLocks noGrp="1"/>
          </p:cNvSpPr>
          <p:nvPr>
            <p:ph type="body" idx="1"/>
          </p:nvPr>
        </p:nvSpPr>
        <p:spPr>
          <a:xfrm>
            <a:off x="1173732" y="1605216"/>
            <a:ext cx="3134499" cy="435133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Bef>
                <a:spcPts val="0"/>
              </a:spcBef>
              <a:spcAft>
                <a:spcPts val="0"/>
              </a:spcAft>
              <a:buClr>
                <a:schemeClr val="dk1"/>
              </a:buClr>
              <a:buSzPct val="100000"/>
              <a:buFont typeface="Arial"/>
              <a:buChar char="•"/>
            </a:pPr>
            <a:r>
              <a:rPr lang="en-US"/>
              <a:t>Water is essential to life on Earth.</a:t>
            </a:r>
            <a:endParaRPr/>
          </a:p>
          <a:p>
            <a:pPr marL="342900" lvl="0" indent="-342900" algn="l" rtl="0">
              <a:lnSpc>
                <a:spcPct val="100000"/>
              </a:lnSpc>
              <a:spcBef>
                <a:spcPts val="0"/>
              </a:spcBef>
              <a:spcAft>
                <a:spcPts val="0"/>
              </a:spcAft>
              <a:buClr>
                <a:schemeClr val="dk1"/>
              </a:buClr>
              <a:buSzPct val="100000"/>
              <a:buFont typeface="Arial"/>
              <a:buChar char="•"/>
            </a:pPr>
            <a:r>
              <a:rPr lang="en-US"/>
              <a:t>Precipitation varies greatly from place to place.</a:t>
            </a:r>
            <a:endParaRPr/>
          </a:p>
          <a:p>
            <a:pPr marL="342900" lvl="0" indent="-342900" algn="l" rtl="0">
              <a:lnSpc>
                <a:spcPct val="100000"/>
              </a:lnSpc>
              <a:spcBef>
                <a:spcPts val="0"/>
              </a:spcBef>
              <a:spcAft>
                <a:spcPts val="0"/>
              </a:spcAft>
              <a:buClr>
                <a:schemeClr val="dk1"/>
              </a:buClr>
              <a:buSzPct val="100000"/>
              <a:buFont typeface="Arial"/>
              <a:buChar char="•"/>
            </a:pPr>
            <a:r>
              <a:rPr lang="en-US"/>
              <a:t>Measuring and mapping precipitation helps us understand weather, climate and ecological systems.</a:t>
            </a:r>
            <a:endParaRPr/>
          </a:p>
          <a:p>
            <a:pPr marL="342900" lvl="0" indent="-342900" algn="l" rtl="0">
              <a:lnSpc>
                <a:spcPct val="100000"/>
              </a:lnSpc>
              <a:spcBef>
                <a:spcPts val="0"/>
              </a:spcBef>
              <a:spcAft>
                <a:spcPts val="0"/>
              </a:spcAft>
              <a:buClr>
                <a:schemeClr val="dk1"/>
              </a:buClr>
              <a:buSzPct val="100000"/>
              <a:buFont typeface="Arial"/>
              <a:buChar char="•"/>
            </a:pPr>
            <a:r>
              <a:rPr lang="en-US"/>
              <a:t>Precipitation affects our daily life.</a:t>
            </a:r>
            <a:endParaRPr/>
          </a:p>
        </p:txBody>
      </p:sp>
      <p:pic>
        <p:nvPicPr>
          <p:cNvPr id="155" name="Google Shape;155;p7" descr="Map of United States: illustrates how drought has affected certain areas categorized as abnormally dry, moderate drought, sever drought, extreme drought, and exceptional drought.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08231" y="1605216"/>
            <a:ext cx="4371814" cy="3377056"/>
          </a:xfrm>
          <a:prstGeom prst="rect">
            <a:avLst/>
          </a:prstGeom>
          <a:noFill/>
          <a:ln>
            <a:noFill/>
          </a:ln>
        </p:spPr>
      </p:pic>
      <p:sp>
        <p:nvSpPr>
          <p:cNvPr id="156" name="Google Shape;156;p7"/>
          <p:cNvSpPr txBox="1"/>
          <p:nvPr/>
        </p:nvSpPr>
        <p:spPr>
          <a:xfrm>
            <a:off x="5801065" y="5070354"/>
            <a:ext cx="30816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National Drought Mitigation Center, University of Nebraska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62" name="Google Shape;162;p8" descr="Banner: The GLOBE Program-Atmosphere, Precipi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2608"/>
          </a:xfrm>
          <a:prstGeom prst="rect">
            <a:avLst/>
          </a:prstGeom>
          <a:noFill/>
          <a:ln>
            <a:noFill/>
          </a:ln>
        </p:spPr>
      </p:pic>
      <p:pic>
        <p:nvPicPr>
          <p:cNvPr id="163" name="Google Shape;163;p8" descr="Menu Bar:  Why collect rain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802608"/>
            <a:ext cx="1173732" cy="6055392"/>
          </a:xfrm>
          <a:prstGeom prst="rect">
            <a:avLst/>
          </a:prstGeom>
          <a:noFill/>
          <a:ln>
            <a:noFill/>
          </a:ln>
        </p:spPr>
      </p:pic>
      <p:sp>
        <p:nvSpPr>
          <p:cNvPr id="164" name="Google Shape;164;p8"/>
          <p:cNvSpPr txBox="1">
            <a:spLocks noGrp="1"/>
          </p:cNvSpPr>
          <p:nvPr>
            <p:ph type="title"/>
          </p:nvPr>
        </p:nvSpPr>
        <p:spPr>
          <a:xfrm>
            <a:off x="1173732" y="461993"/>
            <a:ext cx="980712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The importance of recording rainfall </a:t>
            </a:r>
            <a:r>
              <a:rPr lang="en-US" sz="3200" b="1">
                <a:solidFill>
                  <a:schemeClr val="lt1"/>
                </a:solidFill>
              </a:rPr>
              <a:t>2</a:t>
            </a:r>
            <a:endParaRPr sz="3200">
              <a:solidFill>
                <a:schemeClr val="lt1"/>
              </a:solidFill>
            </a:endParaRPr>
          </a:p>
        </p:txBody>
      </p:sp>
      <p:sp>
        <p:nvSpPr>
          <p:cNvPr id="165" name="Google Shape;165;p8"/>
          <p:cNvSpPr txBox="1">
            <a:spLocks noGrp="1"/>
          </p:cNvSpPr>
          <p:nvPr>
            <p:ph type="body" idx="1"/>
          </p:nvPr>
        </p:nvSpPr>
        <p:spPr>
          <a:xfrm>
            <a:off x="1173731" y="1464538"/>
            <a:ext cx="3770533" cy="4717897"/>
          </a:xfrm>
          <a:prstGeom prst="rect">
            <a:avLst/>
          </a:prstGeom>
          <a:noFill/>
          <a:ln>
            <a:noFill/>
          </a:ln>
        </p:spPr>
        <p:txBody>
          <a:bodyPr spcFirstLastPara="1" wrap="square" lIns="91425" tIns="45700" rIns="91425" bIns="45700" anchor="t" anchorCtr="0">
            <a:noAutofit/>
          </a:bodyPr>
          <a:lstStyle/>
          <a:p>
            <a:pPr marL="285750" lvl="0" indent="-285750" algn="l" rtl="0">
              <a:lnSpc>
                <a:spcPct val="120000"/>
              </a:lnSpc>
              <a:spcBef>
                <a:spcPts val="0"/>
              </a:spcBef>
              <a:spcAft>
                <a:spcPts val="0"/>
              </a:spcAft>
              <a:buClr>
                <a:schemeClr val="dk1"/>
              </a:buClr>
              <a:buSzPts val="1800"/>
              <a:buFont typeface="Arial"/>
              <a:buChar char="•"/>
            </a:pPr>
            <a:r>
              <a:rPr lang="en-US" sz="1800"/>
              <a:t>Earth based measurements of precipitation assist the Global Precipitation Measurement program by providing </a:t>
            </a:r>
            <a:r>
              <a:rPr lang="en-US" sz="1800" i="1"/>
              <a:t>in situ </a:t>
            </a:r>
            <a:r>
              <a:rPr lang="en-US" sz="1800"/>
              <a:t>data.</a:t>
            </a:r>
            <a:endParaRPr/>
          </a:p>
          <a:p>
            <a:pPr marL="285750" lvl="0" indent="-285750" algn="l" rtl="0">
              <a:lnSpc>
                <a:spcPct val="120000"/>
              </a:lnSpc>
              <a:spcBef>
                <a:spcPts val="0"/>
              </a:spcBef>
              <a:spcAft>
                <a:spcPts val="0"/>
              </a:spcAft>
              <a:buClr>
                <a:schemeClr val="dk1"/>
              </a:buClr>
              <a:buSzPts val="1800"/>
              <a:buFont typeface="Arial"/>
              <a:buChar char="•"/>
            </a:pPr>
            <a:r>
              <a:rPr lang="en-US" sz="1800"/>
              <a:t>GPM aids in understanding water-borne diseases, weather forecasting, and freshwater availability.</a:t>
            </a:r>
            <a:endParaRPr/>
          </a:p>
          <a:p>
            <a:pPr marL="285750" lvl="0" indent="-285750" algn="l" rtl="0">
              <a:lnSpc>
                <a:spcPct val="120000"/>
              </a:lnSpc>
              <a:spcBef>
                <a:spcPts val="0"/>
              </a:spcBef>
              <a:spcAft>
                <a:spcPts val="0"/>
              </a:spcAft>
              <a:buClr>
                <a:schemeClr val="dk1"/>
              </a:buClr>
              <a:buSzPts val="1800"/>
              <a:buFont typeface="Arial"/>
              <a:buChar char="•"/>
            </a:pPr>
            <a:r>
              <a:rPr lang="en-US" sz="1800"/>
              <a:t>Knowing how much precipitation falls and where it falls helps to understand weather and climate.</a:t>
            </a:r>
            <a:endParaRPr/>
          </a:p>
          <a:p>
            <a:pPr marL="228600" lvl="0" indent="0" algn="l" rtl="0">
              <a:lnSpc>
                <a:spcPct val="120000"/>
              </a:lnSpc>
              <a:spcBef>
                <a:spcPts val="0"/>
              </a:spcBef>
              <a:spcAft>
                <a:spcPts val="0"/>
              </a:spcAft>
              <a:buNone/>
            </a:pPr>
            <a:endParaRPr sz="3100"/>
          </a:p>
        </p:txBody>
      </p:sp>
      <p:sp>
        <p:nvSpPr>
          <p:cNvPr id="166" name="Google Shape;166;p8"/>
          <p:cNvSpPr/>
          <p:nvPr/>
        </p:nvSpPr>
        <p:spPr>
          <a:xfrm>
            <a:off x="4944264" y="4325871"/>
            <a:ext cx="533801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Global Precipitation Measurement Core Observatory </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Image: NASA </a:t>
            </a:r>
            <a:endParaRPr/>
          </a:p>
        </p:txBody>
      </p:sp>
      <p:pic>
        <p:nvPicPr>
          <p:cNvPr id="167" name="Google Shape;167;p8" descr="Image of GPM satellite in spac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12405" y="1605216"/>
            <a:ext cx="3739826" cy="2615092"/>
          </a:xfrm>
          <a:prstGeom prst="rect">
            <a:avLst/>
          </a:prstGeom>
          <a:noFill/>
          <a:ln w="38100" cap="flat" cmpd="sng">
            <a:solidFill>
              <a:schemeClr val="dk1"/>
            </a:solidFill>
            <a:prstDash val="solid"/>
            <a:round/>
            <a:headEnd type="none" w="sm" len="sm"/>
            <a:tailEnd type="none" w="sm" len="sm"/>
          </a:ln>
        </p:spPr>
      </p:pic>
      <p:sp>
        <p:nvSpPr>
          <p:cNvPr id="168" name="Google Shape;168;p8"/>
          <p:cNvSpPr txBox="1"/>
          <p:nvPr/>
        </p:nvSpPr>
        <p:spPr>
          <a:xfrm>
            <a:off x="1173725" y="5055038"/>
            <a:ext cx="7341600" cy="1033800"/>
          </a:xfrm>
          <a:prstGeom prst="rect">
            <a:avLst/>
          </a:prstGeom>
          <a:noFill/>
          <a:ln>
            <a:noFill/>
          </a:ln>
        </p:spPr>
        <p:txBody>
          <a:bodyPr spcFirstLastPara="1" wrap="square" lIns="91425" tIns="91425" rIns="91425" bIns="91425" anchor="t" anchorCtr="0">
            <a:noAutofit/>
          </a:bodyPr>
          <a:lstStyle/>
          <a:p>
            <a:pPr marL="285750" lvl="0" indent="-285750" algn="l" rtl="0">
              <a:lnSpc>
                <a:spcPct val="120000"/>
              </a:lnSpc>
              <a:spcBef>
                <a:spcPts val="0"/>
              </a:spcBef>
              <a:spcAft>
                <a:spcPts val="0"/>
              </a:spcAft>
              <a:buClr>
                <a:schemeClr val="dk1"/>
              </a:buClr>
              <a:buSzPts val="1800"/>
              <a:buFont typeface="Calibri"/>
              <a:buChar char="•"/>
            </a:pPr>
            <a:r>
              <a:rPr lang="en-US" sz="1800" i="1">
                <a:solidFill>
                  <a:schemeClr val="dk1"/>
                </a:solidFill>
                <a:highlight>
                  <a:srgbClr val="FFFFFF"/>
                </a:highlight>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3347</Words>
  <Application>Microsoft Macintosh PowerPoint</Application>
  <PresentationFormat>On-screen Show (4:3)</PresentationFormat>
  <Paragraphs>274</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Protocol Training Slides Precipitation (Rain)</vt:lpstr>
      <vt:lpstr>Overview and Learning Objectives</vt:lpstr>
      <vt:lpstr>Overview and Learning Objectives</vt:lpstr>
      <vt:lpstr>The Atmosphere</vt:lpstr>
      <vt:lpstr>The Hydrologic Cycle</vt:lpstr>
      <vt:lpstr>Rainfall across America, 2015</vt:lpstr>
      <vt:lpstr>Precipitation Types</vt:lpstr>
      <vt:lpstr>The importance of recording rainfall 1</vt:lpstr>
      <vt:lpstr>The importance of recording rainfall 2</vt:lpstr>
      <vt:lpstr>YOUR measurements can help NASA scientists understand and predict:</vt:lpstr>
      <vt:lpstr>What I Need to Collect Rain Data </vt:lpstr>
      <vt:lpstr>Setting Up a Rain Gauge</vt:lpstr>
      <vt:lpstr>Data Sheet</vt:lpstr>
      <vt:lpstr>Collecting Data-Reading the Meniscus</vt:lpstr>
      <vt:lpstr>Collecting Data-Water in Overflow Tube-1</vt:lpstr>
      <vt:lpstr>Collecting Data-Water in Overflow Tube-2</vt:lpstr>
      <vt:lpstr>What I need to Collect pH Data</vt:lpstr>
      <vt:lpstr>Testing Precipitation for pH</vt:lpstr>
      <vt:lpstr>pH Testing, Continued.</vt:lpstr>
      <vt:lpstr>pH Testing,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Visualize and Retrieve Data</vt:lpstr>
      <vt:lpstr>Visualize and Retrieve Data</vt:lpstr>
      <vt:lpstr>Questions for YOU to Investigate</vt:lpstr>
      <vt:lpstr>What Have You Learned?</vt:lpstr>
      <vt:lpstr>Frequently Asked Questions-page 1 of 3</vt:lpstr>
      <vt:lpstr>Frequently Asked Questions-page 2 of 3</vt:lpstr>
      <vt:lpstr>Frequently Asked Questions-page 3 of 3</vt:lpstr>
      <vt:lpstr>Further Resources</vt:lpstr>
      <vt:lpstr>Please provide us with feedback about this module. This is a community project and we welcome your comments, suggestions and edits!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26</cp:revision>
  <dcterms:created xsi:type="dcterms:W3CDTF">2016-03-16T23:39:24Z</dcterms:created>
  <dcterms:modified xsi:type="dcterms:W3CDTF">2025-11-16T00:57:39Z</dcterms:modified>
</cp:coreProperties>
</file>