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6858000" type="screen4x3"/>
  <p:notesSz cx="6858000" cy="9144000"/>
  <p:embeddedFontLst>
    <p:embeddedFont>
      <p:font typeface="Mulish" pitchFamily="2" charset="77"/>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iiU5ZEtJ0TLaY5ATyrxEwQixox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214CDD5-FAB1-48CE-9228-F5EBE41054B6}">
  <a:tblStyle styleId="{4214CDD5-FAB1-48CE-9228-F5EBE41054B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7" name="Google Shape;22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7" name="Google Shape;23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8" name="Google Shape;298;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4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4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2" name="Google Shape;322;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3" name="Google Shape;333;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6" name="Google Shape;346;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7" name="Google Shape;35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5" name="Google Shape;375;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4" name="Google Shape;384;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1" name="Google Shape;161;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3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3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3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3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0"/>
          <p:cNvSpPr>
            <a:spLocks noGrp="1"/>
          </p:cNvSpPr>
          <p:nvPr>
            <p:ph type="pic" idx="2"/>
          </p:nvPr>
        </p:nvSpPr>
        <p:spPr>
          <a:xfrm>
            <a:off x="3887391" y="987426"/>
            <a:ext cx="4629150" cy="4873625"/>
          </a:xfrm>
          <a:prstGeom prst="rect">
            <a:avLst/>
          </a:prstGeom>
          <a:noFill/>
          <a:ln>
            <a:noFill/>
          </a:ln>
        </p:spPr>
      </p:sp>
      <p:sp>
        <p:nvSpPr>
          <p:cNvPr id="68" name="Google Shape;68;p4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g"/><Relationship Id="rId7" Type="http://schemas.openxmlformats.org/officeDocument/2006/relationships/hyperlink" Target="http://www.goes.noaa.gov/"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png"/><Relationship Id="rId4" Type="http://schemas.openxmlformats.org/officeDocument/2006/relationships/hyperlink" Target="http://www.gfdl.noaa.gov/pix/tools_and_data/gallery/goes-800.pn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hyperlink" Target="http://www.globe.gov/"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5.jpg"/><Relationship Id="rId7" Type="http://schemas.openxmlformats.org/officeDocument/2006/relationships/hyperlink" Target="https://www.globe.gov/"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data.globe.gov/" TargetMode="External"/><Relationship Id="rId5" Type="http://schemas.openxmlformats.org/officeDocument/2006/relationships/hyperlink" Target="https://www.globe.gov/globe-data/data-entry/globe-observer" TargetMode="External"/><Relationship Id="rId4" Type="http://schemas.openxmlformats.org/officeDocument/2006/relationships/image" Target="../media/image18.jp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5.jpg"/><Relationship Id="rId7" Type="http://schemas.openxmlformats.org/officeDocument/2006/relationships/hyperlink" Target="https://www.globe.gov/documents/10157/7349361/Viz+tutorial.ppt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globe.gov/documents/10157/7349361/Viz+tutorial.pdf" TargetMode="External"/><Relationship Id="rId5" Type="http://schemas.openxmlformats.org/officeDocument/2006/relationships/hyperlink" Target="http://vis.globe.gov/GLOBE/" TargetMode="Externa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jpg"/><Relationship Id="rId7" Type="http://schemas.openxmlformats.org/officeDocument/2006/relationships/hyperlink" Target="https://www.engineeringtoolbox.com/docs/documents/816/psychrometric_chart_29inHg.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my-globe.mn.co/posts/relative-humidity-data-entry" TargetMode="External"/><Relationship Id="rId5" Type="http://schemas.openxmlformats.org/officeDocument/2006/relationships/hyperlink" Target="https://www.globe.gov/documents/348614/81a42f5e-8f77-4d23-8fb0-9006b0b27063" TargetMode="Externa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8" Type="http://schemas.openxmlformats.org/officeDocument/2006/relationships/hyperlink" Target="http://mynasadata.larc.nasa.gov/weather-and-climate/" TargetMode="External"/><Relationship Id="rId3" Type="http://schemas.openxmlformats.org/officeDocument/2006/relationships/image" Target="../media/image5.jpg"/><Relationship Id="rId7" Type="http://schemas.openxmlformats.org/officeDocument/2006/relationships/hyperlink" Target="https://mynasadata.larc.nasa.gov/"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www.globe.gov/documents/348614/65d837c0-2487-47dc-a789-06f57de1c45e" TargetMode="External"/><Relationship Id="rId5" Type="http://schemas.openxmlformats.org/officeDocument/2006/relationships/hyperlink" Target="https://www.youtube.com/watch?v=JwwniT1EjOc" TargetMode="External"/><Relationship Id="rId10" Type="http://schemas.openxmlformats.org/officeDocument/2006/relationships/hyperlink" Target="http://www.globe.gov/web/north-america/resources/globe-equipment-suppliers" TargetMode="External"/><Relationship Id="rId4" Type="http://schemas.openxmlformats.org/officeDocument/2006/relationships/image" Target="../media/image33.jpg"/><Relationship Id="rId9" Type="http://schemas.openxmlformats.org/officeDocument/2006/relationships/hyperlink" Target="https://www.globe.gov/do-globe/resources/globe-equipment"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hyperlink" Target="mailto:help@globe.gov" TargetMode="External"/><Relationship Id="rId4" Type="http://schemas.openxmlformats.org/officeDocument/2006/relationships/image" Target="../media/image3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hyperlink" Target="http://www.globe.gov/do-globe/globe-teachers-guide/atmospher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hyperlink" Target="https://www.grc.nasa.gov/WWW/K-12/airplane/atmosphere.html" TargetMode="Externa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globe.gov/documents/348614/89f8c44d-4a99-494b-ba81-1853b80710b4" TargetMode="Externa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8" Type="http://schemas.openxmlformats.org/officeDocument/2006/relationships/hyperlink" Target="http://spaceplace.nasa.gov/earth-card-game/aqua-lrg.en.png"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mynasadata.larc.nasa.gov/oyw/wp-content/uploads/2013/08/terra-lrg.en_1.png" TargetMode="External"/><Relationship Id="rId5" Type="http://schemas.openxmlformats.org/officeDocument/2006/relationships/hyperlink" Target="http://modis.gsfc.nasa.gov/gallery/showall.php" TargetMode="External"/><Relationship Id="rId4" Type="http://schemas.openxmlformats.org/officeDocument/2006/relationships/image" Target="../media/image6.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5.jpg"/><Relationship Id="rId7" Type="http://schemas.openxmlformats.org/officeDocument/2006/relationships/hyperlink" Target="http://www.globe.gov/documents/348614/b24c8410-2ed7-4fd2-9cf7-2e68168f40f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globe.gov/search-results?p_p_auth=U5COsYBF&amp;p_p_id=15&amp;p_p_lifecycle=0&amp;p_p_state=maximized&amp;p_p_mode=view&amp;_15_struts_action=/journal/view_article&amp;_15_groupId=10157&amp;_15_articleId=2514809&amp;_15_version=1.4" TargetMode="External"/><Relationship Id="rId5" Type="http://schemas.openxmlformats.org/officeDocument/2006/relationships/hyperlink" Target="http://www.globe.gov/documents/348614/81a42f5e-8f77-4d23-8fb0-9006b0b27063" TargetMode="External"/><Relationship Id="rId10" Type="http://schemas.openxmlformats.org/officeDocument/2006/relationships/image" Target="../media/image15.png"/><Relationship Id="rId4" Type="http://schemas.openxmlformats.org/officeDocument/2006/relationships/image" Target="../media/image13.jp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The GLOBE Program: Atmosphere-Relative Humidity"/>
          <p:cNvPicPr preferRelativeResize="0"/>
          <p:nvPr/>
        </p:nvPicPr>
        <p:blipFill rotWithShape="1">
          <a:blip r:embed="rId3">
            <a:alphaModFix/>
          </a:blip>
          <a:srcRect/>
          <a:stretch/>
        </p:blipFill>
        <p:spPr>
          <a:xfrm>
            <a:off x="0" y="0"/>
            <a:ext cx="9145524" cy="777240"/>
          </a:xfrm>
          <a:prstGeom prst="rect">
            <a:avLst/>
          </a:prstGeom>
          <a:noFill/>
          <a:ln>
            <a:noFill/>
          </a:ln>
        </p:spPr>
      </p:pic>
      <p:sp>
        <p:nvSpPr>
          <p:cNvPr id="90" name="Google Shape;90;p1"/>
          <p:cNvSpPr txBox="1">
            <a:spLocks noGrp="1"/>
          </p:cNvSpPr>
          <p:nvPr>
            <p:ph type="ctrTitle"/>
          </p:nvPr>
        </p:nvSpPr>
        <p:spPr>
          <a:xfrm>
            <a:off x="975360" y="659062"/>
            <a:ext cx="7772400" cy="137699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4000"/>
              <a:buFont typeface="Calibri"/>
              <a:buNone/>
            </a:pPr>
            <a:r>
              <a:rPr lang="en-US" sz="4000"/>
              <a:t>Protocol Training Slides:</a:t>
            </a:r>
            <a:br>
              <a:rPr lang="en-US" sz="4000"/>
            </a:br>
            <a:r>
              <a:rPr lang="en-US" sz="4000"/>
              <a:t>Relative Humidity</a:t>
            </a:r>
            <a:endParaRPr/>
          </a:p>
        </p:txBody>
      </p:sp>
      <p:pic>
        <p:nvPicPr>
          <p:cNvPr id="91" name="Google Shape;91;p1" descr="Satellite Image of Earth depiciting the humidity in the atmosphere with gray and white regions shown as clouds. " title="Scientific visualization of the Earth">
            <a:hlinkClick r:id="rId4"/>
          </p:cNvPr>
          <p:cNvPicPr preferRelativeResize="0"/>
          <p:nvPr/>
        </p:nvPicPr>
        <p:blipFill rotWithShape="1">
          <a:blip r:embed="rId5">
            <a:alphaModFix/>
          </a:blip>
          <a:srcRect/>
          <a:stretch/>
        </p:blipFill>
        <p:spPr>
          <a:xfrm>
            <a:off x="2694481" y="1988845"/>
            <a:ext cx="3717561" cy="3717561"/>
          </a:xfrm>
          <a:prstGeom prst="rect">
            <a:avLst/>
          </a:prstGeom>
          <a:noFill/>
          <a:ln>
            <a:noFill/>
          </a:ln>
        </p:spPr>
      </p:pic>
      <p:pic>
        <p:nvPicPr>
          <p:cNvPr id="92" name="Google Shape;92;p1" descr="Legend for the image of relative humidity in the image, where red is 100% relative humidity, grading through yellow, 50% humidity, to blue, which is 0% humidity."/>
          <p:cNvPicPr preferRelativeResize="0"/>
          <p:nvPr/>
        </p:nvPicPr>
        <p:blipFill rotWithShape="1">
          <a:blip r:embed="rId6">
            <a:alphaModFix/>
          </a:blip>
          <a:srcRect/>
          <a:stretch/>
        </p:blipFill>
        <p:spPr>
          <a:xfrm>
            <a:off x="6576601" y="2966578"/>
            <a:ext cx="1003300" cy="1955800"/>
          </a:xfrm>
          <a:prstGeom prst="rect">
            <a:avLst/>
          </a:prstGeom>
          <a:noFill/>
          <a:ln>
            <a:noFill/>
          </a:ln>
        </p:spPr>
      </p:pic>
      <p:sp>
        <p:nvSpPr>
          <p:cNvPr id="93" name="Google Shape;93;p1"/>
          <p:cNvSpPr txBox="1">
            <a:spLocks noGrp="1"/>
          </p:cNvSpPr>
          <p:nvPr>
            <p:ph type="subTitle" idx="1"/>
          </p:nvPr>
        </p:nvSpPr>
        <p:spPr>
          <a:xfrm>
            <a:off x="1124261" y="5727320"/>
            <a:ext cx="6858000" cy="78708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Relative humidity found in our atmosphere,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as observed by satellites of the </a:t>
            </a:r>
            <a:r>
              <a:rPr lang="en-US" sz="1600" i="1" u="sng">
                <a:solidFill>
                  <a:schemeClr val="hlink"/>
                </a:solidFill>
                <a:latin typeface="Arial"/>
                <a:ea typeface="Arial"/>
                <a:cs typeface="Arial"/>
                <a:sym typeface="Arial"/>
                <a:hlinkClick r:id="rId7"/>
              </a:rPr>
              <a:t>GOES project</a:t>
            </a:r>
            <a:r>
              <a:rPr lang="en-US" sz="1600">
                <a:latin typeface="Arial"/>
                <a:ea typeface="Arial"/>
                <a:cs typeface="Arial"/>
                <a:sym typeface="Arial"/>
              </a:rPr>
              <a:t>. </a:t>
            </a:r>
            <a:endParaRPr/>
          </a:p>
          <a:p>
            <a:pPr marL="0" lvl="0" indent="0" algn="ctr" rtl="0">
              <a:lnSpc>
                <a:spcPct val="90000"/>
              </a:lnSpc>
              <a:spcBef>
                <a:spcPts val="0"/>
              </a:spcBef>
              <a:spcAft>
                <a:spcPts val="0"/>
              </a:spcAft>
              <a:buClr>
                <a:schemeClr val="dk1"/>
              </a:buClr>
              <a:buSzPts val="1600"/>
              <a:buNone/>
            </a:pPr>
            <a:r>
              <a:rPr lang="en-US" sz="1600">
                <a:latin typeface="Arial"/>
                <a:ea typeface="Arial"/>
                <a:cs typeface="Arial"/>
                <a:sym typeface="Arial"/>
              </a:rPr>
              <a:t>The gray and white regions are clouds. </a:t>
            </a:r>
            <a:r>
              <a:rPr lang="en-US" sz="1600" i="1">
                <a:latin typeface="Arial"/>
                <a:ea typeface="Arial"/>
                <a:cs typeface="Arial"/>
                <a:sym typeface="Arial"/>
              </a:rPr>
              <a:t>Image: NOAA </a:t>
            </a:r>
            <a:endParaRPr/>
          </a:p>
          <a:p>
            <a:pPr marL="0" lvl="0" indent="0" algn="ctr" rtl="0">
              <a:lnSpc>
                <a:spcPct val="90000"/>
              </a:lnSpc>
              <a:spcBef>
                <a:spcPts val="0"/>
              </a:spcBef>
              <a:spcAft>
                <a:spcPts val="0"/>
              </a:spcAft>
              <a:buClr>
                <a:schemeClr val="dk1"/>
              </a:buClr>
              <a:buSzPts val="1800"/>
              <a:buNone/>
            </a:pPr>
            <a:endParaRPr sz="1800">
              <a:latin typeface="Arial"/>
              <a:ea typeface="Arial"/>
              <a:cs typeface="Arial"/>
              <a:sym typeface="Arial"/>
            </a:endParaRPr>
          </a:p>
          <a:p>
            <a:pPr marL="0" lvl="0" indent="0" algn="ctr" rtl="0">
              <a:lnSpc>
                <a:spcPct val="90000"/>
              </a:lnSpc>
              <a:spcBef>
                <a:spcPts val="1000"/>
              </a:spcBef>
              <a:spcAft>
                <a:spcPts val="0"/>
              </a:spcAft>
              <a:buClr>
                <a:schemeClr val="dk1"/>
              </a:buClr>
              <a:buSzPts val="2400"/>
              <a:buNone/>
            </a:pPr>
            <a:endParaRPr/>
          </a:p>
        </p:txBody>
      </p:sp>
      <p:pic>
        <p:nvPicPr>
          <p:cNvPr id="94" name="Google Shape;94;p1" descr="A blue background with white text&#10;&#10;AI-generated content may be incorrect."/>
          <p:cNvPicPr preferRelativeResize="0"/>
          <p:nvPr/>
        </p:nvPicPr>
        <p:blipFill rotWithShape="1">
          <a:blip r:embed="rId8">
            <a:alphaModFix/>
          </a:blip>
          <a:srcRect/>
          <a:stretch/>
        </p:blipFill>
        <p:spPr>
          <a:xfrm>
            <a:off x="64770" y="0"/>
            <a:ext cx="3530005" cy="7819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6" name="Google Shape;186;p9"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87" name="Google Shape;187;p9"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188" name="Google Shape;188;p9"/>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Which Instrument do I Use?</a:t>
            </a:r>
            <a:endParaRPr sz="3200"/>
          </a:p>
        </p:txBody>
      </p:sp>
      <p:sp>
        <p:nvSpPr>
          <p:cNvPr id="189" name="Google Shape;189;p9"/>
          <p:cNvSpPr txBox="1"/>
          <p:nvPr/>
        </p:nvSpPr>
        <p:spPr>
          <a:xfrm>
            <a:off x="1584960" y="1649317"/>
            <a:ext cx="4922520" cy="4662775"/>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Clr>
                <a:srgbClr val="000000"/>
              </a:buClr>
              <a:buSzPts val="2000"/>
              <a:buFont typeface="Arial"/>
              <a:buNone/>
            </a:pPr>
            <a:r>
              <a:rPr lang="en-US" sz="2000" b="0" i="0" u="none" strike="noStrike" cap="none">
                <a:solidFill>
                  <a:schemeClr val="dk1"/>
                </a:solidFill>
                <a:latin typeface="Calibri"/>
                <a:ea typeface="Calibri"/>
                <a:cs typeface="Calibri"/>
                <a:sym typeface="Calibri"/>
              </a:rPr>
              <a:t>You can use either a Digital Hygrometer or a Sling Psychrometer</a:t>
            </a:r>
            <a:endParaRPr sz="1400" b="0" i="0" u="none" strike="noStrike" cap="none">
              <a:solidFill>
                <a:srgbClr val="000000"/>
              </a:solidFill>
              <a:latin typeface="Arial"/>
              <a:ea typeface="Arial"/>
              <a:cs typeface="Arial"/>
              <a:sym typeface="Arial"/>
            </a:endParaRPr>
          </a:p>
          <a:p>
            <a:pPr marL="0" marR="0" lvl="0" indent="0" algn="l" rtl="0">
              <a:lnSpc>
                <a:spcPct val="80000"/>
              </a:lnSpc>
              <a:spcBef>
                <a:spcPts val="600"/>
              </a:spcBef>
              <a:spcAft>
                <a:spcPts val="0"/>
              </a:spcAft>
              <a:buClr>
                <a:srgbClr val="000000"/>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If the students have only a short period of time to take the measurements and are taking measurements in temperatures below freezing, use the digital hygrometer. </a:t>
            </a:r>
            <a:endParaRPr sz="1400" b="0" i="0" u="none" strike="noStrike" cap="none">
              <a:solidFill>
                <a:srgbClr val="000000"/>
              </a:solidFill>
              <a:latin typeface="Arial"/>
              <a:ea typeface="Arial"/>
              <a:cs typeface="Arial"/>
              <a:sym typeface="Arial"/>
            </a:endParaRPr>
          </a:p>
          <a:p>
            <a:pPr marL="342900" marR="0" lvl="0" indent="-342900" algn="l" rtl="0">
              <a:lnSpc>
                <a:spcPct val="80000"/>
              </a:lnSpc>
              <a:spcBef>
                <a:spcPts val="6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If you have the time, the students will probably enjoy using the sling psychrometer. </a:t>
            </a:r>
            <a:endParaRPr sz="1400" b="0" i="0" u="none" strike="noStrike" cap="none">
              <a:solidFill>
                <a:srgbClr val="000000"/>
              </a:solidFill>
              <a:latin typeface="Arial"/>
              <a:ea typeface="Arial"/>
              <a:cs typeface="Arial"/>
              <a:sym typeface="Arial"/>
            </a:endParaRPr>
          </a:p>
          <a:p>
            <a:pPr marL="342900" marR="0" lvl="0" indent="-215900" algn="l" rtl="0">
              <a:lnSpc>
                <a:spcPct val="80000"/>
              </a:lnSpc>
              <a:spcBef>
                <a:spcPts val="6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0" marR="0" lvl="0" indent="0" algn="l" rtl="0">
              <a:lnSpc>
                <a:spcPct val="80000"/>
              </a:lnSpc>
              <a:spcBef>
                <a:spcPts val="600"/>
              </a:spcBef>
              <a:spcAft>
                <a:spcPts val="0"/>
              </a:spcAft>
              <a:buClr>
                <a:srgbClr val="000000"/>
              </a:buClr>
              <a:buSzPts val="2000"/>
              <a:buFont typeface="Arial"/>
              <a:buNone/>
            </a:pPr>
            <a:r>
              <a:rPr lang="en-US" sz="2000" b="0" i="1" u="none" strike="noStrike" cap="none">
                <a:solidFill>
                  <a:schemeClr val="dk1"/>
                </a:solidFill>
                <a:latin typeface="Calibri"/>
                <a:ea typeface="Calibri"/>
                <a:cs typeface="Calibri"/>
                <a:sym typeface="Calibri"/>
              </a:rPr>
              <a:t>It is important to note that either instrument will give data that is equally useful to scientists, teachers and student researchers.  It is the choice of the teacher and students to choose the instrument they want to use.</a:t>
            </a:r>
            <a:endParaRPr sz="1400" b="0" i="0" u="none" strike="noStrike" cap="none">
              <a:solidFill>
                <a:srgbClr val="000000"/>
              </a:solidFill>
              <a:latin typeface="Arial"/>
              <a:ea typeface="Arial"/>
              <a:cs typeface="Arial"/>
              <a:sym typeface="Arial"/>
            </a:endParaRPr>
          </a:p>
        </p:txBody>
      </p:sp>
      <p:pic>
        <p:nvPicPr>
          <p:cNvPr id="190" name="Google Shape;190;p9" descr="Artist image of digital hydrometer">
            <a:hlinkClick r:id="rId5"/>
          </p:cNvPr>
          <p:cNvPicPr preferRelativeResize="0"/>
          <p:nvPr/>
        </p:nvPicPr>
        <p:blipFill rotWithShape="1">
          <a:blip r:embed="rId6">
            <a:alphaModFix/>
          </a:blip>
          <a:srcRect/>
          <a:stretch/>
        </p:blipFill>
        <p:spPr>
          <a:xfrm>
            <a:off x="7224787" y="1649317"/>
            <a:ext cx="1307050" cy="1642524"/>
          </a:xfrm>
          <a:prstGeom prst="rect">
            <a:avLst/>
          </a:prstGeom>
          <a:noFill/>
          <a:ln>
            <a:noFill/>
          </a:ln>
        </p:spPr>
      </p:pic>
      <p:sp>
        <p:nvSpPr>
          <p:cNvPr id="191" name="Google Shape;191;p9"/>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Arial"/>
                <a:ea typeface="Arial"/>
                <a:cs typeface="Arial"/>
                <a:sym typeface="Arial"/>
              </a:rPr>
              <a:t>Digital Hygrometer</a:t>
            </a:r>
            <a:endParaRPr sz="1400" b="0" i="0" u="none" strike="noStrike" cap="none">
              <a:solidFill>
                <a:schemeClr val="dk1"/>
              </a:solidFill>
              <a:latin typeface="Arial"/>
              <a:ea typeface="Arial"/>
              <a:cs typeface="Arial"/>
              <a:sym typeface="Arial"/>
            </a:endParaRPr>
          </a:p>
        </p:txBody>
      </p:sp>
      <p:pic>
        <p:nvPicPr>
          <p:cNvPr id="192" name="Google Shape;192;p9" descr="Artist's image of sling psychrometer"/>
          <p:cNvPicPr preferRelativeResize="0"/>
          <p:nvPr/>
        </p:nvPicPr>
        <p:blipFill rotWithShape="1">
          <a:blip r:embed="rId7">
            <a:alphaModFix/>
          </a:blip>
          <a:srcRect/>
          <a:stretch/>
        </p:blipFill>
        <p:spPr>
          <a:xfrm>
            <a:off x="7259921" y="4100351"/>
            <a:ext cx="1526033" cy="1519112"/>
          </a:xfrm>
          <a:prstGeom prst="rect">
            <a:avLst/>
          </a:prstGeom>
          <a:noFill/>
          <a:ln>
            <a:noFill/>
          </a:ln>
        </p:spPr>
      </p:pic>
      <p:sp>
        <p:nvSpPr>
          <p:cNvPr id="193" name="Google Shape;193;p9"/>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Arial"/>
                <a:ea typeface="Arial"/>
                <a:cs typeface="Arial"/>
                <a:sym typeface="Arial"/>
              </a:rPr>
              <a:t>Sling Psychrometer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9" name="Google Shape;199;p10"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00" name="Google Shape;200;p10"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201" name="Google Shape;201;p10"/>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Instrument Shelter</a:t>
            </a:r>
            <a:endParaRPr sz="3200"/>
          </a:p>
        </p:txBody>
      </p:sp>
      <p:sp>
        <p:nvSpPr>
          <p:cNvPr id="202" name="Google Shape;202;p10"/>
          <p:cNvSpPr txBox="1"/>
          <p:nvPr/>
        </p:nvSpPr>
        <p:spPr>
          <a:xfrm>
            <a:off x="1584960" y="1649317"/>
            <a:ext cx="4922520" cy="34778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Your hygrometer is placed in the instrument shelter for 30 minutes before you plan to take a measurement. If you don’t have a instrument shelter, place the hygrometer in a shaded area with airflow.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Your shelter should be located in an open area without obstructions such as trees and other buildings, and within walking distance.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120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Your instrument shelter should be clean both inside and out.</a:t>
            </a:r>
            <a:endParaRPr sz="1400" b="0" i="0" u="none" strike="noStrike" cap="none">
              <a:solidFill>
                <a:srgbClr val="000000"/>
              </a:solidFill>
              <a:latin typeface="Arial"/>
              <a:ea typeface="Arial"/>
              <a:cs typeface="Arial"/>
              <a:sym typeface="Arial"/>
            </a:endParaRPr>
          </a:p>
        </p:txBody>
      </p:sp>
      <p:pic>
        <p:nvPicPr>
          <p:cNvPr id="203" name="Google Shape;203;p10" descr="Photo: Students looking into the instrument shelter and recording the data"/>
          <p:cNvPicPr preferRelativeResize="0"/>
          <p:nvPr/>
        </p:nvPicPr>
        <p:blipFill rotWithShape="1">
          <a:blip r:embed="rId5">
            <a:alphaModFix/>
          </a:blip>
          <a:srcRect/>
          <a:stretch/>
        </p:blipFill>
        <p:spPr>
          <a:xfrm>
            <a:off x="6507480" y="1305669"/>
            <a:ext cx="2226995" cy="3064582"/>
          </a:xfrm>
          <a:prstGeom prst="rect">
            <a:avLst/>
          </a:prstGeom>
          <a:noFill/>
          <a:ln>
            <a:noFill/>
          </a:ln>
        </p:spPr>
      </p:pic>
      <p:sp>
        <p:nvSpPr>
          <p:cNvPr id="204" name="Google Shape;204;p10"/>
          <p:cNvSpPr txBox="1"/>
          <p:nvPr/>
        </p:nvSpPr>
        <p:spPr>
          <a:xfrm>
            <a:off x="6472238" y="4430192"/>
            <a:ext cx="2316026" cy="64633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Installed Instrument Shelter</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211" name="Google Shape;211;p11"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12" name="Google Shape;212;p11"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213" name="Google Shape;213;p11"/>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Hygrometer</a:t>
            </a:r>
            <a:endParaRPr sz="3200"/>
          </a:p>
        </p:txBody>
      </p:sp>
      <p:sp>
        <p:nvSpPr>
          <p:cNvPr id="214" name="Google Shape;214;p11"/>
          <p:cNvSpPr txBox="1">
            <a:spLocks noGrp="1"/>
          </p:cNvSpPr>
          <p:nvPr>
            <p:ph type="body" idx="1"/>
          </p:nvPr>
        </p:nvSpPr>
        <p:spPr>
          <a:xfrm>
            <a:off x="1555844" y="1815152"/>
            <a:ext cx="6902356" cy="4361811"/>
          </a:xfrm>
          <a:prstGeom prst="rect">
            <a:avLst/>
          </a:prstGeom>
          <a:noFill/>
          <a:ln>
            <a:noFill/>
          </a:ln>
        </p:spPr>
        <p:txBody>
          <a:bodyPr spcFirstLastPara="1" wrap="square" lIns="91425" tIns="45700" rIns="91425" bIns="45700" anchor="t" anchorCtr="0">
            <a:normAutofit fontScale="77500" lnSpcReduction="20000"/>
          </a:bodyPr>
          <a:lstStyle/>
          <a:p>
            <a:pPr marL="457200" lvl="0" indent="-346710" algn="l" rtl="0">
              <a:spcBef>
                <a:spcPts val="600"/>
              </a:spcBef>
              <a:spcAft>
                <a:spcPts val="0"/>
              </a:spcAft>
              <a:buSzPct val="100000"/>
              <a:buFont typeface="Calibri"/>
              <a:buAutoNum type="arabicParenR"/>
            </a:pPr>
            <a:r>
              <a:rPr lang="en-US" sz="2400"/>
              <a:t>If your site has an instrument shelter, place the hygrometer in the instrument shelter 30 minutes before you plan to take a measurement. If you don't have an instrument shelter, place the hygrometer in the shade with air flow.</a:t>
            </a:r>
            <a:endParaRPr sz="2400"/>
          </a:p>
          <a:p>
            <a:pPr marL="457200" lvl="0" indent="-346710" algn="l" rtl="0">
              <a:spcBef>
                <a:spcPts val="600"/>
              </a:spcBef>
              <a:spcAft>
                <a:spcPts val="0"/>
              </a:spcAft>
              <a:buSzPct val="100000"/>
              <a:buFont typeface="Calibri"/>
              <a:buAutoNum type="arabicParenR"/>
            </a:pPr>
            <a:r>
              <a:rPr lang="en-US" sz="2400"/>
              <a:t>After 30 minutes, record the time and date on your Atmosphere data sheet in either local or UT time. Note: GLOBE website and app data entry will accept either local time or UT time. Observations are useful at any time of day.</a:t>
            </a:r>
            <a:endParaRPr sz="2400"/>
          </a:p>
          <a:p>
            <a:pPr marL="457200" lvl="0" indent="-346710" algn="l" rtl="0">
              <a:spcBef>
                <a:spcPts val="600"/>
              </a:spcBef>
              <a:spcAft>
                <a:spcPts val="0"/>
              </a:spcAft>
              <a:buSzPct val="100000"/>
              <a:buFont typeface="Calibri"/>
              <a:buAutoNum type="arabicParenR"/>
            </a:pPr>
            <a:r>
              <a:rPr lang="en-US" sz="2400"/>
              <a:t>Read the relative humidity to the nearest 1% and note the instrument used.</a:t>
            </a:r>
            <a:endParaRPr sz="2400"/>
          </a:p>
          <a:p>
            <a:pPr marL="457200" lvl="0" indent="-346710" algn="l" rtl="0">
              <a:spcBef>
                <a:spcPts val="600"/>
              </a:spcBef>
              <a:spcAft>
                <a:spcPts val="0"/>
              </a:spcAft>
              <a:buSzPct val="100000"/>
              <a:buFont typeface="Calibri"/>
              <a:buAutoNum type="arabicParenR"/>
            </a:pPr>
            <a:r>
              <a:rPr lang="en-US" sz="2400"/>
              <a:t>Read the current temperature (if your reading is not being taken at the same time as the daily reading of maximum, minimum, and current temperature).</a:t>
            </a:r>
            <a:endParaRPr sz="2400"/>
          </a:p>
          <a:p>
            <a:pPr marL="457200" lvl="0" indent="-346710" algn="l" rtl="0">
              <a:spcBef>
                <a:spcPts val="600"/>
              </a:spcBef>
              <a:spcAft>
                <a:spcPts val="0"/>
              </a:spcAft>
              <a:buSzPct val="100000"/>
              <a:buFont typeface="Calibri"/>
              <a:buAutoNum type="arabicParenR"/>
            </a:pPr>
            <a:r>
              <a:rPr lang="en-US" sz="2400"/>
              <a:t>Return the hygrometer to an indoor location and store it in a dry place.</a:t>
            </a:r>
            <a:endParaRPr sz="2400"/>
          </a:p>
          <a:p>
            <a:pPr marL="457200" lvl="0" indent="0" algn="l" rtl="0">
              <a:lnSpc>
                <a:spcPct val="90000"/>
              </a:lnSpc>
              <a:spcBef>
                <a:spcPts val="600"/>
              </a:spcBef>
              <a:spcAft>
                <a:spcPts val="0"/>
              </a:spcAft>
              <a:buNone/>
            </a:pPr>
            <a:endParaRPr sz="2400"/>
          </a:p>
          <a:p>
            <a:pPr marL="228600" lvl="0" indent="-64135" algn="l" rtl="0">
              <a:lnSpc>
                <a:spcPct val="90000"/>
              </a:lnSpc>
              <a:spcBef>
                <a:spcPts val="1600"/>
              </a:spcBef>
              <a:spcAft>
                <a:spcPts val="0"/>
              </a:spcAft>
              <a:buClr>
                <a:schemeClr val="dk1"/>
              </a:buClr>
              <a:buSzPct val="1000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20" name="Google Shape;220;p12"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21" name="Google Shape;221;p12" descr="Menu Bar: How to Collect your Data" title="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222" name="Google Shape;222;p12"/>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When Not to Collect Data: Hygrometer</a:t>
            </a:r>
            <a:endParaRPr sz="3200"/>
          </a:p>
        </p:txBody>
      </p:sp>
      <p:sp>
        <p:nvSpPr>
          <p:cNvPr id="223" name="Google Shape;223;p12"/>
          <p:cNvSpPr txBox="1">
            <a:spLocks noGrp="1"/>
          </p:cNvSpPr>
          <p:nvPr>
            <p:ph type="body" idx="1"/>
          </p:nvPr>
        </p:nvSpPr>
        <p:spPr>
          <a:xfrm>
            <a:off x="1555844" y="1815152"/>
            <a:ext cx="6887116" cy="4361811"/>
          </a:xfrm>
          <a:prstGeom prst="rect">
            <a:avLst/>
          </a:prstGeom>
          <a:noFill/>
          <a:ln>
            <a:noFill/>
          </a:ln>
        </p:spPr>
        <p:txBody>
          <a:bodyPr spcFirstLastPara="1" wrap="square" lIns="91425" tIns="45700" rIns="91425" bIns="45700" anchor="t" anchorCtr="0">
            <a:normAutofit/>
          </a:bodyPr>
          <a:lstStyle/>
          <a:p>
            <a:pPr marL="457200" lvl="0" indent="-342900" algn="l" rtl="0">
              <a:lnSpc>
                <a:spcPct val="90000"/>
              </a:lnSpc>
              <a:spcBef>
                <a:spcPts val="1000"/>
              </a:spcBef>
              <a:spcAft>
                <a:spcPts val="0"/>
              </a:spcAft>
              <a:buClr>
                <a:schemeClr val="dk1"/>
              </a:buClr>
              <a:buSzPts val="1800"/>
              <a:buChar char="•"/>
            </a:pPr>
            <a:r>
              <a:rPr lang="en-US" sz="2400" i="1">
                <a:solidFill>
                  <a:srgbClr val="171717"/>
                </a:solidFill>
                <a:latin typeface="Mulish"/>
                <a:ea typeface="Mulish"/>
                <a:cs typeface="Mulish"/>
                <a:sym typeface="Mulish"/>
              </a:rPr>
              <a:t>If there is fog or it is raining or snowing, the relative humidity is at 100%; record 100% on your data sheet and put “condensation occurring” in comments. </a:t>
            </a:r>
            <a:endParaRPr sz="2400" i="1"/>
          </a:p>
        </p:txBody>
      </p:sp>
      <p:pic>
        <p:nvPicPr>
          <p:cNvPr id="224" name="Google Shape;224;p12" descr="photo of street with cars driving in fog"/>
          <p:cNvPicPr preferRelativeResize="0"/>
          <p:nvPr/>
        </p:nvPicPr>
        <p:blipFill rotWithShape="1">
          <a:blip r:embed="rId5">
            <a:alphaModFix/>
          </a:blip>
          <a:srcRect/>
          <a:stretch/>
        </p:blipFill>
        <p:spPr>
          <a:xfrm>
            <a:off x="3193562" y="3499806"/>
            <a:ext cx="3813028" cy="30391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30" name="Google Shape;230;p13"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31" name="Google Shape;231;p13"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232" name="Google Shape;232;p13"/>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Sling Psychrometer- 1</a:t>
            </a:r>
            <a:endParaRPr sz="3200"/>
          </a:p>
        </p:txBody>
      </p:sp>
      <p:sp>
        <p:nvSpPr>
          <p:cNvPr id="233" name="Google Shape;233;p13"/>
          <p:cNvSpPr txBox="1">
            <a:spLocks noGrp="1"/>
          </p:cNvSpPr>
          <p:nvPr>
            <p:ph type="body" idx="1"/>
          </p:nvPr>
        </p:nvSpPr>
        <p:spPr>
          <a:xfrm>
            <a:off x="1403444" y="1525592"/>
            <a:ext cx="7298596" cy="5180008"/>
          </a:xfrm>
          <a:prstGeom prst="rect">
            <a:avLst/>
          </a:prstGeom>
          <a:noFill/>
          <a:ln>
            <a:noFill/>
          </a:ln>
        </p:spPr>
        <p:txBody>
          <a:bodyPr spcFirstLastPara="1" wrap="square" lIns="91425" tIns="45700" rIns="91425" bIns="45700" anchor="t" anchorCtr="0">
            <a:normAutofit fontScale="77500" lnSpcReduction="10000"/>
          </a:bodyPr>
          <a:lstStyle/>
          <a:p>
            <a:pPr marL="457200" lvl="0" indent="-341788" algn="l" rtl="0">
              <a:lnSpc>
                <a:spcPct val="100000"/>
              </a:lnSpc>
              <a:spcBef>
                <a:spcPts val="600"/>
              </a:spcBef>
              <a:spcAft>
                <a:spcPts val="0"/>
              </a:spcAft>
              <a:buSzPct val="100000"/>
              <a:buFont typeface="Calibri"/>
              <a:buAutoNum type="arabicParenR"/>
            </a:pPr>
            <a:r>
              <a:rPr lang="en-US" sz="2300"/>
              <a:t>Stand far enough away from other people and the instrument shelter so you will not hit them with the psychrometer. Stand in the shade if possible with your back to the sun. If there is no shade near the shelter, move to a shady spot nearby, but not too close to trees or buildings.</a:t>
            </a:r>
            <a:endParaRPr sz="2300"/>
          </a:p>
          <a:p>
            <a:pPr marL="457200" lvl="0" indent="-341788" algn="l" rtl="0">
              <a:lnSpc>
                <a:spcPct val="100000"/>
              </a:lnSpc>
              <a:spcBef>
                <a:spcPts val="600"/>
              </a:spcBef>
              <a:spcAft>
                <a:spcPts val="0"/>
              </a:spcAft>
              <a:buSzPct val="100000"/>
              <a:buFont typeface="Calibri"/>
              <a:buAutoNum type="arabicParenR"/>
            </a:pPr>
            <a:r>
              <a:rPr lang="en-US" sz="2300"/>
              <a:t>Keep the sling psychrometer as far away as possible from your body to prevent body heat from changing the temperature readings. This is very important in cold weather. Do not touch or breathe on the temperature-sensing parts of the thermometer as this, too, may affect the reading. If possible, face into the wind.</a:t>
            </a:r>
            <a:endParaRPr sz="2300"/>
          </a:p>
          <a:p>
            <a:pPr marL="457200" lvl="0" indent="-341788" algn="l" rtl="0">
              <a:lnSpc>
                <a:spcPct val="100000"/>
              </a:lnSpc>
              <a:spcBef>
                <a:spcPts val="600"/>
              </a:spcBef>
              <a:spcAft>
                <a:spcPts val="0"/>
              </a:spcAft>
              <a:buSzPct val="100000"/>
              <a:buFont typeface="Calibri"/>
              <a:buAutoNum type="arabicParenR"/>
            </a:pPr>
            <a:r>
              <a:rPr lang="en-US" sz="2300"/>
              <a:t>Open the sling psychrometer case by pulling out the slider, which contains the two thermometers.</a:t>
            </a:r>
            <a:endParaRPr sz="2300"/>
          </a:p>
          <a:p>
            <a:pPr marL="457200" lvl="0" indent="-341788" algn="l" rtl="0">
              <a:lnSpc>
                <a:spcPct val="100000"/>
              </a:lnSpc>
              <a:spcBef>
                <a:spcPts val="600"/>
              </a:spcBef>
              <a:spcAft>
                <a:spcPts val="0"/>
              </a:spcAft>
              <a:buSzPct val="100000"/>
              <a:buFont typeface="Calibri"/>
              <a:buAutoNum type="arabicParenR"/>
            </a:pPr>
            <a:r>
              <a:rPr lang="en-US" sz="2300"/>
              <a:t>Wait three minutes to allow the thermometer to read the current air temperature and then read the current dry bulb temperature to 0.5 ̊ C using the thermometer with no wick attached. Make sure your eyes are level with the instrument.</a:t>
            </a:r>
            <a:endParaRPr sz="2300"/>
          </a:p>
          <a:p>
            <a:pPr marL="457200" lvl="0" indent="-341788" algn="l" rtl="0">
              <a:lnSpc>
                <a:spcPct val="100000"/>
              </a:lnSpc>
              <a:spcBef>
                <a:spcPts val="600"/>
              </a:spcBef>
              <a:spcAft>
                <a:spcPts val="0"/>
              </a:spcAft>
              <a:buSzPct val="100000"/>
              <a:buFont typeface="Calibri"/>
              <a:buAutoNum type="arabicParenR"/>
            </a:pPr>
            <a:r>
              <a:rPr lang="en-US" sz="2300"/>
              <a:t>Record the dry bulb temperature.</a:t>
            </a:r>
            <a:endParaRPr sz="2300"/>
          </a:p>
          <a:p>
            <a:pPr marL="457200" lvl="0" indent="-341788" algn="l" rtl="0">
              <a:lnSpc>
                <a:spcPct val="100000"/>
              </a:lnSpc>
              <a:spcBef>
                <a:spcPts val="600"/>
              </a:spcBef>
              <a:spcAft>
                <a:spcPts val="0"/>
              </a:spcAft>
              <a:buSzPct val="100000"/>
              <a:buFont typeface="Calibri"/>
              <a:buAutoNum type="arabicParenR"/>
            </a:pPr>
            <a:r>
              <a:rPr lang="en-US" sz="2300"/>
              <a:t>Check to be sure that there is still distilled water in the reservoir, and that the wick is wet. If it is dry, add distilled water to the reservoir.</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pic>
        <p:nvPicPr>
          <p:cNvPr id="240" name="Google Shape;240;p14"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41" name="Google Shape;241;p14"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242" name="Google Shape;242;p14"/>
          <p:cNvSpPr txBox="1">
            <a:spLocks noGrp="1"/>
          </p:cNvSpPr>
          <p:nvPr>
            <p:ph type="title"/>
          </p:nvPr>
        </p:nvSpPr>
        <p:spPr>
          <a:xfrm>
            <a:off x="1188798" y="573780"/>
            <a:ext cx="795520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Collecting Data: Sling Psychrometer- 2</a:t>
            </a:r>
            <a:endParaRPr/>
          </a:p>
        </p:txBody>
      </p:sp>
      <p:sp>
        <p:nvSpPr>
          <p:cNvPr id="243" name="Google Shape;243;p14"/>
          <p:cNvSpPr txBox="1">
            <a:spLocks noGrp="1"/>
          </p:cNvSpPr>
          <p:nvPr>
            <p:ph type="body" idx="1"/>
          </p:nvPr>
        </p:nvSpPr>
        <p:spPr>
          <a:xfrm>
            <a:off x="1403444" y="1677992"/>
            <a:ext cx="7298596" cy="5180008"/>
          </a:xfrm>
          <a:prstGeom prst="rect">
            <a:avLst/>
          </a:prstGeom>
          <a:noFill/>
          <a:ln>
            <a:noFill/>
          </a:ln>
        </p:spPr>
        <p:txBody>
          <a:bodyPr spcFirstLastPara="1" wrap="square" lIns="91425" tIns="45700" rIns="91425" bIns="45700" anchor="t" anchorCtr="0">
            <a:normAutofit/>
          </a:bodyPr>
          <a:lstStyle/>
          <a:p>
            <a:pPr marL="457200" lvl="0" indent="-339725" algn="l" rtl="0">
              <a:lnSpc>
                <a:spcPct val="100000"/>
              </a:lnSpc>
              <a:spcBef>
                <a:spcPts val="600"/>
              </a:spcBef>
              <a:spcAft>
                <a:spcPts val="0"/>
              </a:spcAft>
              <a:buSzPts val="1750"/>
              <a:buAutoNum type="arabicParenR" startAt="7"/>
            </a:pPr>
            <a:r>
              <a:rPr lang="en-US" sz="1750"/>
              <a:t>Sling the psychrometer for 3 minutes or the specified  time on the instrument's instructions.</a:t>
            </a:r>
            <a:endParaRPr sz="1750"/>
          </a:p>
          <a:p>
            <a:pPr marL="457200" lvl="0" indent="-339725" algn="l" rtl="0">
              <a:lnSpc>
                <a:spcPct val="100000"/>
              </a:lnSpc>
              <a:spcBef>
                <a:spcPts val="0"/>
              </a:spcBef>
              <a:spcAft>
                <a:spcPts val="0"/>
              </a:spcAft>
              <a:buSzPts val="1750"/>
              <a:buAutoNum type="arabicParenR" startAt="7"/>
            </a:pPr>
            <a:r>
              <a:rPr lang="en-US" sz="1750"/>
              <a:t>Let the psychrometer stop whirling on its own! Do not stop it with your hand or other object.</a:t>
            </a:r>
            <a:endParaRPr sz="1750"/>
          </a:p>
          <a:p>
            <a:pPr marL="457200" lvl="0" indent="-339725" algn="l" rtl="0">
              <a:lnSpc>
                <a:spcPct val="100000"/>
              </a:lnSpc>
              <a:spcBef>
                <a:spcPts val="0"/>
              </a:spcBef>
              <a:spcAft>
                <a:spcPts val="0"/>
              </a:spcAft>
              <a:buSzPts val="1750"/>
              <a:buAutoNum type="arabicParenR" startAt="7"/>
            </a:pPr>
            <a:r>
              <a:rPr lang="en-US" sz="1750"/>
              <a:t>Read the wet bulb temperature to 0.5 ̊ C (from the thermometer with the wick attached).</a:t>
            </a:r>
            <a:endParaRPr sz="1750"/>
          </a:p>
          <a:p>
            <a:pPr marL="457200" lvl="0" indent="-339725" algn="l" rtl="0">
              <a:lnSpc>
                <a:spcPct val="100000"/>
              </a:lnSpc>
              <a:spcBef>
                <a:spcPts val="0"/>
              </a:spcBef>
              <a:spcAft>
                <a:spcPts val="0"/>
              </a:spcAft>
              <a:buSzPts val="1750"/>
              <a:buAutoNum type="arabicParenR" startAt="7"/>
            </a:pPr>
            <a:r>
              <a:rPr lang="en-US" sz="1750"/>
              <a:t>Record the wet bulb temperature.</a:t>
            </a:r>
            <a:endParaRPr sz="1750"/>
          </a:p>
          <a:p>
            <a:pPr marL="457200" lvl="0" indent="-339725" algn="l" rtl="0">
              <a:lnSpc>
                <a:spcPct val="100000"/>
              </a:lnSpc>
              <a:spcBef>
                <a:spcPts val="0"/>
              </a:spcBef>
              <a:spcAft>
                <a:spcPts val="0"/>
              </a:spcAft>
              <a:buSzPts val="1750"/>
              <a:buAutoNum type="arabicParenR" startAt="7"/>
            </a:pPr>
            <a:r>
              <a:rPr lang="en-US" sz="1750"/>
              <a:t>Determine the relative humidity using a psychrometric chart or the sliding scale found on the cases of some psychrometers. You may also leave this blank as GLOBE can calculate relative humidity from your wet and dry bulb temperatures.</a:t>
            </a:r>
            <a:endParaRPr sz="1750"/>
          </a:p>
          <a:p>
            <a:pPr marL="457200" lvl="0" indent="-339725" algn="l" rtl="0">
              <a:lnSpc>
                <a:spcPct val="100000"/>
              </a:lnSpc>
              <a:spcBef>
                <a:spcPts val="0"/>
              </a:spcBef>
              <a:spcAft>
                <a:spcPts val="0"/>
              </a:spcAft>
              <a:buSzPts val="1750"/>
              <a:buAutoNum type="arabicParenR" startAt="7"/>
            </a:pPr>
            <a:r>
              <a:rPr lang="en-US" sz="1750"/>
              <a:t>When you are done with the instrument, close it up and return it to the shelter properly.</a:t>
            </a:r>
            <a:endParaRPr sz="175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250" name="Google Shape;250;p15"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51" name="Google Shape;251;p15" descr="Menu Bar: How to report data to GLOBE"/>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252" name="Google Shape;252;p15"/>
          <p:cNvSpPr txBox="1">
            <a:spLocks noGrp="1"/>
          </p:cNvSpPr>
          <p:nvPr>
            <p:ph type="title"/>
          </p:nvPr>
        </p:nvSpPr>
        <p:spPr>
          <a:xfrm>
            <a:off x="1161143" y="914400"/>
            <a:ext cx="7886700" cy="682171"/>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11111"/>
              <a:buNone/>
            </a:pPr>
            <a:r>
              <a:rPr lang="en-US" sz="2800" b="1">
                <a:latin typeface="Arial"/>
                <a:ea typeface="Arial"/>
                <a:cs typeface="Arial"/>
                <a:sym typeface="Arial"/>
              </a:rPr>
              <a:t>Entering Relative Humidity Data in the GLOBE Observer Data Entry System</a:t>
            </a:r>
            <a:endParaRPr sz="2800" b="1"/>
          </a:p>
        </p:txBody>
      </p:sp>
      <p:sp>
        <p:nvSpPr>
          <p:cNvPr id="253" name="Google Shape;253;p15"/>
          <p:cNvSpPr txBox="1"/>
          <p:nvPr/>
        </p:nvSpPr>
        <p:spPr>
          <a:xfrm>
            <a:off x="1312956" y="1709235"/>
            <a:ext cx="5181600" cy="387096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1" i="0" u="none" strike="noStrike" cap="none">
                <a:solidFill>
                  <a:schemeClr val="dk1"/>
                </a:solidFill>
                <a:latin typeface="Arial"/>
                <a:ea typeface="Arial"/>
                <a:cs typeface="Arial"/>
                <a:sym typeface="Arial"/>
              </a:rPr>
              <a:t>Two Options for Uploading Data:</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These methods all allow users to submit environmental data – collected at defined sites, according to protocol, and using approved instrumentation – for entry into the official GLOBE science database.</a:t>
            </a:r>
            <a:endParaRPr sz="1600" b="0" i="0" u="none" strike="noStrike" cap="none">
              <a:solidFill>
                <a:schemeClr val="dk1"/>
              </a:solidFill>
              <a:latin typeface="Calibri"/>
              <a:ea typeface="Calibri"/>
              <a:cs typeface="Calibri"/>
              <a:sym typeface="Calibri"/>
            </a:endParaRPr>
          </a:p>
          <a:p>
            <a:pPr marL="0" marR="0" lvl="0" indent="0" algn="just" rtl="0">
              <a:lnSpc>
                <a:spcPct val="100000"/>
              </a:lnSpc>
              <a:spcBef>
                <a:spcPts val="360"/>
              </a:spcBef>
              <a:spcAft>
                <a:spcPts val="0"/>
              </a:spcAft>
              <a:buClr>
                <a:schemeClr val="dk1"/>
              </a:buClr>
              <a:buSzPts val="3200"/>
              <a:buFont typeface="Calibri"/>
              <a:buNone/>
            </a:pPr>
            <a:endParaRPr sz="1600" b="1" i="0" u="none" strike="noStrike" cap="none">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AutoNum type="arabicPeriod"/>
            </a:pPr>
            <a:r>
              <a:rPr lang="en-US" sz="1600" b="0" i="0" u="none" strike="noStrike" cap="none">
                <a:solidFill>
                  <a:schemeClr val="dk1"/>
                </a:solidFill>
                <a:latin typeface="Arial"/>
                <a:ea typeface="Arial"/>
                <a:cs typeface="Arial"/>
                <a:sym typeface="Arial"/>
              </a:rPr>
              <a:t>Download the GLOBE Observer mobile app from the </a:t>
            </a:r>
            <a:r>
              <a:rPr lang="en-US" sz="1600" b="0"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App Store.</a:t>
            </a:r>
            <a:endParaRPr sz="1600" b="0" i="0" u="none" strike="noStrike" cap="none">
              <a:solidFill>
                <a:schemeClr val="dk1"/>
              </a:solidFill>
              <a:latin typeface="Calibri"/>
              <a:ea typeface="Calibri"/>
              <a:cs typeface="Calibri"/>
              <a:sym typeface="Calibri"/>
            </a:endParaRPr>
          </a:p>
          <a:p>
            <a:pPr marL="457200" marR="0" lvl="0" indent="-457200" algn="just" rtl="0">
              <a:lnSpc>
                <a:spcPct val="90000"/>
              </a:lnSpc>
              <a:spcBef>
                <a:spcPts val="360"/>
              </a:spcBef>
              <a:spcAft>
                <a:spcPts val="0"/>
              </a:spcAft>
              <a:buClr>
                <a:schemeClr val="dk1"/>
              </a:buClr>
              <a:buSzPts val="1800"/>
              <a:buFont typeface="Arial"/>
              <a:buAutoNum type="arabicPeriod"/>
            </a:pPr>
            <a:r>
              <a:rPr lang="en-US" sz="16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Data Entry</a:t>
            </a:r>
            <a:r>
              <a:rPr lang="en-US" sz="1600" b="0" i="0" u="none" strike="noStrike" cap="none">
                <a:solidFill>
                  <a:schemeClr val="dk1"/>
                </a:solidFill>
                <a:latin typeface="Arial"/>
                <a:ea typeface="Arial"/>
                <a:cs typeface="Arial"/>
                <a:sym typeface="Arial"/>
              </a:rPr>
              <a:t>: Visit </a:t>
            </a:r>
            <a:r>
              <a:rPr lang="en-US" sz="1600" b="0" i="0" u="sng" strike="noStrike" cap="none">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globe.gov</a:t>
            </a:r>
            <a:r>
              <a:rPr lang="en-US" sz="1600" b="0" i="0" u="none" strike="noStrike" cap="none">
                <a:solidFill>
                  <a:schemeClr val="dk1"/>
                </a:solidFill>
                <a:latin typeface="Arial"/>
                <a:ea typeface="Arial"/>
                <a:cs typeface="Arial"/>
                <a:sym typeface="Arial"/>
              </a:rPr>
              <a:t>, click on the “GLOBE Data” tab, then underneath “Data Entry” click on “Data Entry – New Desktop Forms”.</a:t>
            </a:r>
            <a:endParaRPr sz="1600" b="0" i="0" u="none" strike="noStrike" cap="none">
              <a:solidFill>
                <a:schemeClr val="dk1"/>
              </a:solidFill>
              <a:latin typeface="Arial"/>
              <a:ea typeface="Arial"/>
              <a:cs typeface="Arial"/>
              <a:sym typeface="Arial"/>
            </a:endParaRPr>
          </a:p>
          <a:p>
            <a:pPr marL="457200" marR="0" lvl="0" indent="-457200" algn="just" rtl="0">
              <a:lnSpc>
                <a:spcPct val="100000"/>
              </a:lnSpc>
              <a:spcBef>
                <a:spcPts val="360"/>
              </a:spcBef>
              <a:spcAft>
                <a:spcPts val="0"/>
              </a:spcAft>
              <a:buClr>
                <a:schemeClr val="dk1"/>
              </a:buClr>
              <a:buSzPts val="1800"/>
              <a:buFont typeface="Arial"/>
              <a:buNone/>
            </a:pPr>
            <a:endParaRPr sz="1600" b="0" i="0" u="none" strike="noStrike" cap="none">
              <a:solidFill>
                <a:schemeClr val="dk1"/>
              </a:solidFill>
              <a:latin typeface="Arial"/>
              <a:ea typeface="Arial"/>
              <a:cs typeface="Arial"/>
              <a:sym typeface="Arial"/>
            </a:endParaRPr>
          </a:p>
        </p:txBody>
      </p:sp>
      <p:pic>
        <p:nvPicPr>
          <p:cNvPr id="254" name="Google Shape;254;p15" descr="Icon of a magnifying glass over a globe."/>
          <p:cNvPicPr preferRelativeResize="0"/>
          <p:nvPr/>
        </p:nvPicPr>
        <p:blipFill rotWithShape="1">
          <a:blip r:embed="rId8">
            <a:alphaModFix/>
          </a:blip>
          <a:srcRect/>
          <a:stretch/>
        </p:blipFill>
        <p:spPr>
          <a:xfrm>
            <a:off x="7270861" y="2521806"/>
            <a:ext cx="1500856" cy="1500856"/>
          </a:xfrm>
          <a:prstGeom prst="rect">
            <a:avLst/>
          </a:prstGeom>
          <a:noFill/>
          <a:ln>
            <a:noFill/>
          </a:ln>
        </p:spPr>
      </p:pic>
      <p:sp>
        <p:nvSpPr>
          <p:cNvPr id="255" name="Google Shape;255;p15"/>
          <p:cNvSpPr txBox="1"/>
          <p:nvPr/>
        </p:nvSpPr>
        <p:spPr>
          <a:xfrm>
            <a:off x="1312956" y="5016315"/>
            <a:ext cx="4220545" cy="1220847"/>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3200"/>
              <a:buFont typeface="Arial"/>
              <a:buNone/>
            </a:pPr>
            <a:r>
              <a:rPr lang="en-US" sz="1400" b="0" i="1" u="none" strike="noStrike" cap="none">
                <a:solidFill>
                  <a:schemeClr val="dk1"/>
                </a:solidFill>
                <a:latin typeface="Arial"/>
                <a:ea typeface="Arial"/>
                <a:cs typeface="Arial"/>
                <a:sym typeface="Arial"/>
              </a:rPr>
              <a:t>Note 1: You will need a GLOBE teacher, trainer, or scientist account to submit GLOBE data. </a:t>
            </a:r>
            <a:endParaRPr sz="1400" b="0" i="1" u="none" strike="noStrike" cap="none">
              <a:solidFill>
                <a:srgbClr val="000000"/>
              </a:solidFill>
              <a:latin typeface="Arial"/>
              <a:ea typeface="Arial"/>
              <a:cs typeface="Arial"/>
              <a:sym typeface="Arial"/>
            </a:endParaRPr>
          </a:p>
          <a:p>
            <a:pPr marL="0" marR="0" lvl="0" indent="0" algn="just" rtl="0">
              <a:lnSpc>
                <a:spcPct val="100000"/>
              </a:lnSpc>
              <a:spcBef>
                <a:spcPts val="360"/>
              </a:spcBef>
              <a:spcAft>
                <a:spcPts val="0"/>
              </a:spcAft>
              <a:buClr>
                <a:schemeClr val="dk1"/>
              </a:buClr>
              <a:buSzPts val="3200"/>
              <a:buFont typeface="Arial"/>
              <a:buNone/>
            </a:pPr>
            <a:r>
              <a:rPr lang="en-US" sz="1400" b="0" i="1" u="none" strike="noStrike" cap="none">
                <a:solidFill>
                  <a:schemeClr val="dk1"/>
                </a:solidFill>
                <a:latin typeface="Arial"/>
                <a:ea typeface="Arial"/>
                <a:cs typeface="Arial"/>
                <a:sym typeface="Arial"/>
              </a:rPr>
              <a:t>Note 2: It may take some time after you enter your data for it to appear in the GLOBE data visualization system.</a:t>
            </a:r>
            <a:endParaRPr sz="1400" b="0" i="1" u="none" strike="noStrike" cap="none">
              <a:solidFill>
                <a:srgbClr val="000000"/>
              </a:solidFill>
              <a:latin typeface="Arial"/>
              <a:ea typeface="Arial"/>
              <a:cs typeface="Arial"/>
              <a:sym typeface="Arial"/>
            </a:endParaRPr>
          </a:p>
        </p:txBody>
      </p:sp>
      <p:pic>
        <p:nvPicPr>
          <p:cNvPr id="256" name="Google Shape;256;p15"/>
          <p:cNvPicPr preferRelativeResize="0"/>
          <p:nvPr/>
        </p:nvPicPr>
        <p:blipFill rotWithShape="1">
          <a:blip r:embed="rId9">
            <a:alphaModFix/>
          </a:blip>
          <a:srcRect l="3108" t="7598" r="36738" b="8779"/>
          <a:stretch/>
        </p:blipFill>
        <p:spPr>
          <a:xfrm>
            <a:off x="5794603" y="4832725"/>
            <a:ext cx="3253240" cy="1410962"/>
          </a:xfrm>
          <a:prstGeom prst="rect">
            <a:avLst/>
          </a:prstGeom>
          <a:noFill/>
          <a:ln>
            <a:noFill/>
          </a:ln>
        </p:spPr>
      </p:pic>
      <p:cxnSp>
        <p:nvCxnSpPr>
          <p:cNvPr id="257" name="Google Shape;257;p15"/>
          <p:cNvCxnSpPr/>
          <p:nvPr/>
        </p:nvCxnSpPr>
        <p:spPr>
          <a:xfrm>
            <a:off x="5421972" y="4600946"/>
            <a:ext cx="1333686" cy="956656"/>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
        <p:nvSpPr>
          <p:cNvPr id="258" name="Google Shape;258;p15" descr="circle around button, Live Data Entry"/>
          <p:cNvSpPr/>
          <p:nvPr/>
        </p:nvSpPr>
        <p:spPr>
          <a:xfrm>
            <a:off x="6730956" y="5563796"/>
            <a:ext cx="1077912" cy="157290"/>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59" name="Google Shape;259;p15"/>
          <p:cNvCxnSpPr/>
          <p:nvPr/>
        </p:nvCxnSpPr>
        <p:spPr>
          <a:xfrm>
            <a:off x="6547896" y="3504967"/>
            <a:ext cx="629247" cy="0"/>
          </a:xfrm>
          <a:prstGeom prst="straightConnector1">
            <a:avLst/>
          </a:prstGeom>
          <a:noFill/>
          <a:ln w="38100" cap="flat" cmpd="sng">
            <a:solidFill>
              <a:srgbClr val="FF0000"/>
            </a:solidFill>
            <a:prstDash val="solid"/>
            <a:round/>
            <a:headEnd type="none" w="sm" len="sm"/>
            <a:tailEnd type="triangle" w="med" len="med"/>
          </a:ln>
          <a:effectLst>
            <a:outerShdw blurRad="40000" dist="23000" dir="5400000" rotWithShape="0">
              <a:srgbClr val="000000">
                <a:alpha val="34901"/>
              </a:srgbClr>
            </a:outerShdw>
          </a:effec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pic>
        <p:nvPicPr>
          <p:cNvPr id="266" name="Google Shape;266;p44"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67" name="Google Shape;267;p44" descr="Menu Bar: How to report data to GLOBE"/>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268" name="Google Shape;268;p44"/>
          <p:cNvSpPr/>
          <p:nvPr/>
        </p:nvSpPr>
        <p:spPr>
          <a:xfrm>
            <a:off x="1295605" y="1335745"/>
            <a:ext cx="7766406" cy="5847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The steps below will walk you through entering your Atmosphere Study Site Information in the GLOBE Observer App, which you can access using your GLOBE or GLOBE Observer login.</a:t>
            </a:r>
            <a:endParaRPr sz="1600" b="0" i="0" u="none" strike="noStrike" cap="none">
              <a:solidFill>
                <a:schemeClr val="dk1"/>
              </a:solidFill>
              <a:latin typeface="Calibri"/>
              <a:ea typeface="Calibri"/>
              <a:cs typeface="Calibri"/>
              <a:sym typeface="Calibri"/>
            </a:endParaRPr>
          </a:p>
        </p:txBody>
      </p:sp>
      <p:pic>
        <p:nvPicPr>
          <p:cNvPr id="269" name="Google Shape;269;p44" descr="Screenshot showing the GLOBE Observer App homepage. Select “Data Entry” to record data."/>
          <p:cNvPicPr preferRelativeResize="0"/>
          <p:nvPr/>
        </p:nvPicPr>
        <p:blipFill rotWithShape="1">
          <a:blip r:embed="rId5">
            <a:alphaModFix/>
          </a:blip>
          <a:srcRect b="6572"/>
          <a:stretch/>
        </p:blipFill>
        <p:spPr>
          <a:xfrm>
            <a:off x="2113568" y="2565883"/>
            <a:ext cx="1938284" cy="3679727"/>
          </a:xfrm>
          <a:prstGeom prst="rect">
            <a:avLst/>
          </a:prstGeom>
          <a:noFill/>
          <a:ln>
            <a:noFill/>
          </a:ln>
        </p:spPr>
      </p:pic>
      <p:sp>
        <p:nvSpPr>
          <p:cNvPr id="270" name="Google Shape;270;p44"/>
          <p:cNvSpPr/>
          <p:nvPr/>
        </p:nvSpPr>
        <p:spPr>
          <a:xfrm>
            <a:off x="2113568" y="2090363"/>
            <a:ext cx="8780095"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1. Click “Data Entry”</a:t>
            </a:r>
            <a:endParaRPr sz="1600" b="0" i="0" u="none" strike="noStrike" cap="none">
              <a:solidFill>
                <a:schemeClr val="dk1"/>
              </a:solidFill>
              <a:latin typeface="Calibri"/>
              <a:ea typeface="Calibri"/>
              <a:cs typeface="Calibri"/>
              <a:sym typeface="Calibri"/>
            </a:endParaRPr>
          </a:p>
        </p:txBody>
      </p:sp>
      <p:sp>
        <p:nvSpPr>
          <p:cNvPr id="271" name="Google Shape;271;p44"/>
          <p:cNvSpPr/>
          <p:nvPr/>
        </p:nvSpPr>
        <p:spPr>
          <a:xfrm>
            <a:off x="5638101" y="2080832"/>
            <a:ext cx="2858199" cy="33851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600" b="0" i="0" u="none" strike="noStrike" cap="none">
                <a:solidFill>
                  <a:schemeClr val="dk1"/>
                </a:solidFill>
                <a:latin typeface="Calibri"/>
                <a:ea typeface="Calibri"/>
                <a:cs typeface="Calibri"/>
                <a:sym typeface="Calibri"/>
              </a:rPr>
              <a:t>2. Click "Create/Edit My Sites" </a:t>
            </a:r>
            <a:endParaRPr sz="1600" b="0" i="0" u="none" strike="noStrike" cap="none">
              <a:solidFill>
                <a:schemeClr val="dk1"/>
              </a:solidFill>
              <a:latin typeface="Calibri"/>
              <a:ea typeface="Calibri"/>
              <a:cs typeface="Calibri"/>
              <a:sym typeface="Calibri"/>
            </a:endParaRPr>
          </a:p>
        </p:txBody>
      </p:sp>
      <p:pic>
        <p:nvPicPr>
          <p:cNvPr id="272" name="Google Shape;272;p44" descr="Screenshot showing the GLOBE Observer app Data Entry page. Select “New Observation” to enter data."/>
          <p:cNvPicPr preferRelativeResize="0"/>
          <p:nvPr/>
        </p:nvPicPr>
        <p:blipFill rotWithShape="1">
          <a:blip r:embed="rId6">
            <a:alphaModFix/>
          </a:blip>
          <a:srcRect/>
          <a:stretch/>
        </p:blipFill>
        <p:spPr>
          <a:xfrm>
            <a:off x="5930894" y="2438408"/>
            <a:ext cx="2057400" cy="3886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45" descr="A screenshot of available protocols, with Relative Humidity selected."/>
          <p:cNvPicPr preferRelativeResize="0"/>
          <p:nvPr/>
        </p:nvPicPr>
        <p:blipFill rotWithShape="1">
          <a:blip r:embed="rId3">
            <a:alphaModFix/>
          </a:blip>
          <a:srcRect/>
          <a:stretch/>
        </p:blipFill>
        <p:spPr>
          <a:xfrm>
            <a:off x="3441978" y="2154804"/>
            <a:ext cx="3150442" cy="4566672"/>
          </a:xfrm>
          <a:prstGeom prst="rect">
            <a:avLst/>
          </a:prstGeom>
          <a:noFill/>
          <a:ln>
            <a:noFill/>
          </a:ln>
        </p:spPr>
      </p:pic>
      <p:sp>
        <p:nvSpPr>
          <p:cNvPr id="279" name="Google Shape;279;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80" name="Google Shape;280;p45" descr="Banner: Atmosphere-Relative Humidity"/>
          <p:cNvPicPr preferRelativeResize="0"/>
          <p:nvPr/>
        </p:nvPicPr>
        <p:blipFill rotWithShape="1">
          <a:blip r:embed="rId4">
            <a:alphaModFix/>
          </a:blip>
          <a:srcRect/>
          <a:stretch/>
        </p:blipFill>
        <p:spPr>
          <a:xfrm>
            <a:off x="0" y="0"/>
            <a:ext cx="9144000" cy="795130"/>
          </a:xfrm>
          <a:prstGeom prst="rect">
            <a:avLst/>
          </a:prstGeom>
          <a:noFill/>
          <a:ln>
            <a:noFill/>
          </a:ln>
        </p:spPr>
      </p:pic>
      <p:pic>
        <p:nvPicPr>
          <p:cNvPr id="281" name="Google Shape;281;p45" descr="Menu Bar: How to report data to GLOBE"/>
          <p:cNvPicPr preferRelativeResize="0"/>
          <p:nvPr/>
        </p:nvPicPr>
        <p:blipFill rotWithShape="1">
          <a:blip r:embed="rId5">
            <a:alphaModFix/>
          </a:blip>
          <a:srcRect/>
          <a:stretch/>
        </p:blipFill>
        <p:spPr>
          <a:xfrm>
            <a:off x="0" y="795130"/>
            <a:ext cx="1156244" cy="6062870"/>
          </a:xfrm>
          <a:prstGeom prst="rect">
            <a:avLst/>
          </a:prstGeom>
          <a:noFill/>
          <a:ln>
            <a:noFill/>
          </a:ln>
        </p:spPr>
      </p:pic>
      <p:sp>
        <p:nvSpPr>
          <p:cNvPr id="282" name="Google Shape;282;p45"/>
          <p:cNvSpPr txBox="1"/>
          <p:nvPr/>
        </p:nvSpPr>
        <p:spPr>
          <a:xfrm>
            <a:off x="2369078" y="1255707"/>
            <a:ext cx="5975549" cy="64744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3. </a:t>
            </a:r>
            <a:r>
              <a:rPr lang="en-US" sz="2000" b="0" i="0" u="none" strike="noStrike" cap="none">
                <a:solidFill>
                  <a:srgbClr val="000000"/>
                </a:solidFill>
                <a:latin typeface="Arial"/>
                <a:ea typeface="Arial"/>
                <a:cs typeface="Arial"/>
                <a:sym typeface="Arial"/>
              </a:rPr>
              <a:t>Click on the arrow next to "</a:t>
            </a:r>
            <a:r>
              <a:rPr lang="en-US" sz="2000" b="0" i="1" u="none" strike="noStrike" cap="none">
                <a:solidFill>
                  <a:srgbClr val="000000"/>
                </a:solidFill>
                <a:latin typeface="Arial"/>
                <a:ea typeface="Arial"/>
                <a:cs typeface="Arial"/>
                <a:sym typeface="Arial"/>
              </a:rPr>
              <a:t>Atmosphere</a:t>
            </a:r>
            <a:r>
              <a:rPr lang="en-US" sz="2000" b="0" i="0" u="none" strike="noStrike" cap="none">
                <a:solidFill>
                  <a:srgbClr val="000000"/>
                </a:solidFill>
                <a:latin typeface="Arial"/>
                <a:ea typeface="Arial"/>
                <a:cs typeface="Arial"/>
                <a:sym typeface="Arial"/>
              </a:rPr>
              <a:t>" and select “</a:t>
            </a:r>
            <a:r>
              <a:rPr lang="en-US" sz="2000" b="0" i="1" u="none" strike="noStrike" cap="none">
                <a:solidFill>
                  <a:srgbClr val="000000"/>
                </a:solidFill>
                <a:latin typeface="Arial"/>
                <a:ea typeface="Arial"/>
                <a:cs typeface="Arial"/>
                <a:sym typeface="Arial"/>
              </a:rPr>
              <a:t>Relative Humidity</a:t>
            </a:r>
            <a:r>
              <a:rPr lang="en-US" sz="2000" b="0" i="0" u="none" strike="noStrike" cap="none">
                <a:solidFill>
                  <a:srgbClr val="000000"/>
                </a:solidFill>
                <a:latin typeface="Arial"/>
                <a:ea typeface="Arial"/>
                <a:cs typeface="Arial"/>
                <a:sym typeface="Arial"/>
              </a:rPr>
              <a:t>"</a:t>
            </a:r>
            <a:endParaRPr sz="2000" b="0" i="0" u="none" strike="noStrike" cap="none">
              <a:solidFill>
                <a:schemeClr val="dk1"/>
              </a:solidFill>
              <a:latin typeface="Calibri"/>
              <a:ea typeface="Calibri"/>
              <a:cs typeface="Calibri"/>
              <a:sym typeface="Calibri"/>
            </a:endParaRPr>
          </a:p>
        </p:txBody>
      </p:sp>
      <p:sp>
        <p:nvSpPr>
          <p:cNvPr id="283" name="Google Shape;283;p45" descr="circle around button, Live Data Entry"/>
          <p:cNvSpPr/>
          <p:nvPr/>
        </p:nvSpPr>
        <p:spPr>
          <a:xfrm>
            <a:off x="3780262" y="4937127"/>
            <a:ext cx="1583476" cy="325566"/>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284" name="Google Shape;284;p45" descr="arrow pointing to Live Data Entry on GLOBE website screenshot"/>
          <p:cNvCxnSpPr>
            <a:endCxn id="283" idx="7"/>
          </p:cNvCxnSpPr>
          <p:nvPr/>
        </p:nvCxnSpPr>
        <p:spPr>
          <a:xfrm flipH="1">
            <a:off x="5131843" y="4181705"/>
            <a:ext cx="867300" cy="80310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pic>
        <p:nvPicPr>
          <p:cNvPr id="291" name="Google Shape;291;p46"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292" name="Google Shape;292;p46" descr="Menu Bar: How to report data to GLOBE"/>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293" name="Google Shape;293;p46"/>
          <p:cNvSpPr txBox="1"/>
          <p:nvPr/>
        </p:nvSpPr>
        <p:spPr>
          <a:xfrm>
            <a:off x="1986678" y="1307367"/>
            <a:ext cx="6109572" cy="112387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4. At the bottom of the screen, click “</a:t>
            </a:r>
            <a:r>
              <a:rPr lang="en-US" sz="1400" b="0" i="1" u="none" strike="noStrike" cap="none">
                <a:solidFill>
                  <a:schemeClr val="dk1"/>
                </a:solidFill>
                <a:latin typeface="Arial"/>
                <a:ea typeface="Arial"/>
                <a:cs typeface="Arial"/>
                <a:sym typeface="Arial"/>
              </a:rPr>
              <a:t>Continue</a:t>
            </a:r>
            <a:r>
              <a:rPr lang="en-US" sz="1400" b="0" i="0" u="none" strike="noStrike" cap="none">
                <a:solidFill>
                  <a:schemeClr val="dk1"/>
                </a:solidFill>
                <a:latin typeface="Arial"/>
                <a:ea typeface="Arial"/>
                <a:cs typeface="Arial"/>
                <a:sym typeface="Arial"/>
              </a:rPr>
              <a:t>”. When prompted, enter site location details (latitude, longitude, and elevation). Choose an existing site or identify a new site by clicking “</a:t>
            </a:r>
            <a:r>
              <a:rPr lang="en-US" sz="1400" b="0" i="1" u="none" strike="noStrike" cap="none">
                <a:solidFill>
                  <a:schemeClr val="dk1"/>
                </a:solidFill>
                <a:latin typeface="Arial"/>
                <a:ea typeface="Arial"/>
                <a:cs typeface="Arial"/>
                <a:sym typeface="Arial"/>
              </a:rPr>
              <a:t>+ New Site Location</a:t>
            </a:r>
            <a:r>
              <a:rPr lang="en-US" sz="1400" b="0" i="0" u="none" strike="noStrike" cap="none">
                <a:solidFill>
                  <a:schemeClr val="dk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pic>
        <p:nvPicPr>
          <p:cNvPr id="294" name="Google Shape;294;p46" descr="Screenshot that shows the bottom of the site location selection screen. You can select from all available sites, and at the bottom is a button that says &quot;+New Site Location&quot;"/>
          <p:cNvPicPr preferRelativeResize="0"/>
          <p:nvPr/>
        </p:nvPicPr>
        <p:blipFill rotWithShape="1">
          <a:blip r:embed="rId5">
            <a:alphaModFix/>
          </a:blip>
          <a:srcRect b="3217"/>
          <a:stretch/>
        </p:blipFill>
        <p:spPr>
          <a:xfrm>
            <a:off x="3960734" y="2267014"/>
            <a:ext cx="2383674" cy="435759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pic>
        <p:nvPicPr>
          <p:cNvPr id="100" name="Google Shape;100;p2"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01" name="Google Shape;101;p2" descr="Menu Bar: What is Relative Humidity?"/>
          <p:cNvPicPr preferRelativeResize="0"/>
          <p:nvPr/>
        </p:nvPicPr>
        <p:blipFill rotWithShape="1">
          <a:blip r:embed="rId4">
            <a:alphaModFix/>
          </a:blip>
          <a:srcRect/>
          <a:stretch/>
        </p:blipFill>
        <p:spPr>
          <a:xfrm>
            <a:off x="0" y="795130"/>
            <a:ext cx="1158240" cy="6065520"/>
          </a:xfrm>
          <a:prstGeom prst="rect">
            <a:avLst/>
          </a:prstGeom>
          <a:noFill/>
          <a:ln>
            <a:noFill/>
          </a:ln>
        </p:spPr>
      </p:pic>
      <p:sp>
        <p:nvSpPr>
          <p:cNvPr id="102" name="Google Shape;102;p2"/>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Overview and Learning Objectives</a:t>
            </a:r>
            <a:endParaRPr sz="2800"/>
          </a:p>
        </p:txBody>
      </p:sp>
      <p:sp>
        <p:nvSpPr>
          <p:cNvPr id="103" name="Google Shape;103;p2"/>
          <p:cNvSpPr txBox="1">
            <a:spLocks noGrp="1"/>
          </p:cNvSpPr>
          <p:nvPr>
            <p:ph type="body" idx="1"/>
          </p:nvPr>
        </p:nvSpPr>
        <p:spPr>
          <a:xfrm>
            <a:off x="1333500" y="1652221"/>
            <a:ext cx="7353300" cy="4704130"/>
          </a:xfrm>
          <a:prstGeom prst="rect">
            <a:avLst/>
          </a:prstGeom>
          <a:noFill/>
          <a:ln>
            <a:noFill/>
          </a:ln>
        </p:spPr>
        <p:txBody>
          <a:bodyPr spcFirstLastPara="1" wrap="square" lIns="91425" tIns="45700" rIns="91425" bIns="45700" anchor="t" anchorCtr="0">
            <a:normAutofit fontScale="40000" lnSpcReduction="20000"/>
          </a:bodyPr>
          <a:lstStyle/>
          <a:p>
            <a:pPr marL="0" lvl="0" indent="0" algn="l" rtl="0">
              <a:lnSpc>
                <a:spcPct val="100000"/>
              </a:lnSpc>
              <a:spcBef>
                <a:spcPts val="0"/>
              </a:spcBef>
              <a:spcAft>
                <a:spcPts val="0"/>
              </a:spcAft>
              <a:buClr>
                <a:srgbClr val="002060"/>
              </a:buClr>
              <a:buSzPct val="100000"/>
              <a:buNone/>
            </a:pPr>
            <a:r>
              <a:rPr lang="en-US" sz="3400" b="1">
                <a:solidFill>
                  <a:srgbClr val="002060"/>
                </a:solidFill>
              </a:rPr>
              <a:t>Overview</a:t>
            </a:r>
            <a:endParaRPr/>
          </a:p>
          <a:p>
            <a:pPr marL="0" lvl="0" indent="0" algn="l" rtl="0">
              <a:lnSpc>
                <a:spcPct val="100000"/>
              </a:lnSpc>
              <a:spcBef>
                <a:spcPts val="1200"/>
              </a:spcBef>
              <a:spcAft>
                <a:spcPts val="0"/>
              </a:spcAft>
              <a:buClr>
                <a:schemeClr val="dk1"/>
              </a:buClr>
              <a:buSzPct val="100000"/>
              <a:buNone/>
            </a:pPr>
            <a:r>
              <a:rPr lang="en-US" sz="3500" i="1"/>
              <a:t>This module:</a:t>
            </a:r>
            <a:endParaRPr/>
          </a:p>
          <a:p>
            <a:pPr marL="228600" lvl="0" indent="-228600" algn="l" rtl="0">
              <a:lnSpc>
                <a:spcPct val="100000"/>
              </a:lnSpc>
              <a:spcBef>
                <a:spcPts val="1200"/>
              </a:spcBef>
              <a:spcAft>
                <a:spcPts val="0"/>
              </a:spcAft>
              <a:buClr>
                <a:schemeClr val="dk1"/>
              </a:buClr>
              <a:buSzPct val="100000"/>
              <a:buChar char="•"/>
            </a:pPr>
            <a:r>
              <a:rPr lang="en-US" sz="3500"/>
              <a:t>Describes relative humidity </a:t>
            </a:r>
            <a:endParaRPr/>
          </a:p>
          <a:p>
            <a:pPr marL="228600" lvl="0" indent="-228600" algn="l" rtl="0">
              <a:lnSpc>
                <a:spcPct val="100000"/>
              </a:lnSpc>
              <a:spcBef>
                <a:spcPts val="1200"/>
              </a:spcBef>
              <a:spcAft>
                <a:spcPts val="0"/>
              </a:spcAft>
              <a:buClr>
                <a:schemeClr val="dk1"/>
              </a:buClr>
              <a:buSzPct val="100000"/>
              <a:buChar char="•"/>
            </a:pPr>
            <a:r>
              <a:rPr lang="en-US" sz="3500"/>
              <a:t>Provides step-by-step protocol instructions for collecting relative humidity</a:t>
            </a:r>
            <a:endParaRPr/>
          </a:p>
          <a:p>
            <a:pPr marL="0" lvl="0" indent="0" algn="l" rtl="0">
              <a:lnSpc>
                <a:spcPct val="100000"/>
              </a:lnSpc>
              <a:spcBef>
                <a:spcPts val="1200"/>
              </a:spcBef>
              <a:spcAft>
                <a:spcPts val="0"/>
              </a:spcAft>
              <a:buClr>
                <a:schemeClr val="dk1"/>
              </a:buClr>
              <a:buSzPct val="100000"/>
              <a:buNone/>
            </a:pPr>
            <a:endParaRPr sz="2400" b="1"/>
          </a:p>
          <a:p>
            <a:pPr marL="0" lvl="0" indent="0" algn="l" rtl="0">
              <a:lnSpc>
                <a:spcPct val="100000"/>
              </a:lnSpc>
              <a:spcBef>
                <a:spcPts val="600"/>
              </a:spcBef>
              <a:spcAft>
                <a:spcPts val="0"/>
              </a:spcAft>
              <a:buClr>
                <a:srgbClr val="002060"/>
              </a:buClr>
              <a:buSzPct val="100000"/>
              <a:buNone/>
            </a:pPr>
            <a:r>
              <a:rPr lang="en-US" sz="3400" b="1">
                <a:solidFill>
                  <a:srgbClr val="002060"/>
                </a:solidFill>
              </a:rPr>
              <a:t>Learning Objectives</a:t>
            </a:r>
            <a:endParaRPr/>
          </a:p>
          <a:p>
            <a:pPr marL="0" lvl="0" indent="0" algn="l" rtl="0">
              <a:lnSpc>
                <a:spcPct val="220000"/>
              </a:lnSpc>
              <a:spcBef>
                <a:spcPts val="600"/>
              </a:spcBef>
              <a:spcAft>
                <a:spcPts val="0"/>
              </a:spcAft>
              <a:buClr>
                <a:schemeClr val="dk1"/>
              </a:buClr>
              <a:buSzPct val="100000"/>
              <a:buNone/>
            </a:pPr>
            <a:r>
              <a:rPr lang="en-US" sz="3500" i="1"/>
              <a:t>After completing this module, you will be able to: </a:t>
            </a:r>
            <a:endParaRPr/>
          </a:p>
          <a:p>
            <a:pPr marL="228600" lvl="0" indent="-228600" algn="l" rtl="0">
              <a:lnSpc>
                <a:spcPct val="170000"/>
              </a:lnSpc>
              <a:spcBef>
                <a:spcPts val="600"/>
              </a:spcBef>
              <a:spcAft>
                <a:spcPts val="0"/>
              </a:spcAft>
              <a:buClr>
                <a:schemeClr val="dk1"/>
              </a:buClr>
              <a:buSzPct val="100000"/>
              <a:buChar char="•"/>
            </a:pPr>
            <a:r>
              <a:rPr lang="en-US" sz="3500"/>
              <a:t>List some reasons to collect relative humidity</a:t>
            </a:r>
            <a:endParaRPr/>
          </a:p>
          <a:p>
            <a:pPr marL="228600" lvl="0" indent="-228600" algn="l" rtl="0">
              <a:lnSpc>
                <a:spcPct val="170000"/>
              </a:lnSpc>
              <a:spcBef>
                <a:spcPts val="600"/>
              </a:spcBef>
              <a:spcAft>
                <a:spcPts val="0"/>
              </a:spcAft>
              <a:buClr>
                <a:schemeClr val="dk1"/>
              </a:buClr>
              <a:buSzPct val="100000"/>
              <a:buChar char="•"/>
            </a:pPr>
            <a:r>
              <a:rPr lang="en-US" sz="3500"/>
              <a:t>Describe how, where, and when to collect relative humidity</a:t>
            </a:r>
            <a:endParaRPr/>
          </a:p>
          <a:p>
            <a:pPr marL="228600" lvl="0" indent="-228600" algn="l" rtl="0">
              <a:lnSpc>
                <a:spcPct val="170000"/>
              </a:lnSpc>
              <a:spcBef>
                <a:spcPts val="600"/>
              </a:spcBef>
              <a:spcAft>
                <a:spcPts val="0"/>
              </a:spcAft>
              <a:buClr>
                <a:schemeClr val="dk1"/>
              </a:buClr>
              <a:buSzPct val="100000"/>
              <a:buChar char="•"/>
            </a:pPr>
            <a:r>
              <a:rPr lang="en-US" sz="3500"/>
              <a:t>Upload data to the GLOBE website</a:t>
            </a:r>
            <a:endParaRPr/>
          </a:p>
          <a:p>
            <a:pPr marL="228600" lvl="0" indent="-228600" algn="l" rtl="0">
              <a:lnSpc>
                <a:spcPct val="170000"/>
              </a:lnSpc>
              <a:spcBef>
                <a:spcPts val="600"/>
              </a:spcBef>
              <a:spcAft>
                <a:spcPts val="0"/>
              </a:spcAft>
              <a:buClr>
                <a:schemeClr val="dk1"/>
              </a:buClr>
              <a:buSzPct val="100000"/>
              <a:buChar char="•"/>
            </a:pPr>
            <a:r>
              <a:rPr lang="en-US" sz="3500"/>
              <a:t>Visualize data using the GLOBE Visualization Site and formulate your own questions about weather</a:t>
            </a:r>
            <a:endParaRPr/>
          </a:p>
          <a:p>
            <a:pPr marL="0" lvl="0" indent="0" algn="l" rtl="0">
              <a:lnSpc>
                <a:spcPct val="100000"/>
              </a:lnSpc>
              <a:spcBef>
                <a:spcPts val="600"/>
              </a:spcBef>
              <a:spcAft>
                <a:spcPts val="0"/>
              </a:spcAft>
              <a:buClr>
                <a:schemeClr val="dk1"/>
              </a:buClr>
              <a:buSzPct val="100000"/>
              <a:buNone/>
            </a:pPr>
            <a:endParaRPr sz="3500" i="1"/>
          </a:p>
          <a:p>
            <a:pPr marL="0" lvl="0" indent="0" algn="l" rtl="0">
              <a:lnSpc>
                <a:spcPct val="100000"/>
              </a:lnSpc>
              <a:spcBef>
                <a:spcPts val="600"/>
              </a:spcBef>
              <a:spcAft>
                <a:spcPts val="0"/>
              </a:spcAft>
              <a:buClr>
                <a:schemeClr val="dk1"/>
              </a:buClr>
              <a:buSzPct val="100000"/>
              <a:buNone/>
            </a:pPr>
            <a:r>
              <a:rPr lang="en-US" sz="3500" i="1"/>
              <a:t>Estimated time needed to complete this module: 1.5 hours</a:t>
            </a:r>
            <a:endParaRPr sz="3500" i="1">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pic>
        <p:nvPicPr>
          <p:cNvPr id="301" name="Google Shape;301;p47"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02" name="Google Shape;302;p47" descr="Menu Bar: How to report data to GLOBE"/>
          <p:cNvPicPr preferRelativeResize="0"/>
          <p:nvPr/>
        </p:nvPicPr>
        <p:blipFill rotWithShape="1">
          <a:blip r:embed="rId4">
            <a:alphaModFix/>
          </a:blip>
          <a:srcRect/>
          <a:stretch/>
        </p:blipFill>
        <p:spPr>
          <a:xfrm>
            <a:off x="0" y="795130"/>
            <a:ext cx="1156244" cy="6062870"/>
          </a:xfrm>
          <a:prstGeom prst="rect">
            <a:avLst/>
          </a:prstGeom>
          <a:noFill/>
          <a:ln>
            <a:noFill/>
          </a:ln>
        </p:spPr>
      </p:pic>
      <p:pic>
        <p:nvPicPr>
          <p:cNvPr id="303" name="Google Shape;303;p47" descr="A screenshot showing local date and time of the observation. "/>
          <p:cNvPicPr preferRelativeResize="0"/>
          <p:nvPr/>
        </p:nvPicPr>
        <p:blipFill rotWithShape="1">
          <a:blip r:embed="rId5">
            <a:alphaModFix/>
          </a:blip>
          <a:srcRect t="5883" b="11593"/>
          <a:stretch/>
        </p:blipFill>
        <p:spPr>
          <a:xfrm>
            <a:off x="3850341" y="2001527"/>
            <a:ext cx="2522981" cy="4513760"/>
          </a:xfrm>
          <a:prstGeom prst="rect">
            <a:avLst/>
          </a:prstGeom>
          <a:noFill/>
          <a:ln>
            <a:noFill/>
          </a:ln>
        </p:spPr>
      </p:pic>
      <p:sp>
        <p:nvSpPr>
          <p:cNvPr id="304" name="Google Shape;304;p47"/>
          <p:cNvSpPr txBox="1"/>
          <p:nvPr/>
        </p:nvSpPr>
        <p:spPr>
          <a:xfrm>
            <a:off x="1919481" y="1199985"/>
            <a:ext cx="6803177"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1400" b="0" i="0" u="none" strike="noStrike" cap="none">
                <a:solidFill>
                  <a:schemeClr val="dk1"/>
                </a:solidFill>
                <a:latin typeface="Arial"/>
                <a:ea typeface="Arial"/>
                <a:cs typeface="Arial"/>
                <a:sym typeface="Arial"/>
              </a:rPr>
              <a:t>5. Check to see if the “</a:t>
            </a:r>
            <a:r>
              <a:rPr lang="en-US" sz="1400" b="0" i="1" u="none" strike="noStrike" cap="none">
                <a:solidFill>
                  <a:schemeClr val="dk1"/>
                </a:solidFill>
                <a:latin typeface="Arial"/>
                <a:ea typeface="Arial"/>
                <a:cs typeface="Arial"/>
                <a:sym typeface="Arial"/>
              </a:rPr>
              <a:t>Date and Time</a:t>
            </a:r>
            <a:r>
              <a:rPr lang="en-US" sz="1400" b="0" i="0" u="none" strike="noStrike" cap="none">
                <a:solidFill>
                  <a:schemeClr val="dk1"/>
                </a:solidFill>
                <a:latin typeface="Arial"/>
                <a:ea typeface="Arial"/>
                <a:cs typeface="Arial"/>
                <a:sym typeface="Arial"/>
              </a:rPr>
              <a:t>” are correct, if it is not, click “</a:t>
            </a:r>
            <a:r>
              <a:rPr lang="en-US" sz="1400" b="0" i="1" u="none" strike="noStrike" cap="none">
                <a:solidFill>
                  <a:schemeClr val="dk1"/>
                </a:solidFill>
                <a:latin typeface="Arial"/>
                <a:ea typeface="Arial"/>
                <a:cs typeface="Arial"/>
                <a:sym typeface="Arial"/>
              </a:rPr>
              <a:t>Get Current Time</a:t>
            </a:r>
            <a:r>
              <a:rPr lang="en-US" sz="1400" b="0" i="0" u="none" strike="noStrike" cap="none">
                <a:solidFill>
                  <a:schemeClr val="dk1"/>
                </a:solidFill>
                <a:latin typeface="Arial"/>
                <a:ea typeface="Arial"/>
                <a:cs typeface="Arial"/>
                <a:sym typeface="Arial"/>
              </a:rPr>
              <a:t>”</a:t>
            </a:r>
            <a:r>
              <a:rPr lang="en-US" sz="1400" b="0" i="1" u="none" strike="noStrike" cap="none">
                <a:solidFill>
                  <a:schemeClr val="dk1"/>
                </a:solidFill>
                <a:latin typeface="Arial"/>
                <a:ea typeface="Arial"/>
                <a:cs typeface="Arial"/>
                <a:sym typeface="Arial"/>
              </a:rPr>
              <a:t> </a:t>
            </a:r>
            <a:r>
              <a:rPr lang="en-US" sz="1400" b="0" i="0" u="none" strike="noStrike" cap="none">
                <a:solidFill>
                  <a:schemeClr val="dk1"/>
                </a:solidFill>
                <a:latin typeface="Arial"/>
                <a:ea typeface="Arial"/>
                <a:cs typeface="Arial"/>
                <a:sym typeface="Arial"/>
              </a:rPr>
              <a:t>to update it. Then click “</a:t>
            </a:r>
            <a:r>
              <a:rPr lang="en-US" sz="1400" b="0" i="1" u="none" strike="noStrike" cap="none">
                <a:solidFill>
                  <a:schemeClr val="dk1"/>
                </a:solidFill>
                <a:latin typeface="Arial"/>
                <a:ea typeface="Arial"/>
                <a:cs typeface="Arial"/>
                <a:sym typeface="Arial"/>
              </a:rPr>
              <a:t>Relative Humidity</a:t>
            </a:r>
            <a:r>
              <a:rPr lang="en-US" sz="1400" b="0" i="0" u="none" strike="noStrike" cap="none">
                <a:solidFill>
                  <a:schemeClr val="dk1"/>
                </a:solidFill>
                <a:latin typeface="Arial"/>
                <a:ea typeface="Arial"/>
                <a:cs typeface="Arial"/>
                <a:sym typeface="Arial"/>
              </a:rPr>
              <a:t>” to move on</a:t>
            </a:r>
            <a:endParaRPr sz="1400" b="0" i="0" u="none" strike="noStrike" cap="none">
              <a:solidFill>
                <a:srgbClr val="000000"/>
              </a:solidFill>
              <a:latin typeface="Arial"/>
              <a:ea typeface="Arial"/>
              <a:cs typeface="Arial"/>
              <a:sym typeface="Arial"/>
            </a:endParaRPr>
          </a:p>
          <a:p>
            <a:pPr marL="228600" marR="0" lvl="0" indent="-50800" algn="l" rtl="0">
              <a:lnSpc>
                <a:spcPct val="100000"/>
              </a:lnSpc>
              <a:spcBef>
                <a:spcPts val="0"/>
              </a:spcBef>
              <a:spcAft>
                <a:spcPts val="0"/>
              </a:spcAft>
              <a:buClr>
                <a:schemeClr val="dk1"/>
              </a:buClr>
              <a:buSzPts val="2800"/>
              <a:buFont typeface="Arial"/>
              <a:buNone/>
            </a:pPr>
            <a:endParaRPr sz="1400" b="0" i="0" u="none" strike="noStrike" cap="none">
              <a:solidFill>
                <a:schemeClr val="dk1"/>
              </a:solidFill>
              <a:latin typeface="Calibri"/>
              <a:ea typeface="Calibri"/>
              <a:cs typeface="Calibri"/>
              <a:sym typeface="Calibri"/>
            </a:endParaRPr>
          </a:p>
        </p:txBody>
      </p:sp>
      <p:sp>
        <p:nvSpPr>
          <p:cNvPr id="305" name="Google Shape;305;p47" descr="circle around button, Live Data Entry"/>
          <p:cNvSpPr/>
          <p:nvPr/>
        </p:nvSpPr>
        <p:spPr>
          <a:xfrm>
            <a:off x="4436090" y="5986290"/>
            <a:ext cx="1297355" cy="327744"/>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6" name="Google Shape;306;p47" descr="arrow pointing to Live Data Entry on GLOBE website screenshot"/>
          <p:cNvCxnSpPr>
            <a:endCxn id="305" idx="1"/>
          </p:cNvCxnSpPr>
          <p:nvPr/>
        </p:nvCxnSpPr>
        <p:spPr>
          <a:xfrm>
            <a:off x="3761783" y="5198187"/>
            <a:ext cx="864300" cy="836100"/>
          </a:xfrm>
          <a:prstGeom prst="straightConnector1">
            <a:avLst/>
          </a:prstGeom>
          <a:noFill/>
          <a:ln w="38100" cap="flat" cmpd="sng">
            <a:solidFill>
              <a:srgbClr val="FF0000"/>
            </a:solidFill>
            <a:prstDash val="solid"/>
            <a:round/>
            <a:headEnd type="none" w="sm" len="sm"/>
            <a:tailEnd type="stealth" w="med" len="med"/>
          </a:ln>
        </p:spPr>
      </p:cxnSp>
      <p:sp>
        <p:nvSpPr>
          <p:cNvPr id="307" name="Google Shape;307;p47" descr="circle around button, Live Data Entry"/>
          <p:cNvSpPr/>
          <p:nvPr/>
        </p:nvSpPr>
        <p:spPr>
          <a:xfrm>
            <a:off x="3981910" y="4069114"/>
            <a:ext cx="866534" cy="219631"/>
          </a:xfrm>
          <a:prstGeom prst="ellipse">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308" name="Google Shape;308;p47" descr="arrow pointing to Live Data Entry on GLOBE website screenshot"/>
          <p:cNvCxnSpPr>
            <a:endCxn id="307" idx="1"/>
          </p:cNvCxnSpPr>
          <p:nvPr/>
        </p:nvCxnSpPr>
        <p:spPr>
          <a:xfrm>
            <a:off x="3307511" y="3438278"/>
            <a:ext cx="801300" cy="66300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pic>
        <p:nvPicPr>
          <p:cNvPr id="315" name="Google Shape;315;p48"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16" name="Google Shape;316;p48" descr="Menu Bar: How to report data to GLOBE"/>
          <p:cNvPicPr preferRelativeResize="0"/>
          <p:nvPr/>
        </p:nvPicPr>
        <p:blipFill rotWithShape="1">
          <a:blip r:embed="rId4">
            <a:alphaModFix/>
          </a:blip>
          <a:srcRect/>
          <a:stretch/>
        </p:blipFill>
        <p:spPr>
          <a:xfrm>
            <a:off x="0" y="795130"/>
            <a:ext cx="1156244" cy="6062870"/>
          </a:xfrm>
          <a:prstGeom prst="rect">
            <a:avLst/>
          </a:prstGeom>
          <a:noFill/>
          <a:ln>
            <a:noFill/>
          </a:ln>
        </p:spPr>
      </p:pic>
      <p:pic>
        <p:nvPicPr>
          <p:cNvPr id="317" name="Google Shape;317;p48" descr="A screenshot with the option Digital Hygrometer selected. Below it are spaces to write in the Ambient Temperature in Celsius and Relative Humidity percentage. Below that is a comment space."/>
          <p:cNvPicPr preferRelativeResize="0"/>
          <p:nvPr/>
        </p:nvPicPr>
        <p:blipFill rotWithShape="1">
          <a:blip r:embed="rId5">
            <a:alphaModFix/>
          </a:blip>
          <a:srcRect t="5794" b="22271"/>
          <a:stretch/>
        </p:blipFill>
        <p:spPr>
          <a:xfrm>
            <a:off x="5253315" y="2526361"/>
            <a:ext cx="2630558" cy="4102387"/>
          </a:xfrm>
          <a:prstGeom prst="rect">
            <a:avLst/>
          </a:prstGeom>
          <a:noFill/>
          <a:ln>
            <a:noFill/>
          </a:ln>
        </p:spPr>
      </p:pic>
      <p:pic>
        <p:nvPicPr>
          <p:cNvPr id="318" name="Google Shape;318;p48" descr="A screenshot with the option Sling Psychrometer selected. Below it are spaces to write in the Dry Bulb Temperature and Wet Bulb Temperature in Celsius. Below that is a comment space."/>
          <p:cNvPicPr preferRelativeResize="0"/>
          <p:nvPr/>
        </p:nvPicPr>
        <p:blipFill rotWithShape="1">
          <a:blip r:embed="rId6">
            <a:alphaModFix/>
          </a:blip>
          <a:srcRect t="5797" b="22267"/>
          <a:stretch/>
        </p:blipFill>
        <p:spPr>
          <a:xfrm>
            <a:off x="2165356" y="2526362"/>
            <a:ext cx="2630558" cy="4102386"/>
          </a:xfrm>
          <a:prstGeom prst="rect">
            <a:avLst/>
          </a:prstGeom>
          <a:noFill/>
          <a:ln>
            <a:noFill/>
          </a:ln>
        </p:spPr>
      </p:pic>
      <p:sp>
        <p:nvSpPr>
          <p:cNvPr id="319" name="Google Shape;319;p48"/>
          <p:cNvSpPr txBox="1"/>
          <p:nvPr/>
        </p:nvSpPr>
        <p:spPr>
          <a:xfrm>
            <a:off x="1730188" y="968248"/>
            <a:ext cx="6969539" cy="138499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rial"/>
                <a:ea typeface="Arial"/>
                <a:cs typeface="Arial"/>
                <a:sym typeface="Arial"/>
              </a:rPr>
              <a:t>6. S</a:t>
            </a:r>
            <a:r>
              <a:rPr lang="en-US" sz="1400" b="0" i="0" u="none" strike="noStrike" cap="none">
                <a:solidFill>
                  <a:srgbClr val="000000"/>
                </a:solidFill>
                <a:latin typeface="Arial"/>
                <a:ea typeface="Arial"/>
                <a:cs typeface="Arial"/>
                <a:sym typeface="Arial"/>
              </a:rPr>
              <a:t>elect the type of instrument used to measure relative humidity—Sling Psychrometer or Digital Hygrometer, then enter your data. If using a Sling Psychrometer, enter the dry bulb temperature (°C) and wet bulb temperature (°C). If using a Digital Hygrometer, enter the ambient temperature (°C) and relative humidity (%). Document site conditions, timing, and any other information about the site or relative humidity measurement clearly using the “</a:t>
            </a:r>
            <a:r>
              <a:rPr lang="en-US" sz="1400" b="0" i="1" u="none" strike="noStrike" cap="none">
                <a:solidFill>
                  <a:srgbClr val="000000"/>
                </a:solidFill>
                <a:latin typeface="Arial"/>
                <a:ea typeface="Arial"/>
                <a:cs typeface="Arial"/>
                <a:sym typeface="Arial"/>
              </a:rPr>
              <a:t>Comments</a:t>
            </a:r>
            <a:r>
              <a:rPr lang="en-US" sz="1400" b="0" i="0" u="none" strike="noStrike" cap="none">
                <a:solidFill>
                  <a:srgbClr val="000000"/>
                </a:solidFill>
                <a:latin typeface="Arial"/>
                <a:ea typeface="Arial"/>
                <a:cs typeface="Arial"/>
                <a:sym typeface="Arial"/>
              </a:rPr>
              <a:t>” section</a:t>
            </a:r>
            <a:endParaRPr sz="14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pic>
        <p:nvPicPr>
          <p:cNvPr id="325" name="Google Shape;325;p49"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26" name="Google Shape;326;p49" descr="Menu Bar: Understand the Data"/>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327" name="Google Shape;327;p49"/>
          <p:cNvSpPr txBox="1">
            <a:spLocks noGrp="1"/>
          </p:cNvSpPr>
          <p:nvPr>
            <p:ph type="title"/>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Visualize and Retrieve Data</a:t>
            </a:r>
            <a:endParaRPr/>
          </a:p>
        </p:txBody>
      </p:sp>
      <p:sp>
        <p:nvSpPr>
          <p:cNvPr id="328" name="Google Shape;328;p49"/>
          <p:cNvSpPr txBox="1">
            <a:spLocks noGrp="1"/>
          </p:cNvSpPr>
          <p:nvPr>
            <p:ph type="body" idx="1"/>
          </p:nvPr>
        </p:nvSpPr>
        <p:spPr>
          <a:xfrm>
            <a:off x="1358778" y="1520334"/>
            <a:ext cx="7692902" cy="4572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GLOBE provides the ability to view and interact with data measured across the world. Select our </a:t>
            </a:r>
            <a:r>
              <a:rPr lang="en-US" sz="1600" b="0" i="1" u="sng" strike="noStrike" cap="none">
                <a:solidFill>
                  <a:schemeClr val="hlink"/>
                </a:solidFill>
                <a:latin typeface="Arial"/>
                <a:ea typeface="Arial"/>
                <a:cs typeface="Arial"/>
                <a:sym typeface="Arial"/>
                <a:hlinkClick r:id="rId5"/>
              </a:rPr>
              <a:t>visualization tool</a:t>
            </a:r>
            <a:r>
              <a:rPr lang="en-US" sz="1600" b="0" i="0" u="none" strike="noStrike" cap="none">
                <a:solidFill>
                  <a:schemeClr val="dk1"/>
                </a:solidFill>
                <a:latin typeface="Arial"/>
                <a:ea typeface="Arial"/>
                <a:cs typeface="Arial"/>
                <a:sym typeface="Arial"/>
              </a:rPr>
              <a:t> to map, graph, filter and export data that have been measured across GLOBE protocols since 1995. </a:t>
            </a:r>
            <a:endParaRPr/>
          </a:p>
          <a:p>
            <a:pPr marL="0" marR="0" lvl="0" indent="0" algn="just" rtl="0">
              <a:lnSpc>
                <a:spcPct val="100000"/>
              </a:lnSpc>
              <a:spcBef>
                <a:spcPts val="0"/>
              </a:spcBef>
              <a:spcAft>
                <a:spcPts val="0"/>
              </a:spcAft>
              <a:buClr>
                <a:schemeClr val="dk1"/>
              </a:buClr>
              <a:buSzPts val="3200"/>
              <a:buFont typeface="Arial"/>
              <a:buNone/>
            </a:pPr>
            <a:endParaRPr sz="1600">
              <a:latin typeface="Arial"/>
              <a:ea typeface="Arial"/>
              <a:cs typeface="Arial"/>
              <a:sym typeface="Arial"/>
            </a:endParaRPr>
          </a:p>
          <a:p>
            <a:pPr marL="0" marR="0" lvl="0" indent="0" algn="just" rtl="0">
              <a:lnSpc>
                <a:spcPct val="100000"/>
              </a:lnSpc>
              <a:spcBef>
                <a:spcPts val="0"/>
              </a:spcBef>
              <a:spcAft>
                <a:spcPts val="0"/>
              </a:spcAft>
              <a:buClr>
                <a:schemeClr val="dk1"/>
              </a:buClr>
              <a:buSzPts val="3200"/>
              <a:buFont typeface="Arial"/>
              <a:buNone/>
            </a:pPr>
            <a:r>
              <a:rPr lang="en-US" sz="1600" b="0" i="0" u="none" strike="noStrike" cap="none">
                <a:solidFill>
                  <a:schemeClr val="dk1"/>
                </a:solidFill>
                <a:latin typeface="Arial"/>
                <a:ea typeface="Arial"/>
                <a:cs typeface="Arial"/>
                <a:sym typeface="Arial"/>
              </a:rPr>
              <a:t>These step-by-step tutorials on using the visualization system will assist you in finding and analyzing data:</a:t>
            </a:r>
            <a:r>
              <a:rPr lang="en-US" sz="1600" b="0" i="1" u="none" strike="noStrike" cap="none">
                <a:solidFill>
                  <a:schemeClr val="dk1"/>
                </a:solidFill>
                <a:latin typeface="Arial"/>
                <a:ea typeface="Arial"/>
                <a:cs typeface="Arial"/>
                <a:sym typeface="Arial"/>
              </a:rPr>
              <a:t>	</a:t>
            </a:r>
            <a:r>
              <a:rPr lang="en-US" sz="1600" b="0" i="1" u="sng" strike="noStrike" cap="none">
                <a:solidFill>
                  <a:schemeClr val="hlink"/>
                </a:solidFill>
                <a:latin typeface="Arial"/>
                <a:ea typeface="Arial"/>
                <a:cs typeface="Arial"/>
                <a:sym typeface="Arial"/>
                <a:hlinkClick r:id="rId6"/>
              </a:rPr>
              <a:t>PDF version</a:t>
            </a:r>
            <a:r>
              <a:rPr lang="en-US" sz="1600" b="0" i="0" u="none" strike="noStrike" cap="none">
                <a:solidFill>
                  <a:schemeClr val="dk1"/>
                </a:solidFill>
                <a:latin typeface="Arial"/>
                <a:ea typeface="Arial"/>
                <a:cs typeface="Arial"/>
                <a:sym typeface="Arial"/>
              </a:rPr>
              <a:t>	</a:t>
            </a:r>
            <a:r>
              <a:rPr lang="en-US" sz="1600" b="0" i="1" u="sng" strike="noStrike" cap="none">
                <a:solidFill>
                  <a:schemeClr val="hlink"/>
                </a:solidFill>
                <a:latin typeface="Arial"/>
                <a:ea typeface="Arial"/>
                <a:cs typeface="Arial"/>
                <a:sym typeface="Arial"/>
                <a:hlinkClick r:id="rId7"/>
              </a:rPr>
              <a:t>PowerPoint</a:t>
            </a:r>
            <a:r>
              <a:rPr lang="en-US" sz="1600" b="0" i="1" u="sng" strike="noStrike" cap="none">
                <a:solidFill>
                  <a:schemeClr val="hlink"/>
                </a:solidFill>
                <a:latin typeface="Arial"/>
                <a:ea typeface="Arial"/>
                <a:cs typeface="Arial"/>
                <a:sym typeface="Arial"/>
              </a:rPr>
              <a:t> version</a:t>
            </a:r>
            <a:endParaRPr sz="2800"/>
          </a:p>
        </p:txBody>
      </p:sp>
      <p:pic>
        <p:nvPicPr>
          <p:cNvPr id="329" name="Google Shape;329;p49" descr="A screenshot showing the GLOBE visualization system. There are dots on a map of the world showing where observations have been submitted from."/>
          <p:cNvPicPr preferRelativeResize="0"/>
          <p:nvPr/>
        </p:nvPicPr>
        <p:blipFill rotWithShape="1">
          <a:blip r:embed="rId8">
            <a:alphaModFix/>
          </a:blip>
          <a:srcRect/>
          <a:stretch/>
        </p:blipFill>
        <p:spPr>
          <a:xfrm>
            <a:off x="1477495" y="3178349"/>
            <a:ext cx="7225553" cy="3234954"/>
          </a:xfrm>
          <a:prstGeom prst="rect">
            <a:avLst/>
          </a:prstGeom>
          <a:noFill/>
          <a:ln>
            <a:noFill/>
          </a:ln>
        </p:spPr>
      </p:pic>
      <p:sp>
        <p:nvSpPr>
          <p:cNvPr id="330" name="Google Shape;330;p49"/>
          <p:cNvSpPr txBox="1"/>
          <p:nvPr/>
        </p:nvSpPr>
        <p:spPr>
          <a:xfrm>
            <a:off x="1397860" y="6413303"/>
            <a:ext cx="4986336"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1"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http://vis.globe.gov/GLOBE/</a:t>
            </a:r>
            <a:endParaRPr sz="1400" b="1" i="0" u="none" strike="noStrike" cap="non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pic>
        <p:nvPicPr>
          <p:cNvPr id="336" name="Google Shape;336;p21"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37" name="Google Shape;337;p21" descr="Menu Bar: Understand the Data"/>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338" name="Google Shape;338;p21"/>
          <p:cNvSpPr txBox="1">
            <a:spLocks noGrp="1"/>
          </p:cNvSpPr>
          <p:nvPr>
            <p:ph type="title"/>
          </p:nvPr>
        </p:nvSpPr>
        <p:spPr>
          <a:xfrm>
            <a:off x="1395299" y="914400"/>
            <a:ext cx="7734357" cy="68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2"/>
              </a:buClr>
              <a:buSzPts val="1400"/>
              <a:buFont typeface="Arial"/>
              <a:buNone/>
            </a:pPr>
            <a:r>
              <a:rPr lang="en-US" sz="3200" b="1" i="0" u="none" strike="noStrike" cap="none">
                <a:solidFill>
                  <a:schemeClr val="dk2"/>
                </a:solidFill>
                <a:latin typeface="Arial"/>
                <a:ea typeface="Arial"/>
                <a:cs typeface="Arial"/>
                <a:sym typeface="Arial"/>
              </a:rPr>
              <a:t>Visualize and Retrieve Data</a:t>
            </a:r>
            <a:endParaRPr/>
          </a:p>
        </p:txBody>
      </p:sp>
      <p:sp>
        <p:nvSpPr>
          <p:cNvPr id="339" name="Google Shape;339;p21"/>
          <p:cNvSpPr txBox="1">
            <a:spLocks noGrp="1"/>
          </p:cNvSpPr>
          <p:nvPr>
            <p:ph type="body" idx="1"/>
          </p:nvPr>
        </p:nvSpPr>
        <p:spPr>
          <a:xfrm>
            <a:off x="1358777" y="1600200"/>
            <a:ext cx="7692902" cy="4572000"/>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SzPts val="1800"/>
              <a:buNone/>
            </a:pPr>
            <a:r>
              <a:rPr lang="en-US" sz="2000"/>
              <a:t>Select the date for which you need data, add the protocol layers, and you can see where data is available. </a:t>
            </a:r>
            <a:endParaRPr sz="1800"/>
          </a:p>
        </p:txBody>
      </p:sp>
      <p:pic>
        <p:nvPicPr>
          <p:cNvPr id="340" name="Google Shape;340;p21" descr="A screenshot showing the GLOBE visualization system. There are dots on a map of the world showing where observations have been submitted from. The menu for protocol selection is expanded."/>
          <p:cNvPicPr preferRelativeResize="0"/>
          <p:nvPr/>
        </p:nvPicPr>
        <p:blipFill rotWithShape="1">
          <a:blip r:embed="rId5">
            <a:alphaModFix/>
          </a:blip>
          <a:srcRect/>
          <a:stretch/>
        </p:blipFill>
        <p:spPr>
          <a:xfrm>
            <a:off x="3013811" y="2286000"/>
            <a:ext cx="4272621" cy="4374350"/>
          </a:xfrm>
          <a:prstGeom prst="rect">
            <a:avLst/>
          </a:prstGeom>
          <a:noFill/>
          <a:ln>
            <a:noFill/>
          </a:ln>
        </p:spPr>
      </p:pic>
      <p:cxnSp>
        <p:nvCxnSpPr>
          <p:cNvPr id="341" name="Google Shape;341;p21" descr="arrow pointing to Live Data Entry on GLOBE website screenshot"/>
          <p:cNvCxnSpPr/>
          <p:nvPr/>
        </p:nvCxnSpPr>
        <p:spPr>
          <a:xfrm>
            <a:off x="5051510" y="2346032"/>
            <a:ext cx="655688" cy="310358"/>
          </a:xfrm>
          <a:prstGeom prst="straightConnector1">
            <a:avLst/>
          </a:prstGeom>
          <a:noFill/>
          <a:ln w="38100" cap="flat" cmpd="sng">
            <a:solidFill>
              <a:srgbClr val="FF0000"/>
            </a:solidFill>
            <a:prstDash val="solid"/>
            <a:round/>
            <a:headEnd type="none" w="sm" len="sm"/>
            <a:tailEnd type="stealth" w="med" len="med"/>
          </a:ln>
        </p:spPr>
      </p:cxnSp>
      <p:cxnSp>
        <p:nvCxnSpPr>
          <p:cNvPr id="342" name="Google Shape;342;p21" descr="arrow pointing to Live Data Entry on GLOBE website screenshot"/>
          <p:cNvCxnSpPr/>
          <p:nvPr/>
        </p:nvCxnSpPr>
        <p:spPr>
          <a:xfrm>
            <a:off x="2555940" y="2346032"/>
            <a:ext cx="510676" cy="369596"/>
          </a:xfrm>
          <a:prstGeom prst="straightConnector1">
            <a:avLst/>
          </a:prstGeom>
          <a:noFill/>
          <a:ln w="38100" cap="flat" cmpd="sng">
            <a:solidFill>
              <a:srgbClr val="FF0000"/>
            </a:solidFill>
            <a:prstDash val="solid"/>
            <a:round/>
            <a:headEnd type="none" w="sm" len="sm"/>
            <a:tailEnd type="stealth" w="med" len="med"/>
          </a:ln>
        </p:spPr>
      </p:cxnSp>
      <p:cxnSp>
        <p:nvCxnSpPr>
          <p:cNvPr id="343" name="Google Shape;343;p21" descr="arrow pointing to Live Data Entry on GLOBE website screenshot"/>
          <p:cNvCxnSpPr/>
          <p:nvPr/>
        </p:nvCxnSpPr>
        <p:spPr>
          <a:xfrm>
            <a:off x="2648071" y="5894315"/>
            <a:ext cx="528948" cy="369960"/>
          </a:xfrm>
          <a:prstGeom prst="straightConnector1">
            <a:avLst/>
          </a:prstGeom>
          <a:noFill/>
          <a:ln w="38100" cap="flat" cmpd="sng">
            <a:solidFill>
              <a:srgbClr val="FF0000"/>
            </a:solidFill>
            <a:prstDash val="solid"/>
            <a:round/>
            <a:headEnd type="none" w="sm" len="sm"/>
            <a:tailEnd type="stealth" w="med" len="med"/>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pic>
        <p:nvPicPr>
          <p:cNvPr id="349" name="Google Shape;349;p23" descr="Banner: Atmosphere-Relative Humidity"/>
          <p:cNvPicPr preferRelativeResize="0"/>
          <p:nvPr/>
        </p:nvPicPr>
        <p:blipFill rotWithShape="1">
          <a:blip r:embed="rId3">
            <a:alphaModFix/>
          </a:blip>
          <a:srcRect/>
          <a:stretch/>
        </p:blipFill>
        <p:spPr>
          <a:xfrm>
            <a:off x="0" y="-22661"/>
            <a:ext cx="9144000" cy="795130"/>
          </a:xfrm>
          <a:prstGeom prst="rect">
            <a:avLst/>
          </a:prstGeom>
          <a:noFill/>
          <a:ln>
            <a:noFill/>
          </a:ln>
        </p:spPr>
      </p:pic>
      <p:pic>
        <p:nvPicPr>
          <p:cNvPr id="350" name="Google Shape;350;p23" descr="Menu Bar: Understand the Data" title="Menu Bar: Understand the Data"/>
          <p:cNvPicPr preferRelativeResize="0"/>
          <p:nvPr/>
        </p:nvPicPr>
        <p:blipFill rotWithShape="1">
          <a:blip r:embed="rId4">
            <a:alphaModFix/>
          </a:blip>
          <a:srcRect/>
          <a:stretch/>
        </p:blipFill>
        <p:spPr>
          <a:xfrm>
            <a:off x="0" y="772469"/>
            <a:ext cx="1156244" cy="6085531"/>
          </a:xfrm>
          <a:prstGeom prst="rect">
            <a:avLst/>
          </a:prstGeom>
          <a:noFill/>
          <a:ln>
            <a:noFill/>
          </a:ln>
        </p:spPr>
      </p:pic>
      <p:sp>
        <p:nvSpPr>
          <p:cNvPr id="351" name="Google Shape;351;p23"/>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Understanding the Data</a:t>
            </a:r>
            <a:endParaRPr sz="3200"/>
          </a:p>
        </p:txBody>
      </p:sp>
      <p:sp>
        <p:nvSpPr>
          <p:cNvPr id="352" name="Google Shape;352;p23"/>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sz="1800"/>
              <a:t>This graphic from the GLOBE database shows the relationship between air temperature and relative humidity for Tallahassee, FL. Note that as air temperature goes up throughout the day, relative humidity goes down and the opposite occurs in the evening</a:t>
            </a:r>
            <a:r>
              <a:rPr lang="en-US" sz="1800">
                <a:latin typeface="Arial"/>
                <a:ea typeface="Arial"/>
                <a:cs typeface="Arial"/>
                <a:sym typeface="Arial"/>
              </a:rPr>
              <a:t>.</a:t>
            </a:r>
            <a:endParaRPr/>
          </a:p>
          <a:p>
            <a:pPr marL="228600" lvl="0" indent="-114300" algn="l" rtl="0">
              <a:lnSpc>
                <a:spcPct val="90000"/>
              </a:lnSpc>
              <a:spcBef>
                <a:spcPts val="1000"/>
              </a:spcBef>
              <a:spcAft>
                <a:spcPts val="0"/>
              </a:spcAft>
              <a:buClr>
                <a:schemeClr val="dk1"/>
              </a:buClr>
              <a:buSzPts val="1800"/>
              <a:buNone/>
            </a:pPr>
            <a:endParaRPr sz="1800"/>
          </a:p>
        </p:txBody>
      </p:sp>
      <p:pic>
        <p:nvPicPr>
          <p:cNvPr id="353" name="Google Shape;353;p23" descr="Graph of Data of  Temperature and Humidity,  Tallahassee FL - three days of data, showing anticorrelation between temperature and relative humidity."/>
          <p:cNvPicPr preferRelativeResize="0"/>
          <p:nvPr/>
        </p:nvPicPr>
        <p:blipFill rotWithShape="1">
          <a:blip r:embed="rId5">
            <a:alphaModFix/>
          </a:blip>
          <a:srcRect/>
          <a:stretch/>
        </p:blipFill>
        <p:spPr>
          <a:xfrm>
            <a:off x="2119784" y="2690060"/>
            <a:ext cx="5697258" cy="40259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pic>
        <p:nvPicPr>
          <p:cNvPr id="360" name="Google Shape;360;p24"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61" name="Google Shape;361;p24" descr="Menu Bar: Understand the Data"/>
          <p:cNvPicPr preferRelativeResize="0"/>
          <p:nvPr/>
        </p:nvPicPr>
        <p:blipFill rotWithShape="1">
          <a:blip r:embed="rId4">
            <a:alphaModFix/>
          </a:blip>
          <a:srcRect/>
          <a:stretch/>
        </p:blipFill>
        <p:spPr>
          <a:xfrm>
            <a:off x="0" y="795130"/>
            <a:ext cx="1156244" cy="6062870"/>
          </a:xfrm>
          <a:prstGeom prst="rect">
            <a:avLst/>
          </a:prstGeom>
          <a:noFill/>
          <a:ln>
            <a:noFill/>
          </a:ln>
        </p:spPr>
      </p:pic>
      <p:sp>
        <p:nvSpPr>
          <p:cNvPr id="362" name="Google Shape;362;p24"/>
          <p:cNvSpPr txBox="1">
            <a:spLocks noGrp="1"/>
          </p:cNvSpPr>
          <p:nvPr>
            <p:ph type="title"/>
          </p:nvPr>
        </p:nvSpPr>
        <p:spPr>
          <a:xfrm>
            <a:off x="1257300" y="50006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Questions for YOU to Investigate </a:t>
            </a:r>
            <a:endParaRPr sz="3200"/>
          </a:p>
        </p:txBody>
      </p:sp>
      <p:sp>
        <p:nvSpPr>
          <p:cNvPr id="363" name="Google Shape;363;p24"/>
          <p:cNvSpPr txBox="1">
            <a:spLocks noGrp="1"/>
          </p:cNvSpPr>
          <p:nvPr>
            <p:ph type="body" idx="1"/>
          </p:nvPr>
        </p:nvSpPr>
        <p:spPr>
          <a:xfrm>
            <a:off x="1600200" y="1520643"/>
            <a:ext cx="6736426" cy="4322618"/>
          </a:xfrm>
          <a:prstGeom prst="rect">
            <a:avLst/>
          </a:prstGeom>
          <a:noFill/>
          <a:ln>
            <a:noFill/>
          </a:ln>
        </p:spPr>
        <p:txBody>
          <a:bodyPr spcFirstLastPara="1" wrap="square" lIns="91425" tIns="45700" rIns="91425" bIns="45700" anchor="t" anchorCtr="0">
            <a:normAutofit/>
          </a:bodyPr>
          <a:lstStyle/>
          <a:p>
            <a:pPr marL="285750" lvl="0" indent="-285750" algn="l" rtl="0">
              <a:lnSpc>
                <a:spcPct val="90000"/>
              </a:lnSpc>
              <a:spcBef>
                <a:spcPts val="0"/>
              </a:spcBef>
              <a:spcAft>
                <a:spcPts val="0"/>
              </a:spcAft>
              <a:buClr>
                <a:schemeClr val="dk1"/>
              </a:buClr>
              <a:buSzPts val="1800"/>
              <a:buFont typeface="Arial"/>
              <a:buChar char="•"/>
            </a:pPr>
            <a:r>
              <a:rPr lang="en-US" sz="1800"/>
              <a:t>How are </a:t>
            </a:r>
            <a:r>
              <a:rPr lang="en-US" sz="1800" i="1"/>
              <a:t>your </a:t>
            </a:r>
            <a:r>
              <a:rPr lang="en-US" sz="1800"/>
              <a:t>relative humidity observations related to air temperature? </a:t>
            </a:r>
            <a:endParaRPr/>
          </a:p>
          <a:p>
            <a:pPr marL="285750" lvl="0" indent="-285750" algn="l" rtl="0">
              <a:lnSpc>
                <a:spcPct val="90000"/>
              </a:lnSpc>
              <a:spcBef>
                <a:spcPts val="600"/>
              </a:spcBef>
              <a:spcAft>
                <a:spcPts val="0"/>
              </a:spcAft>
              <a:buClr>
                <a:schemeClr val="dk1"/>
              </a:buClr>
              <a:buSzPts val="1800"/>
              <a:buFont typeface="Arial"/>
              <a:buChar char="•"/>
            </a:pPr>
            <a:r>
              <a:rPr lang="en-US" sz="1800"/>
              <a:t>Can you find other GLOBE sites at your latitude which are closer to or further from large bodies of water? Do you see any systematic differences in relative humidity between your location and the others? </a:t>
            </a:r>
            <a:endParaRPr/>
          </a:p>
          <a:p>
            <a:pPr marL="285750" lvl="0" indent="-285750" algn="l" rtl="0">
              <a:lnSpc>
                <a:spcPct val="90000"/>
              </a:lnSpc>
              <a:spcBef>
                <a:spcPts val="600"/>
              </a:spcBef>
              <a:spcAft>
                <a:spcPts val="0"/>
              </a:spcAft>
              <a:buClr>
                <a:schemeClr val="dk1"/>
              </a:buClr>
              <a:buSzPts val="1800"/>
              <a:buFont typeface="Arial"/>
              <a:buChar char="•"/>
            </a:pPr>
            <a:r>
              <a:rPr lang="en-US" sz="1800"/>
              <a:t>Does relative humidity affect any non-atmosphere parts of your local environment? How? </a:t>
            </a:r>
            <a:endParaRPr/>
          </a:p>
          <a:p>
            <a:pPr marL="285750" lvl="0" indent="-285750" algn="l" rtl="0">
              <a:lnSpc>
                <a:spcPct val="90000"/>
              </a:lnSpc>
              <a:spcBef>
                <a:spcPts val="600"/>
              </a:spcBef>
              <a:spcAft>
                <a:spcPts val="0"/>
              </a:spcAft>
              <a:buClr>
                <a:schemeClr val="dk1"/>
              </a:buClr>
              <a:buSzPts val="1800"/>
              <a:buFont typeface="Arial"/>
              <a:buChar char="•"/>
            </a:pPr>
            <a:r>
              <a:rPr lang="en-US" sz="1800"/>
              <a:t>At what time of day will relative humidity normally be at a maximum? minimum? </a:t>
            </a:r>
            <a:endParaRPr/>
          </a:p>
          <a:p>
            <a:pPr marL="285750" lvl="0" indent="-285750" algn="l" rtl="0">
              <a:lnSpc>
                <a:spcPct val="90000"/>
              </a:lnSpc>
              <a:spcBef>
                <a:spcPts val="600"/>
              </a:spcBef>
              <a:spcAft>
                <a:spcPts val="0"/>
              </a:spcAft>
              <a:buClr>
                <a:schemeClr val="dk1"/>
              </a:buClr>
              <a:buSzPts val="1800"/>
              <a:buFont typeface="Arial"/>
              <a:buChar char="•"/>
            </a:pPr>
            <a:r>
              <a:rPr lang="en-US" sz="1800"/>
              <a:t>Are your relative humidity and phenology measurements related? </a:t>
            </a:r>
            <a:endParaRPr/>
          </a:p>
          <a:p>
            <a:pPr marL="228600" lvl="0" indent="-114300" algn="l" rtl="0">
              <a:lnSpc>
                <a:spcPct val="90000"/>
              </a:lnSpc>
              <a:spcBef>
                <a:spcPts val="1600"/>
              </a:spcBef>
              <a:spcAft>
                <a:spcPts val="0"/>
              </a:spcAft>
              <a:buClr>
                <a:schemeClr val="dk1"/>
              </a:buClr>
              <a:buSzPts val="1800"/>
              <a:buNone/>
            </a:pPr>
            <a:endParaRPr sz="18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pic>
        <p:nvPicPr>
          <p:cNvPr id="369" name="Google Shape;369;p25" title="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70" name="Google Shape;370;p25" descr="Menu Bar: Quiz Yourself"/>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371" name="Google Shape;371;p25" descr="Banner: Atmosphere-Relative Humidity"/>
          <p:cNvSpPr txBox="1">
            <a:spLocks noGrp="1"/>
          </p:cNvSpPr>
          <p:nvPr>
            <p:ph type="title"/>
          </p:nvPr>
        </p:nvSpPr>
        <p:spPr>
          <a:xfrm>
            <a:off x="1161926" y="5562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What have you learned?</a:t>
            </a:r>
            <a:endParaRPr/>
          </a:p>
        </p:txBody>
      </p:sp>
      <p:sp>
        <p:nvSpPr>
          <p:cNvPr id="372" name="Google Shape;372;p25"/>
          <p:cNvSpPr txBox="1">
            <a:spLocks noGrp="1"/>
          </p:cNvSpPr>
          <p:nvPr>
            <p:ph type="body" idx="1"/>
          </p:nvPr>
        </p:nvSpPr>
        <p:spPr>
          <a:xfrm>
            <a:off x="1257300" y="1851023"/>
            <a:ext cx="7886700" cy="4351338"/>
          </a:xfrm>
          <a:prstGeom prst="rect">
            <a:avLst/>
          </a:prstGeom>
          <a:noFill/>
          <a:ln>
            <a:noFill/>
          </a:ln>
        </p:spPr>
        <p:txBody>
          <a:bodyPr spcFirstLastPara="1" wrap="square" lIns="91425" tIns="45700" rIns="91425" bIns="45700" anchor="t" anchorCtr="0">
            <a:normAutofit/>
          </a:bodyPr>
          <a:lstStyle/>
          <a:p>
            <a:pPr marL="457200" lvl="0" indent="-457200" algn="l" rtl="0">
              <a:lnSpc>
                <a:spcPct val="90000"/>
              </a:lnSpc>
              <a:spcBef>
                <a:spcPts val="0"/>
              </a:spcBef>
              <a:spcAft>
                <a:spcPts val="0"/>
              </a:spcAft>
              <a:buClr>
                <a:schemeClr val="dk1"/>
              </a:buClr>
              <a:buSzPts val="1800"/>
              <a:buFont typeface="Calibri"/>
              <a:buAutoNum type="arabicParenR"/>
            </a:pPr>
            <a:r>
              <a:rPr lang="en-US" sz="1800"/>
              <a:t>What is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Why is it important to collect relative humidity data?</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instruments can you use to collect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Where should you place your instrument?</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When should you take your measurements?</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sheet will you use?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Describe the procedure in collecting relative humidity.</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How do you enter data on the GLOBE website?</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are some questions you could use to investigate relative humidity in the visualization part of GLOBE? </a:t>
            </a:r>
            <a:endParaRPr/>
          </a:p>
          <a:p>
            <a:pPr marL="457200" lvl="0" indent="-457200" algn="l" rtl="0">
              <a:lnSpc>
                <a:spcPct val="90000"/>
              </a:lnSpc>
              <a:spcBef>
                <a:spcPts val="1000"/>
              </a:spcBef>
              <a:spcAft>
                <a:spcPts val="0"/>
              </a:spcAft>
              <a:buClr>
                <a:schemeClr val="dk1"/>
              </a:buClr>
              <a:buSzPts val="1800"/>
              <a:buFont typeface="Calibri"/>
              <a:buAutoNum type="arabicParenR"/>
            </a:pPr>
            <a:r>
              <a:rPr lang="en-US" sz="1800"/>
              <a:t>What data layer would you need to add?</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78" name="Google Shape;378;p26"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79" name="Google Shape;379;p26" descr="Menu Bar: Further Resources"/>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380" name="Google Shape;380;p26"/>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1</a:t>
            </a:r>
            <a:endParaRPr/>
          </a:p>
        </p:txBody>
      </p:sp>
      <p:sp>
        <p:nvSpPr>
          <p:cNvPr id="381" name="Google Shape;381;p26"/>
          <p:cNvSpPr txBox="1">
            <a:spLocks noGrp="1"/>
          </p:cNvSpPr>
          <p:nvPr>
            <p:ph type="body" idx="1"/>
          </p:nvPr>
        </p:nvSpPr>
        <p:spPr>
          <a:xfrm>
            <a:off x="1161926" y="1495010"/>
            <a:ext cx="7420099" cy="4351338"/>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800"/>
              <a:buNone/>
            </a:pPr>
            <a:r>
              <a:rPr lang="en-US" sz="1800" b="1"/>
              <a:t>1. Why do you have two different methods of measuring relative humidity?</a:t>
            </a:r>
            <a:br>
              <a:rPr lang="en-US" sz="1800" b="1"/>
            </a:br>
            <a:r>
              <a:rPr lang="en-US" sz="1800"/>
              <a:t>Two methods are used to try to provide an incentive for the teacher and student to make a determination about how much time is desired taking the observations. One is more complex (and fun) than the other. Observations from either method are equally valuable to the GLOBE program and scientists, in general. </a:t>
            </a:r>
            <a:endParaRPr/>
          </a:p>
          <a:p>
            <a:pPr marL="0" lvl="0" indent="0" algn="just" rtl="0">
              <a:lnSpc>
                <a:spcPct val="100000"/>
              </a:lnSpc>
              <a:spcBef>
                <a:spcPts val="600"/>
              </a:spcBef>
              <a:spcAft>
                <a:spcPts val="0"/>
              </a:spcAft>
              <a:buClr>
                <a:schemeClr val="dk1"/>
              </a:buClr>
              <a:buSzPts val="1800"/>
              <a:buNone/>
            </a:pPr>
            <a:endParaRPr sz="1800"/>
          </a:p>
          <a:p>
            <a:pPr marL="0" lvl="0" indent="0" algn="just" rtl="0">
              <a:lnSpc>
                <a:spcPct val="100000"/>
              </a:lnSpc>
              <a:spcBef>
                <a:spcPts val="600"/>
              </a:spcBef>
              <a:spcAft>
                <a:spcPts val="0"/>
              </a:spcAft>
              <a:buClr>
                <a:schemeClr val="dk1"/>
              </a:buClr>
              <a:buSzPts val="1800"/>
              <a:buNone/>
            </a:pPr>
            <a:r>
              <a:rPr lang="en-US" sz="1800" b="1"/>
              <a:t>2. Why do we need to take the hygrometer inside each day, and bring</a:t>
            </a:r>
            <a:br>
              <a:rPr lang="en-US" sz="1800" b="1"/>
            </a:br>
            <a:r>
              <a:rPr lang="en-US" sz="1800" b="1"/>
              <a:t>it out to the weather shelter 30 minutes before we make our local solar noon observations?</a:t>
            </a:r>
            <a:endParaRPr/>
          </a:p>
          <a:p>
            <a:pPr marL="0" lvl="0" indent="0" algn="just" rtl="0">
              <a:lnSpc>
                <a:spcPct val="100000"/>
              </a:lnSpc>
              <a:spcBef>
                <a:spcPts val="600"/>
              </a:spcBef>
              <a:spcAft>
                <a:spcPts val="0"/>
              </a:spcAft>
              <a:buClr>
                <a:schemeClr val="dk1"/>
              </a:buClr>
              <a:buSzPts val="1800"/>
              <a:buNone/>
            </a:pPr>
            <a:r>
              <a:rPr lang="en-US" sz="1800"/>
              <a:t>The sensitive electronics inside the hygrometer cannot be exposed to condensation for long periods of time, so it is best to avoid all situations when condensation may be expected. If fog or persistent rainfall is occurring at the time of observation, it is best not to take the hygrometer outside; rather, the observer should report a relative humidity of 100%, but also should make a comment in the metadata that the observation was inferred based on visible condensation in the air (rain or fog).</a:t>
            </a:r>
            <a:endParaRPr/>
          </a:p>
          <a:p>
            <a:pPr marL="0" lvl="0" indent="0" algn="l" rtl="0">
              <a:lnSpc>
                <a:spcPct val="100000"/>
              </a:lnSpc>
              <a:spcBef>
                <a:spcPts val="600"/>
              </a:spcBef>
              <a:spcAft>
                <a:spcPts val="0"/>
              </a:spcAft>
              <a:buClr>
                <a:schemeClr val="dk1"/>
              </a:buClr>
              <a:buSzPts val="1800"/>
              <a:buNone/>
            </a:pPr>
            <a:r>
              <a:rPr lang="en-US" sz="1800"/>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87" name="Google Shape;387;p27"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88" name="Google Shape;388;p27" descr="Menu Bar: Further Resources"/>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389" name="Google Shape;389;p27"/>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200">
                <a:solidFill>
                  <a:schemeClr val="lt1"/>
                </a:solidFill>
              </a:rPr>
              <a:t>2</a:t>
            </a:r>
            <a:endParaRPr/>
          </a:p>
        </p:txBody>
      </p:sp>
      <p:sp>
        <p:nvSpPr>
          <p:cNvPr id="390" name="Google Shape;390;p27"/>
          <p:cNvSpPr txBox="1">
            <a:spLocks noGrp="1"/>
          </p:cNvSpPr>
          <p:nvPr>
            <p:ph type="body" idx="1"/>
          </p:nvPr>
        </p:nvSpPr>
        <p:spPr>
          <a:xfrm>
            <a:off x="1161926" y="1650895"/>
            <a:ext cx="7540114" cy="4705455"/>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3. I see the definitions for wet-bulb and dry-bulb temperature; what is the dew point temperature?</a:t>
            </a:r>
            <a:endParaRPr/>
          </a:p>
          <a:p>
            <a:pPr marL="0" lvl="0" indent="0" algn="just" rtl="0">
              <a:lnSpc>
                <a:spcPct val="100000"/>
              </a:lnSpc>
              <a:spcBef>
                <a:spcPts val="600"/>
              </a:spcBef>
              <a:spcAft>
                <a:spcPts val="0"/>
              </a:spcAft>
              <a:buClr>
                <a:schemeClr val="dk1"/>
              </a:buClr>
              <a:buSzPct val="100000"/>
              <a:buNone/>
            </a:pPr>
            <a:r>
              <a:rPr lang="en-US"/>
              <a:t>The dew point temperature is the temperature to which air must be cooled to achieve saturation (relative humidity = 100%) given its current water content. Dew point is a measure of the actual water vapor content. On calm clear days followed by calm clear nights, the temperature will fall rapidly towards the dew point. Unless dew forms, if the air temperature reaches the dew point temperature, fog may form. Once dew or fog forms, the dew point temperature will fall, because there is less water vapor in the air.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4. Why can’t we use the sling psychrometer below freezing?</a:t>
            </a:r>
            <a:endParaRPr/>
          </a:p>
          <a:p>
            <a:pPr marL="0" lvl="0" indent="0" algn="just" rtl="0">
              <a:lnSpc>
                <a:spcPct val="100000"/>
              </a:lnSpc>
              <a:spcBef>
                <a:spcPts val="600"/>
              </a:spcBef>
              <a:spcAft>
                <a:spcPts val="0"/>
              </a:spcAft>
              <a:buClr>
                <a:schemeClr val="dk1"/>
              </a:buClr>
              <a:buSzPct val="100000"/>
              <a:buNone/>
            </a:pPr>
            <a:r>
              <a:rPr lang="en-US"/>
              <a:t>The relationship between evaporation rate and temperature is more complicated below freezing than above freezing, so the sling psychrometer will not be as practical. More expensive models that have greater ranges are available, but are beyond the reach of the expected school budgets for instruments. We recommend the use of a hygrometer for locations that have frequent temperatures below freezing.</a:t>
            </a:r>
            <a:endParaRPr/>
          </a:p>
          <a:p>
            <a:pPr marL="0" lvl="0" indent="0" algn="l" rtl="0">
              <a:lnSpc>
                <a:spcPct val="100000"/>
              </a:lnSpc>
              <a:spcBef>
                <a:spcPts val="600"/>
              </a:spcBef>
              <a:spcAft>
                <a:spcPts val="0"/>
              </a:spcAft>
              <a:buClr>
                <a:schemeClr val="dk1"/>
              </a:buClr>
              <a:buSzPct val="100000"/>
              <a:buNone/>
            </a:pPr>
            <a:r>
              <a:rPr lang="en-US"/>
              <a:t> </a:t>
            </a:r>
            <a:endParaRPr b="1"/>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96" name="Google Shape;396;p28"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397" name="Google Shape;397;p28" descr="Menu Bar: Further Resources"/>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398" name="Google Shape;398;p28"/>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Frequently Asked Questions (FAQs) </a:t>
            </a:r>
            <a:r>
              <a:rPr lang="en-US" sz="3600">
                <a:solidFill>
                  <a:schemeClr val="lt1"/>
                </a:solidFill>
              </a:rPr>
              <a:t>3</a:t>
            </a:r>
            <a:endParaRPr/>
          </a:p>
        </p:txBody>
      </p:sp>
      <p:sp>
        <p:nvSpPr>
          <p:cNvPr id="399" name="Google Shape;399;p28"/>
          <p:cNvSpPr txBox="1">
            <a:spLocks noGrp="1"/>
          </p:cNvSpPr>
          <p:nvPr>
            <p:ph type="body" idx="1"/>
          </p:nvPr>
        </p:nvSpPr>
        <p:spPr>
          <a:xfrm>
            <a:off x="1161927" y="1650895"/>
            <a:ext cx="7353424" cy="5070581"/>
          </a:xfrm>
          <a:prstGeom prst="rect">
            <a:avLst/>
          </a:prstGeom>
          <a:noFill/>
          <a:ln>
            <a:noFill/>
          </a:ln>
        </p:spPr>
        <p:txBody>
          <a:bodyPr spcFirstLastPara="1" wrap="square" lIns="91425" tIns="45700" rIns="91425" bIns="45700" anchor="t" anchorCtr="0">
            <a:normAutofit fontScale="62500" lnSpcReduction="20000"/>
          </a:bodyPr>
          <a:lstStyle/>
          <a:p>
            <a:pPr marL="0" lvl="0" indent="0" algn="just" rtl="0">
              <a:lnSpc>
                <a:spcPct val="100000"/>
              </a:lnSpc>
              <a:spcBef>
                <a:spcPts val="0"/>
              </a:spcBef>
              <a:spcAft>
                <a:spcPts val="0"/>
              </a:spcAft>
              <a:buClr>
                <a:schemeClr val="dk1"/>
              </a:buClr>
              <a:buSzPct val="100000"/>
              <a:buNone/>
            </a:pPr>
            <a:r>
              <a:rPr lang="en-US" b="1"/>
              <a:t>5. How accurate are these relative humidity readings, compared to those that might be taken with more expensive instruments?</a:t>
            </a:r>
            <a:endParaRPr/>
          </a:p>
          <a:p>
            <a:pPr marL="0" lvl="0" indent="0" algn="just" rtl="0">
              <a:lnSpc>
                <a:spcPct val="100000"/>
              </a:lnSpc>
              <a:spcBef>
                <a:spcPts val="600"/>
              </a:spcBef>
              <a:spcAft>
                <a:spcPts val="0"/>
              </a:spcAft>
              <a:buClr>
                <a:schemeClr val="dk1"/>
              </a:buClr>
              <a:buSzPct val="100000"/>
              <a:buNone/>
            </a:pPr>
            <a:r>
              <a:rPr lang="en-US"/>
              <a:t>The hygrometer will report relative humidity with an accuracy range of 2-4%, within the desired 5% figure. The sling psychrometer reports temperature to within an accuracy of approximately 0.5 ̊ C; provided the calibration on the thermometers is maintained, this also ensures accuracy better than 5% over the most common range of values of relative humidity, between 20-95%. </a:t>
            </a:r>
            <a:endParaRPr/>
          </a:p>
          <a:p>
            <a:pPr marL="0" lvl="0" indent="0" algn="just" rtl="0">
              <a:lnSpc>
                <a:spcPct val="100000"/>
              </a:lnSpc>
              <a:spcBef>
                <a:spcPts val="600"/>
              </a:spcBef>
              <a:spcAft>
                <a:spcPts val="0"/>
              </a:spcAft>
              <a:buClr>
                <a:schemeClr val="dk1"/>
              </a:buClr>
              <a:buSzPct val="100000"/>
              <a:buNone/>
            </a:pPr>
            <a:endParaRPr b="1"/>
          </a:p>
          <a:p>
            <a:pPr marL="0" lvl="0" indent="0" algn="just" rtl="0">
              <a:lnSpc>
                <a:spcPct val="100000"/>
              </a:lnSpc>
              <a:spcBef>
                <a:spcPts val="600"/>
              </a:spcBef>
              <a:spcAft>
                <a:spcPts val="0"/>
              </a:spcAft>
              <a:buClr>
                <a:schemeClr val="dk1"/>
              </a:buClr>
              <a:buSzPct val="100000"/>
              <a:buNone/>
            </a:pPr>
            <a:r>
              <a:rPr lang="en-US" b="1"/>
              <a:t>6. The reservoir on the left side of the instrument (holding the wick) is either broken or cracked (nearly broken); is there a way to still use it? </a:t>
            </a:r>
            <a:endParaRPr/>
          </a:p>
          <a:p>
            <a:pPr marL="0" lvl="0" indent="0" algn="just" rtl="0">
              <a:lnSpc>
                <a:spcPct val="100000"/>
              </a:lnSpc>
              <a:spcBef>
                <a:spcPts val="600"/>
              </a:spcBef>
              <a:spcAft>
                <a:spcPts val="0"/>
              </a:spcAft>
              <a:buClr>
                <a:schemeClr val="dk1"/>
              </a:buClr>
              <a:buSzPct val="100000"/>
              <a:buNone/>
            </a:pPr>
            <a:r>
              <a:rPr lang="en-US"/>
              <a:t>Yes. The plastic reservoir end cap that holds the wick inside can become weak. The instrument is still useable; however some simple repairs or precautionary effort must be done. Taping a piece of cardboard on the end will usually hold the wick inside and not affect the readings. </a:t>
            </a:r>
            <a:endParaRPr/>
          </a:p>
          <a:p>
            <a:pPr marL="0" lvl="0" indent="0" algn="just" rtl="0">
              <a:lnSpc>
                <a:spcPct val="100000"/>
              </a:lnSpc>
              <a:spcBef>
                <a:spcPts val="600"/>
              </a:spcBef>
              <a:spcAft>
                <a:spcPts val="0"/>
              </a:spcAft>
              <a:buClr>
                <a:schemeClr val="dk1"/>
              </a:buClr>
              <a:buSzPct val="100000"/>
              <a:buNone/>
            </a:pPr>
            <a:endParaRPr/>
          </a:p>
          <a:p>
            <a:pPr marL="0" lvl="0" indent="0" algn="just" rtl="0">
              <a:lnSpc>
                <a:spcPct val="100000"/>
              </a:lnSpc>
              <a:spcBef>
                <a:spcPts val="600"/>
              </a:spcBef>
              <a:spcAft>
                <a:spcPts val="0"/>
              </a:spcAft>
              <a:buClr>
                <a:schemeClr val="dk1"/>
              </a:buClr>
              <a:buSzPct val="100000"/>
              <a:buNone/>
            </a:pPr>
            <a:r>
              <a:rPr lang="en-US" b="1"/>
              <a:t>7. Is there a special way that we should store our sling psychrometer?</a:t>
            </a:r>
            <a:endParaRPr/>
          </a:p>
          <a:p>
            <a:pPr marL="0" lvl="0" indent="0" algn="just" rtl="0">
              <a:lnSpc>
                <a:spcPct val="100000"/>
              </a:lnSpc>
              <a:spcBef>
                <a:spcPts val="600"/>
              </a:spcBef>
              <a:spcAft>
                <a:spcPts val="0"/>
              </a:spcAft>
              <a:buClr>
                <a:schemeClr val="dk1"/>
              </a:buClr>
              <a:buSzPct val="100000"/>
              <a:buNone/>
            </a:pPr>
            <a:r>
              <a:rPr lang="en-US"/>
              <a:t>In order to prevent the liquid separating in the thermometers, it is suggested that you store the sling psychrometer in a jar or other receptacle so that the thermometers are resting with the lower temperatures at the bottom.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pic>
        <p:nvPicPr>
          <p:cNvPr id="109" name="Google Shape;109;p43"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10" name="Google Shape;110;p43" descr="Menu Bar: What is Relative Humidity?"/>
          <p:cNvPicPr preferRelativeResize="0"/>
          <p:nvPr/>
        </p:nvPicPr>
        <p:blipFill rotWithShape="1">
          <a:blip r:embed="rId4">
            <a:alphaModFix/>
          </a:blip>
          <a:srcRect/>
          <a:stretch/>
        </p:blipFill>
        <p:spPr>
          <a:xfrm>
            <a:off x="0" y="795130"/>
            <a:ext cx="1158240" cy="6065520"/>
          </a:xfrm>
          <a:prstGeom prst="rect">
            <a:avLst/>
          </a:prstGeom>
          <a:noFill/>
          <a:ln>
            <a:noFill/>
          </a:ln>
        </p:spPr>
      </p:pic>
      <p:sp>
        <p:nvSpPr>
          <p:cNvPr id="111" name="Google Shape;111;p43"/>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2800"/>
              <a:buFont typeface="Arial"/>
              <a:buNone/>
            </a:pPr>
            <a:r>
              <a:rPr lang="en-US" sz="2800">
                <a:latin typeface="Arial"/>
                <a:ea typeface="Arial"/>
                <a:cs typeface="Arial"/>
                <a:sym typeface="Arial"/>
              </a:rPr>
              <a:t>Overview and Learning Objectives</a:t>
            </a:r>
            <a:endParaRPr sz="2800"/>
          </a:p>
        </p:txBody>
      </p:sp>
      <p:sp>
        <p:nvSpPr>
          <p:cNvPr id="112" name="Google Shape;112;p43"/>
          <p:cNvSpPr txBox="1">
            <a:spLocks noGrp="1"/>
          </p:cNvSpPr>
          <p:nvPr>
            <p:ph type="body" idx="1"/>
          </p:nvPr>
        </p:nvSpPr>
        <p:spPr>
          <a:xfrm>
            <a:off x="1333500" y="1652221"/>
            <a:ext cx="7353300" cy="470413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2060"/>
              </a:buClr>
              <a:buSzPts val="2400"/>
              <a:buNone/>
            </a:pPr>
            <a:r>
              <a:rPr lang="en-US" sz="2400" b="1">
                <a:solidFill>
                  <a:srgbClr val="002060"/>
                </a:solidFill>
              </a:rPr>
              <a:t>Materials</a:t>
            </a:r>
            <a:endParaRPr sz="2400"/>
          </a:p>
          <a:p>
            <a:pPr marL="457200" lvl="0" indent="-342900" algn="l" rtl="0">
              <a:lnSpc>
                <a:spcPct val="170000"/>
              </a:lnSpc>
              <a:spcBef>
                <a:spcPts val="1000"/>
              </a:spcBef>
              <a:spcAft>
                <a:spcPts val="0"/>
              </a:spcAft>
              <a:buSzPts val="1800"/>
              <a:buChar char="•"/>
            </a:pPr>
            <a:r>
              <a:rPr lang="en-US" sz="1600" u="sng">
                <a:solidFill>
                  <a:schemeClr val="hlink"/>
                </a:solidFill>
                <a:hlinkClick r:id="rId5"/>
              </a:rPr>
              <a:t>Atmosphere Investigation Data Sheet</a:t>
            </a:r>
            <a:r>
              <a:rPr lang="en-US" sz="1600"/>
              <a:t> OR instructions for using GLOBE Observer to record data can be found in the </a:t>
            </a:r>
            <a:r>
              <a:rPr lang="en-US" sz="1600" u="sng">
                <a:solidFill>
                  <a:schemeClr val="hlink"/>
                </a:solidFill>
                <a:hlinkClick r:id="rId6"/>
              </a:rPr>
              <a:t>Data Entry section</a:t>
            </a:r>
            <a:endParaRPr sz="1600"/>
          </a:p>
          <a:p>
            <a:pPr marL="457200" lvl="0" indent="-342900" algn="l" rtl="0">
              <a:lnSpc>
                <a:spcPct val="170000"/>
              </a:lnSpc>
              <a:spcBef>
                <a:spcPts val="1000"/>
              </a:spcBef>
              <a:spcAft>
                <a:spcPts val="0"/>
              </a:spcAft>
              <a:buSzPts val="1800"/>
              <a:buChar char="•"/>
            </a:pPr>
            <a:r>
              <a:rPr lang="en-US" sz="1600"/>
              <a:t>Digital hygrometer or sling psychrometer (with chart - </a:t>
            </a:r>
            <a:r>
              <a:rPr lang="en-US" sz="1600" u="sng">
                <a:solidFill>
                  <a:schemeClr val="hlink"/>
                </a:solidFill>
                <a:hlinkClick r:id="rId7"/>
              </a:rPr>
              <a:t>see example</a:t>
            </a:r>
            <a:r>
              <a:rPr lang="en-US" sz="1600"/>
              <a:t>) </a:t>
            </a:r>
            <a:endParaRPr/>
          </a:p>
          <a:p>
            <a:pPr marL="457200" lvl="0" indent="-342900" algn="l" rtl="0">
              <a:lnSpc>
                <a:spcPct val="170000"/>
              </a:lnSpc>
              <a:spcBef>
                <a:spcPts val="1000"/>
              </a:spcBef>
              <a:spcAft>
                <a:spcPts val="0"/>
              </a:spcAft>
              <a:buSzPts val="1800"/>
              <a:buChar char="•"/>
            </a:pPr>
            <a:r>
              <a:rPr lang="en-US" sz="1600"/>
              <a:t>Calibrated thermometer</a:t>
            </a:r>
            <a:endParaRPr/>
          </a:p>
          <a:p>
            <a:pPr marL="457200" lvl="0" indent="-342900" algn="l" rtl="0">
              <a:lnSpc>
                <a:spcPct val="170000"/>
              </a:lnSpc>
              <a:spcBef>
                <a:spcPts val="1000"/>
              </a:spcBef>
              <a:spcAft>
                <a:spcPts val="0"/>
              </a:spcAft>
              <a:buSzPts val="1800"/>
              <a:buChar char="•"/>
            </a:pPr>
            <a:r>
              <a:rPr lang="en-US" sz="1600"/>
              <a:t>Watch or timer</a:t>
            </a:r>
            <a:endParaRPr/>
          </a:p>
          <a:p>
            <a:pPr marL="0" lvl="0" indent="0" algn="l" rtl="0">
              <a:lnSpc>
                <a:spcPct val="100000"/>
              </a:lnSpc>
              <a:spcBef>
                <a:spcPts val="1200"/>
              </a:spcBef>
              <a:spcAft>
                <a:spcPts val="0"/>
              </a:spcAft>
              <a:buClr>
                <a:schemeClr val="dk1"/>
              </a:buClr>
              <a:buSzPts val="2800"/>
              <a:buNone/>
            </a:pPr>
            <a:endParaRPr/>
          </a:p>
          <a:p>
            <a:pPr marL="0" lvl="0" indent="0" algn="l" rtl="0">
              <a:lnSpc>
                <a:spcPct val="100000"/>
              </a:lnSpc>
              <a:spcBef>
                <a:spcPts val="1200"/>
              </a:spcBef>
              <a:spcAft>
                <a:spcPts val="0"/>
              </a:spcAft>
              <a:buClr>
                <a:schemeClr val="dk1"/>
              </a:buClr>
              <a:buSzPts val="2400"/>
              <a:buNone/>
            </a:pPr>
            <a:endParaRPr sz="2400" b="1"/>
          </a:p>
          <a:p>
            <a:pPr marL="0" lvl="0" indent="0" algn="l" rtl="0">
              <a:lnSpc>
                <a:spcPct val="100000"/>
              </a:lnSpc>
              <a:spcBef>
                <a:spcPts val="1200"/>
              </a:spcBef>
              <a:spcAft>
                <a:spcPts val="0"/>
              </a:spcAft>
              <a:buClr>
                <a:schemeClr val="dk1"/>
              </a:buClr>
              <a:buSzPts val="2400"/>
              <a:buNone/>
            </a:pPr>
            <a:endParaRPr sz="2400" b="1"/>
          </a:p>
          <a:p>
            <a:pPr marL="0" lvl="0" indent="0" algn="l" rtl="0">
              <a:lnSpc>
                <a:spcPct val="100000"/>
              </a:lnSpc>
              <a:spcBef>
                <a:spcPts val="600"/>
              </a:spcBef>
              <a:spcAft>
                <a:spcPts val="0"/>
              </a:spcAft>
              <a:buClr>
                <a:schemeClr val="dk1"/>
              </a:buClr>
              <a:buSzPts val="3500"/>
              <a:buNone/>
            </a:pPr>
            <a:endParaRPr sz="3500" i="1"/>
          </a:p>
        </p:txBody>
      </p:sp>
      <p:pic>
        <p:nvPicPr>
          <p:cNvPr id="113" name="Google Shape;113;p43" descr="Example of a psychrometric chart that accompanies the instruments."/>
          <p:cNvPicPr preferRelativeResize="0"/>
          <p:nvPr/>
        </p:nvPicPr>
        <p:blipFill rotWithShape="1">
          <a:blip r:embed="rId8">
            <a:alphaModFix/>
          </a:blip>
          <a:srcRect/>
          <a:stretch/>
        </p:blipFill>
        <p:spPr>
          <a:xfrm>
            <a:off x="5499791" y="4250616"/>
            <a:ext cx="3002859" cy="2288298"/>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405" name="Google Shape;405;p29"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406" name="Google Shape;406;p29" descr="Menu Bar: Further Resources"/>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407" name="Google Shape;407;p29"/>
          <p:cNvSpPr txBox="1">
            <a:spLocks noGrp="1"/>
          </p:cNvSpPr>
          <p:nvPr>
            <p:ph type="title"/>
          </p:nvPr>
        </p:nvSpPr>
        <p:spPr>
          <a:xfrm>
            <a:off x="1161926"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Further Resources</a:t>
            </a:r>
            <a:endParaRPr/>
          </a:p>
        </p:txBody>
      </p:sp>
      <p:sp>
        <p:nvSpPr>
          <p:cNvPr id="408" name="Google Shape;408;p29"/>
          <p:cNvSpPr txBox="1">
            <a:spLocks noGrp="1"/>
          </p:cNvSpPr>
          <p:nvPr>
            <p:ph type="body" idx="1"/>
          </p:nvPr>
        </p:nvSpPr>
        <p:spPr>
          <a:xfrm>
            <a:off x="1161926" y="1650896"/>
            <a:ext cx="7540114" cy="4351338"/>
          </a:xfrm>
          <a:prstGeom prst="rect">
            <a:avLst/>
          </a:prstGeom>
          <a:noFill/>
          <a:ln>
            <a:noFill/>
          </a:ln>
        </p:spPr>
        <p:txBody>
          <a:bodyPr spcFirstLastPara="1" wrap="square" lIns="91425" tIns="45700" rIns="91425" bIns="45700" anchor="t" anchorCtr="0">
            <a:normAutofit/>
          </a:bodyPr>
          <a:lstStyle/>
          <a:p>
            <a:pPr marL="914400" lvl="1" indent="-457200" algn="l" rtl="0">
              <a:lnSpc>
                <a:spcPct val="80000"/>
              </a:lnSpc>
              <a:spcBef>
                <a:spcPts val="0"/>
              </a:spcBef>
              <a:spcAft>
                <a:spcPts val="0"/>
              </a:spcAft>
              <a:buClr>
                <a:schemeClr val="dk1"/>
              </a:buClr>
              <a:buSzPts val="2400"/>
              <a:buFont typeface="Arial"/>
              <a:buChar char="•"/>
            </a:pPr>
            <a:r>
              <a:rPr lang="en-US" u="sng" dirty="0">
                <a:solidFill>
                  <a:schemeClr val="hlink"/>
                </a:solidFill>
                <a:hlinkClick r:id="rId5"/>
              </a:rPr>
              <a:t>Video: How to use a sling psychrometer</a:t>
            </a:r>
            <a:endParaRPr u="sng" dirty="0">
              <a:solidFill>
                <a:schemeClr val="hlink"/>
              </a:solidFill>
              <a:hlinkClick r:id="rId6"/>
            </a:endParaRPr>
          </a:p>
          <a:p>
            <a:pPr marL="914400" lvl="1" indent="-457200" algn="l" rtl="0">
              <a:lnSpc>
                <a:spcPct val="80000"/>
              </a:lnSpc>
              <a:spcBef>
                <a:spcPts val="600"/>
              </a:spcBef>
              <a:spcAft>
                <a:spcPts val="0"/>
              </a:spcAft>
              <a:buClr>
                <a:schemeClr val="dk1"/>
              </a:buClr>
              <a:buSzPts val="2400"/>
              <a:buFont typeface="Arial"/>
              <a:buChar char="•"/>
            </a:pPr>
            <a:r>
              <a:rPr lang="en-US" u="sng" dirty="0">
                <a:solidFill>
                  <a:schemeClr val="hlink"/>
                </a:solidFill>
                <a:hlinkClick r:id="rId6"/>
              </a:rPr>
              <a:t>GLOBE Learning Activities</a:t>
            </a:r>
            <a:endParaRPr dirty="0"/>
          </a:p>
          <a:p>
            <a:pPr marL="914400" lvl="1" indent="-457200" algn="l" rtl="0">
              <a:lnSpc>
                <a:spcPct val="80000"/>
              </a:lnSpc>
              <a:spcBef>
                <a:spcPts val="600"/>
              </a:spcBef>
              <a:spcAft>
                <a:spcPts val="0"/>
              </a:spcAft>
              <a:buClr>
                <a:schemeClr val="dk1"/>
              </a:buClr>
              <a:buSzPts val="2400"/>
              <a:buFont typeface="Arial"/>
              <a:buChar char="•"/>
            </a:pPr>
            <a:r>
              <a:rPr lang="en-US" u="sng" dirty="0">
                <a:solidFill>
                  <a:schemeClr val="hlink"/>
                </a:solidFill>
                <a:hlinkClick r:id="rId7"/>
              </a:rPr>
              <a:t>My NASA Data</a:t>
            </a:r>
            <a:endParaRPr u="sng" dirty="0">
              <a:solidFill>
                <a:schemeClr val="hlink"/>
              </a:solidFill>
              <a:hlinkClick r:id="rId8"/>
            </a:endParaRPr>
          </a:p>
          <a:p>
            <a:pPr marL="685800" lvl="1" indent="-76200" algn="l" rtl="0">
              <a:lnSpc>
                <a:spcPct val="90000"/>
              </a:lnSpc>
              <a:spcBef>
                <a:spcPts val="1100"/>
              </a:spcBef>
              <a:spcAft>
                <a:spcPts val="0"/>
              </a:spcAft>
              <a:buClr>
                <a:schemeClr val="dk1"/>
              </a:buClr>
              <a:buSzPts val="2400"/>
              <a:buNone/>
            </a:pPr>
            <a:endParaRPr dirty="0"/>
          </a:p>
          <a:p>
            <a:pPr marL="342900" lvl="1" indent="0" algn="l" rtl="0">
              <a:lnSpc>
                <a:spcPct val="90000"/>
              </a:lnSpc>
              <a:spcBef>
                <a:spcPts val="500"/>
              </a:spcBef>
              <a:spcAft>
                <a:spcPts val="0"/>
              </a:spcAft>
              <a:buClr>
                <a:schemeClr val="dk1"/>
              </a:buClr>
              <a:buSzPts val="2400"/>
              <a:buNone/>
            </a:pPr>
            <a:r>
              <a:rPr lang="en-US" dirty="0"/>
              <a:t>For information on purchasing GLOBE supplies go to: </a:t>
            </a:r>
            <a:endParaRPr dirty="0"/>
          </a:p>
          <a:p>
            <a:pPr marL="342900" lvl="1" indent="0" algn="l" rtl="0">
              <a:lnSpc>
                <a:spcPct val="90000"/>
              </a:lnSpc>
              <a:spcBef>
                <a:spcPts val="500"/>
              </a:spcBef>
              <a:spcAft>
                <a:spcPts val="0"/>
              </a:spcAft>
              <a:buClr>
                <a:schemeClr val="dk1"/>
              </a:buClr>
              <a:buSzPts val="2400"/>
              <a:buNone/>
            </a:pPr>
            <a:r>
              <a:rPr lang="en-US" u="sng" dirty="0">
                <a:solidFill>
                  <a:schemeClr val="hlink"/>
                </a:solidFill>
                <a:hlinkClick r:id="rId9"/>
              </a:rPr>
              <a:t>Equipment suppliers</a:t>
            </a:r>
            <a:endParaRPr dirty="0"/>
          </a:p>
          <a:p>
            <a:pPr marL="342900" lvl="1" indent="0" algn="l" rtl="0">
              <a:lnSpc>
                <a:spcPct val="90000"/>
              </a:lnSpc>
              <a:spcBef>
                <a:spcPts val="500"/>
              </a:spcBef>
              <a:spcAft>
                <a:spcPts val="0"/>
              </a:spcAft>
              <a:buClr>
                <a:schemeClr val="dk1"/>
              </a:buClr>
              <a:buSzPts val="2400"/>
              <a:buNone/>
            </a:pPr>
            <a:endParaRPr u="sng" dirty="0">
              <a:solidFill>
                <a:schemeClr val="hlink"/>
              </a:solidFill>
              <a:hlinkClick r:id="rId10"/>
            </a:endParaRPr>
          </a:p>
          <a:p>
            <a:pPr marL="342900" lvl="1" indent="0" algn="l" rtl="0">
              <a:lnSpc>
                <a:spcPct val="90000"/>
              </a:lnSpc>
              <a:spcBef>
                <a:spcPts val="500"/>
              </a:spcBef>
              <a:spcAft>
                <a:spcPts val="0"/>
              </a:spcAft>
              <a:buClr>
                <a:schemeClr val="dk1"/>
              </a:buClr>
              <a:buSzPts val="2400"/>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414" name="Google Shape;414;p30"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415" name="Google Shape;415;p30" descr="Menu Bar: Further Resources"/>
          <p:cNvPicPr preferRelativeResize="0"/>
          <p:nvPr/>
        </p:nvPicPr>
        <p:blipFill rotWithShape="1">
          <a:blip r:embed="rId4">
            <a:alphaModFix/>
          </a:blip>
          <a:srcRect/>
          <a:stretch/>
        </p:blipFill>
        <p:spPr>
          <a:xfrm>
            <a:off x="0" y="795130"/>
            <a:ext cx="1161926" cy="6062870"/>
          </a:xfrm>
          <a:prstGeom prst="rect">
            <a:avLst/>
          </a:prstGeom>
          <a:noFill/>
          <a:ln>
            <a:noFill/>
          </a:ln>
        </p:spPr>
      </p:pic>
      <p:sp>
        <p:nvSpPr>
          <p:cNvPr id="416" name="Google Shape;416;p30"/>
          <p:cNvSpPr txBox="1">
            <a:spLocks noGrp="1"/>
          </p:cNvSpPr>
          <p:nvPr>
            <p:ph type="title"/>
          </p:nvPr>
        </p:nvSpPr>
        <p:spPr>
          <a:xfrm>
            <a:off x="1161926" y="1076327"/>
            <a:ext cx="7162738" cy="365126"/>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2060"/>
              </a:buClr>
              <a:buSzPct val="100000"/>
              <a:buFont typeface="Calibri"/>
              <a:buNone/>
            </a:pPr>
            <a:r>
              <a:rPr lang="en-US" sz="2400" b="1">
                <a:solidFill>
                  <a:srgbClr val="002060"/>
                </a:solidFill>
              </a:rPr>
              <a:t>We want your Feedback! </a:t>
            </a:r>
            <a:br>
              <a:rPr lang="en-US" sz="2000"/>
            </a:br>
            <a:br>
              <a:rPr lang="en-US" sz="2000"/>
            </a:br>
            <a:endParaRPr sz="2000"/>
          </a:p>
        </p:txBody>
      </p:sp>
      <p:sp>
        <p:nvSpPr>
          <p:cNvPr id="417" name="Google Shape;417;p30"/>
          <p:cNvSpPr txBox="1">
            <a:spLocks noGrp="1"/>
          </p:cNvSpPr>
          <p:nvPr>
            <p:ph type="body" idx="1"/>
          </p:nvPr>
        </p:nvSpPr>
        <p:spPr>
          <a:xfrm>
            <a:off x="1161926" y="1241540"/>
            <a:ext cx="7639173" cy="5686205"/>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900"/>
              <a:buNone/>
            </a:pPr>
            <a:r>
              <a:rPr lang="en-US" sz="1900" dirty="0"/>
              <a:t>Please provide us with feedback about this module. This is a community project and we welcome your comments, suggestions and edits! </a:t>
            </a:r>
            <a:endParaRPr dirty="0"/>
          </a:p>
          <a:p>
            <a:pPr marL="0" lvl="0" indent="0" algn="just" rtl="0">
              <a:lnSpc>
                <a:spcPct val="90000"/>
              </a:lnSpc>
              <a:spcBef>
                <a:spcPts val="1000"/>
              </a:spcBef>
              <a:spcAft>
                <a:spcPts val="0"/>
              </a:spcAft>
              <a:buClr>
                <a:schemeClr val="dk1"/>
              </a:buClr>
              <a:buSzPts val="1900"/>
              <a:buNone/>
            </a:pPr>
            <a:endParaRPr lang="en-US" sz="1900" dirty="0"/>
          </a:p>
          <a:p>
            <a:pPr marL="0" lvl="0" indent="0" algn="just" rtl="0">
              <a:lnSpc>
                <a:spcPct val="90000"/>
              </a:lnSpc>
              <a:spcBef>
                <a:spcPts val="1000"/>
              </a:spcBef>
              <a:spcAft>
                <a:spcPts val="0"/>
              </a:spcAft>
              <a:buClr>
                <a:schemeClr val="dk1"/>
              </a:buClr>
              <a:buSzPts val="1900"/>
              <a:buNone/>
            </a:pPr>
            <a:r>
              <a:rPr lang="en-US" sz="1900" dirty="0"/>
              <a:t>Questions about module? Contact GLOBE: </a:t>
            </a:r>
            <a:r>
              <a:rPr lang="en-US" sz="1900" u="sng" dirty="0">
                <a:solidFill>
                  <a:schemeClr val="hlink"/>
                </a:solidFill>
                <a:hlinkClick r:id="rId5"/>
              </a:rPr>
              <a:t>help@nasaglobe.org</a:t>
            </a:r>
            <a:endParaRPr sz="1900" dirty="0"/>
          </a:p>
          <a:p>
            <a:pPr marL="0" lvl="0" indent="0" algn="l" rtl="0">
              <a:lnSpc>
                <a:spcPct val="90000"/>
              </a:lnSpc>
              <a:spcBef>
                <a:spcPts val="1000"/>
              </a:spcBef>
              <a:spcAft>
                <a:spcPts val="0"/>
              </a:spcAft>
              <a:buClr>
                <a:schemeClr val="dk1"/>
              </a:buClr>
              <a:buSzPts val="1800"/>
              <a:buNone/>
            </a:pPr>
            <a:r>
              <a:rPr lang="en-US" sz="1800" b="1" dirty="0"/>
              <a:t>Credits</a:t>
            </a:r>
            <a:endParaRPr dirty="0"/>
          </a:p>
          <a:p>
            <a:pPr marL="0" lvl="0" indent="0" algn="l" rtl="0">
              <a:lnSpc>
                <a:spcPct val="90000"/>
              </a:lnSpc>
              <a:spcBef>
                <a:spcPts val="1000"/>
              </a:spcBef>
              <a:spcAft>
                <a:spcPts val="0"/>
              </a:spcAft>
              <a:buClr>
                <a:schemeClr val="dk1"/>
              </a:buClr>
              <a:buSzPts val="1500"/>
              <a:buNone/>
            </a:pPr>
            <a:r>
              <a:rPr lang="en-US" sz="1500" b="1" dirty="0"/>
              <a:t>Power point Developers:</a:t>
            </a:r>
            <a:r>
              <a:rPr lang="en-US" sz="1500" dirty="0"/>
              <a:t>	</a:t>
            </a:r>
            <a:endParaRPr dirty="0"/>
          </a:p>
          <a:p>
            <a:pPr marL="0" lvl="0" indent="0" algn="l" rtl="0">
              <a:lnSpc>
                <a:spcPct val="90000"/>
              </a:lnSpc>
              <a:spcBef>
                <a:spcPts val="1000"/>
              </a:spcBef>
              <a:spcAft>
                <a:spcPts val="0"/>
              </a:spcAft>
              <a:buClr>
                <a:schemeClr val="dk1"/>
              </a:buClr>
              <a:buSzPts val="1500"/>
              <a:buNone/>
            </a:pPr>
            <a:r>
              <a:rPr lang="en-US" sz="1500" dirty="0"/>
              <a:t>Kevin Czajkowski</a:t>
            </a:r>
            <a:endParaRPr dirty="0"/>
          </a:p>
          <a:p>
            <a:pPr marL="0" lvl="0" indent="0" algn="l" rtl="0">
              <a:lnSpc>
                <a:spcPct val="90000"/>
              </a:lnSpc>
              <a:spcBef>
                <a:spcPts val="1000"/>
              </a:spcBef>
              <a:spcAft>
                <a:spcPts val="0"/>
              </a:spcAft>
              <a:buClr>
                <a:schemeClr val="dk1"/>
              </a:buClr>
              <a:buSzPts val="1500"/>
              <a:buNone/>
            </a:pPr>
            <a:r>
              <a:rPr lang="en-US" sz="1500" dirty="0"/>
              <a:t>Janet Struble</a:t>
            </a:r>
            <a:endParaRPr dirty="0"/>
          </a:p>
          <a:p>
            <a:pPr marL="0" lvl="0" indent="0" algn="l" rtl="0">
              <a:lnSpc>
                <a:spcPct val="90000"/>
              </a:lnSpc>
              <a:spcBef>
                <a:spcPts val="1000"/>
              </a:spcBef>
              <a:spcAft>
                <a:spcPts val="0"/>
              </a:spcAft>
              <a:buClr>
                <a:schemeClr val="dk1"/>
              </a:buClr>
              <a:buSzPts val="1500"/>
              <a:buNone/>
            </a:pPr>
            <a:r>
              <a:rPr lang="en-US" sz="1500" dirty="0"/>
              <a:t>Mikell Lynne Hedley</a:t>
            </a:r>
            <a:endParaRPr dirty="0"/>
          </a:p>
          <a:p>
            <a:pPr marL="0" lvl="0" indent="0" algn="l" rtl="0">
              <a:lnSpc>
                <a:spcPct val="90000"/>
              </a:lnSpc>
              <a:spcBef>
                <a:spcPts val="1000"/>
              </a:spcBef>
              <a:spcAft>
                <a:spcPts val="0"/>
              </a:spcAft>
              <a:buClr>
                <a:schemeClr val="dk1"/>
              </a:buClr>
              <a:buSzPts val="1500"/>
              <a:buNone/>
            </a:pPr>
            <a:r>
              <a:rPr lang="en-US" sz="1500" dirty="0"/>
              <a:t>Sara Mierzwiak </a:t>
            </a:r>
            <a:endParaRPr dirty="0"/>
          </a:p>
          <a:p>
            <a:pPr marL="0" lvl="0" indent="0" algn="l" rtl="0">
              <a:lnSpc>
                <a:spcPct val="90000"/>
              </a:lnSpc>
              <a:spcBef>
                <a:spcPts val="1000"/>
              </a:spcBef>
              <a:spcAft>
                <a:spcPts val="0"/>
              </a:spcAft>
              <a:buClr>
                <a:schemeClr val="dk1"/>
              </a:buClr>
              <a:buSzPts val="1500"/>
              <a:buNone/>
            </a:pPr>
            <a:r>
              <a:rPr lang="en-US" sz="1500" b="1" dirty="0"/>
              <a:t>Photos unless otherwise identified</a:t>
            </a:r>
            <a:r>
              <a:rPr lang="en-US" sz="1500" dirty="0"/>
              <a:t>: </a:t>
            </a:r>
            <a:endParaRPr dirty="0"/>
          </a:p>
          <a:p>
            <a:pPr marL="0" lvl="0" indent="0" algn="l" rtl="0">
              <a:lnSpc>
                <a:spcPct val="90000"/>
              </a:lnSpc>
              <a:spcBef>
                <a:spcPts val="1000"/>
              </a:spcBef>
              <a:spcAft>
                <a:spcPts val="0"/>
              </a:spcAft>
              <a:buClr>
                <a:schemeClr val="dk1"/>
              </a:buClr>
              <a:buSzPts val="1500"/>
              <a:buNone/>
            </a:pPr>
            <a:r>
              <a:rPr lang="en-US" sz="1500" dirty="0"/>
              <a:t>Kevin Czajkowski</a:t>
            </a:r>
            <a:endParaRPr sz="1800" dirty="0"/>
          </a:p>
          <a:p>
            <a:pPr marL="0" lvl="0" indent="0" algn="l" rtl="0">
              <a:lnSpc>
                <a:spcPct val="90000"/>
              </a:lnSpc>
              <a:spcBef>
                <a:spcPts val="1000"/>
              </a:spcBef>
              <a:spcAft>
                <a:spcPts val="0"/>
              </a:spcAft>
              <a:buClr>
                <a:schemeClr val="dk1"/>
              </a:buClr>
              <a:buSzPts val="1400"/>
              <a:buNone/>
            </a:pPr>
            <a:r>
              <a:rPr lang="en-US" sz="1400" b="1" dirty="0"/>
              <a:t>Funding Provided by NASA</a:t>
            </a:r>
            <a:endParaRPr dirty="0"/>
          </a:p>
          <a:p>
            <a:pPr marL="228600" lvl="0" indent="-139700" algn="l" rtl="0">
              <a:lnSpc>
                <a:spcPct val="90000"/>
              </a:lnSpc>
              <a:spcBef>
                <a:spcPts val="1000"/>
              </a:spcBef>
              <a:spcAft>
                <a:spcPts val="0"/>
              </a:spcAft>
              <a:buClr>
                <a:schemeClr val="dk1"/>
              </a:buClr>
              <a:buSzPts val="1400"/>
              <a:buNone/>
            </a:pPr>
            <a:endParaRPr sz="1400" dirty="0"/>
          </a:p>
          <a:p>
            <a:pPr marL="228600" lvl="0" indent="-139700" algn="l" rtl="0">
              <a:lnSpc>
                <a:spcPct val="90000"/>
              </a:lnSpc>
              <a:spcBef>
                <a:spcPts val="1000"/>
              </a:spcBef>
              <a:spcAft>
                <a:spcPts val="0"/>
              </a:spcAft>
              <a:buClr>
                <a:schemeClr val="dk1"/>
              </a:buClr>
              <a:buSzPts val="1400"/>
              <a:buNone/>
            </a:pPr>
            <a:endParaRPr sz="1400" dirty="0"/>
          </a:p>
          <a:p>
            <a:pPr marL="228600" lvl="0" indent="-139700" algn="l" rtl="0">
              <a:lnSpc>
                <a:spcPct val="90000"/>
              </a:lnSpc>
              <a:spcBef>
                <a:spcPts val="1000"/>
              </a:spcBef>
              <a:spcAft>
                <a:spcPts val="0"/>
              </a:spcAft>
              <a:buClr>
                <a:schemeClr val="dk1"/>
              </a:buClr>
              <a:buSzPts val="1400"/>
              <a:buNone/>
            </a:pPr>
            <a:endParaRPr sz="1400" dirty="0"/>
          </a:p>
          <a:p>
            <a:pPr marL="0" lvl="0" indent="0" algn="l" rtl="0">
              <a:lnSpc>
                <a:spcPct val="90000"/>
              </a:lnSpc>
              <a:spcBef>
                <a:spcPts val="1000"/>
              </a:spcBef>
              <a:spcAft>
                <a:spcPts val="0"/>
              </a:spcAft>
              <a:buClr>
                <a:srgbClr val="000000"/>
              </a:buClr>
              <a:buSzPts val="1200"/>
              <a:buNone/>
            </a:pPr>
            <a:r>
              <a:rPr lang="en-US" sz="1200" i="1" dirty="0">
                <a:solidFill>
                  <a:srgbClr val="000000"/>
                </a:solidFill>
              </a:rPr>
              <a:t>Version 11/15/25 If you edit and modify this slide set for use for educational purposes, please note “modified by (and your name and date)“ on this page. Thank you.</a:t>
            </a:r>
            <a:endParaRPr sz="1200" b="1" i="1" dirty="0">
              <a:solidFill>
                <a:srgbClr val="000000"/>
              </a:solidFill>
            </a:endParaRPr>
          </a:p>
          <a:p>
            <a:pPr marL="0" lvl="0" indent="0" algn="l" rtl="0">
              <a:lnSpc>
                <a:spcPct val="90000"/>
              </a:lnSpc>
              <a:spcBef>
                <a:spcPts val="1000"/>
              </a:spcBef>
              <a:spcAft>
                <a:spcPts val="0"/>
              </a:spcAft>
              <a:buClr>
                <a:srgbClr val="000000"/>
              </a:buClr>
              <a:buSzPts val="1200"/>
              <a:buNone/>
            </a:pPr>
            <a:r>
              <a:rPr lang="en-US" sz="1200" b="1" dirty="0">
                <a:solidFill>
                  <a:srgbClr val="000000"/>
                </a:solidFill>
              </a:rPr>
              <a:t>Modified by GLOBE Implementation Office – Science, Training, Education, and Public Engagement</a:t>
            </a:r>
            <a:endParaRPr sz="1800" b="1" dirty="0"/>
          </a:p>
          <a:p>
            <a:pPr marL="685800" lvl="1" indent="-190500" algn="l" rtl="0">
              <a:lnSpc>
                <a:spcPct val="90000"/>
              </a:lnSpc>
              <a:spcBef>
                <a:spcPts val="500"/>
              </a:spcBef>
              <a:spcAft>
                <a:spcPts val="0"/>
              </a:spcAft>
              <a:buClr>
                <a:schemeClr val="dk1"/>
              </a:buClr>
              <a:buSzPts val="2400"/>
              <a:buNone/>
            </a:pPr>
            <a:endParaRPr dirty="0"/>
          </a:p>
        </p:txBody>
      </p:sp>
      <p:pic>
        <p:nvPicPr>
          <p:cNvPr id="418" name="Google Shape;418;p30" descr="Crest, University of Toledo"/>
          <p:cNvPicPr preferRelativeResize="0"/>
          <p:nvPr/>
        </p:nvPicPr>
        <p:blipFill rotWithShape="1">
          <a:blip r:embed="rId6">
            <a:alphaModFix/>
          </a:blip>
          <a:srcRect/>
          <a:stretch/>
        </p:blipFill>
        <p:spPr>
          <a:xfrm>
            <a:off x="1585686" y="5336865"/>
            <a:ext cx="646069" cy="694718"/>
          </a:xfrm>
          <a:prstGeom prst="rect">
            <a:avLst/>
          </a:prstGeom>
          <a:noFill/>
          <a:ln>
            <a:noFill/>
          </a:ln>
        </p:spPr>
      </p:pic>
      <p:pic>
        <p:nvPicPr>
          <p:cNvPr id="419" name="Google Shape;419;p30" descr="NASA Logo"/>
          <p:cNvPicPr preferRelativeResize="0"/>
          <p:nvPr/>
        </p:nvPicPr>
        <p:blipFill rotWithShape="1">
          <a:blip r:embed="rId7">
            <a:alphaModFix/>
          </a:blip>
          <a:srcRect/>
          <a:stretch/>
        </p:blipFill>
        <p:spPr>
          <a:xfrm>
            <a:off x="2756208" y="5362414"/>
            <a:ext cx="618888" cy="5114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pic>
        <p:nvPicPr>
          <p:cNvPr id="119" name="Google Shape;119;p3"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20" name="Google Shape;120;p3" descr="Menu Bar: What is Relative Humidity?"/>
          <p:cNvPicPr preferRelativeResize="0"/>
          <p:nvPr/>
        </p:nvPicPr>
        <p:blipFill rotWithShape="1">
          <a:blip r:embed="rId4">
            <a:alphaModFix/>
          </a:blip>
          <a:srcRect/>
          <a:stretch/>
        </p:blipFill>
        <p:spPr>
          <a:xfrm>
            <a:off x="0" y="795130"/>
            <a:ext cx="1158240" cy="6065520"/>
          </a:xfrm>
          <a:prstGeom prst="rect">
            <a:avLst/>
          </a:prstGeom>
          <a:noFill/>
          <a:ln>
            <a:noFill/>
          </a:ln>
        </p:spPr>
      </p:pic>
      <p:sp>
        <p:nvSpPr>
          <p:cNvPr id="121" name="Google Shape;121;p3"/>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The Atmosphere</a:t>
            </a:r>
            <a:endParaRPr/>
          </a:p>
        </p:txBody>
      </p:sp>
      <p:sp>
        <p:nvSpPr>
          <p:cNvPr id="122" name="Google Shape;122;p3"/>
          <p:cNvSpPr txBox="1">
            <a:spLocks noGrp="1"/>
          </p:cNvSpPr>
          <p:nvPr>
            <p:ph type="body" idx="1"/>
          </p:nvPr>
        </p:nvSpPr>
        <p:spPr>
          <a:xfrm>
            <a:off x="1257300" y="1841245"/>
            <a:ext cx="4259580" cy="4351338"/>
          </a:xfrm>
          <a:prstGeom prst="rect">
            <a:avLst/>
          </a:prstGeom>
          <a:noFill/>
          <a:ln>
            <a:noFill/>
          </a:ln>
        </p:spPr>
        <p:txBody>
          <a:bodyPr spcFirstLastPara="1" wrap="square" lIns="91425" tIns="45700" rIns="91425" bIns="45700" anchor="t" anchorCtr="0">
            <a:normAutofit/>
          </a:bodyPr>
          <a:lstStyle/>
          <a:p>
            <a:pPr marL="383540" lvl="0" indent="-383540" algn="l" rtl="0">
              <a:lnSpc>
                <a:spcPct val="90000"/>
              </a:lnSpc>
              <a:spcBef>
                <a:spcPts val="0"/>
              </a:spcBef>
              <a:spcAft>
                <a:spcPts val="0"/>
              </a:spcAft>
              <a:buClr>
                <a:schemeClr val="dk1"/>
              </a:buClr>
              <a:buSzPts val="2400"/>
              <a:buFont typeface="Arial"/>
              <a:buChar char="•"/>
            </a:pPr>
            <a:r>
              <a:rPr lang="en-US" sz="2400"/>
              <a:t>Extremely thin blanket of air extending about 300 miles from Earth’s surface to edge of space</a:t>
            </a:r>
            <a:endParaRPr/>
          </a:p>
          <a:p>
            <a:pPr marL="383540" lvl="0" indent="-383540" algn="l" rtl="0">
              <a:lnSpc>
                <a:spcPct val="90000"/>
              </a:lnSpc>
              <a:spcBef>
                <a:spcPts val="1200"/>
              </a:spcBef>
              <a:spcAft>
                <a:spcPts val="0"/>
              </a:spcAft>
              <a:buClr>
                <a:schemeClr val="dk1"/>
              </a:buClr>
              <a:buSzPts val="2400"/>
              <a:buFont typeface="Arial"/>
              <a:buChar char="•"/>
            </a:pPr>
            <a:r>
              <a:rPr lang="en-US" sz="2400"/>
              <a:t>Contains water vapor, an important part of hydrologic cycle</a:t>
            </a:r>
            <a:endParaRPr/>
          </a:p>
        </p:txBody>
      </p:sp>
      <p:pic>
        <p:nvPicPr>
          <p:cNvPr id="123" name="Google Shape;123;p3" descr="mage of thin cover of atmosphere hugging the Earth" title="I">
            <a:hlinkClick r:id="rId5"/>
          </p:cNvPr>
          <p:cNvPicPr preferRelativeResize="0"/>
          <p:nvPr/>
        </p:nvPicPr>
        <p:blipFill rotWithShape="1">
          <a:blip r:embed="rId6">
            <a:alphaModFix/>
          </a:blip>
          <a:srcRect/>
          <a:stretch/>
        </p:blipFill>
        <p:spPr>
          <a:xfrm>
            <a:off x="5516880" y="1866582"/>
            <a:ext cx="3242824" cy="2432118"/>
          </a:xfrm>
          <a:prstGeom prst="rect">
            <a:avLst/>
          </a:prstGeom>
          <a:noFill/>
          <a:ln>
            <a:noFill/>
          </a:ln>
        </p:spPr>
      </p:pic>
      <p:sp>
        <p:nvSpPr>
          <p:cNvPr id="124" name="Google Shape;124;p3"/>
          <p:cNvSpPr txBox="1"/>
          <p:nvPr/>
        </p:nvSpPr>
        <p:spPr>
          <a:xfrm>
            <a:off x="7766227" y="4330040"/>
            <a:ext cx="993477"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Image: NASA</a:t>
            </a:r>
            <a:endParaRPr sz="1400" b="0" i="0" u="none" strike="noStrike" cap="none">
              <a:solidFill>
                <a:srgbClr val="000000"/>
              </a:solidFill>
              <a:latin typeface="Arial"/>
              <a:ea typeface="Arial"/>
              <a:cs typeface="Arial"/>
              <a:sym typeface="Arial"/>
            </a:endParaRPr>
          </a:p>
        </p:txBody>
      </p:sp>
      <p:sp>
        <p:nvSpPr>
          <p:cNvPr id="125" name="Google Shape;125;p3">
            <a:hlinkClick r:id="rId7"/>
          </p:cNvPr>
          <p:cNvSpPr txBox="1"/>
          <p:nvPr/>
        </p:nvSpPr>
        <p:spPr>
          <a:xfrm>
            <a:off x="1809810" y="5678491"/>
            <a:ext cx="668262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000" b="1" i="1" u="sng" strike="noStrike" cap="none">
                <a:solidFill>
                  <a:srgbClr val="1E4E79"/>
                </a:solidFill>
                <a:latin typeface="Arial"/>
                <a:ea typeface="Arial"/>
                <a:cs typeface="Arial"/>
                <a:sym typeface="Arial"/>
                <a:hlinkClick r:id="rId7">
                  <a:extLst>
                    <a:ext uri="{A12FA001-AC4F-418D-AE19-62706E023703}">
                      <ahyp:hlinkClr xmlns:ahyp="http://schemas.microsoft.com/office/drawing/2018/hyperlinkcolor" val="tx"/>
                    </a:ext>
                  </a:extLst>
                </a:hlinkClick>
              </a:rPr>
              <a:t>Link to the GLOBE Atmosphere Protocols</a:t>
            </a:r>
            <a:endParaRPr sz="2000" b="1" i="1" u="none" strike="noStrike" cap="none">
              <a:solidFill>
                <a:srgbClr val="1E4E79"/>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pic>
        <p:nvPicPr>
          <p:cNvPr id="131" name="Google Shape;131;p4"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32" name="Google Shape;132;p4" descr="Menu Bar: What is Relative Humidity?"/>
          <p:cNvPicPr preferRelativeResize="0"/>
          <p:nvPr/>
        </p:nvPicPr>
        <p:blipFill rotWithShape="1">
          <a:blip r:embed="rId4">
            <a:alphaModFix/>
          </a:blip>
          <a:srcRect/>
          <a:stretch/>
        </p:blipFill>
        <p:spPr>
          <a:xfrm>
            <a:off x="0" y="795130"/>
            <a:ext cx="1158240" cy="6065520"/>
          </a:xfrm>
          <a:prstGeom prst="rect">
            <a:avLst/>
          </a:prstGeom>
          <a:noFill/>
          <a:ln>
            <a:noFill/>
          </a:ln>
        </p:spPr>
      </p:pic>
      <p:sp>
        <p:nvSpPr>
          <p:cNvPr id="133" name="Google Shape;133;p4"/>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Relative Humidity</a:t>
            </a:r>
            <a:endParaRPr/>
          </a:p>
        </p:txBody>
      </p:sp>
      <p:sp>
        <p:nvSpPr>
          <p:cNvPr id="134" name="Google Shape;134;p4"/>
          <p:cNvSpPr txBox="1">
            <a:spLocks noGrp="1"/>
          </p:cNvSpPr>
          <p:nvPr>
            <p:ph type="body" idx="1"/>
          </p:nvPr>
        </p:nvSpPr>
        <p:spPr>
          <a:xfrm>
            <a:off x="1257300" y="1652869"/>
            <a:ext cx="4259580" cy="4664112"/>
          </a:xfrm>
          <a:prstGeom prst="rect">
            <a:avLst/>
          </a:prstGeom>
          <a:noFill/>
          <a:ln>
            <a:noFill/>
          </a:ln>
        </p:spPr>
        <p:txBody>
          <a:bodyPr spcFirstLastPara="1" wrap="square" lIns="91425" tIns="45700" rIns="91425" bIns="45700" anchor="t" anchorCtr="0">
            <a:normAutofit/>
          </a:bodyPr>
          <a:lstStyle/>
          <a:p>
            <a:pPr marL="342900" lvl="0" indent="-342900" algn="l" rtl="0">
              <a:lnSpc>
                <a:spcPct val="120000"/>
              </a:lnSpc>
              <a:spcBef>
                <a:spcPts val="0"/>
              </a:spcBef>
              <a:spcAft>
                <a:spcPts val="0"/>
              </a:spcAft>
              <a:buClr>
                <a:schemeClr val="dk1"/>
              </a:buClr>
              <a:buSzPts val="1800"/>
              <a:buFont typeface="Arial"/>
              <a:buChar char="•"/>
            </a:pPr>
            <a:r>
              <a:rPr lang="en-US" sz="1800"/>
              <a:t>Measures the amount of water vapor in the atmosphere (humidity) relative to the maximum amount of water vapor that the atmosphere could hold at the same temperature</a:t>
            </a:r>
            <a:endParaRPr/>
          </a:p>
          <a:p>
            <a:pPr marL="342900" lvl="0" indent="-342900" algn="l" rtl="0">
              <a:lnSpc>
                <a:spcPct val="120000"/>
              </a:lnSpc>
              <a:spcBef>
                <a:spcPts val="600"/>
              </a:spcBef>
              <a:spcAft>
                <a:spcPts val="0"/>
              </a:spcAft>
              <a:buClr>
                <a:schemeClr val="dk1"/>
              </a:buClr>
              <a:buSzPts val="1800"/>
              <a:buFont typeface="Arial"/>
              <a:buChar char="•"/>
            </a:pPr>
            <a:r>
              <a:rPr lang="en-US" sz="1800"/>
              <a:t>Affects the heating and cooling of air</a:t>
            </a:r>
            <a:endParaRPr/>
          </a:p>
          <a:p>
            <a:pPr marL="342900" lvl="0" indent="-342900" algn="l" rtl="0">
              <a:lnSpc>
                <a:spcPct val="120000"/>
              </a:lnSpc>
              <a:spcBef>
                <a:spcPts val="0"/>
              </a:spcBef>
              <a:spcAft>
                <a:spcPts val="0"/>
              </a:spcAft>
              <a:buClr>
                <a:schemeClr val="dk1"/>
              </a:buClr>
              <a:buSzPts val="1800"/>
              <a:buFont typeface="Arial"/>
              <a:buChar char="•"/>
            </a:pPr>
            <a:r>
              <a:rPr lang="en-US" sz="1800"/>
              <a:t>Warm air can hold more water vapor and the saturation point of the air is higher than for cold air</a:t>
            </a:r>
            <a:endParaRPr/>
          </a:p>
          <a:p>
            <a:pPr marL="342900" lvl="0" indent="-342900" algn="l" rtl="0">
              <a:lnSpc>
                <a:spcPct val="120000"/>
              </a:lnSpc>
              <a:spcBef>
                <a:spcPts val="1000"/>
              </a:spcBef>
              <a:spcAft>
                <a:spcPts val="0"/>
              </a:spcAft>
              <a:buClr>
                <a:schemeClr val="dk1"/>
              </a:buClr>
              <a:buSzPts val="1800"/>
              <a:buFont typeface="Arial"/>
              <a:buChar char="•"/>
            </a:pPr>
            <a:r>
              <a:rPr lang="en-US" sz="1800"/>
              <a:t>Water vapor has the strongest impact as a greenhouse gas </a:t>
            </a:r>
            <a:endParaRPr/>
          </a:p>
          <a:p>
            <a:pPr marL="342900" lvl="0" indent="-342900" algn="l" rtl="0">
              <a:lnSpc>
                <a:spcPct val="120000"/>
              </a:lnSpc>
              <a:spcBef>
                <a:spcPts val="600"/>
              </a:spcBef>
              <a:spcAft>
                <a:spcPts val="0"/>
              </a:spcAft>
              <a:buClr>
                <a:schemeClr val="dk1"/>
              </a:buClr>
              <a:buSzPts val="1800"/>
              <a:buFont typeface="Arial"/>
              <a:buChar char="•"/>
            </a:pPr>
            <a:r>
              <a:rPr lang="en-US" sz="1800"/>
              <a:t>Specific humidity refers to the actual amount of water vapor in the air </a:t>
            </a:r>
            <a:endParaRPr sz="1800"/>
          </a:p>
        </p:txBody>
      </p:sp>
      <p:sp>
        <p:nvSpPr>
          <p:cNvPr id="135" name="Google Shape;135;p4" descr="Aerosols, Air Temperature, Albedo, Barometric Pressure, Precipitation, Relative Humidity (hyperlinked), Surface Ozone, Surface Temperature, Water Vapor, Wind" title="Atmosphere Protocols: "/>
          <p:cNvSpPr txBox="1"/>
          <p:nvPr/>
        </p:nvSpPr>
        <p:spPr>
          <a:xfrm>
            <a:off x="5885089" y="1727263"/>
            <a:ext cx="2841172" cy="4262705"/>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Aerosols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Air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Albedo</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Barometric Pressure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Clouds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Precipitation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1" u="sng" strike="noStrike" cap="none">
                <a:solidFill>
                  <a:srgbClr val="1E4E79"/>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Relative Humidity</a:t>
            </a:r>
            <a:endParaRPr sz="1800" b="1" i="1" u="none" strike="noStrike" cap="none">
              <a:solidFill>
                <a:srgbClr val="1E4E79"/>
              </a:solidFill>
              <a:latin typeface="Calibri"/>
              <a:ea typeface="Calibri"/>
              <a:cs typeface="Calibri"/>
              <a:sym typeface="Calibri"/>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Surface Ozone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Surface Temperature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Water Vapor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600"/>
              </a:spcBef>
              <a:spcAft>
                <a:spcPts val="0"/>
              </a:spcAft>
              <a:buClr>
                <a:srgbClr val="000000"/>
              </a:buClr>
              <a:buSzPts val="1800"/>
              <a:buFont typeface="Arial"/>
              <a:buNone/>
            </a:pPr>
            <a:r>
              <a:rPr lang="en-US" sz="1800" b="1" i="0" u="none" strike="noStrike" cap="none">
                <a:solidFill>
                  <a:srgbClr val="1E4E79"/>
                </a:solidFill>
                <a:latin typeface="Calibri"/>
                <a:ea typeface="Calibri"/>
                <a:cs typeface="Calibri"/>
                <a:sym typeface="Calibri"/>
              </a:rPr>
              <a:t>Wind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36" name="Google Shape;136;p4" title="Relative Humidity is circled"/>
          <p:cNvSpPr/>
          <p:nvPr/>
        </p:nvSpPr>
        <p:spPr>
          <a:xfrm>
            <a:off x="6397474" y="3834024"/>
            <a:ext cx="1838930" cy="411856"/>
          </a:xfrm>
          <a:prstGeom prst="ellipse">
            <a:avLst/>
          </a:prstGeom>
          <a:noFill/>
          <a:ln w="1270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pic>
        <p:nvPicPr>
          <p:cNvPr id="142" name="Google Shape;142;p5"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43" name="Google Shape;143;p5" descr="Menu Bar: What is Relative Humidity?"/>
          <p:cNvPicPr preferRelativeResize="0"/>
          <p:nvPr/>
        </p:nvPicPr>
        <p:blipFill rotWithShape="1">
          <a:blip r:embed="rId4">
            <a:alphaModFix/>
          </a:blip>
          <a:srcRect/>
          <a:stretch/>
        </p:blipFill>
        <p:spPr>
          <a:xfrm>
            <a:off x="0" y="795130"/>
            <a:ext cx="1158240" cy="6065520"/>
          </a:xfrm>
          <a:prstGeom prst="rect">
            <a:avLst/>
          </a:prstGeom>
          <a:noFill/>
          <a:ln>
            <a:noFill/>
          </a:ln>
        </p:spPr>
      </p:pic>
      <p:sp>
        <p:nvSpPr>
          <p:cNvPr id="144" name="Google Shape;144;p5"/>
          <p:cNvSpPr txBox="1">
            <a:spLocks noGrp="1"/>
          </p:cNvSpPr>
          <p:nvPr>
            <p:ph type="title"/>
          </p:nvPr>
        </p:nvSpPr>
        <p:spPr>
          <a:xfrm>
            <a:off x="1207770" y="54101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Measuring Relative Humidity</a:t>
            </a:r>
            <a:endParaRPr/>
          </a:p>
        </p:txBody>
      </p:sp>
      <p:sp>
        <p:nvSpPr>
          <p:cNvPr id="145" name="Google Shape;145;p5"/>
          <p:cNvSpPr txBox="1">
            <a:spLocks noGrp="1"/>
          </p:cNvSpPr>
          <p:nvPr>
            <p:ph type="body" idx="1"/>
          </p:nvPr>
        </p:nvSpPr>
        <p:spPr>
          <a:xfrm>
            <a:off x="1257300" y="1727263"/>
            <a:ext cx="4259580" cy="4351338"/>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ct val="100000"/>
              <a:buChar char="•"/>
            </a:pPr>
            <a:r>
              <a:rPr lang="en-US" sz="2400"/>
              <a:t>MODIS (or Moderate Resolution Imaging Spectroradiometer)</a:t>
            </a:r>
            <a:endParaRPr/>
          </a:p>
          <a:p>
            <a:pPr marL="228600" lvl="0" indent="-228600" algn="l" rtl="0">
              <a:lnSpc>
                <a:spcPct val="90000"/>
              </a:lnSpc>
              <a:spcBef>
                <a:spcPts val="1000"/>
              </a:spcBef>
              <a:spcAft>
                <a:spcPts val="0"/>
              </a:spcAft>
              <a:buClr>
                <a:schemeClr val="dk1"/>
              </a:buClr>
              <a:buSzPct val="100000"/>
              <a:buChar char="•"/>
            </a:pPr>
            <a:r>
              <a:rPr lang="en-US" sz="2400"/>
              <a:t>Key instrument on the Terra and Aqua Satellites</a:t>
            </a:r>
            <a:endParaRPr/>
          </a:p>
          <a:p>
            <a:pPr marL="228600" lvl="0" indent="-228600" algn="l" rtl="0">
              <a:lnSpc>
                <a:spcPct val="90000"/>
              </a:lnSpc>
              <a:spcBef>
                <a:spcPts val="1000"/>
              </a:spcBef>
              <a:spcAft>
                <a:spcPts val="0"/>
              </a:spcAft>
              <a:buClr>
                <a:schemeClr val="dk1"/>
              </a:buClr>
              <a:buSzPct val="100000"/>
              <a:buChar char="•"/>
            </a:pPr>
            <a:r>
              <a:rPr lang="en-US" sz="2400"/>
              <a:t>Views the entire Earth’s surface every 1 or 2 days</a:t>
            </a:r>
            <a:endParaRPr/>
          </a:p>
          <a:p>
            <a:pPr marL="228600" lvl="0" indent="-228600" algn="l" rtl="0">
              <a:lnSpc>
                <a:spcPct val="90000"/>
              </a:lnSpc>
              <a:spcBef>
                <a:spcPts val="1000"/>
              </a:spcBef>
              <a:spcAft>
                <a:spcPts val="0"/>
              </a:spcAft>
              <a:buClr>
                <a:schemeClr val="dk1"/>
              </a:buClr>
              <a:buSzPct val="100000"/>
              <a:buChar char="•"/>
            </a:pPr>
            <a:r>
              <a:rPr lang="en-US" sz="2400"/>
              <a:t>Helps in understanding the global dynamics and processes of the lower atmosphere over land and water</a:t>
            </a:r>
            <a:endParaRPr/>
          </a:p>
          <a:p>
            <a:pPr marL="228600" lvl="0" indent="-228600" algn="l" rtl="0">
              <a:lnSpc>
                <a:spcPct val="90000"/>
              </a:lnSpc>
              <a:spcBef>
                <a:spcPts val="1000"/>
              </a:spcBef>
              <a:spcAft>
                <a:spcPts val="0"/>
              </a:spcAft>
              <a:buClr>
                <a:schemeClr val="dk1"/>
              </a:buClr>
              <a:buSzPct val="100000"/>
              <a:buChar char="•"/>
            </a:pPr>
            <a:r>
              <a:rPr lang="en-US" sz="2400"/>
              <a:t>Check out the </a:t>
            </a:r>
            <a:r>
              <a:rPr lang="en-US" sz="2400" u="sng">
                <a:solidFill>
                  <a:schemeClr val="hlink"/>
                </a:solidFill>
                <a:hlinkClick r:id="rId5"/>
              </a:rPr>
              <a:t>MODIS Image of the Day</a:t>
            </a:r>
            <a:endParaRPr sz="2400"/>
          </a:p>
        </p:txBody>
      </p:sp>
      <p:pic>
        <p:nvPicPr>
          <p:cNvPr id="146" name="Google Shape;146;p5" descr="Artist's image of Terra Satellite in Space">
            <a:hlinkClick r:id="rId6"/>
          </p:cNvPr>
          <p:cNvPicPr preferRelativeResize="0"/>
          <p:nvPr/>
        </p:nvPicPr>
        <p:blipFill rotWithShape="1">
          <a:blip r:embed="rId7">
            <a:alphaModFix/>
          </a:blip>
          <a:srcRect/>
          <a:stretch/>
        </p:blipFill>
        <p:spPr>
          <a:xfrm>
            <a:off x="5852160" y="1527733"/>
            <a:ext cx="2640331" cy="2059457"/>
          </a:xfrm>
          <a:prstGeom prst="rect">
            <a:avLst/>
          </a:prstGeom>
          <a:noFill/>
          <a:ln>
            <a:noFill/>
          </a:ln>
        </p:spPr>
      </p:pic>
      <p:sp>
        <p:nvSpPr>
          <p:cNvPr id="147" name="Google Shape;147;p5" descr="&#10;"/>
          <p:cNvSpPr txBox="1"/>
          <p:nvPr/>
        </p:nvSpPr>
        <p:spPr>
          <a:xfrm>
            <a:off x="5583235" y="3651102"/>
            <a:ext cx="2909256" cy="3661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NASA’s Terra satellite</a:t>
            </a:r>
            <a:endParaRPr sz="1400" b="0" i="0" u="none" strike="noStrike" cap="none">
              <a:solidFill>
                <a:srgbClr val="000000"/>
              </a:solidFill>
              <a:latin typeface="Arial"/>
              <a:ea typeface="Arial"/>
              <a:cs typeface="Arial"/>
              <a:sym typeface="Arial"/>
            </a:endParaRPr>
          </a:p>
        </p:txBody>
      </p:sp>
      <p:pic>
        <p:nvPicPr>
          <p:cNvPr id="148" name="Google Shape;148;p5" descr="Artist's Image of Aqua Satellite">
            <a:hlinkClick r:id="rId8"/>
          </p:cNvPr>
          <p:cNvPicPr preferRelativeResize="0"/>
          <p:nvPr/>
        </p:nvPicPr>
        <p:blipFill rotWithShape="1">
          <a:blip r:embed="rId9">
            <a:alphaModFix/>
          </a:blip>
          <a:srcRect/>
          <a:stretch/>
        </p:blipFill>
        <p:spPr>
          <a:xfrm>
            <a:off x="5852160" y="4185492"/>
            <a:ext cx="2617470" cy="1616287"/>
          </a:xfrm>
          <a:prstGeom prst="rect">
            <a:avLst/>
          </a:prstGeom>
          <a:noFill/>
          <a:ln>
            <a:noFill/>
          </a:ln>
        </p:spPr>
      </p:pic>
      <p:sp>
        <p:nvSpPr>
          <p:cNvPr id="149" name="Google Shape;149;p5" descr="&#10;"/>
          <p:cNvSpPr txBox="1"/>
          <p:nvPr/>
        </p:nvSpPr>
        <p:spPr>
          <a:xfrm>
            <a:off x="5566410" y="5869347"/>
            <a:ext cx="2902280" cy="3774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NASA’s Aqua satellite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pic>
        <p:nvPicPr>
          <p:cNvPr id="155" name="Google Shape;155;p6"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56" name="Google Shape;156;p6" descr="Menu Bar:  Why Collect Relative Humidity Data?"/>
          <p:cNvPicPr preferRelativeResize="0"/>
          <p:nvPr/>
        </p:nvPicPr>
        <p:blipFill rotWithShape="1">
          <a:blip r:embed="rId4">
            <a:alphaModFix/>
          </a:blip>
          <a:srcRect/>
          <a:stretch/>
        </p:blipFill>
        <p:spPr>
          <a:xfrm>
            <a:off x="0" y="795130"/>
            <a:ext cx="1173938" cy="6062870"/>
          </a:xfrm>
          <a:prstGeom prst="rect">
            <a:avLst/>
          </a:prstGeom>
          <a:noFill/>
          <a:ln>
            <a:noFill/>
          </a:ln>
        </p:spPr>
      </p:pic>
      <p:sp>
        <p:nvSpPr>
          <p:cNvPr id="157" name="Google Shape;157;p6"/>
          <p:cNvSpPr txBox="1">
            <a:spLocks noGrp="1"/>
          </p:cNvSpPr>
          <p:nvPr>
            <p:ph type="title"/>
          </p:nvPr>
        </p:nvSpPr>
        <p:spPr>
          <a:xfrm>
            <a:off x="1173938" y="581770"/>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3200"/>
              <a:buFont typeface="Calibri"/>
              <a:buNone/>
            </a:pPr>
            <a:r>
              <a:rPr lang="en-US" sz="3200"/>
              <a:t>Recording Relative Humidity (RH) is important for many reasons:</a:t>
            </a:r>
            <a:endParaRPr sz="3200"/>
          </a:p>
        </p:txBody>
      </p:sp>
      <p:sp>
        <p:nvSpPr>
          <p:cNvPr id="158" name="Google Shape;158;p6"/>
          <p:cNvSpPr txBox="1">
            <a:spLocks noGrp="1"/>
          </p:cNvSpPr>
          <p:nvPr>
            <p:ph type="body" idx="1"/>
          </p:nvPr>
        </p:nvSpPr>
        <p:spPr>
          <a:xfrm>
            <a:off x="1390650" y="1881836"/>
            <a:ext cx="7326630" cy="4351338"/>
          </a:xfrm>
          <a:prstGeom prst="rect">
            <a:avLst/>
          </a:prstGeom>
          <a:noFill/>
          <a:ln>
            <a:noFill/>
          </a:ln>
        </p:spPr>
        <p:txBody>
          <a:bodyPr spcFirstLastPara="1" wrap="square" lIns="91425" tIns="45700" rIns="91425" bIns="45700" anchor="t" anchorCtr="0">
            <a:normAutofit fontScale="92500" lnSpcReduction="10000"/>
          </a:bodyPr>
          <a:lstStyle/>
          <a:p>
            <a:pPr marL="238125" lvl="0" indent="-238125" algn="l" rtl="0">
              <a:lnSpc>
                <a:spcPct val="100000"/>
              </a:lnSpc>
              <a:spcBef>
                <a:spcPts val="0"/>
              </a:spcBef>
              <a:spcAft>
                <a:spcPts val="0"/>
              </a:spcAft>
              <a:buClr>
                <a:schemeClr val="dk1"/>
              </a:buClr>
              <a:buSzPct val="100000"/>
              <a:buFont typeface="Arial"/>
              <a:buChar char="•"/>
            </a:pPr>
            <a:r>
              <a:rPr lang="en-US" sz="2400"/>
              <a:t>Taking RH measurements helps us understand how quickly water will move from the surface of the Earth to the atmosphere and then back to Earth.</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measurements are important in classifying an area as arid (dry), or humid (moist). </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influences when clouds will form and when precipitation will fall.</a:t>
            </a:r>
            <a:endParaRPr/>
          </a:p>
          <a:p>
            <a:pPr marL="238125" lvl="0" indent="-238125" algn="l" rtl="0">
              <a:lnSpc>
                <a:spcPct val="100000"/>
              </a:lnSpc>
              <a:spcBef>
                <a:spcPts val="600"/>
              </a:spcBef>
              <a:spcAft>
                <a:spcPts val="0"/>
              </a:spcAft>
              <a:buClr>
                <a:schemeClr val="dk1"/>
              </a:buClr>
              <a:buSzPct val="100000"/>
              <a:buFont typeface="Arial"/>
              <a:buChar char="•"/>
            </a:pPr>
            <a:r>
              <a:rPr lang="en-US" sz="2400"/>
              <a:t>The amount of water in the atmosphere is one of the determining factors in the weather and climate in an area.</a:t>
            </a:r>
            <a:endParaRPr/>
          </a:p>
          <a:p>
            <a:pPr marL="238125" lvl="0" indent="-238125" algn="l" rtl="0">
              <a:lnSpc>
                <a:spcPct val="100000"/>
              </a:lnSpc>
              <a:spcBef>
                <a:spcPts val="600"/>
              </a:spcBef>
              <a:spcAft>
                <a:spcPts val="0"/>
              </a:spcAft>
              <a:buClr>
                <a:schemeClr val="dk1"/>
              </a:buClr>
              <a:buSzPct val="100000"/>
              <a:buFont typeface="Arial"/>
              <a:buChar char="•"/>
            </a:pPr>
            <a:r>
              <a:rPr lang="en-US" sz="2400"/>
              <a:t>RH affects the heating and cooling of the air.</a:t>
            </a:r>
            <a:endParaRPr/>
          </a:p>
          <a:p>
            <a:pPr marL="238125" lvl="0" indent="-238125" algn="l" rtl="0">
              <a:lnSpc>
                <a:spcPct val="100000"/>
              </a:lnSpc>
              <a:spcBef>
                <a:spcPts val="600"/>
              </a:spcBef>
              <a:spcAft>
                <a:spcPts val="0"/>
              </a:spcAft>
              <a:buClr>
                <a:schemeClr val="dk1"/>
              </a:buClr>
              <a:buSzPct val="100000"/>
              <a:buFont typeface="Arial"/>
              <a:buChar char="•"/>
            </a:pPr>
            <a:r>
              <a:rPr lang="en-US" sz="2400"/>
              <a:t>Because of its high heat capacity, water vapor can greatly change the rate that air masses change temperature.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64" name="Google Shape;164;p7"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65" name="Google Shape;165;p7" descr="Menu Bar: How your measurements can help"/>
          <p:cNvPicPr preferRelativeResize="0"/>
          <p:nvPr/>
        </p:nvPicPr>
        <p:blipFill rotWithShape="1">
          <a:blip r:embed="rId4">
            <a:alphaModFix/>
          </a:blip>
          <a:srcRect/>
          <a:stretch/>
        </p:blipFill>
        <p:spPr>
          <a:xfrm>
            <a:off x="0" y="795130"/>
            <a:ext cx="1194654" cy="6062870"/>
          </a:xfrm>
          <a:prstGeom prst="rect">
            <a:avLst/>
          </a:prstGeom>
          <a:noFill/>
          <a:ln>
            <a:noFill/>
          </a:ln>
        </p:spPr>
      </p:pic>
      <p:sp>
        <p:nvSpPr>
          <p:cNvPr id="166" name="Google Shape;166;p7"/>
          <p:cNvSpPr txBox="1">
            <a:spLocks noGrp="1"/>
          </p:cNvSpPr>
          <p:nvPr>
            <p:ph type="body" idx="1"/>
          </p:nvPr>
        </p:nvSpPr>
        <p:spPr>
          <a:xfrm>
            <a:off x="1459154" y="1253334"/>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106999"/>
              </a:lnSpc>
              <a:spcBef>
                <a:spcPts val="0"/>
              </a:spcBef>
              <a:spcAft>
                <a:spcPts val="0"/>
              </a:spcAft>
              <a:buSzPts val="2800"/>
              <a:buChar char="•"/>
            </a:pPr>
            <a:r>
              <a:rPr lang="en-US" i="1">
                <a:highlight>
                  <a:srgbClr val="FFFFFF"/>
                </a:highlight>
                <a:latin typeface="Arial"/>
                <a:ea typeface="Arial"/>
                <a:cs typeface="Arial"/>
                <a:sym typeface="Arial"/>
              </a:rPr>
              <a:t>Your observations are valuable contributions to the scientific community and may be used by educators, students, researchers, and the general public to increase environmental awareness and STEM literacy, as well as advance Earth system science.</a:t>
            </a:r>
            <a:endParaRPr i="1">
              <a:highlight>
                <a:srgbClr val="FFFFFF"/>
              </a:highlight>
              <a:latin typeface="Arial"/>
              <a:ea typeface="Arial"/>
              <a:cs typeface="Arial"/>
              <a:sym typeface="Arial"/>
            </a:endParaRPr>
          </a:p>
          <a:p>
            <a:pPr marL="0" lvl="0" indent="0" algn="l" rtl="0">
              <a:lnSpc>
                <a:spcPct val="115000"/>
              </a:lnSpc>
              <a:spcBef>
                <a:spcPts val="0"/>
              </a:spcBef>
              <a:spcAft>
                <a:spcPts val="0"/>
              </a:spcAft>
              <a:buSzPts val="18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3" name="Google Shape;173;p8" descr="Banner: Atmosphere-Relative Humidity"/>
          <p:cNvPicPr preferRelativeResize="0"/>
          <p:nvPr/>
        </p:nvPicPr>
        <p:blipFill rotWithShape="1">
          <a:blip r:embed="rId3">
            <a:alphaModFix/>
          </a:blip>
          <a:srcRect/>
          <a:stretch/>
        </p:blipFill>
        <p:spPr>
          <a:xfrm>
            <a:off x="0" y="0"/>
            <a:ext cx="9144000" cy="795130"/>
          </a:xfrm>
          <a:prstGeom prst="rect">
            <a:avLst/>
          </a:prstGeom>
          <a:noFill/>
          <a:ln>
            <a:noFill/>
          </a:ln>
        </p:spPr>
      </p:pic>
      <p:pic>
        <p:nvPicPr>
          <p:cNvPr id="174" name="Google Shape;174;p8" descr="Menu Bar: How to Collect your Data"/>
          <p:cNvPicPr preferRelativeResize="0"/>
          <p:nvPr/>
        </p:nvPicPr>
        <p:blipFill rotWithShape="1">
          <a:blip r:embed="rId4">
            <a:alphaModFix/>
          </a:blip>
          <a:srcRect/>
          <a:stretch/>
        </p:blipFill>
        <p:spPr>
          <a:xfrm>
            <a:off x="0" y="795130"/>
            <a:ext cx="1188798" cy="6062870"/>
          </a:xfrm>
          <a:prstGeom prst="rect">
            <a:avLst/>
          </a:prstGeom>
          <a:noFill/>
          <a:ln>
            <a:noFill/>
          </a:ln>
        </p:spPr>
      </p:pic>
      <p:sp>
        <p:nvSpPr>
          <p:cNvPr id="175" name="Google Shape;175;p8"/>
          <p:cNvSpPr txBox="1">
            <a:spLocks noGrp="1"/>
          </p:cNvSpPr>
          <p:nvPr>
            <p:ph type="title"/>
          </p:nvPr>
        </p:nvSpPr>
        <p:spPr>
          <a:xfrm>
            <a:off x="1257300" y="51053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00"/>
              </a:buClr>
              <a:buSzPts val="3200"/>
              <a:buFont typeface="Calibri"/>
              <a:buNone/>
            </a:pPr>
            <a:r>
              <a:rPr lang="en-US" sz="3200">
                <a:solidFill>
                  <a:srgbClr val="000000"/>
                </a:solidFill>
              </a:rPr>
              <a:t>What I Need to Collect RH Data </a:t>
            </a:r>
            <a:endParaRPr sz="3200"/>
          </a:p>
        </p:txBody>
      </p:sp>
      <p:graphicFrame>
        <p:nvGraphicFramePr>
          <p:cNvPr id="176" name="Google Shape;176;p8" descr="Instruments&#10;Digital Hygrometer or Sling Psychometer (with chart), Calibrated Thermometer, Watch or Timer&#10;Data Sheet&#10;Atmosphere Investigation Data Sheet &#10;When&#10;Good:  Any time&#10;Better: Within one hour of local solar noon&#10;Best: Within +/- 15 minutes of a satellite overpass&#10;Where&#10;A good observation site (See Documenting your atmosphere study site)&#10;Other&#10;Log book for data collection; Computer with internet connection to enter data&#10;"/>
          <p:cNvGraphicFramePr/>
          <p:nvPr>
            <p:extLst>
              <p:ext uri="{D42A27DB-BD31-4B8C-83A1-F6EECF244321}">
                <p14:modId xmlns:p14="http://schemas.microsoft.com/office/powerpoint/2010/main" val="276579194"/>
              </p:ext>
            </p:extLst>
          </p:nvPr>
        </p:nvGraphicFramePr>
        <p:xfrm>
          <a:off x="1557866" y="1659989"/>
          <a:ext cx="5461900" cy="4779260"/>
        </p:xfrm>
        <a:graphic>
          <a:graphicData uri="http://schemas.openxmlformats.org/drawingml/2006/table">
            <a:tbl>
              <a:tblPr firstRow="1" bandRow="1">
                <a:noFill/>
                <a:tableStyleId>{4214CDD5-FAB1-48CE-9228-F5EBE41054B6}</a:tableStyleId>
              </a:tblPr>
              <a:tblGrid>
                <a:gridCol w="1438600">
                  <a:extLst>
                    <a:ext uri="{9D8B030D-6E8A-4147-A177-3AD203B41FA5}">
                      <a16:colId xmlns:a16="http://schemas.microsoft.com/office/drawing/2014/main" val="20000"/>
                    </a:ext>
                  </a:extLst>
                </a:gridCol>
                <a:gridCol w="4023300">
                  <a:extLst>
                    <a:ext uri="{9D8B030D-6E8A-4147-A177-3AD203B41FA5}">
                      <a16:colId xmlns:a16="http://schemas.microsoft.com/office/drawing/2014/main" val="20001"/>
                    </a:ext>
                  </a:extLst>
                </a:gridCol>
              </a:tblGrid>
              <a:tr h="1037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Instruments</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a:solidFill>
                            <a:schemeClr val="dk1"/>
                          </a:solidFill>
                          <a:latin typeface="Arial"/>
                          <a:ea typeface="Arial"/>
                          <a:cs typeface="Arial"/>
                          <a:sym typeface="Arial"/>
                        </a:rPr>
                        <a:t>Digital Hygrometer or Sling Psychrometer (with chart), Calibrated Thermometer, Watch or Timer</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8665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Data Sheet</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i="1" u="sng" strike="noStrike" cap="none">
                          <a:solidFill>
                            <a:schemeClr val="hlink"/>
                          </a:solidFill>
                          <a:latin typeface="Arial"/>
                          <a:ea typeface="Arial"/>
                          <a:cs typeface="Arial"/>
                          <a:sym typeface="Arial"/>
                          <a:hlinkClick r:id="rId5"/>
                        </a:rPr>
                        <a:t>Atmosphere Investigation Data Sheet </a:t>
                      </a:r>
                      <a:endParaRPr sz="1800" i="1"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9482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When</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Preferably within one hour of </a:t>
                      </a:r>
                      <a:r>
                        <a:rPr lang="en-US" sz="1800" b="0" i="1" u="sng" strike="noStrike" cap="none" dirty="0">
                          <a:solidFill>
                            <a:schemeClr val="accent1">
                              <a:lumMod val="75000"/>
                            </a:schemeClr>
                          </a:solidFill>
                          <a:latin typeface="Arial"/>
                          <a:ea typeface="Arial"/>
                          <a:cs typeface="Arial"/>
                          <a:sym typeface="Arial"/>
                          <a:hlinkClick r:id="rId6">
                            <a:extLst>
                              <a:ext uri="{A12FA001-AC4F-418D-AE19-62706E023703}">
                                <ahyp:hlinkClr xmlns:ahyp="http://schemas.microsoft.com/office/drawing/2018/hyperlinkcolor" val="tx"/>
                              </a:ext>
                            </a:extLst>
                          </a:hlinkClick>
                        </a:rPr>
                        <a:t>local solar noon</a:t>
                      </a:r>
                      <a:r>
                        <a:rPr lang="en-US" sz="1800" b="0"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OK at other times</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012575">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Where</a:t>
                      </a:r>
                      <a:endParaRPr sz="1400" u="none" strike="noStrike" cap="none"/>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800"/>
                        <a:buFont typeface="Arial"/>
                        <a:buNone/>
                      </a:pPr>
                      <a:r>
                        <a:rPr lang="en-US" sz="1800" b="0" i="0" u="none" strike="noStrike" cap="none" dirty="0">
                          <a:solidFill>
                            <a:schemeClr val="dk1"/>
                          </a:solidFill>
                          <a:latin typeface="Arial"/>
                          <a:ea typeface="Arial"/>
                          <a:cs typeface="Arial"/>
                          <a:sym typeface="Arial"/>
                        </a:rPr>
                        <a:t>A good observation site (See </a:t>
                      </a:r>
                      <a:r>
                        <a:rPr lang="en-US" sz="1800" b="0" i="1" u="sng" strike="noStrike" cap="none" dirty="0">
                          <a:solidFill>
                            <a:schemeClr val="accent1">
                              <a:lumMod val="75000"/>
                            </a:schemeClr>
                          </a:solidFill>
                          <a:latin typeface="Arial"/>
                          <a:ea typeface="Arial"/>
                          <a:cs typeface="Arial"/>
                          <a:sym typeface="Arial"/>
                          <a:hlinkClick r:id="rId7">
                            <a:extLst>
                              <a:ext uri="{A12FA001-AC4F-418D-AE19-62706E023703}">
                                <ahyp:hlinkClr xmlns:ahyp="http://schemas.microsoft.com/office/drawing/2018/hyperlinkcolor" val="tx"/>
                              </a:ext>
                            </a:extLst>
                          </a:hlinkClick>
                        </a:rPr>
                        <a:t>Documenting your atmosphere study site</a:t>
                      </a:r>
                      <a:r>
                        <a:rPr lang="en-US" sz="1800" b="0" i="1" u="sng" strike="noStrike" cap="none"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a:t>
                      </a:r>
                      <a:r>
                        <a:rPr lang="en-US" sz="1800" b="0" i="1" u="none" strike="noStrike" cap="none" dirty="0">
                          <a:solidFill>
                            <a:schemeClr val="dk1"/>
                          </a:solidFill>
                          <a:latin typeface="Arial"/>
                          <a:ea typeface="Arial"/>
                          <a:cs typeface="Arial"/>
                          <a:sym typeface="Arial"/>
                        </a:rPr>
                        <a:t> </a:t>
                      </a:r>
                      <a:r>
                        <a:rPr lang="en-US" sz="1800" b="0" i="0" u="none" strike="noStrike" cap="none" dirty="0">
                          <a:solidFill>
                            <a:schemeClr val="dk1"/>
                          </a:solidFill>
                          <a:latin typeface="Arial"/>
                          <a:ea typeface="Arial"/>
                          <a:cs typeface="Arial"/>
                          <a:sym typeface="Arial"/>
                        </a:rPr>
                        <a:t>at your Instrument Shelter</a:t>
                      </a:r>
                      <a:endParaRPr sz="1400" u="none" strike="noStrike" cap="none" dirty="0"/>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914400">
                <a:tc>
                  <a:txBody>
                    <a:bodyPr/>
                    <a:lstStyle/>
                    <a:p>
                      <a:pPr marL="0" marR="0" lvl="0" indent="0" algn="l" rtl="0">
                        <a:lnSpc>
                          <a:spcPct val="100000"/>
                        </a:lnSpc>
                        <a:spcBef>
                          <a:spcPts val="0"/>
                        </a:spcBef>
                        <a:spcAft>
                          <a:spcPts val="0"/>
                        </a:spcAft>
                        <a:buClr>
                          <a:schemeClr val="dk1"/>
                        </a:buClr>
                        <a:buSzPts val="1800"/>
                        <a:buFont typeface="Arial"/>
                        <a:buNone/>
                      </a:pPr>
                      <a:r>
                        <a:rPr lang="en-US" sz="1800" b="0" i="1" u="none" strike="noStrike" cap="none">
                          <a:solidFill>
                            <a:schemeClr val="dk1"/>
                          </a:solidFill>
                          <a:latin typeface="Arial"/>
                          <a:ea typeface="Arial"/>
                          <a:cs typeface="Arial"/>
                          <a:sym typeface="Arial"/>
                        </a:rPr>
                        <a:t>Other</a:t>
                      </a:r>
                      <a:endParaRPr sz="1400" u="none" strike="noStrike" cap="none"/>
                    </a:p>
                    <a:p>
                      <a:pPr marL="0" marR="0" lvl="0" indent="0" algn="l" rtl="0">
                        <a:lnSpc>
                          <a:spcPct val="100000"/>
                        </a:lnSpc>
                        <a:spcBef>
                          <a:spcPts val="0"/>
                        </a:spcBef>
                        <a:spcAft>
                          <a:spcPts val="0"/>
                        </a:spcAft>
                        <a:buClr>
                          <a:srgbClr val="000000"/>
                        </a:buClr>
                        <a:buSzPts val="1800"/>
                        <a:buFont typeface="Arial"/>
                        <a:buNone/>
                      </a:pPr>
                      <a:endParaRPr sz="1800" i="1" u="none" strike="noStrike" cap="none">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US" sz="1800" i="0" u="none" strike="noStrike" cap="none" dirty="0">
                          <a:latin typeface="Arial"/>
                          <a:ea typeface="Arial"/>
                          <a:cs typeface="Arial"/>
                          <a:sym typeface="Arial"/>
                        </a:rPr>
                        <a:t>Log book for data collection; Computer with internet connection to enter data</a:t>
                      </a:r>
                      <a:endParaRPr sz="1800" i="0" u="none" strike="noStrike" cap="none" dirty="0">
                        <a:latin typeface="Arial"/>
                        <a:ea typeface="Arial"/>
                        <a:cs typeface="Arial"/>
                        <a:sym typeface="Arial"/>
                      </a:endParaRPr>
                    </a:p>
                  </a:txBody>
                  <a:tcPr marL="91450" marR="91450" marT="45725" marB="45725"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77" name="Google Shape;177;p8" descr="Artist image of digital hydrometer">
            <a:hlinkClick r:id="rId8"/>
          </p:cNvPr>
          <p:cNvPicPr preferRelativeResize="0"/>
          <p:nvPr/>
        </p:nvPicPr>
        <p:blipFill rotWithShape="1">
          <a:blip r:embed="rId9">
            <a:alphaModFix/>
          </a:blip>
          <a:srcRect/>
          <a:stretch/>
        </p:blipFill>
        <p:spPr>
          <a:xfrm>
            <a:off x="7224787" y="1649317"/>
            <a:ext cx="1307050" cy="1642524"/>
          </a:xfrm>
          <a:prstGeom prst="rect">
            <a:avLst/>
          </a:prstGeom>
          <a:noFill/>
          <a:ln>
            <a:noFill/>
          </a:ln>
        </p:spPr>
      </p:pic>
      <p:sp>
        <p:nvSpPr>
          <p:cNvPr id="178" name="Google Shape;178;p8"/>
          <p:cNvSpPr txBox="1"/>
          <p:nvPr/>
        </p:nvSpPr>
        <p:spPr>
          <a:xfrm>
            <a:off x="6861462" y="3261772"/>
            <a:ext cx="2043381"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Arial"/>
                <a:ea typeface="Arial"/>
                <a:cs typeface="Arial"/>
                <a:sym typeface="Arial"/>
              </a:rPr>
              <a:t>Digital Hygrometer</a:t>
            </a:r>
            <a:endParaRPr sz="1400" b="0" i="0" u="none" strike="noStrike" cap="none">
              <a:solidFill>
                <a:schemeClr val="dk1"/>
              </a:solidFill>
              <a:latin typeface="Arial"/>
              <a:ea typeface="Arial"/>
              <a:cs typeface="Arial"/>
              <a:sym typeface="Arial"/>
            </a:endParaRPr>
          </a:p>
        </p:txBody>
      </p:sp>
      <p:pic>
        <p:nvPicPr>
          <p:cNvPr id="179" name="Google Shape;179;p8" descr="Artist's image of sling psychrometer"/>
          <p:cNvPicPr preferRelativeResize="0"/>
          <p:nvPr/>
        </p:nvPicPr>
        <p:blipFill rotWithShape="1">
          <a:blip r:embed="rId10">
            <a:alphaModFix/>
          </a:blip>
          <a:srcRect/>
          <a:stretch/>
        </p:blipFill>
        <p:spPr>
          <a:xfrm>
            <a:off x="7259921" y="4100351"/>
            <a:ext cx="1526033" cy="1519112"/>
          </a:xfrm>
          <a:prstGeom prst="rect">
            <a:avLst/>
          </a:prstGeom>
          <a:noFill/>
          <a:ln>
            <a:noFill/>
          </a:ln>
        </p:spPr>
      </p:pic>
      <p:sp>
        <p:nvSpPr>
          <p:cNvPr id="180" name="Google Shape;180;p8"/>
          <p:cNvSpPr txBox="1"/>
          <p:nvPr/>
        </p:nvSpPr>
        <p:spPr>
          <a:xfrm>
            <a:off x="6955862" y="5667539"/>
            <a:ext cx="2131866"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Calibri"/>
                <a:ea typeface="Calibri"/>
                <a:cs typeface="Calibri"/>
                <a:sym typeface="Calibri"/>
              </a:rPr>
              <a:t>    </a:t>
            </a:r>
            <a:r>
              <a:rPr lang="en-US" sz="1400" b="1" i="0" u="none" strike="noStrike" cap="none">
                <a:solidFill>
                  <a:schemeClr val="dk1"/>
                </a:solidFill>
                <a:latin typeface="Arial"/>
                <a:ea typeface="Arial"/>
                <a:cs typeface="Arial"/>
                <a:sym typeface="Arial"/>
              </a:rPr>
              <a:t>Sling Psychrometer</a:t>
            </a:r>
            <a:endParaRPr sz="1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2861</Words>
  <Application>Microsoft Macintosh PowerPoint</Application>
  <PresentationFormat>On-screen Show (4:3)</PresentationFormat>
  <Paragraphs>242</Paragraphs>
  <Slides>31</Slides>
  <Notes>31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Mulish</vt:lpstr>
      <vt:lpstr>Calibri</vt:lpstr>
      <vt:lpstr>Arial</vt:lpstr>
      <vt:lpstr>Office Theme</vt:lpstr>
      <vt:lpstr>Protocol Training Slides: Relative Humidity</vt:lpstr>
      <vt:lpstr>Overview and Learning Objectives</vt:lpstr>
      <vt:lpstr>Overview and Learning Objectives</vt:lpstr>
      <vt:lpstr>The Atmosphere</vt:lpstr>
      <vt:lpstr>Relative Humidity</vt:lpstr>
      <vt:lpstr>Measuring Relative Humidity</vt:lpstr>
      <vt:lpstr>Recording Relative Humidity (RH) is important for many reasons:</vt:lpstr>
      <vt:lpstr>PowerPoint Presentation</vt:lpstr>
      <vt:lpstr>What I Need to Collect RH Data </vt:lpstr>
      <vt:lpstr>Which Instrument do I Use?</vt:lpstr>
      <vt:lpstr>Instrument Shelter</vt:lpstr>
      <vt:lpstr>Collecting Data: Hygrometer</vt:lpstr>
      <vt:lpstr>When Not to Collect Data: Hygrometer</vt:lpstr>
      <vt:lpstr>Collecting Data: Sling Psychrometer- 1</vt:lpstr>
      <vt:lpstr>Collecting Data: Sling Psychrometer- 2</vt:lpstr>
      <vt:lpstr>Entering Relative Humidity Data in the GLOBE Observer Data Entry System</vt:lpstr>
      <vt:lpstr>PowerPoint Presentation</vt:lpstr>
      <vt:lpstr>PowerPoint Presentation</vt:lpstr>
      <vt:lpstr>PowerPoint Presentation</vt:lpstr>
      <vt:lpstr>PowerPoint Presentation</vt:lpstr>
      <vt:lpstr>PowerPoint Presentation</vt:lpstr>
      <vt:lpstr>Visualize and Retrieve Data</vt:lpstr>
      <vt:lpstr>Visualize and Retrieve Data</vt:lpstr>
      <vt:lpstr>Understanding the Data</vt:lpstr>
      <vt:lpstr>Questions for YOU to Investigate </vt:lpstr>
      <vt:lpstr>What have you learned?</vt:lpstr>
      <vt:lpstr>Frequently Asked Questions (FAQs) 1</vt:lpstr>
      <vt:lpstr>Frequently Asked Questions (FAQs) 2</vt:lpstr>
      <vt:lpstr>Frequently Asked Questions (FAQs) 3</vt:lpstr>
      <vt:lpstr>Further Resources</vt:lpstr>
      <vt:lpstr>We want your Feedback!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1</cp:revision>
  <dcterms:created xsi:type="dcterms:W3CDTF">2016-03-17T03:53:03Z</dcterms:created>
  <dcterms:modified xsi:type="dcterms:W3CDTF">2025-11-16T01:02:50Z</dcterms:modified>
</cp:coreProperties>
</file>