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6" r:id="rId4"/>
    <p:sldMasterId id="2147483658" r:id="rId5"/>
    <p:sldMasterId id="2147483660" r:id="rId6"/>
    <p:sldMasterId id="2147483662" r:id="rId7"/>
    <p:sldMasterId id="2147483664" r:id="rId8"/>
    <p:sldMasterId id="2147483666" r:id="rId9"/>
    <p:sldMasterId id="2147483668" r:id="rId10"/>
    <p:sldMasterId id="2147483670" r:id="rId11"/>
    <p:sldMasterId id="2147483672" r:id="rId12"/>
    <p:sldMasterId id="2147483674" r:id="rId13"/>
    <p:sldMasterId id="2147483676" r:id="rId14"/>
    <p:sldMasterId id="2147483678" r:id="rId15"/>
    <p:sldMasterId id="2147483680" r:id="rId16"/>
    <p:sldMasterId id="2147483682" r:id="rId17"/>
  </p:sldMasterIdLst>
  <p:notesMasterIdLst>
    <p:notesMasterId r:id="rId54"/>
  </p:notesMasterIdLst>
  <p:sldIdLst>
    <p:sldId id="256" r:id="rId18"/>
    <p:sldId id="257" r:id="rId19"/>
    <p:sldId id="258" r:id="rId20"/>
    <p:sldId id="259" r:id="rId21"/>
    <p:sldId id="260" r:id="rId22"/>
    <p:sldId id="261" r:id="rId23"/>
    <p:sldId id="262" r:id="rId24"/>
    <p:sldId id="263"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QSHKWzSU2NMF7yIYgxTgo1qPj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4"/>
    <p:restoredTop sz="94726"/>
  </p:normalViewPr>
  <p:slideViewPr>
    <p:cSldViewPr snapToGrid="0">
      <p:cViewPr varScale="1">
        <p:scale>
          <a:sx n="117" d="100"/>
          <a:sy n="117" d="100"/>
        </p:scale>
        <p:origin x="1456" y="1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 Type="http://schemas.openxmlformats.org/officeDocument/2006/relationships/slideMaster" Target="slideMasters/slideMaster5.xml"/><Relationship Id="rId61" Type="http://customschemas.google.com/relationships/presentationmetadata" Target="metadata"/><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0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1267"/>
          </a:xfrm>
          <a:prstGeom prst="rect">
            <a:avLst/>
          </a:prstGeom>
          <a:noFill/>
          <a:ln>
            <a:noFill/>
          </a:ln>
          <a:effectLst>
            <a:outerShdw blurRad="50800" dist="38100" dir="5400000" algn="t" rotWithShape="0">
              <a:srgbClr val="000000">
                <a:alpha val="40000"/>
              </a:srgbClr>
            </a:outerShdw>
          </a:effectLst>
        </p:spPr>
      </p:pic>
      <p:sp>
        <p:nvSpPr>
          <p:cNvPr id="11" name="Google Shape;11;p39"/>
          <p:cNvSpPr txBox="1"/>
          <p:nvPr/>
        </p:nvSpPr>
        <p:spPr>
          <a:xfrm>
            <a:off x="4576563" y="141684"/>
            <a:ext cx="16919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23B1C"/>
                </a:solidFill>
                <a:latin typeface="Calibri"/>
                <a:ea typeface="Calibri"/>
                <a:cs typeface="Calibri"/>
                <a:sym typeface="Calibri"/>
              </a:rPr>
              <a:t>Biosphere</a:t>
            </a:r>
            <a:endParaRPr sz="1800" b="1">
              <a:solidFill>
                <a:srgbClr val="123B1C"/>
              </a:solidFill>
              <a:latin typeface="Calibri"/>
              <a:ea typeface="Calibri"/>
              <a:cs typeface="Calibri"/>
              <a:sym typeface="Calibri"/>
            </a:endParaRPr>
          </a:p>
        </p:txBody>
      </p:sp>
      <p:sp>
        <p:nvSpPr>
          <p:cNvPr id="12" name="Google Shape;12;p39"/>
          <p:cNvSpPr/>
          <p:nvPr/>
        </p:nvSpPr>
        <p:spPr>
          <a:xfrm>
            <a:off x="6153384" y="295296"/>
            <a:ext cx="115147" cy="115147"/>
          </a:xfrm>
          <a:prstGeom prst="ellipse">
            <a:avLst/>
          </a:prstGeom>
          <a:solidFill>
            <a:srgbClr val="000090"/>
          </a:soli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 name="Google Shape;13;p39" descr="3_BiosphereICONs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81459" y="60837"/>
            <a:ext cx="713953" cy="713953"/>
          </a:xfrm>
          <a:prstGeom prst="rect">
            <a:avLst/>
          </a:prstGeom>
          <a:noFill/>
          <a:ln>
            <a:noFill/>
          </a:ln>
          <a:effectLst>
            <a:outerShdw blurRad="292100" dist="139700" dir="2700000" algn="tl" rotWithShape="0">
              <a:srgbClr val="333333">
                <a:alpha val="64705"/>
              </a:srgbClr>
            </a:outerShdw>
          </a:effectLst>
        </p:spPr>
      </p:pic>
      <p:sp>
        <p:nvSpPr>
          <p:cNvPr id="14" name="Google Shape;14;p39"/>
          <p:cNvSpPr txBox="1"/>
          <p:nvPr/>
        </p:nvSpPr>
        <p:spPr>
          <a:xfrm>
            <a:off x="4584220" y="392681"/>
            <a:ext cx="45674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Graminoid, Tree and Shrub Height</a:t>
            </a:r>
            <a:endParaRPr sz="1800" b="1">
              <a:solidFill>
                <a:srgbClr val="123B1C"/>
              </a:solidFill>
              <a:latin typeface="Calibri"/>
              <a:ea typeface="Calibri"/>
              <a:cs typeface="Calibri"/>
              <a:sym typeface="Calibri"/>
            </a:endParaRPr>
          </a:p>
        </p:txBody>
      </p:sp>
      <p:pic>
        <p:nvPicPr>
          <p:cNvPr id="15" name="Google Shape;15;p39" descr="1_GLOBE LOGO_USE_small.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4522"/>
            <a:ext cx="3657600" cy="810883"/>
          </a:xfrm>
          <a:prstGeom prst="rect">
            <a:avLst/>
          </a:prstGeom>
          <a:noFill/>
          <a:ln>
            <a:noFill/>
          </a:ln>
        </p:spPr>
      </p:pic>
      <p:sp>
        <p:nvSpPr>
          <p:cNvPr id="16" name="Google Shape;16;p39"/>
          <p:cNvSpPr txBox="1"/>
          <p:nvPr/>
        </p:nvSpPr>
        <p:spPr>
          <a:xfrm>
            <a:off x="6370609" y="141684"/>
            <a:ext cx="26715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 </a:t>
            </a:r>
            <a:endParaRPr sz="1800">
              <a:solidFill>
                <a:schemeClr val="dk1"/>
              </a:solidFill>
              <a:latin typeface="Calibri"/>
              <a:ea typeface="Calibri"/>
              <a:cs typeface="Calibri"/>
              <a:sym typeface="Calibri"/>
            </a:endParaRPr>
          </a:p>
        </p:txBody>
      </p:sp>
      <p:pic>
        <p:nvPicPr>
          <p:cNvPr id="17" name="Google Shape;17;p39" descr="3_PPTBioLCover_34Degrees_CLINOMETER12_27_15_lo.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220" y="1504604"/>
            <a:ext cx="9144000" cy="53533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pic>
        <p:nvPicPr>
          <p:cNvPr id="138" name="Google Shape;138;p5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39" name="Google Shape;139;p59"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40" name="Google Shape;140;p59"/>
          <p:cNvGrpSpPr/>
          <p:nvPr/>
        </p:nvGrpSpPr>
        <p:grpSpPr>
          <a:xfrm>
            <a:off x="7856652" y="51272"/>
            <a:ext cx="1103962" cy="873141"/>
            <a:chOff x="6624346" y="1447612"/>
            <a:chExt cx="1103962" cy="1103962"/>
          </a:xfrm>
        </p:grpSpPr>
        <p:sp>
          <p:nvSpPr>
            <p:cNvPr id="141" name="Google Shape;141;p59"/>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9"/>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43" name="Google Shape;143;p5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44" name="Google Shape;144;p59"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45" name="Google Shape;145;p59"/>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Information</a:t>
            </a:r>
            <a:endParaRPr sz="1200" b="1">
              <a:solidFill>
                <a:srgbClr val="055000"/>
              </a:solidFill>
              <a:latin typeface="Calibri"/>
              <a:ea typeface="Calibri"/>
              <a:cs typeface="Calibri"/>
              <a:sym typeface="Calibri"/>
            </a:endParaRPr>
          </a:p>
        </p:txBody>
      </p:sp>
      <p:sp>
        <p:nvSpPr>
          <p:cNvPr id="146" name="Google Shape;146;p59"/>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47" name="Google Shape;147;p59"/>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48" name="Google Shape;148;p59"/>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pic>
        <p:nvPicPr>
          <p:cNvPr id="151" name="Google Shape;151;p6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52" name="Google Shape;152;p6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53" name="Google Shape;153;p61"/>
          <p:cNvGrpSpPr/>
          <p:nvPr/>
        </p:nvGrpSpPr>
        <p:grpSpPr>
          <a:xfrm>
            <a:off x="7808013" y="46515"/>
            <a:ext cx="1103962" cy="873142"/>
            <a:chOff x="6624346" y="1447612"/>
            <a:chExt cx="1103962" cy="1103962"/>
          </a:xfrm>
        </p:grpSpPr>
        <p:sp>
          <p:nvSpPr>
            <p:cNvPr id="154" name="Google Shape;154;p61"/>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61"/>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156" name="Google Shape;156;p61" descr="3_BiosphereICON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pic>
        <p:nvPicPr>
          <p:cNvPr id="157" name="Google Shape;157;p61"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8" name="Google Shape;158;p61"/>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59" name="Google Shape;159;p6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60" name="Google Shape;160;p6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61" name="Google Shape;161;p6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63"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65" name="Google Shape;165;p63"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66" name="Google Shape;166;p6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67" name="Google Shape;167;p63"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grpSp>
        <p:nvGrpSpPr>
          <p:cNvPr id="168" name="Google Shape;168;p63"/>
          <p:cNvGrpSpPr/>
          <p:nvPr/>
        </p:nvGrpSpPr>
        <p:grpSpPr>
          <a:xfrm>
            <a:off x="7756235" y="52916"/>
            <a:ext cx="1122067" cy="887461"/>
            <a:chOff x="1202690" y="699502"/>
            <a:chExt cx="1122067" cy="1122067"/>
          </a:xfrm>
        </p:grpSpPr>
        <p:sp>
          <p:nvSpPr>
            <p:cNvPr id="169" name="Google Shape;169;p63"/>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63"/>
            <p:cNvSpPr txBox="1"/>
            <p:nvPr/>
          </p:nvSpPr>
          <p:spPr>
            <a:xfrm>
              <a:off x="1333302" y="808425"/>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sp>
        <p:nvSpPr>
          <p:cNvPr id="171" name="Google Shape;171;p63"/>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72" name="Google Shape;172;p63"/>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73" name="Google Shape;173;p63"/>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74" name="Google Shape;174;p63"/>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pic>
        <p:nvPicPr>
          <p:cNvPr id="177" name="Google Shape;177;p65"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78" name="Google Shape;178;p65"/>
          <p:cNvGrpSpPr/>
          <p:nvPr/>
        </p:nvGrpSpPr>
        <p:grpSpPr>
          <a:xfrm>
            <a:off x="7873876" y="53293"/>
            <a:ext cx="1103962" cy="873142"/>
            <a:chOff x="6624346" y="1447612"/>
            <a:chExt cx="1103962" cy="1103962"/>
          </a:xfrm>
        </p:grpSpPr>
        <p:sp>
          <p:nvSpPr>
            <p:cNvPr id="179" name="Google Shape;179;p65"/>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5"/>
            <p:cNvSpPr txBox="1"/>
            <p:nvPr/>
          </p:nvSpPr>
          <p:spPr>
            <a:xfrm>
              <a:off x="6760643" y="1598183"/>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81" name="Google Shape;181;p65"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82" name="Google Shape;182;p6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83" name="Google Shape;183;p65"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84" name="Google Shape;184;p65"/>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85" name="Google Shape;185;p65"/>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86" name="Google Shape;186;p65"/>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87" name="Google Shape;187;p65"/>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pic>
        <p:nvPicPr>
          <p:cNvPr id="190" name="Google Shape;190;p67"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91" name="Google Shape;191;p67"/>
          <p:cNvGrpSpPr/>
          <p:nvPr/>
        </p:nvGrpSpPr>
        <p:grpSpPr>
          <a:xfrm>
            <a:off x="7866130" y="51399"/>
            <a:ext cx="1103962" cy="873142"/>
            <a:chOff x="6624346" y="1447612"/>
            <a:chExt cx="1103962" cy="1103962"/>
          </a:xfrm>
        </p:grpSpPr>
        <p:sp>
          <p:nvSpPr>
            <p:cNvPr id="192" name="Google Shape;192;p67"/>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67"/>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94" name="Google Shape;194;p67"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95" name="Google Shape;195;p6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96" name="Google Shape;196;p67"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97" name="Google Shape;197;p67"/>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98" name="Google Shape;198;p67"/>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99" name="Google Shape;199;p67"/>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200" name="Google Shape;200;p67"/>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6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204" name="Google Shape;204;p69"/>
          <p:cNvGrpSpPr/>
          <p:nvPr/>
        </p:nvGrpSpPr>
        <p:grpSpPr>
          <a:xfrm>
            <a:off x="7866130" y="51399"/>
            <a:ext cx="1103962" cy="873142"/>
            <a:chOff x="6624346" y="1447612"/>
            <a:chExt cx="1103962" cy="1103962"/>
          </a:xfrm>
        </p:grpSpPr>
        <p:sp>
          <p:nvSpPr>
            <p:cNvPr id="205" name="Google Shape;205;p69"/>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69"/>
            <p:cNvSpPr txBox="1"/>
            <p:nvPr/>
          </p:nvSpPr>
          <p:spPr>
            <a:xfrm>
              <a:off x="6664464" y="1638325"/>
              <a:ext cx="1043876"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07" name="Google Shape;207;p69"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208" name="Google Shape;208;p6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209" name="Google Shape;209;p69"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210" name="Google Shape;210;p69"/>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211" name="Google Shape;211;p69"/>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212" name="Google Shape;212;p69"/>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213" name="Google Shape;213;p69"/>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pic>
        <p:nvPicPr>
          <p:cNvPr id="216" name="Google Shape;216;p7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217" name="Google Shape;217;p7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218" name="Google Shape;218;p7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219" name="Google Shape;219;p71"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220" name="Google Shape;220;p7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221" name="Google Shape;221;p7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222" name="Google Shape;222;p7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grpSp>
        <p:nvGrpSpPr>
          <p:cNvPr id="225" name="Google Shape;225;p73"/>
          <p:cNvGrpSpPr/>
          <p:nvPr/>
        </p:nvGrpSpPr>
        <p:grpSpPr>
          <a:xfrm>
            <a:off x="1445312" y="854228"/>
            <a:ext cx="1122067" cy="887461"/>
            <a:chOff x="1202690" y="699502"/>
            <a:chExt cx="1122067" cy="1122067"/>
          </a:xfrm>
        </p:grpSpPr>
        <p:sp>
          <p:nvSpPr>
            <p:cNvPr id="226" name="Google Shape;226;p73"/>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73"/>
            <p:cNvSpPr txBox="1"/>
            <p:nvPr/>
          </p:nvSpPr>
          <p:spPr>
            <a:xfrm>
              <a:off x="1333302" y="808425"/>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28" name="Google Shape;228;p73"/>
          <p:cNvGrpSpPr/>
          <p:nvPr/>
        </p:nvGrpSpPr>
        <p:grpSpPr>
          <a:xfrm>
            <a:off x="2932656" y="872333"/>
            <a:ext cx="1103962" cy="873141"/>
            <a:chOff x="6624346" y="1447612"/>
            <a:chExt cx="1103962" cy="1103962"/>
          </a:xfrm>
        </p:grpSpPr>
        <p:sp>
          <p:nvSpPr>
            <p:cNvPr id="229" name="Google Shape;229;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73"/>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31" name="Google Shape;231;p73"/>
          <p:cNvGrpSpPr/>
          <p:nvPr/>
        </p:nvGrpSpPr>
        <p:grpSpPr>
          <a:xfrm>
            <a:off x="1410627" y="2455123"/>
            <a:ext cx="1103962" cy="893063"/>
            <a:chOff x="6624346" y="1422423"/>
            <a:chExt cx="1103962" cy="1129151"/>
          </a:xfrm>
        </p:grpSpPr>
        <p:sp>
          <p:nvSpPr>
            <p:cNvPr id="232" name="Google Shape;232;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73"/>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34" name="Google Shape;234;p73"/>
          <p:cNvGrpSpPr/>
          <p:nvPr/>
        </p:nvGrpSpPr>
        <p:grpSpPr>
          <a:xfrm>
            <a:off x="2981189" y="2467920"/>
            <a:ext cx="1103962" cy="880267"/>
            <a:chOff x="6624346" y="1438602"/>
            <a:chExt cx="1103962" cy="1112972"/>
          </a:xfrm>
        </p:grpSpPr>
        <p:sp>
          <p:nvSpPr>
            <p:cNvPr id="235" name="Google Shape;235;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73"/>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37" name="Google Shape;237;p73"/>
          <p:cNvGrpSpPr/>
          <p:nvPr/>
        </p:nvGrpSpPr>
        <p:grpSpPr>
          <a:xfrm>
            <a:off x="4463231" y="2475168"/>
            <a:ext cx="1103962" cy="873141"/>
            <a:chOff x="6624346" y="1447612"/>
            <a:chExt cx="1103962" cy="1103962"/>
          </a:xfrm>
        </p:grpSpPr>
        <p:sp>
          <p:nvSpPr>
            <p:cNvPr id="238" name="Google Shape;238;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73"/>
            <p:cNvSpPr txBox="1"/>
            <p:nvPr/>
          </p:nvSpPr>
          <p:spPr>
            <a:xfrm>
              <a:off x="6755901"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40" name="Google Shape;240;p73"/>
          <p:cNvGrpSpPr/>
          <p:nvPr/>
        </p:nvGrpSpPr>
        <p:grpSpPr>
          <a:xfrm>
            <a:off x="1375335" y="3781280"/>
            <a:ext cx="1103962" cy="873141"/>
            <a:chOff x="6624346" y="1447612"/>
            <a:chExt cx="1103962" cy="1103962"/>
          </a:xfrm>
        </p:grpSpPr>
        <p:sp>
          <p:nvSpPr>
            <p:cNvPr id="241" name="Google Shape;241;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73"/>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grpSp>
        <p:nvGrpSpPr>
          <p:cNvPr id="243" name="Google Shape;243;p73"/>
          <p:cNvGrpSpPr/>
          <p:nvPr/>
        </p:nvGrpSpPr>
        <p:grpSpPr>
          <a:xfrm>
            <a:off x="3144060" y="3786557"/>
            <a:ext cx="1103962" cy="873142"/>
            <a:chOff x="6624346" y="1447612"/>
            <a:chExt cx="1103962" cy="1103962"/>
          </a:xfrm>
        </p:grpSpPr>
        <p:sp>
          <p:nvSpPr>
            <p:cNvPr id="244" name="Google Shape;244;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73"/>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246" name="Google Shape;246;p73"/>
          <p:cNvGrpSpPr/>
          <p:nvPr/>
        </p:nvGrpSpPr>
        <p:grpSpPr>
          <a:xfrm>
            <a:off x="4787671" y="3863282"/>
            <a:ext cx="1103962" cy="873142"/>
            <a:chOff x="6624346" y="1447612"/>
            <a:chExt cx="1103962" cy="1103962"/>
          </a:xfrm>
        </p:grpSpPr>
        <p:sp>
          <p:nvSpPr>
            <p:cNvPr id="247" name="Google Shape;247;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73"/>
            <p:cNvSpPr txBox="1"/>
            <p:nvPr/>
          </p:nvSpPr>
          <p:spPr>
            <a:xfrm>
              <a:off x="6760643" y="1598183"/>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49" name="Google Shape;249;p73"/>
          <p:cNvGrpSpPr/>
          <p:nvPr/>
        </p:nvGrpSpPr>
        <p:grpSpPr>
          <a:xfrm>
            <a:off x="6285205" y="3863282"/>
            <a:ext cx="1103962" cy="873142"/>
            <a:chOff x="6624346" y="1447612"/>
            <a:chExt cx="1103962" cy="1103962"/>
          </a:xfrm>
        </p:grpSpPr>
        <p:sp>
          <p:nvSpPr>
            <p:cNvPr id="250" name="Google Shape;250;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73"/>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52" name="Google Shape;252;p73"/>
          <p:cNvGrpSpPr/>
          <p:nvPr/>
        </p:nvGrpSpPr>
        <p:grpSpPr>
          <a:xfrm>
            <a:off x="1375335" y="4888824"/>
            <a:ext cx="1103962" cy="873142"/>
            <a:chOff x="6624346" y="1447612"/>
            <a:chExt cx="1103962" cy="1103962"/>
          </a:xfrm>
        </p:grpSpPr>
        <p:sp>
          <p:nvSpPr>
            <p:cNvPr id="253" name="Google Shape;253;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73"/>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55" name="Google Shape;255;p73"/>
          <p:cNvGrpSpPr/>
          <p:nvPr/>
        </p:nvGrpSpPr>
        <p:grpSpPr>
          <a:xfrm>
            <a:off x="4834182" y="5015726"/>
            <a:ext cx="1172116" cy="873142"/>
            <a:chOff x="6600343" y="1447612"/>
            <a:chExt cx="1172116" cy="1103962"/>
          </a:xfrm>
        </p:grpSpPr>
        <p:sp>
          <p:nvSpPr>
            <p:cNvPr id="256" name="Google Shape;256;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73"/>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258" name="Google Shape;258;p73" descr="1_LinkICON_8_14_15.p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96924" y="1059143"/>
            <a:ext cx="430755" cy="430755"/>
          </a:xfrm>
          <a:prstGeom prst="rect">
            <a:avLst/>
          </a:prstGeom>
          <a:noFill/>
          <a:ln>
            <a:noFill/>
          </a:ln>
          <a:effectLst>
            <a:outerShdw blurRad="292100" dist="139700" dir="2700000" algn="tl" rotWithShape="0">
              <a:srgbClr val="333333">
                <a:alpha val="64705"/>
              </a:srgbClr>
            </a:outerShdw>
          </a:effectLst>
        </p:spPr>
      </p:pic>
      <p:pic>
        <p:nvPicPr>
          <p:cNvPr id="259" name="Google Shape;259;p73"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019420" y="1080521"/>
            <a:ext cx="399410" cy="409377"/>
          </a:xfrm>
          <a:prstGeom prst="rect">
            <a:avLst/>
          </a:prstGeom>
          <a:noFill/>
          <a:ln>
            <a:noFill/>
          </a:ln>
          <a:effectLst>
            <a:outerShdw blurRad="292100" dist="139700" dir="2700000" algn="tl" rotWithShape="0">
              <a:srgbClr val="333333">
                <a:alpha val="64705"/>
              </a:srgbClr>
            </a:outerShdw>
          </a:effectLst>
        </p:spPr>
      </p:pic>
      <p:grpSp>
        <p:nvGrpSpPr>
          <p:cNvPr id="260" name="Google Shape;260;p73"/>
          <p:cNvGrpSpPr/>
          <p:nvPr/>
        </p:nvGrpSpPr>
        <p:grpSpPr>
          <a:xfrm>
            <a:off x="3038859" y="4998979"/>
            <a:ext cx="1103962" cy="873142"/>
            <a:chOff x="6624346" y="1447612"/>
            <a:chExt cx="1103962" cy="1103962"/>
          </a:xfrm>
        </p:grpSpPr>
        <p:sp>
          <p:nvSpPr>
            <p:cNvPr id="261" name="Google Shape;261;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73"/>
            <p:cNvSpPr txBox="1"/>
            <p:nvPr/>
          </p:nvSpPr>
          <p:spPr>
            <a:xfrm>
              <a:off x="6664464" y="1638325"/>
              <a:ext cx="1043876"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grpSp>
        <p:nvGrpSpPr>
          <p:cNvPr id="263" name="Google Shape;263;p73"/>
          <p:cNvGrpSpPr/>
          <p:nvPr/>
        </p:nvGrpSpPr>
        <p:grpSpPr>
          <a:xfrm>
            <a:off x="4768020" y="854228"/>
            <a:ext cx="1103962" cy="873144"/>
            <a:chOff x="7997802" y="52539"/>
            <a:chExt cx="1103962" cy="873144"/>
          </a:xfrm>
        </p:grpSpPr>
        <p:sp>
          <p:nvSpPr>
            <p:cNvPr id="264" name="Google Shape;264;p73"/>
            <p:cNvSpPr/>
            <p:nvPr/>
          </p:nvSpPr>
          <p:spPr>
            <a:xfrm>
              <a:off x="7997802" y="52539"/>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73"/>
            <p:cNvSpPr txBox="1"/>
            <p:nvPr/>
          </p:nvSpPr>
          <p:spPr>
            <a:xfrm>
              <a:off x="8117332" y="132032"/>
              <a:ext cx="902811"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Graminoid, </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Tree and Shrub </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Height?</a:t>
              </a:r>
              <a:endParaRPr sz="900">
                <a:solidFill>
                  <a:srgbClr val="FFFFFF"/>
                </a:solidFill>
                <a:latin typeface="Calibri"/>
                <a:ea typeface="Calibri"/>
                <a:cs typeface="Calibri"/>
                <a:sym typeface="Calibri"/>
              </a:endParaRPr>
            </a:p>
          </p:txBody>
        </p:sp>
      </p:grpSp>
      <p:grpSp>
        <p:nvGrpSpPr>
          <p:cNvPr id="266" name="Google Shape;266;p73"/>
          <p:cNvGrpSpPr/>
          <p:nvPr/>
        </p:nvGrpSpPr>
        <p:grpSpPr>
          <a:xfrm>
            <a:off x="6018423" y="2239580"/>
            <a:ext cx="1150763" cy="873141"/>
            <a:chOff x="6611017" y="1447612"/>
            <a:chExt cx="1150763" cy="1103962"/>
          </a:xfrm>
        </p:grpSpPr>
        <p:sp>
          <p:nvSpPr>
            <p:cNvPr id="267" name="Google Shape;267;p7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73"/>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269" name="Google Shape;269;p73" descr="Pencil.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467877">
            <a:off x="6566892" y="2248620"/>
            <a:ext cx="55285" cy="1245106"/>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4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sp>
        <p:nvSpPr>
          <p:cNvPr id="21" name="Google Shape;21;p4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pic>
        <p:nvPicPr>
          <p:cNvPr id="22" name="Google Shape;22;p4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sp>
        <p:nvSpPr>
          <p:cNvPr id="23" name="Google Shape;23;p41"/>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pic>
        <p:nvPicPr>
          <p:cNvPr id="24" name="Google Shape;24;p41" descr="3_BiosphereICON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25" name="Google Shape;25;p4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pic>
        <p:nvPicPr>
          <p:cNvPr id="26" name="Google Shape;26;p41"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grpSp>
        <p:nvGrpSpPr>
          <p:cNvPr id="27" name="Google Shape;27;p41"/>
          <p:cNvGrpSpPr/>
          <p:nvPr/>
        </p:nvGrpSpPr>
        <p:grpSpPr>
          <a:xfrm>
            <a:off x="7818700" y="23336"/>
            <a:ext cx="1103962" cy="892578"/>
            <a:chOff x="7818700" y="23336"/>
            <a:chExt cx="1103962" cy="892578"/>
          </a:xfrm>
        </p:grpSpPr>
        <p:sp>
          <p:nvSpPr>
            <p:cNvPr id="28" name="Google Shape;28;p41"/>
            <p:cNvSpPr/>
            <p:nvPr/>
          </p:nvSpPr>
          <p:spPr>
            <a:xfrm>
              <a:off x="7818700" y="42770"/>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41"/>
            <p:cNvSpPr txBox="1"/>
            <p:nvPr/>
          </p:nvSpPr>
          <p:spPr>
            <a:xfrm>
              <a:off x="7835962" y="23336"/>
              <a:ext cx="108064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Graminoid Tree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and</a:t>
              </a:r>
              <a:endParaRPr sz="1100">
                <a:solidFill>
                  <a:srgbClr val="FFFFFF"/>
                </a:solidFill>
                <a:latin typeface="Calibri"/>
                <a:ea typeface="Calibri"/>
                <a:cs typeface="Calibri"/>
                <a:sym typeface="Calibri"/>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Shrub Height?</a:t>
              </a:r>
              <a:endParaRPr sz="1100">
                <a:solidFill>
                  <a:srgbClr val="FFFFFF"/>
                </a:solidFill>
                <a:latin typeface="Calibri"/>
                <a:ea typeface="Calibri"/>
                <a:cs typeface="Calibri"/>
                <a:sym typeface="Calibri"/>
              </a:endParaRPr>
            </a:p>
          </p:txBody>
        </p:sp>
      </p:grpSp>
      <p:sp>
        <p:nvSpPr>
          <p:cNvPr id="30" name="Google Shape;30;p4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pic>
        <p:nvPicPr>
          <p:cNvPr id="33" name="Google Shape;33;p43"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34" name="Google Shape;34;p43"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35" name="Google Shape;35;p43"/>
          <p:cNvGrpSpPr/>
          <p:nvPr/>
        </p:nvGrpSpPr>
        <p:grpSpPr>
          <a:xfrm>
            <a:off x="7814851" y="51272"/>
            <a:ext cx="1103962" cy="1031051"/>
            <a:chOff x="7814851" y="51272"/>
            <a:chExt cx="1103962" cy="1031051"/>
          </a:xfrm>
        </p:grpSpPr>
        <p:sp>
          <p:nvSpPr>
            <p:cNvPr id="36" name="Google Shape;36;p43"/>
            <p:cNvSpPr/>
            <p:nvPr/>
          </p:nvSpPr>
          <p:spPr>
            <a:xfrm>
              <a:off x="7814851" y="57917"/>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43"/>
            <p:cNvSpPr txBox="1"/>
            <p:nvPr/>
          </p:nvSpPr>
          <p:spPr>
            <a:xfrm>
              <a:off x="7872020" y="51272"/>
              <a:ext cx="1022370" cy="1031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Collect</a:t>
              </a:r>
              <a:endParaRPr sz="900">
                <a:solidFill>
                  <a:srgbClr val="FFFFFF"/>
                </a:solidFill>
                <a:latin typeface="Calibri"/>
                <a:ea typeface="Calibri"/>
                <a:cs typeface="Calibri"/>
                <a:sym typeface="Calibri"/>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Graminoid, Tree and Shrub</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Data?</a:t>
              </a:r>
              <a:endParaRPr/>
            </a:p>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grpSp>
      <p:pic>
        <p:nvPicPr>
          <p:cNvPr id="38" name="Google Shape;38;p4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39" name="Google Shape;39;p43"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40" name="Google Shape;40;p43"/>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41" name="Google Shape;41;p43"/>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42" name="Google Shape;42;p43"/>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43" name="Google Shape;43;p43"/>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47"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60" name="Google Shape;60;p47"/>
          <p:cNvGrpSpPr/>
          <p:nvPr/>
        </p:nvGrpSpPr>
        <p:grpSpPr>
          <a:xfrm>
            <a:off x="7841869" y="65592"/>
            <a:ext cx="1103962" cy="873141"/>
            <a:chOff x="6624346" y="1447612"/>
            <a:chExt cx="1103962" cy="1103962"/>
          </a:xfrm>
        </p:grpSpPr>
        <p:sp>
          <p:nvSpPr>
            <p:cNvPr id="61" name="Google Shape;61;p47"/>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47"/>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63" name="Google Shape;63;p47"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64" name="Google Shape;64;p4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65" name="Google Shape;65;p47"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66" name="Google Shape;66;p47"/>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67" name="Google Shape;67;p47"/>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68" name="Google Shape;68;p47"/>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69" name="Google Shape;69;p47"/>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49"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73" name="Google Shape;73;p49"/>
          <p:cNvGrpSpPr/>
          <p:nvPr/>
        </p:nvGrpSpPr>
        <p:grpSpPr>
          <a:xfrm>
            <a:off x="7820961" y="57098"/>
            <a:ext cx="1172116" cy="873142"/>
            <a:chOff x="6600343" y="1447612"/>
            <a:chExt cx="1172116" cy="1103962"/>
          </a:xfrm>
        </p:grpSpPr>
        <p:sp>
          <p:nvSpPr>
            <p:cNvPr id="74" name="Google Shape;74;p49"/>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49"/>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76" name="Google Shape;76;p49"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77" name="Google Shape;77;p4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78" name="Google Shape;78;p49"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79" name="Google Shape;79;p49"/>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80" name="Google Shape;80;p49"/>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81" name="Google Shape;81;p49"/>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82" name="Google Shape;82;p49"/>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51"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86" name="Google Shape;86;p51"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87" name="Google Shape;87;p5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88" name="Google Shape;88;p51"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89" name="Google Shape;89;p51"/>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 Collect Your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grpSp>
        <p:nvGrpSpPr>
          <p:cNvPr id="90" name="Google Shape;90;p51"/>
          <p:cNvGrpSpPr/>
          <p:nvPr/>
        </p:nvGrpSpPr>
        <p:grpSpPr>
          <a:xfrm>
            <a:off x="7836245" y="76628"/>
            <a:ext cx="1122067" cy="887461"/>
            <a:chOff x="1202690" y="699502"/>
            <a:chExt cx="1122067" cy="1122067"/>
          </a:xfrm>
        </p:grpSpPr>
        <p:sp>
          <p:nvSpPr>
            <p:cNvPr id="91" name="Google Shape;91;p51"/>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51"/>
            <p:cNvSpPr txBox="1"/>
            <p:nvPr/>
          </p:nvSpPr>
          <p:spPr>
            <a:xfrm>
              <a:off x="1333302" y="808425"/>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sp>
        <p:nvSpPr>
          <p:cNvPr id="93" name="Google Shape;93;p51"/>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94" name="Google Shape;94;p51"/>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95" name="Google Shape;95;p51"/>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Google Shape;98;p53"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99" name="Google Shape;99;p53"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00" name="Google Shape;100;p53"/>
          <p:cNvGrpSpPr/>
          <p:nvPr/>
        </p:nvGrpSpPr>
        <p:grpSpPr>
          <a:xfrm>
            <a:off x="7846226" y="59722"/>
            <a:ext cx="1103962" cy="880267"/>
            <a:chOff x="6624346" y="1438602"/>
            <a:chExt cx="1103962" cy="1112972"/>
          </a:xfrm>
        </p:grpSpPr>
        <p:sp>
          <p:nvSpPr>
            <p:cNvPr id="101" name="Google Shape;101;p53"/>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53"/>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103" name="Google Shape;103;p5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04" name="Google Shape;104;p53"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05" name="Google Shape;105;p53"/>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E. Entering Data on GLOBE Website</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06" name="Google Shape;106;p53"/>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07" name="Google Shape;107;p53"/>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08" name="Google Shape;108;p53"/>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pic>
        <p:nvPicPr>
          <p:cNvPr id="111" name="Google Shape;111;p55"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12" name="Google Shape;112;p55"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13" name="Google Shape;113;p55"/>
          <p:cNvGrpSpPr/>
          <p:nvPr/>
        </p:nvGrpSpPr>
        <p:grpSpPr>
          <a:xfrm>
            <a:off x="7857181" y="51272"/>
            <a:ext cx="1103962" cy="873141"/>
            <a:chOff x="6624346" y="1447612"/>
            <a:chExt cx="1103962" cy="1103962"/>
          </a:xfrm>
        </p:grpSpPr>
        <p:sp>
          <p:nvSpPr>
            <p:cNvPr id="114" name="Google Shape;114;p55"/>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55"/>
            <p:cNvSpPr txBox="1"/>
            <p:nvPr/>
          </p:nvSpPr>
          <p:spPr>
            <a:xfrm>
              <a:off x="6755901"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116" name="Google Shape;116;p5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17" name="Google Shape;117;p55"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sp>
        <p:nvSpPr>
          <p:cNvPr id="118" name="Google Shape;118;p55"/>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F. Understand the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19" name="Google Shape;119;p55"/>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20" name="Google Shape;120;p55"/>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21" name="Google Shape;121;p55"/>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pic>
        <p:nvPicPr>
          <p:cNvPr id="124" name="Google Shape;124;p57"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25" name="Google Shape;125;p57"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26" name="Google Shape;126;p57"/>
          <p:cNvGrpSpPr/>
          <p:nvPr/>
        </p:nvGrpSpPr>
        <p:grpSpPr>
          <a:xfrm>
            <a:off x="7861272" y="51272"/>
            <a:ext cx="1150763" cy="873141"/>
            <a:chOff x="6611017" y="1447612"/>
            <a:chExt cx="1150763" cy="1103962"/>
          </a:xfrm>
        </p:grpSpPr>
        <p:sp>
          <p:nvSpPr>
            <p:cNvPr id="127" name="Google Shape;127;p57"/>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57"/>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129" name="Google Shape;129;p5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30" name="Google Shape;130;p57"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625" y="93242"/>
            <a:ext cx="713953" cy="713953"/>
          </a:xfrm>
          <a:prstGeom prst="rect">
            <a:avLst/>
          </a:prstGeom>
          <a:noFill/>
          <a:ln>
            <a:noFill/>
          </a:ln>
          <a:effectLst>
            <a:outerShdw blurRad="292100" dist="139700" dir="2700000" algn="tl" rotWithShape="0">
              <a:srgbClr val="333333">
                <a:alpha val="64705"/>
              </a:srgbClr>
            </a:outerShdw>
          </a:effectLst>
        </p:spPr>
      </p:pic>
      <p:pic>
        <p:nvPicPr>
          <p:cNvPr id="131" name="Google Shape;131;p57" descr="Pencil.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4467877">
            <a:off x="8409741" y="60312"/>
            <a:ext cx="55285" cy="1245106"/>
          </a:xfrm>
          <a:prstGeom prst="rect">
            <a:avLst/>
          </a:prstGeom>
          <a:noFill/>
          <a:ln>
            <a:noFill/>
          </a:ln>
          <a:effectLst>
            <a:outerShdw blurRad="292100" dist="139700" dir="2700000" algn="tl" rotWithShape="0">
              <a:srgbClr val="333333">
                <a:alpha val="64705"/>
              </a:srgbClr>
            </a:outerShdw>
          </a:effectLst>
        </p:spPr>
      </p:pic>
      <p:sp>
        <p:nvSpPr>
          <p:cNvPr id="132" name="Google Shape;132;p57"/>
          <p:cNvSpPr/>
          <p:nvPr/>
        </p:nvSpPr>
        <p:spPr>
          <a:xfrm>
            <a:off x="20557" y="1060565"/>
            <a:ext cx="1164778"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Is Graminoid, Tree and Shrub Height?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Graminoid, Tree and Shrub Height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 Collect Your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 Quiz Yourself</a:t>
            </a: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sz="1200" b="1">
              <a:solidFill>
                <a:srgbClr val="719B86"/>
              </a:solidFill>
              <a:latin typeface="Calibri"/>
              <a:ea typeface="Calibri"/>
              <a:cs typeface="Calibri"/>
              <a:sym typeface="Calibri"/>
            </a:endParaRPr>
          </a:p>
        </p:txBody>
      </p:sp>
      <p:sp>
        <p:nvSpPr>
          <p:cNvPr id="133" name="Google Shape;133;p57"/>
          <p:cNvSpPr txBox="1"/>
          <p:nvPr/>
        </p:nvSpPr>
        <p:spPr>
          <a:xfrm>
            <a:off x="20557" y="171105"/>
            <a:ext cx="3647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                       Biosphere</a:t>
            </a:r>
            <a:endParaRPr sz="1800" b="1">
              <a:solidFill>
                <a:srgbClr val="123B1C"/>
              </a:solidFill>
              <a:latin typeface="Calibri"/>
              <a:ea typeface="Calibri"/>
              <a:cs typeface="Calibri"/>
              <a:sym typeface="Calibri"/>
            </a:endParaRPr>
          </a:p>
        </p:txBody>
      </p:sp>
      <p:sp>
        <p:nvSpPr>
          <p:cNvPr id="134" name="Google Shape;134;p57"/>
          <p:cNvSpPr txBox="1"/>
          <p:nvPr/>
        </p:nvSpPr>
        <p:spPr>
          <a:xfrm>
            <a:off x="3668046" y="510483"/>
            <a:ext cx="44491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23B1C"/>
                </a:solidFill>
                <a:latin typeface="Calibri"/>
                <a:ea typeface="Calibri"/>
                <a:cs typeface="Calibri"/>
                <a:sym typeface="Calibri"/>
              </a:rPr>
              <a:t>             </a:t>
            </a:r>
            <a:r>
              <a:rPr lang="en-US" sz="1600" b="1">
                <a:solidFill>
                  <a:srgbClr val="123B1C"/>
                </a:solidFill>
                <a:latin typeface="Calibri"/>
                <a:ea typeface="Calibri"/>
                <a:cs typeface="Calibri"/>
                <a:sym typeface="Calibri"/>
              </a:rPr>
              <a:t>Graminoid, Tree and Shrub Height</a:t>
            </a:r>
            <a:endParaRPr sz="1600" b="1">
              <a:solidFill>
                <a:srgbClr val="123B1C"/>
              </a:solidFill>
              <a:latin typeface="Calibri"/>
              <a:ea typeface="Calibri"/>
              <a:cs typeface="Calibri"/>
              <a:sym typeface="Calibri"/>
            </a:endParaRPr>
          </a:p>
        </p:txBody>
      </p:sp>
      <p:sp>
        <p:nvSpPr>
          <p:cNvPr id="135" name="Google Shape;135;p57"/>
          <p:cNvSpPr txBox="1"/>
          <p:nvPr/>
        </p:nvSpPr>
        <p:spPr>
          <a:xfrm>
            <a:off x="4124602" y="171105"/>
            <a:ext cx="3127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Biometry Protocol</a:t>
            </a:r>
            <a:endParaRPr sz="1800" b="1">
              <a:solidFill>
                <a:srgbClr val="123B1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globe.gov/do-globe/resources/instruments" TargetMode="External"/><Relationship Id="rId4" Type="http://schemas.openxmlformats.org/officeDocument/2006/relationships/hyperlink" Target="https://www.globe.gov/do-globe/resources/globe-equipmen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globe.gov/documents/355050/5af19cd8-158d-4bb4-ae4f-6c76991c85e6"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globe.gov/documents/355050/33e3daa6-0cd5-4c0b-aa42-53d789de940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globe.gov/documents/355050/887d7213-da0e-494e-af5e-164e16bc8fd0"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51.jp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http://www.globe.gov/documents/355050/aa89a944-edc1-463c-b044-bdb574ee4f8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dataentry.globe.go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hyperlink" Target="https://www.globe.gov/globe-data/data-entry/globe-observer" TargetMode="External"/><Relationship Id="rId4" Type="http://schemas.openxmlformats.org/officeDocument/2006/relationships/hyperlink" Target="https://www.globe.gov/globe-data/data-entry/email-data-entr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hyperlink" Target="https://www.globe.gov/get-trained/tutorial-center/data-access/-/tutorials/104432049/introduction-to-the-vis-syste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hyperlink" Target="https://www.globe.gov/documents/11865/9d46bef9-31cc-4c50-83f9-6a64c90bc46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lobe.gov/documents/355050/efb91c50-32cb-4733-a2f6-1e2acaebc575"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lobe.gov/documents/355050/5a2ab7cc-2fdc-41dc-b7a3-59e3b110e25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lobe.gov/documents/355050/5a2ab7cc-2fdc-41dc-b7a3-59e3b110e25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
          <p:cNvSpPr txBox="1"/>
          <p:nvPr/>
        </p:nvSpPr>
        <p:spPr>
          <a:xfrm>
            <a:off x="149411" y="1109845"/>
            <a:ext cx="534984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Measuring Tree Height on Level Ground: </a:t>
            </a:r>
            <a:endParaRPr dirty="0"/>
          </a:p>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Standard Clinometer Technique</a:t>
            </a:r>
            <a:endParaRPr sz="2400" b="1" dirty="0">
              <a:solidFill>
                <a:srgbClr val="055000"/>
              </a:solidFill>
              <a:latin typeface="Calibri"/>
              <a:ea typeface="Calibri"/>
              <a:cs typeface="Calibri"/>
              <a:sym typeface="Calibri"/>
            </a:endParaRPr>
          </a:p>
        </p:txBody>
      </p:sp>
      <p:pic>
        <p:nvPicPr>
          <p:cNvPr id="2" name="Picture 2" descr="A blue background with white text&#10;&#10;AI-generated content may be incorrect.">
            <a:extLst>
              <a:ext uri="{FF2B5EF4-FFF2-40B4-BE49-F238E27FC236}">
                <a16:creationId xmlns:a16="http://schemas.microsoft.com/office/drawing/2014/main" id="{6FDAD8A3-426A-C506-901A-2A873B932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30151" cy="80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2"/>
          <p:cNvSpPr/>
          <p:nvPr/>
        </p:nvSpPr>
        <p:spPr>
          <a:xfrm>
            <a:off x="1279525" y="1081088"/>
            <a:ext cx="7532688" cy="37856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solidFill>
                  <a:srgbClr val="055000"/>
                </a:solidFill>
                <a:latin typeface="Calibri"/>
                <a:ea typeface="Calibri"/>
                <a:cs typeface="Calibri"/>
                <a:sym typeface="Calibri"/>
              </a:rPr>
              <a:t>Timing and Frequency of Data Collection</a:t>
            </a:r>
            <a:endParaRPr dirty="0"/>
          </a:p>
          <a:p>
            <a:pPr marL="0" marR="0" lvl="0" indent="0" algn="just" rtl="0">
              <a:spcBef>
                <a:spcPts val="0"/>
              </a:spcBef>
              <a:spcAft>
                <a:spcPts val="0"/>
              </a:spcAft>
              <a:buNone/>
            </a:pPr>
            <a:endParaRPr sz="1800" b="1" dirty="0">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dirty="0">
                <a:solidFill>
                  <a:srgbClr val="000000"/>
                </a:solidFill>
                <a:latin typeface="Calibri"/>
                <a:ea typeface="Calibri"/>
                <a:cs typeface="Calibri"/>
                <a:sym typeface="Calibri"/>
              </a:rPr>
              <a:t> The frequency of the measurements you decide to take will depend on your research goals: </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11430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You can take biometry measurements only once in a site during peak growth. This will help with the MUC classification. </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11430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You can take measurements twice a year, during peak growth and dormancy periods (winter or drought), to measure seasonal change</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114300" algn="just"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You can return to the same study site year after year and repeat the biometry measurements to track changes in site biomass over time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3"/>
          <p:cNvSpPr/>
          <p:nvPr/>
        </p:nvSpPr>
        <p:spPr>
          <a:xfrm>
            <a:off x="1376363" y="1144588"/>
            <a:ext cx="749458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Sources for Equipment You Need</a:t>
            </a:r>
            <a:r>
              <a:rPr lang="en-US" sz="2000" b="1">
                <a:solidFill>
                  <a:srgbClr val="055000"/>
                </a:solidFill>
                <a:latin typeface="Calibri"/>
                <a:ea typeface="Calibri"/>
                <a:cs typeface="Calibri"/>
                <a:sym typeface="Calibri"/>
              </a:rPr>
              <a:t> </a:t>
            </a:r>
            <a:endParaRPr sz="2000" b="1">
              <a:solidFill>
                <a:srgbClr val="055000"/>
              </a:solidFill>
              <a:latin typeface="Calibri"/>
              <a:ea typeface="Calibri"/>
              <a:cs typeface="Calibri"/>
              <a:sym typeface="Calibri"/>
            </a:endParaRPr>
          </a:p>
        </p:txBody>
      </p:sp>
      <p:sp>
        <p:nvSpPr>
          <p:cNvPr id="359" name="Google Shape;359;p13"/>
          <p:cNvSpPr/>
          <p:nvPr/>
        </p:nvSpPr>
        <p:spPr>
          <a:xfrm>
            <a:off x="1498600" y="1951038"/>
            <a:ext cx="4745038" cy="2862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0000"/>
                </a:solidFill>
                <a:latin typeface="Calibri"/>
                <a:ea typeface="Calibri"/>
                <a:cs typeface="Calibri"/>
                <a:sym typeface="Calibri"/>
              </a:rPr>
              <a:t>Instructions for making a </a:t>
            </a:r>
            <a:r>
              <a:rPr lang="en-US" sz="1800" b="1">
                <a:solidFill>
                  <a:srgbClr val="055000"/>
                </a:solidFill>
                <a:latin typeface="Calibri"/>
                <a:ea typeface="Calibri"/>
                <a:cs typeface="Calibri"/>
                <a:sym typeface="Calibri"/>
              </a:rPr>
              <a:t>homemade clinometer </a:t>
            </a:r>
            <a:r>
              <a:rPr lang="en-US" sz="1800">
                <a:solidFill>
                  <a:srgbClr val="000000"/>
                </a:solidFill>
                <a:latin typeface="Calibri"/>
                <a:ea typeface="Calibri"/>
                <a:cs typeface="Calibri"/>
                <a:sym typeface="Calibri"/>
              </a:rPr>
              <a:t>follows in this tutorial.</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For Other Equipment: </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a:p>
        </p:txBody>
      </p:sp>
      <p:pic>
        <p:nvPicPr>
          <p:cNvPr id="360" name="Google Shape;360;p13" descr="Toolkit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791986">
            <a:off x="6689725" y="2116138"/>
            <a:ext cx="1695450" cy="2171700"/>
          </a:xfrm>
          <a:prstGeom prst="rect">
            <a:avLst/>
          </a:prstGeom>
          <a:noFill/>
          <a:ln>
            <a:noFill/>
          </a:ln>
          <a:effectLst>
            <a:outerShdw blurRad="292100" dist="139700" dir="2700000" algn="tl" rotWithShape="0">
              <a:srgbClr val="333333">
                <a:alpha val="64705"/>
              </a:srgbClr>
            </a:outerShdw>
          </a:effectLst>
        </p:spPr>
      </p:pic>
      <p:sp>
        <p:nvSpPr>
          <p:cNvPr id="3" name="Google Shape;338;p24">
            <a:extLst>
              <a:ext uri="{FF2B5EF4-FFF2-40B4-BE49-F238E27FC236}">
                <a16:creationId xmlns:a16="http://schemas.microsoft.com/office/drawing/2014/main" id="{33B753EF-484B-DCB6-1BB6-A02219EA880E}"/>
              </a:ext>
            </a:extLst>
          </p:cNvPr>
          <p:cNvSpPr txBox="1"/>
          <p:nvPr/>
        </p:nvSpPr>
        <p:spPr>
          <a:xfrm>
            <a:off x="1439493" y="5404864"/>
            <a:ext cx="7768263" cy="923330"/>
          </a:xfrm>
          <a:prstGeom prst="rect">
            <a:avLst/>
          </a:prstGeom>
          <a:noFill/>
          <a:ln>
            <a:noFill/>
          </a:ln>
        </p:spPr>
        <p:txBody>
          <a:bodyPr spcFirstLastPara="1" wrap="square" lIns="91425" tIns="45700" rIns="91425" bIns="45700" anchor="t" anchorCtr="0">
            <a:spAutoFit/>
          </a:bodyPr>
          <a:lstStyle/>
          <a:p>
            <a:r>
              <a:rPr lang="en-US" sz="1800" b="1" u="sng" dirty="0">
                <a:solidFill>
                  <a:srgbClr val="0563C1"/>
                </a:solidFill>
                <a:latin typeface="Calibri"/>
                <a:ea typeface="Calibri"/>
                <a:cs typeface="Calibri"/>
                <a:sym typeface="Calibri"/>
                <a:hlinkClick r:id="rId4"/>
              </a:rPr>
              <a:t>Where to find specifications for instruments used in GLOBE investigations</a:t>
            </a:r>
            <a:endParaRPr sz="1800" b="1" dirty="0">
              <a:latin typeface="Calibri"/>
              <a:ea typeface="Calibri"/>
              <a:cs typeface="Calibri"/>
              <a:sym typeface="Calibri"/>
            </a:endParaRPr>
          </a:p>
          <a:p>
            <a:endParaRPr sz="1800" b="1" dirty="0">
              <a:latin typeface="Calibri"/>
              <a:ea typeface="Calibri"/>
              <a:cs typeface="Calibri"/>
              <a:sym typeface="Calibri"/>
            </a:endParaRPr>
          </a:p>
          <a:p>
            <a:r>
              <a:rPr lang="en-US" sz="1800" b="1" u="sng" dirty="0">
                <a:solidFill>
                  <a:srgbClr val="0563C1"/>
                </a:solidFill>
                <a:latin typeface="Calibri"/>
                <a:ea typeface="Calibri"/>
                <a:cs typeface="Calibri"/>
                <a:sym typeface="Calibri"/>
                <a:hlinkClick r:id="rId5"/>
              </a:rPr>
              <a:t>Where to find scientific instruments used in GLOBE investigations </a:t>
            </a:r>
            <a:endParaRPr sz="1800" b="1"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4"/>
          <p:cNvSpPr/>
          <p:nvPr/>
        </p:nvSpPr>
        <p:spPr>
          <a:xfrm>
            <a:off x="1239371" y="995176"/>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To Measure Graminoid, Tree and Shrub Height, You Will Need the Following Equipment: </a:t>
            </a:r>
            <a:endParaRPr/>
          </a:p>
        </p:txBody>
      </p:sp>
      <p:sp>
        <p:nvSpPr>
          <p:cNvPr id="367" name="Google Shape;367;p14"/>
          <p:cNvSpPr txBox="1"/>
          <p:nvPr/>
        </p:nvSpPr>
        <p:spPr>
          <a:xfrm>
            <a:off x="1358900" y="1852613"/>
            <a:ext cx="6955750"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Flexible measuring tape</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50 m measuring tape</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Pen or pencil</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Clinometer</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Permanent tree markers or flagging  (optional, if you plan to return to the site)</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Blindfold</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Small bean bag</a:t>
            </a:r>
            <a:endParaRPr dirty="0"/>
          </a:p>
          <a:p>
            <a:pPr marL="285750" marR="0" lvl="0" indent="-184150" algn="l"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p:txBody>
      </p:sp>
      <p:pic>
        <p:nvPicPr>
          <p:cNvPr id="368" name="Google Shape;368;p14" descr="Measuring Tap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30116" y="4334108"/>
            <a:ext cx="1362924" cy="1857006"/>
          </a:xfrm>
          <a:prstGeom prst="rect">
            <a:avLst/>
          </a:prstGeom>
          <a:noFill/>
          <a:ln>
            <a:noFill/>
          </a:ln>
        </p:spPr>
      </p:pic>
      <p:pic>
        <p:nvPicPr>
          <p:cNvPr id="369" name="Google Shape;369;p14" descr="Penci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flipH="1">
            <a:off x="7783513" y="3263900"/>
            <a:ext cx="46037" cy="1030288"/>
          </a:xfrm>
          <a:prstGeom prst="rect">
            <a:avLst/>
          </a:prstGeom>
          <a:noFill/>
          <a:ln>
            <a:noFill/>
          </a:ln>
        </p:spPr>
      </p:pic>
      <p:pic>
        <p:nvPicPr>
          <p:cNvPr id="370" name="Google Shape;370;p14" descr="Permanent Mark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978597">
            <a:off x="7319963" y="3678764"/>
            <a:ext cx="927100" cy="139700"/>
          </a:xfrm>
          <a:prstGeom prst="rect">
            <a:avLst/>
          </a:prstGeom>
          <a:noFill/>
          <a:ln>
            <a:noFill/>
          </a:ln>
        </p:spPr>
      </p:pic>
      <p:pic>
        <p:nvPicPr>
          <p:cNvPr id="371" name="Google Shape;371;p14" descr="Backpack"/>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71380" y="4116388"/>
            <a:ext cx="1473616" cy="2166955"/>
          </a:xfrm>
          <a:prstGeom prst="rect">
            <a:avLst/>
          </a:prstGeom>
          <a:noFill/>
          <a:ln>
            <a:noFill/>
          </a:ln>
        </p:spPr>
      </p:pic>
      <p:pic>
        <p:nvPicPr>
          <p:cNvPr id="372" name="Google Shape;372;p14" descr="Blindfol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866794" y="5810164"/>
            <a:ext cx="954060" cy="648761"/>
          </a:xfrm>
          <a:prstGeom prst="rect">
            <a:avLst/>
          </a:prstGeom>
          <a:noFill/>
          <a:ln>
            <a:noFill/>
          </a:ln>
        </p:spPr>
      </p:pic>
      <p:pic>
        <p:nvPicPr>
          <p:cNvPr id="373" name="Google Shape;373;p14" descr="Beanba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20854" y="5343316"/>
            <a:ext cx="609262" cy="466848"/>
          </a:xfrm>
          <a:prstGeom prst="rect">
            <a:avLst/>
          </a:prstGeom>
          <a:noFill/>
          <a:ln>
            <a:noFill/>
          </a:ln>
        </p:spPr>
      </p:pic>
      <p:pic>
        <p:nvPicPr>
          <p:cNvPr id="374" name="Google Shape;374;p14" descr="Clinometer sheet"/>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021038" y="1553790"/>
            <a:ext cx="1524950" cy="1189461"/>
          </a:xfrm>
          <a:prstGeom prst="rect">
            <a:avLst/>
          </a:prstGeom>
          <a:noFill/>
          <a:ln>
            <a:noFill/>
          </a:ln>
        </p:spPr>
      </p:pic>
      <p:pic>
        <p:nvPicPr>
          <p:cNvPr id="375" name="Google Shape;375;p14" descr="Tree Guide book"/>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996723">
            <a:off x="6108805" y="3386252"/>
            <a:ext cx="1082892" cy="1554603"/>
          </a:xfrm>
          <a:prstGeom prst="rect">
            <a:avLst/>
          </a:prstGeom>
          <a:noFill/>
          <a:ln>
            <a:noFill/>
          </a:ln>
        </p:spPr>
      </p:pic>
      <p:pic>
        <p:nvPicPr>
          <p:cNvPr id="376" name="Google Shape;376;p14" descr="Flexible Tape Measure "/>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048627" y="5053172"/>
            <a:ext cx="1369550" cy="580287"/>
          </a:xfrm>
          <a:prstGeom prst="rect">
            <a:avLst/>
          </a:prstGeom>
          <a:noFill/>
          <a:ln>
            <a:noFill/>
          </a:ln>
        </p:spPr>
      </p:pic>
      <p:pic>
        <p:nvPicPr>
          <p:cNvPr id="377" name="Google Shape;377;p14" descr="Flagging Tape"/>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342834" y="3960578"/>
            <a:ext cx="885087" cy="7470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5"/>
          <p:cNvSpPr/>
          <p:nvPr/>
        </p:nvSpPr>
        <p:spPr>
          <a:xfrm>
            <a:off x="1358900" y="1144588"/>
            <a:ext cx="7366747" cy="1939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Instructions to Build a Clinometer</a:t>
            </a:r>
            <a:endParaRPr/>
          </a:p>
          <a:p>
            <a:pPr marL="0" marR="0" lvl="0" indent="0" algn="just" rtl="0">
              <a:spcBef>
                <a:spcPts val="0"/>
              </a:spcBef>
              <a:spcAft>
                <a:spcPts val="0"/>
              </a:spcAft>
              <a:buNone/>
            </a:pPr>
            <a:r>
              <a:rPr lang="en-US" sz="1600" i="1">
                <a:solidFill>
                  <a:srgbClr val="000000"/>
                </a:solidFill>
                <a:latin typeface="Calibri"/>
                <a:ea typeface="Calibri"/>
                <a:cs typeface="Calibri"/>
                <a:sym typeface="Calibri"/>
              </a:rPr>
              <a:t>A clinometer measures angles to determine the heights of objects without directly measuring them. It is a simplified version of the quadrant (a medieval measuring instrument), and the sextant (an instrument used to locate the positions of ships). Like these instruments, the clinometer has an arc with graduated degree markings that go from 0 to 90 degrees. </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383" name="Google Shape;383;p15"/>
          <p:cNvSpPr txBox="1"/>
          <p:nvPr/>
        </p:nvSpPr>
        <p:spPr>
          <a:xfrm>
            <a:off x="1358899" y="2831862"/>
            <a:ext cx="4262431" cy="40626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Calibri"/>
                <a:ea typeface="Calibri"/>
                <a:cs typeface="Calibri"/>
                <a:sym typeface="Calibri"/>
              </a:rPr>
              <a:t>Required Material:</a:t>
            </a:r>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Clinometer Sheet and Table of Tangents (located in Biosphere Appendix)</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Pieces of stiff cardboard at least the size</a:t>
            </a:r>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of the sheets referenced above</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Drinking straw</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Metal nut or washer</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15 cm of thread or dental floss</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Glue</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Scissors</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Something to punch one small hole</a:t>
            </a:r>
            <a:endParaRPr/>
          </a:p>
          <a:p>
            <a:pPr marL="0" marR="0" lvl="0" indent="-101600" algn="l" rtl="0">
              <a:spcBef>
                <a:spcPts val="0"/>
              </a:spcBef>
              <a:spcAft>
                <a:spcPts val="0"/>
              </a:spcAft>
              <a:buClr>
                <a:srgbClr val="000000"/>
              </a:buClr>
              <a:buSzPts val="1600"/>
              <a:buFont typeface="Arial"/>
              <a:buChar char="•"/>
            </a:pPr>
            <a:r>
              <a:rPr lang="en-US" sz="1600">
                <a:solidFill>
                  <a:srgbClr val="000000"/>
                </a:solidFill>
                <a:latin typeface="Calibri"/>
                <a:ea typeface="Calibri"/>
                <a:cs typeface="Calibri"/>
                <a:sym typeface="Calibri"/>
              </a:rPr>
              <a:t>Tape</a:t>
            </a:r>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a:t>
            </a:r>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4" name="Google Shape;384;p15" descr="Clinometer sheet"/>
          <p:cNvPicPr preferRelativeResize="0"/>
          <p:nvPr/>
        </p:nvPicPr>
        <p:blipFill rotWithShape="1">
          <a:blip r:embed="rId3">
            <a:alphaModFix/>
          </a:blip>
          <a:srcRect/>
          <a:stretch/>
        </p:blipFill>
        <p:spPr>
          <a:xfrm>
            <a:off x="5083807" y="3084513"/>
            <a:ext cx="3573550" cy="27873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16" descr="Clinometer she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34150" y="1198446"/>
            <a:ext cx="2270138" cy="1770708"/>
          </a:xfrm>
          <a:prstGeom prst="rect">
            <a:avLst/>
          </a:prstGeom>
          <a:noFill/>
          <a:ln>
            <a:noFill/>
          </a:ln>
        </p:spPr>
      </p:pic>
      <p:sp>
        <p:nvSpPr>
          <p:cNvPr id="390" name="Google Shape;390;p16"/>
          <p:cNvSpPr/>
          <p:nvPr/>
        </p:nvSpPr>
        <p:spPr>
          <a:xfrm>
            <a:off x="1119188" y="926155"/>
            <a:ext cx="778510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Instructions to Build a Clinometer</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391" name="Google Shape;391;p16"/>
          <p:cNvSpPr txBox="1"/>
          <p:nvPr/>
        </p:nvSpPr>
        <p:spPr>
          <a:xfrm>
            <a:off x="1358900" y="1280168"/>
            <a:ext cx="5275200" cy="480240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Gather the materials.</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Glue a copy of the Clinometer Sheet onto one side of a piece of cardboard of the same size.  </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Glue a copy of the Table of Tangents to the other side of the cardboard.</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Punch a hole through the marked circle on the Clinometer Sheet. </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Push one end of the thread or dental floss through the hole and tie or tape it on the Table of Tangents side of the cardboard. Colored thread or floss will allow it to be seen more easily.</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Tie a metal nut or washer to the other end of the thread so that it hangs in front of the Clinometer Sheet. </a:t>
            </a:r>
            <a:endParaRPr dirty="0"/>
          </a:p>
          <a:p>
            <a:pPr marL="342900" marR="0" lvl="0" indent="-342900" algn="just"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Tape a drinking straw along the designated line on the Clinometer Sheet, to use as a sighting device. </a:t>
            </a:r>
            <a:endParaRPr dirty="0"/>
          </a:p>
          <a:p>
            <a:pPr marL="342900" marR="0" lvl="0" indent="-342900" algn="just" rtl="0">
              <a:spcBef>
                <a:spcPts val="0"/>
              </a:spcBef>
              <a:spcAft>
                <a:spcPts val="0"/>
              </a:spcAft>
              <a:buNone/>
            </a:pPr>
            <a:endParaRPr sz="1800" dirty="0">
              <a:solidFill>
                <a:srgbClr val="000000"/>
              </a:solidFill>
              <a:latin typeface="Calibri"/>
              <a:ea typeface="Calibri"/>
              <a:cs typeface="Calibri"/>
              <a:sym typeface="Calibri"/>
            </a:endParaRPr>
          </a:p>
        </p:txBody>
      </p:sp>
      <p:sp>
        <p:nvSpPr>
          <p:cNvPr id="392" name="Google Shape;392;p16"/>
          <p:cNvSpPr txBox="1"/>
          <p:nvPr/>
        </p:nvSpPr>
        <p:spPr>
          <a:xfrm>
            <a:off x="1473200" y="5748338"/>
            <a:ext cx="7431088" cy="1230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rgbClr val="000000"/>
                </a:solidFill>
                <a:latin typeface="Calibri"/>
                <a:ea typeface="Calibri"/>
                <a:cs typeface="Calibri"/>
                <a:sym typeface="Calibri"/>
              </a:rPr>
              <a:t>The cardboard and both the clinometer and table of tangents sheets can be placed in a sheet </a:t>
            </a:r>
            <a:endParaRPr/>
          </a:p>
          <a:p>
            <a:pPr marL="0" marR="0" lvl="0" indent="0" algn="l" rtl="0">
              <a:spcBef>
                <a:spcPts val="0"/>
              </a:spcBef>
              <a:spcAft>
                <a:spcPts val="0"/>
              </a:spcAft>
              <a:buNone/>
            </a:pPr>
            <a:r>
              <a:rPr lang="en-US" sz="1400" b="1" i="1">
                <a:solidFill>
                  <a:srgbClr val="000000"/>
                </a:solidFill>
                <a:latin typeface="Calibri"/>
                <a:ea typeface="Calibri"/>
                <a:cs typeface="Calibri"/>
                <a:sym typeface="Calibri"/>
              </a:rPr>
              <a:t>protector or laminated to ensure longer life. The straw would then be placed on the outside of</a:t>
            </a:r>
            <a:endParaRPr/>
          </a:p>
          <a:p>
            <a:pPr marL="0" marR="0" lvl="0" indent="0" algn="l" rtl="0">
              <a:spcBef>
                <a:spcPts val="0"/>
              </a:spcBef>
              <a:spcAft>
                <a:spcPts val="0"/>
              </a:spcAft>
              <a:buNone/>
            </a:pPr>
            <a:r>
              <a:rPr lang="en-US" sz="1400" b="1" i="1">
                <a:solidFill>
                  <a:srgbClr val="000000"/>
                </a:solidFill>
                <a:latin typeface="Calibri"/>
                <a:ea typeface="Calibri"/>
                <a:cs typeface="Calibri"/>
                <a:sym typeface="Calibri"/>
              </a:rPr>
              <a:t> the plastic and the hole for the thread with the washer would be punched through the entire</a:t>
            </a:r>
            <a:endParaRPr/>
          </a:p>
          <a:p>
            <a:pPr marL="0" marR="0" lvl="0" indent="0" algn="l" rtl="0">
              <a:spcBef>
                <a:spcPts val="0"/>
              </a:spcBef>
              <a:spcAft>
                <a:spcPts val="0"/>
              </a:spcAft>
              <a:buNone/>
            </a:pPr>
            <a:r>
              <a:rPr lang="en-US" sz="1400" b="1" i="1">
                <a:solidFill>
                  <a:srgbClr val="000000"/>
                </a:solidFill>
                <a:latin typeface="Calibri"/>
                <a:ea typeface="Calibri"/>
                <a:cs typeface="Calibri"/>
                <a:sym typeface="Calibri"/>
              </a:rPr>
              <a:t> instrument (plastic cover, cardboard and sheets).</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7"/>
          <p:cNvSpPr/>
          <p:nvPr/>
        </p:nvSpPr>
        <p:spPr>
          <a:xfrm>
            <a:off x="1358900" y="1144588"/>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To Measure Graminoid, Tree and Shrub Height, You Will Need the Following Documents: </a:t>
            </a:r>
            <a:endParaRPr sz="2400" b="1">
              <a:solidFill>
                <a:srgbClr val="055000"/>
              </a:solidFill>
              <a:latin typeface="Calibri"/>
              <a:ea typeface="Calibri"/>
              <a:cs typeface="Calibri"/>
              <a:sym typeface="Calibri"/>
            </a:endParaRPr>
          </a:p>
        </p:txBody>
      </p:sp>
      <p:sp>
        <p:nvSpPr>
          <p:cNvPr id="398" name="Google Shape;398;p17"/>
          <p:cNvSpPr/>
          <p:nvPr/>
        </p:nvSpPr>
        <p:spPr>
          <a:xfrm>
            <a:off x="1358900" y="1998195"/>
            <a:ext cx="730567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To be prepared, bring the following documents with you in the Field: </a:t>
            </a:r>
            <a:endParaRPr dirty="0"/>
          </a:p>
          <a:p>
            <a:pPr marL="0" marR="0" lvl="0" indent="0" algn="l" rtl="0">
              <a:spcBef>
                <a:spcPts val="0"/>
              </a:spcBef>
              <a:spcAft>
                <a:spcPts val="0"/>
              </a:spcAft>
              <a:buNone/>
            </a:pPr>
            <a:endParaRPr sz="1400" b="1"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Calibri"/>
                <a:ea typeface="Calibri"/>
                <a:cs typeface="Calibri"/>
                <a:sym typeface="Calibri"/>
              </a:rPr>
              <a:t> </a:t>
            </a:r>
            <a:r>
              <a:rPr lang="en-US" sz="14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Graminoid, Tree and Shrub Height Field Guide</a:t>
            </a:r>
            <a:endParaRPr sz="1400" b="1" dirty="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400"/>
              <a:buFont typeface="Arial"/>
              <a:buChar char="•"/>
            </a:pPr>
            <a:r>
              <a:rPr lang="en-US" sz="1400" b="1" dirty="0">
                <a:solidFill>
                  <a:srgbClr val="FF0000"/>
                </a:solidFill>
                <a:latin typeface="Calibri"/>
                <a:ea typeface="Calibri"/>
                <a:cs typeface="Calibri"/>
                <a:sym typeface="Calibri"/>
              </a:rPr>
              <a:t> </a:t>
            </a:r>
            <a:r>
              <a:rPr lang="en-US" sz="1400" b="1" u="sng" dirty="0">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Graminoid, Tree and Shrub Height Data Sheet</a:t>
            </a:r>
            <a:endParaRPr sz="1400" b="1" dirty="0">
              <a:solidFill>
                <a:schemeClr val="dk2"/>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b="1" dirty="0">
              <a:solidFill>
                <a:schemeClr val="dk2"/>
              </a:solidFill>
              <a:latin typeface="Calibri"/>
              <a:ea typeface="Calibri"/>
              <a:cs typeface="Calibri"/>
              <a:sym typeface="Calibri"/>
            </a:endParaRPr>
          </a:p>
          <a:p>
            <a:pPr marL="0" marR="0" lvl="0" indent="0" algn="l" rtl="0">
              <a:spcBef>
                <a:spcPts val="0"/>
              </a:spcBef>
              <a:spcAft>
                <a:spcPts val="0"/>
              </a:spcAft>
              <a:buNone/>
            </a:pPr>
            <a:endParaRPr sz="1400" dirty="0">
              <a:solidFill>
                <a:schemeClr val="dk2"/>
              </a:solidFill>
              <a:latin typeface="Calibri"/>
              <a:ea typeface="Calibri"/>
              <a:cs typeface="Calibri"/>
              <a:sym typeface="Calibri"/>
            </a:endParaRPr>
          </a:p>
          <a:p>
            <a:pPr marL="0" marR="0" lvl="0" indent="0" algn="l" rtl="0">
              <a:spcBef>
                <a:spcPts val="0"/>
              </a:spcBef>
              <a:spcAft>
                <a:spcPts val="0"/>
              </a:spcAft>
              <a:buNone/>
            </a:pPr>
            <a:endParaRPr sz="1400" dirty="0">
              <a:solidFill>
                <a:schemeClr val="dk2"/>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pic>
        <p:nvPicPr>
          <p:cNvPr id="399" name="Google Shape;399;p17" descr="Field Guid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86609" y="3429000"/>
            <a:ext cx="2587925" cy="3126453"/>
          </a:xfrm>
          <a:prstGeom prst="rect">
            <a:avLst/>
          </a:prstGeom>
          <a:noFill/>
          <a:ln w="9525" cap="flat" cmpd="sng">
            <a:solidFill>
              <a:srgbClr val="000000"/>
            </a:solidFill>
            <a:prstDash val="solid"/>
            <a:round/>
            <a:headEnd type="none" w="sm" len="sm"/>
            <a:tailEnd type="none" w="sm" len="sm"/>
          </a:ln>
        </p:spPr>
      </p:pic>
      <p:pic>
        <p:nvPicPr>
          <p:cNvPr id="400" name="Google Shape;400;p17" descr="Image of data shee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297443" y="3443941"/>
            <a:ext cx="2704293" cy="312645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8"/>
          <p:cNvSpPr/>
          <p:nvPr/>
        </p:nvSpPr>
        <p:spPr>
          <a:xfrm>
            <a:off x="1335385" y="1390021"/>
            <a:ext cx="4519315" cy="39395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55000"/>
                </a:solidFill>
                <a:latin typeface="Calibri"/>
                <a:ea typeface="Calibri"/>
                <a:cs typeface="Calibri"/>
                <a:sym typeface="Calibri"/>
              </a:rPr>
              <a:t> </a:t>
            </a:r>
            <a:endParaRPr sz="20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Before you begin taking Graminoid, Tree and Shrub Height measurements, you will need to have already identified your </a:t>
            </a:r>
            <a:r>
              <a:rPr lang="en-US" sz="1800" b="1">
                <a:solidFill>
                  <a:srgbClr val="055000"/>
                </a:solidFill>
                <a:latin typeface="Calibri"/>
                <a:ea typeface="Calibri"/>
                <a:cs typeface="Calibri"/>
                <a:sym typeface="Calibri"/>
              </a:rPr>
              <a:t>Land Cover Sample Site</a:t>
            </a:r>
            <a:r>
              <a:rPr lang="en-US" sz="1800">
                <a:solidFill>
                  <a:schemeClr val="dk1"/>
                </a:solidFill>
                <a:latin typeface="Calibri"/>
                <a:ea typeface="Calibri"/>
                <a:cs typeface="Calibri"/>
                <a:sym typeface="Calibri"/>
              </a:rPr>
              <a:t>.</a:t>
            </a:r>
            <a:r>
              <a:rPr lang="en-US" sz="1800" b="1">
                <a:solidFill>
                  <a:srgbClr val="055000"/>
                </a:solidFill>
                <a:latin typeface="Calibri"/>
                <a:ea typeface="Calibri"/>
                <a:cs typeface="Calibri"/>
                <a:sym typeface="Calibri"/>
              </a:rPr>
              <a:t>.</a:t>
            </a:r>
            <a:r>
              <a:rPr lang="en-US" sz="1800">
                <a:solidFill>
                  <a:schemeClr val="dk1"/>
                </a:solidFill>
                <a:latin typeface="Calibri"/>
                <a:ea typeface="Calibri"/>
                <a:cs typeface="Calibri"/>
                <a:sym typeface="Calibri"/>
              </a:rPr>
              <a:t> Ultimately, you will be able to identify the scientific classification of the plant community observed using the </a:t>
            </a:r>
            <a:r>
              <a:rPr lang="en-US" sz="1800" b="1">
                <a:solidFill>
                  <a:srgbClr val="055000"/>
                </a:solidFill>
                <a:latin typeface="Calibri"/>
                <a:ea typeface="Calibri"/>
                <a:cs typeface="Calibri"/>
                <a:sym typeface="Calibri"/>
              </a:rPr>
              <a:t>MUC Guide</a:t>
            </a:r>
            <a:r>
              <a:rPr lang="en-US"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This tutorial provides the directions for completing measurements in the </a:t>
            </a:r>
            <a:r>
              <a:rPr lang="en-US" sz="1800" b="1">
                <a:solidFill>
                  <a:srgbClr val="055000"/>
                </a:solidFill>
                <a:latin typeface="Calibri"/>
                <a:ea typeface="Calibri"/>
                <a:cs typeface="Calibri"/>
                <a:sym typeface="Calibri"/>
              </a:rPr>
              <a:t>Graminoid Tree and Shrub Height Field Guide.</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6" name="Google Shape;406;p18" descr="Person looking at open MUC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63352" y="4099207"/>
            <a:ext cx="2743200" cy="2057400"/>
          </a:xfrm>
          <a:prstGeom prst="rect">
            <a:avLst/>
          </a:prstGeom>
          <a:noFill/>
          <a:ln>
            <a:noFill/>
          </a:ln>
        </p:spPr>
      </p:pic>
      <p:pic>
        <p:nvPicPr>
          <p:cNvPr id="407" name="Google Shape;407;p18" descr="Two people recording data on a datashee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63352" y="1762406"/>
            <a:ext cx="2743200" cy="2057400"/>
          </a:xfrm>
          <a:prstGeom prst="rect">
            <a:avLst/>
          </a:prstGeom>
          <a:noFill/>
          <a:ln>
            <a:noFill/>
          </a:ln>
        </p:spPr>
      </p:pic>
      <p:sp>
        <p:nvSpPr>
          <p:cNvPr id="408" name="Google Shape;408;p18"/>
          <p:cNvSpPr txBox="1"/>
          <p:nvPr/>
        </p:nvSpPr>
        <p:spPr>
          <a:xfrm>
            <a:off x="1335385" y="1076607"/>
            <a:ext cx="64919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Before You Begin: Prerequisite Measurements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9"/>
          <p:cNvSpPr/>
          <p:nvPr/>
        </p:nvSpPr>
        <p:spPr>
          <a:xfrm>
            <a:off x="1358900" y="1144588"/>
            <a:ext cx="76279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Identifying the Center of the Land Cover Sample Site</a:t>
            </a:r>
            <a:endParaRPr sz="2400" b="1">
              <a:solidFill>
                <a:srgbClr val="055000"/>
              </a:solidFill>
              <a:latin typeface="Calibri"/>
              <a:ea typeface="Calibri"/>
              <a:cs typeface="Calibri"/>
              <a:sym typeface="Calibri"/>
            </a:endParaRPr>
          </a:p>
        </p:txBody>
      </p:sp>
      <p:sp>
        <p:nvSpPr>
          <p:cNvPr id="414" name="Google Shape;414;p19"/>
          <p:cNvSpPr txBox="1"/>
          <p:nvPr/>
        </p:nvSpPr>
        <p:spPr>
          <a:xfrm>
            <a:off x="1508312" y="2277141"/>
            <a:ext cx="2675217"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Locate the center of your homogeneous Land Cover Sample Site. This is your starting point. </a:t>
            </a:r>
            <a:endParaRPr/>
          </a:p>
        </p:txBody>
      </p:sp>
      <p:pic>
        <p:nvPicPr>
          <p:cNvPr id="415" name="Google Shape;415;p19" descr="Screen Shot of Sampling Grid oriented North, with 30 m x 30 m,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33950" y="1973263"/>
            <a:ext cx="4052888" cy="3413125"/>
          </a:xfrm>
          <a:prstGeom prst="rect">
            <a:avLst/>
          </a:prstGeom>
          <a:noFill/>
          <a:ln>
            <a:noFill/>
          </a:ln>
        </p:spPr>
      </p:pic>
      <p:sp>
        <p:nvSpPr>
          <p:cNvPr id="416" name="Google Shape;416;p19"/>
          <p:cNvSpPr txBox="1"/>
          <p:nvPr/>
        </p:nvSpPr>
        <p:spPr>
          <a:xfrm>
            <a:off x="5453063" y="5557838"/>
            <a:ext cx="2927350" cy="738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Land Cover Sample Site with the four 21.2 m half-diagonals In the NE, SE, SW and NW directions for sampling.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0"/>
          <p:cNvSpPr/>
          <p:nvPr/>
        </p:nvSpPr>
        <p:spPr>
          <a:xfrm>
            <a:off x="1358900" y="1144588"/>
            <a:ext cx="72437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1 a. Measuring Graminoid Vegetation Height</a:t>
            </a:r>
            <a:endParaRPr/>
          </a:p>
        </p:txBody>
      </p:sp>
      <p:sp>
        <p:nvSpPr>
          <p:cNvPr id="422" name="Google Shape;422;p20"/>
          <p:cNvSpPr txBox="1"/>
          <p:nvPr/>
        </p:nvSpPr>
        <p:spPr>
          <a:xfrm>
            <a:off x="1193800" y="1938338"/>
            <a:ext cx="4148138" cy="507831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Stand in the center of your Land Cover Sample Site and blindfold your partner. Have them throw the beanbag somewhere in the site. </a:t>
            </a: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Using a flexible measuring tape, measure the height of the herbaceous vegetation where the beanbag landed. Measure from the ground to the top of the graminoids.</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Record the height on the Graminoid, Tree and Shrub Height Data Sheet.</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Repeat this process two more times and average the results. </a:t>
            </a:r>
            <a:endParaRPr/>
          </a:p>
          <a:p>
            <a:pPr marL="342900" marR="0" lvl="0" indent="-241300" algn="just" rtl="0">
              <a:spcBef>
                <a:spcPts val="0"/>
              </a:spcBef>
              <a:spcAft>
                <a:spcPts val="0"/>
              </a:spcAft>
              <a:buClr>
                <a:schemeClr val="dk1"/>
              </a:buClr>
              <a:buSzPts val="1600"/>
              <a:buFont typeface="Calibri"/>
              <a:buNone/>
            </a:pPr>
            <a:endParaRPr sz="16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You have now completed the Graminoid Height measurement.</a:t>
            </a:r>
            <a:endParaRPr sz="1600">
              <a:solidFill>
                <a:srgbClr val="000000"/>
              </a:solidFill>
              <a:latin typeface="Calibri"/>
              <a:ea typeface="Calibri"/>
              <a:cs typeface="Calibri"/>
              <a:sym typeface="Calibri"/>
            </a:endParaRPr>
          </a:p>
          <a:p>
            <a:pPr marL="342900" marR="0" lvl="0" indent="-342900" algn="just" rtl="0">
              <a:spcBef>
                <a:spcPts val="0"/>
              </a:spcBef>
              <a:spcAft>
                <a:spcPts val="0"/>
              </a:spcAft>
              <a:buNone/>
            </a:pPr>
            <a:endParaRPr sz="1800">
              <a:solidFill>
                <a:srgbClr val="000000"/>
              </a:solidFill>
              <a:latin typeface="Calibri"/>
              <a:ea typeface="Calibri"/>
              <a:cs typeface="Calibri"/>
              <a:sym typeface="Calibri"/>
            </a:endParaRPr>
          </a:p>
          <a:p>
            <a:pPr marL="342900" marR="0" lvl="0" indent="-342900" algn="just" rtl="0">
              <a:spcBef>
                <a:spcPts val="0"/>
              </a:spcBef>
              <a:spcAft>
                <a:spcPts val="0"/>
              </a:spcAft>
              <a:buNone/>
            </a:pPr>
            <a:endParaRPr sz="1800">
              <a:solidFill>
                <a:srgbClr val="055000"/>
              </a:solidFill>
              <a:latin typeface="Calibri"/>
              <a:ea typeface="Calibri"/>
              <a:cs typeface="Calibri"/>
              <a:sym typeface="Calibri"/>
            </a:endParaRPr>
          </a:p>
        </p:txBody>
      </p:sp>
      <p:pic>
        <p:nvPicPr>
          <p:cNvPr id="423" name="Google Shape;423;p20" descr="Blindfolded person holding a bean ba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09278" y="2072806"/>
            <a:ext cx="3325577" cy="24941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1"/>
          <p:cNvSpPr/>
          <p:nvPr/>
        </p:nvSpPr>
        <p:spPr>
          <a:xfrm>
            <a:off x="1374775" y="1001713"/>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1b. Measuring Shrub Vegetation Height (0.5 m-5 m tall)</a:t>
            </a:r>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p:txBody>
      </p:sp>
      <p:sp>
        <p:nvSpPr>
          <p:cNvPr id="429" name="Google Shape;429;p21"/>
          <p:cNvSpPr txBox="1"/>
          <p:nvPr/>
        </p:nvSpPr>
        <p:spPr>
          <a:xfrm>
            <a:off x="1374775" y="1607686"/>
            <a:ext cx="4584700" cy="69557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Stand in the center of your Land Cover Sample Site and blindfold your partner. Have him or her throw a beanbag somewhere on the site.</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Locate the shrub closest to the beanbag. Measure the height of the shrub from the ground to the tallest branch. Do this with a tape measure if possible.  (If the shrub is too tall, measure it with your clinometer, using the directions for measuring Tree height).</a:t>
            </a:r>
            <a:endParaRPr/>
          </a:p>
          <a:p>
            <a:pPr marL="0" marR="0" lvl="0" indent="0" algn="just"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Record the height on the Graminoid, Tree and Shrub Height Data Sheet.</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 Repeat this process two more times and average the results</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101600" algn="just" rtl="0">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 Use this average to determine your MUC class.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a:solidFill>
                  <a:srgbClr val="FF0000"/>
                </a:solidFill>
                <a:latin typeface="Calibri"/>
                <a:ea typeface="Calibri"/>
                <a:cs typeface="Calibri"/>
                <a:sym typeface="Calibri"/>
              </a:rPr>
              <a:t>You have now completed the steps for Shrub Height</a:t>
            </a:r>
            <a:endParaRPr sz="1600" b="1">
              <a:solidFill>
                <a:srgbClr val="FF0000"/>
              </a:solidFill>
              <a:latin typeface="Calibri"/>
              <a:ea typeface="Calibri"/>
              <a:cs typeface="Calibri"/>
              <a:sym typeface="Calibri"/>
            </a:endParaRPr>
          </a:p>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55000"/>
              </a:solidFill>
              <a:latin typeface="Calibri"/>
              <a:ea typeface="Calibri"/>
              <a:cs typeface="Calibri"/>
              <a:sym typeface="Calibri"/>
            </a:endParaRPr>
          </a:p>
        </p:txBody>
      </p:sp>
      <p:pic>
        <p:nvPicPr>
          <p:cNvPr id="430" name="Google Shape;430;p21" descr="Person holding a measuring tape near gras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3582" y="4360159"/>
            <a:ext cx="2528783" cy="1895608"/>
          </a:xfrm>
          <a:prstGeom prst="rect">
            <a:avLst/>
          </a:prstGeom>
          <a:noFill/>
          <a:ln>
            <a:noFill/>
          </a:ln>
        </p:spPr>
      </p:pic>
      <p:pic>
        <p:nvPicPr>
          <p:cNvPr id="431" name="Google Shape;431;p21" descr="Blindfolded person holding a bean ba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93582" y="2202041"/>
            <a:ext cx="2524956" cy="18937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 descr="3_PPTBioLCover_34Degrees_CLINOMETER12_27_15_lo.jpg"/>
          <p:cNvPicPr preferRelativeResize="0"/>
          <p:nvPr/>
        </p:nvPicPr>
        <p:blipFill rotWithShape="1">
          <a:blip r:embed="rId3" cstate="email">
            <a:alphaModFix amt="25000"/>
            <a:extLst>
              <a:ext uri="{28A0092B-C50C-407E-A947-70E740481C1C}">
                <a14:useLocalDpi xmlns:a14="http://schemas.microsoft.com/office/drawing/2010/main"/>
              </a:ext>
            </a:extLst>
          </a:blip>
          <a:srcRect/>
          <a:stretch/>
        </p:blipFill>
        <p:spPr>
          <a:xfrm>
            <a:off x="1153201" y="1504604"/>
            <a:ext cx="7990799" cy="5353396"/>
          </a:xfrm>
          <a:prstGeom prst="rect">
            <a:avLst/>
          </a:prstGeom>
          <a:noFill/>
          <a:ln>
            <a:noFill/>
          </a:ln>
        </p:spPr>
      </p:pic>
      <p:sp>
        <p:nvSpPr>
          <p:cNvPr id="281" name="Google Shape;281;p2"/>
          <p:cNvSpPr txBox="1"/>
          <p:nvPr/>
        </p:nvSpPr>
        <p:spPr>
          <a:xfrm>
            <a:off x="1164709" y="873310"/>
            <a:ext cx="7959090" cy="57246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Overview</a:t>
            </a:r>
            <a:endParaRPr dirty="0"/>
          </a:p>
          <a:p>
            <a:pPr marL="0" marR="0" lvl="0" indent="0" algn="l" rtl="0">
              <a:spcBef>
                <a:spcPts val="0"/>
              </a:spcBef>
              <a:spcAft>
                <a:spcPts val="0"/>
              </a:spcAft>
              <a:buNone/>
            </a:pPr>
            <a:endParaRPr sz="1000"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55000"/>
                </a:solidFill>
                <a:latin typeface="Calibri"/>
                <a:ea typeface="Calibri"/>
                <a:cs typeface="Calibri"/>
                <a:sym typeface="Calibri"/>
              </a:rPr>
              <a:t>This module: </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Describes how to build a clinometer,  the scientific instrument used to obtain tree and shrub height</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Provides a step by step introduction of how to measure the height of grass-like plants</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Provides a step by step introduction of a  protocol method that can be used when measuring tree or shrub height when measuring tree height on level ground </a:t>
            </a:r>
            <a:endParaRPr sz="1800" b="1" dirty="0">
              <a:solidFill>
                <a:srgbClr val="055000"/>
              </a:solidFill>
              <a:latin typeface="Calibri"/>
              <a:ea typeface="Calibri"/>
              <a:cs typeface="Calibri"/>
              <a:sym typeface="Calibri"/>
            </a:endParaRPr>
          </a:p>
          <a:p>
            <a:pPr marL="342900" marR="0" lvl="0" indent="-279400" algn="l" rtl="0">
              <a:spcBef>
                <a:spcPts val="0"/>
              </a:spcBef>
              <a:spcAft>
                <a:spcPts val="0"/>
              </a:spcAft>
              <a:buClr>
                <a:schemeClr val="dk1"/>
              </a:buClr>
              <a:buSzPts val="1000"/>
              <a:buFont typeface="Arial"/>
              <a:buNone/>
            </a:pPr>
            <a:endParaRPr sz="1000"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Learning Objectives</a:t>
            </a:r>
            <a:endParaRPr sz="1000"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55000"/>
                </a:solidFill>
                <a:latin typeface="Calibri"/>
                <a:ea typeface="Calibri"/>
                <a:cs typeface="Calibri"/>
                <a:sym typeface="Calibri"/>
              </a:rPr>
              <a:t>After completing this module, you will be able to:</a:t>
            </a:r>
            <a:endParaRPr dirty="0"/>
          </a:p>
          <a:p>
            <a:pPr marL="0" marR="0" lvl="0" indent="0" algn="l" rtl="0">
              <a:spcBef>
                <a:spcPts val="0"/>
              </a:spcBef>
              <a:spcAft>
                <a:spcPts val="0"/>
              </a:spcAft>
              <a:buNone/>
            </a:pP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Define graminoid tree and shrub height </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Describe the importance of quality control steps in the the collection of accurate data</a:t>
            </a:r>
            <a:endParaRPr dirty="0"/>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Explain the difference between accuracy and precision</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Conduct graminoid tree and shrub height measurements in the field</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Upload data to the GLOBE database</a:t>
            </a:r>
            <a:endParaRPr sz="1000" dirty="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dirty="0">
                <a:solidFill>
                  <a:srgbClr val="055000"/>
                </a:solidFill>
                <a:latin typeface="Calibri"/>
                <a:ea typeface="Calibri"/>
                <a:cs typeface="Calibri"/>
                <a:sym typeface="Calibri"/>
              </a:rPr>
              <a:t>Visualize data using GLOBE’s Visualization System</a:t>
            </a:r>
            <a:endParaRPr sz="1000" dirty="0">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2"/>
          <p:cNvSpPr/>
          <p:nvPr/>
        </p:nvSpPr>
        <p:spPr>
          <a:xfrm>
            <a:off x="1274762" y="989013"/>
            <a:ext cx="7869237"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2. Measuring Tree Height Using Standard Clinometer Technique</a:t>
            </a:r>
            <a:endParaRPr sz="2000" b="1" dirty="0">
              <a:solidFill>
                <a:srgbClr val="055000"/>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There are different techniques to measure tree and shrub  height. You need to select the one that best suits your situation and follow that field guide.  There is a slide stack for each of the methods below. </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dirty="0">
                <a:solidFill>
                  <a:srgbClr val="055000"/>
                </a:solidFill>
                <a:latin typeface="Calibri"/>
                <a:ea typeface="Calibri"/>
                <a:cs typeface="Calibri"/>
                <a:sym typeface="Calibri"/>
              </a:rPr>
              <a:t>1. If your feet are level with the tree base, use one of these two protocols</a:t>
            </a:r>
            <a:endParaRPr sz="2000" b="1" dirty="0">
              <a:solidFill>
                <a:srgbClr val="055000"/>
              </a:solidFill>
              <a:latin typeface="Calibri"/>
              <a:ea typeface="Calibri"/>
              <a:cs typeface="Calibri"/>
              <a:sym typeface="Calibri"/>
            </a:endParaRPr>
          </a:p>
        </p:txBody>
      </p:sp>
      <p:pic>
        <p:nvPicPr>
          <p:cNvPr id="437" name="Google Shape;437;p22" descr="Screen Shot 2015-08-26 at 4.05.36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36775" y="2350615"/>
            <a:ext cx="2173288" cy="1584325"/>
          </a:xfrm>
          <a:prstGeom prst="rect">
            <a:avLst/>
          </a:prstGeom>
          <a:noFill/>
          <a:ln>
            <a:noFill/>
          </a:ln>
        </p:spPr>
      </p:pic>
      <p:pic>
        <p:nvPicPr>
          <p:cNvPr id="438" name="Google Shape;438;p22" descr="Cartoon of person holding a clinometer looking up at a tree, with the angle of 45 degre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24513" y="2320736"/>
            <a:ext cx="2206625" cy="1584325"/>
          </a:xfrm>
          <a:prstGeom prst="rect">
            <a:avLst/>
          </a:prstGeom>
          <a:noFill/>
          <a:ln>
            <a:noFill/>
          </a:ln>
        </p:spPr>
      </p:pic>
      <p:pic>
        <p:nvPicPr>
          <p:cNvPr id="439" name="Google Shape;439;p22" descr="Cartoon of person holding a clinometer looking up at a tree, with their feet above the base of the tre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43050" y="4616450"/>
            <a:ext cx="2157413" cy="1465263"/>
          </a:xfrm>
          <a:prstGeom prst="rect">
            <a:avLst/>
          </a:prstGeom>
          <a:noFill/>
          <a:ln>
            <a:noFill/>
          </a:ln>
        </p:spPr>
      </p:pic>
      <p:pic>
        <p:nvPicPr>
          <p:cNvPr id="440" name="Google Shape;440;p22" descr="Cartoon of person holding a clinometer looking up at a tree, with their feet below the base of the tre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73500" y="4616450"/>
            <a:ext cx="1814513" cy="1422400"/>
          </a:xfrm>
          <a:prstGeom prst="rect">
            <a:avLst/>
          </a:prstGeom>
          <a:noFill/>
          <a:ln>
            <a:noFill/>
          </a:ln>
        </p:spPr>
      </p:pic>
      <p:pic>
        <p:nvPicPr>
          <p:cNvPr id="441" name="Google Shape;441;p22" descr="Cartoon of person holding a clinometer looking up at a tree, with their feet slightly below the base of the tre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54750" y="4616450"/>
            <a:ext cx="2195513" cy="1381125"/>
          </a:xfrm>
          <a:prstGeom prst="rect">
            <a:avLst/>
          </a:prstGeom>
          <a:noFill/>
          <a:ln>
            <a:noFill/>
          </a:ln>
        </p:spPr>
      </p:pic>
      <p:sp>
        <p:nvSpPr>
          <p:cNvPr id="442" name="Google Shape;442;p22"/>
          <p:cNvSpPr txBox="1"/>
          <p:nvPr/>
        </p:nvSpPr>
        <p:spPr>
          <a:xfrm>
            <a:off x="1363663" y="4246563"/>
            <a:ext cx="7332662"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Calibri"/>
                <a:ea typeface="Calibri"/>
                <a:cs typeface="Calibri"/>
                <a:sym typeface="Calibri"/>
              </a:rPr>
              <a:t>2. If you are measuring tree height on a slope, choose one of these options</a:t>
            </a:r>
            <a:endParaRPr/>
          </a:p>
        </p:txBody>
      </p:sp>
      <p:sp>
        <p:nvSpPr>
          <p:cNvPr id="443" name="Google Shape;443;p22"/>
          <p:cNvSpPr txBox="1"/>
          <p:nvPr/>
        </p:nvSpPr>
        <p:spPr>
          <a:xfrm>
            <a:off x="1749425" y="3934940"/>
            <a:ext cx="272438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 Standard </a:t>
            </a:r>
            <a:r>
              <a:rPr lang="en-US">
                <a:solidFill>
                  <a:schemeClr val="dk1"/>
                </a:solidFill>
                <a:latin typeface="Calibri"/>
                <a:ea typeface="Calibri"/>
                <a:cs typeface="Calibri"/>
                <a:sym typeface="Calibri"/>
              </a:rPr>
              <a:t>Clinometer</a:t>
            </a:r>
            <a:r>
              <a:rPr lang="en-US" sz="1400">
                <a:solidFill>
                  <a:schemeClr val="dk1"/>
                </a:solidFill>
                <a:latin typeface="Calibri"/>
                <a:ea typeface="Calibri"/>
                <a:cs typeface="Calibri"/>
                <a:sym typeface="Calibri"/>
              </a:rPr>
              <a:t> Technique</a:t>
            </a:r>
            <a:endParaRPr sz="1400">
              <a:solidFill>
                <a:schemeClr val="dk1"/>
              </a:solidFill>
              <a:latin typeface="Calibri"/>
              <a:ea typeface="Calibri"/>
              <a:cs typeface="Calibri"/>
              <a:sym typeface="Calibri"/>
            </a:endParaRPr>
          </a:p>
        </p:txBody>
      </p:sp>
      <p:sp>
        <p:nvSpPr>
          <p:cNvPr id="444" name="Google Shape;444;p22"/>
          <p:cNvSpPr txBox="1"/>
          <p:nvPr/>
        </p:nvSpPr>
        <p:spPr>
          <a:xfrm>
            <a:off x="1155700" y="6210300"/>
            <a:ext cx="2673350" cy="522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III. Two Triangles with Eyes Higher</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Than Tree Base</a:t>
            </a:r>
            <a:endParaRPr/>
          </a:p>
        </p:txBody>
      </p:sp>
      <p:sp>
        <p:nvSpPr>
          <p:cNvPr id="445" name="Google Shape;445;p22"/>
          <p:cNvSpPr txBox="1"/>
          <p:nvPr/>
        </p:nvSpPr>
        <p:spPr>
          <a:xfrm>
            <a:off x="5464175" y="3905061"/>
            <a:ext cx="2736850"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II. Simplified Clinometer Technique</a:t>
            </a:r>
            <a:endParaRPr/>
          </a:p>
        </p:txBody>
      </p:sp>
      <p:sp>
        <p:nvSpPr>
          <p:cNvPr id="446" name="Google Shape;446;p22"/>
          <p:cNvSpPr txBox="1"/>
          <p:nvPr/>
        </p:nvSpPr>
        <p:spPr>
          <a:xfrm>
            <a:off x="6342063" y="6218238"/>
            <a:ext cx="2176462"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V. Stand by Tree Technique</a:t>
            </a:r>
            <a:endParaRPr/>
          </a:p>
        </p:txBody>
      </p:sp>
      <p:sp>
        <p:nvSpPr>
          <p:cNvPr id="447" name="Google Shape;447;p22"/>
          <p:cNvSpPr txBox="1"/>
          <p:nvPr/>
        </p:nvSpPr>
        <p:spPr>
          <a:xfrm>
            <a:off x="3873500" y="6210300"/>
            <a:ext cx="2117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IV. Two Triangles with Eyes</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Lower than Tree Base</a:t>
            </a:r>
            <a:endParaRPr/>
          </a:p>
        </p:txBody>
      </p:sp>
      <p:sp>
        <p:nvSpPr>
          <p:cNvPr id="448" name="Google Shape;448;p22" descr="Cartoon of person holding a clinometer looking up at a tree, with the angle of 34 degrees"/>
          <p:cNvSpPr/>
          <p:nvPr/>
        </p:nvSpPr>
        <p:spPr>
          <a:xfrm>
            <a:off x="1845220" y="2320736"/>
            <a:ext cx="2756400" cy="1925700"/>
          </a:xfrm>
          <a:prstGeom prst="roundRect">
            <a:avLst>
              <a:gd name="adj" fmla="val 16667"/>
            </a:avLst>
          </a:prstGeom>
          <a:solidFill>
            <a:srgbClr val="BDC7BD">
              <a:alpha val="24705"/>
            </a:srgbClr>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49" name="Google Shape;449;p22"/>
          <p:cNvCxnSpPr/>
          <p:nvPr/>
        </p:nvCxnSpPr>
        <p:spPr>
          <a:xfrm flipH="1">
            <a:off x="3873501" y="2724801"/>
            <a:ext cx="1191558" cy="71167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450" name="Google Shape;450;p22"/>
          <p:cNvSpPr txBox="1"/>
          <p:nvPr/>
        </p:nvSpPr>
        <p:spPr>
          <a:xfrm>
            <a:off x="4727735" y="2355469"/>
            <a:ext cx="16149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This slide stack</a:t>
            </a:r>
            <a:endParaRPr sz="1800" b="1">
              <a:solidFill>
                <a:srgbClr val="FF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3"/>
          <p:cNvSpPr/>
          <p:nvPr/>
        </p:nvSpPr>
        <p:spPr>
          <a:xfrm>
            <a:off x="1358900" y="1144588"/>
            <a:ext cx="77851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2.  Measuring Tree Height</a:t>
            </a:r>
            <a:endParaRPr sz="2000" b="1">
              <a:solidFill>
                <a:srgbClr val="055000"/>
              </a:solidFill>
              <a:latin typeface="Calibri"/>
              <a:ea typeface="Calibri"/>
              <a:cs typeface="Calibri"/>
              <a:sym typeface="Calibri"/>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456" name="Google Shape;456;p23"/>
          <p:cNvSpPr txBox="1"/>
          <p:nvPr/>
        </p:nvSpPr>
        <p:spPr>
          <a:xfrm>
            <a:off x="1358900" y="1657419"/>
            <a:ext cx="7292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method you use will depend on the topography of your site. This is the Standard Clinometer Technique with Feet Level with Tree Base.    </a:t>
            </a:r>
            <a:endParaRPr sz="1800">
              <a:solidFill>
                <a:schemeClr val="dk1"/>
              </a:solidFill>
              <a:latin typeface="Calibri"/>
              <a:ea typeface="Calibri"/>
              <a:cs typeface="Calibri"/>
              <a:sym typeface="Calibri"/>
            </a:endParaRPr>
          </a:p>
        </p:txBody>
      </p:sp>
      <p:sp>
        <p:nvSpPr>
          <p:cNvPr id="457" name="Google Shape;457;p23"/>
          <p:cNvSpPr txBox="1"/>
          <p:nvPr/>
        </p:nvSpPr>
        <p:spPr>
          <a:xfrm>
            <a:off x="2684910" y="5583896"/>
            <a:ext cx="37846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No slope: Standard Clinometer Method 1</a:t>
            </a:r>
            <a:endParaRPr sz="1400">
              <a:solidFill>
                <a:schemeClr val="dk1"/>
              </a:solidFill>
              <a:latin typeface="Calibri"/>
              <a:ea typeface="Calibri"/>
              <a:cs typeface="Calibri"/>
              <a:sym typeface="Calibri"/>
            </a:endParaRPr>
          </a:p>
        </p:txBody>
      </p:sp>
      <p:pic>
        <p:nvPicPr>
          <p:cNvPr id="458" name="Google Shape;458;p23" descr="Drawing of someone measuring the heigh of the tree with their feet level to the tre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13526" y="2416628"/>
            <a:ext cx="6539924" cy="38288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4"/>
          <p:cNvSpPr txBox="1"/>
          <p:nvPr/>
        </p:nvSpPr>
        <p:spPr>
          <a:xfrm>
            <a:off x="1239371" y="994709"/>
            <a:ext cx="7243763" cy="4062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55000"/>
                </a:solidFill>
                <a:latin typeface="Calibri"/>
                <a:ea typeface="Calibri"/>
                <a:cs typeface="Calibri"/>
                <a:sym typeface="Calibri"/>
              </a:rPr>
              <a:t>Measuring Tree Height</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Determine your dominant (most common and co-dominant (second-most common) tree species by counting the number of times each tree species was recorded on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 Canopy and Ground Cover Data Sheet</a:t>
            </a:r>
            <a:r>
              <a:rPr lang="en-US" sz="1800">
                <a:solidFill>
                  <a:schemeClr val="dk1"/>
                </a:solidFill>
                <a:latin typeface="Calibri"/>
                <a:ea typeface="Calibri"/>
                <a:cs typeface="Calibri"/>
                <a:sym typeface="Calibri"/>
              </a:rPr>
              <a:t>. Record the names of the species on the Graminoid, Tree and Shrub Height Data Sheet. </a:t>
            </a:r>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rgbClr val="055000"/>
              </a:solidFill>
              <a:latin typeface="Calibri"/>
              <a:ea typeface="Calibri"/>
              <a:cs typeface="Calibri"/>
              <a:sym typeface="Calibri"/>
            </a:endParaRPr>
          </a:p>
          <a:p>
            <a:pPr marL="342900" marR="0" lvl="0" indent="-342900" algn="just" rtl="0">
              <a:spcBef>
                <a:spcPts val="0"/>
              </a:spcBef>
              <a:spcAft>
                <a:spcPts val="0"/>
              </a:spcAft>
              <a:buNone/>
            </a:pPr>
            <a:endParaRPr sz="1400">
              <a:solidFill>
                <a:srgbClr val="055000"/>
              </a:solidFill>
              <a:latin typeface="Calibri"/>
              <a:ea typeface="Calibri"/>
              <a:cs typeface="Calibri"/>
              <a:sym typeface="Calibri"/>
            </a:endParaRPr>
          </a:p>
          <a:p>
            <a:pPr marL="342900" marR="0" lvl="0" indent="-342900" algn="just" rtl="0">
              <a:spcBef>
                <a:spcPts val="0"/>
              </a:spcBef>
              <a:spcAft>
                <a:spcPts val="0"/>
              </a:spcAft>
              <a:buNone/>
            </a:pPr>
            <a:endParaRPr sz="1400" b="1">
              <a:solidFill>
                <a:srgbClr val="055000"/>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just" rtl="0">
              <a:spcBef>
                <a:spcPts val="0"/>
              </a:spcBef>
              <a:spcAft>
                <a:spcPts val="0"/>
              </a:spcAft>
              <a:buNone/>
            </a:pPr>
            <a:r>
              <a:rPr lang="en-US" sz="1400">
                <a:solidFill>
                  <a:srgbClr val="055000"/>
                </a:solidFill>
                <a:latin typeface="Calibri"/>
                <a:ea typeface="Calibri"/>
                <a:cs typeface="Calibri"/>
                <a:sym typeface="Calibri"/>
              </a:rPr>
              <a:t>  </a:t>
            </a:r>
            <a:endParaRPr/>
          </a:p>
        </p:txBody>
      </p:sp>
      <p:pic>
        <p:nvPicPr>
          <p:cNvPr id="464" name="Google Shape;464;p24" descr="Land cover datashee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3807" y="3155853"/>
            <a:ext cx="2327684" cy="301117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65" name="Google Shape;465;p24" descr="Pine forest "/>
          <p:cNvPicPr preferRelativeResize="0"/>
          <p:nvPr/>
        </p:nvPicPr>
        <p:blipFill rotWithShape="1">
          <a:blip r:embed="rId5">
            <a:alphaModFix/>
          </a:blip>
          <a:srcRect/>
          <a:stretch/>
        </p:blipFill>
        <p:spPr>
          <a:xfrm>
            <a:off x="1745216" y="3155853"/>
            <a:ext cx="3723253" cy="2792440"/>
          </a:xfrm>
          <a:prstGeom prst="rect">
            <a:avLst/>
          </a:prstGeom>
          <a:noFill/>
          <a:ln>
            <a:noFill/>
          </a:ln>
        </p:spPr>
      </p:pic>
      <p:sp>
        <p:nvSpPr>
          <p:cNvPr id="466" name="Google Shape;466;p24"/>
          <p:cNvSpPr txBox="1"/>
          <p:nvPr/>
        </p:nvSpPr>
        <p:spPr>
          <a:xfrm>
            <a:off x="1745216" y="5948293"/>
            <a:ext cx="3723253"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Dominant tree species in this photo  is Ponderosa Pine (Colorado, USA).</a:t>
            </a:r>
            <a:endParaRPr sz="1600" i="1">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5"/>
          <p:cNvSpPr txBox="1"/>
          <p:nvPr/>
        </p:nvSpPr>
        <p:spPr>
          <a:xfrm>
            <a:off x="1358900" y="1060201"/>
            <a:ext cx="5887103" cy="35394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55000"/>
                </a:solidFill>
                <a:latin typeface="Calibri"/>
                <a:ea typeface="Calibri"/>
                <a:cs typeface="Calibri"/>
                <a:sym typeface="Calibri"/>
              </a:rPr>
              <a:t>Measuring Tree Height</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just" rtl="0">
              <a:spcBef>
                <a:spcPts val="0"/>
              </a:spcBef>
              <a:spcAft>
                <a:spcPts val="0"/>
              </a:spcAft>
              <a:buNone/>
            </a:pPr>
            <a:r>
              <a:rPr lang="en-US" sz="1800">
                <a:solidFill>
                  <a:schemeClr val="dk1"/>
                </a:solidFill>
                <a:latin typeface="Calibri"/>
                <a:ea typeface="Calibri"/>
                <a:cs typeface="Calibri"/>
                <a:sym typeface="Calibri"/>
              </a:rPr>
              <a:t>2.    </a:t>
            </a:r>
            <a:r>
              <a:rPr lang="en-US" sz="1800" b="1">
                <a:solidFill>
                  <a:schemeClr val="dk1"/>
                </a:solidFill>
                <a:latin typeface="Calibri"/>
                <a:ea typeface="Calibri"/>
                <a:cs typeface="Calibri"/>
                <a:sym typeface="Calibri"/>
              </a:rPr>
              <a:t>Select  5 trees to sample, including: </a:t>
            </a:r>
            <a:endParaRPr/>
          </a:p>
          <a:p>
            <a:pPr marL="800100" marR="0" lvl="1" indent="-34290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tallest tree of the dominant species</a:t>
            </a:r>
            <a:endParaRPr/>
          </a:p>
          <a:p>
            <a:pPr marL="800100" marR="0" lvl="1" indent="-34290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shortest tree of the dominant species that still reaches the canopy.</a:t>
            </a:r>
            <a:endParaRPr/>
          </a:p>
          <a:p>
            <a:pPr marL="800100" marR="0" lvl="1" indent="-342900" algn="just"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Three trees that have heights in between the tallest and shortest of the dominant species. </a:t>
            </a:r>
            <a:endParaRPr/>
          </a:p>
          <a:p>
            <a:pPr marL="800100" marR="0" lvl="1" indent="-228600" algn="just"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Calibri"/>
              <a:buAutoNum type="arabicPeriod" startAt="3"/>
            </a:pPr>
            <a:r>
              <a:rPr lang="en-US" sz="1800">
                <a:solidFill>
                  <a:schemeClr val="dk1"/>
                </a:solidFill>
                <a:latin typeface="Calibri"/>
                <a:ea typeface="Calibri"/>
                <a:cs typeface="Calibri"/>
                <a:sym typeface="Calibri"/>
              </a:rPr>
              <a:t>Permanently mark number and label the trees if you plan to return to this site to take  measurements over time. </a:t>
            </a:r>
            <a:endParaRPr/>
          </a:p>
          <a:p>
            <a:pPr marL="0" marR="0" lvl="0" indent="0" algn="just" rtl="0">
              <a:spcBef>
                <a:spcPts val="0"/>
              </a:spcBef>
              <a:spcAft>
                <a:spcPts val="0"/>
              </a:spcAft>
              <a:buNone/>
            </a:pPr>
            <a:endParaRPr sz="1400">
              <a:solidFill>
                <a:srgbClr val="055000"/>
              </a:solidFill>
              <a:latin typeface="Calibri"/>
              <a:ea typeface="Calibri"/>
              <a:cs typeface="Calibri"/>
              <a:sym typeface="Calibri"/>
            </a:endParaRPr>
          </a:p>
        </p:txBody>
      </p:sp>
      <p:pic>
        <p:nvPicPr>
          <p:cNvPr id="472" name="Google Shape;472;p25"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58900" y="4513263"/>
            <a:ext cx="400050" cy="409575"/>
          </a:xfrm>
          <a:prstGeom prst="rect">
            <a:avLst/>
          </a:prstGeom>
          <a:noFill/>
          <a:ln>
            <a:noFill/>
          </a:ln>
          <a:effectLst>
            <a:outerShdw blurRad="292100" dist="139700" dir="2700000" algn="tl" rotWithShape="0">
              <a:srgbClr val="333333">
                <a:alpha val="64705"/>
              </a:srgbClr>
            </a:outerShdw>
          </a:effectLst>
        </p:spPr>
      </p:pic>
      <p:pic>
        <p:nvPicPr>
          <p:cNvPr id="473" name="Google Shape;473;p25"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58900" y="5648325"/>
            <a:ext cx="400050" cy="409575"/>
          </a:xfrm>
          <a:prstGeom prst="rect">
            <a:avLst/>
          </a:prstGeom>
          <a:noFill/>
          <a:ln>
            <a:noFill/>
          </a:ln>
          <a:effectLst>
            <a:outerShdw blurRad="292100" dist="139700" dir="2700000" algn="tl" rotWithShape="0">
              <a:srgbClr val="333333">
                <a:alpha val="64705"/>
              </a:srgbClr>
            </a:outerShdw>
          </a:effectLst>
        </p:spPr>
      </p:pic>
      <p:sp>
        <p:nvSpPr>
          <p:cNvPr id="474" name="Google Shape;474;p25"/>
          <p:cNvSpPr txBox="1"/>
          <p:nvPr/>
        </p:nvSpPr>
        <p:spPr>
          <a:xfrm>
            <a:off x="2063750" y="4513263"/>
            <a:ext cx="6690754"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Adjust your distance from the tree so that you are at least as far away from the tree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as the tree is tall. For the most accurate measurement, adjust your distance so that the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angle of the clinometer is as close to 30 degrees as possible.</a:t>
            </a:r>
            <a:endParaRPr sz="1400" b="1">
              <a:solidFill>
                <a:srgbClr val="055000"/>
              </a:solidFill>
              <a:latin typeface="Calibri"/>
              <a:ea typeface="Calibri"/>
              <a:cs typeface="Calibri"/>
              <a:sym typeface="Calibri"/>
            </a:endParaRPr>
          </a:p>
          <a:p>
            <a:pPr marL="0" marR="0" lvl="0" indent="0" algn="l" rtl="0">
              <a:spcBef>
                <a:spcPts val="0"/>
              </a:spcBef>
              <a:spcAft>
                <a:spcPts val="0"/>
              </a:spcAft>
              <a:buNone/>
            </a:pPr>
            <a:endParaRPr sz="1400" b="1">
              <a:solidFill>
                <a:srgbClr val="055000"/>
              </a:solidFill>
              <a:latin typeface="Calibri"/>
              <a:ea typeface="Calibri"/>
              <a:cs typeface="Calibri"/>
              <a:sym typeface="Calibri"/>
            </a:endParaRPr>
          </a:p>
          <a:p>
            <a:pPr marL="0" marR="0" lvl="0" indent="0" algn="l" rtl="0">
              <a:spcBef>
                <a:spcPts val="0"/>
              </a:spcBef>
              <a:spcAft>
                <a:spcPts val="0"/>
              </a:spcAft>
              <a:buNone/>
            </a:pPr>
            <a:endParaRPr sz="1400" b="1" i="1">
              <a:solidFill>
                <a:srgbClr val="055000"/>
              </a:solidFill>
              <a:latin typeface="Calibri"/>
              <a:ea typeface="Calibri"/>
              <a:cs typeface="Calibri"/>
              <a:sym typeface="Calibri"/>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Be sure to be on level ground so that your feet are at the same elevation as the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base of the tree. If you are standing on a slope, you need to use an Alternative </a:t>
            </a:r>
            <a:endParaRPr/>
          </a:p>
          <a:p>
            <a:pPr marL="0" marR="0" lvl="0" indent="0" algn="l" rtl="0">
              <a:spcBef>
                <a:spcPts val="0"/>
              </a:spcBef>
              <a:spcAft>
                <a:spcPts val="0"/>
              </a:spcAft>
              <a:buNone/>
            </a:pPr>
            <a:r>
              <a:rPr lang="en-US" sz="1400" b="1" i="1">
                <a:solidFill>
                  <a:schemeClr val="dk1"/>
                </a:solidFill>
                <a:latin typeface="Calibri"/>
                <a:ea typeface="Calibri"/>
                <a:cs typeface="Calibri"/>
                <a:sym typeface="Calibri"/>
              </a:rPr>
              <a:t>technique to measure tree height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5" name="Google Shape;475;p25" descr="Flagging Tap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95423" y="3616931"/>
            <a:ext cx="885087" cy="7470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6"/>
          <p:cNvSpPr/>
          <p:nvPr/>
        </p:nvSpPr>
        <p:spPr>
          <a:xfrm>
            <a:off x="1358900" y="949325"/>
            <a:ext cx="72437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I. Measuring Tree Height when the Ground is Level: Standard Clinometer Technique</a:t>
            </a:r>
            <a:endParaRPr/>
          </a:p>
        </p:txBody>
      </p:sp>
      <p:sp>
        <p:nvSpPr>
          <p:cNvPr id="481" name="Google Shape;481;p26"/>
          <p:cNvSpPr txBox="1"/>
          <p:nvPr/>
        </p:nvSpPr>
        <p:spPr>
          <a:xfrm>
            <a:off x="1311275" y="1657350"/>
            <a:ext cx="4635500" cy="4370388"/>
          </a:xfrm>
          <a:prstGeom prst="rect">
            <a:avLst/>
          </a:prstGeom>
          <a:noFill/>
          <a:ln>
            <a:noFill/>
          </a:ln>
        </p:spPr>
        <p:txBody>
          <a:bodyPr spcFirstLastPara="1" wrap="square" lIns="91425" tIns="45700" rIns="91425" bIns="45700" anchor="t" anchorCtr="0">
            <a:spAutoFit/>
          </a:bodyPr>
          <a:lstStyle/>
          <a:p>
            <a:pPr marL="342900" marR="0" lvl="0" indent="-25400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600">
                <a:solidFill>
                  <a:schemeClr val="dk1"/>
                </a:solidFill>
                <a:latin typeface="Calibri"/>
                <a:ea typeface="Calibri"/>
                <a:cs typeface="Calibri"/>
                <a:sym typeface="Calibri"/>
              </a:rPr>
              <a:t>Move away from the base of the tree until you can see the top of the tree through the drinking straw of the clinometer.</a:t>
            </a:r>
            <a:endParaRPr/>
          </a:p>
          <a:p>
            <a:pPr marL="342900" marR="0" lvl="0" indent="-342900" algn="l"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400">
                <a:solidFill>
                  <a:schemeClr val="dk1"/>
                </a:solidFill>
                <a:latin typeface="Calibri"/>
                <a:ea typeface="Calibri"/>
                <a:cs typeface="Calibri"/>
                <a:sym typeface="Calibri"/>
              </a:rPr>
              <a:t>	</a:t>
            </a:r>
            <a:r>
              <a:rPr lang="en-US" sz="1400" b="1" i="1">
                <a:solidFill>
                  <a:schemeClr val="dk1"/>
                </a:solidFill>
                <a:latin typeface="Calibri"/>
                <a:ea typeface="Calibri"/>
                <a:cs typeface="Calibri"/>
                <a:sym typeface="Calibri"/>
              </a:rPr>
              <a:t>For the best results, adjust your distance from the base of the tree so that the clinometer reads as close to 30 ̊ as possible and you are at least as far from the tree as it is tall.</a:t>
            </a:r>
            <a:endParaRPr/>
          </a:p>
          <a:p>
            <a:pPr marL="342900" marR="0" lvl="0" indent="-342900" algn="l" rtl="0">
              <a:spcBef>
                <a:spcPts val="0"/>
              </a:spcBef>
              <a:spcAft>
                <a:spcPts val="0"/>
              </a:spcAft>
              <a:buNone/>
            </a:pPr>
            <a:endParaRPr sz="1400" b="1" i="1">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400" b="1" i="1">
                <a:solidFill>
                  <a:schemeClr val="dk1"/>
                </a:solidFill>
                <a:latin typeface="Calibri"/>
                <a:ea typeface="Calibri"/>
                <a:cs typeface="Calibri"/>
                <a:sym typeface="Calibri"/>
              </a:rPr>
              <a:t>	Be sure to be on level ground so that your feet are at the same elevation as the base of the tree. Remember, if you are not on the same level with the tree, you need to use one of the  alternative methods for measuring tree height.</a:t>
            </a:r>
            <a:endParaRPr/>
          </a:p>
          <a:p>
            <a:pPr marL="342900" marR="0" lvl="0" indent="-342900" algn="l"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US" sz="1600">
                <a:solidFill>
                  <a:schemeClr val="dk1"/>
                </a:solidFill>
                <a:latin typeface="Calibri"/>
                <a:ea typeface="Calibri"/>
                <a:cs typeface="Calibri"/>
                <a:sym typeface="Calibri"/>
              </a:rPr>
              <a:t>Have your partner read and record the number of degrees of the angle.</a:t>
            </a:r>
            <a:endParaRPr/>
          </a:p>
          <a:p>
            <a:pPr marL="342900" marR="0" lvl="0" indent="-342900" algn="l" rtl="0">
              <a:spcBef>
                <a:spcPts val="0"/>
              </a:spcBef>
              <a:spcAft>
                <a:spcPts val="0"/>
              </a:spcAft>
              <a:buNone/>
            </a:pPr>
            <a:endParaRPr sz="1600">
              <a:solidFill>
                <a:schemeClr val="dk1"/>
              </a:solidFill>
              <a:latin typeface="Calibri"/>
              <a:ea typeface="Calibri"/>
              <a:cs typeface="Calibri"/>
              <a:sym typeface="Calibri"/>
            </a:endParaRPr>
          </a:p>
        </p:txBody>
      </p:sp>
      <p:pic>
        <p:nvPicPr>
          <p:cNvPr id="482" name="Google Shape;482;p26" descr="Person looking up a clinome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94400" y="1630363"/>
            <a:ext cx="2527300" cy="1931987"/>
          </a:xfrm>
          <a:prstGeom prst="rect">
            <a:avLst/>
          </a:prstGeom>
          <a:noFill/>
          <a:ln>
            <a:noFill/>
          </a:ln>
        </p:spPr>
      </p:pic>
      <p:pic>
        <p:nvPicPr>
          <p:cNvPr id="483" name="Google Shape;483;p26" descr="Cartoon of a person measuring tree heigh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94400" y="3929063"/>
            <a:ext cx="2652713" cy="1936750"/>
          </a:xfrm>
          <a:prstGeom prst="rect">
            <a:avLst/>
          </a:prstGeom>
          <a:noFill/>
          <a:ln>
            <a:noFill/>
          </a:ln>
        </p:spPr>
      </p:pic>
      <p:pic>
        <p:nvPicPr>
          <p:cNvPr id="484" name="Google Shape;484;p26"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3175" y="3684588"/>
            <a:ext cx="400050" cy="409575"/>
          </a:xfrm>
          <a:prstGeom prst="rect">
            <a:avLst/>
          </a:prstGeom>
          <a:noFill/>
          <a:ln>
            <a:noFill/>
          </a:ln>
          <a:effectLst>
            <a:outerShdw blurRad="292100" dist="139700" dir="2700000" algn="tl" rotWithShape="0">
              <a:srgbClr val="333333">
                <a:alpha val="64705"/>
              </a:srgbClr>
            </a:outerShdw>
          </a:effectLst>
        </p:spPr>
      </p:pic>
      <p:pic>
        <p:nvPicPr>
          <p:cNvPr id="485" name="Google Shape;485;p26"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11275" y="2517775"/>
            <a:ext cx="400050" cy="40957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7"/>
          <p:cNvSpPr/>
          <p:nvPr/>
        </p:nvSpPr>
        <p:spPr>
          <a:xfrm>
            <a:off x="1358900" y="949325"/>
            <a:ext cx="7243763"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 Measuring Tree Height when the Ground is Level: Standard Clinometer Technique</a:t>
            </a:r>
            <a:endParaRPr/>
          </a:p>
        </p:txBody>
      </p:sp>
      <p:pic>
        <p:nvPicPr>
          <p:cNvPr id="491" name="Google Shape;491;p27" descr="data she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09765" y="3951289"/>
            <a:ext cx="2027798" cy="26292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92" name="Google Shape;492;p27"/>
          <p:cNvSpPr txBox="1"/>
          <p:nvPr/>
        </p:nvSpPr>
        <p:spPr>
          <a:xfrm>
            <a:off x="1473200" y="1998663"/>
            <a:ext cx="4311650" cy="64611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Using the </a:t>
            </a:r>
            <a:r>
              <a:rPr lang="en-US" sz="1800" b="1">
                <a:solidFill>
                  <a:srgbClr val="FF0000"/>
                </a:solidFill>
                <a:latin typeface="Calibri"/>
                <a:ea typeface="Calibri"/>
                <a:cs typeface="Calibri"/>
                <a:sym typeface="Calibri"/>
              </a:rPr>
              <a:t>Table of Tangents</a:t>
            </a:r>
            <a:r>
              <a:rPr lang="en-US" sz="1800">
                <a:solidFill>
                  <a:schemeClr val="dk1"/>
                </a:solidFill>
                <a:latin typeface="Calibri"/>
                <a:ea typeface="Calibri"/>
                <a:cs typeface="Calibri"/>
                <a:sym typeface="Calibri"/>
              </a:rPr>
              <a:t>, record the TAN of the angle on the Data Sheet</a:t>
            </a:r>
            <a:endParaRPr/>
          </a:p>
        </p:txBody>
      </p:sp>
      <p:sp>
        <p:nvSpPr>
          <p:cNvPr id="493" name="Google Shape;493;p27"/>
          <p:cNvSpPr txBox="1"/>
          <p:nvPr/>
        </p:nvSpPr>
        <p:spPr>
          <a:xfrm>
            <a:off x="1514475" y="5976938"/>
            <a:ext cx="18849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Table of Tangents</a:t>
            </a:r>
            <a:endParaRPr sz="1800" b="1" dirty="0">
              <a:solidFill>
                <a:schemeClr val="dk1"/>
              </a:solidFill>
              <a:latin typeface="Calibri"/>
              <a:ea typeface="Calibri"/>
              <a:cs typeface="Calibri"/>
              <a:sym typeface="Calibri"/>
            </a:endParaRPr>
          </a:p>
        </p:txBody>
      </p:sp>
      <p:pic>
        <p:nvPicPr>
          <p:cNvPr id="494" name="Google Shape;494;p27" descr="Table of tangent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2098675" y="2073275"/>
            <a:ext cx="3052763" cy="4532313"/>
          </a:xfrm>
          <a:prstGeom prst="rect">
            <a:avLst/>
          </a:prstGeom>
          <a:noFill/>
          <a:ln>
            <a:noFill/>
          </a:ln>
        </p:spPr>
      </p:pic>
      <p:pic>
        <p:nvPicPr>
          <p:cNvPr id="495" name="Google Shape;495;p27" descr="triangle with equations for calculating length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21388" y="1528763"/>
            <a:ext cx="3006725" cy="2330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8"/>
          <p:cNvSpPr/>
          <p:nvPr/>
        </p:nvSpPr>
        <p:spPr>
          <a:xfrm>
            <a:off x="1143000" y="1038225"/>
            <a:ext cx="724535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 Measuring Tree Height when the Ground is Level: Standard Clinometer Technique.</a:t>
            </a:r>
            <a:endParaRPr/>
          </a:p>
        </p:txBody>
      </p:sp>
      <p:sp>
        <p:nvSpPr>
          <p:cNvPr id="501" name="Google Shape;501;p28"/>
          <p:cNvSpPr txBox="1"/>
          <p:nvPr/>
        </p:nvSpPr>
        <p:spPr>
          <a:xfrm>
            <a:off x="1260475" y="1609725"/>
            <a:ext cx="3560763" cy="22463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Measure the distance between you and the tree. Have your partner help you using the 50 m tape. Record this in the table on your Data Sheet</a:t>
            </a:r>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Measure the height from the ground to your eye level. (You only need to do this  step once!) Record this in the table.</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p:txBody>
      </p:sp>
      <p:pic>
        <p:nvPicPr>
          <p:cNvPr id="502" name="Google Shape;502;p28" descr="triangle with equations for calculating length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52563" y="3738563"/>
            <a:ext cx="3775075" cy="2928937"/>
          </a:xfrm>
          <a:prstGeom prst="rect">
            <a:avLst/>
          </a:prstGeom>
          <a:noFill/>
          <a:ln>
            <a:noFill/>
          </a:ln>
        </p:spPr>
      </p:pic>
      <p:pic>
        <p:nvPicPr>
          <p:cNvPr id="503" name="Google Shape;503;p28" descr="Cartoon of a person measuring tree heigh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49850" y="1711325"/>
            <a:ext cx="3684588" cy="2689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9"/>
          <p:cNvSpPr/>
          <p:nvPr/>
        </p:nvSpPr>
        <p:spPr>
          <a:xfrm>
            <a:off x="1143000" y="1038225"/>
            <a:ext cx="7245350"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I. Measuring Tree Height when the Ground is Level: Standard Clinometer Technique.</a:t>
            </a:r>
            <a:endParaRPr/>
          </a:p>
        </p:txBody>
      </p:sp>
      <p:sp>
        <p:nvSpPr>
          <p:cNvPr id="509" name="Google Shape;509;p29"/>
          <p:cNvSpPr/>
          <p:nvPr/>
        </p:nvSpPr>
        <p:spPr>
          <a:xfrm>
            <a:off x="1358900" y="1560513"/>
            <a:ext cx="7785100"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sp>
        <p:nvSpPr>
          <p:cNvPr id="510" name="Google Shape;510;p29"/>
          <p:cNvSpPr txBox="1"/>
          <p:nvPr/>
        </p:nvSpPr>
        <p:spPr>
          <a:xfrm>
            <a:off x="1143000" y="2598738"/>
            <a:ext cx="3835400" cy="301625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Record on your Data Sheet.</a:t>
            </a:r>
            <a:endParaRPr dirty="0"/>
          </a:p>
          <a:p>
            <a:pPr marL="285750" marR="0" lvl="0" indent="-184150" algn="just"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Measure the height of each tree three times and calculate the average of the three heights. If they are within one meter, record the average on your Data Sheet. If not, repeat the measurements until they are within one meter</a:t>
            </a:r>
            <a:endParaRPr dirty="0"/>
          </a:p>
          <a:p>
            <a:pPr marL="285750" marR="0" lvl="0" indent="-184150" algn="just"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Repeat the step above for the other four trees and </a:t>
            </a:r>
            <a:r>
              <a:rPr lang="en-US" sz="1600" dirty="0">
                <a:solidFill>
                  <a:srgbClr val="FF0000"/>
                </a:solidFill>
                <a:latin typeface="Calibri"/>
                <a:ea typeface="Calibri"/>
                <a:cs typeface="Calibri"/>
                <a:sym typeface="Calibri"/>
              </a:rPr>
              <a:t>you are done</a:t>
            </a:r>
            <a:r>
              <a:rPr lang="en-US" sz="1600" dirty="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p:txBody>
      </p:sp>
      <p:pic>
        <p:nvPicPr>
          <p:cNvPr id="511" name="Google Shape;511;p29" descr="triangle with equations for calculating length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92688" y="2319338"/>
            <a:ext cx="3857625" cy="2992437"/>
          </a:xfrm>
          <a:prstGeom prst="rect">
            <a:avLst/>
          </a:prstGeom>
          <a:noFill/>
          <a:ln>
            <a:noFill/>
          </a:ln>
        </p:spPr>
      </p:pic>
      <p:sp>
        <p:nvSpPr>
          <p:cNvPr id="512" name="Google Shape;512;p29"/>
          <p:cNvSpPr txBox="1"/>
          <p:nvPr/>
        </p:nvSpPr>
        <p:spPr>
          <a:xfrm>
            <a:off x="2051050" y="5461000"/>
            <a:ext cx="7691438" cy="14779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If your co-dominant species is a tree, repeat steps b-e for the co-dominant tree </a:t>
            </a:r>
            <a:endParaRPr dirty="0"/>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species. If you do not have five co-dominant species trees on your site, include other </a:t>
            </a:r>
            <a:endParaRPr dirty="0"/>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tree species to make a total of five. Note that you are using other species in the </a:t>
            </a:r>
            <a:endParaRPr dirty="0"/>
          </a:p>
          <a:p>
            <a:pPr marL="0" marR="0" lvl="0" indent="0" algn="just" rtl="0">
              <a:spcBef>
                <a:spcPts val="0"/>
              </a:spcBef>
              <a:spcAft>
                <a:spcPts val="0"/>
              </a:spcAft>
              <a:buNone/>
            </a:pPr>
            <a:r>
              <a:rPr lang="en-US" sz="1400" i="1" dirty="0">
                <a:solidFill>
                  <a:schemeClr val="dk1"/>
                </a:solidFill>
                <a:latin typeface="Calibri"/>
                <a:ea typeface="Calibri"/>
                <a:cs typeface="Calibri"/>
                <a:sym typeface="Calibri"/>
              </a:rPr>
              <a:t>Metadata</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13" name="Google Shape;513;p29"/>
          <p:cNvSpPr txBox="1"/>
          <p:nvPr/>
        </p:nvSpPr>
        <p:spPr>
          <a:xfrm>
            <a:off x="1239838" y="1438275"/>
            <a:ext cx="7475537" cy="8620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Calculate the tree height using the following formula:</a:t>
            </a:r>
            <a:endParaRPr/>
          </a:p>
          <a:p>
            <a:pPr marL="0" marR="0" lvl="0" indent="0" algn="just" rtl="0">
              <a:spcBef>
                <a:spcPts val="0"/>
              </a:spcBef>
              <a:spcAft>
                <a:spcPts val="0"/>
              </a:spcAft>
              <a:buNone/>
            </a:pPr>
            <a:r>
              <a:rPr lang="en-US" sz="1400" b="1">
                <a:solidFill>
                  <a:srgbClr val="055000"/>
                </a:solidFill>
                <a:latin typeface="Calibri"/>
                <a:ea typeface="Calibri"/>
                <a:cs typeface="Calibri"/>
                <a:sym typeface="Calibri"/>
              </a:rPr>
              <a:t>Tree height=[TAN (Angle of Clinometer) x (Distance to Tree)] + (Height to 0 degree on tree)</a:t>
            </a:r>
            <a:endParaRPr/>
          </a:p>
        </p:txBody>
      </p:sp>
      <p:pic>
        <p:nvPicPr>
          <p:cNvPr id="514" name="Google Shape;514;p29" descr="1_AttentionICON_8_14_15.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8763" y="5786438"/>
            <a:ext cx="400050" cy="40798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0"/>
          <p:cNvSpPr txBox="1"/>
          <p:nvPr/>
        </p:nvSpPr>
        <p:spPr>
          <a:xfrm>
            <a:off x="1419225" y="1105647"/>
            <a:ext cx="39297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Report your Data to GLOBE</a:t>
            </a:r>
            <a:endParaRPr/>
          </a:p>
        </p:txBody>
      </p:sp>
      <p:sp>
        <p:nvSpPr>
          <p:cNvPr id="2" name="Google Shape;591;p47">
            <a:extLst>
              <a:ext uri="{FF2B5EF4-FFF2-40B4-BE49-F238E27FC236}">
                <a16:creationId xmlns:a16="http://schemas.microsoft.com/office/drawing/2014/main" id="{DD0BB70B-0021-375A-099D-6640F1F9A37E}"/>
              </a:ext>
            </a:extLst>
          </p:cNvPr>
          <p:cNvSpPr txBox="1"/>
          <p:nvPr/>
        </p:nvSpPr>
        <p:spPr>
          <a:xfrm>
            <a:off x="1225022" y="1894532"/>
            <a:ext cx="4776900" cy="3267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1.</a:t>
            </a:r>
            <a:r>
              <a:rPr lang="en-US" sz="1800" u="sng">
                <a:solidFill>
                  <a:schemeClr val="hlink"/>
                </a:solidFill>
                <a:latin typeface="Calibri"/>
                <a:ea typeface="Calibri"/>
                <a:cs typeface="Calibri"/>
                <a:sym typeface="Calibri"/>
                <a:hlinkClick r:id="rId3"/>
              </a:rPr>
              <a:t>Desktop Data Entry</a:t>
            </a:r>
            <a:r>
              <a:rPr lang="en-US" sz="1800">
                <a:solidFill>
                  <a:schemeClr val="dk1"/>
                </a:solidFill>
                <a:latin typeface="Calibri"/>
                <a:ea typeface="Calibri"/>
                <a:cs typeface="Calibri"/>
                <a:sym typeface="Calibri"/>
              </a:rPr>
              <a:t>: Log environmental data directly on the GLOBE website.</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2.</a:t>
            </a:r>
            <a:r>
              <a:rPr lang="en-US" sz="1800" u="sng">
                <a:solidFill>
                  <a:schemeClr val="hlink"/>
                </a:solidFill>
                <a:latin typeface="Calibri"/>
                <a:ea typeface="Calibri"/>
                <a:cs typeface="Calibri"/>
                <a:sym typeface="Calibri"/>
                <a:hlinkClick r:id="rId4"/>
              </a:rPr>
              <a:t>Email Data Entry</a:t>
            </a:r>
            <a:r>
              <a:rPr lang="en-US" sz="1800">
                <a:solidFill>
                  <a:schemeClr val="dk1"/>
                </a:solidFill>
                <a:latin typeface="Calibri"/>
                <a:ea typeface="Calibri"/>
                <a:cs typeface="Calibri"/>
                <a:sym typeface="Calibri"/>
              </a:rPr>
              <a:t>: If connectivity is an issue, data can also be entered via email. </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3.</a:t>
            </a:r>
            <a:r>
              <a:rPr lang="en-US" sz="1800" u="sng">
                <a:solidFill>
                  <a:schemeClr val="hlink"/>
                </a:solidFill>
                <a:latin typeface="Calibri"/>
                <a:ea typeface="Calibri"/>
                <a:cs typeface="Calibri"/>
                <a:sym typeface="Calibri"/>
                <a:hlinkClick r:id="rId5"/>
              </a:rPr>
              <a:t>GLOBE Observer App</a:t>
            </a:r>
            <a:r>
              <a:rPr lang="en-US" sz="1800">
                <a:solidFill>
                  <a:schemeClr val="dk1"/>
                </a:solidFill>
                <a:latin typeface="Calibri"/>
                <a:ea typeface="Calibri"/>
                <a:cs typeface="Calibri"/>
                <a:sym typeface="Calibri"/>
              </a:rPr>
              <a:t>: The app allows users to enter data directly from an iOS or Android device for any GLOBE protocol.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latin typeface="Calibri"/>
              <a:ea typeface="Calibri"/>
              <a:cs typeface="Calibri"/>
              <a:sym typeface="Calibri"/>
            </a:endParaRPr>
          </a:p>
        </p:txBody>
      </p:sp>
      <p:pic>
        <p:nvPicPr>
          <p:cNvPr id="3" name="Google Shape;592;p47" descr="Screenshot of the GLOBE Observer App home screen.">
            <a:extLst>
              <a:ext uri="{FF2B5EF4-FFF2-40B4-BE49-F238E27FC236}">
                <a16:creationId xmlns:a16="http://schemas.microsoft.com/office/drawing/2014/main" id="{47ACB7FD-2857-AC95-9D4E-7DE11F9E5D05}"/>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757893" y="1944486"/>
            <a:ext cx="1757457" cy="34442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30" name="Google Shape;530;p31"/>
          <p:cNvSpPr txBox="1"/>
          <p:nvPr/>
        </p:nvSpPr>
        <p:spPr>
          <a:xfrm>
            <a:off x="1389063" y="1022350"/>
            <a:ext cx="7270750" cy="407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Visualize and Retrieve Data</a:t>
            </a:r>
          </a:p>
          <a:p>
            <a:pPr marL="0" marR="0" lvl="0" indent="0" algn="l" rtl="0">
              <a:spcBef>
                <a:spcPts val="0"/>
              </a:spcBef>
              <a:spcAft>
                <a:spcPts val="0"/>
              </a:spcAft>
              <a:buNone/>
            </a:pPr>
            <a:endParaRPr dirty="0"/>
          </a:p>
          <a:p>
            <a:pPr marL="0" lvl="0" indent="0" algn="l" rtl="0">
              <a:lnSpc>
                <a:spcPct val="90000"/>
              </a:lnSpc>
              <a:spcBef>
                <a:spcPts val="0"/>
              </a:spcBef>
              <a:spcAft>
                <a:spcPts val="0"/>
              </a:spcAft>
              <a:buClr>
                <a:schemeClr val="dk1"/>
              </a:buClr>
              <a:buSzPts val="1700"/>
              <a:buNone/>
            </a:pPr>
            <a:r>
              <a:rPr lang="en-US" sz="1600" dirty="0"/>
              <a:t>GLOBE provides the ability to view and interact with data measured across the world. Use the</a:t>
            </a:r>
            <a:r>
              <a:rPr lang="en-US" sz="1600" u="sng" dirty="0">
                <a:solidFill>
                  <a:schemeClr val="hlink"/>
                </a:solidFill>
                <a:hlinkClick r:id="rId3"/>
              </a:rPr>
              <a:t> visualization tool</a:t>
            </a:r>
            <a:r>
              <a:rPr lang="en-US" sz="1600" dirty="0"/>
              <a:t> to map, graph, filter and export Land Cover Classification data that have been measured across GLOBE protocols since 1995. </a:t>
            </a:r>
            <a:endParaRPr lang="en-US" sz="2400" dirty="0"/>
          </a:p>
          <a:p>
            <a:pPr marL="285750" marR="0" lvl="0" indent="-171450" algn="l" rtl="0">
              <a:spcBef>
                <a:spcPts val="60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2"/>
                </a:solidFill>
                <a:latin typeface="Calibri"/>
                <a:ea typeface="Calibri"/>
                <a:cs typeface="Calibri"/>
                <a:sym typeface="Calibri"/>
              </a:rPr>
              <a:t>   </a:t>
            </a:r>
            <a:endParaRPr dirty="0"/>
          </a:p>
          <a:p>
            <a:pPr marL="0" marR="0" lvl="0" indent="0" algn="l" rtl="0">
              <a:spcBef>
                <a:spcPts val="0"/>
              </a:spcBef>
              <a:spcAft>
                <a:spcPts val="0"/>
              </a:spcAft>
              <a:buNone/>
            </a:pPr>
            <a:endParaRPr sz="1800" b="1" dirty="0">
              <a:solidFill>
                <a:schemeClr val="dk2"/>
              </a:solidFill>
              <a:latin typeface="Calibri"/>
              <a:ea typeface="Calibri"/>
              <a:cs typeface="Calibri"/>
              <a:sym typeface="Calibri"/>
            </a:endParaRPr>
          </a:p>
        </p:txBody>
      </p:sp>
      <p:sp>
        <p:nvSpPr>
          <p:cNvPr id="2" name="Google Shape;616;p50">
            <a:extLst>
              <a:ext uri="{FF2B5EF4-FFF2-40B4-BE49-F238E27FC236}">
                <a16:creationId xmlns:a16="http://schemas.microsoft.com/office/drawing/2014/main" id="{06ABE412-477D-255B-5E17-1520F0898591}"/>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29</a:t>
            </a:fld>
            <a:endParaRPr lang="en-US"/>
          </a:p>
        </p:txBody>
      </p:sp>
      <p:sp>
        <p:nvSpPr>
          <p:cNvPr id="3" name="Google Shape;621;p50">
            <a:extLst>
              <a:ext uri="{FF2B5EF4-FFF2-40B4-BE49-F238E27FC236}">
                <a16:creationId xmlns:a16="http://schemas.microsoft.com/office/drawing/2014/main" id="{F4ED5342-6A7D-C685-1E9E-3330B0871E3E}"/>
              </a:ext>
            </a:extLst>
          </p:cNvPr>
          <p:cNvSpPr txBox="1"/>
          <p:nvPr/>
        </p:nvSpPr>
        <p:spPr>
          <a:xfrm>
            <a:off x="1363800" y="6308050"/>
            <a:ext cx="66522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See</a:t>
            </a:r>
            <a:r>
              <a:rPr lang="en-US">
                <a:solidFill>
                  <a:schemeClr val="dk1"/>
                </a:solidFill>
                <a:latin typeface="Calibri"/>
                <a:ea typeface="Calibri"/>
                <a:cs typeface="Calibri"/>
                <a:sym typeface="Calibri"/>
              </a:rPr>
              <a:t> </a:t>
            </a:r>
            <a:r>
              <a:rPr lang="en-US" sz="1800" u="sng">
                <a:solidFill>
                  <a:schemeClr val="hlink"/>
                </a:solidFill>
                <a:latin typeface="Calibri"/>
                <a:ea typeface="Calibri"/>
                <a:cs typeface="Calibri"/>
                <a:sym typeface="Calibri"/>
                <a:hlinkClick r:id="rId4"/>
              </a:rPr>
              <a:t>video tutorials on using the GLOBE Visualization system</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DE4B3E86-93F7-5BF0-E265-5DFE3FD41731}"/>
              </a:ext>
            </a:extLst>
          </p:cNvPr>
          <p:cNvSpPr txBox="1"/>
          <p:nvPr/>
        </p:nvSpPr>
        <p:spPr>
          <a:xfrm>
            <a:off x="1960144" y="2930984"/>
            <a:ext cx="1205763" cy="584775"/>
          </a:xfrm>
          <a:prstGeom prst="rect">
            <a:avLst/>
          </a:prstGeom>
          <a:noFill/>
        </p:spPr>
        <p:txBody>
          <a:bodyPr wrap="square" rtlCol="0">
            <a:spAutoFit/>
          </a:bodyPr>
          <a:lstStyle/>
          <a:p>
            <a:r>
              <a:rPr lang="en-US" sz="1600" b="1" dirty="0"/>
              <a:t>Click the layers icon.</a:t>
            </a:r>
          </a:p>
        </p:txBody>
      </p:sp>
      <p:sp>
        <p:nvSpPr>
          <p:cNvPr id="5" name="TextBox 4">
            <a:extLst>
              <a:ext uri="{FF2B5EF4-FFF2-40B4-BE49-F238E27FC236}">
                <a16:creationId xmlns:a16="http://schemas.microsoft.com/office/drawing/2014/main" id="{D9DFE6EB-324B-4CC2-88CD-CEB329E538A0}"/>
              </a:ext>
            </a:extLst>
          </p:cNvPr>
          <p:cNvSpPr txBox="1"/>
          <p:nvPr/>
        </p:nvSpPr>
        <p:spPr>
          <a:xfrm>
            <a:off x="1504097" y="4427345"/>
            <a:ext cx="1487229" cy="1569660"/>
          </a:xfrm>
          <a:prstGeom prst="rect">
            <a:avLst/>
          </a:prstGeom>
          <a:noFill/>
        </p:spPr>
        <p:txBody>
          <a:bodyPr wrap="square" rtlCol="0">
            <a:spAutoFit/>
          </a:bodyPr>
          <a:lstStyle/>
          <a:p>
            <a:r>
              <a:rPr lang="en-US" sz="1600" b="1" dirty="0"/>
              <a:t>Select Land Cover Classification under the Biosphere drop down </a:t>
            </a:r>
          </a:p>
        </p:txBody>
      </p:sp>
      <p:sp>
        <p:nvSpPr>
          <p:cNvPr id="6" name="TextBox 5">
            <a:extLst>
              <a:ext uri="{FF2B5EF4-FFF2-40B4-BE49-F238E27FC236}">
                <a16:creationId xmlns:a16="http://schemas.microsoft.com/office/drawing/2014/main" id="{4A545790-0752-C7DD-8500-5FB59E7109F0}"/>
              </a:ext>
            </a:extLst>
          </p:cNvPr>
          <p:cNvSpPr txBox="1"/>
          <p:nvPr/>
        </p:nvSpPr>
        <p:spPr>
          <a:xfrm>
            <a:off x="7402310" y="3777745"/>
            <a:ext cx="1487229" cy="338554"/>
          </a:xfrm>
          <a:prstGeom prst="rect">
            <a:avLst/>
          </a:prstGeom>
          <a:noFill/>
        </p:spPr>
        <p:txBody>
          <a:bodyPr wrap="square" rtlCol="0">
            <a:spAutoFit/>
          </a:bodyPr>
          <a:lstStyle/>
          <a:p>
            <a:r>
              <a:rPr lang="en-US" sz="1600" b="1" dirty="0"/>
              <a:t>Click Submit.</a:t>
            </a:r>
          </a:p>
        </p:txBody>
      </p:sp>
      <p:cxnSp>
        <p:nvCxnSpPr>
          <p:cNvPr id="7" name="Straight Arrow Connector 6">
            <a:extLst>
              <a:ext uri="{FF2B5EF4-FFF2-40B4-BE49-F238E27FC236}">
                <a16:creationId xmlns:a16="http://schemas.microsoft.com/office/drawing/2014/main" id="{6FAA7632-3178-4C0A-AF79-F98B2D0860C5}"/>
              </a:ext>
            </a:extLst>
          </p:cNvPr>
          <p:cNvCxnSpPr>
            <a:cxnSpLocks/>
          </p:cNvCxnSpPr>
          <p:nvPr/>
        </p:nvCxnSpPr>
        <p:spPr>
          <a:xfrm flipV="1">
            <a:off x="2921280" y="2930984"/>
            <a:ext cx="764088" cy="26647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C151A35-DCB1-7A33-E2A9-95F57A6E2B17}"/>
              </a:ext>
            </a:extLst>
          </p:cNvPr>
          <p:cNvCxnSpPr>
            <a:cxnSpLocks/>
            <a:stCxn id="5" idx="3"/>
          </p:cNvCxnSpPr>
          <p:nvPr/>
        </p:nvCxnSpPr>
        <p:spPr>
          <a:xfrm>
            <a:off x="2991326" y="5212175"/>
            <a:ext cx="981935" cy="867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BD11A6B-EA9D-9549-D2D7-AF5976510B7A}"/>
              </a:ext>
            </a:extLst>
          </p:cNvPr>
          <p:cNvCxnSpPr>
            <a:cxnSpLocks/>
          </p:cNvCxnSpPr>
          <p:nvPr/>
        </p:nvCxnSpPr>
        <p:spPr>
          <a:xfrm flipH="1">
            <a:off x="6617606" y="4017559"/>
            <a:ext cx="752271"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A screenshot of the filters on the data visualization system">
            <a:extLst>
              <a:ext uri="{FF2B5EF4-FFF2-40B4-BE49-F238E27FC236}">
                <a16:creationId xmlns:a16="http://schemas.microsoft.com/office/drawing/2014/main" id="{4CF17903-5861-A176-7FE9-4FD05DD142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3261" y="2655811"/>
            <a:ext cx="2565400" cy="355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
          <p:cNvSpPr/>
          <p:nvPr/>
        </p:nvSpPr>
        <p:spPr>
          <a:xfrm>
            <a:off x="1538288" y="1101725"/>
            <a:ext cx="4672012" cy="4062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55000"/>
                </a:solidFill>
                <a:latin typeface="Calibri"/>
                <a:ea typeface="Calibri"/>
                <a:cs typeface="Calibri"/>
                <a:sym typeface="Calibri"/>
              </a:rPr>
              <a:t> </a:t>
            </a:r>
            <a:r>
              <a:rPr lang="en-US" sz="2400" b="1" dirty="0">
                <a:solidFill>
                  <a:srgbClr val="055000"/>
                </a:solidFill>
                <a:latin typeface="Calibri"/>
                <a:ea typeface="Calibri"/>
                <a:cs typeface="Calibri"/>
                <a:sym typeface="Calibri"/>
              </a:rPr>
              <a:t>The Biosphere</a:t>
            </a:r>
            <a:endParaRPr dirty="0"/>
          </a:p>
          <a:p>
            <a:pPr marL="0" marR="0" lvl="0" indent="0" rtl="0">
              <a:spcBef>
                <a:spcPts val="0"/>
              </a:spcBef>
              <a:spcAft>
                <a:spcPts val="0"/>
              </a:spcAft>
              <a:buNone/>
            </a:pPr>
            <a:endParaRPr sz="1800" b="1" dirty="0">
              <a:solidFill>
                <a:srgbClr val="055000"/>
              </a:solidFill>
              <a:latin typeface="Calibri"/>
              <a:ea typeface="Calibri"/>
              <a:cs typeface="Calibri"/>
              <a:sym typeface="Calibri"/>
            </a:endParaRPr>
          </a:p>
          <a:p>
            <a:pPr marL="0" marR="0" lvl="0" indent="0" rtl="0">
              <a:spcBef>
                <a:spcPts val="0"/>
              </a:spcBef>
              <a:spcAft>
                <a:spcPts val="0"/>
              </a:spcAft>
              <a:buNone/>
            </a:pPr>
            <a:r>
              <a:rPr lang="en-US" sz="1800" dirty="0">
                <a:latin typeface="Calibri" panose="020F0502020204030204" pitchFamily="34" charset="0"/>
                <a:cs typeface="Calibri" panose="020F0502020204030204" pitchFamily="34" charset="0"/>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p>
          <a:p>
            <a:pPr marL="0" marR="0" lvl="0" indent="0" rtl="0">
              <a:spcBef>
                <a:spcPts val="0"/>
              </a:spcBef>
              <a:spcAft>
                <a:spcPts val="0"/>
              </a:spcAft>
              <a:buNone/>
            </a:pPr>
            <a:endParaRPr sz="1800"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rtl="0">
              <a:spcBef>
                <a:spcPts val="0"/>
              </a:spcBef>
              <a:spcAft>
                <a:spcPts val="0"/>
              </a:spcAft>
              <a:buNone/>
            </a:pPr>
            <a:r>
              <a:rPr lang="en-US" sz="1800" dirty="0">
                <a:solidFill>
                  <a:srgbClr val="000000"/>
                </a:solidFill>
                <a:latin typeface="Calibri" panose="020F0502020204030204" pitchFamily="34" charset="0"/>
                <a:ea typeface="Calibri"/>
                <a:cs typeface="Calibri" panose="020F0502020204030204" pitchFamily="34" charset="0"/>
                <a:sym typeface="Calibri"/>
              </a:rPr>
              <a:t>The protocols for graminoid, tree and shrub height are part of the land cover investigation</a:t>
            </a:r>
            <a:r>
              <a:rPr lang="en-US" sz="1800" dirty="0">
                <a:solidFill>
                  <a:srgbClr val="000000"/>
                </a:solidFill>
                <a:latin typeface="Calibri"/>
                <a:ea typeface="Calibri"/>
                <a:cs typeface="Calibri"/>
                <a:sym typeface="Calibri"/>
              </a:rPr>
              <a:t>. </a:t>
            </a:r>
            <a:endParaRPr sz="1800" dirty="0"/>
          </a:p>
        </p:txBody>
      </p:sp>
      <p:pic>
        <p:nvPicPr>
          <p:cNvPr id="287" name="Google Shape;287;p3" descr="trees and mead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288" name="Google Shape;288;p3" descr="photo cactus in deser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289" name="Google Shape;289;p3" descr="sand dun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290" name="Google Shape;290;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Photo Credit: Shelley E. Olds</a:t>
            </a:r>
            <a:endParaRPr/>
          </a:p>
        </p:txBody>
      </p:sp>
      <p:sp>
        <p:nvSpPr>
          <p:cNvPr id="291" name="Google Shape;291;p3"/>
          <p:cNvSpPr txBox="1"/>
          <p:nvPr/>
        </p:nvSpPr>
        <p:spPr>
          <a:xfrm>
            <a:off x="1792288" y="5585143"/>
            <a:ext cx="356711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Calibri"/>
                <a:ea typeface="Calibri"/>
                <a:cs typeface="Calibri"/>
                <a:sym typeface="Calibri"/>
              </a:rPr>
              <a:t>You can find more information in: </a:t>
            </a:r>
            <a:endParaRPr dirty="0"/>
          </a:p>
          <a:p>
            <a:pPr marL="0" marR="0" lvl="0" indent="0" algn="l" rtl="0">
              <a:spcBef>
                <a:spcPts val="0"/>
              </a:spcBef>
              <a:spcAft>
                <a:spcPts val="0"/>
              </a:spcAft>
              <a:buNone/>
            </a:pPr>
            <a:r>
              <a:rPr lang="en-US" sz="1800" u="sng" dirty="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Biosphere Introduction</a:t>
            </a: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u="sng" dirty="0">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Hydrosphere Introduction</a:t>
            </a:r>
            <a:endParaRPr sz="1800" dirty="0">
              <a:solidFill>
                <a:srgbClr val="000000"/>
              </a:solidFill>
              <a:latin typeface="Calibri"/>
              <a:ea typeface="Calibri"/>
              <a:cs typeface="Calibri"/>
              <a:sym typeface="Calibri"/>
            </a:endParaRPr>
          </a:p>
        </p:txBody>
      </p:sp>
      <p:pic>
        <p:nvPicPr>
          <p:cNvPr id="292" name="Google Shape;292;p3" descr="1_AttentionICON_8_14_15.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92238" y="5585143"/>
            <a:ext cx="279400" cy="28416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2" name="Google Shape;629;p51">
            <a:extLst>
              <a:ext uri="{FF2B5EF4-FFF2-40B4-BE49-F238E27FC236}">
                <a16:creationId xmlns:a16="http://schemas.microsoft.com/office/drawing/2014/main" id="{1B21C6C9-EF80-09BD-C40A-33673314224F}"/>
              </a:ext>
            </a:extLst>
          </p:cNvPr>
          <p:cNvSpPr txBox="1">
            <a:spLocks/>
          </p:cNvSpPr>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55000"/>
              </a:buClr>
              <a:buSzPts val="2800"/>
              <a:buFont typeface="Calibri"/>
              <a:buNone/>
            </a:pPr>
            <a:r>
              <a:rPr lang="en-US" sz="2800" b="1">
                <a:solidFill>
                  <a:srgbClr val="055000"/>
                </a:solidFill>
              </a:rPr>
              <a:t>Visualize and Retrieve Data: Select Range of Dates</a:t>
            </a:r>
            <a:endParaRPr lang="en-US"/>
          </a:p>
        </p:txBody>
      </p:sp>
      <p:sp>
        <p:nvSpPr>
          <p:cNvPr id="3" name="Google Shape;630;p51">
            <a:extLst>
              <a:ext uri="{FF2B5EF4-FFF2-40B4-BE49-F238E27FC236}">
                <a16:creationId xmlns:a16="http://schemas.microsoft.com/office/drawing/2014/main" id="{812702CC-B8BB-F41D-38BC-FDF525C3CBE7}"/>
              </a:ext>
            </a:extLst>
          </p:cNvPr>
          <p:cNvSpPr txBox="1">
            <a:spLocks/>
          </p:cNvSpPr>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800"/>
            </a:pPr>
            <a:r>
              <a:rPr lang="en-US" sz="1800"/>
              <a:t>Select the date for which you need Land Cover Classification data. </a:t>
            </a:r>
            <a:endParaRPr lang="en-US"/>
          </a:p>
          <a:p>
            <a:pPr marL="228600" indent="-101600">
              <a:lnSpc>
                <a:spcPct val="90000"/>
              </a:lnSpc>
              <a:spcBef>
                <a:spcPts val="1600"/>
              </a:spcBef>
              <a:buClr>
                <a:schemeClr val="dk1"/>
              </a:buClr>
              <a:buSzPts val="2000"/>
            </a:pPr>
            <a:endParaRPr lang="en-US" dirty="0"/>
          </a:p>
        </p:txBody>
      </p:sp>
      <p:pic>
        <p:nvPicPr>
          <p:cNvPr id="4" name="Picture 3" descr="A screenshot of the visualization system with the tool to change the date being viewed.">
            <a:extLst>
              <a:ext uri="{FF2B5EF4-FFF2-40B4-BE49-F238E27FC236}">
                <a16:creationId xmlns:a16="http://schemas.microsoft.com/office/drawing/2014/main" id="{C7DF888C-0931-A78F-4C44-606A5670DC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7950" y="2849043"/>
            <a:ext cx="7106006" cy="3153196"/>
          </a:xfrm>
          <a:prstGeom prst="rect">
            <a:avLst/>
          </a:prstGeom>
        </p:spPr>
      </p:pic>
      <p:cxnSp>
        <p:nvCxnSpPr>
          <p:cNvPr id="5" name="Straight Arrow Connector 4">
            <a:extLst>
              <a:ext uri="{FF2B5EF4-FFF2-40B4-BE49-F238E27FC236}">
                <a16:creationId xmlns:a16="http://schemas.microsoft.com/office/drawing/2014/main" id="{01304D9B-8665-4D2A-5582-18C0559C57D3}"/>
              </a:ext>
            </a:extLst>
          </p:cNvPr>
          <p:cNvCxnSpPr>
            <a:cxnSpLocks/>
          </p:cNvCxnSpPr>
          <p:nvPr/>
        </p:nvCxnSpPr>
        <p:spPr>
          <a:xfrm>
            <a:off x="4858439" y="2269475"/>
            <a:ext cx="2070312" cy="11864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2" name="Picture 1" descr="A screenshot of the data vizualization tool with a box showing summary data for a land cover site. ">
            <a:extLst>
              <a:ext uri="{FF2B5EF4-FFF2-40B4-BE49-F238E27FC236}">
                <a16:creationId xmlns:a16="http://schemas.microsoft.com/office/drawing/2014/main" id="{615DE44B-EBB6-91C8-ABA1-C920412B12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278" y="2450844"/>
            <a:ext cx="5039898" cy="3208217"/>
          </a:xfrm>
          <a:prstGeom prst="rect">
            <a:avLst/>
          </a:prstGeom>
        </p:spPr>
      </p:pic>
      <p:sp>
        <p:nvSpPr>
          <p:cNvPr id="3" name="Google Shape;637;p52">
            <a:extLst>
              <a:ext uri="{FF2B5EF4-FFF2-40B4-BE49-F238E27FC236}">
                <a16:creationId xmlns:a16="http://schemas.microsoft.com/office/drawing/2014/main" id="{40D6019B-8C8C-8F4E-574A-769636E52EED}"/>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31</a:t>
            </a:fld>
            <a:endParaRPr lang="en-US"/>
          </a:p>
        </p:txBody>
      </p:sp>
      <p:sp>
        <p:nvSpPr>
          <p:cNvPr id="4" name="Google Shape;640;p52">
            <a:extLst>
              <a:ext uri="{FF2B5EF4-FFF2-40B4-BE49-F238E27FC236}">
                <a16:creationId xmlns:a16="http://schemas.microsoft.com/office/drawing/2014/main" id="{7E34D30F-EC9D-450C-7259-B590CEF08758}"/>
              </a:ext>
            </a:extLst>
          </p:cNvPr>
          <p:cNvSpPr txBox="1">
            <a:spLocks/>
          </p:cNvSpPr>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55000"/>
              </a:buClr>
              <a:buSzPts val="2800"/>
              <a:buFont typeface="Calibri"/>
              <a:buNone/>
            </a:pPr>
            <a:r>
              <a:rPr lang="en-US" sz="2800" b="1">
                <a:solidFill>
                  <a:srgbClr val="055000"/>
                </a:solidFill>
              </a:rPr>
              <a:t>Visualize and Retrieve Data: Accessing Data</a:t>
            </a:r>
            <a:endParaRPr lang="en-US"/>
          </a:p>
        </p:txBody>
      </p:sp>
      <p:sp>
        <p:nvSpPr>
          <p:cNvPr id="5" name="Google Shape;641;p52">
            <a:extLst>
              <a:ext uri="{FF2B5EF4-FFF2-40B4-BE49-F238E27FC236}">
                <a16:creationId xmlns:a16="http://schemas.microsoft.com/office/drawing/2014/main" id="{D246C768-28B5-1CAD-3C47-94B1A4790122}"/>
              </a:ext>
            </a:extLst>
          </p:cNvPr>
          <p:cNvSpPr txBox="1">
            <a:spLocks/>
          </p:cNvSpPr>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800"/>
            </a:pPr>
            <a:r>
              <a:rPr lang="en-US" sz="1800"/>
              <a:t>Select the sampling site for which you need Land Cover Classification Data, and a box will open with a data summary for that site.</a:t>
            </a:r>
          </a:p>
          <a:p>
            <a:pPr marL="228600" indent="-101600">
              <a:lnSpc>
                <a:spcPct val="90000"/>
              </a:lnSpc>
              <a:spcBef>
                <a:spcPts val="1600"/>
              </a:spcBef>
              <a:buClr>
                <a:schemeClr val="dk1"/>
              </a:buClr>
              <a:buSzPts val="2000"/>
            </a:pPr>
            <a:endParaRPr lang="en-US" dirty="0"/>
          </a:p>
        </p:txBody>
      </p:sp>
      <p:sp>
        <p:nvSpPr>
          <p:cNvPr id="6" name="TextBox 5">
            <a:extLst>
              <a:ext uri="{FF2B5EF4-FFF2-40B4-BE49-F238E27FC236}">
                <a16:creationId xmlns:a16="http://schemas.microsoft.com/office/drawing/2014/main" id="{1BF5CE8F-9988-D5C0-93A7-71E06EA1BCAD}"/>
              </a:ext>
            </a:extLst>
          </p:cNvPr>
          <p:cNvSpPr txBox="1"/>
          <p:nvPr/>
        </p:nvSpPr>
        <p:spPr>
          <a:xfrm>
            <a:off x="2111771" y="5963315"/>
            <a:ext cx="5374879" cy="584775"/>
          </a:xfrm>
          <a:prstGeom prst="rect">
            <a:avLst/>
          </a:prstGeom>
          <a:noFill/>
        </p:spPr>
        <p:txBody>
          <a:bodyPr wrap="square" rtlCol="0">
            <a:spAutoFit/>
          </a:bodyPr>
          <a:lstStyle/>
          <a:p>
            <a:r>
              <a:rPr lang="en-US" sz="1600" b="1" dirty="0"/>
              <a:t>Clicking on a location will open to a map note providing data for that location and time.  </a:t>
            </a:r>
          </a:p>
        </p:txBody>
      </p:sp>
      <p:sp>
        <p:nvSpPr>
          <p:cNvPr id="7" name="TextBox 6">
            <a:extLst>
              <a:ext uri="{FF2B5EF4-FFF2-40B4-BE49-F238E27FC236}">
                <a16:creationId xmlns:a16="http://schemas.microsoft.com/office/drawing/2014/main" id="{74DEC39F-E4C0-E48E-9A8A-B14B1A4DCE56}"/>
              </a:ext>
            </a:extLst>
          </p:cNvPr>
          <p:cNvSpPr txBox="1"/>
          <p:nvPr/>
        </p:nvSpPr>
        <p:spPr>
          <a:xfrm>
            <a:off x="1443210" y="2880521"/>
            <a:ext cx="1643933" cy="1815882"/>
          </a:xfrm>
          <a:prstGeom prst="rect">
            <a:avLst/>
          </a:prstGeom>
          <a:noFill/>
        </p:spPr>
        <p:txBody>
          <a:bodyPr wrap="square" rtlCol="0">
            <a:spAutoFit/>
          </a:bodyPr>
          <a:lstStyle/>
          <a:p>
            <a:r>
              <a:rPr lang="en-US" sz="1600" b="1" dirty="0"/>
              <a:t>Click on the table icon to view the data in a table and download it as a .csv for analysis.</a:t>
            </a:r>
          </a:p>
        </p:txBody>
      </p:sp>
      <p:cxnSp>
        <p:nvCxnSpPr>
          <p:cNvPr id="8" name="Straight Arrow Connector 7">
            <a:extLst>
              <a:ext uri="{FF2B5EF4-FFF2-40B4-BE49-F238E27FC236}">
                <a16:creationId xmlns:a16="http://schemas.microsoft.com/office/drawing/2014/main" id="{B9FD7228-16D3-E3C4-3FEA-50B4E4D86CDC}"/>
              </a:ext>
            </a:extLst>
          </p:cNvPr>
          <p:cNvCxnSpPr>
            <a:cxnSpLocks/>
          </p:cNvCxnSpPr>
          <p:nvPr/>
        </p:nvCxnSpPr>
        <p:spPr>
          <a:xfrm flipV="1">
            <a:off x="2519482" y="5409282"/>
            <a:ext cx="1237270" cy="49102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967C2A9-F7CB-1348-A74A-BC09335245A4}"/>
              </a:ext>
            </a:extLst>
          </p:cNvPr>
          <p:cNvCxnSpPr>
            <a:cxnSpLocks/>
          </p:cNvCxnSpPr>
          <p:nvPr/>
        </p:nvCxnSpPr>
        <p:spPr>
          <a:xfrm>
            <a:off x="2732083" y="3207163"/>
            <a:ext cx="1267040" cy="9578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3" name="Google Shape;553;p34" descr="3_PPTBioLCover_34Degrees_CLINOMETER12_27_15_lo.jpg"/>
          <p:cNvPicPr preferRelativeResize="0"/>
          <p:nvPr/>
        </p:nvPicPr>
        <p:blipFill rotWithShape="1">
          <a:blip r:embed="rId3" cstate="email">
            <a:alphaModFix amt="6000"/>
            <a:extLst>
              <a:ext uri="{28A0092B-C50C-407E-A947-70E740481C1C}">
                <a14:useLocalDpi xmlns:a14="http://schemas.microsoft.com/office/drawing/2010/main"/>
              </a:ext>
            </a:extLst>
          </a:blip>
          <a:srcRect/>
          <a:stretch/>
        </p:blipFill>
        <p:spPr>
          <a:xfrm>
            <a:off x="1153201" y="1504604"/>
            <a:ext cx="7990797" cy="5353396"/>
          </a:xfrm>
          <a:prstGeom prst="rect">
            <a:avLst/>
          </a:prstGeom>
          <a:noFill/>
          <a:ln>
            <a:noFill/>
          </a:ln>
        </p:spPr>
      </p:pic>
      <p:sp>
        <p:nvSpPr>
          <p:cNvPr id="552" name="Google Shape;552;p34"/>
          <p:cNvSpPr/>
          <p:nvPr/>
        </p:nvSpPr>
        <p:spPr>
          <a:xfrm>
            <a:off x="1263270" y="1023138"/>
            <a:ext cx="7866300" cy="6093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55000"/>
                </a:solidFill>
                <a:latin typeface="Calibri"/>
                <a:ea typeface="Calibri"/>
                <a:cs typeface="Calibri"/>
                <a:sym typeface="Calibri"/>
              </a:rPr>
              <a:t>Review questions to help you prepare for the Graminoid, Tree and Shrub Height Quiz:</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Graminoid, Tree and Shrub Height are part of what set of GLOBE Biosphere Protocols?</a:t>
            </a:r>
            <a:endParaRPr sz="18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is a graminoid plant?</a:t>
            </a:r>
            <a:endParaRPr sz="18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Why is documenting Graminoid, Tree and Shrub Height important?</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land cover classification scheme does GLOBE use, in order to ensure comparisons between sample sites around the globe?</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specialized instrument will you use to determine tree and tall shrub height?</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is the difference between the terms </a:t>
            </a:r>
            <a:r>
              <a:rPr lang="en-US" sz="1800" b="1" i="1" dirty="0">
                <a:solidFill>
                  <a:schemeClr val="dk1"/>
                </a:solidFill>
                <a:latin typeface="Calibri"/>
                <a:ea typeface="Calibri"/>
                <a:cs typeface="Calibri"/>
                <a:sym typeface="Calibri"/>
              </a:rPr>
              <a:t>accuracy</a:t>
            </a:r>
            <a:r>
              <a:rPr lang="en-US" sz="1800" b="1" dirty="0">
                <a:solidFill>
                  <a:schemeClr val="dk1"/>
                </a:solidFill>
                <a:latin typeface="Calibri"/>
                <a:ea typeface="Calibri"/>
                <a:cs typeface="Calibri"/>
                <a:sym typeface="Calibri"/>
              </a:rPr>
              <a:t> and </a:t>
            </a:r>
            <a:r>
              <a:rPr lang="en-US" sz="1800" b="1" i="1" dirty="0">
                <a:solidFill>
                  <a:schemeClr val="dk1"/>
                </a:solidFill>
                <a:latin typeface="Calibri"/>
                <a:ea typeface="Calibri"/>
                <a:cs typeface="Calibri"/>
                <a:sym typeface="Calibri"/>
              </a:rPr>
              <a:t>precision</a:t>
            </a:r>
            <a:r>
              <a:rPr lang="en-US" sz="1800" b="1" dirty="0">
                <a:solidFill>
                  <a:schemeClr val="dk1"/>
                </a:solidFill>
                <a:latin typeface="Calibri"/>
                <a:ea typeface="Calibri"/>
                <a:cs typeface="Calibri"/>
                <a:sym typeface="Calibri"/>
              </a:rPr>
              <a:t>?</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How are trees defined in the MUC classification?</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What geometric shape will you be identifying to help you calculate tree height using a clinometer?  </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How many trees do you need to measure for your sample in the Tree and Shrub Height part of the Biometry Protocol?</a:t>
            </a:r>
            <a:endParaRPr dirty="0"/>
          </a:p>
          <a:p>
            <a:pPr marL="342900" marR="0" lvl="0" indent="-342900" algn="l" rtl="0">
              <a:spcBef>
                <a:spcPts val="0"/>
              </a:spcBef>
              <a:spcAft>
                <a:spcPts val="0"/>
              </a:spcAft>
              <a:buClr>
                <a:schemeClr val="dk1"/>
              </a:buClr>
              <a:buSzPts val="1800"/>
              <a:buFont typeface="Calibri"/>
              <a:buAutoNum type="arabicPeriod"/>
            </a:pPr>
            <a:r>
              <a:rPr lang="en-US" sz="1800" b="1" dirty="0">
                <a:solidFill>
                  <a:schemeClr val="dk1"/>
                </a:solidFill>
                <a:latin typeface="Calibri"/>
                <a:ea typeface="Calibri"/>
                <a:cs typeface="Calibri"/>
                <a:sym typeface="Calibri"/>
              </a:rPr>
              <a:t>In determining which of the 5 different tree height measurement techniques to use, what is the most important environmental characteristic to consider?</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5"/>
          <p:cNvSpPr txBox="1"/>
          <p:nvPr/>
        </p:nvSpPr>
        <p:spPr>
          <a:xfrm>
            <a:off x="1475366" y="1213475"/>
            <a:ext cx="6639913"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You have now completed the slide stack. If you are ready to take the assessment, sign on and take the assessment corresponding to </a:t>
            </a:r>
            <a:r>
              <a:rPr lang="en-US" sz="2400" b="1" dirty="0">
                <a:solidFill>
                  <a:srgbClr val="055000"/>
                </a:solidFill>
                <a:latin typeface="Calibri"/>
                <a:ea typeface="Calibri"/>
                <a:cs typeface="Calibri"/>
                <a:sym typeface="Calibri"/>
              </a:rPr>
              <a:t>Graminoid Tree and Shrub Height Protocol.</a:t>
            </a:r>
            <a:endParaRPr dirty="0"/>
          </a:p>
          <a:p>
            <a:pPr marL="342900" marR="0" lvl="0" indent="-190500" algn="l" rtl="0">
              <a:spcBef>
                <a:spcPts val="48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a:p>
            <a:pPr marL="342900" marR="0" lvl="0" indent="-190500" algn="l" rtl="0">
              <a:spcBef>
                <a:spcPts val="48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dirty="0">
                <a:solidFill>
                  <a:srgbClr val="000000"/>
                </a:solidFill>
                <a:latin typeface="Calibri"/>
                <a:ea typeface="Calibri"/>
                <a:cs typeface="Calibri"/>
                <a:sym typeface="Calibri"/>
              </a:rPr>
              <a:t>When you pass the assessment, you are ready to take </a:t>
            </a:r>
            <a:r>
              <a:rPr lang="en-US" sz="2400" b="1" dirty="0">
                <a:solidFill>
                  <a:srgbClr val="055000"/>
                </a:solidFill>
                <a:latin typeface="Calibri"/>
                <a:ea typeface="Calibri"/>
                <a:cs typeface="Calibri"/>
                <a:sym typeface="Calibri"/>
              </a:rPr>
              <a:t>Graminoid Tree and Shrub Height Protocol </a:t>
            </a:r>
            <a:r>
              <a:rPr lang="en-US" sz="2400" dirty="0">
                <a:solidFill>
                  <a:srgbClr val="000000"/>
                </a:solidFill>
                <a:latin typeface="Calibri"/>
                <a:ea typeface="Calibri"/>
                <a:cs typeface="Calibri"/>
                <a:sym typeface="Calibri"/>
              </a:rPr>
              <a:t>measurements! </a:t>
            </a:r>
            <a:endParaRPr dirty="0"/>
          </a:p>
          <a:p>
            <a:pPr marL="342900" marR="0" lvl="0" indent="-139700" algn="l" rtl="0">
              <a:spcBef>
                <a:spcPts val="640"/>
              </a:spcBef>
              <a:spcAft>
                <a:spcPts val="0"/>
              </a:spcAft>
              <a:buClr>
                <a:schemeClr val="dk1"/>
              </a:buClr>
              <a:buSzPts val="3200"/>
              <a:buFont typeface="Arial"/>
              <a:buNone/>
            </a:pPr>
            <a:endParaRPr lang="en-US" sz="3200"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Welcome to the GLOBE Biometry Community!</a:t>
            </a:r>
            <a:endParaRPr sz="3200" b="1"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6"/>
          <p:cNvSpPr txBox="1"/>
          <p:nvPr/>
        </p:nvSpPr>
        <p:spPr>
          <a:xfrm>
            <a:off x="1311275" y="1120775"/>
            <a:ext cx="3957638"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Frequently Asked Questions-FAQ’s</a:t>
            </a:r>
            <a:endParaRPr/>
          </a:p>
        </p:txBody>
      </p:sp>
      <p:sp>
        <p:nvSpPr>
          <p:cNvPr id="564" name="Google Shape;564;p36"/>
          <p:cNvSpPr txBox="1"/>
          <p:nvPr/>
        </p:nvSpPr>
        <p:spPr>
          <a:xfrm>
            <a:off x="1350963" y="1608138"/>
            <a:ext cx="7575550" cy="4524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55000"/>
                </a:solidFill>
                <a:latin typeface="Calibri"/>
                <a:ea typeface="Calibri"/>
                <a:cs typeface="Calibri"/>
                <a:sym typeface="Calibri"/>
              </a:rPr>
              <a:t> What if my students are too young to understand the math used to determine tree height?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Use the Simplified Technique for Measuring Tree Height on Level Ground</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I want to measure the heights of trees on a slope?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There are additional guides for these situations that provide different methods to measure the heights of trees on slopes. The one you choose depends on the topography of your site.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the tree is leaning?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the tree is leaning, just measure to the top of the tree as usual. Measure the baseline distance to a point directly below the highest point of the canopy, which may not be where the trunk of the tree meets the ground</a:t>
            </a:r>
            <a:endParaRPr/>
          </a:p>
          <a:p>
            <a:pPr marL="0" marR="0" lvl="0" indent="0" algn="l" rtl="0">
              <a:spcBef>
                <a:spcPts val="0"/>
              </a:spcBef>
              <a:spcAft>
                <a:spcPts val="0"/>
              </a:spcAft>
              <a:buNone/>
            </a:pPr>
            <a:endParaRPr sz="16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the canopy cover is thick and I cannot clearly see the top of individual trees?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 very thick canopy often occurs in areas where many of the trees are very close in height. You may have to move around your area to find a good sight-line to the tops of your trees.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7"/>
          <p:cNvSpPr txBox="1"/>
          <p:nvPr/>
        </p:nvSpPr>
        <p:spPr>
          <a:xfrm>
            <a:off x="1311275" y="1120775"/>
            <a:ext cx="3957638"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Frequently Asked Questions-FAQ’s</a:t>
            </a:r>
            <a:endParaRPr/>
          </a:p>
        </p:txBody>
      </p:sp>
      <p:sp>
        <p:nvSpPr>
          <p:cNvPr id="570" name="Google Shape;570;p37"/>
          <p:cNvSpPr txBox="1"/>
          <p:nvPr/>
        </p:nvSpPr>
        <p:spPr>
          <a:xfrm>
            <a:off x="1350963" y="1608138"/>
            <a:ext cx="7575550" cy="378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55000"/>
                </a:solidFill>
                <a:latin typeface="Calibri"/>
                <a:ea typeface="Calibri"/>
                <a:cs typeface="Calibri"/>
                <a:sym typeface="Calibri"/>
              </a:rPr>
              <a:t>How accurate is measuring tree heights?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Like any other measurement, accuracy and precision increase with practice and the use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of care in the measurement. Three groups measuring the same tree should get results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within +/- 1 meter of each other.</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do I do if I do not have a single co-dominant tree or shrub species?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the co-dominant species is mixed at your site, measure the heights and circumferences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for 5 trees or shrubs of different species. Note the species you are using in the Metadata.</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do I do if there are not 5 trees or shrubs of the dominant species at my site? </a:t>
            </a:r>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Should I measure any heights and circumferences?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there are less than five, measure all the trees or shrubs at your site and make a note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in the metadata</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2" name="Google Shape;693;p57">
            <a:extLst>
              <a:ext uri="{FF2B5EF4-FFF2-40B4-BE49-F238E27FC236}">
                <a16:creationId xmlns:a16="http://schemas.microsoft.com/office/drawing/2014/main" id="{BA15A9A7-840D-2154-7681-FCC64A62825C}"/>
              </a:ext>
            </a:extLst>
          </p:cNvPr>
          <p:cNvSpPr txBox="1">
            <a:spLocks/>
          </p:cNvSpPr>
          <p:nvPr/>
        </p:nvSpPr>
        <p:spPr>
          <a:xfrm>
            <a:off x="1257300" y="1258148"/>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buFont typeface="Calibri"/>
              <a:buNone/>
            </a:pPr>
            <a:r>
              <a:rPr lang="en-US" sz="1600" b="1">
                <a:latin typeface="Calibri"/>
                <a:ea typeface="Calibri"/>
                <a:cs typeface="Calibri"/>
                <a:sym typeface="Calibri"/>
              </a:rPr>
              <a:t>Questions about content in the module? Contact GLOBE: </a:t>
            </a:r>
            <a:r>
              <a:rPr lang="en-US" sz="1600" b="1" u="sng">
                <a:solidFill>
                  <a:schemeClr val="hlink"/>
                </a:solidFill>
                <a:hlinkClick r:id="rId3"/>
              </a:rPr>
              <a:t>training@nasaglobe.org</a:t>
            </a:r>
            <a:endParaRPr lang="en-US" sz="1600" b="1">
              <a:solidFill>
                <a:srgbClr val="467886"/>
              </a:solidFill>
            </a:endParaRPr>
          </a:p>
          <a:p>
            <a:pPr>
              <a:lnSpc>
                <a:spcPct val="90000"/>
              </a:lnSpc>
              <a:buClr>
                <a:schemeClr val="dk1"/>
              </a:buClr>
              <a:buSzPts val="1600"/>
              <a:buFont typeface="Calibri"/>
              <a:buNone/>
            </a:pPr>
            <a:endParaRPr lang="en-US" sz="1600" b="1" dirty="0">
              <a:solidFill>
                <a:srgbClr val="055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 descr="GLOBE Biometry Measurements: These include Land Cover Sample Site, Canopy Cover and Ground Cover, Tree Height on Level Ground: Simplified Clinometer Technique, Tree Height on Level Ground: Standard Clinometer Technique, Tree height on a slope: Stand by tree, Tree cirucumference, Graminoid Biomass. "/>
          <p:cNvSpPr/>
          <p:nvPr/>
        </p:nvSpPr>
        <p:spPr>
          <a:xfrm>
            <a:off x="5168900" y="1068735"/>
            <a:ext cx="3799386" cy="5570757"/>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sng" dirty="0">
                <a:solidFill>
                  <a:srgbClr val="055000"/>
                </a:solidFill>
                <a:latin typeface="Calibri"/>
                <a:ea typeface="Calibri"/>
                <a:cs typeface="Calibri"/>
                <a:sym typeface="Calibri"/>
              </a:rPr>
              <a:t>GLOBE Biometry Measurements </a:t>
            </a:r>
            <a:endParaRPr sz="2000" b="1" u="sng" dirty="0">
              <a:solidFill>
                <a:srgbClr val="055000"/>
              </a:solidFill>
              <a:latin typeface="Calibri"/>
              <a:ea typeface="Calibri"/>
              <a:cs typeface="Calibri"/>
              <a:sym typeface="Calibri"/>
            </a:endParaRPr>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Land Cover Sample Site</a:t>
            </a:r>
            <a:endParaRPr dirty="0"/>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 </a:t>
            </a: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Canopy Cover and Ground Cover</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Graminoid, Tree and Shrub Height</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Level Ground:</a:t>
            </a:r>
            <a:endParaRPr dirty="0"/>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Simplified Clinometer Technique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Level Ground: Standard</a:t>
            </a:r>
            <a:endParaRPr dirty="0"/>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Clinometer Technique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a Slope: Stand by Tree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Height on a Slope: Two-Triangle Techniques</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Tree Circumference</a:t>
            </a:r>
            <a:endParaRPr dirty="0"/>
          </a:p>
          <a:p>
            <a:pPr marL="0" marR="0" lvl="0" indent="0" algn="ctr" rtl="0">
              <a:spcBef>
                <a:spcPts val="0"/>
              </a:spcBef>
              <a:spcAft>
                <a:spcPts val="0"/>
              </a:spcAft>
              <a:buNone/>
            </a:pPr>
            <a:endParaRPr sz="1600" b="1" dirty="0">
              <a:solidFill>
                <a:srgbClr val="055000"/>
              </a:solidFill>
              <a:latin typeface="Calibri"/>
              <a:ea typeface="Calibri"/>
              <a:cs typeface="Calibri"/>
              <a:sym typeface="Calibri"/>
            </a:endParaRPr>
          </a:p>
          <a:p>
            <a:pPr marL="0" marR="0" lvl="0" indent="0" algn="ctr" rtl="0">
              <a:spcBef>
                <a:spcPts val="0"/>
              </a:spcBef>
              <a:spcAft>
                <a:spcPts val="0"/>
              </a:spcAft>
              <a:buNone/>
            </a:pPr>
            <a:r>
              <a:rPr lang="en-US" sz="1600" b="1" dirty="0">
                <a:solidFill>
                  <a:srgbClr val="055000"/>
                </a:solidFill>
                <a:latin typeface="Calibri"/>
                <a:ea typeface="Calibri"/>
                <a:cs typeface="Calibri"/>
                <a:sym typeface="Calibri"/>
              </a:rPr>
              <a:t>Graminoid Biomass</a:t>
            </a:r>
            <a:endParaRPr sz="1600" b="1" dirty="0">
              <a:solidFill>
                <a:srgbClr val="055000"/>
              </a:solidFill>
              <a:latin typeface="Calibri"/>
              <a:ea typeface="Calibri"/>
              <a:cs typeface="Calibri"/>
              <a:sym typeface="Calibri"/>
            </a:endParaRPr>
          </a:p>
        </p:txBody>
      </p:sp>
      <p:sp>
        <p:nvSpPr>
          <p:cNvPr id="298" name="Google Shape;298;p4"/>
          <p:cNvSpPr/>
          <p:nvPr/>
        </p:nvSpPr>
        <p:spPr>
          <a:xfrm>
            <a:off x="1360488" y="915988"/>
            <a:ext cx="3625876" cy="71096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55000"/>
                </a:solidFill>
                <a:latin typeface="Calibri"/>
                <a:ea typeface="Calibri"/>
                <a:cs typeface="Calibri"/>
                <a:sym typeface="Calibri"/>
              </a:rPr>
              <a:t> </a:t>
            </a:r>
            <a:r>
              <a:rPr lang="en-US" sz="2000" b="1">
                <a:solidFill>
                  <a:srgbClr val="055000"/>
                </a:solidFill>
                <a:latin typeface="Calibri"/>
                <a:ea typeface="Calibri"/>
                <a:cs typeface="Calibri"/>
                <a:sym typeface="Calibri"/>
              </a:rPr>
              <a:t>What is Biometry? </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600" b="1">
                <a:solidFill>
                  <a:srgbClr val="073100"/>
                </a:solidFill>
                <a:latin typeface="Calibri"/>
                <a:ea typeface="Calibri"/>
                <a:cs typeface="Calibri"/>
                <a:sym typeface="Calibri"/>
              </a:rPr>
              <a:t>Biometry</a:t>
            </a:r>
            <a:r>
              <a:rPr lang="en-US" sz="1600">
                <a:solidFill>
                  <a:srgbClr val="000000"/>
                </a:solidFill>
                <a:latin typeface="Calibri"/>
                <a:ea typeface="Calibri"/>
                <a:cs typeface="Calibri"/>
                <a:sym typeface="Calibri"/>
              </a:rPr>
              <a:t>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measurements.</a:t>
            </a: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600">
                <a:solidFill>
                  <a:srgbClr val="000000"/>
                </a:solidFill>
                <a:latin typeface="Calibri"/>
                <a:ea typeface="Calibri"/>
                <a:cs typeface="Calibri"/>
                <a:sym typeface="Calibri"/>
              </a:rPr>
              <a:t>In this protocol, you will be measuring the height of trees, shrubs, and grass-like plants using the </a:t>
            </a:r>
            <a:r>
              <a:rPr lang="en-US" sz="1600" b="1">
                <a:solidFill>
                  <a:srgbClr val="055000"/>
                </a:solidFill>
                <a:latin typeface="Calibri"/>
                <a:ea typeface="Calibri"/>
                <a:cs typeface="Calibri"/>
                <a:sym typeface="Calibri"/>
              </a:rPr>
              <a:t>Standard Clinometer Technique on Level Ground</a:t>
            </a:r>
            <a:r>
              <a:rPr lang="en-US" sz="1600">
                <a:solidFill>
                  <a:srgbClr val="000000"/>
                </a:solidFill>
                <a:latin typeface="Calibri"/>
                <a:ea typeface="Calibri"/>
                <a:cs typeface="Calibri"/>
                <a:sym typeface="Calibri"/>
              </a:rPr>
              <a:t>.  These measurements will assist you in determining the </a:t>
            </a:r>
            <a:r>
              <a:rPr lang="en-US" sz="1600" b="1">
                <a:solidFill>
                  <a:srgbClr val="073100"/>
                </a:solidFill>
                <a:latin typeface="Calibri"/>
                <a:ea typeface="Calibri"/>
                <a:cs typeface="Calibri"/>
                <a:sym typeface="Calibri"/>
              </a:rPr>
              <a:t>MUC classification </a:t>
            </a:r>
            <a:r>
              <a:rPr lang="en-US" sz="1600">
                <a:solidFill>
                  <a:srgbClr val="000000"/>
                </a:solidFill>
                <a:latin typeface="Calibri"/>
                <a:ea typeface="Calibri"/>
                <a:cs typeface="Calibri"/>
                <a:sym typeface="Calibri"/>
              </a:rPr>
              <a:t>of your study site. </a:t>
            </a: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4"/>
          <p:cNvSpPr/>
          <p:nvPr/>
        </p:nvSpPr>
        <p:spPr>
          <a:xfrm>
            <a:off x="5260965" y="2605014"/>
            <a:ext cx="3636895" cy="541544"/>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4"/>
          <p:cNvSpPr/>
          <p:nvPr/>
        </p:nvSpPr>
        <p:spPr>
          <a:xfrm>
            <a:off x="5168900" y="3759993"/>
            <a:ext cx="3636895" cy="738467"/>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
          <p:cNvSpPr txBox="1"/>
          <p:nvPr/>
        </p:nvSpPr>
        <p:spPr>
          <a:xfrm>
            <a:off x="1325962" y="1097762"/>
            <a:ext cx="3836804" cy="40010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55000"/>
                </a:solidFill>
                <a:latin typeface="Calibri"/>
                <a:ea typeface="Calibri"/>
                <a:cs typeface="Calibri"/>
                <a:sym typeface="Calibri"/>
              </a:rPr>
              <a:t>Why Study Land Cover?</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pic>
        <p:nvPicPr>
          <p:cNvPr id="306" name="Google Shape;306;p5" descr="Earth system diagram: Energy flows and matter cycles through the Earth's biosphere, hydrosphere, atmosphere and pedosphere (soil). The cycles are powered by the Sun's energy.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2765" y="1008294"/>
            <a:ext cx="3867570" cy="3679717"/>
          </a:xfrm>
          <a:prstGeom prst="rect">
            <a:avLst/>
          </a:prstGeom>
          <a:noFill/>
          <a:ln>
            <a:noFill/>
          </a:ln>
        </p:spPr>
      </p:pic>
      <p:sp>
        <p:nvSpPr>
          <p:cNvPr id="307" name="Google Shape;307;p5"/>
          <p:cNvSpPr txBox="1"/>
          <p:nvPr/>
        </p:nvSpPr>
        <p:spPr>
          <a:xfrm>
            <a:off x="1325961" y="4920472"/>
            <a:ext cx="7283451" cy="175432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0000"/>
                </a:solidFill>
                <a:latin typeface="Calibri"/>
                <a:ea typeface="Calibri"/>
                <a:cs typeface="Calibri"/>
                <a:sym typeface="Calibri"/>
              </a:rPr>
              <a:t>Land cover can influence weather, soil properties, and water chemistry. Different land cover types are all distinct in their effects on the flow of energy, water and various chemicals between the air and surface soil. So, knowing what types of land cover occur is important for a variety of Earth system science investigations.</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
          <p:cNvSpPr txBox="1"/>
          <p:nvPr/>
        </p:nvSpPr>
        <p:spPr>
          <a:xfrm>
            <a:off x="1352550" y="1127293"/>
            <a:ext cx="7551738"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GLOBE Land Cover Investigations</a:t>
            </a:r>
            <a:endParaRPr sz="2000" b="1" dirty="0">
              <a:solidFill>
                <a:srgbClr val="055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dirty="0">
                <a:solidFill>
                  <a:srgbClr val="000000"/>
                </a:solidFill>
                <a:latin typeface="Calibri"/>
                <a:ea typeface="Calibri"/>
                <a:cs typeface="Calibri"/>
                <a:sym typeface="Calibri"/>
              </a:rPr>
              <a:t>Land cover is a general term used to describe what is on the ground covering the land. Different land cover terms are used to describe the differences we see when we look at the land. Scientist classify land cover based on established criteria. This is done so that there is a consistent use of terms among people.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For this reason, we need a standardized way to describe land cover.</a:t>
            </a:r>
            <a:endParaRPr sz="1800" dirty="0">
              <a:solidFill>
                <a:srgbClr val="000000"/>
              </a:solidFill>
              <a:latin typeface="Calibri"/>
              <a:ea typeface="Calibri"/>
              <a:cs typeface="Calibri"/>
              <a:sym typeface="Calibri"/>
            </a:endParaRPr>
          </a:p>
        </p:txBody>
      </p:sp>
      <p:pic>
        <p:nvPicPr>
          <p:cNvPr id="313" name="Google Shape;313;p6" descr="MUC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20961" y="4177351"/>
            <a:ext cx="1598797" cy="2453181"/>
          </a:xfrm>
          <a:prstGeom prst="rect">
            <a:avLst/>
          </a:prstGeom>
          <a:noFill/>
          <a:ln>
            <a:noFill/>
          </a:ln>
        </p:spPr>
      </p:pic>
      <p:sp>
        <p:nvSpPr>
          <p:cNvPr id="314" name="Google Shape;314;p6"/>
          <p:cNvSpPr txBox="1"/>
          <p:nvPr/>
        </p:nvSpPr>
        <p:spPr>
          <a:xfrm>
            <a:off x="1352549" y="4074026"/>
            <a:ext cx="5326173" cy="203132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GLOBE uses a land cover classification scheme called </a:t>
            </a:r>
            <a:r>
              <a:rPr lang="en-US" sz="1800" b="1"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Modified UNESCO Classification (MUC)</a:t>
            </a:r>
            <a:r>
              <a:rPr lang="en-US" sz="1800">
                <a:solidFill>
                  <a:srgbClr val="000000"/>
                </a:solidFill>
                <a:latin typeface="Calibri"/>
                <a:ea typeface="Calibri"/>
                <a:cs typeface="Calibri"/>
                <a:sym typeface="Calibri"/>
              </a:rPr>
              <a:t>. There are many different types of classification schemes used. These are often designed for specific places or regions. MUC can be used around the world and allows people to contribute to a global data base.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7"/>
          <p:cNvSpPr/>
          <p:nvPr/>
        </p:nvSpPr>
        <p:spPr>
          <a:xfrm>
            <a:off x="1538300" y="1668475"/>
            <a:ext cx="3908400" cy="4496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To describe your Land Cover Sample Site and identify the MUC code, you may need to measure the average height of the vegetation. For low-lying vegetation, such as grasses, and medium height vegetation, such as shrubs,  you will take a random sample of plants, measure them, and calculate the average plant height. </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To measure tree height, you will need to use a</a:t>
            </a:r>
            <a:r>
              <a:rPr lang="en-US" sz="1800" b="1">
                <a:solidFill>
                  <a:srgbClr val="055000"/>
                </a:solidFill>
                <a:latin typeface="Calibri"/>
                <a:ea typeface="Calibri"/>
                <a:cs typeface="Calibri"/>
                <a:sym typeface="Calibri"/>
              </a:rPr>
              <a:t> Clinometer </a:t>
            </a:r>
            <a:r>
              <a:rPr lang="en-US" sz="1800">
                <a:solidFill>
                  <a:srgbClr val="000000"/>
                </a:solidFill>
                <a:latin typeface="Calibri"/>
                <a:ea typeface="Calibri"/>
                <a:cs typeface="Calibri"/>
                <a:sym typeface="Calibri"/>
              </a:rPr>
              <a:t>to make the measurements. You</a:t>
            </a:r>
            <a:r>
              <a:rPr lang="en-US" sz="1800">
                <a:latin typeface="Calibri"/>
                <a:ea typeface="Calibri"/>
                <a:cs typeface="Calibri"/>
                <a:sym typeface="Calibri"/>
              </a:rPr>
              <a:t> </a:t>
            </a:r>
            <a:r>
              <a:rPr lang="en-US" sz="1800">
                <a:solidFill>
                  <a:srgbClr val="000000"/>
                </a:solidFill>
                <a:latin typeface="Calibri"/>
                <a:ea typeface="Calibri"/>
                <a:cs typeface="Calibri"/>
                <a:sym typeface="Calibri"/>
              </a:rPr>
              <a:t>will find instructions for building a clinometer in this tutorial.</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7"/>
          <p:cNvSpPr txBox="1"/>
          <p:nvPr/>
        </p:nvSpPr>
        <p:spPr>
          <a:xfrm>
            <a:off x="1206500" y="1171575"/>
            <a:ext cx="4803775"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What is Graminoid, Tree and Shrub Height?</a:t>
            </a:r>
            <a:endParaRPr/>
          </a:p>
        </p:txBody>
      </p:sp>
      <p:pic>
        <p:nvPicPr>
          <p:cNvPr id="321" name="Google Shape;321;p7" descr="Person using a clinometer outside in a field near trees."/>
          <p:cNvPicPr preferRelativeResize="0"/>
          <p:nvPr/>
        </p:nvPicPr>
        <p:blipFill rotWithShape="1">
          <a:blip r:embed="rId3">
            <a:alphaModFix/>
          </a:blip>
          <a:srcRect/>
          <a:stretch/>
        </p:blipFill>
        <p:spPr>
          <a:xfrm>
            <a:off x="5446573" y="2140094"/>
            <a:ext cx="3309923" cy="24824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8"/>
          <p:cNvSpPr/>
          <p:nvPr/>
        </p:nvSpPr>
        <p:spPr>
          <a:xfrm>
            <a:off x="1538288" y="1101725"/>
            <a:ext cx="6919912" cy="50784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55000"/>
                </a:solidFill>
                <a:latin typeface="Calibri"/>
                <a:ea typeface="Calibri"/>
                <a:cs typeface="Calibri"/>
                <a:sym typeface="Calibri"/>
              </a:rPr>
              <a:t>Why Do We Collect Graminoid, Tree and Shrub Height</a:t>
            </a:r>
            <a:r>
              <a:rPr lang="en-US" sz="1800" b="1">
                <a:solidFill>
                  <a:srgbClr val="055000"/>
                </a:solidFill>
                <a:latin typeface="Calibri"/>
                <a:ea typeface="Calibri"/>
                <a:cs typeface="Calibri"/>
                <a:sym typeface="Calibri"/>
              </a:rPr>
              <a:t>? </a:t>
            </a:r>
            <a:endParaRPr/>
          </a:p>
          <a:p>
            <a:pPr marL="0" marR="0" lvl="0" indent="0" algn="just"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You will need to measure the height of graminoid (grasslike) vegetation, shrubs and /or trees to help determine the MUC class of your Land Cover Sample Site. </a:t>
            </a:r>
            <a:r>
              <a:rPr lang="en-US" sz="1800" b="1"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MUC</a:t>
            </a:r>
            <a:r>
              <a:rPr lang="en-US" sz="1800" b="1">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stands for Modified UNESCO Classification system, an international standard for describing vegetation. Because the MUC system is widely used, it will allow you to compare your study site to others around the globe.</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p:txBody>
      </p:sp>
      <p:pic>
        <p:nvPicPr>
          <p:cNvPr id="327" name="Google Shape;327;p8" descr="Person reading the MUC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97400" y="3475038"/>
            <a:ext cx="3606800" cy="2705100"/>
          </a:xfrm>
          <a:prstGeom prst="rect">
            <a:avLst/>
          </a:prstGeom>
          <a:noFill/>
          <a:ln>
            <a:noFill/>
          </a:ln>
        </p:spPr>
      </p:pic>
      <p:pic>
        <p:nvPicPr>
          <p:cNvPr id="328" name="Google Shape;328;p8" descr="MUC field guid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38300" y="3475038"/>
            <a:ext cx="2705100" cy="270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1"/>
          <p:cNvSpPr/>
          <p:nvPr/>
        </p:nvSpPr>
        <p:spPr>
          <a:xfrm>
            <a:off x="1325563" y="1113005"/>
            <a:ext cx="7351712"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55000"/>
                </a:solidFill>
                <a:latin typeface="Calibri"/>
                <a:ea typeface="Calibri"/>
                <a:cs typeface="Calibri"/>
                <a:sym typeface="Calibri"/>
              </a:rPr>
              <a:t>Accuracy vs. Precision</a:t>
            </a:r>
            <a:endParaRPr dirty="0"/>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algn="just" rtl="0">
              <a:spcBef>
                <a:spcPts val="0"/>
              </a:spcBef>
              <a:spcAft>
                <a:spcPts val="0"/>
              </a:spcAft>
            </a:pPr>
            <a:r>
              <a:rPr lang="en-US" sz="1800" b="1" i="0" u="none" strike="noStrike" dirty="0">
                <a:solidFill>
                  <a:srgbClr val="055000"/>
                </a:solidFill>
                <a:effectLst/>
                <a:latin typeface="Calibri" panose="020F0502020204030204" pitchFamily="34" charset="0"/>
              </a:rPr>
              <a:t>Accuracy</a:t>
            </a:r>
            <a:r>
              <a:rPr lang="en-US" sz="1800" b="0" i="0" u="none" strike="noStrike" dirty="0">
                <a:solidFill>
                  <a:srgbClr val="000000"/>
                </a:solidFill>
                <a:effectLst/>
                <a:latin typeface="Calibri" panose="020F0502020204030204" pitchFamily="34" charset="0"/>
              </a:rPr>
              <a:t> is a measure of how well the data describe a phenomenon. </a:t>
            </a:r>
            <a:r>
              <a:rPr lang="en-US" sz="1800" b="1" i="0" u="none" strike="noStrike" dirty="0">
                <a:solidFill>
                  <a:srgbClr val="055000"/>
                </a:solidFill>
                <a:effectLst/>
                <a:latin typeface="Calibri" panose="020F0502020204030204" pitchFamily="34" charset="0"/>
              </a:rPr>
              <a:t>Precision</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is demonstrated when repeated measurements yield the same outcome. In most GLOBE protocols, you are asked to take a measurement 3 times – allowing for you – as well as others – to determine the precision of your data.</a:t>
            </a:r>
            <a:endParaRPr lang="en-US" sz="2400" b="0" i="0" u="none" strike="noStrike" dirty="0">
              <a:solidFill>
                <a:srgbClr val="000000"/>
              </a:solidFill>
              <a:effectLst/>
            </a:endParaRPr>
          </a:p>
          <a:p>
            <a:br>
              <a:rPr lang="en-US" sz="2400" dirty="0"/>
            </a:br>
            <a:br>
              <a:rPr lang="en-US" sz="2400" dirty="0"/>
            </a:br>
            <a:endParaRPr sz="1800" dirty="0">
              <a:solidFill>
                <a:srgbClr val="000000"/>
              </a:solidFill>
              <a:latin typeface="Calibri"/>
              <a:ea typeface="Calibri"/>
              <a:cs typeface="Calibri"/>
              <a:sym typeface="Calibri"/>
            </a:endParaRPr>
          </a:p>
        </p:txBody>
      </p:sp>
      <p:pic>
        <p:nvPicPr>
          <p:cNvPr id="348" name="Google Shape;348;p11" descr="Image shows a dartboard, where high accuracy and low precision is shown as a cluster of darts around but not on the bullseye. High accuracy and high precision has all the darts in the bulls eye. Low accuracy and high precisions has all the darts clustered closely but not in the bullseye. These show the differences between accuracy and precis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2025" y="3754295"/>
            <a:ext cx="5538788" cy="22304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Tree/Shrub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to collect your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 What is Tree and Shrub Green-Up?">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Tree and Shrub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data MATERIALS">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SITE SELEC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3540</Words>
  <Application>Microsoft Macintosh PowerPoint</Application>
  <PresentationFormat>On-screen Show (4:3)</PresentationFormat>
  <Paragraphs>343</Paragraphs>
  <Slides>36</Slides>
  <Notes>36</Notes>
  <HiddenSlides>0</HiddenSlides>
  <MMClips>0</MMClips>
  <ScaleCrop>false</ScaleCrop>
  <HeadingPairs>
    <vt:vector size="6" baseType="variant">
      <vt:variant>
        <vt:lpstr>Fonts Used</vt:lpstr>
      </vt:variant>
      <vt:variant>
        <vt:i4>2</vt:i4>
      </vt:variant>
      <vt:variant>
        <vt:lpstr>Theme</vt:lpstr>
      </vt:variant>
      <vt:variant>
        <vt:i4>17</vt:i4>
      </vt:variant>
      <vt:variant>
        <vt:lpstr>Slide Titles</vt:lpstr>
      </vt:variant>
      <vt:variant>
        <vt:i4>36</vt:i4>
      </vt:variant>
    </vt:vector>
  </HeadingPairs>
  <TitlesOfParts>
    <vt:vector size="55" baseType="lpstr">
      <vt:lpstr>Arial</vt:lpstr>
      <vt:lpstr>Calibri</vt:lpstr>
      <vt:lpstr>Office Theme</vt:lpstr>
      <vt:lpstr>A. What is Tree and Shrub Green-Up?</vt:lpstr>
      <vt:lpstr>B. Why collect Tree and Shrub Data</vt:lpstr>
      <vt:lpstr>D. How Collect Data TIME REQ</vt:lpstr>
      <vt:lpstr>D. How to Collect data MATERIALS</vt:lpstr>
      <vt:lpstr>D. How Collect Data SITE SELECTION</vt:lpstr>
      <vt:lpstr>E. Entering data on GLOBE website</vt:lpstr>
      <vt:lpstr>F. Understand the data</vt:lpstr>
      <vt:lpstr>G. Quiz yourself</vt:lpstr>
      <vt:lpstr>H. Additional Information</vt:lpstr>
      <vt:lpstr>A. What is Tree/Shrub - GLOBAL views</vt:lpstr>
      <vt:lpstr>D. How to collect your data</vt:lpstr>
      <vt:lpstr>D. How collect data SPECIES selection</vt:lpstr>
      <vt:lpstr>D. How to collect data SITE DEFINITION</vt:lpstr>
      <vt:lpstr>D. How to collect data PLOTTING YOUR SITE</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Alison Mote</cp:lastModifiedBy>
  <cp:revision>16</cp:revision>
  <dcterms:created xsi:type="dcterms:W3CDTF">2015-07-29T23:22:56Z</dcterms:created>
  <dcterms:modified xsi:type="dcterms:W3CDTF">2026-01-16T17:49:32Z</dcterms:modified>
</cp:coreProperties>
</file>