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2wvDm3kOTi86cdyx7uNvWc50l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9294F9-B652-443F-BA7B-E44D697BF651}">
  <a:tblStyle styleId="{749294F9-B652-443F-BA7B-E44D697BF651}"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922162" y="500062"/>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2800"/>
              <a:buFont typeface="Calibri"/>
              <a:buNone/>
              <a:defRPr sz="2800">
                <a:solidFill>
                  <a:srgbClr val="38562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body" idx="1"/>
          </p:nvPr>
        </p:nvSpPr>
        <p:spPr>
          <a:xfrm>
            <a:off x="918634" y="148695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2"/>
          <p:cNvSpPr>
            <a:spLocks noGrp="1"/>
          </p:cNvSpPr>
          <p:nvPr>
            <p:ph type="pic" idx="2"/>
          </p:nvPr>
        </p:nvSpPr>
        <p:spPr>
          <a:xfrm>
            <a:off x="3887391" y="987426"/>
            <a:ext cx="4629150" cy="4873625"/>
          </a:xfrm>
          <a:prstGeom prst="rect">
            <a:avLst/>
          </a:prstGeom>
          <a:noFill/>
          <a:ln>
            <a:noFill/>
          </a:ln>
        </p:spPr>
      </p:sp>
      <p:sp>
        <p:nvSpPr>
          <p:cNvPr id="68" name="Google Shape;68;p5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hyperlink" Target="http://www.globe.gov/documents/355050/355097/Grass+Green-Up+protocol+Field+Guide/24f18f81-cb5c-464a-9baf-498689469f6e" TargetMode="External"/><Relationship Id="rId3" Type="http://schemas.openxmlformats.org/officeDocument/2006/relationships/image" Target="../media/image17.jpg"/><Relationship Id="rId7"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globe.gov/documents/348614/8c79fb1e-7c89-49c9-ba29-4a1ca05c5191" TargetMode="External"/><Relationship Id="rId5" Type="http://schemas.openxmlformats.org/officeDocument/2006/relationships/image" Target="../media/image19.jpeg"/><Relationship Id="rId4" Type="http://schemas.openxmlformats.org/officeDocument/2006/relationships/image" Target="../media/image18.jpg"/><Relationship Id="rId9" Type="http://schemas.openxmlformats.org/officeDocument/2006/relationships/hyperlink" Target="https://www.globe.gov/documents/355050/21ba2634-3834-460b-bc42-c0548f26d35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8" Type="http://schemas.openxmlformats.org/officeDocument/2006/relationships/hyperlink" Target="https://www.globe.gov/globe-data/data-entry/email-data-entry" TargetMode="External"/><Relationship Id="rId3" Type="http://schemas.openxmlformats.org/officeDocument/2006/relationships/image" Target="../media/image31.jpg"/><Relationship Id="rId7" Type="http://schemas.openxmlformats.org/officeDocument/2006/relationships/hyperlink" Target="https://dataentry.globe.gov/#/observerpro/hom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5" Type="http://schemas.openxmlformats.org/officeDocument/2006/relationships/image" Target="../media/image33.png"/><Relationship Id="rId4" Type="http://schemas.openxmlformats.org/officeDocument/2006/relationships/image" Target="../media/image32.jpg"/><Relationship Id="rId9" Type="http://schemas.openxmlformats.org/officeDocument/2006/relationships/hyperlink" Target="https://www.globe.gov/globe-data/data-entry/globe-observ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8" Type="http://schemas.openxmlformats.org/officeDocument/2006/relationships/hyperlink" Target="https://www.globe.gov/documents/355050/efb91c50-32cb-4733-a2f6-1e2acaebc575" TargetMode="External"/><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hyperlink" Target="https://www.globe.gov/documents/11865/9d46bef9-31cc-4c50-83f9-6a64c90bc46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36.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globe.gov/get-trained/tutorial-center/data-access/-/tutorials/104432049/introduction-to-the-vis-syste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vis.globe.gov/GLOBE/" TargetMode="External"/><Relationship Id="rId5" Type="http://schemas.openxmlformats.org/officeDocument/2006/relationships/image" Target="../media/image42.jpg"/><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5.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42.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png"/><Relationship Id="rId7" Type="http://schemas.openxmlformats.org/officeDocument/2006/relationships/hyperlink" Target="http://nasawavelength.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globe.gov/" TargetMode="External"/><Relationship Id="rId5" Type="http://schemas.openxmlformats.org/officeDocument/2006/relationships/image" Target="../media/image47.jpg"/><Relationship Id="rId4" Type="http://schemas.openxmlformats.org/officeDocument/2006/relationships/image" Target="../media/image46.jpg"/><Relationship Id="rId9" Type="http://schemas.openxmlformats.org/officeDocument/2006/relationships/hyperlink" Target="mailto:training@nasaglobe.or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vs.gsfc.nasa.gov/31053" TargetMode="External"/><Relationship Id="rId3" Type="http://schemas.openxmlformats.org/officeDocument/2006/relationships/image" Target="../media/image4.jpg"/><Relationship Id="rId7" Type="http://schemas.openxmlformats.org/officeDocument/2006/relationships/hyperlink" Target="https://mynasadata.larc.nasa.gov/mini-lessonactivity/observing-annual-vegetation-chang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neo.sci.gsfc.nasa.gov/view.php?datasetId=MOD13A2_M_NDVI"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Biosphere, Grass Green-Up Protocol. Illustration is of grass blades in bloom"/>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0" y="-3579"/>
            <a:ext cx="9125047" cy="6861579"/>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4" name="Picture 3" descr="A blue background with white text&#10;&#10;AI-generated content may be incorrect.">
            <a:extLst>
              <a:ext uri="{FF2B5EF4-FFF2-40B4-BE49-F238E27FC236}">
                <a16:creationId xmlns:a16="http://schemas.microsoft.com/office/drawing/2014/main" id="{DF2FFD21-5963-9605-5F12-E0502E788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2" name="Google Shape;182;p1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83" name="Google Shape;183;p10"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84" name="Google Shape;184;p10"/>
          <p:cNvSpPr txBox="1">
            <a:spLocks noGrp="1"/>
          </p:cNvSpPr>
          <p:nvPr>
            <p:ph type="title"/>
          </p:nvPr>
        </p:nvSpPr>
        <p:spPr>
          <a:xfrm>
            <a:off x="1194851" y="877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2</a:t>
            </a:r>
            <a:endParaRPr/>
          </a:p>
        </p:txBody>
      </p:sp>
      <p:sp>
        <p:nvSpPr>
          <p:cNvPr id="185" name="Google Shape;185;p10"/>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1" name="Google Shape;191;p1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48986"/>
            <a:ext cx="8098263" cy="1028700"/>
          </a:xfrm>
          <a:prstGeom prst="rect">
            <a:avLst/>
          </a:prstGeom>
          <a:noFill/>
          <a:ln>
            <a:noFill/>
          </a:ln>
        </p:spPr>
      </p:pic>
      <p:pic>
        <p:nvPicPr>
          <p:cNvPr id="192" name="Google Shape;192;p11"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3674" y="-32659"/>
            <a:ext cx="1192267" cy="6895360"/>
          </a:xfrm>
          <a:prstGeom prst="rect">
            <a:avLst/>
          </a:prstGeom>
          <a:noFill/>
          <a:ln>
            <a:noFill/>
          </a:ln>
        </p:spPr>
      </p:pic>
      <p:sp>
        <p:nvSpPr>
          <p:cNvPr id="193" name="Google Shape;193;p11"/>
          <p:cNvSpPr txBox="1">
            <a:spLocks noGrp="1"/>
          </p:cNvSpPr>
          <p:nvPr>
            <p:ph type="title"/>
          </p:nvPr>
        </p:nvSpPr>
        <p:spPr>
          <a:xfrm>
            <a:off x="1224783" y="8285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2</a:t>
            </a:r>
            <a:endParaRPr/>
          </a:p>
        </p:txBody>
      </p:sp>
      <p:sp>
        <p:nvSpPr>
          <p:cNvPr id="194" name="Google Shape;194;p11"/>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r>
              <a:rPr lang="en-US" sz="2000" b="1">
                <a:solidFill>
                  <a:srgbClr val="FF0000"/>
                </a:solidFill>
              </a:rPr>
              <a:t>False</a:t>
            </a:r>
            <a:r>
              <a:rPr lang="en-US" sz="2000" b="1"/>
              <a:t>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1" name="Google Shape;201;p12"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4417"/>
            <a:ext cx="8098263" cy="1028700"/>
          </a:xfrm>
          <a:prstGeom prst="rect">
            <a:avLst/>
          </a:prstGeom>
          <a:noFill/>
          <a:ln>
            <a:noFill/>
          </a:ln>
        </p:spPr>
      </p:pic>
      <p:pic>
        <p:nvPicPr>
          <p:cNvPr id="202" name="Google Shape;202;p12"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26637" y="-37360"/>
            <a:ext cx="1192267" cy="6895360"/>
          </a:xfrm>
          <a:prstGeom prst="rect">
            <a:avLst/>
          </a:prstGeom>
          <a:noFill/>
          <a:ln>
            <a:noFill/>
          </a:ln>
        </p:spPr>
      </p:pic>
      <p:sp>
        <p:nvSpPr>
          <p:cNvPr id="203" name="Google Shape;203;p12"/>
          <p:cNvSpPr txBox="1">
            <a:spLocks noGrp="1"/>
          </p:cNvSpPr>
          <p:nvPr>
            <p:ph type="title"/>
          </p:nvPr>
        </p:nvSpPr>
        <p:spPr>
          <a:xfrm>
            <a:off x="1218904"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3</a:t>
            </a:r>
            <a:endParaRPr/>
          </a:p>
        </p:txBody>
      </p:sp>
      <p:sp>
        <p:nvSpPr>
          <p:cNvPr id="204" name="Google Shape;204;p12"/>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0" name="Google Shape;210;p1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7111"/>
            <a:ext cx="8098263" cy="1028700"/>
          </a:xfrm>
          <a:prstGeom prst="rect">
            <a:avLst/>
          </a:prstGeom>
          <a:noFill/>
          <a:ln>
            <a:noFill/>
          </a:ln>
        </p:spPr>
      </p:pic>
      <p:pic>
        <p:nvPicPr>
          <p:cNvPr id="211" name="Google Shape;211;p13"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32657" y="-37360"/>
            <a:ext cx="1192267" cy="6895360"/>
          </a:xfrm>
          <a:prstGeom prst="rect">
            <a:avLst/>
          </a:prstGeom>
          <a:noFill/>
          <a:ln>
            <a:noFill/>
          </a:ln>
        </p:spPr>
      </p:pic>
      <p:sp>
        <p:nvSpPr>
          <p:cNvPr id="212" name="Google Shape;212;p13"/>
          <p:cNvSpPr txBox="1">
            <a:spLocks noGrp="1"/>
          </p:cNvSpPr>
          <p:nvPr>
            <p:ph type="title"/>
          </p:nvPr>
        </p:nvSpPr>
        <p:spPr>
          <a:xfrm>
            <a:off x="1224924" y="8219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3</a:t>
            </a:r>
            <a:endParaRPr/>
          </a:p>
        </p:txBody>
      </p:sp>
      <p:sp>
        <p:nvSpPr>
          <p:cNvPr id="213" name="Google Shape;213;p13"/>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b="1"/>
              <a:t>all of the above –</a:t>
            </a:r>
            <a:r>
              <a:rPr lang="en-US" sz="2000" b="1">
                <a:solidFill>
                  <a:srgbClr val="FF0000"/>
                </a:solidFill>
              </a:rPr>
              <a:t>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Let’s now look at data collection.</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9" name="Google Shape;219;p1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20" name="Google Shape;220;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21" name="Google Shape;221;p14"/>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Overview of the Grass Green-Up Protocol</a:t>
            </a:r>
            <a:endParaRPr/>
          </a:p>
        </p:txBody>
      </p:sp>
      <p:graphicFrame>
        <p:nvGraphicFramePr>
          <p:cNvPr id="222" name="Google Shape;222;p14" descr="Table showing needed information for the Grass Green-up Protocol.&#10;When - Select your site at least 2 weeks before green-up begins. For grasses, the start of Green-Up occurs when any initial green grass shoot is first observed.&#10;Where - You will need to make your observations in a one-meter square that is dominated by grass plants. &#10;Time needed -10-15 minutes per measurement. Frequency of observations: Ideally, visit plant at least two times a week to check for the start of green-up and continue observing until leaf growth plateaus.&#10;Prerequisites - none&#10;Primary Instrument - Metric ruler&#10;Skill level - all&#10;References - Site Definition Sheet&#10;Grass Green-Up Protocol Field Guide&#10;Green-up data sheet"/>
          <p:cNvGraphicFramePr/>
          <p:nvPr/>
        </p:nvGraphicFramePr>
        <p:xfrm>
          <a:off x="1437831" y="1595275"/>
          <a:ext cx="3000000" cy="3000000"/>
        </p:xfrm>
        <a:graphic>
          <a:graphicData uri="http://schemas.openxmlformats.org/drawingml/2006/table">
            <a:tbl>
              <a:tblPr firstRow="1" bandRow="1">
                <a:noFill/>
                <a:tableStyleId>{749294F9-B652-443F-BA7B-E44D697BF651}</a:tableStyleId>
              </a:tblPr>
              <a:tblGrid>
                <a:gridCol w="2442025">
                  <a:extLst>
                    <a:ext uri="{9D8B030D-6E8A-4147-A177-3AD203B41FA5}">
                      <a16:colId xmlns:a16="http://schemas.microsoft.com/office/drawing/2014/main" val="20000"/>
                    </a:ext>
                  </a:extLst>
                </a:gridCol>
                <a:gridCol w="4562000">
                  <a:extLst>
                    <a:ext uri="{9D8B030D-6E8A-4147-A177-3AD203B41FA5}">
                      <a16:colId xmlns:a16="http://schemas.microsoft.com/office/drawing/2014/main" val="20001"/>
                    </a:ext>
                  </a:extLst>
                </a:gridCol>
              </a:tblGrid>
              <a:tr h="984650">
                <a:tc>
                  <a:txBody>
                    <a:bodyPr/>
                    <a:lstStyle/>
                    <a:p>
                      <a:pPr marL="0" marR="0" lvl="0" indent="0" algn="l" rtl="0">
                        <a:spcBef>
                          <a:spcPts val="0"/>
                        </a:spcBef>
                        <a:spcAft>
                          <a:spcPts val="0"/>
                        </a:spcAft>
                        <a:buNone/>
                      </a:pPr>
                      <a:r>
                        <a:rPr lang="en-US" sz="1400" b="1" u="none" strike="noStrike" cap="none">
                          <a:solidFill>
                            <a:srgbClr val="385623"/>
                          </a:solidFill>
                        </a:rPr>
                        <a:t>When</a:t>
                      </a:r>
                      <a:endParaRPr/>
                    </a:p>
                  </a:txBody>
                  <a:tcPr marL="91450" marR="91450" marT="45725" marB="45725"/>
                </a:tc>
                <a:tc>
                  <a:txBody>
                    <a:bodyPr/>
                    <a:lstStyle/>
                    <a:p>
                      <a:pPr marL="0" marR="0" lvl="0" indent="0" algn="just" rtl="0">
                        <a:lnSpc>
                          <a:spcPct val="100000"/>
                        </a:lnSpc>
                        <a:spcBef>
                          <a:spcPts val="0"/>
                        </a:spcBef>
                        <a:spcAft>
                          <a:spcPts val="0"/>
                        </a:spcAft>
                        <a:buClr>
                          <a:srgbClr val="385623"/>
                        </a:buClr>
                        <a:buSzPts val="1400"/>
                        <a:buFont typeface="Arial"/>
                        <a:buNone/>
                      </a:pPr>
                      <a:r>
                        <a:rPr lang="en-US" sz="1400" b="1">
                          <a:solidFill>
                            <a:srgbClr val="385623"/>
                          </a:solidFill>
                        </a:rPr>
                        <a:t>Select your site at least 2 weeks before green-up begins. For grasses, the start of Green-Up occurs when any initial green grass shoot is first observed.</a:t>
                      </a:r>
                      <a:endParaRPr/>
                    </a:p>
                    <a:p>
                      <a:pPr marL="0" marR="0" lvl="0" indent="0" algn="just" rtl="0">
                        <a:spcBef>
                          <a:spcPts val="0"/>
                        </a:spcBef>
                        <a:spcAft>
                          <a:spcPts val="0"/>
                        </a:spcAft>
                        <a:buClr>
                          <a:schemeClr val="dk1"/>
                        </a:buClr>
                        <a:buSzPts val="1400"/>
                        <a:buFont typeface="Arial"/>
                        <a:buNone/>
                      </a:pPr>
                      <a:endParaRPr sz="1400" b="1">
                        <a:solidFill>
                          <a:srgbClr val="385623"/>
                        </a:solidFill>
                      </a:endParaRPr>
                    </a:p>
                  </a:txBody>
                  <a:tcPr marL="91450" marR="91450" marT="45725" marB="45725"/>
                </a:tc>
                <a:extLst>
                  <a:ext uri="{0D108BD9-81ED-4DB2-BD59-A6C34878D82A}">
                    <a16:rowId xmlns:a16="http://schemas.microsoft.com/office/drawing/2014/main" val="10000"/>
                  </a:ext>
                </a:extLst>
              </a:tr>
              <a:tr h="518150">
                <a:tc>
                  <a:txBody>
                    <a:bodyPr/>
                    <a:lstStyle/>
                    <a:p>
                      <a:pPr marL="0" marR="0" lvl="0" indent="0" algn="l" rtl="0">
                        <a:spcBef>
                          <a:spcPts val="0"/>
                        </a:spcBef>
                        <a:spcAft>
                          <a:spcPts val="0"/>
                        </a:spcAft>
                        <a:buNone/>
                      </a:pPr>
                      <a:r>
                        <a:rPr lang="en-US" sz="1400" b="1">
                          <a:solidFill>
                            <a:srgbClr val="385623"/>
                          </a:solidFill>
                        </a:rPr>
                        <a:t>Where </a:t>
                      </a:r>
                      <a:endParaRPr/>
                    </a:p>
                  </a:txBody>
                  <a:tcPr marL="91450" marR="91450" marT="45725" marB="45725"/>
                </a:tc>
                <a:tc>
                  <a:txBody>
                    <a:bodyPr/>
                    <a:lstStyle/>
                    <a:p>
                      <a:pPr marL="0" marR="0" lvl="0" indent="0" algn="just" rtl="0">
                        <a:spcBef>
                          <a:spcPts val="0"/>
                        </a:spcBef>
                        <a:spcAft>
                          <a:spcPts val="0"/>
                        </a:spcAft>
                        <a:buClr>
                          <a:srgbClr val="385623"/>
                        </a:buClr>
                        <a:buSzPts val="1400"/>
                        <a:buFont typeface="Arial"/>
                        <a:buNone/>
                      </a:pPr>
                      <a:r>
                        <a:rPr lang="en-US" sz="1400" b="1">
                          <a:solidFill>
                            <a:srgbClr val="385623"/>
                          </a:solidFill>
                        </a:rPr>
                        <a:t>You will need to make your observations in a one-meter square that is dominated by grass plants. </a:t>
                      </a:r>
                      <a:endParaRPr/>
                    </a:p>
                  </a:txBody>
                  <a:tcPr marL="91450" marR="91450" marT="45725" marB="45725"/>
                </a:tc>
                <a:extLst>
                  <a:ext uri="{0D108BD9-81ED-4DB2-BD59-A6C34878D82A}">
                    <a16:rowId xmlns:a16="http://schemas.microsoft.com/office/drawing/2014/main" val="10001"/>
                  </a:ext>
                </a:extLst>
              </a:tr>
              <a:tr h="1158250">
                <a:tc>
                  <a:txBody>
                    <a:bodyPr/>
                    <a:lstStyle/>
                    <a:p>
                      <a:pPr marL="0" marR="0" lvl="0" indent="0" algn="l" rtl="0">
                        <a:spcBef>
                          <a:spcPts val="0"/>
                        </a:spcBef>
                        <a:spcAft>
                          <a:spcPts val="0"/>
                        </a:spcAft>
                        <a:buNone/>
                      </a:pPr>
                      <a:r>
                        <a:rPr lang="en-US" sz="1400" b="1">
                          <a:solidFill>
                            <a:srgbClr val="385623"/>
                          </a:solidFill>
                        </a:rPr>
                        <a:t>Time Needed</a:t>
                      </a:r>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10-15 minutes per measurement. Frequency of observations: Ideally, visit plant at least two times a week to check for the start of green-up and continue observing until leaf growth plateaus.</a:t>
                      </a:r>
                      <a:endParaRPr/>
                    </a:p>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 </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1">
                          <a:solidFill>
                            <a:srgbClr val="385623"/>
                          </a:solidFill>
                        </a:rPr>
                        <a:t>Prerequisites </a:t>
                      </a:r>
                      <a:endParaRPr sz="1400" b="1">
                        <a:solidFill>
                          <a:srgbClr val="385623"/>
                        </a:solidFill>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None</a:t>
                      </a:r>
                      <a:endParaRPr/>
                    </a:p>
                  </a:txBody>
                  <a:tcPr marL="91450" marR="91450" marT="45725" marB="45725"/>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400" b="1">
                          <a:solidFill>
                            <a:srgbClr val="385623"/>
                          </a:solidFill>
                        </a:rPr>
                        <a:t>Primary Instrument</a:t>
                      </a:r>
                      <a:endParaRPr/>
                    </a:p>
                  </a:txBody>
                  <a:tcPr marL="91450" marR="91450" marT="45725" marB="45725"/>
                </a:tc>
                <a:tc>
                  <a:txBody>
                    <a:bodyPr/>
                    <a:lstStyle/>
                    <a:p>
                      <a:pPr marL="0" marR="0" lvl="0" indent="0" algn="just" rtl="0">
                        <a:spcBef>
                          <a:spcPts val="0"/>
                        </a:spcBef>
                        <a:spcAft>
                          <a:spcPts val="0"/>
                        </a:spcAft>
                        <a:buNone/>
                      </a:pPr>
                      <a:r>
                        <a:rPr lang="en-US" sz="1400" b="1">
                          <a:solidFill>
                            <a:srgbClr val="385623"/>
                          </a:solidFill>
                        </a:rPr>
                        <a:t>Metric ruler</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1">
                          <a:solidFill>
                            <a:srgbClr val="385623"/>
                          </a:solidFill>
                        </a:rPr>
                        <a:t>Skill level</a:t>
                      </a:r>
                      <a:endParaRPr sz="1400" b="1">
                        <a:solidFill>
                          <a:srgbClr val="385623"/>
                        </a:solidFill>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All</a:t>
                      </a:r>
                      <a:endParaRPr/>
                    </a:p>
                  </a:txBody>
                  <a:tcPr marL="91450" marR="91450" marT="45725" marB="45725"/>
                </a:tc>
                <a:extLst>
                  <a:ext uri="{0D108BD9-81ED-4DB2-BD59-A6C34878D82A}">
                    <a16:rowId xmlns:a16="http://schemas.microsoft.com/office/drawing/2014/main" val="10005"/>
                  </a:ext>
                </a:extLst>
              </a:tr>
              <a:tr h="731525">
                <a:tc>
                  <a:txBody>
                    <a:bodyPr/>
                    <a:lstStyle/>
                    <a:p>
                      <a:pPr marL="0" marR="0" lvl="0" indent="0" algn="l" rtl="0">
                        <a:spcBef>
                          <a:spcPts val="0"/>
                        </a:spcBef>
                        <a:spcAft>
                          <a:spcPts val="0"/>
                        </a:spcAft>
                        <a:buNone/>
                      </a:pPr>
                      <a:r>
                        <a:rPr lang="en-US" sz="1400" b="1">
                          <a:solidFill>
                            <a:srgbClr val="385623"/>
                          </a:solidFill>
                        </a:rPr>
                        <a:t>References</a:t>
                      </a:r>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Site Definition Sheet</a:t>
                      </a:r>
                      <a:endParaRPr/>
                    </a:p>
                    <a:p>
                      <a:pPr marL="0" marR="0" lvl="0" indent="0" algn="l" rtl="0">
                        <a:spcBef>
                          <a:spcPts val="0"/>
                        </a:spcBef>
                        <a:spcAft>
                          <a:spcPts val="0"/>
                        </a:spcAft>
                        <a:buNone/>
                      </a:pPr>
                      <a:r>
                        <a:rPr lang="en-US" sz="1400" b="1">
                          <a:solidFill>
                            <a:srgbClr val="385623"/>
                          </a:solidFill>
                        </a:rPr>
                        <a:t>Grass Green-Up Protocol Field Guide</a:t>
                      </a:r>
                      <a:endParaRPr/>
                    </a:p>
                    <a:p>
                      <a:pPr marL="0" marR="0" lvl="0" indent="0" algn="l" rtl="0">
                        <a:spcBef>
                          <a:spcPts val="0"/>
                        </a:spcBef>
                        <a:spcAft>
                          <a:spcPts val="0"/>
                        </a:spcAft>
                        <a:buNone/>
                      </a:pPr>
                      <a:r>
                        <a:rPr lang="en-US" sz="1400" b="1">
                          <a:solidFill>
                            <a:srgbClr val="385623"/>
                          </a:solidFill>
                        </a:rPr>
                        <a:t>Green-up data sheet</a:t>
                      </a:r>
                      <a:endParaRPr/>
                    </a:p>
                  </a:txBody>
                  <a:tcPr marL="91450" marR="91450" marT="45725" marB="45725"/>
                </a:tc>
                <a:extLst>
                  <a:ext uri="{0D108BD9-81ED-4DB2-BD59-A6C34878D82A}">
                    <a16:rowId xmlns:a16="http://schemas.microsoft.com/office/drawing/2014/main" val="10006"/>
                  </a:ext>
                </a:extLst>
              </a:tr>
            </a:tbl>
          </a:graphicData>
        </a:graphic>
      </p:graphicFrame>
      <p:sp>
        <p:nvSpPr>
          <p:cNvPr id="223" name="Google Shape;223;p14"/>
          <p:cNvSpPr txBox="1"/>
          <p:nvPr/>
        </p:nvSpPr>
        <p:spPr>
          <a:xfrm>
            <a:off x="1369623" y="6101210"/>
            <a:ext cx="683481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Because of the possibility of multiple growing seasons in a year, we are asking you to report which cycle you are observing. If there is only one cycle, then you report green-up cycle 1. The onset of the first green-down after 1 January is considered green-up cycle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9" name="Google Shape;229;p15"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30" name="Google Shape;230;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31" name="Google Shape;231;p15"/>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Equipment and Documents Needed</a:t>
            </a:r>
            <a:endParaRPr/>
          </a:p>
        </p:txBody>
      </p:sp>
      <p:pic>
        <p:nvPicPr>
          <p:cNvPr id="232" name="Google Shape;232;p15" descr="illustration of equipment needed for the protocol"/>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883029" y="1745379"/>
            <a:ext cx="3798200" cy="4351337"/>
          </a:xfrm>
          <a:prstGeom prst="rect">
            <a:avLst/>
          </a:prstGeom>
          <a:noFill/>
          <a:ln>
            <a:noFill/>
          </a:ln>
        </p:spPr>
      </p:pic>
      <p:sp>
        <p:nvSpPr>
          <p:cNvPr id="233" name="Google Shape;233;p15"/>
          <p:cNvSpPr txBox="1">
            <a:spLocks noGrp="1"/>
          </p:cNvSpPr>
          <p:nvPr>
            <p:ph type="body" idx="2"/>
          </p:nvPr>
        </p:nvSpPr>
        <p:spPr>
          <a:xfrm>
            <a:off x="1297478" y="1630194"/>
            <a:ext cx="4923708" cy="504934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b="1"/>
              <a:t>First Visit Only</a:t>
            </a:r>
            <a:endParaRPr/>
          </a:p>
          <a:p>
            <a:pPr marL="285750" lvl="0" indent="-285750" algn="l" rtl="0">
              <a:lnSpc>
                <a:spcPct val="90000"/>
              </a:lnSpc>
              <a:spcBef>
                <a:spcPts val="1000"/>
              </a:spcBef>
              <a:spcAft>
                <a:spcPts val="0"/>
              </a:spcAft>
              <a:buClr>
                <a:schemeClr val="dk1"/>
              </a:buClr>
              <a:buSzPct val="100000"/>
              <a:buFont typeface="Arial"/>
              <a:buChar char="•"/>
            </a:pPr>
            <a:r>
              <a:rPr lang="en-US"/>
              <a:t>Fine tip permanent marker</a:t>
            </a:r>
            <a:endParaRPr/>
          </a:p>
          <a:p>
            <a:pPr marL="285750" lvl="0" indent="-285750" algn="l" rtl="0">
              <a:lnSpc>
                <a:spcPct val="90000"/>
              </a:lnSpc>
              <a:spcBef>
                <a:spcPts val="1000"/>
              </a:spcBef>
              <a:spcAft>
                <a:spcPts val="0"/>
              </a:spcAft>
              <a:buClr>
                <a:schemeClr val="dk1"/>
              </a:buClr>
              <a:buSzPct val="100000"/>
              <a:buFont typeface="Arial"/>
              <a:buChar char="•"/>
            </a:pPr>
            <a:r>
              <a:rPr lang="en-US"/>
              <a:t>Camera</a:t>
            </a:r>
            <a:endParaRPr/>
          </a:p>
          <a:p>
            <a:pPr marL="285750" lvl="0" indent="-285750" algn="l" rtl="0">
              <a:lnSpc>
                <a:spcPct val="90000"/>
              </a:lnSpc>
              <a:spcBef>
                <a:spcPts val="1000"/>
              </a:spcBef>
              <a:spcAft>
                <a:spcPts val="0"/>
              </a:spcAft>
              <a:buClr>
                <a:schemeClr val="dk1"/>
              </a:buClr>
              <a:buSzPct val="100000"/>
              <a:buFont typeface="Arial"/>
              <a:buChar char="•"/>
            </a:pPr>
            <a:r>
              <a:rPr lang="en-US"/>
              <a:t>Compass</a:t>
            </a:r>
            <a:endParaRPr/>
          </a:p>
          <a:p>
            <a:pPr marL="285750" lvl="0" indent="-174625"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b="1"/>
              <a:t>Every Visit</a:t>
            </a:r>
            <a:endParaRPr/>
          </a:p>
          <a:p>
            <a:pPr marL="285750" lvl="0" indent="-285750" algn="l" rtl="0">
              <a:lnSpc>
                <a:spcPct val="90000"/>
              </a:lnSpc>
              <a:spcBef>
                <a:spcPts val="1000"/>
              </a:spcBef>
              <a:spcAft>
                <a:spcPts val="0"/>
              </a:spcAft>
              <a:buClr>
                <a:schemeClr val="dk1"/>
              </a:buClr>
              <a:buSzPct val="100000"/>
              <a:buFont typeface="Arial"/>
              <a:buChar char="•"/>
            </a:pPr>
            <a:r>
              <a:rPr lang="en-US"/>
              <a:t>Pencil or pen</a:t>
            </a:r>
            <a:endParaRPr/>
          </a:p>
          <a:p>
            <a:pPr marL="285750" lvl="0" indent="-285750" algn="l" rtl="0">
              <a:lnSpc>
                <a:spcPct val="90000"/>
              </a:lnSpc>
              <a:spcBef>
                <a:spcPts val="1000"/>
              </a:spcBef>
              <a:spcAft>
                <a:spcPts val="0"/>
              </a:spcAft>
              <a:buClr>
                <a:schemeClr val="dk1"/>
              </a:buClr>
              <a:buSzPct val="100000"/>
              <a:buFont typeface="Arial"/>
              <a:buChar char="•"/>
            </a:pPr>
            <a:r>
              <a:rPr lang="en-US"/>
              <a:t>Ruler with mm units</a:t>
            </a:r>
            <a:endParaRPr/>
          </a:p>
          <a:p>
            <a:pPr marL="285750" lvl="0" indent="-174625"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b="1"/>
              <a:t>Documents Needed in the Field</a:t>
            </a:r>
            <a:endParaRPr/>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6"/>
              </a:rPr>
              <a:t>Site Definition Sheet</a:t>
            </a:r>
            <a:endParaRPr b="1"/>
          </a:p>
          <a:p>
            <a:pPr marL="285750" lvl="0" indent="-285750" algn="l" rtl="0">
              <a:lnSpc>
                <a:spcPct val="90000"/>
              </a:lnSpc>
              <a:spcBef>
                <a:spcPts val="1000"/>
              </a:spcBef>
              <a:spcAft>
                <a:spcPts val="0"/>
              </a:spcAft>
              <a:buClr>
                <a:srgbClr val="055000"/>
              </a:buClr>
              <a:buSzPct val="100000"/>
              <a:buFont typeface="Arial"/>
              <a:buChar char="•"/>
            </a:pPr>
            <a:r>
              <a:rPr lang="en-US" b="1" u="sng">
                <a:solidFill>
                  <a:srgbClr val="055000"/>
                </a:solidFill>
                <a:hlinkClick r:id="rId7">
                  <a:extLst>
                    <a:ext uri="{A12FA001-AC4F-418D-AE19-62706E023703}">
                      <ahyp:hlinkClr xmlns:ahyp="http://schemas.microsoft.com/office/drawing/2018/hyperlinkcolor" val="tx"/>
                    </a:ext>
                  </a:extLst>
                </a:hlinkClick>
              </a:rPr>
              <a:t>Tree and Shrub Green-Up and Green-Down Site Selection </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8"/>
              </a:rPr>
              <a:t>Grass Green-up Protocol Field Guide </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9"/>
              </a:rPr>
              <a:t>Green-up data sheet</a:t>
            </a:r>
            <a:endParaRPr b="1"/>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1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40" name="Google Shape;240;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41" name="Google Shape;241;p16"/>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Site Selection</a:t>
            </a:r>
            <a:endParaRPr/>
          </a:p>
        </p:txBody>
      </p:sp>
      <p:sp>
        <p:nvSpPr>
          <p:cNvPr id="242" name="Google Shape;242;p16"/>
          <p:cNvSpPr txBox="1">
            <a:spLocks noGrp="1"/>
          </p:cNvSpPr>
          <p:nvPr>
            <p:ph type="body" idx="2"/>
          </p:nvPr>
        </p:nvSpPr>
        <p:spPr>
          <a:xfrm>
            <a:off x="1520497" y="1515894"/>
            <a:ext cx="7283514" cy="504934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sz="2000"/>
              <a:t>Site selection is important. Choose a site that contains plants indicative of the surrounding climate.  You will need to make your observations in a one-meter square that is dominated by grass plants. </a:t>
            </a:r>
            <a:endParaRPr/>
          </a:p>
          <a:p>
            <a:pPr marL="342900" lvl="0" indent="-215900" algn="l" rtl="0">
              <a:lnSpc>
                <a:spcPct val="100000"/>
              </a:lnSpc>
              <a:spcBef>
                <a:spcPts val="400"/>
              </a:spcBef>
              <a:spcAft>
                <a:spcPts val="0"/>
              </a:spcAft>
              <a:buClr>
                <a:schemeClr val="dk1"/>
              </a:buClr>
              <a:buSzPts val="2000"/>
              <a:buFont typeface="Arial"/>
              <a:buNone/>
            </a:pPr>
            <a:endParaRPr sz="2000"/>
          </a:p>
          <a:p>
            <a:pPr marL="742950" lvl="1" indent="-285750" algn="l" rtl="0">
              <a:lnSpc>
                <a:spcPct val="100000"/>
              </a:lnSpc>
              <a:spcBef>
                <a:spcPts val="400"/>
              </a:spcBef>
              <a:spcAft>
                <a:spcPts val="0"/>
              </a:spcAft>
              <a:buClr>
                <a:schemeClr val="dk1"/>
              </a:buClr>
              <a:buSzPts val="2000"/>
              <a:buFont typeface="Arial"/>
              <a:buChar char="–"/>
            </a:pPr>
            <a:r>
              <a:rPr lang="en-US" sz="2000"/>
              <a:t>Native species</a:t>
            </a:r>
            <a:endParaRPr/>
          </a:p>
          <a:p>
            <a:pPr marL="742950" lvl="1" indent="-285750" algn="l" rtl="0">
              <a:lnSpc>
                <a:spcPct val="100000"/>
              </a:lnSpc>
              <a:spcBef>
                <a:spcPts val="400"/>
              </a:spcBef>
              <a:spcAft>
                <a:spcPts val="0"/>
              </a:spcAft>
              <a:buClr>
                <a:schemeClr val="dk1"/>
              </a:buClr>
              <a:buSzPts val="2000"/>
              <a:buFont typeface="Arial"/>
              <a:buChar char="–"/>
            </a:pPr>
            <a:r>
              <a:rPr lang="en-US" sz="2000"/>
              <a:t>Not watered or fertilized</a:t>
            </a:r>
            <a:endParaRPr/>
          </a:p>
          <a:p>
            <a:pPr marL="742950" lvl="1" indent="-285750" algn="l" rtl="0">
              <a:lnSpc>
                <a:spcPct val="100000"/>
              </a:lnSpc>
              <a:spcBef>
                <a:spcPts val="400"/>
              </a:spcBef>
              <a:spcAft>
                <a:spcPts val="0"/>
              </a:spcAft>
              <a:buClr>
                <a:schemeClr val="dk1"/>
              </a:buClr>
              <a:buSzPts val="2000"/>
              <a:buFont typeface="Arial"/>
              <a:buChar char="–"/>
            </a:pPr>
            <a:r>
              <a:rPr lang="en-US" sz="2000"/>
              <a:t>Away from buildings </a:t>
            </a:r>
            <a:endParaRPr/>
          </a:p>
          <a:p>
            <a:pPr marL="742950" lvl="1" indent="-285750" algn="l" rtl="0">
              <a:lnSpc>
                <a:spcPct val="100000"/>
              </a:lnSpc>
              <a:spcBef>
                <a:spcPts val="400"/>
              </a:spcBef>
              <a:spcAft>
                <a:spcPts val="0"/>
              </a:spcAft>
              <a:buClr>
                <a:schemeClr val="dk1"/>
              </a:buClr>
              <a:buSzPts val="2000"/>
              <a:buFont typeface="Arial"/>
              <a:buChar char="–"/>
            </a:pPr>
            <a:r>
              <a:rPr lang="en-US" sz="2000"/>
              <a:t>Choose a site that is accessible and can be visited repeatedly.</a:t>
            </a:r>
            <a:endParaRPr/>
          </a:p>
          <a:p>
            <a:pPr marL="457200" lvl="1" indent="0" algn="l" rtl="0">
              <a:lnSpc>
                <a:spcPct val="100000"/>
              </a:lnSpc>
              <a:spcBef>
                <a:spcPts val="400"/>
              </a:spcBef>
              <a:spcAft>
                <a:spcPts val="0"/>
              </a:spcAft>
              <a:buClr>
                <a:schemeClr val="dk1"/>
              </a:buClr>
              <a:buSzPts val="2000"/>
              <a:buNone/>
            </a:pPr>
            <a:endParaRPr sz="2000"/>
          </a:p>
        </p:txBody>
      </p:sp>
      <p:pic>
        <p:nvPicPr>
          <p:cNvPr id="243" name="Google Shape;243;p16" descr="Caution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9463" y="4830939"/>
            <a:ext cx="399410" cy="409377"/>
          </a:xfrm>
          <a:prstGeom prst="rect">
            <a:avLst/>
          </a:prstGeom>
          <a:noFill/>
          <a:ln>
            <a:noFill/>
          </a:ln>
          <a:effectLst>
            <a:outerShdw blurRad="292100" dist="139700" dir="2700000" algn="tl" rotWithShape="0">
              <a:srgbClr val="333333">
                <a:alpha val="64705"/>
              </a:srgbClr>
            </a:outerShdw>
          </a:effectLst>
        </p:spPr>
      </p:pic>
      <p:sp>
        <p:nvSpPr>
          <p:cNvPr id="244" name="Google Shape;244;p16"/>
          <p:cNvSpPr txBox="1"/>
          <p:nvPr/>
        </p:nvSpPr>
        <p:spPr>
          <a:xfrm>
            <a:off x="1696146" y="4672534"/>
            <a:ext cx="6390842" cy="1477328"/>
          </a:xfrm>
          <a:prstGeom prst="rect">
            <a:avLst/>
          </a:prstGeom>
          <a:noFill/>
          <a:ln>
            <a:noFill/>
          </a:ln>
        </p:spPr>
        <p:txBody>
          <a:bodyPr spcFirstLastPara="1" wrap="square" lIns="91425" tIns="45700" rIns="91425" bIns="45700" anchor="t" anchorCtr="0">
            <a:spAutoFit/>
          </a:bodyPr>
          <a:lstStyle/>
          <a:p>
            <a:pPr marL="228600" marR="0" lvl="2" indent="0" algn="l" rtl="0">
              <a:spcBef>
                <a:spcPts val="0"/>
              </a:spcBef>
              <a:spcAft>
                <a:spcPts val="0"/>
              </a:spcAft>
              <a:buNone/>
            </a:pPr>
            <a:r>
              <a:rPr lang="en-US" sz="1800" b="1" i="1" u="none" strike="noStrike" cap="none">
                <a:solidFill>
                  <a:srgbClr val="123B1C"/>
                </a:solidFill>
                <a:latin typeface="Calibri"/>
                <a:ea typeface="Calibri"/>
                <a:cs typeface="Calibri"/>
                <a:sym typeface="Calibri"/>
              </a:rPr>
              <a:t>NOTE:. To determine if the plant is too close to a building, stand at the plant and sight the top of the building through your clinometer. If the angle is greater than 45˚, the building is too close. You do not want the plant to be closer to the building than it is tall.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1" name="Google Shape;251;p17" descr="Menu: How to collect your da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pic>
        <p:nvPicPr>
          <p:cNvPr id="252" name="Google Shape;252;p17"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sp>
        <p:nvSpPr>
          <p:cNvPr id="253" name="Google Shape;253;p17"/>
          <p:cNvSpPr txBox="1">
            <a:spLocks noGrp="1"/>
          </p:cNvSpPr>
          <p:nvPr>
            <p:ph type="title"/>
          </p:nvPr>
        </p:nvSpPr>
        <p:spPr>
          <a:xfrm>
            <a:off x="1185066" y="1288511"/>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Other Site Selection Considerations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54" name="Google Shape;254;p1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
        <p:nvSpPr>
          <p:cNvPr id="255" name="Google Shape;255;p17"/>
          <p:cNvSpPr txBox="1"/>
          <p:nvPr/>
        </p:nvSpPr>
        <p:spPr>
          <a:xfrm>
            <a:off x="1338000" y="1503048"/>
            <a:ext cx="724227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a:p>
            <a:pPr marL="342900" marR="0" lvl="0" indent="-228600" algn="l"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56" name="Google Shape;256;p17" descr="Diagram showing a side view of a forest landscape, showing trees, shrubs and grass. A second diagram shows the &quot;circles&quot; of the tree canopy from above, the way a satellite  sees it.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01770" y="2344007"/>
            <a:ext cx="7018831" cy="2155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2" name="Google Shape;262;p1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63" name="Google Shape;263;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64" name="Google Shape;264;p18"/>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Site Selection-1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65" name="Google Shape;265;p18"/>
          <p:cNvSpPr txBox="1"/>
          <p:nvPr/>
        </p:nvSpPr>
        <p:spPr>
          <a:xfrm>
            <a:off x="1332472" y="1601020"/>
            <a:ext cx="425773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In the Field</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Complete the Greening portion of the </a:t>
            </a:r>
            <a:r>
              <a:rPr lang="en-US"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Site Definition Sheet</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Identify genus using field guides or help of plant specialists. Record the genus on the Site Definition Sheet.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66" name="Google Shape;266;p18" descr="Screen shot of the greening portion of the Site Definition Sheet."/>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1581150" y="4001294"/>
            <a:ext cx="3886200" cy="24931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7" name="Google Shape;267;p18" descr="Screenshot of Site Definition Sheet, with arrow pointing to check box for &quot;Greening&quot; site."/>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5746507" y="1447631"/>
            <a:ext cx="3048000" cy="3962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4" name="Google Shape;274;p1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75" name="Google Shape;275;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76" name="Google Shape;276;p19"/>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Site Selection-2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77" name="Google Shape;277;p19"/>
          <p:cNvSpPr txBox="1"/>
          <p:nvPr/>
        </p:nvSpPr>
        <p:spPr>
          <a:xfrm>
            <a:off x="1332472" y="1601020"/>
            <a:ext cx="425773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In the Field</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 a one-meter square area dominated by grass plants. Mark your one-meter square plot with nails or stakes or other durable identifiers.</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Locate coordinates using your phone or the </a:t>
            </a:r>
            <a:r>
              <a:rPr lang="en-US" sz="18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800" b="1">
                <a:solidFill>
                  <a:schemeClr val="dk1"/>
                </a:solidFill>
                <a:latin typeface="Arial"/>
                <a:ea typeface="Arial"/>
                <a:cs typeface="Arial"/>
                <a:sym typeface="Arial"/>
              </a:rPr>
              <a:t>.</a:t>
            </a:r>
            <a:endParaRPr sz="1800" b="1">
              <a:solidFill>
                <a:schemeClr val="dk1"/>
              </a:solidFill>
              <a:latin typeface="Calibri"/>
              <a:ea typeface="Calibri"/>
              <a:cs typeface="Calibri"/>
              <a:sym typeface="Calibri"/>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78" name="Google Shape;278;p19" descr="Photograph of a `1 m x 1 m square, outlined by meter sticks, defining the patch of grass serving as a sample site."/>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5765552" y="1929624"/>
            <a:ext cx="3097385" cy="3241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grass blades in bloom"/>
          <p:cNvPicPr preferRelativeResize="0"/>
          <p:nvPr/>
        </p:nvPicPr>
        <p:blipFill rotWithShape="1">
          <a:blip r:embed="rId3" cstate="email">
            <a:alphaModFix amt="32000"/>
            <a:extLst>
              <a:ext uri="{28A0092B-C50C-407E-A947-70E740481C1C}">
                <a14:useLocalDpi xmlns:a14="http://schemas.microsoft.com/office/drawing/2010/main"/>
              </a:ext>
            </a:extLst>
          </a:blip>
          <a:srcRect/>
          <a:stretch/>
        </p:blipFill>
        <p:spPr>
          <a:xfrm>
            <a:off x="1200525" y="1727200"/>
            <a:ext cx="7984830" cy="5130800"/>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98" name="Google Shape;98;p2" descr="What is grass green-up?"/>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99" name="Google Shape;99;p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Overview</a:t>
            </a:r>
            <a:endParaRPr/>
          </a:p>
        </p:txBody>
      </p:sp>
      <p:sp>
        <p:nvSpPr>
          <p:cNvPr id="100" name="Google Shape;100;p2"/>
          <p:cNvSpPr txBox="1"/>
          <p:nvPr/>
        </p:nvSpPr>
        <p:spPr>
          <a:xfrm>
            <a:off x="1422016" y="1291925"/>
            <a:ext cx="7799565"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800" b="1" i="0" u="none" strike="noStrike" cap="none">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i="0" u="none" strike="noStrike" cap="none">
                <a:solidFill>
                  <a:srgbClr val="055000"/>
                </a:solidFill>
                <a:latin typeface="Calibri"/>
                <a:ea typeface="Calibri"/>
                <a:cs typeface="Calibri"/>
                <a:sym typeface="Calibri"/>
              </a:rPr>
              <a:t>Learning Objectives</a:t>
            </a: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0" u="none" strike="noStrike" cap="none">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Define phenology and what is meant by grass green-up</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the importance of quality control steps in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why green-up data is important for understanding our changing Earth system</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Identify a grass green-up study site and conduct measurements in the field</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Upload data to the GLOBE database</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Visualize data using GLOBE’s Visualization System</a:t>
            </a:r>
            <a:endParaRPr/>
          </a:p>
          <a:p>
            <a:pPr marL="342900" marR="0" lvl="0" indent="-228600" algn="l" rtl="0">
              <a:spcBef>
                <a:spcPts val="0"/>
              </a:spcBef>
              <a:spcAft>
                <a:spcPts val="0"/>
              </a:spcAft>
              <a:buClr>
                <a:schemeClr val="dk1"/>
              </a:buClr>
              <a:buSzPts val="1800"/>
              <a:buFont typeface="Arial"/>
              <a:buNone/>
            </a:pPr>
            <a:endParaRPr sz="1800" b="1"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1" u="none" strike="noStrike" cap="none">
                <a:solidFill>
                  <a:srgbClr val="055000"/>
                </a:solidFill>
                <a:latin typeface="Calibri"/>
                <a:ea typeface="Calibri"/>
                <a:cs typeface="Calibri"/>
                <a:sym typeface="Calibri"/>
              </a:rPr>
              <a:t>Estimated time to complete module 1.5 hours</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4" name="Google Shape;284;p2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85" name="Google Shape;285;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86" name="Google Shape;286;p20"/>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87" name="Google Shape;287;p20"/>
          <p:cNvSpPr txBox="1"/>
          <p:nvPr/>
        </p:nvSpPr>
        <p:spPr>
          <a:xfrm>
            <a:off x="1332472" y="1601020"/>
            <a:ext cx="3680399" cy="741830"/>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Fill in the top portion of the data sheet</a:t>
            </a:r>
            <a:endParaRPr/>
          </a:p>
        </p:txBody>
      </p:sp>
      <p:pic>
        <p:nvPicPr>
          <p:cNvPr id="288" name="Google Shape;288;p20" descr="Screen Shot of Grass Green-Up data sheet."/>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444141" y="1452323"/>
            <a:ext cx="3373813" cy="4351337"/>
          </a:xfrm>
          <a:prstGeom prst="rect">
            <a:avLst/>
          </a:prstGeom>
          <a:noFill/>
          <a:ln>
            <a:noFill/>
          </a:ln>
        </p:spPr>
      </p:pic>
      <p:cxnSp>
        <p:nvCxnSpPr>
          <p:cNvPr id="289" name="Google Shape;289;p20" descr="Arrow from 1. Fill in the top portion of the data sheet to the top portion of the Grass Green-up Data Sheet."/>
          <p:cNvCxnSpPr/>
          <p:nvPr/>
        </p:nvCxnSpPr>
        <p:spPr>
          <a:xfrm rot="10800000" flipH="1">
            <a:off x="4062792" y="2237103"/>
            <a:ext cx="1817077" cy="192441"/>
          </a:xfrm>
          <a:prstGeom prst="straightConnector1">
            <a:avLst/>
          </a:prstGeom>
          <a:noFill/>
          <a:ln w="12700" cap="flat" cmpd="sng">
            <a:solidFill>
              <a:srgbClr val="055000"/>
            </a:solidFill>
            <a:prstDash val="solid"/>
            <a:miter lim="800000"/>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1" descr="Photograph of dormant grass with new shoots appearling underneath."/>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253527" y="2112658"/>
            <a:ext cx="1885579" cy="3457821"/>
          </a:xfrm>
          <a:prstGeom prst="rect">
            <a:avLst/>
          </a:prstGeom>
          <a:noFill/>
          <a:ln>
            <a:noFill/>
          </a:ln>
        </p:spPr>
      </p:pic>
      <p:sp>
        <p:nvSpPr>
          <p:cNvPr id="295" name="Google Shape;29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6" name="Google Shape;296;p21"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97" name="Google Shape;297;p21"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98" name="Google Shape;298;p21"/>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Every Visit-1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99" name="Google Shape;299;p21"/>
          <p:cNvSpPr txBox="1"/>
          <p:nvPr/>
        </p:nvSpPr>
        <p:spPr>
          <a:xfrm>
            <a:off x="1332472" y="1601020"/>
            <a:ext cx="4491523" cy="4904852"/>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514350" marR="0" lvl="0" indent="-514350" algn="just" rtl="0">
              <a:lnSpc>
                <a:spcPct val="100000"/>
              </a:lnSpc>
              <a:spcBef>
                <a:spcPts val="36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Here are the steps:</a:t>
            </a:r>
            <a:endParaRPr sz="1800">
              <a:solidFill>
                <a:schemeClr val="dk1"/>
              </a:solidFill>
              <a:latin typeface="Calibri"/>
              <a:ea typeface="Calibri"/>
              <a:cs typeface="Calibri"/>
              <a:sym typeface="Calibri"/>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Look for new green grass shoots.</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base of the first grass shoot with a single dot, using a permanent felt marker.</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second shoot with two dots, the third with three dots and the fourth shoot with four dots.</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Use the ruler to measure the length of the shoots to the nearest millimeter.</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Measure the leaves at regular intervals until the leaf length stops increasing.</a:t>
            </a:r>
            <a:endParaRPr/>
          </a:p>
        </p:txBody>
      </p:sp>
      <p:pic>
        <p:nvPicPr>
          <p:cNvPr id="300" name="Google Shape;300;p21" descr="illustration of four grass blades, with dots marked on the shoot so that it is possible to return to the same blades for measurement throughout the green up period"/>
          <p:cNvPicPr preferRelativeResize="0"/>
          <p:nvPr/>
        </p:nvPicPr>
        <p:blipFill rotWithShape="1">
          <a:blip r:embed="rId6">
            <a:alphaModFix/>
          </a:blip>
          <a:srcRect/>
          <a:stretch/>
        </p:blipFill>
        <p:spPr>
          <a:xfrm>
            <a:off x="5903842" y="4030960"/>
            <a:ext cx="2802191" cy="23007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6" name="Google Shape;306;p22"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307" name="Google Shape;307;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308" name="Google Shape;308;p22"/>
          <p:cNvSpPr txBox="1">
            <a:spLocks noGrp="1"/>
          </p:cNvSpPr>
          <p:nvPr>
            <p:ph type="title"/>
          </p:nvPr>
        </p:nvSpPr>
        <p:spPr>
          <a:xfrm>
            <a:off x="1332472" y="1680069"/>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Every Visit-2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09" name="Google Shape;309;p22"/>
          <p:cNvSpPr txBox="1"/>
          <p:nvPr/>
        </p:nvSpPr>
        <p:spPr>
          <a:xfrm>
            <a:off x="1401407" y="1818538"/>
            <a:ext cx="3680399" cy="3259648"/>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Options for state of leaf:</a:t>
            </a:r>
            <a:endParaRPr/>
          </a:p>
          <a:p>
            <a:pPr marL="342900" marR="0" lvl="0" indent="-342900" algn="just" rtl="0">
              <a:lnSpc>
                <a:spcPct val="100000"/>
              </a:lnSpc>
              <a:spcBef>
                <a:spcPts val="36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“no shoot” before the leaves of grass can be seen.</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Measure the length in millimeters after the shoot appears.</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“lost” if something happens to the marked leaves.</a:t>
            </a:r>
            <a:endParaRPr sz="1800" b="1">
              <a:solidFill>
                <a:schemeClr val="dk1"/>
              </a:solidFill>
              <a:latin typeface="Calibri"/>
              <a:ea typeface="Calibri"/>
              <a:cs typeface="Calibri"/>
              <a:sym typeface="Calibri"/>
            </a:endParaRPr>
          </a:p>
        </p:txBody>
      </p:sp>
      <p:pic>
        <p:nvPicPr>
          <p:cNvPr id="310" name="Google Shape;310;p22" descr="photo of a student measuring the length of a blade of grass using a metric tape."/>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457789" y="2074894"/>
            <a:ext cx="3268213" cy="26799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6" name="Google Shape;316;p2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317" name="Google Shape;317;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318" name="Google Shape;318;p23"/>
          <p:cNvSpPr txBox="1">
            <a:spLocks noGrp="1"/>
          </p:cNvSpPr>
          <p:nvPr>
            <p:ph type="title"/>
          </p:nvPr>
        </p:nvSpPr>
        <p:spPr>
          <a:xfrm>
            <a:off x="1251943" y="189758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Example of Completed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pic>
        <p:nvPicPr>
          <p:cNvPr id="319" name="Google Shape;319;p23" descr="screenshot of facsimile data, with dates entered, and the observations for each of the four leaves being observed."/>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536497" y="1976079"/>
            <a:ext cx="7071764" cy="39058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5" name="Google Shape;325;p2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70277"/>
            <a:ext cx="8098263" cy="1028700"/>
          </a:xfrm>
          <a:prstGeom prst="rect">
            <a:avLst/>
          </a:prstGeom>
          <a:noFill/>
          <a:ln>
            <a:noFill/>
          </a:ln>
        </p:spPr>
      </p:pic>
      <p:pic>
        <p:nvPicPr>
          <p:cNvPr id="326" name="Google Shape;326;p24"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27" name="Google Shape;327;p24"/>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28" name="Google Shape;328;p24"/>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Both A and B</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4" name="Google Shape;334;p25"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67663"/>
            <a:ext cx="8098263" cy="1028700"/>
          </a:xfrm>
          <a:prstGeom prst="rect">
            <a:avLst/>
          </a:prstGeom>
          <a:noFill/>
          <a:ln>
            <a:noFill/>
          </a:ln>
        </p:spPr>
      </p:pic>
      <p:pic>
        <p:nvPicPr>
          <p:cNvPr id="335" name="Google Shape;335;p25"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36" name="Google Shape;336;p25"/>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37" name="Google Shape;337;p25"/>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Both A and B- </a:t>
            </a:r>
            <a:r>
              <a:rPr lang="en-US" b="1">
                <a:solidFill>
                  <a:srgbClr val="FF0000"/>
                </a:solidFill>
              </a:rPr>
              <a:t>correct ☺ </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3" name="Google Shape;343;p2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53948"/>
            <a:ext cx="8098263" cy="1028700"/>
          </a:xfrm>
          <a:prstGeom prst="rect">
            <a:avLst/>
          </a:prstGeom>
          <a:noFill/>
          <a:ln>
            <a:noFill/>
          </a:ln>
        </p:spPr>
      </p:pic>
      <p:pic>
        <p:nvPicPr>
          <p:cNvPr id="344" name="Google Shape;344;p26"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45" name="Google Shape;345;p26"/>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before – Question 5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46" name="Google Shape;346;p26"/>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many grass blades do you need to observe when applying the Grass Green-up Protocol?</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All the blades in a 1 m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 blades of grass within the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4 blades of grass within the sample grid </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 blade of grass within the sample grid</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2" name="Google Shape;352;p2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74839"/>
            <a:ext cx="8098263" cy="1028700"/>
          </a:xfrm>
          <a:prstGeom prst="rect">
            <a:avLst/>
          </a:prstGeom>
          <a:noFill/>
          <a:ln>
            <a:noFill/>
          </a:ln>
        </p:spPr>
      </p:pic>
      <p:pic>
        <p:nvPicPr>
          <p:cNvPr id="353" name="Google Shape;353;p27"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54" name="Google Shape;354;p27"/>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before- Answer to Question 5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55" name="Google Shape;355;p27"/>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many grass blades do you need to observe when applying the Grass Green-up Protocol?</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All the blades in a 1 m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 blades of grass within the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4 blades of grass within the sample grid – </a:t>
            </a:r>
            <a:r>
              <a:rPr lang="en-US" b="1">
                <a:solidFill>
                  <a:srgbClr val="FF0000"/>
                </a:solidFill>
              </a:rPr>
              <a:t>correct ☺</a:t>
            </a:r>
            <a:r>
              <a:rPr lang="en-US" b="1"/>
              <a:t> </a:t>
            </a:r>
            <a:endParaRPr b="1"/>
          </a:p>
          <a:p>
            <a:pPr marL="342900" lvl="0" indent="-342900" algn="l" rtl="0">
              <a:lnSpc>
                <a:spcPct val="90000"/>
              </a:lnSpc>
              <a:spcBef>
                <a:spcPts val="1000"/>
              </a:spcBef>
              <a:spcAft>
                <a:spcPts val="0"/>
              </a:spcAft>
              <a:buClr>
                <a:schemeClr val="dk1"/>
              </a:buClr>
              <a:buSzPts val="1800"/>
              <a:buFont typeface="Calibri"/>
              <a:buAutoNum type="alphaLcParenR"/>
            </a:pPr>
            <a:r>
              <a:rPr lang="en-US"/>
              <a:t>1 blade of grass within the sample grid</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2" name="Google Shape;362;p2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63" name="Google Shape;363;p28"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64" name="Google Shape;364;p28"/>
          <p:cNvSpPr txBox="1">
            <a:spLocks noGrp="1"/>
          </p:cNvSpPr>
          <p:nvPr>
            <p:ph type="title"/>
          </p:nvPr>
        </p:nvSpPr>
        <p:spPr>
          <a:xfrm>
            <a:off x="1149807" y="7123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Report Your Data to GLOBE</a:t>
            </a:r>
            <a:endParaRPr/>
          </a:p>
        </p:txBody>
      </p:sp>
      <p:pic>
        <p:nvPicPr>
          <p:cNvPr id="365" name="Google Shape;365;p28" descr="GLOBE Observer App home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51212" y="1743385"/>
            <a:ext cx="1883683" cy="3170100"/>
          </a:xfrm>
          <a:prstGeom prst="rect">
            <a:avLst/>
          </a:prstGeom>
          <a:noFill/>
          <a:ln>
            <a:noFill/>
          </a:ln>
        </p:spPr>
      </p:pic>
      <p:sp>
        <p:nvSpPr>
          <p:cNvPr id="366" name="Google Shape;366;p28"/>
          <p:cNvSpPr/>
          <p:nvPr/>
        </p:nvSpPr>
        <p:spPr>
          <a:xfrm>
            <a:off x="1456015" y="1497165"/>
            <a:ext cx="518753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Desktop Data Entry</a:t>
            </a:r>
            <a:r>
              <a:rPr lang="en-US" sz="22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Email Data Entry</a:t>
            </a:r>
            <a:r>
              <a:rPr lang="en-US" sz="22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GLOBE Observer App</a:t>
            </a:r>
            <a:r>
              <a:rPr lang="en-US" sz="22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2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3" name="Google Shape;373;p2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74" name="Google Shape;374;p2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75" name="Google Shape;375;p29"/>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pic>
        <p:nvPicPr>
          <p:cNvPr id="376" name="Google Shape;376;p29"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377" name="Google Shape;377;p29"/>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“New Observation(s)”</a:t>
            </a:r>
            <a:endParaRPr/>
          </a:p>
        </p:txBody>
      </p:sp>
      <p:cxnSp>
        <p:nvCxnSpPr>
          <p:cNvPr id="378" name="Google Shape;378;p29"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07" name="Google Shape;107;p3"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08" name="Google Shape;108;p3"/>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The Biosphere</a:t>
            </a:r>
            <a:endParaRPr/>
          </a:p>
        </p:txBody>
      </p:sp>
      <p:grpSp>
        <p:nvGrpSpPr>
          <p:cNvPr id="109" name="Google Shape;109;p3" descr="Three images arranged vertically.  Image 1 of a desert landscape with cacti.  Image 2 showing grassy fields with hardwoods in the background.  Image three with a grassy dune landscape."/>
          <p:cNvGrpSpPr/>
          <p:nvPr/>
        </p:nvGrpSpPr>
        <p:grpSpPr>
          <a:xfrm>
            <a:off x="6567714" y="1391443"/>
            <a:ext cx="2122488" cy="5191125"/>
            <a:chOff x="6388100" y="1101725"/>
            <a:chExt cx="2122488" cy="5191125"/>
          </a:xfrm>
        </p:grpSpPr>
        <p:pic>
          <p:nvPicPr>
            <p:cNvPr id="110" name="Google Shape;110;p3" descr="heterogeneous landscape with grassy field and hardwood tre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111" name="Google Shape;111;p3" descr="Three photographs of different vegetation zones: Sonoran desert, USA, meadow with birches, and sand dune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112" name="Google Shape;112;p3" descr="grass covered dun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113" name="Google Shape;113;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Photo Credit: Shelley E. Olds</a:t>
              </a:r>
              <a:endParaRPr/>
            </a:p>
          </p:txBody>
        </p:sp>
      </p:grpSp>
      <p:sp>
        <p:nvSpPr>
          <p:cNvPr id="114" name="Google Shape;114;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0" i="0" u="none" strike="noStrike" cap="none">
                <a:solidFill>
                  <a:srgbClr val="000000"/>
                </a:solidFill>
                <a:latin typeface="Calibri"/>
                <a:ea typeface="Calibri"/>
                <a:cs typeface="Calibri"/>
                <a:sym typeface="Calibri"/>
              </a:rPr>
              <a:t>Grass Green-Up is one of the GLOBE </a:t>
            </a:r>
            <a:r>
              <a:rPr lang="en-US" sz="1800" b="1" i="0" u="none" strike="noStrike" cap="none">
                <a:solidFill>
                  <a:srgbClr val="485925"/>
                </a:solidFill>
                <a:latin typeface="Calibri"/>
                <a:ea typeface="Calibri"/>
                <a:cs typeface="Calibri"/>
                <a:sym typeface="Calibri"/>
              </a:rPr>
              <a:t>phenology</a:t>
            </a:r>
            <a:r>
              <a:rPr lang="en-US" sz="1800" b="0" i="0" u="none" strike="noStrike" cap="none">
                <a:solidFill>
                  <a:srgbClr val="000000"/>
                </a:solidFill>
                <a:latin typeface="Calibri"/>
                <a:ea typeface="Calibri"/>
                <a:cs typeface="Calibri"/>
                <a:sym typeface="Calibri"/>
              </a:rPr>
              <a:t> protocols.</a:t>
            </a:r>
            <a:endParaRPr/>
          </a:p>
        </p:txBody>
      </p:sp>
      <p:sp>
        <p:nvSpPr>
          <p:cNvPr id="115" name="Google Shape;115;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Biosphere Introduction</a:t>
            </a:r>
            <a:endParaRPr sz="1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Hydrosphere Introduction</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5" name="Google Shape;385;p3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86" name="Google Shape;386;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87" name="Google Shape;387;p30"/>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388" name="Google Shape;388;p30"/>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
        <p:nvSpPr>
          <p:cNvPr id="389" name="Google Shape;389;p30"/>
          <p:cNvSpPr txBox="1"/>
          <p:nvPr/>
        </p:nvSpPr>
        <p:spPr>
          <a:xfrm>
            <a:off x="1522397" y="3148433"/>
            <a:ext cx="17331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“Greening: Green Up”</a:t>
            </a:r>
            <a:endParaRPr/>
          </a:p>
        </p:txBody>
      </p:sp>
      <p:cxnSp>
        <p:nvCxnSpPr>
          <p:cNvPr id="390" name="Google Shape;390;p30" descr="Arrow points to the word &quot;Add&quot;- clicking on this word will cause the dropdown menu to appear."/>
          <p:cNvCxnSpPr/>
          <p:nvPr/>
        </p:nvCxnSpPr>
        <p:spPr>
          <a:xfrm>
            <a:off x="3477185" y="3889498"/>
            <a:ext cx="778823" cy="0"/>
          </a:xfrm>
          <a:prstGeom prst="straightConnector1">
            <a:avLst/>
          </a:prstGeom>
          <a:noFill/>
          <a:ln w="38100" cap="flat" cmpd="sng">
            <a:solidFill>
              <a:schemeClr val="dk1"/>
            </a:solidFill>
            <a:prstDash val="solid"/>
            <a:miter lim="800000"/>
            <a:headEnd type="none" w="sm" len="sm"/>
            <a:tailEnd type="triangle" w="med" len="med"/>
          </a:ln>
        </p:spPr>
      </p:cxnSp>
      <p:sp>
        <p:nvSpPr>
          <p:cNvPr id="391" name="Google Shape;391;p30"/>
          <p:cNvSpPr txBox="1"/>
          <p:nvPr/>
        </p:nvSpPr>
        <p:spPr>
          <a:xfrm>
            <a:off x="1832395" y="6348309"/>
            <a:ext cx="1733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Continue</a:t>
            </a:r>
            <a:endParaRPr/>
          </a:p>
        </p:txBody>
      </p:sp>
      <p:cxnSp>
        <p:nvCxnSpPr>
          <p:cNvPr id="392" name="Google Shape;392;p30" descr="Arrow points to the word &quot;Add&quot;- clicking on this word will cause the dropdown menu to appear."/>
          <p:cNvCxnSpPr/>
          <p:nvPr/>
        </p:nvCxnSpPr>
        <p:spPr>
          <a:xfrm>
            <a:off x="3477186" y="6532975"/>
            <a:ext cx="778823" cy="0"/>
          </a:xfrm>
          <a:prstGeom prst="straightConnector1">
            <a:avLst/>
          </a:prstGeom>
          <a:noFill/>
          <a:ln w="38100" cap="flat" cmpd="sng">
            <a:solidFill>
              <a:schemeClr val="dk1"/>
            </a:solidFill>
            <a:prstDash val="solid"/>
            <a:miter lim="800000"/>
            <a:headEnd type="none" w="sm" len="sm"/>
            <a:tailEnd type="triangle" w="med" len="med"/>
          </a:ln>
        </p:spPr>
      </p:cxnSp>
      <p:pic>
        <p:nvPicPr>
          <p:cNvPr id="393" name="Google Shape;393;p30" descr="A screenshot of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56009" y="1621574"/>
            <a:ext cx="4542257" cy="50960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0" name="Google Shape;400;p3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01" name="Google Shape;401;p3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02" name="Google Shape;402;p31"/>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03" name="Google Shape;403;p31"/>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pic>
        <p:nvPicPr>
          <p:cNvPr id="404" name="Google Shape;404;p31" descr="A screenshot of the loca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405" name="Google Shape;405;p31"/>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
        <p:nvSpPr>
          <p:cNvPr id="406" name="Google Shape;406;p31"/>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On the location page, scroll down to select your site OR choose “New Site Location” to add a new site.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Tutorials are available on how to add a new site.</a:t>
            </a:r>
            <a:endParaRPr sz="1800" b="1">
              <a:solidFill>
                <a:schemeClr val="dk1"/>
              </a:solidFill>
              <a:latin typeface="Calibri"/>
              <a:ea typeface="Calibri"/>
              <a:cs typeface="Calibri"/>
              <a:sym typeface="Calibri"/>
            </a:endParaRPr>
          </a:p>
        </p:txBody>
      </p:sp>
      <p:cxnSp>
        <p:nvCxnSpPr>
          <p:cNvPr id="407" name="Google Shape;407;p31"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miter lim="800000"/>
            <a:headEnd type="none" w="sm" len="sm"/>
            <a:tailEnd type="triangle" w="med" len="med"/>
          </a:ln>
        </p:spPr>
      </p:cxnSp>
      <p:cxnSp>
        <p:nvCxnSpPr>
          <p:cNvPr id="408" name="Google Shape;408;p31"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2" descr="A screenshot of the date and time selection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59082" y="2109910"/>
            <a:ext cx="5387937" cy="3546897"/>
          </a:xfrm>
          <a:prstGeom prst="rect">
            <a:avLst/>
          </a:prstGeom>
          <a:noFill/>
          <a:ln>
            <a:noFill/>
          </a:ln>
        </p:spPr>
      </p:pic>
      <p:sp>
        <p:nvSpPr>
          <p:cNvPr id="415" name="Google Shape;41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6" name="Google Shape;416;p32"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17" name="Google Shape;417;p32"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18" name="Google Shape;418;p32"/>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19" name="Google Shape;419;p3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420" name="Google Shape;420;p3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421" name="Google Shape;421;p32"/>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the time and date that you collected your data</a:t>
            </a:r>
            <a:endParaRPr/>
          </a:p>
        </p:txBody>
      </p:sp>
      <p:cxnSp>
        <p:nvCxnSpPr>
          <p:cNvPr id="422" name="Google Shape;422;p32" descr="Arrow points to the word &quot;Add&quot;- clicking on this word will cause the dropdown menu to appear."/>
          <p:cNvCxnSpPr/>
          <p:nvPr/>
        </p:nvCxnSpPr>
        <p:spPr>
          <a:xfrm>
            <a:off x="2978727" y="2479964"/>
            <a:ext cx="593135" cy="414756"/>
          </a:xfrm>
          <a:prstGeom prst="straightConnector1">
            <a:avLst/>
          </a:prstGeom>
          <a:noFill/>
          <a:ln w="38100" cap="flat" cmpd="sng">
            <a:solidFill>
              <a:schemeClr val="dk1"/>
            </a:solidFill>
            <a:prstDash val="solid"/>
            <a:miter lim="800000"/>
            <a:headEnd type="none" w="sm" len="sm"/>
            <a:tailEnd type="triangle" w="med" len="med"/>
          </a:ln>
        </p:spPr>
      </p:cxnSp>
      <p:cxnSp>
        <p:nvCxnSpPr>
          <p:cNvPr id="423" name="Google Shape;423;p32"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24" name="Google Shape;424;p32"/>
          <p:cNvSpPr txBox="1"/>
          <p:nvPr/>
        </p:nvSpPr>
        <p:spPr>
          <a:xfrm>
            <a:off x="1510879" y="4921815"/>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Greening: Green Up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33"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5421" y="1829376"/>
            <a:ext cx="5465057" cy="4332968"/>
          </a:xfrm>
          <a:prstGeom prst="rect">
            <a:avLst/>
          </a:prstGeom>
          <a:noFill/>
          <a:ln>
            <a:noFill/>
          </a:ln>
        </p:spPr>
      </p:pic>
      <p:sp>
        <p:nvSpPr>
          <p:cNvPr id="431" name="Google Shape;43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32" name="Google Shape;432;p33"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33" name="Google Shape;433;p33"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34" name="Google Shape;434;p33"/>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35" name="Google Shape;435;p33"/>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436" name="Google Shape;436;p33"/>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437" name="Google Shape;437;p33"/>
          <p:cNvSpPr txBox="1"/>
          <p:nvPr/>
        </p:nvSpPr>
        <p:spPr>
          <a:xfrm>
            <a:off x="1413897" y="2015833"/>
            <a:ext cx="18557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Choose your growing season cycle number.</a:t>
            </a:r>
            <a:endParaRPr/>
          </a:p>
        </p:txBody>
      </p:sp>
      <p:cxnSp>
        <p:nvCxnSpPr>
          <p:cNvPr id="438" name="Google Shape;438;p33" descr="Arrow points to the word &quot;Add&quot;- clicking on this word will cause the dropdown menu to appear."/>
          <p:cNvCxnSpPr/>
          <p:nvPr/>
        </p:nvCxnSpPr>
        <p:spPr>
          <a:xfrm rot="10800000" flipH="1">
            <a:off x="3269672" y="2105060"/>
            <a:ext cx="845128" cy="156841"/>
          </a:xfrm>
          <a:prstGeom prst="straightConnector1">
            <a:avLst/>
          </a:prstGeom>
          <a:noFill/>
          <a:ln w="38100" cap="flat" cmpd="sng">
            <a:solidFill>
              <a:schemeClr val="dk1"/>
            </a:solidFill>
            <a:prstDash val="solid"/>
            <a:miter lim="800000"/>
            <a:headEnd type="none" w="sm" len="sm"/>
            <a:tailEnd type="triangle" w="med" len="med"/>
          </a:ln>
        </p:spPr>
      </p:cxnSp>
      <p:sp>
        <p:nvSpPr>
          <p:cNvPr id="439" name="Google Shape;439;p33"/>
          <p:cNvSpPr txBox="1"/>
          <p:nvPr/>
        </p:nvSpPr>
        <p:spPr>
          <a:xfrm>
            <a:off x="1413897" y="3129328"/>
            <a:ext cx="1984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you can measure the length of the grass leaf, enter the length in mm. </a:t>
            </a:r>
            <a:endParaRPr/>
          </a:p>
        </p:txBody>
      </p:sp>
      <p:sp>
        <p:nvSpPr>
          <p:cNvPr id="440" name="Google Shape;440;p33"/>
          <p:cNvSpPr txBox="1"/>
          <p:nvPr/>
        </p:nvSpPr>
        <p:spPr>
          <a:xfrm>
            <a:off x="1413897" y="4569244"/>
            <a:ext cx="1984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the grass leaves have not appeared yet, enter “No Shoot”.</a:t>
            </a:r>
            <a:endParaRPr/>
          </a:p>
        </p:txBody>
      </p:sp>
      <p:cxnSp>
        <p:nvCxnSpPr>
          <p:cNvPr id="441" name="Google Shape;441;p33" descr="Arrow points to the word &quot;Add&quot;- clicking on this word will cause the dropdown menu to appear."/>
          <p:cNvCxnSpPr/>
          <p:nvPr/>
        </p:nvCxnSpPr>
        <p:spPr>
          <a:xfrm>
            <a:off x="3042127" y="3926297"/>
            <a:ext cx="1072673" cy="498830"/>
          </a:xfrm>
          <a:prstGeom prst="straightConnector1">
            <a:avLst/>
          </a:prstGeom>
          <a:noFill/>
          <a:ln w="38100" cap="flat" cmpd="sng">
            <a:solidFill>
              <a:schemeClr val="dk1"/>
            </a:solidFill>
            <a:prstDash val="solid"/>
            <a:miter lim="800000"/>
            <a:headEnd type="none" w="sm" len="sm"/>
            <a:tailEnd type="triangle" w="med" len="med"/>
          </a:ln>
        </p:spPr>
      </p:cxnSp>
      <p:cxnSp>
        <p:nvCxnSpPr>
          <p:cNvPr id="442" name="Google Shape;442;p33" descr="Arrow points to the word &quot;Add&quot;- clicking on this word will cause the dropdown menu to appear."/>
          <p:cNvCxnSpPr/>
          <p:nvPr/>
        </p:nvCxnSpPr>
        <p:spPr>
          <a:xfrm rot="10800000" flipH="1">
            <a:off x="2656998" y="5330646"/>
            <a:ext cx="1197324" cy="205543"/>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49" name="Google Shape;449;p3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50" name="Google Shape;450;p34"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51" name="Google Shape;451;p34"/>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52" name="Google Shape;452;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3" name="Google Shape;453;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4" name="Google Shape;454;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5" name="Google Shape;455;p34"/>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Review the data you entered</a:t>
            </a:r>
            <a:endParaRPr/>
          </a:p>
        </p:txBody>
      </p:sp>
      <p:cxnSp>
        <p:nvCxnSpPr>
          <p:cNvPr id="456" name="Google Shape;456;p34"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miter lim="800000"/>
            <a:headEnd type="none" w="sm" len="sm"/>
            <a:tailEnd type="triangle" w="med" len="med"/>
          </a:ln>
        </p:spPr>
      </p:cxnSp>
      <p:cxnSp>
        <p:nvCxnSpPr>
          <p:cNvPr id="457" name="Google Shape;457;p34" descr="Arrow points to the word &quot;Add&quot;- clicking on this word will cause the dropdown menu to appear."/>
          <p:cNvCxnSpPr/>
          <p:nvPr/>
        </p:nvCxnSpPr>
        <p:spPr>
          <a:xfrm>
            <a:off x="3700145" y="6515057"/>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58" name="Google Shape;458;p34"/>
          <p:cNvSpPr txBox="1"/>
          <p:nvPr/>
        </p:nvSpPr>
        <p:spPr>
          <a:xfrm>
            <a:off x="1516084" y="4748091"/>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send observation and wait for the message that your observation was successfully sent!  </a:t>
            </a:r>
            <a:endParaRPr/>
          </a:p>
        </p:txBody>
      </p:sp>
      <p:pic>
        <p:nvPicPr>
          <p:cNvPr id="459" name="Google Shape;459;p34" descr="A screenshot of the data review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49841" y="1650999"/>
            <a:ext cx="4072792" cy="50995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35" descr="Screenshot of the filters menu in the visualization syste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70104" y="2377093"/>
            <a:ext cx="3094992" cy="3799655"/>
          </a:xfrm>
          <a:prstGeom prst="rect">
            <a:avLst/>
          </a:prstGeom>
          <a:noFill/>
          <a:ln>
            <a:noFill/>
          </a:ln>
        </p:spPr>
      </p:pic>
      <p:sp>
        <p:nvSpPr>
          <p:cNvPr id="466" name="Google Shape;466;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7" name="Google Shape;467;p35"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68" name="Google Shape;468;p35" descr="Menu: Understand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sp>
        <p:nvSpPr>
          <p:cNvPr id="469" name="Google Shape;469;p35"/>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
        <p:nvSpPr>
          <p:cNvPr id="470" name="Google Shape;470;p35"/>
          <p:cNvSpPr txBox="1"/>
          <p:nvPr/>
        </p:nvSpPr>
        <p:spPr>
          <a:xfrm>
            <a:off x="1388532" y="1022853"/>
            <a:ext cx="7628468"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Green-Up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71" name="Google Shape;471;p35"/>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72" name="Google Shape;472;p35"/>
          <p:cNvSpPr txBox="1"/>
          <p:nvPr/>
        </p:nvSpPr>
        <p:spPr>
          <a:xfrm>
            <a:off x="1889688" y="4230743"/>
            <a:ext cx="1487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Green-up under the Biosphere drop down </a:t>
            </a:r>
            <a:endParaRPr/>
          </a:p>
        </p:txBody>
      </p:sp>
      <p:cxnSp>
        <p:nvCxnSpPr>
          <p:cNvPr id="473" name="Google Shape;473;p35"/>
          <p:cNvCxnSpPr/>
          <p:nvPr/>
        </p:nvCxnSpPr>
        <p:spPr>
          <a:xfrm rot="10800000" flipH="1">
            <a:off x="3306871" y="2589460"/>
            <a:ext cx="764088" cy="266474"/>
          </a:xfrm>
          <a:prstGeom prst="straightConnector1">
            <a:avLst/>
          </a:prstGeom>
          <a:noFill/>
          <a:ln w="38100" cap="flat" cmpd="sng">
            <a:solidFill>
              <a:schemeClr val="dk1"/>
            </a:solidFill>
            <a:prstDash val="solid"/>
            <a:miter lim="800000"/>
            <a:headEnd type="none" w="sm" len="sm"/>
            <a:tailEnd type="stealth" w="med" len="med"/>
          </a:ln>
        </p:spPr>
      </p:cxnSp>
      <p:cxnSp>
        <p:nvCxnSpPr>
          <p:cNvPr id="474" name="Google Shape;474;p35"/>
          <p:cNvCxnSpPr/>
          <p:nvPr/>
        </p:nvCxnSpPr>
        <p:spPr>
          <a:xfrm>
            <a:off x="3219582" y="4647088"/>
            <a:ext cx="938700" cy="0"/>
          </a:xfrm>
          <a:prstGeom prst="straightConnector1">
            <a:avLst/>
          </a:prstGeom>
          <a:noFill/>
          <a:ln w="38100" cap="flat" cmpd="sng">
            <a:solidFill>
              <a:schemeClr val="dk1"/>
            </a:solidFill>
            <a:prstDash val="solid"/>
            <a:miter lim="800000"/>
            <a:headEnd type="none" w="sm" len="sm"/>
            <a:tailEnd type="stealth" w="med" len="med"/>
          </a:ln>
        </p:spPr>
      </p:cxnSp>
      <p:cxnSp>
        <p:nvCxnSpPr>
          <p:cNvPr id="475" name="Google Shape;475;p35"/>
          <p:cNvCxnSpPr/>
          <p:nvPr/>
        </p:nvCxnSpPr>
        <p:spPr>
          <a:xfrm flipH="1">
            <a:off x="7049709" y="3676035"/>
            <a:ext cx="705759" cy="241340"/>
          </a:xfrm>
          <a:prstGeom prst="straightConnector1">
            <a:avLst/>
          </a:prstGeom>
          <a:noFill/>
          <a:ln w="38100" cap="flat" cmpd="sng">
            <a:solidFill>
              <a:schemeClr val="dk1"/>
            </a:solidFill>
            <a:prstDash val="solid"/>
            <a:miter lim="800000"/>
            <a:headEnd type="none" w="sm" len="sm"/>
            <a:tailEnd type="stealth" w="med" len="med"/>
          </a:ln>
        </p:spPr>
      </p:cxnSp>
      <p:sp>
        <p:nvSpPr>
          <p:cNvPr id="476" name="Google Shape;476;p35"/>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3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83" name="Google Shape;483;p36"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pic>
        <p:nvPicPr>
          <p:cNvPr id="484" name="Google Shape;484;p36" descr="Screenshot of the data visualization system showing the date choos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85" name="Google Shape;485;p36"/>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Green-up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86" name="Google Shape;486;p36"/>
          <p:cNvCxnSpPr/>
          <p:nvPr/>
        </p:nvCxnSpPr>
        <p:spPr>
          <a:xfrm>
            <a:off x="4425234" y="2111738"/>
            <a:ext cx="1963691" cy="1474610"/>
          </a:xfrm>
          <a:prstGeom prst="straightConnector1">
            <a:avLst/>
          </a:prstGeom>
          <a:noFill/>
          <a:ln w="38100" cap="flat" cmpd="sng">
            <a:solidFill>
              <a:schemeClr val="dk1"/>
            </a:solidFill>
            <a:prstDash val="solid"/>
            <a:miter lim="800000"/>
            <a:headEnd type="none" w="sm" len="sm"/>
            <a:tailEnd type="stealth" w="med" len="med"/>
          </a:ln>
        </p:spPr>
      </p:cxnSp>
      <p:sp>
        <p:nvSpPr>
          <p:cNvPr id="487" name="Google Shape;487;p36"/>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94" name="Google Shape;494;p37"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sp>
        <p:nvSpPr>
          <p:cNvPr id="495" name="Google Shape;495;p37"/>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96" name="Google Shape;496;p37"/>
          <p:cNvSpPr txBox="1"/>
          <p:nvPr/>
        </p:nvSpPr>
        <p:spPr>
          <a:xfrm>
            <a:off x="1397294" y="1027776"/>
            <a:ext cx="74418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Green-Up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97" name="Google Shape;497;p37"/>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498" name="Google Shape;498;p37"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99" name="Google Shape;499;p37"/>
          <p:cNvCxnSpPr/>
          <p:nvPr/>
        </p:nvCxnSpPr>
        <p:spPr>
          <a:xfrm>
            <a:off x="2306782" y="3574473"/>
            <a:ext cx="1152489" cy="1557412"/>
          </a:xfrm>
          <a:prstGeom prst="straightConnector1">
            <a:avLst/>
          </a:prstGeom>
          <a:noFill/>
          <a:ln w="38100" cap="flat" cmpd="sng">
            <a:solidFill>
              <a:schemeClr val="dk1"/>
            </a:solidFill>
            <a:prstDash val="solid"/>
            <a:miter lim="800000"/>
            <a:headEnd type="none" w="sm" len="sm"/>
            <a:tailEnd type="stealth" w="med" len="med"/>
          </a:ln>
        </p:spPr>
      </p:cxnSp>
      <p:cxnSp>
        <p:nvCxnSpPr>
          <p:cNvPr id="500" name="Google Shape;500;p37"/>
          <p:cNvCxnSpPr/>
          <p:nvPr/>
        </p:nvCxnSpPr>
        <p:spPr>
          <a:xfrm flipH="1">
            <a:off x="7152362" y="2755098"/>
            <a:ext cx="685388" cy="533611"/>
          </a:xfrm>
          <a:prstGeom prst="straightConnector1">
            <a:avLst/>
          </a:prstGeom>
          <a:noFill/>
          <a:ln w="38100" cap="flat" cmpd="sng">
            <a:solidFill>
              <a:schemeClr val="dk1"/>
            </a:solidFill>
            <a:prstDash val="solid"/>
            <a:miter lim="800000"/>
            <a:headEnd type="none" w="sm" len="sm"/>
            <a:tailEnd type="stealth" w="med" len="med"/>
          </a:ln>
        </p:spPr>
      </p:cxnSp>
      <p:sp>
        <p:nvSpPr>
          <p:cNvPr id="501" name="Google Shape;501;p37"/>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
        <p:nvSpPr>
          <p:cNvPr id="502" name="Google Shape;502;p3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509" name="Google Shape;509;p3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98263" cy="1028700"/>
          </a:xfrm>
          <a:prstGeom prst="rect">
            <a:avLst/>
          </a:prstGeom>
          <a:noFill/>
          <a:ln>
            <a:noFill/>
          </a:ln>
        </p:spPr>
      </p:pic>
      <p:pic>
        <p:nvPicPr>
          <p:cNvPr id="510" name="Google Shape;510;p38" descr="Menu: Quiz yourself"/>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2400" y="0"/>
            <a:ext cx="1168816" cy="6858000"/>
          </a:xfrm>
          <a:prstGeom prst="rect">
            <a:avLst/>
          </a:prstGeom>
          <a:noFill/>
          <a:ln>
            <a:noFill/>
          </a:ln>
        </p:spPr>
      </p:pic>
      <p:sp>
        <p:nvSpPr>
          <p:cNvPr id="511" name="Google Shape;511;p38"/>
          <p:cNvSpPr txBox="1">
            <a:spLocks noGrp="1"/>
          </p:cNvSpPr>
          <p:nvPr>
            <p:ph type="title"/>
          </p:nvPr>
        </p:nvSpPr>
        <p:spPr>
          <a:xfrm>
            <a:off x="1233883" y="7203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000"/>
              <a:buFont typeface="Calibri"/>
              <a:buNone/>
            </a:pPr>
            <a:r>
              <a:rPr lang="en-US" sz="2000" b="1">
                <a:solidFill>
                  <a:srgbClr val="055000"/>
                </a:solidFill>
              </a:rPr>
              <a:t>Review questions to help you prepare to do the Grass Green-Up Measurements associated with the GLOBE Biometry Protocols</a:t>
            </a:r>
            <a:endParaRPr sz="2000">
              <a:solidFill>
                <a:srgbClr val="055000"/>
              </a:solidFill>
            </a:endParaRPr>
          </a:p>
        </p:txBody>
      </p:sp>
      <p:pic>
        <p:nvPicPr>
          <p:cNvPr id="512" name="Google Shape;512;p38" descr="watermark of grass blades in bloom"/>
          <p:cNvPicPr preferRelativeResize="0"/>
          <p:nvPr/>
        </p:nvPicPr>
        <p:blipFill rotWithShape="1">
          <a:blip r:embed="rId5" cstate="email">
            <a:alphaModFix amt="20000"/>
            <a:extLst>
              <a:ext uri="{28A0092B-C50C-407E-A947-70E740481C1C}">
                <a14:useLocalDpi xmlns:a14="http://schemas.microsoft.com/office/drawing/2010/main"/>
              </a:ext>
            </a:extLst>
          </a:blip>
          <a:srcRect/>
          <a:stretch/>
        </p:blipFill>
        <p:spPr>
          <a:xfrm>
            <a:off x="1135753" y="1727200"/>
            <a:ext cx="7984830" cy="5130800"/>
          </a:xfrm>
          <a:prstGeom prst="rect">
            <a:avLst/>
          </a:prstGeom>
          <a:noFill/>
          <a:ln>
            <a:noFill/>
          </a:ln>
        </p:spPr>
      </p:pic>
      <p:sp>
        <p:nvSpPr>
          <p:cNvPr id="513" name="Google Shape;513;p38"/>
          <p:cNvSpPr txBox="1"/>
          <p:nvPr/>
        </p:nvSpPr>
        <p:spPr>
          <a:xfrm>
            <a:off x="1272198" y="1737563"/>
            <a:ext cx="7606689"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Grass Green-Up measurements are part of what GLOBE Protocol area or Earth system sphere? </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phenology?</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Why is it important for scientists to know when Green-Up takes place in a location, year by year?</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With respect to Green-Up and Green-Down, when is the plant growing season? </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If there is more than one Green-Up season during the year in your region, how do you decide when to measure Green-Up?</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How soon before green-up should you identify and prepare your study site?</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How often should you monitor your grass shoots during green up?</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When do you stop monitoring your grass shoots?</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 How do you mark the grass leaves so you know to measure the same leaves throughout the green-up season?</a:t>
            </a:r>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9"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19" name="Google Shape;51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20" name="Google Shape;520;p39"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21" name="Google Shape;521;p39" descr="Menu: Additional inform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22" name="Google Shape;522;p39"/>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Congratulations!</a:t>
            </a:r>
            <a:endParaRPr/>
          </a:p>
        </p:txBody>
      </p:sp>
      <p:sp>
        <p:nvSpPr>
          <p:cNvPr id="523" name="Google Shape;523;p39"/>
          <p:cNvSpPr txBox="1"/>
          <p:nvPr/>
        </p:nvSpPr>
        <p:spPr>
          <a:xfrm>
            <a:off x="1487331" y="1641514"/>
            <a:ext cx="68403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Grass Green-Up Protocol</a:t>
            </a:r>
            <a:r>
              <a:rPr lang="en-US" sz="2400" b="1">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Grass Green-Up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Green-Up GLOBE community!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1" name="Google Shape;121;p4"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22" name="Google Shape;122;p4"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23" name="Google Shape;123;p4"/>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800"/>
              <a:buFont typeface="Calibri"/>
              <a:buNone/>
            </a:pPr>
            <a:r>
              <a:rPr lang="en-US" b="1">
                <a:solidFill>
                  <a:srgbClr val="055000"/>
                </a:solidFill>
              </a:rPr>
              <a:t>What is Green- Up?</a:t>
            </a:r>
            <a:endParaRPr/>
          </a:p>
        </p:txBody>
      </p:sp>
      <p:sp>
        <p:nvSpPr>
          <p:cNvPr id="124" name="Google Shape;124;p4"/>
          <p:cNvSpPr txBox="1"/>
          <p:nvPr/>
        </p:nvSpPr>
        <p:spPr>
          <a:xfrm>
            <a:off x="1205120" y="1790698"/>
            <a:ext cx="4771137" cy="4900274"/>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rgbClr val="385623"/>
              </a:buClr>
              <a:buSzPts val="1800"/>
              <a:buFont typeface="Arial"/>
              <a:buChar char="•"/>
            </a:pPr>
            <a:r>
              <a:rPr lang="en-US" sz="1800" b="1" i="0" u="none" strike="noStrike" cap="none">
                <a:solidFill>
                  <a:srgbClr val="385623"/>
                </a:solidFill>
                <a:latin typeface="Calibri"/>
                <a:ea typeface="Calibri"/>
                <a:cs typeface="Calibri"/>
                <a:sym typeface="Calibri"/>
              </a:rPr>
              <a:t>Phenology </a:t>
            </a:r>
            <a:r>
              <a:rPr lang="en-US" sz="1800" b="0" i="0" u="none" strike="noStrike" cap="none">
                <a:solidFill>
                  <a:schemeClr val="dk1"/>
                </a:solidFill>
                <a:latin typeface="Calibri"/>
                <a:ea typeface="Calibri"/>
                <a:cs typeface="Calibri"/>
                <a:sym typeface="Calibri"/>
              </a:rPr>
              <a:t>is the study of living organisms’ response to seasonal and climatic changes in the environment in which they live. You can study the phenology of plants or animals. </a:t>
            </a:r>
            <a:endParaRPr/>
          </a:p>
          <a:p>
            <a:pPr marL="228600" marR="0" lvl="0" indent="-114300" algn="just" rtl="0">
              <a:lnSpc>
                <a:spcPct val="100000"/>
              </a:lnSpc>
              <a:spcBef>
                <a:spcPts val="360"/>
              </a:spcBef>
              <a:spcAft>
                <a:spcPts val="0"/>
              </a:spcAft>
              <a:buClr>
                <a:schemeClr val="dk1"/>
              </a:buClr>
              <a:buSzPts val="1800"/>
              <a:buFont typeface="Arial"/>
              <a:buNone/>
            </a:pPr>
            <a:endParaRPr sz="1800" b="1" i="0" u="none" strike="noStrike" cap="none">
              <a:solidFill>
                <a:srgbClr val="385623"/>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plant growing season is the period between green-up and green-down.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 </a:t>
            </a:r>
            <a:endParaRPr/>
          </a:p>
          <a:p>
            <a:pPr marL="228600" marR="0" lvl="0" indent="-114300" algn="just"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5" name="Google Shape;125;p4" descr="Global maps showing vegetation green-up data comparing March 1987 and May 1987, showing increasing greening in the N. Hemisphere over that month. Image: NASA: NDVI.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24715" y="1367857"/>
            <a:ext cx="2756716" cy="5400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29" name="Google Shape;529;p4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0" name="Google Shape;530;p40"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31" name="Google Shape;531;p40"/>
          <p:cNvSpPr txBox="1">
            <a:spLocks noGrp="1"/>
          </p:cNvSpPr>
          <p:nvPr>
            <p:ph type="title"/>
          </p:nvPr>
        </p:nvSpPr>
        <p:spPr>
          <a:xfrm>
            <a:off x="1324045" y="7848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Research Questions for Investigation: </a:t>
            </a:r>
            <a:endParaRPr sz="3200" b="1">
              <a:solidFill>
                <a:srgbClr val="055000"/>
              </a:solidFill>
            </a:endParaRPr>
          </a:p>
        </p:txBody>
      </p:sp>
      <p:sp>
        <p:nvSpPr>
          <p:cNvPr id="532" name="Google Shape;532;p40"/>
          <p:cNvSpPr txBox="1"/>
          <p:nvPr/>
        </p:nvSpPr>
        <p:spPr>
          <a:xfrm>
            <a:off x="1324045" y="2110427"/>
            <a:ext cx="6840240" cy="374871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long does green-up take for a given species?</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does green-up differ among different species within a forested study area?</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does green-up relate to precipitation?  To soil moisture?</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Does temperature influence the rate of green-up?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8" name="Google Shape;538;p4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9" name="Google Shape;539;p41"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40" name="Google Shape;540;p41"/>
          <p:cNvSpPr txBox="1">
            <a:spLocks noGrp="1"/>
          </p:cNvSpPr>
          <p:nvPr>
            <p:ph type="title"/>
          </p:nvPr>
        </p:nvSpPr>
        <p:spPr>
          <a:xfrm>
            <a:off x="1324045" y="784864"/>
            <a:ext cx="60727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FAQ: Frequently Asked Questions</a:t>
            </a:r>
            <a:endParaRPr/>
          </a:p>
        </p:txBody>
      </p:sp>
      <p:sp>
        <p:nvSpPr>
          <p:cNvPr id="541" name="Google Shape;541;p41"/>
          <p:cNvSpPr txBox="1"/>
          <p:nvPr/>
        </p:nvSpPr>
        <p:spPr>
          <a:xfrm>
            <a:off x="1324045" y="2110427"/>
            <a:ext cx="7624012"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How do I mark the grass shoots if they start on the same day?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appear at the earliest date.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do I do if on the first day I see shoots, I see more than four? How do I select the shoots to study?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appear on the first day.</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if there are grass shoots the first day when I go to take a picture of the site?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are present on this day.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42"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48" name="Google Shape;54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9" name="Google Shape;549;p42"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50" name="Google Shape;550;p42"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51" name="Google Shape;551;p42"/>
          <p:cNvSpPr txBox="1"/>
          <p:nvPr/>
        </p:nvSpPr>
        <p:spPr>
          <a:xfrm>
            <a:off x="1168702" y="1974311"/>
            <a:ext cx="7367758" cy="47478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400"/>
              <a:buFont typeface="Arial"/>
              <a:buNone/>
            </a:pPr>
            <a:r>
              <a:rPr lang="en-US" sz="2400" b="1">
                <a:solidFill>
                  <a:srgbClr val="385623"/>
                </a:solidFill>
                <a:latin typeface="Calibri"/>
                <a:ea typeface="Calibri"/>
                <a:cs typeface="Calibri"/>
                <a:sym typeface="Calibri"/>
              </a:rPr>
              <a:t>Credits</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Slides: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Russanne Low, Ph.D., University of Nebraska-Lincoln, USA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Rebecca Boger, Ph.D., Brooklyn College, NYC, USA</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Cover Art: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Jenn Glaser, </a:t>
            </a:r>
            <a:r>
              <a:rPr lang="en-US" sz="1800" i="1">
                <a:solidFill>
                  <a:schemeClr val="dk1"/>
                </a:solidFill>
                <a:latin typeface="Calibri"/>
                <a:ea typeface="Calibri"/>
                <a:cs typeface="Calibri"/>
                <a:sym typeface="Calibri"/>
              </a:rPr>
              <a:t>ScribeArts</a:t>
            </a:r>
            <a:endParaRPr sz="17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More Information:</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GLOBE Program</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NASA Wavelength </a:t>
            </a:r>
            <a:r>
              <a:rPr lang="en-US" sz="1600">
                <a:solidFill>
                  <a:schemeClr val="dk1"/>
                </a:solidFill>
                <a:latin typeface="Calibri"/>
                <a:ea typeface="Calibri"/>
                <a:cs typeface="Calibri"/>
                <a:sym typeface="Calibri"/>
              </a:rPr>
              <a:t>NASA’s Digital Library of Earth and Space Education Resources</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Global Climate Change: Vital Signs of the Planet</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400"/>
              <a:buFont typeface="Arial"/>
              <a:buNone/>
            </a:pPr>
            <a:r>
              <a:rPr lang="en-US" sz="1400" i="1">
                <a:solidFill>
                  <a:srgbClr val="000000"/>
                </a:solidFill>
                <a:latin typeface="Calibri"/>
                <a:ea typeface="Calibri"/>
                <a:cs typeface="Calibri"/>
                <a:sym typeface="Calibri"/>
              </a:rPr>
              <a:t>Version  9/25/24. If you edit and modify this slide set for use for educational purposes, please note “modified by (and your name and date )“ on this page. Thank you.</a:t>
            </a:r>
            <a:endParaRPr sz="1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endParaRPr sz="1700" b="1">
              <a:solidFill>
                <a:schemeClr val="dk1"/>
              </a:solidFill>
              <a:latin typeface="Calibri"/>
              <a:ea typeface="Calibri"/>
              <a:cs typeface="Calibri"/>
              <a:sym typeface="Calibri"/>
            </a:endParaRPr>
          </a:p>
        </p:txBody>
      </p:sp>
      <p:sp>
        <p:nvSpPr>
          <p:cNvPr id="552" name="Google Shape;552;p42"/>
          <p:cNvSpPr txBox="1"/>
          <p:nvPr/>
        </p:nvSpPr>
        <p:spPr>
          <a:xfrm>
            <a:off x="1187776" y="983456"/>
            <a:ext cx="7984830" cy="990856"/>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l" rtl="0">
              <a:lnSpc>
                <a:spcPct val="90000"/>
              </a:lnSpc>
              <a:spcBef>
                <a:spcPts val="0"/>
              </a:spcBef>
              <a:spcAft>
                <a:spcPts val="0"/>
              </a:spcAft>
              <a:buClr>
                <a:srgbClr val="055000"/>
              </a:buClr>
              <a:buSzPct val="100000"/>
              <a:buFont typeface="Calibri"/>
              <a:buNone/>
            </a:pPr>
            <a:br>
              <a:rPr lang="en-US" sz="2800" b="1">
                <a:solidFill>
                  <a:srgbClr val="055000"/>
                </a:solidFill>
                <a:latin typeface="Calibri"/>
                <a:ea typeface="Calibri"/>
                <a:cs typeface="Calibri"/>
                <a:sym typeface="Calibri"/>
              </a:rPr>
            </a:br>
            <a:br>
              <a:rPr lang="en-US" sz="1800" b="1">
                <a:solidFill>
                  <a:srgbClr val="385623"/>
                </a:solidFill>
                <a:latin typeface="Calibri"/>
                <a:ea typeface="Calibri"/>
                <a:cs typeface="Calibri"/>
                <a:sym typeface="Calibri"/>
              </a:rPr>
            </a:br>
            <a:r>
              <a:rPr lang="en-US" sz="1800" b="1">
                <a:solidFill>
                  <a:srgbClr val="385623"/>
                </a:solidFill>
                <a:latin typeface="Calibri"/>
                <a:ea typeface="Calibri"/>
                <a:cs typeface="Calibri"/>
                <a:sym typeface="Calibri"/>
              </a:rPr>
              <a:t>Questions about the content of this module? Contact GLOBE:  </a:t>
            </a:r>
            <a:r>
              <a:rPr lang="en-US" sz="1800" b="1" u="sng">
                <a:solidFill>
                  <a:srgbClr val="467886"/>
                </a:solidFill>
                <a:latin typeface="Arial"/>
                <a:ea typeface="Arial"/>
                <a:cs typeface="Arial"/>
                <a:sym typeface="Arial"/>
                <a:hlinkClick r:id="rId9">
                  <a:extLst>
                    <a:ext uri="{A12FA001-AC4F-418D-AE19-62706E023703}">
                      <ahyp:hlinkClr xmlns:ahyp="http://schemas.microsoft.com/office/drawing/2018/hyperlinkcolor" val="tx"/>
                    </a:ext>
                  </a:extLst>
                </a:hlinkClick>
              </a:rPr>
              <a:t>training@nasaglobe.org</a:t>
            </a:r>
            <a:r>
              <a:rPr lang="en-US" sz="2000" b="1" u="sng">
                <a:solidFill>
                  <a:srgbClr val="055000"/>
                </a:solidFill>
                <a:latin typeface="Arial"/>
                <a:ea typeface="Arial"/>
                <a:cs typeface="Arial"/>
                <a:sym typeface="Arial"/>
              </a:rPr>
              <a:t>.</a:t>
            </a:r>
            <a:br>
              <a:rPr lang="en-US" sz="1800" b="1">
                <a:solidFill>
                  <a:srgbClr val="385623"/>
                </a:solidFill>
                <a:latin typeface="Calibri"/>
                <a:ea typeface="Calibri"/>
                <a:cs typeface="Calibri"/>
                <a:sym typeface="Calibri"/>
              </a:rPr>
            </a:br>
            <a:br>
              <a:rPr lang="en-US" sz="2000" b="1">
                <a:solidFill>
                  <a:srgbClr val="385623"/>
                </a:solidFill>
                <a:latin typeface="Calibri"/>
                <a:ea typeface="Calibri"/>
                <a:cs typeface="Calibri"/>
                <a:sym typeface="Calibri"/>
              </a:rPr>
            </a:br>
            <a:endParaRPr sz="2000" b="1">
              <a:solidFill>
                <a:srgbClr val="055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1" name="Google Shape;131;p5"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32" name="Google Shape;132;p5"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33" name="Google Shape;133;p5"/>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pic>
        <p:nvPicPr>
          <p:cNvPr id="134" name="Google Shape;134;p5" descr="A global map of NDVI from TERRA/MODIS satellites.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135" name="Google Shape;135;p5"/>
          <p:cNvSpPr txBox="1"/>
          <p:nvPr/>
        </p:nvSpPr>
        <p:spPr>
          <a:xfrm>
            <a:off x="1251068" y="707911"/>
            <a:ext cx="5649749"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
        <p:nvSpPr>
          <p:cNvPr id="136" name="Google Shape;136;p5"/>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0" i="0" u="none" strike="noStrike" cap="none">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b="0" i="0" u="none" strike="noStrike" cap="none">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Learn more about NDVI in this My NASA Data Mini-lesson</a:t>
            </a:r>
            <a:r>
              <a:rPr lang="en-US" sz="1700" b="0" i="0" u="none" strike="noStrike" cap="none">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
        <p:nvSpPr>
          <p:cNvPr id="137" name="Google Shape;137;p5">
            <a:hlinkClick r:id="rId8"/>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Watch an animation of NDVI from the NASA Visualization Studio to see the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3" name="Google Shape;143;p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7827" y="-1"/>
            <a:ext cx="7999159" cy="1012371"/>
          </a:xfrm>
          <a:prstGeom prst="rect">
            <a:avLst/>
          </a:prstGeom>
          <a:noFill/>
          <a:ln>
            <a:noFill/>
          </a:ln>
        </p:spPr>
      </p:pic>
      <p:pic>
        <p:nvPicPr>
          <p:cNvPr id="144" name="Google Shape;144;p6" descr="Menu: Why collect grass green-up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7112" y="0"/>
            <a:ext cx="1185332" cy="6858000"/>
          </a:xfrm>
          <a:prstGeom prst="rect">
            <a:avLst/>
          </a:prstGeom>
          <a:noFill/>
          <a:ln>
            <a:noFill/>
          </a:ln>
        </p:spPr>
      </p:pic>
      <p:sp>
        <p:nvSpPr>
          <p:cNvPr id="145" name="Google Shape;145;p6"/>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Green-Up Data?</a:t>
            </a:r>
            <a:endParaRPr/>
          </a:p>
        </p:txBody>
      </p:sp>
      <p:pic>
        <p:nvPicPr>
          <p:cNvPr id="146" name="Google Shape;146;p6" descr="photograph of young gras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442518" y="3337119"/>
            <a:ext cx="2363586" cy="3151448"/>
          </a:xfrm>
          <a:prstGeom prst="rect">
            <a:avLst/>
          </a:prstGeom>
          <a:noFill/>
          <a:ln>
            <a:noFill/>
          </a:ln>
        </p:spPr>
      </p:pic>
      <p:sp>
        <p:nvSpPr>
          <p:cNvPr id="147" name="Google Shape;147;p6"/>
          <p:cNvSpPr/>
          <p:nvPr/>
        </p:nvSpPr>
        <p:spPr>
          <a:xfrm>
            <a:off x="1270094" y="1500651"/>
            <a:ext cx="7490729"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of spring green-up and fall green-down. These plant phenological events are directly related to global carbon fixation and the amount of carbon dioxide in the atmosphere. They also affect and are affected by air temperature and humidity and soil moisture. Green- Up data are used by scientists to:</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6"/>
          <p:cNvSpPr txBox="1"/>
          <p:nvPr/>
        </p:nvSpPr>
        <p:spPr>
          <a:xfrm>
            <a:off x="1067419" y="3186395"/>
            <a:ext cx="4972282" cy="3347583"/>
          </a:xfrm>
          <a:prstGeom prst="rect">
            <a:avLst/>
          </a:prstGeom>
          <a:noFill/>
          <a:ln>
            <a:noFill/>
          </a:ln>
        </p:spPr>
        <p:txBody>
          <a:bodyPr spcFirstLastPara="1" wrap="square" lIns="91425" tIns="45700" rIns="91425" bIns="45700" anchor="t" anchorCtr="0">
            <a:spAutoFit/>
          </a:bodyPr>
          <a:lstStyle/>
          <a:p>
            <a:pPr marL="400050" marR="0" lvl="1" indent="-2857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calculate growing season length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how environmental conditions such as air and soil temperature, precipitation, soil moisture, and day length affect plant growth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monitor the effect of climate change on plants and animals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help interpret satellite observations of greenness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 in climate and ecological models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predict forested or grassland area susceptibility to fire.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4" name="Google Shape;154;p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7827" y="-1"/>
            <a:ext cx="7999159" cy="1012371"/>
          </a:xfrm>
          <a:prstGeom prst="rect">
            <a:avLst/>
          </a:prstGeom>
          <a:noFill/>
          <a:ln>
            <a:noFill/>
          </a:ln>
        </p:spPr>
      </p:pic>
      <p:pic>
        <p:nvPicPr>
          <p:cNvPr id="155" name="Google Shape;155;p7" descr="Menu: Why collect grass green-up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7112" y="0"/>
            <a:ext cx="1185332" cy="6858000"/>
          </a:xfrm>
          <a:prstGeom prst="rect">
            <a:avLst/>
          </a:prstGeom>
          <a:noFill/>
          <a:ln>
            <a:noFill/>
          </a:ln>
        </p:spPr>
      </p:pic>
      <p:sp>
        <p:nvSpPr>
          <p:cNvPr id="156" name="Google Shape;156;p7"/>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Green-Up Data?</a:t>
            </a:r>
            <a:endParaRPr/>
          </a:p>
        </p:txBody>
      </p:sp>
      <p:pic>
        <p:nvPicPr>
          <p:cNvPr id="157" name="Google Shape;157;p7" descr="Photo of girls examining green-up buds on a shrub.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70696" y="3410641"/>
            <a:ext cx="3724982" cy="2779499"/>
          </a:xfrm>
          <a:prstGeom prst="rect">
            <a:avLst/>
          </a:prstGeom>
          <a:noFill/>
          <a:ln>
            <a:noFill/>
          </a:ln>
        </p:spPr>
      </p:pic>
      <p:sp>
        <p:nvSpPr>
          <p:cNvPr id="158" name="Google Shape;158;p7"/>
          <p:cNvSpPr txBox="1"/>
          <p:nvPr/>
        </p:nvSpPr>
        <p:spPr>
          <a:xfrm>
            <a:off x="1326872" y="1669894"/>
            <a:ext cx="7110498" cy="19877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4" name="Google Shape;164;p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65" name="Google Shape;165;p8"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66" name="Google Shape;166;p8"/>
          <p:cNvSpPr txBox="1">
            <a:spLocks noGrp="1"/>
          </p:cNvSpPr>
          <p:nvPr>
            <p:ph type="title"/>
          </p:nvPr>
        </p:nvSpPr>
        <p:spPr>
          <a:xfrm>
            <a:off x="1233883" y="755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1</a:t>
            </a:r>
            <a:endParaRPr/>
          </a:p>
        </p:txBody>
      </p:sp>
      <p:sp>
        <p:nvSpPr>
          <p:cNvPr id="167" name="Google Shape;167;p8"/>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B. Biosphere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3" name="Google Shape;173;p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74" name="Google Shape;174;p9"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75" name="Google Shape;175;p9"/>
          <p:cNvSpPr txBox="1">
            <a:spLocks noGrp="1"/>
          </p:cNvSpPr>
          <p:nvPr>
            <p:ph type="title"/>
          </p:nvPr>
        </p:nvSpPr>
        <p:spPr>
          <a:xfrm>
            <a:off x="1233883" y="8005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1</a:t>
            </a:r>
            <a:endParaRPr/>
          </a:p>
        </p:txBody>
      </p:sp>
      <p:sp>
        <p:nvSpPr>
          <p:cNvPr id="176" name="Google Shape;176;p9"/>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B. Biosphere- </a:t>
            </a:r>
            <a:r>
              <a:rPr lang="en-US" sz="2000" b="1">
                <a:solidFill>
                  <a:srgbClr val="FF0000"/>
                </a:solidFill>
              </a:rPr>
              <a:t>correct ☺ </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2966</Words>
  <Application>Microsoft Macintosh PowerPoint</Application>
  <PresentationFormat>On-screen Show (4:3)</PresentationFormat>
  <Paragraphs>395</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Overview</vt:lpstr>
      <vt:lpstr>The Biosphere</vt:lpstr>
      <vt:lpstr>What is Green- Up?</vt:lpstr>
      <vt:lpstr>PowerPoint Presentation</vt:lpstr>
      <vt:lpstr>Why Collect Green-Up Data?</vt:lpstr>
      <vt:lpstr>Why Collect Green-Up Data?</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Overview of the Grass Green-Up Protocol</vt:lpstr>
      <vt:lpstr>Equipment and Documents Needed</vt:lpstr>
      <vt:lpstr>Site Selection</vt:lpstr>
      <vt:lpstr>Other Site Selection Considerations     </vt:lpstr>
      <vt:lpstr>Grass Green-Up Site Selection-1     </vt:lpstr>
      <vt:lpstr>Grass Green-Up Site Selection-2     </vt:lpstr>
      <vt:lpstr>Grass Green-Up Data Sheet      </vt:lpstr>
      <vt:lpstr>Grass Green-Up: Every Visit-1      </vt:lpstr>
      <vt:lpstr>Grass Green-Up Every Visit-2      </vt:lpstr>
      <vt:lpstr>Example of Completed Data Sheet       </vt:lpstr>
      <vt:lpstr>Let’s review so far! Question 4        </vt:lpstr>
      <vt:lpstr>Let’s review so far! Answer to Question 4        </vt:lpstr>
      <vt:lpstr>Let’s review so far before – Question 5         </vt:lpstr>
      <vt:lpstr>Let’s review so far before- Answer to Question 5         </vt:lpstr>
      <vt:lpstr>Report Your Data to GLOBE</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PowerPoint Presentation</vt:lpstr>
      <vt:lpstr>PowerPoint Presentation</vt:lpstr>
      <vt:lpstr>PowerPoint Presentation</vt:lpstr>
      <vt:lpstr>Review questions to help you prepare to do the Grass Green-Up Measurements associated with the GLOBE Biometry Protocols</vt:lpstr>
      <vt:lpstr>Congratulations!</vt:lpstr>
      <vt:lpstr>Research Questions for Investigation: </vt:lpstr>
      <vt:lpstr>FAQ: 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cp:revision>
  <dcterms:created xsi:type="dcterms:W3CDTF">2016-04-14T20:43:53Z</dcterms:created>
  <dcterms:modified xsi:type="dcterms:W3CDTF">2025-11-16T07:27:23Z</dcterms:modified>
</cp:coreProperties>
</file>