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firstSlideNum="0" strictFirstAndLastChars="0" saveSubsetFonts="1" showSpecialPlsOnTitleSld="0">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61" roundtripDataSignature="AMtx7mggX0oWn9JonSRE4n8goPsiA+I79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1CBED24-932D-4CD8-A610-91156D288481}">
  <a:tblStyle styleId="{81CBED24-932D-4CD8-A610-91156D288481}"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1" Type="http://customschemas.google.com/relationships/presentationmetadata" Target="meta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 name="Google Shape;86;p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7" name="Google Shape;177;p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6" name="Google Shape;186;p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5" name="Google Shape;195;p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4" name="Google Shape;204;p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3" name="Google Shape;213;p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2" name="Google Shape;222;p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1" name="Google Shape;231;p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1" name="Google Shape;241;p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1" name="Google Shape;251;p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1" name="Google Shape;261;p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4" name="Google Shape;94;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1" name="Google Shape;271;p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1" name="Google Shape;281;p2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3" name="Google Shape;293;p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3" name="Google Shape;303;p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3" name="Google Shape;313;p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3" name="Google Shape;323;p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3" name="Google Shape;333;p2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4" name="Google Shape;344;p2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4" name="Google Shape;354;p2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3" name="Google Shape;363;p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4" name="Google Shape;104;p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2" name="Google Shape;372;p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1" name="Google Shape;381;p3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0" name="Google Shape;390;p3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9" name="Google Shape;399;p3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8" name="Google Shape;408;p5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7" name="Google Shape;417;p5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7" name="Google Shape;427;p3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8" name="Google Shape;438;p5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8" name="Google Shape;448;p3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8" name="Google Shape;458;p6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5" name="Google Shape;115;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9" name="Google Shape;469;p6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9" name="Google Shape;479;p6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9" name="Google Shape;489;p6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2" name="Google Shape;502;p6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2" name="Google Shape;512;p6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6" name="Google Shape;526;p3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8" name="Google Shape;538;p3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2" name="Google Shape;552;p3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2" name="Google Shape;562;p3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6" name="Google Shape;576;p6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5" name="Google Shape;125;p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5" name="Google Shape;585;p6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4" name="Google Shape;594;p4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4" name="Google Shape;604;p4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4" name="Google Shape;614;p4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4" name="Google Shape;624;p4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4" name="Google Shape;634;p4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5" name="Google Shape;135;p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6" name="Google Shape;146;p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7" name="Google Shape;157;p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8" name="Google Shape;168;p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46"/>
          <p:cNvSpPr txBox="1"/>
          <p:nvPr>
            <p:ph type="ctrTitle"/>
          </p:nvPr>
        </p:nvSpPr>
        <p:spPr>
          <a:xfrm>
            <a:off x="685800" y="1122363"/>
            <a:ext cx="77724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46"/>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46"/>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46"/>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4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55"/>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55"/>
          <p:cNvSpPr txBox="1"/>
          <p:nvPr>
            <p:ph idx="1" type="body"/>
          </p:nvPr>
        </p:nvSpPr>
        <p:spPr>
          <a:xfrm rot="5400000">
            <a:off x="2396331" y="57944"/>
            <a:ext cx="4351338"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55"/>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55"/>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5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56"/>
          <p:cNvSpPr txBox="1"/>
          <p:nvPr>
            <p:ph type="title"/>
          </p:nvPr>
        </p:nvSpPr>
        <p:spPr>
          <a:xfrm rot="5400000">
            <a:off x="4623594" y="2285207"/>
            <a:ext cx="5811838"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56"/>
          <p:cNvSpPr txBox="1"/>
          <p:nvPr>
            <p:ph idx="1" type="body"/>
          </p:nvPr>
        </p:nvSpPr>
        <p:spPr>
          <a:xfrm rot="5400000">
            <a:off x="623094" y="370681"/>
            <a:ext cx="5811838"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56"/>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56"/>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5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1" name="Shape 21"/>
        <p:cNvGrpSpPr/>
        <p:nvPr/>
      </p:nvGrpSpPr>
      <p:grpSpPr>
        <a:xfrm>
          <a:off x="0" y="0"/>
          <a:ext cx="0" cy="0"/>
          <a:chOff x="0" y="0"/>
          <a:chExt cx="0" cy="0"/>
        </a:xfrm>
      </p:grpSpPr>
      <p:sp>
        <p:nvSpPr>
          <p:cNvPr id="22" name="Google Shape;22;p47"/>
          <p:cNvSpPr txBox="1"/>
          <p:nvPr>
            <p:ph type="title"/>
          </p:nvPr>
        </p:nvSpPr>
        <p:spPr>
          <a:xfrm>
            <a:off x="1159510" y="83248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02060"/>
              </a:buClr>
              <a:buSzPts val="2800"/>
              <a:buFont typeface="Calibri"/>
              <a:buNone/>
              <a:defRPr b="1" sz="2800">
                <a:solidFill>
                  <a:srgbClr val="00206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47"/>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sz="1800">
                <a:solidFill>
                  <a:schemeClr val="dk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47"/>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47"/>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47"/>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4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8" name="Shape 28"/>
        <p:cNvGrpSpPr/>
        <p:nvPr/>
      </p:nvGrpSpPr>
      <p:grpSpPr>
        <a:xfrm>
          <a:off x="0" y="0"/>
          <a:ext cx="0" cy="0"/>
          <a:chOff x="0" y="0"/>
          <a:chExt cx="0" cy="0"/>
        </a:xfrm>
      </p:grpSpPr>
      <p:sp>
        <p:nvSpPr>
          <p:cNvPr id="29" name="Google Shape;29;p48"/>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48"/>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48"/>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48"/>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4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4" name="Shape 34"/>
        <p:cNvGrpSpPr/>
        <p:nvPr/>
      </p:nvGrpSpPr>
      <p:grpSpPr>
        <a:xfrm>
          <a:off x="0" y="0"/>
          <a:ext cx="0" cy="0"/>
          <a:chOff x="0" y="0"/>
          <a:chExt cx="0" cy="0"/>
        </a:xfrm>
      </p:grpSpPr>
      <p:sp>
        <p:nvSpPr>
          <p:cNvPr id="35" name="Google Shape;35;p49"/>
          <p:cNvSpPr txBox="1"/>
          <p:nvPr>
            <p:ph type="title"/>
          </p:nvPr>
        </p:nvSpPr>
        <p:spPr>
          <a:xfrm>
            <a:off x="623888" y="1709739"/>
            <a:ext cx="78867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49"/>
          <p:cNvSpPr txBox="1"/>
          <p:nvPr>
            <p:ph idx="1" type="body"/>
          </p:nvPr>
        </p:nvSpPr>
        <p:spPr>
          <a:xfrm>
            <a:off x="623888" y="4589464"/>
            <a:ext cx="78867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7" name="Google Shape;37;p49"/>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49"/>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4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50"/>
          <p:cNvSpPr txBox="1"/>
          <p:nvPr>
            <p:ph type="title"/>
          </p:nvPr>
        </p:nvSpPr>
        <p:spPr>
          <a:xfrm>
            <a:off x="629841"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50"/>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50"/>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50"/>
          <p:cNvSpPr txBox="1"/>
          <p:nvPr>
            <p:ph idx="3" type="body"/>
          </p:nvPr>
        </p:nvSpPr>
        <p:spPr>
          <a:xfrm>
            <a:off x="4629150" y="1681163"/>
            <a:ext cx="3887391"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50"/>
          <p:cNvSpPr txBox="1"/>
          <p:nvPr>
            <p:ph idx="4" type="body"/>
          </p:nvPr>
        </p:nvSpPr>
        <p:spPr>
          <a:xfrm>
            <a:off x="4629150" y="2505075"/>
            <a:ext cx="3887391"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50"/>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50"/>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5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51"/>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5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5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5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5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5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5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53"/>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53"/>
          <p:cNvSpPr txBox="1"/>
          <p:nvPr>
            <p:ph idx="1" type="body"/>
          </p:nvPr>
        </p:nvSpPr>
        <p:spPr>
          <a:xfrm>
            <a:off x="3887391" y="987426"/>
            <a:ext cx="462915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53"/>
          <p:cNvSpPr txBox="1"/>
          <p:nvPr>
            <p:ph idx="2"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53"/>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53"/>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5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54"/>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54"/>
          <p:cNvSpPr/>
          <p:nvPr>
            <p:ph idx="2" type="pic"/>
          </p:nvPr>
        </p:nvSpPr>
        <p:spPr>
          <a:xfrm>
            <a:off x="3887391" y="987426"/>
            <a:ext cx="4629150" cy="4873625"/>
          </a:xfrm>
          <a:prstGeom prst="rect">
            <a:avLst/>
          </a:prstGeom>
          <a:noFill/>
          <a:ln>
            <a:noFill/>
          </a:ln>
        </p:spPr>
      </p:sp>
      <p:sp>
        <p:nvSpPr>
          <p:cNvPr id="68" name="Google Shape;68;p54"/>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54"/>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54"/>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5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5"/>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45"/>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45"/>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45"/>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4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8.jpg"/><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8.jpg"/><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8.jpg"/><Relationship Id="rId4" Type="http://schemas.openxmlformats.org/officeDocument/2006/relationships/image" Target="../media/image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8.jpg"/><Relationship Id="rId4" Type="http://schemas.openxmlformats.org/officeDocument/2006/relationships/image" Target="../media/image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8.jpg"/><Relationship Id="rId4" Type="http://schemas.openxmlformats.org/officeDocument/2006/relationships/image" Target="../media/image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4.jpg"/><Relationship Id="rId4" Type="http://schemas.openxmlformats.org/officeDocument/2006/relationships/image" Target="../media/image22.jpg"/><Relationship Id="rId5" Type="http://schemas.openxmlformats.org/officeDocument/2006/relationships/hyperlink" Target="http://www.globe.gov/documents/11865/7ca427f8-86f3-4ee4-9b4b-1d3302c60422" TargetMode="External"/><Relationship Id="rId6" Type="http://schemas.openxmlformats.org/officeDocument/2006/relationships/hyperlink" Target="http://www.globe.gov/documents/11865/3c49828b-2490-4f7f-bbcc-513860138326" TargetMode="External"/><Relationship Id="rId7" Type="http://schemas.openxmlformats.org/officeDocument/2006/relationships/hyperlink" Target="http://www.globe.gov/documents/11865/2246c86a-73c0-44c5-8376-a9cb19ad5b14" TargetMode="External"/><Relationship Id="rId8" Type="http://schemas.openxmlformats.org/officeDocument/2006/relationships/hyperlink" Target="http://www.globe.gov/documents/11865/0a93bc74-2283-42e8-b33e-40cac93e8219"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4.jpg"/><Relationship Id="rId4" Type="http://schemas.openxmlformats.org/officeDocument/2006/relationships/image" Target="../media/image22.jpg"/><Relationship Id="rId10" Type="http://schemas.openxmlformats.org/officeDocument/2006/relationships/image" Target="../media/image41.jpg"/><Relationship Id="rId9" Type="http://schemas.openxmlformats.org/officeDocument/2006/relationships/hyperlink" Target="https://www.globe.gov/documents/11865/680502f7-9024-4891-bec5-64aba3a6bc41" TargetMode="External"/><Relationship Id="rId5" Type="http://schemas.openxmlformats.org/officeDocument/2006/relationships/hyperlink" Target="http://www.globe.gov/documents/348614/93d4bb3c-79e3-4255-9fc8-537fc4f870dc" TargetMode="External"/><Relationship Id="rId6" Type="http://schemas.openxmlformats.org/officeDocument/2006/relationships/hyperlink" Target="http://www.globe.gov/documents/348614/97b9939c-7fb5-4b12-8113-59f988781bf5" TargetMode="External"/><Relationship Id="rId7" Type="http://schemas.openxmlformats.org/officeDocument/2006/relationships/hyperlink" Target="http://www.globe.gov/documents/348614/351665/Atmosphere+Investigation+Site+Definition+Sheet/8c79fb1e-7c89-49c9-ba29-4a1ca05c5191" TargetMode="External"/><Relationship Id="rId8" Type="http://schemas.openxmlformats.org/officeDocument/2006/relationships/hyperlink" Target="http://www.globe.gov/documents/11865/26f37835-c82a-4418-906d-23ec9f6c64a9"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4.jpg"/><Relationship Id="rId4" Type="http://schemas.openxmlformats.org/officeDocument/2006/relationships/image" Target="../media/image22.jpg"/><Relationship Id="rId5" Type="http://schemas.openxmlformats.org/officeDocument/2006/relationships/image" Target="../media/image2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4.jpg"/><Relationship Id="rId4" Type="http://schemas.openxmlformats.org/officeDocument/2006/relationships/image" Target="../media/image22.jpg"/><Relationship Id="rId5" Type="http://schemas.openxmlformats.org/officeDocument/2006/relationships/image" Target="../media/image3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4.jpg"/><Relationship Id="rId4" Type="http://schemas.openxmlformats.org/officeDocument/2006/relationships/image" Target="../media/image22.jpg"/><Relationship Id="rId5" Type="http://schemas.openxmlformats.org/officeDocument/2006/relationships/hyperlink" Target="http://www.globe.gov/documents/10157/380993/Tool+Kit" TargetMode="External"/><Relationship Id="rId6" Type="http://schemas.openxmlformats.org/officeDocument/2006/relationships/hyperlink" Target="https://www.globe.gov/do-globe/resources/instruments" TargetMode="External"/><Relationship Id="rId7"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2.jpg"/><Relationship Id="rId4" Type="http://schemas.openxmlformats.org/officeDocument/2006/relationships/image" Target="../media/image2.jpg"/><Relationship Id="rId5" Type="http://schemas.openxmlformats.org/officeDocument/2006/relationships/image" Target="../media/image1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7.jpg"/><Relationship Id="rId4" Type="http://schemas.openxmlformats.org/officeDocument/2006/relationships/image" Target="../media/image24.jpg"/><Relationship Id="rId5" Type="http://schemas.openxmlformats.org/officeDocument/2006/relationships/image" Target="../media/image22.jpg"/><Relationship Id="rId6" Type="http://schemas.openxmlformats.org/officeDocument/2006/relationships/hyperlink" Target="http://www.globe.gov/documents/11865/3c49828b-2490-4f7f-bbcc-513860138326"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4.jpg"/><Relationship Id="rId4" Type="http://schemas.openxmlformats.org/officeDocument/2006/relationships/image" Target="../media/image22.jpg"/><Relationship Id="rId5" Type="http://schemas.openxmlformats.org/officeDocument/2006/relationships/image" Target="../media/image43.jpg"/><Relationship Id="rId6"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4.jpg"/><Relationship Id="rId4" Type="http://schemas.openxmlformats.org/officeDocument/2006/relationships/image" Target="../media/image22.jpg"/><Relationship Id="rId5" Type="http://schemas.openxmlformats.org/officeDocument/2006/relationships/image" Target="../media/image3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8.jpg"/><Relationship Id="rId4" Type="http://schemas.openxmlformats.org/officeDocument/2006/relationships/image" Target="../media/image24.jpg"/><Relationship Id="rId5" Type="http://schemas.openxmlformats.org/officeDocument/2006/relationships/image" Target="../media/image22.jpg"/><Relationship Id="rId6" Type="http://schemas.openxmlformats.org/officeDocument/2006/relationships/hyperlink" Target="http://www.globe.gov/documents/11865/0a93bc74-2283-42e8-b33e-40cac93e8219"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4.jpg"/><Relationship Id="rId4" Type="http://schemas.openxmlformats.org/officeDocument/2006/relationships/image" Target="../media/image22.jpg"/><Relationship Id="rId5"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4.jpg"/><Relationship Id="rId4" Type="http://schemas.openxmlformats.org/officeDocument/2006/relationships/image" Target="../media/image22.jpg"/><Relationship Id="rId5" Type="http://schemas.openxmlformats.org/officeDocument/2006/relationships/image" Target="../media/image38.jpg"/><Relationship Id="rId6" Type="http://schemas.openxmlformats.org/officeDocument/2006/relationships/hyperlink" Target="http://www.globe.gov/documents/11865/26f37835-c82a-4418-906d-23ec9f6c64a9" TargetMode="External"/><Relationship Id="rId7" Type="http://schemas.openxmlformats.org/officeDocument/2006/relationships/hyperlink" Target="http://www.globe.gov/documents/11865/7ca427f8-86f3-4ee4-9b4b-1d3302c60422"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7.jpg"/><Relationship Id="rId4" Type="http://schemas.openxmlformats.org/officeDocument/2006/relationships/image" Target="../media/image24.jpg"/><Relationship Id="rId5" Type="http://schemas.openxmlformats.org/officeDocument/2006/relationships/image" Target="../media/image22.jpg"/><Relationship Id="rId6" Type="http://schemas.openxmlformats.org/officeDocument/2006/relationships/image" Target="../media/image4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4.jpg"/><Relationship Id="rId4" Type="http://schemas.openxmlformats.org/officeDocument/2006/relationships/image" Target="../media/image22.jpg"/><Relationship Id="rId5"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8.jpg"/><Relationship Id="rId4" Type="http://schemas.openxmlformats.org/officeDocument/2006/relationships/image" Target="../media/image2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8.jpg"/><Relationship Id="rId4" Type="http://schemas.openxmlformats.org/officeDocument/2006/relationships/image" Target="../media/image2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jpg"/><Relationship Id="rId4" Type="http://schemas.openxmlformats.org/officeDocument/2006/relationships/image" Target="../media/image11.jpg"/><Relationship Id="rId5" Type="http://schemas.openxmlformats.org/officeDocument/2006/relationships/image" Target="../media/image1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8.jpg"/><Relationship Id="rId4" Type="http://schemas.openxmlformats.org/officeDocument/2006/relationships/image" Target="../media/image2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8.jpg"/><Relationship Id="rId4" Type="http://schemas.openxmlformats.org/officeDocument/2006/relationships/image" Target="../media/image2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8.jpg"/><Relationship Id="rId4" Type="http://schemas.openxmlformats.org/officeDocument/2006/relationships/image" Target="../media/image2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8.jpg"/><Relationship Id="rId4" Type="http://schemas.openxmlformats.org/officeDocument/2006/relationships/image" Target="../media/image2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5.jpg"/><Relationship Id="rId4" Type="http://schemas.openxmlformats.org/officeDocument/2006/relationships/image" Target="../media/image3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5.jpg"/><Relationship Id="rId4" Type="http://schemas.openxmlformats.org/officeDocument/2006/relationships/image" Target="../media/image31.jpg"/><Relationship Id="rId5" Type="http://schemas.openxmlformats.org/officeDocument/2006/relationships/image" Target="../media/image42.jpg"/><Relationship Id="rId6" Type="http://schemas.openxmlformats.org/officeDocument/2006/relationships/hyperlink" Target="https://dataentry.globe.gov/#/observerpro/home" TargetMode="External"/><Relationship Id="rId7" Type="http://schemas.openxmlformats.org/officeDocument/2006/relationships/hyperlink" Target="https://www.globe.gov/globe-data/data-entry/globe-observer"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5.jpg"/><Relationship Id="rId4" Type="http://schemas.openxmlformats.org/officeDocument/2006/relationships/image" Target="../media/image31.jpg"/><Relationship Id="rId5" Type="http://schemas.openxmlformats.org/officeDocument/2006/relationships/image" Target="../media/image42.jpg"/><Relationship Id="rId6" Type="http://schemas.openxmlformats.org/officeDocument/2006/relationships/image" Target="../media/image4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5.jpg"/><Relationship Id="rId4" Type="http://schemas.openxmlformats.org/officeDocument/2006/relationships/image" Target="../media/image31.jpg"/><Relationship Id="rId5" Type="http://schemas.openxmlformats.org/officeDocument/2006/relationships/image" Target="../media/image55.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5.jpg"/><Relationship Id="rId4" Type="http://schemas.openxmlformats.org/officeDocument/2006/relationships/image" Target="../media/image31.jpg"/><Relationship Id="rId5" Type="http://schemas.openxmlformats.org/officeDocument/2006/relationships/image" Target="../media/image5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5.jpg"/><Relationship Id="rId4" Type="http://schemas.openxmlformats.org/officeDocument/2006/relationships/image" Target="../media/image31.jpg"/><Relationship Id="rId5" Type="http://schemas.openxmlformats.org/officeDocument/2006/relationships/image" Target="../media/image5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jpg"/><Relationship Id="rId4" Type="http://schemas.openxmlformats.org/officeDocument/2006/relationships/image" Target="../media/image11.jpg"/><Relationship Id="rId5" Type="http://schemas.openxmlformats.org/officeDocument/2006/relationships/image" Target="../media/image8.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5.jpg"/><Relationship Id="rId4" Type="http://schemas.openxmlformats.org/officeDocument/2006/relationships/image" Target="../media/image31.jpg"/><Relationship Id="rId5" Type="http://schemas.openxmlformats.org/officeDocument/2006/relationships/image" Target="../media/image62.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5.jpg"/><Relationship Id="rId4" Type="http://schemas.openxmlformats.org/officeDocument/2006/relationships/image" Target="../media/image31.jpg"/><Relationship Id="rId5" Type="http://schemas.openxmlformats.org/officeDocument/2006/relationships/image" Target="../media/image48.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5.jpg"/><Relationship Id="rId4" Type="http://schemas.openxmlformats.org/officeDocument/2006/relationships/image" Target="../media/image31.jpg"/><Relationship Id="rId5" Type="http://schemas.openxmlformats.org/officeDocument/2006/relationships/image" Target="../media/image52.jpg"/><Relationship Id="rId6" Type="http://schemas.openxmlformats.org/officeDocument/2006/relationships/image" Target="../media/image54.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5.jpg"/><Relationship Id="rId4" Type="http://schemas.openxmlformats.org/officeDocument/2006/relationships/image" Target="../media/image31.jpg"/><Relationship Id="rId5" Type="http://schemas.openxmlformats.org/officeDocument/2006/relationships/image" Target="../media/image66.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35.jpg"/><Relationship Id="rId4" Type="http://schemas.openxmlformats.org/officeDocument/2006/relationships/image" Target="../media/image31.jpg"/><Relationship Id="rId5" Type="http://schemas.openxmlformats.org/officeDocument/2006/relationships/image" Target="../media/image50.jpg"/><Relationship Id="rId6" Type="http://schemas.openxmlformats.org/officeDocument/2006/relationships/image" Target="../media/image51.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53.jpg"/><Relationship Id="rId4" Type="http://schemas.openxmlformats.org/officeDocument/2006/relationships/image" Target="../media/image47.jpg"/><Relationship Id="rId5" Type="http://schemas.openxmlformats.org/officeDocument/2006/relationships/image" Target="../media/image70.png"/><Relationship Id="rId6" Type="http://schemas.openxmlformats.org/officeDocument/2006/relationships/hyperlink" Target="https://vis.globe.gov/GLOBE/" TargetMode="External"/><Relationship Id="rId7" Type="http://schemas.openxmlformats.org/officeDocument/2006/relationships/hyperlink" Target="https://vis.globe.gov/GLOBE/"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53.jpg"/><Relationship Id="rId4" Type="http://schemas.openxmlformats.org/officeDocument/2006/relationships/image" Target="../media/image47.jpg"/><Relationship Id="rId5" Type="http://schemas.openxmlformats.org/officeDocument/2006/relationships/hyperlink" Target="http://vis.globe.gov/GLOBE/" TargetMode="External"/><Relationship Id="rId6" Type="http://schemas.openxmlformats.org/officeDocument/2006/relationships/image" Target="../media/image7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53.jpg"/><Relationship Id="rId4" Type="http://schemas.openxmlformats.org/officeDocument/2006/relationships/image" Target="../media/image47.jpg"/><Relationship Id="rId5" Type="http://schemas.openxmlformats.org/officeDocument/2006/relationships/image" Target="../media/image6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53.jpg"/><Relationship Id="rId4" Type="http://schemas.openxmlformats.org/officeDocument/2006/relationships/image" Target="../media/image47.jpg"/><Relationship Id="rId5" Type="http://schemas.openxmlformats.org/officeDocument/2006/relationships/image" Target="../media/image7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53.jpg"/><Relationship Id="rId4" Type="http://schemas.openxmlformats.org/officeDocument/2006/relationships/image" Target="../media/image47.jpg"/><Relationship Id="rId5" Type="http://schemas.openxmlformats.org/officeDocument/2006/relationships/image" Target="../media/image7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jpg"/><Relationship Id="rId4" Type="http://schemas.openxmlformats.org/officeDocument/2006/relationships/image" Target="../media/image4.jpg"/><Relationship Id="rId5" Type="http://schemas.openxmlformats.org/officeDocument/2006/relationships/image" Target="../media/image10.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53.jpg"/><Relationship Id="rId4" Type="http://schemas.openxmlformats.org/officeDocument/2006/relationships/image" Target="../media/image47.jpg"/><Relationship Id="rId5" Type="http://schemas.openxmlformats.org/officeDocument/2006/relationships/image" Target="../media/image6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12.jpg"/><Relationship Id="rId4" Type="http://schemas.openxmlformats.org/officeDocument/2006/relationships/image" Target="../media/image18.jpg"/><Relationship Id="rId5" Type="http://schemas.openxmlformats.org/officeDocument/2006/relationships/image" Target="../media/image61.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18.jpg"/><Relationship Id="rId4" Type="http://schemas.openxmlformats.org/officeDocument/2006/relationships/image" Target="../media/image61.jpg"/><Relationship Id="rId5" Type="http://schemas.openxmlformats.org/officeDocument/2006/relationships/image" Target="../media/image12.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9.jpg"/><Relationship Id="rId4" Type="http://schemas.openxmlformats.org/officeDocument/2006/relationships/image" Target="../media/image60.jpg"/><Relationship Id="rId5" Type="http://schemas.openxmlformats.org/officeDocument/2006/relationships/image" Target="../media/image12.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12.jpg"/><Relationship Id="rId4" Type="http://schemas.openxmlformats.org/officeDocument/2006/relationships/image" Target="../media/image59.jpg"/><Relationship Id="rId5" Type="http://schemas.openxmlformats.org/officeDocument/2006/relationships/image" Target="../media/image60.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12.jpg"/><Relationship Id="rId4" Type="http://schemas.openxmlformats.org/officeDocument/2006/relationships/image" Target="../media/image59.jpg"/><Relationship Id="rId11" Type="http://schemas.openxmlformats.org/officeDocument/2006/relationships/hyperlink" Target="http://climate.nasa.gov/" TargetMode="External"/><Relationship Id="rId10" Type="http://schemas.openxmlformats.org/officeDocument/2006/relationships/hyperlink" Target="http://www.globe.gov/" TargetMode="External"/><Relationship Id="rId12" Type="http://schemas.openxmlformats.org/officeDocument/2006/relationships/image" Target="../media/image67.png"/><Relationship Id="rId9" Type="http://schemas.openxmlformats.org/officeDocument/2006/relationships/hyperlink" Target="mailto:help@nasaglobe.org" TargetMode="External"/><Relationship Id="rId5" Type="http://schemas.openxmlformats.org/officeDocument/2006/relationships/image" Target="../media/image60.jpg"/><Relationship Id="rId6" Type="http://schemas.openxmlformats.org/officeDocument/2006/relationships/hyperlink" Target="mailto:training@nasaglobe.org" TargetMode="External"/><Relationship Id="rId7" Type="http://schemas.openxmlformats.org/officeDocument/2006/relationships/hyperlink" Target="mailto:training@nasaglobe.org" TargetMode="External"/><Relationship Id="rId8" Type="http://schemas.openxmlformats.org/officeDocument/2006/relationships/hyperlink" Target="mailto:help@nasaglobe.or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5.jpg"/><Relationship Id="rId4" Type="http://schemas.openxmlformats.org/officeDocument/2006/relationships/image" Target="../media/image4.jpg"/><Relationship Id="rId5" Type="http://schemas.openxmlformats.org/officeDocument/2006/relationships/image" Target="../media/image1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jpg"/><Relationship Id="rId4" Type="http://schemas.openxmlformats.org/officeDocument/2006/relationships/image" Target="../media/image6.jpg"/><Relationship Id="rId5" Type="http://schemas.openxmlformats.org/officeDocument/2006/relationships/hyperlink" Target="http://www.pmel.noaa.gov/co2/story/What+is+Ocean+Acidification?" TargetMode="External"/><Relationship Id="rId6"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jpg"/><Relationship Id="rId4" Type="http://schemas.openxmlformats.org/officeDocument/2006/relationships/image" Target="../media/image6.jpg"/><Relationship Id="rId5" Type="http://schemas.openxmlformats.org/officeDocument/2006/relationships/hyperlink" Target="http://earthobservatory.nasa.gov/blogs/fromthefield/2014/04/15/sampling-the-global-ocean-and-a-note-on-ocean-acidification/" TargetMode="External"/><Relationship Id="rId6" Type="http://schemas.openxmlformats.org/officeDocument/2006/relationships/image" Target="../media/image20.jpg"/><Relationship Id="rId7" Type="http://schemas.openxmlformats.org/officeDocument/2006/relationships/hyperlink" Target="https://www.noaa.gov/sites/default/files/styles/landscape_width_1275/public/legacy/image/2019/Jun/pmel-oa-imageee.jpg"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8.jpg"/><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grpSp>
        <p:nvGrpSpPr>
          <p:cNvPr id="88" name="Google Shape;88;p1"/>
          <p:cNvGrpSpPr/>
          <p:nvPr/>
        </p:nvGrpSpPr>
        <p:grpSpPr>
          <a:xfrm>
            <a:off x="0" y="-1"/>
            <a:ext cx="9144000" cy="6897189"/>
            <a:chOff x="0" y="-1"/>
            <a:chExt cx="9144000" cy="6897189"/>
          </a:xfrm>
        </p:grpSpPr>
        <p:pic>
          <p:nvPicPr>
            <p:cNvPr descr="The GLOBE Program, a Worldwide science and education program. Hydrosphere: Alkalinity Protocol" id="89" name="Google Shape;89;p1"/>
            <p:cNvPicPr preferRelativeResize="0"/>
            <p:nvPr/>
          </p:nvPicPr>
          <p:blipFill rotWithShape="1">
            <a:blip r:embed="rId3">
              <a:alphaModFix/>
            </a:blip>
            <a:srcRect b="0" l="0" r="0" t="0"/>
            <a:stretch/>
          </p:blipFill>
          <p:spPr>
            <a:xfrm>
              <a:off x="0" y="-1"/>
              <a:ext cx="9144000" cy="6897189"/>
            </a:xfrm>
            <a:prstGeom prst="rect">
              <a:avLst/>
            </a:prstGeom>
            <a:noFill/>
            <a:ln>
              <a:noFill/>
            </a:ln>
          </p:spPr>
        </p:pic>
        <p:pic>
          <p:nvPicPr>
            <p:cNvPr descr="A blue background with white text&#10;&#10;AI-generated content may be incorrect." id="90" name="Google Shape;90;p1"/>
            <p:cNvPicPr preferRelativeResize="0"/>
            <p:nvPr/>
          </p:nvPicPr>
          <p:blipFill rotWithShape="1">
            <a:blip r:embed="rId4">
              <a:alphaModFix/>
            </a:blip>
            <a:srcRect b="0" l="0" r="0" t="0"/>
            <a:stretch/>
          </p:blipFill>
          <p:spPr>
            <a:xfrm>
              <a:off x="10886" y="32658"/>
              <a:ext cx="3646714" cy="807911"/>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10"/>
          <p:cNvSpPr txBox="1"/>
          <p:nvPr>
            <p:ph idx="12" type="sldNum"/>
          </p:nvPr>
        </p:nvSpPr>
        <p:spPr>
          <a:xfrm>
            <a:off x="6764462" y="64098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Alkalinity Protocol" id="180" name="Google Shape;180;p10"/>
          <p:cNvPicPr preferRelativeResize="0"/>
          <p:nvPr/>
        </p:nvPicPr>
        <p:blipFill rotWithShape="1">
          <a:blip r:embed="rId3">
            <a:alphaModFix/>
          </a:blip>
          <a:srcRect b="0" l="0" r="0" t="0"/>
          <a:stretch/>
        </p:blipFill>
        <p:spPr>
          <a:xfrm>
            <a:off x="1126619" y="31"/>
            <a:ext cx="8048869" cy="1001167"/>
          </a:xfrm>
          <a:prstGeom prst="rect">
            <a:avLst/>
          </a:prstGeom>
          <a:noFill/>
          <a:ln>
            <a:noFill/>
          </a:ln>
        </p:spPr>
      </p:pic>
      <p:pic>
        <p:nvPicPr>
          <p:cNvPr descr="Menu: How your measurements can help" id="181" name="Google Shape;181;p10"/>
          <p:cNvPicPr preferRelativeResize="0"/>
          <p:nvPr>
            <p:ph idx="1" type="body"/>
          </p:nvPr>
        </p:nvPicPr>
        <p:blipFill rotWithShape="1">
          <a:blip r:embed="rId4">
            <a:alphaModFix/>
          </a:blip>
          <a:srcRect b="0" l="0" r="0" t="0"/>
          <a:stretch/>
        </p:blipFill>
        <p:spPr>
          <a:xfrm>
            <a:off x="0" y="-35171"/>
            <a:ext cx="1149142" cy="6893171"/>
          </a:xfrm>
          <a:prstGeom prst="rect">
            <a:avLst/>
          </a:prstGeom>
          <a:noFill/>
          <a:ln>
            <a:noFill/>
          </a:ln>
        </p:spPr>
      </p:pic>
      <p:sp>
        <p:nvSpPr>
          <p:cNvPr id="182" name="Google Shape;182;p10"/>
          <p:cNvSpPr txBox="1"/>
          <p:nvPr>
            <p:ph type="title"/>
          </p:nvPr>
        </p:nvSpPr>
        <p:spPr>
          <a:xfrm>
            <a:off x="1246865" y="890979"/>
            <a:ext cx="7332532" cy="104260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800"/>
              <a:buFont typeface="Calibri"/>
              <a:buNone/>
            </a:pPr>
            <a:r>
              <a:rPr lang="en-US"/>
              <a:t>Let’s do a quick review before moving onto data collection! Answer to Question 1</a:t>
            </a:r>
            <a:endParaRPr>
              <a:latin typeface="Calibri"/>
              <a:ea typeface="Calibri"/>
              <a:cs typeface="Calibri"/>
              <a:sym typeface="Calibri"/>
            </a:endParaRPr>
          </a:p>
        </p:txBody>
      </p:sp>
      <p:sp>
        <p:nvSpPr>
          <p:cNvPr id="183" name="Google Shape;183;p10"/>
          <p:cNvSpPr txBox="1"/>
          <p:nvPr>
            <p:ph idx="2" type="body"/>
          </p:nvPr>
        </p:nvSpPr>
        <p:spPr>
          <a:xfrm>
            <a:off x="1276114" y="2058513"/>
            <a:ext cx="7545747"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t>Alkalinity is expressed as the amount of ____ in your sample</a:t>
            </a:r>
            <a:endParaRPr/>
          </a:p>
          <a:p>
            <a:pPr indent="-514350" lvl="0" marL="514350" rtl="0" algn="l">
              <a:lnSpc>
                <a:spcPct val="90000"/>
              </a:lnSpc>
              <a:spcBef>
                <a:spcPts val="1000"/>
              </a:spcBef>
              <a:spcAft>
                <a:spcPts val="0"/>
              </a:spcAft>
              <a:buClr>
                <a:schemeClr val="dk1"/>
              </a:buClr>
              <a:buSzPts val="2800"/>
              <a:buFont typeface="Calibri"/>
              <a:buAutoNum type="alphaUcPeriod"/>
            </a:pPr>
            <a:r>
              <a:rPr lang="en-US"/>
              <a:t>Acid</a:t>
            </a:r>
            <a:endParaRPr/>
          </a:p>
          <a:p>
            <a:pPr indent="-514350" lvl="0" marL="514350" rtl="0" algn="l">
              <a:lnSpc>
                <a:spcPct val="90000"/>
              </a:lnSpc>
              <a:spcBef>
                <a:spcPts val="1000"/>
              </a:spcBef>
              <a:spcAft>
                <a:spcPts val="0"/>
              </a:spcAft>
              <a:buClr>
                <a:srgbClr val="FF0000"/>
              </a:buClr>
              <a:buSzPts val="2800"/>
              <a:buFont typeface="Calibri"/>
              <a:buAutoNum type="alphaUcPeriod"/>
            </a:pPr>
            <a:r>
              <a:rPr b="1" lang="en-US">
                <a:solidFill>
                  <a:srgbClr val="FF0000"/>
                </a:solidFill>
              </a:rPr>
              <a:t>Calcium carbonate- correct ☺ </a:t>
            </a:r>
            <a:endParaRPr b="1">
              <a:solidFill>
                <a:srgbClr val="FF0000"/>
              </a:solidFill>
            </a:endParaRPr>
          </a:p>
          <a:p>
            <a:pPr indent="-514350" lvl="0" marL="514350" rtl="0" algn="l">
              <a:lnSpc>
                <a:spcPct val="90000"/>
              </a:lnSpc>
              <a:spcBef>
                <a:spcPts val="1000"/>
              </a:spcBef>
              <a:spcAft>
                <a:spcPts val="0"/>
              </a:spcAft>
              <a:buClr>
                <a:schemeClr val="dk1"/>
              </a:buClr>
              <a:buSzPts val="2800"/>
              <a:buFont typeface="Calibri"/>
              <a:buAutoNum type="alphaUcPeriod"/>
            </a:pPr>
            <a:r>
              <a:rPr lang="en-US"/>
              <a:t>Sodium chloride</a:t>
            </a:r>
            <a:endParaRPr/>
          </a:p>
          <a:p>
            <a:pPr indent="-514350" lvl="0" marL="514350" rtl="0" algn="l">
              <a:lnSpc>
                <a:spcPct val="90000"/>
              </a:lnSpc>
              <a:spcBef>
                <a:spcPts val="1000"/>
              </a:spcBef>
              <a:spcAft>
                <a:spcPts val="0"/>
              </a:spcAft>
              <a:buClr>
                <a:schemeClr val="dk1"/>
              </a:buClr>
              <a:buSzPts val="2800"/>
              <a:buFont typeface="Calibri"/>
              <a:buAutoNum type="alphaUcPeriod"/>
            </a:pPr>
            <a:r>
              <a:rPr lang="en-US"/>
              <a:t>Base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11"/>
          <p:cNvSpPr txBox="1"/>
          <p:nvPr>
            <p:ph idx="12" type="sldNum"/>
          </p:nvPr>
        </p:nvSpPr>
        <p:spPr>
          <a:xfrm>
            <a:off x="6764462" y="64098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Alkalinity Protocol" id="189" name="Google Shape;189;p11"/>
          <p:cNvPicPr preferRelativeResize="0"/>
          <p:nvPr/>
        </p:nvPicPr>
        <p:blipFill rotWithShape="1">
          <a:blip r:embed="rId3">
            <a:alphaModFix/>
          </a:blip>
          <a:srcRect b="0" l="0" r="0" t="0"/>
          <a:stretch/>
        </p:blipFill>
        <p:spPr>
          <a:xfrm>
            <a:off x="1126619" y="31"/>
            <a:ext cx="8048869" cy="1001167"/>
          </a:xfrm>
          <a:prstGeom prst="rect">
            <a:avLst/>
          </a:prstGeom>
          <a:noFill/>
          <a:ln>
            <a:noFill/>
          </a:ln>
        </p:spPr>
      </p:pic>
      <p:pic>
        <p:nvPicPr>
          <p:cNvPr descr="Menu: How your measurements can help" id="190" name="Google Shape;190;p11"/>
          <p:cNvPicPr preferRelativeResize="0"/>
          <p:nvPr>
            <p:ph idx="1" type="body"/>
          </p:nvPr>
        </p:nvPicPr>
        <p:blipFill rotWithShape="1">
          <a:blip r:embed="rId4">
            <a:alphaModFix/>
          </a:blip>
          <a:srcRect b="0" l="0" r="0" t="0"/>
          <a:stretch/>
        </p:blipFill>
        <p:spPr>
          <a:xfrm>
            <a:off x="0" y="-35171"/>
            <a:ext cx="1149142" cy="6893171"/>
          </a:xfrm>
          <a:prstGeom prst="rect">
            <a:avLst/>
          </a:prstGeom>
          <a:noFill/>
          <a:ln>
            <a:noFill/>
          </a:ln>
        </p:spPr>
      </p:pic>
      <p:sp>
        <p:nvSpPr>
          <p:cNvPr id="191" name="Google Shape;191;p11"/>
          <p:cNvSpPr txBox="1"/>
          <p:nvPr>
            <p:ph type="title"/>
          </p:nvPr>
        </p:nvSpPr>
        <p:spPr>
          <a:xfrm>
            <a:off x="1246865" y="890979"/>
            <a:ext cx="7332532" cy="104260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800"/>
              <a:buFont typeface="Calibri"/>
              <a:buNone/>
            </a:pPr>
            <a:r>
              <a:rPr lang="en-US"/>
              <a:t>Let’s do a quick review before moving onto data collection! Question 2</a:t>
            </a:r>
            <a:endParaRPr>
              <a:latin typeface="Calibri"/>
              <a:ea typeface="Calibri"/>
              <a:cs typeface="Calibri"/>
              <a:sym typeface="Calibri"/>
            </a:endParaRPr>
          </a:p>
        </p:txBody>
      </p:sp>
      <p:sp>
        <p:nvSpPr>
          <p:cNvPr id="192" name="Google Shape;192;p11"/>
          <p:cNvSpPr txBox="1"/>
          <p:nvPr>
            <p:ph idx="2" type="body"/>
          </p:nvPr>
        </p:nvSpPr>
        <p:spPr>
          <a:xfrm>
            <a:off x="1276114" y="2058513"/>
            <a:ext cx="7545747"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t>True or false:  1 ppm= 1 mg/L</a:t>
            </a:r>
            <a:endParaRPr/>
          </a:p>
          <a:p>
            <a:pPr indent="-514350" lvl="0" marL="514350" rtl="0" algn="l">
              <a:lnSpc>
                <a:spcPct val="90000"/>
              </a:lnSpc>
              <a:spcBef>
                <a:spcPts val="1000"/>
              </a:spcBef>
              <a:spcAft>
                <a:spcPts val="0"/>
              </a:spcAft>
              <a:buClr>
                <a:schemeClr val="dk1"/>
              </a:buClr>
              <a:buSzPts val="2800"/>
              <a:buFont typeface="Calibri"/>
              <a:buAutoNum type="alphaUcPeriod"/>
            </a:pPr>
            <a:r>
              <a:rPr lang="en-US"/>
              <a:t>True</a:t>
            </a:r>
            <a:endParaRPr/>
          </a:p>
          <a:p>
            <a:pPr indent="-514350" lvl="0" marL="514350" rtl="0" algn="l">
              <a:lnSpc>
                <a:spcPct val="90000"/>
              </a:lnSpc>
              <a:spcBef>
                <a:spcPts val="1000"/>
              </a:spcBef>
              <a:spcAft>
                <a:spcPts val="0"/>
              </a:spcAft>
              <a:buClr>
                <a:schemeClr val="dk1"/>
              </a:buClr>
              <a:buSzPts val="2800"/>
              <a:buFont typeface="Calibri"/>
              <a:buAutoNum type="alphaUcPeriod"/>
            </a:pPr>
            <a:r>
              <a:rPr lang="en-US"/>
              <a:t>False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12"/>
          <p:cNvSpPr txBox="1"/>
          <p:nvPr>
            <p:ph idx="12" type="sldNum"/>
          </p:nvPr>
        </p:nvSpPr>
        <p:spPr>
          <a:xfrm>
            <a:off x="6764462" y="64098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Alkalinity Protocol" id="198" name="Google Shape;198;p12"/>
          <p:cNvPicPr preferRelativeResize="0"/>
          <p:nvPr/>
        </p:nvPicPr>
        <p:blipFill rotWithShape="1">
          <a:blip r:embed="rId3">
            <a:alphaModFix/>
          </a:blip>
          <a:srcRect b="0" l="0" r="0" t="0"/>
          <a:stretch/>
        </p:blipFill>
        <p:spPr>
          <a:xfrm>
            <a:off x="1126619" y="31"/>
            <a:ext cx="8048869" cy="1001167"/>
          </a:xfrm>
          <a:prstGeom prst="rect">
            <a:avLst/>
          </a:prstGeom>
          <a:noFill/>
          <a:ln>
            <a:noFill/>
          </a:ln>
        </p:spPr>
      </p:pic>
      <p:pic>
        <p:nvPicPr>
          <p:cNvPr descr="Menu: How your measurements can help" id="199" name="Google Shape;199;p12"/>
          <p:cNvPicPr preferRelativeResize="0"/>
          <p:nvPr>
            <p:ph idx="1" type="body"/>
          </p:nvPr>
        </p:nvPicPr>
        <p:blipFill rotWithShape="1">
          <a:blip r:embed="rId4">
            <a:alphaModFix/>
          </a:blip>
          <a:srcRect b="0" l="0" r="0" t="0"/>
          <a:stretch/>
        </p:blipFill>
        <p:spPr>
          <a:xfrm>
            <a:off x="0" y="-35171"/>
            <a:ext cx="1149142" cy="6893171"/>
          </a:xfrm>
          <a:prstGeom prst="rect">
            <a:avLst/>
          </a:prstGeom>
          <a:noFill/>
          <a:ln>
            <a:noFill/>
          </a:ln>
        </p:spPr>
      </p:pic>
      <p:sp>
        <p:nvSpPr>
          <p:cNvPr id="200" name="Google Shape;200;p12"/>
          <p:cNvSpPr txBox="1"/>
          <p:nvPr>
            <p:ph type="title"/>
          </p:nvPr>
        </p:nvSpPr>
        <p:spPr>
          <a:xfrm>
            <a:off x="1246865" y="890979"/>
            <a:ext cx="7332532" cy="104260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800"/>
              <a:buFont typeface="Calibri"/>
              <a:buNone/>
            </a:pPr>
            <a:r>
              <a:rPr lang="en-US"/>
              <a:t>Let’s do a quick review before moving onto data collection! Answer to Question 2</a:t>
            </a:r>
            <a:endParaRPr>
              <a:latin typeface="Calibri"/>
              <a:ea typeface="Calibri"/>
              <a:cs typeface="Calibri"/>
              <a:sym typeface="Calibri"/>
            </a:endParaRPr>
          </a:p>
        </p:txBody>
      </p:sp>
      <p:sp>
        <p:nvSpPr>
          <p:cNvPr id="201" name="Google Shape;201;p12"/>
          <p:cNvSpPr txBox="1"/>
          <p:nvPr>
            <p:ph idx="2" type="body"/>
          </p:nvPr>
        </p:nvSpPr>
        <p:spPr>
          <a:xfrm>
            <a:off x="1276114" y="2058513"/>
            <a:ext cx="7545747"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t>True or false:  1 ppm= 1 mg/L</a:t>
            </a:r>
            <a:endParaRPr/>
          </a:p>
          <a:p>
            <a:pPr indent="-514350" lvl="0" marL="514350" rtl="0" algn="l">
              <a:lnSpc>
                <a:spcPct val="90000"/>
              </a:lnSpc>
              <a:spcBef>
                <a:spcPts val="1000"/>
              </a:spcBef>
              <a:spcAft>
                <a:spcPts val="0"/>
              </a:spcAft>
              <a:buClr>
                <a:srgbClr val="FF0000"/>
              </a:buClr>
              <a:buSzPts val="2800"/>
              <a:buFont typeface="Calibri"/>
              <a:buAutoNum type="alphaUcPeriod"/>
            </a:pPr>
            <a:r>
              <a:rPr b="1" lang="en-US">
                <a:solidFill>
                  <a:srgbClr val="FF0000"/>
                </a:solidFill>
              </a:rPr>
              <a:t>True – correct ☺ </a:t>
            </a:r>
            <a:endParaRPr b="1">
              <a:solidFill>
                <a:srgbClr val="FF0000"/>
              </a:solidFill>
            </a:endParaRPr>
          </a:p>
          <a:p>
            <a:pPr indent="-514350" lvl="0" marL="514350" rtl="0" algn="l">
              <a:lnSpc>
                <a:spcPct val="90000"/>
              </a:lnSpc>
              <a:spcBef>
                <a:spcPts val="1000"/>
              </a:spcBef>
              <a:spcAft>
                <a:spcPts val="0"/>
              </a:spcAft>
              <a:buClr>
                <a:schemeClr val="dk1"/>
              </a:buClr>
              <a:buSzPts val="2800"/>
              <a:buFont typeface="Calibri"/>
              <a:buAutoNum type="alphaUcPeriod"/>
            </a:pPr>
            <a:r>
              <a:rPr lang="en-US"/>
              <a:t>False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13"/>
          <p:cNvSpPr txBox="1"/>
          <p:nvPr>
            <p:ph idx="12" type="sldNum"/>
          </p:nvPr>
        </p:nvSpPr>
        <p:spPr>
          <a:xfrm>
            <a:off x="6764462" y="64098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Alkalinity Protocol" id="207" name="Google Shape;207;p13"/>
          <p:cNvPicPr preferRelativeResize="0"/>
          <p:nvPr/>
        </p:nvPicPr>
        <p:blipFill rotWithShape="1">
          <a:blip r:embed="rId3">
            <a:alphaModFix/>
          </a:blip>
          <a:srcRect b="0" l="0" r="0" t="0"/>
          <a:stretch/>
        </p:blipFill>
        <p:spPr>
          <a:xfrm>
            <a:off x="1126619" y="31"/>
            <a:ext cx="8048869" cy="1001167"/>
          </a:xfrm>
          <a:prstGeom prst="rect">
            <a:avLst/>
          </a:prstGeom>
          <a:noFill/>
          <a:ln>
            <a:noFill/>
          </a:ln>
        </p:spPr>
      </p:pic>
      <p:pic>
        <p:nvPicPr>
          <p:cNvPr descr="Menu: How your measurements can help" id="208" name="Google Shape;208;p13"/>
          <p:cNvPicPr preferRelativeResize="0"/>
          <p:nvPr>
            <p:ph idx="1" type="body"/>
          </p:nvPr>
        </p:nvPicPr>
        <p:blipFill rotWithShape="1">
          <a:blip r:embed="rId4">
            <a:alphaModFix/>
          </a:blip>
          <a:srcRect b="0" l="0" r="0" t="0"/>
          <a:stretch/>
        </p:blipFill>
        <p:spPr>
          <a:xfrm>
            <a:off x="0" y="-35171"/>
            <a:ext cx="1149142" cy="6893171"/>
          </a:xfrm>
          <a:prstGeom prst="rect">
            <a:avLst/>
          </a:prstGeom>
          <a:noFill/>
          <a:ln>
            <a:noFill/>
          </a:ln>
        </p:spPr>
      </p:pic>
      <p:sp>
        <p:nvSpPr>
          <p:cNvPr id="209" name="Google Shape;209;p13"/>
          <p:cNvSpPr txBox="1"/>
          <p:nvPr>
            <p:ph type="title"/>
          </p:nvPr>
        </p:nvSpPr>
        <p:spPr>
          <a:xfrm>
            <a:off x="1246865" y="890979"/>
            <a:ext cx="7332532" cy="104260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800"/>
              <a:buFont typeface="Calibri"/>
              <a:buNone/>
            </a:pPr>
            <a:r>
              <a:rPr lang="en-US"/>
              <a:t>Let’s do a quick review before moving onto data collection! Question 3</a:t>
            </a:r>
            <a:endParaRPr>
              <a:latin typeface="Calibri"/>
              <a:ea typeface="Calibri"/>
              <a:cs typeface="Calibri"/>
              <a:sym typeface="Calibri"/>
            </a:endParaRPr>
          </a:p>
        </p:txBody>
      </p:sp>
      <p:sp>
        <p:nvSpPr>
          <p:cNvPr id="210" name="Google Shape;210;p13"/>
          <p:cNvSpPr txBox="1"/>
          <p:nvPr>
            <p:ph idx="2" type="body"/>
          </p:nvPr>
        </p:nvSpPr>
        <p:spPr>
          <a:xfrm>
            <a:off x="1276114" y="2058513"/>
            <a:ext cx="7545747"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t>When a water body has high alkalinity</a:t>
            </a:r>
            <a:endParaRPr/>
          </a:p>
          <a:p>
            <a:pPr indent="-514350" lvl="0" marL="514350" rtl="0" algn="l">
              <a:lnSpc>
                <a:spcPct val="90000"/>
              </a:lnSpc>
              <a:spcBef>
                <a:spcPts val="1000"/>
              </a:spcBef>
              <a:spcAft>
                <a:spcPts val="0"/>
              </a:spcAft>
              <a:buClr>
                <a:schemeClr val="dk1"/>
              </a:buClr>
              <a:buSzPts val="2800"/>
              <a:buFont typeface="Calibri"/>
              <a:buAutoNum type="alphaUcPeriod"/>
            </a:pPr>
            <a:r>
              <a:rPr lang="en-US"/>
              <a:t>It has a low pH</a:t>
            </a:r>
            <a:endParaRPr/>
          </a:p>
          <a:p>
            <a:pPr indent="-514350" lvl="0" marL="514350" rtl="0" algn="l">
              <a:lnSpc>
                <a:spcPct val="90000"/>
              </a:lnSpc>
              <a:spcBef>
                <a:spcPts val="1000"/>
              </a:spcBef>
              <a:spcAft>
                <a:spcPts val="0"/>
              </a:spcAft>
              <a:buClr>
                <a:schemeClr val="dk1"/>
              </a:buClr>
              <a:buSzPts val="2800"/>
              <a:buFont typeface="Calibri"/>
              <a:buAutoNum type="alphaUcPeriod"/>
            </a:pPr>
            <a:r>
              <a:rPr lang="en-US"/>
              <a:t>It is well buffered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14"/>
          <p:cNvSpPr txBox="1"/>
          <p:nvPr>
            <p:ph idx="12" type="sldNum"/>
          </p:nvPr>
        </p:nvSpPr>
        <p:spPr>
          <a:xfrm>
            <a:off x="6764462" y="64098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Alkalinity Protocol" id="216" name="Google Shape;216;p14"/>
          <p:cNvPicPr preferRelativeResize="0"/>
          <p:nvPr/>
        </p:nvPicPr>
        <p:blipFill rotWithShape="1">
          <a:blip r:embed="rId3">
            <a:alphaModFix/>
          </a:blip>
          <a:srcRect b="0" l="0" r="0" t="0"/>
          <a:stretch/>
        </p:blipFill>
        <p:spPr>
          <a:xfrm>
            <a:off x="1126619" y="31"/>
            <a:ext cx="8048869" cy="1001167"/>
          </a:xfrm>
          <a:prstGeom prst="rect">
            <a:avLst/>
          </a:prstGeom>
          <a:noFill/>
          <a:ln>
            <a:noFill/>
          </a:ln>
        </p:spPr>
      </p:pic>
      <p:pic>
        <p:nvPicPr>
          <p:cNvPr descr="Menu: How your measurements can help" id="217" name="Google Shape;217;p14"/>
          <p:cNvPicPr preferRelativeResize="0"/>
          <p:nvPr>
            <p:ph idx="1" type="body"/>
          </p:nvPr>
        </p:nvPicPr>
        <p:blipFill rotWithShape="1">
          <a:blip r:embed="rId4">
            <a:alphaModFix/>
          </a:blip>
          <a:srcRect b="0" l="0" r="0" t="0"/>
          <a:stretch/>
        </p:blipFill>
        <p:spPr>
          <a:xfrm>
            <a:off x="0" y="-35171"/>
            <a:ext cx="1149142" cy="6893171"/>
          </a:xfrm>
          <a:prstGeom prst="rect">
            <a:avLst/>
          </a:prstGeom>
          <a:noFill/>
          <a:ln>
            <a:noFill/>
          </a:ln>
        </p:spPr>
      </p:pic>
      <p:sp>
        <p:nvSpPr>
          <p:cNvPr id="218" name="Google Shape;218;p14"/>
          <p:cNvSpPr txBox="1"/>
          <p:nvPr>
            <p:ph type="title"/>
          </p:nvPr>
        </p:nvSpPr>
        <p:spPr>
          <a:xfrm>
            <a:off x="1246865" y="890979"/>
            <a:ext cx="7332532" cy="104260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800"/>
              <a:buFont typeface="Calibri"/>
              <a:buNone/>
            </a:pPr>
            <a:r>
              <a:rPr lang="en-US"/>
              <a:t>Let’s do a quick review before moving onto data collection! Answer to Question 3</a:t>
            </a:r>
            <a:endParaRPr>
              <a:latin typeface="Calibri"/>
              <a:ea typeface="Calibri"/>
              <a:cs typeface="Calibri"/>
              <a:sym typeface="Calibri"/>
            </a:endParaRPr>
          </a:p>
        </p:txBody>
      </p:sp>
      <p:sp>
        <p:nvSpPr>
          <p:cNvPr id="219" name="Google Shape;219;p14"/>
          <p:cNvSpPr txBox="1"/>
          <p:nvPr>
            <p:ph idx="2" type="body"/>
          </p:nvPr>
        </p:nvSpPr>
        <p:spPr>
          <a:xfrm>
            <a:off x="1276114" y="2058513"/>
            <a:ext cx="7545747"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t>When a water body has high alkalinity</a:t>
            </a:r>
            <a:endParaRPr/>
          </a:p>
          <a:p>
            <a:pPr indent="-514350" lvl="0" marL="514350" rtl="0" algn="l">
              <a:lnSpc>
                <a:spcPct val="90000"/>
              </a:lnSpc>
              <a:spcBef>
                <a:spcPts val="1000"/>
              </a:spcBef>
              <a:spcAft>
                <a:spcPts val="0"/>
              </a:spcAft>
              <a:buClr>
                <a:schemeClr val="dk1"/>
              </a:buClr>
              <a:buSzPts val="2800"/>
              <a:buFont typeface="Calibri"/>
              <a:buAutoNum type="alphaUcPeriod"/>
            </a:pPr>
            <a:r>
              <a:rPr lang="en-US"/>
              <a:t>It has a low pH</a:t>
            </a:r>
            <a:endParaRPr/>
          </a:p>
          <a:p>
            <a:pPr indent="-514350" lvl="0" marL="514350" rtl="0" algn="l">
              <a:lnSpc>
                <a:spcPct val="90000"/>
              </a:lnSpc>
              <a:spcBef>
                <a:spcPts val="1000"/>
              </a:spcBef>
              <a:spcAft>
                <a:spcPts val="0"/>
              </a:spcAft>
              <a:buClr>
                <a:srgbClr val="FF0000"/>
              </a:buClr>
              <a:buSzPts val="2800"/>
              <a:buFont typeface="Calibri"/>
              <a:buAutoNum type="alphaUcPeriod"/>
            </a:pPr>
            <a:r>
              <a:rPr b="1" lang="en-US">
                <a:solidFill>
                  <a:srgbClr val="FF0000"/>
                </a:solidFill>
              </a:rPr>
              <a:t>It is well buffered – correct ☺</a:t>
            </a:r>
            <a:endParaRPr/>
          </a:p>
          <a:p>
            <a:pPr indent="-336550" lvl="0" marL="514350" rtl="0" algn="l">
              <a:lnSpc>
                <a:spcPct val="90000"/>
              </a:lnSpc>
              <a:spcBef>
                <a:spcPts val="1000"/>
              </a:spcBef>
              <a:spcAft>
                <a:spcPts val="0"/>
              </a:spcAft>
              <a:buClr>
                <a:schemeClr val="dk1"/>
              </a:buClr>
              <a:buSzPts val="2800"/>
              <a:buFont typeface="Calibri"/>
              <a:buNone/>
            </a:pPr>
            <a:r>
              <a:t/>
            </a:r>
            <a:endParaRPr b="1">
              <a:solidFill>
                <a:srgbClr val="FF0000"/>
              </a:solidFill>
            </a:endParaRPr>
          </a:p>
          <a:p>
            <a:pPr indent="0" lvl="0" marL="0" rtl="0" algn="l">
              <a:lnSpc>
                <a:spcPct val="90000"/>
              </a:lnSpc>
              <a:spcBef>
                <a:spcPts val="1000"/>
              </a:spcBef>
              <a:spcAft>
                <a:spcPts val="0"/>
              </a:spcAft>
              <a:buClr>
                <a:srgbClr val="FF0000"/>
              </a:buClr>
              <a:buSzPts val="2800"/>
              <a:buNone/>
            </a:pPr>
            <a:r>
              <a:rPr b="1" lang="en-US">
                <a:solidFill>
                  <a:srgbClr val="FF0000"/>
                </a:solidFill>
              </a:rPr>
              <a:t>Now we will explore how to collect alkalinity data in the following slides</a:t>
            </a:r>
            <a:endParaRPr b="1">
              <a:solidFill>
                <a:srgbClr val="FF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1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Alkalinity Protocol" id="225" name="Google Shape;225;p15"/>
          <p:cNvPicPr preferRelativeResize="0"/>
          <p:nvPr>
            <p:ph idx="1" type="body"/>
          </p:nvPr>
        </p:nvPicPr>
        <p:blipFill rotWithShape="1">
          <a:blip r:embed="rId3">
            <a:alphaModFix/>
          </a:blip>
          <a:srcRect b="0" l="0" r="0" t="0"/>
          <a:stretch/>
        </p:blipFill>
        <p:spPr>
          <a:xfrm>
            <a:off x="1129766" y="-17585"/>
            <a:ext cx="8014234" cy="1047612"/>
          </a:xfrm>
          <a:prstGeom prst="rect">
            <a:avLst/>
          </a:prstGeom>
          <a:noFill/>
          <a:ln>
            <a:noFill/>
          </a:ln>
        </p:spPr>
      </p:pic>
      <p:pic>
        <p:nvPicPr>
          <p:cNvPr descr="Menu: How to collect your data" id="226" name="Google Shape;226;p15"/>
          <p:cNvPicPr preferRelativeResize="0"/>
          <p:nvPr>
            <p:ph idx="2" type="body"/>
          </p:nvPr>
        </p:nvPicPr>
        <p:blipFill rotWithShape="1">
          <a:blip r:embed="rId4">
            <a:alphaModFix/>
          </a:blip>
          <a:srcRect b="0" l="0" r="0" t="0"/>
          <a:stretch/>
        </p:blipFill>
        <p:spPr>
          <a:xfrm>
            <a:off x="0" y="-17621"/>
            <a:ext cx="1168977" cy="6858000"/>
          </a:xfrm>
          <a:prstGeom prst="rect">
            <a:avLst/>
          </a:prstGeom>
          <a:noFill/>
          <a:ln>
            <a:noFill/>
          </a:ln>
        </p:spPr>
      </p:pic>
      <p:sp>
        <p:nvSpPr>
          <p:cNvPr id="227" name="Google Shape;227;p15"/>
          <p:cNvSpPr txBox="1"/>
          <p:nvPr>
            <p:ph type="title"/>
          </p:nvPr>
        </p:nvSpPr>
        <p:spPr>
          <a:xfrm>
            <a:off x="1214788" y="800369"/>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72"/>
              </a:buClr>
              <a:buSzPts val="2400"/>
              <a:buFont typeface="Calibri"/>
              <a:buNone/>
            </a:pPr>
            <a:r>
              <a:rPr lang="en-US" sz="2400">
                <a:solidFill>
                  <a:srgbClr val="000072"/>
                </a:solidFill>
                <a:latin typeface="Calibri"/>
                <a:ea typeface="Calibri"/>
                <a:cs typeface="Calibri"/>
                <a:sym typeface="Calibri"/>
              </a:rPr>
              <a:t>Alkalinity Protocol at a Glance</a:t>
            </a:r>
            <a:endParaRPr/>
          </a:p>
        </p:txBody>
      </p:sp>
      <p:graphicFrame>
        <p:nvGraphicFramePr>
          <p:cNvPr descr="Table showing a summary of this protocol.  When: take measurements weekly if possible. Quality Control Procedure, twice a year. Where: your hydrosphere study site. Time needed: 15 minutes, Quality control procedure 20 minutes. Prerequisites: Hydrosphere study site descripton,  Key instrument- commercial nitrate test kit. Skill level: intermediate. References: Alkalinity Protocol Field Guide, Making the Baking Soda Alkalinity Standard Guide, Hydrosphere Investigation Quality Control Data Sheet, Quality Control Procedures for Alkalinity Lab Guide." id="228" name="Google Shape;228;p15"/>
          <p:cNvGraphicFramePr/>
          <p:nvPr/>
        </p:nvGraphicFramePr>
        <p:xfrm>
          <a:off x="1337935" y="1758461"/>
          <a:ext cx="3000000" cy="3000000"/>
        </p:xfrm>
        <a:graphic>
          <a:graphicData uri="http://schemas.openxmlformats.org/drawingml/2006/table">
            <a:tbl>
              <a:tblPr bandRow="1" firstRow="1">
                <a:noFill/>
                <a:tableStyleId>{81CBED24-932D-4CD8-A610-91156D288481}</a:tableStyleId>
              </a:tblPr>
              <a:tblGrid>
                <a:gridCol w="1888425"/>
                <a:gridCol w="4968075"/>
              </a:tblGrid>
              <a:tr h="695425">
                <a:tc>
                  <a:txBody>
                    <a:bodyPr/>
                    <a:lstStyle/>
                    <a:p>
                      <a:pPr indent="0" lvl="0" marL="0" marR="0" rtl="0" algn="l">
                        <a:lnSpc>
                          <a:spcPct val="100000"/>
                        </a:lnSpc>
                        <a:spcBef>
                          <a:spcPts val="0"/>
                        </a:spcBef>
                        <a:spcAft>
                          <a:spcPts val="0"/>
                        </a:spcAft>
                        <a:buClr>
                          <a:srgbClr val="000000"/>
                        </a:buClr>
                        <a:buSzPts val="1400"/>
                        <a:buFont typeface="Arial"/>
                        <a:buNone/>
                      </a:pPr>
                      <a:r>
                        <a:rPr b="0" lang="en-US" sz="1400" u="none" cap="none" strike="noStrike"/>
                        <a:t>When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b="0" lang="en-US" sz="1400" u="none" cap="none" strike="noStrike"/>
                        <a:t>Weekly, if possible. Quality Control Procedure: twice a year</a:t>
                      </a:r>
                      <a:endParaRPr b="0"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Where</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Hydrosphere Study Site</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Time Needed</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15 minutes, Quality Control Procedure 20 minutes</a:t>
                      </a:r>
                      <a:endParaRPr sz="1400" u="none" cap="none" strike="noStrike"/>
                    </a:p>
                  </a:txBody>
                  <a:tcPr marT="45725" marB="45725" marR="91450" marL="91450"/>
                </a:tc>
              </a:tr>
              <a:tr h="5181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Prerequisites</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Described Hydrosphere Study Site</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rPr lang="en-US" sz="1400" u="none" cap="none" strike="noStrike"/>
                        <a:t>Make your Baking Soda </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Key Instrument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Commercial Alkalinity Test Kit</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Skill Level</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Middle and Secondary</a:t>
                      </a:r>
                      <a:endParaRPr sz="1400" u="none" cap="none" strike="noStrike"/>
                    </a:p>
                  </a:txBody>
                  <a:tcPr marT="45725" marB="45725" marR="91450" marL="91450"/>
                </a:tc>
              </a:tr>
              <a:tr h="944875">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References</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sng" cap="none" strike="noStrike">
                          <a:solidFill>
                            <a:schemeClr val="hlink"/>
                          </a:solidFill>
                          <a:hlinkClick r:id="rId5"/>
                        </a:rPr>
                        <a:t>Alkalinity Protocol Field Guide</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rPr lang="en-US" sz="1400" u="sng" cap="none" strike="noStrike">
                          <a:solidFill>
                            <a:schemeClr val="hlink"/>
                          </a:solidFill>
                          <a:hlinkClick r:id="rId6"/>
                        </a:rPr>
                        <a:t>Making the Baking Soda Alkalinity Standard Guide</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rPr lang="en-US" sz="1400" u="sng" cap="none" strike="noStrike">
                          <a:solidFill>
                            <a:schemeClr val="hlink"/>
                          </a:solidFill>
                          <a:hlinkClick r:id="rId7"/>
                        </a:rPr>
                        <a:t>Hydrosphere Investigation Quality Control Data Sheet</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rPr lang="en-US" sz="1400" u="sng" cap="none" strike="noStrike">
                          <a:solidFill>
                            <a:schemeClr val="hlink"/>
                          </a:solidFill>
                          <a:hlinkClick r:id="rId8"/>
                        </a:rPr>
                        <a:t>Quality Control Procedure for Alkalinity Lab Guide</a:t>
                      </a:r>
                      <a:endParaRPr sz="1400" u="none" cap="none" strike="noStrike"/>
                    </a:p>
                  </a:txBody>
                  <a:tcPr marT="45725" marB="45725" marR="91450" marL="91450"/>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1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Alkalinity Protocol" id="234" name="Google Shape;234;p16"/>
          <p:cNvPicPr preferRelativeResize="0"/>
          <p:nvPr/>
        </p:nvPicPr>
        <p:blipFill rotWithShape="1">
          <a:blip r:embed="rId3">
            <a:alphaModFix/>
          </a:blip>
          <a:srcRect b="0" l="0" r="0" t="0"/>
          <a:stretch/>
        </p:blipFill>
        <p:spPr>
          <a:xfrm>
            <a:off x="1168977" y="0"/>
            <a:ext cx="8014234" cy="1047612"/>
          </a:xfrm>
          <a:prstGeom prst="rect">
            <a:avLst/>
          </a:prstGeom>
          <a:noFill/>
          <a:ln>
            <a:noFill/>
          </a:ln>
        </p:spPr>
      </p:pic>
      <p:pic>
        <p:nvPicPr>
          <p:cNvPr descr="Menu: How to collect your data" id="235" name="Google Shape;235;p16"/>
          <p:cNvPicPr preferRelativeResize="0"/>
          <p:nvPr/>
        </p:nvPicPr>
        <p:blipFill rotWithShape="1">
          <a:blip r:embed="rId4">
            <a:alphaModFix/>
          </a:blip>
          <a:srcRect b="0" l="0" r="0" t="0"/>
          <a:stretch/>
        </p:blipFill>
        <p:spPr>
          <a:xfrm>
            <a:off x="0" y="-17621"/>
            <a:ext cx="1168977" cy="6858000"/>
          </a:xfrm>
          <a:prstGeom prst="rect">
            <a:avLst/>
          </a:prstGeom>
          <a:noFill/>
          <a:ln>
            <a:noFill/>
          </a:ln>
        </p:spPr>
      </p:pic>
      <p:sp>
        <p:nvSpPr>
          <p:cNvPr id="236" name="Google Shape;236;p16"/>
          <p:cNvSpPr txBox="1"/>
          <p:nvPr>
            <p:ph type="title"/>
          </p:nvPr>
        </p:nvSpPr>
        <p:spPr>
          <a:xfrm>
            <a:off x="1232744" y="74418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Calibri"/>
              <a:buNone/>
            </a:pPr>
            <a:r>
              <a:rPr lang="en-US" sz="2400">
                <a:latin typeface="Calibri"/>
                <a:ea typeface="Calibri"/>
                <a:cs typeface="Calibri"/>
                <a:sym typeface="Calibri"/>
              </a:rPr>
              <a:t>Simultaneous or Prior Investigations Required</a:t>
            </a:r>
            <a:endParaRPr/>
          </a:p>
        </p:txBody>
      </p:sp>
      <p:sp>
        <p:nvSpPr>
          <p:cNvPr id="237" name="Google Shape;237;p16"/>
          <p:cNvSpPr txBox="1"/>
          <p:nvPr>
            <p:ph idx="1" type="body"/>
          </p:nvPr>
        </p:nvSpPr>
        <p:spPr>
          <a:xfrm>
            <a:off x="1384789" y="1773786"/>
            <a:ext cx="7442688" cy="4582566"/>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dk1"/>
              </a:buClr>
              <a:buSzPts val="1700"/>
              <a:buNone/>
            </a:pPr>
            <a:r>
              <a:rPr lang="en-US" sz="1700"/>
              <a:t>The Water Alkalinity Protocol will allow you to determine the buffering capability to changes in the pH of your water body. This protocol is conducted at your </a:t>
            </a:r>
            <a:r>
              <a:rPr b="1" lang="en-US" sz="1700">
                <a:solidFill>
                  <a:srgbClr val="000072"/>
                </a:solidFill>
              </a:rPr>
              <a:t>GLOBE Study Site</a:t>
            </a:r>
            <a:r>
              <a:rPr lang="en-US" sz="1700"/>
              <a:t>. You will need to define your </a:t>
            </a:r>
            <a:r>
              <a:rPr b="1" lang="en-US" sz="1700">
                <a:solidFill>
                  <a:srgbClr val="000072"/>
                </a:solidFill>
              </a:rPr>
              <a:t>GLOBE Study Site </a:t>
            </a:r>
            <a:r>
              <a:rPr lang="en-US" sz="1700"/>
              <a:t>where you will conduct your </a:t>
            </a:r>
            <a:r>
              <a:rPr b="1" lang="en-US" sz="1700">
                <a:solidFill>
                  <a:srgbClr val="000072"/>
                </a:solidFill>
              </a:rPr>
              <a:t>Hydrosphere Investigation</a:t>
            </a:r>
            <a:r>
              <a:rPr lang="en-US" sz="1700"/>
              <a:t> prior to beginning this protocol. The </a:t>
            </a:r>
            <a:r>
              <a:rPr b="1" lang="en-US" sz="1700">
                <a:solidFill>
                  <a:srgbClr val="000072"/>
                </a:solidFill>
              </a:rPr>
              <a:t>Hydrosphere Investigation Data Sheet</a:t>
            </a:r>
            <a:r>
              <a:rPr lang="en-US" sz="1700"/>
              <a:t> is used to record all the hydrosphere measurements, including alkalinity.  You will also want to map your Hydrosphere Site at some point.  Since there is a close connection between alkalinity and pH, it would be helpful to collect pH data along with alkalinity. Additionally, atmospheric measurements of </a:t>
            </a:r>
            <a:r>
              <a:rPr lang="en-US" sz="1700" u="sng">
                <a:solidFill>
                  <a:schemeClr val="hlink"/>
                </a:solidFill>
                <a:hlinkClick r:id="rId5"/>
              </a:rPr>
              <a:t>temperature</a:t>
            </a:r>
            <a:r>
              <a:rPr lang="en-US" sz="1700"/>
              <a:t> and </a:t>
            </a:r>
            <a:r>
              <a:rPr lang="en-US" sz="1700" u="sng">
                <a:solidFill>
                  <a:schemeClr val="hlink"/>
                </a:solidFill>
                <a:hlinkClick r:id="rId6"/>
              </a:rPr>
              <a:t>precipitation</a:t>
            </a:r>
            <a:r>
              <a:rPr lang="en-US" sz="1700"/>
              <a:t> are helpful in interpreting the data.</a:t>
            </a:r>
            <a:endParaRPr/>
          </a:p>
          <a:p>
            <a:pPr indent="0" lvl="0" marL="0" rtl="0" algn="just">
              <a:lnSpc>
                <a:spcPct val="90000"/>
              </a:lnSpc>
              <a:spcBef>
                <a:spcPts val="1000"/>
              </a:spcBef>
              <a:spcAft>
                <a:spcPts val="0"/>
              </a:spcAft>
              <a:buClr>
                <a:schemeClr val="dk1"/>
              </a:buClr>
              <a:buSzPts val="2000"/>
              <a:buNone/>
            </a:pPr>
            <a:r>
              <a:rPr b="1" lang="en-US" sz="2000"/>
              <a:t>Find your documents here: </a:t>
            </a:r>
            <a:endParaRPr/>
          </a:p>
          <a:p>
            <a:pPr indent="0" lvl="0" marL="0" rtl="0" algn="just">
              <a:lnSpc>
                <a:spcPct val="90000"/>
              </a:lnSpc>
              <a:spcBef>
                <a:spcPts val="1000"/>
              </a:spcBef>
              <a:spcAft>
                <a:spcPts val="0"/>
              </a:spcAft>
              <a:buClr>
                <a:schemeClr val="dk2"/>
              </a:buClr>
              <a:buSzPts val="1800"/>
              <a:buNone/>
            </a:pPr>
            <a:r>
              <a:rPr b="1" lang="en-US" u="sng">
                <a:solidFill>
                  <a:schemeClr val="dk2"/>
                </a:solidFill>
                <a:hlinkClick r:id="rId7">
                  <a:extLst>
                    <a:ext uri="{A12FA001-AC4F-418D-AE19-62706E023703}">
                      <ahyp:hlinkClr val="tx"/>
                    </a:ext>
                  </a:extLst>
                </a:hlinkClick>
              </a:rPr>
              <a:t>GLOBE Study Site Definition Sheet</a:t>
            </a:r>
            <a:endParaRPr b="1">
              <a:solidFill>
                <a:schemeClr val="dk2"/>
              </a:solidFill>
            </a:endParaRPr>
          </a:p>
          <a:p>
            <a:pPr indent="0" lvl="0" marL="0" rtl="0" algn="just">
              <a:lnSpc>
                <a:spcPct val="90000"/>
              </a:lnSpc>
              <a:spcBef>
                <a:spcPts val="1000"/>
              </a:spcBef>
              <a:spcAft>
                <a:spcPts val="0"/>
              </a:spcAft>
              <a:buClr>
                <a:schemeClr val="dk2"/>
              </a:buClr>
              <a:buSzPts val="1800"/>
              <a:buNone/>
            </a:pPr>
            <a:r>
              <a:rPr b="1" lang="en-US" u="sng">
                <a:solidFill>
                  <a:schemeClr val="dk2"/>
                </a:solidFill>
                <a:hlinkClick r:id="rId8">
                  <a:extLst>
                    <a:ext uri="{A12FA001-AC4F-418D-AE19-62706E023703}">
                      <ahyp:hlinkClr val="tx"/>
                    </a:ext>
                  </a:extLst>
                </a:hlinkClick>
              </a:rPr>
              <a:t>Hydrosphere Investigation Data Sheet</a:t>
            </a:r>
            <a:endParaRPr b="1">
              <a:solidFill>
                <a:schemeClr val="dk2"/>
              </a:solidFill>
            </a:endParaRPr>
          </a:p>
          <a:p>
            <a:pPr indent="0" lvl="0" marL="0" rtl="0" algn="just">
              <a:lnSpc>
                <a:spcPct val="90000"/>
              </a:lnSpc>
              <a:spcBef>
                <a:spcPts val="1000"/>
              </a:spcBef>
              <a:spcAft>
                <a:spcPts val="0"/>
              </a:spcAft>
              <a:buClr>
                <a:schemeClr val="dk2"/>
              </a:buClr>
              <a:buSzPts val="1800"/>
              <a:buNone/>
            </a:pPr>
            <a:r>
              <a:rPr b="1" lang="en-US" u="sng">
                <a:solidFill>
                  <a:schemeClr val="dk2"/>
                </a:solidFill>
                <a:hlinkClick r:id="rId9">
                  <a:extLst>
                    <a:ext uri="{A12FA001-AC4F-418D-AE19-62706E023703}">
                      <ahyp:hlinkClr val="tx"/>
                    </a:ext>
                  </a:extLst>
                </a:hlinkClick>
              </a:rPr>
              <a:t>Mapping your Hydrosphere Study Site Field Guide</a:t>
            </a:r>
            <a:endParaRPr b="1" sz="1400">
              <a:solidFill>
                <a:schemeClr val="dk2"/>
              </a:solidFill>
            </a:endParaRPr>
          </a:p>
          <a:p>
            <a:pPr indent="-114300" lvl="0" marL="228600" rtl="0" algn="l">
              <a:lnSpc>
                <a:spcPct val="90000"/>
              </a:lnSpc>
              <a:spcBef>
                <a:spcPts val="1000"/>
              </a:spcBef>
              <a:spcAft>
                <a:spcPts val="0"/>
              </a:spcAft>
              <a:buClr>
                <a:schemeClr val="dk1"/>
              </a:buClr>
              <a:buSzPts val="1800"/>
              <a:buNone/>
            </a:pPr>
            <a:r>
              <a:t/>
            </a:r>
            <a:endParaRPr/>
          </a:p>
        </p:txBody>
      </p:sp>
      <p:pic>
        <p:nvPicPr>
          <p:cNvPr descr="Teacher shows students how to read thermometer." id="238" name="Google Shape;238;p16"/>
          <p:cNvPicPr preferRelativeResize="0"/>
          <p:nvPr>
            <p:ph idx="2" type="body"/>
          </p:nvPr>
        </p:nvPicPr>
        <p:blipFill rotWithShape="1">
          <a:blip r:embed="rId10">
            <a:alphaModFix/>
          </a:blip>
          <a:srcRect b="0" l="0" r="0" t="0"/>
          <a:stretch/>
        </p:blipFill>
        <p:spPr>
          <a:xfrm>
            <a:off x="6279024" y="4052767"/>
            <a:ext cx="2548453" cy="193846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1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Alkalinity Protocol" id="244" name="Google Shape;244;p17"/>
          <p:cNvPicPr preferRelativeResize="0"/>
          <p:nvPr>
            <p:ph idx="1" type="body"/>
          </p:nvPr>
        </p:nvPicPr>
        <p:blipFill rotWithShape="1">
          <a:blip r:embed="rId3">
            <a:alphaModFix/>
          </a:blip>
          <a:srcRect b="0" l="0" r="0" t="0"/>
          <a:stretch/>
        </p:blipFill>
        <p:spPr>
          <a:xfrm>
            <a:off x="1129766" y="-17585"/>
            <a:ext cx="8014234" cy="1047612"/>
          </a:xfrm>
          <a:prstGeom prst="rect">
            <a:avLst/>
          </a:prstGeom>
          <a:noFill/>
          <a:ln>
            <a:noFill/>
          </a:ln>
        </p:spPr>
      </p:pic>
      <p:pic>
        <p:nvPicPr>
          <p:cNvPr descr="Menu: How to collect your data" id="245" name="Google Shape;245;p17"/>
          <p:cNvPicPr preferRelativeResize="0"/>
          <p:nvPr>
            <p:ph idx="2" type="body"/>
          </p:nvPr>
        </p:nvPicPr>
        <p:blipFill rotWithShape="1">
          <a:blip r:embed="rId4">
            <a:alphaModFix/>
          </a:blip>
          <a:srcRect b="0" l="0" r="0" t="0"/>
          <a:stretch/>
        </p:blipFill>
        <p:spPr>
          <a:xfrm>
            <a:off x="0" y="-17621"/>
            <a:ext cx="1168977" cy="6858000"/>
          </a:xfrm>
          <a:prstGeom prst="rect">
            <a:avLst/>
          </a:prstGeom>
          <a:noFill/>
          <a:ln>
            <a:noFill/>
          </a:ln>
        </p:spPr>
      </p:pic>
      <p:sp>
        <p:nvSpPr>
          <p:cNvPr id="246" name="Google Shape;246;p17"/>
          <p:cNvSpPr txBox="1"/>
          <p:nvPr>
            <p:ph type="title"/>
          </p:nvPr>
        </p:nvSpPr>
        <p:spPr>
          <a:xfrm>
            <a:off x="1214788" y="800369"/>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72"/>
              </a:buClr>
              <a:buSzPts val="2400"/>
              <a:buFont typeface="Calibri"/>
              <a:buNone/>
            </a:pPr>
            <a:r>
              <a:rPr lang="en-US" sz="2400">
                <a:solidFill>
                  <a:srgbClr val="000072"/>
                </a:solidFill>
                <a:latin typeface="Calibri"/>
                <a:ea typeface="Calibri"/>
                <a:cs typeface="Calibri"/>
                <a:sym typeface="Calibri"/>
              </a:rPr>
              <a:t>How to Collect Your Data</a:t>
            </a:r>
            <a:br>
              <a:rPr lang="en-US" sz="2400">
                <a:solidFill>
                  <a:srgbClr val="000072"/>
                </a:solidFill>
                <a:latin typeface="Calibri"/>
                <a:ea typeface="Calibri"/>
                <a:cs typeface="Calibri"/>
                <a:sym typeface="Calibri"/>
              </a:rPr>
            </a:br>
            <a:r>
              <a:rPr lang="en-US" sz="2400">
                <a:solidFill>
                  <a:srgbClr val="000072"/>
                </a:solidFill>
                <a:latin typeface="Calibri"/>
                <a:ea typeface="Calibri"/>
                <a:cs typeface="Calibri"/>
                <a:sym typeface="Calibri"/>
              </a:rPr>
              <a:t>Site Selection: Hydrosphere Study Site</a:t>
            </a:r>
            <a:endParaRPr/>
          </a:p>
        </p:txBody>
      </p:sp>
      <p:pic>
        <p:nvPicPr>
          <p:cNvPr descr="Photographs of a lake and a wetland as illustrations of potential sites." id="247" name="Google Shape;247;p17"/>
          <p:cNvPicPr preferRelativeResize="0"/>
          <p:nvPr/>
        </p:nvPicPr>
        <p:blipFill rotWithShape="1">
          <a:blip r:embed="rId5">
            <a:alphaModFix/>
          </a:blip>
          <a:srcRect b="0" l="0" r="0" t="0"/>
          <a:stretch/>
        </p:blipFill>
        <p:spPr>
          <a:xfrm>
            <a:off x="6256703" y="1463149"/>
            <a:ext cx="2448097" cy="4040835"/>
          </a:xfrm>
          <a:prstGeom prst="rect">
            <a:avLst/>
          </a:prstGeom>
          <a:noFill/>
          <a:ln>
            <a:noFill/>
          </a:ln>
        </p:spPr>
      </p:pic>
      <p:sp>
        <p:nvSpPr>
          <p:cNvPr id="248" name="Google Shape;248;p17"/>
          <p:cNvSpPr txBox="1"/>
          <p:nvPr/>
        </p:nvSpPr>
        <p:spPr>
          <a:xfrm>
            <a:off x="1525466" y="1759534"/>
            <a:ext cx="4334549" cy="4351338"/>
          </a:xfrm>
          <a:prstGeom prst="rect">
            <a:avLst/>
          </a:prstGeom>
          <a:noFill/>
          <a:ln>
            <a:noFill/>
          </a:ln>
        </p:spPr>
        <p:txBody>
          <a:bodyPr anchorCtr="0" anchor="t" bIns="45700" lIns="91425" spcFirstLastPara="1" rIns="91425" wrap="square" tIns="45700">
            <a:normAutofit/>
          </a:bodyPr>
          <a:lstStyle/>
          <a:p>
            <a:pPr indent="0" lvl="0" marL="0" marR="0" rtl="0" algn="just">
              <a:lnSpc>
                <a:spcPct val="90000"/>
              </a:lnSpc>
              <a:spcBef>
                <a:spcPts val="0"/>
              </a:spcBef>
              <a:spcAft>
                <a:spcPts val="0"/>
              </a:spcAft>
              <a:buClr>
                <a:schemeClr val="dk1"/>
              </a:buClr>
              <a:buSzPts val="1800"/>
              <a:buFont typeface="Arial"/>
              <a:buNone/>
            </a:pPr>
            <a:r>
              <a:t/>
            </a:r>
            <a:endParaRPr b="1" i="0" sz="1800" u="none" cap="none" strike="noStrike">
              <a:solidFill>
                <a:srgbClr val="000072"/>
              </a:solidFill>
              <a:latin typeface="Calibri"/>
              <a:ea typeface="Calibri"/>
              <a:cs typeface="Calibri"/>
              <a:sym typeface="Calibri"/>
            </a:endParaRPr>
          </a:p>
          <a:p>
            <a:pPr indent="0" lvl="0" marL="0" marR="0" rtl="0" algn="just">
              <a:lnSpc>
                <a:spcPct val="90000"/>
              </a:lnSpc>
              <a:spcBef>
                <a:spcPts val="1000"/>
              </a:spcBef>
              <a:spcAft>
                <a:spcPts val="0"/>
              </a:spcAft>
              <a:buClr>
                <a:schemeClr val="dk1"/>
              </a:buClr>
              <a:buSzPts val="1800"/>
              <a:buFont typeface="Arial"/>
              <a:buNone/>
            </a:pPr>
            <a:r>
              <a:rPr b="0" i="0" lang="en-US" sz="1800" u="none" cap="none" strike="noStrike">
                <a:solidFill>
                  <a:schemeClr val="dk1"/>
                </a:solidFill>
                <a:latin typeface="Calibri"/>
                <a:ea typeface="Calibri"/>
                <a:cs typeface="Calibri"/>
                <a:sym typeface="Calibri"/>
              </a:rPr>
              <a:t>All your hydrosphere measurements are taken at the same Hydrosphere Study Site. This may be any surface water site that can be safely visited and monitored regularly, although natural waters are preferred.  Sites may include (in order of preference):</a:t>
            </a:r>
            <a:endParaRPr b="0" i="0" sz="1400" u="none" cap="none" strike="noStrike">
              <a:solidFill>
                <a:srgbClr val="000000"/>
              </a:solidFill>
              <a:latin typeface="Arial"/>
              <a:ea typeface="Arial"/>
              <a:cs typeface="Arial"/>
              <a:sym typeface="Arial"/>
            </a:endParaRPr>
          </a:p>
          <a:p>
            <a:pPr indent="-114300" lvl="0" marL="228600" marR="0" rtl="0" algn="just">
              <a:lnSpc>
                <a:spcPct val="90000"/>
              </a:lnSpc>
              <a:spcBef>
                <a:spcPts val="1000"/>
              </a:spcBef>
              <a:spcAft>
                <a:spcPts val="0"/>
              </a:spcAft>
              <a:buClr>
                <a:schemeClr val="dk1"/>
              </a:buClr>
              <a:buSzPts val="1800"/>
              <a:buFont typeface="Arial"/>
              <a:buNone/>
            </a:pPr>
            <a:r>
              <a:t/>
            </a:r>
            <a:endParaRPr b="1" i="0" sz="1800" u="none" cap="none" strike="noStrike">
              <a:solidFill>
                <a:srgbClr val="000000"/>
              </a:solidFill>
              <a:latin typeface="Calibri"/>
              <a:ea typeface="Calibri"/>
              <a:cs typeface="Calibri"/>
              <a:sym typeface="Calibri"/>
            </a:endParaRPr>
          </a:p>
          <a:p>
            <a:pPr indent="0" lvl="0" marL="0" marR="0" rtl="0" algn="just">
              <a:lnSpc>
                <a:spcPct val="90000"/>
              </a:lnSpc>
              <a:spcBef>
                <a:spcPts val="100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1. Stream or river</a:t>
            </a:r>
            <a:endParaRPr b="0" i="0" sz="1400" u="none" cap="none" strike="noStrike">
              <a:solidFill>
                <a:srgbClr val="000000"/>
              </a:solidFill>
              <a:latin typeface="Arial"/>
              <a:ea typeface="Arial"/>
              <a:cs typeface="Arial"/>
              <a:sym typeface="Arial"/>
            </a:endParaRPr>
          </a:p>
          <a:p>
            <a:pPr indent="0" lvl="0" marL="0" marR="0" rtl="0" algn="just">
              <a:lnSpc>
                <a:spcPct val="90000"/>
              </a:lnSpc>
              <a:spcBef>
                <a:spcPts val="100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2. Lake, reservoir, bay or ocean</a:t>
            </a:r>
            <a:endParaRPr b="0" i="0" sz="1400" u="none" cap="none" strike="noStrike">
              <a:solidFill>
                <a:srgbClr val="000000"/>
              </a:solidFill>
              <a:latin typeface="Arial"/>
              <a:ea typeface="Arial"/>
              <a:cs typeface="Arial"/>
              <a:sym typeface="Arial"/>
            </a:endParaRPr>
          </a:p>
          <a:p>
            <a:pPr indent="0" lvl="0" marL="0" marR="0" rtl="0" algn="just">
              <a:lnSpc>
                <a:spcPct val="90000"/>
              </a:lnSpc>
              <a:spcBef>
                <a:spcPts val="100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3. Pond</a:t>
            </a:r>
            <a:endParaRPr b="0" i="0" sz="1400" u="none" cap="none" strike="noStrike">
              <a:solidFill>
                <a:srgbClr val="000000"/>
              </a:solidFill>
              <a:latin typeface="Arial"/>
              <a:ea typeface="Arial"/>
              <a:cs typeface="Arial"/>
              <a:sym typeface="Arial"/>
            </a:endParaRPr>
          </a:p>
          <a:p>
            <a:pPr indent="0" lvl="0" marL="0" marR="0" rtl="0" algn="just">
              <a:lnSpc>
                <a:spcPct val="90000"/>
              </a:lnSpc>
              <a:spcBef>
                <a:spcPts val="100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4. An irrigation ditch or other water </a:t>
            </a:r>
            <a:endParaRPr b="0" i="0" sz="1400" u="none" cap="none" strike="noStrike">
              <a:solidFill>
                <a:srgbClr val="000000"/>
              </a:solidFill>
              <a:latin typeface="Arial"/>
              <a:ea typeface="Arial"/>
              <a:cs typeface="Arial"/>
              <a:sym typeface="Arial"/>
            </a:endParaRPr>
          </a:p>
          <a:p>
            <a:pPr indent="0" lvl="0" marL="0" marR="0" rtl="0" algn="just">
              <a:lnSpc>
                <a:spcPct val="90000"/>
              </a:lnSpc>
              <a:spcBef>
                <a:spcPts val="100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body, if natural body is not available</a:t>
            </a:r>
            <a:endParaRPr b="0" i="0" sz="1400" u="none" cap="none" strike="noStrike">
              <a:solidFill>
                <a:srgbClr val="000000"/>
              </a:solidFill>
              <a:latin typeface="Arial"/>
              <a:ea typeface="Arial"/>
              <a:cs typeface="Arial"/>
              <a:sym typeface="Arial"/>
            </a:endParaRPr>
          </a:p>
          <a:p>
            <a:pPr indent="-114300" lvl="0" marL="228600" marR="0" rtl="0" algn="l">
              <a:lnSpc>
                <a:spcPct val="90000"/>
              </a:lnSpc>
              <a:spcBef>
                <a:spcPts val="100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1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Alkalinity Protocol" id="254" name="Google Shape;254;p18"/>
          <p:cNvPicPr preferRelativeResize="0"/>
          <p:nvPr/>
        </p:nvPicPr>
        <p:blipFill rotWithShape="1">
          <a:blip r:embed="rId3">
            <a:alphaModFix/>
          </a:blip>
          <a:srcRect b="0" l="0" r="0" t="0"/>
          <a:stretch/>
        </p:blipFill>
        <p:spPr>
          <a:xfrm>
            <a:off x="1129766" y="-17585"/>
            <a:ext cx="8014234" cy="1047612"/>
          </a:xfrm>
          <a:prstGeom prst="rect">
            <a:avLst/>
          </a:prstGeom>
          <a:noFill/>
          <a:ln>
            <a:noFill/>
          </a:ln>
        </p:spPr>
      </p:pic>
      <p:pic>
        <p:nvPicPr>
          <p:cNvPr descr="Menu: How to collect your data" id="255" name="Google Shape;255;p18"/>
          <p:cNvPicPr preferRelativeResize="0"/>
          <p:nvPr/>
        </p:nvPicPr>
        <p:blipFill rotWithShape="1">
          <a:blip r:embed="rId4">
            <a:alphaModFix/>
          </a:blip>
          <a:srcRect b="0" l="0" r="0" t="0"/>
          <a:stretch/>
        </p:blipFill>
        <p:spPr>
          <a:xfrm>
            <a:off x="0" y="-17621"/>
            <a:ext cx="1168977" cy="6858000"/>
          </a:xfrm>
          <a:prstGeom prst="rect">
            <a:avLst/>
          </a:prstGeom>
          <a:noFill/>
          <a:ln>
            <a:noFill/>
          </a:ln>
        </p:spPr>
      </p:pic>
      <p:sp>
        <p:nvSpPr>
          <p:cNvPr id="256" name="Google Shape;256;p18"/>
          <p:cNvSpPr txBox="1"/>
          <p:nvPr>
            <p:ph type="title"/>
          </p:nvPr>
        </p:nvSpPr>
        <p:spPr>
          <a:xfrm>
            <a:off x="1159510" y="832486"/>
            <a:ext cx="7886700" cy="556699"/>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0072"/>
              </a:buClr>
              <a:buSzPct val="100000"/>
              <a:buFont typeface="Calibri"/>
              <a:buNone/>
            </a:pPr>
            <a:br>
              <a:rPr lang="en-US">
                <a:solidFill>
                  <a:srgbClr val="000072"/>
                </a:solidFill>
                <a:latin typeface="Calibri"/>
                <a:ea typeface="Calibri"/>
                <a:cs typeface="Calibri"/>
                <a:sym typeface="Calibri"/>
              </a:rPr>
            </a:br>
            <a:r>
              <a:rPr lang="en-US">
                <a:solidFill>
                  <a:srgbClr val="000072"/>
                </a:solidFill>
                <a:latin typeface="Calibri"/>
                <a:ea typeface="Calibri"/>
                <a:cs typeface="Calibri"/>
                <a:sym typeface="Calibri"/>
              </a:rPr>
              <a:t>Site Selection: Hydrosphere Study Site</a:t>
            </a:r>
            <a:endParaRPr/>
          </a:p>
        </p:txBody>
      </p:sp>
      <p:sp>
        <p:nvSpPr>
          <p:cNvPr id="257" name="Google Shape;257;p18"/>
          <p:cNvSpPr txBox="1"/>
          <p:nvPr>
            <p:ph idx="1" type="body"/>
          </p:nvPr>
        </p:nvSpPr>
        <p:spPr>
          <a:xfrm>
            <a:off x="1221393" y="1594365"/>
            <a:ext cx="4177084" cy="4351338"/>
          </a:xfrm>
          <a:prstGeom prst="rect">
            <a:avLst/>
          </a:prstGeom>
          <a:noFill/>
          <a:ln>
            <a:noFill/>
          </a:ln>
        </p:spPr>
        <p:txBody>
          <a:bodyPr anchorCtr="0" anchor="t" bIns="45700" lIns="91425" spcFirstLastPara="1" rIns="91425" wrap="square" tIns="45700">
            <a:normAutofit fontScale="92500" lnSpcReduction="10000"/>
          </a:bodyPr>
          <a:lstStyle/>
          <a:p>
            <a:pPr indent="0" lvl="0" marL="0" rtl="0" algn="just">
              <a:lnSpc>
                <a:spcPct val="90000"/>
              </a:lnSpc>
              <a:spcBef>
                <a:spcPts val="0"/>
              </a:spcBef>
              <a:spcAft>
                <a:spcPts val="0"/>
              </a:spcAft>
              <a:buClr>
                <a:schemeClr val="dk1"/>
              </a:buClr>
              <a:buSzPct val="100000"/>
              <a:buNone/>
            </a:pPr>
            <a:r>
              <a:t/>
            </a:r>
            <a:endParaRPr b="1" sz="1700">
              <a:solidFill>
                <a:srgbClr val="000072"/>
              </a:solidFill>
            </a:endParaRPr>
          </a:p>
          <a:p>
            <a:pPr indent="0" lvl="0" marL="0" rtl="0" algn="just">
              <a:lnSpc>
                <a:spcPct val="90000"/>
              </a:lnSpc>
              <a:spcBef>
                <a:spcPts val="1000"/>
              </a:spcBef>
              <a:spcAft>
                <a:spcPts val="0"/>
              </a:spcAft>
              <a:buClr>
                <a:schemeClr val="dk1"/>
              </a:buClr>
              <a:buSzPct val="100000"/>
              <a:buNone/>
            </a:pPr>
            <a:r>
              <a:rPr lang="en-US" sz="1700"/>
              <a:t>Select a specific site where the hydrosphere measurements (water temperature, dissolved oxygen, nitrate, pH, alkalinity, turbidity, and either conductivity or salinity) will be taken. If the selected study site is a moving body of water (i.e. stream or river), locate your sampling site at a riffle area as opposed to still water or rapids. This will provide a more representative measurement of the water in the stream or river.</a:t>
            </a:r>
            <a:endParaRPr/>
          </a:p>
          <a:p>
            <a:pPr indent="0" lvl="0" marL="0" rtl="0" algn="just">
              <a:lnSpc>
                <a:spcPct val="90000"/>
              </a:lnSpc>
              <a:spcBef>
                <a:spcPts val="1000"/>
              </a:spcBef>
              <a:spcAft>
                <a:spcPts val="0"/>
              </a:spcAft>
              <a:buClr>
                <a:schemeClr val="dk1"/>
              </a:buClr>
              <a:buSzPct val="100000"/>
              <a:buNone/>
            </a:pPr>
            <a:r>
              <a:rPr lang="en-US" sz="1700"/>
              <a:t>If the selected study site is a still body of water i.e. a lake or reservoir), find a sampling site near the outlet area or along the middle of the water body. Avoid inlet areas. A bridge or a pier are good choices. If your water body is brackish or salty, you will need to know the times of high and low tide at a location as close as possible to your study site.</a:t>
            </a:r>
            <a:endParaRPr/>
          </a:p>
          <a:p>
            <a:pPr indent="-122872" lvl="0" marL="228600" rtl="0" algn="just">
              <a:lnSpc>
                <a:spcPct val="90000"/>
              </a:lnSpc>
              <a:spcBef>
                <a:spcPts val="1000"/>
              </a:spcBef>
              <a:spcAft>
                <a:spcPts val="0"/>
              </a:spcAft>
              <a:buClr>
                <a:schemeClr val="dk1"/>
              </a:buClr>
              <a:buSzPct val="100000"/>
              <a:buNone/>
            </a:pPr>
            <a:r>
              <a:t/>
            </a:r>
            <a:endParaRPr/>
          </a:p>
        </p:txBody>
      </p:sp>
      <p:pic>
        <p:nvPicPr>
          <p:cNvPr descr="Photo of a bucket with a water sample being hauled up from standing location on a bridge." id="258" name="Google Shape;258;p18"/>
          <p:cNvPicPr preferRelativeResize="0"/>
          <p:nvPr>
            <p:ph idx="2" type="body"/>
          </p:nvPr>
        </p:nvPicPr>
        <p:blipFill rotWithShape="1">
          <a:blip r:embed="rId5">
            <a:alphaModFix/>
          </a:blip>
          <a:srcRect b="0" l="0" r="0" t="0"/>
          <a:stretch/>
        </p:blipFill>
        <p:spPr>
          <a:xfrm>
            <a:off x="5611327" y="2021116"/>
            <a:ext cx="3166717" cy="237503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1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Alkalinity Protocol" id="264" name="Google Shape;264;p19"/>
          <p:cNvPicPr preferRelativeResize="0"/>
          <p:nvPr/>
        </p:nvPicPr>
        <p:blipFill rotWithShape="1">
          <a:blip r:embed="rId3">
            <a:alphaModFix/>
          </a:blip>
          <a:srcRect b="0" l="0" r="0" t="0"/>
          <a:stretch/>
        </p:blipFill>
        <p:spPr>
          <a:xfrm>
            <a:off x="1129766" y="-17585"/>
            <a:ext cx="8014234" cy="1047612"/>
          </a:xfrm>
          <a:prstGeom prst="rect">
            <a:avLst/>
          </a:prstGeom>
          <a:noFill/>
          <a:ln>
            <a:noFill/>
          </a:ln>
        </p:spPr>
      </p:pic>
      <p:pic>
        <p:nvPicPr>
          <p:cNvPr descr="Menu: How to collect your data" id="265" name="Google Shape;265;p19"/>
          <p:cNvPicPr preferRelativeResize="0"/>
          <p:nvPr/>
        </p:nvPicPr>
        <p:blipFill rotWithShape="1">
          <a:blip r:embed="rId4">
            <a:alphaModFix/>
          </a:blip>
          <a:srcRect b="0" l="0" r="0" t="0"/>
          <a:stretch/>
        </p:blipFill>
        <p:spPr>
          <a:xfrm>
            <a:off x="0" y="-17621"/>
            <a:ext cx="1168977" cy="6858000"/>
          </a:xfrm>
          <a:prstGeom prst="rect">
            <a:avLst/>
          </a:prstGeom>
          <a:noFill/>
          <a:ln>
            <a:noFill/>
          </a:ln>
        </p:spPr>
      </p:pic>
      <p:sp>
        <p:nvSpPr>
          <p:cNvPr id="266" name="Google Shape;266;p19"/>
          <p:cNvSpPr txBox="1"/>
          <p:nvPr>
            <p:ph type="title"/>
          </p:nvPr>
        </p:nvSpPr>
        <p:spPr>
          <a:xfrm>
            <a:off x="1257300" y="1037666"/>
            <a:ext cx="7886700" cy="556699"/>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0072"/>
              </a:buClr>
              <a:buSzPct val="115656"/>
              <a:buFont typeface="Calibri"/>
              <a:buNone/>
            </a:pPr>
            <a:br>
              <a:rPr lang="en-US">
                <a:solidFill>
                  <a:srgbClr val="000072"/>
                </a:solidFill>
                <a:latin typeface="Calibri"/>
                <a:ea typeface="Calibri"/>
                <a:cs typeface="Calibri"/>
                <a:sym typeface="Calibri"/>
              </a:rPr>
            </a:br>
            <a:r>
              <a:rPr lang="en-US" sz="2700">
                <a:solidFill>
                  <a:srgbClr val="000072"/>
                </a:solidFill>
                <a:latin typeface="Calibri"/>
                <a:ea typeface="Calibri"/>
                <a:cs typeface="Calibri"/>
                <a:sym typeface="Calibri"/>
              </a:rPr>
              <a:t>Sources for Equipment You Need for the Water Alkalinity Protocol</a:t>
            </a:r>
            <a:endParaRPr sz="2700">
              <a:solidFill>
                <a:srgbClr val="055000"/>
              </a:solidFill>
              <a:latin typeface="Calibri"/>
              <a:ea typeface="Calibri"/>
              <a:cs typeface="Calibri"/>
              <a:sym typeface="Calibri"/>
            </a:endParaRPr>
          </a:p>
        </p:txBody>
      </p:sp>
      <p:sp>
        <p:nvSpPr>
          <p:cNvPr id="267" name="Google Shape;267;p19"/>
          <p:cNvSpPr txBox="1"/>
          <p:nvPr>
            <p:ph idx="1" type="body"/>
          </p:nvPr>
        </p:nvSpPr>
        <p:spPr>
          <a:xfrm>
            <a:off x="1221393" y="1594365"/>
            <a:ext cx="4822342" cy="4351338"/>
          </a:xfrm>
          <a:prstGeom prst="rect">
            <a:avLst/>
          </a:prstGeom>
          <a:noFill/>
          <a:ln>
            <a:noFill/>
          </a:ln>
        </p:spPr>
        <p:txBody>
          <a:bodyPr anchorCtr="0" anchor="t" bIns="45700" lIns="91425" spcFirstLastPara="1" rIns="91425" wrap="square" tIns="45700">
            <a:normAutofit/>
          </a:bodyPr>
          <a:lstStyle/>
          <a:p>
            <a:pPr indent="-127000" lvl="0" marL="228600" rtl="0" algn="just">
              <a:lnSpc>
                <a:spcPct val="90000"/>
              </a:lnSpc>
              <a:spcBef>
                <a:spcPts val="0"/>
              </a:spcBef>
              <a:spcAft>
                <a:spcPts val="0"/>
              </a:spcAft>
              <a:buClr>
                <a:schemeClr val="dk1"/>
              </a:buClr>
              <a:buSzPts val="1600"/>
              <a:buNone/>
            </a:pPr>
            <a:r>
              <a:t/>
            </a:r>
            <a:endParaRPr sz="1600"/>
          </a:p>
          <a:p>
            <a:pPr indent="0" lvl="0" marL="0" rtl="0" algn="just">
              <a:lnSpc>
                <a:spcPct val="90000"/>
              </a:lnSpc>
              <a:spcBef>
                <a:spcPts val="1000"/>
              </a:spcBef>
              <a:spcAft>
                <a:spcPts val="0"/>
              </a:spcAft>
              <a:buClr>
                <a:schemeClr val="dk1"/>
              </a:buClr>
              <a:buSzPts val="1600"/>
              <a:buNone/>
            </a:pPr>
            <a:r>
              <a:rPr lang="en-US" sz="1600"/>
              <a:t>The following resources summarize the measurements associated with each protocol, associated skill level, scientific specifications for the instruments, and how to access the equipment you need (purchase, build, or download). </a:t>
            </a:r>
            <a:endParaRPr/>
          </a:p>
          <a:p>
            <a:pPr indent="0" lvl="0" marL="0" rtl="0" algn="just">
              <a:lnSpc>
                <a:spcPct val="90000"/>
              </a:lnSpc>
              <a:spcBef>
                <a:spcPts val="1000"/>
              </a:spcBef>
              <a:spcAft>
                <a:spcPts val="0"/>
              </a:spcAft>
              <a:buClr>
                <a:schemeClr val="dk1"/>
              </a:buClr>
              <a:buSzPts val="1800"/>
              <a:buNone/>
            </a:pPr>
            <a:r>
              <a:t/>
            </a:r>
            <a:endParaRPr/>
          </a:p>
          <a:p>
            <a:pPr indent="0" lvl="0" marL="0" rtl="0" algn="just">
              <a:lnSpc>
                <a:spcPct val="90000"/>
              </a:lnSpc>
              <a:spcBef>
                <a:spcPts val="1000"/>
              </a:spcBef>
              <a:spcAft>
                <a:spcPts val="0"/>
              </a:spcAft>
              <a:buClr>
                <a:schemeClr val="dk1"/>
              </a:buClr>
              <a:buSzPts val="1800"/>
              <a:buNone/>
            </a:pPr>
            <a:r>
              <a:rPr b="1" lang="en-US" u="sng">
                <a:solidFill>
                  <a:schemeClr val="hlink"/>
                </a:solidFill>
                <a:hlinkClick r:id="rId5"/>
              </a:rPr>
              <a:t>Where to find specifications for instrument used in GLOBE investigations</a:t>
            </a:r>
            <a:endParaRPr b="1"/>
          </a:p>
          <a:p>
            <a:pPr indent="0" lvl="0" marL="0" rtl="0" algn="just">
              <a:lnSpc>
                <a:spcPct val="90000"/>
              </a:lnSpc>
              <a:spcBef>
                <a:spcPts val="1000"/>
              </a:spcBef>
              <a:spcAft>
                <a:spcPts val="0"/>
              </a:spcAft>
              <a:buClr>
                <a:schemeClr val="dk1"/>
              </a:buClr>
              <a:buSzPts val="1800"/>
              <a:buNone/>
            </a:pPr>
            <a:r>
              <a:t/>
            </a:r>
            <a:endParaRPr b="1"/>
          </a:p>
          <a:p>
            <a:pPr indent="0" lvl="0" marL="0" rtl="0" algn="just">
              <a:lnSpc>
                <a:spcPct val="90000"/>
              </a:lnSpc>
              <a:spcBef>
                <a:spcPts val="1000"/>
              </a:spcBef>
              <a:spcAft>
                <a:spcPts val="0"/>
              </a:spcAft>
              <a:buClr>
                <a:schemeClr val="dk1"/>
              </a:buClr>
              <a:buSzPts val="1800"/>
              <a:buNone/>
            </a:pPr>
            <a:r>
              <a:rPr b="1" lang="en-US" u="sng">
                <a:solidFill>
                  <a:schemeClr val="hlink"/>
                </a:solidFill>
                <a:hlinkClick r:id="rId6"/>
              </a:rPr>
              <a:t>Where to find scientific instruments used in GLOBE investigations </a:t>
            </a:r>
            <a:endParaRPr b="1"/>
          </a:p>
          <a:p>
            <a:pPr indent="-114300" lvl="0" marL="228600" rtl="0" algn="just">
              <a:lnSpc>
                <a:spcPct val="90000"/>
              </a:lnSpc>
              <a:spcBef>
                <a:spcPts val="1000"/>
              </a:spcBef>
              <a:spcAft>
                <a:spcPts val="0"/>
              </a:spcAft>
              <a:buClr>
                <a:schemeClr val="dk1"/>
              </a:buClr>
              <a:buSzPts val="1800"/>
              <a:buNone/>
            </a:pPr>
            <a:r>
              <a:t/>
            </a:r>
            <a:endParaRPr/>
          </a:p>
        </p:txBody>
      </p:sp>
      <p:pic>
        <p:nvPicPr>
          <p:cNvPr descr="Screenshot of the Toolkit, GLOBE Teacher's Guide" id="268" name="Google Shape;268;p19"/>
          <p:cNvPicPr preferRelativeResize="0"/>
          <p:nvPr>
            <p:ph idx="2" type="body"/>
          </p:nvPr>
        </p:nvPicPr>
        <p:blipFill rotWithShape="1">
          <a:blip r:embed="rId7">
            <a:alphaModFix/>
          </a:blip>
          <a:srcRect b="0" l="0" r="0" t="0"/>
          <a:stretch/>
        </p:blipFill>
        <p:spPr>
          <a:xfrm rot="791986">
            <a:off x="6510451" y="2520183"/>
            <a:ext cx="1952398" cy="2499702"/>
          </a:xfrm>
          <a:prstGeom prst="rect">
            <a:avLst/>
          </a:prstGeom>
          <a:noFill/>
          <a:ln>
            <a:noFill/>
          </a:ln>
          <a:effectLst>
            <a:outerShdw blurRad="292100" rotWithShape="0" algn="tl" dir="2700000" dist="139700">
              <a:srgbClr val="333333">
                <a:alpha val="63529"/>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descr="watermark of student using a probe to determine water quality." id="96" name="Google Shape;96;p2"/>
          <p:cNvPicPr preferRelativeResize="0"/>
          <p:nvPr/>
        </p:nvPicPr>
        <p:blipFill rotWithShape="1">
          <a:blip r:embed="rId3">
            <a:alphaModFix amt="15000"/>
          </a:blip>
          <a:srcRect b="0" l="0" r="0" t="0"/>
          <a:stretch/>
        </p:blipFill>
        <p:spPr>
          <a:xfrm>
            <a:off x="1183775" y="1449319"/>
            <a:ext cx="7960223" cy="5408681"/>
          </a:xfrm>
          <a:prstGeom prst="rect">
            <a:avLst/>
          </a:prstGeom>
          <a:noFill/>
          <a:ln>
            <a:noFill/>
          </a:ln>
        </p:spPr>
      </p:pic>
      <p:sp>
        <p:nvSpPr>
          <p:cNvPr id="97" name="Google Shape;97;p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Alkalinity Protocol" id="98" name="Google Shape;98;p2"/>
          <p:cNvPicPr preferRelativeResize="0"/>
          <p:nvPr>
            <p:ph idx="1" type="body"/>
          </p:nvPr>
        </p:nvPicPr>
        <p:blipFill rotWithShape="1">
          <a:blip r:embed="rId4">
            <a:alphaModFix/>
          </a:blip>
          <a:srcRect b="0" l="0" r="0" t="0"/>
          <a:stretch/>
        </p:blipFill>
        <p:spPr>
          <a:xfrm>
            <a:off x="1180629" y="0"/>
            <a:ext cx="7966515" cy="1019909"/>
          </a:xfrm>
          <a:prstGeom prst="rect">
            <a:avLst/>
          </a:prstGeom>
          <a:noFill/>
          <a:ln>
            <a:noFill/>
          </a:ln>
        </p:spPr>
      </p:pic>
      <p:pic>
        <p:nvPicPr>
          <p:cNvPr descr="Menu: What is alkalinity?" id="99" name="Google Shape;99;p2"/>
          <p:cNvPicPr preferRelativeResize="0"/>
          <p:nvPr>
            <p:ph idx="2" type="body"/>
          </p:nvPr>
        </p:nvPicPr>
        <p:blipFill rotWithShape="1">
          <a:blip r:embed="rId5">
            <a:alphaModFix/>
          </a:blip>
          <a:srcRect b="0" l="0" r="0" t="0"/>
          <a:stretch/>
        </p:blipFill>
        <p:spPr>
          <a:xfrm>
            <a:off x="-21598" y="-17586"/>
            <a:ext cx="1205373" cy="6875586"/>
          </a:xfrm>
          <a:prstGeom prst="rect">
            <a:avLst/>
          </a:prstGeom>
          <a:noFill/>
          <a:ln>
            <a:noFill/>
          </a:ln>
        </p:spPr>
      </p:pic>
      <p:sp>
        <p:nvSpPr>
          <p:cNvPr id="100" name="Google Shape;100;p2"/>
          <p:cNvSpPr txBox="1"/>
          <p:nvPr>
            <p:ph type="title"/>
          </p:nvPr>
        </p:nvSpPr>
        <p:spPr>
          <a:xfrm>
            <a:off x="1280805" y="714569"/>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800"/>
              <a:buFont typeface="Calibri"/>
              <a:buNone/>
            </a:pPr>
            <a:r>
              <a:rPr lang="en-US">
                <a:latin typeface="Calibri"/>
                <a:ea typeface="Calibri"/>
                <a:cs typeface="Calibri"/>
                <a:sym typeface="Calibri"/>
              </a:rPr>
              <a:t>Overview</a:t>
            </a:r>
            <a:r>
              <a:rPr lang="en-US"/>
              <a:t> </a:t>
            </a:r>
            <a:endParaRPr/>
          </a:p>
        </p:txBody>
      </p:sp>
      <p:sp>
        <p:nvSpPr>
          <p:cNvPr id="101" name="Google Shape;101;p2"/>
          <p:cNvSpPr txBox="1"/>
          <p:nvPr/>
        </p:nvSpPr>
        <p:spPr>
          <a:xfrm>
            <a:off x="1280805" y="1824348"/>
            <a:ext cx="7414308" cy="5033651"/>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0000"/>
              </a:buClr>
              <a:buSzPts val="1800"/>
              <a:buFont typeface="Arial"/>
              <a:buNone/>
            </a:pPr>
            <a:r>
              <a:rPr b="1" i="0" lang="en-US" sz="1800" u="none" cap="none" strike="noStrike">
                <a:solidFill>
                  <a:srgbClr val="000090"/>
                </a:solidFill>
                <a:latin typeface="Calibri"/>
                <a:ea typeface="Calibri"/>
                <a:cs typeface="Calibri"/>
                <a:sym typeface="Calibri"/>
              </a:rPr>
              <a:t>This module: </a:t>
            </a:r>
            <a:endParaRPr b="0" i="0" sz="1400" u="none" cap="none" strike="noStrike">
              <a:solidFill>
                <a:srgbClr val="000000"/>
              </a:solidFill>
              <a:latin typeface="Arial"/>
              <a:ea typeface="Arial"/>
              <a:cs typeface="Arial"/>
              <a:sym typeface="Arial"/>
            </a:endParaRPr>
          </a:p>
          <a:p>
            <a:pPr indent="63500" lvl="0" marL="0" marR="0" rtl="0" algn="l">
              <a:lnSpc>
                <a:spcPct val="90000"/>
              </a:lnSpc>
              <a:spcBef>
                <a:spcPts val="0"/>
              </a:spcBef>
              <a:spcAft>
                <a:spcPts val="0"/>
              </a:spcAft>
              <a:buClr>
                <a:schemeClr val="dk1"/>
              </a:buClr>
              <a:buSzPts val="1000"/>
              <a:buFont typeface="Arial"/>
              <a:buNone/>
            </a:pPr>
            <a:r>
              <a:t/>
            </a:r>
            <a:endParaRPr b="0" i="0" sz="1000" u="none" cap="none" strike="noStrike">
              <a:solidFill>
                <a:schemeClr val="dk1"/>
              </a:solidFill>
              <a:latin typeface="Calibri"/>
              <a:ea typeface="Calibri"/>
              <a:cs typeface="Calibri"/>
              <a:sym typeface="Calibri"/>
            </a:endParaRPr>
          </a:p>
          <a:p>
            <a:pPr indent="-342900" lvl="0" marL="342900" marR="0" rtl="0" algn="l">
              <a:lnSpc>
                <a:spcPct val="90000"/>
              </a:lnSpc>
              <a:spcBef>
                <a:spcPts val="0"/>
              </a:spcBef>
              <a:spcAft>
                <a:spcPts val="0"/>
              </a:spcAft>
              <a:buClr>
                <a:srgbClr val="000090"/>
              </a:buClr>
              <a:buSzPts val="1800"/>
              <a:buFont typeface="Arial"/>
              <a:buChar char="•"/>
            </a:pPr>
            <a:r>
              <a:rPr b="1" i="0" lang="en-US" sz="1800" u="none" cap="none" strike="noStrike">
                <a:solidFill>
                  <a:srgbClr val="000090"/>
                </a:solidFill>
                <a:latin typeface="Calibri"/>
                <a:ea typeface="Calibri"/>
                <a:cs typeface="Calibri"/>
                <a:sym typeface="Calibri"/>
              </a:rPr>
              <a:t>Reviews the selection of a GLOBE hydrology site </a:t>
            </a:r>
            <a:endParaRPr b="0" i="0" sz="1000" u="none" cap="none" strike="noStrike">
              <a:solidFill>
                <a:schemeClr val="dk1"/>
              </a:solidFill>
              <a:latin typeface="Calibri"/>
              <a:ea typeface="Calibri"/>
              <a:cs typeface="Calibri"/>
              <a:sym typeface="Calibri"/>
            </a:endParaRPr>
          </a:p>
          <a:p>
            <a:pPr indent="-342900" lvl="0" marL="342900" marR="0" rtl="0" algn="l">
              <a:lnSpc>
                <a:spcPct val="90000"/>
              </a:lnSpc>
              <a:spcBef>
                <a:spcPts val="0"/>
              </a:spcBef>
              <a:spcAft>
                <a:spcPts val="0"/>
              </a:spcAft>
              <a:buClr>
                <a:srgbClr val="000090"/>
              </a:buClr>
              <a:buSzPts val="1800"/>
              <a:buFont typeface="Arial"/>
              <a:buChar char="•"/>
            </a:pPr>
            <a:r>
              <a:rPr b="1" i="0" lang="en-US" sz="1800" u="none" cap="none" strike="noStrike">
                <a:solidFill>
                  <a:srgbClr val="000090"/>
                </a:solidFill>
                <a:latin typeface="Calibri"/>
                <a:ea typeface="Calibri"/>
                <a:cs typeface="Calibri"/>
                <a:sym typeface="Calibri"/>
              </a:rPr>
              <a:t>Reviews the water sampling technique used in GLOBE hydrology protocols</a:t>
            </a:r>
            <a:endParaRPr b="0" i="0" sz="1000" u="none" cap="none" strike="noStrike">
              <a:solidFill>
                <a:schemeClr val="dk1"/>
              </a:solidFill>
              <a:latin typeface="Calibri"/>
              <a:ea typeface="Calibri"/>
              <a:cs typeface="Calibri"/>
              <a:sym typeface="Calibri"/>
            </a:endParaRPr>
          </a:p>
          <a:p>
            <a:pPr indent="-342900" lvl="0" marL="342900" marR="0" rtl="0" algn="l">
              <a:lnSpc>
                <a:spcPct val="90000"/>
              </a:lnSpc>
              <a:spcBef>
                <a:spcPts val="0"/>
              </a:spcBef>
              <a:spcAft>
                <a:spcPts val="0"/>
              </a:spcAft>
              <a:buClr>
                <a:srgbClr val="000090"/>
              </a:buClr>
              <a:buSzPts val="1800"/>
              <a:buFont typeface="Arial"/>
              <a:buChar char="•"/>
            </a:pPr>
            <a:r>
              <a:rPr b="1" i="0" lang="en-US" sz="1800" u="none" cap="none" strike="noStrike">
                <a:solidFill>
                  <a:srgbClr val="000090"/>
                </a:solidFill>
                <a:latin typeface="Calibri"/>
                <a:ea typeface="Calibri"/>
                <a:cs typeface="Calibri"/>
                <a:sym typeface="Calibri"/>
              </a:rPr>
              <a:t>Provides a step by step introduction of the protocol method</a:t>
            </a:r>
            <a:endParaRPr b="0" i="0" sz="1400" u="none" cap="none" strike="noStrike">
              <a:solidFill>
                <a:srgbClr val="000000"/>
              </a:solidFill>
              <a:latin typeface="Arial"/>
              <a:ea typeface="Arial"/>
              <a:cs typeface="Arial"/>
              <a:sym typeface="Arial"/>
            </a:endParaRPr>
          </a:p>
          <a:p>
            <a:pPr indent="-279400" lvl="0" marL="342900" marR="0" rtl="0" algn="l">
              <a:lnSpc>
                <a:spcPct val="90000"/>
              </a:lnSpc>
              <a:spcBef>
                <a:spcPts val="0"/>
              </a:spcBef>
              <a:spcAft>
                <a:spcPts val="0"/>
              </a:spcAft>
              <a:buClr>
                <a:schemeClr val="dk1"/>
              </a:buClr>
              <a:buSzPts val="1000"/>
              <a:buFont typeface="Arial"/>
              <a:buNone/>
            </a:pPr>
            <a:r>
              <a:t/>
            </a:r>
            <a:endParaRPr b="0" i="0" sz="10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rgbClr val="002060"/>
              </a:buClr>
              <a:buSzPts val="2800"/>
              <a:buFont typeface="Arial"/>
              <a:buNone/>
            </a:pPr>
            <a:r>
              <a:rPr b="1" i="0" lang="en-US" sz="2800" u="none" cap="none" strike="noStrike">
                <a:solidFill>
                  <a:srgbClr val="002060"/>
                </a:solidFill>
                <a:latin typeface="Calibri"/>
                <a:ea typeface="Calibri"/>
                <a:cs typeface="Calibri"/>
                <a:sym typeface="Calibri"/>
              </a:rPr>
              <a:t>Learning Objectives</a:t>
            </a:r>
            <a:endParaRPr b="0" i="0" sz="1400" u="none" cap="none" strike="noStrike">
              <a:solidFill>
                <a:srgbClr val="000000"/>
              </a:solidFill>
              <a:latin typeface="Arial"/>
              <a:ea typeface="Arial"/>
              <a:cs typeface="Arial"/>
              <a:sym typeface="Arial"/>
            </a:endParaRPr>
          </a:p>
          <a:p>
            <a:pPr indent="63500" lvl="0" marL="0" marR="0" rtl="0" algn="l">
              <a:lnSpc>
                <a:spcPct val="90000"/>
              </a:lnSpc>
              <a:spcBef>
                <a:spcPts val="0"/>
              </a:spcBef>
              <a:spcAft>
                <a:spcPts val="0"/>
              </a:spcAft>
              <a:buClr>
                <a:schemeClr val="dk1"/>
              </a:buClr>
              <a:buSzPts val="1000"/>
              <a:buFont typeface="Arial"/>
              <a:buNone/>
            </a:pPr>
            <a:r>
              <a:t/>
            </a:r>
            <a:endParaRPr b="0" i="0" sz="10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rgbClr val="000000"/>
              </a:buClr>
              <a:buSzPts val="1800"/>
              <a:buFont typeface="Arial"/>
              <a:buNone/>
            </a:pPr>
            <a:r>
              <a:rPr b="1" i="0" lang="en-US" sz="1800" u="none" cap="none" strike="noStrike">
                <a:solidFill>
                  <a:srgbClr val="000090"/>
                </a:solidFill>
                <a:latin typeface="Calibri"/>
                <a:ea typeface="Calibri"/>
                <a:cs typeface="Calibri"/>
                <a:sym typeface="Calibri"/>
              </a:rPr>
              <a:t>After completing this module, you will be able to:</a:t>
            </a:r>
            <a:endParaRPr b="0" i="0" sz="1400" u="none" cap="none" strike="noStrike">
              <a:solidFill>
                <a:srgbClr val="000000"/>
              </a:solidFill>
              <a:latin typeface="Arial"/>
              <a:ea typeface="Arial"/>
              <a:cs typeface="Arial"/>
              <a:sym typeface="Arial"/>
            </a:endParaRPr>
          </a:p>
          <a:p>
            <a:pPr indent="63500" lvl="0" marL="0" marR="0" rtl="0" algn="l">
              <a:lnSpc>
                <a:spcPct val="90000"/>
              </a:lnSpc>
              <a:spcBef>
                <a:spcPts val="0"/>
              </a:spcBef>
              <a:spcAft>
                <a:spcPts val="0"/>
              </a:spcAft>
              <a:buClr>
                <a:schemeClr val="dk1"/>
              </a:buClr>
              <a:buSzPts val="1000"/>
              <a:buFont typeface="Arial"/>
              <a:buNone/>
            </a:pPr>
            <a:r>
              <a:t/>
            </a:r>
            <a:endParaRPr b="0" i="0" sz="1000" u="none" cap="none" strike="noStrike">
              <a:solidFill>
                <a:schemeClr val="dk1"/>
              </a:solidFill>
              <a:latin typeface="Calibri"/>
              <a:ea typeface="Calibri"/>
              <a:cs typeface="Calibri"/>
              <a:sym typeface="Calibri"/>
            </a:endParaRPr>
          </a:p>
          <a:p>
            <a:pPr indent="-342900" lvl="0" marL="342900" marR="0" rtl="0" algn="l">
              <a:lnSpc>
                <a:spcPct val="90000"/>
              </a:lnSpc>
              <a:spcBef>
                <a:spcPts val="0"/>
              </a:spcBef>
              <a:spcAft>
                <a:spcPts val="0"/>
              </a:spcAft>
              <a:buClr>
                <a:srgbClr val="000090"/>
              </a:buClr>
              <a:buSzPts val="1800"/>
              <a:buFont typeface="Arial"/>
              <a:buChar char="•"/>
            </a:pPr>
            <a:r>
              <a:rPr b="1" i="0" lang="en-US" sz="1800" u="none" cap="none" strike="noStrike">
                <a:solidFill>
                  <a:srgbClr val="000090"/>
                </a:solidFill>
                <a:latin typeface="Calibri"/>
                <a:ea typeface="Calibri"/>
                <a:cs typeface="Calibri"/>
                <a:sym typeface="Calibri"/>
              </a:rPr>
              <a:t>Define water alkalinity and  explain how environmental variables affect the alkalinity of a water body</a:t>
            </a:r>
            <a:endParaRPr b="0" i="0" sz="1000" u="none" cap="none" strike="noStrike">
              <a:solidFill>
                <a:schemeClr val="dk1"/>
              </a:solidFill>
              <a:latin typeface="Calibri"/>
              <a:ea typeface="Calibri"/>
              <a:cs typeface="Calibri"/>
              <a:sym typeface="Calibri"/>
            </a:endParaRPr>
          </a:p>
          <a:p>
            <a:pPr indent="-342900" lvl="0" marL="342900" marR="0" rtl="0" algn="l">
              <a:lnSpc>
                <a:spcPct val="90000"/>
              </a:lnSpc>
              <a:spcBef>
                <a:spcPts val="0"/>
              </a:spcBef>
              <a:spcAft>
                <a:spcPts val="0"/>
              </a:spcAft>
              <a:buClr>
                <a:srgbClr val="000090"/>
              </a:buClr>
              <a:buSzPts val="1800"/>
              <a:buFont typeface="Arial"/>
              <a:buChar char="•"/>
            </a:pPr>
            <a:r>
              <a:rPr b="1" i="0" lang="en-US" sz="1800" u="none" cap="none" strike="noStrike">
                <a:solidFill>
                  <a:srgbClr val="000090"/>
                </a:solidFill>
                <a:latin typeface="Calibri"/>
                <a:ea typeface="Calibri"/>
                <a:cs typeface="Calibri"/>
                <a:sym typeface="Calibri"/>
              </a:rPr>
              <a:t>Describe the importance of instrument calibration and quality control procedures in the the collection of accurate data</a:t>
            </a:r>
            <a:endParaRPr b="0" i="0" sz="1000" u="none" cap="none" strike="noStrike">
              <a:solidFill>
                <a:schemeClr val="dk1"/>
              </a:solidFill>
              <a:latin typeface="Calibri"/>
              <a:ea typeface="Calibri"/>
              <a:cs typeface="Calibri"/>
              <a:sym typeface="Calibri"/>
            </a:endParaRPr>
          </a:p>
          <a:p>
            <a:pPr indent="-342900" lvl="0" marL="342900" marR="0" rtl="0" algn="l">
              <a:lnSpc>
                <a:spcPct val="90000"/>
              </a:lnSpc>
              <a:spcBef>
                <a:spcPts val="0"/>
              </a:spcBef>
              <a:spcAft>
                <a:spcPts val="0"/>
              </a:spcAft>
              <a:buClr>
                <a:srgbClr val="000090"/>
              </a:buClr>
              <a:buSzPts val="1800"/>
              <a:buFont typeface="Arial"/>
              <a:buChar char="•"/>
            </a:pPr>
            <a:r>
              <a:rPr b="1" i="0" lang="en-US" sz="1800" u="none" cap="none" strike="noStrike">
                <a:solidFill>
                  <a:srgbClr val="000090"/>
                </a:solidFill>
                <a:latin typeface="Calibri"/>
                <a:ea typeface="Calibri"/>
                <a:cs typeface="Calibri"/>
                <a:sym typeface="Calibri"/>
              </a:rPr>
              <a:t>Conduct alkalinity measurements using a test kit</a:t>
            </a:r>
            <a:endParaRPr b="0" i="0" sz="1000" u="none" cap="none" strike="noStrike">
              <a:solidFill>
                <a:schemeClr val="dk1"/>
              </a:solidFill>
              <a:latin typeface="Calibri"/>
              <a:ea typeface="Calibri"/>
              <a:cs typeface="Calibri"/>
              <a:sym typeface="Calibri"/>
            </a:endParaRPr>
          </a:p>
          <a:p>
            <a:pPr indent="-342900" lvl="0" marL="342900" marR="0" rtl="0" algn="l">
              <a:lnSpc>
                <a:spcPct val="90000"/>
              </a:lnSpc>
              <a:spcBef>
                <a:spcPts val="0"/>
              </a:spcBef>
              <a:spcAft>
                <a:spcPts val="0"/>
              </a:spcAft>
              <a:buClr>
                <a:srgbClr val="000090"/>
              </a:buClr>
              <a:buSzPts val="1800"/>
              <a:buFont typeface="Arial"/>
              <a:buChar char="•"/>
            </a:pPr>
            <a:r>
              <a:rPr b="1" i="0" lang="en-US" sz="1800" u="none" cap="none" strike="noStrike">
                <a:solidFill>
                  <a:srgbClr val="000090"/>
                </a:solidFill>
                <a:latin typeface="Calibri"/>
                <a:ea typeface="Calibri"/>
                <a:cs typeface="Calibri"/>
                <a:sym typeface="Calibri"/>
              </a:rPr>
              <a:t>Upload data to the GLOBE portal</a:t>
            </a:r>
            <a:endParaRPr b="0" i="0" sz="1000" u="none" cap="none" strike="noStrike">
              <a:solidFill>
                <a:schemeClr val="dk1"/>
              </a:solidFill>
              <a:latin typeface="Calibri"/>
              <a:ea typeface="Calibri"/>
              <a:cs typeface="Calibri"/>
              <a:sym typeface="Calibri"/>
            </a:endParaRPr>
          </a:p>
          <a:p>
            <a:pPr indent="-342900" lvl="0" marL="342900" marR="0" rtl="0" algn="l">
              <a:lnSpc>
                <a:spcPct val="90000"/>
              </a:lnSpc>
              <a:spcBef>
                <a:spcPts val="0"/>
              </a:spcBef>
              <a:spcAft>
                <a:spcPts val="0"/>
              </a:spcAft>
              <a:buClr>
                <a:srgbClr val="000090"/>
              </a:buClr>
              <a:buSzPts val="1800"/>
              <a:buFont typeface="Arial"/>
              <a:buChar char="•"/>
            </a:pPr>
            <a:r>
              <a:rPr b="1" i="0" lang="en-US" sz="1800" u="none" cap="none" strike="noStrike">
                <a:solidFill>
                  <a:srgbClr val="000090"/>
                </a:solidFill>
                <a:latin typeface="Calibri"/>
                <a:ea typeface="Calibri"/>
                <a:cs typeface="Calibri"/>
                <a:sym typeface="Calibri"/>
              </a:rPr>
              <a:t>Visualize data using GLOBE’s Visualization System</a:t>
            </a:r>
            <a:endParaRPr b="0" i="0" sz="1400" u="none" cap="none" strike="noStrike">
              <a:solidFill>
                <a:srgbClr val="000000"/>
              </a:solidFill>
              <a:latin typeface="Arial"/>
              <a:ea typeface="Arial"/>
              <a:cs typeface="Arial"/>
              <a:sym typeface="Arial"/>
            </a:endParaRPr>
          </a:p>
          <a:p>
            <a:pPr indent="-279400" lvl="0" marL="342900" marR="0" rtl="0" algn="l">
              <a:lnSpc>
                <a:spcPct val="90000"/>
              </a:lnSpc>
              <a:spcBef>
                <a:spcPts val="0"/>
              </a:spcBef>
              <a:spcAft>
                <a:spcPts val="0"/>
              </a:spcAft>
              <a:buClr>
                <a:schemeClr val="dk1"/>
              </a:buClr>
              <a:buSzPts val="1000"/>
              <a:buFont typeface="Arial"/>
              <a:buNone/>
            </a:pPr>
            <a:r>
              <a:t/>
            </a:r>
            <a:endParaRPr b="1" i="0" sz="1000" u="none" cap="none" strike="noStrike">
              <a:solidFill>
                <a:srgbClr val="000090"/>
              </a:solidFill>
              <a:latin typeface="Calibri"/>
              <a:ea typeface="Calibri"/>
              <a:cs typeface="Calibri"/>
              <a:sym typeface="Calibri"/>
            </a:endParaRPr>
          </a:p>
          <a:p>
            <a:pPr indent="0" lvl="0" marL="0" marR="0" rtl="0" algn="l">
              <a:lnSpc>
                <a:spcPct val="90000"/>
              </a:lnSpc>
              <a:spcBef>
                <a:spcPts val="0"/>
              </a:spcBef>
              <a:spcAft>
                <a:spcPts val="0"/>
              </a:spcAft>
              <a:buClr>
                <a:srgbClr val="000090"/>
              </a:buClr>
              <a:buSzPts val="2400"/>
              <a:buFont typeface="Arial"/>
              <a:buNone/>
            </a:pPr>
            <a:r>
              <a:rPr b="1" i="0" lang="en-US" sz="2400" u="none" cap="none" strike="noStrike">
                <a:solidFill>
                  <a:srgbClr val="000090"/>
                </a:solidFill>
                <a:latin typeface="Calibri"/>
                <a:ea typeface="Calibri"/>
                <a:cs typeface="Calibri"/>
                <a:sym typeface="Calibri"/>
              </a:rPr>
              <a:t>Estimated time to complete this module: 1.5 hours</a:t>
            </a:r>
            <a:endParaRPr b="0" i="0" sz="2400" u="none" cap="none" strike="noStrike">
              <a:solidFill>
                <a:schemeClr val="dk1"/>
              </a:solidFill>
              <a:latin typeface="Calibri"/>
              <a:ea typeface="Calibri"/>
              <a:cs typeface="Calibri"/>
              <a:sym typeface="Calibri"/>
            </a:endParaRPr>
          </a:p>
          <a:p>
            <a:pPr indent="-114300" lvl="0" marL="228600" marR="0" rtl="0" algn="l">
              <a:lnSpc>
                <a:spcPct val="90000"/>
              </a:lnSpc>
              <a:spcBef>
                <a:spcPts val="100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pic>
        <p:nvPicPr>
          <p:cNvPr descr="Illustration of equipment needed: baking soda, balance, distilled water, pen or pencil, 500 ml graduated cylinder, stirring rod,100-ml graduated cylinder, 500 ml beaker. " id="273" name="Google Shape;273;p20"/>
          <p:cNvPicPr preferRelativeResize="0"/>
          <p:nvPr>
            <p:ph idx="2" type="body"/>
          </p:nvPr>
        </p:nvPicPr>
        <p:blipFill rotWithShape="1">
          <a:blip r:embed="rId3">
            <a:alphaModFix/>
          </a:blip>
          <a:srcRect b="0" l="0" r="0" t="0"/>
          <a:stretch/>
        </p:blipFill>
        <p:spPr>
          <a:xfrm>
            <a:off x="3644915" y="1873440"/>
            <a:ext cx="5211856" cy="3431334"/>
          </a:xfrm>
          <a:prstGeom prst="rect">
            <a:avLst/>
          </a:prstGeom>
          <a:noFill/>
          <a:ln>
            <a:noFill/>
          </a:ln>
        </p:spPr>
      </p:pic>
      <p:sp>
        <p:nvSpPr>
          <p:cNvPr id="274" name="Google Shape;274;p2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Alkalinity Protocol" id="275" name="Google Shape;275;p20"/>
          <p:cNvPicPr preferRelativeResize="0"/>
          <p:nvPr/>
        </p:nvPicPr>
        <p:blipFill rotWithShape="1">
          <a:blip r:embed="rId4">
            <a:alphaModFix/>
          </a:blip>
          <a:srcRect b="0" l="0" r="0" t="0"/>
          <a:stretch/>
        </p:blipFill>
        <p:spPr>
          <a:xfrm>
            <a:off x="1129766" y="-17585"/>
            <a:ext cx="8014234" cy="1047612"/>
          </a:xfrm>
          <a:prstGeom prst="rect">
            <a:avLst/>
          </a:prstGeom>
          <a:noFill/>
          <a:ln>
            <a:noFill/>
          </a:ln>
        </p:spPr>
      </p:pic>
      <p:pic>
        <p:nvPicPr>
          <p:cNvPr descr="Menu: How to collect your data" id="276" name="Google Shape;276;p20"/>
          <p:cNvPicPr preferRelativeResize="0"/>
          <p:nvPr/>
        </p:nvPicPr>
        <p:blipFill rotWithShape="1">
          <a:blip r:embed="rId5">
            <a:alphaModFix/>
          </a:blip>
          <a:srcRect b="0" l="0" r="0" t="0"/>
          <a:stretch/>
        </p:blipFill>
        <p:spPr>
          <a:xfrm>
            <a:off x="0" y="-17621"/>
            <a:ext cx="1168977" cy="6858000"/>
          </a:xfrm>
          <a:prstGeom prst="rect">
            <a:avLst/>
          </a:prstGeom>
          <a:noFill/>
          <a:ln>
            <a:noFill/>
          </a:ln>
        </p:spPr>
      </p:pic>
      <p:sp>
        <p:nvSpPr>
          <p:cNvPr id="277" name="Google Shape;277;p20"/>
          <p:cNvSpPr txBox="1"/>
          <p:nvPr>
            <p:ph type="title"/>
          </p:nvPr>
        </p:nvSpPr>
        <p:spPr>
          <a:xfrm>
            <a:off x="1233744" y="1184397"/>
            <a:ext cx="7886700" cy="55669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0072"/>
              </a:buClr>
              <a:buSzPts val="2400"/>
              <a:buFont typeface="Calibri"/>
              <a:buNone/>
            </a:pPr>
            <a:r>
              <a:rPr lang="en-US" sz="2400">
                <a:solidFill>
                  <a:srgbClr val="000072"/>
                </a:solidFill>
                <a:latin typeface="Calibri"/>
                <a:ea typeface="Calibri"/>
                <a:cs typeface="Calibri"/>
                <a:sym typeface="Calibri"/>
              </a:rPr>
              <a:t>Quality Control Procedure: Create Baking Soda Alkalinity Standard </a:t>
            </a:r>
            <a:r>
              <a:rPr lang="en-US" sz="2400">
                <a:solidFill>
                  <a:schemeClr val="lt1"/>
                </a:solidFill>
                <a:latin typeface="Calibri"/>
                <a:ea typeface="Calibri"/>
                <a:cs typeface="Calibri"/>
                <a:sym typeface="Calibri"/>
              </a:rPr>
              <a:t>1</a:t>
            </a:r>
            <a:endParaRPr/>
          </a:p>
        </p:txBody>
      </p:sp>
      <p:sp>
        <p:nvSpPr>
          <p:cNvPr id="278" name="Google Shape;278;p20"/>
          <p:cNvSpPr txBox="1"/>
          <p:nvPr>
            <p:ph idx="1" type="body"/>
          </p:nvPr>
        </p:nvSpPr>
        <p:spPr>
          <a:xfrm>
            <a:off x="1233744" y="1902787"/>
            <a:ext cx="4822342" cy="5127111"/>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rgbClr val="002060"/>
              </a:buClr>
              <a:buSzPts val="2200"/>
              <a:buNone/>
            </a:pPr>
            <a:r>
              <a:rPr b="1" lang="en-US" sz="2200">
                <a:solidFill>
                  <a:srgbClr val="002060"/>
                </a:solidFill>
              </a:rPr>
              <a:t>Assemble Equipment</a:t>
            </a:r>
            <a:endParaRPr/>
          </a:p>
          <a:p>
            <a:pPr indent="0" lvl="0" marL="0" rtl="0" algn="just">
              <a:lnSpc>
                <a:spcPct val="90000"/>
              </a:lnSpc>
              <a:spcBef>
                <a:spcPts val="1000"/>
              </a:spcBef>
              <a:spcAft>
                <a:spcPts val="0"/>
              </a:spcAft>
              <a:buClr>
                <a:srgbClr val="002060"/>
              </a:buClr>
              <a:buSzPts val="1600"/>
              <a:buNone/>
            </a:pPr>
            <a:r>
              <a:rPr b="1" lang="en-US" sz="1600">
                <a:solidFill>
                  <a:srgbClr val="002060"/>
                </a:solidFill>
              </a:rPr>
              <a:t>Distilled Water</a:t>
            </a:r>
            <a:endParaRPr/>
          </a:p>
          <a:p>
            <a:pPr indent="0" lvl="0" marL="0" rtl="0" algn="just">
              <a:lnSpc>
                <a:spcPct val="90000"/>
              </a:lnSpc>
              <a:spcBef>
                <a:spcPts val="1000"/>
              </a:spcBef>
              <a:spcAft>
                <a:spcPts val="0"/>
              </a:spcAft>
              <a:buClr>
                <a:srgbClr val="002060"/>
              </a:buClr>
              <a:buSzPts val="1600"/>
              <a:buNone/>
            </a:pPr>
            <a:r>
              <a:rPr b="1" lang="en-US" sz="1600">
                <a:solidFill>
                  <a:srgbClr val="002060"/>
                </a:solidFill>
              </a:rPr>
              <a:t>Digital Scale or Balance</a:t>
            </a:r>
            <a:endParaRPr/>
          </a:p>
          <a:p>
            <a:pPr indent="0" lvl="0" marL="0" rtl="0" algn="just">
              <a:lnSpc>
                <a:spcPct val="90000"/>
              </a:lnSpc>
              <a:spcBef>
                <a:spcPts val="1000"/>
              </a:spcBef>
              <a:spcAft>
                <a:spcPts val="0"/>
              </a:spcAft>
              <a:buClr>
                <a:srgbClr val="002060"/>
              </a:buClr>
              <a:buSzPts val="1600"/>
              <a:buNone/>
            </a:pPr>
            <a:r>
              <a:rPr b="1" lang="en-US" sz="1600">
                <a:solidFill>
                  <a:srgbClr val="002060"/>
                </a:solidFill>
              </a:rPr>
              <a:t>500 ml Graduated Cylinder</a:t>
            </a:r>
            <a:endParaRPr/>
          </a:p>
          <a:p>
            <a:pPr indent="0" lvl="0" marL="0" rtl="0" algn="just">
              <a:lnSpc>
                <a:spcPct val="90000"/>
              </a:lnSpc>
              <a:spcBef>
                <a:spcPts val="1000"/>
              </a:spcBef>
              <a:spcAft>
                <a:spcPts val="0"/>
              </a:spcAft>
              <a:buClr>
                <a:srgbClr val="002060"/>
              </a:buClr>
              <a:buSzPts val="1600"/>
              <a:buNone/>
            </a:pPr>
            <a:r>
              <a:rPr b="1" lang="en-US" sz="1600">
                <a:solidFill>
                  <a:srgbClr val="002060"/>
                </a:solidFill>
              </a:rPr>
              <a:t>Stirring Rod</a:t>
            </a:r>
            <a:endParaRPr/>
          </a:p>
          <a:p>
            <a:pPr indent="0" lvl="0" marL="0" rtl="0" algn="just">
              <a:lnSpc>
                <a:spcPct val="90000"/>
              </a:lnSpc>
              <a:spcBef>
                <a:spcPts val="1000"/>
              </a:spcBef>
              <a:spcAft>
                <a:spcPts val="0"/>
              </a:spcAft>
              <a:buClr>
                <a:srgbClr val="002060"/>
              </a:buClr>
              <a:buSzPts val="1600"/>
              <a:buNone/>
            </a:pPr>
            <a:r>
              <a:rPr b="1" lang="en-US" sz="1600">
                <a:solidFill>
                  <a:srgbClr val="002060"/>
                </a:solidFill>
              </a:rPr>
              <a:t>100 ml Graduated Cylinder</a:t>
            </a:r>
            <a:endParaRPr/>
          </a:p>
          <a:p>
            <a:pPr indent="0" lvl="0" marL="0" rtl="0" algn="just">
              <a:lnSpc>
                <a:spcPct val="90000"/>
              </a:lnSpc>
              <a:spcBef>
                <a:spcPts val="1000"/>
              </a:spcBef>
              <a:spcAft>
                <a:spcPts val="0"/>
              </a:spcAft>
              <a:buClr>
                <a:srgbClr val="002060"/>
              </a:buClr>
              <a:buSzPts val="1600"/>
              <a:buNone/>
            </a:pPr>
            <a:r>
              <a:rPr b="1" lang="en-US" sz="1600">
                <a:solidFill>
                  <a:srgbClr val="002060"/>
                </a:solidFill>
              </a:rPr>
              <a:t>500 ml Beaker</a:t>
            </a:r>
            <a:endParaRPr/>
          </a:p>
          <a:p>
            <a:pPr indent="0" lvl="0" marL="0" rtl="0" algn="just">
              <a:lnSpc>
                <a:spcPct val="90000"/>
              </a:lnSpc>
              <a:spcBef>
                <a:spcPts val="1000"/>
              </a:spcBef>
              <a:spcAft>
                <a:spcPts val="0"/>
              </a:spcAft>
              <a:buClr>
                <a:srgbClr val="002060"/>
              </a:buClr>
              <a:buSzPts val="1600"/>
              <a:buNone/>
            </a:pPr>
            <a:r>
              <a:rPr b="1" lang="en-US" sz="1600">
                <a:solidFill>
                  <a:srgbClr val="002060"/>
                </a:solidFill>
              </a:rPr>
              <a:t>Gloves</a:t>
            </a:r>
            <a:endParaRPr/>
          </a:p>
          <a:p>
            <a:pPr indent="0" lvl="0" marL="0" rtl="0" algn="just">
              <a:lnSpc>
                <a:spcPct val="90000"/>
              </a:lnSpc>
              <a:spcBef>
                <a:spcPts val="1000"/>
              </a:spcBef>
              <a:spcAft>
                <a:spcPts val="0"/>
              </a:spcAft>
              <a:buClr>
                <a:srgbClr val="002060"/>
              </a:buClr>
              <a:buSzPts val="1600"/>
              <a:buNone/>
            </a:pPr>
            <a:r>
              <a:rPr b="1" lang="en-US" sz="1600">
                <a:solidFill>
                  <a:srgbClr val="002060"/>
                </a:solidFill>
              </a:rPr>
              <a:t>Safety Glasses</a:t>
            </a:r>
            <a:endParaRPr/>
          </a:p>
          <a:p>
            <a:pPr indent="0" lvl="0" marL="0" rtl="0" algn="just">
              <a:lnSpc>
                <a:spcPct val="90000"/>
              </a:lnSpc>
              <a:spcBef>
                <a:spcPts val="1000"/>
              </a:spcBef>
              <a:spcAft>
                <a:spcPts val="0"/>
              </a:spcAft>
              <a:buClr>
                <a:schemeClr val="dk1"/>
              </a:buClr>
              <a:buSzPts val="2200"/>
              <a:buNone/>
            </a:pPr>
            <a:r>
              <a:t/>
            </a:r>
            <a:endParaRPr b="1" sz="2200">
              <a:solidFill>
                <a:srgbClr val="002060"/>
              </a:solidFill>
            </a:endParaRPr>
          </a:p>
          <a:p>
            <a:pPr indent="0" lvl="0" marL="0" rtl="0" algn="just">
              <a:lnSpc>
                <a:spcPct val="90000"/>
              </a:lnSpc>
              <a:spcBef>
                <a:spcPts val="1000"/>
              </a:spcBef>
              <a:spcAft>
                <a:spcPts val="0"/>
              </a:spcAft>
              <a:buClr>
                <a:srgbClr val="002060"/>
              </a:buClr>
              <a:buSzPts val="2200"/>
              <a:buNone/>
            </a:pPr>
            <a:r>
              <a:rPr b="1" lang="en-US" sz="2200">
                <a:solidFill>
                  <a:srgbClr val="002060"/>
                </a:solidFill>
              </a:rPr>
              <a:t>Assemble Documents</a:t>
            </a:r>
            <a:endParaRPr/>
          </a:p>
          <a:p>
            <a:pPr indent="0" lvl="0" marL="0" rtl="0" algn="just">
              <a:lnSpc>
                <a:spcPct val="90000"/>
              </a:lnSpc>
              <a:spcBef>
                <a:spcPts val="1000"/>
              </a:spcBef>
              <a:spcAft>
                <a:spcPts val="0"/>
              </a:spcAft>
              <a:buClr>
                <a:srgbClr val="000072"/>
              </a:buClr>
              <a:buSzPts val="1600"/>
              <a:buNone/>
            </a:pPr>
            <a:r>
              <a:rPr lang="en-US" sz="1600" u="sng">
                <a:solidFill>
                  <a:srgbClr val="000072"/>
                </a:solidFill>
                <a:hlinkClick r:id="rId6">
                  <a:extLst>
                    <a:ext uri="{A12FA001-AC4F-418D-AE19-62706E023703}">
                      <ahyp:hlinkClr val="tx"/>
                    </a:ext>
                  </a:extLst>
                </a:hlinkClick>
              </a:rPr>
              <a:t>Making the Baking Soda Alkalinity Standard</a:t>
            </a:r>
            <a:endParaRPr sz="1600">
              <a:solidFill>
                <a:srgbClr val="000072"/>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2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Alkalinity Protocol" id="284" name="Google Shape;284;p21"/>
          <p:cNvPicPr preferRelativeResize="0"/>
          <p:nvPr/>
        </p:nvPicPr>
        <p:blipFill rotWithShape="1">
          <a:blip r:embed="rId3">
            <a:alphaModFix/>
          </a:blip>
          <a:srcRect b="0" l="0" r="0" t="0"/>
          <a:stretch/>
        </p:blipFill>
        <p:spPr>
          <a:xfrm>
            <a:off x="1129766" y="-17585"/>
            <a:ext cx="8014234" cy="1047612"/>
          </a:xfrm>
          <a:prstGeom prst="rect">
            <a:avLst/>
          </a:prstGeom>
          <a:noFill/>
          <a:ln>
            <a:noFill/>
          </a:ln>
        </p:spPr>
      </p:pic>
      <p:pic>
        <p:nvPicPr>
          <p:cNvPr descr="Menu: How to collect your data" id="285" name="Google Shape;285;p21"/>
          <p:cNvPicPr preferRelativeResize="0"/>
          <p:nvPr/>
        </p:nvPicPr>
        <p:blipFill rotWithShape="1">
          <a:blip r:embed="rId4">
            <a:alphaModFix/>
          </a:blip>
          <a:srcRect b="0" l="0" r="0" t="0"/>
          <a:stretch/>
        </p:blipFill>
        <p:spPr>
          <a:xfrm>
            <a:off x="0" y="-17621"/>
            <a:ext cx="1168977" cy="6858000"/>
          </a:xfrm>
          <a:prstGeom prst="rect">
            <a:avLst/>
          </a:prstGeom>
          <a:noFill/>
          <a:ln>
            <a:noFill/>
          </a:ln>
        </p:spPr>
      </p:pic>
      <p:sp>
        <p:nvSpPr>
          <p:cNvPr id="286" name="Google Shape;286;p21"/>
          <p:cNvSpPr txBox="1"/>
          <p:nvPr>
            <p:ph type="title"/>
          </p:nvPr>
        </p:nvSpPr>
        <p:spPr>
          <a:xfrm>
            <a:off x="1257300" y="1037666"/>
            <a:ext cx="7886700" cy="55669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72"/>
              </a:buClr>
              <a:buSzPts val="2400"/>
              <a:buFont typeface="Calibri"/>
              <a:buNone/>
            </a:pPr>
            <a:r>
              <a:rPr lang="en-US" sz="2400">
                <a:solidFill>
                  <a:srgbClr val="000072"/>
                </a:solidFill>
                <a:latin typeface="Calibri"/>
                <a:ea typeface="Calibri"/>
                <a:cs typeface="Calibri"/>
                <a:sym typeface="Calibri"/>
              </a:rPr>
              <a:t>Water Alkalinity Protocol: Quality Control Overview</a:t>
            </a:r>
            <a:endParaRPr/>
          </a:p>
        </p:txBody>
      </p:sp>
      <p:sp>
        <p:nvSpPr>
          <p:cNvPr id="287" name="Google Shape;287;p21"/>
          <p:cNvSpPr txBox="1"/>
          <p:nvPr>
            <p:ph idx="1" type="body"/>
          </p:nvPr>
        </p:nvSpPr>
        <p:spPr>
          <a:xfrm>
            <a:off x="1221393" y="1594364"/>
            <a:ext cx="4175066" cy="5263635"/>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dk1"/>
              </a:buClr>
              <a:buSzPts val="1600"/>
              <a:buNone/>
            </a:pPr>
            <a:r>
              <a:rPr lang="en-US" sz="1600"/>
              <a:t>Alkalinity kits are based on the technique of adding a pH sensitive color indicator to the sample and then adding an acid titrant solution drop by drop until a color change is observed. To ensure accurate readings: </a:t>
            </a:r>
            <a:endParaRPr b="1" sz="1600">
              <a:solidFill>
                <a:schemeClr val="dk2"/>
              </a:solidFill>
            </a:endParaRPr>
          </a:p>
          <a:p>
            <a:pPr indent="-285750" lvl="0" marL="285750" rtl="0" algn="just">
              <a:lnSpc>
                <a:spcPct val="90000"/>
              </a:lnSpc>
              <a:spcBef>
                <a:spcPts val="1000"/>
              </a:spcBef>
              <a:spcAft>
                <a:spcPts val="0"/>
              </a:spcAft>
              <a:buClr>
                <a:schemeClr val="dk1"/>
              </a:buClr>
              <a:buSzPts val="1600"/>
              <a:buFont typeface="Arial"/>
              <a:buChar char="•"/>
            </a:pPr>
            <a:r>
              <a:rPr lang="en-US" sz="1600"/>
              <a:t>The alkalinity kit should be kept in a dry place away from direct heat.</a:t>
            </a:r>
            <a:endParaRPr/>
          </a:p>
          <a:p>
            <a:pPr indent="-285750" lvl="0" marL="285750" rtl="0" algn="just">
              <a:lnSpc>
                <a:spcPct val="90000"/>
              </a:lnSpc>
              <a:spcBef>
                <a:spcPts val="1000"/>
              </a:spcBef>
              <a:spcAft>
                <a:spcPts val="0"/>
              </a:spcAft>
              <a:buClr>
                <a:schemeClr val="dk1"/>
              </a:buClr>
              <a:buSzPts val="1600"/>
              <a:buFont typeface="Arial"/>
              <a:buChar char="•"/>
            </a:pPr>
            <a:r>
              <a:rPr lang="en-US" sz="1600"/>
              <a:t>All chemicals should be kept tightly capped.</a:t>
            </a:r>
            <a:endParaRPr/>
          </a:p>
          <a:p>
            <a:pPr indent="-285750" lvl="0" marL="285750" rtl="0" algn="just">
              <a:lnSpc>
                <a:spcPct val="90000"/>
              </a:lnSpc>
              <a:spcBef>
                <a:spcPts val="1000"/>
              </a:spcBef>
              <a:spcAft>
                <a:spcPts val="0"/>
              </a:spcAft>
              <a:buClr>
                <a:schemeClr val="dk1"/>
              </a:buClr>
              <a:buSzPts val="1600"/>
              <a:buFont typeface="Arial"/>
              <a:buChar char="•"/>
            </a:pPr>
            <a:r>
              <a:rPr lang="en-US" sz="1600"/>
              <a:t>Chemicals in the kits should last a year if they are not contaminated, and are stored in a dry area away from extreme heat.</a:t>
            </a:r>
            <a:endParaRPr/>
          </a:p>
          <a:p>
            <a:pPr indent="-285750" lvl="0" marL="285750" rtl="0" algn="just">
              <a:lnSpc>
                <a:spcPct val="90000"/>
              </a:lnSpc>
              <a:spcBef>
                <a:spcPts val="1000"/>
              </a:spcBef>
              <a:spcAft>
                <a:spcPts val="0"/>
              </a:spcAft>
              <a:buClr>
                <a:schemeClr val="dk1"/>
              </a:buClr>
              <a:buSzPts val="1600"/>
              <a:buFont typeface="Arial"/>
              <a:buChar char="•"/>
            </a:pPr>
            <a:r>
              <a:rPr lang="en-US" sz="1600"/>
              <a:t>The alkalinity standard should be kept refrigerated after opening and discarded after one year.</a:t>
            </a:r>
            <a:endParaRPr/>
          </a:p>
          <a:p>
            <a:pPr indent="-285750" lvl="0" marL="285750" rtl="0" algn="just">
              <a:lnSpc>
                <a:spcPct val="90000"/>
              </a:lnSpc>
              <a:spcBef>
                <a:spcPts val="1000"/>
              </a:spcBef>
              <a:spcAft>
                <a:spcPts val="0"/>
              </a:spcAft>
              <a:buClr>
                <a:schemeClr val="dk1"/>
              </a:buClr>
              <a:buSzPts val="1600"/>
              <a:buFont typeface="Arial"/>
              <a:buChar char="•"/>
            </a:pPr>
            <a:r>
              <a:rPr lang="en-US" sz="1600"/>
              <a:t>Store the titrator with the plunger removed to avoid the rubber end sticking in the tube.</a:t>
            </a:r>
            <a:endParaRPr b="1" sz="1600">
              <a:solidFill>
                <a:schemeClr val="dk2"/>
              </a:solidFill>
            </a:endParaRPr>
          </a:p>
          <a:p>
            <a:pPr indent="-285750" lvl="0" marL="285750" rtl="0" algn="just">
              <a:lnSpc>
                <a:spcPct val="90000"/>
              </a:lnSpc>
              <a:spcBef>
                <a:spcPts val="1000"/>
              </a:spcBef>
              <a:spcAft>
                <a:spcPts val="0"/>
              </a:spcAft>
              <a:buClr>
                <a:schemeClr val="dk1"/>
              </a:buClr>
              <a:buSzPts val="1600"/>
              <a:buFont typeface="Arial"/>
              <a:buChar char="•"/>
            </a:pPr>
            <a:r>
              <a:rPr lang="en-US" sz="1600"/>
              <a:t>Perform the Quality Control Procedure every 6 months. </a:t>
            </a:r>
            <a:endParaRPr/>
          </a:p>
          <a:p>
            <a:pPr indent="-114300" lvl="0" marL="228600" rtl="0" algn="just">
              <a:lnSpc>
                <a:spcPct val="90000"/>
              </a:lnSpc>
              <a:spcBef>
                <a:spcPts val="1000"/>
              </a:spcBef>
              <a:spcAft>
                <a:spcPts val="0"/>
              </a:spcAft>
              <a:buClr>
                <a:schemeClr val="dk1"/>
              </a:buClr>
              <a:buSzPts val="1800"/>
              <a:buNone/>
            </a:pPr>
            <a:r>
              <a:t/>
            </a:r>
            <a:endParaRPr/>
          </a:p>
        </p:txBody>
      </p:sp>
      <p:pic>
        <p:nvPicPr>
          <p:cNvPr descr="Photo of alkalinity kit being used outside. " id="288" name="Google Shape;288;p21"/>
          <p:cNvPicPr preferRelativeResize="0"/>
          <p:nvPr>
            <p:ph idx="2" type="body"/>
          </p:nvPr>
        </p:nvPicPr>
        <p:blipFill rotWithShape="1">
          <a:blip r:embed="rId5">
            <a:alphaModFix/>
          </a:blip>
          <a:srcRect b="0" l="0" r="0" t="0"/>
          <a:stretch/>
        </p:blipFill>
        <p:spPr>
          <a:xfrm>
            <a:off x="5529873" y="1701982"/>
            <a:ext cx="3099860" cy="2324895"/>
          </a:xfrm>
          <a:prstGeom prst="rect">
            <a:avLst/>
          </a:prstGeom>
          <a:noFill/>
          <a:ln>
            <a:noFill/>
          </a:ln>
        </p:spPr>
      </p:pic>
      <p:pic>
        <p:nvPicPr>
          <p:cNvPr descr="graphic image of caution sign" id="289" name="Google Shape;289;p21"/>
          <p:cNvPicPr preferRelativeResize="0"/>
          <p:nvPr/>
        </p:nvPicPr>
        <p:blipFill rotWithShape="1">
          <a:blip r:embed="rId6">
            <a:alphaModFix/>
          </a:blip>
          <a:srcRect b="0" l="0" r="0" t="0"/>
          <a:stretch/>
        </p:blipFill>
        <p:spPr>
          <a:xfrm>
            <a:off x="5525264" y="4175299"/>
            <a:ext cx="399410" cy="409377"/>
          </a:xfrm>
          <a:prstGeom prst="rect">
            <a:avLst/>
          </a:prstGeom>
          <a:noFill/>
          <a:ln>
            <a:noFill/>
          </a:ln>
          <a:effectLst>
            <a:outerShdw blurRad="292100" rotWithShape="0" algn="tl" dir="2700000" dist="139700">
              <a:srgbClr val="333333">
                <a:alpha val="63529"/>
              </a:srgbClr>
            </a:outerShdw>
          </a:effectLst>
        </p:spPr>
      </p:pic>
      <p:sp>
        <p:nvSpPr>
          <p:cNvPr id="290" name="Google Shape;290;p21"/>
          <p:cNvSpPr txBox="1"/>
          <p:nvPr/>
        </p:nvSpPr>
        <p:spPr>
          <a:xfrm>
            <a:off x="5660640" y="4360617"/>
            <a:ext cx="2838326" cy="166199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2"/>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400"/>
              <a:buFont typeface="Arial"/>
              <a:buNone/>
            </a:pPr>
            <a:r>
              <a:rPr b="1" i="0" lang="en-US" sz="1400" u="none" cap="none" strike="noStrike">
                <a:solidFill>
                  <a:srgbClr val="000090"/>
                </a:solidFill>
                <a:latin typeface="Calibri"/>
                <a:ea typeface="Calibri"/>
                <a:cs typeface="Calibri"/>
                <a:sym typeface="Calibri"/>
              </a:rPr>
              <a:t>Be sure to pay close attention to your quality control procedure. Without the quality control steps your alkalinity data will not be meaningful or comparable to data collected by others!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2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Alkalinity Protocol" id="296" name="Google Shape;296;p22"/>
          <p:cNvPicPr preferRelativeResize="0"/>
          <p:nvPr/>
        </p:nvPicPr>
        <p:blipFill rotWithShape="1">
          <a:blip r:embed="rId3">
            <a:alphaModFix/>
          </a:blip>
          <a:srcRect b="0" l="0" r="0" t="0"/>
          <a:stretch/>
        </p:blipFill>
        <p:spPr>
          <a:xfrm>
            <a:off x="1129766" y="-17585"/>
            <a:ext cx="8014234" cy="1047612"/>
          </a:xfrm>
          <a:prstGeom prst="rect">
            <a:avLst/>
          </a:prstGeom>
          <a:noFill/>
          <a:ln>
            <a:noFill/>
          </a:ln>
        </p:spPr>
      </p:pic>
      <p:pic>
        <p:nvPicPr>
          <p:cNvPr descr="Menu: How to collect your data" id="297" name="Google Shape;297;p22"/>
          <p:cNvPicPr preferRelativeResize="0"/>
          <p:nvPr/>
        </p:nvPicPr>
        <p:blipFill rotWithShape="1">
          <a:blip r:embed="rId4">
            <a:alphaModFix/>
          </a:blip>
          <a:srcRect b="0" l="0" r="0" t="0"/>
          <a:stretch/>
        </p:blipFill>
        <p:spPr>
          <a:xfrm>
            <a:off x="0" y="-17621"/>
            <a:ext cx="1168977" cy="6858000"/>
          </a:xfrm>
          <a:prstGeom prst="rect">
            <a:avLst/>
          </a:prstGeom>
          <a:noFill/>
          <a:ln>
            <a:noFill/>
          </a:ln>
        </p:spPr>
      </p:pic>
      <p:sp>
        <p:nvSpPr>
          <p:cNvPr id="298" name="Google Shape;298;p22"/>
          <p:cNvSpPr txBox="1"/>
          <p:nvPr>
            <p:ph type="title"/>
          </p:nvPr>
        </p:nvSpPr>
        <p:spPr>
          <a:xfrm>
            <a:off x="1168977" y="1030027"/>
            <a:ext cx="7886700" cy="55669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0072"/>
              </a:buClr>
              <a:buSzPts val="2000"/>
              <a:buFont typeface="Calibri"/>
              <a:buNone/>
            </a:pPr>
            <a:r>
              <a:rPr lang="en-US" sz="2000">
                <a:solidFill>
                  <a:srgbClr val="000072"/>
                </a:solidFill>
                <a:latin typeface="Calibri"/>
                <a:ea typeface="Calibri"/>
                <a:cs typeface="Calibri"/>
                <a:sym typeface="Calibri"/>
              </a:rPr>
              <a:t>Quality Control Procedure: Create Baking Soda Alkalinity Standard</a:t>
            </a:r>
            <a:r>
              <a:rPr lang="en-US" sz="2000">
                <a:solidFill>
                  <a:schemeClr val="lt1"/>
                </a:solidFill>
                <a:latin typeface="Calibri"/>
                <a:ea typeface="Calibri"/>
                <a:cs typeface="Calibri"/>
                <a:sym typeface="Calibri"/>
              </a:rPr>
              <a:t> 2 </a:t>
            </a:r>
            <a:endParaRPr/>
          </a:p>
        </p:txBody>
      </p:sp>
      <p:sp>
        <p:nvSpPr>
          <p:cNvPr id="299" name="Google Shape;299;p22"/>
          <p:cNvSpPr txBox="1"/>
          <p:nvPr>
            <p:ph idx="1" type="body"/>
          </p:nvPr>
        </p:nvSpPr>
        <p:spPr>
          <a:xfrm>
            <a:off x="1208188" y="1653159"/>
            <a:ext cx="7470370" cy="4351338"/>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chemeClr val="dk1"/>
              </a:buClr>
              <a:buSzPts val="1400"/>
              <a:buFont typeface="Calibri"/>
              <a:buAutoNum type="arabicPeriod"/>
            </a:pPr>
            <a:r>
              <a:rPr lang="en-US" sz="1400"/>
              <a:t>Weigh out 1.9 g of baking soda into 500-mL graduated cylinder.</a:t>
            </a:r>
            <a:endParaRPr/>
          </a:p>
          <a:p>
            <a:pPr indent="-342900" lvl="0" marL="342900" rtl="0" algn="l">
              <a:lnSpc>
                <a:spcPct val="90000"/>
              </a:lnSpc>
              <a:spcBef>
                <a:spcPts val="1000"/>
              </a:spcBef>
              <a:spcAft>
                <a:spcPts val="0"/>
              </a:spcAft>
              <a:buClr>
                <a:schemeClr val="dk1"/>
              </a:buClr>
              <a:buSzPts val="1400"/>
              <a:buFont typeface="Calibri"/>
              <a:buAutoNum type="arabicPeriod"/>
            </a:pPr>
            <a:r>
              <a:rPr lang="en-US" sz="1400"/>
              <a:t>Pour distilled water into the same beaker up to the 500-mL mark.</a:t>
            </a:r>
            <a:endParaRPr/>
          </a:p>
          <a:p>
            <a:pPr indent="-342900" lvl="0" marL="342900" rtl="0" algn="l">
              <a:lnSpc>
                <a:spcPct val="90000"/>
              </a:lnSpc>
              <a:spcBef>
                <a:spcPts val="1000"/>
              </a:spcBef>
              <a:spcAft>
                <a:spcPts val="0"/>
              </a:spcAft>
              <a:buClr>
                <a:schemeClr val="dk1"/>
              </a:buClr>
              <a:buSzPts val="1400"/>
              <a:buFont typeface="Calibri"/>
              <a:buAutoNum type="arabicPeriod"/>
            </a:pPr>
            <a:r>
              <a:rPr lang="en-US" sz="1400"/>
              <a:t>Pour solution into beaker and stir until completely dissolved.</a:t>
            </a:r>
            <a:endParaRPr/>
          </a:p>
          <a:p>
            <a:pPr indent="-342900" lvl="0" marL="342900" rtl="0" algn="l">
              <a:lnSpc>
                <a:spcPct val="90000"/>
              </a:lnSpc>
              <a:spcBef>
                <a:spcPts val="1000"/>
              </a:spcBef>
              <a:spcAft>
                <a:spcPts val="0"/>
              </a:spcAft>
              <a:buClr>
                <a:schemeClr val="dk1"/>
              </a:buClr>
              <a:buSzPts val="1400"/>
              <a:buFont typeface="Calibri"/>
              <a:buAutoNum type="arabicPeriod"/>
            </a:pPr>
            <a:r>
              <a:rPr lang="en-US" sz="1400"/>
              <a:t>Rinse the 500-mL graduated cylinder with distilled water.</a:t>
            </a:r>
            <a:endParaRPr/>
          </a:p>
          <a:p>
            <a:pPr indent="-342900" lvl="0" marL="342900" rtl="0" algn="l">
              <a:lnSpc>
                <a:spcPct val="90000"/>
              </a:lnSpc>
              <a:spcBef>
                <a:spcPts val="1000"/>
              </a:spcBef>
              <a:spcAft>
                <a:spcPts val="0"/>
              </a:spcAft>
              <a:buClr>
                <a:schemeClr val="dk1"/>
              </a:buClr>
              <a:buSzPts val="1400"/>
              <a:buFont typeface="Calibri"/>
              <a:buAutoNum type="arabicPeriod"/>
            </a:pPr>
            <a:r>
              <a:rPr lang="en-US" sz="1400"/>
              <a:t>Using the 100-mL graduated cylinder measure 15-mL of the solution and pour into clean 500-mL graduated cylinder.</a:t>
            </a:r>
            <a:endParaRPr/>
          </a:p>
          <a:p>
            <a:pPr indent="-342900" lvl="0" marL="342900" rtl="0" algn="l">
              <a:lnSpc>
                <a:spcPct val="90000"/>
              </a:lnSpc>
              <a:spcBef>
                <a:spcPts val="1000"/>
              </a:spcBef>
              <a:spcAft>
                <a:spcPts val="0"/>
              </a:spcAft>
              <a:buClr>
                <a:schemeClr val="dk1"/>
              </a:buClr>
              <a:buSzPts val="1400"/>
              <a:buFont typeface="Calibri"/>
              <a:buAutoNum type="arabicPeriod"/>
            </a:pPr>
            <a:r>
              <a:rPr lang="en-US" sz="1400"/>
              <a:t>Add distilled water to the solution in the graduated cylinder to the 500-mL mark. </a:t>
            </a:r>
            <a:endParaRPr/>
          </a:p>
          <a:p>
            <a:pPr indent="0" lvl="0" marL="0" rtl="0" algn="l">
              <a:lnSpc>
                <a:spcPct val="90000"/>
              </a:lnSpc>
              <a:spcBef>
                <a:spcPts val="1000"/>
              </a:spcBef>
              <a:spcAft>
                <a:spcPts val="0"/>
              </a:spcAft>
              <a:buClr>
                <a:srgbClr val="FF0000"/>
              </a:buClr>
              <a:buSzPts val="1400"/>
              <a:buNone/>
            </a:pPr>
            <a:r>
              <a:rPr b="1" i="1" lang="en-US" sz="1400">
                <a:solidFill>
                  <a:srgbClr val="FF0000"/>
                </a:solidFill>
              </a:rPr>
              <a:t>This is your standard solution and the approximate alkalinity should be 84 mg/L.</a:t>
            </a:r>
            <a:endParaRPr/>
          </a:p>
          <a:p>
            <a:pPr indent="-114300" lvl="0" marL="228600" rtl="0" algn="just">
              <a:lnSpc>
                <a:spcPct val="90000"/>
              </a:lnSpc>
              <a:spcBef>
                <a:spcPts val="1000"/>
              </a:spcBef>
              <a:spcAft>
                <a:spcPts val="0"/>
              </a:spcAft>
              <a:buClr>
                <a:schemeClr val="dk1"/>
              </a:buClr>
              <a:buSzPts val="1800"/>
              <a:buNone/>
            </a:pPr>
            <a:r>
              <a:t/>
            </a:r>
            <a:endParaRPr/>
          </a:p>
        </p:txBody>
      </p:sp>
      <p:pic>
        <p:nvPicPr>
          <p:cNvPr descr="Illustration of a lab bench, with a balance, graduated cylinder, baking soda, and distilled water- and protective gloves" id="300" name="Google Shape;300;p22"/>
          <p:cNvPicPr preferRelativeResize="0"/>
          <p:nvPr>
            <p:ph idx="2" type="body"/>
          </p:nvPr>
        </p:nvPicPr>
        <p:blipFill rotWithShape="1">
          <a:blip r:embed="rId5">
            <a:alphaModFix/>
          </a:blip>
          <a:srcRect b="0" l="0" r="0" t="0"/>
          <a:stretch/>
        </p:blipFill>
        <p:spPr>
          <a:xfrm>
            <a:off x="2571979" y="4317204"/>
            <a:ext cx="4473397" cy="22366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pic>
        <p:nvPicPr>
          <p:cNvPr descr="Illustration of equipment used in this protocol and listed on this slide" id="305" name="Google Shape;305;p23"/>
          <p:cNvPicPr preferRelativeResize="0"/>
          <p:nvPr>
            <p:ph idx="2" type="body"/>
          </p:nvPr>
        </p:nvPicPr>
        <p:blipFill rotWithShape="1">
          <a:blip r:embed="rId3">
            <a:alphaModFix/>
          </a:blip>
          <a:srcRect b="0" l="0" r="0" t="0"/>
          <a:stretch/>
        </p:blipFill>
        <p:spPr>
          <a:xfrm>
            <a:off x="5433646" y="1301304"/>
            <a:ext cx="3373804" cy="4817403"/>
          </a:xfrm>
          <a:prstGeom prst="rect">
            <a:avLst/>
          </a:prstGeom>
          <a:noFill/>
          <a:ln>
            <a:noFill/>
          </a:ln>
        </p:spPr>
      </p:pic>
      <p:sp>
        <p:nvSpPr>
          <p:cNvPr id="306" name="Google Shape;306;p2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Alkalinity Protocol" id="307" name="Google Shape;307;p23"/>
          <p:cNvPicPr preferRelativeResize="0"/>
          <p:nvPr/>
        </p:nvPicPr>
        <p:blipFill rotWithShape="1">
          <a:blip r:embed="rId4">
            <a:alphaModFix/>
          </a:blip>
          <a:srcRect b="0" l="0" r="0" t="0"/>
          <a:stretch/>
        </p:blipFill>
        <p:spPr>
          <a:xfrm>
            <a:off x="1129766" y="-17585"/>
            <a:ext cx="8014234" cy="1047612"/>
          </a:xfrm>
          <a:prstGeom prst="rect">
            <a:avLst/>
          </a:prstGeom>
          <a:noFill/>
          <a:ln>
            <a:noFill/>
          </a:ln>
        </p:spPr>
      </p:pic>
      <p:pic>
        <p:nvPicPr>
          <p:cNvPr descr="Menu: How to collect your data" id="308" name="Google Shape;308;p23"/>
          <p:cNvPicPr preferRelativeResize="0"/>
          <p:nvPr/>
        </p:nvPicPr>
        <p:blipFill rotWithShape="1">
          <a:blip r:embed="rId5">
            <a:alphaModFix/>
          </a:blip>
          <a:srcRect b="0" l="0" r="0" t="0"/>
          <a:stretch/>
        </p:blipFill>
        <p:spPr>
          <a:xfrm>
            <a:off x="0" y="-17621"/>
            <a:ext cx="1168977" cy="6858000"/>
          </a:xfrm>
          <a:prstGeom prst="rect">
            <a:avLst/>
          </a:prstGeom>
          <a:noFill/>
          <a:ln>
            <a:noFill/>
          </a:ln>
        </p:spPr>
      </p:pic>
      <p:sp>
        <p:nvSpPr>
          <p:cNvPr id="309" name="Google Shape;309;p23"/>
          <p:cNvSpPr txBox="1"/>
          <p:nvPr>
            <p:ph type="title"/>
          </p:nvPr>
        </p:nvSpPr>
        <p:spPr>
          <a:xfrm>
            <a:off x="1168977" y="1030027"/>
            <a:ext cx="7886700" cy="55669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0072"/>
              </a:buClr>
              <a:buSzPts val="2000"/>
              <a:buFont typeface="Calibri"/>
              <a:buNone/>
            </a:pPr>
            <a:r>
              <a:rPr lang="en-US" sz="2000">
                <a:solidFill>
                  <a:srgbClr val="000072"/>
                </a:solidFill>
                <a:latin typeface="Calibri"/>
                <a:ea typeface="Calibri"/>
                <a:cs typeface="Calibri"/>
                <a:sym typeface="Calibri"/>
              </a:rPr>
              <a:t>Quality Control Procedure for Alkalinity-1</a:t>
            </a:r>
            <a:endParaRPr/>
          </a:p>
        </p:txBody>
      </p:sp>
      <p:sp>
        <p:nvSpPr>
          <p:cNvPr id="310" name="Google Shape;310;p23"/>
          <p:cNvSpPr txBox="1"/>
          <p:nvPr>
            <p:ph idx="1" type="body"/>
          </p:nvPr>
        </p:nvSpPr>
        <p:spPr>
          <a:xfrm>
            <a:off x="1208188" y="1653159"/>
            <a:ext cx="7470370" cy="4351338"/>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Clr>
                <a:srgbClr val="002060"/>
              </a:buClr>
              <a:buSzPct val="100000"/>
              <a:buNone/>
            </a:pPr>
            <a:r>
              <a:rPr b="1" lang="en-US">
                <a:solidFill>
                  <a:srgbClr val="002060"/>
                </a:solidFill>
              </a:rPr>
              <a:t>Assemble Equipment</a:t>
            </a:r>
            <a:endParaRPr/>
          </a:p>
          <a:p>
            <a:pPr indent="-228600" lvl="0" marL="228600" rtl="0" algn="l">
              <a:lnSpc>
                <a:spcPct val="90000"/>
              </a:lnSpc>
              <a:spcBef>
                <a:spcPts val="1000"/>
              </a:spcBef>
              <a:spcAft>
                <a:spcPts val="0"/>
              </a:spcAft>
              <a:buClr>
                <a:srgbClr val="000072"/>
              </a:buClr>
              <a:buSzPct val="100000"/>
              <a:buChar char="•"/>
            </a:pPr>
            <a:r>
              <a:rPr lang="en-US">
                <a:solidFill>
                  <a:srgbClr val="000072"/>
                </a:solidFill>
              </a:rPr>
              <a:t>Alkalinity test kit</a:t>
            </a:r>
            <a:endParaRPr/>
          </a:p>
          <a:p>
            <a:pPr indent="-228600" lvl="0" marL="228600" rtl="0" algn="l">
              <a:lnSpc>
                <a:spcPct val="90000"/>
              </a:lnSpc>
              <a:spcBef>
                <a:spcPts val="1000"/>
              </a:spcBef>
              <a:spcAft>
                <a:spcPts val="0"/>
              </a:spcAft>
              <a:buClr>
                <a:srgbClr val="000072"/>
              </a:buClr>
              <a:buSzPct val="100000"/>
              <a:buChar char="•"/>
            </a:pPr>
            <a:r>
              <a:rPr lang="en-US">
                <a:solidFill>
                  <a:srgbClr val="000072"/>
                </a:solidFill>
              </a:rPr>
              <a:t>Alkalinity standard, purchased or made</a:t>
            </a:r>
            <a:endParaRPr/>
          </a:p>
          <a:p>
            <a:pPr indent="-228600" lvl="0" marL="228600" rtl="0" algn="l">
              <a:lnSpc>
                <a:spcPct val="90000"/>
              </a:lnSpc>
              <a:spcBef>
                <a:spcPts val="1000"/>
              </a:spcBef>
              <a:spcAft>
                <a:spcPts val="0"/>
              </a:spcAft>
              <a:buClr>
                <a:srgbClr val="000072"/>
              </a:buClr>
              <a:buSzPct val="100000"/>
              <a:buChar char="•"/>
            </a:pPr>
            <a:r>
              <a:rPr lang="en-US">
                <a:solidFill>
                  <a:srgbClr val="000072"/>
                </a:solidFill>
              </a:rPr>
              <a:t>Distilled water in wash bottle</a:t>
            </a:r>
            <a:endParaRPr/>
          </a:p>
          <a:p>
            <a:pPr indent="-228600" lvl="0" marL="228600" rtl="0" algn="l">
              <a:lnSpc>
                <a:spcPct val="90000"/>
              </a:lnSpc>
              <a:spcBef>
                <a:spcPts val="1000"/>
              </a:spcBef>
              <a:spcAft>
                <a:spcPts val="0"/>
              </a:spcAft>
              <a:buClr>
                <a:srgbClr val="000072"/>
              </a:buClr>
              <a:buSzPct val="100000"/>
              <a:buChar char="•"/>
            </a:pPr>
            <a:r>
              <a:rPr lang="en-US">
                <a:solidFill>
                  <a:srgbClr val="000072"/>
                </a:solidFill>
              </a:rPr>
              <a:t>Goggles</a:t>
            </a:r>
            <a:endParaRPr/>
          </a:p>
          <a:p>
            <a:pPr indent="-228600" lvl="0" marL="228600" rtl="0" algn="l">
              <a:lnSpc>
                <a:spcPct val="90000"/>
              </a:lnSpc>
              <a:spcBef>
                <a:spcPts val="1000"/>
              </a:spcBef>
              <a:spcAft>
                <a:spcPts val="0"/>
              </a:spcAft>
              <a:buClr>
                <a:srgbClr val="000072"/>
              </a:buClr>
              <a:buSzPct val="100000"/>
              <a:buChar char="•"/>
            </a:pPr>
            <a:r>
              <a:rPr lang="en-US">
                <a:solidFill>
                  <a:srgbClr val="000072"/>
                </a:solidFill>
              </a:rPr>
              <a:t>Pen or Pencil</a:t>
            </a:r>
            <a:endParaRPr/>
          </a:p>
          <a:p>
            <a:pPr indent="-228600" lvl="0" marL="228600" rtl="0" algn="l">
              <a:lnSpc>
                <a:spcPct val="90000"/>
              </a:lnSpc>
              <a:spcBef>
                <a:spcPts val="1000"/>
              </a:spcBef>
              <a:spcAft>
                <a:spcPts val="0"/>
              </a:spcAft>
              <a:buClr>
                <a:srgbClr val="000072"/>
              </a:buClr>
              <a:buSzPct val="100000"/>
              <a:buChar char="•"/>
            </a:pPr>
            <a:r>
              <a:rPr lang="en-US">
                <a:solidFill>
                  <a:srgbClr val="000072"/>
                </a:solidFill>
              </a:rPr>
              <a:t>Protective gloves</a:t>
            </a:r>
            <a:endParaRPr/>
          </a:p>
          <a:p>
            <a:pPr indent="-228600" lvl="0" marL="228600" rtl="0" algn="l">
              <a:lnSpc>
                <a:spcPct val="90000"/>
              </a:lnSpc>
              <a:spcBef>
                <a:spcPts val="1000"/>
              </a:spcBef>
              <a:spcAft>
                <a:spcPts val="0"/>
              </a:spcAft>
              <a:buClr>
                <a:srgbClr val="000072"/>
              </a:buClr>
              <a:buSzPct val="100000"/>
              <a:buChar char="•"/>
            </a:pPr>
            <a:r>
              <a:rPr lang="en-US">
                <a:solidFill>
                  <a:srgbClr val="000072"/>
                </a:solidFill>
              </a:rPr>
              <a:t>100-ml graduated cylinder</a:t>
            </a:r>
            <a:endParaRPr/>
          </a:p>
          <a:p>
            <a:pPr indent="-131445" lvl="0" marL="228600" rtl="0" algn="l">
              <a:lnSpc>
                <a:spcPct val="90000"/>
              </a:lnSpc>
              <a:spcBef>
                <a:spcPts val="1000"/>
              </a:spcBef>
              <a:spcAft>
                <a:spcPts val="0"/>
              </a:spcAft>
              <a:buClr>
                <a:schemeClr val="dk1"/>
              </a:buClr>
              <a:buSzPct val="100000"/>
              <a:buNone/>
            </a:pPr>
            <a:r>
              <a:t/>
            </a:r>
            <a:endParaRPr>
              <a:solidFill>
                <a:srgbClr val="000072"/>
              </a:solidFill>
            </a:endParaRPr>
          </a:p>
          <a:p>
            <a:pPr indent="0" lvl="0" marL="0" rtl="0" algn="l">
              <a:lnSpc>
                <a:spcPct val="90000"/>
              </a:lnSpc>
              <a:spcBef>
                <a:spcPts val="1000"/>
              </a:spcBef>
              <a:spcAft>
                <a:spcPts val="0"/>
              </a:spcAft>
              <a:buClr>
                <a:srgbClr val="000072"/>
              </a:buClr>
              <a:buSzPct val="100000"/>
              <a:buNone/>
            </a:pPr>
            <a:r>
              <a:rPr b="1" lang="en-US">
                <a:solidFill>
                  <a:srgbClr val="000072"/>
                </a:solidFill>
              </a:rPr>
              <a:t>Assemble Documents</a:t>
            </a:r>
            <a:endParaRPr/>
          </a:p>
          <a:p>
            <a:pPr indent="-228600" lvl="0" marL="228600" rtl="0" algn="l">
              <a:lnSpc>
                <a:spcPct val="90000"/>
              </a:lnSpc>
              <a:spcBef>
                <a:spcPts val="1000"/>
              </a:spcBef>
              <a:spcAft>
                <a:spcPts val="0"/>
              </a:spcAft>
              <a:buClr>
                <a:srgbClr val="000072"/>
              </a:buClr>
              <a:buSzPct val="100000"/>
              <a:buChar char="•"/>
            </a:pPr>
            <a:r>
              <a:rPr lang="en-US">
                <a:solidFill>
                  <a:srgbClr val="000072"/>
                </a:solidFill>
              </a:rPr>
              <a:t>Hydrosphere Investigation Quality Control Data Sheet</a:t>
            </a:r>
            <a:endParaRPr/>
          </a:p>
          <a:p>
            <a:pPr indent="-228600" lvl="0" marL="228600" rtl="0" algn="l">
              <a:lnSpc>
                <a:spcPct val="90000"/>
              </a:lnSpc>
              <a:spcBef>
                <a:spcPts val="1000"/>
              </a:spcBef>
              <a:spcAft>
                <a:spcPts val="0"/>
              </a:spcAft>
              <a:buClr>
                <a:srgbClr val="000072"/>
              </a:buClr>
              <a:buSzPct val="100000"/>
              <a:buChar char="•"/>
            </a:pPr>
            <a:r>
              <a:rPr lang="en-US" u="sng">
                <a:solidFill>
                  <a:srgbClr val="000072"/>
                </a:solidFill>
                <a:hlinkClick r:id="rId6">
                  <a:extLst>
                    <a:ext uri="{A12FA001-AC4F-418D-AE19-62706E023703}">
                      <ahyp:hlinkClr val="tx"/>
                    </a:ext>
                  </a:extLst>
                </a:hlinkClick>
              </a:rPr>
              <a:t>Quality Control Procedure for Alkalinity</a:t>
            </a:r>
            <a:endParaRPr/>
          </a:p>
          <a:p>
            <a:pPr indent="-131445" lvl="0" marL="228600" rtl="0" algn="l">
              <a:lnSpc>
                <a:spcPct val="90000"/>
              </a:lnSpc>
              <a:spcBef>
                <a:spcPts val="1000"/>
              </a:spcBef>
              <a:spcAft>
                <a:spcPts val="0"/>
              </a:spcAft>
              <a:buClr>
                <a:schemeClr val="dk1"/>
              </a:buClr>
              <a:buSzPct val="100000"/>
              <a:buNone/>
            </a:pPr>
            <a:r>
              <a:t/>
            </a:r>
            <a:endParaRPr b="1">
              <a:solidFill>
                <a:srgbClr val="000072"/>
              </a:solidFill>
            </a:endParaRPr>
          </a:p>
          <a:p>
            <a:pPr indent="0" lvl="0" marL="0" rtl="0" algn="l">
              <a:lnSpc>
                <a:spcPct val="90000"/>
              </a:lnSpc>
              <a:spcBef>
                <a:spcPts val="1000"/>
              </a:spcBef>
              <a:spcAft>
                <a:spcPts val="0"/>
              </a:spcAft>
              <a:buClr>
                <a:srgbClr val="000072"/>
              </a:buClr>
              <a:buSzPct val="100000"/>
              <a:buNone/>
            </a:pPr>
            <a:r>
              <a:rPr b="1" lang="en-US">
                <a:solidFill>
                  <a:srgbClr val="000072"/>
                </a:solidFill>
              </a:rPr>
              <a:t>Time: </a:t>
            </a:r>
            <a:r>
              <a:rPr lang="en-US">
                <a:solidFill>
                  <a:srgbClr val="000072"/>
                </a:solidFill>
              </a:rPr>
              <a:t>15 minutes</a:t>
            </a:r>
            <a:endParaRPr/>
          </a:p>
          <a:p>
            <a:pPr indent="0" lvl="0" marL="0" rtl="0" algn="l">
              <a:lnSpc>
                <a:spcPct val="90000"/>
              </a:lnSpc>
              <a:spcBef>
                <a:spcPts val="1000"/>
              </a:spcBef>
              <a:spcAft>
                <a:spcPts val="0"/>
              </a:spcAft>
              <a:buClr>
                <a:srgbClr val="000072"/>
              </a:buClr>
              <a:buSzPct val="100000"/>
              <a:buNone/>
            </a:pPr>
            <a:r>
              <a:rPr b="1" lang="en-US">
                <a:solidFill>
                  <a:srgbClr val="000072"/>
                </a:solidFill>
              </a:rPr>
              <a:t>Frequency</a:t>
            </a:r>
            <a:r>
              <a:rPr lang="en-US">
                <a:solidFill>
                  <a:srgbClr val="000000"/>
                </a:solidFill>
              </a:rPr>
              <a:t>: Conduct quality control procedure twice a year</a:t>
            </a:r>
            <a:endParaRPr/>
          </a:p>
          <a:p>
            <a:pPr indent="-131445" lvl="0" marL="228600" rtl="0" algn="just">
              <a:lnSpc>
                <a:spcPct val="90000"/>
              </a:lnSpc>
              <a:spcBef>
                <a:spcPts val="1000"/>
              </a:spcBef>
              <a:spcAft>
                <a:spcPts val="0"/>
              </a:spcAft>
              <a:buClr>
                <a:schemeClr val="dk1"/>
              </a:buClr>
              <a:buSzPct val="100000"/>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2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Alkalinity Protocol" id="316" name="Google Shape;316;p24"/>
          <p:cNvPicPr preferRelativeResize="0"/>
          <p:nvPr/>
        </p:nvPicPr>
        <p:blipFill rotWithShape="1">
          <a:blip r:embed="rId3">
            <a:alphaModFix/>
          </a:blip>
          <a:srcRect b="0" l="0" r="0" t="0"/>
          <a:stretch/>
        </p:blipFill>
        <p:spPr>
          <a:xfrm>
            <a:off x="1129766" y="-17585"/>
            <a:ext cx="8014234" cy="1047612"/>
          </a:xfrm>
          <a:prstGeom prst="rect">
            <a:avLst/>
          </a:prstGeom>
          <a:noFill/>
          <a:ln>
            <a:noFill/>
          </a:ln>
        </p:spPr>
      </p:pic>
      <p:pic>
        <p:nvPicPr>
          <p:cNvPr descr="Menu: How to collect your data" id="317" name="Google Shape;317;p24"/>
          <p:cNvPicPr preferRelativeResize="0"/>
          <p:nvPr/>
        </p:nvPicPr>
        <p:blipFill rotWithShape="1">
          <a:blip r:embed="rId4">
            <a:alphaModFix/>
          </a:blip>
          <a:srcRect b="0" l="0" r="0" t="0"/>
          <a:stretch/>
        </p:blipFill>
        <p:spPr>
          <a:xfrm>
            <a:off x="0" y="-17621"/>
            <a:ext cx="1168977" cy="6858000"/>
          </a:xfrm>
          <a:prstGeom prst="rect">
            <a:avLst/>
          </a:prstGeom>
          <a:noFill/>
          <a:ln>
            <a:noFill/>
          </a:ln>
        </p:spPr>
      </p:pic>
      <p:sp>
        <p:nvSpPr>
          <p:cNvPr id="318" name="Google Shape;318;p24"/>
          <p:cNvSpPr txBox="1"/>
          <p:nvPr>
            <p:ph type="title"/>
          </p:nvPr>
        </p:nvSpPr>
        <p:spPr>
          <a:xfrm>
            <a:off x="1168977" y="1030027"/>
            <a:ext cx="7886700" cy="55669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0072"/>
              </a:buClr>
              <a:buSzPts val="2000"/>
              <a:buFont typeface="Calibri"/>
              <a:buNone/>
            </a:pPr>
            <a:r>
              <a:rPr lang="en-US" sz="2000">
                <a:solidFill>
                  <a:srgbClr val="000072"/>
                </a:solidFill>
                <a:latin typeface="Calibri"/>
                <a:ea typeface="Calibri"/>
                <a:cs typeface="Calibri"/>
                <a:sym typeface="Calibri"/>
              </a:rPr>
              <a:t>Quality Control Procedure for Alkalinity-2</a:t>
            </a:r>
            <a:endParaRPr/>
          </a:p>
        </p:txBody>
      </p:sp>
      <p:sp>
        <p:nvSpPr>
          <p:cNvPr id="319" name="Google Shape;319;p24"/>
          <p:cNvSpPr txBox="1"/>
          <p:nvPr>
            <p:ph idx="1" type="body"/>
          </p:nvPr>
        </p:nvSpPr>
        <p:spPr>
          <a:xfrm>
            <a:off x="1208187" y="1653159"/>
            <a:ext cx="7672043"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0072"/>
              </a:buClr>
              <a:buSzPts val="1800"/>
              <a:buNone/>
            </a:pPr>
            <a:r>
              <a:rPr b="1" lang="en-US">
                <a:solidFill>
                  <a:srgbClr val="000072"/>
                </a:solidFill>
              </a:rPr>
              <a:t>Check the accuracy of the alkalinity kit with this procedure</a:t>
            </a:r>
            <a:endParaRPr/>
          </a:p>
          <a:p>
            <a:pPr indent="-342900" lvl="0" marL="342900" rtl="0" algn="l">
              <a:lnSpc>
                <a:spcPct val="90000"/>
              </a:lnSpc>
              <a:spcBef>
                <a:spcPts val="1000"/>
              </a:spcBef>
              <a:spcAft>
                <a:spcPts val="0"/>
              </a:spcAft>
              <a:buClr>
                <a:schemeClr val="dk1"/>
              </a:buClr>
              <a:buSzPts val="1500"/>
              <a:buAutoNum type="arabicPeriod"/>
            </a:pPr>
            <a:r>
              <a:rPr lang="en-US" sz="1500"/>
              <a:t>Put on the gloves and goggles.</a:t>
            </a:r>
            <a:endParaRPr/>
          </a:p>
          <a:p>
            <a:pPr indent="-342900" lvl="0" marL="342900" rtl="0" algn="l">
              <a:lnSpc>
                <a:spcPct val="90000"/>
              </a:lnSpc>
              <a:spcBef>
                <a:spcPts val="1000"/>
              </a:spcBef>
              <a:spcAft>
                <a:spcPts val="0"/>
              </a:spcAft>
              <a:buClr>
                <a:schemeClr val="dk1"/>
              </a:buClr>
              <a:buSzPts val="1500"/>
              <a:buAutoNum type="arabicPeriod"/>
            </a:pPr>
            <a:r>
              <a:rPr lang="en-US" sz="1500"/>
              <a:t>Fill in the top of the Hydrosphere Investigation Data Sheet. Make note of the standard being used along with kit manufacturer and model number.</a:t>
            </a:r>
            <a:endParaRPr/>
          </a:p>
          <a:p>
            <a:pPr indent="-342900" lvl="0" marL="342900" rtl="0" algn="l">
              <a:lnSpc>
                <a:spcPct val="90000"/>
              </a:lnSpc>
              <a:spcBef>
                <a:spcPts val="1000"/>
              </a:spcBef>
              <a:spcAft>
                <a:spcPts val="0"/>
              </a:spcAft>
              <a:buClr>
                <a:schemeClr val="dk1"/>
              </a:buClr>
              <a:buSzPts val="1500"/>
              <a:buAutoNum type="arabicPeriod"/>
            </a:pPr>
            <a:r>
              <a:rPr lang="en-US" sz="1500"/>
              <a:t>Measure the alkalinity of your standard according to your kit’s directions.</a:t>
            </a:r>
            <a:endParaRPr/>
          </a:p>
          <a:p>
            <a:pPr indent="-342900" lvl="0" marL="342900" rtl="0" algn="l">
              <a:lnSpc>
                <a:spcPct val="90000"/>
              </a:lnSpc>
              <a:spcBef>
                <a:spcPts val="1000"/>
              </a:spcBef>
              <a:spcAft>
                <a:spcPts val="0"/>
              </a:spcAft>
              <a:buClr>
                <a:schemeClr val="dk1"/>
              </a:buClr>
              <a:buSzPts val="1500"/>
              <a:buAutoNum type="arabicPeriod"/>
            </a:pPr>
            <a:r>
              <a:rPr lang="en-US" sz="1500"/>
              <a:t>Record the results on the data sheet. </a:t>
            </a:r>
            <a:endParaRPr/>
          </a:p>
          <a:p>
            <a:pPr indent="-342900" lvl="0" marL="342900" rtl="0" algn="l">
              <a:lnSpc>
                <a:spcPct val="90000"/>
              </a:lnSpc>
              <a:spcBef>
                <a:spcPts val="1000"/>
              </a:spcBef>
              <a:spcAft>
                <a:spcPts val="0"/>
              </a:spcAft>
              <a:buClr>
                <a:schemeClr val="dk1"/>
              </a:buClr>
              <a:buSzPts val="1500"/>
              <a:buAutoNum type="arabicPeriod"/>
            </a:pPr>
            <a:r>
              <a:rPr lang="en-US" sz="1500"/>
              <a:t>Compare the results with the value of your standard. If using the baking soda standard results, it should be </a:t>
            </a:r>
            <a:r>
              <a:rPr b="1" lang="en-US" sz="1500">
                <a:solidFill>
                  <a:srgbClr val="000090"/>
                </a:solidFill>
              </a:rPr>
              <a:t>84 mg/L </a:t>
            </a:r>
            <a:r>
              <a:rPr b="1" lang="en-US" sz="1500" u="sng">
                <a:solidFill>
                  <a:srgbClr val="000090"/>
                </a:solidFill>
              </a:rPr>
              <a:t>+</a:t>
            </a:r>
            <a:r>
              <a:rPr b="1" lang="en-US" sz="1500">
                <a:solidFill>
                  <a:srgbClr val="000090"/>
                </a:solidFill>
              </a:rPr>
              <a:t> 10 mg/L</a:t>
            </a:r>
            <a:r>
              <a:rPr lang="en-US" sz="1500"/>
              <a:t>. Otherwise check the range for your kit.</a:t>
            </a:r>
            <a:endParaRPr/>
          </a:p>
          <a:p>
            <a:pPr indent="-342900" lvl="0" marL="342900" rtl="0" algn="l">
              <a:lnSpc>
                <a:spcPct val="90000"/>
              </a:lnSpc>
              <a:spcBef>
                <a:spcPts val="1000"/>
              </a:spcBef>
              <a:spcAft>
                <a:spcPts val="0"/>
              </a:spcAft>
              <a:buClr>
                <a:schemeClr val="dk1"/>
              </a:buClr>
              <a:buSzPts val="1500"/>
              <a:buAutoNum type="arabicPeriod"/>
            </a:pPr>
            <a:r>
              <a:rPr lang="en-US" sz="1500"/>
              <a:t>If the measured value is not within the expected range, repeat procedure with a fresh standard sample.</a:t>
            </a:r>
            <a:endParaRPr/>
          </a:p>
          <a:p>
            <a:pPr indent="-342900" lvl="0" marL="342900" rtl="0" algn="l">
              <a:lnSpc>
                <a:spcPct val="90000"/>
              </a:lnSpc>
              <a:spcBef>
                <a:spcPts val="1000"/>
              </a:spcBef>
              <a:spcAft>
                <a:spcPts val="0"/>
              </a:spcAft>
              <a:buClr>
                <a:schemeClr val="dk1"/>
              </a:buClr>
              <a:buSzPts val="1500"/>
              <a:buAutoNum type="arabicPeriod"/>
            </a:pPr>
            <a:r>
              <a:rPr lang="en-US" sz="1500"/>
              <a:t>If the value is still not within range, discuss possible problems with a master trainer.</a:t>
            </a:r>
            <a:endParaRPr/>
          </a:p>
          <a:p>
            <a:pPr indent="0" lvl="0" marL="0" rtl="0" algn="l">
              <a:lnSpc>
                <a:spcPct val="90000"/>
              </a:lnSpc>
              <a:spcBef>
                <a:spcPts val="1000"/>
              </a:spcBef>
              <a:spcAft>
                <a:spcPts val="0"/>
              </a:spcAft>
              <a:buClr>
                <a:schemeClr val="dk1"/>
              </a:buClr>
              <a:buSzPts val="1500"/>
              <a:buNone/>
            </a:pPr>
            <a:r>
              <a:rPr b="1" lang="en-US" sz="1500"/>
              <a:t>Maximum Acceptable Differences for Common Alkalinity Test Kits</a:t>
            </a:r>
            <a:endParaRPr/>
          </a:p>
          <a:p>
            <a:pPr indent="-114300" lvl="0" marL="228600" rtl="0" algn="just">
              <a:lnSpc>
                <a:spcPct val="90000"/>
              </a:lnSpc>
              <a:spcBef>
                <a:spcPts val="1000"/>
              </a:spcBef>
              <a:spcAft>
                <a:spcPts val="0"/>
              </a:spcAft>
              <a:buClr>
                <a:schemeClr val="dk1"/>
              </a:buClr>
              <a:buSzPts val="1800"/>
              <a:buNone/>
            </a:pPr>
            <a:r>
              <a:t/>
            </a:r>
            <a:endParaRPr/>
          </a:p>
        </p:txBody>
      </p:sp>
      <p:pic>
        <p:nvPicPr>
          <p:cNvPr descr="Screenshot  showing the precision of two alkalinty kits: Lamotte +/- 8 mg/L ; Hach  +/- 6.8 mg/L  (low range, 0-10 mg/L), +/- mg/L  (high range, 0-5 mg/L) " id="320" name="Google Shape;320;p24"/>
          <p:cNvPicPr preferRelativeResize="0"/>
          <p:nvPr>
            <p:ph idx="2" type="body"/>
          </p:nvPr>
        </p:nvPicPr>
        <p:blipFill rotWithShape="1">
          <a:blip r:embed="rId5">
            <a:alphaModFix/>
          </a:blip>
          <a:srcRect b="0" l="0" r="0" t="0"/>
          <a:stretch/>
        </p:blipFill>
        <p:spPr>
          <a:xfrm>
            <a:off x="3169227" y="5215914"/>
            <a:ext cx="3042055" cy="13229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2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Alkalinity Protocol" id="326" name="Google Shape;326;p25"/>
          <p:cNvPicPr preferRelativeResize="0"/>
          <p:nvPr/>
        </p:nvPicPr>
        <p:blipFill rotWithShape="1">
          <a:blip r:embed="rId3">
            <a:alphaModFix/>
          </a:blip>
          <a:srcRect b="0" l="0" r="0" t="0"/>
          <a:stretch/>
        </p:blipFill>
        <p:spPr>
          <a:xfrm>
            <a:off x="1129766" y="-17585"/>
            <a:ext cx="8014234" cy="1047612"/>
          </a:xfrm>
          <a:prstGeom prst="rect">
            <a:avLst/>
          </a:prstGeom>
          <a:noFill/>
          <a:ln>
            <a:noFill/>
          </a:ln>
        </p:spPr>
      </p:pic>
      <p:pic>
        <p:nvPicPr>
          <p:cNvPr descr="Menu: How to collect your data" id="327" name="Google Shape;327;p25"/>
          <p:cNvPicPr preferRelativeResize="0"/>
          <p:nvPr/>
        </p:nvPicPr>
        <p:blipFill rotWithShape="1">
          <a:blip r:embed="rId4">
            <a:alphaModFix/>
          </a:blip>
          <a:srcRect b="0" l="0" r="0" t="0"/>
          <a:stretch/>
        </p:blipFill>
        <p:spPr>
          <a:xfrm>
            <a:off x="0" y="-17621"/>
            <a:ext cx="1168977" cy="6858000"/>
          </a:xfrm>
          <a:prstGeom prst="rect">
            <a:avLst/>
          </a:prstGeom>
          <a:noFill/>
          <a:ln>
            <a:noFill/>
          </a:ln>
        </p:spPr>
      </p:pic>
      <p:sp>
        <p:nvSpPr>
          <p:cNvPr id="328" name="Google Shape;328;p25"/>
          <p:cNvSpPr txBox="1"/>
          <p:nvPr>
            <p:ph type="title"/>
          </p:nvPr>
        </p:nvSpPr>
        <p:spPr>
          <a:xfrm>
            <a:off x="1168977" y="1030027"/>
            <a:ext cx="7886700" cy="55669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0072"/>
              </a:buClr>
              <a:buSzPts val="2400"/>
              <a:buFont typeface="Calibri"/>
              <a:buNone/>
            </a:pPr>
            <a:r>
              <a:rPr lang="en-US" sz="2400">
                <a:solidFill>
                  <a:srgbClr val="000072"/>
                </a:solidFill>
                <a:latin typeface="Calibri"/>
                <a:ea typeface="Calibri"/>
                <a:cs typeface="Calibri"/>
                <a:sym typeface="Calibri"/>
              </a:rPr>
              <a:t>How to Collect your Data: Alkalinity Water Protocol-1</a:t>
            </a:r>
            <a:endParaRPr/>
          </a:p>
        </p:txBody>
      </p:sp>
      <p:pic>
        <p:nvPicPr>
          <p:cNvPr descr="Illustration of Equipment: test kit, gloves and goggles, beaker, pen and pencil, wash bottle with distilled water, goggles and protective gloves." id="329" name="Google Shape;329;p25"/>
          <p:cNvPicPr preferRelativeResize="0"/>
          <p:nvPr>
            <p:ph idx="2" type="body"/>
          </p:nvPr>
        </p:nvPicPr>
        <p:blipFill rotWithShape="1">
          <a:blip r:embed="rId5">
            <a:alphaModFix/>
          </a:blip>
          <a:srcRect b="0" l="0" r="0" t="0"/>
          <a:stretch/>
        </p:blipFill>
        <p:spPr>
          <a:xfrm>
            <a:off x="1934308" y="1485914"/>
            <a:ext cx="6704135" cy="4705484"/>
          </a:xfrm>
          <a:prstGeom prst="rect">
            <a:avLst/>
          </a:prstGeom>
          <a:noFill/>
          <a:ln>
            <a:noFill/>
          </a:ln>
        </p:spPr>
      </p:pic>
      <p:sp>
        <p:nvSpPr>
          <p:cNvPr id="330" name="Google Shape;330;p25"/>
          <p:cNvSpPr txBox="1"/>
          <p:nvPr>
            <p:ph idx="1" type="body"/>
          </p:nvPr>
        </p:nvSpPr>
        <p:spPr>
          <a:xfrm>
            <a:off x="1208187" y="1653158"/>
            <a:ext cx="7672043" cy="5068317"/>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rgbClr val="000072"/>
              </a:buClr>
              <a:buSzPts val="1800"/>
              <a:buNone/>
            </a:pPr>
            <a:r>
              <a:rPr b="1" lang="en-US">
                <a:solidFill>
                  <a:srgbClr val="000072"/>
                </a:solidFill>
              </a:rPr>
              <a:t>Assemble Equipment</a:t>
            </a:r>
            <a:endParaRPr/>
          </a:p>
          <a:p>
            <a:pPr indent="0" lvl="0" marL="0" rtl="0" algn="l">
              <a:lnSpc>
                <a:spcPct val="90000"/>
              </a:lnSpc>
              <a:spcBef>
                <a:spcPts val="1000"/>
              </a:spcBef>
              <a:spcAft>
                <a:spcPts val="0"/>
              </a:spcAft>
              <a:buClr>
                <a:schemeClr val="dk1"/>
              </a:buClr>
              <a:buSzPts val="1800"/>
              <a:buNone/>
            </a:pPr>
            <a:r>
              <a:t/>
            </a:r>
            <a:endParaRPr b="1">
              <a:solidFill>
                <a:srgbClr val="000072"/>
              </a:solidFill>
            </a:endParaRPr>
          </a:p>
          <a:p>
            <a:pPr indent="0" lvl="0" marL="0" rtl="0" algn="l">
              <a:lnSpc>
                <a:spcPct val="90000"/>
              </a:lnSpc>
              <a:spcBef>
                <a:spcPts val="1000"/>
              </a:spcBef>
              <a:spcAft>
                <a:spcPts val="0"/>
              </a:spcAft>
              <a:buClr>
                <a:schemeClr val="dk1"/>
              </a:buClr>
              <a:buSzPts val="1800"/>
              <a:buNone/>
            </a:pPr>
            <a:r>
              <a:t/>
            </a:r>
            <a:endParaRPr b="1">
              <a:solidFill>
                <a:srgbClr val="000072"/>
              </a:solidFill>
            </a:endParaRPr>
          </a:p>
          <a:p>
            <a:pPr indent="0" lvl="0" marL="0" rtl="0" algn="l">
              <a:lnSpc>
                <a:spcPct val="90000"/>
              </a:lnSpc>
              <a:spcBef>
                <a:spcPts val="1000"/>
              </a:spcBef>
              <a:spcAft>
                <a:spcPts val="0"/>
              </a:spcAft>
              <a:buClr>
                <a:schemeClr val="dk1"/>
              </a:buClr>
              <a:buSzPts val="1800"/>
              <a:buNone/>
            </a:pPr>
            <a:r>
              <a:t/>
            </a:r>
            <a:endParaRPr b="1">
              <a:solidFill>
                <a:srgbClr val="000072"/>
              </a:solidFill>
            </a:endParaRPr>
          </a:p>
          <a:p>
            <a:pPr indent="0" lvl="0" marL="0" rtl="0" algn="l">
              <a:lnSpc>
                <a:spcPct val="90000"/>
              </a:lnSpc>
              <a:spcBef>
                <a:spcPts val="1000"/>
              </a:spcBef>
              <a:spcAft>
                <a:spcPts val="0"/>
              </a:spcAft>
              <a:buClr>
                <a:schemeClr val="dk1"/>
              </a:buClr>
              <a:buSzPts val="1800"/>
              <a:buNone/>
            </a:pPr>
            <a:r>
              <a:t/>
            </a:r>
            <a:endParaRPr b="1">
              <a:solidFill>
                <a:srgbClr val="000072"/>
              </a:solidFill>
            </a:endParaRPr>
          </a:p>
          <a:p>
            <a:pPr indent="0" lvl="0" marL="0" rtl="0" algn="l">
              <a:lnSpc>
                <a:spcPct val="90000"/>
              </a:lnSpc>
              <a:spcBef>
                <a:spcPts val="1000"/>
              </a:spcBef>
              <a:spcAft>
                <a:spcPts val="0"/>
              </a:spcAft>
              <a:buClr>
                <a:schemeClr val="dk1"/>
              </a:buClr>
              <a:buSzPts val="1800"/>
              <a:buNone/>
            </a:pPr>
            <a:r>
              <a:t/>
            </a:r>
            <a:endParaRPr b="1">
              <a:solidFill>
                <a:srgbClr val="000072"/>
              </a:solidFill>
            </a:endParaRPr>
          </a:p>
          <a:p>
            <a:pPr indent="0" lvl="0" marL="0" rtl="0" algn="l">
              <a:lnSpc>
                <a:spcPct val="90000"/>
              </a:lnSpc>
              <a:spcBef>
                <a:spcPts val="1000"/>
              </a:spcBef>
              <a:spcAft>
                <a:spcPts val="0"/>
              </a:spcAft>
              <a:buClr>
                <a:schemeClr val="dk1"/>
              </a:buClr>
              <a:buSzPts val="1800"/>
              <a:buNone/>
            </a:pPr>
            <a:r>
              <a:t/>
            </a:r>
            <a:endParaRPr b="1">
              <a:solidFill>
                <a:srgbClr val="000072"/>
              </a:solidFill>
            </a:endParaRPr>
          </a:p>
          <a:p>
            <a:pPr indent="0" lvl="0" marL="0" rtl="0" algn="l">
              <a:lnSpc>
                <a:spcPct val="90000"/>
              </a:lnSpc>
              <a:spcBef>
                <a:spcPts val="1000"/>
              </a:spcBef>
              <a:spcAft>
                <a:spcPts val="0"/>
              </a:spcAft>
              <a:buClr>
                <a:schemeClr val="dk1"/>
              </a:buClr>
              <a:buSzPts val="1800"/>
              <a:buNone/>
            </a:pPr>
            <a:r>
              <a:t/>
            </a:r>
            <a:endParaRPr b="1">
              <a:solidFill>
                <a:srgbClr val="000072"/>
              </a:solidFill>
            </a:endParaRPr>
          </a:p>
          <a:p>
            <a:pPr indent="0" lvl="0" marL="0" rtl="0" algn="l">
              <a:lnSpc>
                <a:spcPct val="90000"/>
              </a:lnSpc>
              <a:spcBef>
                <a:spcPts val="1000"/>
              </a:spcBef>
              <a:spcAft>
                <a:spcPts val="0"/>
              </a:spcAft>
              <a:buClr>
                <a:schemeClr val="dk1"/>
              </a:buClr>
              <a:buSzPts val="1800"/>
              <a:buNone/>
            </a:pPr>
            <a:r>
              <a:t/>
            </a:r>
            <a:endParaRPr b="1">
              <a:solidFill>
                <a:srgbClr val="000072"/>
              </a:solidFill>
            </a:endParaRPr>
          </a:p>
          <a:p>
            <a:pPr indent="0" lvl="0" marL="0" rtl="0" algn="l">
              <a:lnSpc>
                <a:spcPct val="90000"/>
              </a:lnSpc>
              <a:spcBef>
                <a:spcPts val="1000"/>
              </a:spcBef>
              <a:spcAft>
                <a:spcPts val="0"/>
              </a:spcAft>
              <a:buClr>
                <a:schemeClr val="dk1"/>
              </a:buClr>
              <a:buSzPts val="1800"/>
              <a:buNone/>
            </a:pPr>
            <a:r>
              <a:t/>
            </a:r>
            <a:endParaRPr b="1">
              <a:solidFill>
                <a:srgbClr val="000072"/>
              </a:solidFill>
            </a:endParaRPr>
          </a:p>
          <a:p>
            <a:pPr indent="0" lvl="0" marL="0" rtl="0" algn="l">
              <a:lnSpc>
                <a:spcPct val="90000"/>
              </a:lnSpc>
              <a:spcBef>
                <a:spcPts val="1000"/>
              </a:spcBef>
              <a:spcAft>
                <a:spcPts val="0"/>
              </a:spcAft>
              <a:buClr>
                <a:schemeClr val="dk1"/>
              </a:buClr>
              <a:buSzPts val="1800"/>
              <a:buNone/>
            </a:pPr>
            <a:r>
              <a:t/>
            </a:r>
            <a:endParaRPr b="1">
              <a:solidFill>
                <a:srgbClr val="000072"/>
              </a:solidFill>
            </a:endParaRPr>
          </a:p>
          <a:p>
            <a:pPr indent="0" lvl="0" marL="0" rtl="0" algn="l">
              <a:lnSpc>
                <a:spcPct val="90000"/>
              </a:lnSpc>
              <a:spcBef>
                <a:spcPts val="1000"/>
              </a:spcBef>
              <a:spcAft>
                <a:spcPts val="0"/>
              </a:spcAft>
              <a:buClr>
                <a:srgbClr val="000072"/>
              </a:buClr>
              <a:buSzPts val="1800"/>
              <a:buNone/>
            </a:pPr>
            <a:r>
              <a:rPr b="1" lang="en-US">
                <a:solidFill>
                  <a:srgbClr val="000072"/>
                </a:solidFill>
              </a:rPr>
              <a:t>Assemble Necessary Documents:</a:t>
            </a:r>
            <a:endParaRPr/>
          </a:p>
          <a:p>
            <a:pPr indent="-228600" lvl="0" marL="228600" rtl="0" algn="l">
              <a:lnSpc>
                <a:spcPct val="90000"/>
              </a:lnSpc>
              <a:spcBef>
                <a:spcPts val="1000"/>
              </a:spcBef>
              <a:spcAft>
                <a:spcPts val="0"/>
              </a:spcAft>
              <a:buClr>
                <a:srgbClr val="000072"/>
              </a:buClr>
              <a:buSzPts val="1800"/>
              <a:buChar char="•"/>
            </a:pPr>
            <a:r>
              <a:rPr b="1" lang="en-US" u="sng">
                <a:solidFill>
                  <a:srgbClr val="000072"/>
                </a:solidFill>
                <a:hlinkClick r:id="rId6">
                  <a:extLst>
                    <a:ext uri="{A12FA001-AC4F-418D-AE19-62706E023703}">
                      <ahyp:hlinkClr val="tx"/>
                    </a:ext>
                  </a:extLst>
                </a:hlinkClick>
              </a:rPr>
              <a:t>Hydrosphere Investigation Data Sheet</a:t>
            </a:r>
            <a:endParaRPr b="1">
              <a:solidFill>
                <a:srgbClr val="000072"/>
              </a:solidFill>
            </a:endParaRPr>
          </a:p>
          <a:p>
            <a:pPr indent="-228600" lvl="0" marL="228600" rtl="0" algn="l">
              <a:lnSpc>
                <a:spcPct val="90000"/>
              </a:lnSpc>
              <a:spcBef>
                <a:spcPts val="1000"/>
              </a:spcBef>
              <a:spcAft>
                <a:spcPts val="0"/>
              </a:spcAft>
              <a:buClr>
                <a:srgbClr val="000072"/>
              </a:buClr>
              <a:buSzPts val="1800"/>
              <a:buChar char="•"/>
            </a:pPr>
            <a:r>
              <a:rPr b="1" lang="en-US" u="sng">
                <a:solidFill>
                  <a:srgbClr val="000072"/>
                </a:solidFill>
                <a:hlinkClick r:id="rId7">
                  <a:extLst>
                    <a:ext uri="{A12FA001-AC4F-418D-AE19-62706E023703}">
                      <ahyp:hlinkClr val="tx"/>
                    </a:ext>
                  </a:extLst>
                </a:hlinkClick>
              </a:rPr>
              <a:t>Alkalinity Water Protocol</a:t>
            </a:r>
            <a:endParaRPr b="1">
              <a:solidFill>
                <a:srgbClr val="000072"/>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pic>
        <p:nvPicPr>
          <p:cNvPr descr="Graphic of caution sign: Safety: be sure to wear gloves and goggles during your investigation." id="335" name="Google Shape;335;p26"/>
          <p:cNvPicPr preferRelativeResize="0"/>
          <p:nvPr/>
        </p:nvPicPr>
        <p:blipFill rotWithShape="1">
          <a:blip r:embed="rId3">
            <a:alphaModFix/>
          </a:blip>
          <a:srcRect b="0" l="0" r="0" t="0"/>
          <a:stretch/>
        </p:blipFill>
        <p:spPr>
          <a:xfrm>
            <a:off x="2417107" y="5915093"/>
            <a:ext cx="5249762" cy="828365"/>
          </a:xfrm>
          <a:prstGeom prst="rect">
            <a:avLst/>
          </a:prstGeom>
          <a:noFill/>
          <a:ln>
            <a:noFill/>
          </a:ln>
        </p:spPr>
      </p:pic>
      <p:sp>
        <p:nvSpPr>
          <p:cNvPr id="336" name="Google Shape;336;p2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Alkalinity Protocol" id="337" name="Google Shape;337;p26"/>
          <p:cNvPicPr preferRelativeResize="0"/>
          <p:nvPr/>
        </p:nvPicPr>
        <p:blipFill rotWithShape="1">
          <a:blip r:embed="rId4">
            <a:alphaModFix/>
          </a:blip>
          <a:srcRect b="0" l="0" r="0" t="0"/>
          <a:stretch/>
        </p:blipFill>
        <p:spPr>
          <a:xfrm>
            <a:off x="1129766" y="-17585"/>
            <a:ext cx="8014234" cy="1047612"/>
          </a:xfrm>
          <a:prstGeom prst="rect">
            <a:avLst/>
          </a:prstGeom>
          <a:noFill/>
          <a:ln>
            <a:noFill/>
          </a:ln>
        </p:spPr>
      </p:pic>
      <p:pic>
        <p:nvPicPr>
          <p:cNvPr descr="Menu: How to collect your data" id="338" name="Google Shape;338;p26"/>
          <p:cNvPicPr preferRelativeResize="0"/>
          <p:nvPr/>
        </p:nvPicPr>
        <p:blipFill rotWithShape="1">
          <a:blip r:embed="rId5">
            <a:alphaModFix/>
          </a:blip>
          <a:srcRect b="0" l="0" r="0" t="0"/>
          <a:stretch/>
        </p:blipFill>
        <p:spPr>
          <a:xfrm>
            <a:off x="0" y="-17621"/>
            <a:ext cx="1168977" cy="6858000"/>
          </a:xfrm>
          <a:prstGeom prst="rect">
            <a:avLst/>
          </a:prstGeom>
          <a:noFill/>
          <a:ln>
            <a:noFill/>
          </a:ln>
        </p:spPr>
      </p:pic>
      <p:sp>
        <p:nvSpPr>
          <p:cNvPr id="339" name="Google Shape;339;p26"/>
          <p:cNvSpPr txBox="1"/>
          <p:nvPr>
            <p:ph type="title"/>
          </p:nvPr>
        </p:nvSpPr>
        <p:spPr>
          <a:xfrm>
            <a:off x="1168977" y="1030027"/>
            <a:ext cx="7886700" cy="55669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0072"/>
              </a:buClr>
              <a:buSzPts val="2400"/>
              <a:buFont typeface="Calibri"/>
              <a:buNone/>
            </a:pPr>
            <a:r>
              <a:rPr lang="en-US" sz="2400">
                <a:solidFill>
                  <a:srgbClr val="000072"/>
                </a:solidFill>
                <a:latin typeface="Calibri"/>
                <a:ea typeface="Calibri"/>
                <a:cs typeface="Calibri"/>
                <a:sym typeface="Calibri"/>
              </a:rPr>
              <a:t>How to Collect your Data: Alkalinity Water Protocol-2</a:t>
            </a:r>
            <a:endParaRPr sz="2400">
              <a:latin typeface="Calibri"/>
              <a:ea typeface="Calibri"/>
              <a:cs typeface="Calibri"/>
              <a:sym typeface="Calibri"/>
            </a:endParaRPr>
          </a:p>
        </p:txBody>
      </p:sp>
      <p:sp>
        <p:nvSpPr>
          <p:cNvPr id="340" name="Google Shape;340;p26"/>
          <p:cNvSpPr txBox="1"/>
          <p:nvPr>
            <p:ph idx="1" type="body"/>
          </p:nvPr>
        </p:nvSpPr>
        <p:spPr>
          <a:xfrm>
            <a:off x="1208188" y="1653158"/>
            <a:ext cx="4946427" cy="5068317"/>
          </a:xfrm>
          <a:prstGeom prst="rect">
            <a:avLst/>
          </a:prstGeom>
          <a:noFill/>
          <a:ln>
            <a:noFill/>
          </a:ln>
        </p:spPr>
        <p:txBody>
          <a:bodyPr anchorCtr="0" anchor="t" bIns="45700" lIns="91425" spcFirstLastPara="1" rIns="91425" wrap="square" tIns="45700">
            <a:normAutofit/>
          </a:bodyPr>
          <a:lstStyle/>
          <a:p>
            <a:pPr indent="-342900" lvl="0" marL="342900" rtl="0" algn="just">
              <a:lnSpc>
                <a:spcPct val="90000"/>
              </a:lnSpc>
              <a:spcBef>
                <a:spcPts val="0"/>
              </a:spcBef>
              <a:spcAft>
                <a:spcPts val="0"/>
              </a:spcAft>
              <a:buClr>
                <a:schemeClr val="dk1"/>
              </a:buClr>
              <a:buSzPts val="1600"/>
              <a:buFont typeface="Calibri"/>
              <a:buAutoNum type="arabicPeriod"/>
            </a:pPr>
            <a:r>
              <a:rPr lang="en-US" sz="1600"/>
              <a:t>Fill in the top part of the Hydrosphere Investigation Data Sheet. </a:t>
            </a:r>
            <a:endParaRPr/>
          </a:p>
          <a:p>
            <a:pPr indent="-342900" lvl="0" marL="342900" rtl="0" algn="just">
              <a:lnSpc>
                <a:spcPct val="90000"/>
              </a:lnSpc>
              <a:spcBef>
                <a:spcPts val="1000"/>
              </a:spcBef>
              <a:spcAft>
                <a:spcPts val="0"/>
              </a:spcAft>
              <a:buClr>
                <a:schemeClr val="dk1"/>
              </a:buClr>
              <a:buSzPts val="1600"/>
              <a:buFont typeface="Calibri"/>
              <a:buAutoNum type="arabicPeriod"/>
            </a:pPr>
            <a:r>
              <a:rPr lang="en-US" sz="1600"/>
              <a:t>Put on protective gloves and goggles.</a:t>
            </a:r>
            <a:endParaRPr/>
          </a:p>
          <a:p>
            <a:pPr indent="-342900" lvl="0" marL="342900" rtl="0" algn="just">
              <a:lnSpc>
                <a:spcPct val="90000"/>
              </a:lnSpc>
              <a:spcBef>
                <a:spcPts val="1000"/>
              </a:spcBef>
              <a:spcAft>
                <a:spcPts val="0"/>
              </a:spcAft>
              <a:buClr>
                <a:schemeClr val="dk1"/>
              </a:buClr>
              <a:buSzPts val="1600"/>
              <a:buFont typeface="Calibri"/>
              <a:buAutoNum type="arabicPeriod"/>
            </a:pPr>
            <a:r>
              <a:rPr lang="en-US" sz="1600"/>
              <a:t>Follow the measurement instructions according to the alkalinity kit.</a:t>
            </a:r>
            <a:endParaRPr/>
          </a:p>
          <a:p>
            <a:pPr indent="-342900" lvl="0" marL="342900" rtl="0" algn="just">
              <a:lnSpc>
                <a:spcPct val="90000"/>
              </a:lnSpc>
              <a:spcBef>
                <a:spcPts val="1000"/>
              </a:spcBef>
              <a:spcAft>
                <a:spcPts val="0"/>
              </a:spcAft>
              <a:buClr>
                <a:schemeClr val="dk1"/>
              </a:buClr>
              <a:buSzPts val="1600"/>
              <a:buFont typeface="Calibri"/>
              <a:buAutoNum type="arabicPeriod"/>
            </a:pPr>
            <a:r>
              <a:rPr lang="en-US" sz="1600"/>
              <a:t>Record the measurement on Hydrosphere Investigation Data Sheet. </a:t>
            </a:r>
            <a:endParaRPr/>
          </a:p>
          <a:p>
            <a:pPr indent="-342900" lvl="0" marL="342900" rtl="0" algn="just">
              <a:lnSpc>
                <a:spcPct val="90000"/>
              </a:lnSpc>
              <a:spcBef>
                <a:spcPts val="1000"/>
              </a:spcBef>
              <a:spcAft>
                <a:spcPts val="0"/>
              </a:spcAft>
              <a:buClr>
                <a:schemeClr val="dk1"/>
              </a:buClr>
              <a:buSzPts val="1600"/>
              <a:buFont typeface="Calibri"/>
              <a:buAutoNum type="arabicPeriod"/>
            </a:pPr>
            <a:r>
              <a:rPr lang="en-US" sz="1600"/>
              <a:t>Repeat measurement twice using fresh water samples and record on data sheet as observers 2 and 3. </a:t>
            </a:r>
            <a:endParaRPr/>
          </a:p>
          <a:p>
            <a:pPr indent="-342900" lvl="0" marL="342900" rtl="0" algn="just">
              <a:lnSpc>
                <a:spcPct val="90000"/>
              </a:lnSpc>
              <a:spcBef>
                <a:spcPts val="1000"/>
              </a:spcBef>
              <a:spcAft>
                <a:spcPts val="0"/>
              </a:spcAft>
              <a:buClr>
                <a:schemeClr val="dk1"/>
              </a:buClr>
              <a:buSzPts val="1600"/>
              <a:buFont typeface="Calibri"/>
              <a:buAutoNum type="arabicPeriod"/>
            </a:pPr>
            <a:r>
              <a:rPr lang="en-US" sz="1600"/>
              <a:t>Calculate the average. </a:t>
            </a:r>
            <a:endParaRPr/>
          </a:p>
          <a:p>
            <a:pPr indent="0" lvl="0" marL="0" rtl="0" algn="just">
              <a:lnSpc>
                <a:spcPct val="90000"/>
              </a:lnSpc>
              <a:spcBef>
                <a:spcPts val="1000"/>
              </a:spcBef>
              <a:spcAft>
                <a:spcPts val="0"/>
              </a:spcAft>
              <a:buClr>
                <a:schemeClr val="dk1"/>
              </a:buClr>
              <a:buSzPts val="1600"/>
              <a:buNone/>
            </a:pPr>
            <a:r>
              <a:rPr b="1" lang="en-US" sz="1600"/>
              <a:t>Each individual measurement should be within acceptable range specified by test kit. If one measurement is not in range, discard and  find the average of the other two. If two or more are out of range repeat protocol from step 3.</a:t>
            </a:r>
            <a:endParaRPr/>
          </a:p>
          <a:p>
            <a:pPr indent="0" lvl="0" marL="0" rtl="0" algn="l">
              <a:lnSpc>
                <a:spcPct val="90000"/>
              </a:lnSpc>
              <a:spcBef>
                <a:spcPts val="1000"/>
              </a:spcBef>
              <a:spcAft>
                <a:spcPts val="0"/>
              </a:spcAft>
              <a:buClr>
                <a:schemeClr val="dk1"/>
              </a:buClr>
              <a:buSzPts val="1800"/>
              <a:buNone/>
            </a:pPr>
            <a:r>
              <a:t/>
            </a:r>
            <a:endParaRPr b="1">
              <a:solidFill>
                <a:srgbClr val="000072"/>
              </a:solidFill>
            </a:endParaRPr>
          </a:p>
        </p:txBody>
      </p:sp>
      <p:pic>
        <p:nvPicPr>
          <p:cNvPr descr="Photograph of a sample vial and a titration pen" id="341" name="Google Shape;341;p26"/>
          <p:cNvPicPr preferRelativeResize="0"/>
          <p:nvPr>
            <p:ph idx="2" type="body"/>
          </p:nvPr>
        </p:nvPicPr>
        <p:blipFill rotWithShape="1">
          <a:blip r:embed="rId6">
            <a:alphaModFix/>
          </a:blip>
          <a:srcRect b="0" l="0" r="0" t="0"/>
          <a:stretch/>
        </p:blipFill>
        <p:spPr>
          <a:xfrm>
            <a:off x="6330462" y="1653158"/>
            <a:ext cx="2512396" cy="365704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2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Alkalinity Protocol" id="347" name="Google Shape;347;p27"/>
          <p:cNvPicPr preferRelativeResize="0"/>
          <p:nvPr/>
        </p:nvPicPr>
        <p:blipFill rotWithShape="1">
          <a:blip r:embed="rId3">
            <a:alphaModFix/>
          </a:blip>
          <a:srcRect b="0" l="0" r="0" t="0"/>
          <a:stretch/>
        </p:blipFill>
        <p:spPr>
          <a:xfrm>
            <a:off x="1129766" y="-17585"/>
            <a:ext cx="8014234" cy="1047612"/>
          </a:xfrm>
          <a:prstGeom prst="rect">
            <a:avLst/>
          </a:prstGeom>
          <a:noFill/>
          <a:ln>
            <a:noFill/>
          </a:ln>
        </p:spPr>
      </p:pic>
      <p:pic>
        <p:nvPicPr>
          <p:cNvPr descr="Menu: How to collect your data" id="348" name="Google Shape;348;p27"/>
          <p:cNvPicPr preferRelativeResize="0"/>
          <p:nvPr/>
        </p:nvPicPr>
        <p:blipFill rotWithShape="1">
          <a:blip r:embed="rId4">
            <a:alphaModFix/>
          </a:blip>
          <a:srcRect b="0" l="0" r="0" t="0"/>
          <a:stretch/>
        </p:blipFill>
        <p:spPr>
          <a:xfrm>
            <a:off x="0" y="-17621"/>
            <a:ext cx="1168977" cy="6858000"/>
          </a:xfrm>
          <a:prstGeom prst="rect">
            <a:avLst/>
          </a:prstGeom>
          <a:noFill/>
          <a:ln>
            <a:noFill/>
          </a:ln>
        </p:spPr>
      </p:pic>
      <p:sp>
        <p:nvSpPr>
          <p:cNvPr id="349" name="Google Shape;349;p27"/>
          <p:cNvSpPr txBox="1"/>
          <p:nvPr>
            <p:ph type="title"/>
          </p:nvPr>
        </p:nvSpPr>
        <p:spPr>
          <a:xfrm>
            <a:off x="1168977" y="1030027"/>
            <a:ext cx="7886700" cy="55669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2400"/>
              <a:buFont typeface="Calibri"/>
              <a:buNone/>
            </a:pPr>
            <a:r>
              <a:rPr lang="en-US" sz="2400">
                <a:latin typeface="Calibri"/>
                <a:ea typeface="Calibri"/>
                <a:cs typeface="Calibri"/>
                <a:sym typeface="Calibri"/>
              </a:rPr>
              <a:t>Technique Tips for Using Alkalinity Test Kits</a:t>
            </a:r>
            <a:endParaRPr/>
          </a:p>
        </p:txBody>
      </p:sp>
      <p:sp>
        <p:nvSpPr>
          <p:cNvPr id="350" name="Google Shape;350;p27"/>
          <p:cNvSpPr txBox="1"/>
          <p:nvPr>
            <p:ph idx="1" type="body"/>
          </p:nvPr>
        </p:nvSpPr>
        <p:spPr>
          <a:xfrm>
            <a:off x="1208188" y="1653158"/>
            <a:ext cx="5632227" cy="5068317"/>
          </a:xfrm>
          <a:prstGeom prst="rect">
            <a:avLst/>
          </a:prstGeom>
          <a:noFill/>
          <a:ln>
            <a:noFill/>
          </a:ln>
        </p:spPr>
        <p:txBody>
          <a:bodyPr anchorCtr="0" anchor="t" bIns="45700" lIns="91425" spcFirstLastPara="1" rIns="91425" wrap="square" tIns="45700">
            <a:normAutofit/>
          </a:bodyPr>
          <a:lstStyle/>
          <a:p>
            <a:pPr indent="-228600" lvl="0" marL="228600" rtl="0" algn="just">
              <a:lnSpc>
                <a:spcPct val="90000"/>
              </a:lnSpc>
              <a:spcBef>
                <a:spcPts val="0"/>
              </a:spcBef>
              <a:spcAft>
                <a:spcPts val="0"/>
              </a:spcAft>
              <a:buClr>
                <a:schemeClr val="dk1"/>
              </a:buClr>
              <a:buSzPts val="1600"/>
              <a:buChar char="•"/>
            </a:pPr>
            <a:r>
              <a:rPr lang="en-US" sz="1600"/>
              <a:t>Measure carefully. Read the volume of the sample in the sample bottle at eye level. Read at the bottom of the meniscus.</a:t>
            </a:r>
            <a:endParaRPr/>
          </a:p>
          <a:p>
            <a:pPr indent="-228600" lvl="0" marL="228600" rtl="0" algn="just">
              <a:lnSpc>
                <a:spcPct val="90000"/>
              </a:lnSpc>
              <a:spcBef>
                <a:spcPts val="1000"/>
              </a:spcBef>
              <a:spcAft>
                <a:spcPts val="0"/>
              </a:spcAft>
              <a:buClr>
                <a:schemeClr val="dk1"/>
              </a:buClr>
              <a:buSzPts val="1600"/>
              <a:buChar char="•"/>
            </a:pPr>
            <a:r>
              <a:rPr lang="en-US" sz="1600"/>
              <a:t>If using a titrator, make sure that the titrator is being read correctly. Most kits include instructions for the proper use of titrators.</a:t>
            </a:r>
            <a:endParaRPr/>
          </a:p>
          <a:p>
            <a:pPr indent="-228600" lvl="0" marL="228600" rtl="0" algn="just">
              <a:lnSpc>
                <a:spcPct val="90000"/>
              </a:lnSpc>
              <a:spcBef>
                <a:spcPts val="1000"/>
              </a:spcBef>
              <a:spcAft>
                <a:spcPts val="0"/>
              </a:spcAft>
              <a:buClr>
                <a:schemeClr val="dk1"/>
              </a:buClr>
              <a:buSzPts val="1600"/>
              <a:buChar char="•"/>
            </a:pPr>
            <a:r>
              <a:rPr lang="en-US" sz="1600"/>
              <a:t>If the alkalinity kit uses drops, hold the dropper bottle vertically so that all of the drops are the same size.</a:t>
            </a:r>
            <a:endParaRPr/>
          </a:p>
          <a:p>
            <a:pPr indent="-228600" lvl="0" marL="228600" rtl="0" algn="just">
              <a:lnSpc>
                <a:spcPct val="90000"/>
              </a:lnSpc>
              <a:spcBef>
                <a:spcPts val="1000"/>
              </a:spcBef>
              <a:spcAft>
                <a:spcPts val="0"/>
              </a:spcAft>
              <a:buClr>
                <a:schemeClr val="dk1"/>
              </a:buClr>
              <a:buSzPts val="1600"/>
              <a:buChar char="•"/>
            </a:pPr>
            <a:r>
              <a:rPr lang="en-US" sz="1600"/>
              <a:t>During the Quality Control Procedure and actual water testing, be sure to note the color change that gives the correct alkalinity. In many kits, it is an intermediate color change that gives the correct alkalinity and not the final color. For kits with an intermediate color (such as a LaMotte kit), if you are not sure when the intermediate color change occurs, read the titrator or write down the number of drops when you think it might be first occurring. For kits with only one color change during titration, add one more drop to see if the color changes further. If it does not, use the previous number you wrote down.</a:t>
            </a:r>
            <a:endParaRPr/>
          </a:p>
          <a:p>
            <a:pPr indent="0" lvl="0" marL="0" rtl="0" algn="l">
              <a:lnSpc>
                <a:spcPct val="90000"/>
              </a:lnSpc>
              <a:spcBef>
                <a:spcPts val="1000"/>
              </a:spcBef>
              <a:spcAft>
                <a:spcPts val="0"/>
              </a:spcAft>
              <a:buClr>
                <a:schemeClr val="dk1"/>
              </a:buClr>
              <a:buSzPts val="1800"/>
              <a:buNone/>
            </a:pPr>
            <a:r>
              <a:t/>
            </a:r>
            <a:endParaRPr b="1">
              <a:solidFill>
                <a:srgbClr val="000072"/>
              </a:solidFill>
            </a:endParaRPr>
          </a:p>
        </p:txBody>
      </p:sp>
      <p:pic>
        <p:nvPicPr>
          <p:cNvPr descr="Diagram of a beaker with colored fluid. A titration bottle containing H2SO4 is posed above the beaker. " id="351" name="Google Shape;351;p27"/>
          <p:cNvPicPr preferRelativeResize="0"/>
          <p:nvPr>
            <p:ph idx="2" type="body"/>
          </p:nvPr>
        </p:nvPicPr>
        <p:blipFill rotWithShape="1">
          <a:blip r:embed="rId5">
            <a:alphaModFix/>
          </a:blip>
          <a:srcRect b="0" l="0" r="0" t="0"/>
          <a:stretch/>
        </p:blipFill>
        <p:spPr>
          <a:xfrm>
            <a:off x="7168029" y="1625647"/>
            <a:ext cx="1690622" cy="217263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28"/>
          <p:cNvSpPr txBox="1"/>
          <p:nvPr>
            <p:ph idx="12" type="sldNum"/>
          </p:nvPr>
        </p:nvSpPr>
        <p:spPr>
          <a:xfrm>
            <a:off x="6764462" y="64098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Alkalinity Protocol" id="357" name="Google Shape;357;p28"/>
          <p:cNvPicPr preferRelativeResize="0"/>
          <p:nvPr/>
        </p:nvPicPr>
        <p:blipFill rotWithShape="1">
          <a:blip r:embed="rId3">
            <a:alphaModFix/>
          </a:blip>
          <a:srcRect b="0" l="0" r="0" t="0"/>
          <a:stretch/>
        </p:blipFill>
        <p:spPr>
          <a:xfrm>
            <a:off x="1126619" y="31"/>
            <a:ext cx="8048869" cy="1001167"/>
          </a:xfrm>
          <a:prstGeom prst="rect">
            <a:avLst/>
          </a:prstGeom>
          <a:noFill/>
          <a:ln>
            <a:noFill/>
          </a:ln>
        </p:spPr>
      </p:pic>
      <p:pic>
        <p:nvPicPr>
          <p:cNvPr descr="Menu: How to collect your data" id="358" name="Google Shape;358;p28"/>
          <p:cNvPicPr preferRelativeResize="0"/>
          <p:nvPr>
            <p:ph idx="1" type="body"/>
          </p:nvPr>
        </p:nvPicPr>
        <p:blipFill rotWithShape="1">
          <a:blip r:embed="rId4">
            <a:alphaModFix/>
          </a:blip>
          <a:srcRect b="0" l="0" r="0" t="0"/>
          <a:stretch/>
        </p:blipFill>
        <p:spPr>
          <a:xfrm>
            <a:off x="0" y="30"/>
            <a:ext cx="1168971" cy="6857969"/>
          </a:xfrm>
          <a:prstGeom prst="rect">
            <a:avLst/>
          </a:prstGeom>
          <a:noFill/>
          <a:ln>
            <a:noFill/>
          </a:ln>
        </p:spPr>
      </p:pic>
      <p:sp>
        <p:nvSpPr>
          <p:cNvPr id="359" name="Google Shape;359;p28"/>
          <p:cNvSpPr txBox="1"/>
          <p:nvPr>
            <p:ph type="title"/>
          </p:nvPr>
        </p:nvSpPr>
        <p:spPr>
          <a:xfrm>
            <a:off x="1246865" y="890979"/>
            <a:ext cx="7332532" cy="104260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800"/>
              <a:buFont typeface="Calibri"/>
              <a:buNone/>
            </a:pPr>
            <a:r>
              <a:rPr lang="en-US"/>
              <a:t>Let’s do a quick review- Question 4</a:t>
            </a:r>
            <a:endParaRPr>
              <a:latin typeface="Calibri"/>
              <a:ea typeface="Calibri"/>
              <a:cs typeface="Calibri"/>
              <a:sym typeface="Calibri"/>
            </a:endParaRPr>
          </a:p>
        </p:txBody>
      </p:sp>
      <p:sp>
        <p:nvSpPr>
          <p:cNvPr id="360" name="Google Shape;360;p28"/>
          <p:cNvSpPr txBox="1"/>
          <p:nvPr>
            <p:ph idx="2" type="body"/>
          </p:nvPr>
        </p:nvSpPr>
        <p:spPr>
          <a:xfrm>
            <a:off x="1276114" y="2058513"/>
            <a:ext cx="7545747"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t>How often should you perform the quality control procedure? </a:t>
            </a:r>
            <a:endParaRPr/>
          </a:p>
          <a:p>
            <a:pPr indent="-514350" lvl="0" marL="514350" rtl="0" algn="l">
              <a:lnSpc>
                <a:spcPct val="90000"/>
              </a:lnSpc>
              <a:spcBef>
                <a:spcPts val="1000"/>
              </a:spcBef>
              <a:spcAft>
                <a:spcPts val="0"/>
              </a:spcAft>
              <a:buClr>
                <a:schemeClr val="dk1"/>
              </a:buClr>
              <a:buSzPts val="2800"/>
              <a:buFont typeface="Calibri"/>
              <a:buAutoNum type="alphaUcPeriod"/>
            </a:pPr>
            <a:r>
              <a:rPr lang="en-US"/>
              <a:t>Every 6 months</a:t>
            </a:r>
            <a:endParaRPr/>
          </a:p>
          <a:p>
            <a:pPr indent="-514350" lvl="0" marL="514350" rtl="0" algn="l">
              <a:lnSpc>
                <a:spcPct val="90000"/>
              </a:lnSpc>
              <a:spcBef>
                <a:spcPts val="1000"/>
              </a:spcBef>
              <a:spcAft>
                <a:spcPts val="0"/>
              </a:spcAft>
              <a:buClr>
                <a:schemeClr val="dk1"/>
              </a:buClr>
              <a:buSzPts val="2800"/>
              <a:buFont typeface="Calibri"/>
              <a:buAutoNum type="alphaUcPeriod"/>
            </a:pPr>
            <a:r>
              <a:rPr lang="en-US"/>
              <a:t>Once a calendar year</a:t>
            </a:r>
            <a:endParaRPr/>
          </a:p>
          <a:p>
            <a:pPr indent="-514350" lvl="0" marL="514350" rtl="0" algn="l">
              <a:lnSpc>
                <a:spcPct val="90000"/>
              </a:lnSpc>
              <a:spcBef>
                <a:spcPts val="1000"/>
              </a:spcBef>
              <a:spcAft>
                <a:spcPts val="0"/>
              </a:spcAft>
              <a:buClr>
                <a:schemeClr val="dk1"/>
              </a:buClr>
              <a:buSzPts val="2800"/>
              <a:buFont typeface="Calibri"/>
              <a:buAutoNum type="alphaUcPeriod"/>
            </a:pPr>
            <a:r>
              <a:rPr lang="en-US"/>
              <a:t>Never, as long as you have made your own baking soda alkalinity standard and can vouch for its quality</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29"/>
          <p:cNvSpPr txBox="1"/>
          <p:nvPr>
            <p:ph idx="12" type="sldNum"/>
          </p:nvPr>
        </p:nvSpPr>
        <p:spPr>
          <a:xfrm>
            <a:off x="6764462" y="64098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Alkalinity Protocol" id="366" name="Google Shape;366;p29"/>
          <p:cNvPicPr preferRelativeResize="0"/>
          <p:nvPr/>
        </p:nvPicPr>
        <p:blipFill rotWithShape="1">
          <a:blip r:embed="rId3">
            <a:alphaModFix/>
          </a:blip>
          <a:srcRect b="0" l="0" r="0" t="0"/>
          <a:stretch/>
        </p:blipFill>
        <p:spPr>
          <a:xfrm>
            <a:off x="1126619" y="31"/>
            <a:ext cx="8048869" cy="1001167"/>
          </a:xfrm>
          <a:prstGeom prst="rect">
            <a:avLst/>
          </a:prstGeom>
          <a:noFill/>
          <a:ln>
            <a:noFill/>
          </a:ln>
        </p:spPr>
      </p:pic>
      <p:pic>
        <p:nvPicPr>
          <p:cNvPr descr="Menu: How to collect your data" id="367" name="Google Shape;367;p29"/>
          <p:cNvPicPr preferRelativeResize="0"/>
          <p:nvPr>
            <p:ph idx="1" type="body"/>
          </p:nvPr>
        </p:nvPicPr>
        <p:blipFill rotWithShape="1">
          <a:blip r:embed="rId4">
            <a:alphaModFix/>
          </a:blip>
          <a:srcRect b="0" l="0" r="0" t="0"/>
          <a:stretch/>
        </p:blipFill>
        <p:spPr>
          <a:xfrm>
            <a:off x="-46061" y="0"/>
            <a:ext cx="1172680" cy="6879726"/>
          </a:xfrm>
          <a:prstGeom prst="rect">
            <a:avLst/>
          </a:prstGeom>
          <a:noFill/>
          <a:ln>
            <a:noFill/>
          </a:ln>
        </p:spPr>
      </p:pic>
      <p:sp>
        <p:nvSpPr>
          <p:cNvPr id="368" name="Google Shape;368;p29"/>
          <p:cNvSpPr txBox="1"/>
          <p:nvPr>
            <p:ph type="title"/>
          </p:nvPr>
        </p:nvSpPr>
        <p:spPr>
          <a:xfrm>
            <a:off x="1246865" y="890979"/>
            <a:ext cx="7332532" cy="104260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800"/>
              <a:buFont typeface="Calibri"/>
              <a:buNone/>
            </a:pPr>
            <a:r>
              <a:rPr lang="en-US"/>
              <a:t>Let’s do a quick review-  Answer to Question 4</a:t>
            </a:r>
            <a:endParaRPr>
              <a:latin typeface="Calibri"/>
              <a:ea typeface="Calibri"/>
              <a:cs typeface="Calibri"/>
              <a:sym typeface="Calibri"/>
            </a:endParaRPr>
          </a:p>
        </p:txBody>
      </p:sp>
      <p:sp>
        <p:nvSpPr>
          <p:cNvPr id="369" name="Google Shape;369;p29"/>
          <p:cNvSpPr txBox="1"/>
          <p:nvPr>
            <p:ph idx="2" type="body"/>
          </p:nvPr>
        </p:nvSpPr>
        <p:spPr>
          <a:xfrm>
            <a:off x="1276114" y="2058513"/>
            <a:ext cx="7545747"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t>How often should you perform the quality control procedure? </a:t>
            </a:r>
            <a:endParaRPr/>
          </a:p>
          <a:p>
            <a:pPr indent="-514350" lvl="0" marL="514350" rtl="0" algn="l">
              <a:lnSpc>
                <a:spcPct val="90000"/>
              </a:lnSpc>
              <a:spcBef>
                <a:spcPts val="1000"/>
              </a:spcBef>
              <a:spcAft>
                <a:spcPts val="0"/>
              </a:spcAft>
              <a:buClr>
                <a:srgbClr val="FF0000"/>
              </a:buClr>
              <a:buSzPts val="2800"/>
              <a:buFont typeface="Calibri"/>
              <a:buAutoNum type="alphaUcPeriod"/>
            </a:pPr>
            <a:r>
              <a:rPr b="1" lang="en-US">
                <a:solidFill>
                  <a:srgbClr val="FF0000"/>
                </a:solidFill>
              </a:rPr>
              <a:t>Every 6 months- correct! ☺ </a:t>
            </a:r>
            <a:endParaRPr b="1">
              <a:solidFill>
                <a:srgbClr val="FF0000"/>
              </a:solidFill>
            </a:endParaRPr>
          </a:p>
          <a:p>
            <a:pPr indent="-514350" lvl="0" marL="514350" rtl="0" algn="l">
              <a:lnSpc>
                <a:spcPct val="90000"/>
              </a:lnSpc>
              <a:spcBef>
                <a:spcPts val="1000"/>
              </a:spcBef>
              <a:spcAft>
                <a:spcPts val="0"/>
              </a:spcAft>
              <a:buClr>
                <a:schemeClr val="dk1"/>
              </a:buClr>
              <a:buSzPts val="2800"/>
              <a:buFont typeface="Calibri"/>
              <a:buAutoNum type="alphaUcPeriod"/>
            </a:pPr>
            <a:r>
              <a:rPr lang="en-US"/>
              <a:t>Once a calendar year</a:t>
            </a:r>
            <a:endParaRPr/>
          </a:p>
          <a:p>
            <a:pPr indent="-514350" lvl="0" marL="514350" rtl="0" algn="l">
              <a:lnSpc>
                <a:spcPct val="90000"/>
              </a:lnSpc>
              <a:spcBef>
                <a:spcPts val="1000"/>
              </a:spcBef>
              <a:spcAft>
                <a:spcPts val="0"/>
              </a:spcAft>
              <a:buClr>
                <a:schemeClr val="dk1"/>
              </a:buClr>
              <a:buSzPts val="2800"/>
              <a:buFont typeface="Calibri"/>
              <a:buAutoNum type="alphaUcPeriod"/>
            </a:pPr>
            <a:r>
              <a:rPr lang="en-US"/>
              <a:t>Never, as long as you have made your own baking soda alkalinity standard and can vouch for its quality</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Alkalinity Protocol" id="107" name="Google Shape;107;p3"/>
          <p:cNvPicPr preferRelativeResize="0"/>
          <p:nvPr>
            <p:ph idx="1" type="body"/>
          </p:nvPr>
        </p:nvPicPr>
        <p:blipFill rotWithShape="1">
          <a:blip r:embed="rId3">
            <a:alphaModFix/>
          </a:blip>
          <a:srcRect b="0" l="0" r="0" t="0"/>
          <a:stretch/>
        </p:blipFill>
        <p:spPr>
          <a:xfrm>
            <a:off x="1190009" y="-1"/>
            <a:ext cx="7966515" cy="1002323"/>
          </a:xfrm>
          <a:prstGeom prst="rect">
            <a:avLst/>
          </a:prstGeom>
          <a:noFill/>
          <a:ln>
            <a:noFill/>
          </a:ln>
        </p:spPr>
      </p:pic>
      <p:pic>
        <p:nvPicPr>
          <p:cNvPr descr="Menu: What is alkalinity?" id="108" name="Google Shape;108;p3"/>
          <p:cNvPicPr preferRelativeResize="0"/>
          <p:nvPr>
            <p:ph idx="2" type="body"/>
          </p:nvPr>
        </p:nvPicPr>
        <p:blipFill rotWithShape="1">
          <a:blip r:embed="rId4">
            <a:alphaModFix/>
          </a:blip>
          <a:srcRect b="0" l="0" r="0" t="0"/>
          <a:stretch/>
        </p:blipFill>
        <p:spPr>
          <a:xfrm>
            <a:off x="-17933" y="-1"/>
            <a:ext cx="1207942" cy="6858000"/>
          </a:xfrm>
          <a:prstGeom prst="rect">
            <a:avLst/>
          </a:prstGeom>
          <a:noFill/>
          <a:ln>
            <a:noFill/>
          </a:ln>
        </p:spPr>
      </p:pic>
      <p:sp>
        <p:nvSpPr>
          <p:cNvPr id="109" name="Google Shape;109;p3"/>
          <p:cNvSpPr txBox="1"/>
          <p:nvPr>
            <p:ph type="title"/>
          </p:nvPr>
        </p:nvSpPr>
        <p:spPr>
          <a:xfrm>
            <a:off x="1341967" y="1002322"/>
            <a:ext cx="3144564" cy="55391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800"/>
              <a:buFont typeface="Calibri"/>
              <a:buNone/>
            </a:pPr>
            <a:r>
              <a:rPr lang="en-US">
                <a:latin typeface="Calibri"/>
                <a:ea typeface="Calibri"/>
                <a:cs typeface="Calibri"/>
                <a:sym typeface="Calibri"/>
              </a:rPr>
              <a:t>The Hydrosphere </a:t>
            </a:r>
            <a:endParaRPr/>
          </a:p>
        </p:txBody>
      </p:sp>
      <p:sp>
        <p:nvSpPr>
          <p:cNvPr id="110" name="Google Shape;110;p3"/>
          <p:cNvSpPr txBox="1"/>
          <p:nvPr/>
        </p:nvSpPr>
        <p:spPr>
          <a:xfrm>
            <a:off x="1341967" y="1770340"/>
            <a:ext cx="4443268" cy="5033651"/>
          </a:xfrm>
          <a:prstGeom prst="rect">
            <a:avLst/>
          </a:prstGeom>
          <a:noFill/>
          <a:ln>
            <a:noFill/>
          </a:ln>
        </p:spPr>
        <p:txBody>
          <a:bodyPr anchorCtr="0" anchor="t" bIns="45700" lIns="91425" spcFirstLastPara="1" rIns="91425" wrap="square" tIns="45700">
            <a:normAutofit/>
          </a:bodyPr>
          <a:lstStyle/>
          <a:p>
            <a:pPr indent="0" lvl="0" marL="0" marR="0" rtl="0" algn="just">
              <a:lnSpc>
                <a:spcPct val="90000"/>
              </a:lnSpc>
              <a:spcBef>
                <a:spcPts val="0"/>
              </a:spcBef>
              <a:spcAft>
                <a:spcPts val="0"/>
              </a:spcAft>
              <a:buClr>
                <a:schemeClr val="dk1"/>
              </a:buClr>
              <a:buSzPts val="1600"/>
              <a:buFont typeface="Arial"/>
              <a:buNone/>
            </a:pPr>
            <a:r>
              <a:rPr b="0" i="0" lang="en-US" sz="1600" u="none" cap="none" strike="noStrike">
                <a:solidFill>
                  <a:schemeClr val="dk1"/>
                </a:solidFill>
                <a:latin typeface="Calibri"/>
                <a:ea typeface="Calibri"/>
                <a:cs typeface="Calibri"/>
                <a:sym typeface="Calibri"/>
              </a:rPr>
              <a:t>The hydrosphere is the part of the Earth system that includes water, ice and water vapor. Water participates in many important natural chemical reactions and is a good solvent. Changing any part of the Earth system, such as the amount or type of vegetation in a region or from natural land cover to an impervious one, can affect the rest of the system. Rain and snow capture aerosols from the air. Acidic water slowly dissolves rocks, placing dissolved solids in water. </a:t>
            </a:r>
            <a:endParaRPr b="0" i="0" sz="1400" u="none" cap="none" strike="noStrike">
              <a:solidFill>
                <a:srgbClr val="000000"/>
              </a:solidFill>
              <a:latin typeface="Arial"/>
              <a:ea typeface="Arial"/>
              <a:cs typeface="Arial"/>
              <a:sym typeface="Arial"/>
            </a:endParaRPr>
          </a:p>
          <a:p>
            <a:pPr indent="0" lvl="0" marL="0" marR="0" rtl="0" algn="just">
              <a:lnSpc>
                <a:spcPct val="90000"/>
              </a:lnSpc>
              <a:spcBef>
                <a:spcPts val="1000"/>
              </a:spcBef>
              <a:spcAft>
                <a:spcPts val="0"/>
              </a:spcAft>
              <a:buClr>
                <a:schemeClr val="dk1"/>
              </a:buClr>
              <a:buSzPts val="1600"/>
              <a:buFont typeface="Arial"/>
              <a:buNone/>
            </a:pPr>
            <a:r>
              <a:t/>
            </a:r>
            <a:endParaRPr b="0" i="0" sz="1600" u="none" cap="none" strike="noStrike">
              <a:solidFill>
                <a:schemeClr val="dk1"/>
              </a:solidFill>
              <a:latin typeface="Calibri"/>
              <a:ea typeface="Calibri"/>
              <a:cs typeface="Calibri"/>
              <a:sym typeface="Calibri"/>
            </a:endParaRPr>
          </a:p>
          <a:p>
            <a:pPr indent="0" lvl="0" marL="0" marR="0" rtl="0" algn="just">
              <a:lnSpc>
                <a:spcPct val="90000"/>
              </a:lnSpc>
              <a:spcBef>
                <a:spcPts val="1000"/>
              </a:spcBef>
              <a:spcAft>
                <a:spcPts val="0"/>
              </a:spcAft>
              <a:buClr>
                <a:schemeClr val="dk1"/>
              </a:buClr>
              <a:buSzPts val="1600"/>
              <a:buFont typeface="Arial"/>
              <a:buNone/>
            </a:pPr>
            <a:r>
              <a:rPr b="0" i="0" lang="en-US" sz="1600" u="none" cap="none" strike="noStrike">
                <a:solidFill>
                  <a:schemeClr val="dk1"/>
                </a:solidFill>
                <a:latin typeface="Calibri"/>
                <a:ea typeface="Calibri"/>
                <a:cs typeface="Calibri"/>
                <a:sym typeface="Calibri"/>
              </a:rPr>
              <a:t>Dissolved or suspended impurities determine water's chemical composition. Current measurement programs in many areas of the world cover only a few water bodies a few times during the year. GLOBE Hydrosphere protocols will allow you to collect valuable data to help fill these gaps and improve our understanding of Earth's natural waters.</a:t>
            </a:r>
            <a:endParaRPr b="0" i="0" sz="1400" u="none" cap="none" strike="noStrike">
              <a:solidFill>
                <a:srgbClr val="000000"/>
              </a:solidFill>
              <a:latin typeface="Arial"/>
              <a:ea typeface="Arial"/>
              <a:cs typeface="Arial"/>
              <a:sym typeface="Arial"/>
            </a:endParaRPr>
          </a:p>
          <a:p>
            <a:pPr indent="-114300" lvl="0" marL="228600" marR="0" rtl="0" algn="l">
              <a:lnSpc>
                <a:spcPct val="90000"/>
              </a:lnSpc>
              <a:spcBef>
                <a:spcPts val="100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Earth system diagram: Energy flows and matter cycles through the Earth's biosphere, hydrosphere, atmosphere and pedosphere (soil). The cycles are powered by the Sun's energy. " id="111" name="Google Shape;111;p3"/>
          <p:cNvPicPr preferRelativeResize="0"/>
          <p:nvPr/>
        </p:nvPicPr>
        <p:blipFill rotWithShape="1">
          <a:blip r:embed="rId5">
            <a:alphaModFix/>
          </a:blip>
          <a:srcRect b="0" l="0" r="0" t="0"/>
          <a:stretch/>
        </p:blipFill>
        <p:spPr>
          <a:xfrm>
            <a:off x="5937192" y="1774632"/>
            <a:ext cx="2913765" cy="2963623"/>
          </a:xfrm>
          <a:prstGeom prst="rect">
            <a:avLst/>
          </a:prstGeom>
          <a:noFill/>
          <a:ln>
            <a:noFill/>
          </a:ln>
        </p:spPr>
      </p:pic>
      <p:sp>
        <p:nvSpPr>
          <p:cNvPr id="112" name="Google Shape;112;p3"/>
          <p:cNvSpPr/>
          <p:nvPr/>
        </p:nvSpPr>
        <p:spPr>
          <a:xfrm>
            <a:off x="5897485" y="4738255"/>
            <a:ext cx="3381482"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1" lang="en-US" sz="1200" u="none" cap="none" strike="noStrike">
                <a:solidFill>
                  <a:schemeClr val="dk1"/>
                </a:solidFill>
                <a:latin typeface="Calibri"/>
                <a:ea typeface="Calibri"/>
                <a:cs typeface="Calibri"/>
                <a:sym typeface="Calibri"/>
              </a:rPr>
              <a:t>The Earth System: Energy flows and matter cycles.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30"/>
          <p:cNvSpPr txBox="1"/>
          <p:nvPr>
            <p:ph idx="12" type="sldNum"/>
          </p:nvPr>
        </p:nvSpPr>
        <p:spPr>
          <a:xfrm>
            <a:off x="6764462" y="64098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Alkalinity Protocol" id="375" name="Google Shape;375;p30"/>
          <p:cNvPicPr preferRelativeResize="0"/>
          <p:nvPr/>
        </p:nvPicPr>
        <p:blipFill rotWithShape="1">
          <a:blip r:embed="rId3">
            <a:alphaModFix/>
          </a:blip>
          <a:srcRect b="0" l="0" r="0" t="0"/>
          <a:stretch/>
        </p:blipFill>
        <p:spPr>
          <a:xfrm>
            <a:off x="1126619" y="31"/>
            <a:ext cx="8048869" cy="1001167"/>
          </a:xfrm>
          <a:prstGeom prst="rect">
            <a:avLst/>
          </a:prstGeom>
          <a:noFill/>
          <a:ln>
            <a:noFill/>
          </a:ln>
        </p:spPr>
      </p:pic>
      <p:pic>
        <p:nvPicPr>
          <p:cNvPr descr="Menu: How to collect your data" id="376" name="Google Shape;376;p30"/>
          <p:cNvPicPr preferRelativeResize="0"/>
          <p:nvPr/>
        </p:nvPicPr>
        <p:blipFill rotWithShape="1">
          <a:blip r:embed="rId4">
            <a:alphaModFix/>
          </a:blip>
          <a:srcRect b="0" l="0" r="0" t="0"/>
          <a:stretch/>
        </p:blipFill>
        <p:spPr>
          <a:xfrm>
            <a:off x="0" y="30"/>
            <a:ext cx="1168971" cy="6857969"/>
          </a:xfrm>
          <a:prstGeom prst="rect">
            <a:avLst/>
          </a:prstGeom>
          <a:noFill/>
          <a:ln>
            <a:noFill/>
          </a:ln>
        </p:spPr>
      </p:pic>
      <p:sp>
        <p:nvSpPr>
          <p:cNvPr id="377" name="Google Shape;377;p30"/>
          <p:cNvSpPr txBox="1"/>
          <p:nvPr>
            <p:ph type="title"/>
          </p:nvPr>
        </p:nvSpPr>
        <p:spPr>
          <a:xfrm>
            <a:off x="1246865" y="890979"/>
            <a:ext cx="7332532" cy="104260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800"/>
              <a:buFont typeface="Calibri"/>
              <a:buNone/>
            </a:pPr>
            <a:r>
              <a:rPr lang="en-US"/>
              <a:t>Let’s do a quick review -Question 5</a:t>
            </a:r>
            <a:endParaRPr>
              <a:latin typeface="Calibri"/>
              <a:ea typeface="Calibri"/>
              <a:cs typeface="Calibri"/>
              <a:sym typeface="Calibri"/>
            </a:endParaRPr>
          </a:p>
        </p:txBody>
      </p:sp>
      <p:sp>
        <p:nvSpPr>
          <p:cNvPr id="378" name="Google Shape;378;p30"/>
          <p:cNvSpPr txBox="1"/>
          <p:nvPr>
            <p:ph idx="2" type="body"/>
          </p:nvPr>
        </p:nvSpPr>
        <p:spPr>
          <a:xfrm>
            <a:off x="1276114" y="2058513"/>
            <a:ext cx="7545747"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t>Each measurement you make should be within the acceptable range of the test kit. If one of your three measurements is not in the range, you</a:t>
            </a:r>
            <a:endParaRPr/>
          </a:p>
          <a:p>
            <a:pPr indent="0" lvl="0" marL="0" rtl="0" algn="l">
              <a:lnSpc>
                <a:spcPct val="90000"/>
              </a:lnSpc>
              <a:spcBef>
                <a:spcPts val="1000"/>
              </a:spcBef>
              <a:spcAft>
                <a:spcPts val="0"/>
              </a:spcAft>
              <a:buClr>
                <a:schemeClr val="dk1"/>
              </a:buClr>
              <a:buSzPts val="2800"/>
              <a:buNone/>
            </a:pPr>
            <a:r>
              <a:t/>
            </a:r>
            <a:endParaRPr/>
          </a:p>
          <a:p>
            <a:pPr indent="-514350" lvl="0" marL="514350" rtl="0" algn="l">
              <a:lnSpc>
                <a:spcPct val="90000"/>
              </a:lnSpc>
              <a:spcBef>
                <a:spcPts val="1000"/>
              </a:spcBef>
              <a:spcAft>
                <a:spcPts val="0"/>
              </a:spcAft>
              <a:buClr>
                <a:schemeClr val="dk1"/>
              </a:buClr>
              <a:buSzPts val="2800"/>
              <a:buFont typeface="Calibri"/>
              <a:buAutoNum type="alphaUcPeriod"/>
            </a:pPr>
            <a:r>
              <a:rPr lang="en-US"/>
              <a:t>Repeat the protocol from the beginning</a:t>
            </a:r>
            <a:endParaRPr/>
          </a:p>
          <a:p>
            <a:pPr indent="-514350" lvl="0" marL="514350" rtl="0" algn="l">
              <a:lnSpc>
                <a:spcPct val="90000"/>
              </a:lnSpc>
              <a:spcBef>
                <a:spcPts val="1000"/>
              </a:spcBef>
              <a:spcAft>
                <a:spcPts val="0"/>
              </a:spcAft>
              <a:buClr>
                <a:schemeClr val="dk1"/>
              </a:buClr>
              <a:buSzPts val="2800"/>
              <a:buFont typeface="Calibri"/>
              <a:buAutoNum type="alphaUcPeriod"/>
            </a:pPr>
            <a:r>
              <a:rPr lang="en-US"/>
              <a:t>Discard one of the measurements and average the other two</a:t>
            </a:r>
            <a:endParaRPr/>
          </a:p>
          <a:p>
            <a:pPr indent="-514350" lvl="0" marL="514350" rtl="0" algn="l">
              <a:lnSpc>
                <a:spcPct val="90000"/>
              </a:lnSpc>
              <a:spcBef>
                <a:spcPts val="1000"/>
              </a:spcBef>
              <a:spcAft>
                <a:spcPts val="0"/>
              </a:spcAft>
              <a:buClr>
                <a:schemeClr val="dk1"/>
              </a:buClr>
              <a:buSzPts val="2800"/>
              <a:buFont typeface="Calibri"/>
              <a:buAutoNum type="alphaUcPeriod"/>
            </a:pPr>
            <a:r>
              <a:rPr lang="en-US"/>
              <a:t>Average all three measurements and make a note in the metadata</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31"/>
          <p:cNvSpPr txBox="1"/>
          <p:nvPr>
            <p:ph idx="12" type="sldNum"/>
          </p:nvPr>
        </p:nvSpPr>
        <p:spPr>
          <a:xfrm>
            <a:off x="6764462" y="64098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Alkalinity Protocol" id="384" name="Google Shape;384;p31"/>
          <p:cNvPicPr preferRelativeResize="0"/>
          <p:nvPr/>
        </p:nvPicPr>
        <p:blipFill rotWithShape="1">
          <a:blip r:embed="rId3">
            <a:alphaModFix/>
          </a:blip>
          <a:srcRect b="0" l="0" r="0" t="0"/>
          <a:stretch/>
        </p:blipFill>
        <p:spPr>
          <a:xfrm>
            <a:off x="1126619" y="31"/>
            <a:ext cx="8048869" cy="1001167"/>
          </a:xfrm>
          <a:prstGeom prst="rect">
            <a:avLst/>
          </a:prstGeom>
          <a:noFill/>
          <a:ln>
            <a:noFill/>
          </a:ln>
        </p:spPr>
      </p:pic>
      <p:pic>
        <p:nvPicPr>
          <p:cNvPr descr="Menu: How to collect your data" id="385" name="Google Shape;385;p31"/>
          <p:cNvPicPr preferRelativeResize="0"/>
          <p:nvPr>
            <p:ph idx="1" type="body"/>
          </p:nvPr>
        </p:nvPicPr>
        <p:blipFill rotWithShape="1">
          <a:blip r:embed="rId4">
            <a:alphaModFix/>
          </a:blip>
          <a:srcRect b="0" l="0" r="0" t="0"/>
          <a:stretch/>
        </p:blipFill>
        <p:spPr>
          <a:xfrm>
            <a:off x="-46061" y="0"/>
            <a:ext cx="1172679" cy="6879720"/>
          </a:xfrm>
          <a:prstGeom prst="rect">
            <a:avLst/>
          </a:prstGeom>
          <a:noFill/>
          <a:ln>
            <a:noFill/>
          </a:ln>
        </p:spPr>
      </p:pic>
      <p:sp>
        <p:nvSpPr>
          <p:cNvPr id="386" name="Google Shape;386;p31"/>
          <p:cNvSpPr txBox="1"/>
          <p:nvPr>
            <p:ph type="title"/>
          </p:nvPr>
        </p:nvSpPr>
        <p:spPr>
          <a:xfrm>
            <a:off x="1246865" y="890979"/>
            <a:ext cx="7332532" cy="104260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800"/>
              <a:buFont typeface="Calibri"/>
              <a:buNone/>
            </a:pPr>
            <a:r>
              <a:rPr lang="en-US"/>
              <a:t>Let’s do a quick review - Answer to Question 5</a:t>
            </a:r>
            <a:endParaRPr>
              <a:latin typeface="Calibri"/>
              <a:ea typeface="Calibri"/>
              <a:cs typeface="Calibri"/>
              <a:sym typeface="Calibri"/>
            </a:endParaRPr>
          </a:p>
        </p:txBody>
      </p:sp>
      <p:sp>
        <p:nvSpPr>
          <p:cNvPr id="387" name="Google Shape;387;p31"/>
          <p:cNvSpPr txBox="1"/>
          <p:nvPr>
            <p:ph idx="2" type="body"/>
          </p:nvPr>
        </p:nvSpPr>
        <p:spPr>
          <a:xfrm>
            <a:off x="1276114" y="2058513"/>
            <a:ext cx="7545747"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t>Each measurement you make should be within the acceptable range of the test kit. If one of your three measurements is not in the range, you</a:t>
            </a:r>
            <a:endParaRPr/>
          </a:p>
          <a:p>
            <a:pPr indent="0" lvl="0" marL="0" rtl="0" algn="l">
              <a:lnSpc>
                <a:spcPct val="90000"/>
              </a:lnSpc>
              <a:spcBef>
                <a:spcPts val="1000"/>
              </a:spcBef>
              <a:spcAft>
                <a:spcPts val="0"/>
              </a:spcAft>
              <a:buClr>
                <a:schemeClr val="dk1"/>
              </a:buClr>
              <a:buSzPts val="2800"/>
              <a:buNone/>
            </a:pPr>
            <a:r>
              <a:t/>
            </a:r>
            <a:endParaRPr/>
          </a:p>
          <a:p>
            <a:pPr indent="-514350" lvl="0" marL="514350" rtl="0" algn="l">
              <a:lnSpc>
                <a:spcPct val="90000"/>
              </a:lnSpc>
              <a:spcBef>
                <a:spcPts val="1000"/>
              </a:spcBef>
              <a:spcAft>
                <a:spcPts val="0"/>
              </a:spcAft>
              <a:buClr>
                <a:schemeClr val="dk1"/>
              </a:buClr>
              <a:buSzPts val="2800"/>
              <a:buFont typeface="Calibri"/>
              <a:buAutoNum type="alphaUcPeriod"/>
            </a:pPr>
            <a:r>
              <a:rPr lang="en-US"/>
              <a:t>Repeat the protocol from the beginning</a:t>
            </a:r>
            <a:endParaRPr/>
          </a:p>
          <a:p>
            <a:pPr indent="-514350" lvl="0" marL="514350" rtl="0" algn="l">
              <a:lnSpc>
                <a:spcPct val="90000"/>
              </a:lnSpc>
              <a:spcBef>
                <a:spcPts val="1000"/>
              </a:spcBef>
              <a:spcAft>
                <a:spcPts val="0"/>
              </a:spcAft>
              <a:buClr>
                <a:srgbClr val="FF0000"/>
              </a:buClr>
              <a:buSzPts val="2800"/>
              <a:buFont typeface="Calibri"/>
              <a:buAutoNum type="alphaUcPeriod"/>
            </a:pPr>
            <a:r>
              <a:rPr b="1" lang="en-US">
                <a:solidFill>
                  <a:srgbClr val="FF0000"/>
                </a:solidFill>
              </a:rPr>
              <a:t>Discard one of the measurements and average the other two- correct! ☺ </a:t>
            </a:r>
            <a:endParaRPr b="1">
              <a:solidFill>
                <a:srgbClr val="FF0000"/>
              </a:solidFill>
            </a:endParaRPr>
          </a:p>
          <a:p>
            <a:pPr indent="-514350" lvl="0" marL="514350" rtl="0" algn="l">
              <a:lnSpc>
                <a:spcPct val="90000"/>
              </a:lnSpc>
              <a:spcBef>
                <a:spcPts val="1000"/>
              </a:spcBef>
              <a:spcAft>
                <a:spcPts val="0"/>
              </a:spcAft>
              <a:buClr>
                <a:schemeClr val="dk1"/>
              </a:buClr>
              <a:buSzPts val="2800"/>
              <a:buFont typeface="Calibri"/>
              <a:buAutoNum type="alphaUcPeriod"/>
            </a:pPr>
            <a:r>
              <a:rPr lang="en-US"/>
              <a:t>Average all three measurements and make a note in the metadata</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32"/>
          <p:cNvSpPr txBox="1"/>
          <p:nvPr>
            <p:ph idx="12" type="sldNum"/>
          </p:nvPr>
        </p:nvSpPr>
        <p:spPr>
          <a:xfrm>
            <a:off x="6764462" y="64098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Alkalinity Protocol" id="393" name="Google Shape;393;p32"/>
          <p:cNvPicPr preferRelativeResize="0"/>
          <p:nvPr/>
        </p:nvPicPr>
        <p:blipFill rotWithShape="1">
          <a:blip r:embed="rId3">
            <a:alphaModFix/>
          </a:blip>
          <a:srcRect b="0" l="0" r="0" t="0"/>
          <a:stretch/>
        </p:blipFill>
        <p:spPr>
          <a:xfrm>
            <a:off x="1126619" y="31"/>
            <a:ext cx="8048869" cy="1001167"/>
          </a:xfrm>
          <a:prstGeom prst="rect">
            <a:avLst/>
          </a:prstGeom>
          <a:noFill/>
          <a:ln>
            <a:noFill/>
          </a:ln>
        </p:spPr>
      </p:pic>
      <p:pic>
        <p:nvPicPr>
          <p:cNvPr descr="Menu: How to collect your data" id="394" name="Google Shape;394;p32"/>
          <p:cNvPicPr preferRelativeResize="0"/>
          <p:nvPr>
            <p:ph idx="1" type="body"/>
          </p:nvPr>
        </p:nvPicPr>
        <p:blipFill rotWithShape="1">
          <a:blip r:embed="rId4">
            <a:alphaModFix/>
          </a:blip>
          <a:srcRect b="0" l="0" r="0" t="0"/>
          <a:stretch/>
        </p:blipFill>
        <p:spPr>
          <a:xfrm>
            <a:off x="-46061" y="31"/>
            <a:ext cx="1172679" cy="6879720"/>
          </a:xfrm>
          <a:prstGeom prst="rect">
            <a:avLst/>
          </a:prstGeom>
          <a:noFill/>
          <a:ln>
            <a:noFill/>
          </a:ln>
        </p:spPr>
      </p:pic>
      <p:sp>
        <p:nvSpPr>
          <p:cNvPr id="395" name="Google Shape;395;p32"/>
          <p:cNvSpPr txBox="1"/>
          <p:nvPr>
            <p:ph type="title"/>
          </p:nvPr>
        </p:nvSpPr>
        <p:spPr>
          <a:xfrm>
            <a:off x="1246865" y="890979"/>
            <a:ext cx="7332532" cy="104260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800"/>
              <a:buFont typeface="Calibri"/>
              <a:buNone/>
            </a:pPr>
            <a:r>
              <a:rPr lang="en-US"/>
              <a:t>Let’s do a quick review - Question 6</a:t>
            </a:r>
            <a:endParaRPr>
              <a:latin typeface="Calibri"/>
              <a:ea typeface="Calibri"/>
              <a:cs typeface="Calibri"/>
              <a:sym typeface="Calibri"/>
            </a:endParaRPr>
          </a:p>
        </p:txBody>
      </p:sp>
      <p:sp>
        <p:nvSpPr>
          <p:cNvPr id="396" name="Google Shape;396;p32"/>
          <p:cNvSpPr txBox="1"/>
          <p:nvPr>
            <p:ph idx="2" type="body"/>
          </p:nvPr>
        </p:nvSpPr>
        <p:spPr>
          <a:xfrm>
            <a:off x="1276114" y="2058513"/>
            <a:ext cx="7545747"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t>When measuring, read the volume of the sample at eye level. Then:</a:t>
            </a:r>
            <a:endParaRPr/>
          </a:p>
          <a:p>
            <a:pPr indent="0" lvl="0" marL="0" rtl="0" algn="l">
              <a:lnSpc>
                <a:spcPct val="90000"/>
              </a:lnSpc>
              <a:spcBef>
                <a:spcPts val="1000"/>
              </a:spcBef>
              <a:spcAft>
                <a:spcPts val="0"/>
              </a:spcAft>
              <a:buClr>
                <a:schemeClr val="dk1"/>
              </a:buClr>
              <a:buSzPts val="2800"/>
              <a:buNone/>
            </a:pPr>
            <a:r>
              <a:t/>
            </a:r>
            <a:endParaRPr/>
          </a:p>
          <a:p>
            <a:pPr indent="-514350" lvl="0" marL="514350" rtl="0" algn="l">
              <a:lnSpc>
                <a:spcPct val="90000"/>
              </a:lnSpc>
              <a:spcBef>
                <a:spcPts val="1000"/>
              </a:spcBef>
              <a:spcAft>
                <a:spcPts val="0"/>
              </a:spcAft>
              <a:buClr>
                <a:schemeClr val="dk1"/>
              </a:buClr>
              <a:buSzPts val="2800"/>
              <a:buFont typeface="Calibri"/>
              <a:buAutoNum type="alphaUcPeriod"/>
            </a:pPr>
            <a:r>
              <a:rPr lang="en-US"/>
              <a:t>Record the measurement at the top of the meniscus</a:t>
            </a:r>
            <a:endParaRPr/>
          </a:p>
          <a:p>
            <a:pPr indent="-514350" lvl="0" marL="514350" rtl="0" algn="l">
              <a:lnSpc>
                <a:spcPct val="90000"/>
              </a:lnSpc>
              <a:spcBef>
                <a:spcPts val="1000"/>
              </a:spcBef>
              <a:spcAft>
                <a:spcPts val="0"/>
              </a:spcAft>
              <a:buClr>
                <a:schemeClr val="dk1"/>
              </a:buClr>
              <a:buSzPts val="2800"/>
              <a:buFont typeface="Calibri"/>
              <a:buAutoNum type="alphaUcPeriod"/>
            </a:pPr>
            <a:r>
              <a:rPr lang="en-US"/>
              <a:t>Average the value between the top and the bottom of the meniscus</a:t>
            </a:r>
            <a:endParaRPr/>
          </a:p>
          <a:p>
            <a:pPr indent="-514350" lvl="0" marL="514350" rtl="0" algn="l">
              <a:lnSpc>
                <a:spcPct val="90000"/>
              </a:lnSpc>
              <a:spcBef>
                <a:spcPts val="1000"/>
              </a:spcBef>
              <a:spcAft>
                <a:spcPts val="0"/>
              </a:spcAft>
              <a:buClr>
                <a:schemeClr val="dk1"/>
              </a:buClr>
              <a:buSzPts val="2800"/>
              <a:buFont typeface="Calibri"/>
              <a:buAutoNum type="alphaUcPeriod"/>
            </a:pPr>
            <a:r>
              <a:rPr lang="en-US"/>
              <a:t>Record the measurement at the bottom of the meniscus</a:t>
            </a:r>
            <a:endParaRPr/>
          </a:p>
          <a:p>
            <a:pPr indent="-336550" lvl="0" marL="514350" rtl="0" algn="l">
              <a:lnSpc>
                <a:spcPct val="90000"/>
              </a:lnSpc>
              <a:spcBef>
                <a:spcPts val="1000"/>
              </a:spcBef>
              <a:spcAft>
                <a:spcPts val="0"/>
              </a:spcAft>
              <a:buClr>
                <a:schemeClr val="dk1"/>
              </a:buClr>
              <a:buSzPts val="2800"/>
              <a:buFont typeface="Calibri"/>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33"/>
          <p:cNvSpPr txBox="1"/>
          <p:nvPr>
            <p:ph idx="12" type="sldNum"/>
          </p:nvPr>
        </p:nvSpPr>
        <p:spPr>
          <a:xfrm>
            <a:off x="6764462" y="64098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Alkalinity Protocol" id="402" name="Google Shape;402;p33"/>
          <p:cNvPicPr preferRelativeResize="0"/>
          <p:nvPr/>
        </p:nvPicPr>
        <p:blipFill rotWithShape="1">
          <a:blip r:embed="rId3">
            <a:alphaModFix/>
          </a:blip>
          <a:srcRect b="0" l="0" r="0" t="0"/>
          <a:stretch/>
        </p:blipFill>
        <p:spPr>
          <a:xfrm>
            <a:off x="1126619" y="31"/>
            <a:ext cx="8048869" cy="1001167"/>
          </a:xfrm>
          <a:prstGeom prst="rect">
            <a:avLst/>
          </a:prstGeom>
          <a:noFill/>
          <a:ln>
            <a:noFill/>
          </a:ln>
        </p:spPr>
      </p:pic>
      <p:pic>
        <p:nvPicPr>
          <p:cNvPr descr="Menu: How to collect your data" id="403" name="Google Shape;403;p33"/>
          <p:cNvPicPr preferRelativeResize="0"/>
          <p:nvPr>
            <p:ph idx="1" type="body"/>
          </p:nvPr>
        </p:nvPicPr>
        <p:blipFill rotWithShape="1">
          <a:blip r:embed="rId4">
            <a:alphaModFix/>
          </a:blip>
          <a:srcRect b="0" l="0" r="0" t="0"/>
          <a:stretch/>
        </p:blipFill>
        <p:spPr>
          <a:xfrm>
            <a:off x="-46061" y="31"/>
            <a:ext cx="1172680" cy="6879726"/>
          </a:xfrm>
          <a:prstGeom prst="rect">
            <a:avLst/>
          </a:prstGeom>
          <a:noFill/>
          <a:ln>
            <a:noFill/>
          </a:ln>
        </p:spPr>
      </p:pic>
      <p:sp>
        <p:nvSpPr>
          <p:cNvPr id="404" name="Google Shape;404;p33"/>
          <p:cNvSpPr txBox="1"/>
          <p:nvPr>
            <p:ph type="title"/>
          </p:nvPr>
        </p:nvSpPr>
        <p:spPr>
          <a:xfrm>
            <a:off x="1246865" y="890979"/>
            <a:ext cx="7332532" cy="104260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800"/>
              <a:buFont typeface="Calibri"/>
              <a:buNone/>
            </a:pPr>
            <a:r>
              <a:rPr lang="en-US"/>
              <a:t>Let’s do a quick review - Answer to Question 6</a:t>
            </a:r>
            <a:endParaRPr>
              <a:latin typeface="Calibri"/>
              <a:ea typeface="Calibri"/>
              <a:cs typeface="Calibri"/>
              <a:sym typeface="Calibri"/>
            </a:endParaRPr>
          </a:p>
        </p:txBody>
      </p:sp>
      <p:sp>
        <p:nvSpPr>
          <p:cNvPr id="405" name="Google Shape;405;p33"/>
          <p:cNvSpPr txBox="1"/>
          <p:nvPr>
            <p:ph idx="2" type="body"/>
          </p:nvPr>
        </p:nvSpPr>
        <p:spPr>
          <a:xfrm>
            <a:off x="1276115" y="1996047"/>
            <a:ext cx="7545747" cy="4351338"/>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Clr>
                <a:schemeClr val="dk1"/>
              </a:buClr>
              <a:buSzPct val="100000"/>
              <a:buNone/>
            </a:pPr>
            <a:r>
              <a:rPr lang="en-US"/>
              <a:t>When measuring, read the volume of the sample at eye level. Then:</a:t>
            </a:r>
            <a:endParaRPr/>
          </a:p>
          <a:p>
            <a:pPr indent="-514350" lvl="0" marL="514350" rtl="0" algn="l">
              <a:lnSpc>
                <a:spcPct val="90000"/>
              </a:lnSpc>
              <a:spcBef>
                <a:spcPts val="1000"/>
              </a:spcBef>
              <a:spcAft>
                <a:spcPts val="0"/>
              </a:spcAft>
              <a:buClr>
                <a:schemeClr val="dk1"/>
              </a:buClr>
              <a:buSzPct val="100000"/>
              <a:buFont typeface="Calibri"/>
              <a:buAutoNum type="alphaUcPeriod"/>
            </a:pPr>
            <a:r>
              <a:rPr lang="en-US"/>
              <a:t>Record the measurement at the top of the meniscus</a:t>
            </a:r>
            <a:endParaRPr/>
          </a:p>
          <a:p>
            <a:pPr indent="-514350" lvl="0" marL="514350" rtl="0" algn="l">
              <a:lnSpc>
                <a:spcPct val="90000"/>
              </a:lnSpc>
              <a:spcBef>
                <a:spcPts val="1000"/>
              </a:spcBef>
              <a:spcAft>
                <a:spcPts val="0"/>
              </a:spcAft>
              <a:buClr>
                <a:schemeClr val="dk1"/>
              </a:buClr>
              <a:buSzPct val="100000"/>
              <a:buFont typeface="Calibri"/>
              <a:buAutoNum type="alphaUcPeriod"/>
            </a:pPr>
            <a:r>
              <a:rPr lang="en-US"/>
              <a:t>Average the value between the top and the bottom of the meniscus</a:t>
            </a:r>
            <a:endParaRPr/>
          </a:p>
          <a:p>
            <a:pPr indent="-514350" lvl="0" marL="514350" rtl="0" algn="l">
              <a:lnSpc>
                <a:spcPct val="90000"/>
              </a:lnSpc>
              <a:spcBef>
                <a:spcPts val="1000"/>
              </a:spcBef>
              <a:spcAft>
                <a:spcPts val="0"/>
              </a:spcAft>
              <a:buClr>
                <a:srgbClr val="FF0000"/>
              </a:buClr>
              <a:buSzPct val="100000"/>
              <a:buFont typeface="Calibri"/>
              <a:buAutoNum type="alphaUcPeriod"/>
            </a:pPr>
            <a:r>
              <a:rPr b="1" lang="en-US">
                <a:solidFill>
                  <a:srgbClr val="FF0000"/>
                </a:solidFill>
              </a:rPr>
              <a:t>Record the measurement at the bottom of the meniscus- correct! ☺ </a:t>
            </a:r>
            <a:endParaRPr/>
          </a:p>
          <a:p>
            <a:pPr indent="-349885" lvl="0" marL="514350" rtl="0" algn="l">
              <a:lnSpc>
                <a:spcPct val="90000"/>
              </a:lnSpc>
              <a:spcBef>
                <a:spcPts val="1000"/>
              </a:spcBef>
              <a:spcAft>
                <a:spcPts val="0"/>
              </a:spcAft>
              <a:buClr>
                <a:schemeClr val="dk1"/>
              </a:buClr>
              <a:buSzPct val="100000"/>
              <a:buFont typeface="Calibri"/>
              <a:buNone/>
            </a:pPr>
            <a:r>
              <a:t/>
            </a:r>
            <a:endParaRPr b="1">
              <a:solidFill>
                <a:srgbClr val="FF0000"/>
              </a:solidFill>
            </a:endParaRPr>
          </a:p>
          <a:p>
            <a:pPr indent="0" lvl="0" marL="0" rtl="0" algn="l">
              <a:lnSpc>
                <a:spcPct val="90000"/>
              </a:lnSpc>
              <a:spcBef>
                <a:spcPts val="1000"/>
              </a:spcBef>
              <a:spcAft>
                <a:spcPts val="0"/>
              </a:spcAft>
              <a:buClr>
                <a:srgbClr val="FF0000"/>
              </a:buClr>
              <a:buSzPct val="100000"/>
              <a:buNone/>
            </a:pPr>
            <a:r>
              <a:rPr b="1" lang="en-US" sz="2600">
                <a:solidFill>
                  <a:srgbClr val="FF0000"/>
                </a:solidFill>
              </a:rPr>
              <a:t>In the next few slides,  we will review how to report  data to GLOBE and visualize data using the GLOBE Visualization System.</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5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Alkalinity Protocol" id="411" name="Google Shape;411;p57"/>
          <p:cNvPicPr preferRelativeResize="0"/>
          <p:nvPr/>
        </p:nvPicPr>
        <p:blipFill rotWithShape="1">
          <a:blip r:embed="rId3">
            <a:alphaModFix/>
          </a:blip>
          <a:srcRect b="0" l="0" r="0" t="0"/>
          <a:stretch/>
        </p:blipFill>
        <p:spPr>
          <a:xfrm>
            <a:off x="1141645" y="0"/>
            <a:ext cx="8002355" cy="1019908"/>
          </a:xfrm>
          <a:prstGeom prst="rect">
            <a:avLst/>
          </a:prstGeom>
          <a:noFill/>
          <a:ln>
            <a:noFill/>
          </a:ln>
        </p:spPr>
      </p:pic>
      <p:pic>
        <p:nvPicPr>
          <p:cNvPr descr="Menu: Entering data on GLOBE Website" id="412" name="Google Shape;412;p57"/>
          <p:cNvPicPr preferRelativeResize="0"/>
          <p:nvPr/>
        </p:nvPicPr>
        <p:blipFill rotWithShape="1">
          <a:blip r:embed="rId4">
            <a:alphaModFix/>
          </a:blip>
          <a:srcRect b="0" l="0" r="0" t="0"/>
          <a:stretch/>
        </p:blipFill>
        <p:spPr>
          <a:xfrm>
            <a:off x="-36677" y="-35206"/>
            <a:ext cx="1196187" cy="7017633"/>
          </a:xfrm>
          <a:prstGeom prst="rect">
            <a:avLst/>
          </a:prstGeom>
          <a:noFill/>
          <a:ln>
            <a:noFill/>
          </a:ln>
        </p:spPr>
      </p:pic>
      <p:sp>
        <p:nvSpPr>
          <p:cNvPr id="413" name="Google Shape;413;p57"/>
          <p:cNvSpPr txBox="1"/>
          <p:nvPr>
            <p:ph type="title"/>
          </p:nvPr>
        </p:nvSpPr>
        <p:spPr>
          <a:xfrm>
            <a:off x="1466850" y="1260503"/>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800"/>
              <a:buFont typeface="Calibri"/>
              <a:buNone/>
            </a:pPr>
            <a:r>
              <a:rPr lang="en-US">
                <a:latin typeface="Calibri"/>
                <a:ea typeface="Calibri"/>
                <a:cs typeface="Calibri"/>
                <a:sym typeface="Calibri"/>
              </a:rPr>
              <a:t>Hydrosphere Site Creation</a:t>
            </a:r>
            <a:br>
              <a:rPr lang="en-US">
                <a:solidFill>
                  <a:srgbClr val="000090"/>
                </a:solidFill>
              </a:rPr>
            </a:br>
            <a:endParaRPr/>
          </a:p>
        </p:txBody>
      </p:sp>
      <p:sp>
        <p:nvSpPr>
          <p:cNvPr id="414" name="Google Shape;414;p57"/>
          <p:cNvSpPr txBox="1"/>
          <p:nvPr/>
        </p:nvSpPr>
        <p:spPr>
          <a:xfrm>
            <a:off x="1276114" y="2058513"/>
            <a:ext cx="7545747" cy="4351338"/>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Arial"/>
              <a:buNone/>
            </a:pPr>
            <a:r>
              <a:rPr b="0" i="0" lang="en-US" sz="2400" u="none" cap="none" strike="noStrike">
                <a:solidFill>
                  <a:schemeClr val="dk1"/>
                </a:solidFill>
                <a:latin typeface="Calibri"/>
                <a:ea typeface="Calibri"/>
                <a:cs typeface="Calibri"/>
                <a:sym typeface="Calibri"/>
              </a:rPr>
              <a:t>If this is your first time making hydrosphere observations at this location, you will need to create a new Hydrosphere study site before entering data.</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2800"/>
              <a:buFont typeface="Arial"/>
              <a:buNone/>
            </a:pPr>
            <a:r>
              <a:t/>
            </a:r>
            <a:endParaRPr b="0" i="0" sz="24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2800"/>
              <a:buFont typeface="Arial"/>
              <a:buNone/>
            </a:pPr>
            <a:r>
              <a:rPr b="0" i="0" lang="en-US" sz="2400" u="none" cap="none" strike="noStrike">
                <a:solidFill>
                  <a:schemeClr val="dk1"/>
                </a:solidFill>
                <a:latin typeface="Calibri"/>
                <a:ea typeface="Calibri"/>
                <a:cs typeface="Calibri"/>
                <a:sym typeface="Calibri"/>
              </a:rPr>
              <a:t>To do this, please review the Introduction to Hydrosphere training.</a:t>
            </a:r>
            <a:endParaRPr b="0" i="0" sz="1400" u="none" cap="none" strike="noStrike">
              <a:solidFill>
                <a:srgbClr val="000000"/>
              </a:solidFill>
              <a:latin typeface="Arial"/>
              <a:ea typeface="Arial"/>
              <a:cs typeface="Arial"/>
              <a:sym typeface="Arial"/>
            </a:endParaRPr>
          </a:p>
          <a:p>
            <a:pPr indent="-336550" lvl="0" marL="514350" marR="0" rtl="0" algn="l">
              <a:lnSpc>
                <a:spcPct val="90000"/>
              </a:lnSpc>
              <a:spcBef>
                <a:spcPts val="1000"/>
              </a:spcBef>
              <a:spcAft>
                <a:spcPts val="0"/>
              </a:spcAft>
              <a:buClr>
                <a:schemeClr val="dk1"/>
              </a:buClr>
              <a:buSzPts val="2800"/>
              <a:buFont typeface="Calibri"/>
              <a:buNone/>
            </a:pPr>
            <a:r>
              <a:t/>
            </a:r>
            <a:endParaRPr b="0" i="0" sz="2800" u="none" cap="none" strike="noStrike">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5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Alkalinity Protocol" id="420" name="Google Shape;420;p58"/>
          <p:cNvPicPr preferRelativeResize="0"/>
          <p:nvPr>
            <p:ph idx="1" type="body"/>
          </p:nvPr>
        </p:nvPicPr>
        <p:blipFill rotWithShape="1">
          <a:blip r:embed="rId3">
            <a:alphaModFix/>
          </a:blip>
          <a:srcRect b="0" l="0" r="0" t="0"/>
          <a:stretch/>
        </p:blipFill>
        <p:spPr>
          <a:xfrm>
            <a:off x="1141645" y="0"/>
            <a:ext cx="8002355" cy="1019908"/>
          </a:xfrm>
          <a:prstGeom prst="rect">
            <a:avLst/>
          </a:prstGeom>
          <a:noFill/>
          <a:ln>
            <a:noFill/>
          </a:ln>
        </p:spPr>
      </p:pic>
      <p:pic>
        <p:nvPicPr>
          <p:cNvPr descr="Menu: Entering data on GLOBE Website" id="421" name="Google Shape;421;p58"/>
          <p:cNvPicPr preferRelativeResize="0"/>
          <p:nvPr>
            <p:ph idx="2" type="body"/>
          </p:nvPr>
        </p:nvPicPr>
        <p:blipFill rotWithShape="1">
          <a:blip r:embed="rId4">
            <a:alphaModFix/>
          </a:blip>
          <a:srcRect b="0" l="0" r="0" t="0"/>
          <a:stretch/>
        </p:blipFill>
        <p:spPr>
          <a:xfrm>
            <a:off x="-36677" y="-35206"/>
            <a:ext cx="1196187" cy="7017633"/>
          </a:xfrm>
          <a:prstGeom prst="rect">
            <a:avLst/>
          </a:prstGeom>
          <a:noFill/>
          <a:ln>
            <a:noFill/>
          </a:ln>
        </p:spPr>
      </p:pic>
      <p:sp>
        <p:nvSpPr>
          <p:cNvPr id="422" name="Google Shape;422;p58"/>
          <p:cNvSpPr txBox="1"/>
          <p:nvPr>
            <p:ph type="title"/>
          </p:nvPr>
        </p:nvSpPr>
        <p:spPr>
          <a:xfrm>
            <a:off x="1159510" y="83248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72"/>
              </a:buClr>
              <a:buSzPts val="2800"/>
              <a:buFont typeface="Calibri"/>
              <a:buNone/>
            </a:pPr>
            <a:r>
              <a:rPr lang="en-US">
                <a:solidFill>
                  <a:srgbClr val="000072"/>
                </a:solidFill>
              </a:rPr>
              <a:t>Submit Your Data to GLOBE</a:t>
            </a:r>
            <a:br>
              <a:rPr lang="en-US">
                <a:solidFill>
                  <a:srgbClr val="000072"/>
                </a:solidFill>
              </a:rPr>
            </a:br>
            <a:endParaRPr/>
          </a:p>
        </p:txBody>
      </p:sp>
      <p:pic>
        <p:nvPicPr>
          <p:cNvPr descr="Screenshot showing the GLOBE Observer App homepage. Select “Data Entry” to record data." id="423" name="Google Shape;423;p58"/>
          <p:cNvPicPr preferRelativeResize="0"/>
          <p:nvPr/>
        </p:nvPicPr>
        <p:blipFill rotWithShape="1">
          <a:blip r:embed="rId5">
            <a:alphaModFix/>
          </a:blip>
          <a:srcRect b="0" l="0" r="0" t="0"/>
          <a:stretch/>
        </p:blipFill>
        <p:spPr>
          <a:xfrm>
            <a:off x="6339536" y="1608020"/>
            <a:ext cx="2294228" cy="4662225"/>
          </a:xfrm>
          <a:prstGeom prst="rect">
            <a:avLst/>
          </a:prstGeom>
          <a:noFill/>
          <a:ln>
            <a:noFill/>
          </a:ln>
        </p:spPr>
      </p:pic>
      <p:sp>
        <p:nvSpPr>
          <p:cNvPr id="424" name="Google Shape;424;p58"/>
          <p:cNvSpPr txBox="1"/>
          <p:nvPr/>
        </p:nvSpPr>
        <p:spPr>
          <a:xfrm>
            <a:off x="1361073" y="2211746"/>
            <a:ext cx="4776900" cy="2523727"/>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chemeClr val="dk1"/>
              </a:buClr>
              <a:buSzPts val="1100"/>
              <a:buFont typeface="Arial"/>
              <a:buNone/>
            </a:pPr>
            <a:r>
              <a:rPr b="0" i="0" lang="en-US" sz="2000" u="none" cap="none" strike="noStrike">
                <a:solidFill>
                  <a:schemeClr val="dk1"/>
                </a:solidFill>
                <a:latin typeface="Arial"/>
                <a:ea typeface="Arial"/>
                <a:cs typeface="Arial"/>
                <a:sym typeface="Arial"/>
              </a:rPr>
              <a:t>1.</a:t>
            </a:r>
            <a:r>
              <a:rPr b="0" i="0" lang="en-US" sz="2000" u="sng" cap="none" strike="noStrike">
                <a:solidFill>
                  <a:schemeClr val="hlink"/>
                </a:solidFill>
                <a:latin typeface="Calibri"/>
                <a:ea typeface="Calibri"/>
                <a:cs typeface="Calibri"/>
                <a:sym typeface="Calibri"/>
                <a:hlinkClick r:id="rId6"/>
              </a:rPr>
              <a:t>Desktop Data Entry</a:t>
            </a:r>
            <a:r>
              <a:rPr b="0" i="0" lang="en-US" sz="2000" u="none" cap="none" strike="noStrike">
                <a:solidFill>
                  <a:schemeClr val="dk1"/>
                </a:solidFill>
                <a:latin typeface="Calibri"/>
                <a:ea typeface="Calibri"/>
                <a:cs typeface="Calibri"/>
                <a:sym typeface="Calibri"/>
              </a:rPr>
              <a:t>: Log environmental data directly on the GLOBE website.</a:t>
            </a:r>
            <a:endParaRPr b="0" i="0" sz="20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100"/>
              <a:buFont typeface="Arial"/>
              <a:buNone/>
            </a:pPr>
            <a:r>
              <a:t/>
            </a:r>
            <a:endParaRPr b="0" i="0" sz="20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b="0" i="0" lang="en-US" sz="2000" u="none" cap="none" strike="noStrike">
                <a:solidFill>
                  <a:schemeClr val="dk1"/>
                </a:solidFill>
                <a:latin typeface="Arial"/>
                <a:ea typeface="Arial"/>
                <a:cs typeface="Arial"/>
                <a:sym typeface="Arial"/>
              </a:rPr>
              <a:t>2.</a:t>
            </a:r>
            <a:r>
              <a:rPr b="0" i="0" lang="en-US" sz="2000" u="sng" cap="none" strike="noStrike">
                <a:solidFill>
                  <a:schemeClr val="hlink"/>
                </a:solidFill>
                <a:latin typeface="Calibri"/>
                <a:ea typeface="Calibri"/>
                <a:cs typeface="Calibri"/>
                <a:sym typeface="Calibri"/>
                <a:hlinkClick r:id="rId7"/>
              </a:rPr>
              <a:t>GLOBE Observer App</a:t>
            </a:r>
            <a:r>
              <a:rPr b="0" i="0" lang="en-US" sz="2000" u="none" cap="none" strike="noStrike">
                <a:solidFill>
                  <a:schemeClr val="dk1"/>
                </a:solidFill>
                <a:latin typeface="Calibri"/>
                <a:ea typeface="Calibri"/>
                <a:cs typeface="Calibri"/>
                <a:sym typeface="Calibri"/>
              </a:rPr>
              <a:t>: The app allows users to enter data directly from an iOS or Android device for any GLOBE protocol.  </a:t>
            </a:r>
            <a:endParaRPr b="0"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00000"/>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3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Alkalinity Protocol" id="430" name="Google Shape;430;p34"/>
          <p:cNvPicPr preferRelativeResize="0"/>
          <p:nvPr>
            <p:ph idx="1" type="body"/>
          </p:nvPr>
        </p:nvPicPr>
        <p:blipFill rotWithShape="1">
          <a:blip r:embed="rId3">
            <a:alphaModFix/>
          </a:blip>
          <a:srcRect b="0" l="0" r="0" t="0"/>
          <a:stretch/>
        </p:blipFill>
        <p:spPr>
          <a:xfrm>
            <a:off x="1141645" y="0"/>
            <a:ext cx="8002355" cy="1019908"/>
          </a:xfrm>
          <a:prstGeom prst="rect">
            <a:avLst/>
          </a:prstGeom>
          <a:noFill/>
          <a:ln>
            <a:noFill/>
          </a:ln>
        </p:spPr>
      </p:pic>
      <p:pic>
        <p:nvPicPr>
          <p:cNvPr descr="Menu: Entering data on GLOBE Website" id="431" name="Google Shape;431;p34"/>
          <p:cNvPicPr preferRelativeResize="0"/>
          <p:nvPr>
            <p:ph idx="2" type="body"/>
          </p:nvPr>
        </p:nvPicPr>
        <p:blipFill rotWithShape="1">
          <a:blip r:embed="rId4">
            <a:alphaModFix/>
          </a:blip>
          <a:srcRect b="0" l="0" r="0" t="0"/>
          <a:stretch/>
        </p:blipFill>
        <p:spPr>
          <a:xfrm>
            <a:off x="-36677" y="-35206"/>
            <a:ext cx="1196187" cy="7017633"/>
          </a:xfrm>
          <a:prstGeom prst="rect">
            <a:avLst/>
          </a:prstGeom>
          <a:noFill/>
          <a:ln>
            <a:noFill/>
          </a:ln>
        </p:spPr>
      </p:pic>
      <p:sp>
        <p:nvSpPr>
          <p:cNvPr id="432" name="Google Shape;432;p34"/>
          <p:cNvSpPr txBox="1"/>
          <p:nvPr>
            <p:ph type="title"/>
          </p:nvPr>
        </p:nvSpPr>
        <p:spPr>
          <a:xfrm>
            <a:off x="1159510" y="83248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72"/>
              </a:buClr>
              <a:buSzPts val="2800"/>
              <a:buFont typeface="Calibri"/>
              <a:buNone/>
            </a:pPr>
            <a:r>
              <a:rPr lang="en-US">
                <a:solidFill>
                  <a:srgbClr val="000072"/>
                </a:solidFill>
              </a:rPr>
              <a:t>Alkalinity Protocol Data Entry</a:t>
            </a:r>
            <a:br>
              <a:rPr lang="en-US">
                <a:solidFill>
                  <a:srgbClr val="000072"/>
                </a:solidFill>
              </a:rPr>
            </a:br>
            <a:endParaRPr/>
          </a:p>
        </p:txBody>
      </p:sp>
      <p:sp>
        <p:nvSpPr>
          <p:cNvPr id="433" name="Google Shape;433;p34"/>
          <p:cNvSpPr txBox="1"/>
          <p:nvPr/>
        </p:nvSpPr>
        <p:spPr>
          <a:xfrm>
            <a:off x="6184128" y="2690336"/>
            <a:ext cx="2999148" cy="25853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To enter data, first return to GLOBE Observer main page by clicking the home button in the bottom left.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Select “Data Entry”.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Next, click “New Observation(s)”</a:t>
            </a:r>
            <a:endParaRPr b="0" i="0" sz="1400" u="none" cap="none" strike="noStrike">
              <a:solidFill>
                <a:srgbClr val="000000"/>
              </a:solidFill>
              <a:latin typeface="Arial"/>
              <a:ea typeface="Arial"/>
              <a:cs typeface="Arial"/>
              <a:sym typeface="Arial"/>
            </a:endParaRPr>
          </a:p>
        </p:txBody>
      </p:sp>
      <p:pic>
        <p:nvPicPr>
          <p:cNvPr descr="Screenshot showing the GLOBE Observer App homepage. Select “Data Entry” to record data." id="434" name="Google Shape;434;p34"/>
          <p:cNvPicPr preferRelativeResize="0"/>
          <p:nvPr/>
        </p:nvPicPr>
        <p:blipFill rotWithShape="1">
          <a:blip r:embed="rId5">
            <a:alphaModFix/>
          </a:blip>
          <a:srcRect b="0" l="0" r="0" t="0"/>
          <a:stretch/>
        </p:blipFill>
        <p:spPr>
          <a:xfrm>
            <a:off x="1500275" y="1722160"/>
            <a:ext cx="2294228" cy="4662225"/>
          </a:xfrm>
          <a:prstGeom prst="rect">
            <a:avLst/>
          </a:prstGeom>
          <a:noFill/>
          <a:ln>
            <a:noFill/>
          </a:ln>
        </p:spPr>
      </p:pic>
      <p:pic>
        <p:nvPicPr>
          <p:cNvPr descr="Screenshot showing the GLOBE Observer app Data Entry page. Select “New Observation” to enter data." id="435" name="Google Shape;435;p34"/>
          <p:cNvPicPr preferRelativeResize="0"/>
          <p:nvPr/>
        </p:nvPicPr>
        <p:blipFill rotWithShape="1">
          <a:blip r:embed="rId6">
            <a:alphaModFix/>
          </a:blip>
          <a:srcRect b="0" l="0" r="0" t="0"/>
          <a:stretch/>
        </p:blipFill>
        <p:spPr>
          <a:xfrm>
            <a:off x="3886265" y="1722160"/>
            <a:ext cx="2297863" cy="46622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5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Alkalinity Protocol" id="441" name="Google Shape;441;p59"/>
          <p:cNvPicPr preferRelativeResize="0"/>
          <p:nvPr/>
        </p:nvPicPr>
        <p:blipFill rotWithShape="1">
          <a:blip r:embed="rId3">
            <a:alphaModFix/>
          </a:blip>
          <a:srcRect b="0" l="0" r="0" t="0"/>
          <a:stretch/>
        </p:blipFill>
        <p:spPr>
          <a:xfrm>
            <a:off x="1141645" y="0"/>
            <a:ext cx="8002355" cy="1019908"/>
          </a:xfrm>
          <a:prstGeom prst="rect">
            <a:avLst/>
          </a:prstGeom>
          <a:noFill/>
          <a:ln>
            <a:noFill/>
          </a:ln>
        </p:spPr>
      </p:pic>
      <p:pic>
        <p:nvPicPr>
          <p:cNvPr descr="Menu: Entering data on GLOBE Website" id="442" name="Google Shape;442;p59"/>
          <p:cNvPicPr preferRelativeResize="0"/>
          <p:nvPr/>
        </p:nvPicPr>
        <p:blipFill rotWithShape="1">
          <a:blip r:embed="rId4">
            <a:alphaModFix/>
          </a:blip>
          <a:srcRect b="0" l="0" r="0" t="0"/>
          <a:stretch/>
        </p:blipFill>
        <p:spPr>
          <a:xfrm>
            <a:off x="-36677" y="-35206"/>
            <a:ext cx="1196187" cy="7017633"/>
          </a:xfrm>
          <a:prstGeom prst="rect">
            <a:avLst/>
          </a:prstGeom>
          <a:noFill/>
          <a:ln>
            <a:noFill/>
          </a:ln>
        </p:spPr>
      </p:pic>
      <p:sp>
        <p:nvSpPr>
          <p:cNvPr id="443" name="Google Shape;443;p59"/>
          <p:cNvSpPr txBox="1"/>
          <p:nvPr>
            <p:ph type="title"/>
          </p:nvPr>
        </p:nvSpPr>
        <p:spPr>
          <a:xfrm>
            <a:off x="1466850" y="1260503"/>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800"/>
              <a:buFont typeface="Calibri"/>
              <a:buNone/>
            </a:pPr>
            <a:r>
              <a:rPr lang="en-US">
                <a:solidFill>
                  <a:srgbClr val="000090"/>
                </a:solidFill>
              </a:rPr>
              <a:t>Alkalinity Protocol Data Entry</a:t>
            </a:r>
            <a:br>
              <a:rPr lang="en-US">
                <a:solidFill>
                  <a:srgbClr val="000090"/>
                </a:solidFill>
              </a:rPr>
            </a:br>
            <a:endParaRPr/>
          </a:p>
        </p:txBody>
      </p:sp>
      <p:sp>
        <p:nvSpPr>
          <p:cNvPr id="444" name="Google Shape;444;p59"/>
          <p:cNvSpPr txBox="1"/>
          <p:nvPr/>
        </p:nvSpPr>
        <p:spPr>
          <a:xfrm>
            <a:off x="4913129" y="2794648"/>
            <a:ext cx="3525976" cy="12002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Select Alkalinity from the list of Hydrosphere protocols and click Continue at the bottom of the screen.</a:t>
            </a:r>
            <a:endParaRPr b="0" i="0" sz="1400" u="none" cap="none" strike="noStrike">
              <a:solidFill>
                <a:srgbClr val="000000"/>
              </a:solidFill>
              <a:latin typeface="Arial"/>
              <a:ea typeface="Arial"/>
              <a:cs typeface="Arial"/>
              <a:sym typeface="Arial"/>
            </a:endParaRPr>
          </a:p>
        </p:txBody>
      </p:sp>
      <p:pic>
        <p:nvPicPr>
          <p:cNvPr descr="A screenshot of the protocol selection page." id="445" name="Google Shape;445;p59"/>
          <p:cNvPicPr preferRelativeResize="0"/>
          <p:nvPr/>
        </p:nvPicPr>
        <p:blipFill rotWithShape="1">
          <a:blip r:embed="rId5">
            <a:alphaModFix/>
          </a:blip>
          <a:srcRect b="0" l="0" r="0" t="0"/>
          <a:stretch/>
        </p:blipFill>
        <p:spPr>
          <a:xfrm>
            <a:off x="2040002" y="2257053"/>
            <a:ext cx="2299975" cy="442830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3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Alkalinity Protocol" id="451" name="Google Shape;451;p35"/>
          <p:cNvPicPr preferRelativeResize="0"/>
          <p:nvPr/>
        </p:nvPicPr>
        <p:blipFill rotWithShape="1">
          <a:blip r:embed="rId3">
            <a:alphaModFix/>
          </a:blip>
          <a:srcRect b="0" l="0" r="0" t="0"/>
          <a:stretch/>
        </p:blipFill>
        <p:spPr>
          <a:xfrm>
            <a:off x="1141645" y="0"/>
            <a:ext cx="8002355" cy="1019908"/>
          </a:xfrm>
          <a:prstGeom prst="rect">
            <a:avLst/>
          </a:prstGeom>
          <a:noFill/>
          <a:ln>
            <a:noFill/>
          </a:ln>
        </p:spPr>
      </p:pic>
      <p:pic>
        <p:nvPicPr>
          <p:cNvPr descr="Menu: Entering data on GLOBE Website" id="452" name="Google Shape;452;p35"/>
          <p:cNvPicPr preferRelativeResize="0"/>
          <p:nvPr/>
        </p:nvPicPr>
        <p:blipFill rotWithShape="1">
          <a:blip r:embed="rId4">
            <a:alphaModFix/>
          </a:blip>
          <a:srcRect b="0" l="0" r="0" t="0"/>
          <a:stretch/>
        </p:blipFill>
        <p:spPr>
          <a:xfrm>
            <a:off x="-36677" y="-35206"/>
            <a:ext cx="1196187" cy="7017633"/>
          </a:xfrm>
          <a:prstGeom prst="rect">
            <a:avLst/>
          </a:prstGeom>
          <a:noFill/>
          <a:ln>
            <a:noFill/>
          </a:ln>
        </p:spPr>
      </p:pic>
      <p:sp>
        <p:nvSpPr>
          <p:cNvPr id="453" name="Google Shape;453;p35"/>
          <p:cNvSpPr txBox="1"/>
          <p:nvPr>
            <p:ph type="title"/>
          </p:nvPr>
        </p:nvSpPr>
        <p:spPr>
          <a:xfrm>
            <a:off x="1466850" y="1260503"/>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800"/>
              <a:buFont typeface="Calibri"/>
              <a:buNone/>
            </a:pPr>
            <a:r>
              <a:rPr lang="en-US">
                <a:solidFill>
                  <a:srgbClr val="000090"/>
                </a:solidFill>
              </a:rPr>
              <a:t>Alkalinity Protocol Site Information</a:t>
            </a:r>
            <a:br>
              <a:rPr lang="en-US">
                <a:solidFill>
                  <a:srgbClr val="000090"/>
                </a:solidFill>
              </a:rPr>
            </a:br>
            <a:endParaRPr/>
          </a:p>
        </p:txBody>
      </p:sp>
      <p:sp>
        <p:nvSpPr>
          <p:cNvPr id="454" name="Google Shape;454;p35"/>
          <p:cNvSpPr txBox="1"/>
          <p:nvPr/>
        </p:nvSpPr>
        <p:spPr>
          <a:xfrm>
            <a:off x="5540828" y="2716882"/>
            <a:ext cx="3525976" cy="175432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If you have not already created a Hydrosphere site, create one now.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Click “New Site” at the bottom of the site location screen and choose a name for your new site. </a:t>
            </a:r>
            <a:endParaRPr b="0" i="0" sz="1400" u="none" cap="none" strike="noStrike">
              <a:solidFill>
                <a:srgbClr val="000000"/>
              </a:solidFill>
              <a:latin typeface="Arial"/>
              <a:ea typeface="Arial"/>
              <a:cs typeface="Arial"/>
              <a:sym typeface="Arial"/>
            </a:endParaRPr>
          </a:p>
        </p:txBody>
      </p:sp>
      <p:pic>
        <p:nvPicPr>
          <p:cNvPr descr="Screenshot showing new site creation page. If you do not already have a hydrosphere site created, make one now." id="455" name="Google Shape;455;p35"/>
          <p:cNvPicPr preferRelativeResize="0"/>
          <p:nvPr/>
        </p:nvPicPr>
        <p:blipFill rotWithShape="1">
          <a:blip r:embed="rId5">
            <a:alphaModFix/>
          </a:blip>
          <a:srcRect b="0" l="0" r="0" t="0"/>
          <a:stretch/>
        </p:blipFill>
        <p:spPr>
          <a:xfrm>
            <a:off x="2303622" y="2125077"/>
            <a:ext cx="2268378" cy="429371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6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Alkalinity Protocol" id="461" name="Google Shape;461;p60"/>
          <p:cNvPicPr preferRelativeResize="0"/>
          <p:nvPr/>
        </p:nvPicPr>
        <p:blipFill rotWithShape="1">
          <a:blip r:embed="rId3">
            <a:alphaModFix/>
          </a:blip>
          <a:srcRect b="0" l="0" r="0" t="0"/>
          <a:stretch/>
        </p:blipFill>
        <p:spPr>
          <a:xfrm>
            <a:off x="1141645" y="0"/>
            <a:ext cx="8002355" cy="1019908"/>
          </a:xfrm>
          <a:prstGeom prst="rect">
            <a:avLst/>
          </a:prstGeom>
          <a:noFill/>
          <a:ln>
            <a:noFill/>
          </a:ln>
        </p:spPr>
      </p:pic>
      <p:pic>
        <p:nvPicPr>
          <p:cNvPr descr="Menu: Entering data on GLOBE Website" id="462" name="Google Shape;462;p60"/>
          <p:cNvPicPr preferRelativeResize="0"/>
          <p:nvPr/>
        </p:nvPicPr>
        <p:blipFill rotWithShape="1">
          <a:blip r:embed="rId4">
            <a:alphaModFix/>
          </a:blip>
          <a:srcRect b="0" l="0" r="0" t="0"/>
          <a:stretch/>
        </p:blipFill>
        <p:spPr>
          <a:xfrm>
            <a:off x="-36677" y="-35206"/>
            <a:ext cx="1196187" cy="7017633"/>
          </a:xfrm>
          <a:prstGeom prst="rect">
            <a:avLst/>
          </a:prstGeom>
          <a:noFill/>
          <a:ln>
            <a:noFill/>
          </a:ln>
        </p:spPr>
      </p:pic>
      <p:sp>
        <p:nvSpPr>
          <p:cNvPr id="463" name="Google Shape;463;p60"/>
          <p:cNvSpPr txBox="1"/>
          <p:nvPr>
            <p:ph type="title"/>
          </p:nvPr>
        </p:nvSpPr>
        <p:spPr>
          <a:xfrm>
            <a:off x="1466850" y="1260503"/>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800"/>
              <a:buFont typeface="Calibri"/>
              <a:buNone/>
            </a:pPr>
            <a:r>
              <a:rPr lang="en-US">
                <a:solidFill>
                  <a:srgbClr val="000090"/>
                </a:solidFill>
              </a:rPr>
              <a:t>Alkalinity Protocol Site Information</a:t>
            </a:r>
            <a:br>
              <a:rPr lang="en-US">
                <a:solidFill>
                  <a:srgbClr val="000090"/>
                </a:solidFill>
              </a:rPr>
            </a:br>
            <a:endParaRPr/>
          </a:p>
        </p:txBody>
      </p:sp>
      <p:pic>
        <p:nvPicPr>
          <p:cNvPr descr="Screenshot showing new site information fields. If you do not already have a hdyrosphere site created, enter the Water Body Name and select the Water Body Type and Water Body Source from the dropdown list of options." id="464" name="Google Shape;464;p60"/>
          <p:cNvPicPr preferRelativeResize="0"/>
          <p:nvPr/>
        </p:nvPicPr>
        <p:blipFill rotWithShape="1">
          <a:blip r:embed="rId5">
            <a:alphaModFix/>
          </a:blip>
          <a:srcRect b="0" l="0" r="0" t="0"/>
          <a:stretch/>
        </p:blipFill>
        <p:spPr>
          <a:xfrm>
            <a:off x="2708353" y="2118732"/>
            <a:ext cx="2178710" cy="4236232"/>
          </a:xfrm>
          <a:prstGeom prst="rect">
            <a:avLst/>
          </a:prstGeom>
          <a:noFill/>
          <a:ln cap="flat" cmpd="sng" w="9525">
            <a:solidFill>
              <a:schemeClr val="dk1"/>
            </a:solidFill>
            <a:prstDash val="solid"/>
            <a:round/>
            <a:headEnd len="sm" w="sm" type="none"/>
            <a:tailEnd len="sm" w="sm" type="none"/>
          </a:ln>
        </p:spPr>
      </p:pic>
      <p:sp>
        <p:nvSpPr>
          <p:cNvPr id="465" name="Google Shape;465;p60"/>
          <p:cNvSpPr txBox="1"/>
          <p:nvPr/>
        </p:nvSpPr>
        <p:spPr>
          <a:xfrm>
            <a:off x="5186728" y="2592729"/>
            <a:ext cx="3731623" cy="3762234"/>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Enter the Water Body Name. </a:t>
            </a:r>
            <a:endParaRPr b="0" i="0" sz="2800" u="none" cap="none" strike="noStrike">
              <a:solidFill>
                <a:schemeClr val="dk1"/>
              </a:solidFill>
              <a:latin typeface="Calibri"/>
              <a:ea typeface="Calibri"/>
              <a:cs typeface="Calibri"/>
              <a:sym typeface="Calibri"/>
            </a:endParaRPr>
          </a:p>
          <a:p>
            <a:pPr indent="-101600" lvl="0" marL="228600" marR="0" rtl="0" algn="l">
              <a:lnSpc>
                <a:spcPct val="90000"/>
              </a:lnSpc>
              <a:spcBef>
                <a:spcPts val="1000"/>
              </a:spcBef>
              <a:spcAft>
                <a:spcPts val="0"/>
              </a:spcAft>
              <a:buClr>
                <a:schemeClr val="dk1"/>
              </a:buClr>
              <a:buSzPts val="2000"/>
              <a:buFont typeface="Arial"/>
              <a:buNone/>
            </a:pPr>
            <a:r>
              <a:t/>
            </a:r>
            <a:endParaRPr b="0" i="0" sz="2000" u="none" cap="none" strike="noStrike">
              <a:solidFill>
                <a:srgbClr val="000000"/>
              </a:solidFill>
              <a:latin typeface="Calibri"/>
              <a:ea typeface="Calibri"/>
              <a:cs typeface="Calibri"/>
              <a:sym typeface="Calibri"/>
            </a:endParaRPr>
          </a:p>
          <a:p>
            <a:pPr indent="-228600" lvl="0" marL="228600" marR="0" rtl="0" algn="l">
              <a:lnSpc>
                <a:spcPct val="90000"/>
              </a:lnSpc>
              <a:spcBef>
                <a:spcPts val="100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Select the Water Body Type and Water Body Source from the dropdown list of options.</a:t>
            </a:r>
            <a:endParaRPr b="0" i="0" sz="2800" u="none" cap="none" strike="noStrike">
              <a:solidFill>
                <a:schemeClr val="dk1"/>
              </a:solidFill>
              <a:latin typeface="Calibri"/>
              <a:ea typeface="Calibri"/>
              <a:cs typeface="Calibri"/>
              <a:sym typeface="Calibri"/>
            </a:endParaRPr>
          </a:p>
        </p:txBody>
      </p:sp>
      <p:sp>
        <p:nvSpPr>
          <p:cNvPr id="466" name="Google Shape;466;p60"/>
          <p:cNvSpPr/>
          <p:nvPr/>
        </p:nvSpPr>
        <p:spPr>
          <a:xfrm>
            <a:off x="2708353" y="2118732"/>
            <a:ext cx="2178710" cy="4236231"/>
          </a:xfrm>
          <a:prstGeom prst="rect">
            <a:avLst/>
          </a:pr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Alkalinity Protocol" id="118" name="Google Shape;118;p4"/>
          <p:cNvPicPr preferRelativeResize="0"/>
          <p:nvPr/>
        </p:nvPicPr>
        <p:blipFill rotWithShape="1">
          <a:blip r:embed="rId3">
            <a:alphaModFix/>
          </a:blip>
          <a:srcRect b="0" l="0" r="0" t="0"/>
          <a:stretch/>
        </p:blipFill>
        <p:spPr>
          <a:xfrm>
            <a:off x="1190009" y="-1"/>
            <a:ext cx="7966515" cy="1002323"/>
          </a:xfrm>
          <a:prstGeom prst="rect">
            <a:avLst/>
          </a:prstGeom>
          <a:noFill/>
          <a:ln>
            <a:noFill/>
          </a:ln>
        </p:spPr>
      </p:pic>
      <p:pic>
        <p:nvPicPr>
          <p:cNvPr descr="Menu: What is alkalinity?" id="119" name="Google Shape;119;p4"/>
          <p:cNvPicPr preferRelativeResize="0"/>
          <p:nvPr/>
        </p:nvPicPr>
        <p:blipFill rotWithShape="1">
          <a:blip r:embed="rId4">
            <a:alphaModFix/>
          </a:blip>
          <a:srcRect b="0" l="0" r="0" t="0"/>
          <a:stretch/>
        </p:blipFill>
        <p:spPr>
          <a:xfrm>
            <a:off x="0" y="-17585"/>
            <a:ext cx="1207942" cy="6858000"/>
          </a:xfrm>
          <a:prstGeom prst="rect">
            <a:avLst/>
          </a:prstGeom>
          <a:noFill/>
          <a:ln>
            <a:noFill/>
          </a:ln>
        </p:spPr>
      </p:pic>
      <p:sp>
        <p:nvSpPr>
          <p:cNvPr id="120" name="Google Shape;120;p4"/>
          <p:cNvSpPr txBox="1"/>
          <p:nvPr>
            <p:ph type="title"/>
          </p:nvPr>
        </p:nvSpPr>
        <p:spPr>
          <a:xfrm>
            <a:off x="1392267" y="786537"/>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800"/>
              <a:buFont typeface="Calibri"/>
              <a:buNone/>
            </a:pPr>
            <a:r>
              <a:rPr lang="en-US">
                <a:latin typeface="Calibri"/>
                <a:ea typeface="Calibri"/>
                <a:cs typeface="Calibri"/>
                <a:sym typeface="Calibri"/>
              </a:rPr>
              <a:t>Alkalinity  Protocol</a:t>
            </a:r>
            <a:endParaRPr/>
          </a:p>
        </p:txBody>
      </p:sp>
      <p:sp>
        <p:nvSpPr>
          <p:cNvPr id="121" name="Google Shape;121;p4"/>
          <p:cNvSpPr txBox="1"/>
          <p:nvPr/>
        </p:nvSpPr>
        <p:spPr>
          <a:xfrm>
            <a:off x="1341967" y="1770340"/>
            <a:ext cx="4577578" cy="5087660"/>
          </a:xfrm>
          <a:prstGeom prst="rect">
            <a:avLst/>
          </a:prstGeom>
          <a:noFill/>
          <a:ln>
            <a:noFill/>
          </a:ln>
        </p:spPr>
        <p:txBody>
          <a:bodyPr anchorCtr="0" anchor="t" bIns="45700" lIns="91425" spcFirstLastPara="1" rIns="91425" wrap="square" tIns="45700">
            <a:normAutofit lnSpcReduction="10000"/>
          </a:bodyPr>
          <a:lstStyle/>
          <a:p>
            <a:pPr indent="0" lvl="0" marL="0" marR="0" rtl="0" algn="just">
              <a:lnSpc>
                <a:spcPct val="90000"/>
              </a:lnSpc>
              <a:spcBef>
                <a:spcPts val="0"/>
              </a:spcBef>
              <a:spcAft>
                <a:spcPts val="0"/>
              </a:spcAft>
              <a:buClr>
                <a:schemeClr val="dk1"/>
              </a:buClr>
              <a:buSzPts val="1700"/>
              <a:buFont typeface="Arial"/>
              <a:buNone/>
            </a:pPr>
            <a:r>
              <a:rPr b="0" i="0" lang="en-US" sz="1700" u="none" cap="none" strike="noStrike">
                <a:solidFill>
                  <a:schemeClr val="dk1"/>
                </a:solidFill>
                <a:latin typeface="Calibri"/>
                <a:ea typeface="Calibri"/>
                <a:cs typeface="Calibri"/>
                <a:sym typeface="Calibri"/>
              </a:rPr>
              <a:t>Alkalinity and pH are properties of water that are related, but different. Alkalinity is the measure of the pH buffering capacity of the water. pH, on the other hand, is the acidity of water.</a:t>
            </a:r>
            <a:endParaRPr b="0" i="0" sz="1400" u="none" cap="none" strike="noStrike">
              <a:solidFill>
                <a:srgbClr val="000000"/>
              </a:solidFill>
              <a:latin typeface="Arial"/>
              <a:ea typeface="Arial"/>
              <a:cs typeface="Arial"/>
              <a:sym typeface="Arial"/>
            </a:endParaRPr>
          </a:p>
          <a:p>
            <a:pPr indent="0" lvl="0" marL="0" marR="0" rtl="0" algn="just">
              <a:lnSpc>
                <a:spcPct val="90000"/>
              </a:lnSpc>
              <a:spcBef>
                <a:spcPts val="1000"/>
              </a:spcBef>
              <a:spcAft>
                <a:spcPts val="0"/>
              </a:spcAft>
              <a:buClr>
                <a:schemeClr val="dk1"/>
              </a:buClr>
              <a:buSzPts val="1700"/>
              <a:buFont typeface="Arial"/>
              <a:buNone/>
            </a:pPr>
            <a:r>
              <a:t/>
            </a:r>
            <a:endParaRPr b="0" i="0" sz="1700" u="none" cap="none" strike="noStrike">
              <a:solidFill>
                <a:schemeClr val="dk1"/>
              </a:solidFill>
              <a:latin typeface="Calibri"/>
              <a:ea typeface="Calibri"/>
              <a:cs typeface="Calibri"/>
              <a:sym typeface="Calibri"/>
            </a:endParaRPr>
          </a:p>
          <a:p>
            <a:pPr indent="0" lvl="0" marL="0" marR="0" rtl="0" algn="just">
              <a:lnSpc>
                <a:spcPct val="90000"/>
              </a:lnSpc>
              <a:spcBef>
                <a:spcPts val="1000"/>
              </a:spcBef>
              <a:spcAft>
                <a:spcPts val="0"/>
              </a:spcAft>
              <a:buClr>
                <a:schemeClr val="dk1"/>
              </a:buClr>
              <a:buSzPts val="1700"/>
              <a:buFont typeface="Arial"/>
              <a:buNone/>
            </a:pPr>
            <a:r>
              <a:rPr b="0" i="0" lang="en-US" sz="1700" u="none" cap="none" strike="noStrike">
                <a:solidFill>
                  <a:schemeClr val="dk1"/>
                </a:solidFill>
                <a:latin typeface="Calibri"/>
                <a:ea typeface="Calibri"/>
                <a:cs typeface="Calibri"/>
                <a:sym typeface="Calibri"/>
              </a:rPr>
              <a:t>Alkalinity is expressed as the amount of calcium carbonate (CaCO3) in your water, although other substances can contribute to alkalinity as well. The units of alkalinity are either part per million (ppm) or mg/L. These units are equivalent, as 1 ppm = 1 mg/L.</a:t>
            </a:r>
            <a:endParaRPr b="0" i="0" sz="1400" u="none" cap="none" strike="noStrike">
              <a:solidFill>
                <a:srgbClr val="000000"/>
              </a:solidFill>
              <a:latin typeface="Arial"/>
              <a:ea typeface="Arial"/>
              <a:cs typeface="Arial"/>
              <a:sym typeface="Arial"/>
            </a:endParaRPr>
          </a:p>
          <a:p>
            <a:pPr indent="0" lvl="0" marL="0" marR="0" rtl="0" algn="just">
              <a:lnSpc>
                <a:spcPct val="90000"/>
              </a:lnSpc>
              <a:spcBef>
                <a:spcPts val="1000"/>
              </a:spcBef>
              <a:spcAft>
                <a:spcPts val="0"/>
              </a:spcAft>
              <a:buClr>
                <a:schemeClr val="dk1"/>
              </a:buClr>
              <a:buSzPts val="1700"/>
              <a:buFont typeface="Arial"/>
              <a:buNone/>
            </a:pPr>
            <a:r>
              <a:t/>
            </a:r>
            <a:endParaRPr b="0" i="0" sz="1700" u="none" cap="none" strike="noStrike">
              <a:solidFill>
                <a:schemeClr val="dk1"/>
              </a:solidFill>
              <a:latin typeface="Calibri"/>
              <a:ea typeface="Calibri"/>
              <a:cs typeface="Calibri"/>
              <a:sym typeface="Calibri"/>
            </a:endParaRPr>
          </a:p>
          <a:p>
            <a:pPr indent="0" lvl="0" marL="0" marR="0" rtl="0" algn="just">
              <a:lnSpc>
                <a:spcPct val="90000"/>
              </a:lnSpc>
              <a:spcBef>
                <a:spcPts val="1000"/>
              </a:spcBef>
              <a:spcAft>
                <a:spcPts val="0"/>
              </a:spcAft>
              <a:buClr>
                <a:schemeClr val="dk1"/>
              </a:buClr>
              <a:buSzPts val="1700"/>
              <a:buFont typeface="Arial"/>
              <a:buNone/>
            </a:pPr>
            <a:r>
              <a:rPr b="0" i="0" lang="en-US" sz="1700" u="none" cap="none" strike="noStrike">
                <a:solidFill>
                  <a:schemeClr val="dk1"/>
                </a:solidFill>
                <a:latin typeface="Calibri"/>
                <a:ea typeface="Calibri"/>
                <a:cs typeface="Calibri"/>
                <a:sym typeface="Calibri"/>
              </a:rPr>
              <a:t>Alkalinity comes from dissolved rocks, particularly limestone (CaCO3), and soils. It is added to the water naturally as water comes in contact with rocks and soil. Water dissolves the CaCO3, carrying it into streams and lakes. Those water bodies that have high alkalinity are well buffered and resist changes in pH even when acid is added to the water.</a:t>
            </a:r>
            <a:endParaRPr b="0" i="0" sz="1400" u="none" cap="none" strike="noStrike">
              <a:solidFill>
                <a:srgbClr val="000000"/>
              </a:solidFill>
              <a:latin typeface="Arial"/>
              <a:ea typeface="Arial"/>
              <a:cs typeface="Arial"/>
              <a:sym typeface="Arial"/>
            </a:endParaRPr>
          </a:p>
          <a:p>
            <a:pPr indent="-114300" lvl="0" marL="228600" marR="0" rtl="0" algn="l">
              <a:lnSpc>
                <a:spcPct val="90000"/>
              </a:lnSpc>
              <a:spcBef>
                <a:spcPts val="100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List of GLOBE Hydrosphere Measurements. Hydrosphere Study Site, Water Temperature, Water Transparency, Conductivity, pH, Mosquito Larvae, Alkalinity, Dissolved Oxygen, Salinity, Nitrates, and Freshwater Macroinvertebrates. This is the alkalinity protocol. " id="122" name="Google Shape;122;p4"/>
          <p:cNvPicPr preferRelativeResize="0"/>
          <p:nvPr>
            <p:ph idx="2" type="body"/>
          </p:nvPr>
        </p:nvPicPr>
        <p:blipFill rotWithShape="1">
          <a:blip r:embed="rId5">
            <a:alphaModFix/>
          </a:blip>
          <a:srcRect b="0" l="0" r="0" t="0"/>
          <a:stretch/>
        </p:blipFill>
        <p:spPr>
          <a:xfrm>
            <a:off x="6182167" y="1788859"/>
            <a:ext cx="2469464" cy="460549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6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Alkalinity Protocol" id="472" name="Google Shape;472;p61"/>
          <p:cNvPicPr preferRelativeResize="0"/>
          <p:nvPr/>
        </p:nvPicPr>
        <p:blipFill rotWithShape="1">
          <a:blip r:embed="rId3">
            <a:alphaModFix/>
          </a:blip>
          <a:srcRect b="0" l="0" r="0" t="0"/>
          <a:stretch/>
        </p:blipFill>
        <p:spPr>
          <a:xfrm>
            <a:off x="1141645" y="0"/>
            <a:ext cx="8002355" cy="1019908"/>
          </a:xfrm>
          <a:prstGeom prst="rect">
            <a:avLst/>
          </a:prstGeom>
          <a:noFill/>
          <a:ln>
            <a:noFill/>
          </a:ln>
        </p:spPr>
      </p:pic>
      <p:pic>
        <p:nvPicPr>
          <p:cNvPr descr="Menu: Entering data on GLOBE Website" id="473" name="Google Shape;473;p61"/>
          <p:cNvPicPr preferRelativeResize="0"/>
          <p:nvPr/>
        </p:nvPicPr>
        <p:blipFill rotWithShape="1">
          <a:blip r:embed="rId4">
            <a:alphaModFix/>
          </a:blip>
          <a:srcRect b="0" l="0" r="0" t="0"/>
          <a:stretch/>
        </p:blipFill>
        <p:spPr>
          <a:xfrm>
            <a:off x="-36677" y="-35206"/>
            <a:ext cx="1196187" cy="7017633"/>
          </a:xfrm>
          <a:prstGeom prst="rect">
            <a:avLst/>
          </a:prstGeom>
          <a:noFill/>
          <a:ln>
            <a:noFill/>
          </a:ln>
        </p:spPr>
      </p:pic>
      <p:sp>
        <p:nvSpPr>
          <p:cNvPr id="474" name="Google Shape;474;p61"/>
          <p:cNvSpPr txBox="1"/>
          <p:nvPr>
            <p:ph type="title"/>
          </p:nvPr>
        </p:nvSpPr>
        <p:spPr>
          <a:xfrm>
            <a:off x="1466850" y="1260503"/>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800"/>
              <a:buFont typeface="Calibri"/>
              <a:buNone/>
            </a:pPr>
            <a:r>
              <a:rPr lang="en-US">
                <a:solidFill>
                  <a:srgbClr val="000090"/>
                </a:solidFill>
              </a:rPr>
              <a:t>Entering Measurement Data</a:t>
            </a:r>
            <a:br>
              <a:rPr lang="en-US">
                <a:solidFill>
                  <a:srgbClr val="000090"/>
                </a:solidFill>
              </a:rPr>
            </a:br>
            <a:endParaRPr/>
          </a:p>
        </p:txBody>
      </p:sp>
      <p:sp>
        <p:nvSpPr>
          <p:cNvPr id="475" name="Google Shape;475;p61"/>
          <p:cNvSpPr txBox="1"/>
          <p:nvPr/>
        </p:nvSpPr>
        <p:spPr>
          <a:xfrm>
            <a:off x="5220182" y="2592729"/>
            <a:ext cx="3731623" cy="3762234"/>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Enter the date and time you took the measurements. </a:t>
            </a:r>
            <a:endParaRPr b="0" i="0" sz="2800" u="none" cap="none" strike="noStrike">
              <a:solidFill>
                <a:schemeClr val="dk1"/>
              </a:solidFill>
              <a:latin typeface="Calibri"/>
              <a:ea typeface="Calibri"/>
              <a:cs typeface="Calibri"/>
              <a:sym typeface="Calibri"/>
            </a:endParaRPr>
          </a:p>
          <a:p>
            <a:pPr indent="-101600" lvl="0" marL="228600" marR="0" rtl="0" algn="l">
              <a:lnSpc>
                <a:spcPct val="90000"/>
              </a:lnSpc>
              <a:spcBef>
                <a:spcPts val="1000"/>
              </a:spcBef>
              <a:spcAft>
                <a:spcPts val="0"/>
              </a:spcAft>
              <a:buClr>
                <a:schemeClr val="dk1"/>
              </a:buClr>
              <a:buSzPts val="2000"/>
              <a:buFont typeface="Arial"/>
              <a:buNone/>
            </a:pPr>
            <a:r>
              <a:t/>
            </a:r>
            <a:endParaRPr b="0" i="0" sz="2000" u="none" cap="none" strike="noStrike">
              <a:solidFill>
                <a:srgbClr val="000000"/>
              </a:solidFill>
              <a:latin typeface="Calibri"/>
              <a:ea typeface="Calibri"/>
              <a:cs typeface="Calibri"/>
              <a:sym typeface="Calibri"/>
            </a:endParaRPr>
          </a:p>
          <a:p>
            <a:pPr indent="-228600" lvl="0" marL="228600" marR="0" rtl="0" algn="l">
              <a:lnSpc>
                <a:spcPct val="90000"/>
              </a:lnSpc>
              <a:spcBef>
                <a:spcPts val="1000"/>
              </a:spcBef>
              <a:spcAft>
                <a:spcPts val="0"/>
              </a:spcAft>
              <a:buClr>
                <a:srgbClr val="000000"/>
              </a:buClr>
              <a:buSzPts val="2000"/>
              <a:buFont typeface="Arial"/>
              <a:buChar char="•"/>
            </a:pPr>
            <a:r>
              <a:rPr b="0" i="0" lang="en-US" sz="2000" u="none" cap="none" strike="noStrike">
                <a:solidFill>
                  <a:srgbClr val="000000"/>
                </a:solidFill>
                <a:latin typeface="Calibri"/>
                <a:ea typeface="Calibri"/>
                <a:cs typeface="Calibri"/>
                <a:sym typeface="Calibri"/>
              </a:rPr>
              <a:t>Once you enter the date, select Set Water Body State to enter your data.</a:t>
            </a:r>
            <a:endParaRPr b="0" i="0" sz="2800" u="none" cap="none" strike="noStrike">
              <a:solidFill>
                <a:schemeClr val="dk1"/>
              </a:solidFill>
              <a:latin typeface="Calibri"/>
              <a:ea typeface="Calibri"/>
              <a:cs typeface="Calibri"/>
              <a:sym typeface="Calibri"/>
            </a:endParaRPr>
          </a:p>
        </p:txBody>
      </p:sp>
      <p:pic>
        <p:nvPicPr>
          <p:cNvPr descr="Screenshot showing date and time entry page" id="476" name="Google Shape;476;p61"/>
          <p:cNvPicPr preferRelativeResize="0"/>
          <p:nvPr/>
        </p:nvPicPr>
        <p:blipFill rotWithShape="1">
          <a:blip r:embed="rId5">
            <a:alphaModFix/>
          </a:blip>
          <a:srcRect b="0" l="0" r="0" t="0"/>
          <a:stretch/>
        </p:blipFill>
        <p:spPr>
          <a:xfrm>
            <a:off x="2265885" y="2235450"/>
            <a:ext cx="2306115" cy="448602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6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Alkalinity Protocol" id="482" name="Google Shape;482;p62"/>
          <p:cNvPicPr preferRelativeResize="0"/>
          <p:nvPr/>
        </p:nvPicPr>
        <p:blipFill rotWithShape="1">
          <a:blip r:embed="rId3">
            <a:alphaModFix/>
          </a:blip>
          <a:srcRect b="0" l="0" r="0" t="0"/>
          <a:stretch/>
        </p:blipFill>
        <p:spPr>
          <a:xfrm>
            <a:off x="1141645" y="0"/>
            <a:ext cx="8002355" cy="1019908"/>
          </a:xfrm>
          <a:prstGeom prst="rect">
            <a:avLst/>
          </a:prstGeom>
          <a:noFill/>
          <a:ln>
            <a:noFill/>
          </a:ln>
        </p:spPr>
      </p:pic>
      <p:pic>
        <p:nvPicPr>
          <p:cNvPr descr="Menu: Entering data on GLOBE Website" id="483" name="Google Shape;483;p62"/>
          <p:cNvPicPr preferRelativeResize="0"/>
          <p:nvPr/>
        </p:nvPicPr>
        <p:blipFill rotWithShape="1">
          <a:blip r:embed="rId4">
            <a:alphaModFix/>
          </a:blip>
          <a:srcRect b="0" l="0" r="0" t="0"/>
          <a:stretch/>
        </p:blipFill>
        <p:spPr>
          <a:xfrm>
            <a:off x="-36677" y="-35206"/>
            <a:ext cx="1196187" cy="7017633"/>
          </a:xfrm>
          <a:prstGeom prst="rect">
            <a:avLst/>
          </a:prstGeom>
          <a:noFill/>
          <a:ln>
            <a:noFill/>
          </a:ln>
        </p:spPr>
      </p:pic>
      <p:sp>
        <p:nvSpPr>
          <p:cNvPr id="484" name="Google Shape;484;p62"/>
          <p:cNvSpPr txBox="1"/>
          <p:nvPr>
            <p:ph type="title"/>
          </p:nvPr>
        </p:nvSpPr>
        <p:spPr>
          <a:xfrm>
            <a:off x="1466850" y="1260503"/>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800"/>
              <a:buFont typeface="Calibri"/>
              <a:buNone/>
            </a:pPr>
            <a:r>
              <a:rPr lang="en-US">
                <a:solidFill>
                  <a:srgbClr val="000090"/>
                </a:solidFill>
              </a:rPr>
              <a:t>Enter the Water Body State</a:t>
            </a:r>
            <a:br>
              <a:rPr lang="en-US">
                <a:solidFill>
                  <a:srgbClr val="000090"/>
                </a:solidFill>
              </a:rPr>
            </a:br>
            <a:endParaRPr/>
          </a:p>
        </p:txBody>
      </p:sp>
      <p:sp>
        <p:nvSpPr>
          <p:cNvPr id="485" name="Google Shape;485;p62"/>
          <p:cNvSpPr txBox="1"/>
          <p:nvPr/>
        </p:nvSpPr>
        <p:spPr>
          <a:xfrm>
            <a:off x="5142822" y="2909076"/>
            <a:ext cx="3731623" cy="3762234"/>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0000"/>
              </a:buClr>
              <a:buSzPts val="2000"/>
              <a:buFont typeface="Arial"/>
              <a:buNone/>
            </a:pPr>
            <a:r>
              <a:rPr b="0" i="0" lang="en-US" sz="2400" u="none" cap="none" strike="noStrike">
                <a:solidFill>
                  <a:schemeClr val="dk1"/>
                </a:solidFill>
                <a:latin typeface="Calibri"/>
                <a:ea typeface="Calibri"/>
                <a:cs typeface="Calibri"/>
                <a:sym typeface="Calibri"/>
              </a:rPr>
              <a:t>Select the Water Body State from the dropdown list of options.</a:t>
            </a:r>
            <a:endParaRPr b="0" i="0" sz="1400" u="none" cap="none" strike="noStrike">
              <a:solidFill>
                <a:srgbClr val="000000"/>
              </a:solidFill>
              <a:latin typeface="Arial"/>
              <a:ea typeface="Arial"/>
              <a:cs typeface="Arial"/>
              <a:sym typeface="Arial"/>
            </a:endParaRPr>
          </a:p>
        </p:txBody>
      </p:sp>
      <p:pic>
        <p:nvPicPr>
          <p:cNvPr descr="First screenshot showing data entry for the water body state. Select the Water Body State from the list of dropdown options. Options are Normal, Frozen, Dry, Flooded, and Unreachable." id="486" name="Google Shape;486;p62"/>
          <p:cNvPicPr preferRelativeResize="0"/>
          <p:nvPr/>
        </p:nvPicPr>
        <p:blipFill rotWithShape="1">
          <a:blip r:embed="rId5">
            <a:alphaModFix/>
          </a:blip>
          <a:srcRect b="0" l="0" r="0" t="0"/>
          <a:stretch/>
        </p:blipFill>
        <p:spPr>
          <a:xfrm>
            <a:off x="2397278" y="2067275"/>
            <a:ext cx="2250145" cy="447163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6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Alkalinity Protocol" id="492" name="Google Shape;492;p63"/>
          <p:cNvPicPr preferRelativeResize="0"/>
          <p:nvPr/>
        </p:nvPicPr>
        <p:blipFill rotWithShape="1">
          <a:blip r:embed="rId3">
            <a:alphaModFix/>
          </a:blip>
          <a:srcRect b="0" l="0" r="0" t="0"/>
          <a:stretch/>
        </p:blipFill>
        <p:spPr>
          <a:xfrm>
            <a:off x="1141645" y="0"/>
            <a:ext cx="8002355" cy="1019908"/>
          </a:xfrm>
          <a:prstGeom prst="rect">
            <a:avLst/>
          </a:prstGeom>
          <a:noFill/>
          <a:ln>
            <a:noFill/>
          </a:ln>
        </p:spPr>
      </p:pic>
      <p:pic>
        <p:nvPicPr>
          <p:cNvPr descr="Menu: Entering data on GLOBE Website" id="493" name="Google Shape;493;p63"/>
          <p:cNvPicPr preferRelativeResize="0"/>
          <p:nvPr/>
        </p:nvPicPr>
        <p:blipFill rotWithShape="1">
          <a:blip r:embed="rId4">
            <a:alphaModFix/>
          </a:blip>
          <a:srcRect b="0" l="0" r="0" t="0"/>
          <a:stretch/>
        </p:blipFill>
        <p:spPr>
          <a:xfrm>
            <a:off x="-36677" y="-35206"/>
            <a:ext cx="1196187" cy="7017633"/>
          </a:xfrm>
          <a:prstGeom prst="rect">
            <a:avLst/>
          </a:prstGeom>
          <a:noFill/>
          <a:ln>
            <a:noFill/>
          </a:ln>
        </p:spPr>
      </p:pic>
      <p:sp>
        <p:nvSpPr>
          <p:cNvPr id="494" name="Google Shape;494;p63"/>
          <p:cNvSpPr txBox="1"/>
          <p:nvPr>
            <p:ph type="title"/>
          </p:nvPr>
        </p:nvSpPr>
        <p:spPr>
          <a:xfrm>
            <a:off x="1466850" y="1260503"/>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800"/>
              <a:buFont typeface="Calibri"/>
              <a:buNone/>
            </a:pPr>
            <a:r>
              <a:rPr lang="en-US">
                <a:solidFill>
                  <a:srgbClr val="000090"/>
                </a:solidFill>
              </a:rPr>
              <a:t>Enter Alkalinity Measurement Data</a:t>
            </a:r>
            <a:br>
              <a:rPr lang="en-US">
                <a:solidFill>
                  <a:srgbClr val="000090"/>
                </a:solidFill>
              </a:rPr>
            </a:br>
            <a:endParaRPr/>
          </a:p>
        </p:txBody>
      </p:sp>
      <p:pic>
        <p:nvPicPr>
          <p:cNvPr descr="Select the Manufacturer of the Alkalinity kit used. Then select the method of obtaining the measurement, either reading the alkalinity directly or counting drops. Enter the number of drops and the conversion constant for kit to determine alkalinity in mg/L." id="495" name="Google Shape;495;p63"/>
          <p:cNvPicPr preferRelativeResize="0"/>
          <p:nvPr/>
        </p:nvPicPr>
        <p:blipFill rotWithShape="1">
          <a:blip r:embed="rId5">
            <a:alphaModFix/>
          </a:blip>
          <a:srcRect b="0" l="0" r="0" t="0"/>
          <a:stretch/>
        </p:blipFill>
        <p:spPr>
          <a:xfrm>
            <a:off x="6662227" y="2178969"/>
            <a:ext cx="2263224" cy="4329401"/>
          </a:xfrm>
          <a:prstGeom prst="rect">
            <a:avLst/>
          </a:prstGeom>
          <a:noFill/>
          <a:ln>
            <a:noFill/>
          </a:ln>
        </p:spPr>
      </p:pic>
      <p:pic>
        <p:nvPicPr>
          <p:cNvPr descr="Screenshot showing data entry for alkalinity. Select the Manufacturer of the Alkalinity kit used. Then select the method of obtaining the measurement, either reading the alkalinity directly or counting drops. Enter the alkalinity measurement in mg/L if alkalinity is read directly." id="496" name="Google Shape;496;p63"/>
          <p:cNvPicPr preferRelativeResize="0"/>
          <p:nvPr/>
        </p:nvPicPr>
        <p:blipFill rotWithShape="1">
          <a:blip r:embed="rId6">
            <a:alphaModFix/>
          </a:blip>
          <a:srcRect b="0" l="0" r="0" t="0"/>
          <a:stretch/>
        </p:blipFill>
        <p:spPr>
          <a:xfrm>
            <a:off x="4103374" y="2178969"/>
            <a:ext cx="2251513" cy="4329401"/>
          </a:xfrm>
          <a:prstGeom prst="rect">
            <a:avLst/>
          </a:prstGeom>
          <a:noFill/>
          <a:ln>
            <a:noFill/>
          </a:ln>
        </p:spPr>
      </p:pic>
      <p:sp>
        <p:nvSpPr>
          <p:cNvPr id="497" name="Google Shape;497;p63"/>
          <p:cNvSpPr txBox="1"/>
          <p:nvPr/>
        </p:nvSpPr>
        <p:spPr>
          <a:xfrm>
            <a:off x="1159510" y="2317574"/>
            <a:ext cx="2971230" cy="44627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Select the Manufacturer for the type of alkalinity kit used.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Select the method of obtaining the measurement.</a:t>
            </a:r>
            <a:endParaRPr b="0" i="0" sz="1400" u="none" cap="none" strike="noStrike">
              <a:solidFill>
                <a:srgbClr val="000000"/>
              </a:solidFill>
              <a:latin typeface="Arial"/>
              <a:ea typeface="Arial"/>
              <a:cs typeface="Arial"/>
              <a:sym typeface="Arial"/>
            </a:endParaRPr>
          </a:p>
          <a:p>
            <a:pPr indent="-171450" lvl="0" marL="28575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Enter the alkalinity measurement data, either read directly from the kit or by counting the number of drops and using the conversion constant for the kit.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98" name="Google Shape;498;p63"/>
          <p:cNvCxnSpPr/>
          <p:nvPr/>
        </p:nvCxnSpPr>
        <p:spPr>
          <a:xfrm flipH="1" rot="10800000">
            <a:off x="3470240" y="2939595"/>
            <a:ext cx="583033" cy="147831"/>
          </a:xfrm>
          <a:prstGeom prst="straightConnector1">
            <a:avLst/>
          </a:prstGeom>
          <a:noFill/>
          <a:ln cap="flat" cmpd="sng" w="57150">
            <a:solidFill>
              <a:srgbClr val="FF0000"/>
            </a:solidFill>
            <a:prstDash val="solid"/>
            <a:round/>
            <a:headEnd len="sm" w="sm" type="none"/>
            <a:tailEnd len="med" w="med" type="triangle"/>
          </a:ln>
        </p:spPr>
      </p:cxnSp>
      <p:cxnSp>
        <p:nvCxnSpPr>
          <p:cNvPr id="499" name="Google Shape;499;p63"/>
          <p:cNvCxnSpPr/>
          <p:nvPr/>
        </p:nvCxnSpPr>
        <p:spPr>
          <a:xfrm>
            <a:off x="3161609" y="4045733"/>
            <a:ext cx="873473" cy="240595"/>
          </a:xfrm>
          <a:prstGeom prst="straightConnector1">
            <a:avLst/>
          </a:prstGeom>
          <a:noFill/>
          <a:ln cap="flat" cmpd="sng" w="57150">
            <a:solidFill>
              <a:srgbClr val="FF0000"/>
            </a:solidFill>
            <a:prstDash val="solid"/>
            <a:round/>
            <a:headEnd len="sm" w="sm" type="none"/>
            <a:tailEnd len="med" w="med" type="triangle"/>
          </a:ln>
        </p:spPr>
      </p:cxn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6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Alkalinity Protocol" id="505" name="Google Shape;505;p64"/>
          <p:cNvPicPr preferRelativeResize="0"/>
          <p:nvPr/>
        </p:nvPicPr>
        <p:blipFill rotWithShape="1">
          <a:blip r:embed="rId3">
            <a:alphaModFix/>
          </a:blip>
          <a:srcRect b="0" l="0" r="0" t="0"/>
          <a:stretch/>
        </p:blipFill>
        <p:spPr>
          <a:xfrm>
            <a:off x="1141645" y="0"/>
            <a:ext cx="8002355" cy="1019908"/>
          </a:xfrm>
          <a:prstGeom prst="rect">
            <a:avLst/>
          </a:prstGeom>
          <a:noFill/>
          <a:ln>
            <a:noFill/>
          </a:ln>
        </p:spPr>
      </p:pic>
      <p:pic>
        <p:nvPicPr>
          <p:cNvPr descr="Menu: Entering data on GLOBE Website" id="506" name="Google Shape;506;p64"/>
          <p:cNvPicPr preferRelativeResize="0"/>
          <p:nvPr/>
        </p:nvPicPr>
        <p:blipFill rotWithShape="1">
          <a:blip r:embed="rId4">
            <a:alphaModFix/>
          </a:blip>
          <a:srcRect b="0" l="0" r="0" t="0"/>
          <a:stretch/>
        </p:blipFill>
        <p:spPr>
          <a:xfrm>
            <a:off x="-36677" y="-35206"/>
            <a:ext cx="1196187" cy="7017633"/>
          </a:xfrm>
          <a:prstGeom prst="rect">
            <a:avLst/>
          </a:prstGeom>
          <a:noFill/>
          <a:ln>
            <a:noFill/>
          </a:ln>
        </p:spPr>
      </p:pic>
      <p:sp>
        <p:nvSpPr>
          <p:cNvPr id="507" name="Google Shape;507;p64"/>
          <p:cNvSpPr txBox="1"/>
          <p:nvPr>
            <p:ph type="title"/>
          </p:nvPr>
        </p:nvSpPr>
        <p:spPr>
          <a:xfrm>
            <a:off x="1466850" y="1260503"/>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800"/>
              <a:buFont typeface="Calibri"/>
              <a:buNone/>
            </a:pPr>
            <a:r>
              <a:rPr lang="en-US">
                <a:solidFill>
                  <a:srgbClr val="000090"/>
                </a:solidFill>
              </a:rPr>
              <a:t>Review Data Entry and Send Data</a:t>
            </a:r>
            <a:br>
              <a:rPr lang="en-US">
                <a:solidFill>
                  <a:srgbClr val="000090"/>
                </a:solidFill>
              </a:rPr>
            </a:br>
            <a:endParaRPr/>
          </a:p>
        </p:txBody>
      </p:sp>
      <p:sp>
        <p:nvSpPr>
          <p:cNvPr id="508" name="Google Shape;508;p64"/>
          <p:cNvSpPr txBox="1"/>
          <p:nvPr/>
        </p:nvSpPr>
        <p:spPr>
          <a:xfrm>
            <a:off x="5999602" y="2723237"/>
            <a:ext cx="2057400" cy="25853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Review the data you entered and check for errors.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When complete, select Finish to complete the send the observation to GLOBE.</a:t>
            </a:r>
            <a:endParaRPr b="0" i="0" sz="1400" u="none" cap="none" strike="noStrike">
              <a:solidFill>
                <a:srgbClr val="000000"/>
              </a:solidFill>
              <a:latin typeface="Arial"/>
              <a:ea typeface="Arial"/>
              <a:cs typeface="Arial"/>
              <a:sym typeface="Arial"/>
            </a:endParaRPr>
          </a:p>
        </p:txBody>
      </p:sp>
      <p:pic>
        <p:nvPicPr>
          <p:cNvPr descr="Screenshot showing the Alkalinity data review page. Check that the data you entered is correct and select Finish." id="509" name="Google Shape;509;p64"/>
          <p:cNvPicPr preferRelativeResize="0"/>
          <p:nvPr/>
        </p:nvPicPr>
        <p:blipFill rotWithShape="1">
          <a:blip r:embed="rId5">
            <a:alphaModFix/>
          </a:blip>
          <a:srcRect b="0" l="0" r="0" t="0"/>
          <a:stretch/>
        </p:blipFill>
        <p:spPr>
          <a:xfrm>
            <a:off x="2686051" y="2104421"/>
            <a:ext cx="2294293" cy="4434492"/>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6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Alkalinity Protocol" id="515" name="Google Shape;515;p65"/>
          <p:cNvPicPr preferRelativeResize="0"/>
          <p:nvPr/>
        </p:nvPicPr>
        <p:blipFill rotWithShape="1">
          <a:blip r:embed="rId3">
            <a:alphaModFix/>
          </a:blip>
          <a:srcRect b="0" l="0" r="0" t="0"/>
          <a:stretch/>
        </p:blipFill>
        <p:spPr>
          <a:xfrm>
            <a:off x="1141645" y="0"/>
            <a:ext cx="8002355" cy="1019908"/>
          </a:xfrm>
          <a:prstGeom prst="rect">
            <a:avLst/>
          </a:prstGeom>
          <a:noFill/>
          <a:ln>
            <a:noFill/>
          </a:ln>
        </p:spPr>
      </p:pic>
      <p:pic>
        <p:nvPicPr>
          <p:cNvPr descr="Menu: Entering data on GLOBE Website" id="516" name="Google Shape;516;p65"/>
          <p:cNvPicPr preferRelativeResize="0"/>
          <p:nvPr/>
        </p:nvPicPr>
        <p:blipFill rotWithShape="1">
          <a:blip r:embed="rId4">
            <a:alphaModFix/>
          </a:blip>
          <a:srcRect b="0" l="0" r="0" t="0"/>
          <a:stretch/>
        </p:blipFill>
        <p:spPr>
          <a:xfrm>
            <a:off x="-36677" y="-35206"/>
            <a:ext cx="1196187" cy="7017633"/>
          </a:xfrm>
          <a:prstGeom prst="rect">
            <a:avLst/>
          </a:prstGeom>
          <a:noFill/>
          <a:ln>
            <a:noFill/>
          </a:ln>
        </p:spPr>
      </p:pic>
      <p:sp>
        <p:nvSpPr>
          <p:cNvPr id="517" name="Google Shape;517;p65"/>
          <p:cNvSpPr txBox="1"/>
          <p:nvPr>
            <p:ph type="title"/>
          </p:nvPr>
        </p:nvSpPr>
        <p:spPr>
          <a:xfrm>
            <a:off x="1466850" y="1260503"/>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800"/>
              <a:buFont typeface="Calibri"/>
              <a:buNone/>
            </a:pPr>
            <a:r>
              <a:rPr lang="en-US">
                <a:solidFill>
                  <a:srgbClr val="000090"/>
                </a:solidFill>
              </a:rPr>
              <a:t>Data System Responses</a:t>
            </a:r>
            <a:br>
              <a:rPr lang="en-US">
                <a:solidFill>
                  <a:srgbClr val="000090"/>
                </a:solidFill>
              </a:rPr>
            </a:br>
            <a:endParaRPr/>
          </a:p>
        </p:txBody>
      </p:sp>
      <p:sp>
        <p:nvSpPr>
          <p:cNvPr id="518" name="Google Shape;518;p65"/>
          <p:cNvSpPr txBox="1"/>
          <p:nvPr/>
        </p:nvSpPr>
        <p:spPr>
          <a:xfrm>
            <a:off x="1571759" y="2214344"/>
            <a:ext cx="2497497" cy="375487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If your observations are within the appropriate ranges, you will see a green smiley face.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You can review or edit your observation if needed.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When ready, select “Send these measurements now” to send your data to GLOBE. When it has been sent, you will see a “Success” message.</a:t>
            </a:r>
            <a:endParaRPr b="0" i="0" sz="1400" u="none" cap="none" strike="noStrike">
              <a:solidFill>
                <a:srgbClr val="000000"/>
              </a:solidFill>
              <a:latin typeface="Arial"/>
              <a:ea typeface="Arial"/>
              <a:cs typeface="Arial"/>
              <a:sym typeface="Arial"/>
            </a:endParaRPr>
          </a:p>
        </p:txBody>
      </p:sp>
      <p:pic>
        <p:nvPicPr>
          <p:cNvPr descr="Screenshot showing a green smiley face with text stating Your Data has been saved on this device. This means your observations are within the appropriate ranges. On the same page you can send your measurements or review/edit your observations." id="519" name="Google Shape;519;p65"/>
          <p:cNvPicPr preferRelativeResize="0"/>
          <p:nvPr/>
        </p:nvPicPr>
        <p:blipFill rotWithShape="1">
          <a:blip r:embed="rId5">
            <a:alphaModFix/>
          </a:blip>
          <a:srcRect b="0" l="0" r="0" t="0"/>
          <a:stretch/>
        </p:blipFill>
        <p:spPr>
          <a:xfrm>
            <a:off x="4069256" y="2214345"/>
            <a:ext cx="2154697" cy="4364937"/>
          </a:xfrm>
          <a:prstGeom prst="rect">
            <a:avLst/>
          </a:prstGeom>
          <a:noFill/>
          <a:ln>
            <a:noFill/>
          </a:ln>
        </p:spPr>
      </p:pic>
      <p:pic>
        <p:nvPicPr>
          <p:cNvPr descr="Screenshot showing a popup window which says Success, your observation has been successfully sent to GLOBE." id="520" name="Google Shape;520;p65"/>
          <p:cNvPicPr preferRelativeResize="0"/>
          <p:nvPr/>
        </p:nvPicPr>
        <p:blipFill rotWithShape="1">
          <a:blip r:embed="rId6">
            <a:alphaModFix/>
          </a:blip>
          <a:srcRect b="0" l="0" r="0" t="0"/>
          <a:stretch/>
        </p:blipFill>
        <p:spPr>
          <a:xfrm>
            <a:off x="6347101" y="2214344"/>
            <a:ext cx="2274458" cy="4364938"/>
          </a:xfrm>
          <a:prstGeom prst="rect">
            <a:avLst/>
          </a:prstGeom>
          <a:noFill/>
          <a:ln>
            <a:noFill/>
          </a:ln>
        </p:spPr>
      </p:pic>
      <p:cxnSp>
        <p:nvCxnSpPr>
          <p:cNvPr id="521" name="Google Shape;521;p65"/>
          <p:cNvCxnSpPr/>
          <p:nvPr/>
        </p:nvCxnSpPr>
        <p:spPr>
          <a:xfrm flipH="1" rot="10800000">
            <a:off x="3472543" y="2431768"/>
            <a:ext cx="583033" cy="147831"/>
          </a:xfrm>
          <a:prstGeom prst="straightConnector1">
            <a:avLst/>
          </a:prstGeom>
          <a:noFill/>
          <a:ln cap="flat" cmpd="sng" w="57150">
            <a:solidFill>
              <a:srgbClr val="FF0000"/>
            </a:solidFill>
            <a:prstDash val="solid"/>
            <a:round/>
            <a:headEnd len="sm" w="sm" type="none"/>
            <a:tailEnd len="med" w="med" type="triangle"/>
          </a:ln>
        </p:spPr>
      </p:cxnSp>
      <p:cxnSp>
        <p:nvCxnSpPr>
          <p:cNvPr id="522" name="Google Shape;522;p65"/>
          <p:cNvCxnSpPr/>
          <p:nvPr/>
        </p:nvCxnSpPr>
        <p:spPr>
          <a:xfrm flipH="1" rot="10800000">
            <a:off x="3592286" y="3648287"/>
            <a:ext cx="586437" cy="279625"/>
          </a:xfrm>
          <a:prstGeom prst="straightConnector1">
            <a:avLst/>
          </a:prstGeom>
          <a:noFill/>
          <a:ln cap="flat" cmpd="sng" w="57150">
            <a:solidFill>
              <a:srgbClr val="FF0000"/>
            </a:solidFill>
            <a:prstDash val="solid"/>
            <a:round/>
            <a:headEnd len="sm" w="sm" type="none"/>
            <a:tailEnd len="med" w="med" type="triangle"/>
          </a:ln>
        </p:spPr>
      </p:cxnSp>
      <p:cxnSp>
        <p:nvCxnSpPr>
          <p:cNvPr id="523" name="Google Shape;523;p65"/>
          <p:cNvCxnSpPr/>
          <p:nvPr/>
        </p:nvCxnSpPr>
        <p:spPr>
          <a:xfrm flipH="1" rot="10800000">
            <a:off x="3905319" y="4113970"/>
            <a:ext cx="2728614" cy="1068688"/>
          </a:xfrm>
          <a:prstGeom prst="straightConnector1">
            <a:avLst/>
          </a:prstGeom>
          <a:noFill/>
          <a:ln cap="flat" cmpd="sng" w="57150">
            <a:solidFill>
              <a:srgbClr val="FF0000"/>
            </a:solidFill>
            <a:prstDash val="solid"/>
            <a:round/>
            <a:headEnd len="sm" w="sm" type="none"/>
            <a:tailEnd len="med" w="med" type="triangle"/>
          </a:ln>
        </p:spPr>
      </p:cxn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3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Alkalinity Protocol" id="529" name="Google Shape;529;p37"/>
          <p:cNvPicPr preferRelativeResize="0"/>
          <p:nvPr>
            <p:ph idx="1" type="body"/>
          </p:nvPr>
        </p:nvPicPr>
        <p:blipFill rotWithShape="1">
          <a:blip r:embed="rId3">
            <a:alphaModFix/>
          </a:blip>
          <a:srcRect b="0" l="0" r="0" t="0"/>
          <a:stretch/>
        </p:blipFill>
        <p:spPr>
          <a:xfrm>
            <a:off x="1061720" y="-1845"/>
            <a:ext cx="8082280" cy="1018552"/>
          </a:xfrm>
          <a:prstGeom prst="rect">
            <a:avLst/>
          </a:prstGeom>
          <a:noFill/>
          <a:ln>
            <a:noFill/>
          </a:ln>
        </p:spPr>
      </p:pic>
      <p:pic>
        <p:nvPicPr>
          <p:cNvPr descr="Menu: Understand the data" id="530" name="Google Shape;530;p37"/>
          <p:cNvPicPr preferRelativeResize="0"/>
          <p:nvPr>
            <p:ph idx="2" type="body"/>
          </p:nvPr>
        </p:nvPicPr>
        <p:blipFill rotWithShape="1">
          <a:blip r:embed="rId4">
            <a:alphaModFix/>
          </a:blip>
          <a:srcRect b="0" l="0" r="0" t="0"/>
          <a:stretch/>
        </p:blipFill>
        <p:spPr>
          <a:xfrm>
            <a:off x="-13186" y="-17621"/>
            <a:ext cx="1119892" cy="6875621"/>
          </a:xfrm>
          <a:prstGeom prst="rect">
            <a:avLst/>
          </a:prstGeom>
          <a:noFill/>
          <a:ln>
            <a:noFill/>
          </a:ln>
        </p:spPr>
      </p:pic>
      <p:sp>
        <p:nvSpPr>
          <p:cNvPr id="531" name="Google Shape;531;p37"/>
          <p:cNvSpPr txBox="1"/>
          <p:nvPr>
            <p:ph type="title"/>
          </p:nvPr>
        </p:nvSpPr>
        <p:spPr>
          <a:xfrm>
            <a:off x="1182003" y="665948"/>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72"/>
              </a:buClr>
              <a:buSzPts val="2400"/>
              <a:buFont typeface="Calibri"/>
              <a:buNone/>
            </a:pPr>
            <a:r>
              <a:rPr lang="en-US" sz="2400">
                <a:solidFill>
                  <a:srgbClr val="000072"/>
                </a:solidFill>
                <a:latin typeface="Calibri"/>
                <a:ea typeface="Calibri"/>
                <a:cs typeface="Calibri"/>
                <a:sym typeface="Calibri"/>
              </a:rPr>
              <a:t>Visualize and Retrieve Alkalinity Data: 1/4</a:t>
            </a:r>
            <a:endParaRPr/>
          </a:p>
        </p:txBody>
      </p:sp>
      <p:pic>
        <p:nvPicPr>
          <p:cNvPr descr="This is the first page of the Visualization System. Layers, filters, plots, and links to tutorials are available. " id="532" name="Google Shape;532;p37"/>
          <p:cNvPicPr preferRelativeResize="0"/>
          <p:nvPr/>
        </p:nvPicPr>
        <p:blipFill rotWithShape="1">
          <a:blip r:embed="rId5">
            <a:alphaModFix/>
          </a:blip>
          <a:srcRect b="0" l="0" r="0" t="0"/>
          <a:stretch/>
        </p:blipFill>
        <p:spPr>
          <a:xfrm>
            <a:off x="1254390" y="2787147"/>
            <a:ext cx="4543330" cy="3010456"/>
          </a:xfrm>
          <a:prstGeom prst="rect">
            <a:avLst/>
          </a:prstGeom>
          <a:noFill/>
          <a:ln>
            <a:noFill/>
          </a:ln>
        </p:spPr>
      </p:pic>
      <p:sp>
        <p:nvSpPr>
          <p:cNvPr id="533" name="Google Shape;533;p37"/>
          <p:cNvSpPr/>
          <p:nvPr/>
        </p:nvSpPr>
        <p:spPr>
          <a:xfrm>
            <a:off x="1106706" y="1586859"/>
            <a:ext cx="7886700" cy="12002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chemeClr val="dk1"/>
                </a:solidFill>
                <a:latin typeface="Calibri"/>
                <a:ea typeface="Calibri"/>
                <a:cs typeface="Calibri"/>
                <a:sym typeface="Calibri"/>
              </a:rPr>
              <a:t>The GLOBE Visualization System page enables you to search to globe for this data. Here is a link to this page: </a:t>
            </a:r>
            <a:r>
              <a:rPr b="1" i="0" lang="en-US" sz="1800" u="sng" cap="none" strike="noStrike">
                <a:solidFill>
                  <a:schemeClr val="dk1"/>
                </a:solidFill>
                <a:latin typeface="Calibri"/>
                <a:ea typeface="Calibri"/>
                <a:cs typeface="Calibri"/>
                <a:sym typeface="Calibri"/>
                <a:hlinkClick r:id="rId6">
                  <a:extLst>
                    <a:ext uri="{A12FA001-AC4F-418D-AE19-62706E023703}">
                      <ahyp:hlinkClr val="tx"/>
                    </a:ext>
                  </a:extLst>
                </a:hlinkClick>
              </a:rPr>
              <a:t>https://vis.globe.gov/GLOBE/</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And here is a step-by-step tutorials on Using the Visualization System will assist you in finding and analyzing GLOBE data: </a:t>
            </a:r>
            <a:r>
              <a:rPr b="1" i="0" lang="en-US" sz="1800" u="sng" cap="none" strike="noStrike">
                <a:solidFill>
                  <a:srgbClr val="2E75B5"/>
                </a:solidFill>
                <a:latin typeface="Calibri"/>
                <a:ea typeface="Calibri"/>
                <a:cs typeface="Calibri"/>
                <a:sym typeface="Calibri"/>
                <a:hlinkClick r:id="rId7">
                  <a:extLst>
                    <a:ext uri="{A12FA001-AC4F-418D-AE19-62706E023703}">
                      <ahyp:hlinkClr val="tx"/>
                    </a:ext>
                  </a:extLst>
                </a:hlinkClick>
              </a:rPr>
              <a:t>PDF version</a:t>
            </a:r>
            <a:endParaRPr b="1" i="0" sz="1800" u="none" cap="none" strike="noStrike">
              <a:solidFill>
                <a:srgbClr val="2E75B5"/>
              </a:solidFill>
              <a:latin typeface="Calibri"/>
              <a:ea typeface="Calibri"/>
              <a:cs typeface="Calibri"/>
              <a:sym typeface="Calibri"/>
            </a:endParaRPr>
          </a:p>
        </p:txBody>
      </p:sp>
      <p:sp>
        <p:nvSpPr>
          <p:cNvPr id="534" name="Google Shape;534;p37"/>
          <p:cNvSpPr txBox="1"/>
          <p:nvPr/>
        </p:nvSpPr>
        <p:spPr>
          <a:xfrm>
            <a:off x="5945404" y="3503717"/>
            <a:ext cx="2540000" cy="116955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Follow the three simple steps to visualize your data. Demonstrations and tutorials are also available in the same “Getting Started” window. </a:t>
            </a:r>
            <a:endParaRPr/>
          </a:p>
        </p:txBody>
      </p:sp>
      <p:cxnSp>
        <p:nvCxnSpPr>
          <p:cNvPr id="535" name="Google Shape;535;p37"/>
          <p:cNvCxnSpPr/>
          <p:nvPr/>
        </p:nvCxnSpPr>
        <p:spPr>
          <a:xfrm rot="10800000">
            <a:off x="2298700" y="3429000"/>
            <a:ext cx="3646704" cy="463550"/>
          </a:xfrm>
          <a:prstGeom prst="straightConnector1">
            <a:avLst/>
          </a:prstGeom>
          <a:noFill/>
          <a:ln cap="flat" cmpd="sng" w="9525">
            <a:solidFill>
              <a:schemeClr val="dk1"/>
            </a:solidFill>
            <a:prstDash val="solid"/>
            <a:round/>
            <a:headEnd len="sm" w="sm" type="none"/>
            <a:tailEnd len="med" w="med" type="triangle"/>
          </a:ln>
        </p:spPr>
      </p:cxn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3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Alkalinity Protocol" id="541" name="Google Shape;541;p36"/>
          <p:cNvPicPr preferRelativeResize="0"/>
          <p:nvPr>
            <p:ph idx="1" type="body"/>
          </p:nvPr>
        </p:nvPicPr>
        <p:blipFill rotWithShape="1">
          <a:blip r:embed="rId3">
            <a:alphaModFix/>
          </a:blip>
          <a:srcRect b="0" l="0" r="0" t="0"/>
          <a:stretch/>
        </p:blipFill>
        <p:spPr>
          <a:xfrm>
            <a:off x="1061720" y="-1845"/>
            <a:ext cx="8082280" cy="1018552"/>
          </a:xfrm>
          <a:prstGeom prst="rect">
            <a:avLst/>
          </a:prstGeom>
          <a:noFill/>
          <a:ln>
            <a:noFill/>
          </a:ln>
        </p:spPr>
      </p:pic>
      <p:pic>
        <p:nvPicPr>
          <p:cNvPr descr="Menu: Understand the data" id="542" name="Google Shape;542;p36"/>
          <p:cNvPicPr preferRelativeResize="0"/>
          <p:nvPr>
            <p:ph idx="2" type="body"/>
          </p:nvPr>
        </p:nvPicPr>
        <p:blipFill rotWithShape="1">
          <a:blip r:embed="rId4">
            <a:alphaModFix/>
          </a:blip>
          <a:srcRect b="0" l="0" r="0" t="0"/>
          <a:stretch/>
        </p:blipFill>
        <p:spPr>
          <a:xfrm>
            <a:off x="-13186" y="-17621"/>
            <a:ext cx="1119892" cy="6875621"/>
          </a:xfrm>
          <a:prstGeom prst="rect">
            <a:avLst/>
          </a:prstGeom>
          <a:noFill/>
          <a:ln>
            <a:noFill/>
          </a:ln>
        </p:spPr>
      </p:pic>
      <p:sp>
        <p:nvSpPr>
          <p:cNvPr id="543" name="Google Shape;543;p36"/>
          <p:cNvSpPr txBox="1"/>
          <p:nvPr>
            <p:ph type="title"/>
          </p:nvPr>
        </p:nvSpPr>
        <p:spPr>
          <a:xfrm>
            <a:off x="1182003" y="665948"/>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72"/>
              </a:buClr>
              <a:buSzPts val="2400"/>
              <a:buFont typeface="Calibri"/>
              <a:buNone/>
            </a:pPr>
            <a:r>
              <a:rPr lang="en-US" sz="2400">
                <a:solidFill>
                  <a:srgbClr val="000072"/>
                </a:solidFill>
                <a:latin typeface="Calibri"/>
                <a:ea typeface="Calibri"/>
                <a:cs typeface="Calibri"/>
                <a:sym typeface="Calibri"/>
              </a:rPr>
              <a:t>Visualize and Retrieve Alkalinity Data: </a:t>
            </a:r>
            <a:r>
              <a:rPr lang="en-US" sz="2400">
                <a:solidFill>
                  <a:srgbClr val="000072"/>
                </a:solidFill>
              </a:rPr>
              <a:t>2</a:t>
            </a:r>
            <a:r>
              <a:rPr lang="en-US" sz="2400">
                <a:solidFill>
                  <a:srgbClr val="000072"/>
                </a:solidFill>
                <a:latin typeface="Calibri"/>
                <a:ea typeface="Calibri"/>
                <a:cs typeface="Calibri"/>
                <a:sym typeface="Calibri"/>
              </a:rPr>
              <a:t>/4</a:t>
            </a:r>
            <a:endParaRPr/>
          </a:p>
        </p:txBody>
      </p:sp>
      <p:sp>
        <p:nvSpPr>
          <p:cNvPr id="544" name="Google Shape;544;p36"/>
          <p:cNvSpPr/>
          <p:nvPr/>
        </p:nvSpPr>
        <p:spPr>
          <a:xfrm>
            <a:off x="1159510" y="1684500"/>
            <a:ext cx="7886700"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GLOBE provides the ability to view and interact with data measured across the world. Select our </a:t>
            </a:r>
            <a:r>
              <a:rPr b="0" i="0" lang="en-US" sz="1800" u="sng" cap="none" strike="noStrike">
                <a:solidFill>
                  <a:schemeClr val="dk1"/>
                </a:solidFill>
                <a:latin typeface="Calibri"/>
                <a:ea typeface="Calibri"/>
                <a:cs typeface="Calibri"/>
                <a:sym typeface="Calibri"/>
                <a:hlinkClick r:id="rId5">
                  <a:extLst>
                    <a:ext uri="{A12FA001-AC4F-418D-AE19-62706E023703}">
                      <ahyp:hlinkClr val="tx"/>
                    </a:ext>
                  </a:extLst>
                </a:hlinkClick>
              </a:rPr>
              <a:t>visualization tool</a:t>
            </a:r>
            <a:r>
              <a:rPr b="0" i="0" lang="en-US" sz="1800" u="none" cap="none" strike="noStrike">
                <a:solidFill>
                  <a:schemeClr val="dk1"/>
                </a:solidFill>
                <a:latin typeface="Calibri"/>
                <a:ea typeface="Calibri"/>
                <a:cs typeface="Calibri"/>
                <a:sym typeface="Calibri"/>
              </a:rPr>
              <a:t> to map, graph, filter and export nitrate data that have been measured across GLOBE protocols since 1995. Here are screenshots steps you will use when you use the visualization tool: </a:t>
            </a:r>
            <a:endParaRPr b="0" i="0" sz="1400" u="none" cap="none" strike="noStrike">
              <a:solidFill>
                <a:srgbClr val="000000"/>
              </a:solidFill>
              <a:latin typeface="Arial"/>
              <a:ea typeface="Arial"/>
              <a:cs typeface="Arial"/>
              <a:sym typeface="Arial"/>
            </a:endParaRPr>
          </a:p>
        </p:txBody>
      </p:sp>
      <p:pic>
        <p:nvPicPr>
          <p:cNvPr descr="Select the “Data Counts” option and select your date range. &#10;" id="545" name="Google Shape;545;p36"/>
          <p:cNvPicPr preferRelativeResize="0"/>
          <p:nvPr/>
        </p:nvPicPr>
        <p:blipFill rotWithShape="1">
          <a:blip r:embed="rId6">
            <a:alphaModFix/>
          </a:blip>
          <a:srcRect b="0" l="0" r="0" t="0"/>
          <a:stretch/>
        </p:blipFill>
        <p:spPr>
          <a:xfrm>
            <a:off x="1229080" y="2884829"/>
            <a:ext cx="5127269" cy="3471522"/>
          </a:xfrm>
          <a:prstGeom prst="rect">
            <a:avLst/>
          </a:prstGeom>
          <a:noFill/>
          <a:ln>
            <a:noFill/>
          </a:ln>
        </p:spPr>
      </p:pic>
      <p:sp>
        <p:nvSpPr>
          <p:cNvPr descr="Select Hydrosphere, then Alkalinity, and then check the two boxes related to Alkalinity. Now, click the “Submit” button. &#10;Select Hydrosphere, then Alkalinity, and then check the two boxes related to Alkalinity. Now, click the “Submit” button. &#10;" id="546" name="Google Shape;546;p36"/>
          <p:cNvSpPr txBox="1"/>
          <p:nvPr/>
        </p:nvSpPr>
        <p:spPr>
          <a:xfrm>
            <a:off x="6457949" y="4579931"/>
            <a:ext cx="2330449" cy="116955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Select Hydrosphere, then Alkalinity, and then check the two boxes related to Alkalinity. Now, click the “Submit” button. </a:t>
            </a:r>
            <a:endParaRPr/>
          </a:p>
        </p:txBody>
      </p:sp>
      <p:cxnSp>
        <p:nvCxnSpPr>
          <p:cNvPr id="547" name="Google Shape;547;p36"/>
          <p:cNvCxnSpPr>
            <a:stCxn id="546" idx="1"/>
          </p:cNvCxnSpPr>
          <p:nvPr/>
        </p:nvCxnSpPr>
        <p:spPr>
          <a:xfrm rot="10800000">
            <a:off x="2349449" y="3854307"/>
            <a:ext cx="4108500" cy="1310400"/>
          </a:xfrm>
          <a:prstGeom prst="straightConnector1">
            <a:avLst/>
          </a:prstGeom>
          <a:noFill/>
          <a:ln cap="flat" cmpd="sng" w="9525">
            <a:solidFill>
              <a:schemeClr val="dk1"/>
            </a:solidFill>
            <a:prstDash val="solid"/>
            <a:round/>
            <a:headEnd len="sm" w="sm" type="none"/>
            <a:tailEnd len="med" w="med" type="triangle"/>
          </a:ln>
        </p:spPr>
      </p:cxnSp>
      <p:sp>
        <p:nvSpPr>
          <p:cNvPr id="548" name="Google Shape;548;p36"/>
          <p:cNvSpPr txBox="1"/>
          <p:nvPr/>
        </p:nvSpPr>
        <p:spPr>
          <a:xfrm>
            <a:off x="6466022" y="2990850"/>
            <a:ext cx="2322377"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Select the “Data Counts” option and select your date range. </a:t>
            </a:r>
            <a:endParaRPr/>
          </a:p>
        </p:txBody>
      </p:sp>
      <p:cxnSp>
        <p:nvCxnSpPr>
          <p:cNvPr id="549" name="Google Shape;549;p36"/>
          <p:cNvCxnSpPr>
            <a:stCxn id="548" idx="1"/>
          </p:cNvCxnSpPr>
          <p:nvPr/>
        </p:nvCxnSpPr>
        <p:spPr>
          <a:xfrm rot="10800000">
            <a:off x="4203722" y="3117782"/>
            <a:ext cx="2262300" cy="242400"/>
          </a:xfrm>
          <a:prstGeom prst="straightConnector1">
            <a:avLst/>
          </a:prstGeom>
          <a:noFill/>
          <a:ln cap="flat" cmpd="sng" w="9525">
            <a:solidFill>
              <a:schemeClr val="dk1"/>
            </a:solidFill>
            <a:prstDash val="solid"/>
            <a:round/>
            <a:headEnd len="sm" w="sm" type="none"/>
            <a:tailEnd len="med" w="med" type="triangle"/>
          </a:ln>
        </p:spPr>
      </p:cxn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3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Alkalinity Protocol" id="555" name="Google Shape;555;p38"/>
          <p:cNvPicPr preferRelativeResize="0"/>
          <p:nvPr/>
        </p:nvPicPr>
        <p:blipFill rotWithShape="1">
          <a:blip r:embed="rId3">
            <a:alphaModFix/>
          </a:blip>
          <a:srcRect b="0" l="0" r="0" t="0"/>
          <a:stretch/>
        </p:blipFill>
        <p:spPr>
          <a:xfrm>
            <a:off x="1061720" y="-1845"/>
            <a:ext cx="8082280" cy="1018552"/>
          </a:xfrm>
          <a:prstGeom prst="rect">
            <a:avLst/>
          </a:prstGeom>
          <a:noFill/>
          <a:ln>
            <a:noFill/>
          </a:ln>
        </p:spPr>
      </p:pic>
      <p:pic>
        <p:nvPicPr>
          <p:cNvPr descr="Menu: Understand the data" id="556" name="Google Shape;556;p38"/>
          <p:cNvPicPr preferRelativeResize="0"/>
          <p:nvPr/>
        </p:nvPicPr>
        <p:blipFill rotWithShape="1">
          <a:blip r:embed="rId4">
            <a:alphaModFix/>
          </a:blip>
          <a:srcRect b="0" l="0" r="0" t="0"/>
          <a:stretch/>
        </p:blipFill>
        <p:spPr>
          <a:xfrm>
            <a:off x="-13186" y="-17621"/>
            <a:ext cx="1119892" cy="6875621"/>
          </a:xfrm>
          <a:prstGeom prst="rect">
            <a:avLst/>
          </a:prstGeom>
          <a:noFill/>
          <a:ln>
            <a:noFill/>
          </a:ln>
        </p:spPr>
      </p:pic>
      <p:sp>
        <p:nvSpPr>
          <p:cNvPr id="557" name="Google Shape;557;p38"/>
          <p:cNvSpPr txBox="1"/>
          <p:nvPr>
            <p:ph type="title"/>
          </p:nvPr>
        </p:nvSpPr>
        <p:spPr>
          <a:xfrm>
            <a:off x="1425084" y="1151793"/>
            <a:ext cx="6815113" cy="58100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72"/>
              </a:buClr>
              <a:buSzPts val="2400"/>
              <a:buFont typeface="Calibri"/>
              <a:buNone/>
            </a:pPr>
            <a:r>
              <a:rPr lang="en-US" sz="2400">
                <a:solidFill>
                  <a:srgbClr val="000072"/>
                </a:solidFill>
                <a:latin typeface="Calibri"/>
                <a:ea typeface="Calibri"/>
                <a:cs typeface="Calibri"/>
                <a:sym typeface="Calibri"/>
              </a:rPr>
              <a:t>Visualize and Retrieve Alkalinity Data: </a:t>
            </a:r>
            <a:r>
              <a:rPr lang="en-US" sz="2400">
                <a:solidFill>
                  <a:srgbClr val="000072"/>
                </a:solidFill>
              </a:rPr>
              <a:t>3/4</a:t>
            </a:r>
            <a:endParaRPr/>
          </a:p>
        </p:txBody>
      </p:sp>
      <p:sp>
        <p:nvSpPr>
          <p:cNvPr id="558" name="Google Shape;558;p38"/>
          <p:cNvSpPr txBox="1"/>
          <p:nvPr/>
        </p:nvSpPr>
        <p:spPr>
          <a:xfrm>
            <a:off x="1425084" y="1847094"/>
            <a:ext cx="7467135" cy="654729"/>
          </a:xfrm>
          <a:prstGeom prst="rect">
            <a:avLst/>
          </a:prstGeom>
          <a:noFill/>
          <a:ln>
            <a:noFill/>
          </a:ln>
        </p:spPr>
        <p:txBody>
          <a:bodyPr anchorCtr="0" anchor="t" bIns="45700" lIns="91425" spcFirstLastPara="1" rIns="91425" wrap="square" tIns="45700">
            <a:normAutofit fontScale="92500" lnSpcReduction="20000"/>
          </a:bodyPr>
          <a:lstStyle/>
          <a:p>
            <a:pPr indent="0" lvl="0" marL="0" marR="0" rtl="0" algn="l">
              <a:lnSpc>
                <a:spcPct val="90000"/>
              </a:lnSpc>
              <a:spcBef>
                <a:spcPts val="0"/>
              </a:spcBef>
              <a:spcAft>
                <a:spcPts val="0"/>
              </a:spcAft>
              <a:buClr>
                <a:schemeClr val="dk1"/>
              </a:buClr>
              <a:buSzPct val="108108"/>
              <a:buFont typeface="Arial"/>
              <a:buNone/>
            </a:pPr>
            <a:r>
              <a:rPr b="0" i="0" lang="en-US" sz="1800" u="none" cap="none" strike="noStrike">
                <a:solidFill>
                  <a:schemeClr val="dk1"/>
                </a:solidFill>
                <a:latin typeface="Calibri"/>
                <a:ea typeface="Calibri"/>
                <a:cs typeface="Calibri"/>
                <a:sym typeface="Calibri"/>
              </a:rPr>
              <a:t>Your Data request will provide you with a map of sites with Alkalinity data. Select the sampling site you are interested in,  and a box will open with data summary for that site. </a:t>
            </a:r>
            <a:endParaRPr b="0" i="0" sz="1400" u="none" cap="none" strike="noStrike">
              <a:solidFill>
                <a:srgbClr val="000000"/>
              </a:solidFill>
              <a:latin typeface="Arial"/>
              <a:ea typeface="Arial"/>
              <a:cs typeface="Arial"/>
              <a:sym typeface="Arial"/>
            </a:endParaRPr>
          </a:p>
        </p:txBody>
      </p:sp>
      <p:pic>
        <p:nvPicPr>
          <p:cNvPr descr="Search results" id="559" name="Google Shape;559;p38"/>
          <p:cNvPicPr preferRelativeResize="0"/>
          <p:nvPr>
            <p:ph idx="2" type="body"/>
          </p:nvPr>
        </p:nvPicPr>
        <p:blipFill rotWithShape="1">
          <a:blip r:embed="rId5">
            <a:alphaModFix/>
          </a:blip>
          <a:srcRect b="0" l="0" r="0" t="0"/>
          <a:stretch/>
        </p:blipFill>
        <p:spPr>
          <a:xfrm>
            <a:off x="1684899" y="2660689"/>
            <a:ext cx="5355982" cy="3390977"/>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3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Alkalinity Protocol" id="565" name="Google Shape;565;p39"/>
          <p:cNvPicPr preferRelativeResize="0"/>
          <p:nvPr/>
        </p:nvPicPr>
        <p:blipFill rotWithShape="1">
          <a:blip r:embed="rId3">
            <a:alphaModFix/>
          </a:blip>
          <a:srcRect b="0" l="0" r="0" t="0"/>
          <a:stretch/>
        </p:blipFill>
        <p:spPr>
          <a:xfrm>
            <a:off x="1061720" y="-1845"/>
            <a:ext cx="8082280" cy="1018552"/>
          </a:xfrm>
          <a:prstGeom prst="rect">
            <a:avLst/>
          </a:prstGeom>
          <a:noFill/>
          <a:ln>
            <a:noFill/>
          </a:ln>
        </p:spPr>
      </p:pic>
      <p:pic>
        <p:nvPicPr>
          <p:cNvPr descr="Menu: Understand the data" id="566" name="Google Shape;566;p39"/>
          <p:cNvPicPr preferRelativeResize="0"/>
          <p:nvPr/>
        </p:nvPicPr>
        <p:blipFill rotWithShape="1">
          <a:blip r:embed="rId4">
            <a:alphaModFix/>
          </a:blip>
          <a:srcRect b="0" l="0" r="0" t="0"/>
          <a:stretch/>
        </p:blipFill>
        <p:spPr>
          <a:xfrm>
            <a:off x="-13186" y="-17621"/>
            <a:ext cx="1119892" cy="6875621"/>
          </a:xfrm>
          <a:prstGeom prst="rect">
            <a:avLst/>
          </a:prstGeom>
          <a:noFill/>
          <a:ln>
            <a:noFill/>
          </a:ln>
        </p:spPr>
      </p:pic>
      <p:sp>
        <p:nvSpPr>
          <p:cNvPr id="567" name="Google Shape;567;p39"/>
          <p:cNvSpPr txBox="1"/>
          <p:nvPr>
            <p:ph type="title"/>
          </p:nvPr>
        </p:nvSpPr>
        <p:spPr>
          <a:xfrm>
            <a:off x="1317772" y="1125415"/>
            <a:ext cx="6023805" cy="70338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72"/>
              </a:buClr>
              <a:buSzPts val="2400"/>
              <a:buFont typeface="Calibri"/>
              <a:buNone/>
            </a:pPr>
            <a:r>
              <a:rPr lang="en-US" sz="2400">
                <a:solidFill>
                  <a:srgbClr val="000072"/>
                </a:solidFill>
                <a:latin typeface="Calibri"/>
                <a:ea typeface="Calibri"/>
                <a:cs typeface="Calibri"/>
                <a:sym typeface="Calibri"/>
              </a:rPr>
              <a:t>Visualize and Retrieve Alkalinity Data: </a:t>
            </a:r>
            <a:r>
              <a:rPr lang="en-US" sz="2400">
                <a:solidFill>
                  <a:srgbClr val="000072"/>
                </a:solidFill>
              </a:rPr>
              <a:t>4/4</a:t>
            </a:r>
            <a:endParaRPr/>
          </a:p>
        </p:txBody>
      </p:sp>
      <p:pic>
        <p:nvPicPr>
          <p:cNvPr id="568" name="Google Shape;568;p39"/>
          <p:cNvPicPr preferRelativeResize="0"/>
          <p:nvPr>
            <p:ph idx="2" type="body"/>
          </p:nvPr>
        </p:nvPicPr>
        <p:blipFill rotWithShape="1">
          <a:blip r:embed="rId5">
            <a:alphaModFix/>
          </a:blip>
          <a:srcRect b="0" l="0" r="0" t="0"/>
          <a:stretch/>
        </p:blipFill>
        <p:spPr>
          <a:xfrm>
            <a:off x="1317772" y="1937508"/>
            <a:ext cx="6023805" cy="3888545"/>
          </a:xfrm>
          <a:prstGeom prst="rect">
            <a:avLst/>
          </a:prstGeom>
          <a:noFill/>
          <a:ln>
            <a:noFill/>
          </a:ln>
        </p:spPr>
      </p:pic>
      <p:sp>
        <p:nvSpPr>
          <p:cNvPr id="569" name="Google Shape;569;p39"/>
          <p:cNvSpPr txBox="1"/>
          <p:nvPr/>
        </p:nvSpPr>
        <p:spPr>
          <a:xfrm>
            <a:off x="7486650" y="3749040"/>
            <a:ext cx="1398300" cy="1816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This selection is data from a school in Germany. They collected a lot of data in the selected date range</a:t>
            </a:r>
            <a:r>
              <a:rPr lang="en-US"/>
              <a:t>.</a:t>
            </a:r>
            <a:r>
              <a:rPr b="0" i="0" lang="en-US" sz="1400" u="none" cap="none" strike="noStrike">
                <a:solidFill>
                  <a:srgbClr val="000000"/>
                </a:solidFill>
                <a:latin typeface="Arial"/>
                <a:ea typeface="Arial"/>
                <a:cs typeface="Arial"/>
                <a:sym typeface="Arial"/>
              </a:rPr>
              <a:t> </a:t>
            </a:r>
            <a:endParaRPr/>
          </a:p>
        </p:txBody>
      </p:sp>
      <p:sp>
        <p:nvSpPr>
          <p:cNvPr id="570" name="Google Shape;570;p39"/>
          <p:cNvSpPr txBox="1"/>
          <p:nvPr/>
        </p:nvSpPr>
        <p:spPr>
          <a:xfrm>
            <a:off x="7574280" y="1937508"/>
            <a:ext cx="1066800" cy="116955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Click on the expand symbol to see a larger plot. </a:t>
            </a:r>
            <a:endParaRPr/>
          </a:p>
        </p:txBody>
      </p:sp>
      <p:cxnSp>
        <p:nvCxnSpPr>
          <p:cNvPr id="571" name="Google Shape;571;p39"/>
          <p:cNvCxnSpPr/>
          <p:nvPr/>
        </p:nvCxnSpPr>
        <p:spPr>
          <a:xfrm flipH="1">
            <a:off x="6419850" y="2491740"/>
            <a:ext cx="1066800" cy="703385"/>
          </a:xfrm>
          <a:prstGeom prst="straightConnector1">
            <a:avLst/>
          </a:prstGeom>
          <a:noFill/>
          <a:ln cap="flat" cmpd="sng" w="9525">
            <a:solidFill>
              <a:schemeClr val="dk1"/>
            </a:solidFill>
            <a:prstDash val="solid"/>
            <a:round/>
            <a:headEnd len="sm" w="sm" type="none"/>
            <a:tailEnd len="med" w="med" type="triangle"/>
          </a:ln>
        </p:spPr>
      </p:cxnSp>
      <p:sp>
        <p:nvSpPr>
          <p:cNvPr id="572" name="Google Shape;572;p39"/>
          <p:cNvSpPr txBox="1"/>
          <p:nvPr/>
        </p:nvSpPr>
        <p:spPr>
          <a:xfrm>
            <a:off x="1447800" y="5974080"/>
            <a:ext cx="548640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School: Alexander von Humboldt Gymnasium</a:t>
            </a:r>
            <a:endParaRPr/>
          </a:p>
        </p:txBody>
      </p:sp>
      <p:cxnSp>
        <p:nvCxnSpPr>
          <p:cNvPr id="573" name="Google Shape;573;p39"/>
          <p:cNvCxnSpPr/>
          <p:nvPr/>
        </p:nvCxnSpPr>
        <p:spPr>
          <a:xfrm flipH="1" rot="10800000">
            <a:off x="3406140" y="3870960"/>
            <a:ext cx="754380" cy="2103120"/>
          </a:xfrm>
          <a:prstGeom prst="straightConnector1">
            <a:avLst/>
          </a:prstGeom>
          <a:noFill/>
          <a:ln cap="flat" cmpd="sng" w="9525">
            <a:solidFill>
              <a:schemeClr val="dk1"/>
            </a:solidFill>
            <a:prstDash val="solid"/>
            <a:round/>
            <a:headEnd len="sm" w="sm" type="none"/>
            <a:tailEnd len="med" w="med" type="triangle"/>
          </a:ln>
        </p:spPr>
      </p:cxn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6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Alkalinity Protocol" id="579" name="Google Shape;579;p66"/>
          <p:cNvPicPr preferRelativeResize="0"/>
          <p:nvPr/>
        </p:nvPicPr>
        <p:blipFill rotWithShape="1">
          <a:blip r:embed="rId3">
            <a:alphaModFix/>
          </a:blip>
          <a:srcRect b="0" l="0" r="0" t="0"/>
          <a:stretch/>
        </p:blipFill>
        <p:spPr>
          <a:xfrm>
            <a:off x="1061720" y="-1845"/>
            <a:ext cx="8082280" cy="1018552"/>
          </a:xfrm>
          <a:prstGeom prst="rect">
            <a:avLst/>
          </a:prstGeom>
          <a:noFill/>
          <a:ln>
            <a:noFill/>
          </a:ln>
        </p:spPr>
      </p:pic>
      <p:pic>
        <p:nvPicPr>
          <p:cNvPr descr="Menu: Understand the data" id="580" name="Google Shape;580;p66"/>
          <p:cNvPicPr preferRelativeResize="0"/>
          <p:nvPr/>
        </p:nvPicPr>
        <p:blipFill rotWithShape="1">
          <a:blip r:embed="rId4">
            <a:alphaModFix/>
          </a:blip>
          <a:srcRect b="0" l="0" r="0" t="0"/>
          <a:stretch/>
        </p:blipFill>
        <p:spPr>
          <a:xfrm>
            <a:off x="-13186" y="-17621"/>
            <a:ext cx="1119892" cy="6875621"/>
          </a:xfrm>
          <a:prstGeom prst="rect">
            <a:avLst/>
          </a:prstGeom>
          <a:noFill/>
          <a:ln>
            <a:noFill/>
          </a:ln>
        </p:spPr>
      </p:pic>
      <p:sp>
        <p:nvSpPr>
          <p:cNvPr id="581" name="Google Shape;581;p66"/>
          <p:cNvSpPr txBox="1"/>
          <p:nvPr>
            <p:ph type="title"/>
          </p:nvPr>
        </p:nvSpPr>
        <p:spPr>
          <a:xfrm>
            <a:off x="1317772" y="1125415"/>
            <a:ext cx="7353788" cy="70338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0072"/>
              </a:buClr>
              <a:buSzPct val="100000"/>
              <a:buFont typeface="Calibri"/>
              <a:buNone/>
            </a:pPr>
            <a:r>
              <a:rPr lang="en-US" sz="2400">
                <a:solidFill>
                  <a:srgbClr val="000072"/>
                </a:solidFill>
                <a:latin typeface="Calibri"/>
                <a:ea typeface="Calibri"/>
                <a:cs typeface="Calibri"/>
                <a:sym typeface="Calibri"/>
              </a:rPr>
              <a:t>Visualize and Retrieve Alkalinity Data</a:t>
            </a:r>
            <a:r>
              <a:rPr lang="en-US" sz="2400">
                <a:solidFill>
                  <a:srgbClr val="000072"/>
                </a:solidFill>
              </a:rPr>
              <a:t>, Expanded Plot for Number of Observations</a:t>
            </a:r>
            <a:endParaRPr/>
          </a:p>
        </p:txBody>
      </p:sp>
      <p:pic>
        <p:nvPicPr>
          <p:cNvPr descr="This plot illustrates the number of measurements taken during the date range selected." id="582" name="Google Shape;582;p66"/>
          <p:cNvPicPr preferRelativeResize="0"/>
          <p:nvPr/>
        </p:nvPicPr>
        <p:blipFill rotWithShape="1">
          <a:blip r:embed="rId5">
            <a:alphaModFix/>
          </a:blip>
          <a:srcRect b="0" l="0" r="0" t="0"/>
          <a:stretch/>
        </p:blipFill>
        <p:spPr>
          <a:xfrm>
            <a:off x="1317772" y="2042007"/>
            <a:ext cx="6797041" cy="441989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Alkalinity Protocol" id="128" name="Google Shape;128;p5"/>
          <p:cNvPicPr preferRelativeResize="0"/>
          <p:nvPr>
            <p:ph idx="2" type="body"/>
          </p:nvPr>
        </p:nvPicPr>
        <p:blipFill rotWithShape="1">
          <a:blip r:embed="rId3">
            <a:alphaModFix/>
          </a:blip>
          <a:srcRect b="0" l="0" r="0" t="0"/>
          <a:stretch/>
        </p:blipFill>
        <p:spPr>
          <a:xfrm>
            <a:off x="1182818" y="-17586"/>
            <a:ext cx="7961182" cy="1009709"/>
          </a:xfrm>
          <a:prstGeom prst="rect">
            <a:avLst/>
          </a:prstGeom>
          <a:noFill/>
          <a:ln>
            <a:noFill/>
          </a:ln>
        </p:spPr>
      </p:pic>
      <p:pic>
        <p:nvPicPr>
          <p:cNvPr descr="Menu: Why collect alkalinity data" id="129" name="Google Shape;129;p5"/>
          <p:cNvPicPr preferRelativeResize="0"/>
          <p:nvPr>
            <p:ph idx="1" type="body"/>
          </p:nvPr>
        </p:nvPicPr>
        <p:blipFill rotWithShape="1">
          <a:blip r:embed="rId4">
            <a:alphaModFix/>
          </a:blip>
          <a:srcRect b="0" l="0" r="0" t="0"/>
          <a:stretch/>
        </p:blipFill>
        <p:spPr>
          <a:xfrm>
            <a:off x="0" y="-43943"/>
            <a:ext cx="1182818" cy="6901943"/>
          </a:xfrm>
          <a:prstGeom prst="rect">
            <a:avLst/>
          </a:prstGeom>
          <a:noFill/>
          <a:ln>
            <a:noFill/>
          </a:ln>
        </p:spPr>
      </p:pic>
      <p:sp>
        <p:nvSpPr>
          <p:cNvPr id="130" name="Google Shape;130;p5"/>
          <p:cNvSpPr txBox="1"/>
          <p:nvPr>
            <p:ph type="title"/>
          </p:nvPr>
        </p:nvSpPr>
        <p:spPr>
          <a:xfrm>
            <a:off x="1182818" y="744694"/>
            <a:ext cx="7332532" cy="104260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72"/>
              </a:buClr>
              <a:buSzPts val="2800"/>
              <a:buFont typeface="Calibri"/>
              <a:buNone/>
            </a:pPr>
            <a:r>
              <a:rPr lang="en-US">
                <a:solidFill>
                  <a:srgbClr val="000072"/>
                </a:solidFill>
                <a:latin typeface="Calibri"/>
                <a:ea typeface="Calibri"/>
                <a:cs typeface="Calibri"/>
                <a:sym typeface="Calibri"/>
              </a:rPr>
              <a:t>Why Collect Water Alkalinity Data?</a:t>
            </a:r>
            <a:endParaRPr/>
          </a:p>
        </p:txBody>
      </p:sp>
      <p:sp>
        <p:nvSpPr>
          <p:cNvPr id="131" name="Google Shape;131;p5"/>
          <p:cNvSpPr txBox="1"/>
          <p:nvPr/>
        </p:nvSpPr>
        <p:spPr>
          <a:xfrm>
            <a:off x="1350714" y="1687575"/>
            <a:ext cx="4120781" cy="4809048"/>
          </a:xfrm>
          <a:prstGeom prst="rect">
            <a:avLst/>
          </a:prstGeom>
          <a:noFill/>
          <a:ln>
            <a:noFill/>
          </a:ln>
        </p:spPr>
        <p:txBody>
          <a:bodyPr anchorCtr="0" anchor="t" bIns="45700" lIns="91425" spcFirstLastPara="1" rIns="91425" wrap="square" tIns="45700">
            <a:normAutofit/>
          </a:bodyPr>
          <a:lstStyle/>
          <a:p>
            <a:pPr indent="-228600" lvl="0" marL="228600" marR="0" rtl="0" algn="just">
              <a:lnSpc>
                <a:spcPct val="90000"/>
              </a:lnSpc>
              <a:spcBef>
                <a:spcPts val="0"/>
              </a:spcBef>
              <a:spcAft>
                <a:spcPts val="0"/>
              </a:spcAft>
              <a:buClr>
                <a:schemeClr val="dk1"/>
              </a:buClr>
              <a:buSzPts val="1600"/>
              <a:buFont typeface="Arial"/>
              <a:buChar char="•"/>
            </a:pPr>
            <a:r>
              <a:rPr b="0" i="0" lang="en-US" sz="1600" u="none" cap="none" strike="noStrike">
                <a:solidFill>
                  <a:schemeClr val="dk1"/>
                </a:solidFill>
                <a:latin typeface="Calibri"/>
                <a:ea typeface="Calibri"/>
                <a:cs typeface="Calibri"/>
                <a:sym typeface="Calibri"/>
              </a:rPr>
              <a:t>pH is a very important water quality parameter. Many plants and animals have very specific pH requirements and are harmed by sudden pH changes or extreme pH values. What happens to the pH of your water if acid is added? The answer depends on how much alkalinity is in the water and how much acid is added.</a:t>
            </a:r>
            <a:endParaRPr b="0" i="0" sz="1400" u="none" cap="none" strike="noStrike">
              <a:solidFill>
                <a:srgbClr val="000000"/>
              </a:solidFill>
              <a:latin typeface="Arial"/>
              <a:ea typeface="Arial"/>
              <a:cs typeface="Arial"/>
              <a:sym typeface="Arial"/>
            </a:endParaRPr>
          </a:p>
          <a:p>
            <a:pPr indent="-228600" lvl="0" marL="228600" marR="0" rtl="0" algn="just">
              <a:lnSpc>
                <a:spcPct val="90000"/>
              </a:lnSpc>
              <a:spcBef>
                <a:spcPts val="1000"/>
              </a:spcBef>
              <a:spcAft>
                <a:spcPts val="0"/>
              </a:spcAft>
              <a:buClr>
                <a:schemeClr val="dk1"/>
              </a:buClr>
              <a:buSzPts val="1600"/>
              <a:buFont typeface="Arial"/>
              <a:buChar char="•"/>
            </a:pPr>
            <a:r>
              <a:rPr b="0" i="0" lang="en-US" sz="1600" u="none" cap="none" strike="noStrike">
                <a:solidFill>
                  <a:schemeClr val="dk1"/>
                </a:solidFill>
                <a:latin typeface="Calibri"/>
                <a:ea typeface="Calibri"/>
                <a:cs typeface="Calibri"/>
                <a:sym typeface="Calibri"/>
              </a:rPr>
              <a:t>Let us say your water has a high alkalinity. When acid is added to the water, the alkalinity </a:t>
            </a:r>
            <a:r>
              <a:rPr b="0" i="1" lang="en-US" sz="1600" u="none" cap="none" strike="noStrike">
                <a:solidFill>
                  <a:schemeClr val="dk1"/>
                </a:solidFill>
                <a:latin typeface="Calibri"/>
                <a:ea typeface="Calibri"/>
                <a:cs typeface="Calibri"/>
                <a:sym typeface="Calibri"/>
              </a:rPr>
              <a:t>neutralizes </a:t>
            </a:r>
            <a:r>
              <a:rPr b="0" i="0" lang="en-US" sz="1600" u="none" cap="none" strike="noStrike">
                <a:solidFill>
                  <a:schemeClr val="dk1"/>
                </a:solidFill>
                <a:latin typeface="Calibri"/>
                <a:ea typeface="Calibri"/>
                <a:cs typeface="Calibri"/>
                <a:sym typeface="Calibri"/>
              </a:rPr>
              <a:t>the acid. Some of the alkalinity will be used up, so that alkalinity will go down. If more acid is added, the alkalinity will continue to decrease. Eventually, when the alkalinity is low enough, adding acid will cause the pH to decrease.</a:t>
            </a:r>
            <a:endParaRPr b="0" i="0" sz="1400" u="none" cap="none" strike="noStrike">
              <a:solidFill>
                <a:srgbClr val="000000"/>
              </a:solidFill>
              <a:latin typeface="Arial"/>
              <a:ea typeface="Arial"/>
              <a:cs typeface="Arial"/>
              <a:sym typeface="Arial"/>
            </a:endParaRPr>
          </a:p>
          <a:p>
            <a:pPr indent="-114300" lvl="0" marL="228600" marR="0" rtl="0" algn="l">
              <a:lnSpc>
                <a:spcPct val="90000"/>
              </a:lnSpc>
              <a:spcBef>
                <a:spcPts val="100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Diagram of a beaker with colored fluid. A titration bottle containing H2SO4 is posed above the beaker. A small pile of baking soda is alongside." id="132" name="Google Shape;132;p5"/>
          <p:cNvPicPr preferRelativeResize="0"/>
          <p:nvPr/>
        </p:nvPicPr>
        <p:blipFill rotWithShape="1">
          <a:blip r:embed="rId5">
            <a:alphaModFix/>
          </a:blip>
          <a:srcRect b="0" l="0" r="0" t="0"/>
          <a:stretch/>
        </p:blipFill>
        <p:spPr>
          <a:xfrm>
            <a:off x="5884377" y="1787296"/>
            <a:ext cx="2768600" cy="35306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6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Alkalinity Protocol" id="588" name="Google Shape;588;p67"/>
          <p:cNvPicPr preferRelativeResize="0"/>
          <p:nvPr/>
        </p:nvPicPr>
        <p:blipFill rotWithShape="1">
          <a:blip r:embed="rId3">
            <a:alphaModFix/>
          </a:blip>
          <a:srcRect b="0" l="0" r="0" t="0"/>
          <a:stretch/>
        </p:blipFill>
        <p:spPr>
          <a:xfrm>
            <a:off x="1061720" y="-1845"/>
            <a:ext cx="8082280" cy="1018552"/>
          </a:xfrm>
          <a:prstGeom prst="rect">
            <a:avLst/>
          </a:prstGeom>
          <a:noFill/>
          <a:ln>
            <a:noFill/>
          </a:ln>
        </p:spPr>
      </p:pic>
      <p:pic>
        <p:nvPicPr>
          <p:cNvPr descr="Menu: Understand the data" id="589" name="Google Shape;589;p67"/>
          <p:cNvPicPr preferRelativeResize="0"/>
          <p:nvPr/>
        </p:nvPicPr>
        <p:blipFill rotWithShape="1">
          <a:blip r:embed="rId4">
            <a:alphaModFix/>
          </a:blip>
          <a:srcRect b="0" l="0" r="0" t="0"/>
          <a:stretch/>
        </p:blipFill>
        <p:spPr>
          <a:xfrm>
            <a:off x="-13186" y="-17621"/>
            <a:ext cx="1119892" cy="6875621"/>
          </a:xfrm>
          <a:prstGeom prst="rect">
            <a:avLst/>
          </a:prstGeom>
          <a:noFill/>
          <a:ln>
            <a:noFill/>
          </a:ln>
        </p:spPr>
      </p:pic>
      <p:sp>
        <p:nvSpPr>
          <p:cNvPr id="590" name="Google Shape;590;p67"/>
          <p:cNvSpPr txBox="1"/>
          <p:nvPr>
            <p:ph type="title"/>
          </p:nvPr>
        </p:nvSpPr>
        <p:spPr>
          <a:xfrm>
            <a:off x="1317775" y="1125428"/>
            <a:ext cx="7353900" cy="964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72"/>
              </a:buClr>
              <a:buSzPts val="2400"/>
              <a:buFont typeface="Calibri"/>
              <a:buNone/>
            </a:pPr>
            <a:r>
              <a:rPr lang="en-US" sz="2400">
                <a:solidFill>
                  <a:srgbClr val="000072"/>
                </a:solidFill>
                <a:latin typeface="Calibri"/>
                <a:ea typeface="Calibri"/>
                <a:cs typeface="Calibri"/>
                <a:sym typeface="Calibri"/>
              </a:rPr>
              <a:t>Visualize and Retrieve Alkalinity Data</a:t>
            </a:r>
            <a:r>
              <a:rPr lang="en-US" sz="2400">
                <a:solidFill>
                  <a:srgbClr val="000072"/>
                </a:solidFill>
              </a:rPr>
              <a:t>, Expanded Plot for Measurement Data</a:t>
            </a:r>
            <a:endParaRPr/>
          </a:p>
        </p:txBody>
      </p:sp>
      <p:pic>
        <p:nvPicPr>
          <p:cNvPr descr="A time-series scatter plot showing alkalinity measurements across roughly a year. Most points cluster in a mid-range band, with occasional low and high outliers. The x-axis shows dates, and the y-axis shows alkalinity in mg/L." id="591" name="Google Shape;591;p67"/>
          <p:cNvPicPr preferRelativeResize="0"/>
          <p:nvPr/>
        </p:nvPicPr>
        <p:blipFill rotWithShape="1">
          <a:blip r:embed="rId5">
            <a:alphaModFix/>
          </a:blip>
          <a:srcRect b="0" l="0" r="0" t="0"/>
          <a:stretch/>
        </p:blipFill>
        <p:spPr>
          <a:xfrm>
            <a:off x="1317772" y="2259045"/>
            <a:ext cx="6797043" cy="426891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pic>
        <p:nvPicPr>
          <p:cNvPr descr="watermark of student using a probe, measuring a parameter in a bucket sample. " id="596" name="Google Shape;596;p40"/>
          <p:cNvPicPr preferRelativeResize="0"/>
          <p:nvPr/>
        </p:nvPicPr>
        <p:blipFill rotWithShape="1">
          <a:blip r:embed="rId3">
            <a:alphaModFix amt="14000"/>
          </a:blip>
          <a:srcRect b="0" l="0" r="0" t="0"/>
          <a:stretch/>
        </p:blipFill>
        <p:spPr>
          <a:xfrm>
            <a:off x="1159510" y="1325143"/>
            <a:ext cx="8015979" cy="5532857"/>
          </a:xfrm>
          <a:prstGeom prst="rect">
            <a:avLst/>
          </a:prstGeom>
          <a:noFill/>
          <a:ln>
            <a:noFill/>
          </a:ln>
        </p:spPr>
      </p:pic>
      <p:sp>
        <p:nvSpPr>
          <p:cNvPr id="597" name="Google Shape;597;p4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Alkalinity Protocol" id="598" name="Google Shape;598;p40"/>
          <p:cNvPicPr preferRelativeResize="0"/>
          <p:nvPr>
            <p:ph idx="1" type="body"/>
          </p:nvPr>
        </p:nvPicPr>
        <p:blipFill rotWithShape="1">
          <a:blip r:embed="rId4">
            <a:alphaModFix/>
          </a:blip>
          <a:srcRect b="0" l="0" r="0" t="0"/>
          <a:stretch/>
        </p:blipFill>
        <p:spPr>
          <a:xfrm>
            <a:off x="1126619" y="31"/>
            <a:ext cx="8048869" cy="1001167"/>
          </a:xfrm>
          <a:prstGeom prst="rect">
            <a:avLst/>
          </a:prstGeom>
          <a:noFill/>
          <a:ln>
            <a:noFill/>
          </a:ln>
        </p:spPr>
      </p:pic>
      <p:pic>
        <p:nvPicPr>
          <p:cNvPr descr="Menu: Quiz yourself" id="599" name="Google Shape;599;p40"/>
          <p:cNvPicPr preferRelativeResize="0"/>
          <p:nvPr>
            <p:ph idx="2" type="body"/>
          </p:nvPr>
        </p:nvPicPr>
        <p:blipFill rotWithShape="1">
          <a:blip r:embed="rId5">
            <a:alphaModFix/>
          </a:blip>
          <a:srcRect b="0" l="0" r="0" t="0"/>
          <a:stretch/>
        </p:blipFill>
        <p:spPr>
          <a:xfrm>
            <a:off x="10647" y="30"/>
            <a:ext cx="1181960" cy="6857969"/>
          </a:xfrm>
          <a:prstGeom prst="rect">
            <a:avLst/>
          </a:prstGeom>
          <a:noFill/>
          <a:ln>
            <a:noFill/>
          </a:ln>
        </p:spPr>
      </p:pic>
      <p:sp>
        <p:nvSpPr>
          <p:cNvPr id="600" name="Google Shape;600;p40"/>
          <p:cNvSpPr txBox="1"/>
          <p:nvPr>
            <p:ph type="title"/>
          </p:nvPr>
        </p:nvSpPr>
        <p:spPr>
          <a:xfrm>
            <a:off x="1288788" y="797317"/>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90"/>
              </a:buClr>
              <a:buSzPts val="2400"/>
              <a:buFont typeface="Calibri"/>
              <a:buNone/>
            </a:pPr>
            <a:r>
              <a:rPr lang="en-US" sz="2400">
                <a:solidFill>
                  <a:srgbClr val="000090"/>
                </a:solidFill>
                <a:latin typeface="Calibri"/>
                <a:ea typeface="Calibri"/>
                <a:cs typeface="Calibri"/>
                <a:sym typeface="Calibri"/>
              </a:rPr>
              <a:t>Review questions to help you prepare to conduct the Hydrosphere Alkalinity Protocol</a:t>
            </a:r>
            <a:endParaRPr/>
          </a:p>
        </p:txBody>
      </p:sp>
      <p:sp>
        <p:nvSpPr>
          <p:cNvPr id="601" name="Google Shape;601;p40"/>
          <p:cNvSpPr txBox="1"/>
          <p:nvPr>
            <p:ph idx="1" type="body"/>
          </p:nvPr>
        </p:nvSpPr>
        <p:spPr>
          <a:xfrm>
            <a:off x="1281298" y="1915902"/>
            <a:ext cx="7528165" cy="4351338"/>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chemeClr val="dk1"/>
              </a:buClr>
              <a:buSzPct val="100000"/>
              <a:buFont typeface="Calibri"/>
              <a:buAutoNum type="arabicPeriod"/>
            </a:pPr>
            <a:r>
              <a:rPr b="1" lang="en-US"/>
              <a:t>The hydrosphere connects all parts of the Earth system: what are three forms that water can be found on Earth?</a:t>
            </a:r>
            <a:endParaRPr/>
          </a:p>
          <a:p>
            <a:pPr indent="-228600" lvl="0" marL="228600" rtl="0" algn="l">
              <a:lnSpc>
                <a:spcPct val="90000"/>
              </a:lnSpc>
              <a:spcBef>
                <a:spcPts val="1000"/>
              </a:spcBef>
              <a:spcAft>
                <a:spcPts val="0"/>
              </a:spcAft>
              <a:buClr>
                <a:schemeClr val="dk1"/>
              </a:buClr>
              <a:buSzPct val="100000"/>
              <a:buFont typeface="Calibri"/>
              <a:buAutoNum type="arabicPeriod"/>
            </a:pPr>
            <a:r>
              <a:rPr b="1" lang="en-US"/>
              <a:t>Where does a water body’s alkalinity originally come from, in natural settings? </a:t>
            </a:r>
            <a:endParaRPr/>
          </a:p>
          <a:p>
            <a:pPr indent="-228600" lvl="0" marL="228600" rtl="0" algn="l">
              <a:lnSpc>
                <a:spcPct val="90000"/>
              </a:lnSpc>
              <a:spcBef>
                <a:spcPts val="1000"/>
              </a:spcBef>
              <a:spcAft>
                <a:spcPts val="0"/>
              </a:spcAft>
              <a:buClr>
                <a:schemeClr val="dk1"/>
              </a:buClr>
              <a:buSzPct val="100000"/>
              <a:buFont typeface="Calibri"/>
              <a:buAutoNum type="arabicPeriod"/>
            </a:pPr>
            <a:r>
              <a:rPr b="1" lang="en-US"/>
              <a:t>What does it mean when we say that a water body is well-buffered?</a:t>
            </a:r>
            <a:endParaRPr/>
          </a:p>
          <a:p>
            <a:pPr indent="-228600" lvl="0" marL="228600" rtl="0" algn="l">
              <a:lnSpc>
                <a:spcPct val="90000"/>
              </a:lnSpc>
              <a:spcBef>
                <a:spcPts val="1000"/>
              </a:spcBef>
              <a:spcAft>
                <a:spcPts val="0"/>
              </a:spcAft>
              <a:buClr>
                <a:schemeClr val="dk1"/>
              </a:buClr>
              <a:buSzPct val="100000"/>
              <a:buFont typeface="Calibri"/>
              <a:buAutoNum type="arabicPeriod"/>
            </a:pPr>
            <a:r>
              <a:rPr b="1" lang="en-US"/>
              <a:t>Alkalinity is reported as the concentration of (this substance)_________ in  units of either ppm or _______.</a:t>
            </a:r>
            <a:endParaRPr/>
          </a:p>
          <a:p>
            <a:pPr indent="-228600" lvl="0" marL="228600" rtl="0" algn="l">
              <a:lnSpc>
                <a:spcPct val="90000"/>
              </a:lnSpc>
              <a:spcBef>
                <a:spcPts val="1000"/>
              </a:spcBef>
              <a:spcAft>
                <a:spcPts val="0"/>
              </a:spcAft>
              <a:buClr>
                <a:schemeClr val="dk1"/>
              </a:buClr>
              <a:buSzPct val="100000"/>
              <a:buFont typeface="Calibri"/>
              <a:buAutoNum type="arabicPeriod"/>
            </a:pPr>
            <a:r>
              <a:rPr b="1" lang="en-US"/>
              <a:t>If the alkalinity of water is below 100 mg/L , would it be described as or pH sensitive or well buffered?</a:t>
            </a:r>
            <a:endParaRPr/>
          </a:p>
          <a:p>
            <a:pPr indent="-228600" lvl="0" marL="228600" rtl="0" algn="l">
              <a:lnSpc>
                <a:spcPct val="90000"/>
              </a:lnSpc>
              <a:spcBef>
                <a:spcPts val="1000"/>
              </a:spcBef>
              <a:spcAft>
                <a:spcPts val="0"/>
              </a:spcAft>
              <a:buClr>
                <a:schemeClr val="dk1"/>
              </a:buClr>
              <a:buSzPct val="100000"/>
              <a:buFont typeface="Calibri"/>
              <a:buAutoNum type="arabicPeriod"/>
            </a:pPr>
            <a:r>
              <a:rPr b="1" lang="en-US"/>
              <a:t>What step do you need to complete before beginning the Alkalinity measurements using the test kit?</a:t>
            </a:r>
            <a:endParaRPr/>
          </a:p>
          <a:p>
            <a:pPr indent="-228600" lvl="0" marL="228600" rtl="0" algn="l">
              <a:lnSpc>
                <a:spcPct val="90000"/>
              </a:lnSpc>
              <a:spcBef>
                <a:spcPts val="1000"/>
              </a:spcBef>
              <a:spcAft>
                <a:spcPts val="0"/>
              </a:spcAft>
              <a:buClr>
                <a:schemeClr val="dk1"/>
              </a:buClr>
              <a:buSzPct val="100000"/>
              <a:buFont typeface="Calibri"/>
              <a:buAutoNum type="arabicPeriod"/>
            </a:pPr>
            <a:r>
              <a:rPr b="1" lang="en-US"/>
              <a:t>You should always hold your titrator at a slight angle/vertically/horizontally</a:t>
            </a:r>
            <a:endParaRPr/>
          </a:p>
          <a:p>
            <a:pPr indent="-228600" lvl="0" marL="228600" rtl="0" algn="l">
              <a:lnSpc>
                <a:spcPct val="90000"/>
              </a:lnSpc>
              <a:spcBef>
                <a:spcPts val="1000"/>
              </a:spcBef>
              <a:spcAft>
                <a:spcPts val="0"/>
              </a:spcAft>
              <a:buClr>
                <a:schemeClr val="dk1"/>
              </a:buClr>
              <a:buSzPct val="100000"/>
              <a:buFont typeface="Calibri"/>
              <a:buAutoNum type="arabicPeriod"/>
            </a:pPr>
            <a:r>
              <a:rPr b="1" lang="en-US"/>
              <a:t>Most water bodies have alkalinity values between 40-300 ppm. What would that measurement be in mg/L?</a:t>
            </a:r>
            <a:endParaRPr/>
          </a:p>
          <a:p>
            <a:pPr indent="-228600" lvl="0" marL="228600" rtl="0" algn="l">
              <a:lnSpc>
                <a:spcPct val="90000"/>
              </a:lnSpc>
              <a:spcBef>
                <a:spcPts val="1000"/>
              </a:spcBef>
              <a:spcAft>
                <a:spcPts val="0"/>
              </a:spcAft>
              <a:buClr>
                <a:schemeClr val="dk1"/>
              </a:buClr>
              <a:buSzPct val="100000"/>
              <a:buFont typeface="Calibri"/>
              <a:buAutoNum type="arabicPeriod"/>
            </a:pPr>
            <a:r>
              <a:rPr b="1" lang="en-US"/>
              <a:t>What are the safety precautions you should take when doing any of the hydrology protocols?</a:t>
            </a:r>
            <a:endParaRPr/>
          </a:p>
          <a:p>
            <a:pPr indent="-228600" lvl="0" marL="228600" rtl="0" algn="l">
              <a:lnSpc>
                <a:spcPct val="90000"/>
              </a:lnSpc>
              <a:spcBef>
                <a:spcPts val="1000"/>
              </a:spcBef>
              <a:spcAft>
                <a:spcPts val="0"/>
              </a:spcAft>
              <a:buClr>
                <a:schemeClr val="dk1"/>
              </a:buClr>
              <a:buSzPct val="100000"/>
              <a:buFont typeface="Calibri"/>
              <a:buAutoNum type="arabicPeriod"/>
            </a:pPr>
            <a:r>
              <a:rPr b="1" lang="en-US"/>
              <a:t> How does alkalinity of a water body relate to its pH?</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sp>
        <p:nvSpPr>
          <p:cNvPr id="606" name="Google Shape;606;p4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Alkalinity Protocol" id="607" name="Google Shape;607;p41"/>
          <p:cNvPicPr preferRelativeResize="0"/>
          <p:nvPr>
            <p:ph idx="1" type="body"/>
          </p:nvPr>
        </p:nvPicPr>
        <p:blipFill rotWithShape="1">
          <a:blip r:embed="rId3">
            <a:alphaModFix/>
          </a:blip>
          <a:srcRect b="0" l="0" r="0" t="0"/>
          <a:stretch/>
        </p:blipFill>
        <p:spPr>
          <a:xfrm>
            <a:off x="1126619" y="31"/>
            <a:ext cx="8048869" cy="1001167"/>
          </a:xfrm>
          <a:prstGeom prst="rect">
            <a:avLst/>
          </a:prstGeom>
          <a:noFill/>
          <a:ln>
            <a:noFill/>
          </a:ln>
        </p:spPr>
      </p:pic>
      <p:pic>
        <p:nvPicPr>
          <p:cNvPr descr="Menu: Quiz yourself" id="608" name="Google Shape;608;p41"/>
          <p:cNvPicPr preferRelativeResize="0"/>
          <p:nvPr>
            <p:ph idx="2" type="body"/>
          </p:nvPr>
        </p:nvPicPr>
        <p:blipFill rotWithShape="1">
          <a:blip r:embed="rId4">
            <a:alphaModFix/>
          </a:blip>
          <a:srcRect b="0" l="0" r="0" t="0"/>
          <a:stretch/>
        </p:blipFill>
        <p:spPr>
          <a:xfrm>
            <a:off x="10647" y="30"/>
            <a:ext cx="1181960" cy="6857969"/>
          </a:xfrm>
          <a:prstGeom prst="rect">
            <a:avLst/>
          </a:prstGeom>
          <a:noFill/>
          <a:ln>
            <a:noFill/>
          </a:ln>
        </p:spPr>
      </p:pic>
      <p:sp>
        <p:nvSpPr>
          <p:cNvPr id="609" name="Google Shape;609;p41"/>
          <p:cNvSpPr txBox="1"/>
          <p:nvPr>
            <p:ph type="title"/>
          </p:nvPr>
        </p:nvSpPr>
        <p:spPr>
          <a:xfrm>
            <a:off x="1288788" y="797317"/>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90"/>
              </a:buClr>
              <a:buSzPts val="2400"/>
              <a:buFont typeface="Calibri"/>
              <a:buNone/>
            </a:pPr>
            <a:r>
              <a:rPr lang="en-US" sz="2400">
                <a:solidFill>
                  <a:srgbClr val="000090"/>
                </a:solidFill>
                <a:latin typeface="Calibri"/>
                <a:ea typeface="Calibri"/>
                <a:cs typeface="Calibri"/>
                <a:sym typeface="Calibri"/>
              </a:rPr>
              <a:t>Are you ready to take the quiz?</a:t>
            </a:r>
            <a:endParaRPr/>
          </a:p>
        </p:txBody>
      </p:sp>
      <p:sp>
        <p:nvSpPr>
          <p:cNvPr id="610" name="Google Shape;610;p41"/>
          <p:cNvSpPr txBox="1"/>
          <p:nvPr>
            <p:ph idx="1" type="body"/>
          </p:nvPr>
        </p:nvSpPr>
        <p:spPr>
          <a:xfrm>
            <a:off x="1281298" y="1915902"/>
            <a:ext cx="7528165"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000000"/>
              </a:buClr>
              <a:buSzPts val="2000"/>
              <a:buChar char="•"/>
            </a:pPr>
            <a:r>
              <a:rPr b="1" lang="en-US" sz="2000">
                <a:solidFill>
                  <a:srgbClr val="000000"/>
                </a:solidFill>
              </a:rPr>
              <a:t>You have now completed the slide set. If you are ready to take the quiz, sign on and take the quiz corresponding to </a:t>
            </a:r>
            <a:r>
              <a:rPr b="1" lang="en-US" sz="2000">
                <a:solidFill>
                  <a:srgbClr val="000072"/>
                </a:solidFill>
              </a:rPr>
              <a:t>Alkalinity Protocol</a:t>
            </a:r>
            <a:r>
              <a:rPr b="1" lang="en-US" sz="2000">
                <a:solidFill>
                  <a:srgbClr val="055000"/>
                </a:solidFill>
              </a:rPr>
              <a:t>.</a:t>
            </a:r>
            <a:endParaRPr/>
          </a:p>
          <a:p>
            <a:pPr indent="-101600" lvl="0" marL="228600" rtl="0" algn="l">
              <a:lnSpc>
                <a:spcPct val="90000"/>
              </a:lnSpc>
              <a:spcBef>
                <a:spcPts val="1000"/>
              </a:spcBef>
              <a:spcAft>
                <a:spcPts val="0"/>
              </a:spcAft>
              <a:buClr>
                <a:schemeClr val="dk1"/>
              </a:buClr>
              <a:buSzPts val="2000"/>
              <a:buNone/>
            </a:pPr>
            <a:r>
              <a:t/>
            </a:r>
            <a:endParaRPr b="1" sz="2000">
              <a:solidFill>
                <a:srgbClr val="000000"/>
              </a:solidFill>
            </a:endParaRPr>
          </a:p>
          <a:p>
            <a:pPr indent="-228600" lvl="0" marL="228600" rtl="0" algn="l">
              <a:lnSpc>
                <a:spcPct val="90000"/>
              </a:lnSpc>
              <a:spcBef>
                <a:spcPts val="1000"/>
              </a:spcBef>
              <a:spcAft>
                <a:spcPts val="0"/>
              </a:spcAft>
              <a:buClr>
                <a:srgbClr val="000000"/>
              </a:buClr>
              <a:buSzPts val="2000"/>
              <a:buChar char="•"/>
            </a:pPr>
            <a:r>
              <a:rPr b="1" lang="en-US" sz="2000">
                <a:solidFill>
                  <a:srgbClr val="000000"/>
                </a:solidFill>
              </a:rPr>
              <a:t>You can also review the slide stack, post questions on the discussion board, or look at the FAQs on the next page. </a:t>
            </a:r>
            <a:endParaRPr/>
          </a:p>
          <a:p>
            <a:pPr indent="-101600" lvl="0" marL="228600" rtl="0" algn="l">
              <a:lnSpc>
                <a:spcPct val="90000"/>
              </a:lnSpc>
              <a:spcBef>
                <a:spcPts val="1000"/>
              </a:spcBef>
              <a:spcAft>
                <a:spcPts val="0"/>
              </a:spcAft>
              <a:buClr>
                <a:schemeClr val="dk1"/>
              </a:buClr>
              <a:buSzPts val="2000"/>
              <a:buNone/>
            </a:pPr>
            <a:r>
              <a:t/>
            </a:r>
            <a:endParaRPr b="1" sz="2000">
              <a:solidFill>
                <a:srgbClr val="000000"/>
              </a:solidFill>
            </a:endParaRPr>
          </a:p>
          <a:p>
            <a:pPr indent="-228600" lvl="0" marL="228600" rtl="0" algn="l">
              <a:lnSpc>
                <a:spcPct val="90000"/>
              </a:lnSpc>
              <a:spcBef>
                <a:spcPts val="1000"/>
              </a:spcBef>
              <a:spcAft>
                <a:spcPts val="0"/>
              </a:spcAft>
              <a:buClr>
                <a:srgbClr val="000000"/>
              </a:buClr>
              <a:buSzPts val="2000"/>
              <a:buChar char="•"/>
            </a:pPr>
            <a:r>
              <a:rPr b="1" lang="en-US" sz="2000">
                <a:solidFill>
                  <a:srgbClr val="000000"/>
                </a:solidFill>
              </a:rPr>
              <a:t>When you pass the quiz, you are ready to take </a:t>
            </a:r>
            <a:r>
              <a:rPr b="1" lang="en-US" sz="2000">
                <a:solidFill>
                  <a:srgbClr val="000072"/>
                </a:solidFill>
              </a:rPr>
              <a:t>Alkalinity Protocol </a:t>
            </a:r>
            <a:r>
              <a:rPr b="1" lang="en-US" sz="2000">
                <a:solidFill>
                  <a:srgbClr val="000000"/>
                </a:solidFill>
              </a:rPr>
              <a:t>measurements! </a:t>
            </a:r>
            <a:endParaRPr/>
          </a:p>
          <a:p>
            <a:pPr indent="-114300" lvl="0" marL="228600" rtl="0" algn="l">
              <a:lnSpc>
                <a:spcPct val="90000"/>
              </a:lnSpc>
              <a:spcBef>
                <a:spcPts val="1000"/>
              </a:spcBef>
              <a:spcAft>
                <a:spcPts val="0"/>
              </a:spcAft>
              <a:buClr>
                <a:schemeClr val="dk1"/>
              </a:buClr>
              <a:buSzPts val="1800"/>
              <a:buNone/>
            </a:pPr>
            <a:r>
              <a:t/>
            </a:r>
            <a:endParaRPr/>
          </a:p>
        </p:txBody>
      </p:sp>
      <p:pic>
        <p:nvPicPr>
          <p:cNvPr descr="watermark of student using a probe, measuring a parameter in a bucket sample. " id="611" name="Google Shape;611;p41"/>
          <p:cNvPicPr preferRelativeResize="0"/>
          <p:nvPr/>
        </p:nvPicPr>
        <p:blipFill rotWithShape="1">
          <a:blip r:embed="rId5">
            <a:alphaModFix amt="14000"/>
          </a:blip>
          <a:srcRect b="0" l="0" r="0" t="0"/>
          <a:stretch/>
        </p:blipFill>
        <p:spPr>
          <a:xfrm>
            <a:off x="1159510" y="1325143"/>
            <a:ext cx="8015979" cy="5532857"/>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p4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Alkalinity Protocol" id="617" name="Google Shape;617;p42"/>
          <p:cNvPicPr preferRelativeResize="0"/>
          <p:nvPr>
            <p:ph idx="1" type="body"/>
          </p:nvPr>
        </p:nvPicPr>
        <p:blipFill rotWithShape="1">
          <a:blip r:embed="rId3">
            <a:alphaModFix/>
          </a:blip>
          <a:srcRect b="0" l="0" r="0" t="0"/>
          <a:stretch/>
        </p:blipFill>
        <p:spPr>
          <a:xfrm>
            <a:off x="1169143" y="-1"/>
            <a:ext cx="7979538" cy="1002323"/>
          </a:xfrm>
          <a:prstGeom prst="rect">
            <a:avLst/>
          </a:prstGeom>
          <a:noFill/>
          <a:ln>
            <a:noFill/>
          </a:ln>
        </p:spPr>
      </p:pic>
      <p:pic>
        <p:nvPicPr>
          <p:cNvPr descr="Menu: Additional Resources" id="618" name="Google Shape;618;p42"/>
          <p:cNvPicPr preferRelativeResize="0"/>
          <p:nvPr>
            <p:ph idx="2" type="body"/>
          </p:nvPr>
        </p:nvPicPr>
        <p:blipFill rotWithShape="1">
          <a:blip r:embed="rId4">
            <a:alphaModFix/>
          </a:blip>
          <a:srcRect b="0" l="0" r="0" t="0"/>
          <a:stretch/>
        </p:blipFill>
        <p:spPr>
          <a:xfrm>
            <a:off x="-25080" y="-35171"/>
            <a:ext cx="1191683" cy="6927484"/>
          </a:xfrm>
          <a:prstGeom prst="rect">
            <a:avLst/>
          </a:prstGeom>
          <a:noFill/>
          <a:ln>
            <a:noFill/>
          </a:ln>
        </p:spPr>
      </p:pic>
      <p:sp>
        <p:nvSpPr>
          <p:cNvPr id="619" name="Google Shape;619;p42"/>
          <p:cNvSpPr txBox="1"/>
          <p:nvPr>
            <p:ph type="title"/>
          </p:nvPr>
        </p:nvSpPr>
        <p:spPr>
          <a:xfrm>
            <a:off x="1210171" y="571334"/>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90"/>
              </a:buClr>
              <a:buSzPts val="2400"/>
              <a:buFont typeface="Calibri"/>
              <a:buNone/>
            </a:pPr>
            <a:r>
              <a:rPr lang="en-US" sz="2400">
                <a:solidFill>
                  <a:srgbClr val="000090"/>
                </a:solidFill>
                <a:latin typeface="Calibri"/>
                <a:ea typeface="Calibri"/>
                <a:cs typeface="Calibri"/>
                <a:sym typeface="Calibri"/>
              </a:rPr>
              <a:t>FAQ:  Frequently Asked Questions</a:t>
            </a:r>
            <a:endParaRPr/>
          </a:p>
        </p:txBody>
      </p:sp>
      <p:sp>
        <p:nvSpPr>
          <p:cNvPr id="620" name="Google Shape;620;p42"/>
          <p:cNvSpPr txBox="1"/>
          <p:nvPr>
            <p:ph idx="1" type="body"/>
          </p:nvPr>
        </p:nvSpPr>
        <p:spPr>
          <a:xfrm>
            <a:off x="1355557" y="1617452"/>
            <a:ext cx="7504235" cy="533254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00090"/>
              </a:buClr>
              <a:buSzPts val="1600"/>
              <a:buNone/>
            </a:pPr>
            <a:r>
              <a:rPr b="1" lang="en-US" sz="1600">
                <a:solidFill>
                  <a:srgbClr val="000090"/>
                </a:solidFill>
              </a:rPr>
              <a:t>How can I be sure when the color change has happened?</a:t>
            </a:r>
            <a:endParaRPr/>
          </a:p>
          <a:p>
            <a:pPr indent="0" lvl="0" marL="0" rtl="0" algn="l">
              <a:lnSpc>
                <a:spcPct val="90000"/>
              </a:lnSpc>
              <a:spcBef>
                <a:spcPts val="1000"/>
              </a:spcBef>
              <a:spcAft>
                <a:spcPts val="0"/>
              </a:spcAft>
              <a:buClr>
                <a:schemeClr val="dk1"/>
              </a:buClr>
              <a:buSzPts val="1600"/>
              <a:buNone/>
            </a:pPr>
            <a:r>
              <a:rPr b="1" lang="en-US" sz="1600"/>
              <a:t>Become familiar with the color change by doing the Quality Control Procedure.</a:t>
            </a:r>
            <a:endParaRPr/>
          </a:p>
          <a:p>
            <a:pPr indent="0" lvl="0" marL="0" rtl="0" algn="l">
              <a:lnSpc>
                <a:spcPct val="90000"/>
              </a:lnSpc>
              <a:spcBef>
                <a:spcPts val="1000"/>
              </a:spcBef>
              <a:spcAft>
                <a:spcPts val="0"/>
              </a:spcAft>
              <a:buClr>
                <a:srgbClr val="000090"/>
              </a:buClr>
              <a:buSzPts val="1600"/>
              <a:buNone/>
            </a:pPr>
            <a:r>
              <a:rPr b="1" lang="en-US" sz="1600">
                <a:solidFill>
                  <a:srgbClr val="000090"/>
                </a:solidFill>
              </a:rPr>
              <a:t>Should I worry if my water site has very low alkalinity?</a:t>
            </a:r>
            <a:br>
              <a:rPr b="1" lang="en-US" sz="1600"/>
            </a:br>
            <a:r>
              <a:rPr b="1" lang="en-US" sz="1600"/>
              <a:t>Some areas will naturally have low alkalinity. This might be true in mountain streams. The waters have not contacted rocks or soil long enough for the rocks to dissolve. This just means that these areas are more sensitive to acid additions. </a:t>
            </a:r>
            <a:endParaRPr b="1" sz="1600">
              <a:solidFill>
                <a:srgbClr val="000090"/>
              </a:solidFill>
            </a:endParaRPr>
          </a:p>
          <a:p>
            <a:pPr indent="0" lvl="0" marL="0" rtl="0" algn="l">
              <a:lnSpc>
                <a:spcPct val="90000"/>
              </a:lnSpc>
              <a:spcBef>
                <a:spcPts val="1000"/>
              </a:spcBef>
              <a:spcAft>
                <a:spcPts val="0"/>
              </a:spcAft>
              <a:buClr>
                <a:srgbClr val="000090"/>
              </a:buClr>
              <a:buSzPts val="1600"/>
              <a:buNone/>
            </a:pPr>
            <a:r>
              <a:rPr b="1" lang="en-US" sz="1600">
                <a:solidFill>
                  <a:srgbClr val="000090"/>
                </a:solidFill>
              </a:rPr>
              <a:t>How do I know if my data are reasonable? </a:t>
            </a:r>
            <a:endParaRPr/>
          </a:p>
          <a:p>
            <a:pPr indent="0" lvl="0" marL="0" rtl="0" algn="l">
              <a:lnSpc>
                <a:spcPct val="90000"/>
              </a:lnSpc>
              <a:spcBef>
                <a:spcPts val="1000"/>
              </a:spcBef>
              <a:spcAft>
                <a:spcPts val="0"/>
              </a:spcAft>
              <a:buClr>
                <a:schemeClr val="dk1"/>
              </a:buClr>
              <a:buSzPts val="1600"/>
              <a:buNone/>
            </a:pPr>
            <a:r>
              <a:rPr b="1" lang="en-US" sz="1600"/>
              <a:t>Alkalinity values range from close to 0.0 ppm to more than 500 ppm, although most water bodies will have values between 40-300 ppm. Discovering unusual values in the data often depends on knowledge of typical patterns at a site. If a site has been measured with almost no alkalinity for many months, then suddenly has 300 ppm, students should recognize a deviation from the normal pattern and investigate further. Other sites may naturally have large swings in alkalinity in response to precipitation, snowmelt, or other inputs into the system.</a:t>
            </a:r>
            <a:endParaRPr/>
          </a:p>
          <a:p>
            <a:pPr indent="-114300" lvl="0" marL="228600" rtl="0" algn="l">
              <a:lnSpc>
                <a:spcPct val="90000"/>
              </a:lnSpc>
              <a:spcBef>
                <a:spcPts val="1000"/>
              </a:spcBef>
              <a:spcAft>
                <a:spcPts val="0"/>
              </a:spcAft>
              <a:buClr>
                <a:schemeClr val="dk1"/>
              </a:buClr>
              <a:buSzPts val="1800"/>
              <a:buNone/>
            </a:pPr>
            <a:r>
              <a:t/>
            </a:r>
            <a:endParaRPr/>
          </a:p>
        </p:txBody>
      </p:sp>
      <p:pic>
        <p:nvPicPr>
          <p:cNvPr descr="Watermark Illustration of a student taking a water measurement using a probe" id="621" name="Google Shape;621;p42"/>
          <p:cNvPicPr preferRelativeResize="0"/>
          <p:nvPr/>
        </p:nvPicPr>
        <p:blipFill rotWithShape="1">
          <a:blip r:embed="rId5">
            <a:alphaModFix amt="15000"/>
          </a:blip>
          <a:srcRect b="0" l="0" r="0" t="0"/>
          <a:stretch/>
        </p:blipFill>
        <p:spPr>
          <a:xfrm>
            <a:off x="1118480" y="1465909"/>
            <a:ext cx="7978391" cy="542102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pic>
        <p:nvPicPr>
          <p:cNvPr descr="Watermark Illustration of a student taking a water measurement using a probe" id="626" name="Google Shape;626;p43"/>
          <p:cNvPicPr preferRelativeResize="0"/>
          <p:nvPr/>
        </p:nvPicPr>
        <p:blipFill rotWithShape="1">
          <a:blip r:embed="rId3">
            <a:alphaModFix amt="15000"/>
          </a:blip>
          <a:srcRect b="0" l="0" r="0" t="0"/>
          <a:stretch/>
        </p:blipFill>
        <p:spPr>
          <a:xfrm>
            <a:off x="1118480" y="1465909"/>
            <a:ext cx="7978391" cy="5421025"/>
          </a:xfrm>
          <a:prstGeom prst="rect">
            <a:avLst/>
          </a:prstGeom>
          <a:noFill/>
          <a:ln>
            <a:noFill/>
          </a:ln>
        </p:spPr>
      </p:pic>
      <p:sp>
        <p:nvSpPr>
          <p:cNvPr id="627" name="Google Shape;627;p4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Alkalinity Protocol" id="628" name="Google Shape;628;p43"/>
          <p:cNvPicPr preferRelativeResize="0"/>
          <p:nvPr>
            <p:ph idx="1" type="body"/>
          </p:nvPr>
        </p:nvPicPr>
        <p:blipFill rotWithShape="1">
          <a:blip r:embed="rId4">
            <a:alphaModFix/>
          </a:blip>
          <a:srcRect b="0" l="0" r="0" t="0"/>
          <a:stretch/>
        </p:blipFill>
        <p:spPr>
          <a:xfrm>
            <a:off x="1169143" y="-1"/>
            <a:ext cx="7979538" cy="1002323"/>
          </a:xfrm>
          <a:prstGeom prst="rect">
            <a:avLst/>
          </a:prstGeom>
          <a:noFill/>
          <a:ln>
            <a:noFill/>
          </a:ln>
        </p:spPr>
      </p:pic>
      <p:pic>
        <p:nvPicPr>
          <p:cNvPr descr="Menu: Additional Resources" id="629" name="Google Shape;629;p43"/>
          <p:cNvPicPr preferRelativeResize="0"/>
          <p:nvPr>
            <p:ph idx="2" type="body"/>
          </p:nvPr>
        </p:nvPicPr>
        <p:blipFill rotWithShape="1">
          <a:blip r:embed="rId5">
            <a:alphaModFix/>
          </a:blip>
          <a:srcRect b="0" l="0" r="0" t="0"/>
          <a:stretch/>
        </p:blipFill>
        <p:spPr>
          <a:xfrm>
            <a:off x="-25080" y="-35171"/>
            <a:ext cx="1191683" cy="6927484"/>
          </a:xfrm>
          <a:prstGeom prst="rect">
            <a:avLst/>
          </a:prstGeom>
          <a:noFill/>
          <a:ln>
            <a:noFill/>
          </a:ln>
        </p:spPr>
      </p:pic>
      <p:sp>
        <p:nvSpPr>
          <p:cNvPr id="630" name="Google Shape;630;p43"/>
          <p:cNvSpPr txBox="1"/>
          <p:nvPr>
            <p:ph type="title"/>
          </p:nvPr>
        </p:nvSpPr>
        <p:spPr>
          <a:xfrm>
            <a:off x="1210171" y="571334"/>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90"/>
              </a:buClr>
              <a:buSzPts val="2400"/>
              <a:buFont typeface="Calibri"/>
              <a:buNone/>
            </a:pPr>
            <a:r>
              <a:rPr lang="en-US" sz="2400">
                <a:solidFill>
                  <a:srgbClr val="000090"/>
                </a:solidFill>
                <a:latin typeface="Calibri"/>
                <a:ea typeface="Calibri"/>
                <a:cs typeface="Calibri"/>
                <a:sym typeface="Calibri"/>
              </a:rPr>
              <a:t>Additional Questions</a:t>
            </a:r>
            <a:endParaRPr/>
          </a:p>
        </p:txBody>
      </p:sp>
      <p:sp>
        <p:nvSpPr>
          <p:cNvPr id="631" name="Google Shape;631;p43"/>
          <p:cNvSpPr txBox="1"/>
          <p:nvPr>
            <p:ph idx="1" type="body"/>
          </p:nvPr>
        </p:nvSpPr>
        <p:spPr>
          <a:xfrm>
            <a:off x="1589783" y="1460354"/>
            <a:ext cx="6925568" cy="5332541"/>
          </a:xfrm>
          <a:prstGeom prst="rect">
            <a:avLst/>
          </a:prstGeom>
          <a:noFill/>
          <a:ln>
            <a:noFill/>
          </a:ln>
        </p:spPr>
        <p:txBody>
          <a:bodyPr anchorCtr="0" anchor="t" bIns="45700" lIns="91425" spcFirstLastPara="1" rIns="91425" wrap="square" tIns="45700">
            <a:normAutofit/>
          </a:bodyPr>
          <a:lstStyle/>
          <a:p>
            <a:pPr indent="-228600" lvl="0" marL="228600" rtl="0" algn="l">
              <a:lnSpc>
                <a:spcPct val="140000"/>
              </a:lnSpc>
              <a:spcBef>
                <a:spcPts val="0"/>
              </a:spcBef>
              <a:spcAft>
                <a:spcPts val="0"/>
              </a:spcAft>
              <a:buClr>
                <a:schemeClr val="dk1"/>
              </a:buClr>
              <a:buSzPts val="2000"/>
              <a:buChar char="•"/>
            </a:pPr>
            <a:r>
              <a:rPr b="1" lang="en-US" sz="2000"/>
              <a:t>What is the relationship between changes in alkalinity and changes in pH?</a:t>
            </a:r>
            <a:endParaRPr/>
          </a:p>
          <a:p>
            <a:pPr indent="-228600" lvl="0" marL="228600" rtl="0" algn="l">
              <a:lnSpc>
                <a:spcPct val="140000"/>
              </a:lnSpc>
              <a:spcBef>
                <a:spcPts val="1000"/>
              </a:spcBef>
              <a:spcAft>
                <a:spcPts val="0"/>
              </a:spcAft>
              <a:buClr>
                <a:schemeClr val="dk1"/>
              </a:buClr>
              <a:buSzPts val="2000"/>
              <a:buChar char="•"/>
            </a:pPr>
            <a:r>
              <a:rPr b="1" lang="en-US" sz="2000"/>
              <a:t>How does the type of rocks or composition of soil near the site affect the alkalinity of the water?</a:t>
            </a:r>
            <a:endParaRPr/>
          </a:p>
          <a:p>
            <a:pPr indent="-228600" lvl="0" marL="228600" rtl="0" algn="l">
              <a:lnSpc>
                <a:spcPct val="140000"/>
              </a:lnSpc>
              <a:spcBef>
                <a:spcPts val="1000"/>
              </a:spcBef>
              <a:spcAft>
                <a:spcPts val="0"/>
              </a:spcAft>
              <a:buClr>
                <a:schemeClr val="dk1"/>
              </a:buClr>
              <a:buSzPts val="2000"/>
              <a:buChar char="•"/>
            </a:pPr>
            <a:r>
              <a:rPr b="1" lang="en-US" sz="2000"/>
              <a:t>What environmental factors can alter the alkalinity of the site?</a:t>
            </a:r>
            <a:endParaRPr/>
          </a:p>
          <a:p>
            <a:pPr indent="-228600" lvl="0" marL="228600" rtl="0" algn="l">
              <a:lnSpc>
                <a:spcPct val="140000"/>
              </a:lnSpc>
              <a:spcBef>
                <a:spcPts val="1000"/>
              </a:spcBef>
              <a:spcAft>
                <a:spcPts val="0"/>
              </a:spcAft>
              <a:buClr>
                <a:schemeClr val="dk1"/>
              </a:buClr>
              <a:buSzPts val="2000"/>
              <a:buChar char="•"/>
            </a:pPr>
            <a:r>
              <a:rPr b="1" lang="en-US" sz="2000"/>
              <a:t>Are there seasonal patterns or changes in alkalinity at your site? Is this site specific?</a:t>
            </a:r>
            <a:endParaRPr/>
          </a:p>
          <a:p>
            <a:pPr indent="-114300" lvl="0" marL="228600" rtl="0" algn="l">
              <a:lnSpc>
                <a:spcPct val="90000"/>
              </a:lnSpc>
              <a:spcBef>
                <a:spcPts val="1000"/>
              </a:spcBef>
              <a:spcAft>
                <a:spcPts val="0"/>
              </a:spcAft>
              <a:buClr>
                <a:schemeClr val="dk1"/>
              </a:buClr>
              <a:buSzPts val="1800"/>
              <a:buNone/>
            </a:pPr>
            <a:r>
              <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pic>
        <p:nvPicPr>
          <p:cNvPr descr="Watermark Illustration of a student taking a water measurement using a probe" id="636" name="Google Shape;636;p44"/>
          <p:cNvPicPr preferRelativeResize="0"/>
          <p:nvPr/>
        </p:nvPicPr>
        <p:blipFill rotWithShape="1">
          <a:blip r:embed="rId3">
            <a:alphaModFix amt="15000"/>
          </a:blip>
          <a:srcRect b="0" l="0" r="0" t="0"/>
          <a:stretch/>
        </p:blipFill>
        <p:spPr>
          <a:xfrm>
            <a:off x="1137398" y="1424449"/>
            <a:ext cx="7978391" cy="5421025"/>
          </a:xfrm>
          <a:prstGeom prst="rect">
            <a:avLst/>
          </a:prstGeom>
          <a:noFill/>
          <a:ln>
            <a:noFill/>
          </a:ln>
        </p:spPr>
      </p:pic>
      <p:sp>
        <p:nvSpPr>
          <p:cNvPr id="637" name="Google Shape;637;p4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Alkalinity Protocol" id="638" name="Google Shape;638;p44"/>
          <p:cNvPicPr preferRelativeResize="0"/>
          <p:nvPr/>
        </p:nvPicPr>
        <p:blipFill rotWithShape="1">
          <a:blip r:embed="rId4">
            <a:alphaModFix/>
          </a:blip>
          <a:srcRect b="0" l="0" r="0" t="0"/>
          <a:stretch/>
        </p:blipFill>
        <p:spPr>
          <a:xfrm>
            <a:off x="1169143" y="-1"/>
            <a:ext cx="7979538" cy="1002323"/>
          </a:xfrm>
          <a:prstGeom prst="rect">
            <a:avLst/>
          </a:prstGeom>
          <a:noFill/>
          <a:ln>
            <a:noFill/>
          </a:ln>
        </p:spPr>
      </p:pic>
      <p:pic>
        <p:nvPicPr>
          <p:cNvPr descr="Menu: Additional Resources" id="639" name="Google Shape;639;p44"/>
          <p:cNvPicPr preferRelativeResize="0"/>
          <p:nvPr/>
        </p:nvPicPr>
        <p:blipFill rotWithShape="1">
          <a:blip r:embed="rId5">
            <a:alphaModFix/>
          </a:blip>
          <a:srcRect b="0" l="0" r="0" t="0"/>
          <a:stretch/>
        </p:blipFill>
        <p:spPr>
          <a:xfrm>
            <a:off x="-25080" y="-35171"/>
            <a:ext cx="1191683" cy="6927484"/>
          </a:xfrm>
          <a:prstGeom prst="rect">
            <a:avLst/>
          </a:prstGeom>
          <a:noFill/>
          <a:ln>
            <a:noFill/>
          </a:ln>
        </p:spPr>
      </p:pic>
      <p:sp>
        <p:nvSpPr>
          <p:cNvPr id="640" name="Google Shape;640;p44"/>
          <p:cNvSpPr txBox="1"/>
          <p:nvPr>
            <p:ph type="title"/>
          </p:nvPr>
        </p:nvSpPr>
        <p:spPr>
          <a:xfrm>
            <a:off x="1261981" y="957509"/>
            <a:ext cx="7886700"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02060"/>
              </a:buClr>
              <a:buSzPct val="100000"/>
              <a:buFont typeface="Calibri"/>
              <a:buNone/>
            </a:pPr>
            <a:br>
              <a:rPr lang="en-US" sz="2700">
                <a:latin typeface="Calibri"/>
                <a:ea typeface="Calibri"/>
                <a:cs typeface="Calibri"/>
                <a:sym typeface="Calibri"/>
              </a:rPr>
            </a:br>
            <a:r>
              <a:rPr lang="en-US" sz="2700">
                <a:latin typeface="Calibri"/>
                <a:ea typeface="Calibri"/>
                <a:cs typeface="Calibri"/>
                <a:sym typeface="Calibri"/>
              </a:rPr>
              <a:t>We want your Feedback! </a:t>
            </a:r>
            <a:br>
              <a:rPr lang="en-US" sz="2700">
                <a:latin typeface="Calibri"/>
                <a:ea typeface="Calibri"/>
                <a:cs typeface="Calibri"/>
                <a:sym typeface="Calibri"/>
              </a:rPr>
            </a:br>
            <a:br>
              <a:rPr lang="en-US" sz="2000">
                <a:latin typeface="Calibri"/>
                <a:ea typeface="Calibri"/>
                <a:cs typeface="Calibri"/>
                <a:sym typeface="Calibri"/>
              </a:rPr>
            </a:br>
            <a:r>
              <a:rPr lang="en-US" sz="1800">
                <a:latin typeface="Calibri"/>
                <a:ea typeface="Calibri"/>
                <a:cs typeface="Calibri"/>
                <a:sym typeface="Calibri"/>
              </a:rPr>
              <a:t>Please provide us with feedback about this module. This is a community project and we welcome your comments, suggestions and edits! Comment here: </a:t>
            </a:r>
            <a:r>
              <a:rPr lang="en-US" sz="1800" u="sng">
                <a:solidFill>
                  <a:schemeClr val="hlink"/>
                </a:solidFill>
                <a:latin typeface="Calibri"/>
                <a:ea typeface="Calibri"/>
                <a:cs typeface="Calibri"/>
                <a:sym typeface="Calibri"/>
                <a:hlinkClick r:id="rId6"/>
              </a:rPr>
              <a:t>Training</a:t>
            </a:r>
            <a:r>
              <a:rPr lang="en-US" sz="1800" u="sng">
                <a:solidFill>
                  <a:schemeClr val="hlink"/>
                </a:solidFill>
                <a:hlinkClick r:id="rId7"/>
              </a:rPr>
              <a:t>@nasaglobe.org</a:t>
            </a:r>
            <a:r>
              <a:rPr lang="en-US" sz="1800">
                <a:latin typeface="Calibri"/>
                <a:ea typeface="Calibri"/>
                <a:cs typeface="Calibri"/>
                <a:sym typeface="Calibri"/>
              </a:rPr>
              <a:t> </a:t>
            </a:r>
            <a:br>
              <a:rPr lang="en-US" sz="1800">
                <a:latin typeface="Calibri"/>
                <a:ea typeface="Calibri"/>
                <a:cs typeface="Calibri"/>
                <a:sym typeface="Calibri"/>
              </a:rPr>
            </a:br>
            <a:r>
              <a:rPr lang="en-US" sz="1800">
                <a:latin typeface="Calibri"/>
                <a:ea typeface="Calibri"/>
                <a:cs typeface="Calibri"/>
                <a:sym typeface="Calibri"/>
              </a:rPr>
              <a:t>Questions about the content of this module? Contact GLOBE: </a:t>
            </a:r>
            <a:r>
              <a:rPr lang="en-US" sz="1800" u="sng">
                <a:solidFill>
                  <a:schemeClr val="hlink"/>
                </a:solidFill>
                <a:latin typeface="Calibri"/>
                <a:ea typeface="Calibri"/>
                <a:cs typeface="Calibri"/>
                <a:sym typeface="Calibri"/>
                <a:hlinkClick r:id="rId8"/>
              </a:rPr>
              <a:t>help@nasaglobe.</a:t>
            </a:r>
            <a:r>
              <a:rPr lang="en-US" sz="1800" u="sng">
                <a:solidFill>
                  <a:schemeClr val="hlink"/>
                </a:solidFill>
                <a:hlinkClick r:id="rId9"/>
              </a:rPr>
              <a:t>org</a:t>
            </a:r>
            <a:br>
              <a:rPr lang="en-US" sz="1800"/>
            </a:br>
            <a:endParaRPr sz="1800">
              <a:solidFill>
                <a:srgbClr val="1F3864"/>
              </a:solidFill>
              <a:latin typeface="Calibri"/>
              <a:ea typeface="Calibri"/>
              <a:cs typeface="Calibri"/>
              <a:sym typeface="Calibri"/>
            </a:endParaRPr>
          </a:p>
        </p:txBody>
      </p:sp>
      <p:sp>
        <p:nvSpPr>
          <p:cNvPr id="641" name="Google Shape;641;p44"/>
          <p:cNvSpPr txBox="1"/>
          <p:nvPr>
            <p:ph idx="1" type="body"/>
          </p:nvPr>
        </p:nvSpPr>
        <p:spPr>
          <a:xfrm>
            <a:off x="1257298" y="2494136"/>
            <a:ext cx="7858491" cy="4351338"/>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1500"/>
              <a:buNone/>
            </a:pPr>
            <a:r>
              <a:rPr b="1" lang="en-US" sz="1500"/>
              <a:t>Slides:  </a:t>
            </a:r>
            <a:endParaRPr/>
          </a:p>
          <a:p>
            <a:pPr indent="0" lvl="0" marL="0" rtl="0" algn="l">
              <a:lnSpc>
                <a:spcPct val="100000"/>
              </a:lnSpc>
              <a:spcBef>
                <a:spcPts val="1000"/>
              </a:spcBef>
              <a:spcAft>
                <a:spcPts val="0"/>
              </a:spcAft>
              <a:buClr>
                <a:schemeClr val="dk1"/>
              </a:buClr>
              <a:buSzPts val="1500"/>
              <a:buNone/>
            </a:pPr>
            <a:r>
              <a:rPr lang="en-US" sz="1500"/>
              <a:t>Russanne Low, Ph.D., University of Nebraska-Lincoln, USA </a:t>
            </a:r>
            <a:endParaRPr/>
          </a:p>
          <a:p>
            <a:pPr indent="0" lvl="0" marL="0" rtl="0" algn="l">
              <a:lnSpc>
                <a:spcPct val="100000"/>
              </a:lnSpc>
              <a:spcBef>
                <a:spcPts val="1000"/>
              </a:spcBef>
              <a:spcAft>
                <a:spcPts val="0"/>
              </a:spcAft>
              <a:buClr>
                <a:schemeClr val="dk1"/>
              </a:buClr>
              <a:buSzPts val="1500"/>
              <a:buNone/>
            </a:pPr>
            <a:r>
              <a:rPr lang="en-US" sz="1500"/>
              <a:t>Rebecca Boger, Ph.D., Brooklyn College, NYC, USA</a:t>
            </a:r>
            <a:endParaRPr/>
          </a:p>
          <a:p>
            <a:pPr indent="0" lvl="0" marL="0" rtl="0" algn="l">
              <a:lnSpc>
                <a:spcPct val="90000"/>
              </a:lnSpc>
              <a:spcBef>
                <a:spcPts val="1000"/>
              </a:spcBef>
              <a:spcAft>
                <a:spcPts val="0"/>
              </a:spcAft>
              <a:buClr>
                <a:schemeClr val="dk1"/>
              </a:buClr>
              <a:buSzPts val="1500"/>
              <a:buNone/>
            </a:pPr>
            <a:r>
              <a:rPr b="1" lang="en-US" sz="1500"/>
              <a:t>Photos: </a:t>
            </a:r>
            <a:r>
              <a:rPr lang="en-US" sz="1500"/>
              <a:t>Russanne Low</a:t>
            </a:r>
            <a:endParaRPr/>
          </a:p>
          <a:p>
            <a:pPr indent="0" lvl="0" marL="0" rtl="0" algn="l">
              <a:lnSpc>
                <a:spcPct val="90000"/>
              </a:lnSpc>
              <a:spcBef>
                <a:spcPts val="1000"/>
              </a:spcBef>
              <a:spcAft>
                <a:spcPts val="0"/>
              </a:spcAft>
              <a:buClr>
                <a:schemeClr val="dk1"/>
              </a:buClr>
              <a:buSzPts val="1500"/>
              <a:buNone/>
            </a:pPr>
            <a:r>
              <a:rPr b="1" lang="en-US" sz="1500"/>
              <a:t>Art: </a:t>
            </a:r>
            <a:r>
              <a:rPr lang="en-US" sz="1500"/>
              <a:t>Jenn Glaser, </a:t>
            </a:r>
            <a:r>
              <a:rPr i="1" lang="en-US" sz="1500"/>
              <a:t>ScribeArts</a:t>
            </a:r>
            <a:endParaRPr/>
          </a:p>
          <a:p>
            <a:pPr indent="0" lvl="0" marL="0" rtl="0" algn="l">
              <a:lnSpc>
                <a:spcPct val="90000"/>
              </a:lnSpc>
              <a:spcBef>
                <a:spcPts val="1000"/>
              </a:spcBef>
              <a:spcAft>
                <a:spcPts val="0"/>
              </a:spcAft>
              <a:buClr>
                <a:schemeClr val="dk1"/>
              </a:buClr>
              <a:buSzPts val="1500"/>
              <a:buNone/>
            </a:pPr>
            <a:r>
              <a:rPr b="1" lang="en-US" sz="1500"/>
              <a:t>More Information:</a:t>
            </a:r>
            <a:endParaRPr/>
          </a:p>
          <a:p>
            <a:pPr indent="0" lvl="0" marL="0" rtl="0" algn="l">
              <a:lnSpc>
                <a:spcPct val="90000"/>
              </a:lnSpc>
              <a:spcBef>
                <a:spcPts val="1000"/>
              </a:spcBef>
              <a:spcAft>
                <a:spcPts val="0"/>
              </a:spcAft>
              <a:buClr>
                <a:schemeClr val="dk1"/>
              </a:buClr>
              <a:buSzPts val="1500"/>
              <a:buNone/>
            </a:pPr>
            <a:r>
              <a:rPr b="1" lang="en-US" sz="1500" u="sng">
                <a:solidFill>
                  <a:schemeClr val="hlink"/>
                </a:solidFill>
                <a:hlinkClick r:id="rId10"/>
              </a:rPr>
              <a:t>GLOBE Program</a:t>
            </a:r>
            <a:endParaRPr b="1" sz="1500"/>
          </a:p>
          <a:p>
            <a:pPr indent="0" lvl="0" marL="0" rtl="0" algn="l">
              <a:lnSpc>
                <a:spcPct val="90000"/>
              </a:lnSpc>
              <a:spcBef>
                <a:spcPts val="1000"/>
              </a:spcBef>
              <a:spcAft>
                <a:spcPts val="0"/>
              </a:spcAft>
              <a:buClr>
                <a:schemeClr val="dk1"/>
              </a:buClr>
              <a:buSzPts val="1500"/>
              <a:buNone/>
            </a:pPr>
            <a:r>
              <a:rPr b="1" lang="en-US" sz="1500" u="sng">
                <a:solidFill>
                  <a:schemeClr val="hlink"/>
                </a:solidFill>
                <a:hlinkClick r:id="rId11"/>
              </a:rPr>
              <a:t>NASA Global Climate Change: Vital Signs of the Planet</a:t>
            </a:r>
            <a:endParaRPr b="1" sz="1500"/>
          </a:p>
          <a:p>
            <a:pPr indent="0" lvl="0" marL="0" rtl="0" algn="l">
              <a:lnSpc>
                <a:spcPct val="90000"/>
              </a:lnSpc>
              <a:spcBef>
                <a:spcPts val="1000"/>
              </a:spcBef>
              <a:spcAft>
                <a:spcPts val="0"/>
              </a:spcAft>
              <a:buClr>
                <a:schemeClr val="dk1"/>
              </a:buClr>
              <a:buSzPts val="1500"/>
              <a:buNone/>
            </a:pPr>
            <a:r>
              <a:rPr b="1" lang="en-US" sz="1500"/>
              <a:t>The GLOBE Program is sponsored by these organizations:</a:t>
            </a:r>
            <a:endParaRPr/>
          </a:p>
          <a:p>
            <a:pPr indent="0" lvl="0" marL="0" rtl="0" algn="l">
              <a:lnSpc>
                <a:spcPct val="90000"/>
              </a:lnSpc>
              <a:spcBef>
                <a:spcPts val="1000"/>
              </a:spcBef>
              <a:spcAft>
                <a:spcPts val="0"/>
              </a:spcAft>
              <a:buClr>
                <a:schemeClr val="dk1"/>
              </a:buClr>
              <a:buSzPts val="1600"/>
              <a:buNone/>
            </a:pPr>
            <a:r>
              <a:t/>
            </a:r>
            <a:endParaRPr b="1" sz="1600"/>
          </a:p>
          <a:p>
            <a:pPr indent="0" lvl="0" marL="0" rtl="0" algn="l">
              <a:lnSpc>
                <a:spcPct val="90000"/>
              </a:lnSpc>
              <a:spcBef>
                <a:spcPts val="1000"/>
              </a:spcBef>
              <a:spcAft>
                <a:spcPts val="0"/>
              </a:spcAft>
              <a:buClr>
                <a:schemeClr val="dk1"/>
              </a:buClr>
              <a:buSzPts val="1600"/>
              <a:buNone/>
            </a:pPr>
            <a:r>
              <a:t/>
            </a:r>
            <a:endParaRPr b="1" sz="1600"/>
          </a:p>
          <a:p>
            <a:pPr indent="0" lvl="0" marL="0" rtl="0" algn="l">
              <a:lnSpc>
                <a:spcPct val="90000"/>
              </a:lnSpc>
              <a:spcBef>
                <a:spcPts val="1000"/>
              </a:spcBef>
              <a:spcAft>
                <a:spcPts val="0"/>
              </a:spcAft>
              <a:buClr>
                <a:srgbClr val="000000"/>
              </a:buClr>
              <a:buSzPts val="1300"/>
              <a:buNone/>
            </a:pPr>
            <a:r>
              <a:rPr i="1" lang="en-US" sz="1300">
                <a:solidFill>
                  <a:srgbClr val="000000"/>
                </a:solidFill>
                <a:latin typeface="Calibri"/>
                <a:ea typeface="Calibri"/>
                <a:cs typeface="Calibri"/>
                <a:sym typeface="Calibri"/>
              </a:rPr>
              <a:t>Version 11/17/2025. Modified by GLOBE Implementation Office Science, Training, Education and Public Engagement Team. If you edit and modify this slide set for use for educational purposes,  please note “modified by (and your name and date)“ on this page. Thank you.</a:t>
            </a:r>
            <a:endParaRPr i="1" sz="1300">
              <a:latin typeface="Calibri"/>
              <a:ea typeface="Calibri"/>
              <a:cs typeface="Calibri"/>
              <a:sym typeface="Calibri"/>
            </a:endParaRPr>
          </a:p>
        </p:txBody>
      </p:sp>
      <p:pic>
        <p:nvPicPr>
          <p:cNvPr descr="Logos for NASA, NOAA, NSF and the U.S. Department of State." id="642" name="Google Shape;642;p44"/>
          <p:cNvPicPr preferRelativeResize="0"/>
          <p:nvPr/>
        </p:nvPicPr>
        <p:blipFill rotWithShape="1">
          <a:blip r:embed="rId12">
            <a:alphaModFix/>
          </a:blip>
          <a:srcRect b="0" l="0" r="0" t="0"/>
          <a:stretch/>
        </p:blipFill>
        <p:spPr>
          <a:xfrm>
            <a:off x="3596524" y="5584752"/>
            <a:ext cx="2208414" cy="46216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6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Alkalinity Protocol" id="138" name="Google Shape;138;p6"/>
          <p:cNvPicPr preferRelativeResize="0"/>
          <p:nvPr/>
        </p:nvPicPr>
        <p:blipFill rotWithShape="1">
          <a:blip r:embed="rId3">
            <a:alphaModFix/>
          </a:blip>
          <a:srcRect b="0" l="0" r="0" t="0"/>
          <a:stretch/>
        </p:blipFill>
        <p:spPr>
          <a:xfrm>
            <a:off x="1182818" y="-17586"/>
            <a:ext cx="7961182" cy="1009709"/>
          </a:xfrm>
          <a:prstGeom prst="rect">
            <a:avLst/>
          </a:prstGeom>
          <a:noFill/>
          <a:ln>
            <a:noFill/>
          </a:ln>
        </p:spPr>
      </p:pic>
      <p:pic>
        <p:nvPicPr>
          <p:cNvPr descr="Menu: Why collect alkalinity data" id="139" name="Google Shape;139;p6"/>
          <p:cNvPicPr preferRelativeResize="0"/>
          <p:nvPr/>
        </p:nvPicPr>
        <p:blipFill rotWithShape="1">
          <a:blip r:embed="rId4">
            <a:alphaModFix/>
          </a:blip>
          <a:srcRect b="0" l="0" r="0" t="0"/>
          <a:stretch/>
        </p:blipFill>
        <p:spPr>
          <a:xfrm>
            <a:off x="0" y="-35171"/>
            <a:ext cx="1182818" cy="6901943"/>
          </a:xfrm>
          <a:prstGeom prst="rect">
            <a:avLst/>
          </a:prstGeom>
          <a:noFill/>
          <a:ln>
            <a:noFill/>
          </a:ln>
        </p:spPr>
      </p:pic>
      <p:sp>
        <p:nvSpPr>
          <p:cNvPr id="140" name="Google Shape;140;p6"/>
          <p:cNvSpPr txBox="1"/>
          <p:nvPr>
            <p:ph type="title"/>
          </p:nvPr>
        </p:nvSpPr>
        <p:spPr>
          <a:xfrm>
            <a:off x="1279281" y="1188639"/>
            <a:ext cx="7886700" cy="59899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800"/>
              <a:buFont typeface="Calibri"/>
              <a:buNone/>
            </a:pPr>
            <a:r>
              <a:rPr lang="en-US">
                <a:latin typeface="Calibri"/>
                <a:ea typeface="Calibri"/>
                <a:cs typeface="Calibri"/>
                <a:sym typeface="Calibri"/>
              </a:rPr>
              <a:t>Buffering</a:t>
            </a:r>
            <a:endParaRPr/>
          </a:p>
        </p:txBody>
      </p:sp>
      <p:sp>
        <p:nvSpPr>
          <p:cNvPr id="141" name="Google Shape;141;p6"/>
          <p:cNvSpPr txBox="1"/>
          <p:nvPr>
            <p:ph idx="1" type="body"/>
          </p:nvPr>
        </p:nvSpPr>
        <p:spPr>
          <a:xfrm>
            <a:off x="1279281" y="1860090"/>
            <a:ext cx="7468165"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600"/>
              <a:buNone/>
            </a:pPr>
            <a:r>
              <a:rPr lang="en-US" sz="1600"/>
              <a:t>When water has high alkalinity, we say that it is </a:t>
            </a:r>
            <a:r>
              <a:rPr i="1" lang="en-US" sz="1600"/>
              <a:t>well buffered</a:t>
            </a:r>
            <a:r>
              <a:rPr lang="en-US" sz="1600"/>
              <a:t>. It resists a decrease in pH when acidic water, such as rain or snowmelt, enters it. Alkalinity comes from dissolved rocks, particularly limestone (CaCO3), and soils. It is added to the water naturally as water comes in contact with rocks and soil. Water dissolves the CaCO3, carrying it into streams and lakes. Lakes and streams in areas rich in limestone bedrock will tend to have a higher alkalinity than those in regions with non-carbonate bedrock. </a:t>
            </a:r>
            <a:endParaRPr/>
          </a:p>
          <a:p>
            <a:pPr indent="-114300" lvl="0" marL="228600" rtl="0" algn="l">
              <a:lnSpc>
                <a:spcPct val="90000"/>
              </a:lnSpc>
              <a:spcBef>
                <a:spcPts val="1000"/>
              </a:spcBef>
              <a:spcAft>
                <a:spcPts val="0"/>
              </a:spcAft>
              <a:buClr>
                <a:schemeClr val="dk1"/>
              </a:buClr>
              <a:buSzPts val="1800"/>
              <a:buNone/>
            </a:pPr>
            <a:r>
              <a:t/>
            </a:r>
            <a:endParaRPr/>
          </a:p>
        </p:txBody>
      </p:sp>
      <p:pic>
        <p:nvPicPr>
          <p:cNvPr descr="Diagram of two lakes- the lake with granite bedrock has a lower pH of 5.4 and the lake with the limestone bedrock has a higher pH of 6.8." id="142" name="Google Shape;142;p6"/>
          <p:cNvPicPr preferRelativeResize="0"/>
          <p:nvPr>
            <p:ph idx="2" type="body"/>
          </p:nvPr>
        </p:nvPicPr>
        <p:blipFill rotWithShape="1">
          <a:blip r:embed="rId5">
            <a:alphaModFix/>
          </a:blip>
          <a:srcRect b="0" l="0" r="0" t="0"/>
          <a:stretch/>
        </p:blipFill>
        <p:spPr>
          <a:xfrm>
            <a:off x="1257300" y="3407414"/>
            <a:ext cx="7451481" cy="2050866"/>
          </a:xfrm>
          <a:prstGeom prst="rect">
            <a:avLst/>
          </a:prstGeom>
          <a:noFill/>
          <a:ln>
            <a:noFill/>
          </a:ln>
        </p:spPr>
      </p:pic>
      <p:sp>
        <p:nvSpPr>
          <p:cNvPr descr="A diagram of two lakes, each with a pH meter in the water. The lake surrounded by granite has a lower pH (5.4- more acid) and the lake found in limestone has a higher pH (6.8). " id="143" name="Google Shape;143;p6"/>
          <p:cNvSpPr txBox="1"/>
          <p:nvPr/>
        </p:nvSpPr>
        <p:spPr>
          <a:xfrm>
            <a:off x="1177437" y="5530741"/>
            <a:ext cx="7570010" cy="1506297"/>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1400"/>
              <a:buFont typeface="Arial"/>
              <a:buNone/>
            </a:pPr>
            <a:r>
              <a:rPr b="0" i="1" lang="en-US" sz="1400" u="none" cap="none" strike="noStrike">
                <a:solidFill>
                  <a:schemeClr val="dk1"/>
                </a:solidFill>
                <a:latin typeface="Calibri"/>
                <a:ea typeface="Calibri"/>
                <a:cs typeface="Calibri"/>
                <a:sym typeface="Calibri"/>
              </a:rPr>
              <a:t>Buffering solutions resist changes. The lake on the right is surrounded by limestone which weather to produce carbonate and bicarbonate ions. These raise the water’s alkalinity. The lake on the left is formed in igneous rock, which does not produce carbonates when weathered. The lake on the right is resistant to change when acid is added, whereas the lake on the left will change more readily. </a:t>
            </a:r>
            <a:endParaRPr b="0" i="0" sz="1400" u="none" cap="none" strike="noStrike">
              <a:solidFill>
                <a:srgbClr val="000000"/>
              </a:solidFill>
              <a:latin typeface="Arial"/>
              <a:ea typeface="Arial"/>
              <a:cs typeface="Arial"/>
              <a:sym typeface="Arial"/>
            </a:endParaRPr>
          </a:p>
          <a:p>
            <a:pPr indent="-114300" lvl="0" marL="228600" marR="0" rtl="0" algn="l">
              <a:lnSpc>
                <a:spcPct val="90000"/>
              </a:lnSpc>
              <a:spcBef>
                <a:spcPts val="100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7"/>
          <p:cNvSpPr txBox="1"/>
          <p:nvPr>
            <p:ph idx="12" type="sldNum"/>
          </p:nvPr>
        </p:nvSpPr>
        <p:spPr>
          <a:xfrm>
            <a:off x="6764462" y="64098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Alkalinity Protocol" id="149" name="Google Shape;149;p7"/>
          <p:cNvPicPr preferRelativeResize="0"/>
          <p:nvPr>
            <p:ph idx="2" type="body"/>
          </p:nvPr>
        </p:nvPicPr>
        <p:blipFill rotWithShape="1">
          <a:blip r:embed="rId3">
            <a:alphaModFix/>
          </a:blip>
          <a:srcRect b="0" l="0" r="0" t="0"/>
          <a:stretch/>
        </p:blipFill>
        <p:spPr>
          <a:xfrm>
            <a:off x="1149142" y="-2"/>
            <a:ext cx="7994858" cy="1004247"/>
          </a:xfrm>
          <a:prstGeom prst="rect">
            <a:avLst/>
          </a:prstGeom>
          <a:noFill/>
          <a:ln>
            <a:noFill/>
          </a:ln>
        </p:spPr>
      </p:pic>
      <p:pic>
        <p:nvPicPr>
          <p:cNvPr descr="Menu: How your measurements can help" id="150" name="Google Shape;150;p7"/>
          <p:cNvPicPr preferRelativeResize="0"/>
          <p:nvPr>
            <p:ph idx="1" type="body"/>
          </p:nvPr>
        </p:nvPicPr>
        <p:blipFill rotWithShape="1">
          <a:blip r:embed="rId4">
            <a:alphaModFix/>
          </a:blip>
          <a:srcRect b="0" l="0" r="0" t="0"/>
          <a:stretch/>
        </p:blipFill>
        <p:spPr>
          <a:xfrm>
            <a:off x="0" y="-35171"/>
            <a:ext cx="1149142" cy="6893171"/>
          </a:xfrm>
          <a:prstGeom prst="rect">
            <a:avLst/>
          </a:prstGeom>
          <a:noFill/>
          <a:ln>
            <a:noFill/>
          </a:ln>
        </p:spPr>
      </p:pic>
      <p:sp>
        <p:nvSpPr>
          <p:cNvPr id="151" name="Google Shape;151;p7"/>
          <p:cNvSpPr txBox="1"/>
          <p:nvPr>
            <p:ph type="title"/>
          </p:nvPr>
        </p:nvSpPr>
        <p:spPr>
          <a:xfrm>
            <a:off x="1246866" y="751645"/>
            <a:ext cx="7332532" cy="104260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72"/>
              </a:buClr>
              <a:buSzPts val="2800"/>
              <a:buFont typeface="Calibri"/>
              <a:buNone/>
            </a:pPr>
            <a:r>
              <a:rPr lang="en-US">
                <a:solidFill>
                  <a:srgbClr val="000072"/>
                </a:solidFill>
                <a:latin typeface="Calibri"/>
                <a:ea typeface="Calibri"/>
                <a:cs typeface="Calibri"/>
                <a:sym typeface="Calibri"/>
              </a:rPr>
              <a:t>Example: Ocean Acidification-1 </a:t>
            </a:r>
            <a:endParaRPr>
              <a:latin typeface="Calibri"/>
              <a:ea typeface="Calibri"/>
              <a:cs typeface="Calibri"/>
              <a:sym typeface="Calibri"/>
            </a:endParaRPr>
          </a:p>
        </p:txBody>
      </p:sp>
      <p:sp>
        <p:nvSpPr>
          <p:cNvPr descr="Map of dissolved Oxygen concentration in mg/L, by depth. Chesapeake Bay, Maryland, USA. The image shows how dissolved oxygen entering the bay from one of the rivers to the west  has little to no dissolved oxygen, and causes a dead zone in the bay. " id="152" name="Google Shape;152;p7"/>
          <p:cNvSpPr txBox="1"/>
          <p:nvPr/>
        </p:nvSpPr>
        <p:spPr>
          <a:xfrm>
            <a:off x="1313664" y="1600803"/>
            <a:ext cx="7508198" cy="4809048"/>
          </a:xfrm>
          <a:prstGeom prst="rect">
            <a:avLst/>
          </a:prstGeom>
          <a:noFill/>
          <a:ln>
            <a:noFill/>
          </a:ln>
        </p:spPr>
        <p:txBody>
          <a:bodyPr anchorCtr="0" anchor="t" bIns="45700" lIns="91425" spcFirstLastPara="1" rIns="91425" wrap="square" tIns="45700">
            <a:normAutofit/>
          </a:bodyPr>
          <a:lstStyle/>
          <a:p>
            <a:pPr indent="0" lvl="0" marL="0" marR="0" rtl="0" algn="just">
              <a:lnSpc>
                <a:spcPct val="90000"/>
              </a:lnSpc>
              <a:spcBef>
                <a:spcPts val="0"/>
              </a:spcBef>
              <a:spcAft>
                <a:spcPts val="0"/>
              </a:spcAft>
              <a:buClr>
                <a:schemeClr val="dk1"/>
              </a:buClr>
              <a:buSzPts val="1600"/>
              <a:buFont typeface="Arial"/>
              <a:buNone/>
            </a:pPr>
            <a:r>
              <a:rPr b="0" i="0" lang="en-US" sz="1600" u="none" cap="none" strike="noStrike">
                <a:solidFill>
                  <a:schemeClr val="dk1"/>
                </a:solidFill>
                <a:latin typeface="Calibri"/>
                <a:ea typeface="Calibri"/>
                <a:cs typeface="Calibri"/>
                <a:sym typeface="Calibri"/>
              </a:rPr>
              <a:t>The measurement of pH, total alkalinity and dissolved inorganic carbon are important for monitoring ocean acidification. </a:t>
            </a:r>
            <a:r>
              <a:rPr b="0" i="0" lang="en-US" sz="1600" u="sng" cap="none" strike="noStrike">
                <a:solidFill>
                  <a:schemeClr val="dk1"/>
                </a:solidFill>
                <a:latin typeface="Calibri"/>
                <a:ea typeface="Calibri"/>
                <a:cs typeface="Calibri"/>
                <a:sym typeface="Calibri"/>
                <a:hlinkClick r:id="rId5">
                  <a:extLst>
                    <a:ext uri="{A12FA001-AC4F-418D-AE19-62706E023703}">
                      <ahyp:hlinkClr val="tx"/>
                    </a:ext>
                  </a:extLst>
                </a:hlinkClick>
              </a:rPr>
              <a:t>Ocean acidification (OA)</a:t>
            </a:r>
            <a:r>
              <a:rPr b="0" i="0" lang="en-US" sz="1600" u="none" cap="none" strike="noStrike">
                <a:solidFill>
                  <a:schemeClr val="dk1"/>
                </a:solidFill>
                <a:latin typeface="Calibri"/>
                <a:ea typeface="Calibri"/>
                <a:cs typeface="Calibri"/>
                <a:sym typeface="Calibri"/>
              </a:rPr>
              <a:t> is the decrease in ocean pH as a result of an increase in carbon dioxide (CO</a:t>
            </a:r>
            <a:r>
              <a:rPr b="0" baseline="-25000" i="0" lang="en-US" sz="1600" u="none" cap="none" strike="noStrike">
                <a:solidFill>
                  <a:schemeClr val="dk1"/>
                </a:solidFill>
                <a:latin typeface="Calibri"/>
                <a:ea typeface="Calibri"/>
                <a:cs typeface="Calibri"/>
                <a:sym typeface="Calibri"/>
              </a:rPr>
              <a:t>2</a:t>
            </a:r>
            <a:r>
              <a:rPr b="0" i="0" lang="en-US" sz="1600" u="none" cap="none" strike="noStrike">
                <a:solidFill>
                  <a:schemeClr val="dk1"/>
                </a:solidFill>
                <a:latin typeface="Calibri"/>
                <a:ea typeface="Calibri"/>
                <a:cs typeface="Calibri"/>
                <a:sym typeface="Calibri"/>
              </a:rPr>
              <a:t>) absorption by seawater.  OA is a prominent concern in today’s world.  CO</a:t>
            </a:r>
            <a:r>
              <a:rPr b="0" baseline="-25000" i="0" lang="en-US" sz="1600" u="none" cap="none" strike="noStrike">
                <a:solidFill>
                  <a:schemeClr val="dk1"/>
                </a:solidFill>
                <a:latin typeface="Calibri"/>
                <a:ea typeface="Calibri"/>
                <a:cs typeface="Calibri"/>
                <a:sym typeface="Calibri"/>
              </a:rPr>
              <a:t>2</a:t>
            </a:r>
            <a:r>
              <a:rPr b="0" i="0" lang="en-US" sz="1600" u="none" cap="none" strike="noStrike">
                <a:solidFill>
                  <a:schemeClr val="dk1"/>
                </a:solidFill>
                <a:latin typeface="Calibri"/>
                <a:ea typeface="Calibri"/>
                <a:cs typeface="Calibri"/>
                <a:sym typeface="Calibri"/>
              </a:rPr>
              <a:t> is pumped into the atmosphere from everyday human activities, such as emissions from vehicles and industrial pollution.  Each year approximately 25% of the CO</a:t>
            </a:r>
            <a:r>
              <a:rPr b="0" baseline="-25000" i="0" lang="en-US" sz="1600" u="none" cap="none" strike="noStrike">
                <a:solidFill>
                  <a:schemeClr val="dk1"/>
                </a:solidFill>
                <a:latin typeface="Calibri"/>
                <a:ea typeface="Calibri"/>
                <a:cs typeface="Calibri"/>
                <a:sym typeface="Calibri"/>
              </a:rPr>
              <a:t>2</a:t>
            </a:r>
            <a:r>
              <a:rPr b="0" i="0" lang="en-US" sz="1600" u="none" cap="none" strike="noStrike">
                <a:solidFill>
                  <a:schemeClr val="dk1"/>
                </a:solidFill>
                <a:latin typeface="Calibri"/>
                <a:ea typeface="Calibri"/>
                <a:cs typeface="Calibri"/>
                <a:sym typeface="Calibri"/>
              </a:rPr>
              <a:t> pumped into the atmosphere is absorbed by the ocean.  Although plants can use CO</a:t>
            </a:r>
            <a:r>
              <a:rPr b="0" baseline="-25000" i="0" lang="en-US" sz="1600" u="none" cap="none" strike="noStrike">
                <a:solidFill>
                  <a:schemeClr val="dk1"/>
                </a:solidFill>
                <a:latin typeface="Calibri"/>
                <a:ea typeface="Calibri"/>
                <a:cs typeface="Calibri"/>
                <a:sym typeface="Calibri"/>
              </a:rPr>
              <a:t>2 </a:t>
            </a:r>
            <a:r>
              <a:rPr b="0" i="0" lang="en-US" sz="1600" u="none" cap="none" strike="noStrike">
                <a:solidFill>
                  <a:schemeClr val="dk1"/>
                </a:solidFill>
                <a:latin typeface="Calibri"/>
                <a:ea typeface="Calibri"/>
                <a:cs typeface="Calibri"/>
                <a:sym typeface="Calibri"/>
              </a:rPr>
              <a:t>for photosynthesis, the increase also has negative implications.  As the amount of CO</a:t>
            </a:r>
            <a:r>
              <a:rPr b="0" baseline="-25000" i="0" lang="en-US" sz="1600" u="none" cap="none" strike="noStrike">
                <a:solidFill>
                  <a:schemeClr val="dk1"/>
                </a:solidFill>
                <a:latin typeface="Calibri"/>
                <a:ea typeface="Calibri"/>
                <a:cs typeface="Calibri"/>
                <a:sym typeface="Calibri"/>
              </a:rPr>
              <a:t>2</a:t>
            </a:r>
            <a:r>
              <a:rPr b="0" i="0" lang="en-US" sz="1600" u="none" cap="none" strike="noStrike">
                <a:solidFill>
                  <a:schemeClr val="dk1"/>
                </a:solidFill>
                <a:latin typeface="Calibri"/>
                <a:ea typeface="Calibri"/>
                <a:cs typeface="Calibri"/>
                <a:sym typeface="Calibri"/>
              </a:rPr>
              <a:t> absorbed by the ocean increases, the pH is expected to continue decreasing.</a:t>
            </a:r>
            <a:endParaRPr b="0" i="0" sz="1400" u="none" cap="none" strike="noStrike">
              <a:solidFill>
                <a:srgbClr val="000000"/>
              </a:solidFill>
              <a:latin typeface="Arial"/>
              <a:ea typeface="Arial"/>
              <a:cs typeface="Arial"/>
              <a:sym typeface="Arial"/>
            </a:endParaRPr>
          </a:p>
        </p:txBody>
      </p:sp>
      <p:pic>
        <p:nvPicPr>
          <p:cNvPr descr="Graph of atmospheric CO2,, Seawater pCO2, and seawater pH from 1957-2010. As atmosphere CO2 increases, pCO2 is increasing at approximately the same rate, and the acidity of seawater is increasing." id="153" name="Google Shape;153;p7"/>
          <p:cNvPicPr preferRelativeResize="0"/>
          <p:nvPr/>
        </p:nvPicPr>
        <p:blipFill rotWithShape="1">
          <a:blip r:embed="rId6">
            <a:alphaModFix/>
          </a:blip>
          <a:srcRect b="0" l="0" r="0" t="0"/>
          <a:stretch/>
        </p:blipFill>
        <p:spPr>
          <a:xfrm>
            <a:off x="2136742" y="3641521"/>
            <a:ext cx="5007220" cy="2841936"/>
          </a:xfrm>
          <a:prstGeom prst="rect">
            <a:avLst/>
          </a:prstGeom>
          <a:noFill/>
          <a:ln>
            <a:noFill/>
          </a:ln>
        </p:spPr>
      </p:pic>
      <p:sp>
        <p:nvSpPr>
          <p:cNvPr id="154" name="Google Shape;154;p7"/>
          <p:cNvSpPr txBox="1"/>
          <p:nvPr/>
        </p:nvSpPr>
        <p:spPr>
          <a:xfrm>
            <a:off x="2516241" y="6483457"/>
            <a:ext cx="4992390"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http://www.pmel.noaa.gov/co2/story/OA+Observations+and+Data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8"/>
          <p:cNvSpPr txBox="1"/>
          <p:nvPr>
            <p:ph idx="12" type="sldNum"/>
          </p:nvPr>
        </p:nvSpPr>
        <p:spPr>
          <a:xfrm>
            <a:off x="6764462" y="64098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Alkalinity Protocol" id="160" name="Google Shape;160;p8"/>
          <p:cNvPicPr preferRelativeResize="0"/>
          <p:nvPr>
            <p:ph idx="2" type="body"/>
          </p:nvPr>
        </p:nvPicPr>
        <p:blipFill rotWithShape="1">
          <a:blip r:embed="rId3">
            <a:alphaModFix/>
          </a:blip>
          <a:srcRect b="0" l="0" r="0" t="0"/>
          <a:stretch/>
        </p:blipFill>
        <p:spPr>
          <a:xfrm>
            <a:off x="1149142" y="-2"/>
            <a:ext cx="7994858" cy="1004247"/>
          </a:xfrm>
          <a:prstGeom prst="rect">
            <a:avLst/>
          </a:prstGeom>
          <a:noFill/>
          <a:ln>
            <a:noFill/>
          </a:ln>
        </p:spPr>
      </p:pic>
      <p:pic>
        <p:nvPicPr>
          <p:cNvPr descr="Menu: How your measurements can help" id="161" name="Google Shape;161;p8"/>
          <p:cNvPicPr preferRelativeResize="0"/>
          <p:nvPr>
            <p:ph idx="1" type="body"/>
          </p:nvPr>
        </p:nvPicPr>
        <p:blipFill rotWithShape="1">
          <a:blip r:embed="rId4">
            <a:alphaModFix/>
          </a:blip>
          <a:srcRect b="0" l="0" r="0" t="0"/>
          <a:stretch/>
        </p:blipFill>
        <p:spPr>
          <a:xfrm>
            <a:off x="0" y="-35171"/>
            <a:ext cx="1149142" cy="6893171"/>
          </a:xfrm>
          <a:prstGeom prst="rect">
            <a:avLst/>
          </a:prstGeom>
          <a:noFill/>
          <a:ln>
            <a:noFill/>
          </a:ln>
        </p:spPr>
      </p:pic>
      <p:sp>
        <p:nvSpPr>
          <p:cNvPr id="162" name="Google Shape;162;p8"/>
          <p:cNvSpPr txBox="1"/>
          <p:nvPr>
            <p:ph type="title"/>
          </p:nvPr>
        </p:nvSpPr>
        <p:spPr>
          <a:xfrm>
            <a:off x="1246866" y="751645"/>
            <a:ext cx="7332532" cy="104260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72"/>
              </a:buClr>
              <a:buSzPts val="2800"/>
              <a:buFont typeface="Calibri"/>
              <a:buNone/>
            </a:pPr>
            <a:r>
              <a:rPr lang="en-US">
                <a:solidFill>
                  <a:srgbClr val="000072"/>
                </a:solidFill>
                <a:latin typeface="Calibri"/>
                <a:ea typeface="Calibri"/>
                <a:cs typeface="Calibri"/>
                <a:sym typeface="Calibri"/>
              </a:rPr>
              <a:t>Example: Ocean Acidification-2 </a:t>
            </a:r>
            <a:endParaRPr>
              <a:latin typeface="Calibri"/>
              <a:ea typeface="Calibri"/>
              <a:cs typeface="Calibri"/>
              <a:sym typeface="Calibri"/>
            </a:endParaRPr>
          </a:p>
        </p:txBody>
      </p:sp>
      <p:sp>
        <p:nvSpPr>
          <p:cNvPr descr="Map of dissolved Oxygen concentration in mg/L, by depth. Chesapeake Bay, Maryland, USA. The image shows how dissolved oxygen entering the bay from one of the rivers to the west  has little to no dissolved oxygen, and causes a dead zone in the bay. " id="163" name="Google Shape;163;p8"/>
          <p:cNvSpPr txBox="1"/>
          <p:nvPr/>
        </p:nvSpPr>
        <p:spPr>
          <a:xfrm>
            <a:off x="1313664" y="1600803"/>
            <a:ext cx="7508198" cy="4809048"/>
          </a:xfrm>
          <a:prstGeom prst="rect">
            <a:avLst/>
          </a:prstGeom>
          <a:noFill/>
          <a:ln>
            <a:noFill/>
          </a:ln>
        </p:spPr>
        <p:txBody>
          <a:bodyPr anchorCtr="0" anchor="t" bIns="45700" lIns="91425" spcFirstLastPara="1" rIns="91425" wrap="square" tIns="45700">
            <a:normAutofit/>
          </a:bodyPr>
          <a:lstStyle/>
          <a:p>
            <a:pPr indent="0" lvl="0" marL="0" marR="0" rtl="0" algn="just">
              <a:lnSpc>
                <a:spcPct val="90000"/>
              </a:lnSpc>
              <a:spcBef>
                <a:spcPts val="0"/>
              </a:spcBef>
              <a:spcAft>
                <a:spcPts val="0"/>
              </a:spcAft>
              <a:buClr>
                <a:schemeClr val="dk1"/>
              </a:buClr>
              <a:buSzPts val="1600"/>
              <a:buFont typeface="Arial"/>
              <a:buNone/>
            </a:pPr>
            <a:r>
              <a:rPr b="0" i="0" lang="en-US" sz="1600" u="none" cap="none" strike="noStrike">
                <a:solidFill>
                  <a:schemeClr val="dk1"/>
                </a:solidFill>
                <a:latin typeface="Calibri"/>
                <a:ea typeface="Calibri"/>
                <a:cs typeface="Calibri"/>
                <a:sym typeface="Calibri"/>
              </a:rPr>
              <a:t>The pH of the ocean directly affects organisms that form calcium carbonate shells or structures, like corals, oysters, clams and sea urchins.  When the ocean water is more acidic, it causes the calcium carbonate to dissolve and makes it more difficult for the organisms to make their calcium carbonate skeletons. Read more here from  NASA’s </a:t>
            </a:r>
            <a:r>
              <a:rPr b="0" i="0" lang="en-US" sz="1600" u="sng" cap="none" strike="noStrike">
                <a:solidFill>
                  <a:schemeClr val="dk1"/>
                </a:solidFill>
                <a:latin typeface="Calibri"/>
                <a:ea typeface="Calibri"/>
                <a:cs typeface="Calibri"/>
                <a:sym typeface="Calibri"/>
                <a:hlinkClick r:id="rId5">
                  <a:extLst>
                    <a:ext uri="{A12FA001-AC4F-418D-AE19-62706E023703}">
                      <ahyp:hlinkClr val="tx"/>
                    </a:ext>
                  </a:extLst>
                </a:hlinkClick>
              </a:rPr>
              <a:t>Earth Observatory</a:t>
            </a:r>
            <a:r>
              <a:rPr b="0" i="0" lang="en-US" sz="16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pic>
        <p:nvPicPr>
          <p:cNvPr descr="Graphic of Ocean Acidification. How will changes in the ocean chemistry affect marine life? CO2 is absorbed by the ocean from the atmosphere. Consumption of carbonate ions impedes calcification. Carbon dioxide plus water plus carbonate ion yields 2 bicarbonate ions. This causes marine organisms to have weakened/ or have loss of shells. " id="164" name="Google Shape;164;p8"/>
          <p:cNvPicPr preferRelativeResize="0"/>
          <p:nvPr/>
        </p:nvPicPr>
        <p:blipFill rotWithShape="1">
          <a:blip r:embed="rId6">
            <a:alphaModFix/>
          </a:blip>
          <a:srcRect b="0" l="0" r="0" t="0"/>
          <a:stretch/>
        </p:blipFill>
        <p:spPr>
          <a:xfrm>
            <a:off x="1695967" y="2809147"/>
            <a:ext cx="6434329" cy="3619887"/>
          </a:xfrm>
          <a:prstGeom prst="rect">
            <a:avLst/>
          </a:prstGeom>
          <a:noFill/>
          <a:ln>
            <a:noFill/>
          </a:ln>
        </p:spPr>
      </p:pic>
      <p:sp>
        <p:nvSpPr>
          <p:cNvPr id="165" name="Google Shape;165;p8"/>
          <p:cNvSpPr txBox="1"/>
          <p:nvPr/>
        </p:nvSpPr>
        <p:spPr>
          <a:xfrm>
            <a:off x="2416936" y="6456506"/>
            <a:ext cx="499239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1" lang="en-US" sz="1200" u="sng" cap="none" strike="noStrike">
                <a:solidFill>
                  <a:schemeClr val="hlink"/>
                </a:solidFill>
                <a:latin typeface="Calibri"/>
                <a:ea typeface="Calibri"/>
                <a:cs typeface="Calibri"/>
                <a:sym typeface="Calibri"/>
                <a:hlinkClick r:id="rId7"/>
              </a:rPr>
              <a:t>http://www.pmel.noaa.gov/co2/story/What+is+Ocean+Acidification%3F</a:t>
            </a:r>
            <a:endParaRPr b="0" i="1"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1" sz="1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9"/>
          <p:cNvSpPr txBox="1"/>
          <p:nvPr>
            <p:ph idx="12" type="sldNum"/>
          </p:nvPr>
        </p:nvSpPr>
        <p:spPr>
          <a:xfrm>
            <a:off x="6764462" y="6409851"/>
            <a:ext cx="20574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Banner: Alkalinity Protocol" id="171" name="Google Shape;171;p9"/>
          <p:cNvPicPr preferRelativeResize="0"/>
          <p:nvPr/>
        </p:nvPicPr>
        <p:blipFill rotWithShape="1">
          <a:blip r:embed="rId3">
            <a:alphaModFix/>
          </a:blip>
          <a:srcRect b="0" l="0" r="0" t="0"/>
          <a:stretch/>
        </p:blipFill>
        <p:spPr>
          <a:xfrm>
            <a:off x="1126619" y="31"/>
            <a:ext cx="8048869" cy="1001167"/>
          </a:xfrm>
          <a:prstGeom prst="rect">
            <a:avLst/>
          </a:prstGeom>
          <a:noFill/>
          <a:ln>
            <a:noFill/>
          </a:ln>
        </p:spPr>
      </p:pic>
      <p:pic>
        <p:nvPicPr>
          <p:cNvPr descr="Menu: How your measurements can help" id="172" name="Google Shape;172;p9"/>
          <p:cNvPicPr preferRelativeResize="0"/>
          <p:nvPr>
            <p:ph idx="1" type="body"/>
          </p:nvPr>
        </p:nvPicPr>
        <p:blipFill rotWithShape="1">
          <a:blip r:embed="rId4">
            <a:alphaModFix/>
          </a:blip>
          <a:srcRect b="0" l="0" r="0" t="0"/>
          <a:stretch/>
        </p:blipFill>
        <p:spPr>
          <a:xfrm>
            <a:off x="0" y="-35171"/>
            <a:ext cx="1149142" cy="6893171"/>
          </a:xfrm>
          <a:prstGeom prst="rect">
            <a:avLst/>
          </a:prstGeom>
          <a:noFill/>
          <a:ln>
            <a:noFill/>
          </a:ln>
        </p:spPr>
      </p:pic>
      <p:sp>
        <p:nvSpPr>
          <p:cNvPr id="173" name="Google Shape;173;p9"/>
          <p:cNvSpPr txBox="1"/>
          <p:nvPr>
            <p:ph type="title"/>
          </p:nvPr>
        </p:nvSpPr>
        <p:spPr>
          <a:xfrm>
            <a:off x="1246865" y="890979"/>
            <a:ext cx="7332532" cy="104260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800"/>
              <a:buFont typeface="Calibri"/>
              <a:buNone/>
            </a:pPr>
            <a:r>
              <a:rPr lang="en-US"/>
              <a:t>Let’s do a quick review before moving onto data collection! Question 1</a:t>
            </a:r>
            <a:endParaRPr>
              <a:latin typeface="Calibri"/>
              <a:ea typeface="Calibri"/>
              <a:cs typeface="Calibri"/>
              <a:sym typeface="Calibri"/>
            </a:endParaRPr>
          </a:p>
        </p:txBody>
      </p:sp>
      <p:sp>
        <p:nvSpPr>
          <p:cNvPr id="174" name="Google Shape;174;p9"/>
          <p:cNvSpPr txBox="1"/>
          <p:nvPr>
            <p:ph idx="2" type="body"/>
          </p:nvPr>
        </p:nvSpPr>
        <p:spPr>
          <a:xfrm>
            <a:off x="1276114" y="2058513"/>
            <a:ext cx="7545747"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t>Alkalinity is expressed as the amount of ____ in your sample</a:t>
            </a:r>
            <a:endParaRPr/>
          </a:p>
          <a:p>
            <a:pPr indent="-514350" lvl="0" marL="514350" rtl="0" algn="l">
              <a:lnSpc>
                <a:spcPct val="90000"/>
              </a:lnSpc>
              <a:spcBef>
                <a:spcPts val="1000"/>
              </a:spcBef>
              <a:spcAft>
                <a:spcPts val="0"/>
              </a:spcAft>
              <a:buClr>
                <a:schemeClr val="dk1"/>
              </a:buClr>
              <a:buSzPts val="2800"/>
              <a:buFont typeface="Calibri"/>
              <a:buAutoNum type="alphaUcPeriod"/>
            </a:pPr>
            <a:r>
              <a:rPr lang="en-US"/>
              <a:t>Acid</a:t>
            </a:r>
            <a:endParaRPr/>
          </a:p>
          <a:p>
            <a:pPr indent="-514350" lvl="0" marL="514350" rtl="0" algn="l">
              <a:lnSpc>
                <a:spcPct val="90000"/>
              </a:lnSpc>
              <a:spcBef>
                <a:spcPts val="1000"/>
              </a:spcBef>
              <a:spcAft>
                <a:spcPts val="0"/>
              </a:spcAft>
              <a:buClr>
                <a:schemeClr val="dk1"/>
              </a:buClr>
              <a:buSzPts val="2800"/>
              <a:buFont typeface="Calibri"/>
              <a:buAutoNum type="alphaUcPeriod"/>
            </a:pPr>
            <a:r>
              <a:rPr lang="en-US"/>
              <a:t>Calcium carbonate</a:t>
            </a:r>
            <a:endParaRPr/>
          </a:p>
          <a:p>
            <a:pPr indent="-514350" lvl="0" marL="514350" rtl="0" algn="l">
              <a:lnSpc>
                <a:spcPct val="90000"/>
              </a:lnSpc>
              <a:spcBef>
                <a:spcPts val="1000"/>
              </a:spcBef>
              <a:spcAft>
                <a:spcPts val="0"/>
              </a:spcAft>
              <a:buClr>
                <a:schemeClr val="dk1"/>
              </a:buClr>
              <a:buSzPts val="2800"/>
              <a:buFont typeface="Calibri"/>
              <a:buAutoNum type="alphaUcPeriod"/>
            </a:pPr>
            <a:r>
              <a:rPr lang="en-US"/>
              <a:t>Sodium chloride</a:t>
            </a:r>
            <a:endParaRPr/>
          </a:p>
          <a:p>
            <a:pPr indent="-514350" lvl="0" marL="514350" rtl="0" algn="l">
              <a:lnSpc>
                <a:spcPct val="90000"/>
              </a:lnSpc>
              <a:spcBef>
                <a:spcPts val="1000"/>
              </a:spcBef>
              <a:spcAft>
                <a:spcPts val="0"/>
              </a:spcAft>
              <a:buClr>
                <a:schemeClr val="dk1"/>
              </a:buClr>
              <a:buSzPts val="2800"/>
              <a:buFont typeface="Calibri"/>
              <a:buAutoNum type="alphaUcPeriod"/>
            </a:pPr>
            <a:r>
              <a:rPr lang="en-US"/>
              <a:t>Base</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2016-04-23T04:12:25Z</dcterms:created>
  <dc:creator>rusty low</dc:creator>
</cp:coreProperties>
</file>