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trictFirstAndLastChars="0" embedTrueTypeFonts="1" saveSubsetFonts="1" autoCompressPictures="0">
  <p:sldMasterIdLst>
    <p:sldMasterId id="2147483648" r:id="rId1"/>
  </p:sldMasterIdLst>
  <p:notesMasterIdLst>
    <p:notesMasterId r:id="rId5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Lst>
  <p:sldSz cx="9144000" cy="6858000" type="screen4x3"/>
  <p:notesSz cx="6858000" cy="9144000"/>
  <p:embeddedFontLst>
    <p:embeddedFont>
      <p:font typeface="Roboto" panose="02000000000000000000" pitchFamily="2" charset="0"/>
      <p:regular r:id="rId58"/>
      <p:bold r:id="rId59"/>
      <p:italic r:id="rId60"/>
      <p:boldItalic r:id="rId6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65" roundtripDataSignature="AMtx7mjGH7FqICO99EzGE8Et81gICgls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5795B32-E6EB-485F-985A-E5D911D63497}">
  <a:tblStyle styleId="{65795B32-E6EB-485F-985A-E5D911D63497}" styleName="Table_0">
    <a:wholeTbl>
      <a:tcTxStyle b="off" i="off">
        <a:font>
          <a:latin typeface="Calibri"/>
          <a:ea typeface="Calibri"/>
          <a:cs typeface="Calibri"/>
        </a:font>
        <a:schemeClr val="dk1"/>
      </a:tcTxStyle>
      <a:tcStyle>
        <a:tcBdr>
          <a:left>
            <a:ln w="12700" cap="flat" cmpd="sng">
              <a:solidFill>
                <a:schemeClr val="accent1"/>
              </a:solidFill>
              <a:prstDash val="solid"/>
              <a:round/>
              <a:headEnd type="none" w="sm" len="sm"/>
              <a:tailEnd type="none" w="sm" len="sm"/>
            </a:ln>
          </a:left>
          <a:right>
            <a:ln w="12700" cap="flat" cmpd="sng">
              <a:solidFill>
                <a:schemeClr val="accent1"/>
              </a:solidFill>
              <a:prstDash val="solid"/>
              <a:round/>
              <a:headEnd type="none" w="sm" len="sm"/>
              <a:tailEnd type="none" w="sm" len="sm"/>
            </a:ln>
          </a:right>
          <a:top>
            <a:ln w="12700" cap="flat" cmpd="sng">
              <a:solidFill>
                <a:schemeClr val="accent1"/>
              </a:solidFill>
              <a:prstDash val="solid"/>
              <a:round/>
              <a:headEnd type="none" w="sm" len="sm"/>
              <a:tailEnd type="none" w="sm" len="sm"/>
            </a:ln>
          </a:top>
          <a:bottom>
            <a:ln w="12700" cap="flat" cmpd="sng">
              <a:solidFill>
                <a:schemeClr val="accent1"/>
              </a:solidFill>
              <a:prstDash val="solid"/>
              <a:round/>
              <a:headEnd type="none" w="sm" len="sm"/>
              <a:tailEnd type="none" w="sm" len="sm"/>
            </a:ln>
          </a:bottom>
          <a:insideH>
            <a:ln w="12700" cap="flat" cmpd="sng">
              <a:solidFill>
                <a:schemeClr val="accent1"/>
              </a:solidFill>
              <a:prstDash val="solid"/>
              <a:round/>
              <a:headEnd type="none" w="sm" len="sm"/>
              <a:tailEnd type="none" w="sm" len="sm"/>
            </a:ln>
          </a:insideH>
          <a:insideV>
            <a:ln w="12700" cap="flat" cmpd="sng">
              <a:solidFill>
                <a:schemeClr val="accen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tcStyle>
        <a:tcBdr/>
      </a:tcStyle>
    </a:lastCol>
    <a:firstCol>
      <a:tcTxStyle b="on" i="off"/>
      <a:tcStyle>
        <a:tcBdr/>
      </a:tcStyle>
    </a:firstCol>
    <a:lastRow>
      <a:tcTxStyle b="on" i="off"/>
      <a:tcStyle>
        <a:tcBdr>
          <a:top>
            <a:ln w="25400" cap="flat" cmpd="sng">
              <a:solidFill>
                <a:schemeClr val="accent1"/>
              </a:solidFill>
              <a:prstDash val="solid"/>
              <a:round/>
              <a:headEnd type="none" w="sm" len="sm"/>
              <a:tailEnd type="none" w="sm" len="sm"/>
            </a:ln>
          </a:top>
        </a:tcBdr>
        <a:fill>
          <a:solidFill>
            <a:srgbClr val="E9EFF7"/>
          </a:solidFill>
        </a:fill>
      </a:tcStyle>
    </a:lastRow>
    <a:seCell>
      <a:tcTxStyle b="off" i="off"/>
      <a:tcStyle>
        <a:tcBdr/>
      </a:tcStyle>
    </a:seCell>
    <a:swCell>
      <a:tcTxStyle b="off" i="off"/>
      <a:tcStyle>
        <a:tcBdr/>
      </a:tcStyle>
    </a:swCell>
    <a:firstRow>
      <a:tcTxStyle b="on" i="off"/>
      <a:tcStyle>
        <a:tcBdr/>
        <a:fill>
          <a:solidFill>
            <a:srgbClr val="E9EFF7"/>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58"/>
  </p:normalViewPr>
  <p:slideViewPr>
    <p:cSldViewPr snapToGrid="0">
      <p:cViewPr varScale="1">
        <p:scale>
          <a:sx n="120" d="100"/>
          <a:sy n="120" d="100"/>
        </p:scale>
        <p:origin x="1944"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1.fntdata"/><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font" Target="fonts/font4.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2.fntdata"/><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3.fntdata"/><Relationship Id="rId65"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0</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 name="Google Shape;175;p1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4" name="Google Shape;184;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3" name="Google Shape;19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2" name="Google Shape;202;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11" name="Google Shape;211;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9" name="Google Shape;229;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9" name="Google Shape;23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0" name="Google Shape;250;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0" name="Google Shape;260;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4" name="Google Shape;94;p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0" name="Google Shape;270;p2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0" name="Google Shape;280;p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0" name="Google Shape;290;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9" name="Google Shape;299;p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9" name="Google Shape;309;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8" name="Google Shape;318;p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9" name="Google Shape;329;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2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p2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9" name="Google Shape;349;p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8" name="Google Shape;358;p2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 name="Google Shape;104;p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3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7" name="Google Shape;367;p3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3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6" name="Google Shape;376;p3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3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85" name="Google Shape;385;p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3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4" name="Google Shape;394;p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3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3" name="Google Shape;403;p3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2" name="Google Shape;412;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9"/>
        <p:cNvGrpSpPr/>
        <p:nvPr/>
      </p:nvGrpSpPr>
      <p:grpSpPr>
        <a:xfrm>
          <a:off x="0" y="0"/>
          <a:ext cx="0" cy="0"/>
          <a:chOff x="0" y="0"/>
          <a:chExt cx="0" cy="0"/>
        </a:xfrm>
      </p:grpSpPr>
      <p:sp>
        <p:nvSpPr>
          <p:cNvPr id="420" name="Google Shape;42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1" name="Google Shape;421;p3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0"/>
        <p:cNvGrpSpPr/>
        <p:nvPr/>
      </p:nvGrpSpPr>
      <p:grpSpPr>
        <a:xfrm>
          <a:off x="0" y="0"/>
          <a:ext cx="0" cy="0"/>
          <a:chOff x="0" y="0"/>
          <a:chExt cx="0" cy="0"/>
        </a:xfrm>
      </p:grpSpPr>
      <p:sp>
        <p:nvSpPr>
          <p:cNvPr id="431" name="Google Shape;43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32" name="Google Shape;432;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p6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2" name="Google Shape;442;p6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6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2" name="Google Shape;452;p6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p6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2" name="Google Shape;462;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6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2" name="Google Shape;472;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0"/>
        <p:cNvGrpSpPr/>
        <p:nvPr/>
      </p:nvGrpSpPr>
      <p:grpSpPr>
        <a:xfrm>
          <a:off x="0" y="0"/>
          <a:ext cx="0" cy="0"/>
          <a:chOff x="0" y="0"/>
          <a:chExt cx="0" cy="0"/>
        </a:xfrm>
      </p:grpSpPr>
      <p:sp>
        <p:nvSpPr>
          <p:cNvPr id="481" name="Google Shape;481;p6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82" name="Google Shape;482;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3" name="Google Shape;493;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3" name="Google Shape;503;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6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p6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7" name="Google Shape;527;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7"/>
        <p:cNvGrpSpPr/>
        <p:nvPr/>
      </p:nvGrpSpPr>
      <p:grpSpPr>
        <a:xfrm>
          <a:off x="0" y="0"/>
          <a:ext cx="0" cy="0"/>
          <a:chOff x="0" y="0"/>
          <a:chExt cx="0" cy="0"/>
        </a:xfrm>
      </p:grpSpPr>
      <p:sp>
        <p:nvSpPr>
          <p:cNvPr id="538" name="Google Shape;538;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9" name="Google Shape;539;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9" name="Google Shape;549;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1" name="Google Shape;561;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5" name="Google Shape;125;p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1" name="Google Shape;571;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9"/>
        <p:cNvGrpSpPr/>
        <p:nvPr/>
      </p:nvGrpSpPr>
      <p:grpSpPr>
        <a:xfrm>
          <a:off x="0" y="0"/>
          <a:ext cx="0" cy="0"/>
          <a:chOff x="0" y="0"/>
          <a:chExt cx="0" cy="0"/>
        </a:xfrm>
      </p:grpSpPr>
      <p:sp>
        <p:nvSpPr>
          <p:cNvPr id="580" name="Google Shape;580;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1" name="Google Shape;58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9"/>
        <p:cNvGrpSpPr/>
        <p:nvPr/>
      </p:nvGrpSpPr>
      <p:grpSpPr>
        <a:xfrm>
          <a:off x="0" y="0"/>
          <a:ext cx="0" cy="0"/>
          <a:chOff x="0" y="0"/>
          <a:chExt cx="0" cy="0"/>
        </a:xfrm>
      </p:grpSpPr>
      <p:sp>
        <p:nvSpPr>
          <p:cNvPr id="590" name="Google Shape;590;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91" name="Google Shape;591;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9"/>
        <p:cNvGrpSpPr/>
        <p:nvPr/>
      </p:nvGrpSpPr>
      <p:grpSpPr>
        <a:xfrm>
          <a:off x="0" y="0"/>
          <a:ext cx="0" cy="0"/>
          <a:chOff x="0" y="0"/>
          <a:chExt cx="0" cy="0"/>
        </a:xfrm>
      </p:grpSpPr>
      <p:sp>
        <p:nvSpPr>
          <p:cNvPr id="600" name="Google Shape;600;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1" name="Google Shape;601;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0" name="Google Shape;610;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7"/>
        <p:cNvGrpSpPr/>
        <p:nvPr/>
      </p:nvGrpSpPr>
      <p:grpSpPr>
        <a:xfrm>
          <a:off x="0" y="0"/>
          <a:ext cx="0" cy="0"/>
          <a:chOff x="0" y="0"/>
          <a:chExt cx="0" cy="0"/>
        </a:xfrm>
      </p:grpSpPr>
      <p:sp>
        <p:nvSpPr>
          <p:cNvPr id="618" name="Google Shape;618;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9" name="Google Shape;61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4" name="Google Shape;134;p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 name="Google Shape;145;p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55" name="Google Shape;155;p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6" name="Google Shape;166;p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5"/>
        <p:cNvGrpSpPr/>
        <p:nvPr/>
      </p:nvGrpSpPr>
      <p:grpSpPr>
        <a:xfrm>
          <a:off x="0" y="0"/>
          <a:ext cx="0" cy="0"/>
          <a:chOff x="0" y="0"/>
          <a:chExt cx="0" cy="0"/>
        </a:xfrm>
      </p:grpSpPr>
      <p:sp>
        <p:nvSpPr>
          <p:cNvPr id="16" name="Google Shape;16;p49"/>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0072"/>
              </a:buClr>
              <a:buSzPts val="2800"/>
              <a:buFont typeface="Calibri"/>
              <a:buNone/>
              <a:defRPr sz="2800" b="1">
                <a:solidFill>
                  <a:srgbClr val="000072"/>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49"/>
          <p:cNvSpPr txBox="1">
            <a:spLocks noGrp="1"/>
          </p:cNvSpPr>
          <p:nvPr>
            <p:ph type="body" idx="1"/>
          </p:nvPr>
        </p:nvSpPr>
        <p:spPr>
          <a:xfrm>
            <a:off x="1105728" y="1835702"/>
            <a:ext cx="3886200" cy="435133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800"/>
              <a:buNone/>
              <a:defRPr sz="180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49"/>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9" name="Google Shape;19;p4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4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4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5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58"/>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5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5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5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59"/>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59"/>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5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5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5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2"/>
        <p:cNvGrpSpPr/>
        <p:nvPr/>
      </p:nvGrpSpPr>
      <p:grpSpPr>
        <a:xfrm>
          <a:off x="0" y="0"/>
          <a:ext cx="0" cy="0"/>
          <a:chOff x="0" y="0"/>
          <a:chExt cx="0" cy="0"/>
        </a:xfrm>
      </p:grpSpPr>
      <p:sp>
        <p:nvSpPr>
          <p:cNvPr id="23" name="Google Shape;23;p50"/>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50"/>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5" name="Google Shape;25;p5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5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5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8"/>
        <p:cNvGrpSpPr/>
        <p:nvPr/>
      </p:nvGrpSpPr>
      <p:grpSpPr>
        <a:xfrm>
          <a:off x="0" y="0"/>
          <a:ext cx="0" cy="0"/>
          <a:chOff x="0" y="0"/>
          <a:chExt cx="0" cy="0"/>
        </a:xfrm>
      </p:grpSpPr>
      <p:sp>
        <p:nvSpPr>
          <p:cNvPr id="29" name="Google Shape;29;p5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5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 name="Google Shape;31;p5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5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5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4"/>
        <p:cNvGrpSpPr/>
        <p:nvPr/>
      </p:nvGrpSpPr>
      <p:grpSpPr>
        <a:xfrm>
          <a:off x="0" y="0"/>
          <a:ext cx="0" cy="0"/>
          <a:chOff x="0" y="0"/>
          <a:chExt cx="0" cy="0"/>
        </a:xfrm>
      </p:grpSpPr>
      <p:sp>
        <p:nvSpPr>
          <p:cNvPr id="35" name="Google Shape;35;p52"/>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52"/>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7" name="Google Shape;37;p5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5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3"/>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53"/>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3" name="Google Shape;43;p53"/>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53"/>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53"/>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5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5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5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5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5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5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5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5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5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56"/>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56"/>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56"/>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5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5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5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57"/>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57"/>
          <p:cNvSpPr>
            <a:spLocks noGrp="1"/>
          </p:cNvSpPr>
          <p:nvPr>
            <p:ph type="pic" idx="2"/>
          </p:nvPr>
        </p:nvSpPr>
        <p:spPr>
          <a:xfrm>
            <a:off x="3887391" y="987426"/>
            <a:ext cx="4629150" cy="4873625"/>
          </a:xfrm>
          <a:prstGeom prst="rect">
            <a:avLst/>
          </a:prstGeom>
          <a:noFill/>
          <a:ln>
            <a:noFill/>
          </a:ln>
        </p:spPr>
      </p:sp>
      <p:sp>
        <p:nvSpPr>
          <p:cNvPr id="68" name="Google Shape;68;p57"/>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5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5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5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4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4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4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4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hyperlink" Target="https://www.google.com/url?client=internal-element-cse&amp;cx=006398410463594519007:i7pfkmkmz_c&amp;q=https://www.globe.gov/documents/348614/8c79fb1e-7c89-49c9-ba29-4a1ca05c5191&amp;sa=U&amp;ved=2ahUKEwjt0rmz6teIAxUQFmIAHQ6uCGEQFnoECAEQAQ&amp;usg=AOvVaw1-dVCGIU-pTOSAFVQx4Xxp" TargetMode="External"/><Relationship Id="rId7" Type="http://schemas.openxmlformats.org/officeDocument/2006/relationships/image" Target="../media/image17.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hyperlink" Target="https://www.globe.gov/documents/11865/680502f7-9024-4891-bec5-64aba3a6bc41" TargetMode="External"/><Relationship Id="rId4" Type="http://schemas.openxmlformats.org/officeDocument/2006/relationships/hyperlink" Target="http://www.globe.gov/documents/11865/26f37835-c82a-4418-906d-23ec9f6c64a9"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jpg"/><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hyperlink" Target="http://www.globe.gov/documents/10157/380993/Tool+Kit" TargetMode="External"/><Relationship Id="rId7" Type="http://schemas.openxmlformats.org/officeDocument/2006/relationships/image" Target="../media/image2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hyperlink" Target="https://www.globe.gov/do-globe/resources/instruments"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www.globe.gov/documents/11865/bbb8660e-d25c-45bc-b204-79f4da0dbb1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17.jpg"/><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19.jpg"/><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6.xml"/><Relationship Id="rId1" Type="http://schemas.openxmlformats.org/officeDocument/2006/relationships/slideLayout" Target="../slideLayouts/slideLayout1.xml"/><Relationship Id="rId5" Type="http://schemas.openxmlformats.org/officeDocument/2006/relationships/image" Target="../media/image25.png"/><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2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9.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0.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4.xml"/><Relationship Id="rId1" Type="http://schemas.openxmlformats.org/officeDocument/2006/relationships/slideLayout" Target="../slideLayouts/slideLayout1.xml"/><Relationship Id="rId4" Type="http://schemas.openxmlformats.org/officeDocument/2006/relationships/image" Target="../media/image15.jpg"/></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7.xml"/><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7.jpg"/></Relationships>
</file>

<file path=ppt/slides/_rels/slide3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8.xml"/><Relationship Id="rId1" Type="http://schemas.openxmlformats.org/officeDocument/2006/relationships/slideLayout" Target="../slideLayouts/slideLayout1.xml"/><Relationship Id="rId5" Type="http://schemas.openxmlformats.org/officeDocument/2006/relationships/image" Target="../media/image31.png"/><Relationship Id="rId4" Type="http://schemas.openxmlformats.org/officeDocument/2006/relationships/image" Target="../media/image27.jpg"/></Relationships>
</file>

<file path=ppt/slides/_rels/slide3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0.xml"/><Relationship Id="rId1" Type="http://schemas.openxmlformats.org/officeDocument/2006/relationships/slideLayout" Target="../slideLayouts/slideLayout1.xml"/><Relationship Id="rId5" Type="http://schemas.openxmlformats.org/officeDocument/2006/relationships/image" Target="../media/image33.jpg"/><Relationship Id="rId4" Type="http://schemas.openxmlformats.org/officeDocument/2006/relationships/image" Target="../media/image27.jpg"/></Relationships>
</file>

<file path=ppt/slides/_rels/slide4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1.xml"/><Relationship Id="rId1" Type="http://schemas.openxmlformats.org/officeDocument/2006/relationships/slideLayout" Target="../slideLayouts/slideLayout1.xml"/><Relationship Id="rId5" Type="http://schemas.openxmlformats.org/officeDocument/2006/relationships/image" Target="../media/image34.jpg"/><Relationship Id="rId4" Type="http://schemas.openxmlformats.org/officeDocument/2006/relationships/image" Target="../media/image27.jpg"/></Relationships>
</file>

<file path=ppt/slides/_rels/slide4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2.xml"/><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7.jpg"/></Relationships>
</file>

<file path=ppt/slides/_rels/slide4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36.jpg"/><Relationship Id="rId4" Type="http://schemas.openxmlformats.org/officeDocument/2006/relationships/image" Target="../media/image27.jpg"/></Relationships>
</file>

<file path=ppt/slides/_rels/slide4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4.xml"/><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27.jpg"/></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45.xml"/><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27.jpg"/></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7" Type="http://schemas.openxmlformats.org/officeDocument/2006/relationships/image" Target="../media/image42.jpg"/><Relationship Id="rId2" Type="http://schemas.openxmlformats.org/officeDocument/2006/relationships/notesSlide" Target="../notesSlides/notesSlide46.xml"/><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hyperlink" Target="https://www.globe.gov/documents/10157/7349361/Viz+tutorial.pdf" TargetMode="External"/><Relationship Id="rId4" Type="http://schemas.openxmlformats.org/officeDocument/2006/relationships/hyperlink" Target="http://vis.globe.gov/GLOBE/"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42.jpg"/></Relationships>
</file>

<file path=ppt/slides/_rels/slide48.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48.xml"/><Relationship Id="rId1" Type="http://schemas.openxmlformats.org/officeDocument/2006/relationships/slideLayout" Target="../slideLayouts/slideLayout1.xml"/><Relationship Id="rId5" Type="http://schemas.openxmlformats.org/officeDocument/2006/relationships/image" Target="../media/image44.png"/><Relationship Id="rId4" Type="http://schemas.openxmlformats.org/officeDocument/2006/relationships/image" Target="../media/image42.jpg"/></Relationships>
</file>

<file path=ppt/slides/_rels/slide4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9.xml"/><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45.jp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0.xml"/><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1.xml"/><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52.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2.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jpg"/></Relationships>
</file>

<file path=ppt/slides/_rels/slide53.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5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54.xml"/><Relationship Id="rId1" Type="http://schemas.openxmlformats.org/officeDocument/2006/relationships/slideLayout" Target="../slideLayouts/slideLayout1.xml"/><Relationship Id="rId4" Type="http://schemas.openxmlformats.org/officeDocument/2006/relationships/image" Target="../media/image47.jpg"/></Relationships>
</file>

<file path=ppt/slides/_rels/slide55.xml.rels><?xml version="1.0" encoding="UTF-8" standalone="yes"?>
<Relationships xmlns="http://schemas.openxmlformats.org/package/2006/relationships"><Relationship Id="rId8" Type="http://schemas.openxmlformats.org/officeDocument/2006/relationships/image" Target="../media/image47.jpg"/><Relationship Id="rId3" Type="http://schemas.openxmlformats.org/officeDocument/2006/relationships/hyperlink" Target="mailto:training@nasaglobe.org" TargetMode="External"/><Relationship Id="rId7" Type="http://schemas.openxmlformats.org/officeDocument/2006/relationships/image" Target="../media/image46.jpg"/><Relationship Id="rId2" Type="http://schemas.openxmlformats.org/officeDocument/2006/relationships/notesSlide" Target="../notesSlides/notesSlide55.xml"/><Relationship Id="rId1" Type="http://schemas.openxmlformats.org/officeDocument/2006/relationships/slideLayout" Target="../slideLayouts/slideLayout1.xml"/><Relationship Id="rId6" Type="http://schemas.openxmlformats.org/officeDocument/2006/relationships/hyperlink" Target="http://climate.nasa.gov/" TargetMode="External"/><Relationship Id="rId5" Type="http://schemas.openxmlformats.org/officeDocument/2006/relationships/hyperlink" Target="http://www.nasa.gov/topics/earth/index.html" TargetMode="External"/><Relationship Id="rId4" Type="http://schemas.openxmlformats.org/officeDocument/2006/relationships/hyperlink" Target="http://www.globe.gov/" TargetMode="External"/><Relationship Id="rId9" Type="http://schemas.openxmlformats.org/officeDocument/2006/relationships/image" Target="../media/image49.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hyperlink" Target="http://earthobservatory.nasa.gov/Features/ChesapeakeBay/" TargetMode="External"/><Relationship Id="rId7" Type="http://schemas.openxmlformats.org/officeDocument/2006/relationships/hyperlink" Target="http://rapidfire.sci.gsfc.nasa.gov/"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89" name="Google Shape;89;p1" descr="Banner: The GLOBE Program. Hydrosphere, Dissolved Oxygen Protocol Using a Probe. Illustration of a student using a probe in a water bucket."/>
          <p:cNvPicPr preferRelativeResize="0">
            <a:picLocks noGrp="1"/>
          </p:cNvPicPr>
          <p:nvPr>
            <p:ph type="body" idx="2"/>
          </p:nvPr>
        </p:nvPicPr>
        <p:blipFill rotWithShape="1">
          <a:blip r:embed="rId3">
            <a:alphaModFix/>
          </a:blip>
          <a:srcRect/>
          <a:stretch/>
        </p:blipFill>
        <p:spPr>
          <a:xfrm>
            <a:off x="0" y="0"/>
            <a:ext cx="9144000" cy="7033845"/>
          </a:xfrm>
          <a:prstGeom prst="rect">
            <a:avLst/>
          </a:prstGeom>
          <a:noFill/>
          <a:ln>
            <a:noFill/>
          </a:ln>
        </p:spPr>
      </p:pic>
      <p:sp>
        <p:nvSpPr>
          <p:cNvPr id="90" name="Google Shape;9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0</a:t>
            </a:fld>
            <a:endParaRPr/>
          </a:p>
        </p:txBody>
      </p:sp>
      <p:pic>
        <p:nvPicPr>
          <p:cNvPr id="91" name="Google Shape;91;p1" descr="A blue background with white text&#10;&#10;AI-generated content may be incorrect."/>
          <p:cNvPicPr preferRelativeResize="0"/>
          <p:nvPr/>
        </p:nvPicPr>
        <p:blipFill rotWithShape="1">
          <a:blip r:embed="rId4">
            <a:alphaModFix/>
          </a:blip>
          <a:srcRect/>
          <a:stretch/>
        </p:blipFill>
        <p:spPr>
          <a:xfrm>
            <a:off x="71252" y="23750"/>
            <a:ext cx="3593054" cy="79602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10"/>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a:t>Let’s test your knowledge so far!  Answer to Question 1</a:t>
            </a:r>
            <a:endParaRPr/>
          </a:p>
        </p:txBody>
      </p:sp>
      <p:sp>
        <p:nvSpPr>
          <p:cNvPr id="178" name="Google Shape;178;p10"/>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True or False: All other things being equal, colder water can dissolve more oxygen than warmer water.</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Answer: True! ☺</a:t>
            </a:r>
            <a:endParaRPr b="1">
              <a:solidFill>
                <a:srgbClr val="FF0000"/>
              </a:solidFill>
            </a:endParaRPr>
          </a:p>
        </p:txBody>
      </p:sp>
      <p:pic>
        <p:nvPicPr>
          <p:cNvPr id="179" name="Google Shape;179;p10"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80" name="Google Shape;180;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9</a:t>
            </a:fld>
            <a:endParaRPr/>
          </a:p>
        </p:txBody>
      </p:sp>
      <p:pic>
        <p:nvPicPr>
          <p:cNvPr id="181" name="Google Shape;181;p10"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11"/>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so far! Question 2</a:t>
            </a:r>
            <a:endParaRPr/>
          </a:p>
        </p:txBody>
      </p:sp>
      <p:sp>
        <p:nvSpPr>
          <p:cNvPr id="187" name="Google Shape;187;p11"/>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True or False: The dissolved oxygen measurement measures oxygen found in the water molecule (H2O).</a:t>
            </a:r>
            <a:endParaRPr/>
          </a:p>
          <a:p>
            <a:pPr marL="0" lvl="0" indent="0" algn="l" rtl="0">
              <a:lnSpc>
                <a:spcPct val="90000"/>
              </a:lnSpc>
              <a:spcBef>
                <a:spcPts val="1000"/>
              </a:spcBef>
              <a:spcAft>
                <a:spcPts val="0"/>
              </a:spcAft>
              <a:buClr>
                <a:schemeClr val="dk1"/>
              </a:buClr>
              <a:buSzPts val="1800"/>
              <a:buNone/>
            </a:pPr>
            <a:endParaRPr/>
          </a:p>
        </p:txBody>
      </p:sp>
      <p:pic>
        <p:nvPicPr>
          <p:cNvPr id="188" name="Google Shape;188;p11"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89" name="Google Shape;189;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10</a:t>
            </a:fld>
            <a:endParaRPr/>
          </a:p>
        </p:txBody>
      </p:sp>
      <p:pic>
        <p:nvPicPr>
          <p:cNvPr id="190" name="Google Shape;190;p11"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a:t>Let’s test your knowledge so far! Answer to Question 2</a:t>
            </a:r>
            <a:endParaRPr/>
          </a:p>
        </p:txBody>
      </p:sp>
      <p:sp>
        <p:nvSpPr>
          <p:cNvPr id="196" name="Google Shape;196;p12"/>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True or False: The dissolved oxygen measurement measures oxygen found in the water molecule (H2O).</a:t>
            </a: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Answer: False ☺ </a:t>
            </a:r>
            <a:endParaRPr b="1">
              <a:solidFill>
                <a:srgbClr val="FF0000"/>
              </a:solidFill>
            </a:endParaRPr>
          </a:p>
        </p:txBody>
      </p:sp>
      <p:pic>
        <p:nvPicPr>
          <p:cNvPr id="197" name="Google Shape;197;p12"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98" name="Google Shape;198;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11</a:t>
            </a:fld>
            <a:endParaRPr/>
          </a:p>
        </p:txBody>
      </p:sp>
      <p:pic>
        <p:nvPicPr>
          <p:cNvPr id="199" name="Google Shape;199;p12"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so far! Question 3</a:t>
            </a:r>
            <a:endParaRPr/>
          </a:p>
        </p:txBody>
      </p:sp>
      <p:sp>
        <p:nvSpPr>
          <p:cNvPr id="205" name="Google Shape;205;p13"/>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is water considered to be anoxic? Anoxia is a condition where there is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Less than 2 ppm of dissolved oxygen in the water</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When there is little to  no dissolved oxygen in the water</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When there is too much dissolved oxygen in the water  </a:t>
            </a:r>
            <a:endParaRPr/>
          </a:p>
          <a:p>
            <a:pPr marL="0" lvl="0" indent="0" algn="l" rtl="0">
              <a:lnSpc>
                <a:spcPct val="90000"/>
              </a:lnSpc>
              <a:spcBef>
                <a:spcPts val="1000"/>
              </a:spcBef>
              <a:spcAft>
                <a:spcPts val="0"/>
              </a:spcAft>
              <a:buClr>
                <a:schemeClr val="dk1"/>
              </a:buClr>
              <a:buSzPts val="1800"/>
              <a:buNone/>
            </a:pPr>
            <a:endParaRPr/>
          </a:p>
        </p:txBody>
      </p:sp>
      <p:pic>
        <p:nvPicPr>
          <p:cNvPr id="206" name="Google Shape;206;p13"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207" name="Google Shape;207;p1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12</a:t>
            </a:fld>
            <a:endParaRPr/>
          </a:p>
        </p:txBody>
      </p:sp>
      <p:pic>
        <p:nvPicPr>
          <p:cNvPr id="208" name="Google Shape;208;p13"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14"/>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rgbClr val="000072"/>
              </a:buClr>
              <a:buSzPct val="100000"/>
              <a:buFont typeface="Calibri"/>
              <a:buNone/>
            </a:pPr>
            <a:r>
              <a:rPr lang="en-US"/>
              <a:t>Let’s test your knowledge so far! Answer to Question 3</a:t>
            </a:r>
            <a:endParaRPr/>
          </a:p>
        </p:txBody>
      </p:sp>
      <p:sp>
        <p:nvSpPr>
          <p:cNvPr id="214" name="Google Shape;214;p14"/>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When is water considered to be anoxic? Anoxia is a condition where there is </a:t>
            </a:r>
            <a:endParaRPr/>
          </a:p>
          <a:p>
            <a:pPr marL="0" lvl="0" indent="0" algn="l" rtl="0">
              <a:lnSpc>
                <a:spcPct val="90000"/>
              </a:lnSpc>
              <a:spcBef>
                <a:spcPts val="1000"/>
              </a:spcBef>
              <a:spcAft>
                <a:spcPts val="0"/>
              </a:spcAft>
              <a:buClr>
                <a:schemeClr val="dk1"/>
              </a:buClr>
              <a:buSzPts val="1800"/>
              <a:buNone/>
            </a:pP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Less than 2 ppm of dissolved oxygen in he water</a:t>
            </a:r>
            <a:endParaRPr/>
          </a:p>
          <a:p>
            <a:pPr marL="342900" lvl="0" indent="-342900" algn="l" rtl="0">
              <a:lnSpc>
                <a:spcPct val="90000"/>
              </a:lnSpc>
              <a:spcBef>
                <a:spcPts val="1000"/>
              </a:spcBef>
              <a:spcAft>
                <a:spcPts val="0"/>
              </a:spcAft>
              <a:buClr>
                <a:srgbClr val="FF0000"/>
              </a:buClr>
              <a:buSzPts val="1800"/>
              <a:buFont typeface="Calibri"/>
              <a:buAutoNum type="alphaUcPeriod"/>
            </a:pPr>
            <a:r>
              <a:rPr lang="en-US" b="1">
                <a:solidFill>
                  <a:srgbClr val="FF0000"/>
                </a:solidFill>
              </a:rPr>
              <a:t>When there is little to  no dissolved oxygen in the water- Correct! ☺</a:t>
            </a:r>
            <a:endParaRPr/>
          </a:p>
          <a:p>
            <a:pPr marL="342900" lvl="0" indent="-342900" algn="l" rtl="0">
              <a:lnSpc>
                <a:spcPct val="90000"/>
              </a:lnSpc>
              <a:spcBef>
                <a:spcPts val="1000"/>
              </a:spcBef>
              <a:spcAft>
                <a:spcPts val="0"/>
              </a:spcAft>
              <a:buClr>
                <a:schemeClr val="dk1"/>
              </a:buClr>
              <a:buSzPts val="1800"/>
              <a:buFont typeface="Calibri"/>
              <a:buAutoNum type="alphaUcPeriod"/>
            </a:pPr>
            <a:r>
              <a:rPr lang="en-US"/>
              <a:t>When there is too much dissolved oxygen in the water  </a:t>
            </a:r>
            <a:endParaRPr/>
          </a:p>
          <a:p>
            <a:pPr marL="342900" lvl="0" indent="-228600" algn="l" rtl="0">
              <a:lnSpc>
                <a:spcPct val="90000"/>
              </a:lnSpc>
              <a:spcBef>
                <a:spcPts val="1000"/>
              </a:spcBef>
              <a:spcAft>
                <a:spcPts val="0"/>
              </a:spcAft>
              <a:buClr>
                <a:schemeClr val="dk1"/>
              </a:buClr>
              <a:buSzPts val="1800"/>
              <a:buFont typeface="Calibri"/>
              <a:buNone/>
            </a:pPr>
            <a:endParaRPr/>
          </a:p>
          <a:p>
            <a:pPr marL="342900" lvl="0" indent="-228600" algn="l" rtl="0">
              <a:lnSpc>
                <a:spcPct val="90000"/>
              </a:lnSpc>
              <a:spcBef>
                <a:spcPts val="1000"/>
              </a:spcBef>
              <a:spcAft>
                <a:spcPts val="0"/>
              </a:spcAft>
              <a:buClr>
                <a:schemeClr val="dk1"/>
              </a:buClr>
              <a:buSzPts val="1800"/>
              <a:buFont typeface="Calibri"/>
              <a:buNone/>
            </a:pPr>
            <a:endParaRPr/>
          </a:p>
          <a:p>
            <a:pPr marL="342900" lvl="0" indent="-228600" algn="l" rtl="0">
              <a:lnSpc>
                <a:spcPct val="90000"/>
              </a:lnSpc>
              <a:spcBef>
                <a:spcPts val="1000"/>
              </a:spcBef>
              <a:spcAft>
                <a:spcPts val="0"/>
              </a:spcAft>
              <a:buClr>
                <a:schemeClr val="dk1"/>
              </a:buClr>
              <a:buSzPts val="1800"/>
              <a:buFont typeface="Calibri"/>
              <a:buNone/>
            </a:pPr>
            <a:endParaRPr/>
          </a:p>
          <a:p>
            <a:pPr marL="0" lvl="0" indent="0" algn="l" rtl="0">
              <a:lnSpc>
                <a:spcPct val="90000"/>
              </a:lnSpc>
              <a:spcBef>
                <a:spcPts val="1000"/>
              </a:spcBef>
              <a:spcAft>
                <a:spcPts val="0"/>
              </a:spcAft>
              <a:buClr>
                <a:srgbClr val="000072"/>
              </a:buClr>
              <a:buSzPts val="2000"/>
              <a:buNone/>
            </a:pPr>
            <a:r>
              <a:rPr lang="en-US" sz="2000" b="1">
                <a:solidFill>
                  <a:srgbClr val="000072"/>
                </a:solidFill>
              </a:rPr>
              <a:t>Let’s now move on to review the Dissolved Oxygen Protocol!</a:t>
            </a:r>
            <a:endParaRPr sz="2000"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215" name="Google Shape;215;p14"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216" name="Google Shape;216;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13</a:t>
            </a:fld>
            <a:endParaRPr/>
          </a:p>
        </p:txBody>
      </p:sp>
      <p:pic>
        <p:nvPicPr>
          <p:cNvPr id="217" name="Google Shape;217;p14"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Google Shape;222;p15"/>
          <p:cNvSpPr txBox="1">
            <a:spLocks noGrp="1"/>
          </p:cNvSpPr>
          <p:nvPr>
            <p:ph type="title"/>
          </p:nvPr>
        </p:nvSpPr>
        <p:spPr>
          <a:xfrm>
            <a:off x="1105728" y="983456"/>
            <a:ext cx="7886700" cy="8126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Protocol at a Glance</a:t>
            </a:r>
            <a:endParaRPr/>
          </a:p>
        </p:txBody>
      </p:sp>
      <p:graphicFrame>
        <p:nvGraphicFramePr>
          <p:cNvPr id="223" name="Google Shape;223;p15" descr="Table:  Where=hydrology study site, Time Needed=Probe Setup, 20-30 mins., Probe measurements 10 minutes, prerequisites= hydrology investigation study site definition. salinity protocol, if investigating ocean or brackish waters, Key instrument= DO probe, Skill level= Middle and secondary, Frequency= ideally weekly. Quality Control procedure every 6 months, Probe calibration every time probe is used. "/>
          <p:cNvGraphicFramePr/>
          <p:nvPr/>
        </p:nvGraphicFramePr>
        <p:xfrm>
          <a:off x="1665514" y="2014274"/>
          <a:ext cx="6907000" cy="4124755"/>
        </p:xfrm>
        <a:graphic>
          <a:graphicData uri="http://schemas.openxmlformats.org/drawingml/2006/table">
            <a:tbl>
              <a:tblPr firstRow="1" bandRow="1">
                <a:noFill/>
                <a:tableStyleId>{65795B32-E6EB-485F-985A-E5D911D63497}</a:tableStyleId>
              </a:tblPr>
              <a:tblGrid>
                <a:gridCol w="3453500">
                  <a:extLst>
                    <a:ext uri="{9D8B030D-6E8A-4147-A177-3AD203B41FA5}">
                      <a16:colId xmlns:a16="http://schemas.microsoft.com/office/drawing/2014/main" val="20000"/>
                    </a:ext>
                  </a:extLst>
                </a:gridCol>
                <a:gridCol w="3453500">
                  <a:extLst>
                    <a:ext uri="{9D8B030D-6E8A-4147-A177-3AD203B41FA5}">
                      <a16:colId xmlns:a16="http://schemas.microsoft.com/office/drawing/2014/main" val="20001"/>
                    </a:ext>
                  </a:extLst>
                </a:gridCol>
              </a:tblGrid>
              <a:tr h="477325">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Where</a:t>
                      </a:r>
                      <a:endParaRPr sz="1800" b="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b="0" u="none" strike="noStrike" cap="none"/>
                        <a:t>Hydrology study site</a:t>
                      </a:r>
                      <a:endParaRPr sz="1800" b="0" u="none" strike="noStrike" cap="none"/>
                    </a:p>
                  </a:txBody>
                  <a:tcPr marL="91450" marR="91450" marT="45725" marB="45725"/>
                </a:tc>
                <a:extLst>
                  <a:ext uri="{0D108BD9-81ED-4DB2-BD59-A6C34878D82A}">
                    <a16:rowId xmlns:a16="http://schemas.microsoft.com/office/drawing/2014/main" val="10000"/>
                  </a:ext>
                </a:extLst>
              </a:tr>
              <a:tr h="619675">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Time Needed</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Probe Setup: 20-30 minutes; Probe measurements 10 minutes</a:t>
                      </a:r>
                      <a:endParaRPr sz="1800" u="none" strike="noStrike" cap="none"/>
                    </a:p>
                  </a:txBody>
                  <a:tcPr marL="91450" marR="91450" marT="45725" marB="45725"/>
                </a:tc>
                <a:extLst>
                  <a:ext uri="{0D108BD9-81ED-4DB2-BD59-A6C34878D82A}">
                    <a16:rowId xmlns:a16="http://schemas.microsoft.com/office/drawing/2014/main" val="10001"/>
                  </a:ext>
                </a:extLst>
              </a:tr>
              <a:tr h="8852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Prerequisites</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Hydrology Investigation Study Site Definition.  Salinity Protocol, if investigating ocean or brackish waters</a:t>
                      </a:r>
                      <a:endParaRPr sz="1800" u="none" strike="noStrike" cap="none"/>
                    </a:p>
                  </a:txBody>
                  <a:tcPr marL="91450" marR="91450" marT="45725" marB="45725"/>
                </a:tc>
                <a:extLst>
                  <a:ext uri="{0D108BD9-81ED-4DB2-BD59-A6C34878D82A}">
                    <a16:rowId xmlns:a16="http://schemas.microsoft.com/office/drawing/2014/main" val="10002"/>
                  </a:ext>
                </a:extLst>
              </a:tr>
              <a:tr h="452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Key Instrument</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Dissolved Oxygen Probe</a:t>
                      </a:r>
                      <a:endParaRPr sz="1800" u="none" strike="noStrike" cap="none"/>
                    </a:p>
                  </a:txBody>
                  <a:tcPr marL="91450" marR="91450" marT="45725" marB="45725"/>
                </a:tc>
                <a:extLst>
                  <a:ext uri="{0D108BD9-81ED-4DB2-BD59-A6C34878D82A}">
                    <a16:rowId xmlns:a16="http://schemas.microsoft.com/office/drawing/2014/main" val="10003"/>
                  </a:ext>
                </a:extLst>
              </a:tr>
              <a:tr h="45210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Skill Level</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Middle and Secondary</a:t>
                      </a:r>
                      <a:endParaRPr sz="1800" u="none" strike="noStrike" cap="none"/>
                    </a:p>
                  </a:txBody>
                  <a:tcPr marL="91450" marR="91450" marT="45725" marB="45725"/>
                </a:tc>
                <a:extLst>
                  <a:ext uri="{0D108BD9-81ED-4DB2-BD59-A6C34878D82A}">
                    <a16:rowId xmlns:a16="http://schemas.microsoft.com/office/drawing/2014/main" val="10004"/>
                  </a:ext>
                </a:extLst>
              </a:tr>
              <a:tr h="885250">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Frequency</a:t>
                      </a:r>
                      <a:endParaRPr sz="1800" u="none" strike="noStrike" cap="none"/>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r>
                        <a:rPr lang="en-US" sz="1800" u="none" strike="noStrike" cap="none"/>
                        <a:t>Ideally, weekly. Probe calibration every time probe is used- or within 24 hours.</a:t>
                      </a:r>
                      <a:endParaRPr sz="1800" u="none" strike="noStrike" cap="none"/>
                    </a:p>
                  </a:txBody>
                  <a:tcPr marL="91450" marR="91450" marT="45725" marB="45725"/>
                </a:tc>
                <a:extLst>
                  <a:ext uri="{0D108BD9-81ED-4DB2-BD59-A6C34878D82A}">
                    <a16:rowId xmlns:a16="http://schemas.microsoft.com/office/drawing/2014/main" val="10005"/>
                  </a:ext>
                </a:extLst>
              </a:tr>
            </a:tbl>
          </a:graphicData>
        </a:graphic>
      </p:graphicFrame>
      <p:pic>
        <p:nvPicPr>
          <p:cNvPr id="224" name="Google Shape;224;p15"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25" name="Google Shape;225;p15"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sp>
        <p:nvSpPr>
          <p:cNvPr id="226" name="Google Shape;226;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14</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16"/>
          <p:cNvSpPr txBox="1">
            <a:spLocks noGrp="1"/>
          </p:cNvSpPr>
          <p:nvPr>
            <p:ph type="title"/>
          </p:nvPr>
        </p:nvSpPr>
        <p:spPr>
          <a:xfrm>
            <a:off x="1105728" y="82537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Simultaneous or Prior Investigations Required Prior to Doing the Dissolved Oxygen Protocol</a:t>
            </a:r>
            <a:endParaRPr/>
          </a:p>
        </p:txBody>
      </p:sp>
      <p:sp>
        <p:nvSpPr>
          <p:cNvPr id="232" name="Google Shape;232;p16"/>
          <p:cNvSpPr txBox="1">
            <a:spLocks noGrp="1"/>
          </p:cNvSpPr>
          <p:nvPr>
            <p:ph type="body" idx="1"/>
          </p:nvPr>
        </p:nvSpPr>
        <p:spPr>
          <a:xfrm>
            <a:off x="1148242" y="1721402"/>
            <a:ext cx="748310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endParaRPr sz="2400" b="1">
              <a:solidFill>
                <a:srgbClr val="000072"/>
              </a:solidFill>
            </a:endParaRPr>
          </a:p>
          <a:p>
            <a:pPr marL="0" lvl="0" indent="0" algn="just" rtl="0">
              <a:lnSpc>
                <a:spcPct val="90000"/>
              </a:lnSpc>
              <a:spcBef>
                <a:spcPts val="1000"/>
              </a:spcBef>
              <a:spcAft>
                <a:spcPts val="0"/>
              </a:spcAft>
              <a:buClr>
                <a:schemeClr val="dk1"/>
              </a:buClr>
              <a:buSzPts val="1800"/>
              <a:buNone/>
            </a:pPr>
            <a:r>
              <a:rPr lang="en-US"/>
              <a:t>The Water DO Protocol will allow you to determine the amount of dissolved oxygen of a water body. This protocol is conducted at your </a:t>
            </a:r>
            <a:r>
              <a:rPr lang="en-US" b="1">
                <a:solidFill>
                  <a:srgbClr val="000072"/>
                </a:solidFill>
              </a:rPr>
              <a:t>GLOBE Study Site</a:t>
            </a:r>
            <a:r>
              <a:rPr lang="en-US"/>
              <a:t>. You will need to define your </a:t>
            </a:r>
            <a:r>
              <a:rPr lang="en-US" b="1">
                <a:solidFill>
                  <a:srgbClr val="000072"/>
                </a:solidFill>
              </a:rPr>
              <a:t>GLOBE Study Site </a:t>
            </a:r>
            <a:r>
              <a:rPr lang="en-US"/>
              <a:t>where you will conduct your </a:t>
            </a:r>
            <a:r>
              <a:rPr lang="en-US" b="1">
                <a:solidFill>
                  <a:srgbClr val="000072"/>
                </a:solidFill>
              </a:rPr>
              <a:t>Hydrosphere Investigation</a:t>
            </a:r>
            <a:r>
              <a:rPr lang="en-US"/>
              <a:t> prior to beginning this protocol. The </a:t>
            </a:r>
            <a:r>
              <a:rPr lang="en-US" b="1">
                <a:solidFill>
                  <a:srgbClr val="000072"/>
                </a:solidFill>
              </a:rPr>
              <a:t>Hydrosphere Investigation Data Sheet</a:t>
            </a:r>
            <a:r>
              <a:rPr lang="en-US"/>
              <a:t> is used to record all the hydrosphere measurements, including DO.  You will also want to map your Hydrosphere Site at some point.  </a:t>
            </a:r>
            <a:endParaRPr/>
          </a:p>
          <a:p>
            <a:pPr marL="0" lvl="0" indent="0" algn="just" rtl="0">
              <a:lnSpc>
                <a:spcPct val="90000"/>
              </a:lnSpc>
              <a:spcBef>
                <a:spcPts val="1000"/>
              </a:spcBef>
              <a:spcAft>
                <a:spcPts val="0"/>
              </a:spcAft>
              <a:buClr>
                <a:schemeClr val="dk1"/>
              </a:buClr>
              <a:buSzPts val="1800"/>
              <a:buNone/>
            </a:pPr>
            <a:endParaRPr/>
          </a:p>
          <a:p>
            <a:pPr marL="285750" lvl="0" indent="-285750" algn="just" rtl="0">
              <a:lnSpc>
                <a:spcPct val="90000"/>
              </a:lnSpc>
              <a:spcBef>
                <a:spcPts val="1000"/>
              </a:spcBef>
              <a:spcAft>
                <a:spcPts val="0"/>
              </a:spcAft>
              <a:buClr>
                <a:schemeClr val="dk2"/>
              </a:buClr>
              <a:buSzPts val="1800"/>
              <a:buFont typeface="Arial"/>
              <a:buChar char="•"/>
            </a:pPr>
            <a:r>
              <a:rPr lang="en-US" b="1" u="sng">
                <a:solidFill>
                  <a:schemeClr val="hlink"/>
                </a:solidFill>
                <a:hlinkClick r:id="rId3"/>
              </a:rPr>
              <a:t>GLOBE Study Site Definition Sheet</a:t>
            </a:r>
            <a:endParaRPr b="1">
              <a:solidFill>
                <a:schemeClr val="dk2"/>
              </a:solidFill>
            </a:endParaRPr>
          </a:p>
          <a:p>
            <a:pPr marL="285750" lvl="0" indent="-171450" algn="just" rtl="0">
              <a:lnSpc>
                <a:spcPct val="90000"/>
              </a:lnSpc>
              <a:spcBef>
                <a:spcPts val="1000"/>
              </a:spcBef>
              <a:spcAft>
                <a:spcPts val="0"/>
              </a:spcAft>
              <a:buClr>
                <a:schemeClr val="dk1"/>
              </a:buClr>
              <a:buSzPts val="1800"/>
              <a:buFont typeface="Arial"/>
              <a:buNone/>
            </a:pPr>
            <a:endParaRPr b="1">
              <a:solidFill>
                <a:schemeClr val="dk2"/>
              </a:solidFill>
            </a:endParaRPr>
          </a:p>
          <a:p>
            <a:pPr marL="285750" lvl="0" indent="-285750" algn="just" rtl="0">
              <a:lnSpc>
                <a:spcPct val="90000"/>
              </a:lnSpc>
              <a:spcBef>
                <a:spcPts val="1000"/>
              </a:spcBef>
              <a:spcAft>
                <a:spcPts val="0"/>
              </a:spcAft>
              <a:buClr>
                <a:schemeClr val="dk2"/>
              </a:buClr>
              <a:buSzPts val="1800"/>
              <a:buFont typeface="Arial"/>
              <a:buChar char="•"/>
            </a:pPr>
            <a:r>
              <a:rPr lang="en-US" b="1" u="sng">
                <a:solidFill>
                  <a:schemeClr val="dk2"/>
                </a:solidFill>
                <a:hlinkClick r:id="rId4">
                  <a:extLst>
                    <a:ext uri="{A12FA001-AC4F-418D-AE19-62706E023703}">
                      <ahyp:hlinkClr xmlns:ahyp="http://schemas.microsoft.com/office/drawing/2018/hyperlinkcolor" val="tx"/>
                    </a:ext>
                  </a:extLst>
                </a:hlinkClick>
              </a:rPr>
              <a:t>Hydrosphere Investigation Data Sheet</a:t>
            </a:r>
            <a:endParaRPr b="1">
              <a:solidFill>
                <a:schemeClr val="dk2"/>
              </a:solidFill>
            </a:endParaRPr>
          </a:p>
          <a:p>
            <a:pPr marL="285750" lvl="0" indent="-171450" algn="just" rtl="0">
              <a:lnSpc>
                <a:spcPct val="90000"/>
              </a:lnSpc>
              <a:spcBef>
                <a:spcPts val="1000"/>
              </a:spcBef>
              <a:spcAft>
                <a:spcPts val="0"/>
              </a:spcAft>
              <a:buClr>
                <a:schemeClr val="dk1"/>
              </a:buClr>
              <a:buSzPts val="1800"/>
              <a:buFont typeface="Arial"/>
              <a:buNone/>
            </a:pPr>
            <a:endParaRPr b="1">
              <a:solidFill>
                <a:schemeClr val="dk2"/>
              </a:solidFill>
            </a:endParaRPr>
          </a:p>
          <a:p>
            <a:pPr marL="285750" lvl="0" indent="-285750" algn="just" rtl="0">
              <a:lnSpc>
                <a:spcPct val="90000"/>
              </a:lnSpc>
              <a:spcBef>
                <a:spcPts val="1000"/>
              </a:spcBef>
              <a:spcAft>
                <a:spcPts val="0"/>
              </a:spcAft>
              <a:buClr>
                <a:schemeClr val="dk2"/>
              </a:buClr>
              <a:buSzPts val="1800"/>
              <a:buFont typeface="Arial"/>
              <a:buChar char="•"/>
            </a:pPr>
            <a:r>
              <a:rPr lang="en-US" b="1">
                <a:solidFill>
                  <a:schemeClr val="dk2"/>
                </a:solidFill>
              </a:rPr>
              <a:t> </a:t>
            </a:r>
            <a:r>
              <a:rPr lang="en-US" b="1" u="sng">
                <a:solidFill>
                  <a:schemeClr val="dk2"/>
                </a:solidFill>
                <a:hlinkClick r:id="rId5">
                  <a:extLst>
                    <a:ext uri="{A12FA001-AC4F-418D-AE19-62706E023703}">
                      <ahyp:hlinkClr xmlns:ahyp="http://schemas.microsoft.com/office/drawing/2018/hyperlinkcolor" val="tx"/>
                    </a:ext>
                  </a:extLst>
                </a:hlinkClick>
              </a:rPr>
              <a:t>Mapping your Hydrosphere Study Site Field Guide</a:t>
            </a:r>
            <a:endParaRPr sz="1400" b="1">
              <a:solidFill>
                <a:schemeClr val="dk2"/>
              </a:solidFill>
            </a:endParaRPr>
          </a:p>
          <a:p>
            <a:pPr marL="0" lvl="0" indent="0" algn="l" rtl="0">
              <a:lnSpc>
                <a:spcPct val="90000"/>
              </a:lnSpc>
              <a:spcBef>
                <a:spcPts val="1000"/>
              </a:spcBef>
              <a:spcAft>
                <a:spcPts val="0"/>
              </a:spcAft>
              <a:buClr>
                <a:schemeClr val="dk1"/>
              </a:buClr>
              <a:buSzPts val="1800"/>
              <a:buNone/>
            </a:pPr>
            <a:endParaRPr/>
          </a:p>
        </p:txBody>
      </p:sp>
      <p:pic>
        <p:nvPicPr>
          <p:cNvPr id="233" name="Google Shape;233;p16" descr="Banner: Dissolved Oxygen Protocol Using a Dissolved Oxygen Probe"/>
          <p:cNvPicPr preferRelativeResize="0"/>
          <p:nvPr/>
        </p:nvPicPr>
        <p:blipFill rotWithShape="1">
          <a:blip r:embed="rId6">
            <a:alphaModFix/>
          </a:blip>
          <a:srcRect/>
          <a:stretch/>
        </p:blipFill>
        <p:spPr>
          <a:xfrm>
            <a:off x="1133404" y="-8358"/>
            <a:ext cx="8010595" cy="1030819"/>
          </a:xfrm>
          <a:prstGeom prst="rect">
            <a:avLst/>
          </a:prstGeom>
          <a:noFill/>
          <a:ln>
            <a:noFill/>
          </a:ln>
        </p:spPr>
      </p:pic>
      <p:pic>
        <p:nvPicPr>
          <p:cNvPr id="234" name="Google Shape;234;p16" descr="Menu: how to collect your data"/>
          <p:cNvPicPr preferRelativeResize="0"/>
          <p:nvPr/>
        </p:nvPicPr>
        <p:blipFill rotWithShape="1">
          <a:blip r:embed="rId7">
            <a:alphaModFix/>
          </a:blip>
          <a:srcRect/>
          <a:stretch/>
        </p:blipFill>
        <p:spPr>
          <a:xfrm>
            <a:off x="-19338" y="0"/>
            <a:ext cx="1167580" cy="6858000"/>
          </a:xfrm>
          <a:prstGeom prst="rect">
            <a:avLst/>
          </a:prstGeom>
          <a:noFill/>
          <a:ln>
            <a:noFill/>
          </a:ln>
        </p:spPr>
      </p:pic>
      <p:pic>
        <p:nvPicPr>
          <p:cNvPr id="235" name="Google Shape;235;p16" descr="photograph of a lake as seen through rushes and grasses on the shore."/>
          <p:cNvPicPr preferRelativeResize="0">
            <a:picLocks noGrp="1"/>
          </p:cNvPicPr>
          <p:nvPr>
            <p:ph type="body" idx="2"/>
          </p:nvPr>
        </p:nvPicPr>
        <p:blipFill rotWithShape="1">
          <a:blip r:embed="rId8">
            <a:alphaModFix/>
          </a:blip>
          <a:srcRect/>
          <a:stretch/>
        </p:blipFill>
        <p:spPr>
          <a:xfrm>
            <a:off x="6301165" y="3921345"/>
            <a:ext cx="2130282" cy="1597712"/>
          </a:xfrm>
          <a:prstGeom prst="rect">
            <a:avLst/>
          </a:prstGeom>
          <a:noFill/>
          <a:ln>
            <a:noFill/>
          </a:ln>
        </p:spPr>
      </p:pic>
      <p:sp>
        <p:nvSpPr>
          <p:cNvPr id="236" name="Google Shape;23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15</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17"/>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Site Selection: Hydrosphere Study Requirements </a:t>
            </a:r>
            <a:endParaRPr sz="2400"/>
          </a:p>
        </p:txBody>
      </p:sp>
      <p:sp>
        <p:nvSpPr>
          <p:cNvPr id="242" name="Google Shape;242;p17"/>
          <p:cNvSpPr txBox="1">
            <a:spLocks noGrp="1"/>
          </p:cNvSpPr>
          <p:nvPr>
            <p:ph type="body" idx="1"/>
          </p:nvPr>
        </p:nvSpPr>
        <p:spPr>
          <a:xfrm>
            <a:off x="1333399" y="1721402"/>
            <a:ext cx="7293629"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All your hydrosphere measurements are taken at the same Hydrosphere Study Site. This may be any surface water site that can be safely visited and monitored regularly, although natural waters are preferred.  Sites may include (in order of preference):</a:t>
            </a:r>
            <a:endParaRPr/>
          </a:p>
          <a:p>
            <a:pPr marL="0" lvl="0" indent="0" algn="just" rtl="0">
              <a:lnSpc>
                <a:spcPct val="90000"/>
              </a:lnSpc>
              <a:spcBef>
                <a:spcPts val="1000"/>
              </a:spcBef>
              <a:spcAft>
                <a:spcPts val="0"/>
              </a:spcAft>
              <a:buClr>
                <a:schemeClr val="dk1"/>
              </a:buClr>
              <a:buSzPts val="1600"/>
              <a:buNone/>
            </a:pPr>
            <a:endParaRPr sz="1600" b="1">
              <a:solidFill>
                <a:srgbClr val="000000"/>
              </a:solidFill>
            </a:endParaRPr>
          </a:p>
          <a:p>
            <a:pPr marL="0" lvl="0" indent="0" algn="just" rtl="0">
              <a:lnSpc>
                <a:spcPct val="90000"/>
              </a:lnSpc>
              <a:spcBef>
                <a:spcPts val="1000"/>
              </a:spcBef>
              <a:spcAft>
                <a:spcPts val="0"/>
              </a:spcAft>
              <a:buClr>
                <a:schemeClr val="dk1"/>
              </a:buClr>
              <a:buSzPts val="1600"/>
              <a:buNone/>
            </a:pPr>
            <a:endParaRPr sz="1600" b="1">
              <a:solidFill>
                <a:srgbClr val="000000"/>
              </a:solidFill>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1. Stream or river</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2. Lake, reservoir, bay or ocean</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3. Pond</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4. An irrigation ditch or other water </a:t>
            </a:r>
            <a:endParaRPr/>
          </a:p>
          <a:p>
            <a:pPr marL="0" lvl="0" indent="0" algn="just" rtl="0">
              <a:lnSpc>
                <a:spcPct val="90000"/>
              </a:lnSpc>
              <a:spcBef>
                <a:spcPts val="1000"/>
              </a:spcBef>
              <a:spcAft>
                <a:spcPts val="0"/>
              </a:spcAft>
              <a:buClr>
                <a:srgbClr val="000000"/>
              </a:buClr>
              <a:buSzPts val="1800"/>
              <a:buNone/>
            </a:pPr>
            <a:r>
              <a:rPr lang="en-US" b="1">
                <a:solidFill>
                  <a:srgbClr val="000000"/>
                </a:solidFill>
              </a:rPr>
              <a:t>body, if natural body is not available</a:t>
            </a:r>
            <a:endParaRPr/>
          </a:p>
          <a:p>
            <a:pPr marL="0" lvl="0" indent="0" algn="l" rtl="0">
              <a:lnSpc>
                <a:spcPct val="90000"/>
              </a:lnSpc>
              <a:spcBef>
                <a:spcPts val="1000"/>
              </a:spcBef>
              <a:spcAft>
                <a:spcPts val="0"/>
              </a:spcAft>
              <a:buClr>
                <a:schemeClr val="dk1"/>
              </a:buClr>
              <a:buSzPts val="1800"/>
              <a:buNone/>
            </a:pPr>
            <a:endParaRPr/>
          </a:p>
        </p:txBody>
      </p:sp>
      <p:pic>
        <p:nvPicPr>
          <p:cNvPr id="243" name="Google Shape;243;p17"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44" name="Google Shape;244;p17"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245" name="Google Shape;245;p17"/>
          <p:cNvPicPr preferRelativeResize="0">
            <a:picLocks noGrp="1"/>
          </p:cNvPicPr>
          <p:nvPr>
            <p:ph type="body" idx="2"/>
          </p:nvPr>
        </p:nvPicPr>
        <p:blipFill rotWithShape="1">
          <a:blip r:embed="rId5">
            <a:alphaModFix/>
          </a:blip>
          <a:srcRect/>
          <a:stretch/>
        </p:blipFill>
        <p:spPr>
          <a:xfrm>
            <a:off x="4980214" y="2675363"/>
            <a:ext cx="3651129" cy="2736909"/>
          </a:xfrm>
          <a:prstGeom prst="rect">
            <a:avLst/>
          </a:prstGeom>
          <a:noFill/>
          <a:ln>
            <a:noFill/>
          </a:ln>
        </p:spPr>
      </p:pic>
      <p:sp>
        <p:nvSpPr>
          <p:cNvPr id="246" name="Google Shape;246;p17" descr="Photograph: Students measure nitrate, pH and DO through ice covering the Volga River.&#10;"/>
          <p:cNvSpPr/>
          <p:nvPr/>
        </p:nvSpPr>
        <p:spPr>
          <a:xfrm>
            <a:off x="4980214" y="5574069"/>
            <a:ext cx="3782438"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Students measure nitrate, pH and DO through ice covering the Volga River.</a:t>
            </a:r>
            <a:endParaRPr sz="1200" b="0" i="0" u="none" strike="noStrike" cap="none">
              <a:solidFill>
                <a:schemeClr val="dk1"/>
              </a:solidFill>
              <a:latin typeface="Calibri"/>
              <a:ea typeface="Calibri"/>
              <a:cs typeface="Calibri"/>
              <a:sym typeface="Calibri"/>
            </a:endParaRPr>
          </a:p>
        </p:txBody>
      </p:sp>
      <p:sp>
        <p:nvSpPr>
          <p:cNvPr id="247" name="Google Shape;247;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16</a:t>
            </a:fld>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18"/>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Site Selection: Hydrosphere Study Site</a:t>
            </a:r>
            <a:endParaRPr sz="2400"/>
          </a:p>
        </p:txBody>
      </p:sp>
      <p:sp>
        <p:nvSpPr>
          <p:cNvPr id="253" name="Google Shape;253;p18"/>
          <p:cNvSpPr txBox="1">
            <a:spLocks noGrp="1"/>
          </p:cNvSpPr>
          <p:nvPr>
            <p:ph type="body" idx="1"/>
          </p:nvPr>
        </p:nvSpPr>
        <p:spPr>
          <a:xfrm>
            <a:off x="1333400" y="1721402"/>
            <a:ext cx="4296116"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Select a specific site where the hydrosphere measurements (water temperature, dissolved oxygen, nitrate, pH, alkalinity, turbidity, and either conductivity or salinity) will be taken. If the selected study site is a moving body of water (i.e. stream or river), locate your sampling site at a riffle area as opposed to still water or rapids. This will provide a more representative measurement of the water in the stream or river. If the selected study site is a still body of water i.e. a lake or reservoir), find a sampling site near the outlet area or along the middle of the water body. Avoid inlet areas. A bridge or a pier are good choices. If your water body is brackish or salty, you will need to know the times of high and low tide at a location as close as possible to your study site.</a:t>
            </a:r>
            <a:endParaRPr/>
          </a:p>
          <a:p>
            <a:pPr marL="0" lvl="0" indent="0" algn="l" rtl="0">
              <a:lnSpc>
                <a:spcPct val="90000"/>
              </a:lnSpc>
              <a:spcBef>
                <a:spcPts val="1000"/>
              </a:spcBef>
              <a:spcAft>
                <a:spcPts val="0"/>
              </a:spcAft>
              <a:buClr>
                <a:schemeClr val="dk1"/>
              </a:buClr>
              <a:buSzPts val="1800"/>
              <a:buNone/>
            </a:pPr>
            <a:endParaRPr/>
          </a:p>
        </p:txBody>
      </p:sp>
      <p:pic>
        <p:nvPicPr>
          <p:cNvPr id="254" name="Google Shape;254;p18"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55" name="Google Shape;255;p18"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256" name="Google Shape;256;p18" descr="Photo of student obtaining a water sample from a safe position on a bridge, using the bucket sampling method."/>
          <p:cNvPicPr preferRelativeResize="0">
            <a:picLocks noGrp="1"/>
          </p:cNvPicPr>
          <p:nvPr>
            <p:ph type="body" idx="2"/>
          </p:nvPr>
        </p:nvPicPr>
        <p:blipFill rotWithShape="1">
          <a:blip r:embed="rId5">
            <a:alphaModFix/>
          </a:blip>
          <a:srcRect/>
          <a:stretch/>
        </p:blipFill>
        <p:spPr>
          <a:xfrm>
            <a:off x="5900431" y="1721402"/>
            <a:ext cx="2821082" cy="2115812"/>
          </a:xfrm>
          <a:prstGeom prst="rect">
            <a:avLst/>
          </a:prstGeom>
          <a:noFill/>
          <a:ln>
            <a:noFill/>
          </a:ln>
        </p:spPr>
      </p:pic>
      <p:sp>
        <p:nvSpPr>
          <p:cNvPr id="257" name="Google Shape;257;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17</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9"/>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Overview of Water DO Protocol</a:t>
            </a:r>
            <a:endParaRPr/>
          </a:p>
        </p:txBody>
      </p:sp>
      <p:sp>
        <p:nvSpPr>
          <p:cNvPr id="263" name="Google Shape;263;p19"/>
          <p:cNvSpPr txBox="1">
            <a:spLocks noGrp="1"/>
          </p:cNvSpPr>
          <p:nvPr>
            <p:ph type="body" idx="1"/>
          </p:nvPr>
        </p:nvSpPr>
        <p:spPr>
          <a:xfrm>
            <a:off x="1453836" y="1721402"/>
            <a:ext cx="7369729"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t>You can collect DO by using DO test kits or probes. The instructions here will focus on the use of a Dissolved Oxygen Probe.</a:t>
            </a:r>
            <a:endParaRPr/>
          </a:p>
          <a:p>
            <a:pPr marL="0" lvl="0" indent="0" algn="just" rtl="0">
              <a:lnSpc>
                <a:spcPct val="90000"/>
              </a:lnSpc>
              <a:spcBef>
                <a:spcPts val="1600"/>
              </a:spcBef>
              <a:spcAft>
                <a:spcPts val="0"/>
              </a:spcAft>
              <a:buClr>
                <a:schemeClr val="dk1"/>
              </a:buClr>
              <a:buSzPts val="1800"/>
              <a:buNone/>
            </a:pPr>
            <a:r>
              <a:rPr lang="en-US"/>
              <a:t>For measuring dissolved oxygen, you will hear references to either conductivity probes or meters. For clarification, probes are the instruments that measure voltage or resistance in a water sample. Meters are instruments that convert electrical (voltage or resistance) measurements to concentrations. In order to measure dissolved oxygen (or other types of measurements), both a probe and meter are required. Sometimes the probe and meter are within one instrument and cannot be taken apart. Other instruments have probes that are separate from the meters and need to be connected to the meters in order to take the water measurements.</a:t>
            </a:r>
            <a:endParaRPr/>
          </a:p>
          <a:p>
            <a:pPr marL="0" lvl="0" indent="0" algn="just" rtl="0">
              <a:lnSpc>
                <a:spcPct val="90000"/>
              </a:lnSpc>
              <a:spcBef>
                <a:spcPts val="1600"/>
              </a:spcBef>
              <a:spcAft>
                <a:spcPts val="0"/>
              </a:spcAft>
              <a:buClr>
                <a:schemeClr val="dk1"/>
              </a:buClr>
              <a:buSzPts val="1800"/>
              <a:buNone/>
            </a:pPr>
            <a:endParaRPr/>
          </a:p>
          <a:p>
            <a:pPr marL="0" lvl="0" indent="0" algn="just" rtl="0">
              <a:lnSpc>
                <a:spcPct val="90000"/>
              </a:lnSpc>
              <a:spcBef>
                <a:spcPts val="1600"/>
              </a:spcBef>
              <a:spcAft>
                <a:spcPts val="0"/>
              </a:spcAft>
              <a:buClr>
                <a:srgbClr val="000000"/>
              </a:buClr>
              <a:buSzPts val="1800"/>
              <a:buNone/>
            </a:pPr>
            <a:r>
              <a:rPr lang="en-US" b="1">
                <a:solidFill>
                  <a:srgbClr val="000000"/>
                </a:solidFill>
              </a:rPr>
              <a:t>The amount of DO can change rapidly after a sample is collected. It is important to preserve the water sample shortly after collecting. After sample preservation, sample testing can be done either in the field or taken back to the lab to determine the amount of DO in the water.</a:t>
            </a:r>
            <a:endParaRPr/>
          </a:p>
          <a:p>
            <a:pPr marL="0" lvl="0" indent="0" algn="just" rtl="0">
              <a:lnSpc>
                <a:spcPct val="90000"/>
              </a:lnSpc>
              <a:spcBef>
                <a:spcPts val="1600"/>
              </a:spcBef>
              <a:spcAft>
                <a:spcPts val="0"/>
              </a:spcAft>
              <a:buClr>
                <a:schemeClr val="dk1"/>
              </a:buClr>
              <a:buSzPts val="1600"/>
              <a:buNone/>
            </a:pPr>
            <a:endParaRPr sz="1600"/>
          </a:p>
          <a:p>
            <a:pPr marL="0" lvl="0" indent="0" algn="l" rtl="0">
              <a:lnSpc>
                <a:spcPct val="90000"/>
              </a:lnSpc>
              <a:spcBef>
                <a:spcPts val="1600"/>
              </a:spcBef>
              <a:spcAft>
                <a:spcPts val="0"/>
              </a:spcAft>
              <a:buClr>
                <a:schemeClr val="dk1"/>
              </a:buClr>
              <a:buSzPts val="1800"/>
              <a:buNone/>
            </a:pPr>
            <a:endParaRPr/>
          </a:p>
        </p:txBody>
      </p:sp>
      <p:pic>
        <p:nvPicPr>
          <p:cNvPr id="264" name="Google Shape;264;p19"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65" name="Google Shape;265;p19"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266" name="Google Shape;266;p19" descr="graphic: caution icon"/>
          <p:cNvPicPr preferRelativeResize="0">
            <a:picLocks noGrp="1"/>
          </p:cNvPicPr>
          <p:nvPr>
            <p:ph type="body" idx="2"/>
          </p:nvPr>
        </p:nvPicPr>
        <p:blipFill rotWithShape="1">
          <a:blip r:embed="rId5">
            <a:alphaModFix/>
          </a:blip>
          <a:srcRect/>
          <a:stretch/>
        </p:blipFill>
        <p:spPr>
          <a:xfrm>
            <a:off x="1257558" y="4831971"/>
            <a:ext cx="456240" cy="467625"/>
          </a:xfrm>
          <a:prstGeom prst="rect">
            <a:avLst/>
          </a:prstGeom>
          <a:noFill/>
          <a:ln>
            <a:noFill/>
          </a:ln>
          <a:effectLst>
            <a:outerShdw blurRad="292100" dist="139700" dir="2700000" algn="tl" rotWithShape="0">
              <a:srgbClr val="333333">
                <a:alpha val="63921"/>
              </a:srgbClr>
            </a:outerShdw>
          </a:effectLst>
        </p:spPr>
      </p:pic>
      <p:sp>
        <p:nvSpPr>
          <p:cNvPr id="267" name="Google Shape;267;p1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18</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2" descr="1_PPTHydro_PH_Final_12_15_Lo.jpg"/>
          <p:cNvPicPr preferRelativeResize="0">
            <a:picLocks noGrp="1"/>
          </p:cNvPicPr>
          <p:nvPr>
            <p:ph type="body" idx="2"/>
          </p:nvPr>
        </p:nvPicPr>
        <p:blipFill rotWithShape="1">
          <a:blip r:embed="rId3">
            <a:alphaModFix amt="15000"/>
          </a:blip>
          <a:srcRect/>
          <a:stretch/>
        </p:blipFill>
        <p:spPr>
          <a:xfrm>
            <a:off x="1136653" y="1033978"/>
            <a:ext cx="8571503" cy="5824021"/>
          </a:xfrm>
          <a:prstGeom prst="rect">
            <a:avLst/>
          </a:prstGeom>
          <a:noFill/>
          <a:ln>
            <a:noFill/>
          </a:ln>
        </p:spPr>
      </p:pic>
      <p:sp>
        <p:nvSpPr>
          <p:cNvPr id="97" name="Google Shape;97;p2"/>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Overview</a:t>
            </a:r>
            <a:endParaRPr/>
          </a:p>
        </p:txBody>
      </p:sp>
      <p:sp>
        <p:nvSpPr>
          <p:cNvPr id="98" name="Google Shape;98;p2" descr="Watermark: Illustration of a student using a probe in a water bucket."/>
          <p:cNvSpPr txBox="1">
            <a:spLocks noGrp="1"/>
          </p:cNvSpPr>
          <p:nvPr>
            <p:ph type="body" idx="1"/>
          </p:nvPr>
        </p:nvSpPr>
        <p:spPr>
          <a:xfrm>
            <a:off x="1105728" y="1835702"/>
            <a:ext cx="753208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000"/>
              <a:buNone/>
            </a:pPr>
            <a:endParaRPr sz="1000"/>
          </a:p>
          <a:p>
            <a:pPr marL="0" lvl="0" indent="0" algn="l" rtl="0">
              <a:lnSpc>
                <a:spcPct val="90000"/>
              </a:lnSpc>
              <a:spcBef>
                <a:spcPts val="0"/>
              </a:spcBef>
              <a:spcAft>
                <a:spcPts val="0"/>
              </a:spcAft>
              <a:buClr>
                <a:srgbClr val="000090"/>
              </a:buClr>
              <a:buSzPts val="1800"/>
              <a:buNone/>
            </a:pPr>
            <a:r>
              <a:rPr lang="en-US" b="1">
                <a:solidFill>
                  <a:srgbClr val="000090"/>
                </a:solidFill>
              </a:rPr>
              <a:t>This module: </a:t>
            </a:r>
            <a:endParaRPr/>
          </a:p>
          <a:p>
            <a:pPr marL="0" lvl="0" indent="0" algn="l" rtl="0">
              <a:lnSpc>
                <a:spcPct val="90000"/>
              </a:lnSpc>
              <a:spcBef>
                <a:spcPts val="0"/>
              </a:spcBef>
              <a:spcAft>
                <a:spcPts val="0"/>
              </a:spcAft>
              <a:buClr>
                <a:schemeClr val="dk1"/>
              </a:buClr>
              <a:buSzPts val="1000"/>
              <a:buNone/>
            </a:pP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Reviews the selection of a GLOBE hydrology site </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Reviews the water sampling technique used in GLOBE hydrology protocols</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Provides a step by step introduction of the protocol method</a:t>
            </a:r>
            <a:endParaRPr/>
          </a:p>
          <a:p>
            <a:pPr marL="342900" marR="0" lvl="0" indent="-279400" algn="l" rtl="0">
              <a:lnSpc>
                <a:spcPct val="90000"/>
              </a:lnSpc>
              <a:spcBef>
                <a:spcPts val="0"/>
              </a:spcBef>
              <a:spcAft>
                <a:spcPts val="0"/>
              </a:spcAft>
              <a:buClr>
                <a:schemeClr val="dk1"/>
              </a:buClr>
              <a:buSzPts val="1000"/>
              <a:buFont typeface="Arial"/>
              <a:buNone/>
            </a:pPr>
            <a:endParaRPr sz="1000"/>
          </a:p>
          <a:p>
            <a:pPr marL="0" lvl="0" indent="0" algn="l" rtl="0">
              <a:lnSpc>
                <a:spcPct val="90000"/>
              </a:lnSpc>
              <a:spcBef>
                <a:spcPts val="0"/>
              </a:spcBef>
              <a:spcAft>
                <a:spcPts val="0"/>
              </a:spcAft>
              <a:buClr>
                <a:srgbClr val="000090"/>
              </a:buClr>
              <a:buSzPts val="2400"/>
              <a:buNone/>
            </a:pPr>
            <a:r>
              <a:rPr lang="en-US" sz="2400" b="1">
                <a:solidFill>
                  <a:srgbClr val="000090"/>
                </a:solidFill>
              </a:rPr>
              <a:t>Learning Objectives</a:t>
            </a:r>
            <a:endParaRPr/>
          </a:p>
          <a:p>
            <a:pPr marL="0" lvl="0" indent="0" algn="l" rtl="0">
              <a:lnSpc>
                <a:spcPct val="90000"/>
              </a:lnSpc>
              <a:spcBef>
                <a:spcPts val="0"/>
              </a:spcBef>
              <a:spcAft>
                <a:spcPts val="0"/>
              </a:spcAft>
              <a:buClr>
                <a:schemeClr val="dk1"/>
              </a:buClr>
              <a:buSzPts val="1000"/>
              <a:buNone/>
            </a:pPr>
            <a:endParaRPr sz="1000"/>
          </a:p>
          <a:p>
            <a:pPr marL="0" lvl="0" indent="0" algn="l" rtl="0">
              <a:lnSpc>
                <a:spcPct val="90000"/>
              </a:lnSpc>
              <a:spcBef>
                <a:spcPts val="0"/>
              </a:spcBef>
              <a:spcAft>
                <a:spcPts val="0"/>
              </a:spcAft>
              <a:buClr>
                <a:srgbClr val="000090"/>
              </a:buClr>
              <a:buSzPts val="1800"/>
              <a:buNone/>
            </a:pPr>
            <a:r>
              <a:rPr lang="en-US" b="1">
                <a:solidFill>
                  <a:srgbClr val="000090"/>
                </a:solidFill>
              </a:rPr>
              <a:t>After completing this module, you will be able to:</a:t>
            </a:r>
            <a:endParaRPr/>
          </a:p>
          <a:p>
            <a:pPr marL="0" lvl="0" indent="0" algn="l" rtl="0">
              <a:lnSpc>
                <a:spcPct val="90000"/>
              </a:lnSpc>
              <a:spcBef>
                <a:spcPts val="0"/>
              </a:spcBef>
              <a:spcAft>
                <a:spcPts val="0"/>
              </a:spcAft>
              <a:buClr>
                <a:schemeClr val="dk1"/>
              </a:buClr>
              <a:buSzPts val="1000"/>
              <a:buNone/>
            </a:pP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Define dissolved oxygen and  explain how changing environmental conditions result in different measurements</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Describe the importance of instrument calibration in the the collection of accurate data</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Conduct dissolved oxygen measurements using a probe</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Upload data to the GLOBE portal</a:t>
            </a:r>
            <a:endParaRPr sz="1000"/>
          </a:p>
          <a:p>
            <a:pPr marL="342900" marR="0" lvl="0" indent="-342900" algn="l" rtl="0">
              <a:lnSpc>
                <a:spcPct val="90000"/>
              </a:lnSpc>
              <a:spcBef>
                <a:spcPts val="0"/>
              </a:spcBef>
              <a:spcAft>
                <a:spcPts val="0"/>
              </a:spcAft>
              <a:buClr>
                <a:srgbClr val="000090"/>
              </a:buClr>
              <a:buSzPts val="1800"/>
              <a:buFont typeface="Arial"/>
              <a:buChar char="•"/>
            </a:pPr>
            <a:r>
              <a:rPr lang="en-US" b="1">
                <a:solidFill>
                  <a:srgbClr val="000090"/>
                </a:solidFill>
              </a:rPr>
              <a:t>Visualize data using GLOBE’s Visualization System</a:t>
            </a:r>
            <a:endParaRPr sz="1000"/>
          </a:p>
          <a:p>
            <a:pPr marL="0" lvl="0" indent="0" algn="l" rtl="0">
              <a:lnSpc>
                <a:spcPct val="90000"/>
              </a:lnSpc>
              <a:spcBef>
                <a:spcPts val="1000"/>
              </a:spcBef>
              <a:spcAft>
                <a:spcPts val="0"/>
              </a:spcAft>
              <a:buClr>
                <a:schemeClr val="dk1"/>
              </a:buClr>
              <a:buSzPts val="1800"/>
              <a:buNone/>
            </a:pPr>
            <a:endParaRPr/>
          </a:p>
        </p:txBody>
      </p:sp>
      <p:pic>
        <p:nvPicPr>
          <p:cNvPr id="99" name="Google Shape;99;p2" descr="Menu: What is dissolved oxygen?"/>
          <p:cNvPicPr preferRelativeResize="0"/>
          <p:nvPr/>
        </p:nvPicPr>
        <p:blipFill rotWithShape="1">
          <a:blip r:embed="rId4">
            <a:alphaModFix/>
          </a:blip>
          <a:srcRect/>
          <a:stretch/>
        </p:blipFill>
        <p:spPr>
          <a:xfrm>
            <a:off x="0" y="0"/>
            <a:ext cx="1167580" cy="6858000"/>
          </a:xfrm>
          <a:prstGeom prst="rect">
            <a:avLst/>
          </a:prstGeom>
          <a:noFill/>
          <a:ln>
            <a:noFill/>
          </a:ln>
        </p:spPr>
      </p:pic>
      <p:pic>
        <p:nvPicPr>
          <p:cNvPr id="100" name="Google Shape;100;p2" descr="Banner: Dissolved Oxygen Protocol Using a Dissolved Oxygen Probe"/>
          <p:cNvPicPr preferRelativeResize="0"/>
          <p:nvPr/>
        </p:nvPicPr>
        <p:blipFill rotWithShape="1">
          <a:blip r:embed="rId5">
            <a:alphaModFix/>
          </a:blip>
          <a:srcRect/>
          <a:stretch/>
        </p:blipFill>
        <p:spPr>
          <a:xfrm>
            <a:off x="1167580" y="0"/>
            <a:ext cx="7976420" cy="1033979"/>
          </a:xfrm>
          <a:prstGeom prst="rect">
            <a:avLst/>
          </a:prstGeom>
          <a:noFill/>
          <a:ln>
            <a:noFill/>
          </a:ln>
        </p:spPr>
      </p:pic>
      <p:sp>
        <p:nvSpPr>
          <p:cNvPr id="101" name="Google Shape;10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72" name="Google Shape;272;p20"/>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Sources for Equipment You Need for the Water DO Protocol</a:t>
            </a:r>
            <a:endParaRPr sz="2400">
              <a:solidFill>
                <a:srgbClr val="055000"/>
              </a:solidFill>
            </a:endParaRPr>
          </a:p>
        </p:txBody>
      </p:sp>
      <p:sp>
        <p:nvSpPr>
          <p:cNvPr id="273" name="Google Shape;273;p20"/>
          <p:cNvSpPr txBox="1">
            <a:spLocks noGrp="1"/>
          </p:cNvSpPr>
          <p:nvPr>
            <p:ph type="body" idx="1"/>
          </p:nvPr>
        </p:nvSpPr>
        <p:spPr>
          <a:xfrm>
            <a:off x="1333400" y="1721402"/>
            <a:ext cx="4561214"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800"/>
              <a:buNone/>
            </a:pPr>
            <a:r>
              <a:rPr lang="en-US"/>
              <a:t>The following resources summarize the measurements associated with each protocol, associated skill level, scientific specifications for the instruments, and how to access the equipment you need (purchase, build, or download). </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r>
              <a:rPr lang="en-US" b="1" u="sng">
                <a:solidFill>
                  <a:schemeClr val="hlink"/>
                </a:solidFill>
                <a:hlinkClick r:id="rId3"/>
              </a:rPr>
              <a:t>Where to find specifications for instruments used in GLOBE investigations</a:t>
            </a:r>
            <a:endParaRPr b="1"/>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None/>
            </a:pPr>
            <a:r>
              <a:rPr lang="en-US" b="1" u="sng">
                <a:solidFill>
                  <a:schemeClr val="hlink"/>
                </a:solidFill>
                <a:hlinkClick r:id="rId4"/>
              </a:rPr>
              <a:t>Where to find scientific instruments used in GLOBE investigations </a:t>
            </a:r>
            <a:endParaRPr b="1"/>
          </a:p>
          <a:p>
            <a:pPr marL="0" lvl="0" indent="0" algn="just" rtl="0">
              <a:lnSpc>
                <a:spcPct val="90000"/>
              </a:lnSpc>
              <a:spcBef>
                <a:spcPts val="1000"/>
              </a:spcBef>
              <a:spcAft>
                <a:spcPts val="0"/>
              </a:spcAft>
              <a:buClr>
                <a:schemeClr val="dk1"/>
              </a:buClr>
              <a:buSzPts val="1600"/>
              <a:buNone/>
            </a:pPr>
            <a:endParaRPr sz="1600"/>
          </a:p>
          <a:p>
            <a:pPr marL="0" lvl="0" indent="0" algn="just" rtl="0">
              <a:lnSpc>
                <a:spcPct val="90000"/>
              </a:lnSpc>
              <a:spcBef>
                <a:spcPts val="1000"/>
              </a:spcBef>
              <a:spcAft>
                <a:spcPts val="0"/>
              </a:spcAft>
              <a:buClr>
                <a:schemeClr val="dk1"/>
              </a:buClr>
              <a:buSzPts val="1600"/>
              <a:buNone/>
            </a:pPr>
            <a:r>
              <a:rPr lang="en-US" sz="1600"/>
              <a:t>.</a:t>
            </a:r>
            <a:endParaRPr sz="1600"/>
          </a:p>
          <a:p>
            <a:pPr marL="0" lvl="0" indent="0" algn="l" rtl="0">
              <a:lnSpc>
                <a:spcPct val="90000"/>
              </a:lnSpc>
              <a:spcBef>
                <a:spcPts val="1600"/>
              </a:spcBef>
              <a:spcAft>
                <a:spcPts val="0"/>
              </a:spcAft>
              <a:buClr>
                <a:schemeClr val="dk1"/>
              </a:buClr>
              <a:buSzPts val="1800"/>
              <a:buNone/>
            </a:pPr>
            <a:endParaRPr/>
          </a:p>
        </p:txBody>
      </p:sp>
      <p:pic>
        <p:nvPicPr>
          <p:cNvPr id="274" name="Google Shape;274;p20" descr="Banner: Dissolved Oxygen Protocol Using a Dissolved Oxygen Probe"/>
          <p:cNvPicPr preferRelativeResize="0"/>
          <p:nvPr/>
        </p:nvPicPr>
        <p:blipFill rotWithShape="1">
          <a:blip r:embed="rId5">
            <a:alphaModFix/>
          </a:blip>
          <a:srcRect/>
          <a:stretch/>
        </p:blipFill>
        <p:spPr>
          <a:xfrm>
            <a:off x="1133404" y="-8358"/>
            <a:ext cx="8010595" cy="1030819"/>
          </a:xfrm>
          <a:prstGeom prst="rect">
            <a:avLst/>
          </a:prstGeom>
          <a:noFill/>
          <a:ln>
            <a:noFill/>
          </a:ln>
        </p:spPr>
      </p:pic>
      <p:pic>
        <p:nvPicPr>
          <p:cNvPr id="275" name="Google Shape;275;p20" descr="Menu: how to collect your data"/>
          <p:cNvPicPr preferRelativeResize="0"/>
          <p:nvPr/>
        </p:nvPicPr>
        <p:blipFill rotWithShape="1">
          <a:blip r:embed="rId6">
            <a:alphaModFix/>
          </a:blip>
          <a:srcRect/>
          <a:stretch/>
        </p:blipFill>
        <p:spPr>
          <a:xfrm>
            <a:off x="-19338" y="0"/>
            <a:ext cx="1167580" cy="6858000"/>
          </a:xfrm>
          <a:prstGeom prst="rect">
            <a:avLst/>
          </a:prstGeom>
          <a:noFill/>
          <a:ln>
            <a:noFill/>
          </a:ln>
        </p:spPr>
      </p:pic>
      <p:pic>
        <p:nvPicPr>
          <p:cNvPr id="276" name="Google Shape;276;p20" descr="Screen Shot  of the Toolkit chapter, found in the GLOBE Teacher's Guide. "/>
          <p:cNvPicPr preferRelativeResize="0">
            <a:picLocks noGrp="1"/>
          </p:cNvPicPr>
          <p:nvPr>
            <p:ph type="body" idx="2"/>
          </p:nvPr>
        </p:nvPicPr>
        <p:blipFill rotWithShape="1">
          <a:blip r:embed="rId7">
            <a:alphaModFix/>
          </a:blip>
          <a:srcRect/>
          <a:stretch/>
        </p:blipFill>
        <p:spPr>
          <a:xfrm rot="791986">
            <a:off x="6070045" y="2054588"/>
            <a:ext cx="2399662" cy="3072344"/>
          </a:xfrm>
          <a:prstGeom prst="rect">
            <a:avLst/>
          </a:prstGeom>
          <a:noFill/>
          <a:ln>
            <a:noFill/>
          </a:ln>
          <a:effectLst>
            <a:outerShdw blurRad="292100" dist="139700" dir="2700000" algn="tl" rotWithShape="0">
              <a:srgbClr val="333333">
                <a:alpha val="63921"/>
              </a:srgbClr>
            </a:outerShdw>
          </a:effectLst>
        </p:spPr>
      </p:pic>
      <p:sp>
        <p:nvSpPr>
          <p:cNvPr id="277" name="Google Shape;277;p2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19</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21"/>
          <p:cNvSpPr txBox="1">
            <a:spLocks noGrp="1"/>
          </p:cNvSpPr>
          <p:nvPr>
            <p:ph type="title"/>
          </p:nvPr>
        </p:nvSpPr>
        <p:spPr>
          <a:xfrm>
            <a:off x="1105728" y="825375"/>
            <a:ext cx="7886700" cy="896027"/>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400"/>
              <a:buFont typeface="Calibri"/>
              <a:buNone/>
            </a:pPr>
            <a:r>
              <a:rPr lang="en-US" sz="2400"/>
              <a:t>Calibration of the Dissolved Oxygen Probe</a:t>
            </a:r>
            <a:endParaRPr/>
          </a:p>
        </p:txBody>
      </p:sp>
      <p:sp>
        <p:nvSpPr>
          <p:cNvPr id="283" name="Google Shape;283;p21"/>
          <p:cNvSpPr txBox="1">
            <a:spLocks noGrp="1"/>
          </p:cNvSpPr>
          <p:nvPr>
            <p:ph type="body" idx="1"/>
          </p:nvPr>
        </p:nvSpPr>
        <p:spPr>
          <a:xfrm>
            <a:off x="1333400" y="1721402"/>
            <a:ext cx="7516686" cy="4989641"/>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en-US"/>
              <a:t>DO probes MUST be calibrated before use.  Check with the probe manufacturer to be sure the probe stores the most recent calibration. If it does, the dissolved oxygen probe will need to be calibrated 24 hours or less before taking measurements. If your probe does not keep the most recent calibration, you will need to calibrate the probe just before taking measurements taking care not to turn the probe or any associated software off.</a:t>
            </a:r>
            <a:endParaRPr/>
          </a:p>
          <a:p>
            <a:pPr marL="0" lvl="0" indent="0" algn="just" rtl="0">
              <a:lnSpc>
                <a:spcPct val="90000"/>
              </a:lnSpc>
              <a:spcBef>
                <a:spcPts val="1000"/>
              </a:spcBef>
              <a:spcAft>
                <a:spcPts val="0"/>
              </a:spcAft>
              <a:buClr>
                <a:schemeClr val="dk1"/>
              </a:buClr>
              <a:buSzPct val="100000"/>
              <a:buNone/>
            </a:pPr>
            <a:endParaRPr b="1">
              <a:solidFill>
                <a:srgbClr val="000072"/>
              </a:solidFill>
            </a:endParaRPr>
          </a:p>
          <a:p>
            <a:pPr marL="0" lvl="0" indent="0" algn="just" rtl="0">
              <a:lnSpc>
                <a:spcPct val="90000"/>
              </a:lnSpc>
              <a:spcBef>
                <a:spcPts val="1000"/>
              </a:spcBef>
              <a:spcAft>
                <a:spcPts val="0"/>
              </a:spcAft>
              <a:buClr>
                <a:schemeClr val="dk1"/>
              </a:buClr>
              <a:buSzPct val="100000"/>
              <a:buNone/>
            </a:pPr>
            <a:r>
              <a:rPr lang="en-US"/>
              <a:t>When you are in the field, check that the calibration has held by placing the probe in 100% saturated air with water. If the value is off by ± 0.2 mg/L then recalibrate in the field. Remember, different temperatures at the site might result in different total mg/L of oxygen at 100% saturation. This does not necessarily mean that your calibration is off. Check the calibration tables for the amount of oxygen present at 100% saturation at that temperature.</a:t>
            </a:r>
            <a:endParaRPr/>
          </a:p>
          <a:p>
            <a:pPr marL="0" lvl="0" indent="0" algn="l" rtl="0">
              <a:lnSpc>
                <a:spcPct val="90000"/>
              </a:lnSpc>
              <a:spcBef>
                <a:spcPts val="1000"/>
              </a:spcBef>
              <a:spcAft>
                <a:spcPts val="0"/>
              </a:spcAft>
              <a:buClr>
                <a:schemeClr val="dk1"/>
              </a:buClr>
              <a:buSzPct val="100000"/>
              <a:buNone/>
            </a:pPr>
            <a:endParaRPr>
              <a:solidFill>
                <a:srgbClr val="FF0000"/>
              </a:solidFill>
            </a:endParaRPr>
          </a:p>
          <a:p>
            <a:pPr marL="0" lvl="0" indent="0" algn="l" rtl="0">
              <a:lnSpc>
                <a:spcPct val="90000"/>
              </a:lnSpc>
              <a:spcBef>
                <a:spcPts val="1000"/>
              </a:spcBef>
              <a:spcAft>
                <a:spcPts val="0"/>
              </a:spcAft>
              <a:buClr>
                <a:schemeClr val="dk1"/>
              </a:buClr>
              <a:buSzPct val="100000"/>
              <a:buNone/>
            </a:pPr>
            <a:r>
              <a:rPr lang="en-US" b="1"/>
              <a:t>	</a:t>
            </a:r>
            <a:r>
              <a:rPr lang="en-US" sz="1600" b="1">
                <a:solidFill>
                  <a:srgbClr val="000090"/>
                </a:solidFill>
              </a:rPr>
              <a:t>Never report Dissolved Oxygen data taken with an instrument that has not been 	calibrated before using.</a:t>
            </a:r>
            <a:endParaRPr/>
          </a:p>
          <a:p>
            <a:pPr marL="0" lvl="0" indent="0" algn="l" rtl="0">
              <a:lnSpc>
                <a:spcPct val="90000"/>
              </a:lnSpc>
              <a:spcBef>
                <a:spcPts val="1000"/>
              </a:spcBef>
              <a:spcAft>
                <a:spcPts val="0"/>
              </a:spcAft>
              <a:buClr>
                <a:schemeClr val="dk1"/>
              </a:buClr>
              <a:buSzPct val="100000"/>
              <a:buNone/>
            </a:pPr>
            <a:endParaRPr sz="1600" b="1">
              <a:solidFill>
                <a:srgbClr val="000090"/>
              </a:solidFill>
            </a:endParaRPr>
          </a:p>
          <a:p>
            <a:pPr marL="0" lvl="0" indent="0" algn="l" rtl="0">
              <a:lnSpc>
                <a:spcPct val="90000"/>
              </a:lnSpc>
              <a:spcBef>
                <a:spcPts val="1000"/>
              </a:spcBef>
              <a:spcAft>
                <a:spcPts val="0"/>
              </a:spcAft>
              <a:buClr>
                <a:srgbClr val="000090"/>
              </a:buClr>
              <a:buSzPct val="100000"/>
              <a:buNone/>
            </a:pPr>
            <a:r>
              <a:rPr lang="en-US" sz="1600" b="1">
                <a:solidFill>
                  <a:srgbClr val="000090"/>
                </a:solidFill>
              </a:rPr>
              <a:t>	 Pay close attention to your quality control procedure. Without the quality 	control steps your DO data will not be meaningful or comparable to data collected by others!  </a:t>
            </a:r>
            <a:endParaRPr/>
          </a:p>
          <a:p>
            <a:pPr marL="0" lvl="0" indent="0" algn="just" rtl="0">
              <a:lnSpc>
                <a:spcPct val="90000"/>
              </a:lnSpc>
              <a:spcBef>
                <a:spcPts val="1000"/>
              </a:spcBef>
              <a:spcAft>
                <a:spcPts val="0"/>
              </a:spcAft>
              <a:buClr>
                <a:schemeClr val="dk1"/>
              </a:buClr>
              <a:buSzPct val="100000"/>
              <a:buNone/>
            </a:pPr>
            <a:r>
              <a:rPr lang="en-US" sz="1600"/>
              <a:t>.</a:t>
            </a:r>
            <a:endParaRPr sz="1600"/>
          </a:p>
          <a:p>
            <a:pPr marL="0" lvl="0" indent="0" algn="l" rtl="0">
              <a:lnSpc>
                <a:spcPct val="90000"/>
              </a:lnSpc>
              <a:spcBef>
                <a:spcPts val="1600"/>
              </a:spcBef>
              <a:spcAft>
                <a:spcPts val="0"/>
              </a:spcAft>
              <a:buClr>
                <a:schemeClr val="dk1"/>
              </a:buClr>
              <a:buSzPct val="100000"/>
              <a:buNone/>
            </a:pPr>
            <a:endParaRPr/>
          </a:p>
        </p:txBody>
      </p:sp>
      <p:pic>
        <p:nvPicPr>
          <p:cNvPr id="284" name="Google Shape;284;p21"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85" name="Google Shape;285;p21"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286" name="Google Shape;286;p21" descr="graphic: caution icon"/>
          <p:cNvPicPr preferRelativeResize="0">
            <a:picLocks noGrp="1"/>
          </p:cNvPicPr>
          <p:nvPr>
            <p:ph type="body" idx="2"/>
          </p:nvPr>
        </p:nvPicPr>
        <p:blipFill rotWithShape="1">
          <a:blip r:embed="rId5">
            <a:alphaModFix/>
          </a:blip>
          <a:srcRect/>
          <a:stretch/>
        </p:blipFill>
        <p:spPr>
          <a:xfrm>
            <a:off x="1295158" y="4364970"/>
            <a:ext cx="519600" cy="532500"/>
          </a:xfrm>
          <a:prstGeom prst="rect">
            <a:avLst/>
          </a:prstGeom>
          <a:noFill/>
          <a:ln>
            <a:noFill/>
          </a:ln>
          <a:effectLst>
            <a:outerShdw blurRad="292100" dist="139700" dir="2700000" algn="tl" rotWithShape="0">
              <a:srgbClr val="333333">
                <a:alpha val="63921"/>
              </a:srgbClr>
            </a:outerShdw>
          </a:effectLst>
        </p:spPr>
      </p:pic>
      <p:sp>
        <p:nvSpPr>
          <p:cNvPr id="287" name="Google Shape;287;p2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20</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1"/>
        <p:cNvGrpSpPr/>
        <p:nvPr/>
      </p:nvGrpSpPr>
      <p:grpSpPr>
        <a:xfrm>
          <a:off x="0" y="0"/>
          <a:ext cx="0" cy="0"/>
          <a:chOff x="0" y="0"/>
          <a:chExt cx="0" cy="0"/>
        </a:xfrm>
      </p:grpSpPr>
      <p:sp>
        <p:nvSpPr>
          <p:cNvPr id="292" name="Google Shape;292;p22"/>
          <p:cNvSpPr txBox="1">
            <a:spLocks noGrp="1"/>
          </p:cNvSpPr>
          <p:nvPr>
            <p:ph type="title"/>
          </p:nvPr>
        </p:nvSpPr>
        <p:spPr>
          <a:xfrm>
            <a:off x="1257300" y="1045692"/>
            <a:ext cx="7886700" cy="896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Water DO Protocol Using a Probe:  Salinity Correction</a:t>
            </a:r>
            <a:endParaRPr/>
          </a:p>
        </p:txBody>
      </p:sp>
      <p:sp>
        <p:nvSpPr>
          <p:cNvPr id="293" name="Google Shape;293;p22"/>
          <p:cNvSpPr txBox="1">
            <a:spLocks noGrp="1"/>
          </p:cNvSpPr>
          <p:nvPr>
            <p:ph type="body" idx="1"/>
          </p:nvPr>
        </p:nvSpPr>
        <p:spPr>
          <a:xfrm>
            <a:off x="1333400" y="1721402"/>
            <a:ext cx="7516686" cy="4989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When measuring dissolved oxygen in salt waters (conductivity greater than 1000 mg/L or salinity greater than 1 ppt), you will need to apply a salinity correction factor to the measurement taken by the probe. Saline water can hold less oxygen at the same temperature and pressure than can fresh water. Different probes have different procedures for this correction. Some have the salinity correction before you measure DO and others afterward. Please refer to your manual for the procedure for your probe. As this correction can affect your measurement, it is necessary to measure salinity each time you measure DO and mark it down on your </a:t>
            </a:r>
            <a:r>
              <a:rPr lang="en-US" i="1"/>
              <a:t>Hydrosphere Investigation Data Sheet.</a:t>
            </a:r>
            <a:endParaRPr/>
          </a:p>
          <a:p>
            <a:pPr marL="0" lvl="0" indent="0" algn="l" rtl="0">
              <a:lnSpc>
                <a:spcPct val="90000"/>
              </a:lnSpc>
              <a:spcBef>
                <a:spcPts val="1000"/>
              </a:spcBef>
              <a:spcAft>
                <a:spcPts val="0"/>
              </a:spcAft>
              <a:buClr>
                <a:schemeClr val="dk1"/>
              </a:buClr>
              <a:buSzPts val="2400"/>
              <a:buNone/>
            </a:pPr>
            <a:endParaRPr sz="2400" i="1"/>
          </a:p>
          <a:p>
            <a:pPr marL="0" lvl="0" indent="0" algn="l" rtl="0">
              <a:lnSpc>
                <a:spcPct val="90000"/>
              </a:lnSpc>
              <a:spcBef>
                <a:spcPts val="1000"/>
              </a:spcBef>
              <a:spcAft>
                <a:spcPts val="0"/>
              </a:spcAft>
              <a:buClr>
                <a:srgbClr val="000072"/>
              </a:buClr>
              <a:buSzPts val="2400"/>
              <a:buNone/>
            </a:pPr>
            <a:r>
              <a:rPr lang="en-US" sz="2400" b="1">
                <a:solidFill>
                  <a:srgbClr val="000072"/>
                </a:solidFill>
              </a:rPr>
              <a:t>Water DO Protocol Using a Probe:  Elevation</a:t>
            </a:r>
            <a:endParaRPr sz="2400" b="1">
              <a:solidFill>
                <a:srgbClr val="000072"/>
              </a:solidFill>
            </a:endParaRPr>
          </a:p>
          <a:p>
            <a:pPr marL="0" lvl="0" indent="0" algn="l" rtl="0">
              <a:lnSpc>
                <a:spcPct val="90000"/>
              </a:lnSpc>
              <a:spcBef>
                <a:spcPts val="1000"/>
              </a:spcBef>
              <a:spcAft>
                <a:spcPts val="0"/>
              </a:spcAft>
              <a:buClr>
                <a:schemeClr val="dk1"/>
              </a:buClr>
              <a:buSzPts val="1800"/>
              <a:buNone/>
            </a:pPr>
            <a:r>
              <a:rPr lang="en-US"/>
              <a:t>Determine the elevation at your sampling site if you are not using a barometer.</a:t>
            </a:r>
            <a:endParaRPr/>
          </a:p>
          <a:p>
            <a:pPr marL="0" lvl="0" indent="0" algn="just" rtl="0">
              <a:lnSpc>
                <a:spcPct val="90000"/>
              </a:lnSpc>
              <a:spcBef>
                <a:spcPts val="1000"/>
              </a:spcBef>
              <a:spcAft>
                <a:spcPts val="0"/>
              </a:spcAft>
              <a:buClr>
                <a:schemeClr val="dk1"/>
              </a:buClr>
              <a:buSzPts val="1600"/>
              <a:buNone/>
            </a:pPr>
            <a:r>
              <a:rPr lang="en-US" sz="1600"/>
              <a:t>.</a:t>
            </a:r>
            <a:endParaRPr sz="1600"/>
          </a:p>
          <a:p>
            <a:pPr marL="0" lvl="0" indent="0" algn="l" rtl="0">
              <a:lnSpc>
                <a:spcPct val="90000"/>
              </a:lnSpc>
              <a:spcBef>
                <a:spcPts val="1600"/>
              </a:spcBef>
              <a:spcAft>
                <a:spcPts val="0"/>
              </a:spcAft>
              <a:buClr>
                <a:schemeClr val="dk1"/>
              </a:buClr>
              <a:buSzPts val="1800"/>
              <a:buNone/>
            </a:pPr>
            <a:endParaRPr/>
          </a:p>
        </p:txBody>
      </p:sp>
      <p:pic>
        <p:nvPicPr>
          <p:cNvPr id="294" name="Google Shape;294;p22"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295" name="Google Shape;295;p22"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sp>
        <p:nvSpPr>
          <p:cNvPr id="296" name="Google Shape;296;p2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21</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23"/>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Materials</a:t>
            </a:r>
            <a:endParaRPr sz="2400"/>
          </a:p>
        </p:txBody>
      </p:sp>
      <p:sp>
        <p:nvSpPr>
          <p:cNvPr id="302" name="Google Shape;302;p23"/>
          <p:cNvSpPr txBox="1">
            <a:spLocks noGrp="1"/>
          </p:cNvSpPr>
          <p:nvPr>
            <p:ph type="body" idx="1"/>
          </p:nvPr>
        </p:nvSpPr>
        <p:spPr>
          <a:xfrm>
            <a:off x="1257299" y="1574445"/>
            <a:ext cx="7516686" cy="49896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72"/>
              </a:buClr>
              <a:buSzPts val="1800"/>
              <a:buNone/>
            </a:pPr>
            <a:r>
              <a:rPr lang="en-US" b="1">
                <a:solidFill>
                  <a:srgbClr val="000072"/>
                </a:solidFill>
              </a:rPr>
              <a:t>Assemble Equipment</a:t>
            </a:r>
            <a:r>
              <a:rPr lang="en-US">
                <a:solidFill>
                  <a:srgbClr val="000000"/>
                </a:solidFill>
              </a:rPr>
              <a:t>:</a:t>
            </a:r>
            <a:endParaRPr sz="2400" b="1">
              <a:solidFill>
                <a:srgbClr val="000072"/>
              </a:solidFill>
            </a:endParaRPr>
          </a:p>
          <a:p>
            <a:pPr marL="0" lvl="0" indent="-114300" algn="l" rtl="0">
              <a:lnSpc>
                <a:spcPct val="90000"/>
              </a:lnSpc>
              <a:spcBef>
                <a:spcPts val="1000"/>
              </a:spcBef>
              <a:spcAft>
                <a:spcPts val="0"/>
              </a:spcAft>
              <a:buClr>
                <a:schemeClr val="dk1"/>
              </a:buClr>
              <a:buSzPts val="1800"/>
              <a:buFont typeface="Arial"/>
              <a:buChar char="•"/>
            </a:pPr>
            <a:r>
              <a:rPr lang="en-US"/>
              <a:t>Dissolved Oxygen Probe</a:t>
            </a:r>
            <a:endParaRPr/>
          </a:p>
          <a:p>
            <a:pPr marL="0" lvl="0" indent="-114300" algn="l" rtl="0">
              <a:lnSpc>
                <a:spcPct val="90000"/>
              </a:lnSpc>
              <a:spcBef>
                <a:spcPts val="1000"/>
              </a:spcBef>
              <a:spcAft>
                <a:spcPts val="0"/>
              </a:spcAft>
              <a:buClr>
                <a:schemeClr val="dk1"/>
              </a:buClr>
              <a:buSzPts val="1800"/>
              <a:buFont typeface="Arial"/>
              <a:buChar char="•"/>
            </a:pPr>
            <a:r>
              <a:rPr lang="en-US"/>
              <a:t>Zero Oxygen solution (if applicable</a:t>
            </a:r>
            <a:endParaRPr/>
          </a:p>
          <a:p>
            <a:pPr marL="0" lvl="0" indent="-114300" algn="l" rtl="0">
              <a:lnSpc>
                <a:spcPct val="90000"/>
              </a:lnSpc>
              <a:spcBef>
                <a:spcPts val="1000"/>
              </a:spcBef>
              <a:spcAft>
                <a:spcPts val="0"/>
              </a:spcAft>
              <a:buClr>
                <a:schemeClr val="dk1"/>
              </a:buClr>
              <a:buSzPts val="1800"/>
              <a:buFont typeface="Arial"/>
              <a:buChar char="•"/>
            </a:pPr>
            <a:r>
              <a:rPr lang="en-US"/>
              <a:t>for your probe)</a:t>
            </a:r>
            <a:endParaRPr/>
          </a:p>
          <a:p>
            <a:pPr marL="0" lvl="0" indent="-114300" algn="l" rtl="0">
              <a:lnSpc>
                <a:spcPct val="90000"/>
              </a:lnSpc>
              <a:spcBef>
                <a:spcPts val="1000"/>
              </a:spcBef>
              <a:spcAft>
                <a:spcPts val="0"/>
              </a:spcAft>
              <a:buClr>
                <a:schemeClr val="dk1"/>
              </a:buClr>
              <a:buSzPts val="1800"/>
              <a:buFont typeface="Arial"/>
              <a:buChar char="•"/>
            </a:pPr>
            <a:r>
              <a:rPr lang="en-US"/>
              <a:t>250 mL polyethylene bottle with lid</a:t>
            </a:r>
            <a:endParaRPr/>
          </a:p>
          <a:p>
            <a:pPr marL="0" lvl="0" indent="-114300" algn="l" rtl="0">
              <a:lnSpc>
                <a:spcPct val="90000"/>
              </a:lnSpc>
              <a:spcBef>
                <a:spcPts val="1000"/>
              </a:spcBef>
              <a:spcAft>
                <a:spcPts val="0"/>
              </a:spcAft>
              <a:buClr>
                <a:schemeClr val="dk1"/>
              </a:buClr>
              <a:buSzPts val="1800"/>
              <a:buFont typeface="Arial"/>
              <a:buChar char="•"/>
            </a:pPr>
            <a:r>
              <a:rPr lang="en-US"/>
              <a:t>Latex gloves</a:t>
            </a:r>
            <a:endParaRPr/>
          </a:p>
          <a:p>
            <a:pPr marL="0" lvl="0" indent="-114300" algn="l" rtl="0">
              <a:lnSpc>
                <a:spcPct val="90000"/>
              </a:lnSpc>
              <a:spcBef>
                <a:spcPts val="1000"/>
              </a:spcBef>
              <a:spcAft>
                <a:spcPts val="0"/>
              </a:spcAft>
              <a:buClr>
                <a:schemeClr val="dk1"/>
              </a:buClr>
              <a:buSzPts val="1800"/>
              <a:buFont typeface="Arial"/>
              <a:buChar char="•"/>
            </a:pPr>
            <a:r>
              <a:rPr lang="en-US"/>
              <a:t>Distilled water</a:t>
            </a:r>
            <a:endParaRPr/>
          </a:p>
          <a:p>
            <a:pPr marL="0" lvl="0" indent="-114300" algn="l" rtl="0">
              <a:lnSpc>
                <a:spcPct val="90000"/>
              </a:lnSpc>
              <a:spcBef>
                <a:spcPts val="1000"/>
              </a:spcBef>
              <a:spcAft>
                <a:spcPts val="0"/>
              </a:spcAft>
              <a:buClr>
                <a:schemeClr val="dk1"/>
              </a:buClr>
              <a:buSzPts val="1800"/>
              <a:buFont typeface="Arial"/>
              <a:buChar char="•"/>
            </a:pPr>
            <a:r>
              <a:rPr lang="en-US"/>
              <a:t>Salinity correction tables (if appropriate)</a:t>
            </a:r>
            <a:endParaRPr/>
          </a:p>
          <a:p>
            <a:pPr marL="0" lvl="0" indent="-114300" algn="l" rtl="0">
              <a:lnSpc>
                <a:spcPct val="90000"/>
              </a:lnSpc>
              <a:spcBef>
                <a:spcPts val="1000"/>
              </a:spcBef>
              <a:spcAft>
                <a:spcPts val="0"/>
              </a:spcAft>
              <a:buClr>
                <a:schemeClr val="dk1"/>
              </a:buClr>
              <a:buSzPts val="1800"/>
              <a:buFont typeface="Arial"/>
              <a:buChar char="•"/>
            </a:pPr>
            <a:r>
              <a:rPr lang="en-US"/>
              <a:t>Barometer</a:t>
            </a:r>
            <a:endParaRPr/>
          </a:p>
          <a:p>
            <a:pPr marL="0" lvl="0" indent="-114300" algn="l" rtl="0">
              <a:lnSpc>
                <a:spcPct val="90000"/>
              </a:lnSpc>
              <a:spcBef>
                <a:spcPts val="1000"/>
              </a:spcBef>
              <a:spcAft>
                <a:spcPts val="0"/>
              </a:spcAft>
              <a:buClr>
                <a:schemeClr val="dk1"/>
              </a:buClr>
              <a:buSzPts val="1800"/>
              <a:buFont typeface="Arial"/>
              <a:buChar char="•"/>
            </a:pPr>
            <a:r>
              <a:rPr lang="en-US"/>
              <a:t>Pen or pencil</a:t>
            </a:r>
            <a:endParaRPr/>
          </a:p>
          <a:p>
            <a:pPr marL="0" lvl="0" indent="0" algn="l" rtl="0">
              <a:lnSpc>
                <a:spcPct val="90000"/>
              </a:lnSpc>
              <a:spcBef>
                <a:spcPts val="1000"/>
              </a:spcBef>
              <a:spcAft>
                <a:spcPts val="0"/>
              </a:spcAft>
              <a:buClr>
                <a:srgbClr val="000072"/>
              </a:buClr>
              <a:buSzPts val="1800"/>
              <a:buNone/>
            </a:pPr>
            <a:r>
              <a:rPr lang="en-US" b="1">
                <a:solidFill>
                  <a:srgbClr val="000072"/>
                </a:solidFill>
              </a:rPr>
              <a:t>Assemble Necessary Documents:</a:t>
            </a:r>
            <a:endParaRPr b="1">
              <a:solidFill>
                <a:srgbClr val="000072"/>
              </a:solidFill>
            </a:endParaRPr>
          </a:p>
          <a:p>
            <a:pPr marL="0" lvl="0" indent="0" algn="l" rtl="0">
              <a:lnSpc>
                <a:spcPct val="90000"/>
              </a:lnSpc>
              <a:spcBef>
                <a:spcPts val="1000"/>
              </a:spcBef>
              <a:spcAft>
                <a:spcPts val="0"/>
              </a:spcAft>
              <a:buClr>
                <a:schemeClr val="dk1"/>
              </a:buClr>
              <a:buSzPts val="1800"/>
              <a:buNone/>
            </a:pPr>
            <a:r>
              <a:rPr lang="en-US" u="sng">
                <a:solidFill>
                  <a:schemeClr val="hlink"/>
                </a:solidFill>
                <a:hlinkClick r:id="rId3"/>
              </a:rPr>
              <a:t>Dissolved Oxygen Protocol (Probe) Field Guide </a:t>
            </a:r>
            <a:endParaRPr/>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03" name="Google Shape;303;p23" descr="Banner: Dissolved Oxygen Protocol Using a Dissolved Oxygen Probe"/>
          <p:cNvPicPr preferRelativeResize="0"/>
          <p:nvPr/>
        </p:nvPicPr>
        <p:blipFill rotWithShape="1">
          <a:blip r:embed="rId4">
            <a:alphaModFix/>
          </a:blip>
          <a:srcRect/>
          <a:stretch/>
        </p:blipFill>
        <p:spPr>
          <a:xfrm>
            <a:off x="1133404" y="-8358"/>
            <a:ext cx="8010595" cy="1030819"/>
          </a:xfrm>
          <a:prstGeom prst="rect">
            <a:avLst/>
          </a:prstGeom>
          <a:noFill/>
          <a:ln>
            <a:noFill/>
          </a:ln>
        </p:spPr>
      </p:pic>
      <p:pic>
        <p:nvPicPr>
          <p:cNvPr id="304" name="Google Shape;304;p23" descr="Menu: how to collect your data"/>
          <p:cNvPicPr preferRelativeResize="0"/>
          <p:nvPr/>
        </p:nvPicPr>
        <p:blipFill rotWithShape="1">
          <a:blip r:embed="rId5">
            <a:alphaModFix/>
          </a:blip>
          <a:srcRect/>
          <a:stretch/>
        </p:blipFill>
        <p:spPr>
          <a:xfrm>
            <a:off x="-19338" y="0"/>
            <a:ext cx="1167580" cy="6858000"/>
          </a:xfrm>
          <a:prstGeom prst="rect">
            <a:avLst/>
          </a:prstGeom>
          <a:noFill/>
          <a:ln>
            <a:noFill/>
          </a:ln>
        </p:spPr>
      </p:pic>
      <p:pic>
        <p:nvPicPr>
          <p:cNvPr id="305" name="Google Shape;305;p23" descr="Illustration of the equipment needed for this protocol, as listed on the slide."/>
          <p:cNvPicPr preferRelativeResize="0">
            <a:picLocks noGrp="1"/>
          </p:cNvPicPr>
          <p:nvPr>
            <p:ph type="body" idx="2"/>
          </p:nvPr>
        </p:nvPicPr>
        <p:blipFill rotWithShape="1">
          <a:blip r:embed="rId6">
            <a:alphaModFix/>
          </a:blip>
          <a:srcRect/>
          <a:stretch/>
        </p:blipFill>
        <p:spPr>
          <a:xfrm>
            <a:off x="5610837" y="1412426"/>
            <a:ext cx="3163148" cy="3724351"/>
          </a:xfrm>
          <a:prstGeom prst="rect">
            <a:avLst/>
          </a:prstGeom>
          <a:noFill/>
          <a:ln>
            <a:noFill/>
          </a:ln>
        </p:spPr>
      </p:pic>
      <p:sp>
        <p:nvSpPr>
          <p:cNvPr id="306" name="Google Shape;306;p2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22</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24"/>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Quality Control Procedure: Calibration of a Probe (1/1)</a:t>
            </a:r>
            <a:endParaRPr/>
          </a:p>
        </p:txBody>
      </p:sp>
      <p:sp>
        <p:nvSpPr>
          <p:cNvPr id="312" name="Google Shape;312;p24"/>
          <p:cNvSpPr txBox="1">
            <a:spLocks noGrp="1"/>
          </p:cNvSpPr>
          <p:nvPr>
            <p:ph type="body" idx="1"/>
          </p:nvPr>
        </p:nvSpPr>
        <p:spPr>
          <a:xfrm>
            <a:off x="1257299" y="1574445"/>
            <a:ext cx="7516686" cy="4989641"/>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b="1" i="1"/>
              <a:t>Calibration</a:t>
            </a:r>
            <a:r>
              <a:rPr lang="en-US"/>
              <a:t> can take place in the lab or the field. It is done within 24 hours prior to measurement.</a:t>
            </a:r>
            <a:endParaRPr/>
          </a:p>
          <a:p>
            <a:pPr marL="0" lvl="0" indent="0" algn="just" rtl="0">
              <a:lnSpc>
                <a:spcPct val="90000"/>
              </a:lnSpc>
              <a:spcBef>
                <a:spcPts val="1000"/>
              </a:spcBef>
              <a:spcAft>
                <a:spcPts val="0"/>
              </a:spcAft>
              <a:buClr>
                <a:schemeClr val="dk1"/>
              </a:buClr>
              <a:buSzPts val="1800"/>
              <a:buNone/>
            </a:pP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Warm up the probe according to manual procedure</a:t>
            </a:r>
            <a:endParaRPr i="1"/>
          </a:p>
          <a:p>
            <a:pPr marL="342900" lvl="0" indent="-342900" algn="just" rtl="0">
              <a:lnSpc>
                <a:spcPct val="90000"/>
              </a:lnSpc>
              <a:spcBef>
                <a:spcPts val="1000"/>
              </a:spcBef>
              <a:spcAft>
                <a:spcPts val="0"/>
              </a:spcAft>
              <a:buClr>
                <a:schemeClr val="dk1"/>
              </a:buClr>
              <a:buSzPts val="1800"/>
              <a:buFont typeface="Calibri"/>
              <a:buAutoNum type="arabicPeriod"/>
            </a:pPr>
            <a:r>
              <a:rPr lang="en-US"/>
              <a:t>Use barometer to measure atmospheric pressure at site or use the elevation to approximate</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Follow  manual instructions to enter probe’s calibration information</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Follow manual instructions to measure the first calibration point (Zero Oxygen point)</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Rinse probe with distilled water and pat dry without touching the membrane</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Follow manual instructions to measure second calibration point (100% Oxygen)</a:t>
            </a:r>
            <a:endParaRPr/>
          </a:p>
          <a:p>
            <a:pPr marL="0" lvl="0" indent="0" algn="just"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rgbClr val="FF0000"/>
              </a:buClr>
              <a:buSzPts val="1800"/>
              <a:buNone/>
            </a:pPr>
            <a:r>
              <a:rPr lang="en-US" b="1">
                <a:solidFill>
                  <a:srgbClr val="FF0000"/>
                </a:solidFill>
              </a:rPr>
              <a:t>When these steps are complete, you are ready to take DO measurements of your water sample!</a:t>
            </a:r>
            <a:endParaRPr/>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13" name="Google Shape;313;p24"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314" name="Google Shape;314;p24"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sp>
        <p:nvSpPr>
          <p:cNvPr id="315" name="Google Shape;315;p2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23</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25"/>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Dissolved Oxygen Protocol Using a DO Probe (1/2)</a:t>
            </a:r>
            <a:endParaRPr sz="2400"/>
          </a:p>
        </p:txBody>
      </p:sp>
      <p:sp>
        <p:nvSpPr>
          <p:cNvPr id="321" name="Google Shape;321;p25"/>
          <p:cNvSpPr txBox="1">
            <a:spLocks noGrp="1"/>
          </p:cNvSpPr>
          <p:nvPr>
            <p:ph type="body" idx="1"/>
          </p:nvPr>
        </p:nvSpPr>
        <p:spPr>
          <a:xfrm>
            <a:off x="1257299" y="1574445"/>
            <a:ext cx="3657601" cy="4989641"/>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2000"/>
              <a:buNone/>
            </a:pPr>
            <a:r>
              <a:rPr lang="en-US" sz="2000" b="1" i="1"/>
              <a:t>In the field:</a:t>
            </a: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Warm up the probe as described in the probe manual.</a:t>
            </a:r>
            <a:endParaRPr/>
          </a:p>
          <a:p>
            <a:pPr marL="342900" lvl="0" indent="-228600" algn="just" rtl="0">
              <a:lnSpc>
                <a:spcPct val="90000"/>
              </a:lnSpc>
              <a:spcBef>
                <a:spcPts val="1000"/>
              </a:spcBef>
              <a:spcAft>
                <a:spcPts val="0"/>
              </a:spcAft>
              <a:buClr>
                <a:schemeClr val="dk1"/>
              </a:buClr>
              <a:buSzPts val="1800"/>
              <a:buFont typeface="Calibri"/>
              <a:buNone/>
            </a:pPr>
            <a:endParaRPr/>
          </a:p>
          <a:p>
            <a:pPr marL="342900" lvl="0" indent="-342900" algn="just" rtl="0">
              <a:lnSpc>
                <a:spcPct val="90000"/>
              </a:lnSpc>
              <a:spcBef>
                <a:spcPts val="1000"/>
              </a:spcBef>
              <a:spcAft>
                <a:spcPts val="0"/>
              </a:spcAft>
              <a:buClr>
                <a:schemeClr val="dk1"/>
              </a:buClr>
              <a:buSzPts val="1800"/>
              <a:buFont typeface="Calibri"/>
              <a:buAutoNum type="arabicPeriod"/>
            </a:pPr>
            <a:r>
              <a:rPr lang="en-US"/>
              <a:t>Lower the tip of the probe into the water body that you are sampling and slowly move it back and forth. If you are measuring a stream or river and the water is moving past the probe, you can just hold the probe in place.</a:t>
            </a:r>
            <a:endParaRPr/>
          </a:p>
          <a:p>
            <a:pPr marL="0" lvl="0" indent="0" algn="l" rtl="0">
              <a:lnSpc>
                <a:spcPct val="90000"/>
              </a:lnSpc>
              <a:spcBef>
                <a:spcPts val="100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1800"/>
              <a:buNone/>
            </a:pPr>
            <a:endParaRPr/>
          </a:p>
        </p:txBody>
      </p:sp>
      <p:pic>
        <p:nvPicPr>
          <p:cNvPr id="322" name="Google Shape;322;p25"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323" name="Google Shape;323;p25"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324" name="Google Shape;324;p25" descr="Photograph: Students measure nitrate, pH and DO through ice covering the Volga River.&#10;"/>
          <p:cNvPicPr preferRelativeResize="0">
            <a:picLocks noGrp="1"/>
          </p:cNvPicPr>
          <p:nvPr>
            <p:ph type="body" idx="2"/>
          </p:nvPr>
        </p:nvPicPr>
        <p:blipFill rotWithShape="1">
          <a:blip r:embed="rId5">
            <a:alphaModFix/>
          </a:blip>
          <a:srcRect/>
          <a:stretch/>
        </p:blipFill>
        <p:spPr>
          <a:xfrm>
            <a:off x="5470071" y="1987243"/>
            <a:ext cx="3303914" cy="2476635"/>
          </a:xfrm>
          <a:prstGeom prst="rect">
            <a:avLst/>
          </a:prstGeom>
          <a:noFill/>
          <a:ln>
            <a:noFill/>
          </a:ln>
        </p:spPr>
      </p:pic>
      <p:pic>
        <p:nvPicPr>
          <p:cNvPr id="325" name="Google Shape;325;p25"/>
          <p:cNvPicPr preferRelativeResize="0"/>
          <p:nvPr/>
        </p:nvPicPr>
        <p:blipFill rotWithShape="1">
          <a:blip r:embed="rId6">
            <a:alphaModFix/>
          </a:blip>
          <a:srcRect/>
          <a:stretch/>
        </p:blipFill>
        <p:spPr>
          <a:xfrm>
            <a:off x="1728586" y="5431443"/>
            <a:ext cx="6438900" cy="1016000"/>
          </a:xfrm>
          <a:prstGeom prst="rect">
            <a:avLst/>
          </a:prstGeom>
          <a:noFill/>
          <a:ln>
            <a:noFill/>
          </a:ln>
        </p:spPr>
      </p:pic>
      <p:sp>
        <p:nvSpPr>
          <p:cNvPr id="326" name="Google Shape;326;p2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24</a:t>
            </a:fld>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26"/>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Dissolved Oxygen Protocol Using a DO Probe (2/2)</a:t>
            </a:r>
            <a:endParaRPr sz="2400"/>
          </a:p>
        </p:txBody>
      </p:sp>
      <p:sp>
        <p:nvSpPr>
          <p:cNvPr id="332" name="Google Shape;332;p26"/>
          <p:cNvSpPr txBox="1">
            <a:spLocks noGrp="1"/>
          </p:cNvSpPr>
          <p:nvPr>
            <p:ph type="body" idx="1"/>
          </p:nvPr>
        </p:nvSpPr>
        <p:spPr>
          <a:xfrm>
            <a:off x="1257298" y="1574446"/>
            <a:ext cx="4135339" cy="5283554"/>
          </a:xfrm>
          <a:prstGeom prst="rect">
            <a:avLst/>
          </a:prstGeom>
          <a:noFill/>
          <a:ln>
            <a:noFill/>
          </a:ln>
        </p:spPr>
        <p:txBody>
          <a:bodyPr spcFirstLastPara="1" wrap="square" lIns="91425" tIns="45700" rIns="91425" bIns="45700" anchor="t" anchorCtr="0">
            <a:normAutofit fontScale="85000" lnSpcReduction="10000"/>
          </a:bodyPr>
          <a:lstStyle/>
          <a:p>
            <a:pPr marL="0" lvl="0" indent="0" algn="just" rtl="0">
              <a:lnSpc>
                <a:spcPct val="90000"/>
              </a:lnSpc>
              <a:spcBef>
                <a:spcPts val="0"/>
              </a:spcBef>
              <a:spcAft>
                <a:spcPts val="0"/>
              </a:spcAft>
              <a:buClr>
                <a:schemeClr val="dk1"/>
              </a:buClr>
              <a:buSzPct val="100000"/>
              <a:buNone/>
            </a:pPr>
            <a:r>
              <a:rPr lang="en-US" sz="1900"/>
              <a:t>When reading has stabilized, record the dissolved oxygen in your water body on your </a:t>
            </a:r>
            <a:r>
              <a:rPr lang="en-US" sz="1900" i="1"/>
              <a:t>Hydrosphere Investigation Data Sheet.</a:t>
            </a:r>
            <a:endParaRPr/>
          </a:p>
          <a:p>
            <a:pPr marL="0" lvl="0" indent="0" algn="just" rtl="0">
              <a:lnSpc>
                <a:spcPct val="90000"/>
              </a:lnSpc>
              <a:spcBef>
                <a:spcPts val="1000"/>
              </a:spcBef>
              <a:spcAft>
                <a:spcPts val="0"/>
              </a:spcAft>
              <a:buClr>
                <a:schemeClr val="dk1"/>
              </a:buClr>
              <a:buSzPct val="100000"/>
              <a:buNone/>
            </a:pPr>
            <a:r>
              <a:rPr lang="en-US" sz="1900"/>
              <a:t>Repeat the readings two more times and record the dissolved oxygen under test 2 and test 3.</a:t>
            </a:r>
            <a:endParaRPr/>
          </a:p>
          <a:p>
            <a:pPr marL="0" lvl="0" indent="0" algn="just" rtl="0">
              <a:lnSpc>
                <a:spcPct val="90000"/>
              </a:lnSpc>
              <a:spcBef>
                <a:spcPts val="1000"/>
              </a:spcBef>
              <a:spcAft>
                <a:spcPts val="0"/>
              </a:spcAft>
              <a:buClr>
                <a:schemeClr val="dk1"/>
              </a:buClr>
              <a:buSzPct val="100000"/>
              <a:buNone/>
            </a:pPr>
            <a:r>
              <a:rPr lang="en-US" sz="1900"/>
              <a:t>Check to make sure that the three readings are within 0.2 mg/L of one another. If they are not, continue taking readings until the last three are within 0.2 mg/L of one another.</a:t>
            </a:r>
            <a:endParaRPr/>
          </a:p>
          <a:p>
            <a:pPr marL="0" lvl="0" indent="0" algn="just" rtl="0">
              <a:lnSpc>
                <a:spcPct val="90000"/>
              </a:lnSpc>
              <a:spcBef>
                <a:spcPts val="1000"/>
              </a:spcBef>
              <a:spcAft>
                <a:spcPts val="0"/>
              </a:spcAft>
              <a:buClr>
                <a:schemeClr val="dk1"/>
              </a:buClr>
              <a:buSzPct val="100000"/>
              <a:buNone/>
            </a:pPr>
            <a:r>
              <a:rPr lang="en-US" sz="1900"/>
              <a:t> Apply the salinity correction (if appropriate).</a:t>
            </a:r>
            <a:endParaRPr/>
          </a:p>
          <a:p>
            <a:pPr marL="0" lvl="0" indent="0" algn="just" rtl="0">
              <a:lnSpc>
                <a:spcPct val="90000"/>
              </a:lnSpc>
              <a:spcBef>
                <a:spcPts val="1000"/>
              </a:spcBef>
              <a:spcAft>
                <a:spcPts val="0"/>
              </a:spcAft>
              <a:buClr>
                <a:schemeClr val="dk1"/>
              </a:buClr>
              <a:buSzPct val="100000"/>
              <a:buNone/>
            </a:pPr>
            <a:r>
              <a:rPr lang="en-US" sz="1900"/>
              <a:t>Calculate the average of the three (adjusted if salinity correction applied 	measurements.</a:t>
            </a:r>
            <a:endParaRPr/>
          </a:p>
          <a:p>
            <a:pPr marL="0" lvl="0" indent="0" algn="just" rtl="0">
              <a:lnSpc>
                <a:spcPct val="90000"/>
              </a:lnSpc>
              <a:spcBef>
                <a:spcPts val="1000"/>
              </a:spcBef>
              <a:spcAft>
                <a:spcPts val="0"/>
              </a:spcAft>
              <a:buClr>
                <a:schemeClr val="dk1"/>
              </a:buClr>
              <a:buSzPct val="100000"/>
              <a:buNone/>
            </a:pPr>
            <a:r>
              <a:rPr lang="en-US" sz="1900"/>
              <a:t>Rinse the electrode with distilled water and blot dry. Cap electrode to protect 	membrane and turn off meter.</a:t>
            </a:r>
            <a:endParaRPr/>
          </a:p>
          <a:p>
            <a:pPr marL="0" lvl="0" indent="0" algn="just" rtl="0">
              <a:lnSpc>
                <a:spcPct val="90000"/>
              </a:lnSpc>
              <a:spcBef>
                <a:spcPts val="1000"/>
              </a:spcBef>
              <a:spcAft>
                <a:spcPts val="0"/>
              </a:spcAft>
              <a:buClr>
                <a:schemeClr val="dk1"/>
              </a:buClr>
              <a:buSzPct val="100000"/>
              <a:buNone/>
            </a:pPr>
            <a:endParaRPr sz="1900"/>
          </a:p>
          <a:p>
            <a:pPr marL="0" lvl="0" indent="0" algn="l" rtl="0">
              <a:lnSpc>
                <a:spcPct val="90000"/>
              </a:lnSpc>
              <a:spcBef>
                <a:spcPts val="1000"/>
              </a:spcBef>
              <a:spcAft>
                <a:spcPts val="0"/>
              </a:spcAft>
              <a:buClr>
                <a:srgbClr val="FF0000"/>
              </a:buClr>
              <a:buSzPct val="100000"/>
              <a:buNone/>
            </a:pPr>
            <a:r>
              <a:rPr lang="en-US" sz="1900" b="1">
                <a:solidFill>
                  <a:srgbClr val="FF0000"/>
                </a:solidFill>
              </a:rPr>
              <a:t>You have completed your Dissolved Oxygen Measurements!</a:t>
            </a:r>
            <a:endParaRPr/>
          </a:p>
          <a:p>
            <a:pPr marL="0" lvl="0" indent="0" algn="l" rtl="0">
              <a:lnSpc>
                <a:spcPct val="90000"/>
              </a:lnSpc>
              <a:spcBef>
                <a:spcPts val="1000"/>
              </a:spcBef>
              <a:spcAft>
                <a:spcPts val="0"/>
              </a:spcAft>
              <a:buClr>
                <a:schemeClr val="dk1"/>
              </a:buClr>
              <a:buSzPct val="100000"/>
              <a:buNone/>
            </a:pPr>
            <a:endParaRPr b="1"/>
          </a:p>
          <a:p>
            <a:pPr marL="0" lvl="0" indent="0" algn="l" rtl="0">
              <a:lnSpc>
                <a:spcPct val="90000"/>
              </a:lnSpc>
              <a:spcBef>
                <a:spcPts val="1000"/>
              </a:spcBef>
              <a:spcAft>
                <a:spcPts val="0"/>
              </a:spcAft>
              <a:buClr>
                <a:schemeClr val="dk1"/>
              </a:buClr>
              <a:buSzPct val="100000"/>
              <a:buFont typeface="Arial"/>
              <a:buNone/>
            </a:pPr>
            <a:endParaRPr b="1">
              <a:solidFill>
                <a:srgbClr val="000072"/>
              </a:solidFill>
            </a:endParaRPr>
          </a:p>
          <a:p>
            <a:pPr marL="0" lvl="0" indent="0" algn="l" rtl="0">
              <a:lnSpc>
                <a:spcPct val="90000"/>
              </a:lnSpc>
              <a:spcBef>
                <a:spcPts val="1000"/>
              </a:spcBef>
              <a:spcAft>
                <a:spcPts val="0"/>
              </a:spcAft>
              <a:buClr>
                <a:schemeClr val="dk1"/>
              </a:buClr>
              <a:buSzPct val="100000"/>
              <a:buNone/>
            </a:pPr>
            <a:endParaRPr/>
          </a:p>
        </p:txBody>
      </p:sp>
      <p:pic>
        <p:nvPicPr>
          <p:cNvPr id="333" name="Google Shape;333;p26" descr="Banner: Dissolved Oxygen Protocol Using a Dissolved Oxygen Probe"/>
          <p:cNvPicPr preferRelativeResize="0"/>
          <p:nvPr/>
        </p:nvPicPr>
        <p:blipFill rotWithShape="1">
          <a:blip r:embed="rId3">
            <a:alphaModFix/>
          </a:blip>
          <a:srcRect/>
          <a:stretch/>
        </p:blipFill>
        <p:spPr>
          <a:xfrm>
            <a:off x="1133404" y="-8358"/>
            <a:ext cx="8010595" cy="1030819"/>
          </a:xfrm>
          <a:prstGeom prst="rect">
            <a:avLst/>
          </a:prstGeom>
          <a:noFill/>
          <a:ln>
            <a:noFill/>
          </a:ln>
        </p:spPr>
      </p:pic>
      <p:pic>
        <p:nvPicPr>
          <p:cNvPr id="334" name="Google Shape;334;p26" descr="Menu: how to collect your data"/>
          <p:cNvPicPr preferRelativeResize="0"/>
          <p:nvPr/>
        </p:nvPicPr>
        <p:blipFill rotWithShape="1">
          <a:blip r:embed="rId4">
            <a:alphaModFix/>
          </a:blip>
          <a:srcRect/>
          <a:stretch/>
        </p:blipFill>
        <p:spPr>
          <a:xfrm>
            <a:off x="-19338" y="0"/>
            <a:ext cx="1167580" cy="6858000"/>
          </a:xfrm>
          <a:prstGeom prst="rect">
            <a:avLst/>
          </a:prstGeom>
          <a:noFill/>
          <a:ln>
            <a:noFill/>
          </a:ln>
        </p:spPr>
      </p:pic>
      <p:pic>
        <p:nvPicPr>
          <p:cNvPr id="335" name="Google Shape;335;p26" descr="Screen Shot showing where you enter the data from the DO probe on your Hydrosphere Investigation Data Sheet."/>
          <p:cNvPicPr preferRelativeResize="0">
            <a:picLocks noGrp="1"/>
          </p:cNvPicPr>
          <p:nvPr>
            <p:ph type="body" idx="2"/>
          </p:nvPr>
        </p:nvPicPr>
        <p:blipFill rotWithShape="1">
          <a:blip r:embed="rId5">
            <a:alphaModFix/>
          </a:blip>
          <a:srcRect/>
          <a:stretch/>
        </p:blipFill>
        <p:spPr>
          <a:xfrm>
            <a:off x="5501695" y="1721402"/>
            <a:ext cx="3087133" cy="1854555"/>
          </a:xfrm>
          <a:prstGeom prst="rect">
            <a:avLst/>
          </a:prstGeom>
          <a:noFill/>
          <a:ln>
            <a:noFill/>
          </a:ln>
          <a:effectLst>
            <a:outerShdw blurRad="292100" dist="139700" dir="2700000" algn="tl" rotWithShape="0">
              <a:srgbClr val="333333">
                <a:alpha val="63921"/>
              </a:srgbClr>
            </a:outerShdw>
          </a:effectLst>
        </p:spPr>
      </p:pic>
      <p:cxnSp>
        <p:nvCxnSpPr>
          <p:cNvPr id="336" name="Google Shape;336;p26" descr="arrow pointing to where the DO data is inputted when you are using a probe. "/>
          <p:cNvCxnSpPr/>
          <p:nvPr/>
        </p:nvCxnSpPr>
        <p:spPr>
          <a:xfrm>
            <a:off x="5140036" y="2646218"/>
            <a:ext cx="1343891" cy="415638"/>
          </a:xfrm>
          <a:prstGeom prst="straightConnector1">
            <a:avLst/>
          </a:prstGeom>
          <a:noFill/>
          <a:ln w="28575" cap="flat" cmpd="sng">
            <a:solidFill>
              <a:srgbClr val="FF0000"/>
            </a:solidFill>
            <a:prstDash val="solid"/>
            <a:miter lim="800000"/>
            <a:headEnd type="none" w="sm" len="sm"/>
            <a:tailEnd type="triangle" w="med" len="med"/>
          </a:ln>
        </p:spPr>
      </p:cxnSp>
      <p:sp>
        <p:nvSpPr>
          <p:cNvPr id="337" name="Google Shape;337;p2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25</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p27"/>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Question 4</a:t>
            </a:r>
            <a:endParaRPr sz="2400"/>
          </a:p>
        </p:txBody>
      </p:sp>
      <p:sp>
        <p:nvSpPr>
          <p:cNvPr id="343" name="Google Shape;343;p27"/>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a:t>True or False: The dissolved oxygen content of a sample can change very rapidly upon collection.</a:t>
            </a:r>
            <a:endParaRPr sz="2000"/>
          </a:p>
        </p:txBody>
      </p:sp>
      <p:pic>
        <p:nvPicPr>
          <p:cNvPr id="344" name="Google Shape;344;p27"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45" name="Google Shape;345;p2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26</a:t>
            </a:fld>
            <a:endParaRPr/>
          </a:p>
        </p:txBody>
      </p:sp>
      <p:pic>
        <p:nvPicPr>
          <p:cNvPr id="346" name="Google Shape;346;p27"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50"/>
        <p:cNvGrpSpPr/>
        <p:nvPr/>
      </p:nvGrpSpPr>
      <p:grpSpPr>
        <a:xfrm>
          <a:off x="0" y="0"/>
          <a:ext cx="0" cy="0"/>
          <a:chOff x="0" y="0"/>
          <a:chExt cx="0" cy="0"/>
        </a:xfrm>
      </p:grpSpPr>
      <p:sp>
        <p:nvSpPr>
          <p:cNvPr id="351" name="Google Shape;351;p28"/>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Answer to Question 4</a:t>
            </a:r>
            <a:endParaRPr sz="2400"/>
          </a:p>
        </p:txBody>
      </p:sp>
      <p:sp>
        <p:nvSpPr>
          <p:cNvPr id="352" name="Google Shape;352;p28"/>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a:t>True or False: The dissolved oxygen content of a sample can change very rapidly upon collection.</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Answer: True ☺</a:t>
            </a:r>
            <a:endParaRPr sz="2000" b="1">
              <a:solidFill>
                <a:srgbClr val="FF0000"/>
              </a:solidFill>
            </a:endParaRPr>
          </a:p>
        </p:txBody>
      </p:sp>
      <p:pic>
        <p:nvPicPr>
          <p:cNvPr id="353" name="Google Shape;353;p28"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54" name="Google Shape;354;p2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27</a:t>
            </a:fld>
            <a:endParaRPr/>
          </a:p>
        </p:txBody>
      </p:sp>
      <p:pic>
        <p:nvPicPr>
          <p:cNvPr id="355" name="Google Shape;355;p28"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29"/>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Question 5</a:t>
            </a:r>
            <a:endParaRPr sz="2400"/>
          </a:p>
        </p:txBody>
      </p:sp>
      <p:sp>
        <p:nvSpPr>
          <p:cNvPr id="361" name="Google Shape;361;p29"/>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a:t>How often do you need to calibrate your dissolved oxygen probe?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Within 24 hours of using the probe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Within 6 months of using the probe</a:t>
            </a:r>
            <a:endParaRPr/>
          </a:p>
          <a:p>
            <a:pPr marL="0" lvl="0" indent="0" algn="l" rtl="0">
              <a:lnSpc>
                <a:spcPct val="90000"/>
              </a:lnSpc>
              <a:spcBef>
                <a:spcPts val="1000"/>
              </a:spcBef>
              <a:spcAft>
                <a:spcPts val="0"/>
              </a:spcAft>
              <a:buClr>
                <a:schemeClr val="dk1"/>
              </a:buClr>
              <a:buSzPts val="2000"/>
              <a:buNone/>
            </a:pPr>
            <a:endParaRPr sz="2000"/>
          </a:p>
        </p:txBody>
      </p:sp>
      <p:pic>
        <p:nvPicPr>
          <p:cNvPr id="362" name="Google Shape;362;p29"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63" name="Google Shape;363;p2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28</a:t>
            </a:fld>
            <a:endParaRPr/>
          </a:p>
        </p:txBody>
      </p:sp>
      <p:pic>
        <p:nvPicPr>
          <p:cNvPr id="364" name="Google Shape;364;p29"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The Hydrosphere</a:t>
            </a:r>
            <a:endParaRPr/>
          </a:p>
        </p:txBody>
      </p:sp>
      <p:sp>
        <p:nvSpPr>
          <p:cNvPr id="107" name="Google Shape;107;p3"/>
          <p:cNvSpPr txBox="1">
            <a:spLocks noGrp="1"/>
          </p:cNvSpPr>
          <p:nvPr>
            <p:ph type="body" idx="1"/>
          </p:nvPr>
        </p:nvSpPr>
        <p:spPr>
          <a:xfrm>
            <a:off x="1361523" y="1766981"/>
            <a:ext cx="3886200" cy="4351338"/>
          </a:xfrm>
          <a:prstGeom prst="rect">
            <a:avLst/>
          </a:prstGeom>
          <a:noFill/>
          <a:ln>
            <a:noFill/>
          </a:ln>
        </p:spPr>
        <p:txBody>
          <a:bodyPr spcFirstLastPara="1" wrap="square" lIns="91425" tIns="45700" rIns="91425" bIns="45700" anchor="t" anchorCtr="0">
            <a:normAutofit fontScale="92500" lnSpcReduction="20000"/>
          </a:bodyPr>
          <a:lstStyle/>
          <a:p>
            <a:pPr marL="0" lvl="0" indent="0" algn="just" rtl="0">
              <a:lnSpc>
                <a:spcPct val="90000"/>
              </a:lnSpc>
              <a:spcBef>
                <a:spcPts val="0"/>
              </a:spcBef>
              <a:spcAft>
                <a:spcPts val="0"/>
              </a:spcAft>
              <a:buClr>
                <a:schemeClr val="dk1"/>
              </a:buClr>
              <a:buSzPct val="100000"/>
              <a:buNone/>
            </a:pPr>
            <a:r>
              <a:rPr lang="en-US"/>
              <a:t>The hydrosphere is the part of the Earth system that includes water, ice and water vapor. Water participates in many important natural chemical reactions and is a good solvent. Changing any part of the Earth system, such as the amount or type of vegetation in a region or from natural land cover to an impervious one, can affect the rest of the system. Rain and snow capture aerosols from the air. Acidic water slowly dissolves rocks, placing dissolved solids in water. Dissolved or suspended impurities determine water's chemical composition.</a:t>
            </a: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a:t>Current measurement programs in many areas of the world cover only a few water bodies a few times during the year. GLOBE Hydrosphere protocols will allow you to collect valuable data to help fill these gaps and improve our understanding of Earth's natural waters.</a:t>
            </a:r>
            <a:endParaRPr/>
          </a:p>
          <a:p>
            <a:pPr marL="0" lvl="0" indent="0" algn="l" rtl="0">
              <a:lnSpc>
                <a:spcPct val="90000"/>
              </a:lnSpc>
              <a:spcBef>
                <a:spcPts val="1000"/>
              </a:spcBef>
              <a:spcAft>
                <a:spcPts val="0"/>
              </a:spcAft>
              <a:buClr>
                <a:schemeClr val="dk1"/>
              </a:buClr>
              <a:buSzPct val="100000"/>
              <a:buNone/>
            </a:pPr>
            <a:endParaRPr/>
          </a:p>
        </p:txBody>
      </p:sp>
      <p:pic>
        <p:nvPicPr>
          <p:cNvPr id="108" name="Google Shape;108;p3"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09" name="Google Shape;109;p3" descr="Banner: Dissolved Oxygen Protocol Using a Dissolved Oxygen Probe"/>
          <p:cNvPicPr preferRelativeResize="0"/>
          <p:nvPr/>
        </p:nvPicPr>
        <p:blipFill rotWithShape="1">
          <a:blip r:embed="rId4">
            <a:alphaModFix/>
          </a:blip>
          <a:srcRect/>
          <a:stretch/>
        </p:blipFill>
        <p:spPr>
          <a:xfrm>
            <a:off x="1167580" y="0"/>
            <a:ext cx="7976420" cy="1033979"/>
          </a:xfrm>
          <a:prstGeom prst="rect">
            <a:avLst/>
          </a:prstGeom>
          <a:noFill/>
          <a:ln>
            <a:noFill/>
          </a:ln>
        </p:spPr>
      </p:pic>
      <p:pic>
        <p:nvPicPr>
          <p:cNvPr id="110" name="Google Shape;110;p3" descr="Earth system diagram: Energy flows and matter cycles through the Earth's biosphere, hydrosphere, atmosphere and pedosphere (soil). The cycles are powered by the Sun's energy. "/>
          <p:cNvPicPr preferRelativeResize="0">
            <a:picLocks noGrp="1"/>
          </p:cNvPicPr>
          <p:nvPr>
            <p:ph type="body" idx="2"/>
          </p:nvPr>
        </p:nvPicPr>
        <p:blipFill rotWithShape="1">
          <a:blip r:embed="rId5">
            <a:alphaModFix/>
          </a:blip>
          <a:srcRect/>
          <a:stretch/>
        </p:blipFill>
        <p:spPr>
          <a:xfrm>
            <a:off x="5903713" y="1453445"/>
            <a:ext cx="2905552" cy="2955269"/>
          </a:xfrm>
          <a:prstGeom prst="rect">
            <a:avLst/>
          </a:prstGeom>
          <a:noFill/>
          <a:ln>
            <a:noFill/>
          </a:ln>
        </p:spPr>
      </p:pic>
      <p:sp>
        <p:nvSpPr>
          <p:cNvPr id="111" name="Google Shape;111;p3"/>
          <p:cNvSpPr txBox="1"/>
          <p:nvPr/>
        </p:nvSpPr>
        <p:spPr>
          <a:xfrm>
            <a:off x="6097656" y="4408714"/>
            <a:ext cx="274743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1" u="none" strike="noStrike" cap="none">
                <a:solidFill>
                  <a:schemeClr val="dk1"/>
                </a:solidFill>
                <a:latin typeface="Calibri"/>
                <a:ea typeface="Calibri"/>
                <a:cs typeface="Calibri"/>
                <a:sym typeface="Calibri"/>
              </a:rPr>
              <a:t>The Earth System: Energy flows and matter cycles. </a:t>
            </a:r>
            <a:endParaRPr sz="1400" b="0" i="1" u="none" strike="noStrike" cap="none">
              <a:solidFill>
                <a:schemeClr val="dk1"/>
              </a:solidFill>
              <a:latin typeface="Calibri"/>
              <a:ea typeface="Calibri"/>
              <a:cs typeface="Calibri"/>
              <a:sym typeface="Calibri"/>
            </a:endParaRPr>
          </a:p>
        </p:txBody>
      </p:sp>
      <p:sp>
        <p:nvSpPr>
          <p:cNvPr id="112" name="Google Shape;112;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30"/>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Answer to Question 5</a:t>
            </a:r>
            <a:endParaRPr sz="2400"/>
          </a:p>
        </p:txBody>
      </p:sp>
      <p:sp>
        <p:nvSpPr>
          <p:cNvPr id="370" name="Google Shape;370;p30"/>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a:t>How often do you need to calibrate your dissolved oxygen probe?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Within 24 hours of using the probe-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Within 6 months of using the probe</a:t>
            </a:r>
            <a:endParaRPr/>
          </a:p>
          <a:p>
            <a:pPr marL="0" lvl="0" indent="0" algn="l" rtl="0">
              <a:lnSpc>
                <a:spcPct val="90000"/>
              </a:lnSpc>
              <a:spcBef>
                <a:spcPts val="1000"/>
              </a:spcBef>
              <a:spcAft>
                <a:spcPts val="0"/>
              </a:spcAft>
              <a:buClr>
                <a:schemeClr val="dk1"/>
              </a:buClr>
              <a:buSzPts val="2000"/>
              <a:buNone/>
            </a:pPr>
            <a:endParaRPr sz="2000"/>
          </a:p>
        </p:txBody>
      </p:sp>
      <p:pic>
        <p:nvPicPr>
          <p:cNvPr id="371" name="Google Shape;371;p30"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72" name="Google Shape;372;p3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29</a:t>
            </a:fld>
            <a:endParaRPr/>
          </a:p>
        </p:txBody>
      </p:sp>
      <p:pic>
        <p:nvPicPr>
          <p:cNvPr id="373" name="Google Shape;373;p30"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1"/>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Question 6</a:t>
            </a:r>
            <a:endParaRPr sz="2400"/>
          </a:p>
        </p:txBody>
      </p:sp>
      <p:sp>
        <p:nvSpPr>
          <p:cNvPr id="379" name="Google Shape;379;p31"/>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b="1"/>
              <a:t>In the field, what is necessary to test calibration of the probe?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Place the probe in 100% oxygen saturated water</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value of the dissolved oxygen value in the sample shaken for 5 minutes is within  ± 0.2 mg/L of the expected value</a:t>
            </a: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Check the calibration tables for the amount of oxygen present at 100% saturation at that temperature.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All of the above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p:txBody>
      </p:sp>
      <p:pic>
        <p:nvPicPr>
          <p:cNvPr id="380" name="Google Shape;380;p31"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81" name="Google Shape;381;p3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30</a:t>
            </a:fld>
            <a:endParaRPr/>
          </a:p>
        </p:txBody>
      </p:sp>
      <p:pic>
        <p:nvPicPr>
          <p:cNvPr id="382" name="Google Shape;382;p31"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32"/>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Answer to Question 6</a:t>
            </a:r>
            <a:endParaRPr sz="2400"/>
          </a:p>
        </p:txBody>
      </p:sp>
      <p:sp>
        <p:nvSpPr>
          <p:cNvPr id="388" name="Google Shape;388;p32"/>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b="1"/>
              <a:t>In the field, what is necessary to test calibration of the probe?</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Place the probe in 100% oxygen saturated water</a:t>
            </a:r>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The value of the dissolved oxygen value in the sample shaken for 5 minutes is within  ± 0.2 mg/L of the expected value</a:t>
            </a:r>
            <a:endParaRPr sz="2000"/>
          </a:p>
          <a:p>
            <a:pPr marL="457200" lvl="0" indent="-457200" algn="l" rtl="0">
              <a:lnSpc>
                <a:spcPct val="90000"/>
              </a:lnSpc>
              <a:spcBef>
                <a:spcPts val="1000"/>
              </a:spcBef>
              <a:spcAft>
                <a:spcPts val="0"/>
              </a:spcAft>
              <a:buClr>
                <a:schemeClr val="dk1"/>
              </a:buClr>
              <a:buSzPts val="2000"/>
              <a:buFont typeface="Calibri"/>
              <a:buAutoNum type="alphaUcPeriod"/>
            </a:pPr>
            <a:r>
              <a:rPr lang="en-US" sz="2000"/>
              <a:t>Check the calibration tables for the amount of oxygen present at 100% saturation at that temperature.</a:t>
            </a:r>
            <a:endParaRPr/>
          </a:p>
          <a:p>
            <a:pPr marL="457200" lvl="0" indent="-457200" algn="l" rtl="0">
              <a:lnSpc>
                <a:spcPct val="90000"/>
              </a:lnSpc>
              <a:spcBef>
                <a:spcPts val="1000"/>
              </a:spcBef>
              <a:spcAft>
                <a:spcPts val="0"/>
              </a:spcAft>
              <a:buClr>
                <a:srgbClr val="FF0000"/>
              </a:buClr>
              <a:buSzPts val="2000"/>
              <a:buFont typeface="Calibri"/>
              <a:buAutoNum type="alphaUcPeriod"/>
            </a:pPr>
            <a:r>
              <a:rPr lang="en-US" sz="2000" b="1">
                <a:solidFill>
                  <a:srgbClr val="FF0000"/>
                </a:solidFill>
              </a:rPr>
              <a:t>All of the above- correct ☺ </a:t>
            </a:r>
            <a:endParaRPr sz="2000" b="1">
              <a:solidFill>
                <a:srgbClr val="FF0000"/>
              </a:solidFill>
            </a:endParaRPr>
          </a:p>
          <a:p>
            <a:pPr marL="457200" lvl="0" indent="-457200" algn="l" rtl="0">
              <a:lnSpc>
                <a:spcPct val="90000"/>
              </a:lnSpc>
              <a:spcBef>
                <a:spcPts val="1000"/>
              </a:spcBef>
              <a:spcAft>
                <a:spcPts val="0"/>
              </a:spcAft>
              <a:buClr>
                <a:schemeClr val="dk1"/>
              </a:buClr>
              <a:buSzPts val="2000"/>
              <a:buFont typeface="Calibri"/>
              <a:buAutoNum type="alphaUcPeriod"/>
            </a:pPr>
            <a:r>
              <a:rPr lang="en-US" sz="2000"/>
              <a:t>A and C only</a:t>
            </a:r>
            <a:endParaRPr/>
          </a:p>
          <a:p>
            <a:pPr marL="0" lvl="0" indent="0" algn="l" rtl="0">
              <a:lnSpc>
                <a:spcPct val="90000"/>
              </a:lnSpc>
              <a:spcBef>
                <a:spcPts val="1000"/>
              </a:spcBef>
              <a:spcAft>
                <a:spcPts val="0"/>
              </a:spcAft>
              <a:buClr>
                <a:schemeClr val="dk1"/>
              </a:buClr>
              <a:buSzPts val="2000"/>
              <a:buNone/>
            </a:pPr>
            <a:endParaRPr sz="2000"/>
          </a:p>
        </p:txBody>
      </p:sp>
      <p:pic>
        <p:nvPicPr>
          <p:cNvPr id="389" name="Google Shape;389;p32"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90" name="Google Shape;390;p3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31</a:t>
            </a:fld>
            <a:endParaRPr/>
          </a:p>
        </p:txBody>
      </p:sp>
      <p:pic>
        <p:nvPicPr>
          <p:cNvPr id="391" name="Google Shape;391;p32"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33"/>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Question 7</a:t>
            </a:r>
            <a:endParaRPr sz="2400"/>
          </a:p>
        </p:txBody>
      </p:sp>
      <p:sp>
        <p:nvSpPr>
          <p:cNvPr id="397" name="Google Shape;397;p33"/>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b="1"/>
              <a:t>True or False: </a:t>
            </a:r>
            <a:r>
              <a:rPr lang="en-US" sz="2000"/>
              <a:t>Saline water can hold more oxygen than fresh water at the same pressure and temperature </a:t>
            </a:r>
            <a:endParaRPr/>
          </a:p>
          <a:p>
            <a:pPr marL="0" lvl="0" indent="0" algn="l" rtl="0">
              <a:lnSpc>
                <a:spcPct val="90000"/>
              </a:lnSpc>
              <a:spcBef>
                <a:spcPts val="1000"/>
              </a:spcBef>
              <a:spcAft>
                <a:spcPts val="0"/>
              </a:spcAft>
              <a:buClr>
                <a:schemeClr val="dk1"/>
              </a:buClr>
              <a:buSzPts val="2000"/>
              <a:buNone/>
            </a:pPr>
            <a:endParaRPr sz="2000"/>
          </a:p>
        </p:txBody>
      </p:sp>
      <p:pic>
        <p:nvPicPr>
          <p:cNvPr id="398" name="Google Shape;398;p33"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399" name="Google Shape;399;p3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32</a:t>
            </a:fld>
            <a:endParaRPr/>
          </a:p>
        </p:txBody>
      </p:sp>
      <p:pic>
        <p:nvPicPr>
          <p:cNvPr id="400" name="Google Shape;400;p33"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34"/>
          <p:cNvSpPr txBox="1">
            <a:spLocks noGrp="1"/>
          </p:cNvSpPr>
          <p:nvPr>
            <p:ph type="title"/>
          </p:nvPr>
        </p:nvSpPr>
        <p:spPr>
          <a:xfrm>
            <a:off x="1257299" y="825375"/>
            <a:ext cx="7886700" cy="896027"/>
          </a:xfrm>
          <a:prstGeom prst="rect">
            <a:avLst/>
          </a:prstGeom>
          <a:noFill/>
          <a:ln>
            <a:noFill/>
          </a:ln>
        </p:spPr>
        <p:txBody>
          <a:bodyPr spcFirstLastPara="1" wrap="square" lIns="91425" tIns="45700" rIns="91425" bIns="45700" anchor="ctr" anchorCtr="0">
            <a:normAutofit/>
          </a:bodyPr>
          <a:lstStyle/>
          <a:p>
            <a:pPr marL="514350" lvl="0" indent="-514350" algn="l" rtl="0">
              <a:lnSpc>
                <a:spcPct val="90000"/>
              </a:lnSpc>
              <a:spcBef>
                <a:spcPts val="0"/>
              </a:spcBef>
              <a:spcAft>
                <a:spcPts val="0"/>
              </a:spcAft>
              <a:buClr>
                <a:srgbClr val="000072"/>
              </a:buClr>
              <a:buSzPts val="2400"/>
              <a:buFont typeface="Calibri"/>
              <a:buNone/>
            </a:pPr>
            <a:r>
              <a:rPr lang="en-US" sz="2400"/>
              <a:t>Let’s test your knowledge so far! Answer to Question 7</a:t>
            </a:r>
            <a:endParaRPr sz="2400"/>
          </a:p>
        </p:txBody>
      </p:sp>
      <p:sp>
        <p:nvSpPr>
          <p:cNvPr id="406" name="Google Shape;406;p34"/>
          <p:cNvSpPr txBox="1">
            <a:spLocks noGrp="1"/>
          </p:cNvSpPr>
          <p:nvPr>
            <p:ph type="body" idx="1"/>
          </p:nvPr>
        </p:nvSpPr>
        <p:spPr>
          <a:xfrm>
            <a:off x="1257298" y="1574446"/>
            <a:ext cx="7383782" cy="528355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endParaRPr b="1"/>
          </a:p>
          <a:p>
            <a:pPr marL="0" lvl="0" indent="0" algn="l" rtl="0">
              <a:lnSpc>
                <a:spcPct val="90000"/>
              </a:lnSpc>
              <a:spcBef>
                <a:spcPts val="1000"/>
              </a:spcBef>
              <a:spcAft>
                <a:spcPts val="0"/>
              </a:spcAft>
              <a:buClr>
                <a:schemeClr val="dk1"/>
              </a:buClr>
              <a:buSzPts val="1800"/>
              <a:buFont typeface="Arial"/>
              <a:buNone/>
            </a:pPr>
            <a:endParaRPr b="1">
              <a:solidFill>
                <a:srgbClr val="000072"/>
              </a:solidFill>
            </a:endParaRPr>
          </a:p>
          <a:p>
            <a:pPr marL="0" lvl="0" indent="0" algn="l" rtl="0">
              <a:lnSpc>
                <a:spcPct val="90000"/>
              </a:lnSpc>
              <a:spcBef>
                <a:spcPts val="1000"/>
              </a:spcBef>
              <a:spcAft>
                <a:spcPts val="0"/>
              </a:spcAft>
              <a:buClr>
                <a:schemeClr val="dk1"/>
              </a:buClr>
              <a:buSzPts val="2000"/>
              <a:buNone/>
            </a:pPr>
            <a:r>
              <a:rPr lang="en-US" sz="2000" b="1"/>
              <a:t>True or False: </a:t>
            </a:r>
            <a:r>
              <a:rPr lang="en-US" sz="2000"/>
              <a:t>Saline water can hold more oxygen than fresh water at the same pressure and temperature</a:t>
            </a:r>
            <a:endParaRPr/>
          </a:p>
          <a:p>
            <a:pPr marL="0" lvl="0" indent="0" algn="l" rtl="0">
              <a:lnSpc>
                <a:spcPct val="90000"/>
              </a:lnSpc>
              <a:spcBef>
                <a:spcPts val="1000"/>
              </a:spcBef>
              <a:spcAft>
                <a:spcPts val="0"/>
              </a:spcAft>
              <a:buClr>
                <a:schemeClr val="dk1"/>
              </a:buClr>
              <a:buSzPts val="2000"/>
              <a:buNone/>
            </a:pPr>
            <a:endParaRPr sz="2000"/>
          </a:p>
          <a:p>
            <a:pPr marL="0" lvl="0" indent="0" algn="l" rtl="0">
              <a:lnSpc>
                <a:spcPct val="90000"/>
              </a:lnSpc>
              <a:spcBef>
                <a:spcPts val="1000"/>
              </a:spcBef>
              <a:spcAft>
                <a:spcPts val="0"/>
              </a:spcAft>
              <a:buClr>
                <a:srgbClr val="FF0000"/>
              </a:buClr>
              <a:buSzPts val="2000"/>
              <a:buNone/>
            </a:pPr>
            <a:r>
              <a:rPr lang="en-US" sz="2000" b="1">
                <a:solidFill>
                  <a:srgbClr val="FF0000"/>
                </a:solidFill>
              </a:rPr>
              <a:t>Answer: False ☺  </a:t>
            </a:r>
            <a:endParaRPr sz="2000" b="1">
              <a:solidFill>
                <a:srgbClr val="FF0000"/>
              </a:solidFill>
            </a:endParaRPr>
          </a:p>
          <a:p>
            <a:pPr marL="0" lvl="0" indent="0" algn="l" rtl="0">
              <a:lnSpc>
                <a:spcPct val="90000"/>
              </a:lnSpc>
              <a:spcBef>
                <a:spcPts val="1000"/>
              </a:spcBef>
              <a:spcAft>
                <a:spcPts val="0"/>
              </a:spcAft>
              <a:buClr>
                <a:schemeClr val="dk1"/>
              </a:buClr>
              <a:buSzPts val="2000"/>
              <a:buNone/>
            </a:pPr>
            <a:endParaRPr sz="2000"/>
          </a:p>
        </p:txBody>
      </p:sp>
      <p:pic>
        <p:nvPicPr>
          <p:cNvPr id="407" name="Google Shape;407;p34" descr="Menu: how to collect your data"/>
          <p:cNvPicPr preferRelativeResize="0"/>
          <p:nvPr/>
        </p:nvPicPr>
        <p:blipFill rotWithShape="1">
          <a:blip r:embed="rId3">
            <a:alphaModFix/>
          </a:blip>
          <a:srcRect/>
          <a:stretch/>
        </p:blipFill>
        <p:spPr>
          <a:xfrm>
            <a:off x="-19338" y="0"/>
            <a:ext cx="1167580" cy="6858000"/>
          </a:xfrm>
          <a:prstGeom prst="rect">
            <a:avLst/>
          </a:prstGeom>
          <a:noFill/>
          <a:ln>
            <a:noFill/>
          </a:ln>
        </p:spPr>
      </p:pic>
      <p:sp>
        <p:nvSpPr>
          <p:cNvPr id="408" name="Google Shape;408;p3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33</a:t>
            </a:fld>
            <a:endParaRPr/>
          </a:p>
        </p:txBody>
      </p:sp>
      <p:pic>
        <p:nvPicPr>
          <p:cNvPr id="409" name="Google Shape;409;p34"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pic>
        <p:nvPicPr>
          <p:cNvPr id="414" name="Google Shape;414;p60"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15" name="Google Shape;415;p60"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16" name="Google Shape;416;p6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34</a:t>
            </a:fld>
            <a:endParaRPr/>
          </a:p>
        </p:txBody>
      </p:sp>
      <p:sp>
        <p:nvSpPr>
          <p:cNvPr id="417" name="Google Shape;417;p60"/>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latin typeface="Calibri"/>
                <a:ea typeface="Calibri"/>
                <a:cs typeface="Calibri"/>
                <a:sym typeface="Calibri"/>
              </a:rPr>
              <a:t>Hydrosphere Site Creation</a:t>
            </a:r>
            <a:br>
              <a:rPr lang="en-US">
                <a:solidFill>
                  <a:srgbClr val="000090"/>
                </a:solidFill>
              </a:rPr>
            </a:br>
            <a:endParaRPr/>
          </a:p>
        </p:txBody>
      </p:sp>
      <p:sp>
        <p:nvSpPr>
          <p:cNvPr id="418" name="Google Shape;418;p60"/>
          <p:cNvSpPr txBox="1"/>
          <p:nvPr/>
        </p:nvSpPr>
        <p:spPr>
          <a:xfrm>
            <a:off x="1276114" y="2058513"/>
            <a:ext cx="7545747" cy="4351338"/>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If this is your first time making hydrosphere observations at this location, you will need to create a new Hydrosphere study site before entering data.</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0"/>
              </a:spcBef>
              <a:spcAft>
                <a:spcPts val="0"/>
              </a:spcAft>
              <a:buClr>
                <a:schemeClr val="dk1"/>
              </a:buClr>
              <a:buSzPts val="28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chemeClr val="dk1"/>
              </a:buClr>
              <a:buSzPts val="2800"/>
              <a:buFont typeface="Arial"/>
              <a:buNone/>
            </a:pPr>
            <a:r>
              <a:rPr lang="en-US" sz="2400" b="0" i="0" u="none" strike="noStrike" cap="none">
                <a:solidFill>
                  <a:schemeClr val="dk1"/>
                </a:solidFill>
                <a:latin typeface="Calibri"/>
                <a:ea typeface="Calibri"/>
                <a:cs typeface="Calibri"/>
                <a:sym typeface="Calibri"/>
              </a:rPr>
              <a:t>To do this, please review the Introduction to Hydrosphere training.</a:t>
            </a:r>
            <a:endParaRPr sz="1400" b="0" i="0" u="none" strike="noStrike" cap="none">
              <a:solidFill>
                <a:srgbClr val="000000"/>
              </a:solidFill>
              <a:latin typeface="Arial"/>
              <a:ea typeface="Arial"/>
              <a:cs typeface="Arial"/>
              <a:sym typeface="Arial"/>
            </a:endParaRPr>
          </a:p>
          <a:p>
            <a:pPr marL="514350" marR="0" lvl="0" indent="-336550" algn="l" rtl="0">
              <a:lnSpc>
                <a:spcPct val="90000"/>
              </a:lnSpc>
              <a:spcBef>
                <a:spcPts val="1000"/>
              </a:spcBef>
              <a:spcAft>
                <a:spcPts val="0"/>
              </a:spcAft>
              <a:buClr>
                <a:schemeClr val="dk1"/>
              </a:buClr>
              <a:buSzPts val="2800"/>
              <a:buFont typeface="Calibri"/>
              <a:buNone/>
            </a:pP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pic>
        <p:nvPicPr>
          <p:cNvPr id="423" name="Google Shape;423;p35"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24" name="Google Shape;424;p35"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25" name="Google Shape;425;p3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35</a:t>
            </a:fld>
            <a:endParaRPr/>
          </a:p>
        </p:txBody>
      </p:sp>
      <p:sp>
        <p:nvSpPr>
          <p:cNvPr id="426" name="Google Shape;426;p35"/>
          <p:cNvSpPr txBox="1">
            <a:spLocks noGrp="1"/>
          </p:cNvSpPr>
          <p:nvPr>
            <p:ph type="title"/>
          </p:nvPr>
        </p:nvSpPr>
        <p:spPr>
          <a:xfrm>
            <a:off x="1159510" y="83248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solidFill>
                  <a:srgbClr val="000072"/>
                </a:solidFill>
              </a:rPr>
              <a:t>Dissolved Oxygen Protocol Data Entry</a:t>
            </a:r>
            <a:br>
              <a:rPr lang="en-US">
                <a:solidFill>
                  <a:srgbClr val="000072"/>
                </a:solidFill>
              </a:rPr>
            </a:br>
            <a:endParaRPr/>
          </a:p>
        </p:txBody>
      </p:sp>
      <p:sp>
        <p:nvSpPr>
          <p:cNvPr id="427" name="Google Shape;427;p35"/>
          <p:cNvSpPr txBox="1"/>
          <p:nvPr/>
        </p:nvSpPr>
        <p:spPr>
          <a:xfrm>
            <a:off x="6184128" y="2690336"/>
            <a:ext cx="2999148" cy="25853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To enter data, first return to GLOBE Observer main page by clicking the home button in the bottom left.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“Data Entry”.</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Next, click “New Observation(s)”</a:t>
            </a:r>
            <a:endParaRPr sz="1400" b="0" i="0" u="none" strike="noStrike" cap="none">
              <a:solidFill>
                <a:srgbClr val="000000"/>
              </a:solidFill>
              <a:latin typeface="Arial"/>
              <a:ea typeface="Arial"/>
              <a:cs typeface="Arial"/>
              <a:sym typeface="Arial"/>
            </a:endParaRPr>
          </a:p>
        </p:txBody>
      </p:sp>
      <p:pic>
        <p:nvPicPr>
          <p:cNvPr id="428" name="Google Shape;428;p35" descr="Screenshot showing the GLOBE Observer App homepage. Select “Data Entry” to record data."/>
          <p:cNvPicPr preferRelativeResize="0"/>
          <p:nvPr/>
        </p:nvPicPr>
        <p:blipFill rotWithShape="1">
          <a:blip r:embed="rId5">
            <a:alphaModFix/>
          </a:blip>
          <a:srcRect/>
          <a:stretch/>
        </p:blipFill>
        <p:spPr>
          <a:xfrm>
            <a:off x="1500275" y="1722160"/>
            <a:ext cx="2294228" cy="4662225"/>
          </a:xfrm>
          <a:prstGeom prst="rect">
            <a:avLst/>
          </a:prstGeom>
          <a:noFill/>
          <a:ln>
            <a:noFill/>
          </a:ln>
        </p:spPr>
      </p:pic>
      <p:pic>
        <p:nvPicPr>
          <p:cNvPr id="429" name="Google Shape;429;p35" descr="Screenshot showing the GLOBE Observer app Data Entry page. Select “New Observation” to enter data."/>
          <p:cNvPicPr preferRelativeResize="0"/>
          <p:nvPr/>
        </p:nvPicPr>
        <p:blipFill rotWithShape="1">
          <a:blip r:embed="rId6">
            <a:alphaModFix/>
          </a:blip>
          <a:srcRect/>
          <a:stretch/>
        </p:blipFill>
        <p:spPr>
          <a:xfrm>
            <a:off x="3886265" y="1722160"/>
            <a:ext cx="2297863" cy="4662225"/>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33"/>
        <p:cNvGrpSpPr/>
        <p:nvPr/>
      </p:nvGrpSpPr>
      <p:grpSpPr>
        <a:xfrm>
          <a:off x="0" y="0"/>
          <a:ext cx="0" cy="0"/>
          <a:chOff x="0" y="0"/>
          <a:chExt cx="0" cy="0"/>
        </a:xfrm>
      </p:grpSpPr>
      <p:pic>
        <p:nvPicPr>
          <p:cNvPr id="434" name="Google Shape;434;p61"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35" name="Google Shape;435;p61"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36" name="Google Shape;436;p6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36</a:t>
            </a:fld>
            <a:endParaRPr/>
          </a:p>
        </p:txBody>
      </p:sp>
      <p:sp>
        <p:nvSpPr>
          <p:cNvPr id="437" name="Google Shape;437;p61"/>
          <p:cNvSpPr txBox="1"/>
          <p:nvPr/>
        </p:nvSpPr>
        <p:spPr>
          <a:xfrm>
            <a:off x="4913129" y="2794648"/>
            <a:ext cx="3525976" cy="120028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Select Dissolved Oxygen from the list of Hydrosphere protocols and click Continue at the bottom of the screen.</a:t>
            </a:r>
            <a:endParaRPr sz="1400" b="0" i="0" u="none" strike="noStrike" cap="none">
              <a:solidFill>
                <a:srgbClr val="000000"/>
              </a:solidFill>
              <a:latin typeface="Arial"/>
              <a:ea typeface="Arial"/>
              <a:cs typeface="Arial"/>
              <a:sym typeface="Arial"/>
            </a:endParaRPr>
          </a:p>
        </p:txBody>
      </p:sp>
      <p:pic>
        <p:nvPicPr>
          <p:cNvPr id="438" name="Google Shape;438;p61" descr="A screenshot of the protocol selection page."/>
          <p:cNvPicPr preferRelativeResize="0"/>
          <p:nvPr/>
        </p:nvPicPr>
        <p:blipFill rotWithShape="1">
          <a:blip r:embed="rId5">
            <a:alphaModFix/>
          </a:blip>
          <a:srcRect/>
          <a:stretch/>
        </p:blipFill>
        <p:spPr>
          <a:xfrm>
            <a:off x="2177320" y="2104866"/>
            <a:ext cx="2394680" cy="4616610"/>
          </a:xfrm>
          <a:prstGeom prst="rect">
            <a:avLst/>
          </a:prstGeom>
          <a:noFill/>
          <a:ln>
            <a:noFill/>
          </a:ln>
        </p:spPr>
      </p:pic>
      <p:sp>
        <p:nvSpPr>
          <p:cNvPr id="439" name="Google Shape;439;p61"/>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Dissolved Oxygen Protocol Data Entry</a:t>
            </a:r>
            <a:br>
              <a:rPr lang="en-US" sz="2800" b="1" i="0" u="none" strike="noStrike" cap="none">
                <a:solidFill>
                  <a:srgbClr val="000090"/>
                </a:solidFill>
                <a:latin typeface="Calibri"/>
                <a:ea typeface="Calibri"/>
                <a:cs typeface="Calibri"/>
                <a:sym typeface="Calibri"/>
              </a:rPr>
            </a:br>
            <a:endParaRPr sz="2800" b="1" i="0" u="none" strike="noStrike" cap="none">
              <a:solidFill>
                <a:srgbClr val="000072"/>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43"/>
        <p:cNvGrpSpPr/>
        <p:nvPr/>
      </p:nvGrpSpPr>
      <p:grpSpPr>
        <a:xfrm>
          <a:off x="0" y="0"/>
          <a:ext cx="0" cy="0"/>
          <a:chOff x="0" y="0"/>
          <a:chExt cx="0" cy="0"/>
        </a:xfrm>
      </p:grpSpPr>
      <p:pic>
        <p:nvPicPr>
          <p:cNvPr id="444" name="Google Shape;444;p62"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45" name="Google Shape;445;p62"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46" name="Google Shape;446;p6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37</a:t>
            </a:fld>
            <a:endParaRPr/>
          </a:p>
        </p:txBody>
      </p:sp>
      <p:sp>
        <p:nvSpPr>
          <p:cNvPr id="447" name="Google Shape;447;p62"/>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Dissolved Oxygen Protocol Site Information</a:t>
            </a:r>
            <a:br>
              <a:rPr lang="en-US">
                <a:solidFill>
                  <a:srgbClr val="000090"/>
                </a:solidFill>
              </a:rPr>
            </a:br>
            <a:endParaRPr/>
          </a:p>
        </p:txBody>
      </p:sp>
      <p:sp>
        <p:nvSpPr>
          <p:cNvPr id="448" name="Google Shape;448;p62"/>
          <p:cNvSpPr txBox="1"/>
          <p:nvPr/>
        </p:nvSpPr>
        <p:spPr>
          <a:xfrm>
            <a:off x="5540828" y="2716882"/>
            <a:ext cx="3525976" cy="175432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If you have not already created a Hydrosphere site, create one now.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Click “New Site” at the bottom of the site location screen and choose a name for your new site. </a:t>
            </a:r>
            <a:endParaRPr sz="1400" b="0" i="0" u="none" strike="noStrike" cap="none">
              <a:solidFill>
                <a:srgbClr val="000000"/>
              </a:solidFill>
              <a:latin typeface="Arial"/>
              <a:ea typeface="Arial"/>
              <a:cs typeface="Arial"/>
              <a:sym typeface="Arial"/>
            </a:endParaRPr>
          </a:p>
        </p:txBody>
      </p:sp>
      <p:pic>
        <p:nvPicPr>
          <p:cNvPr id="449" name="Google Shape;449;p62" descr="Screenshot showing new site creation page. If you do not already have a hydrosphere site created, make one now."/>
          <p:cNvPicPr preferRelativeResize="0"/>
          <p:nvPr/>
        </p:nvPicPr>
        <p:blipFill rotWithShape="1">
          <a:blip r:embed="rId5">
            <a:alphaModFix/>
          </a:blip>
          <a:srcRect/>
          <a:stretch/>
        </p:blipFill>
        <p:spPr>
          <a:xfrm>
            <a:off x="2628899" y="2129233"/>
            <a:ext cx="2426091" cy="4592243"/>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pic>
        <p:nvPicPr>
          <p:cNvPr id="454" name="Google Shape;454;p63"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55" name="Google Shape;455;p63"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56" name="Google Shape;456;p6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38</a:t>
            </a:fld>
            <a:endParaRPr/>
          </a:p>
        </p:txBody>
      </p:sp>
      <p:sp>
        <p:nvSpPr>
          <p:cNvPr id="457" name="Google Shape;457;p63"/>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Dissolved Oxygen Protocol Site Information</a:t>
            </a:r>
            <a:br>
              <a:rPr lang="en-US">
                <a:solidFill>
                  <a:srgbClr val="000090"/>
                </a:solidFill>
              </a:rPr>
            </a:br>
            <a:endParaRPr/>
          </a:p>
        </p:txBody>
      </p:sp>
      <p:pic>
        <p:nvPicPr>
          <p:cNvPr id="458" name="Google Shape;458;p63" descr="Screenshot showing new site information fields. If you do not already have a hdyrosphere site created, enter the Water Body Name and select the Water Body Type and Water Body Source from the dropdown list of options."/>
          <p:cNvPicPr preferRelativeResize="0"/>
          <p:nvPr/>
        </p:nvPicPr>
        <p:blipFill rotWithShape="1">
          <a:blip r:embed="rId5">
            <a:alphaModFix/>
          </a:blip>
          <a:srcRect/>
          <a:stretch/>
        </p:blipFill>
        <p:spPr>
          <a:xfrm>
            <a:off x="2708353" y="2118732"/>
            <a:ext cx="2178710" cy="4236232"/>
          </a:xfrm>
          <a:prstGeom prst="rect">
            <a:avLst/>
          </a:prstGeom>
          <a:noFill/>
          <a:ln w="9525" cap="flat" cmpd="sng">
            <a:solidFill>
              <a:schemeClr val="dk1"/>
            </a:solidFill>
            <a:prstDash val="solid"/>
            <a:round/>
            <a:headEnd type="none" w="sm" len="sm"/>
            <a:tailEnd type="none" w="sm" len="sm"/>
          </a:ln>
        </p:spPr>
      </p:pic>
      <p:sp>
        <p:nvSpPr>
          <p:cNvPr id="459" name="Google Shape;459;p63"/>
          <p:cNvSpPr txBox="1"/>
          <p:nvPr/>
        </p:nvSpPr>
        <p:spPr>
          <a:xfrm>
            <a:off x="5186728"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Water Body Name.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Select the Water Body Type and Water Body Source from the dropdown list of options.</a:t>
            </a:r>
            <a:endParaRPr sz="28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t>What is Dissolved Oxygen (DO)?</a:t>
            </a:r>
            <a:endParaRPr/>
          </a:p>
        </p:txBody>
      </p:sp>
      <p:sp>
        <p:nvSpPr>
          <p:cNvPr id="118" name="Google Shape;118;p4"/>
          <p:cNvSpPr txBox="1">
            <a:spLocks noGrp="1"/>
          </p:cNvSpPr>
          <p:nvPr>
            <p:ph type="body" idx="1"/>
          </p:nvPr>
        </p:nvSpPr>
        <p:spPr>
          <a:xfrm>
            <a:off x="1361523" y="1766981"/>
            <a:ext cx="3886200"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a:t>Dissolved oxygen (DO) is one of 10 measurements used by GLOBE to describe the characteristics of a water body. It measures the amount of  molecular oxygen (O</a:t>
            </a:r>
            <a:r>
              <a:rPr lang="en-US" baseline="-25000"/>
              <a:t>2</a:t>
            </a:r>
            <a:r>
              <a:rPr lang="en-US"/>
              <a:t>) in the water. It does not measure the amount of oxygen in the water molecule (H</a:t>
            </a:r>
            <a:r>
              <a:rPr lang="en-US" baseline="-25000"/>
              <a:t>2</a:t>
            </a:r>
            <a:r>
              <a:rPr lang="en-US"/>
              <a:t>O).</a:t>
            </a:r>
            <a:endParaRPr/>
          </a:p>
          <a:p>
            <a:pPr marL="0" lvl="0" indent="0" algn="just" rtl="0">
              <a:lnSpc>
                <a:spcPct val="90000"/>
              </a:lnSpc>
              <a:spcBef>
                <a:spcPts val="1000"/>
              </a:spcBef>
              <a:spcAft>
                <a:spcPts val="0"/>
              </a:spcAft>
              <a:buClr>
                <a:schemeClr val="dk1"/>
              </a:buClr>
              <a:buSzPct val="100000"/>
              <a:buNone/>
            </a:pPr>
            <a:endParaRPr/>
          </a:p>
          <a:p>
            <a:pPr marL="0" lvl="0" indent="0" algn="just" rtl="0">
              <a:lnSpc>
                <a:spcPct val="90000"/>
              </a:lnSpc>
              <a:spcBef>
                <a:spcPts val="1000"/>
              </a:spcBef>
              <a:spcAft>
                <a:spcPts val="0"/>
              </a:spcAft>
              <a:buClr>
                <a:schemeClr val="dk1"/>
              </a:buClr>
              <a:buSzPct val="100000"/>
              <a:buNone/>
            </a:pPr>
            <a:r>
              <a:rPr lang="en-US"/>
              <a:t>We call the amount of dissolved oxygen the water will hold (under specific conditions) the solubility of dissolved oxygen. Factors affecting the solubility of dissolved oxygen include water temperature, atmospheric pressure, and salinity. Colder water can dissolve more oxygen than warmer water. Water at higher elevations holds less dissolved oxygen since the atmospheric pressure is less. </a:t>
            </a:r>
            <a:endParaRPr/>
          </a:p>
        </p:txBody>
      </p:sp>
      <p:pic>
        <p:nvPicPr>
          <p:cNvPr id="119" name="Google Shape;119;p4"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20" name="Google Shape;120;p4" descr="Banner: Dissolved Oxygen Protocol Using a Dissolved Oxygen Probe"/>
          <p:cNvPicPr preferRelativeResize="0"/>
          <p:nvPr/>
        </p:nvPicPr>
        <p:blipFill rotWithShape="1">
          <a:blip r:embed="rId4">
            <a:alphaModFix/>
          </a:blip>
          <a:srcRect/>
          <a:stretch/>
        </p:blipFill>
        <p:spPr>
          <a:xfrm>
            <a:off x="1167580" y="0"/>
            <a:ext cx="7976420" cy="1033979"/>
          </a:xfrm>
          <a:prstGeom prst="rect">
            <a:avLst/>
          </a:prstGeom>
          <a:noFill/>
          <a:ln>
            <a:noFill/>
          </a:ln>
        </p:spPr>
      </p:pic>
      <p:pic>
        <p:nvPicPr>
          <p:cNvPr id="121" name="Google Shape;121;p4" descr="List of GLOBE Hydrosphere Protocols: Hydrosphere study site, water temperature, water transparency, conductivity, pH, Mosquito larvae, alkalinity, dissolved oxygen, salinity, Nitrates, freshwater macroinvertebrates. This is the Dissolved Oxygen Protocol using an Oxygen Probe method."/>
          <p:cNvPicPr preferRelativeResize="0">
            <a:picLocks noGrp="1"/>
          </p:cNvPicPr>
          <p:nvPr>
            <p:ph type="body" idx="2"/>
          </p:nvPr>
        </p:nvPicPr>
        <p:blipFill rotWithShape="1">
          <a:blip r:embed="rId5">
            <a:alphaModFix/>
          </a:blip>
          <a:srcRect/>
          <a:stretch/>
        </p:blipFill>
        <p:spPr>
          <a:xfrm>
            <a:off x="5802086" y="1766981"/>
            <a:ext cx="2324100" cy="4343400"/>
          </a:xfrm>
          <a:prstGeom prst="rect">
            <a:avLst/>
          </a:prstGeom>
          <a:noFill/>
          <a:ln>
            <a:noFill/>
          </a:ln>
        </p:spPr>
      </p:pic>
      <p:sp>
        <p:nvSpPr>
          <p:cNvPr id="122" name="Google Shape;122;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pic>
        <p:nvPicPr>
          <p:cNvPr id="464" name="Google Shape;464;p64"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65" name="Google Shape;465;p64"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66" name="Google Shape;466;p6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39</a:t>
            </a:fld>
            <a:endParaRPr/>
          </a:p>
        </p:txBody>
      </p:sp>
      <p:sp>
        <p:nvSpPr>
          <p:cNvPr id="467" name="Google Shape;467;p64"/>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Entering Measurement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0072"/>
              </a:solidFill>
              <a:latin typeface="Calibri"/>
              <a:ea typeface="Calibri"/>
              <a:cs typeface="Calibri"/>
              <a:sym typeface="Calibri"/>
            </a:endParaRPr>
          </a:p>
        </p:txBody>
      </p:sp>
      <p:sp>
        <p:nvSpPr>
          <p:cNvPr id="468" name="Google Shape;468;p64"/>
          <p:cNvSpPr txBox="1"/>
          <p:nvPr/>
        </p:nvSpPr>
        <p:spPr>
          <a:xfrm>
            <a:off x="5220182" y="2592729"/>
            <a:ext cx="3731623" cy="376223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Enter the date and time you took the measurements. </a:t>
            </a:r>
            <a:endParaRPr sz="2800" b="0" i="0" u="none" strike="noStrike" cap="none">
              <a:solidFill>
                <a:schemeClr val="dk1"/>
              </a:solidFill>
              <a:latin typeface="Calibri"/>
              <a:ea typeface="Calibri"/>
              <a:cs typeface="Calibri"/>
              <a:sym typeface="Calibri"/>
            </a:endParaRPr>
          </a:p>
          <a:p>
            <a:pPr marL="228600" marR="0" lvl="0" indent="-101600" algn="l" rtl="0">
              <a:lnSpc>
                <a:spcPct val="90000"/>
              </a:lnSpc>
              <a:spcBef>
                <a:spcPts val="1000"/>
              </a:spcBef>
              <a:spcAft>
                <a:spcPts val="0"/>
              </a:spcAft>
              <a:buClr>
                <a:schemeClr val="dk1"/>
              </a:buClr>
              <a:buSzPts val="2000"/>
              <a:buFont typeface="Arial"/>
              <a:buNone/>
            </a:pPr>
            <a:endParaRPr sz="2000" b="0" i="0" u="none" strike="noStrike" cap="none">
              <a:solidFill>
                <a:srgbClr val="000000"/>
              </a:solidFill>
              <a:latin typeface="Calibri"/>
              <a:ea typeface="Calibri"/>
              <a:cs typeface="Calibri"/>
              <a:sym typeface="Calibri"/>
            </a:endParaRPr>
          </a:p>
          <a:p>
            <a:pPr marL="228600" marR="0" lvl="0" indent="-228600" algn="l" rtl="0">
              <a:lnSpc>
                <a:spcPct val="90000"/>
              </a:lnSpc>
              <a:spcBef>
                <a:spcPts val="1000"/>
              </a:spcBef>
              <a:spcAft>
                <a:spcPts val="0"/>
              </a:spcAft>
              <a:buClr>
                <a:srgbClr val="000000"/>
              </a:buClr>
              <a:buSzPts val="2000"/>
              <a:buFont typeface="Arial"/>
              <a:buChar char="•"/>
            </a:pPr>
            <a:r>
              <a:rPr lang="en-US" sz="2000" b="0" i="0" u="none" strike="noStrike" cap="none">
                <a:solidFill>
                  <a:srgbClr val="000000"/>
                </a:solidFill>
                <a:latin typeface="Calibri"/>
                <a:ea typeface="Calibri"/>
                <a:cs typeface="Calibri"/>
                <a:sym typeface="Calibri"/>
              </a:rPr>
              <a:t>Once you enter the date, select Set Water Body State to enter your data.</a:t>
            </a:r>
            <a:endParaRPr sz="2800" b="0" i="0" u="none" strike="noStrike" cap="none">
              <a:solidFill>
                <a:schemeClr val="dk1"/>
              </a:solidFill>
              <a:latin typeface="Calibri"/>
              <a:ea typeface="Calibri"/>
              <a:cs typeface="Calibri"/>
              <a:sym typeface="Calibri"/>
            </a:endParaRPr>
          </a:p>
        </p:txBody>
      </p:sp>
      <p:pic>
        <p:nvPicPr>
          <p:cNvPr id="469" name="Google Shape;469;p64" descr="Screenshot showing date and time entry page"/>
          <p:cNvPicPr preferRelativeResize="0"/>
          <p:nvPr/>
        </p:nvPicPr>
        <p:blipFill rotWithShape="1">
          <a:blip r:embed="rId5">
            <a:alphaModFix/>
          </a:blip>
          <a:srcRect/>
          <a:stretch/>
        </p:blipFill>
        <p:spPr>
          <a:xfrm>
            <a:off x="2265885" y="2235450"/>
            <a:ext cx="2306115" cy="4486026"/>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pic>
        <p:nvPicPr>
          <p:cNvPr id="474" name="Google Shape;474;p65"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75" name="Google Shape;475;p65"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76" name="Google Shape;476;p6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40</a:t>
            </a:fld>
            <a:endParaRPr/>
          </a:p>
        </p:txBody>
      </p:sp>
      <p:sp>
        <p:nvSpPr>
          <p:cNvPr id="477" name="Google Shape;477;p65"/>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the Water Body State</a:t>
            </a:r>
            <a:br>
              <a:rPr lang="en-US" sz="2800" b="1" i="0" u="none" strike="noStrike" cap="none">
                <a:solidFill>
                  <a:srgbClr val="000090"/>
                </a:solidFill>
                <a:latin typeface="Calibri"/>
                <a:ea typeface="Calibri"/>
                <a:cs typeface="Calibri"/>
                <a:sym typeface="Calibri"/>
              </a:rPr>
            </a:br>
            <a:endParaRPr sz="2800" b="1" i="0" u="none" strike="noStrike" cap="none">
              <a:solidFill>
                <a:srgbClr val="000072"/>
              </a:solidFill>
              <a:latin typeface="Calibri"/>
              <a:ea typeface="Calibri"/>
              <a:cs typeface="Calibri"/>
              <a:sym typeface="Calibri"/>
            </a:endParaRPr>
          </a:p>
        </p:txBody>
      </p:sp>
      <p:sp>
        <p:nvSpPr>
          <p:cNvPr id="478" name="Google Shape;478;p65"/>
          <p:cNvSpPr txBox="1"/>
          <p:nvPr/>
        </p:nvSpPr>
        <p:spPr>
          <a:xfrm>
            <a:off x="5142822" y="2909076"/>
            <a:ext cx="3731623" cy="3762234"/>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Water Body State from the dropdown list of options.</a:t>
            </a:r>
            <a:endParaRPr sz="1400" b="0" i="0" u="none" strike="noStrike" cap="none">
              <a:solidFill>
                <a:srgbClr val="000000"/>
              </a:solidFill>
              <a:latin typeface="Arial"/>
              <a:ea typeface="Arial"/>
              <a:cs typeface="Arial"/>
              <a:sym typeface="Arial"/>
            </a:endParaRPr>
          </a:p>
        </p:txBody>
      </p:sp>
      <p:pic>
        <p:nvPicPr>
          <p:cNvPr id="479" name="Google Shape;479;p65" descr="First screenshot showing data entry for the water body state. Select the Water Body State from the list of dropdown options. Options are Normal, Frozen, Dry, Flooded, and Unreachable."/>
          <p:cNvPicPr preferRelativeResize="0"/>
          <p:nvPr/>
        </p:nvPicPr>
        <p:blipFill rotWithShape="1">
          <a:blip r:embed="rId5">
            <a:alphaModFix/>
          </a:blip>
          <a:srcRect/>
          <a:stretch/>
        </p:blipFill>
        <p:spPr>
          <a:xfrm>
            <a:off x="2397278" y="2067275"/>
            <a:ext cx="2250145" cy="4471638"/>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83"/>
        <p:cNvGrpSpPr/>
        <p:nvPr/>
      </p:nvGrpSpPr>
      <p:grpSpPr>
        <a:xfrm>
          <a:off x="0" y="0"/>
          <a:ext cx="0" cy="0"/>
          <a:chOff x="0" y="0"/>
          <a:chExt cx="0" cy="0"/>
        </a:xfrm>
      </p:grpSpPr>
      <p:pic>
        <p:nvPicPr>
          <p:cNvPr id="484" name="Google Shape;484;p66"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85" name="Google Shape;485;p66"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86" name="Google Shape;486;p6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41</a:t>
            </a:fld>
            <a:endParaRPr/>
          </a:p>
        </p:txBody>
      </p:sp>
      <p:sp>
        <p:nvSpPr>
          <p:cNvPr id="487" name="Google Shape;487;p66"/>
          <p:cNvSpPr txBox="1"/>
          <p:nvPr/>
        </p:nvSpPr>
        <p:spPr>
          <a:xfrm>
            <a:off x="5142825" y="2472125"/>
            <a:ext cx="3731700" cy="4060500"/>
          </a:xfrm>
          <a:prstGeom prst="rect">
            <a:avLst/>
          </a:prstGeom>
          <a:noFill/>
          <a:ln>
            <a:noFill/>
          </a:ln>
        </p:spPr>
        <p:txBody>
          <a:bodyPr spcFirstLastPara="1" wrap="square" lIns="91425" tIns="45700" rIns="91425" bIns="45700" anchor="t" anchorCtr="0">
            <a:normAutofit/>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Select the method used to collect the dissolved oxygen measurement.</a:t>
            </a: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a:solidFill>
                  <a:schemeClr val="dk1"/>
                </a:solidFill>
                <a:latin typeface="Calibri"/>
                <a:ea typeface="Calibri"/>
                <a:cs typeface="Calibri"/>
                <a:sym typeface="Calibri"/>
              </a:rPr>
              <a:t>If you use a Vernier GO Direct Dissolved Oxygen meter, enter it as a “kit” and write Vernier DO meter in the comments. The instrument has a built-in salinity correction.</a:t>
            </a:r>
            <a:endParaRPr sz="2400" b="0" i="0" u="none" strike="noStrike" cap="none">
              <a:solidFill>
                <a:schemeClr val="dk1"/>
              </a:solidFill>
              <a:latin typeface="Calibri"/>
              <a:ea typeface="Calibri"/>
              <a:cs typeface="Calibri"/>
              <a:sym typeface="Calibri"/>
            </a:endParaRPr>
          </a:p>
        </p:txBody>
      </p:sp>
      <p:pic>
        <p:nvPicPr>
          <p:cNvPr id="488" name="Google Shape;488;p66" descr="Screenshot to select the method used to collect dissolved oxygen measurements. Select Kit or Probe and enter any comments about the data collection method."/>
          <p:cNvPicPr preferRelativeResize="0"/>
          <p:nvPr/>
        </p:nvPicPr>
        <p:blipFill rotWithShape="1">
          <a:blip r:embed="rId5">
            <a:alphaModFix/>
          </a:blip>
          <a:srcRect/>
          <a:stretch/>
        </p:blipFill>
        <p:spPr>
          <a:xfrm>
            <a:off x="2124566" y="2035176"/>
            <a:ext cx="2447434" cy="4724400"/>
          </a:xfrm>
          <a:prstGeom prst="rect">
            <a:avLst/>
          </a:prstGeom>
          <a:noFill/>
          <a:ln>
            <a:noFill/>
          </a:ln>
        </p:spPr>
      </p:pic>
      <p:sp>
        <p:nvSpPr>
          <p:cNvPr id="489" name="Google Shape;489;p66"/>
          <p:cNvSpPr/>
          <p:nvPr/>
        </p:nvSpPr>
        <p:spPr>
          <a:xfrm>
            <a:off x="2124566" y="2035176"/>
            <a:ext cx="2447434" cy="4636134"/>
          </a:xfrm>
          <a:prstGeom prst="rect">
            <a:avLst/>
          </a:prstGeom>
          <a:no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490" name="Google Shape;490;p66"/>
          <p:cNvSpPr txBox="1">
            <a:spLocks noGrp="1"/>
          </p:cNvSpPr>
          <p:nvPr>
            <p:ph type="title"/>
          </p:nvPr>
        </p:nvSpPr>
        <p:spPr>
          <a:xfrm>
            <a:off x="1105728" y="1260503"/>
            <a:ext cx="8247822"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sz="2700">
                <a:solidFill>
                  <a:srgbClr val="000090"/>
                </a:solidFill>
              </a:rPr>
              <a:t>Select the Method Used to Measure Dissolved Oxygen</a:t>
            </a:r>
            <a:br>
              <a:rPr lang="en-US">
                <a:solidFill>
                  <a:srgbClr val="000090"/>
                </a:solidFill>
              </a:rPr>
            </a:b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67"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496" name="Google Shape;496;p67"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497" name="Google Shape;497;p6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42</a:t>
            </a:fld>
            <a:endParaRPr/>
          </a:p>
        </p:txBody>
      </p:sp>
      <p:sp>
        <p:nvSpPr>
          <p:cNvPr id="498" name="Google Shape;498;p67"/>
          <p:cNvSpPr txBox="1"/>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002060"/>
              </a:buClr>
              <a:buSzPts val="2800"/>
              <a:buFont typeface="Calibri"/>
              <a:buNone/>
            </a:pPr>
            <a:r>
              <a:rPr lang="en-US" sz="2800" b="1" i="0" u="none" strike="noStrike" cap="none">
                <a:solidFill>
                  <a:srgbClr val="000090"/>
                </a:solidFill>
                <a:latin typeface="Calibri"/>
                <a:ea typeface="Calibri"/>
                <a:cs typeface="Calibri"/>
                <a:sym typeface="Calibri"/>
              </a:rPr>
              <a:t>Enter Probe Measurement Data</a:t>
            </a:r>
            <a:br>
              <a:rPr lang="en-US" sz="2800" b="1" i="0" u="none" strike="noStrike" cap="none">
                <a:solidFill>
                  <a:srgbClr val="000090"/>
                </a:solidFill>
                <a:latin typeface="Calibri"/>
                <a:ea typeface="Calibri"/>
                <a:cs typeface="Calibri"/>
                <a:sym typeface="Calibri"/>
              </a:rPr>
            </a:br>
            <a:endParaRPr sz="2800" b="1" i="0" u="none" strike="noStrike" cap="none">
              <a:solidFill>
                <a:srgbClr val="000072"/>
              </a:solidFill>
              <a:latin typeface="Calibri"/>
              <a:ea typeface="Calibri"/>
              <a:cs typeface="Calibri"/>
              <a:sym typeface="Calibri"/>
            </a:endParaRPr>
          </a:p>
        </p:txBody>
      </p:sp>
      <p:sp>
        <p:nvSpPr>
          <p:cNvPr id="499" name="Google Shape;499;p67"/>
          <p:cNvSpPr txBox="1"/>
          <p:nvPr/>
        </p:nvSpPr>
        <p:spPr>
          <a:xfrm>
            <a:off x="5102822" y="2078837"/>
            <a:ext cx="3871057" cy="4537863"/>
          </a:xfrm>
          <a:prstGeom prst="rect">
            <a:avLst/>
          </a:prstGeom>
          <a:noFill/>
          <a:ln>
            <a:noFill/>
          </a:ln>
        </p:spPr>
        <p:txBody>
          <a:bodyPr spcFirstLastPara="1" wrap="square" lIns="91425" tIns="45700" rIns="91425" bIns="45700" anchor="t" anchorCtr="0">
            <a:normAutofit fontScale="92500" lnSpcReduction="20000"/>
          </a:bodyPr>
          <a:lstStyle/>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Enter the probe manufacturer and model.</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Enter the probe measurement and salinity correction factor, which is between 0.04296 and 0.08796.</a:t>
            </a:r>
            <a:endParaRPr sz="1400" b="0" i="0" u="none" strike="noStrike" cap="none" dirty="0">
              <a:solidFill>
                <a:srgbClr val="000000"/>
              </a:solidFill>
              <a:latin typeface="Arial"/>
              <a:ea typeface="Arial"/>
              <a:cs typeface="Arial"/>
              <a:sym typeface="Arial"/>
            </a:endParaRPr>
          </a:p>
          <a:p>
            <a:pPr marL="0" marR="0" lvl="0" indent="0" algn="l" rtl="0">
              <a:lnSpc>
                <a:spcPct val="90000"/>
              </a:lnSpc>
              <a:spcBef>
                <a:spcPts val="0"/>
              </a:spcBef>
              <a:spcAft>
                <a:spcPts val="0"/>
              </a:spcAft>
              <a:buClr>
                <a:srgbClr val="000000"/>
              </a:buClr>
              <a:buSzPts val="2000"/>
              <a:buFont typeface="Arial"/>
              <a:buNone/>
            </a:pPr>
            <a:endParaRPr sz="2400" b="0" i="0" u="none" strike="noStrike" cap="none" dirty="0">
              <a:solidFill>
                <a:schemeClr val="dk1"/>
              </a:solidFill>
              <a:latin typeface="Calibri"/>
              <a:ea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Calibri"/>
                <a:cs typeface="Calibri"/>
                <a:sym typeface="Calibri"/>
              </a:rPr>
              <a:t>The dissolved oxygen concentration will be calculated automatically.</a:t>
            </a:r>
          </a:p>
          <a:p>
            <a:pPr marL="0" marR="0" lvl="0" indent="0" algn="l" rtl="0">
              <a:lnSpc>
                <a:spcPct val="90000"/>
              </a:lnSpc>
              <a:spcBef>
                <a:spcPts val="0"/>
              </a:spcBef>
              <a:spcAft>
                <a:spcPts val="0"/>
              </a:spcAft>
              <a:buClr>
                <a:srgbClr val="000000"/>
              </a:buClr>
              <a:buSzPts val="2000"/>
              <a:buFont typeface="Arial"/>
              <a:buNone/>
            </a:pPr>
            <a:endParaRPr lang="en-US" sz="2400" dirty="0">
              <a:solidFill>
                <a:schemeClr val="dk1"/>
              </a:solidFill>
              <a:latin typeface="Calibri"/>
              <a:cs typeface="Calibri"/>
              <a:sym typeface="Calibri"/>
            </a:endParaRPr>
          </a:p>
          <a:p>
            <a:pPr marL="0" marR="0" lvl="0" indent="0" algn="l" rtl="0">
              <a:lnSpc>
                <a:spcPct val="90000"/>
              </a:lnSpc>
              <a:spcBef>
                <a:spcPts val="0"/>
              </a:spcBef>
              <a:spcAft>
                <a:spcPts val="0"/>
              </a:spcAft>
              <a:buClr>
                <a:srgbClr val="000000"/>
              </a:buClr>
              <a:buSzPts val="2000"/>
              <a:buFont typeface="Arial"/>
              <a:buNone/>
            </a:pPr>
            <a:r>
              <a:rPr lang="en-US" sz="2400" b="0" i="0" u="none" strike="noStrike" cap="none" dirty="0">
                <a:solidFill>
                  <a:schemeClr val="dk1"/>
                </a:solidFill>
                <a:latin typeface="Calibri"/>
                <a:ea typeface="Arial"/>
                <a:cs typeface="Calibri"/>
                <a:sym typeface="Calibri"/>
              </a:rPr>
              <a:t>Pro Tip: If using a probe with built-in salinity correction (such as Vernier GO Direct DO sensor), enter the data as “kit” and add comments with the make and model. </a:t>
            </a:r>
            <a:endParaRPr sz="1400" b="0" i="0" u="none" strike="noStrike" cap="none" dirty="0">
              <a:solidFill>
                <a:srgbClr val="000000"/>
              </a:solidFill>
              <a:latin typeface="Arial"/>
              <a:ea typeface="Arial"/>
              <a:cs typeface="Arial"/>
              <a:sym typeface="Arial"/>
            </a:endParaRPr>
          </a:p>
        </p:txBody>
      </p:sp>
      <p:pic>
        <p:nvPicPr>
          <p:cNvPr id="500" name="Google Shape;500;p67" descr="Data entry screenshot showing probe selection. First, enter the probe Manufacturer and Model. Then, enter the probe measurment and salinity correction factor."/>
          <p:cNvPicPr preferRelativeResize="0"/>
          <p:nvPr/>
        </p:nvPicPr>
        <p:blipFill rotWithShape="1">
          <a:blip r:embed="rId5">
            <a:alphaModFix/>
          </a:blip>
          <a:srcRect/>
          <a:stretch/>
        </p:blipFill>
        <p:spPr>
          <a:xfrm>
            <a:off x="2175366" y="2078837"/>
            <a:ext cx="2359923" cy="4537863"/>
          </a:xfrm>
          <a:prstGeom prst="rect">
            <a:avLst/>
          </a:prstGeom>
          <a:noFill/>
          <a:ln>
            <a:noFill/>
          </a:ln>
        </p:spPr>
      </p:pic>
      <p:pic>
        <p:nvPicPr>
          <p:cNvPr id="2" name="Google Shape;266;p19" descr="graphic: caution icon">
            <a:extLst>
              <a:ext uri="{FF2B5EF4-FFF2-40B4-BE49-F238E27FC236}">
                <a16:creationId xmlns:a16="http://schemas.microsoft.com/office/drawing/2014/main" id="{06A65347-0CA8-5B46-29FD-CC51E3A2D22B}"/>
              </a:ext>
            </a:extLst>
          </p:cNvPr>
          <p:cNvPicPr preferRelativeResize="0">
            <a:picLocks/>
          </p:cNvPicPr>
          <p:nvPr/>
        </p:nvPicPr>
        <p:blipFill rotWithShape="1">
          <a:blip r:embed="rId6">
            <a:alphaModFix/>
          </a:blip>
          <a:srcRect/>
          <a:stretch/>
        </p:blipFill>
        <p:spPr>
          <a:xfrm>
            <a:off x="4560803" y="5597497"/>
            <a:ext cx="456240" cy="467625"/>
          </a:xfrm>
          <a:prstGeom prst="rect">
            <a:avLst/>
          </a:prstGeom>
          <a:noFill/>
          <a:ln>
            <a:noFill/>
          </a:ln>
          <a:effectLst>
            <a:outerShdw blurRad="292100" dist="139700" dir="2700000" algn="tl" rotWithShape="0">
              <a:srgbClr val="333333">
                <a:alpha val="63921"/>
              </a:srgbClr>
            </a:outerShdw>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pic>
        <p:nvPicPr>
          <p:cNvPr id="505" name="Google Shape;505;p68"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506" name="Google Shape;506;p68"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507" name="Google Shape;507;p6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43</a:t>
            </a:fld>
            <a:endParaRPr/>
          </a:p>
        </p:txBody>
      </p:sp>
      <p:sp>
        <p:nvSpPr>
          <p:cNvPr id="508" name="Google Shape;508;p68"/>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Review Data Entry and Send Data</a:t>
            </a:r>
            <a:br>
              <a:rPr lang="en-US">
                <a:solidFill>
                  <a:srgbClr val="000090"/>
                </a:solidFill>
              </a:rPr>
            </a:br>
            <a:endParaRPr/>
          </a:p>
        </p:txBody>
      </p:sp>
      <p:sp>
        <p:nvSpPr>
          <p:cNvPr id="509" name="Google Shape;509;p68"/>
          <p:cNvSpPr txBox="1"/>
          <p:nvPr/>
        </p:nvSpPr>
        <p:spPr>
          <a:xfrm>
            <a:off x="5699139" y="2723237"/>
            <a:ext cx="2357863" cy="230828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Review the data you entered and check for errors.</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rgbClr val="000000"/>
                </a:solidFill>
                <a:latin typeface="Calibri"/>
                <a:ea typeface="Calibri"/>
                <a:cs typeface="Calibri"/>
                <a:sym typeface="Calibri"/>
              </a:rPr>
              <a:t>When complete, select Finish to complete the send the observation to GLOBE.</a:t>
            </a:r>
            <a:endParaRPr sz="1400" b="0" i="0" u="none" strike="noStrike" cap="none">
              <a:solidFill>
                <a:srgbClr val="000000"/>
              </a:solidFill>
              <a:latin typeface="Arial"/>
              <a:ea typeface="Arial"/>
              <a:cs typeface="Arial"/>
              <a:sym typeface="Arial"/>
            </a:endParaRPr>
          </a:p>
        </p:txBody>
      </p:sp>
      <p:pic>
        <p:nvPicPr>
          <p:cNvPr id="510" name="Google Shape;510;p68" descr="Screenshot showing the Dissolved Oxygent review page. Check that the data you entered is correct."/>
          <p:cNvPicPr preferRelativeResize="0"/>
          <p:nvPr/>
        </p:nvPicPr>
        <p:blipFill rotWithShape="1">
          <a:blip r:embed="rId5">
            <a:alphaModFix/>
          </a:blip>
          <a:srcRect/>
          <a:stretch/>
        </p:blipFill>
        <p:spPr>
          <a:xfrm>
            <a:off x="2484898" y="2293373"/>
            <a:ext cx="2266560" cy="4392164"/>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pic>
        <p:nvPicPr>
          <p:cNvPr id="515" name="Google Shape;515;p69" descr="Banner: Dissolved Oxygen Protocol Using a Dissolved Oxygen Probe"/>
          <p:cNvPicPr preferRelativeResize="0"/>
          <p:nvPr/>
        </p:nvPicPr>
        <p:blipFill rotWithShape="1">
          <a:blip r:embed="rId3">
            <a:alphaModFix/>
          </a:blip>
          <a:srcRect/>
          <a:stretch/>
        </p:blipFill>
        <p:spPr>
          <a:xfrm>
            <a:off x="1098255" y="26894"/>
            <a:ext cx="8032298" cy="996253"/>
          </a:xfrm>
          <a:prstGeom prst="rect">
            <a:avLst/>
          </a:prstGeom>
          <a:noFill/>
          <a:ln>
            <a:noFill/>
          </a:ln>
        </p:spPr>
      </p:pic>
      <p:pic>
        <p:nvPicPr>
          <p:cNvPr id="516" name="Google Shape;516;p69" descr="Menu: Entering on the GLOBE website"/>
          <p:cNvPicPr preferRelativeResize="0"/>
          <p:nvPr/>
        </p:nvPicPr>
        <p:blipFill rotWithShape="1">
          <a:blip r:embed="rId4">
            <a:alphaModFix/>
          </a:blip>
          <a:srcRect/>
          <a:stretch/>
        </p:blipFill>
        <p:spPr>
          <a:xfrm>
            <a:off x="-59762" y="0"/>
            <a:ext cx="1165490" cy="6858000"/>
          </a:xfrm>
          <a:prstGeom prst="rect">
            <a:avLst/>
          </a:prstGeom>
          <a:noFill/>
          <a:ln>
            <a:noFill/>
          </a:ln>
        </p:spPr>
      </p:pic>
      <p:sp>
        <p:nvSpPr>
          <p:cNvPr id="517" name="Google Shape;517;p6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44</a:t>
            </a:fld>
            <a:endParaRPr/>
          </a:p>
        </p:txBody>
      </p:sp>
      <p:sp>
        <p:nvSpPr>
          <p:cNvPr id="518" name="Google Shape;518;p69"/>
          <p:cNvSpPr txBox="1">
            <a:spLocks noGrp="1"/>
          </p:cNvSpPr>
          <p:nvPr>
            <p:ph type="title"/>
          </p:nvPr>
        </p:nvSpPr>
        <p:spPr>
          <a:xfrm>
            <a:off x="1466850" y="126050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2060"/>
              </a:buClr>
              <a:buSzPts val="2800"/>
              <a:buFont typeface="Calibri"/>
              <a:buNone/>
            </a:pPr>
            <a:r>
              <a:rPr lang="en-US">
                <a:solidFill>
                  <a:srgbClr val="000090"/>
                </a:solidFill>
              </a:rPr>
              <a:t>Data System Responses</a:t>
            </a:r>
            <a:br>
              <a:rPr lang="en-US">
                <a:solidFill>
                  <a:srgbClr val="000090"/>
                </a:solidFill>
              </a:rPr>
            </a:br>
            <a:endParaRPr/>
          </a:p>
        </p:txBody>
      </p:sp>
      <p:sp>
        <p:nvSpPr>
          <p:cNvPr id="519" name="Google Shape;519;p69"/>
          <p:cNvSpPr txBox="1"/>
          <p:nvPr/>
        </p:nvSpPr>
        <p:spPr>
          <a:xfrm>
            <a:off x="1571759" y="2214344"/>
            <a:ext cx="2497497" cy="375487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If your observations are within the appropriate ranges, you will see a green smiley face.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You can review or edit your observation if needed.</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US" sz="1400" b="0" i="0" u="none" strike="noStrike" cap="none">
                <a:solidFill>
                  <a:srgbClr val="000000"/>
                </a:solidFill>
                <a:latin typeface="Arial"/>
                <a:ea typeface="Arial"/>
                <a:cs typeface="Arial"/>
                <a:sym typeface="Arial"/>
              </a:rPr>
              <a:t>When ready, select “Send these measurements now” to send your data to GLOBE. When it has been sent, you will see a “Success” message.</a:t>
            </a:r>
            <a:endParaRPr sz="1400" b="0" i="0" u="none" strike="noStrike" cap="none">
              <a:solidFill>
                <a:srgbClr val="000000"/>
              </a:solidFill>
              <a:latin typeface="Arial"/>
              <a:ea typeface="Arial"/>
              <a:cs typeface="Arial"/>
              <a:sym typeface="Arial"/>
            </a:endParaRPr>
          </a:p>
        </p:txBody>
      </p:sp>
      <p:pic>
        <p:nvPicPr>
          <p:cNvPr id="520" name="Google Shape;520;p69" descr="Screenshot showing a green smiley face with text stating Your Data has been saved on this device. This means your observations are within the appropriate ranges. On the same page you can send your measurements or review/edit your observations."/>
          <p:cNvPicPr preferRelativeResize="0"/>
          <p:nvPr/>
        </p:nvPicPr>
        <p:blipFill rotWithShape="1">
          <a:blip r:embed="rId5">
            <a:alphaModFix/>
          </a:blip>
          <a:srcRect/>
          <a:stretch/>
        </p:blipFill>
        <p:spPr>
          <a:xfrm>
            <a:off x="4069256" y="2214345"/>
            <a:ext cx="2154697" cy="4364937"/>
          </a:xfrm>
          <a:prstGeom prst="rect">
            <a:avLst/>
          </a:prstGeom>
          <a:noFill/>
          <a:ln>
            <a:noFill/>
          </a:ln>
        </p:spPr>
      </p:pic>
      <p:pic>
        <p:nvPicPr>
          <p:cNvPr id="521" name="Google Shape;521;p69" descr="Screenshot showing a popup window which says Success, your observation has been successfully sent to GLOBE."/>
          <p:cNvPicPr preferRelativeResize="0"/>
          <p:nvPr/>
        </p:nvPicPr>
        <p:blipFill rotWithShape="1">
          <a:blip r:embed="rId6">
            <a:alphaModFix/>
          </a:blip>
          <a:srcRect/>
          <a:stretch/>
        </p:blipFill>
        <p:spPr>
          <a:xfrm>
            <a:off x="6347101" y="2214344"/>
            <a:ext cx="2274458" cy="4364938"/>
          </a:xfrm>
          <a:prstGeom prst="rect">
            <a:avLst/>
          </a:prstGeom>
          <a:noFill/>
          <a:ln>
            <a:noFill/>
          </a:ln>
        </p:spPr>
      </p:pic>
      <p:cxnSp>
        <p:nvCxnSpPr>
          <p:cNvPr id="522" name="Google Shape;522;p69"/>
          <p:cNvCxnSpPr/>
          <p:nvPr/>
        </p:nvCxnSpPr>
        <p:spPr>
          <a:xfrm rot="10800000" flipH="1">
            <a:off x="3472543" y="2431768"/>
            <a:ext cx="583033" cy="147831"/>
          </a:xfrm>
          <a:prstGeom prst="straightConnector1">
            <a:avLst/>
          </a:prstGeom>
          <a:noFill/>
          <a:ln w="57150" cap="flat" cmpd="sng">
            <a:solidFill>
              <a:srgbClr val="FF0000"/>
            </a:solidFill>
            <a:prstDash val="solid"/>
            <a:round/>
            <a:headEnd type="none" w="sm" len="sm"/>
            <a:tailEnd type="triangle" w="med" len="med"/>
          </a:ln>
        </p:spPr>
      </p:cxnSp>
      <p:cxnSp>
        <p:nvCxnSpPr>
          <p:cNvPr id="523" name="Google Shape;523;p69"/>
          <p:cNvCxnSpPr/>
          <p:nvPr/>
        </p:nvCxnSpPr>
        <p:spPr>
          <a:xfrm rot="10800000" flipH="1">
            <a:off x="3592286" y="3648287"/>
            <a:ext cx="586437" cy="279625"/>
          </a:xfrm>
          <a:prstGeom prst="straightConnector1">
            <a:avLst/>
          </a:prstGeom>
          <a:noFill/>
          <a:ln w="57150" cap="flat" cmpd="sng">
            <a:solidFill>
              <a:srgbClr val="FF0000"/>
            </a:solidFill>
            <a:prstDash val="solid"/>
            <a:round/>
            <a:headEnd type="none" w="sm" len="sm"/>
            <a:tailEnd type="triangle" w="med" len="med"/>
          </a:ln>
        </p:spPr>
      </p:cxnSp>
      <p:cxnSp>
        <p:nvCxnSpPr>
          <p:cNvPr id="524" name="Google Shape;524;p69"/>
          <p:cNvCxnSpPr/>
          <p:nvPr/>
        </p:nvCxnSpPr>
        <p:spPr>
          <a:xfrm rot="10800000" flipH="1">
            <a:off x="3905319" y="4113970"/>
            <a:ext cx="2728614" cy="1068688"/>
          </a:xfrm>
          <a:prstGeom prst="straightConnector1">
            <a:avLst/>
          </a:prstGeom>
          <a:noFill/>
          <a:ln w="57150" cap="flat" cmpd="sng">
            <a:solidFill>
              <a:srgbClr val="FF0000"/>
            </a:solidFill>
            <a:prstDash val="solid"/>
            <a:round/>
            <a:headEnd type="none" w="sm" len="sm"/>
            <a:tailEnd type="triangle" w="med" len="med"/>
          </a:ln>
        </p:spPr>
      </p:cxn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28"/>
        <p:cNvGrpSpPr/>
        <p:nvPr/>
      </p:nvGrpSpPr>
      <p:grpSpPr>
        <a:xfrm>
          <a:off x="0" y="0"/>
          <a:ext cx="0" cy="0"/>
          <a:chOff x="0" y="0"/>
          <a:chExt cx="0" cy="0"/>
        </a:xfrm>
      </p:grpSpPr>
      <p:pic>
        <p:nvPicPr>
          <p:cNvPr id="529" name="Google Shape;529;p38" descr="Screenshot of map interface, GLOBE Visualization system. From dropdown menu, select dissolved oxygen as the data layer you wish to view."/>
          <p:cNvPicPr preferRelativeResize="0">
            <a:picLocks noGrp="1"/>
          </p:cNvPicPr>
          <p:nvPr>
            <p:ph type="body" idx="2"/>
          </p:nvPr>
        </p:nvPicPr>
        <p:blipFill rotWithShape="1">
          <a:blip r:embed="rId3">
            <a:alphaModFix/>
          </a:blip>
          <a:srcRect/>
          <a:stretch/>
        </p:blipFill>
        <p:spPr>
          <a:xfrm>
            <a:off x="1257300" y="1547210"/>
            <a:ext cx="5879563" cy="3370862"/>
          </a:xfrm>
          <a:prstGeom prst="rect">
            <a:avLst/>
          </a:prstGeom>
          <a:noFill/>
          <a:ln>
            <a:noFill/>
          </a:ln>
        </p:spPr>
      </p:pic>
      <p:sp>
        <p:nvSpPr>
          <p:cNvPr id="530" name="Google Shape;530;p38"/>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Data-1</a:t>
            </a:r>
            <a:endParaRPr/>
          </a:p>
        </p:txBody>
      </p:sp>
      <p:sp>
        <p:nvSpPr>
          <p:cNvPr id="531" name="Google Shape;531;p38"/>
          <p:cNvSpPr txBox="1">
            <a:spLocks noGrp="1"/>
          </p:cNvSpPr>
          <p:nvPr>
            <p:ph type="body" idx="1"/>
          </p:nvPr>
        </p:nvSpPr>
        <p:spPr>
          <a:xfrm>
            <a:off x="1257300" y="4993486"/>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GLOBE provides the ability to view and interact with data measured across the world. Select our</a:t>
            </a:r>
            <a:r>
              <a:rPr lang="en-US" sz="1600" u="sng">
                <a:solidFill>
                  <a:schemeClr val="hlink"/>
                </a:solidFill>
                <a:hlinkClick r:id="rId4"/>
              </a:rPr>
              <a:t> visualization tool</a:t>
            </a:r>
            <a:r>
              <a:rPr lang="en-US" sz="1600"/>
              <a:t> to map, graph, filter and export DO data that have been measured across GLOBE protocols since 1995. Here are screenshots  steps you will use when you use the visualization tool.</a:t>
            </a:r>
            <a:endParaRPr sz="1600"/>
          </a:p>
          <a:p>
            <a:pPr marL="0" lvl="0" indent="0" algn="l" rtl="0">
              <a:lnSpc>
                <a:spcPct val="90000"/>
              </a:lnSpc>
              <a:spcBef>
                <a:spcPts val="1000"/>
              </a:spcBef>
              <a:spcAft>
                <a:spcPts val="0"/>
              </a:spcAft>
              <a:buClr>
                <a:srgbClr val="000072"/>
              </a:buClr>
              <a:buSzPts val="1600"/>
              <a:buNone/>
            </a:pPr>
            <a:r>
              <a:rPr lang="en-US" sz="1600" b="1">
                <a:solidFill>
                  <a:srgbClr val="000072"/>
                </a:solidFill>
              </a:rPr>
              <a:t>Link to step-by-step tutorials on Using the Visualization System will assist you in finding and analyzing GLOBE data:  </a:t>
            </a:r>
            <a:r>
              <a:rPr lang="en-US" sz="1600" u="sng">
                <a:solidFill>
                  <a:schemeClr val="hlink"/>
                </a:solidFill>
                <a:hlinkClick r:id="rId5"/>
              </a:rPr>
              <a:t>PDF verson</a:t>
            </a: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532" name="Google Shape;532;p38" descr="Menu: Understand the Data"/>
          <p:cNvPicPr preferRelativeResize="0"/>
          <p:nvPr/>
        </p:nvPicPr>
        <p:blipFill rotWithShape="1">
          <a:blip r:embed="rId6">
            <a:alphaModFix/>
          </a:blip>
          <a:srcRect/>
          <a:stretch/>
        </p:blipFill>
        <p:spPr>
          <a:xfrm>
            <a:off x="0" y="0"/>
            <a:ext cx="1145052" cy="6858000"/>
          </a:xfrm>
          <a:prstGeom prst="rect">
            <a:avLst/>
          </a:prstGeom>
          <a:noFill/>
          <a:ln>
            <a:noFill/>
          </a:ln>
        </p:spPr>
      </p:pic>
      <p:pic>
        <p:nvPicPr>
          <p:cNvPr id="533" name="Google Shape;533;p38" descr="Banner: Dissolved Oxygen Protocol Using a Dissolved Oxygen Probe"/>
          <p:cNvPicPr preferRelativeResize="0"/>
          <p:nvPr/>
        </p:nvPicPr>
        <p:blipFill rotWithShape="1">
          <a:blip r:embed="rId7">
            <a:alphaModFix/>
          </a:blip>
          <a:srcRect/>
          <a:stretch/>
        </p:blipFill>
        <p:spPr>
          <a:xfrm>
            <a:off x="1145052" y="0"/>
            <a:ext cx="7998948" cy="1029320"/>
          </a:xfrm>
          <a:prstGeom prst="rect">
            <a:avLst/>
          </a:prstGeom>
          <a:noFill/>
          <a:ln>
            <a:noFill/>
          </a:ln>
        </p:spPr>
      </p:pic>
      <p:sp>
        <p:nvSpPr>
          <p:cNvPr id="534" name="Google Shape;534;p3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45</a:t>
            </a:fld>
            <a:endParaRPr/>
          </a:p>
        </p:txBody>
      </p:sp>
      <p:sp>
        <p:nvSpPr>
          <p:cNvPr id="535" name="Google Shape;535;p38"/>
          <p:cNvSpPr txBox="1"/>
          <p:nvPr/>
        </p:nvSpPr>
        <p:spPr>
          <a:xfrm>
            <a:off x="7211505" y="1866507"/>
            <a:ext cx="1715679" cy="95410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Select Dissolved Oxygen via Probe, then select “Submit”</a:t>
            </a:r>
            <a:endParaRPr/>
          </a:p>
        </p:txBody>
      </p:sp>
      <p:cxnSp>
        <p:nvCxnSpPr>
          <p:cNvPr id="536" name="Google Shape;536;p38"/>
          <p:cNvCxnSpPr/>
          <p:nvPr/>
        </p:nvCxnSpPr>
        <p:spPr>
          <a:xfrm flipH="1">
            <a:off x="3252247" y="2328421"/>
            <a:ext cx="3789576" cy="810705"/>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40"/>
        <p:cNvGrpSpPr/>
        <p:nvPr/>
      </p:nvGrpSpPr>
      <p:grpSpPr>
        <a:xfrm>
          <a:off x="0" y="0"/>
          <a:ext cx="0" cy="0"/>
          <a:chOff x="0" y="0"/>
          <a:chExt cx="0" cy="0"/>
        </a:xfrm>
      </p:grpSpPr>
      <p:sp>
        <p:nvSpPr>
          <p:cNvPr id="541" name="Google Shape;541;p39"/>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Data-2</a:t>
            </a:r>
            <a:endParaRPr/>
          </a:p>
        </p:txBody>
      </p:sp>
      <p:sp>
        <p:nvSpPr>
          <p:cNvPr id="542" name="Google Shape;542;p39"/>
          <p:cNvSpPr txBox="1">
            <a:spLocks noGrp="1"/>
          </p:cNvSpPr>
          <p:nvPr>
            <p:ph type="body" idx="1"/>
          </p:nvPr>
        </p:nvSpPr>
        <p:spPr>
          <a:xfrm>
            <a:off x="1257300" y="1909180"/>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Select the date for which you need DO data,  add layer and you can see where data is available. </a:t>
            </a:r>
            <a:endParaRPr/>
          </a:p>
          <a:p>
            <a:pPr marL="0" lvl="0" indent="0" algn="l" rtl="0">
              <a:lnSpc>
                <a:spcPct val="90000"/>
              </a:lnSpc>
              <a:spcBef>
                <a:spcPts val="1600"/>
              </a:spcBef>
              <a:spcAft>
                <a:spcPts val="0"/>
              </a:spcAft>
              <a:buClr>
                <a:schemeClr val="dk1"/>
              </a:buClr>
              <a:buSzPts val="1800"/>
              <a:buNone/>
            </a:pP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543" name="Google Shape;543;p39" descr="Menu: Understand the Data"/>
          <p:cNvPicPr preferRelativeResize="0"/>
          <p:nvPr/>
        </p:nvPicPr>
        <p:blipFill rotWithShape="1">
          <a:blip r:embed="rId3">
            <a:alphaModFix/>
          </a:blip>
          <a:srcRect/>
          <a:stretch/>
        </p:blipFill>
        <p:spPr>
          <a:xfrm>
            <a:off x="0" y="0"/>
            <a:ext cx="1145052" cy="6858000"/>
          </a:xfrm>
          <a:prstGeom prst="rect">
            <a:avLst/>
          </a:prstGeom>
          <a:noFill/>
          <a:ln>
            <a:noFill/>
          </a:ln>
        </p:spPr>
      </p:pic>
      <p:pic>
        <p:nvPicPr>
          <p:cNvPr id="544" name="Google Shape;544;p39" descr="Banner: Dissolved Oxygen Protocol Using a Dissolved Oxygen Probe"/>
          <p:cNvPicPr preferRelativeResize="0"/>
          <p:nvPr/>
        </p:nvPicPr>
        <p:blipFill rotWithShape="1">
          <a:blip r:embed="rId4">
            <a:alphaModFix/>
          </a:blip>
          <a:srcRect/>
          <a:stretch/>
        </p:blipFill>
        <p:spPr>
          <a:xfrm>
            <a:off x="1145052" y="0"/>
            <a:ext cx="7998948" cy="1029320"/>
          </a:xfrm>
          <a:prstGeom prst="rect">
            <a:avLst/>
          </a:prstGeom>
          <a:noFill/>
          <a:ln>
            <a:noFill/>
          </a:ln>
        </p:spPr>
      </p:pic>
      <p:pic>
        <p:nvPicPr>
          <p:cNvPr id="545" name="Google Shape;545;p39"/>
          <p:cNvPicPr preferRelativeResize="0">
            <a:picLocks noGrp="1"/>
          </p:cNvPicPr>
          <p:nvPr>
            <p:ph type="body" idx="2"/>
          </p:nvPr>
        </p:nvPicPr>
        <p:blipFill rotWithShape="1">
          <a:blip r:embed="rId5">
            <a:alphaModFix/>
          </a:blip>
          <a:srcRect/>
          <a:stretch/>
        </p:blipFill>
        <p:spPr>
          <a:xfrm>
            <a:off x="1574276" y="2561704"/>
            <a:ext cx="6504495" cy="3528011"/>
          </a:xfrm>
          <a:prstGeom prst="rect">
            <a:avLst/>
          </a:prstGeom>
          <a:noFill/>
          <a:ln>
            <a:noFill/>
          </a:ln>
        </p:spPr>
      </p:pic>
      <p:sp>
        <p:nvSpPr>
          <p:cNvPr id="546" name="Google Shape;546;p3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46</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50"/>
        <p:cNvGrpSpPr/>
        <p:nvPr/>
      </p:nvGrpSpPr>
      <p:grpSpPr>
        <a:xfrm>
          <a:off x="0" y="0"/>
          <a:ext cx="0" cy="0"/>
          <a:chOff x="0" y="0"/>
          <a:chExt cx="0" cy="0"/>
        </a:xfrm>
      </p:grpSpPr>
      <p:sp>
        <p:nvSpPr>
          <p:cNvPr id="551" name="Google Shape;551;p40"/>
          <p:cNvSpPr txBox="1">
            <a:spLocks noGrp="1"/>
          </p:cNvSpPr>
          <p:nvPr>
            <p:ph type="title"/>
          </p:nvPr>
        </p:nvSpPr>
        <p:spPr>
          <a:xfrm>
            <a:off x="1105728" y="983456"/>
            <a:ext cx="7886700" cy="6983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Visualize and Retrieve Water DO Data-3</a:t>
            </a:r>
            <a:endParaRPr/>
          </a:p>
        </p:txBody>
      </p:sp>
      <p:sp>
        <p:nvSpPr>
          <p:cNvPr id="552" name="Google Shape;552;p40"/>
          <p:cNvSpPr txBox="1">
            <a:spLocks noGrp="1"/>
          </p:cNvSpPr>
          <p:nvPr>
            <p:ph type="body" idx="1"/>
          </p:nvPr>
        </p:nvSpPr>
        <p:spPr>
          <a:xfrm>
            <a:off x="1257300" y="1909180"/>
            <a:ext cx="7886700" cy="2360741"/>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600"/>
              <a:buNone/>
            </a:pPr>
            <a:r>
              <a:rPr lang="en-US" sz="1600"/>
              <a:t>Select the sampling site for which you need  DO data,  and a box will open with data summary for that site. </a:t>
            </a:r>
            <a:endParaRPr/>
          </a:p>
          <a:p>
            <a:pPr marL="0" lvl="0" indent="0" algn="l" rtl="0">
              <a:lnSpc>
                <a:spcPct val="90000"/>
              </a:lnSpc>
              <a:spcBef>
                <a:spcPts val="1600"/>
              </a:spcBef>
              <a:spcAft>
                <a:spcPts val="0"/>
              </a:spcAft>
              <a:buClr>
                <a:schemeClr val="dk1"/>
              </a:buClr>
              <a:buSzPts val="1800"/>
              <a:buNone/>
            </a:pPr>
            <a:br>
              <a:rPr lang="en-US"/>
            </a:br>
            <a:endParaRPr/>
          </a:p>
          <a:p>
            <a:pPr marL="0" lvl="0" indent="0" algn="l" rtl="0">
              <a:lnSpc>
                <a:spcPct val="90000"/>
              </a:lnSpc>
              <a:spcBef>
                <a:spcPts val="1000"/>
              </a:spcBef>
              <a:spcAft>
                <a:spcPts val="0"/>
              </a:spcAft>
              <a:buClr>
                <a:schemeClr val="dk1"/>
              </a:buClr>
              <a:buSzPts val="1800"/>
              <a:buNone/>
            </a:pPr>
            <a:endParaRPr/>
          </a:p>
          <a:p>
            <a:pPr marL="0" lvl="0" indent="0" algn="l" rtl="0">
              <a:lnSpc>
                <a:spcPct val="90000"/>
              </a:lnSpc>
              <a:spcBef>
                <a:spcPts val="1000"/>
              </a:spcBef>
              <a:spcAft>
                <a:spcPts val="0"/>
              </a:spcAft>
              <a:buClr>
                <a:schemeClr val="dk1"/>
              </a:buClr>
              <a:buSzPts val="1800"/>
              <a:buNone/>
            </a:pPr>
            <a:endParaRPr/>
          </a:p>
        </p:txBody>
      </p:sp>
      <p:pic>
        <p:nvPicPr>
          <p:cNvPr id="553" name="Google Shape;553;p40" descr="Menu: Understand the Data"/>
          <p:cNvPicPr preferRelativeResize="0"/>
          <p:nvPr/>
        </p:nvPicPr>
        <p:blipFill rotWithShape="1">
          <a:blip r:embed="rId3">
            <a:alphaModFix/>
          </a:blip>
          <a:srcRect/>
          <a:stretch/>
        </p:blipFill>
        <p:spPr>
          <a:xfrm>
            <a:off x="0" y="0"/>
            <a:ext cx="1145052" cy="6858000"/>
          </a:xfrm>
          <a:prstGeom prst="rect">
            <a:avLst/>
          </a:prstGeom>
          <a:noFill/>
          <a:ln>
            <a:noFill/>
          </a:ln>
        </p:spPr>
      </p:pic>
      <p:pic>
        <p:nvPicPr>
          <p:cNvPr id="554" name="Google Shape;554;p40" descr="Banner: Dissolved Oxygen Protocol Using a Dissolved Oxygen Probe"/>
          <p:cNvPicPr preferRelativeResize="0"/>
          <p:nvPr/>
        </p:nvPicPr>
        <p:blipFill rotWithShape="1">
          <a:blip r:embed="rId4">
            <a:alphaModFix/>
          </a:blip>
          <a:srcRect/>
          <a:stretch/>
        </p:blipFill>
        <p:spPr>
          <a:xfrm>
            <a:off x="1145052" y="0"/>
            <a:ext cx="7998948" cy="1029320"/>
          </a:xfrm>
          <a:prstGeom prst="rect">
            <a:avLst/>
          </a:prstGeom>
          <a:noFill/>
          <a:ln>
            <a:noFill/>
          </a:ln>
        </p:spPr>
      </p:pic>
      <p:pic>
        <p:nvPicPr>
          <p:cNvPr id="555" name="Google Shape;555;p40" descr="Clicking on an icon on the map will open to a map note providing DO data for that location and time. Follow instructions in the tutorial to download the data as a .csv file for analysis. "/>
          <p:cNvPicPr preferRelativeResize="0">
            <a:picLocks noGrp="1"/>
          </p:cNvPicPr>
          <p:nvPr>
            <p:ph type="body" idx="2"/>
          </p:nvPr>
        </p:nvPicPr>
        <p:blipFill rotWithShape="1">
          <a:blip r:embed="rId5">
            <a:alphaModFix/>
          </a:blip>
          <a:srcRect/>
          <a:stretch/>
        </p:blipFill>
        <p:spPr>
          <a:xfrm>
            <a:off x="1257300" y="2602406"/>
            <a:ext cx="7522316" cy="3667765"/>
          </a:xfrm>
          <a:prstGeom prst="rect">
            <a:avLst/>
          </a:prstGeom>
          <a:noFill/>
          <a:ln>
            <a:noFill/>
          </a:ln>
        </p:spPr>
      </p:pic>
      <p:sp>
        <p:nvSpPr>
          <p:cNvPr id="556" name="Google Shape;556;p4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47</a:t>
            </a:fld>
            <a:endParaRPr/>
          </a:p>
        </p:txBody>
      </p:sp>
      <p:sp>
        <p:nvSpPr>
          <p:cNvPr id="557" name="Google Shape;557;p40"/>
          <p:cNvSpPr txBox="1"/>
          <p:nvPr/>
        </p:nvSpPr>
        <p:spPr>
          <a:xfrm>
            <a:off x="4572000" y="5311005"/>
            <a:ext cx="3115559"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Clicking on an icon on the map will open to a map note providing DO data for that location and time.</a:t>
            </a:r>
            <a:endParaRPr/>
          </a:p>
        </p:txBody>
      </p:sp>
      <p:cxnSp>
        <p:nvCxnSpPr>
          <p:cNvPr id="558" name="Google Shape;558;p40"/>
          <p:cNvCxnSpPr/>
          <p:nvPr/>
        </p:nvCxnSpPr>
        <p:spPr>
          <a:xfrm rot="10800000">
            <a:off x="3667027" y="5109328"/>
            <a:ext cx="791851" cy="571009"/>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pic>
        <p:nvPicPr>
          <p:cNvPr id="563" name="Google Shape;563;p41"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408494"/>
            <a:ext cx="8038272" cy="5461710"/>
          </a:xfrm>
          <a:prstGeom prst="rect">
            <a:avLst/>
          </a:prstGeom>
          <a:noFill/>
          <a:ln>
            <a:noFill/>
          </a:ln>
        </p:spPr>
      </p:pic>
      <p:sp>
        <p:nvSpPr>
          <p:cNvPr id="564" name="Google Shape;564;p41"/>
          <p:cNvSpPr txBox="1">
            <a:spLocks noGrp="1"/>
          </p:cNvSpPr>
          <p:nvPr>
            <p:ph type="title"/>
          </p:nvPr>
        </p:nvSpPr>
        <p:spPr>
          <a:xfrm>
            <a:off x="1118418" y="95893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400"/>
              <a:buFont typeface="Calibri"/>
              <a:buNone/>
            </a:pPr>
            <a:r>
              <a:rPr lang="en-US" sz="2400"/>
              <a:t>Review questions to help you prepare to conduct the Hydrosphere Dissolved Oxygen Protocol</a:t>
            </a:r>
            <a:endParaRPr/>
          </a:p>
        </p:txBody>
      </p:sp>
      <p:sp>
        <p:nvSpPr>
          <p:cNvPr id="565" name="Google Shape;565;p41"/>
          <p:cNvSpPr txBox="1">
            <a:spLocks noGrp="1"/>
          </p:cNvSpPr>
          <p:nvPr>
            <p:ph type="body" idx="1"/>
          </p:nvPr>
        </p:nvSpPr>
        <p:spPr>
          <a:xfrm>
            <a:off x="1105728" y="1966796"/>
            <a:ext cx="7564743" cy="4630412"/>
          </a:xfrm>
          <a:prstGeom prst="rect">
            <a:avLst/>
          </a:prstGeom>
          <a:noFill/>
          <a:ln>
            <a:noFill/>
          </a:ln>
        </p:spPr>
        <p:txBody>
          <a:bodyPr spcFirstLastPara="1" wrap="square" lIns="91425" tIns="45700" rIns="91425" bIns="45700" anchor="t" anchorCtr="0">
            <a:normAutofit fontScale="92500"/>
          </a:bodyPr>
          <a:lstStyle/>
          <a:p>
            <a:pPr marL="342900" lvl="0" indent="-342900" algn="l" rtl="0">
              <a:lnSpc>
                <a:spcPct val="90000"/>
              </a:lnSpc>
              <a:spcBef>
                <a:spcPts val="0"/>
              </a:spcBef>
              <a:spcAft>
                <a:spcPts val="0"/>
              </a:spcAft>
              <a:buClr>
                <a:schemeClr val="dk1"/>
              </a:buClr>
              <a:buSzPct val="100000"/>
              <a:buFont typeface="Calibri"/>
              <a:buAutoNum type="arabicPeriod"/>
            </a:pPr>
            <a:r>
              <a:rPr lang="en-US" b="1"/>
              <a:t>Does the dissolved oxygen protocol also measure the oxygen in water (H2O)?</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Which temperature holds more dissolved oxygen:  warm water or cold water?</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Does salinity affect the solubility of oxygen?</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does atmospheric pressure affect the solubility of oxygen?</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hypoxia?</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How many ppm of dissolved oxygen is in the water when the water is anoxic?</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Why do you need to stabilize the dissolved oxygen sample immediately after collecting?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are the safety precautions you should take when doing any of the hydrology protocols?</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is the acceptable range of error of the three replicate samples you take, in ppm? </a:t>
            </a:r>
            <a:endParaRPr/>
          </a:p>
          <a:p>
            <a:pPr marL="342900" lvl="0" indent="-342900" algn="l" rtl="0">
              <a:lnSpc>
                <a:spcPct val="90000"/>
              </a:lnSpc>
              <a:spcBef>
                <a:spcPts val="1000"/>
              </a:spcBef>
              <a:spcAft>
                <a:spcPts val="0"/>
              </a:spcAft>
              <a:buClr>
                <a:schemeClr val="dk1"/>
              </a:buClr>
              <a:buSzPct val="100000"/>
              <a:buFont typeface="Calibri"/>
              <a:buAutoNum type="arabicPeriod"/>
            </a:pPr>
            <a:r>
              <a:rPr lang="en-US" b="1"/>
              <a:t>What step do you need to complete before starting the Dissolved Oxygen protocol? </a:t>
            </a:r>
            <a:endParaRPr/>
          </a:p>
          <a:p>
            <a:pPr marL="0" lvl="0" indent="0" algn="l" rtl="0">
              <a:lnSpc>
                <a:spcPct val="90000"/>
              </a:lnSpc>
              <a:spcBef>
                <a:spcPts val="1000"/>
              </a:spcBef>
              <a:spcAft>
                <a:spcPts val="0"/>
              </a:spcAft>
              <a:buClr>
                <a:schemeClr val="dk1"/>
              </a:buClr>
              <a:buSzPct val="100000"/>
              <a:buNone/>
            </a:pPr>
            <a:endParaRPr/>
          </a:p>
        </p:txBody>
      </p:sp>
      <p:pic>
        <p:nvPicPr>
          <p:cNvPr id="566" name="Google Shape;566;p41" descr="Menu: Quiz yourself"/>
          <p:cNvPicPr preferRelativeResize="0"/>
          <p:nvPr/>
        </p:nvPicPr>
        <p:blipFill rotWithShape="1">
          <a:blip r:embed="rId4">
            <a:alphaModFix/>
          </a:blip>
          <a:srcRect/>
          <a:stretch/>
        </p:blipFill>
        <p:spPr>
          <a:xfrm>
            <a:off x="0" y="0"/>
            <a:ext cx="1118418" cy="6858000"/>
          </a:xfrm>
          <a:prstGeom prst="rect">
            <a:avLst/>
          </a:prstGeom>
          <a:noFill/>
          <a:ln>
            <a:noFill/>
          </a:ln>
        </p:spPr>
      </p:pic>
      <p:pic>
        <p:nvPicPr>
          <p:cNvPr id="567" name="Google Shape;567;p41" descr="Banner: Dissolved Oxygen Protocol Using a Dissolved Oxygen Probe"/>
          <p:cNvPicPr preferRelativeResize="0"/>
          <p:nvPr/>
        </p:nvPicPr>
        <p:blipFill rotWithShape="1">
          <a:blip r:embed="rId5">
            <a:alphaModFix/>
          </a:blip>
          <a:srcRect/>
          <a:stretch/>
        </p:blipFill>
        <p:spPr>
          <a:xfrm>
            <a:off x="1118418" y="-12204"/>
            <a:ext cx="8025583" cy="1007863"/>
          </a:xfrm>
          <a:prstGeom prst="rect">
            <a:avLst/>
          </a:prstGeom>
          <a:noFill/>
          <a:ln>
            <a:noFill/>
          </a:ln>
        </p:spPr>
      </p:pic>
      <p:sp>
        <p:nvSpPr>
          <p:cNvPr id="568" name="Google Shape;568;p4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48</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1257300" y="733002"/>
            <a:ext cx="7886700" cy="1325563"/>
          </a:xfrm>
          <a:prstGeom prst="rect">
            <a:avLst/>
          </a:prstGeom>
          <a:noFill/>
          <a:ln>
            <a:noFill/>
          </a:ln>
        </p:spPr>
        <p:txBody>
          <a:bodyPr spcFirstLastPara="1" wrap="square" lIns="91425" tIns="45700" rIns="91425" bIns="45700" anchor="ctr" anchorCtr="0">
            <a:normAutofit/>
          </a:bodyPr>
          <a:lstStyle/>
          <a:p>
            <a:pPr marL="0" lvl="0" indent="0" algn="just" rtl="0">
              <a:lnSpc>
                <a:spcPct val="90000"/>
              </a:lnSpc>
              <a:spcBef>
                <a:spcPts val="0"/>
              </a:spcBef>
              <a:spcAft>
                <a:spcPts val="0"/>
              </a:spcAft>
              <a:buClr>
                <a:srgbClr val="000072"/>
              </a:buClr>
              <a:buSzPts val="2800"/>
              <a:buFont typeface="Calibri"/>
              <a:buNone/>
            </a:pPr>
            <a:r>
              <a:rPr lang="en-US"/>
              <a:t>What to know about DO</a:t>
            </a:r>
            <a:endParaRPr/>
          </a:p>
        </p:txBody>
      </p:sp>
      <p:sp>
        <p:nvSpPr>
          <p:cNvPr id="128" name="Google Shape;128;p5"/>
          <p:cNvSpPr txBox="1">
            <a:spLocks noGrp="1"/>
          </p:cNvSpPr>
          <p:nvPr>
            <p:ph type="body" idx="1"/>
          </p:nvPr>
        </p:nvSpPr>
        <p:spPr>
          <a:xfrm>
            <a:off x="1361523" y="1766981"/>
            <a:ext cx="7472234" cy="4351338"/>
          </a:xfrm>
          <a:prstGeom prst="rect">
            <a:avLst/>
          </a:prstGeom>
          <a:noFill/>
          <a:ln>
            <a:noFill/>
          </a:ln>
        </p:spPr>
        <p:txBody>
          <a:bodyPr spcFirstLastPara="1" wrap="square" lIns="91425" tIns="45700" rIns="91425" bIns="45700" anchor="t" anchorCtr="0">
            <a:normAutofit lnSpcReduction="10000"/>
          </a:bodyPr>
          <a:lstStyle/>
          <a:p>
            <a:pPr marL="0" lvl="0" indent="0" algn="just" rtl="0">
              <a:lnSpc>
                <a:spcPct val="90000"/>
              </a:lnSpc>
              <a:spcBef>
                <a:spcPts val="0"/>
              </a:spcBef>
              <a:spcAft>
                <a:spcPts val="0"/>
              </a:spcAft>
              <a:buClr>
                <a:schemeClr val="dk1"/>
              </a:buClr>
              <a:buSzPts val="1800"/>
              <a:buNone/>
            </a:pPr>
            <a:r>
              <a:rPr lang="en-US"/>
              <a:t>Dissolved oxygen (O</a:t>
            </a:r>
            <a:r>
              <a:rPr lang="en-US" baseline="-25000"/>
              <a:t>2</a:t>
            </a:r>
            <a:r>
              <a:rPr lang="en-US"/>
              <a:t>) in water is measured in parts per million (ppm). The amount of O</a:t>
            </a:r>
            <a:r>
              <a:rPr lang="en-US" baseline="-25000"/>
              <a:t>2 </a:t>
            </a:r>
            <a:r>
              <a:rPr lang="en-US"/>
              <a:t> in water is much less than in air. Roughly, two out of ten air molecules are molecular oxygen. In water, however, there are only five or six oxygen molecules for every million water molecules.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Dissolved oxygen can be added to water by plants during photosynthesis, through diffusion from the atmosphere, or by aeration. Aeration occurs when water is mixed with air. Such mixing occurs in waves, riffles, and waterfalls.</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Dissolved oxygen can be consumed during respiration of biota (e.g., animals and bacteria). Many fish species require at least 5 ppm to survive and reproduce. </a:t>
            </a:r>
            <a:endParaRPr/>
          </a:p>
          <a:p>
            <a:pPr marL="0" lvl="0" indent="0" algn="just" rtl="0">
              <a:lnSpc>
                <a:spcPct val="90000"/>
              </a:lnSpc>
              <a:spcBef>
                <a:spcPts val="1000"/>
              </a:spcBef>
              <a:spcAft>
                <a:spcPts val="0"/>
              </a:spcAft>
              <a:buClr>
                <a:schemeClr val="dk1"/>
              </a:buClr>
              <a:buSzPts val="1800"/>
              <a:buNone/>
            </a:pPr>
            <a:endParaRPr/>
          </a:p>
          <a:p>
            <a:pPr marL="0" lvl="0" indent="0" algn="just" rtl="0">
              <a:lnSpc>
                <a:spcPct val="90000"/>
              </a:lnSpc>
              <a:spcBef>
                <a:spcPts val="1000"/>
              </a:spcBef>
              <a:spcAft>
                <a:spcPts val="0"/>
              </a:spcAft>
              <a:buClr>
                <a:schemeClr val="dk1"/>
              </a:buClr>
              <a:buSzPts val="1800"/>
              <a:buNone/>
            </a:pPr>
            <a:r>
              <a:rPr lang="en-US"/>
              <a:t>Hypoxia is a condition when there is less than 2 ppm of DO in the water. Anoxia is when there is little to no DO in the water.</a:t>
            </a:r>
            <a:endParaRPr/>
          </a:p>
        </p:txBody>
      </p:sp>
      <p:pic>
        <p:nvPicPr>
          <p:cNvPr id="129" name="Google Shape;129;p5" descr="Menu: What is dissolved oxygen?"/>
          <p:cNvPicPr preferRelativeResize="0"/>
          <p:nvPr/>
        </p:nvPicPr>
        <p:blipFill rotWithShape="1">
          <a:blip r:embed="rId3">
            <a:alphaModFix/>
          </a:blip>
          <a:srcRect/>
          <a:stretch/>
        </p:blipFill>
        <p:spPr>
          <a:xfrm>
            <a:off x="0" y="0"/>
            <a:ext cx="1167580" cy="6858000"/>
          </a:xfrm>
          <a:prstGeom prst="rect">
            <a:avLst/>
          </a:prstGeom>
          <a:noFill/>
          <a:ln>
            <a:noFill/>
          </a:ln>
        </p:spPr>
      </p:pic>
      <p:pic>
        <p:nvPicPr>
          <p:cNvPr id="130" name="Google Shape;130;p5" descr="Banner: Dissolved Oxygen Protocol Using a Dissolved Oxygen Probe"/>
          <p:cNvPicPr preferRelativeResize="0"/>
          <p:nvPr/>
        </p:nvPicPr>
        <p:blipFill rotWithShape="1">
          <a:blip r:embed="rId4">
            <a:alphaModFix/>
          </a:blip>
          <a:srcRect/>
          <a:stretch/>
        </p:blipFill>
        <p:spPr>
          <a:xfrm>
            <a:off x="1167580" y="0"/>
            <a:ext cx="7976420" cy="1033979"/>
          </a:xfrm>
          <a:prstGeom prst="rect">
            <a:avLst/>
          </a:prstGeom>
          <a:noFill/>
          <a:ln>
            <a:noFill/>
          </a:ln>
        </p:spPr>
      </p:pic>
      <p:sp>
        <p:nvSpPr>
          <p:cNvPr id="131" name="Google Shape;131;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72"/>
        <p:cNvGrpSpPr/>
        <p:nvPr/>
      </p:nvGrpSpPr>
      <p:grpSpPr>
        <a:xfrm>
          <a:off x="0" y="0"/>
          <a:ext cx="0" cy="0"/>
          <a:chOff x="0" y="0"/>
          <a:chExt cx="0" cy="0"/>
        </a:xfrm>
      </p:grpSpPr>
      <p:pic>
        <p:nvPicPr>
          <p:cNvPr id="573" name="Google Shape;573;p42"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396290"/>
            <a:ext cx="8038272" cy="5461710"/>
          </a:xfrm>
          <a:prstGeom prst="rect">
            <a:avLst/>
          </a:prstGeom>
          <a:noFill/>
          <a:ln>
            <a:noFill/>
          </a:ln>
        </p:spPr>
      </p:pic>
      <p:sp>
        <p:nvSpPr>
          <p:cNvPr id="574" name="Google Shape;574;p42"/>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You are done! </a:t>
            </a:r>
            <a:endParaRPr/>
          </a:p>
        </p:txBody>
      </p:sp>
      <p:sp>
        <p:nvSpPr>
          <p:cNvPr id="575" name="Google Shape;575;p42"/>
          <p:cNvSpPr txBox="1">
            <a:spLocks noGrp="1"/>
          </p:cNvSpPr>
          <p:nvPr>
            <p:ph type="body" idx="1"/>
          </p:nvPr>
        </p:nvSpPr>
        <p:spPr>
          <a:xfrm>
            <a:off x="1307527" y="2129616"/>
            <a:ext cx="7483101"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00"/>
              </a:buClr>
              <a:buSzPts val="2400"/>
              <a:buNone/>
            </a:pPr>
            <a:r>
              <a:rPr lang="en-US" sz="2400" b="1">
                <a:solidFill>
                  <a:srgbClr val="000000"/>
                </a:solidFill>
              </a:rPr>
              <a:t>You have now completed the slide stack. If you are ready to take the quiz, sign on and take the quiz corresponding to </a:t>
            </a:r>
            <a:r>
              <a:rPr lang="en-US" sz="2400" b="1">
                <a:solidFill>
                  <a:srgbClr val="000072"/>
                </a:solidFill>
              </a:rPr>
              <a:t>Dissolved Oxygen Protocol</a:t>
            </a:r>
            <a:r>
              <a:rPr lang="en-US" sz="2400" b="1">
                <a:solidFill>
                  <a:srgbClr val="055000"/>
                </a:solidFill>
              </a:rPr>
              <a:t>.</a:t>
            </a:r>
            <a:endParaRPr/>
          </a:p>
          <a:p>
            <a:pPr marL="0" lvl="0" indent="0" algn="l" rtl="0">
              <a:lnSpc>
                <a:spcPct val="90000"/>
              </a:lnSpc>
              <a:spcBef>
                <a:spcPts val="1000"/>
              </a:spcBef>
              <a:spcAft>
                <a:spcPts val="0"/>
              </a:spcAft>
              <a:buClr>
                <a:schemeClr val="dk1"/>
              </a:buClr>
              <a:buSzPts val="2400"/>
              <a:buNone/>
            </a:pPr>
            <a:endParaRPr sz="2400" b="1">
              <a:solidFill>
                <a:srgbClr val="000000"/>
              </a:solidFill>
            </a:endParaRPr>
          </a:p>
          <a:p>
            <a:pPr marL="0" lvl="0" indent="0" algn="l" rtl="0">
              <a:lnSpc>
                <a:spcPct val="90000"/>
              </a:lnSpc>
              <a:spcBef>
                <a:spcPts val="1000"/>
              </a:spcBef>
              <a:spcAft>
                <a:spcPts val="0"/>
              </a:spcAft>
              <a:buClr>
                <a:srgbClr val="000000"/>
              </a:buClr>
              <a:buSzPts val="2400"/>
              <a:buNone/>
            </a:pPr>
            <a:r>
              <a:rPr lang="en-US" sz="2400" b="1">
                <a:solidFill>
                  <a:srgbClr val="000000"/>
                </a:solidFill>
              </a:rPr>
              <a:t>You can also review the slide stack, post questions on the discussion board, or look at the FAQs on the next page. </a:t>
            </a:r>
            <a:endParaRPr/>
          </a:p>
          <a:p>
            <a:pPr marL="0" lvl="0" indent="0" algn="l" rtl="0">
              <a:lnSpc>
                <a:spcPct val="90000"/>
              </a:lnSpc>
              <a:spcBef>
                <a:spcPts val="1000"/>
              </a:spcBef>
              <a:spcAft>
                <a:spcPts val="0"/>
              </a:spcAft>
              <a:buClr>
                <a:schemeClr val="dk1"/>
              </a:buClr>
              <a:buSzPts val="2400"/>
              <a:buNone/>
            </a:pPr>
            <a:endParaRPr sz="2400" b="1">
              <a:solidFill>
                <a:srgbClr val="000000"/>
              </a:solidFill>
            </a:endParaRPr>
          </a:p>
          <a:p>
            <a:pPr marL="0" lvl="0" indent="0" algn="l" rtl="0">
              <a:lnSpc>
                <a:spcPct val="90000"/>
              </a:lnSpc>
              <a:spcBef>
                <a:spcPts val="1000"/>
              </a:spcBef>
              <a:spcAft>
                <a:spcPts val="0"/>
              </a:spcAft>
              <a:buClr>
                <a:srgbClr val="000000"/>
              </a:buClr>
              <a:buSzPts val="2400"/>
              <a:buNone/>
            </a:pPr>
            <a:r>
              <a:rPr lang="en-US" sz="2400" b="1">
                <a:solidFill>
                  <a:srgbClr val="000000"/>
                </a:solidFill>
              </a:rPr>
              <a:t>When you pass the quiz, you are ready to take </a:t>
            </a:r>
            <a:r>
              <a:rPr lang="en-US" sz="2400" b="1">
                <a:solidFill>
                  <a:srgbClr val="000072"/>
                </a:solidFill>
              </a:rPr>
              <a:t>Dissolved Oxygen Protocol </a:t>
            </a:r>
            <a:r>
              <a:rPr lang="en-US" sz="2400" b="1">
                <a:solidFill>
                  <a:srgbClr val="000000"/>
                </a:solidFill>
              </a:rPr>
              <a:t>measurements! </a:t>
            </a:r>
            <a:endParaRPr/>
          </a:p>
        </p:txBody>
      </p:sp>
      <p:pic>
        <p:nvPicPr>
          <p:cNvPr id="576" name="Google Shape;576;p42" descr="Banner: Dissolved Oxygen Protocol Using a Dissolved Oxygen Probe"/>
          <p:cNvPicPr preferRelativeResize="0"/>
          <p:nvPr/>
        </p:nvPicPr>
        <p:blipFill rotWithShape="1">
          <a:blip r:embed="rId4">
            <a:alphaModFix/>
          </a:blip>
          <a:srcRect/>
          <a:stretch/>
        </p:blipFill>
        <p:spPr>
          <a:xfrm>
            <a:off x="1105728" y="5952"/>
            <a:ext cx="8038272" cy="1006335"/>
          </a:xfrm>
          <a:prstGeom prst="rect">
            <a:avLst/>
          </a:prstGeom>
          <a:noFill/>
          <a:ln>
            <a:noFill/>
          </a:ln>
        </p:spPr>
      </p:pic>
      <p:pic>
        <p:nvPicPr>
          <p:cNvPr id="577" name="Google Shape;577;p42" descr="Menu: Additional information"/>
          <p:cNvPicPr preferRelativeResize="0"/>
          <p:nvPr/>
        </p:nvPicPr>
        <p:blipFill rotWithShape="1">
          <a:blip r:embed="rId5">
            <a:alphaModFix/>
          </a:blip>
          <a:srcRect/>
          <a:stretch/>
        </p:blipFill>
        <p:spPr>
          <a:xfrm>
            <a:off x="0" y="-8008"/>
            <a:ext cx="1160799" cy="6866008"/>
          </a:xfrm>
          <a:prstGeom prst="rect">
            <a:avLst/>
          </a:prstGeom>
          <a:noFill/>
          <a:ln>
            <a:noFill/>
          </a:ln>
        </p:spPr>
      </p:pic>
      <p:sp>
        <p:nvSpPr>
          <p:cNvPr id="578" name="Google Shape;578;p4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49</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pic>
        <p:nvPicPr>
          <p:cNvPr id="583" name="Google Shape;583;p43" descr="watermark of student taking a probe reading of water sample in a bucket"/>
          <p:cNvPicPr preferRelativeResize="0">
            <a:picLocks noGrp="1"/>
          </p:cNvPicPr>
          <p:nvPr>
            <p:ph type="body" idx="2"/>
          </p:nvPr>
        </p:nvPicPr>
        <p:blipFill rotWithShape="1">
          <a:blip r:embed="rId3">
            <a:alphaModFix amt="14000"/>
          </a:blip>
          <a:srcRect/>
          <a:stretch/>
        </p:blipFill>
        <p:spPr>
          <a:xfrm>
            <a:off x="1105728" y="1396290"/>
            <a:ext cx="8038272" cy="5461710"/>
          </a:xfrm>
          <a:prstGeom prst="rect">
            <a:avLst/>
          </a:prstGeom>
          <a:noFill/>
          <a:ln>
            <a:noFill/>
          </a:ln>
        </p:spPr>
      </p:pic>
      <p:sp>
        <p:nvSpPr>
          <p:cNvPr id="584" name="Google Shape;584;p43"/>
          <p:cNvSpPr txBox="1">
            <a:spLocks noGrp="1"/>
          </p:cNvSpPr>
          <p:nvPr>
            <p:ph type="title"/>
          </p:nvPr>
        </p:nvSpPr>
        <p:spPr>
          <a:xfrm>
            <a:off x="1105728" y="80405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Questions-1</a:t>
            </a:r>
            <a:endParaRPr/>
          </a:p>
        </p:txBody>
      </p:sp>
      <p:sp>
        <p:nvSpPr>
          <p:cNvPr id="585" name="Google Shape;585;p43"/>
          <p:cNvSpPr txBox="1">
            <a:spLocks noGrp="1"/>
          </p:cNvSpPr>
          <p:nvPr>
            <p:ph type="body" idx="1"/>
          </p:nvPr>
        </p:nvSpPr>
        <p:spPr>
          <a:xfrm>
            <a:off x="1307527" y="1951476"/>
            <a:ext cx="7483101" cy="4351338"/>
          </a:xfrm>
          <a:prstGeom prst="rect">
            <a:avLst/>
          </a:prstGeom>
          <a:noFill/>
          <a:ln>
            <a:noFill/>
          </a:ln>
        </p:spPr>
        <p:txBody>
          <a:bodyPr spcFirstLastPara="1" wrap="square" lIns="91425" tIns="45700" rIns="91425" bIns="45700" anchor="t" anchorCtr="0">
            <a:normAutofit fontScale="62500" lnSpcReduction="20000"/>
          </a:bodyPr>
          <a:lstStyle/>
          <a:p>
            <a:pPr marL="0" lvl="0" indent="0" algn="l" rtl="0">
              <a:lnSpc>
                <a:spcPct val="90000"/>
              </a:lnSpc>
              <a:spcBef>
                <a:spcPts val="0"/>
              </a:spcBef>
              <a:spcAft>
                <a:spcPts val="0"/>
              </a:spcAft>
              <a:buClr>
                <a:srgbClr val="000090"/>
              </a:buClr>
              <a:buSzPct val="100000"/>
              <a:buNone/>
            </a:pPr>
            <a:r>
              <a:rPr lang="en-US" sz="2400" b="1">
                <a:solidFill>
                  <a:srgbClr val="000090"/>
                </a:solidFill>
              </a:rPr>
              <a:t>Why do we have to do the measurements at the same time of day?</a:t>
            </a:r>
            <a:endParaRPr/>
          </a:p>
          <a:p>
            <a:pPr marL="0" lvl="0" indent="0" algn="l" rtl="0">
              <a:lnSpc>
                <a:spcPct val="90000"/>
              </a:lnSpc>
              <a:spcBef>
                <a:spcPts val="1000"/>
              </a:spcBef>
              <a:spcAft>
                <a:spcPts val="0"/>
              </a:spcAft>
              <a:buClr>
                <a:schemeClr val="dk1"/>
              </a:buClr>
              <a:buSzPct val="100000"/>
              <a:buNone/>
            </a:pPr>
            <a:r>
              <a:rPr lang="en-US" sz="2400"/>
              <a:t>The amount of dissolved oxygen may change during the day as the water begins to warm up. More light penetrating the water causes more photosynthesis to occur. This can also increase the amount of dissolved oxygen. For this reason it is important to do your Hydrosphere measurements at the same time of day each week.</a:t>
            </a:r>
            <a:endParaRPr/>
          </a:p>
          <a:p>
            <a:pPr marL="0" lvl="0" indent="0" algn="l" rtl="0">
              <a:lnSpc>
                <a:spcPct val="90000"/>
              </a:lnSpc>
              <a:spcBef>
                <a:spcPts val="1000"/>
              </a:spcBef>
              <a:spcAft>
                <a:spcPts val="0"/>
              </a:spcAft>
              <a:buClr>
                <a:srgbClr val="000090"/>
              </a:buClr>
              <a:buSzPct val="100000"/>
              <a:buNone/>
            </a:pPr>
            <a:r>
              <a:rPr lang="en-US" sz="2400" b="1">
                <a:solidFill>
                  <a:srgbClr val="000090"/>
                </a:solidFill>
              </a:rPr>
              <a:t> What will make my dissolved oxygen levels change over the year?</a:t>
            </a:r>
            <a:endParaRPr/>
          </a:p>
          <a:p>
            <a:pPr marL="0" lvl="0" indent="0" algn="l" rtl="0">
              <a:lnSpc>
                <a:spcPct val="90000"/>
              </a:lnSpc>
              <a:spcBef>
                <a:spcPts val="1000"/>
              </a:spcBef>
              <a:spcAft>
                <a:spcPts val="0"/>
              </a:spcAft>
              <a:buClr>
                <a:schemeClr val="dk1"/>
              </a:buClr>
              <a:buSzPct val="100000"/>
              <a:buNone/>
            </a:pPr>
            <a:r>
              <a:rPr lang="en-US" sz="2400"/>
              <a:t>Besides seasonal differences in temperature, seasonal changes in the flow of your stream, changes in transparency, or changes in productivity (amount of growth of plants and animals in the water) will cause changes in dissolved oxygen levels.</a:t>
            </a:r>
            <a:endParaRPr/>
          </a:p>
          <a:p>
            <a:pPr marL="0" lvl="0" indent="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chemeClr val="dk1"/>
              </a:buClr>
              <a:buSzPct val="100000"/>
              <a:buNone/>
            </a:pPr>
            <a:r>
              <a:rPr lang="en-US" sz="2400" b="1"/>
              <a:t> </a:t>
            </a:r>
            <a:r>
              <a:rPr lang="en-US" sz="2400" b="1">
                <a:solidFill>
                  <a:srgbClr val="000090"/>
                </a:solidFill>
              </a:rPr>
              <a:t>What is saturated DO?</a:t>
            </a:r>
            <a:endParaRPr/>
          </a:p>
          <a:p>
            <a:pPr marL="0" lvl="0" indent="0" algn="l" rtl="0">
              <a:lnSpc>
                <a:spcPct val="90000"/>
              </a:lnSpc>
              <a:spcBef>
                <a:spcPts val="1000"/>
              </a:spcBef>
              <a:spcAft>
                <a:spcPts val="0"/>
              </a:spcAft>
              <a:buClr>
                <a:schemeClr val="dk1"/>
              </a:buClr>
              <a:buSzPct val="100000"/>
              <a:buNone/>
            </a:pPr>
            <a:r>
              <a:rPr lang="en-US" sz="2400"/>
              <a:t>Saturated DO refers to the maximum oxygen that water can hold at a particular temperature, pressure and salinity. When you calibrate your DO probe, the 100% saturation point is saturated Dissolved Oxygen or saturated </a:t>
            </a:r>
            <a:endParaRPr/>
          </a:p>
          <a:p>
            <a:pPr marL="0" lvl="0" indent="0" algn="l" rtl="0">
              <a:lnSpc>
                <a:spcPct val="90000"/>
              </a:lnSpc>
              <a:spcBef>
                <a:spcPts val="1000"/>
              </a:spcBef>
              <a:spcAft>
                <a:spcPts val="0"/>
              </a:spcAft>
              <a:buClr>
                <a:schemeClr val="dk1"/>
              </a:buClr>
              <a:buSzPct val="100000"/>
              <a:buNone/>
            </a:pPr>
            <a:endParaRPr sz="2400"/>
          </a:p>
          <a:p>
            <a:pPr marL="0" lvl="0" indent="0" algn="l" rtl="0">
              <a:lnSpc>
                <a:spcPct val="90000"/>
              </a:lnSpc>
              <a:spcBef>
                <a:spcPts val="1000"/>
              </a:spcBef>
              <a:spcAft>
                <a:spcPts val="0"/>
              </a:spcAft>
              <a:buClr>
                <a:srgbClr val="000090"/>
              </a:buClr>
              <a:buSzPct val="100000"/>
              <a:buNone/>
            </a:pPr>
            <a:r>
              <a:rPr lang="en-US" sz="2400" b="1">
                <a:solidFill>
                  <a:srgbClr val="000090"/>
                </a:solidFill>
              </a:rPr>
              <a:t>Why do we need to measure salinity each time?</a:t>
            </a:r>
            <a:endParaRPr/>
          </a:p>
          <a:p>
            <a:pPr marL="0" lvl="0" indent="0" algn="l" rtl="0">
              <a:lnSpc>
                <a:spcPct val="90000"/>
              </a:lnSpc>
              <a:spcBef>
                <a:spcPts val="1000"/>
              </a:spcBef>
              <a:spcAft>
                <a:spcPts val="0"/>
              </a:spcAft>
              <a:buClr>
                <a:schemeClr val="dk1"/>
              </a:buClr>
              <a:buSzPct val="100000"/>
              <a:buNone/>
            </a:pPr>
            <a:r>
              <a:rPr lang="en-US" sz="2400"/>
              <a:t>In arid and semi-arid areas, salinity or conductivity levels vary depending on whether it is a dry or rainy season. In estuaries, salinity can vary depending on the time of the tide or even in dry or wet years. </a:t>
            </a:r>
            <a:endParaRPr/>
          </a:p>
        </p:txBody>
      </p:sp>
      <p:pic>
        <p:nvPicPr>
          <p:cNvPr id="586" name="Google Shape;586;p43" descr="Banner: Dissolved Oxygen Protocol Using a Dissolved Oxygen Probe"/>
          <p:cNvPicPr preferRelativeResize="0"/>
          <p:nvPr/>
        </p:nvPicPr>
        <p:blipFill rotWithShape="1">
          <a:blip r:embed="rId4">
            <a:alphaModFix/>
          </a:blip>
          <a:srcRect/>
          <a:stretch/>
        </p:blipFill>
        <p:spPr>
          <a:xfrm>
            <a:off x="1105728" y="5952"/>
            <a:ext cx="8038272" cy="1006335"/>
          </a:xfrm>
          <a:prstGeom prst="rect">
            <a:avLst/>
          </a:prstGeom>
          <a:noFill/>
          <a:ln>
            <a:noFill/>
          </a:ln>
        </p:spPr>
      </p:pic>
      <p:pic>
        <p:nvPicPr>
          <p:cNvPr id="587" name="Google Shape;587;p43" descr="Menu: Additional information"/>
          <p:cNvPicPr preferRelativeResize="0"/>
          <p:nvPr/>
        </p:nvPicPr>
        <p:blipFill rotWithShape="1">
          <a:blip r:embed="rId5">
            <a:alphaModFix/>
          </a:blip>
          <a:srcRect/>
          <a:stretch/>
        </p:blipFill>
        <p:spPr>
          <a:xfrm>
            <a:off x="0" y="-8008"/>
            <a:ext cx="1160799" cy="6866008"/>
          </a:xfrm>
          <a:prstGeom prst="rect">
            <a:avLst/>
          </a:prstGeom>
          <a:noFill/>
          <a:ln>
            <a:noFill/>
          </a:ln>
        </p:spPr>
      </p:pic>
      <p:sp>
        <p:nvSpPr>
          <p:cNvPr id="588" name="Google Shape;588;p4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50</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92"/>
        <p:cNvGrpSpPr/>
        <p:nvPr/>
      </p:nvGrpSpPr>
      <p:grpSpPr>
        <a:xfrm>
          <a:off x="0" y="0"/>
          <a:ext cx="0" cy="0"/>
          <a:chOff x="0" y="0"/>
          <a:chExt cx="0" cy="0"/>
        </a:xfrm>
      </p:grpSpPr>
      <p:sp>
        <p:nvSpPr>
          <p:cNvPr id="593" name="Google Shape;593;p44"/>
          <p:cNvSpPr txBox="1">
            <a:spLocks noGrp="1"/>
          </p:cNvSpPr>
          <p:nvPr>
            <p:ph type="title"/>
          </p:nvPr>
        </p:nvSpPr>
        <p:spPr>
          <a:xfrm>
            <a:off x="1105728" y="804053"/>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Questions-2</a:t>
            </a:r>
            <a:endParaRPr/>
          </a:p>
        </p:txBody>
      </p:sp>
      <p:sp>
        <p:nvSpPr>
          <p:cNvPr id="594" name="Google Shape;594;p44"/>
          <p:cNvSpPr txBox="1">
            <a:spLocks noGrp="1"/>
          </p:cNvSpPr>
          <p:nvPr>
            <p:ph type="body" idx="1"/>
          </p:nvPr>
        </p:nvSpPr>
        <p:spPr>
          <a:xfrm>
            <a:off x="1307527" y="1951476"/>
            <a:ext cx="2909415"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00090"/>
              </a:buClr>
              <a:buSzPts val="1600"/>
              <a:buNone/>
            </a:pPr>
            <a:r>
              <a:rPr lang="en-US" sz="1600" b="1">
                <a:solidFill>
                  <a:srgbClr val="000090"/>
                </a:solidFill>
              </a:rPr>
              <a:t>Why does salt concentration affect oxygen saturation?</a:t>
            </a:r>
            <a:endParaRPr/>
          </a:p>
          <a:p>
            <a:pPr marL="0" lvl="0" indent="0" algn="just" rtl="0">
              <a:lnSpc>
                <a:spcPct val="90000"/>
              </a:lnSpc>
              <a:spcBef>
                <a:spcPts val="1000"/>
              </a:spcBef>
              <a:spcAft>
                <a:spcPts val="0"/>
              </a:spcAft>
              <a:buClr>
                <a:schemeClr val="dk1"/>
              </a:buClr>
              <a:buSzPts val="1600"/>
              <a:buNone/>
            </a:pPr>
            <a:r>
              <a:rPr lang="en-US" sz="1600"/>
              <a:t>As the salt content increases in water, fewer oxygen molecules can be dissolved. Therefore, as salinity increases, saturated DO decreases in a water sample under the same temperature and pressure.</a:t>
            </a:r>
            <a:endParaRPr/>
          </a:p>
        </p:txBody>
      </p:sp>
      <p:pic>
        <p:nvPicPr>
          <p:cNvPr id="595" name="Google Shape;595;p44" descr="Banner: Dissolved Oxygen Protocol Using a Dissolved Oxygen Probe"/>
          <p:cNvPicPr preferRelativeResize="0"/>
          <p:nvPr/>
        </p:nvPicPr>
        <p:blipFill rotWithShape="1">
          <a:blip r:embed="rId3">
            <a:alphaModFix/>
          </a:blip>
          <a:srcRect/>
          <a:stretch/>
        </p:blipFill>
        <p:spPr>
          <a:xfrm>
            <a:off x="1105728" y="5952"/>
            <a:ext cx="8038272" cy="1006335"/>
          </a:xfrm>
          <a:prstGeom prst="rect">
            <a:avLst/>
          </a:prstGeom>
          <a:noFill/>
          <a:ln>
            <a:noFill/>
          </a:ln>
        </p:spPr>
      </p:pic>
      <p:pic>
        <p:nvPicPr>
          <p:cNvPr id="596" name="Google Shape;596;p44" descr="Menu: Additional information"/>
          <p:cNvPicPr preferRelativeResize="0"/>
          <p:nvPr/>
        </p:nvPicPr>
        <p:blipFill rotWithShape="1">
          <a:blip r:embed="rId4">
            <a:alphaModFix/>
          </a:blip>
          <a:srcRect/>
          <a:stretch/>
        </p:blipFill>
        <p:spPr>
          <a:xfrm>
            <a:off x="0" y="-8008"/>
            <a:ext cx="1160799" cy="6866008"/>
          </a:xfrm>
          <a:prstGeom prst="rect">
            <a:avLst/>
          </a:prstGeom>
          <a:noFill/>
          <a:ln>
            <a:noFill/>
          </a:ln>
        </p:spPr>
      </p:pic>
      <p:pic>
        <p:nvPicPr>
          <p:cNvPr id="597" name="Google Shape;597;p44" descr="Screenshot of table, Soluability of Oxygen in Salt Water at Sea Level, (1013.25 mB, with temperature and salinity. As temperature increases, soluability decreases. As salinity increases, soluabilty decreses. "/>
          <p:cNvPicPr preferRelativeResize="0">
            <a:picLocks noGrp="1"/>
          </p:cNvPicPr>
          <p:nvPr>
            <p:ph type="body" idx="2"/>
          </p:nvPr>
        </p:nvPicPr>
        <p:blipFill rotWithShape="1">
          <a:blip r:embed="rId5">
            <a:alphaModFix/>
          </a:blip>
          <a:srcRect b="33198"/>
          <a:stretch/>
        </p:blipFill>
        <p:spPr>
          <a:xfrm>
            <a:off x="4363670" y="1951476"/>
            <a:ext cx="4258015" cy="3627026"/>
          </a:xfrm>
          <a:prstGeom prst="rect">
            <a:avLst/>
          </a:prstGeom>
          <a:noFill/>
          <a:ln>
            <a:noFill/>
          </a:ln>
        </p:spPr>
      </p:pic>
      <p:sp>
        <p:nvSpPr>
          <p:cNvPr id="598" name="Google Shape;598;p4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51</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2"/>
        <p:cNvGrpSpPr/>
        <p:nvPr/>
      </p:nvGrpSpPr>
      <p:grpSpPr>
        <a:xfrm>
          <a:off x="0" y="0"/>
          <a:ext cx="0" cy="0"/>
          <a:chOff x="0" y="0"/>
          <a:chExt cx="0" cy="0"/>
        </a:xfrm>
      </p:grpSpPr>
      <p:sp>
        <p:nvSpPr>
          <p:cNvPr id="603" name="Google Shape;603;p45"/>
          <p:cNvSpPr txBox="1">
            <a:spLocks noGrp="1"/>
          </p:cNvSpPr>
          <p:nvPr>
            <p:ph type="title"/>
          </p:nvPr>
        </p:nvSpPr>
        <p:spPr>
          <a:xfrm>
            <a:off x="1105728" y="6884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FAQ:  Frequently Asked Questions-3</a:t>
            </a:r>
            <a:endParaRPr/>
          </a:p>
        </p:txBody>
      </p:sp>
      <p:sp>
        <p:nvSpPr>
          <p:cNvPr id="604" name="Google Shape;604;p45"/>
          <p:cNvSpPr txBox="1">
            <a:spLocks noGrp="1"/>
          </p:cNvSpPr>
          <p:nvPr>
            <p:ph type="body" idx="1"/>
          </p:nvPr>
        </p:nvSpPr>
        <p:spPr>
          <a:xfrm>
            <a:off x="1160799" y="1690219"/>
            <a:ext cx="7558887" cy="435133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000090"/>
              </a:buClr>
              <a:buSzPts val="1600"/>
              <a:buNone/>
            </a:pPr>
            <a:r>
              <a:rPr lang="en-US" sz="1600" b="1">
                <a:solidFill>
                  <a:srgbClr val="000090"/>
                </a:solidFill>
              </a:rPr>
              <a:t>Why does the amount of dissolved oxygen I measured not agree with the amount I calculated?  </a:t>
            </a:r>
            <a:endParaRPr/>
          </a:p>
          <a:p>
            <a:pPr marL="285750" lvl="0" indent="-285750" algn="just" rtl="0">
              <a:lnSpc>
                <a:spcPct val="90000"/>
              </a:lnSpc>
              <a:spcBef>
                <a:spcPts val="1000"/>
              </a:spcBef>
              <a:spcAft>
                <a:spcPts val="0"/>
              </a:spcAft>
              <a:buClr>
                <a:schemeClr val="dk1"/>
              </a:buClr>
              <a:buSzPts val="1400"/>
              <a:buFont typeface="Arial"/>
              <a:buChar char="•"/>
            </a:pPr>
            <a:r>
              <a:rPr lang="en-US" sz="1400"/>
              <a:t>There are two reasons why these numbers may not match. First, you may not have followed the instructions on your kit exactly or you may have made small errors in the procedure you used. Here are some troubleshooting tips:</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Make sure you do not have any air bubbles in your sample bottle or your titrator (for kits that use a titrator). To check for air bubbles in the sample bottle, turn the bottle upside down while it is capped and look for bubbles. </a:t>
            </a:r>
            <a:endParaRPr/>
          </a:p>
          <a:p>
            <a:pPr marL="285750" lvl="0" indent="-285750" algn="just" rtl="0">
              <a:lnSpc>
                <a:spcPct val="90000"/>
              </a:lnSpc>
              <a:spcBef>
                <a:spcPts val="1000"/>
              </a:spcBef>
              <a:spcAft>
                <a:spcPts val="0"/>
              </a:spcAft>
              <a:buClr>
                <a:schemeClr val="dk1"/>
              </a:buClr>
              <a:buSzPts val="1400"/>
              <a:buFont typeface="Arial"/>
              <a:buChar char="•"/>
            </a:pPr>
            <a:r>
              <a:rPr lang="en-US" sz="1400"/>
              <a:t>Measure accurately. If you are adding drops from a bottle, hold the bottle vertically so that all of the drops are the same size.</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Allow all of the precipitate to settle. If you shake the bottle too hard before the precipitate settles, it may take 10minutes or more for the settling to happen.</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Record accurately. If your kit asks you to count drops, have two people count to insure accuracy. If your kit asks you to read a titrator, make sure to read the instructions for accurately reading the titrator that come with your kit.</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If you are testing in salt waters make sure you refer to Table HY-DO-3 to determine the maximum amount of oxygen that waters with your salinity can hold. Salt waters can hold less oxygen when fully saturated than can freshwaters.</a:t>
            </a:r>
            <a:endParaRPr sz="1400"/>
          </a:p>
          <a:p>
            <a:pPr marL="285750" lvl="0" indent="-285750" algn="just" rtl="0">
              <a:lnSpc>
                <a:spcPct val="90000"/>
              </a:lnSpc>
              <a:spcBef>
                <a:spcPts val="1000"/>
              </a:spcBef>
              <a:spcAft>
                <a:spcPts val="0"/>
              </a:spcAft>
              <a:buClr>
                <a:schemeClr val="dk1"/>
              </a:buClr>
              <a:buSzPts val="1400"/>
              <a:buFont typeface="Arial"/>
              <a:buChar char="•"/>
            </a:pPr>
            <a:r>
              <a:rPr lang="en-US" sz="1400"/>
              <a:t>Another reason your measured value may not be the same as your calculated value is that there may be something wrong with the chemicals in your kit. In this case, you will need to get new chemicals.</a:t>
            </a:r>
            <a:endParaRPr/>
          </a:p>
        </p:txBody>
      </p:sp>
      <p:pic>
        <p:nvPicPr>
          <p:cNvPr id="605" name="Google Shape;605;p45" descr="Banner: Dissolved Oxygen Protocol Using a Dissolved Oxygen Probe"/>
          <p:cNvPicPr preferRelativeResize="0"/>
          <p:nvPr/>
        </p:nvPicPr>
        <p:blipFill rotWithShape="1">
          <a:blip r:embed="rId3">
            <a:alphaModFix/>
          </a:blip>
          <a:srcRect/>
          <a:stretch/>
        </p:blipFill>
        <p:spPr>
          <a:xfrm>
            <a:off x="1105728" y="5952"/>
            <a:ext cx="8038272" cy="1006335"/>
          </a:xfrm>
          <a:prstGeom prst="rect">
            <a:avLst/>
          </a:prstGeom>
          <a:noFill/>
          <a:ln>
            <a:noFill/>
          </a:ln>
        </p:spPr>
      </p:pic>
      <p:pic>
        <p:nvPicPr>
          <p:cNvPr id="606" name="Google Shape;606;p45" descr="Menu: Additional information"/>
          <p:cNvPicPr preferRelativeResize="0"/>
          <p:nvPr/>
        </p:nvPicPr>
        <p:blipFill rotWithShape="1">
          <a:blip r:embed="rId4">
            <a:alphaModFix/>
          </a:blip>
          <a:srcRect/>
          <a:stretch/>
        </p:blipFill>
        <p:spPr>
          <a:xfrm>
            <a:off x="0" y="-8008"/>
            <a:ext cx="1160799" cy="6866008"/>
          </a:xfrm>
          <a:prstGeom prst="rect">
            <a:avLst/>
          </a:prstGeom>
          <a:noFill/>
          <a:ln>
            <a:noFill/>
          </a:ln>
        </p:spPr>
      </p:pic>
      <p:sp>
        <p:nvSpPr>
          <p:cNvPr id="607" name="Google Shape;607;p4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52</a:t>
            </a:fld>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46"/>
          <p:cNvSpPr txBox="1">
            <a:spLocks noGrp="1"/>
          </p:cNvSpPr>
          <p:nvPr>
            <p:ph type="title"/>
          </p:nvPr>
        </p:nvSpPr>
        <p:spPr>
          <a:xfrm>
            <a:off x="1105728" y="688472"/>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Questions for Research Investigations</a:t>
            </a:r>
            <a:endParaRPr/>
          </a:p>
        </p:txBody>
      </p:sp>
      <p:sp>
        <p:nvSpPr>
          <p:cNvPr id="613" name="Google Shape;613;p46"/>
          <p:cNvSpPr txBox="1">
            <a:spLocks noGrp="1"/>
          </p:cNvSpPr>
          <p:nvPr>
            <p:ph type="body" idx="1"/>
          </p:nvPr>
        </p:nvSpPr>
        <p:spPr>
          <a:xfrm>
            <a:off x="1160799" y="1690219"/>
            <a:ext cx="7558887" cy="4351338"/>
          </a:xfrm>
          <a:prstGeom prst="rect">
            <a:avLst/>
          </a:prstGeom>
          <a:noFill/>
          <a:ln>
            <a:noFill/>
          </a:ln>
        </p:spPr>
        <p:txBody>
          <a:bodyPr spcFirstLastPara="1" wrap="square" lIns="91425" tIns="45700" rIns="91425" bIns="45700" anchor="t" anchorCtr="0">
            <a:noAutofit/>
          </a:bodyPr>
          <a:lstStyle/>
          <a:p>
            <a:pPr marL="285750" lvl="0" indent="-285750" algn="l" rtl="0">
              <a:lnSpc>
                <a:spcPct val="90000"/>
              </a:lnSpc>
              <a:spcBef>
                <a:spcPts val="0"/>
              </a:spcBef>
              <a:spcAft>
                <a:spcPts val="0"/>
              </a:spcAft>
              <a:buClr>
                <a:schemeClr val="dk1"/>
              </a:buClr>
              <a:buSzPts val="1800"/>
              <a:buFont typeface="Arial"/>
              <a:buChar char="•"/>
            </a:pPr>
            <a:r>
              <a:rPr lang="en-US"/>
              <a:t>How would a change in the amount of dissolved oxygen affect what lives in a water body?</a:t>
            </a: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285750" algn="l" rtl="0">
              <a:lnSpc>
                <a:spcPct val="90000"/>
              </a:lnSpc>
              <a:spcBef>
                <a:spcPts val="1000"/>
              </a:spcBef>
              <a:spcAft>
                <a:spcPts val="0"/>
              </a:spcAft>
              <a:buClr>
                <a:schemeClr val="dk1"/>
              </a:buClr>
              <a:buSzPts val="1800"/>
              <a:buFont typeface="Arial"/>
              <a:buChar char="•"/>
            </a:pPr>
            <a:r>
              <a:rPr lang="en-US"/>
              <a:t>How could warming or cooling of the atmosphere affect the amount of dissolved oxygen in your water?</a:t>
            </a:r>
            <a:endParaRPr/>
          </a:p>
          <a:p>
            <a:pPr marL="285750" lvl="0" indent="-171450" algn="l" rtl="0">
              <a:lnSpc>
                <a:spcPct val="90000"/>
              </a:lnSpc>
              <a:spcBef>
                <a:spcPts val="1000"/>
              </a:spcBef>
              <a:spcAft>
                <a:spcPts val="0"/>
              </a:spcAft>
              <a:buClr>
                <a:schemeClr val="dk1"/>
              </a:buClr>
              <a:buSzPts val="1800"/>
              <a:buFont typeface="Arial"/>
              <a:buNone/>
            </a:pPr>
            <a:endParaRPr/>
          </a:p>
          <a:p>
            <a:pPr marL="285750" lvl="0" indent="-285750" algn="l" rtl="0">
              <a:lnSpc>
                <a:spcPct val="90000"/>
              </a:lnSpc>
              <a:spcBef>
                <a:spcPts val="1000"/>
              </a:spcBef>
              <a:spcAft>
                <a:spcPts val="0"/>
              </a:spcAft>
              <a:buClr>
                <a:schemeClr val="dk1"/>
              </a:buClr>
              <a:buSzPts val="1800"/>
              <a:buFont typeface="Arial"/>
              <a:buChar char="•"/>
            </a:pPr>
            <a:r>
              <a:rPr lang="en-US"/>
              <a:t>How could changes in the land cover around your water site affect the amount of dissolved oxygen in your water?</a:t>
            </a:r>
            <a:endParaRPr/>
          </a:p>
        </p:txBody>
      </p:sp>
      <p:pic>
        <p:nvPicPr>
          <p:cNvPr id="614" name="Google Shape;614;p46" descr="Banner: Dissolved Oxygen Protocol Using a Dissolved Oxygen Probe"/>
          <p:cNvPicPr preferRelativeResize="0"/>
          <p:nvPr/>
        </p:nvPicPr>
        <p:blipFill rotWithShape="1">
          <a:blip r:embed="rId3">
            <a:alphaModFix/>
          </a:blip>
          <a:srcRect/>
          <a:stretch/>
        </p:blipFill>
        <p:spPr>
          <a:xfrm>
            <a:off x="1105728" y="5952"/>
            <a:ext cx="8038272" cy="1006335"/>
          </a:xfrm>
          <a:prstGeom prst="rect">
            <a:avLst/>
          </a:prstGeom>
          <a:noFill/>
          <a:ln>
            <a:noFill/>
          </a:ln>
        </p:spPr>
      </p:pic>
      <p:pic>
        <p:nvPicPr>
          <p:cNvPr id="615" name="Google Shape;615;p46" descr="Menu: Additional information"/>
          <p:cNvPicPr preferRelativeResize="0"/>
          <p:nvPr/>
        </p:nvPicPr>
        <p:blipFill rotWithShape="1">
          <a:blip r:embed="rId4">
            <a:alphaModFix/>
          </a:blip>
          <a:srcRect/>
          <a:stretch/>
        </p:blipFill>
        <p:spPr>
          <a:xfrm>
            <a:off x="0" y="-8008"/>
            <a:ext cx="1160799" cy="6866008"/>
          </a:xfrm>
          <a:prstGeom prst="rect">
            <a:avLst/>
          </a:prstGeom>
          <a:noFill/>
          <a:ln>
            <a:noFill/>
          </a:ln>
        </p:spPr>
      </p:pic>
      <p:sp>
        <p:nvSpPr>
          <p:cNvPr id="616" name="Google Shape;616;p4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53</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20"/>
        <p:cNvGrpSpPr/>
        <p:nvPr/>
      </p:nvGrpSpPr>
      <p:grpSpPr>
        <a:xfrm>
          <a:off x="0" y="0"/>
          <a:ext cx="0" cy="0"/>
          <a:chOff x="0" y="0"/>
          <a:chExt cx="0" cy="0"/>
        </a:xfrm>
      </p:grpSpPr>
      <p:sp>
        <p:nvSpPr>
          <p:cNvPr id="621" name="Google Shape;621;p47"/>
          <p:cNvSpPr txBox="1">
            <a:spLocks noGrp="1"/>
          </p:cNvSpPr>
          <p:nvPr>
            <p:ph type="title"/>
          </p:nvPr>
        </p:nvSpPr>
        <p:spPr>
          <a:xfrm>
            <a:off x="1105728" y="717559"/>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We want your Feedback!</a:t>
            </a:r>
            <a:endParaRPr/>
          </a:p>
        </p:txBody>
      </p:sp>
      <p:sp>
        <p:nvSpPr>
          <p:cNvPr id="622" name="Google Shape;622;p47"/>
          <p:cNvSpPr txBox="1">
            <a:spLocks noGrp="1"/>
          </p:cNvSpPr>
          <p:nvPr>
            <p:ph type="body" idx="1"/>
          </p:nvPr>
        </p:nvSpPr>
        <p:spPr>
          <a:xfrm>
            <a:off x="1301668" y="1623260"/>
            <a:ext cx="7646400" cy="4351200"/>
          </a:xfrm>
          <a:prstGeom prst="rect">
            <a:avLst/>
          </a:prstGeom>
          <a:noFill/>
          <a:ln>
            <a:noFill/>
          </a:ln>
        </p:spPr>
        <p:txBody>
          <a:bodyPr spcFirstLastPara="1" wrap="square" lIns="91425" tIns="45700" rIns="91425" bIns="45700" anchor="t" anchorCtr="0">
            <a:normAutofit fontScale="92500" lnSpcReduction="10000"/>
          </a:bodyPr>
          <a:lstStyle/>
          <a:p>
            <a:pPr marL="0" lvl="0" indent="0" algn="l" rtl="0">
              <a:lnSpc>
                <a:spcPct val="90000"/>
              </a:lnSpc>
              <a:spcBef>
                <a:spcPts val="0"/>
              </a:spcBef>
              <a:spcAft>
                <a:spcPts val="0"/>
              </a:spcAft>
              <a:buClr>
                <a:schemeClr val="dk1"/>
              </a:buClr>
              <a:buSzPct val="116876"/>
              <a:buNone/>
            </a:pPr>
            <a:r>
              <a:rPr lang="en-US" dirty="0"/>
              <a:t>Please provide us with feedback about this module. This is a community project and we welcome your comments, suggestions and edits! Please take a minute to comment here:  </a:t>
            </a:r>
            <a:r>
              <a:rPr lang="en-US" u="sng" dirty="0">
                <a:solidFill>
                  <a:schemeClr val="hlink"/>
                </a:solidFill>
                <a:hlinkClick r:id="rId3"/>
              </a:rPr>
              <a:t>Training@nasaglobe.org</a:t>
            </a:r>
            <a:endParaRPr dirty="0"/>
          </a:p>
          <a:p>
            <a:pPr marL="0" lvl="0" indent="0" algn="l" rtl="0">
              <a:lnSpc>
                <a:spcPct val="90000"/>
              </a:lnSpc>
              <a:spcBef>
                <a:spcPts val="1000"/>
              </a:spcBef>
              <a:spcAft>
                <a:spcPts val="0"/>
              </a:spcAft>
              <a:buClr>
                <a:srgbClr val="002060"/>
              </a:buClr>
              <a:buSzPct val="116872"/>
              <a:buNone/>
            </a:pPr>
            <a:r>
              <a:rPr lang="en-US" sz="2800" b="1" dirty="0">
                <a:solidFill>
                  <a:srgbClr val="002060"/>
                </a:solidFill>
              </a:rPr>
              <a:t>Credits:</a:t>
            </a:r>
            <a:endParaRPr dirty="0"/>
          </a:p>
          <a:p>
            <a:pPr marL="0" lvl="0" indent="0" algn="l" rtl="0">
              <a:lnSpc>
                <a:spcPct val="90000"/>
              </a:lnSpc>
              <a:spcBef>
                <a:spcPts val="1000"/>
              </a:spcBef>
              <a:spcAft>
                <a:spcPts val="0"/>
              </a:spcAft>
              <a:buClr>
                <a:schemeClr val="dk1"/>
              </a:buClr>
              <a:buSzPct val="116876"/>
              <a:buNone/>
            </a:pPr>
            <a:r>
              <a:rPr lang="en-US" b="1" dirty="0"/>
              <a:t>Slides:  </a:t>
            </a:r>
            <a:endParaRPr dirty="0"/>
          </a:p>
          <a:p>
            <a:pPr marL="0" lvl="0" indent="0" algn="l" rtl="0">
              <a:lnSpc>
                <a:spcPct val="100000"/>
              </a:lnSpc>
              <a:spcBef>
                <a:spcPts val="1000"/>
              </a:spcBef>
              <a:spcAft>
                <a:spcPts val="0"/>
              </a:spcAft>
              <a:buClr>
                <a:schemeClr val="dk1"/>
              </a:buClr>
              <a:buSzPct val="116876"/>
              <a:buNone/>
            </a:pPr>
            <a:r>
              <a:rPr lang="en-US" dirty="0" err="1"/>
              <a:t>Russanne</a:t>
            </a:r>
            <a:r>
              <a:rPr lang="en-US" dirty="0"/>
              <a:t> Low, Ph.D., University of Nebraska-Lincoln, USA </a:t>
            </a:r>
            <a:endParaRPr dirty="0"/>
          </a:p>
          <a:p>
            <a:pPr marL="0" lvl="0" indent="0" algn="l" rtl="0">
              <a:lnSpc>
                <a:spcPct val="100000"/>
              </a:lnSpc>
              <a:spcBef>
                <a:spcPts val="1000"/>
              </a:spcBef>
              <a:spcAft>
                <a:spcPts val="0"/>
              </a:spcAft>
              <a:buClr>
                <a:schemeClr val="dk1"/>
              </a:buClr>
              <a:buSzPct val="116876"/>
              <a:buNone/>
            </a:pPr>
            <a:r>
              <a:rPr lang="en-US" dirty="0"/>
              <a:t>Rebecca Boger, Ph.D., Brooklyn College, NYC, USA</a:t>
            </a:r>
            <a:endParaRPr dirty="0"/>
          </a:p>
          <a:p>
            <a:pPr marL="0" lvl="0" indent="0" algn="l" rtl="0">
              <a:lnSpc>
                <a:spcPct val="90000"/>
              </a:lnSpc>
              <a:spcBef>
                <a:spcPts val="1000"/>
              </a:spcBef>
              <a:spcAft>
                <a:spcPts val="0"/>
              </a:spcAft>
              <a:buClr>
                <a:schemeClr val="dk1"/>
              </a:buClr>
              <a:buSzPct val="116876"/>
              <a:buNone/>
            </a:pPr>
            <a:r>
              <a:rPr lang="en-US" b="1" dirty="0"/>
              <a:t>Photos: </a:t>
            </a:r>
            <a:r>
              <a:rPr lang="en-US"/>
              <a:t>Russanne Low</a:t>
            </a:r>
            <a:endParaRPr/>
          </a:p>
          <a:p>
            <a:pPr marL="0" lvl="0" indent="0" algn="l" rtl="0">
              <a:lnSpc>
                <a:spcPct val="90000"/>
              </a:lnSpc>
              <a:spcBef>
                <a:spcPts val="1000"/>
              </a:spcBef>
              <a:spcAft>
                <a:spcPts val="0"/>
              </a:spcAft>
              <a:buClr>
                <a:schemeClr val="dk1"/>
              </a:buClr>
              <a:buSzPct val="116876"/>
              <a:buNone/>
            </a:pPr>
            <a:r>
              <a:rPr lang="en-US" b="1" dirty="0"/>
              <a:t>Art: </a:t>
            </a:r>
            <a:r>
              <a:rPr lang="en-US" dirty="0"/>
              <a:t>Jenn Glaser, </a:t>
            </a:r>
            <a:r>
              <a:rPr lang="en-US" i="1" dirty="0" err="1"/>
              <a:t>ScribeArts</a:t>
            </a:r>
            <a:endParaRPr i="1" dirty="0"/>
          </a:p>
          <a:p>
            <a:pPr marL="0" lvl="0" indent="0" algn="l" rtl="0">
              <a:lnSpc>
                <a:spcPct val="90000"/>
              </a:lnSpc>
              <a:spcBef>
                <a:spcPts val="1000"/>
              </a:spcBef>
              <a:spcAft>
                <a:spcPts val="0"/>
              </a:spcAft>
              <a:buClr>
                <a:schemeClr val="dk1"/>
              </a:buClr>
              <a:buSzPct val="116876"/>
              <a:buNone/>
            </a:pPr>
            <a:r>
              <a:rPr lang="en-US" b="1" dirty="0"/>
              <a:t>More Information:</a:t>
            </a:r>
            <a:endParaRPr dirty="0"/>
          </a:p>
          <a:p>
            <a:pPr marL="0" lvl="0" indent="0" algn="l" rtl="0">
              <a:lnSpc>
                <a:spcPct val="90000"/>
              </a:lnSpc>
              <a:spcBef>
                <a:spcPts val="1000"/>
              </a:spcBef>
              <a:spcAft>
                <a:spcPts val="0"/>
              </a:spcAft>
              <a:buClr>
                <a:schemeClr val="dk1"/>
              </a:buClr>
              <a:buSzPct val="116876"/>
              <a:buNone/>
            </a:pPr>
            <a:r>
              <a:rPr lang="en-US" b="1" u="sng" dirty="0">
                <a:solidFill>
                  <a:schemeClr val="hlink"/>
                </a:solidFill>
                <a:hlinkClick r:id="rId4"/>
              </a:rPr>
              <a:t>GLOBE Program</a:t>
            </a:r>
            <a:r>
              <a:rPr lang="en-US" b="1" dirty="0"/>
              <a:t>, </a:t>
            </a:r>
            <a:r>
              <a:rPr lang="en-US" b="1" u="sng" dirty="0">
                <a:solidFill>
                  <a:schemeClr val="hlink"/>
                </a:solidFill>
                <a:hlinkClick r:id="rId5"/>
              </a:rPr>
              <a:t>NASA Earth Science </a:t>
            </a:r>
            <a:endParaRPr b="1" dirty="0"/>
          </a:p>
          <a:p>
            <a:pPr marL="0" lvl="0" indent="0" algn="l" rtl="0">
              <a:lnSpc>
                <a:spcPct val="90000"/>
              </a:lnSpc>
              <a:spcBef>
                <a:spcPts val="1000"/>
              </a:spcBef>
              <a:spcAft>
                <a:spcPts val="0"/>
              </a:spcAft>
              <a:buClr>
                <a:schemeClr val="dk1"/>
              </a:buClr>
              <a:buSzPct val="116876"/>
              <a:buNone/>
            </a:pPr>
            <a:r>
              <a:rPr lang="en-US" b="1" u="sng" dirty="0">
                <a:solidFill>
                  <a:schemeClr val="hlink"/>
                </a:solidFill>
                <a:hlinkClick r:id="rId6"/>
              </a:rPr>
              <a:t>NASA Global Climate Change: Vital Signs of the Planet</a:t>
            </a:r>
            <a:endParaRPr b="1" dirty="0"/>
          </a:p>
          <a:p>
            <a:pPr marL="0" lvl="0" indent="0" algn="l" rtl="0">
              <a:lnSpc>
                <a:spcPct val="90000"/>
              </a:lnSpc>
              <a:spcBef>
                <a:spcPts val="1000"/>
              </a:spcBef>
              <a:spcAft>
                <a:spcPts val="0"/>
              </a:spcAft>
              <a:buClr>
                <a:schemeClr val="dk1"/>
              </a:buClr>
              <a:buSzPct val="116876"/>
              <a:buNone/>
            </a:pPr>
            <a:r>
              <a:rPr lang="en-US" b="1" dirty="0"/>
              <a:t>The GLOBE Program is sponsored by these organizations: </a:t>
            </a:r>
            <a:endParaRPr dirty="0"/>
          </a:p>
        </p:txBody>
      </p:sp>
      <p:pic>
        <p:nvPicPr>
          <p:cNvPr id="623" name="Google Shape;623;p47" descr="Banner: Dissolved Oxygen Protocol Using a Dissolved Oxygen Probe"/>
          <p:cNvPicPr preferRelativeResize="0"/>
          <p:nvPr/>
        </p:nvPicPr>
        <p:blipFill rotWithShape="1">
          <a:blip r:embed="rId7">
            <a:alphaModFix/>
          </a:blip>
          <a:srcRect/>
          <a:stretch/>
        </p:blipFill>
        <p:spPr>
          <a:xfrm>
            <a:off x="1105728" y="5952"/>
            <a:ext cx="8038272" cy="1006335"/>
          </a:xfrm>
          <a:prstGeom prst="rect">
            <a:avLst/>
          </a:prstGeom>
          <a:noFill/>
          <a:ln>
            <a:noFill/>
          </a:ln>
        </p:spPr>
      </p:pic>
      <p:pic>
        <p:nvPicPr>
          <p:cNvPr id="624" name="Google Shape;624;p47" descr="Menu: Additional information"/>
          <p:cNvPicPr preferRelativeResize="0"/>
          <p:nvPr/>
        </p:nvPicPr>
        <p:blipFill rotWithShape="1">
          <a:blip r:embed="rId8">
            <a:alphaModFix/>
          </a:blip>
          <a:srcRect/>
          <a:stretch/>
        </p:blipFill>
        <p:spPr>
          <a:xfrm>
            <a:off x="0" y="-8008"/>
            <a:ext cx="1160799" cy="6866008"/>
          </a:xfrm>
          <a:prstGeom prst="rect">
            <a:avLst/>
          </a:prstGeom>
          <a:noFill/>
          <a:ln>
            <a:noFill/>
          </a:ln>
        </p:spPr>
      </p:pic>
      <p:pic>
        <p:nvPicPr>
          <p:cNvPr id="625" name="Google Shape;625;p47" descr="Logos for NASA, NOAA, NSF and the U.S. Department of State."/>
          <p:cNvPicPr preferRelativeResize="0"/>
          <p:nvPr/>
        </p:nvPicPr>
        <p:blipFill rotWithShape="1">
          <a:blip r:embed="rId9">
            <a:alphaModFix/>
          </a:blip>
          <a:srcRect/>
          <a:stretch/>
        </p:blipFill>
        <p:spPr>
          <a:xfrm>
            <a:off x="6457939" y="5832078"/>
            <a:ext cx="2505226" cy="524283"/>
          </a:xfrm>
          <a:prstGeom prst="rect">
            <a:avLst/>
          </a:prstGeom>
          <a:noFill/>
          <a:ln>
            <a:noFill/>
          </a:ln>
        </p:spPr>
      </p:pic>
      <p:sp>
        <p:nvSpPr>
          <p:cNvPr id="626" name="Google Shape;626;p4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54</a:t>
            </a:fld>
            <a:endParaRPr/>
          </a:p>
        </p:txBody>
      </p:sp>
      <p:sp>
        <p:nvSpPr>
          <p:cNvPr id="627" name="Google Shape;627;p47"/>
          <p:cNvSpPr txBox="1"/>
          <p:nvPr/>
        </p:nvSpPr>
        <p:spPr>
          <a:xfrm>
            <a:off x="1362600" y="5974600"/>
            <a:ext cx="5095200" cy="7470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0"/>
              </a:spcAft>
              <a:buClr>
                <a:schemeClr val="dk1"/>
              </a:buClr>
              <a:buSzPts val="1300"/>
              <a:buFont typeface="Arial"/>
              <a:buNone/>
            </a:pPr>
            <a:r>
              <a:rPr lang="en-US" sz="1050" b="1" dirty="0">
                <a:solidFill>
                  <a:srgbClr val="3C4043"/>
                </a:solidFill>
                <a:highlight>
                  <a:srgbClr val="FFFFFF"/>
                </a:highlight>
                <a:latin typeface="Roboto"/>
                <a:ea typeface="Roboto"/>
                <a:cs typeface="Roboto"/>
                <a:sym typeface="Roboto"/>
              </a:rPr>
              <a:t>Version 11/17/25. Modified by GLOBE Implementation Office – Science, Training, Education, and Public Engagement. If you edit and modify this slide set for use for educational purposes, please note “modified by (and your name and date)" on this page. Thank you.</a:t>
            </a:r>
            <a:endParaRPr sz="2800" b="1" i="1" u="none" strike="noStrike" cap="none" dirty="0">
              <a:solidFill>
                <a:schemeClr val="dk1"/>
              </a:solidFill>
              <a:latin typeface="Roboto"/>
              <a:ea typeface="Roboto"/>
              <a:cs typeface="Roboto"/>
              <a:sym typeface="Robot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title"/>
          </p:nvPr>
        </p:nvSpPr>
        <p:spPr>
          <a:xfrm>
            <a:off x="1105728" y="983455"/>
            <a:ext cx="7886700" cy="87159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Why Collect Water DO Data?</a:t>
            </a:r>
            <a:endParaRPr/>
          </a:p>
        </p:txBody>
      </p:sp>
      <p:sp>
        <p:nvSpPr>
          <p:cNvPr id="137" name="Google Shape;137;p6"/>
          <p:cNvSpPr txBox="1">
            <a:spLocks noGrp="1"/>
          </p:cNvSpPr>
          <p:nvPr>
            <p:ph type="body" idx="1"/>
          </p:nvPr>
        </p:nvSpPr>
        <p:spPr>
          <a:xfrm>
            <a:off x="1255904" y="1855050"/>
            <a:ext cx="5393043"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1700"/>
              <a:t>Just like animals that live on land, animals that live in water need molecular oxygen to breathe.</a:t>
            </a:r>
            <a:endParaRPr/>
          </a:p>
          <a:p>
            <a:pPr marL="0" lvl="0" indent="0" algn="just" rtl="0">
              <a:lnSpc>
                <a:spcPct val="90000"/>
              </a:lnSpc>
              <a:spcBef>
                <a:spcPts val="1000"/>
              </a:spcBef>
              <a:spcAft>
                <a:spcPts val="0"/>
              </a:spcAft>
              <a:buClr>
                <a:schemeClr val="dk1"/>
              </a:buClr>
              <a:buSzPct val="100000"/>
              <a:buNone/>
            </a:pPr>
            <a:endParaRPr sz="1700"/>
          </a:p>
          <a:p>
            <a:pPr marL="0" lvl="0" indent="0" algn="just" rtl="0">
              <a:lnSpc>
                <a:spcPct val="90000"/>
              </a:lnSpc>
              <a:spcBef>
                <a:spcPts val="1000"/>
              </a:spcBef>
              <a:spcAft>
                <a:spcPts val="0"/>
              </a:spcAft>
              <a:buClr>
                <a:schemeClr val="dk1"/>
              </a:buClr>
              <a:buSzPct val="100000"/>
              <a:buNone/>
            </a:pPr>
            <a:r>
              <a:rPr lang="en-US" sz="1700"/>
              <a:t>Most organic matter in aquatic ecosystems is non-living and it is collectively referred to as detritus. The organic matter can be produced </a:t>
            </a:r>
            <a:r>
              <a:rPr lang="en-US" sz="1700" i="1"/>
              <a:t>in situ or </a:t>
            </a:r>
            <a:r>
              <a:rPr lang="en-US" sz="1700"/>
              <a:t>enter water bodies from the surrounding land (from both natural and human sources). The cycling of organic carbon between living and nonliving components is known as the carbon cycle. Organic matter is produced during photosynthesis and is consumed during respiration. During respiration, biota (fish, bacteria, etc.) consume dissolved oxygen.</a:t>
            </a:r>
            <a:endParaRPr/>
          </a:p>
          <a:p>
            <a:pPr marL="0" lvl="0" indent="0" algn="just" rtl="0">
              <a:lnSpc>
                <a:spcPct val="90000"/>
              </a:lnSpc>
              <a:spcBef>
                <a:spcPts val="1000"/>
              </a:spcBef>
              <a:spcAft>
                <a:spcPts val="0"/>
              </a:spcAft>
              <a:buClr>
                <a:schemeClr val="dk1"/>
              </a:buClr>
              <a:buSzPct val="100000"/>
              <a:buNone/>
            </a:pPr>
            <a:endParaRPr sz="1700"/>
          </a:p>
          <a:p>
            <a:pPr marL="0" lvl="0" indent="0" algn="just" rtl="0">
              <a:lnSpc>
                <a:spcPct val="90000"/>
              </a:lnSpc>
              <a:spcBef>
                <a:spcPts val="1000"/>
              </a:spcBef>
              <a:spcAft>
                <a:spcPts val="0"/>
              </a:spcAft>
              <a:buClr>
                <a:schemeClr val="dk1"/>
              </a:buClr>
              <a:buSzPct val="100000"/>
              <a:buNone/>
            </a:pPr>
            <a:r>
              <a:rPr lang="en-US" sz="1700"/>
              <a:t>Although plants and algae add valuable oxygen to the water, overgrowth can potentially lead to reduced light levels in the water body. As plants and algae die and decay, bacteria multiply and use the dissolved oxygen in the water. The amount of available dissolved oxygen in the water may become </a:t>
            </a:r>
            <a:r>
              <a:rPr lang="en-US"/>
              <a:t>very low and harm fish and other aquatic animals.</a:t>
            </a:r>
            <a:endParaRPr b="1">
              <a:solidFill>
                <a:srgbClr val="000072"/>
              </a:solidFill>
            </a:endParaRPr>
          </a:p>
          <a:p>
            <a:pPr marL="0" lvl="0" indent="0" algn="l" rtl="0">
              <a:lnSpc>
                <a:spcPct val="90000"/>
              </a:lnSpc>
              <a:spcBef>
                <a:spcPts val="1000"/>
              </a:spcBef>
              <a:spcAft>
                <a:spcPts val="0"/>
              </a:spcAft>
              <a:buClr>
                <a:schemeClr val="dk1"/>
              </a:buClr>
              <a:buSzPct val="100000"/>
              <a:buNone/>
            </a:pPr>
            <a:endParaRPr/>
          </a:p>
        </p:txBody>
      </p:sp>
      <p:pic>
        <p:nvPicPr>
          <p:cNvPr id="138" name="Google Shape;138;p6" descr="Banner: Dissolved Oxygen Protocol Using a Dissolved Oxygen Probe"/>
          <p:cNvPicPr preferRelativeResize="0"/>
          <p:nvPr/>
        </p:nvPicPr>
        <p:blipFill rotWithShape="1">
          <a:blip r:embed="rId3">
            <a:alphaModFix/>
          </a:blip>
          <a:srcRect/>
          <a:stretch/>
        </p:blipFill>
        <p:spPr>
          <a:xfrm>
            <a:off x="1179871" y="0"/>
            <a:ext cx="8041929" cy="983455"/>
          </a:xfrm>
          <a:prstGeom prst="rect">
            <a:avLst/>
          </a:prstGeom>
          <a:noFill/>
          <a:ln>
            <a:noFill/>
          </a:ln>
        </p:spPr>
      </p:pic>
      <p:pic>
        <p:nvPicPr>
          <p:cNvPr id="139" name="Google Shape;139;p6" descr="Menu: Why collect dissolved oxygen data?"/>
          <p:cNvPicPr preferRelativeResize="0"/>
          <p:nvPr/>
        </p:nvPicPr>
        <p:blipFill rotWithShape="1">
          <a:blip r:embed="rId4">
            <a:alphaModFix/>
          </a:blip>
          <a:srcRect/>
          <a:stretch/>
        </p:blipFill>
        <p:spPr>
          <a:xfrm>
            <a:off x="0" y="0"/>
            <a:ext cx="1179871" cy="6858000"/>
          </a:xfrm>
          <a:prstGeom prst="rect">
            <a:avLst/>
          </a:prstGeom>
          <a:noFill/>
          <a:ln>
            <a:noFill/>
          </a:ln>
        </p:spPr>
      </p:pic>
      <p:pic>
        <p:nvPicPr>
          <p:cNvPr id="140" name="Google Shape;140;p6" descr="Artist's illustration of algae overgrown, typical of the phenomenon known as cultural eutrofication- that is, excess nutrients causing algae overgrowth, leading to loss of dissolved oxygen in the system. "/>
          <p:cNvPicPr preferRelativeResize="0">
            <a:picLocks noGrp="1"/>
          </p:cNvPicPr>
          <p:nvPr>
            <p:ph type="body" idx="2"/>
          </p:nvPr>
        </p:nvPicPr>
        <p:blipFill rotWithShape="1">
          <a:blip r:embed="rId5">
            <a:alphaModFix/>
          </a:blip>
          <a:srcRect/>
          <a:stretch/>
        </p:blipFill>
        <p:spPr>
          <a:xfrm>
            <a:off x="6878319" y="1401082"/>
            <a:ext cx="1869805" cy="4351338"/>
          </a:xfrm>
          <a:prstGeom prst="rect">
            <a:avLst/>
          </a:prstGeom>
          <a:noFill/>
          <a:ln>
            <a:noFill/>
          </a:ln>
        </p:spPr>
      </p:pic>
      <p:sp>
        <p:nvSpPr>
          <p:cNvPr id="141" name="Google Shape;141;p6"/>
          <p:cNvSpPr txBox="1"/>
          <p:nvPr/>
        </p:nvSpPr>
        <p:spPr>
          <a:xfrm>
            <a:off x="6878319" y="5886958"/>
            <a:ext cx="2041826" cy="6001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chemeClr val="dk1"/>
                </a:solidFill>
                <a:latin typeface="Calibri"/>
                <a:ea typeface="Calibri"/>
                <a:cs typeface="Calibri"/>
                <a:sym typeface="Calibri"/>
              </a:rPr>
              <a:t>Conceptual Diagram: Eutrophic water column with microscopic algae enlarged for emphasis.</a:t>
            </a:r>
            <a:endParaRPr sz="1400" b="0" i="0" u="none" strike="noStrike" cap="none">
              <a:solidFill>
                <a:srgbClr val="000000"/>
              </a:solidFill>
              <a:latin typeface="Arial"/>
              <a:ea typeface="Arial"/>
              <a:cs typeface="Arial"/>
              <a:sym typeface="Arial"/>
            </a:endParaRPr>
          </a:p>
        </p:txBody>
      </p:sp>
      <p:sp>
        <p:nvSpPr>
          <p:cNvPr id="142" name="Google Shape;142;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5</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7"/>
          <p:cNvSpPr txBox="1">
            <a:spLocks noGrp="1"/>
          </p:cNvSpPr>
          <p:nvPr>
            <p:ph type="title"/>
          </p:nvPr>
        </p:nvSpPr>
        <p:spPr>
          <a:xfrm>
            <a:off x="1105728" y="983455"/>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Case Study: Chesapeake Bay, USA-1</a:t>
            </a:r>
            <a:endParaRPr/>
          </a:p>
        </p:txBody>
      </p:sp>
      <p:sp>
        <p:nvSpPr>
          <p:cNvPr id="148" name="Google Shape;148;p7"/>
          <p:cNvSpPr txBox="1">
            <a:spLocks noGrp="1"/>
          </p:cNvSpPr>
          <p:nvPr>
            <p:ph type="body" idx="1"/>
          </p:nvPr>
        </p:nvSpPr>
        <p:spPr>
          <a:xfrm>
            <a:off x="1224074" y="1835702"/>
            <a:ext cx="4753177" cy="4351338"/>
          </a:xfrm>
          <a:prstGeom prst="rect">
            <a:avLst/>
          </a:prstGeom>
          <a:noFill/>
          <a:ln>
            <a:noFill/>
          </a:ln>
        </p:spPr>
        <p:txBody>
          <a:bodyPr spcFirstLastPara="1" wrap="square" lIns="91425" tIns="45700" rIns="91425" bIns="45700" anchor="t" anchorCtr="0">
            <a:normAutofit fontScale="92500" lnSpcReduction="10000"/>
          </a:bodyPr>
          <a:lstStyle/>
          <a:p>
            <a:pPr marL="0" lvl="0" indent="0" algn="just" rtl="0">
              <a:lnSpc>
                <a:spcPct val="90000"/>
              </a:lnSpc>
              <a:spcBef>
                <a:spcPts val="0"/>
              </a:spcBef>
              <a:spcAft>
                <a:spcPts val="0"/>
              </a:spcAft>
              <a:buClr>
                <a:schemeClr val="dk1"/>
              </a:buClr>
              <a:buSzPct val="100000"/>
              <a:buNone/>
            </a:pPr>
            <a:r>
              <a:rPr lang="en-US" sz="1700"/>
              <a:t>In summer 2004, a dead zone spanned more than a third of the Chesapeake Bay floor. Around the world, similar dead zones are occurring with increasing frequency in estuaries and near the mouths of major rivers. Local pork and chicken production creates manure, which runs off into tributaries feeding the Chesapeake Bay. nitrogen in the water  makes algae and other single-celled plants (phytoplankton) grow excessively. As the excess algae die, bacteria that decompose the plant matter may use up virtually all the dissolved oxygen in the water, creating bottom-hugging, low-oxygen “dead zones.” This map shows measurements of dissolved oxygen for July 15–30, 2004. The graph on the right shows dissolved oxygen levels between the surface and a depth of 40 meters through the center of the Bay. Orange and red colors correspond to the dead zone.  </a:t>
            </a:r>
            <a:endParaRPr/>
          </a:p>
          <a:p>
            <a:pPr marL="0" lvl="0" indent="0" algn="just" rtl="0">
              <a:lnSpc>
                <a:spcPct val="90000"/>
              </a:lnSpc>
              <a:spcBef>
                <a:spcPts val="1000"/>
              </a:spcBef>
              <a:spcAft>
                <a:spcPts val="0"/>
              </a:spcAft>
              <a:buClr>
                <a:schemeClr val="dk1"/>
              </a:buClr>
              <a:buSzPct val="100000"/>
              <a:buNone/>
            </a:pPr>
            <a:r>
              <a:rPr lang="en-US" sz="1700"/>
              <a:t>When you monitor the nitrate concentration at your study site, you are providing exactly the kind of information that is needed to understand how dead zones are created in our aquatic systems.</a:t>
            </a:r>
            <a:endParaRPr/>
          </a:p>
          <a:p>
            <a:pPr marL="0" lvl="0" indent="0" algn="l" rtl="0">
              <a:lnSpc>
                <a:spcPct val="90000"/>
              </a:lnSpc>
              <a:spcBef>
                <a:spcPts val="1000"/>
              </a:spcBef>
              <a:spcAft>
                <a:spcPts val="0"/>
              </a:spcAft>
              <a:buClr>
                <a:schemeClr val="dk1"/>
              </a:buClr>
              <a:buSzPct val="100000"/>
              <a:buNone/>
            </a:pPr>
            <a:endParaRPr/>
          </a:p>
        </p:txBody>
      </p:sp>
      <p:pic>
        <p:nvPicPr>
          <p:cNvPr id="149" name="Google Shape;149;p7" descr="Map of dissolved Oxygen concentration in mg/L, by depth. Chesapeake Bay, Maryland, USA. The image shows how dissolved oxygen entering the bay from one of the rivers to the west  has little to no dissolved oxygen, and causes a dead zone in the bay. "/>
          <p:cNvPicPr preferRelativeResize="0">
            <a:picLocks noGrp="1"/>
          </p:cNvPicPr>
          <p:nvPr>
            <p:ph type="body" idx="2"/>
          </p:nvPr>
        </p:nvPicPr>
        <p:blipFill rotWithShape="1">
          <a:blip r:embed="rId3">
            <a:alphaModFix/>
          </a:blip>
          <a:srcRect/>
          <a:stretch/>
        </p:blipFill>
        <p:spPr>
          <a:xfrm>
            <a:off x="6128823" y="1835702"/>
            <a:ext cx="2863605" cy="4351338"/>
          </a:xfrm>
          <a:prstGeom prst="rect">
            <a:avLst/>
          </a:prstGeom>
          <a:noFill/>
          <a:ln>
            <a:noFill/>
          </a:ln>
        </p:spPr>
      </p:pic>
      <p:pic>
        <p:nvPicPr>
          <p:cNvPr id="150" name="Google Shape;150;p7" descr="Banner: Dissolved Oxygen Protocol Using a Dissolved Oxygen Probe"/>
          <p:cNvPicPr preferRelativeResize="0"/>
          <p:nvPr/>
        </p:nvPicPr>
        <p:blipFill rotWithShape="1">
          <a:blip r:embed="rId4">
            <a:alphaModFix/>
          </a:blip>
          <a:srcRect/>
          <a:stretch/>
        </p:blipFill>
        <p:spPr>
          <a:xfrm>
            <a:off x="1072356" y="0"/>
            <a:ext cx="8071644" cy="1001134"/>
          </a:xfrm>
          <a:prstGeom prst="rect">
            <a:avLst/>
          </a:prstGeom>
          <a:noFill/>
          <a:ln>
            <a:noFill/>
          </a:ln>
        </p:spPr>
      </p:pic>
      <p:pic>
        <p:nvPicPr>
          <p:cNvPr id="151" name="Google Shape;151;p7" descr="Menu: How your measurements can help"/>
          <p:cNvPicPr preferRelativeResize="0"/>
          <p:nvPr/>
        </p:nvPicPr>
        <p:blipFill rotWithShape="1">
          <a:blip r:embed="rId5">
            <a:alphaModFix/>
          </a:blip>
          <a:srcRect/>
          <a:stretch/>
        </p:blipFill>
        <p:spPr>
          <a:xfrm>
            <a:off x="-32086" y="-1"/>
            <a:ext cx="1165491" cy="6858001"/>
          </a:xfrm>
          <a:prstGeom prst="rect">
            <a:avLst/>
          </a:prstGeom>
          <a:noFill/>
          <a:ln>
            <a:noFill/>
          </a:ln>
        </p:spPr>
      </p:pic>
      <p:sp>
        <p:nvSpPr>
          <p:cNvPr id="152" name="Google Shape;152;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6</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8"/>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Case Study: Chesapeake Bay, USA-2</a:t>
            </a:r>
            <a:endParaRPr/>
          </a:p>
        </p:txBody>
      </p:sp>
      <p:sp>
        <p:nvSpPr>
          <p:cNvPr id="158" name="Google Shape;158;p8"/>
          <p:cNvSpPr txBox="1">
            <a:spLocks noGrp="1"/>
          </p:cNvSpPr>
          <p:nvPr>
            <p:ph type="body" idx="1"/>
          </p:nvPr>
        </p:nvSpPr>
        <p:spPr>
          <a:xfrm>
            <a:off x="1224074" y="1835702"/>
            <a:ext cx="3617348" cy="4351338"/>
          </a:xfrm>
          <a:prstGeom prst="rect">
            <a:avLst/>
          </a:prstGeom>
          <a:noFill/>
          <a:ln>
            <a:noFill/>
          </a:ln>
        </p:spPr>
        <p:txBody>
          <a:bodyPr spcFirstLastPara="1" wrap="square" lIns="91425" tIns="45700" rIns="91425" bIns="45700" anchor="t" anchorCtr="0">
            <a:normAutofit/>
          </a:bodyPr>
          <a:lstStyle/>
          <a:p>
            <a:pPr marL="0" lvl="0" indent="0" algn="just" rtl="0">
              <a:lnSpc>
                <a:spcPct val="90000"/>
              </a:lnSpc>
              <a:spcBef>
                <a:spcPts val="0"/>
              </a:spcBef>
              <a:spcAft>
                <a:spcPts val="0"/>
              </a:spcAft>
              <a:buClr>
                <a:schemeClr val="dk1"/>
              </a:buClr>
              <a:buSzPts val="1600"/>
              <a:buNone/>
            </a:pPr>
            <a:r>
              <a:rPr lang="en-US" sz="1600"/>
              <a:t>Researchers use satellite measurements of ocean color to estimate the amount of microscopic plant life that lives in the Chesapeake Bay and other bodies of water. Ocean color depends on what is in the water. When large numbers of plants are growing in the water, the chlorophyll and other plant pigments affect the water’s color, making it greener, sometimes even with shades of red. The kinds and amounts of plant life are indicators of the health of marine ecosystems.</a:t>
            </a:r>
            <a:endParaRPr/>
          </a:p>
          <a:p>
            <a:pPr marL="0" lvl="0" indent="0" algn="l" rtl="0">
              <a:lnSpc>
                <a:spcPct val="90000"/>
              </a:lnSpc>
              <a:spcBef>
                <a:spcPts val="1000"/>
              </a:spcBef>
              <a:spcAft>
                <a:spcPts val="0"/>
              </a:spcAft>
              <a:buClr>
                <a:schemeClr val="dk1"/>
              </a:buClr>
              <a:buSzPts val="1600"/>
              <a:buNone/>
            </a:pPr>
            <a:r>
              <a:rPr lang="en-US" sz="1600"/>
              <a:t>Read more here:  </a:t>
            </a:r>
            <a:r>
              <a:rPr lang="en-US" sz="1600" u="sng">
                <a:solidFill>
                  <a:schemeClr val="hlink"/>
                </a:solidFill>
                <a:hlinkClick r:id="rId3"/>
              </a:rPr>
              <a:t>Earth Observatory</a:t>
            </a:r>
            <a:endParaRPr sz="1600"/>
          </a:p>
          <a:p>
            <a:pPr marL="0" lvl="0" indent="0" algn="l" rtl="0">
              <a:lnSpc>
                <a:spcPct val="90000"/>
              </a:lnSpc>
              <a:spcBef>
                <a:spcPts val="1000"/>
              </a:spcBef>
              <a:spcAft>
                <a:spcPts val="0"/>
              </a:spcAft>
              <a:buClr>
                <a:schemeClr val="dk1"/>
              </a:buClr>
              <a:buSzPts val="1800"/>
              <a:buNone/>
            </a:pPr>
            <a:endParaRPr/>
          </a:p>
        </p:txBody>
      </p:sp>
      <p:pic>
        <p:nvPicPr>
          <p:cNvPr id="159" name="Google Shape;159;p8" descr="Banner: Dissolved Oxygen Protocol Using a Dissolved Oxygen Probe"/>
          <p:cNvPicPr preferRelativeResize="0"/>
          <p:nvPr/>
        </p:nvPicPr>
        <p:blipFill rotWithShape="1">
          <a:blip r:embed="rId4">
            <a:alphaModFix/>
          </a:blip>
          <a:srcRect/>
          <a:stretch/>
        </p:blipFill>
        <p:spPr>
          <a:xfrm>
            <a:off x="1072356" y="0"/>
            <a:ext cx="8071644" cy="1001134"/>
          </a:xfrm>
          <a:prstGeom prst="rect">
            <a:avLst/>
          </a:prstGeom>
          <a:noFill/>
          <a:ln>
            <a:noFill/>
          </a:ln>
        </p:spPr>
      </p:pic>
      <p:pic>
        <p:nvPicPr>
          <p:cNvPr id="160" name="Google Shape;160;p8" descr="Menu: How your measurements can help"/>
          <p:cNvPicPr preferRelativeResize="0"/>
          <p:nvPr/>
        </p:nvPicPr>
        <p:blipFill rotWithShape="1">
          <a:blip r:embed="rId5">
            <a:alphaModFix/>
          </a:blip>
          <a:srcRect/>
          <a:stretch/>
        </p:blipFill>
        <p:spPr>
          <a:xfrm>
            <a:off x="-32086" y="-1"/>
            <a:ext cx="1165491" cy="6858001"/>
          </a:xfrm>
          <a:prstGeom prst="rect">
            <a:avLst/>
          </a:prstGeom>
          <a:noFill/>
          <a:ln>
            <a:noFill/>
          </a:ln>
        </p:spPr>
      </p:pic>
      <p:pic>
        <p:nvPicPr>
          <p:cNvPr id="161" name="Google Shape;161;p8" descr="Satellite image of the Chesapeake Bay, Maryland, USA. Note differences in color exhibited near the mouths of rivers entering the bay. "/>
          <p:cNvPicPr preferRelativeResize="0">
            <a:picLocks noGrp="1"/>
          </p:cNvPicPr>
          <p:nvPr>
            <p:ph type="body" idx="2"/>
          </p:nvPr>
        </p:nvPicPr>
        <p:blipFill rotWithShape="1">
          <a:blip r:embed="rId6">
            <a:alphaModFix/>
          </a:blip>
          <a:srcRect/>
          <a:stretch/>
        </p:blipFill>
        <p:spPr>
          <a:xfrm>
            <a:off x="5098064" y="1835702"/>
            <a:ext cx="3405769" cy="3405769"/>
          </a:xfrm>
          <a:prstGeom prst="rect">
            <a:avLst/>
          </a:prstGeom>
          <a:noFill/>
          <a:ln>
            <a:noFill/>
          </a:ln>
        </p:spPr>
      </p:pic>
      <p:sp>
        <p:nvSpPr>
          <p:cNvPr id="162" name="Google Shape;162;p8"/>
          <p:cNvSpPr txBox="1"/>
          <p:nvPr/>
        </p:nvSpPr>
        <p:spPr>
          <a:xfrm>
            <a:off x="5416389" y="5241471"/>
            <a:ext cx="2769117" cy="46166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chemeClr val="dk1"/>
                </a:solidFill>
                <a:latin typeface="Calibri"/>
                <a:ea typeface="Calibri"/>
                <a:cs typeface="Calibri"/>
                <a:sym typeface="Calibri"/>
              </a:rPr>
              <a:t>(NASA image courtesy Jeff Schmaltz, </a:t>
            </a:r>
            <a:r>
              <a:rPr lang="en-US" sz="1200" b="0" i="0" u="sng" strike="noStrike" cap="none">
                <a:solidFill>
                  <a:schemeClr val="dk1"/>
                </a:solidFill>
                <a:latin typeface="Calibri"/>
                <a:ea typeface="Calibri"/>
                <a:cs typeface="Calibri"/>
                <a:sym typeface="Calibri"/>
                <a:hlinkClick r:id="rId7">
                  <a:extLst>
                    <a:ext uri="{A12FA001-AC4F-418D-AE19-62706E023703}">
                      <ahyp:hlinkClr xmlns:ahyp="http://schemas.microsoft.com/office/drawing/2018/hyperlinkcolor" val="tx"/>
                    </a:ext>
                  </a:extLst>
                </a:hlinkClick>
              </a:rPr>
              <a:t>MODIS Rapid Response</a:t>
            </a:r>
            <a:r>
              <a:rPr lang="en-US" sz="1200" b="0" i="0" u="none" strike="noStrike" cap="none">
                <a:solidFill>
                  <a:schemeClr val="dk1"/>
                </a:solidFill>
                <a:latin typeface="Calibri"/>
                <a:ea typeface="Calibri"/>
                <a:cs typeface="Calibri"/>
                <a:sym typeface="Calibri"/>
              </a:rPr>
              <a:t>)</a:t>
            </a:r>
            <a:endParaRPr sz="1200" b="0" i="0" u="none" strike="noStrike" cap="none">
              <a:solidFill>
                <a:schemeClr val="dk1"/>
              </a:solidFill>
              <a:latin typeface="Calibri"/>
              <a:ea typeface="Calibri"/>
              <a:cs typeface="Calibri"/>
              <a:sym typeface="Calibri"/>
            </a:endParaRPr>
          </a:p>
        </p:txBody>
      </p:sp>
      <p:sp>
        <p:nvSpPr>
          <p:cNvPr id="163" name="Google Shape;16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7</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9"/>
          <p:cNvSpPr txBox="1">
            <a:spLocks noGrp="1"/>
          </p:cNvSpPr>
          <p:nvPr>
            <p:ph type="title"/>
          </p:nvPr>
        </p:nvSpPr>
        <p:spPr>
          <a:xfrm>
            <a:off x="1105728" y="983455"/>
            <a:ext cx="7886700" cy="68488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000072"/>
              </a:buClr>
              <a:buSzPts val="2800"/>
              <a:buFont typeface="Calibri"/>
              <a:buNone/>
            </a:pPr>
            <a:r>
              <a:rPr lang="en-US"/>
              <a:t>Let’s test your knowledge so far! Question 1</a:t>
            </a:r>
            <a:endParaRPr/>
          </a:p>
        </p:txBody>
      </p:sp>
      <p:sp>
        <p:nvSpPr>
          <p:cNvPr id="169" name="Google Shape;169;p9"/>
          <p:cNvSpPr txBox="1">
            <a:spLocks noGrp="1"/>
          </p:cNvSpPr>
          <p:nvPr>
            <p:ph type="body" idx="1"/>
          </p:nvPr>
        </p:nvSpPr>
        <p:spPr>
          <a:xfrm>
            <a:off x="1224074" y="1835702"/>
            <a:ext cx="7291276"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1800"/>
              <a:buNone/>
            </a:pPr>
            <a:r>
              <a:rPr lang="en-US"/>
              <a:t>True or False: All other things being equal, colder water can dissolve more oxygen than warmer water.</a:t>
            </a:r>
            <a:endParaRPr/>
          </a:p>
        </p:txBody>
      </p:sp>
      <p:pic>
        <p:nvPicPr>
          <p:cNvPr id="170" name="Google Shape;170;p9" descr="Menu: How your measurements can help"/>
          <p:cNvPicPr preferRelativeResize="0"/>
          <p:nvPr/>
        </p:nvPicPr>
        <p:blipFill rotWithShape="1">
          <a:blip r:embed="rId3">
            <a:alphaModFix/>
          </a:blip>
          <a:srcRect/>
          <a:stretch/>
        </p:blipFill>
        <p:spPr>
          <a:xfrm>
            <a:off x="-32086" y="-1"/>
            <a:ext cx="1165491" cy="6858001"/>
          </a:xfrm>
          <a:prstGeom prst="rect">
            <a:avLst/>
          </a:prstGeom>
          <a:noFill/>
          <a:ln>
            <a:noFill/>
          </a:ln>
        </p:spPr>
      </p:pic>
      <p:sp>
        <p:nvSpPr>
          <p:cNvPr id="171" name="Google Shape;171;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US"/>
              <a:t>8</a:t>
            </a:fld>
            <a:endParaRPr/>
          </a:p>
        </p:txBody>
      </p:sp>
      <p:pic>
        <p:nvPicPr>
          <p:cNvPr id="172" name="Google Shape;172;p9" descr="Banner: Dissolved Oxygen Protocol Using a Dissolved Oxygen Probe"/>
          <p:cNvPicPr preferRelativeResize="0"/>
          <p:nvPr/>
        </p:nvPicPr>
        <p:blipFill rotWithShape="1">
          <a:blip r:embed="rId4">
            <a:alphaModFix/>
          </a:blip>
          <a:srcRect/>
          <a:stretch/>
        </p:blipFill>
        <p:spPr>
          <a:xfrm>
            <a:off x="1118418" y="-12204"/>
            <a:ext cx="8025583" cy="1007863"/>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4813</Words>
  <Application>Microsoft Macintosh PowerPoint</Application>
  <PresentationFormat>On-screen Show (4:3)</PresentationFormat>
  <Paragraphs>408</Paragraphs>
  <Slides>55</Slides>
  <Notes>55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55</vt:i4>
      </vt:variant>
    </vt:vector>
  </HeadingPairs>
  <TitlesOfParts>
    <vt:vector size="59" baseType="lpstr">
      <vt:lpstr>Arial</vt:lpstr>
      <vt:lpstr>Calibri</vt:lpstr>
      <vt:lpstr>Roboto</vt:lpstr>
      <vt:lpstr>Office Theme</vt:lpstr>
      <vt:lpstr>PowerPoint Presentation</vt:lpstr>
      <vt:lpstr>Overview</vt:lpstr>
      <vt:lpstr>The Hydrosphere</vt:lpstr>
      <vt:lpstr>What is Dissolved Oxygen (DO)?</vt:lpstr>
      <vt:lpstr>What to know about DO</vt:lpstr>
      <vt:lpstr>Why Collect Water DO Data?</vt:lpstr>
      <vt:lpstr>Case Study: Chesapeake Bay, USA-1</vt:lpstr>
      <vt:lpstr>Case Study: Chesapeake Bay, USA-2</vt:lpstr>
      <vt:lpstr>Let’s test your knowledge so far! Question 1</vt:lpstr>
      <vt:lpstr>Let’s test your knowledge so far!  Answer to Question 1</vt:lpstr>
      <vt:lpstr>Let’s test your knowledge so far! Question 2</vt:lpstr>
      <vt:lpstr>Let’s test your knowledge so far! Answer to Question 2</vt:lpstr>
      <vt:lpstr>Let’s test your knowledge so far! Question 3</vt:lpstr>
      <vt:lpstr>Let’s test your knowledge so far! Answer to Question 3</vt:lpstr>
      <vt:lpstr>Protocol at a Glance</vt:lpstr>
      <vt:lpstr>Simultaneous or Prior Investigations Required Prior to Doing the Dissolved Oxygen Protocol</vt:lpstr>
      <vt:lpstr>Site Selection: Hydrosphere Study Requirements </vt:lpstr>
      <vt:lpstr>Site Selection: Hydrosphere Study Site</vt:lpstr>
      <vt:lpstr>Overview of Water DO Protocol</vt:lpstr>
      <vt:lpstr>Sources for Equipment You Need for the Water DO Protocol</vt:lpstr>
      <vt:lpstr>Calibration of the Dissolved Oxygen Probe</vt:lpstr>
      <vt:lpstr>Water DO Protocol Using a Probe:  Salinity Correction</vt:lpstr>
      <vt:lpstr>Materials</vt:lpstr>
      <vt:lpstr>Quality Control Procedure: Calibration of a Probe (1/1)</vt:lpstr>
      <vt:lpstr>Dissolved Oxygen Protocol Using a DO Probe (1/2)</vt:lpstr>
      <vt:lpstr>Dissolved Oxygen Protocol Using a DO Probe (2/2)</vt:lpstr>
      <vt:lpstr>Let’s test your knowledge so far! Question 4</vt:lpstr>
      <vt:lpstr>Let’s test your knowledge so far! Answer to Question 4</vt:lpstr>
      <vt:lpstr>Let’s test your knowledge so far! Question 5</vt:lpstr>
      <vt:lpstr>Let’s test your knowledge so far! Answer to Question 5</vt:lpstr>
      <vt:lpstr>Let’s test your knowledge so far! Question 6</vt:lpstr>
      <vt:lpstr>Let’s test your knowledge so far! Answer to Question 6</vt:lpstr>
      <vt:lpstr>Let’s test your knowledge so far! Question 7</vt:lpstr>
      <vt:lpstr>Let’s test your knowledge so far! Answer to Question 7</vt:lpstr>
      <vt:lpstr>Hydrosphere Site Creation </vt:lpstr>
      <vt:lpstr>Dissolved Oxygen Protocol Data Entry </vt:lpstr>
      <vt:lpstr>PowerPoint Presentation</vt:lpstr>
      <vt:lpstr>Dissolved Oxygen Protocol Site Information </vt:lpstr>
      <vt:lpstr>Dissolved Oxygen Protocol Site Information </vt:lpstr>
      <vt:lpstr>PowerPoint Presentation</vt:lpstr>
      <vt:lpstr>PowerPoint Presentation</vt:lpstr>
      <vt:lpstr>Select the Method Used to Measure Dissolved Oxygen </vt:lpstr>
      <vt:lpstr>PowerPoint Presentation</vt:lpstr>
      <vt:lpstr>Review Data Entry and Send Data </vt:lpstr>
      <vt:lpstr>Data System Responses </vt:lpstr>
      <vt:lpstr>Visualize and Retrieve Water DO Data-1</vt:lpstr>
      <vt:lpstr>Visualize and Retrieve Water DO Data-2</vt:lpstr>
      <vt:lpstr>Visualize and Retrieve Water DO Data-3</vt:lpstr>
      <vt:lpstr>Review questions to help you prepare to conduct the Hydrosphere Dissolved Oxygen Protocol</vt:lpstr>
      <vt:lpstr>You are done! </vt:lpstr>
      <vt:lpstr>FAQ:  Frequently Asked Questions-1</vt:lpstr>
      <vt:lpstr>FAQ:  Frequently Asked Questions-2</vt:lpstr>
      <vt:lpstr>FAQ:  Frequently Asked Questions-3</vt:lpstr>
      <vt:lpstr>Questions for Research Investigations</vt:lpstr>
      <vt:lpstr>We want your Feedback!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rusty low</dc:creator>
  <cp:lastModifiedBy>Christina Buffington</cp:lastModifiedBy>
  <cp:revision>2</cp:revision>
  <dcterms:created xsi:type="dcterms:W3CDTF">2016-05-28T21:57:48Z</dcterms:created>
  <dcterms:modified xsi:type="dcterms:W3CDTF">2025-11-19T21:14:13Z</dcterms:modified>
</cp:coreProperties>
</file>