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embeddedFontLst>
    <p:embeddedFont>
      <p:font typeface="Roboto" panose="02000000000000000000"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jBrYyBHQV2MkcsNVVZTMwM3omq7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CCEA91-B39E-4E4B-BEB5-22C5794B6863}">
  <a:tblStyle styleId="{0CCCEA91-B39E-4E4B-BEB5-22C5794B686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3"/>
  </p:normalViewPr>
  <p:slideViewPr>
    <p:cSldViewPr snapToGrid="0">
      <p:cViewPr varScale="1">
        <p:scale>
          <a:sx n="119" d="100"/>
          <a:sy n="119" d="100"/>
        </p:scale>
        <p:origin x="1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4"/>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800"/>
              <a:buFont typeface="Calibri"/>
              <a:buNone/>
              <a:defRPr sz="2800" b="1">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7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1"/>
          <p:cNvSpPr>
            <a:spLocks noGrp="1"/>
          </p:cNvSpPr>
          <p:nvPr>
            <p:ph type="pic" idx="2"/>
          </p:nvPr>
        </p:nvSpPr>
        <p:spPr>
          <a:xfrm>
            <a:off x="3887391" y="987426"/>
            <a:ext cx="4629150" cy="4873625"/>
          </a:xfrm>
          <a:prstGeom prst="rect">
            <a:avLst/>
          </a:prstGeom>
          <a:noFill/>
          <a:ln>
            <a:noFill/>
          </a:ln>
        </p:spPr>
      </p:sp>
      <p:sp>
        <p:nvSpPr>
          <p:cNvPr id="68" name="Google Shape;68;p7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google.com/url?client=internal-element-cse&amp;cx=006398410463594519007:i7pfkmkmz_c&amp;q=https://www.globe.gov/documents/11865/354449/Site%2BSelection%2BProtocols/3464b426-6d54-4ba2-9cca-8d398fb38ef8&amp;sa=U&amp;ved=2ahUKEwjHhafrldeIAxUeF1kFHTIBKxIQFnoECAcQAQ&amp;usg=AOvVaw2VJJWv8i4o6BEUa7vYJhtC" TargetMode="Externa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www.globe.gov/documents/11865/680502f7-9024-4891-bec5-64aba3a6bc4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hyperlink" Target="http://www.globe.gov/documents/352961/353271/Soil+Characterization+Site+Definition+Sheet/a3624505-f6c3-4f22-be4c-75d2b6e98d78"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3.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globe.gov/do-globe/resources/instruments" TargetMode="External"/><Relationship Id="rId5" Type="http://schemas.openxmlformats.org/officeDocument/2006/relationships/hyperlink" Target="http://www.globe.gov/documents/10157/380993/Tool+Kit" TargetMode="Externa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globe.gov/documents/11865/8a6f9353-9398-421d-8b50-032f6af7baed" TargetMode="Externa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hyperlink" Target="http://www.globe.gov/documents/11865/cb21cfd4-6eb6-4479-af0d-d7a5a0b7468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1.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globe.gov/documents/11865/cb21cfd4-6eb6-4479-af0d-d7a5a0b7468d"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5.jpg"/><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globe.gov/documents/11865/cb21cfd4-6eb6-4479-af0d-d7a5a0b7468d"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19.jpg"/><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9.jpg"/><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8" Type="http://schemas.openxmlformats.org/officeDocument/2006/relationships/hyperlink" Target="http://www.globe.gov/documents/11865/2246c86a-73c0-44c5-8376-a9cb19ad5b14" TargetMode="External"/><Relationship Id="rId3" Type="http://schemas.openxmlformats.org/officeDocument/2006/relationships/image" Target="../media/image40.jpg"/><Relationship Id="rId7" Type="http://schemas.openxmlformats.org/officeDocument/2006/relationships/hyperlink" Target="http://www.globe.gov/documents/11865/cb21cfd4-6eb6-4479-af0d-d7a5a0b7468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8" Type="http://schemas.openxmlformats.org/officeDocument/2006/relationships/hyperlink" Target="http://www.globe.gov/documents/11865/cb21cfd4-6eb6-4479-af0d-d7a5a0b7468d" TargetMode="External"/><Relationship Id="rId3" Type="http://schemas.openxmlformats.org/officeDocument/2006/relationships/image" Target="../media/image43.jpg"/><Relationship Id="rId7" Type="http://schemas.openxmlformats.org/officeDocument/2006/relationships/hyperlink" Target="http://www.globe.gov/documents/11865/2246c86a-73c0-44c5-8376-a9cb19ad5b1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7.png"/><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52.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hyperlink" Target="https://www.globe.gov/globe-data/data-entry/globe-observer"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dataentry.globe.gov/#/observerpro/home" TargetMode="External"/><Relationship Id="rId5" Type="http://schemas.openxmlformats.org/officeDocument/2006/relationships/image" Target="../media/image50.jpg"/><Relationship Id="rId4" Type="http://schemas.openxmlformats.org/officeDocument/2006/relationships/image" Target="../media/image49.jpg"/></Relationships>
</file>

<file path=ppt/slides/_rels/slide5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5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49.jpg"/></Relationships>
</file>

<file path=ppt/slides/_rels/slide5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9.jpg"/></Relationships>
</file>

<file path=ppt/slides/_rels/slide5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49.jpg"/></Relationships>
</file>

<file path=ppt/slides/_rels/slide5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5.jpg"/><Relationship Id="rId4" Type="http://schemas.openxmlformats.org/officeDocument/2006/relationships/image" Target="../media/image49.jpg"/></Relationships>
</file>

<file path=ppt/slides/_rels/slide5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49.jpg"/></Relationships>
</file>

<file path=ppt/slides/_rels/slide5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User:Rozzychan~enwiki"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9.jpg"/></Relationships>
</file>

<file path=ppt/slides/_rels/slide61.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hyperlink" Target="https://www.globe.gov/documents/10157/7349361/Viz+tutorial.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vis.globe.gov/GLOBE/" TargetMode="External"/><Relationship Id="rId4" Type="http://schemas.openxmlformats.org/officeDocument/2006/relationships/image" Target="../media/image61.jpg"/></Relationships>
</file>

<file path=ppt/slides/_rels/slide6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1.jpg"/></Relationships>
</file>

<file path=ppt/slides/_rels/slide6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1.jpg"/></Relationships>
</file>

<file path=ppt/slides/_rels/slide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66.jpg"/><Relationship Id="rId4" Type="http://schemas.openxmlformats.org/officeDocument/2006/relationships/image" Target="../media/image65.jpg"/></Relationships>
</file>

<file path=ppt/slides/_rels/slide6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6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9.jpg"/></Relationships>
</file>

<file path=ppt/slides/_rels/slide6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9.jpg"/></Relationships>
</file>

<file path=ppt/slides/_rels/slide68.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3.jpg"/><Relationship Id="rId7" Type="http://schemas.openxmlformats.org/officeDocument/2006/relationships/hyperlink" Target="mailto:help@nasaglobe.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mailto:training@nasaglobe.org" TargetMode="External"/><Relationship Id="rId11" Type="http://schemas.openxmlformats.org/officeDocument/2006/relationships/image" Target="../media/image70.png"/><Relationship Id="rId5" Type="http://schemas.openxmlformats.org/officeDocument/2006/relationships/image" Target="../media/image69.jpg"/><Relationship Id="rId10" Type="http://schemas.openxmlformats.org/officeDocument/2006/relationships/hyperlink" Target="http://climate.nasa.gov/" TargetMode="External"/><Relationship Id="rId4" Type="http://schemas.openxmlformats.org/officeDocument/2006/relationships/image" Target="../media/image68.jpg"/><Relationship Id="rId9" Type="http://schemas.openxmlformats.org/officeDocument/2006/relationships/hyperlink" Target="http://www.nasa.gov/topics/earth/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hesapeakebay.net/maps.aspx?menuitem=15170" TargetMode="Externa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rapidfire.sci.gsfc.nas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earthobservatory.nasa.gov/Features/ChesapeakeBay/"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0" y="0"/>
            <a:ext cx="9335134" cy="7177414"/>
            <a:chOff x="0" y="0"/>
            <a:chExt cx="9335134" cy="7177414"/>
          </a:xfrm>
        </p:grpSpPr>
        <p:pic>
          <p:nvPicPr>
            <p:cNvPr id="89" name="Google Shape;89;p1" descr="BANNER: The GLOBE Program, Hydrosphere- Nitrate Protocol.  Image of student using a probe."/>
            <p:cNvPicPr preferRelativeResize="0"/>
            <p:nvPr/>
          </p:nvPicPr>
          <p:blipFill rotWithShape="1">
            <a:blip r:embed="rId3">
              <a:alphaModFix/>
            </a:blip>
            <a:srcRect/>
            <a:stretch/>
          </p:blipFill>
          <p:spPr>
            <a:xfrm>
              <a:off x="0" y="0"/>
              <a:ext cx="9335134" cy="7177414"/>
            </a:xfrm>
            <a:prstGeom prst="rect">
              <a:avLst/>
            </a:prstGeom>
            <a:noFill/>
            <a:ln>
              <a:noFill/>
            </a:ln>
          </p:spPr>
        </p:pic>
        <p:pic>
          <p:nvPicPr>
            <p:cNvPr id="90" name="Google Shape;90;p1" descr="A blue background with white text&#10;&#10;AI-generated content may be incorrect."/>
            <p:cNvPicPr preferRelativeResize="0"/>
            <p:nvPr/>
          </p:nvPicPr>
          <p:blipFill rotWithShape="1">
            <a:blip r:embed="rId4">
              <a:alphaModFix/>
            </a:blip>
            <a:srcRect/>
            <a:stretch/>
          </p:blipFill>
          <p:spPr>
            <a:xfrm>
              <a:off x="86062" y="43032"/>
              <a:ext cx="3593251" cy="79606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82" name="Google Shape;182;p10"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183" name="Google Shape;183;p10"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184" name="Google Shape;184;p10"/>
          <p:cNvSpPr txBox="1">
            <a:spLocks noGrp="1"/>
          </p:cNvSpPr>
          <p:nvPr>
            <p:ph type="title"/>
          </p:nvPr>
        </p:nvSpPr>
        <p:spPr>
          <a:xfrm>
            <a:off x="1214788" y="8003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Protocol at a Glance</a:t>
            </a:r>
            <a:endParaRPr/>
          </a:p>
        </p:txBody>
      </p:sp>
      <p:graphicFrame>
        <p:nvGraphicFramePr>
          <p:cNvPr id="185" name="Google Shape;185;p10" descr="Table showing a summary of this protocol. When: take measurements weekly if possible. Where: your hydrosphere study site. Time needed: 20 minutes. Prerequisites: Hydrosphere study site descripton, Nitrate quality control proceduress. Key instrument- commercial nitrate test kit. Skill level: intermediate. References: GLOBE Nirate Protocol."/>
          <p:cNvGraphicFramePr/>
          <p:nvPr/>
        </p:nvGraphicFramePr>
        <p:xfrm>
          <a:off x="1482282" y="2368896"/>
          <a:ext cx="7351725" cy="3413830"/>
        </p:xfrm>
        <a:graphic>
          <a:graphicData uri="http://schemas.openxmlformats.org/drawingml/2006/table">
            <a:tbl>
              <a:tblPr firstRow="1" bandRow="1">
                <a:noFill/>
                <a:tableStyleId>{0CCCEA91-B39E-4E4B-BEB5-22C5794B6863}</a:tableStyleId>
              </a:tblPr>
              <a:tblGrid>
                <a:gridCol w="1770875">
                  <a:extLst>
                    <a:ext uri="{9D8B030D-6E8A-4147-A177-3AD203B41FA5}">
                      <a16:colId xmlns:a16="http://schemas.microsoft.com/office/drawing/2014/main" val="20000"/>
                    </a:ext>
                  </a:extLst>
                </a:gridCol>
                <a:gridCol w="55808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When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Weekly, if possible</a:t>
                      </a:r>
                      <a:endParaRPr sz="1800" b="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Where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Hydrosphere Study Site</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Time Needed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20 minutes</a:t>
                      </a:r>
                      <a:endParaRPr sz="1400" u="none" strike="noStrike" cap="none"/>
                    </a:p>
                  </a:txBody>
                  <a:tcPr marL="91450" marR="91450" marT="45725" marB="45725"/>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Prerequisites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5"/>
                        </a:rPr>
                        <a:t>Hydrosphere Study Site</a:t>
                      </a:r>
                      <a:r>
                        <a:rPr lang="en-US" sz="1800" u="none" strike="noStrike" cap="none"/>
                        <a:t> is described</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Make Nitrate Standard Solution (this slide set)</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Follow Nitrate Quality Control Procedure (this slide set)</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Key Instrument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Commercial Nitrate Test Kit</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Skill Level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Intermediate</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References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Nitrate Protocol</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91" name="Google Shape;191;p11"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192" name="Google Shape;192;p11"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193" name="Google Shape;193;p11"/>
          <p:cNvSpPr txBox="1">
            <a:spLocks noGrp="1"/>
          </p:cNvSpPr>
          <p:nvPr>
            <p:ph type="title"/>
          </p:nvPr>
        </p:nvSpPr>
        <p:spPr>
          <a:xfrm>
            <a:off x="1257300" y="103685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Before you Begin: Simultaneous or Prior Investigations  Required to Conduct the Nitrate Protocol</a:t>
            </a:r>
            <a:endParaRPr/>
          </a:p>
        </p:txBody>
      </p:sp>
      <p:sp>
        <p:nvSpPr>
          <p:cNvPr id="194" name="Google Shape;194;p11"/>
          <p:cNvSpPr txBox="1"/>
          <p:nvPr/>
        </p:nvSpPr>
        <p:spPr>
          <a:xfrm>
            <a:off x="1409680" y="2315998"/>
            <a:ext cx="7341594" cy="4319143"/>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The Nitrate protocol is conducted at your </a:t>
            </a:r>
            <a:r>
              <a:rPr lang="en-US" sz="1700" b="1" i="0" u="none" strike="noStrike" cap="none">
                <a:solidFill>
                  <a:srgbClr val="000072"/>
                </a:solidFill>
                <a:latin typeface="Calibri"/>
                <a:ea typeface="Calibri"/>
                <a:cs typeface="Calibri"/>
                <a:sym typeface="Calibri"/>
              </a:rPr>
              <a:t>GLOBE Study Site</a:t>
            </a:r>
            <a:r>
              <a:rPr lang="en-US" sz="1700" b="0" i="0" u="none" strike="noStrike" cap="none">
                <a:solidFill>
                  <a:schemeClr val="dk1"/>
                </a:solidFill>
                <a:latin typeface="Calibri"/>
                <a:ea typeface="Calibri"/>
                <a:cs typeface="Calibri"/>
                <a:sym typeface="Calibri"/>
              </a:rPr>
              <a:t>. You will need to define your </a:t>
            </a:r>
            <a:r>
              <a:rPr lang="en-US" sz="1700" b="1" i="0" u="none" strike="noStrike" cap="none">
                <a:solidFill>
                  <a:srgbClr val="000072"/>
                </a:solidFill>
                <a:latin typeface="Calibri"/>
                <a:ea typeface="Calibri"/>
                <a:cs typeface="Calibri"/>
                <a:sym typeface="Calibri"/>
              </a:rPr>
              <a:t>GLOBE Study Site </a:t>
            </a:r>
            <a:r>
              <a:rPr lang="en-US" sz="1700" b="0" i="0" u="none" strike="noStrike" cap="none">
                <a:solidFill>
                  <a:schemeClr val="dk1"/>
                </a:solidFill>
                <a:latin typeface="Calibri"/>
                <a:ea typeface="Calibri"/>
                <a:cs typeface="Calibri"/>
                <a:sym typeface="Calibri"/>
              </a:rPr>
              <a:t>where you will conduct your </a:t>
            </a:r>
            <a:r>
              <a:rPr lang="en-US" sz="1700" b="1" i="0" u="none" strike="noStrike" cap="none">
                <a:solidFill>
                  <a:srgbClr val="000072"/>
                </a:solidFill>
                <a:latin typeface="Calibri"/>
                <a:ea typeface="Calibri"/>
                <a:cs typeface="Calibri"/>
                <a:sym typeface="Calibri"/>
              </a:rPr>
              <a:t>Hydrosphere Investigation</a:t>
            </a:r>
            <a:r>
              <a:rPr lang="en-US" sz="1700" b="0" i="0" u="none" strike="noStrike" cap="none">
                <a:solidFill>
                  <a:schemeClr val="dk1"/>
                </a:solidFill>
                <a:latin typeface="Calibri"/>
                <a:ea typeface="Calibri"/>
                <a:cs typeface="Calibri"/>
                <a:sym typeface="Calibri"/>
              </a:rPr>
              <a:t> prior to beginning this protocol. The </a:t>
            </a:r>
            <a:r>
              <a:rPr lang="en-US" sz="1700" b="1" i="0" u="none" strike="noStrike" cap="none">
                <a:solidFill>
                  <a:srgbClr val="000072"/>
                </a:solidFill>
                <a:latin typeface="Calibri"/>
                <a:ea typeface="Calibri"/>
                <a:cs typeface="Calibri"/>
                <a:sym typeface="Calibri"/>
              </a:rPr>
              <a:t>Hydrosphere Investigation Data Sheet</a:t>
            </a:r>
            <a:r>
              <a:rPr lang="en-US" sz="1700" b="0" i="0" u="none" strike="noStrike" cap="none">
                <a:solidFill>
                  <a:schemeClr val="dk1"/>
                </a:solidFill>
                <a:latin typeface="Calibri"/>
                <a:ea typeface="Calibri"/>
                <a:cs typeface="Calibri"/>
                <a:sym typeface="Calibri"/>
              </a:rPr>
              <a:t> is used to record all the hydrosphere measurements, including Nitrates.  You will also want to map your Hydrosphere Site at some point.</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700"/>
              <a:buFont typeface="Arial"/>
              <a:buNone/>
            </a:pPr>
            <a:r>
              <a:rPr lang="en-US" sz="1700" b="1" i="0" u="none" strike="noStrike" cap="none">
                <a:solidFill>
                  <a:schemeClr val="dk1"/>
                </a:solidFill>
                <a:latin typeface="Calibri"/>
                <a:ea typeface="Calibri"/>
                <a:cs typeface="Calibri"/>
                <a:sym typeface="Calibri"/>
              </a:rPr>
              <a:t>Find your documents here: </a:t>
            </a:r>
            <a:endParaRPr sz="1400" b="0" i="0" u="none" strike="noStrike" cap="none">
              <a:solidFill>
                <a:srgbClr val="000000"/>
              </a:solidFill>
              <a:latin typeface="Arial"/>
              <a:ea typeface="Arial"/>
              <a:cs typeface="Arial"/>
              <a:sym typeface="Arial"/>
            </a:endParaRPr>
          </a:p>
          <a:p>
            <a:pPr marL="228600" marR="0" lvl="0" indent="-120650" algn="just" rtl="0">
              <a:lnSpc>
                <a:spcPct val="90000"/>
              </a:lnSpc>
              <a:spcBef>
                <a:spcPts val="10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i="0" u="sng" strike="noStrike" cap="none">
                <a:solidFill>
                  <a:schemeClr val="dk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GLOBE Study Site Definition Sheet</a:t>
            </a:r>
            <a:endParaRPr sz="1700" b="1" i="0" u="none" strike="noStrike" cap="none">
              <a:solidFill>
                <a:schemeClr val="dk2"/>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i="0" u="sng" strike="noStrike" cap="none">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Hydrosphere Investigation Data Sheet</a:t>
            </a:r>
            <a:endParaRPr sz="1700" b="1" i="0" u="none" strike="noStrike" cap="none">
              <a:solidFill>
                <a:schemeClr val="dk2"/>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i="0" u="sng" strike="noStrike" cap="none">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Mapping your Hydrosphere Study Site Field Guide</a:t>
            </a:r>
            <a:endParaRPr sz="1700" b="1" i="0" u="none" strike="noStrike" cap="none">
              <a:solidFill>
                <a:schemeClr val="dk2"/>
              </a:solidFill>
              <a:latin typeface="Calibri"/>
              <a:ea typeface="Calibri"/>
              <a:cs typeface="Calibri"/>
              <a:sym typeface="Calibri"/>
            </a:endParaRPr>
          </a:p>
          <a:p>
            <a:pPr marL="285750" marR="0" lvl="0" indent="-177800" algn="just" rtl="0">
              <a:lnSpc>
                <a:spcPct val="90000"/>
              </a:lnSpc>
              <a:spcBef>
                <a:spcPts val="1000"/>
              </a:spcBef>
              <a:spcAft>
                <a:spcPts val="0"/>
              </a:spcAft>
              <a:buClr>
                <a:schemeClr val="dk1"/>
              </a:buClr>
              <a:buSzPts val="1700"/>
              <a:buFont typeface="Arial"/>
              <a:buNone/>
            </a:pPr>
            <a:endParaRPr sz="17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700"/>
              <a:buFont typeface="Arial"/>
              <a:buNone/>
            </a:pPr>
            <a:r>
              <a:rPr lang="en-US" sz="1700" b="1" i="0" u="none" strike="noStrike" cap="none">
                <a:solidFill>
                  <a:schemeClr val="dk1"/>
                </a:solidFill>
                <a:latin typeface="Calibri"/>
                <a:ea typeface="Calibri"/>
                <a:cs typeface="Calibri"/>
                <a:sym typeface="Calibri"/>
              </a:rPr>
              <a:t>Since there can be a connection between dissolved oxygen (DO) and nitrates, DO measurements could lead to interesting investigations.</a:t>
            </a:r>
            <a:endParaRPr sz="1400" b="0" i="0" u="none" strike="noStrike" cap="none">
              <a:solidFill>
                <a:srgbClr val="000000"/>
              </a:solidFill>
              <a:latin typeface="Arial"/>
              <a:ea typeface="Arial"/>
              <a:cs typeface="Arial"/>
              <a:sym typeface="Arial"/>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00" name="Google Shape;200;p12"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01" name="Google Shape;201;p12"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02" name="Google Shape;202;p12"/>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Site Selection: Preferred Study Sites</a:t>
            </a:r>
            <a:endParaRPr/>
          </a:p>
        </p:txBody>
      </p:sp>
      <p:sp>
        <p:nvSpPr>
          <p:cNvPr id="203" name="Google Shape;203;p12"/>
          <p:cNvSpPr txBox="1"/>
          <p:nvPr/>
        </p:nvSpPr>
        <p:spPr>
          <a:xfrm>
            <a:off x="1214788" y="1468258"/>
            <a:ext cx="7341594" cy="4319143"/>
          </a:xfrm>
          <a:prstGeom prst="rect">
            <a:avLst/>
          </a:prstGeom>
          <a:noFill/>
          <a:ln>
            <a:noFill/>
          </a:ln>
        </p:spPr>
        <p:txBody>
          <a:bodyPr spcFirstLastPara="1" wrap="square" lIns="91425" tIns="45700" rIns="91425" bIns="45700" anchor="t" anchorCtr="0">
            <a:normAutofit/>
          </a:bodyPr>
          <a:lstStyle/>
          <a:p>
            <a:pPr marL="228600" marR="0" lvl="0" indent="-114300" algn="just" rtl="0">
              <a:lnSpc>
                <a:spcPct val="90000"/>
              </a:lnSpc>
              <a:spcBef>
                <a:spcPts val="0"/>
              </a:spcBef>
              <a:spcAft>
                <a:spcPts val="0"/>
              </a:spcAft>
              <a:buClr>
                <a:schemeClr val="dk1"/>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dirty="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1. Stream or river</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2. Lake, reservoir, bay or ocean</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3. Pond</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4. An irrigation ditch or other water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body, if natural body is not available</a:t>
            </a:r>
            <a:endParaRPr sz="1400" b="0" i="0" u="none" strike="noStrike" cap="none" dirty="0">
              <a:solidFill>
                <a:srgbClr val="000000"/>
              </a:solidFill>
              <a:latin typeface="Arial"/>
              <a:ea typeface="Arial"/>
              <a:cs typeface="Arial"/>
              <a:sym typeface="Arial"/>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dirty="0">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204" name="Google Shape;204;p12" descr="Photograph of studentts measuring water nitrate values of water body covered by ice.  Measurement is taken through a hole in the ice."/>
          <p:cNvPicPr preferRelativeResize="0"/>
          <p:nvPr/>
        </p:nvPicPr>
        <p:blipFill rotWithShape="1">
          <a:blip r:embed="rId5">
            <a:alphaModFix/>
          </a:blip>
          <a:srcRect/>
          <a:stretch/>
        </p:blipFill>
        <p:spPr>
          <a:xfrm>
            <a:off x="4670182" y="3056798"/>
            <a:ext cx="3886200" cy="2913120"/>
          </a:xfrm>
          <a:prstGeom prst="rect">
            <a:avLst/>
          </a:prstGeom>
          <a:noFill/>
          <a:ln>
            <a:noFill/>
          </a:ln>
        </p:spPr>
      </p:pic>
      <p:sp>
        <p:nvSpPr>
          <p:cNvPr id="205" name="Google Shape;205;p12"/>
          <p:cNvSpPr/>
          <p:nvPr/>
        </p:nvSpPr>
        <p:spPr>
          <a:xfrm>
            <a:off x="4869712" y="5969918"/>
            <a:ext cx="423177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Students measure nitrate through ice covering the Volga River. Image: GLOBE.</a:t>
            </a:r>
            <a:endParaRPr sz="1400" b="0" i="0" u="none" strike="noStrike" cap="none" dirty="0">
              <a:solidFill>
                <a:srgbClr val="000000"/>
              </a:solidFill>
              <a:latin typeface="Arial"/>
              <a:ea typeface="Arial"/>
              <a:cs typeface="Arial"/>
              <a:sym typeface="Arial"/>
            </a:endParaRPr>
          </a:p>
        </p:txBody>
      </p:sp>
      <p:pic>
        <p:nvPicPr>
          <p:cNvPr id="2" name="Google Shape;235;p15" descr="Caution icon.">
            <a:extLst>
              <a:ext uri="{FF2B5EF4-FFF2-40B4-BE49-F238E27FC236}">
                <a16:creationId xmlns:a16="http://schemas.microsoft.com/office/drawing/2014/main" id="{CCDC742D-E57B-42C2-AFDF-694D9316C83D}"/>
              </a:ext>
            </a:extLst>
          </p:cNvPr>
          <p:cNvPicPr preferRelativeResize="0"/>
          <p:nvPr/>
        </p:nvPicPr>
        <p:blipFill rotWithShape="1">
          <a:blip r:embed="rId6">
            <a:alphaModFix/>
          </a:blip>
          <a:srcRect/>
          <a:stretch/>
        </p:blipFill>
        <p:spPr>
          <a:xfrm>
            <a:off x="1214788" y="5582712"/>
            <a:ext cx="399410" cy="409377"/>
          </a:xfrm>
          <a:prstGeom prst="rect">
            <a:avLst/>
          </a:prstGeom>
          <a:noFill/>
          <a:ln>
            <a:noFill/>
          </a:ln>
          <a:effectLst>
            <a:outerShdw blurRad="292100" dist="139700" dir="2700000" algn="tl" rotWithShape="0">
              <a:srgbClr val="333333">
                <a:alpha val="63921"/>
              </a:srgbClr>
            </a:outerShdw>
          </a:effectLst>
        </p:spPr>
      </p:pic>
      <p:sp>
        <p:nvSpPr>
          <p:cNvPr id="3" name="Google Shape;236;p15">
            <a:extLst>
              <a:ext uri="{FF2B5EF4-FFF2-40B4-BE49-F238E27FC236}">
                <a16:creationId xmlns:a16="http://schemas.microsoft.com/office/drawing/2014/main" id="{16B9F9B8-AB73-D8A9-D92A-1A43558663B5}"/>
              </a:ext>
            </a:extLst>
          </p:cNvPr>
          <p:cNvSpPr txBox="1"/>
          <p:nvPr/>
        </p:nvSpPr>
        <p:spPr>
          <a:xfrm>
            <a:off x="1624430" y="5061997"/>
            <a:ext cx="3045752"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1" u="none" strike="noStrike" cap="none" dirty="0">
                <a:solidFill>
                  <a:schemeClr val="dk1"/>
                </a:solidFill>
                <a:latin typeface="Calibri"/>
                <a:ea typeface="Calibri"/>
                <a:cs typeface="Calibri"/>
                <a:sym typeface="Calibri"/>
              </a:rPr>
              <a:t>Data entry: Measurement </a:t>
            </a:r>
            <a:r>
              <a:rPr lang="en-US" i="1" dirty="0">
                <a:solidFill>
                  <a:schemeClr val="dk1"/>
                </a:solidFill>
                <a:latin typeface="Calibri"/>
                <a:ea typeface="Calibri"/>
                <a:cs typeface="Calibri"/>
                <a:sym typeface="Calibri"/>
              </a:rPr>
              <a:t>d</a:t>
            </a:r>
            <a:r>
              <a:rPr lang="en-US" sz="1400" i="1" u="none" strike="noStrike" cap="none" dirty="0">
                <a:solidFill>
                  <a:schemeClr val="dk1"/>
                </a:solidFill>
                <a:latin typeface="Calibri"/>
                <a:ea typeface="Calibri"/>
                <a:cs typeface="Calibri"/>
                <a:sym typeface="Calibri"/>
              </a:rPr>
              <a:t>ata from under the ice cannot be entered into the GLOBE database because the water state must be “normal,” not frozen. However, if “frozen” is the normal state for that time, set the state to “normal” and write in the comments that the water was frozen. </a:t>
            </a:r>
            <a:endParaRPr sz="140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11" name="Google Shape;211;p13"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12" name="Google Shape;212;p13"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13" name="Google Shape;213;p13"/>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Site Selection: Hydrosphere Study Site</a:t>
            </a:r>
            <a:endParaRPr/>
          </a:p>
        </p:txBody>
      </p:sp>
      <p:sp>
        <p:nvSpPr>
          <p:cNvPr id="214" name="Google Shape;214;p13"/>
          <p:cNvSpPr txBox="1"/>
          <p:nvPr/>
        </p:nvSpPr>
        <p:spPr>
          <a:xfrm>
            <a:off x="1337352" y="1842865"/>
            <a:ext cx="4336986" cy="554548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a:p>
            <a:pPr marL="228600" marR="0" lvl="0" indent="-95250" algn="just" rtl="0">
              <a:lnSpc>
                <a:spcPct val="90000"/>
              </a:lnSpc>
              <a:spcBef>
                <a:spcPts val="100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5" name="Google Shape;215;p13" descr="Photo of a bucket with a water sample being hauled up from standing location on a bridge."/>
          <p:cNvPicPr preferRelativeResize="0"/>
          <p:nvPr/>
        </p:nvPicPr>
        <p:blipFill rotWithShape="1">
          <a:blip r:embed="rId5">
            <a:alphaModFix/>
          </a:blip>
          <a:srcRect/>
          <a:stretch/>
        </p:blipFill>
        <p:spPr>
          <a:xfrm>
            <a:off x="5962692" y="1842865"/>
            <a:ext cx="2935463" cy="22015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21" name="Google Shape;221;p14"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22" name="Google Shape;222;p14"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23" name="Google Shape;223;p14"/>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Overview of the Water Nitrate Protocol</a:t>
            </a:r>
            <a:endParaRPr/>
          </a:p>
        </p:txBody>
      </p:sp>
      <p:sp>
        <p:nvSpPr>
          <p:cNvPr id="224" name="Google Shape;224;p14"/>
          <p:cNvSpPr txBox="1"/>
          <p:nvPr/>
        </p:nvSpPr>
        <p:spPr>
          <a:xfrm>
            <a:off x="1337352" y="1842865"/>
            <a:ext cx="7532328" cy="453964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GLOBE Nitrate Protocol uses a chemical based test kit. Always look at the manufacturer’s instructions on how to perform the test.</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Although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the chemical form of nitrogen of interest, it is difficult to measure directly. So, nitrate test kits have you perform a chemical reaction where the nitrate in the sample of water will be transformed into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which is a form more easily measured.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You will add a chemical (such as cadmium) to the water sample, and this will change the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in the water to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A second chemical is then added to the water sample and reacts with the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a:solidFill>
                  <a:schemeClr val="dk1"/>
                </a:solidFill>
                <a:latin typeface="Calibri"/>
                <a:ea typeface="Calibri"/>
                <a:cs typeface="Calibri"/>
                <a:sym typeface="Calibri"/>
              </a:rPr>
              <a:t> </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cause a color change. The resulting color change of the water sample is proportional to the amount of nitrite in the sample.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chemical reaction that causes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change to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called an oxidation – reduction reaction. Often, the kits will say that they use a cadmium reduction method. This means that the cadmium has removed electrons from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form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95250" algn="just" rtl="0">
              <a:lnSpc>
                <a:spcPct val="90000"/>
              </a:lnSpc>
              <a:spcBef>
                <a:spcPts val="100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30" name="Google Shape;230;p15"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31" name="Google Shape;231;p15"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32" name="Google Shape;232;p15"/>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Understand your Nitrate Kit</a:t>
            </a:r>
            <a:endParaRPr/>
          </a:p>
        </p:txBody>
      </p:sp>
      <p:sp>
        <p:nvSpPr>
          <p:cNvPr id="233" name="Google Shape;233;p15"/>
          <p:cNvSpPr txBox="1"/>
          <p:nvPr/>
        </p:nvSpPr>
        <p:spPr>
          <a:xfrm>
            <a:off x="1337352" y="1842865"/>
            <a:ext cx="7532328" cy="45396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Most natural waters have nitrate levels under 1.0 mg/L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but concentrations over 10 mg/L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are found in some areas. If your kit has a low range (0-1 mg/L ) and a high range (1-10 mg/L ), most likely you will only use the low range test. If you are not sure what the nitrate levels are, first use the low range. Values above 10 mg/L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may be rejected unless a school indicates that their results are valid above this level.</a:t>
            </a:r>
            <a:endParaRPr sz="1400" b="0" i="0" u="none" strike="noStrike" cap="none">
              <a:solidFill>
                <a:srgbClr val="000000"/>
              </a:solidFill>
              <a:latin typeface="Arial"/>
              <a:ea typeface="Arial"/>
              <a:cs typeface="Arial"/>
              <a:sym typeface="Arial"/>
            </a:endParaRPr>
          </a:p>
          <a:p>
            <a:pPr marL="228600" marR="0" lvl="0" indent="-95250" algn="just" rtl="0">
              <a:lnSpc>
                <a:spcPct val="90000"/>
              </a:lnSpc>
              <a:spcBef>
                <a:spcPts val="100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4" name="Google Shape;234;p15" descr="Image of teacher unpacking a nitrates test kit in the field, wearing safety gloves."/>
          <p:cNvPicPr preferRelativeResize="0"/>
          <p:nvPr/>
        </p:nvPicPr>
        <p:blipFill rotWithShape="1">
          <a:blip r:embed="rId5">
            <a:alphaModFix/>
          </a:blip>
          <a:srcRect/>
          <a:stretch/>
        </p:blipFill>
        <p:spPr>
          <a:xfrm>
            <a:off x="2910078" y="3129185"/>
            <a:ext cx="3558068" cy="2668551"/>
          </a:xfrm>
          <a:prstGeom prst="rect">
            <a:avLst/>
          </a:prstGeom>
          <a:noFill/>
          <a:ln>
            <a:noFill/>
          </a:ln>
        </p:spPr>
      </p:pic>
      <p:pic>
        <p:nvPicPr>
          <p:cNvPr id="235" name="Google Shape;235;p15" descr="Caution icon."/>
          <p:cNvPicPr preferRelativeResize="0"/>
          <p:nvPr/>
        </p:nvPicPr>
        <p:blipFill rotWithShape="1">
          <a:blip r:embed="rId6">
            <a:alphaModFix/>
          </a:blip>
          <a:srcRect/>
          <a:stretch/>
        </p:blipFill>
        <p:spPr>
          <a:xfrm>
            <a:off x="1492844" y="6034342"/>
            <a:ext cx="399410" cy="409377"/>
          </a:xfrm>
          <a:prstGeom prst="rect">
            <a:avLst/>
          </a:prstGeom>
          <a:noFill/>
          <a:ln>
            <a:noFill/>
          </a:ln>
          <a:effectLst>
            <a:outerShdw blurRad="292100" dist="139700" dir="2700000" algn="tl" rotWithShape="0">
              <a:srgbClr val="333333">
                <a:alpha val="63921"/>
              </a:srgbClr>
            </a:outerShdw>
          </a:effectLst>
        </p:spPr>
      </p:pic>
      <p:sp>
        <p:nvSpPr>
          <p:cNvPr id="236" name="Google Shape;236;p15"/>
          <p:cNvSpPr txBox="1"/>
          <p:nvPr/>
        </p:nvSpPr>
        <p:spPr>
          <a:xfrm>
            <a:off x="1956594" y="6034342"/>
            <a:ext cx="66790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chemeClr val="dk1"/>
                </a:solidFill>
                <a:latin typeface="Calibri"/>
                <a:ea typeface="Calibri"/>
                <a:cs typeface="Calibri"/>
                <a:sym typeface="Calibri"/>
              </a:rPr>
              <a:t>If your site has brackish or salt water, you need to make sure that you have a Nitrate Test Kit that can be used in brackish or salt water.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42" name="Google Shape;242;p16"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43" name="Google Shape;243;p16"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44" name="Google Shape;244;p16"/>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Measuring Nitrates and Nitrites using a Commercial Test Kit</a:t>
            </a:r>
            <a:endParaRPr/>
          </a:p>
        </p:txBody>
      </p:sp>
      <p:pic>
        <p:nvPicPr>
          <p:cNvPr id="245" name="Google Shape;245;p16" descr="Diagram explaining the steps in using a nitrate test kit. First the nitrate in the test kit is changed from nitrate to nitrite.  The second chemical in the kit reacts with nitrite and creates a color. the color intensity is proportional to the amount of nitrate in the sample."/>
          <p:cNvPicPr preferRelativeResize="0"/>
          <p:nvPr/>
        </p:nvPicPr>
        <p:blipFill rotWithShape="1">
          <a:blip r:embed="rId5">
            <a:alphaModFix/>
          </a:blip>
          <a:srcRect/>
          <a:stretch/>
        </p:blipFill>
        <p:spPr>
          <a:xfrm>
            <a:off x="1773723" y="2361768"/>
            <a:ext cx="6768830" cy="4085689"/>
          </a:xfrm>
          <a:prstGeom prst="rect">
            <a:avLst/>
          </a:prstGeom>
          <a:noFill/>
          <a:ln>
            <a:noFill/>
          </a:ln>
        </p:spPr>
      </p:pic>
      <p:sp>
        <p:nvSpPr>
          <p:cNvPr id="246" name="Google Shape;246;p16"/>
          <p:cNvSpPr txBox="1"/>
          <p:nvPr/>
        </p:nvSpPr>
        <p:spPr>
          <a:xfrm>
            <a:off x="1424175" y="1431048"/>
            <a:ext cx="7211466" cy="4351338"/>
          </a:xfrm>
          <a:prstGeom prst="rect">
            <a:avLst/>
          </a:prstGeom>
          <a:noFill/>
          <a:ln>
            <a:noFill/>
          </a:ln>
        </p:spPr>
        <p:txBody>
          <a:bodyPr spcFirstLastPara="1" wrap="square" lIns="91425" tIns="45700" rIns="91425" bIns="45700" anchor="t" anchorCtr="0">
            <a:normAutofit/>
          </a:bodyPr>
          <a:lstStyle/>
          <a:p>
            <a:pPr marL="228600" marR="0" lvl="0" indent="-114300" algn="l" rtl="0">
              <a:lnSpc>
                <a:spcPct val="90000"/>
              </a:lnSpc>
              <a:spcBef>
                <a:spcPts val="0"/>
              </a:spcBef>
              <a:spcAft>
                <a:spcPts val="0"/>
              </a:spcAft>
              <a:buClr>
                <a:schemeClr val="dk1"/>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These are the chemical reactions that you will be using in the Nitrate Protocol: </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52" name="Google Shape;252;p17"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53" name="Google Shape;253;p17"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54" name="Google Shape;254;p17"/>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solidFill>
                  <a:srgbClr val="000072"/>
                </a:solidFill>
              </a:rPr>
              <a:t>Optional: Additional Chemistry Information </a:t>
            </a:r>
            <a:endParaRPr sz="2400"/>
          </a:p>
        </p:txBody>
      </p:sp>
      <p:sp>
        <p:nvSpPr>
          <p:cNvPr id="255" name="Google Shape;255;p17"/>
          <p:cNvSpPr txBox="1"/>
          <p:nvPr/>
        </p:nvSpPr>
        <p:spPr>
          <a:xfrm>
            <a:off x="1391974" y="1788668"/>
            <a:ext cx="7203386"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cadmium reduction method will give you a quantity of nitrites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that includes nitrates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that have been converted to nitrites plus any nitrites that were already in the water before you added any chemicals. We ask you to report the combined nitrate and nitrite forms. If the water at your site has very low dissolved oxygen levels, we encourage you to measure the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amount. To measure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 you do not add the first chemical (such as cadmium). Instead, you only add the second chemical that reacts with the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cause a color change. The instructions in the nitrate kit should explain what to do.</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For GLOBE, concentrations of nitrate are expressed as the amount of elemental nitrogen in the form of nitrate. Concentrations are expressed as nitrate-nitrogen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in milligrams per liter (mg/L). Check with your kit to see what form of nitrogen the test kit results provide. If it gives test results in the form of mg/L nitrate, simply multiply your measured value by 4.4. This value is the ratio of nitrate/nitrogen molecular weights (62g/14g).</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61" name="Google Shape;261;p18"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62" name="Google Shape;262;p18"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63" name="Google Shape;263;p18"/>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1</a:t>
            </a:r>
            <a:endParaRPr/>
          </a:p>
        </p:txBody>
      </p:sp>
      <p:sp>
        <p:nvSpPr>
          <p:cNvPr id="264" name="Google Shape;264;p18"/>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Why do we measure nitrates in a water system?</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usually the most important inorganic form of nitrogen in aquatic environments and serves as a nutrient for aquatic plants and algae</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Nitrite is usually only found in waters with low dissolved oxygen levels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a limiting nutrient</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70" name="Google Shape;270;p19"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71" name="Google Shape;271;p19"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72" name="Google Shape;272;p19"/>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1</a:t>
            </a:r>
            <a:endParaRPr/>
          </a:p>
        </p:txBody>
      </p:sp>
      <p:sp>
        <p:nvSpPr>
          <p:cNvPr id="273" name="Google Shape;273;p19"/>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Why do we measure nitrates in a water system?</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usually the most important inorganic form of nitrogen in aquatic environments and serves as a nutrient for aquatic plants and algae</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Nitrite is usually only found in waters with low dissolved oxygen levels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a limiting nutrient</a:t>
            </a:r>
            <a:endParaRPr/>
          </a:p>
          <a:p>
            <a:pPr marL="342900" lvl="0" indent="-3429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All of the above- correct! ☺ </a:t>
            </a:r>
            <a:endParaRPr sz="2000" b="1">
              <a:solidFill>
                <a:srgbClr val="FF0000"/>
              </a:solidFill>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watermark of student using a probe to determine water quality."/>
          <p:cNvPicPr preferRelativeResize="0"/>
          <p:nvPr/>
        </p:nvPicPr>
        <p:blipFill rotWithShape="1">
          <a:blip r:embed="rId3">
            <a:alphaModFix amt="15000"/>
          </a:blip>
          <a:srcRect/>
          <a:stretch/>
        </p:blipFill>
        <p:spPr>
          <a:xfrm>
            <a:off x="1183777" y="1449319"/>
            <a:ext cx="7960223" cy="5408681"/>
          </a:xfrm>
          <a:prstGeom prst="rect">
            <a:avLst/>
          </a:prstGeom>
          <a:noFill/>
          <a:ln>
            <a:noFill/>
          </a:ln>
        </p:spPr>
      </p:pic>
      <p:sp>
        <p:nvSpPr>
          <p:cNvPr id="97" name="Google Shape;97;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8" name="Google Shape;98;p2" descr="Banner: Nitrate Protocol"/>
          <p:cNvPicPr preferRelativeResize="0">
            <a:picLocks noGrp="1"/>
          </p:cNvPicPr>
          <p:nvPr>
            <p:ph type="body" idx="1"/>
          </p:nvPr>
        </p:nvPicPr>
        <p:blipFill rotWithShape="1">
          <a:blip r:embed="rId4">
            <a:alphaModFix/>
          </a:blip>
          <a:srcRect/>
          <a:stretch/>
        </p:blipFill>
        <p:spPr>
          <a:xfrm>
            <a:off x="991904" y="-17620"/>
            <a:ext cx="8152096" cy="1037812"/>
          </a:xfrm>
          <a:prstGeom prst="rect">
            <a:avLst/>
          </a:prstGeom>
          <a:noFill/>
          <a:ln>
            <a:noFill/>
          </a:ln>
        </p:spPr>
      </p:pic>
      <p:pic>
        <p:nvPicPr>
          <p:cNvPr id="99" name="Google Shape;99;p2" descr="Menu: What are nitrates?"/>
          <p:cNvPicPr preferRelativeResize="0">
            <a:picLocks noGrp="1"/>
          </p:cNvPicPr>
          <p:nvPr>
            <p:ph type="body" idx="2"/>
          </p:nvPr>
        </p:nvPicPr>
        <p:blipFill rotWithShape="1">
          <a:blip r:embed="rId5">
            <a:alphaModFix/>
          </a:blip>
          <a:srcRect/>
          <a:stretch/>
        </p:blipFill>
        <p:spPr>
          <a:xfrm>
            <a:off x="-1" y="-17620"/>
            <a:ext cx="1190011" cy="6875620"/>
          </a:xfrm>
          <a:prstGeom prst="rect">
            <a:avLst/>
          </a:prstGeom>
          <a:noFill/>
          <a:ln>
            <a:noFill/>
          </a:ln>
        </p:spPr>
      </p:pic>
      <p:sp>
        <p:nvSpPr>
          <p:cNvPr id="100" name="Google Shape;100;p2"/>
          <p:cNvSpPr txBox="1">
            <a:spLocks noGrp="1"/>
          </p:cNvSpPr>
          <p:nvPr>
            <p:ph type="title"/>
          </p:nvPr>
        </p:nvSpPr>
        <p:spPr>
          <a:xfrm>
            <a:off x="1280805" y="1083043"/>
            <a:ext cx="6717324"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Overview</a:t>
            </a:r>
            <a:endParaRPr>
              <a:solidFill>
                <a:schemeClr val="lt1"/>
              </a:solidFill>
            </a:endParaRPr>
          </a:p>
        </p:txBody>
      </p:sp>
      <p:sp>
        <p:nvSpPr>
          <p:cNvPr id="101" name="Google Shape;101;p2"/>
          <p:cNvSpPr txBox="1"/>
          <p:nvPr/>
        </p:nvSpPr>
        <p:spPr>
          <a:xfrm>
            <a:off x="1280805" y="1824348"/>
            <a:ext cx="7414308" cy="503365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9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400" b="0" i="0" u="none" strike="noStrike" cap="none">
              <a:solidFill>
                <a:srgbClr val="000000"/>
              </a:solidFill>
              <a:latin typeface="Arial"/>
              <a:ea typeface="Arial"/>
              <a:cs typeface="Arial"/>
              <a:sym typeface="Arial"/>
            </a:endParaRPr>
          </a:p>
          <a:p>
            <a:pPr marL="0" marR="0" lvl="0" indent="635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400" b="0" i="0" u="none" strike="noStrike" cap="none">
              <a:solidFill>
                <a:srgbClr val="000000"/>
              </a:solidFill>
              <a:latin typeface="Arial"/>
              <a:ea typeface="Arial"/>
              <a:cs typeface="Arial"/>
              <a:sym typeface="Arial"/>
            </a:endParaRPr>
          </a:p>
          <a:p>
            <a:pPr marL="342900" marR="0" lvl="0" indent="-2794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635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Define water nitrates and explain how environmental variables can result in different measurements</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the importance of instrument calibration in the collection of accurate data</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Conduct water nitrate measurements using a nitrates test kit</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 </a:t>
            </a:r>
            <a:endParaRPr sz="1400" b="0" i="0" u="none" strike="noStrike" cap="none">
              <a:solidFill>
                <a:srgbClr val="000000"/>
              </a:solidFill>
              <a:latin typeface="Arial"/>
              <a:ea typeface="Arial"/>
              <a:cs typeface="Arial"/>
              <a:sym typeface="Arial"/>
            </a:endParaRPr>
          </a:p>
          <a:p>
            <a:pPr marL="342900" marR="0" lvl="0" indent="-228600" algn="l" rtl="0">
              <a:lnSpc>
                <a:spcPct val="90000"/>
              </a:lnSpc>
              <a:spcBef>
                <a:spcPts val="0"/>
              </a:spcBef>
              <a:spcAft>
                <a:spcPts val="0"/>
              </a:spcAft>
              <a:buClr>
                <a:schemeClr val="dk1"/>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1800"/>
              <a:buFont typeface="Arial"/>
              <a:buNone/>
            </a:pPr>
            <a:r>
              <a:rPr lang="en-US" sz="1800" b="1" i="1" u="none" strike="noStrike" cap="none">
                <a:solidFill>
                  <a:srgbClr val="000090"/>
                </a:solidFill>
                <a:latin typeface="Calibri"/>
                <a:ea typeface="Calibri"/>
                <a:cs typeface="Calibri"/>
                <a:sym typeface="Calibri"/>
              </a:rPr>
              <a:t>Estimated time for completion of this module: 1.5 hours</a:t>
            </a:r>
            <a:endParaRPr sz="1000" b="0" i="1"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79" name="Google Shape;279;p20"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80" name="Google Shape;280;p20"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81" name="Google Shape;281;p20"/>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2</a:t>
            </a:r>
            <a:endParaRPr/>
          </a:p>
        </p:txBody>
      </p:sp>
      <p:sp>
        <p:nvSpPr>
          <p:cNvPr id="282" name="Google Shape;282;p20"/>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Which of the following is a possible result of an imbalance of nitrates in a water system?</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Eutrophication (or Cultural Eutrophication, which means eutrophication by human activity)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Dead zone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Both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None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288" name="Google Shape;288;p21"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89" name="Google Shape;289;p21"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90" name="Google Shape;290;p21"/>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2</a:t>
            </a:r>
            <a:endParaRPr/>
          </a:p>
        </p:txBody>
      </p:sp>
      <p:sp>
        <p:nvSpPr>
          <p:cNvPr id="291" name="Google Shape;291;p21"/>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Which of the following is a possible result of an imbalance of nitrates in a water system?</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Eutrophication (or Cultural Eutrophication, which means eutrophication by human activity)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Dead zone</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Both of the above- 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None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297" name="Google Shape;297;p22"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98" name="Google Shape;298;p22"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99" name="Google Shape;299;p22"/>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3</a:t>
            </a:r>
            <a:endParaRPr/>
          </a:p>
        </p:txBody>
      </p:sp>
      <p:sp>
        <p:nvSpPr>
          <p:cNvPr id="300" name="Google Shape;300;p22"/>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The nitrate test kits create a chemical reaction where nitrate in your sample is transformed into nitrite, and a chemical is added to the water sample to react with the nitrite, whose concentration is then measured.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06" name="Google Shape;306;p23"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307" name="Google Shape;307;p23"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308" name="Google Shape;308;p23"/>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3</a:t>
            </a:r>
            <a:endParaRPr/>
          </a:p>
        </p:txBody>
      </p:sp>
      <p:sp>
        <p:nvSpPr>
          <p:cNvPr id="309" name="Google Shape;309;p23"/>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The nitrate test kits create a chemical reaction where nitrate in your sample is transformed into nitrite, and a chemical is added to the water sample to react with the nitrite, whose concentration is then measured. </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Answer: </a:t>
            </a:r>
            <a:r>
              <a:rPr lang="en-US" sz="2000" b="1">
                <a:solidFill>
                  <a:srgbClr val="FF0000"/>
                </a:solidFill>
              </a:rPr>
              <a:t>True is correct! ☺ </a:t>
            </a:r>
            <a:endParaRPr sz="2000" b="1">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15" name="Google Shape;315;p24"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16" name="Google Shape;316;p24"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17" name="Google Shape;317;p24"/>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Sources for Equipment You Need for the Water Nitrate Protocol</a:t>
            </a:r>
            <a:endParaRPr sz="2400">
              <a:solidFill>
                <a:srgbClr val="055000"/>
              </a:solidFill>
            </a:endParaRPr>
          </a:p>
        </p:txBody>
      </p:sp>
      <p:sp>
        <p:nvSpPr>
          <p:cNvPr id="318" name="Google Shape;318;p24"/>
          <p:cNvSpPr txBox="1"/>
          <p:nvPr/>
        </p:nvSpPr>
        <p:spPr>
          <a:xfrm>
            <a:off x="1701197" y="1924480"/>
            <a:ext cx="4955636"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following resources summarize the measurements associated with each protocol, as well as the associated skill level, scientific specifications for the instruments, and how to access the equipment you need (purchase, build, or download).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1600"/>
              <a:buFont typeface="Arial"/>
              <a:buChar char="•"/>
            </a:pPr>
            <a:r>
              <a:rPr lang="en-US" sz="16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Where to find specifications for instruments used in GLOBE investigations</a:t>
            </a:r>
            <a:endParaRPr sz="1600" b="1"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600"/>
              <a:buFont typeface="Arial"/>
              <a:buChar char="•"/>
            </a:pPr>
            <a:r>
              <a:rPr lang="en-US" sz="16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Where to find scientific instruments used in GLOBE investigations </a:t>
            </a:r>
            <a:endParaRPr sz="1600" b="1"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500"/>
              <a:buFont typeface="Arial"/>
              <a:buNone/>
            </a:pPr>
            <a:r>
              <a:rPr lang="en-US" sz="1500" b="1" i="0" u="none" strike="noStrike" cap="none">
                <a:solidFill>
                  <a:schemeClr val="dk1"/>
                </a:solidFill>
                <a:latin typeface="Calibri"/>
                <a:ea typeface="Calibri"/>
                <a:cs typeface="Calibri"/>
                <a:sym typeface="Calibri"/>
              </a:rPr>
              <a:t>A</a:t>
            </a:r>
            <a:r>
              <a:rPr lang="en-US" sz="1500" b="1" i="1" u="none" strike="noStrike" cap="none">
                <a:solidFill>
                  <a:schemeClr val="dk1"/>
                </a:solidFill>
                <a:latin typeface="Calibri"/>
                <a:ea typeface="Calibri"/>
                <a:cs typeface="Calibri"/>
                <a:sym typeface="Calibri"/>
              </a:rPr>
              <a:t>ll chemicals should be kept tightly capped and away from direct heat. Replace chemicals after one year.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500"/>
              <a:buFont typeface="Arial"/>
              <a:buNone/>
            </a:pPr>
            <a:r>
              <a:rPr lang="en-US" sz="1500" b="1" i="1" u="none" strike="noStrike" cap="none">
                <a:solidFill>
                  <a:schemeClr val="dk1"/>
                </a:solidFill>
                <a:latin typeface="Calibri"/>
                <a:ea typeface="Calibri"/>
                <a:cs typeface="Calibri"/>
                <a:sym typeface="Calibri"/>
              </a:rPr>
              <a:t>Glassware in the kit should be rinsed with distilled water before storing.</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500"/>
              <a:buFont typeface="Arial"/>
              <a:buNone/>
            </a:pPr>
            <a:r>
              <a:rPr lang="en-US" sz="1500" b="1" i="1" u="none" strike="noStrike" cap="none">
                <a:solidFill>
                  <a:schemeClr val="dk1"/>
                </a:solidFill>
                <a:latin typeface="Calibri"/>
                <a:ea typeface="Calibri"/>
                <a:cs typeface="Calibri"/>
                <a:sym typeface="Calibri"/>
              </a:rPr>
              <a:t>Perform the quality control procedure with the kit every 6 months to ensure that chemicals are still good.</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9" name="Google Shape;319;p24" descr="Caution icon emphasizing important point!  All chemicals should be kept tightly capped and away from direct heat. Replace chemicals after one year.&#10;"/>
          <p:cNvPicPr preferRelativeResize="0"/>
          <p:nvPr/>
        </p:nvPicPr>
        <p:blipFill rotWithShape="1">
          <a:blip r:embed="rId7">
            <a:alphaModFix/>
          </a:blip>
          <a:srcRect/>
          <a:stretch/>
        </p:blipFill>
        <p:spPr>
          <a:xfrm>
            <a:off x="1288754" y="4535540"/>
            <a:ext cx="399410" cy="409377"/>
          </a:xfrm>
          <a:prstGeom prst="rect">
            <a:avLst/>
          </a:prstGeom>
          <a:noFill/>
          <a:ln>
            <a:noFill/>
          </a:ln>
          <a:effectLst>
            <a:outerShdw blurRad="292100" dist="139700" dir="2700000" algn="tl" rotWithShape="0">
              <a:srgbClr val="333333">
                <a:alpha val="63921"/>
              </a:srgbClr>
            </a:outerShdw>
          </a:effectLst>
        </p:spPr>
      </p:pic>
      <p:pic>
        <p:nvPicPr>
          <p:cNvPr id="320" name="Google Shape;320;p24" descr="Caution icon emphasizing important point!  Glassware in the kit should be rinsed with distilled water before storing.&#10;"/>
          <p:cNvPicPr preferRelativeResize="0"/>
          <p:nvPr/>
        </p:nvPicPr>
        <p:blipFill rotWithShape="1">
          <a:blip r:embed="rId7">
            <a:alphaModFix/>
          </a:blip>
          <a:srcRect/>
          <a:stretch/>
        </p:blipFill>
        <p:spPr>
          <a:xfrm>
            <a:off x="1262339" y="5095449"/>
            <a:ext cx="399410" cy="409377"/>
          </a:xfrm>
          <a:prstGeom prst="rect">
            <a:avLst/>
          </a:prstGeom>
          <a:noFill/>
          <a:ln>
            <a:noFill/>
          </a:ln>
          <a:effectLst>
            <a:outerShdw blurRad="292100" dist="139700" dir="2700000" algn="tl" rotWithShape="0">
              <a:srgbClr val="333333">
                <a:alpha val="63921"/>
              </a:srgbClr>
            </a:outerShdw>
          </a:effectLst>
        </p:spPr>
      </p:pic>
      <p:pic>
        <p:nvPicPr>
          <p:cNvPr id="321" name="Google Shape;321;p24" descr="Caution icon emphasizing important point!  Perform the quality control procedure with the kit every 6 months to insure that chemicals are still good.&#10;"/>
          <p:cNvPicPr preferRelativeResize="0"/>
          <p:nvPr/>
        </p:nvPicPr>
        <p:blipFill rotWithShape="1">
          <a:blip r:embed="rId7">
            <a:alphaModFix/>
          </a:blip>
          <a:srcRect/>
          <a:stretch/>
        </p:blipFill>
        <p:spPr>
          <a:xfrm>
            <a:off x="1250177" y="5710222"/>
            <a:ext cx="399410" cy="409377"/>
          </a:xfrm>
          <a:prstGeom prst="rect">
            <a:avLst/>
          </a:prstGeom>
          <a:noFill/>
          <a:ln>
            <a:noFill/>
          </a:ln>
          <a:effectLst>
            <a:outerShdw blurRad="292100" dist="139700" dir="2700000" algn="tl" rotWithShape="0">
              <a:srgbClr val="333333">
                <a:alpha val="63921"/>
              </a:srgbClr>
            </a:outerShdw>
          </a:effectLst>
        </p:spPr>
      </p:pic>
      <p:pic>
        <p:nvPicPr>
          <p:cNvPr id="322" name="Google Shape;322;p24" descr="Screen Shot of Toolkit, GLOBE Teacher's Guide."/>
          <p:cNvPicPr preferRelativeResize="0"/>
          <p:nvPr/>
        </p:nvPicPr>
        <p:blipFill rotWithShape="1">
          <a:blip r:embed="rId8">
            <a:alphaModFix/>
          </a:blip>
          <a:srcRect/>
          <a:stretch/>
        </p:blipFill>
        <p:spPr>
          <a:xfrm rot="791986">
            <a:off x="6926787" y="1911815"/>
            <a:ext cx="1642061" cy="2102371"/>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28" name="Google Shape;328;p25"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29" name="Google Shape;329;p25"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30" name="Google Shape;330;p25"/>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Ensuring Accurate Nitrate Test Measurements: </a:t>
            </a:r>
            <a:br>
              <a:rPr lang="en-US" sz="2400">
                <a:solidFill>
                  <a:srgbClr val="000072"/>
                </a:solidFill>
              </a:rPr>
            </a:br>
            <a:r>
              <a:rPr lang="en-US" sz="2400">
                <a:solidFill>
                  <a:srgbClr val="000072"/>
                </a:solidFill>
              </a:rPr>
              <a:t>Quality Control Procedure-1</a:t>
            </a:r>
            <a:endParaRPr sz="2000">
              <a:solidFill>
                <a:srgbClr val="000072"/>
              </a:solidFill>
            </a:endParaRPr>
          </a:p>
        </p:txBody>
      </p:sp>
      <p:sp>
        <p:nvSpPr>
          <p:cNvPr id="331" name="Google Shape;331;p25"/>
          <p:cNvSpPr txBox="1"/>
          <p:nvPr/>
        </p:nvSpPr>
        <p:spPr>
          <a:xfrm>
            <a:off x="1391974" y="1926600"/>
            <a:ext cx="7296701" cy="4933520"/>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Your results are only as good as the chemicals you use. Prior to doing the Nitrate Protocol, you will need to ensure that your commercial test kit is providing accurate readings. To do this, you will need to test it with a solution with a known quantity of nitrate.</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To perform the quality control procedure, you need to buy a standard nitrate-nitrogen. You can use either a liquid standard solution or a dry stock standard solution. The liquid standard you buy has a high concentration of NO</a:t>
            </a:r>
            <a:r>
              <a:rPr lang="en-US" sz="1400" b="0" i="0" u="none" strike="noStrike" cap="none" baseline="-25000">
                <a:solidFill>
                  <a:schemeClr val="dk1"/>
                </a:solidFill>
                <a:latin typeface="Calibri"/>
                <a:ea typeface="Calibri"/>
                <a:cs typeface="Calibri"/>
                <a:sym typeface="Calibri"/>
              </a:rPr>
              <a:t>3</a:t>
            </a:r>
            <a:r>
              <a:rPr lang="en-US" sz="1400" b="0" i="0" u="none" strike="noStrike" cap="none" baseline="30000">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-N (1000 mg/L ). Option 1 and Option 2 lab guides explain two techniques on how to dilute a concentrated liquid standard to 2 mg/L. You can then measure the concentration of the NO</a:t>
            </a:r>
            <a:r>
              <a:rPr lang="en-US" sz="1400" b="0" i="0" u="none" strike="noStrike" cap="none" baseline="-25000">
                <a:solidFill>
                  <a:schemeClr val="dk1"/>
                </a:solidFill>
                <a:latin typeface="Calibri"/>
                <a:ea typeface="Calibri"/>
                <a:cs typeface="Calibri"/>
                <a:sym typeface="Calibri"/>
              </a:rPr>
              <a:t>3</a:t>
            </a:r>
            <a:r>
              <a:rPr lang="en-US" sz="1400" b="0" i="0" u="none" strike="noStrike" cap="none" baseline="30000">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-N in the standard and compare your result to the expected standard value of 2 mg/L . A third lab guide shows you how to make the 1000 mg/L Nitrate standard using KNO</a:t>
            </a:r>
            <a:r>
              <a:rPr lang="en-US" sz="1400" b="0" i="0" u="none" strike="noStrike" cap="none" baseline="-25000">
                <a:solidFill>
                  <a:schemeClr val="dk1"/>
                </a:solidFill>
                <a:latin typeface="Calibri"/>
                <a:ea typeface="Calibri"/>
                <a:cs typeface="Calibri"/>
                <a:sym typeface="Calibri"/>
              </a:rPr>
              <a:t>3</a:t>
            </a:r>
            <a:r>
              <a:rPr lang="en-US" sz="1400" b="0" i="0" u="none" strike="noStrike" cap="none">
                <a:solidFill>
                  <a:schemeClr val="dk1"/>
                </a:solidFill>
                <a:latin typeface="Calibri"/>
                <a:ea typeface="Calibri"/>
                <a:cs typeface="Calibri"/>
                <a:sym typeface="Calibri"/>
              </a:rPr>
              <a:t> (potassium nitrate).  Choose the one option that suits your situation.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rgbClr val="FF0000"/>
              </a:buClr>
              <a:buSzPts val="1600"/>
              <a:buFont typeface="Arial"/>
              <a:buNone/>
            </a:pPr>
            <a:r>
              <a:rPr lang="en-US" sz="1600" b="1" i="0" u="sng" strike="noStrike" cap="none">
                <a:solidFill>
                  <a:srgbClr val="FF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Nitrate quality control lab guides</a:t>
            </a:r>
            <a:endParaRPr sz="1600" b="1" i="0" u="none" strike="noStrike" cap="none">
              <a:solidFill>
                <a:srgbClr val="FF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90"/>
              </a:buClr>
              <a:buSzPts val="1400"/>
              <a:buFont typeface="Arial"/>
              <a:buChar char="•"/>
            </a:pPr>
            <a:r>
              <a:rPr lang="en-US" sz="1400" b="1" i="0" u="none" strike="noStrike" cap="none">
                <a:solidFill>
                  <a:srgbClr val="000090"/>
                </a:solidFill>
                <a:latin typeface="Calibri"/>
                <a:ea typeface="Calibri"/>
                <a:cs typeface="Calibri"/>
                <a:sym typeface="Calibri"/>
              </a:rPr>
              <a:t>Be sure to pay close attention to the quality control procedure- without it, the data you collect using the Nitrate Protocol will not be meaningful and cannot be compared with the data sets collected by others.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2" name="Google Shape;332;p25" descr="Caution icon emphasizing important point!  Be sure to pay close attention to the quality control procedure- without it, the data you collect using the Nitrate Protocol will not be meaningful and cannot be compared with the data sets collected by others. &#10;"/>
          <p:cNvPicPr preferRelativeResize="0"/>
          <p:nvPr/>
        </p:nvPicPr>
        <p:blipFill rotWithShape="1">
          <a:blip r:embed="rId6">
            <a:alphaModFix/>
          </a:blip>
          <a:srcRect/>
          <a:stretch/>
        </p:blipFill>
        <p:spPr>
          <a:xfrm>
            <a:off x="1264443" y="5582206"/>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38" name="Google Shape;338;p26"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39" name="Google Shape;339;p26"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40" name="Google Shape;340;p26"/>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Ensuring Accurate Nitrate Test Measurements: </a:t>
            </a:r>
            <a:br>
              <a:rPr lang="en-US" sz="2400">
                <a:solidFill>
                  <a:srgbClr val="000072"/>
                </a:solidFill>
              </a:rPr>
            </a:br>
            <a:r>
              <a:rPr lang="en-US" sz="2400">
                <a:solidFill>
                  <a:srgbClr val="000072"/>
                </a:solidFill>
              </a:rPr>
              <a:t>Quality Control Procedure- 2</a:t>
            </a:r>
            <a:endParaRPr sz="2000">
              <a:solidFill>
                <a:srgbClr val="000072"/>
              </a:solidFill>
            </a:endParaRPr>
          </a:p>
        </p:txBody>
      </p:sp>
      <p:sp>
        <p:nvSpPr>
          <p:cNvPr id="341" name="Google Shape;341;p26"/>
          <p:cNvSpPr txBox="1"/>
          <p:nvPr/>
        </p:nvSpPr>
        <p:spPr>
          <a:xfrm>
            <a:off x="1391974" y="1926600"/>
            <a:ext cx="7296701" cy="823866"/>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chemeClr val="dk1"/>
              </a:buClr>
              <a:buSzPct val="100000"/>
              <a:buFont typeface="Arial"/>
              <a:buNone/>
            </a:pPr>
            <a:r>
              <a:rPr lang="en-US" sz="1600" b="0" i="0" u="none" strike="noStrike" cap="none">
                <a:solidFill>
                  <a:schemeClr val="dk1"/>
                </a:solidFill>
                <a:latin typeface="Calibri"/>
                <a:ea typeface="Calibri"/>
                <a:cs typeface="Calibri"/>
                <a:sym typeface="Calibri"/>
              </a:rPr>
              <a:t>There are 3 options for creating your Nitrate Nitrogen Standard. Look at the three different methods following in this slide stack. You can choose any one of the three to prepare to do the GLOBE Nitrate Protocol, depending on what reagents you have available.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228600" marR="0" lvl="0" indent="-122872" algn="l" rtl="0">
              <a:lnSpc>
                <a:spcPct val="90000"/>
              </a:lnSpc>
              <a:spcBef>
                <a:spcPts val="100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pic>
        <p:nvPicPr>
          <p:cNvPr id="342" name="Google Shape;342;p26" descr="Illustration of 3 bottles, each with a different Nitrate-Nitrogen standard solution. "/>
          <p:cNvPicPr preferRelativeResize="0"/>
          <p:nvPr/>
        </p:nvPicPr>
        <p:blipFill rotWithShape="1">
          <a:blip r:embed="rId5">
            <a:alphaModFix/>
          </a:blip>
          <a:srcRect/>
          <a:stretch/>
        </p:blipFill>
        <p:spPr>
          <a:xfrm>
            <a:off x="1904238" y="2772994"/>
            <a:ext cx="5996178" cy="3713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7" descr="Illustration of the equipment listed on this slide. "/>
          <p:cNvPicPr preferRelativeResize="0"/>
          <p:nvPr/>
        </p:nvPicPr>
        <p:blipFill rotWithShape="1">
          <a:blip r:embed="rId3">
            <a:alphaModFix/>
          </a:blip>
          <a:srcRect/>
          <a:stretch/>
        </p:blipFill>
        <p:spPr>
          <a:xfrm>
            <a:off x="5469082" y="2038014"/>
            <a:ext cx="3586323" cy="4614404"/>
          </a:xfrm>
          <a:prstGeom prst="rect">
            <a:avLst/>
          </a:prstGeom>
          <a:noFill/>
          <a:ln>
            <a:noFill/>
          </a:ln>
        </p:spPr>
      </p:pic>
      <p:sp>
        <p:nvSpPr>
          <p:cNvPr id="348" name="Google Shape;34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49" name="Google Shape;349;p27" descr="Banner: Nitrate Protocol"/>
          <p:cNvPicPr preferRelativeResize="0">
            <a:picLocks noGrp="1"/>
          </p:cNvPicPr>
          <p:nvPr>
            <p:ph type="body" idx="1"/>
          </p:nvPr>
        </p:nvPicPr>
        <p:blipFill rotWithShape="1">
          <a:blip r:embed="rId4">
            <a:alphaModFix/>
          </a:blip>
          <a:srcRect/>
          <a:stretch/>
        </p:blipFill>
        <p:spPr>
          <a:xfrm>
            <a:off x="1016956" y="-1"/>
            <a:ext cx="8127043" cy="1019233"/>
          </a:xfrm>
          <a:prstGeom prst="rect">
            <a:avLst/>
          </a:prstGeom>
          <a:noFill/>
          <a:ln>
            <a:noFill/>
          </a:ln>
        </p:spPr>
      </p:pic>
      <p:pic>
        <p:nvPicPr>
          <p:cNvPr id="350" name="Google Shape;350;p27" descr="Menu: how to collect your data"/>
          <p:cNvPicPr preferRelativeResize="0">
            <a:picLocks noGrp="1"/>
          </p:cNvPicPr>
          <p:nvPr>
            <p:ph type="body" idx="2"/>
          </p:nvPr>
        </p:nvPicPr>
        <p:blipFill rotWithShape="1">
          <a:blip r:embed="rId5">
            <a:alphaModFix/>
          </a:blip>
          <a:srcRect/>
          <a:stretch/>
        </p:blipFill>
        <p:spPr>
          <a:xfrm>
            <a:off x="-1" y="-17621"/>
            <a:ext cx="1172279" cy="6875621"/>
          </a:xfrm>
          <a:prstGeom prst="rect">
            <a:avLst/>
          </a:prstGeom>
          <a:noFill/>
          <a:ln>
            <a:noFill/>
          </a:ln>
        </p:spPr>
      </p:pic>
      <p:sp>
        <p:nvSpPr>
          <p:cNvPr id="351" name="Google Shape;351;p27"/>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Equipment to make the Nitrate Standard (2 ppm)</a:t>
            </a:r>
            <a:endParaRPr sz="2000">
              <a:solidFill>
                <a:srgbClr val="000072"/>
              </a:solidFill>
            </a:endParaRPr>
          </a:p>
        </p:txBody>
      </p:sp>
      <p:sp>
        <p:nvSpPr>
          <p:cNvPr id="352" name="Google Shape;352;p27"/>
          <p:cNvSpPr txBox="1"/>
          <p:nvPr/>
        </p:nvSpPr>
        <p:spPr>
          <a:xfrm>
            <a:off x="1299809" y="1602493"/>
            <a:ext cx="7296701" cy="1166522"/>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n-US" sz="6400" b="0" i="0" u="none" strike="noStrike" cap="none">
                <a:solidFill>
                  <a:schemeClr val="dk1"/>
                </a:solidFill>
                <a:latin typeface="Calibri"/>
                <a:ea typeface="Calibri"/>
                <a:cs typeface="Calibri"/>
                <a:sym typeface="Calibri"/>
              </a:rPr>
              <a:t>Make the nitrate-nitrogen standard for the quality control procedure using 5 mL stock nitrate-nitrogen solution.</a:t>
            </a:r>
            <a:endParaRPr sz="6400" b="1" i="0" u="none" strike="noStrike" cap="none">
              <a:solidFill>
                <a:srgbClr val="000072"/>
              </a:solidFill>
              <a:latin typeface="Calibri"/>
              <a:ea typeface="Calibri"/>
              <a:cs typeface="Calibri"/>
              <a:sym typeface="Calibri"/>
            </a:endParaRPr>
          </a:p>
          <a:p>
            <a:pPr marL="0" marR="0" lvl="0" indent="0" algn="l" rtl="0">
              <a:lnSpc>
                <a:spcPct val="90000"/>
              </a:lnSpc>
              <a:spcBef>
                <a:spcPts val="1000"/>
              </a:spcBef>
              <a:spcAft>
                <a:spcPts val="0"/>
              </a:spcAft>
              <a:buClr>
                <a:srgbClr val="000072"/>
              </a:buClr>
              <a:buSzPct val="100000"/>
              <a:buFont typeface="Arial"/>
              <a:buNone/>
            </a:pPr>
            <a:r>
              <a:rPr lang="en-US" sz="6400" b="1" i="0" u="none" strike="noStrike" cap="none">
                <a:solidFill>
                  <a:srgbClr val="000072"/>
                </a:solidFill>
                <a:latin typeface="Calibri"/>
                <a:ea typeface="Calibri"/>
                <a:cs typeface="Calibri"/>
                <a:sym typeface="Calibri"/>
              </a:rPr>
              <a:t>Assemble Equipment</a:t>
            </a:r>
            <a:r>
              <a:rPr lang="en-US" sz="6400" b="0" i="0" u="none" strike="noStrike" cap="none">
                <a:solidFill>
                  <a:srgbClr val="000000"/>
                </a:solidFill>
                <a:latin typeface="Calibri"/>
                <a:ea typeface="Calibri"/>
                <a:cs typeface="Calibri"/>
                <a:sym typeface="Calibri"/>
              </a:rPr>
              <a:t>:</a:t>
            </a:r>
            <a:endParaRPr sz="6400" b="1" i="0" u="none" strike="noStrike" cap="none">
              <a:solidFill>
                <a:srgbClr val="000072"/>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Standard nitrate-nitrogen solution (1000 ppm)</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100-mL beaker (or larger)</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100-mL graduated cylinder</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500-mL beaker or flask</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500-mL graduated cylinder</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Latex gloves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Goggles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Pipette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Stirring rod (optional)</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Distilled water</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250-mL bottle or jar with lid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72"/>
              </a:buClr>
              <a:buSzPct val="100000"/>
              <a:buFont typeface="Arial"/>
              <a:buNone/>
            </a:pPr>
            <a:r>
              <a:rPr lang="en-US" sz="6400" b="1" i="0" u="none" strike="noStrike" cap="none">
                <a:solidFill>
                  <a:srgbClr val="000072"/>
                </a:solidFill>
                <a:latin typeface="Calibri"/>
                <a:ea typeface="Calibri"/>
                <a:cs typeface="Calibri"/>
                <a:sym typeface="Calibri"/>
              </a:rPr>
              <a:t>Assemble Necessary Documents: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72"/>
              </a:buClr>
              <a:buSzPct val="100000"/>
              <a:buFont typeface="Arial"/>
              <a:buChar char="•"/>
            </a:pPr>
            <a:r>
              <a:rPr lang="en-US" sz="6400" b="1" i="0" u="sng" strike="noStrike" cap="none">
                <a:solidFill>
                  <a:srgbClr val="00007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Hydrosphere Investigation Data Sheet</a:t>
            </a:r>
            <a:endParaRPr sz="6400" b="1" i="0" u="none" strike="noStrike" cap="none">
              <a:solidFill>
                <a:srgbClr val="000072"/>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72"/>
              </a:buClr>
              <a:buSzPct val="100000"/>
              <a:buFont typeface="Arial"/>
              <a:buChar char="•"/>
            </a:pPr>
            <a:r>
              <a:rPr lang="en-US" sz="6400" b="1" i="0" u="sng" strike="noStrike" cap="none">
                <a:solidFill>
                  <a:srgbClr val="00007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Nitrate Water Protocol</a:t>
            </a:r>
            <a:endParaRPr sz="6400" b="0" i="0" u="none" strike="noStrike" cap="none">
              <a:solidFill>
                <a:schemeClr val="dk1"/>
              </a:solidFill>
              <a:latin typeface="Calibri"/>
              <a:ea typeface="Calibri"/>
              <a:cs typeface="Calibri"/>
              <a:sym typeface="Calibri"/>
            </a:endParaRPr>
          </a:p>
          <a:p>
            <a:pPr marL="342900" marR="0" lvl="0" indent="-241300" algn="l" rtl="0">
              <a:lnSpc>
                <a:spcPct val="90000"/>
              </a:lnSpc>
              <a:spcBef>
                <a:spcPts val="1000"/>
              </a:spcBef>
              <a:spcAft>
                <a:spcPts val="0"/>
              </a:spcAft>
              <a:buClr>
                <a:schemeClr val="dk1"/>
              </a:buClr>
              <a:buSzPct val="100000"/>
              <a:buFont typeface="Arial"/>
              <a:buNone/>
            </a:pPr>
            <a:endParaRPr sz="6400" b="1" i="0" u="none" strike="noStrike" cap="none">
              <a:solidFill>
                <a:srgbClr val="00007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64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6400" b="0" i="0" u="none" strike="noStrike" cap="none">
              <a:solidFill>
                <a:schemeClr val="dk1"/>
              </a:solidFill>
              <a:latin typeface="Calibri"/>
              <a:ea typeface="Calibri"/>
              <a:cs typeface="Calibri"/>
              <a:sym typeface="Calibri"/>
            </a:endParaRPr>
          </a:p>
          <a:p>
            <a:pPr marL="228600" marR="0" lvl="0" indent="-200025" algn="l" rtl="0">
              <a:lnSpc>
                <a:spcPct val="90000"/>
              </a:lnSpc>
              <a:spcBef>
                <a:spcPts val="100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58" name="Google Shape;358;p28"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59" name="Google Shape;359;p28"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60" name="Google Shape;360;p28"/>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Making the 2 ppm Nitrate Standard (1/2) </a:t>
            </a:r>
            <a:endParaRPr/>
          </a:p>
        </p:txBody>
      </p:sp>
      <p:sp>
        <p:nvSpPr>
          <p:cNvPr id="361" name="Google Shape;361;p28"/>
          <p:cNvSpPr txBox="1"/>
          <p:nvPr/>
        </p:nvSpPr>
        <p:spPr>
          <a:xfrm>
            <a:off x="1391974" y="1756331"/>
            <a:ext cx="4002986" cy="468738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3400"/>
              <a:buFont typeface="Arial"/>
              <a:buNone/>
            </a:pPr>
            <a:r>
              <a:rPr lang="en-US" sz="3400" b="1" i="1" u="none" strike="noStrike" cap="none">
                <a:solidFill>
                  <a:schemeClr val="dk1"/>
                </a:solidFill>
                <a:latin typeface="Calibri"/>
                <a:ea typeface="Calibri"/>
                <a:cs typeface="Calibri"/>
                <a:sym typeface="Calibri"/>
              </a:rPr>
              <a:t>In the Lab</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Put on gloves and goggles.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Rinse a 100 mL cylinder and 100 mL beaker with distilled water. Dry.</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Using a pipette (if possible), measure 5 mL of the 1000 stock nitrate solution into the 100-mL graduate cylinder. Dilute with distilled water to 50 mL.</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Pour into a 100 mL beaker and mix (swirl or use clean stirring rod). Label this 100-ppm nitrate standard.</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2" name="Google Shape;362;p28" descr="Illustration of a lab bench with a graduated cylinder, pipette, beaker, standard solution, distilled water and goggles and gloves. "/>
          <p:cNvPicPr preferRelativeResize="0"/>
          <p:nvPr/>
        </p:nvPicPr>
        <p:blipFill rotWithShape="1">
          <a:blip r:embed="rId5">
            <a:alphaModFix/>
          </a:blip>
          <a:srcRect/>
          <a:stretch/>
        </p:blipFill>
        <p:spPr>
          <a:xfrm>
            <a:off x="5351538" y="1756330"/>
            <a:ext cx="3657600" cy="2603500"/>
          </a:xfrm>
          <a:prstGeom prst="rect">
            <a:avLst/>
          </a:prstGeom>
          <a:noFill/>
          <a:ln>
            <a:noFill/>
          </a:ln>
        </p:spPr>
      </p:pic>
      <p:pic>
        <p:nvPicPr>
          <p:cNvPr id="363" name="Google Shape;363;p28" descr="Safety: be sure to wear gloves and goggles during your investigation."/>
          <p:cNvPicPr preferRelativeResize="0"/>
          <p:nvPr/>
        </p:nvPicPr>
        <p:blipFill rotWithShape="1">
          <a:blip r:embed="rId6">
            <a:alphaModFix/>
          </a:blip>
          <a:srcRect/>
          <a:stretch/>
        </p:blipFill>
        <p:spPr>
          <a:xfrm>
            <a:off x="3387901" y="5901550"/>
            <a:ext cx="4855125" cy="956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69" name="Google Shape;369;p29"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70" name="Google Shape;370;p29"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71" name="Google Shape;371;p29"/>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Making the 2 ppm Nitrate Standard (2/2) </a:t>
            </a:r>
            <a:endParaRPr/>
          </a:p>
        </p:txBody>
      </p:sp>
      <p:sp>
        <p:nvSpPr>
          <p:cNvPr id="372" name="Google Shape;372;p29"/>
          <p:cNvSpPr txBox="1"/>
          <p:nvPr/>
        </p:nvSpPr>
        <p:spPr>
          <a:xfrm>
            <a:off x="1391974" y="1756331"/>
            <a:ext cx="4002986" cy="4687387"/>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just" rtl="0">
              <a:lnSpc>
                <a:spcPct val="90000"/>
              </a:lnSpc>
              <a:spcBef>
                <a:spcPts val="0"/>
              </a:spcBef>
              <a:spcAft>
                <a:spcPts val="0"/>
              </a:spcAft>
              <a:buClr>
                <a:schemeClr val="dk1"/>
              </a:buClr>
              <a:buSzPct val="100000"/>
              <a:buFont typeface="Arial"/>
              <a:buNone/>
            </a:pPr>
            <a:r>
              <a:rPr lang="en-US" sz="2300" b="1" i="1" u="none" strike="noStrike" cap="none">
                <a:solidFill>
                  <a:schemeClr val="dk1"/>
                </a:solidFill>
                <a:latin typeface="Calibri"/>
                <a:ea typeface="Calibri"/>
                <a:cs typeface="Calibri"/>
                <a:sym typeface="Calibri"/>
              </a:rPr>
              <a:t>In the Lab</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5.    Rinse 100-mL graduated cylinder with distilled water.</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6.  Measure out 10 mL of the 100 ppm nitrate standard using the 100-mL graduated cylinder. Pour into 500 mL flask or beaker. Measure out 490 mL of distilled water in the 500 mL graduate cylinder. Add to the 500 mL flask or beaker.</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7.  Carefully swirl the solution to mix. Pour into a bottle with a lid and label as </a:t>
            </a:r>
            <a:r>
              <a:rPr lang="en-US" sz="2300" b="0" i="1" u="none" strike="noStrike" cap="none">
                <a:solidFill>
                  <a:schemeClr val="dk1"/>
                </a:solidFill>
                <a:latin typeface="Calibri"/>
                <a:ea typeface="Calibri"/>
                <a:cs typeface="Calibri"/>
                <a:sym typeface="Calibri"/>
              </a:rPr>
              <a:t>2.0 ppm nitrate-nitrogen standard</a:t>
            </a:r>
            <a:r>
              <a:rPr lang="en-US" sz="23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8.    Rinse all glassware and pipettes with distilled water and store.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FF0000"/>
              </a:buClr>
              <a:buSzPct val="100000"/>
              <a:buFont typeface="Arial"/>
              <a:buNone/>
            </a:pPr>
            <a:r>
              <a:rPr lang="en-US" sz="2300" b="0" i="0" u="none" strike="noStrike" cap="none">
                <a:solidFill>
                  <a:srgbClr val="FF0000"/>
                </a:solidFill>
                <a:latin typeface="Calibri"/>
                <a:ea typeface="Calibri"/>
                <a:cs typeface="Calibri"/>
                <a:sym typeface="Calibri"/>
              </a:rPr>
              <a:t>9. You have made your standard.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endParaRPr sz="3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228600" marR="0" lvl="0" indent="-131445" algn="l" rtl="0">
              <a:lnSpc>
                <a:spcPct val="90000"/>
              </a:lnSpc>
              <a:spcBef>
                <a:spcPts val="100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pic>
        <p:nvPicPr>
          <p:cNvPr id="373" name="Google Shape;373;p29" descr="Illustration of a lab bench with 2 graduated cylinders,  beaker, standard solution, distilled water and goggles and gloves. "/>
          <p:cNvPicPr preferRelativeResize="0"/>
          <p:nvPr/>
        </p:nvPicPr>
        <p:blipFill rotWithShape="1">
          <a:blip r:embed="rId5">
            <a:alphaModFix/>
          </a:blip>
          <a:srcRect/>
          <a:stretch/>
        </p:blipFill>
        <p:spPr>
          <a:xfrm>
            <a:off x="5549617" y="2038014"/>
            <a:ext cx="3201981" cy="2699516"/>
          </a:xfrm>
          <a:prstGeom prst="rect">
            <a:avLst/>
          </a:prstGeom>
          <a:noFill/>
          <a:ln>
            <a:noFill/>
          </a:ln>
        </p:spPr>
      </p:pic>
      <p:sp>
        <p:nvSpPr>
          <p:cNvPr id="374" name="Google Shape;374;p29"/>
          <p:cNvSpPr txBox="1"/>
          <p:nvPr/>
        </p:nvSpPr>
        <p:spPr>
          <a:xfrm>
            <a:off x="1741316" y="6091550"/>
            <a:ext cx="7402684" cy="7043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1" u="none" strike="noStrike" cap="none">
                <a:solidFill>
                  <a:schemeClr val="dk1"/>
                </a:solidFill>
                <a:latin typeface="Calibri"/>
                <a:ea typeface="Calibri"/>
                <a:cs typeface="Calibri"/>
                <a:sym typeface="Calibri"/>
              </a:rPr>
              <a:t>Follow the </a:t>
            </a:r>
            <a:r>
              <a:rPr lang="en-US" sz="1800" b="1" i="1" u="none" strike="noStrike" cap="none">
                <a:solidFill>
                  <a:srgbClr val="000072"/>
                </a:solidFill>
                <a:latin typeface="Calibri"/>
                <a:ea typeface="Calibri"/>
                <a:cs typeface="Calibri"/>
                <a:sym typeface="Calibri"/>
              </a:rPr>
              <a:t>Nitrate Quality Control Procedure </a:t>
            </a:r>
            <a:r>
              <a:rPr lang="en-US" sz="1800" b="1" i="1" u="none" strike="noStrike" cap="none">
                <a:solidFill>
                  <a:schemeClr val="dk1"/>
                </a:solidFill>
                <a:latin typeface="Calibri"/>
                <a:ea typeface="Calibri"/>
                <a:cs typeface="Calibri"/>
                <a:sym typeface="Calibri"/>
              </a:rPr>
              <a:t>to determine that the test kit measures the standard solution accurately.</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5" name="Google Shape;375;p29" descr="Caution icon emphasizing important point!  Follow the Nitrate Quality Control Procedure to determine that the test kit measures the standard solution accurately.&#10;"/>
          <p:cNvPicPr preferRelativeResize="0"/>
          <p:nvPr/>
        </p:nvPicPr>
        <p:blipFill rotWithShape="1">
          <a:blip r:embed="rId6">
            <a:alphaModFix/>
          </a:blip>
          <a:srcRect/>
          <a:stretch/>
        </p:blipFill>
        <p:spPr>
          <a:xfrm>
            <a:off x="1331932" y="6022343"/>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7" name="Google Shape;107;p3" descr="Banner: Nitrate Protocol"/>
          <p:cNvPicPr preferRelativeResize="0">
            <a:picLocks noGrp="1"/>
          </p:cNvPicPr>
          <p:nvPr>
            <p:ph type="body" idx="1"/>
          </p:nvPr>
        </p:nvPicPr>
        <p:blipFill rotWithShape="1">
          <a:blip r:embed="rId3">
            <a:alphaModFix/>
          </a:blip>
          <a:srcRect/>
          <a:stretch/>
        </p:blipFill>
        <p:spPr>
          <a:xfrm>
            <a:off x="991904" y="-17620"/>
            <a:ext cx="8152096" cy="1037812"/>
          </a:xfrm>
          <a:prstGeom prst="rect">
            <a:avLst/>
          </a:prstGeom>
          <a:noFill/>
          <a:ln>
            <a:noFill/>
          </a:ln>
        </p:spPr>
      </p:pic>
      <p:pic>
        <p:nvPicPr>
          <p:cNvPr id="108" name="Google Shape;108;p3" descr="Menu: What are nitrates?"/>
          <p:cNvPicPr preferRelativeResize="0">
            <a:picLocks noGrp="1"/>
          </p:cNvPicPr>
          <p:nvPr>
            <p:ph type="body" idx="2"/>
          </p:nvPr>
        </p:nvPicPr>
        <p:blipFill rotWithShape="1">
          <a:blip r:embed="rId4">
            <a:alphaModFix/>
          </a:blip>
          <a:srcRect/>
          <a:stretch/>
        </p:blipFill>
        <p:spPr>
          <a:xfrm>
            <a:off x="-1" y="-17620"/>
            <a:ext cx="1190011" cy="6875620"/>
          </a:xfrm>
          <a:prstGeom prst="rect">
            <a:avLst/>
          </a:prstGeom>
          <a:noFill/>
          <a:ln>
            <a:noFill/>
          </a:ln>
        </p:spPr>
      </p:pic>
      <p:sp>
        <p:nvSpPr>
          <p:cNvPr id="109" name="Google Shape;109;p3"/>
          <p:cNvSpPr txBox="1">
            <a:spLocks noGrp="1"/>
          </p:cNvSpPr>
          <p:nvPr>
            <p:ph type="title"/>
          </p:nvPr>
        </p:nvSpPr>
        <p:spPr>
          <a:xfrm>
            <a:off x="1341967" y="1116623"/>
            <a:ext cx="2282918" cy="658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Overview </a:t>
            </a:r>
            <a:r>
              <a:rPr lang="en-US">
                <a:solidFill>
                  <a:schemeClr val="lt1"/>
                </a:solidFill>
              </a:rPr>
              <a:t>2</a:t>
            </a:r>
            <a:r>
              <a:rPr lang="en-US"/>
              <a:t> </a:t>
            </a:r>
            <a:endParaRPr/>
          </a:p>
        </p:txBody>
      </p:sp>
      <p:sp>
        <p:nvSpPr>
          <p:cNvPr id="110" name="Google Shape;110;p3"/>
          <p:cNvSpPr txBox="1"/>
          <p:nvPr/>
        </p:nvSpPr>
        <p:spPr>
          <a:xfrm>
            <a:off x="1341967" y="1770340"/>
            <a:ext cx="4443268" cy="503365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1" name="Google Shape;111;p3" descr="Earth system diagram: Energy flows and matter cycles through the Earth's biosphere, hydrosphere, atmosphere and pedosphere (soil). The cycles are powered by the Sun's energy. "/>
          <p:cNvPicPr preferRelativeResize="0"/>
          <p:nvPr/>
        </p:nvPicPr>
        <p:blipFill rotWithShape="1">
          <a:blip r:embed="rId5">
            <a:alphaModFix/>
          </a:blip>
          <a:srcRect/>
          <a:stretch/>
        </p:blipFill>
        <p:spPr>
          <a:xfrm>
            <a:off x="5937192" y="1774632"/>
            <a:ext cx="2913765" cy="2963623"/>
          </a:xfrm>
          <a:prstGeom prst="rect">
            <a:avLst/>
          </a:prstGeom>
          <a:noFill/>
          <a:ln>
            <a:noFill/>
          </a:ln>
        </p:spPr>
      </p:pic>
      <p:sp>
        <p:nvSpPr>
          <p:cNvPr id="112" name="Google Shape;112;p3"/>
          <p:cNvSpPr/>
          <p:nvPr/>
        </p:nvSpPr>
        <p:spPr>
          <a:xfrm>
            <a:off x="5795909" y="4738255"/>
            <a:ext cx="338148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The Earth System: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Energy flows and matter cycles.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381" name="Google Shape;381;p30"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382" name="Google Shape;382;p30"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383" name="Google Shape;383;p30"/>
          <p:cNvSpPr txBox="1">
            <a:spLocks noGrp="1"/>
          </p:cNvSpPr>
          <p:nvPr>
            <p:ph type="title"/>
          </p:nvPr>
        </p:nvSpPr>
        <p:spPr>
          <a:xfrm>
            <a:off x="1172278" y="1047224"/>
            <a:ext cx="7886700" cy="4333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2: Equipment to make the Nitrate Standard (2 ppm)</a:t>
            </a:r>
            <a:endParaRPr/>
          </a:p>
        </p:txBody>
      </p:sp>
      <p:sp>
        <p:nvSpPr>
          <p:cNvPr id="384" name="Google Shape;384;p30"/>
          <p:cNvSpPr txBox="1">
            <a:spLocks noGrp="1"/>
          </p:cNvSpPr>
          <p:nvPr>
            <p:ph type="body" idx="2"/>
          </p:nvPr>
        </p:nvSpPr>
        <p:spPr>
          <a:xfrm>
            <a:off x="1327600" y="1618310"/>
            <a:ext cx="5586062" cy="510316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000"/>
              <a:t>Make the nitrate-nitrogen standard for the quality control procedure using 1 mL stock nitrate-nitrogen solution.</a:t>
            </a:r>
            <a:endParaRPr/>
          </a:p>
          <a:p>
            <a:pPr marL="0" lvl="0" indent="0" algn="l" rtl="0">
              <a:lnSpc>
                <a:spcPct val="90000"/>
              </a:lnSpc>
              <a:spcBef>
                <a:spcPts val="1000"/>
              </a:spcBef>
              <a:spcAft>
                <a:spcPts val="0"/>
              </a:spcAft>
              <a:buClr>
                <a:srgbClr val="000072"/>
              </a:buClr>
              <a:buSzPct val="100000"/>
              <a:buNone/>
            </a:pPr>
            <a:r>
              <a:rPr lang="en-US" sz="2000" b="1">
                <a:solidFill>
                  <a:srgbClr val="000072"/>
                </a:solidFill>
              </a:rPr>
              <a:t>Assemble Equipment</a:t>
            </a:r>
            <a:r>
              <a:rPr lang="en-US" sz="2000">
                <a:solidFill>
                  <a:srgbClr val="000000"/>
                </a:solidFill>
              </a:rPr>
              <a:t>:</a:t>
            </a:r>
            <a:endParaRPr sz="2000" b="1">
              <a:solidFill>
                <a:srgbClr val="000072"/>
              </a:solidFill>
            </a:endParaRPr>
          </a:p>
          <a:p>
            <a:pPr marL="342900" lvl="0" indent="-342900" algn="l" rtl="0">
              <a:lnSpc>
                <a:spcPct val="90000"/>
              </a:lnSpc>
              <a:spcBef>
                <a:spcPts val="1000"/>
              </a:spcBef>
              <a:spcAft>
                <a:spcPts val="0"/>
              </a:spcAft>
              <a:buClr>
                <a:schemeClr val="dk1"/>
              </a:buClr>
              <a:buSzPct val="100000"/>
              <a:buFont typeface="Arial"/>
              <a:buChar char="•"/>
            </a:pPr>
            <a:r>
              <a:rPr lang="en-US" sz="2000"/>
              <a:t>Standard nitrate-nitrogen solution (1000 ppm)</a:t>
            </a:r>
            <a:endParaRPr/>
          </a:p>
          <a:p>
            <a:pPr marL="342900" lvl="0" indent="-342900" algn="l" rtl="0">
              <a:lnSpc>
                <a:spcPct val="90000"/>
              </a:lnSpc>
              <a:spcBef>
                <a:spcPts val="1000"/>
              </a:spcBef>
              <a:spcAft>
                <a:spcPts val="0"/>
              </a:spcAft>
              <a:buClr>
                <a:schemeClr val="dk1"/>
              </a:buClr>
              <a:buSzPct val="100000"/>
              <a:buFont typeface="Arial"/>
              <a:buChar char="•"/>
            </a:pPr>
            <a:r>
              <a:rPr lang="en-US" sz="2000"/>
              <a:t>100-mL beaker (or larger)</a:t>
            </a:r>
            <a:endParaRPr/>
          </a:p>
          <a:p>
            <a:pPr marL="342900" lvl="0" indent="-342900" algn="l" rtl="0">
              <a:lnSpc>
                <a:spcPct val="90000"/>
              </a:lnSpc>
              <a:spcBef>
                <a:spcPts val="1000"/>
              </a:spcBef>
              <a:spcAft>
                <a:spcPts val="0"/>
              </a:spcAft>
              <a:buClr>
                <a:schemeClr val="dk1"/>
              </a:buClr>
              <a:buSzPct val="100000"/>
              <a:buFont typeface="Arial"/>
              <a:buChar char="•"/>
            </a:pPr>
            <a:r>
              <a:rPr lang="en-US" sz="2000"/>
              <a:t>500-mL beaker or flask</a:t>
            </a:r>
            <a:endParaRPr/>
          </a:p>
          <a:p>
            <a:pPr marL="342900" lvl="0" indent="-342900" algn="l" rtl="0">
              <a:lnSpc>
                <a:spcPct val="90000"/>
              </a:lnSpc>
              <a:spcBef>
                <a:spcPts val="1000"/>
              </a:spcBef>
              <a:spcAft>
                <a:spcPts val="0"/>
              </a:spcAft>
              <a:buClr>
                <a:schemeClr val="dk1"/>
              </a:buClr>
              <a:buSzPct val="100000"/>
              <a:buFont typeface="Arial"/>
              <a:buChar char="•"/>
            </a:pPr>
            <a:r>
              <a:rPr lang="en-US" sz="2000"/>
              <a:t>Latex gloves </a:t>
            </a:r>
            <a:endParaRPr/>
          </a:p>
          <a:p>
            <a:pPr marL="342900" lvl="0" indent="-342900" algn="l" rtl="0">
              <a:lnSpc>
                <a:spcPct val="90000"/>
              </a:lnSpc>
              <a:spcBef>
                <a:spcPts val="1000"/>
              </a:spcBef>
              <a:spcAft>
                <a:spcPts val="0"/>
              </a:spcAft>
              <a:buClr>
                <a:schemeClr val="dk1"/>
              </a:buClr>
              <a:buSzPct val="100000"/>
              <a:buFont typeface="Arial"/>
              <a:buChar char="•"/>
            </a:pPr>
            <a:r>
              <a:rPr lang="en-US" sz="2000"/>
              <a:t>Goggles</a:t>
            </a:r>
            <a:endParaRPr/>
          </a:p>
          <a:p>
            <a:pPr marL="342900" lvl="0" indent="-342900" algn="l" rtl="0">
              <a:lnSpc>
                <a:spcPct val="90000"/>
              </a:lnSpc>
              <a:spcBef>
                <a:spcPts val="1000"/>
              </a:spcBef>
              <a:spcAft>
                <a:spcPts val="0"/>
              </a:spcAft>
              <a:buClr>
                <a:schemeClr val="dk1"/>
              </a:buClr>
              <a:buSzPct val="100000"/>
              <a:buFont typeface="Arial"/>
              <a:buChar char="•"/>
            </a:pPr>
            <a:r>
              <a:rPr lang="en-US" sz="2000"/>
              <a:t>Pipette</a:t>
            </a:r>
            <a:endParaRPr/>
          </a:p>
          <a:p>
            <a:pPr marL="342900" lvl="0" indent="-342900" algn="l" rtl="0">
              <a:lnSpc>
                <a:spcPct val="90000"/>
              </a:lnSpc>
              <a:spcBef>
                <a:spcPts val="1000"/>
              </a:spcBef>
              <a:spcAft>
                <a:spcPts val="0"/>
              </a:spcAft>
              <a:buClr>
                <a:schemeClr val="dk1"/>
              </a:buClr>
              <a:buSzPct val="100000"/>
              <a:buFont typeface="Arial"/>
              <a:buChar char="•"/>
            </a:pPr>
            <a:r>
              <a:rPr lang="en-US" sz="2000"/>
              <a:t>Distilled water</a:t>
            </a:r>
            <a:endParaRPr/>
          </a:p>
          <a:p>
            <a:pPr marL="342900" lvl="0" indent="-342900" algn="l" rtl="0">
              <a:lnSpc>
                <a:spcPct val="90000"/>
              </a:lnSpc>
              <a:spcBef>
                <a:spcPts val="1000"/>
              </a:spcBef>
              <a:spcAft>
                <a:spcPts val="0"/>
              </a:spcAft>
              <a:buClr>
                <a:schemeClr val="dk1"/>
              </a:buClr>
              <a:buSzPct val="100000"/>
              <a:buFont typeface="Arial"/>
              <a:buChar char="•"/>
            </a:pPr>
            <a:r>
              <a:rPr lang="en-US" sz="2000"/>
              <a:t>250-mL bottle or jar with lid</a:t>
            </a:r>
            <a:endParaRPr/>
          </a:p>
          <a:p>
            <a:pPr marL="342900" lvl="0" indent="-342900" algn="l" rtl="0">
              <a:lnSpc>
                <a:spcPct val="90000"/>
              </a:lnSpc>
              <a:spcBef>
                <a:spcPts val="1000"/>
              </a:spcBef>
              <a:spcAft>
                <a:spcPts val="0"/>
              </a:spcAft>
              <a:buClr>
                <a:schemeClr val="dk1"/>
              </a:buClr>
              <a:buSzPct val="100000"/>
              <a:buFont typeface="Arial"/>
              <a:buChar char="•"/>
            </a:pPr>
            <a:r>
              <a:rPr lang="en-US" sz="2000"/>
              <a:t>Balance</a:t>
            </a:r>
            <a:endParaRPr/>
          </a:p>
          <a:p>
            <a:pPr marL="342900" lvl="0" indent="-234950" algn="l" rtl="0">
              <a:lnSpc>
                <a:spcPct val="90000"/>
              </a:lnSpc>
              <a:spcBef>
                <a:spcPts val="1000"/>
              </a:spcBef>
              <a:spcAft>
                <a:spcPts val="0"/>
              </a:spcAft>
              <a:buClr>
                <a:schemeClr val="dk1"/>
              </a:buClr>
              <a:buSzPct val="100000"/>
              <a:buFont typeface="Arial"/>
              <a:buNone/>
            </a:pPr>
            <a:endParaRPr sz="2000"/>
          </a:p>
          <a:p>
            <a:pPr marL="228600" lvl="0" indent="-228600" algn="l" rtl="0">
              <a:lnSpc>
                <a:spcPct val="90000"/>
              </a:lnSpc>
              <a:spcBef>
                <a:spcPts val="1000"/>
              </a:spcBef>
              <a:spcAft>
                <a:spcPts val="0"/>
              </a:spcAft>
              <a:buClr>
                <a:srgbClr val="000072"/>
              </a:buClr>
              <a:buSzPct val="100000"/>
              <a:buChar char="•"/>
            </a:pPr>
            <a:r>
              <a:rPr lang="en-US" sz="2000" b="1">
                <a:solidFill>
                  <a:srgbClr val="000072"/>
                </a:solidFill>
              </a:rPr>
              <a:t>Assemble Necessary Documents:</a:t>
            </a:r>
            <a:endParaRPr/>
          </a:p>
          <a:p>
            <a:pPr marL="228600" lvl="0" indent="-228600" algn="l" rtl="0">
              <a:lnSpc>
                <a:spcPct val="90000"/>
              </a:lnSpc>
              <a:spcBef>
                <a:spcPts val="1000"/>
              </a:spcBef>
              <a:spcAft>
                <a:spcPts val="0"/>
              </a:spcAft>
              <a:buClr>
                <a:srgbClr val="000072"/>
              </a:buClr>
              <a:buSzPct val="100000"/>
              <a:buChar char="•"/>
            </a:pPr>
            <a:r>
              <a:rPr lang="en-US" sz="2000" b="1" u="sng">
                <a:solidFill>
                  <a:srgbClr val="000072"/>
                </a:solidFill>
                <a:hlinkClick r:id="rId5">
                  <a:extLst>
                    <a:ext uri="{A12FA001-AC4F-418D-AE19-62706E023703}">
                      <ahyp:hlinkClr xmlns:ahyp="http://schemas.microsoft.com/office/drawing/2018/hyperlinkcolor" val="tx"/>
                    </a:ext>
                  </a:extLst>
                </a:hlinkClick>
              </a:rPr>
              <a:t>Hydrosphere Investigation Data Sheet</a:t>
            </a:r>
            <a:endParaRPr sz="2000" b="1">
              <a:solidFill>
                <a:srgbClr val="000072"/>
              </a:solidFill>
            </a:endParaRPr>
          </a:p>
          <a:p>
            <a:pPr marL="228600" lvl="0" indent="-228600" algn="l" rtl="0">
              <a:lnSpc>
                <a:spcPct val="90000"/>
              </a:lnSpc>
              <a:spcBef>
                <a:spcPts val="1000"/>
              </a:spcBef>
              <a:spcAft>
                <a:spcPts val="0"/>
              </a:spcAft>
              <a:buClr>
                <a:srgbClr val="000072"/>
              </a:buClr>
              <a:buSzPct val="100000"/>
              <a:buChar char="•"/>
            </a:pPr>
            <a:r>
              <a:rPr lang="en-US" sz="2000" b="1" u="sng">
                <a:solidFill>
                  <a:srgbClr val="000072"/>
                </a:solidFill>
                <a:hlinkClick r:id="rId6">
                  <a:extLst>
                    <a:ext uri="{A12FA001-AC4F-418D-AE19-62706E023703}">
                      <ahyp:hlinkClr xmlns:ahyp="http://schemas.microsoft.com/office/drawing/2018/hyperlinkcolor" val="tx"/>
                    </a:ext>
                  </a:extLst>
                </a:hlinkClick>
              </a:rPr>
              <a:t>Nitrate Water Protocol</a:t>
            </a:r>
            <a:endParaRPr sz="2000"/>
          </a:p>
          <a:p>
            <a:pPr marL="342900" lvl="0" indent="-240347" algn="l" rtl="0">
              <a:lnSpc>
                <a:spcPct val="90000"/>
              </a:lnSpc>
              <a:spcBef>
                <a:spcPts val="1000"/>
              </a:spcBef>
              <a:spcAft>
                <a:spcPts val="0"/>
              </a:spcAft>
              <a:buClr>
                <a:schemeClr val="dk1"/>
              </a:buClr>
              <a:buSzPct val="100000"/>
              <a:buFont typeface="Arial"/>
              <a:buNone/>
            </a:pPr>
            <a:endParaRPr sz="1900"/>
          </a:p>
          <a:p>
            <a:pPr marL="342900" lvl="0" indent="-240347" algn="l" rtl="0">
              <a:lnSpc>
                <a:spcPct val="90000"/>
              </a:lnSpc>
              <a:spcBef>
                <a:spcPts val="1000"/>
              </a:spcBef>
              <a:spcAft>
                <a:spcPts val="0"/>
              </a:spcAft>
              <a:buClr>
                <a:schemeClr val="dk1"/>
              </a:buClr>
              <a:buSzPct val="100000"/>
              <a:buFont typeface="Arial"/>
              <a:buNone/>
            </a:pPr>
            <a:endParaRPr sz="1900" b="1">
              <a:solidFill>
                <a:srgbClr val="000072"/>
              </a:solidFill>
            </a:endParaRPr>
          </a:p>
        </p:txBody>
      </p:sp>
      <p:pic>
        <p:nvPicPr>
          <p:cNvPr id="385" name="Google Shape;385;p30" descr="Illustration of equipment listed on this slide."/>
          <p:cNvPicPr preferRelativeResize="0">
            <a:picLocks noGrp="1"/>
          </p:cNvPicPr>
          <p:nvPr>
            <p:ph type="body" idx="1"/>
          </p:nvPr>
        </p:nvPicPr>
        <p:blipFill rotWithShape="1">
          <a:blip r:embed="rId7">
            <a:alphaModFix/>
          </a:blip>
          <a:srcRect/>
          <a:stretch/>
        </p:blipFill>
        <p:spPr>
          <a:xfrm>
            <a:off x="4816256" y="2032226"/>
            <a:ext cx="4194811" cy="41825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391" name="Google Shape;391;p31"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392" name="Google Shape;392;p31"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393" name="Google Shape;393;p31"/>
          <p:cNvSpPr txBox="1">
            <a:spLocks noGrp="1"/>
          </p:cNvSpPr>
          <p:nvPr>
            <p:ph type="title"/>
          </p:nvPr>
        </p:nvSpPr>
        <p:spPr>
          <a:xfrm>
            <a:off x="1172278" y="565047"/>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Option 2: Making the 2 ppm Nitrate Standard (1/2</a:t>
            </a:r>
            <a:r>
              <a:rPr lang="en-US" sz="2400">
                <a:solidFill>
                  <a:srgbClr val="000072"/>
                </a:solidFill>
              </a:rPr>
              <a:t>) </a:t>
            </a:r>
            <a:endParaRPr/>
          </a:p>
        </p:txBody>
      </p:sp>
      <p:sp>
        <p:nvSpPr>
          <p:cNvPr id="394" name="Google Shape;394;p31"/>
          <p:cNvSpPr txBox="1">
            <a:spLocks noGrp="1"/>
          </p:cNvSpPr>
          <p:nvPr>
            <p:ph type="body" idx="2"/>
          </p:nvPr>
        </p:nvSpPr>
        <p:spPr>
          <a:xfrm>
            <a:off x="1327600" y="1618311"/>
            <a:ext cx="4101650" cy="5116912"/>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2100" b="1" i="1"/>
              <a:t>In the Lab</a:t>
            </a:r>
            <a:endParaRPr sz="2100"/>
          </a:p>
          <a:p>
            <a:pPr marL="0" lvl="0" indent="0" algn="just" rtl="0">
              <a:lnSpc>
                <a:spcPct val="90000"/>
              </a:lnSpc>
              <a:spcBef>
                <a:spcPts val="1000"/>
              </a:spcBef>
              <a:spcAft>
                <a:spcPts val="0"/>
              </a:spcAft>
              <a:buClr>
                <a:schemeClr val="dk1"/>
              </a:buClr>
              <a:buSzPct val="100000"/>
              <a:buNone/>
            </a:pPr>
            <a:r>
              <a:rPr lang="en-US" sz="2100"/>
              <a:t>1. Put on the gloves and goggles.</a:t>
            </a:r>
            <a:endParaRPr/>
          </a:p>
          <a:p>
            <a:pPr marL="0" lvl="0" indent="0" algn="just" rtl="0">
              <a:lnSpc>
                <a:spcPct val="90000"/>
              </a:lnSpc>
              <a:spcBef>
                <a:spcPts val="1000"/>
              </a:spcBef>
              <a:spcAft>
                <a:spcPts val="0"/>
              </a:spcAft>
              <a:buClr>
                <a:schemeClr val="dk1"/>
              </a:buClr>
              <a:buSzPct val="100000"/>
              <a:buNone/>
            </a:pPr>
            <a:r>
              <a:rPr lang="en-US" sz="2100"/>
              <a:t>2. Rinse a 100 mL beaker and a 500 mL cylinder with distilled water. Dry.</a:t>
            </a:r>
            <a:endParaRPr/>
          </a:p>
          <a:p>
            <a:pPr marL="0" lvl="0" indent="0" algn="just" rtl="0">
              <a:lnSpc>
                <a:spcPct val="90000"/>
              </a:lnSpc>
              <a:spcBef>
                <a:spcPts val="1000"/>
              </a:spcBef>
              <a:spcAft>
                <a:spcPts val="0"/>
              </a:spcAft>
              <a:buClr>
                <a:schemeClr val="dk1"/>
              </a:buClr>
              <a:buSzPct val="100000"/>
              <a:buNone/>
            </a:pPr>
            <a:r>
              <a:rPr lang="en-US" sz="2100"/>
              <a:t>3. Measure the mass of the 100 mL beaker with a balance. Leave the beaker on the balance.</a:t>
            </a:r>
            <a:endParaRPr/>
          </a:p>
          <a:p>
            <a:pPr marL="0" lvl="0" indent="0" algn="just" rtl="0">
              <a:lnSpc>
                <a:spcPct val="90000"/>
              </a:lnSpc>
              <a:spcBef>
                <a:spcPts val="1000"/>
              </a:spcBef>
              <a:spcAft>
                <a:spcPts val="0"/>
              </a:spcAft>
              <a:buClr>
                <a:schemeClr val="dk1"/>
              </a:buClr>
              <a:buSzPct val="100000"/>
              <a:buNone/>
            </a:pPr>
            <a:r>
              <a:rPr lang="en-US" sz="2100"/>
              <a:t>4. Using a pipette, add 1.0 g of 1000 ppm nitrate-nitrogen solution to the beaker on the balance.</a:t>
            </a:r>
            <a:endParaRPr/>
          </a:p>
          <a:p>
            <a:pPr marL="0" lvl="0" indent="0" algn="just" rtl="0">
              <a:lnSpc>
                <a:spcPct val="90000"/>
              </a:lnSpc>
              <a:spcBef>
                <a:spcPts val="1000"/>
              </a:spcBef>
              <a:spcAft>
                <a:spcPts val="0"/>
              </a:spcAft>
              <a:buClr>
                <a:schemeClr val="dk1"/>
              </a:buClr>
              <a:buSzPct val="100000"/>
              <a:buNone/>
            </a:pPr>
            <a:r>
              <a:rPr lang="en-US" sz="2100"/>
              <a:t>5. Take beaker off balance and fill to the 100 mL line with distilled water. Stir the solution. Label this solution 10 ppm nitrate standard.</a:t>
            </a:r>
            <a:endParaRPr/>
          </a:p>
          <a:p>
            <a:pPr marL="0" lvl="0" indent="0" algn="just" rtl="0">
              <a:lnSpc>
                <a:spcPct val="90000"/>
              </a:lnSpc>
              <a:spcBef>
                <a:spcPts val="1000"/>
              </a:spcBef>
              <a:spcAft>
                <a:spcPts val="0"/>
              </a:spcAft>
              <a:buClr>
                <a:schemeClr val="dk1"/>
              </a:buClr>
              <a:buSzPct val="100000"/>
              <a:buNone/>
            </a:pPr>
            <a:r>
              <a:rPr lang="en-US" sz="2100"/>
              <a:t>6. Measure the mass of the 500-mL graduated cylinder. Leave the cylinder on the balance.</a:t>
            </a:r>
            <a:endParaRPr/>
          </a:p>
          <a:p>
            <a:pPr marL="342900" lvl="0" indent="-231330" algn="l" rtl="0">
              <a:lnSpc>
                <a:spcPct val="90000"/>
              </a:lnSpc>
              <a:spcBef>
                <a:spcPts val="1000"/>
              </a:spcBef>
              <a:spcAft>
                <a:spcPts val="0"/>
              </a:spcAft>
              <a:buClr>
                <a:schemeClr val="dk1"/>
              </a:buClr>
              <a:buSzPct val="100000"/>
              <a:buFont typeface="Arial"/>
              <a:buNone/>
            </a:pPr>
            <a:endParaRPr sz="1900"/>
          </a:p>
          <a:p>
            <a:pPr marL="342900" lvl="0" indent="-231330"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64135" algn="l" rtl="0">
              <a:lnSpc>
                <a:spcPct val="90000"/>
              </a:lnSpc>
              <a:spcBef>
                <a:spcPts val="1000"/>
              </a:spcBef>
              <a:spcAft>
                <a:spcPts val="0"/>
              </a:spcAft>
              <a:buClr>
                <a:schemeClr val="dk1"/>
              </a:buClr>
              <a:buSzPct val="100000"/>
              <a:buNone/>
            </a:pPr>
            <a:endParaRPr/>
          </a:p>
        </p:txBody>
      </p:sp>
      <p:pic>
        <p:nvPicPr>
          <p:cNvPr id="395" name="Google Shape;395;p31" descr="Safety: be sure to wear gloves and goggles during your investigation."/>
          <p:cNvPicPr preferRelativeResize="0">
            <a:picLocks noGrp="1"/>
          </p:cNvPicPr>
          <p:nvPr>
            <p:ph type="body" idx="1"/>
          </p:nvPr>
        </p:nvPicPr>
        <p:blipFill rotWithShape="1">
          <a:blip r:embed="rId5">
            <a:alphaModFix/>
          </a:blip>
          <a:srcRect/>
          <a:stretch/>
        </p:blipFill>
        <p:spPr>
          <a:xfrm>
            <a:off x="5301014" y="5969649"/>
            <a:ext cx="3886200" cy="765574"/>
          </a:xfrm>
          <a:prstGeom prst="rect">
            <a:avLst/>
          </a:prstGeom>
          <a:noFill/>
          <a:ln>
            <a:noFill/>
          </a:ln>
        </p:spPr>
      </p:pic>
      <p:pic>
        <p:nvPicPr>
          <p:cNvPr id="396" name="Google Shape;396;p31" descr="illustration of lab bench, with a digital balance, pipette, beaker, standard solution, distilled water, gloves and goggles. "/>
          <p:cNvPicPr preferRelativeResize="0"/>
          <p:nvPr/>
        </p:nvPicPr>
        <p:blipFill rotWithShape="1">
          <a:blip r:embed="rId6">
            <a:alphaModFix/>
          </a:blip>
          <a:srcRect/>
          <a:stretch/>
        </p:blipFill>
        <p:spPr>
          <a:xfrm>
            <a:off x="5720715" y="2024820"/>
            <a:ext cx="3046798" cy="20678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402" name="Google Shape;402;p32"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03" name="Google Shape;403;p32"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04" name="Google Shape;404;p32"/>
          <p:cNvSpPr txBox="1">
            <a:spLocks noGrp="1"/>
          </p:cNvSpPr>
          <p:nvPr>
            <p:ph type="title"/>
          </p:nvPr>
        </p:nvSpPr>
        <p:spPr>
          <a:xfrm>
            <a:off x="1172278" y="565047"/>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Option 2- Making the 2 ppm Nitrate Standard (2/2) </a:t>
            </a:r>
            <a:endParaRPr/>
          </a:p>
        </p:txBody>
      </p:sp>
      <p:sp>
        <p:nvSpPr>
          <p:cNvPr id="405" name="Google Shape;405;p32"/>
          <p:cNvSpPr txBox="1">
            <a:spLocks noGrp="1"/>
          </p:cNvSpPr>
          <p:nvPr>
            <p:ph type="body" idx="2"/>
          </p:nvPr>
        </p:nvSpPr>
        <p:spPr>
          <a:xfrm>
            <a:off x="1327599" y="1618311"/>
            <a:ext cx="4968098" cy="51169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sz="2100" b="1" i="1"/>
              <a:t>In the Lab</a:t>
            </a:r>
            <a:endParaRPr sz="2100"/>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Measure 40 g of the 10 ppm nitrate standard into the 500-mL graduated cylinder. Use a clean pipette to add the last few grams of standard so you do not exceed 40 g.</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Add distilled water until there is 200 g (10 ppm nitrate standard + distilled water) in the graduated cylinder. Use a clean pipette to add the last few grams of water so you do not exceed 200 g.</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Swirl to mix. Pour into a bottle with a lid and label as 2.0 ppm nitrate-nitrogen standard.</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Rinse all glassware and pipettes with distilled water and store. </a:t>
            </a:r>
            <a:endParaRPr/>
          </a:p>
          <a:p>
            <a:pPr marL="0" lvl="0" indent="0" algn="l" rtl="0">
              <a:lnSpc>
                <a:spcPct val="90000"/>
              </a:lnSpc>
              <a:spcBef>
                <a:spcPts val="1000"/>
              </a:spcBef>
              <a:spcAft>
                <a:spcPts val="0"/>
              </a:spcAft>
              <a:buClr>
                <a:srgbClr val="FF0000"/>
              </a:buClr>
              <a:buSzPts val="1600"/>
              <a:buNone/>
            </a:pPr>
            <a:r>
              <a:rPr lang="en-US" sz="1600" b="1">
                <a:solidFill>
                  <a:srgbClr val="FF0000"/>
                </a:solidFill>
              </a:rPr>
              <a:t>You have made your standard!</a:t>
            </a:r>
            <a:endParaRPr/>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06" name="Google Shape;406;p32" descr="illustration of lab bench, with a digital balance, pipette, beaker, standard solution, distilled water, gloves and goggles. "/>
          <p:cNvPicPr preferRelativeResize="0"/>
          <p:nvPr/>
        </p:nvPicPr>
        <p:blipFill rotWithShape="1">
          <a:blip r:embed="rId5">
            <a:alphaModFix/>
          </a:blip>
          <a:srcRect/>
          <a:stretch/>
        </p:blipFill>
        <p:spPr>
          <a:xfrm>
            <a:off x="6295697" y="1862267"/>
            <a:ext cx="2681666" cy="1820048"/>
          </a:xfrm>
          <a:prstGeom prst="rect">
            <a:avLst/>
          </a:prstGeom>
          <a:noFill/>
          <a:ln>
            <a:noFill/>
          </a:ln>
        </p:spPr>
      </p:pic>
      <p:pic>
        <p:nvPicPr>
          <p:cNvPr id="407" name="Google Shape;407;p32" descr="Caution icon emphasizing important point!"/>
          <p:cNvPicPr preferRelativeResize="0"/>
          <p:nvPr/>
        </p:nvPicPr>
        <p:blipFill rotWithShape="1">
          <a:blip r:embed="rId6">
            <a:alphaModFix/>
          </a:blip>
          <a:srcRect/>
          <a:stretch/>
        </p:blipFill>
        <p:spPr>
          <a:xfrm>
            <a:off x="1331932" y="5627258"/>
            <a:ext cx="399410" cy="409377"/>
          </a:xfrm>
          <a:prstGeom prst="rect">
            <a:avLst/>
          </a:prstGeom>
          <a:noFill/>
          <a:ln>
            <a:noFill/>
          </a:ln>
          <a:effectLst>
            <a:outerShdw blurRad="292100" dist="139700" dir="2700000" algn="tl" rotWithShape="0">
              <a:srgbClr val="333333">
                <a:alpha val="63921"/>
              </a:srgbClr>
            </a:outerShdw>
          </a:effectLst>
        </p:spPr>
      </p:pic>
      <p:sp>
        <p:nvSpPr>
          <p:cNvPr id="408" name="Google Shape;408;p32"/>
          <p:cNvSpPr txBox="1">
            <a:spLocks noGrp="1"/>
          </p:cNvSpPr>
          <p:nvPr>
            <p:ph type="body" idx="1"/>
          </p:nvPr>
        </p:nvSpPr>
        <p:spPr>
          <a:xfrm>
            <a:off x="1741316" y="5696465"/>
            <a:ext cx="7402684" cy="7043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b="1" i="1"/>
              <a:t>Follow the </a:t>
            </a:r>
            <a:r>
              <a:rPr lang="en-US" b="1" i="1">
                <a:solidFill>
                  <a:srgbClr val="000072"/>
                </a:solidFill>
              </a:rPr>
              <a:t>Nitrate Quality Control Procedure </a:t>
            </a:r>
            <a:r>
              <a:rPr lang="en-US" b="1" i="1"/>
              <a:t>to determine that the test kit measures the standard solution accurately.</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14" name="Google Shape;414;p33"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15" name="Google Shape;415;p33"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16" name="Google Shape;416;p33"/>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Stock Solution </a:t>
            </a:r>
            <a:endParaRPr/>
          </a:p>
        </p:txBody>
      </p:sp>
      <p:sp>
        <p:nvSpPr>
          <p:cNvPr id="417" name="Google Shape;417;p33"/>
          <p:cNvSpPr txBox="1">
            <a:spLocks noGrp="1"/>
          </p:cNvSpPr>
          <p:nvPr>
            <p:ph type="body" idx="2"/>
          </p:nvPr>
        </p:nvSpPr>
        <p:spPr>
          <a:xfrm>
            <a:off x="1327599" y="1618311"/>
            <a:ext cx="7466874" cy="511691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100" b="1" i="1"/>
              <a:t>In the Lab</a:t>
            </a:r>
            <a:endParaRPr sz="2100"/>
          </a:p>
          <a:p>
            <a:pPr marL="0" lvl="0" indent="0" algn="l" rtl="0">
              <a:lnSpc>
                <a:spcPct val="90000"/>
              </a:lnSpc>
              <a:spcBef>
                <a:spcPts val="1000"/>
              </a:spcBef>
              <a:spcAft>
                <a:spcPts val="0"/>
              </a:spcAft>
              <a:buClr>
                <a:schemeClr val="dk1"/>
              </a:buClr>
              <a:buSzPct val="100000"/>
              <a:buNone/>
            </a:pPr>
            <a:r>
              <a:rPr lang="en-US" sz="1600"/>
              <a:t>Make the 1000 ppm nitrate-nitrogen stock solution for the quality control procedure using KNO</a:t>
            </a:r>
            <a:r>
              <a:rPr lang="en-US" sz="1600" baseline="-25000"/>
              <a:t>3</a:t>
            </a:r>
            <a:r>
              <a:rPr lang="en-US" sz="1600"/>
              <a:t> (potassium nitrate).</a:t>
            </a:r>
            <a:endParaRPr/>
          </a:p>
          <a:p>
            <a:pPr marL="0" lvl="0" indent="0" algn="l" rtl="0">
              <a:lnSpc>
                <a:spcPct val="90000"/>
              </a:lnSpc>
              <a:spcBef>
                <a:spcPts val="1000"/>
              </a:spcBef>
              <a:spcAft>
                <a:spcPts val="0"/>
              </a:spcAft>
              <a:buClr>
                <a:schemeClr val="dk1"/>
              </a:buClr>
              <a:buSzPct val="100000"/>
              <a:buNone/>
            </a:pPr>
            <a:endParaRPr sz="1600" b="1">
              <a:solidFill>
                <a:srgbClr val="000072"/>
              </a:solidFill>
            </a:endParaRPr>
          </a:p>
          <a:p>
            <a:pPr marL="0" lvl="0" indent="0" algn="l" rtl="0">
              <a:lnSpc>
                <a:spcPct val="90000"/>
              </a:lnSpc>
              <a:spcBef>
                <a:spcPts val="1000"/>
              </a:spcBef>
              <a:spcAft>
                <a:spcPts val="0"/>
              </a:spcAft>
              <a:buClr>
                <a:srgbClr val="000072"/>
              </a:buClr>
              <a:buSzPct val="100000"/>
              <a:buNone/>
            </a:pPr>
            <a:r>
              <a:rPr lang="en-US" sz="1700" b="1">
                <a:solidFill>
                  <a:srgbClr val="000072"/>
                </a:solidFill>
              </a:rPr>
              <a:t>Assemble Equipment</a:t>
            </a:r>
            <a:r>
              <a:rPr lang="en-US" sz="1700">
                <a:solidFill>
                  <a:srgbClr val="000000"/>
                </a:solidFill>
              </a:rPr>
              <a:t>:</a:t>
            </a:r>
            <a:endParaRPr sz="1700" b="1">
              <a:solidFill>
                <a:srgbClr val="000072"/>
              </a:solidFill>
            </a:endParaRPr>
          </a:p>
          <a:p>
            <a:pPr marL="0" lvl="0" indent="0" algn="l" rtl="0">
              <a:lnSpc>
                <a:spcPct val="90000"/>
              </a:lnSpc>
              <a:spcBef>
                <a:spcPts val="1000"/>
              </a:spcBef>
              <a:spcAft>
                <a:spcPts val="0"/>
              </a:spcAft>
              <a:buClr>
                <a:schemeClr val="dk1"/>
              </a:buClr>
              <a:buSzPct val="100000"/>
              <a:buNone/>
            </a:pPr>
            <a:r>
              <a:rPr lang="en-US" sz="1700"/>
              <a:t>Potassium nitrate (KNO</a:t>
            </a:r>
            <a:r>
              <a:rPr lang="en-US" sz="1700" baseline="-25000"/>
              <a:t>3</a:t>
            </a:r>
            <a:r>
              <a:rPr lang="en-US" sz="1700"/>
              <a:t>)</a:t>
            </a:r>
            <a:endParaRPr/>
          </a:p>
          <a:p>
            <a:pPr marL="0" lvl="0" indent="0" algn="l" rtl="0">
              <a:lnSpc>
                <a:spcPct val="90000"/>
              </a:lnSpc>
              <a:spcBef>
                <a:spcPts val="1000"/>
              </a:spcBef>
              <a:spcAft>
                <a:spcPts val="0"/>
              </a:spcAft>
              <a:buClr>
                <a:schemeClr val="dk1"/>
              </a:buClr>
              <a:buSzPct val="100000"/>
              <a:buNone/>
            </a:pPr>
            <a:r>
              <a:rPr lang="en-US" sz="1700"/>
              <a:t>Drying oven</a:t>
            </a:r>
            <a:endParaRPr/>
          </a:p>
          <a:p>
            <a:pPr marL="0" lvl="0" indent="0" algn="l" rtl="0">
              <a:lnSpc>
                <a:spcPct val="90000"/>
              </a:lnSpc>
              <a:spcBef>
                <a:spcPts val="1000"/>
              </a:spcBef>
              <a:spcAft>
                <a:spcPts val="0"/>
              </a:spcAft>
              <a:buClr>
                <a:schemeClr val="dk1"/>
              </a:buClr>
              <a:buSzPct val="100000"/>
              <a:buNone/>
            </a:pPr>
            <a:r>
              <a:rPr lang="en-US" sz="1700"/>
              <a:t>500-mL graduated cylinder</a:t>
            </a:r>
            <a:endParaRPr/>
          </a:p>
          <a:p>
            <a:pPr marL="0" lvl="0" indent="0" algn="l" rtl="0">
              <a:lnSpc>
                <a:spcPct val="90000"/>
              </a:lnSpc>
              <a:spcBef>
                <a:spcPts val="1000"/>
              </a:spcBef>
              <a:spcAft>
                <a:spcPts val="0"/>
              </a:spcAft>
              <a:buClr>
                <a:schemeClr val="dk1"/>
              </a:buClr>
              <a:buSzPct val="100000"/>
              <a:buNone/>
            </a:pPr>
            <a:r>
              <a:rPr lang="en-US" sz="1700"/>
              <a:t>Latex gloves </a:t>
            </a:r>
            <a:endParaRPr/>
          </a:p>
          <a:p>
            <a:pPr marL="0" lvl="0" indent="0" algn="l" rtl="0">
              <a:lnSpc>
                <a:spcPct val="90000"/>
              </a:lnSpc>
              <a:spcBef>
                <a:spcPts val="1000"/>
              </a:spcBef>
              <a:spcAft>
                <a:spcPts val="0"/>
              </a:spcAft>
              <a:buClr>
                <a:schemeClr val="dk1"/>
              </a:buClr>
              <a:buSzPct val="100000"/>
              <a:buNone/>
            </a:pPr>
            <a:r>
              <a:rPr lang="en-US" sz="1700"/>
              <a:t>Goggles</a:t>
            </a:r>
            <a:endParaRPr/>
          </a:p>
          <a:p>
            <a:pPr marL="0" lvl="0" indent="0" algn="l" rtl="0">
              <a:lnSpc>
                <a:spcPct val="90000"/>
              </a:lnSpc>
              <a:spcBef>
                <a:spcPts val="1000"/>
              </a:spcBef>
              <a:spcAft>
                <a:spcPts val="0"/>
              </a:spcAft>
              <a:buClr>
                <a:schemeClr val="dk1"/>
              </a:buClr>
              <a:buSzPct val="100000"/>
              <a:buNone/>
            </a:pPr>
            <a:r>
              <a:rPr lang="en-US" sz="1700"/>
              <a:t>Chloroform (optional)</a:t>
            </a:r>
            <a:endParaRPr/>
          </a:p>
          <a:p>
            <a:pPr marL="0" lvl="0" indent="0" algn="l" rtl="0">
              <a:lnSpc>
                <a:spcPct val="90000"/>
              </a:lnSpc>
              <a:spcBef>
                <a:spcPts val="1000"/>
              </a:spcBef>
              <a:spcAft>
                <a:spcPts val="0"/>
              </a:spcAft>
              <a:buClr>
                <a:schemeClr val="dk1"/>
              </a:buClr>
              <a:buSzPct val="100000"/>
              <a:buNone/>
            </a:pPr>
            <a:r>
              <a:rPr lang="en-US" sz="1700"/>
              <a:t>Distilled water</a:t>
            </a:r>
            <a:endParaRPr/>
          </a:p>
          <a:p>
            <a:pPr marL="0" lvl="0" indent="0" algn="l" rtl="0">
              <a:lnSpc>
                <a:spcPct val="90000"/>
              </a:lnSpc>
              <a:spcBef>
                <a:spcPts val="1000"/>
              </a:spcBef>
              <a:spcAft>
                <a:spcPts val="0"/>
              </a:spcAft>
              <a:buClr>
                <a:schemeClr val="dk1"/>
              </a:buClr>
              <a:buSzPct val="100000"/>
              <a:buNone/>
            </a:pPr>
            <a:r>
              <a:rPr lang="en-US" sz="1700"/>
              <a:t>500-mL bottle or jar with lid</a:t>
            </a:r>
            <a:endParaRPr/>
          </a:p>
          <a:p>
            <a:pPr marL="0" lvl="0" indent="0" algn="l" rtl="0">
              <a:lnSpc>
                <a:spcPct val="90000"/>
              </a:lnSpc>
              <a:spcBef>
                <a:spcPts val="1000"/>
              </a:spcBef>
              <a:spcAft>
                <a:spcPts val="0"/>
              </a:spcAft>
              <a:buClr>
                <a:schemeClr val="dk1"/>
              </a:buClr>
              <a:buSzPct val="100000"/>
              <a:buNone/>
            </a:pPr>
            <a:r>
              <a:rPr lang="en-US" sz="1700"/>
              <a:t>Balance</a:t>
            </a:r>
            <a:endParaRPr/>
          </a:p>
          <a:p>
            <a:pPr marL="228600" lvl="0" indent="-136842"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rgbClr val="000072"/>
              </a:buClr>
              <a:buSzPct val="100000"/>
              <a:buNone/>
            </a:pPr>
            <a:r>
              <a:rPr lang="en-US" sz="1700" b="1">
                <a:solidFill>
                  <a:srgbClr val="000072"/>
                </a:solidFill>
              </a:rPr>
              <a:t>Assemble Necessary Documents:</a:t>
            </a:r>
            <a:endParaRPr/>
          </a:p>
          <a:p>
            <a:pPr marL="0" lvl="0" indent="0" algn="l" rtl="0">
              <a:lnSpc>
                <a:spcPct val="90000"/>
              </a:lnSpc>
              <a:spcBef>
                <a:spcPts val="1000"/>
              </a:spcBef>
              <a:spcAft>
                <a:spcPts val="0"/>
              </a:spcAft>
              <a:buClr>
                <a:srgbClr val="000072"/>
              </a:buClr>
              <a:buSzPct val="100000"/>
              <a:buNone/>
            </a:pPr>
            <a:r>
              <a:rPr lang="en-US" sz="1700" b="1" u="sng">
                <a:solidFill>
                  <a:srgbClr val="000072"/>
                </a:solidFill>
                <a:hlinkClick r:id="rId5">
                  <a:extLst>
                    <a:ext uri="{A12FA001-AC4F-418D-AE19-62706E023703}">
                      <ahyp:hlinkClr xmlns:ahyp="http://schemas.microsoft.com/office/drawing/2018/hyperlinkcolor" val="tx"/>
                    </a:ext>
                  </a:extLst>
                </a:hlinkClick>
              </a:rPr>
              <a:t>Hydrosphere Investigation Data Sheet</a:t>
            </a:r>
            <a:endParaRPr sz="1700" b="1"/>
          </a:p>
          <a:p>
            <a:pPr marL="0" lvl="0" indent="0" algn="l" rtl="0">
              <a:lnSpc>
                <a:spcPct val="90000"/>
              </a:lnSpc>
              <a:spcBef>
                <a:spcPts val="1000"/>
              </a:spcBef>
              <a:spcAft>
                <a:spcPts val="0"/>
              </a:spcAft>
              <a:buClr>
                <a:srgbClr val="000072"/>
              </a:buClr>
              <a:buSzPct val="100000"/>
              <a:buNone/>
            </a:pPr>
            <a:r>
              <a:rPr lang="en-US" sz="1700" b="1" u="sng">
                <a:solidFill>
                  <a:srgbClr val="000072"/>
                </a:solidFill>
                <a:hlinkClick r:id="rId6">
                  <a:extLst>
                    <a:ext uri="{A12FA001-AC4F-418D-AE19-62706E023703}">
                      <ahyp:hlinkClr xmlns:ahyp="http://schemas.microsoft.com/office/drawing/2018/hyperlinkcolor" val="tx"/>
                    </a:ext>
                  </a:extLst>
                </a:hlinkClick>
              </a:rPr>
              <a:t>Nitrate Water Protocol</a:t>
            </a:r>
            <a:endParaRPr sz="17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40347" algn="l" rtl="0">
              <a:lnSpc>
                <a:spcPct val="90000"/>
              </a:lnSpc>
              <a:spcBef>
                <a:spcPts val="1000"/>
              </a:spcBef>
              <a:spcAft>
                <a:spcPts val="0"/>
              </a:spcAft>
              <a:buClr>
                <a:schemeClr val="dk1"/>
              </a:buClr>
              <a:buSzPct val="100000"/>
              <a:buFont typeface="Arial"/>
              <a:buNone/>
            </a:pPr>
            <a:endParaRPr sz="1900"/>
          </a:p>
          <a:p>
            <a:pPr marL="342900" lvl="0" indent="-240347"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77470" algn="l" rtl="0">
              <a:lnSpc>
                <a:spcPct val="90000"/>
              </a:lnSpc>
              <a:spcBef>
                <a:spcPts val="1000"/>
              </a:spcBef>
              <a:spcAft>
                <a:spcPts val="0"/>
              </a:spcAft>
              <a:buClr>
                <a:schemeClr val="dk1"/>
              </a:buClr>
              <a:buSzPct val="100000"/>
              <a:buNone/>
            </a:pPr>
            <a:endParaRPr/>
          </a:p>
        </p:txBody>
      </p:sp>
      <p:pic>
        <p:nvPicPr>
          <p:cNvPr id="418" name="Google Shape;418;p33" descr="Illustration of equipment listed on this slide."/>
          <p:cNvPicPr preferRelativeResize="0">
            <a:picLocks noGrp="1"/>
          </p:cNvPicPr>
          <p:nvPr>
            <p:ph type="body" idx="1"/>
          </p:nvPr>
        </p:nvPicPr>
        <p:blipFill rotWithShape="1">
          <a:blip r:embed="rId7">
            <a:alphaModFix/>
          </a:blip>
          <a:srcRect/>
          <a:stretch/>
        </p:blipFill>
        <p:spPr>
          <a:xfrm>
            <a:off x="4512382" y="2198036"/>
            <a:ext cx="4456198" cy="39917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34" descr="Safety: be sure to wear gloves and goggles during your investigation."/>
          <p:cNvPicPr preferRelativeResize="0"/>
          <p:nvPr/>
        </p:nvPicPr>
        <p:blipFill rotWithShape="1">
          <a:blip r:embed="rId3">
            <a:alphaModFix/>
          </a:blip>
          <a:srcRect/>
          <a:stretch/>
        </p:blipFill>
        <p:spPr>
          <a:xfrm>
            <a:off x="2479829" y="5675861"/>
            <a:ext cx="5356619" cy="1055244"/>
          </a:xfrm>
          <a:prstGeom prst="rect">
            <a:avLst/>
          </a:prstGeom>
          <a:noFill/>
          <a:ln>
            <a:noFill/>
          </a:ln>
        </p:spPr>
      </p:pic>
      <p:sp>
        <p:nvSpPr>
          <p:cNvPr id="424" name="Google Shape;424;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25" name="Google Shape;425;p34"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26" name="Google Shape;426;p34"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27" name="Google Shape;427;p34"/>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Standard (1/2) </a:t>
            </a:r>
            <a:endParaRPr/>
          </a:p>
        </p:txBody>
      </p:sp>
      <p:sp>
        <p:nvSpPr>
          <p:cNvPr id="428" name="Google Shape;428;p34"/>
          <p:cNvSpPr txBox="1">
            <a:spLocks noGrp="1"/>
          </p:cNvSpPr>
          <p:nvPr>
            <p:ph type="body" idx="2"/>
          </p:nvPr>
        </p:nvSpPr>
        <p:spPr>
          <a:xfrm>
            <a:off x="1292448" y="1575494"/>
            <a:ext cx="3587461" cy="4321453"/>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r>
              <a:rPr lang="en-US" sz="3800" b="1" i="1"/>
              <a:t>In the Lab</a:t>
            </a: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Put on gloves and goggles</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Dry KNO3 (potassium nitrate) in an oven for 24 hours at 105 degrees C.</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Measure 3.6 g of KNO3</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Dissolve 3.6 g of KNO3 in 100 mL of distilled water.</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Pour solution into a 500 mL graduated cylinder. Fill cylinder to the 500 mL line with distilled water.</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85623" algn="l" rtl="0">
              <a:lnSpc>
                <a:spcPct val="90000"/>
              </a:lnSpc>
              <a:spcBef>
                <a:spcPts val="1000"/>
              </a:spcBef>
              <a:spcAft>
                <a:spcPts val="0"/>
              </a:spcAft>
              <a:buClr>
                <a:schemeClr val="dk1"/>
              </a:buClr>
              <a:buSzPct val="100000"/>
              <a:buFont typeface="Arial"/>
              <a:buNone/>
            </a:pPr>
            <a:endParaRPr sz="1900"/>
          </a:p>
          <a:p>
            <a:pPr marL="342900" lvl="0" indent="-285623"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144145" algn="l" rtl="0">
              <a:lnSpc>
                <a:spcPct val="90000"/>
              </a:lnSpc>
              <a:spcBef>
                <a:spcPts val="1000"/>
              </a:spcBef>
              <a:spcAft>
                <a:spcPts val="0"/>
              </a:spcAft>
              <a:buClr>
                <a:schemeClr val="dk1"/>
              </a:buClr>
              <a:buSzPct val="100000"/>
              <a:buNone/>
            </a:pPr>
            <a:endParaRPr/>
          </a:p>
        </p:txBody>
      </p:sp>
      <p:pic>
        <p:nvPicPr>
          <p:cNvPr id="429" name="Google Shape;429;p34" descr="Illustration of lab bench, including digital balance, graduated cylinder, reagent, distilled water and safety gloves and goggles. "/>
          <p:cNvPicPr preferRelativeResize="0">
            <a:picLocks noGrp="1"/>
          </p:cNvPicPr>
          <p:nvPr>
            <p:ph type="body" idx="1"/>
          </p:nvPr>
        </p:nvPicPr>
        <p:blipFill rotWithShape="1">
          <a:blip r:embed="rId6">
            <a:alphaModFix/>
          </a:blip>
          <a:srcRect/>
          <a:stretch/>
        </p:blipFill>
        <p:spPr>
          <a:xfrm>
            <a:off x="5080477" y="1759657"/>
            <a:ext cx="3484606" cy="1452639"/>
          </a:xfrm>
          <a:prstGeom prst="rect">
            <a:avLst/>
          </a:prstGeom>
          <a:noFill/>
          <a:ln>
            <a:noFill/>
          </a:ln>
        </p:spPr>
      </p:pic>
      <p:sp>
        <p:nvSpPr>
          <p:cNvPr id="430" name="Google Shape;430;p34"/>
          <p:cNvSpPr/>
          <p:nvPr/>
        </p:nvSpPr>
        <p:spPr>
          <a:xfrm>
            <a:off x="5080477" y="3420189"/>
            <a:ext cx="348460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NOTE: </a:t>
            </a:r>
            <a:r>
              <a:rPr lang="en-US" sz="1400" b="0" i="0" u="none" strike="noStrike" cap="none" dirty="0">
                <a:solidFill>
                  <a:schemeClr val="dk1"/>
                </a:solidFill>
                <a:latin typeface="Calibri"/>
                <a:ea typeface="Calibri"/>
                <a:cs typeface="Calibri"/>
                <a:sym typeface="Calibri"/>
              </a:rPr>
              <a:t>To calculate nitrate-nitrogen (NO</a:t>
            </a:r>
            <a:r>
              <a:rPr lang="en-US" sz="1400" b="0" i="0" u="none" strike="noStrike" cap="none" baseline="-25000" dirty="0">
                <a:solidFill>
                  <a:schemeClr val="dk1"/>
                </a:solidFill>
                <a:latin typeface="Calibri"/>
                <a:ea typeface="Calibri"/>
                <a:cs typeface="Calibri"/>
                <a:sym typeface="Calibri"/>
              </a:rPr>
              <a:t>3</a:t>
            </a:r>
            <a:r>
              <a:rPr lang="en-US" sz="1400" b="0" i="0" u="none" strike="noStrike" cap="none" dirty="0">
                <a:solidFill>
                  <a:schemeClr val="dk1"/>
                </a:solidFill>
                <a:latin typeface="Calibri"/>
                <a:ea typeface="Calibri"/>
                <a:cs typeface="Calibri"/>
                <a:sym typeface="Calibri"/>
              </a:rPr>
              <a:t>-N), take into account the molecular composition of KNO</a:t>
            </a:r>
            <a:r>
              <a:rPr lang="en-US" sz="1400" b="0" i="0" u="none" strike="noStrike" cap="none" baseline="-25000" dirty="0">
                <a:solidFill>
                  <a:schemeClr val="dk1"/>
                </a:solidFill>
                <a:latin typeface="Calibri"/>
                <a:ea typeface="Calibri"/>
                <a:cs typeface="Calibri"/>
                <a:sym typeface="Calibri"/>
              </a:rPr>
              <a:t>3</a:t>
            </a:r>
            <a:r>
              <a:rPr lang="en-US" sz="1400" b="0" i="0" u="none" strike="noStrike" cap="none" dirty="0">
                <a:solidFill>
                  <a:schemeClr val="dk1"/>
                </a:solidFill>
                <a:latin typeface="Calibri"/>
                <a:ea typeface="Calibri"/>
                <a:cs typeface="Calibri"/>
                <a:sym typeface="Calibri"/>
              </a:rPr>
              <a:t> (the ratio of the molecular weight of N to KNO</a:t>
            </a:r>
            <a:r>
              <a:rPr lang="en-US" sz="1400" b="0" i="0" u="none" strike="noStrike" cap="none" baseline="-25000" dirty="0">
                <a:solidFill>
                  <a:schemeClr val="dk1"/>
                </a:solidFill>
                <a:latin typeface="Calibri"/>
                <a:ea typeface="Calibri"/>
                <a:cs typeface="Calibri"/>
                <a:sym typeface="Calibri"/>
              </a:rPr>
              <a:t>3</a:t>
            </a:r>
            <a:r>
              <a:rPr lang="en-US" sz="1400" b="0" i="0" u="none" strike="noStrike" cap="none" dirty="0">
                <a:solidFill>
                  <a:schemeClr val="dk1"/>
                </a:solidFill>
                <a:latin typeface="Calibri"/>
                <a:ea typeface="Calibri"/>
                <a:cs typeface="Calibri"/>
                <a:sym typeface="Calibri"/>
              </a:rPr>
              <a:t> is 0.138): 7200 mg/L KNO</a:t>
            </a:r>
            <a:r>
              <a:rPr lang="en-US" sz="1400" b="0" i="0" u="none" strike="noStrike" cap="none" baseline="-25000" dirty="0">
                <a:solidFill>
                  <a:schemeClr val="dk1"/>
                </a:solidFill>
                <a:latin typeface="Calibri"/>
                <a:ea typeface="Calibri"/>
                <a:cs typeface="Calibri"/>
                <a:sym typeface="Calibri"/>
              </a:rPr>
              <a:t>3 </a:t>
            </a:r>
            <a:r>
              <a:rPr lang="en-US" sz="1400" b="0" i="0" u="none" strike="noStrike" cap="none" dirty="0">
                <a:solidFill>
                  <a:schemeClr val="dk1"/>
                </a:solidFill>
                <a:latin typeface="Calibri"/>
                <a:ea typeface="Calibri"/>
                <a:cs typeface="Calibri"/>
                <a:sym typeface="Calibri"/>
              </a:rPr>
              <a:t>x 0.138 =1000 mg/L nitrate nitrogen solution.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36" name="Google Shape;436;p35"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37" name="Google Shape;437;p35"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38" name="Google Shape;438;p35"/>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Standard (2/2) </a:t>
            </a:r>
            <a:endParaRPr/>
          </a:p>
        </p:txBody>
      </p:sp>
      <p:sp>
        <p:nvSpPr>
          <p:cNvPr id="439" name="Google Shape;439;p35"/>
          <p:cNvSpPr txBox="1">
            <a:spLocks noGrp="1"/>
          </p:cNvSpPr>
          <p:nvPr>
            <p:ph type="body" idx="2"/>
          </p:nvPr>
        </p:nvSpPr>
        <p:spPr>
          <a:xfrm>
            <a:off x="1292449" y="1575494"/>
            <a:ext cx="3498576" cy="410036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000" b="1" i="1"/>
              <a:t>In the Lab</a:t>
            </a:r>
            <a:endParaRPr sz="2000"/>
          </a:p>
          <a:p>
            <a:pPr marL="0" lvl="0" indent="0" algn="l" rtl="0">
              <a:lnSpc>
                <a:spcPct val="90000"/>
              </a:lnSpc>
              <a:spcBef>
                <a:spcPts val="1000"/>
              </a:spcBef>
              <a:spcAft>
                <a:spcPts val="0"/>
              </a:spcAft>
              <a:buClr>
                <a:schemeClr val="dk1"/>
              </a:buClr>
              <a:buSzPct val="100000"/>
              <a:buNone/>
            </a:pPr>
            <a:r>
              <a:rPr lang="en-US" sz="2400"/>
              <a:t>6.  Carefully swirl to mix. (Do not shake).</a:t>
            </a:r>
            <a:endParaRPr/>
          </a:p>
          <a:p>
            <a:pPr marL="0" lvl="0" indent="0" algn="l" rtl="0">
              <a:lnSpc>
                <a:spcPct val="90000"/>
              </a:lnSpc>
              <a:spcBef>
                <a:spcPts val="1000"/>
              </a:spcBef>
              <a:spcAft>
                <a:spcPts val="0"/>
              </a:spcAft>
              <a:buClr>
                <a:schemeClr val="dk1"/>
              </a:buClr>
              <a:buSzPct val="100000"/>
              <a:buNone/>
            </a:pPr>
            <a:r>
              <a:rPr lang="en-US" sz="2400"/>
              <a:t>7.  Pour into a jar and label as 1000 mg/L nitrate-nitrogen solution. Put the date on the label.</a:t>
            </a:r>
            <a:endParaRPr/>
          </a:p>
          <a:p>
            <a:pPr marL="0" lvl="0" indent="0" algn="l" rtl="0">
              <a:lnSpc>
                <a:spcPct val="90000"/>
              </a:lnSpc>
              <a:spcBef>
                <a:spcPts val="1000"/>
              </a:spcBef>
              <a:spcAft>
                <a:spcPts val="0"/>
              </a:spcAft>
              <a:buClr>
                <a:schemeClr val="dk1"/>
              </a:buClr>
              <a:buSzPct val="100000"/>
              <a:buNone/>
            </a:pPr>
            <a:r>
              <a:rPr lang="en-US" sz="2400"/>
              <a:t>The stock nitrate solution can be preserved for up to six months using chloroform (CHCl</a:t>
            </a:r>
            <a:r>
              <a:rPr lang="en-US" sz="2400" baseline="-25000"/>
              <a:t>3</a:t>
            </a:r>
            <a:r>
              <a:rPr lang="en-US" sz="2400"/>
              <a:t>). To preserve a stock nitrate standard, add 1 mL of chloroform to 500 mL of stock nitrate solution.</a:t>
            </a:r>
            <a:endParaRPr/>
          </a:p>
          <a:p>
            <a:pPr marL="0" lvl="0" indent="0" algn="l" rtl="0">
              <a:lnSpc>
                <a:spcPct val="90000"/>
              </a:lnSpc>
              <a:spcBef>
                <a:spcPts val="1000"/>
              </a:spcBef>
              <a:spcAft>
                <a:spcPts val="0"/>
              </a:spcAft>
              <a:buClr>
                <a:srgbClr val="FF0000"/>
              </a:buClr>
              <a:buSzPct val="100000"/>
              <a:buNone/>
            </a:pPr>
            <a:r>
              <a:rPr lang="en-US" sz="2400" b="1">
                <a:solidFill>
                  <a:srgbClr val="FF0000"/>
                </a:solidFill>
              </a:rPr>
              <a:t>You have made your standard!</a:t>
            </a:r>
            <a:endParaRPr sz="2400"/>
          </a:p>
          <a:p>
            <a:pPr marL="0" lvl="0" indent="0" algn="l" rtl="0">
              <a:lnSpc>
                <a:spcPct val="90000"/>
              </a:lnSpc>
              <a:spcBef>
                <a:spcPts val="1000"/>
              </a:spcBef>
              <a:spcAft>
                <a:spcPts val="0"/>
              </a:spcAft>
              <a:buClr>
                <a:schemeClr val="dk1"/>
              </a:buClr>
              <a:buSzPct val="100000"/>
              <a:buNone/>
            </a:pPr>
            <a:endParaRPr sz="2400"/>
          </a:p>
          <a:p>
            <a:pPr marL="228600" lvl="0" indent="-136842"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40347" algn="l" rtl="0">
              <a:lnSpc>
                <a:spcPct val="90000"/>
              </a:lnSpc>
              <a:spcBef>
                <a:spcPts val="1000"/>
              </a:spcBef>
              <a:spcAft>
                <a:spcPts val="0"/>
              </a:spcAft>
              <a:buClr>
                <a:schemeClr val="dk1"/>
              </a:buClr>
              <a:buSzPct val="100000"/>
              <a:buFont typeface="Arial"/>
              <a:buNone/>
            </a:pPr>
            <a:endParaRPr sz="1900"/>
          </a:p>
          <a:p>
            <a:pPr marL="342900" lvl="0" indent="-240347"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77470" algn="l" rtl="0">
              <a:lnSpc>
                <a:spcPct val="90000"/>
              </a:lnSpc>
              <a:spcBef>
                <a:spcPts val="1000"/>
              </a:spcBef>
              <a:spcAft>
                <a:spcPts val="0"/>
              </a:spcAft>
              <a:buClr>
                <a:schemeClr val="dk1"/>
              </a:buClr>
              <a:buSzPct val="100000"/>
              <a:buNone/>
            </a:pPr>
            <a:endParaRPr/>
          </a:p>
        </p:txBody>
      </p:sp>
      <p:pic>
        <p:nvPicPr>
          <p:cNvPr id="440" name="Google Shape;440;p35" descr="Illustration of lab bench. Shows graduated cylinders, stock solution, distilled water and safety gloves and goggles. "/>
          <p:cNvPicPr preferRelativeResize="0">
            <a:picLocks noGrp="1"/>
          </p:cNvPicPr>
          <p:nvPr>
            <p:ph type="body" idx="1"/>
          </p:nvPr>
        </p:nvPicPr>
        <p:blipFill rotWithShape="1">
          <a:blip r:embed="rId5">
            <a:alphaModFix/>
          </a:blip>
          <a:srcRect/>
          <a:stretch/>
        </p:blipFill>
        <p:spPr>
          <a:xfrm>
            <a:off x="4791025" y="1839123"/>
            <a:ext cx="3886200" cy="2166257"/>
          </a:xfrm>
          <a:prstGeom prst="rect">
            <a:avLst/>
          </a:prstGeom>
          <a:noFill/>
          <a:ln>
            <a:noFill/>
          </a:ln>
        </p:spPr>
      </p:pic>
      <p:pic>
        <p:nvPicPr>
          <p:cNvPr id="441" name="Google Shape;441;p35" descr="Caution icon emphasizing important point!"/>
          <p:cNvPicPr preferRelativeResize="0"/>
          <p:nvPr/>
        </p:nvPicPr>
        <p:blipFill rotWithShape="1">
          <a:blip r:embed="rId6">
            <a:alphaModFix/>
          </a:blip>
          <a:srcRect/>
          <a:stretch/>
        </p:blipFill>
        <p:spPr>
          <a:xfrm>
            <a:off x="1331932" y="5717041"/>
            <a:ext cx="399410" cy="409377"/>
          </a:xfrm>
          <a:prstGeom prst="rect">
            <a:avLst/>
          </a:prstGeom>
          <a:noFill/>
          <a:ln>
            <a:noFill/>
          </a:ln>
          <a:effectLst>
            <a:outerShdw blurRad="292100" dist="139700" dir="2700000" algn="tl" rotWithShape="0">
              <a:srgbClr val="333333">
                <a:alpha val="63921"/>
              </a:srgbClr>
            </a:outerShdw>
          </a:effectLst>
        </p:spPr>
      </p:pic>
      <p:sp>
        <p:nvSpPr>
          <p:cNvPr id="442" name="Google Shape;442;p35"/>
          <p:cNvSpPr txBox="1"/>
          <p:nvPr/>
        </p:nvSpPr>
        <p:spPr>
          <a:xfrm>
            <a:off x="1741316" y="5786248"/>
            <a:ext cx="7402684" cy="7043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1" u="none" strike="noStrike" cap="none">
                <a:solidFill>
                  <a:schemeClr val="dk1"/>
                </a:solidFill>
                <a:latin typeface="Calibri"/>
                <a:ea typeface="Calibri"/>
                <a:cs typeface="Calibri"/>
                <a:sym typeface="Calibri"/>
              </a:rPr>
              <a:t>Follow the </a:t>
            </a:r>
            <a:r>
              <a:rPr lang="en-US" sz="1800" b="1" i="1" u="none" strike="noStrike" cap="none">
                <a:solidFill>
                  <a:srgbClr val="000072"/>
                </a:solidFill>
                <a:latin typeface="Calibri"/>
                <a:ea typeface="Calibri"/>
                <a:cs typeface="Calibri"/>
                <a:sym typeface="Calibri"/>
              </a:rPr>
              <a:t>Nitrate Quality Control Procedure </a:t>
            </a:r>
            <a:r>
              <a:rPr lang="en-US" sz="1800" b="1" i="1" u="none" strike="noStrike" cap="none">
                <a:solidFill>
                  <a:schemeClr val="dk1"/>
                </a:solidFill>
                <a:latin typeface="Calibri"/>
                <a:ea typeface="Calibri"/>
                <a:cs typeface="Calibri"/>
                <a:sym typeface="Calibri"/>
              </a:rPr>
              <a:t>to determine that the test kit measures the standard solution accurately.</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36" descr="Illustration of equipment listed on this page needed to conduct the Nitrate quality control procedure."/>
          <p:cNvPicPr preferRelativeResize="0">
            <a:picLocks noGrp="1"/>
          </p:cNvPicPr>
          <p:nvPr>
            <p:ph type="body" idx="1"/>
          </p:nvPr>
        </p:nvPicPr>
        <p:blipFill rotWithShape="1">
          <a:blip r:embed="rId3">
            <a:alphaModFix/>
          </a:blip>
          <a:srcRect/>
          <a:stretch/>
        </p:blipFill>
        <p:spPr>
          <a:xfrm>
            <a:off x="4685311" y="2077848"/>
            <a:ext cx="3784600" cy="3708400"/>
          </a:xfrm>
          <a:prstGeom prst="rect">
            <a:avLst/>
          </a:prstGeom>
          <a:noFill/>
          <a:ln>
            <a:noFill/>
          </a:ln>
        </p:spPr>
      </p:pic>
      <p:sp>
        <p:nvSpPr>
          <p:cNvPr id="448" name="Google Shape;448;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49" name="Google Shape;449;p36"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50" name="Google Shape;450;p36"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51" name="Google Shape;451;p36"/>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solidFill>
                  <a:srgbClr val="000072"/>
                </a:solidFill>
              </a:rPr>
              <a:t>Nitrate Quality Control Procedure</a:t>
            </a:r>
            <a:endParaRPr/>
          </a:p>
        </p:txBody>
      </p:sp>
      <p:sp>
        <p:nvSpPr>
          <p:cNvPr id="452" name="Google Shape;452;p36"/>
          <p:cNvSpPr txBox="1">
            <a:spLocks noGrp="1"/>
          </p:cNvSpPr>
          <p:nvPr>
            <p:ph type="body" idx="2"/>
          </p:nvPr>
        </p:nvSpPr>
        <p:spPr>
          <a:xfrm>
            <a:off x="1292449" y="1575494"/>
            <a:ext cx="7384776" cy="4915089"/>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en-US" sz="4000" i="1"/>
              <a:t>You will need to complete this step before conducting the GLOBE Nitrate Protocol</a:t>
            </a:r>
            <a:endParaRPr/>
          </a:p>
          <a:p>
            <a:pPr marL="228600" lvl="0" indent="-139700" algn="l" rtl="0">
              <a:lnSpc>
                <a:spcPct val="90000"/>
              </a:lnSpc>
              <a:spcBef>
                <a:spcPts val="1000"/>
              </a:spcBef>
              <a:spcAft>
                <a:spcPts val="0"/>
              </a:spcAft>
              <a:buClr>
                <a:schemeClr val="dk1"/>
              </a:buClr>
              <a:buSzPct val="100000"/>
              <a:buNone/>
            </a:pPr>
            <a:endParaRPr sz="3500" b="1">
              <a:solidFill>
                <a:srgbClr val="000072"/>
              </a:solidFill>
            </a:endParaRPr>
          </a:p>
          <a:p>
            <a:pPr marL="0" lvl="0" indent="0" algn="l" rtl="0">
              <a:lnSpc>
                <a:spcPct val="90000"/>
              </a:lnSpc>
              <a:spcBef>
                <a:spcPts val="1000"/>
              </a:spcBef>
              <a:spcAft>
                <a:spcPts val="0"/>
              </a:spcAft>
              <a:buClr>
                <a:srgbClr val="000072"/>
              </a:buClr>
              <a:buSzPct val="100000"/>
              <a:buNone/>
            </a:pPr>
            <a:r>
              <a:rPr lang="en-US" sz="3500" b="1">
                <a:solidFill>
                  <a:srgbClr val="000072"/>
                </a:solidFill>
              </a:rPr>
              <a:t>Assemble Equipment</a:t>
            </a:r>
            <a:r>
              <a:rPr lang="en-US" sz="3500">
                <a:solidFill>
                  <a:srgbClr val="000000"/>
                </a:solidFill>
              </a:rPr>
              <a:t>:</a:t>
            </a:r>
            <a:endParaRPr sz="3500" b="1">
              <a:solidFill>
                <a:srgbClr val="000072"/>
              </a:solidFill>
            </a:endParaRPr>
          </a:p>
          <a:p>
            <a:pPr marL="228600" lvl="0" indent="-228600" algn="l" rtl="0">
              <a:lnSpc>
                <a:spcPct val="90000"/>
              </a:lnSpc>
              <a:spcBef>
                <a:spcPts val="1000"/>
              </a:spcBef>
              <a:spcAft>
                <a:spcPts val="0"/>
              </a:spcAft>
              <a:buClr>
                <a:schemeClr val="dk1"/>
              </a:buClr>
              <a:buSzPct val="100000"/>
              <a:buChar char="•"/>
            </a:pPr>
            <a:r>
              <a:rPr lang="en-US" sz="3500"/>
              <a:t>Nitrate Test Kit</a:t>
            </a:r>
            <a:endParaRPr/>
          </a:p>
          <a:p>
            <a:pPr marL="228600" lvl="0" indent="-228600" algn="l" rtl="0">
              <a:lnSpc>
                <a:spcPct val="90000"/>
              </a:lnSpc>
              <a:spcBef>
                <a:spcPts val="1000"/>
              </a:spcBef>
              <a:spcAft>
                <a:spcPts val="0"/>
              </a:spcAft>
              <a:buClr>
                <a:schemeClr val="dk1"/>
              </a:buClr>
              <a:buSzPct val="100000"/>
              <a:buChar char="•"/>
            </a:pPr>
            <a:r>
              <a:rPr lang="en-US" sz="3500"/>
              <a:t>2 ppm Nitrate standard</a:t>
            </a:r>
            <a:endParaRPr/>
          </a:p>
          <a:p>
            <a:pPr marL="228600" lvl="0" indent="-228600" algn="l" rtl="0">
              <a:lnSpc>
                <a:spcPct val="90000"/>
              </a:lnSpc>
              <a:spcBef>
                <a:spcPts val="1000"/>
              </a:spcBef>
              <a:spcAft>
                <a:spcPts val="0"/>
              </a:spcAft>
              <a:buClr>
                <a:schemeClr val="dk1"/>
              </a:buClr>
              <a:buSzPct val="100000"/>
              <a:buChar char="•"/>
            </a:pPr>
            <a:r>
              <a:rPr lang="en-US" sz="3500"/>
              <a:t>Latex gloves </a:t>
            </a:r>
            <a:endParaRPr/>
          </a:p>
          <a:p>
            <a:pPr marL="228600" lvl="0" indent="-228600" algn="l" rtl="0">
              <a:lnSpc>
                <a:spcPct val="90000"/>
              </a:lnSpc>
              <a:spcBef>
                <a:spcPts val="1000"/>
              </a:spcBef>
              <a:spcAft>
                <a:spcPts val="0"/>
              </a:spcAft>
              <a:buClr>
                <a:schemeClr val="dk1"/>
              </a:buClr>
              <a:buSzPct val="100000"/>
              <a:buChar char="•"/>
            </a:pPr>
            <a:r>
              <a:rPr lang="en-US" sz="3500"/>
              <a:t>Goggles</a:t>
            </a:r>
            <a:endParaRPr/>
          </a:p>
          <a:p>
            <a:pPr marL="228600" lvl="0" indent="-228600" algn="l" rtl="0">
              <a:lnSpc>
                <a:spcPct val="90000"/>
              </a:lnSpc>
              <a:spcBef>
                <a:spcPts val="1000"/>
              </a:spcBef>
              <a:spcAft>
                <a:spcPts val="0"/>
              </a:spcAft>
              <a:buClr>
                <a:schemeClr val="dk1"/>
              </a:buClr>
              <a:buSzPct val="100000"/>
              <a:buChar char="•"/>
            </a:pPr>
            <a:r>
              <a:rPr lang="en-US" sz="3500"/>
              <a:t>Clock or watch</a:t>
            </a:r>
            <a:endParaRPr/>
          </a:p>
          <a:p>
            <a:pPr marL="228600" lvl="0" indent="-228600" algn="l" rtl="0">
              <a:lnSpc>
                <a:spcPct val="90000"/>
              </a:lnSpc>
              <a:spcBef>
                <a:spcPts val="1000"/>
              </a:spcBef>
              <a:spcAft>
                <a:spcPts val="0"/>
              </a:spcAft>
              <a:buClr>
                <a:schemeClr val="dk1"/>
              </a:buClr>
              <a:buSzPct val="100000"/>
              <a:buChar char="•"/>
            </a:pPr>
            <a:r>
              <a:rPr lang="en-US" sz="3500"/>
              <a:t>Distilled water</a:t>
            </a:r>
            <a:endParaRPr/>
          </a:p>
          <a:p>
            <a:pPr marL="228600" lvl="0" indent="-228600" algn="l" rtl="0">
              <a:lnSpc>
                <a:spcPct val="90000"/>
              </a:lnSpc>
              <a:spcBef>
                <a:spcPts val="1000"/>
              </a:spcBef>
              <a:spcAft>
                <a:spcPts val="0"/>
              </a:spcAft>
              <a:buClr>
                <a:schemeClr val="dk1"/>
              </a:buClr>
              <a:buSzPct val="100000"/>
              <a:buChar char="•"/>
            </a:pPr>
            <a:r>
              <a:rPr lang="en-US" sz="3500"/>
              <a:t>Surgical mask (if using powdered reagents)</a:t>
            </a:r>
            <a:endParaRPr/>
          </a:p>
          <a:p>
            <a:pPr marL="228600" lvl="0" indent="-228600" algn="l" rtl="0">
              <a:lnSpc>
                <a:spcPct val="90000"/>
              </a:lnSpc>
              <a:spcBef>
                <a:spcPts val="1000"/>
              </a:spcBef>
              <a:spcAft>
                <a:spcPts val="0"/>
              </a:spcAft>
              <a:buClr>
                <a:schemeClr val="dk1"/>
              </a:buClr>
              <a:buSzPct val="100000"/>
              <a:buChar char="•"/>
            </a:pPr>
            <a:r>
              <a:rPr lang="en-US" sz="3500"/>
              <a:t>Chemical waste bottle</a:t>
            </a:r>
            <a:endParaRPr/>
          </a:p>
          <a:p>
            <a:pPr marL="342900" lvl="0" indent="-254000" algn="l" rtl="0">
              <a:lnSpc>
                <a:spcPct val="90000"/>
              </a:lnSpc>
              <a:spcBef>
                <a:spcPts val="1000"/>
              </a:spcBef>
              <a:spcAft>
                <a:spcPts val="0"/>
              </a:spcAft>
              <a:buClr>
                <a:schemeClr val="dk1"/>
              </a:buClr>
              <a:buSzPct val="100000"/>
              <a:buFont typeface="Arial"/>
              <a:buNone/>
            </a:pPr>
            <a:endParaRPr sz="3500"/>
          </a:p>
          <a:p>
            <a:pPr marL="0" lvl="0" indent="0" algn="l" rtl="0">
              <a:lnSpc>
                <a:spcPct val="90000"/>
              </a:lnSpc>
              <a:spcBef>
                <a:spcPts val="1000"/>
              </a:spcBef>
              <a:spcAft>
                <a:spcPts val="0"/>
              </a:spcAft>
              <a:buClr>
                <a:srgbClr val="000072"/>
              </a:buClr>
              <a:buSzPct val="100000"/>
              <a:buNone/>
            </a:pPr>
            <a:r>
              <a:rPr lang="en-US" sz="3500" b="1">
                <a:solidFill>
                  <a:srgbClr val="000072"/>
                </a:solidFill>
              </a:rPr>
              <a:t>Assemble Necessary Documents:</a:t>
            </a:r>
            <a:endParaRPr/>
          </a:p>
          <a:p>
            <a:pPr marL="228600" lvl="0" indent="-228600" algn="l" rtl="0">
              <a:lnSpc>
                <a:spcPct val="90000"/>
              </a:lnSpc>
              <a:spcBef>
                <a:spcPts val="1000"/>
              </a:spcBef>
              <a:spcAft>
                <a:spcPts val="0"/>
              </a:spcAft>
              <a:buClr>
                <a:srgbClr val="000072"/>
              </a:buClr>
              <a:buSzPct val="100000"/>
              <a:buChar char="•"/>
            </a:pPr>
            <a:r>
              <a:rPr lang="en-US" sz="3500" b="1" u="sng">
                <a:solidFill>
                  <a:srgbClr val="000072"/>
                </a:solidFill>
                <a:hlinkClick r:id="rId6">
                  <a:extLst>
                    <a:ext uri="{A12FA001-AC4F-418D-AE19-62706E023703}">
                      <ahyp:hlinkClr xmlns:ahyp="http://schemas.microsoft.com/office/drawing/2018/hyperlinkcolor" val="tx"/>
                    </a:ext>
                  </a:extLst>
                </a:hlinkClick>
              </a:rPr>
              <a:t>Hydrosphere Investigation Data Sheet</a:t>
            </a:r>
            <a:endParaRPr sz="3500" b="1">
              <a:solidFill>
                <a:srgbClr val="000072"/>
              </a:solidFill>
            </a:endParaRPr>
          </a:p>
          <a:p>
            <a:pPr marL="228600" lvl="0" indent="-228600" algn="l" rtl="0">
              <a:lnSpc>
                <a:spcPct val="90000"/>
              </a:lnSpc>
              <a:spcBef>
                <a:spcPts val="1000"/>
              </a:spcBef>
              <a:spcAft>
                <a:spcPts val="0"/>
              </a:spcAft>
              <a:buClr>
                <a:srgbClr val="000072"/>
              </a:buClr>
              <a:buSzPct val="100000"/>
              <a:buChar char="•"/>
            </a:pPr>
            <a:r>
              <a:rPr lang="en-US" sz="3500" b="1" u="sng">
                <a:solidFill>
                  <a:srgbClr val="000072"/>
                </a:solidFill>
                <a:hlinkClick r:id="rId7">
                  <a:extLst>
                    <a:ext uri="{A12FA001-AC4F-418D-AE19-62706E023703}">
                      <ahyp:hlinkClr xmlns:ahyp="http://schemas.microsoft.com/office/drawing/2018/hyperlinkcolor" val="tx"/>
                    </a:ext>
                  </a:extLst>
                </a:hlinkClick>
              </a:rPr>
              <a:t>Nitrate Water Protocol</a:t>
            </a:r>
            <a:endParaRPr sz="3500" b="1">
              <a:solidFill>
                <a:srgbClr val="000072"/>
              </a:solidFill>
            </a:endParaRPr>
          </a:p>
          <a:p>
            <a:pPr marL="228600" lvl="0" indent="-228600" algn="l" rtl="0">
              <a:lnSpc>
                <a:spcPct val="90000"/>
              </a:lnSpc>
              <a:spcBef>
                <a:spcPts val="1000"/>
              </a:spcBef>
              <a:spcAft>
                <a:spcPts val="0"/>
              </a:spcAft>
              <a:buClr>
                <a:schemeClr val="dk1"/>
              </a:buClr>
              <a:buSzPct val="100000"/>
              <a:buChar char="•"/>
            </a:pPr>
            <a:r>
              <a:rPr lang="en-US" sz="3500" b="1" u="sng">
                <a:solidFill>
                  <a:schemeClr val="hlink"/>
                </a:solidFill>
                <a:hlinkClick r:id="rId8"/>
              </a:rPr>
              <a:t>Hydrosphere Investigation Quality Control</a:t>
            </a:r>
            <a:r>
              <a:rPr lang="en-US" sz="3500" b="1" u="sng">
                <a:solidFill>
                  <a:srgbClr val="000072"/>
                </a:solidFill>
                <a:hlinkClick r:id="rId8">
                  <a:extLst>
                    <a:ext uri="{A12FA001-AC4F-418D-AE19-62706E023703}">
                      <ahyp:hlinkClr xmlns:ahyp="http://schemas.microsoft.com/office/drawing/2018/hyperlinkcolor" val="tx"/>
                    </a:ext>
                  </a:extLst>
                </a:hlinkClick>
              </a:rPr>
              <a:t> Data Sheet</a:t>
            </a:r>
            <a:endParaRPr sz="3500" b="1"/>
          </a:p>
          <a:p>
            <a:pPr marL="342900" lvl="0" indent="-261620" algn="l" rtl="0">
              <a:lnSpc>
                <a:spcPct val="90000"/>
              </a:lnSpc>
              <a:spcBef>
                <a:spcPts val="1000"/>
              </a:spcBef>
              <a:spcAft>
                <a:spcPts val="0"/>
              </a:spcAft>
              <a:buClr>
                <a:schemeClr val="dk1"/>
              </a:buClr>
              <a:buSzPct val="100000"/>
              <a:buFont typeface="Arial"/>
              <a:buNone/>
            </a:pPr>
            <a:endParaRPr sz="3200" b="1">
              <a:solidFill>
                <a:srgbClr val="000072"/>
              </a:solidFill>
            </a:endParaRPr>
          </a:p>
          <a:p>
            <a:pPr marL="0" lvl="0" indent="0" algn="l" rtl="0">
              <a:lnSpc>
                <a:spcPct val="90000"/>
              </a:lnSpc>
              <a:spcBef>
                <a:spcPts val="1000"/>
              </a:spcBef>
              <a:spcAft>
                <a:spcPts val="0"/>
              </a:spcAft>
              <a:buClr>
                <a:schemeClr val="dk1"/>
              </a:buClr>
              <a:buSzPct val="100000"/>
              <a:buNone/>
            </a:pPr>
            <a:endParaRPr sz="2400"/>
          </a:p>
          <a:p>
            <a:pPr marL="228600" lvl="0" indent="-185420"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94640" algn="l" rtl="0">
              <a:lnSpc>
                <a:spcPct val="90000"/>
              </a:lnSpc>
              <a:spcBef>
                <a:spcPts val="1000"/>
              </a:spcBef>
              <a:spcAft>
                <a:spcPts val="0"/>
              </a:spcAft>
              <a:buClr>
                <a:schemeClr val="dk1"/>
              </a:buClr>
              <a:buSzPct val="100000"/>
              <a:buFont typeface="Arial"/>
              <a:buNone/>
            </a:pPr>
            <a:endParaRPr sz="1900"/>
          </a:p>
          <a:p>
            <a:pPr marL="342900" lvl="0" indent="-294640"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15748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37" descr="Caution icon emphasizing important point! it is important to shake your sample for the eact time stated in the instructions. "/>
          <p:cNvPicPr preferRelativeResize="0">
            <a:picLocks noGrp="1"/>
          </p:cNvPicPr>
          <p:nvPr>
            <p:ph type="body" idx="1"/>
          </p:nvPr>
        </p:nvPicPr>
        <p:blipFill rotWithShape="1">
          <a:blip r:embed="rId3">
            <a:alphaModFix/>
          </a:blip>
          <a:srcRect/>
          <a:stretch/>
        </p:blipFill>
        <p:spPr>
          <a:xfrm>
            <a:off x="1642740" y="5883774"/>
            <a:ext cx="6274626" cy="822279"/>
          </a:xfrm>
          <a:prstGeom prst="rect">
            <a:avLst/>
          </a:prstGeom>
          <a:noFill/>
          <a:ln>
            <a:noFill/>
          </a:ln>
        </p:spPr>
      </p:pic>
      <p:sp>
        <p:nvSpPr>
          <p:cNvPr id="458" name="Google Shape;458;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459" name="Google Shape;459;p37"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60" name="Google Shape;460;p37"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61" name="Google Shape;461;p37"/>
          <p:cNvSpPr txBox="1">
            <a:spLocks noGrp="1"/>
          </p:cNvSpPr>
          <p:nvPr>
            <p:ph type="title"/>
          </p:nvPr>
        </p:nvSpPr>
        <p:spPr>
          <a:xfrm>
            <a:off x="1137127" y="1019232"/>
            <a:ext cx="7886700" cy="538980"/>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200"/>
              <a:buFont typeface="Calibri"/>
              <a:buNone/>
            </a:pPr>
            <a:r>
              <a:rPr lang="en-US" sz="2200">
                <a:solidFill>
                  <a:srgbClr val="000072"/>
                </a:solidFill>
              </a:rPr>
              <a:t>How to Collect your Data: Nitrate Quality  Control Procedure (1/2)</a:t>
            </a:r>
            <a:endParaRPr/>
          </a:p>
        </p:txBody>
      </p:sp>
      <p:sp>
        <p:nvSpPr>
          <p:cNvPr id="462" name="Google Shape;462;p37"/>
          <p:cNvSpPr txBox="1">
            <a:spLocks noGrp="1"/>
          </p:cNvSpPr>
          <p:nvPr>
            <p:ph type="body" idx="2"/>
          </p:nvPr>
        </p:nvSpPr>
        <p:spPr>
          <a:xfrm>
            <a:off x="1270854" y="1791478"/>
            <a:ext cx="7384776" cy="4236098"/>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lnSpc>
                <a:spcPct val="90000"/>
              </a:lnSpc>
              <a:spcBef>
                <a:spcPts val="0"/>
              </a:spcBef>
              <a:spcAft>
                <a:spcPts val="0"/>
              </a:spcAft>
              <a:buClr>
                <a:schemeClr val="dk1"/>
              </a:buClr>
              <a:buSzPct val="100000"/>
              <a:buNone/>
            </a:pPr>
            <a:r>
              <a:rPr lang="en-US" sz="4000" b="1" i="1"/>
              <a:t>In the Lab</a:t>
            </a:r>
            <a:endParaRPr/>
          </a:p>
          <a:p>
            <a:pPr marL="0" lvl="0" indent="0" algn="just" rtl="0">
              <a:lnSpc>
                <a:spcPct val="90000"/>
              </a:lnSpc>
              <a:spcBef>
                <a:spcPts val="1000"/>
              </a:spcBef>
              <a:spcAft>
                <a:spcPts val="0"/>
              </a:spcAft>
              <a:buClr>
                <a:schemeClr val="dk1"/>
              </a:buClr>
              <a:buSzPct val="100000"/>
              <a:buNone/>
            </a:pPr>
            <a:endParaRPr sz="3500"/>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Fill out the top portion of the Hydrosphere Investigation Quality Control Data Sheet. In the Nitrate section fill in the name of the kit manufacturer and model.</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Put on gloves and goggles.</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Follow the directions in the nitrate test kit to measure the nitrate-nitrogen in the 2 ppm standard. If your test kit has directions for both a Low Range (0-1) and High Range (0-10) test, use the High Range directions for the calibration. Use the standard where it says ‘sample water’. If using powdered reagents, use the surgical mask when opening these products. Use clock or watch to measure the time if your kit requires you to shake your sample.</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Match the color of the treated sample water with a color in the test kit. Record the value as ppm nitrate-nitrogen for the matching color on the </a:t>
            </a:r>
            <a:r>
              <a:rPr lang="en-US" sz="4500" i="1"/>
              <a:t>Hydrosphere Investigation Quality Control Data Sheet. </a:t>
            </a:r>
            <a:r>
              <a:rPr lang="en-US" sz="4500" b="1"/>
              <a:t>NOTE: </a:t>
            </a:r>
            <a:r>
              <a:rPr lang="en-US" sz="4500"/>
              <a:t>If you are not sure about the best matching color ask other students for their opinions.</a:t>
            </a:r>
            <a:endParaRPr/>
          </a:p>
          <a:p>
            <a:pPr marL="342900" lvl="0" indent="-254000" algn="l" rtl="0">
              <a:lnSpc>
                <a:spcPct val="90000"/>
              </a:lnSpc>
              <a:spcBef>
                <a:spcPts val="1000"/>
              </a:spcBef>
              <a:spcAft>
                <a:spcPts val="0"/>
              </a:spcAft>
              <a:buClr>
                <a:schemeClr val="dk1"/>
              </a:buClr>
              <a:buSzPct val="100000"/>
              <a:buFont typeface="Arial"/>
              <a:buNone/>
            </a:pPr>
            <a:endParaRPr sz="3500" b="1">
              <a:solidFill>
                <a:srgbClr val="000072"/>
              </a:solidFill>
            </a:endParaRPr>
          </a:p>
          <a:p>
            <a:pPr marL="0" lvl="0" indent="0" algn="l" rtl="0">
              <a:lnSpc>
                <a:spcPct val="90000"/>
              </a:lnSpc>
              <a:spcBef>
                <a:spcPts val="1000"/>
              </a:spcBef>
              <a:spcAft>
                <a:spcPts val="0"/>
              </a:spcAft>
              <a:buClr>
                <a:schemeClr val="dk1"/>
              </a:buClr>
              <a:buSzPct val="100000"/>
              <a:buNone/>
            </a:pPr>
            <a:endParaRPr sz="2400"/>
          </a:p>
          <a:p>
            <a:pPr marL="228600" lvl="0" indent="-185420"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94640" algn="l" rtl="0">
              <a:lnSpc>
                <a:spcPct val="90000"/>
              </a:lnSpc>
              <a:spcBef>
                <a:spcPts val="1000"/>
              </a:spcBef>
              <a:spcAft>
                <a:spcPts val="0"/>
              </a:spcAft>
              <a:buClr>
                <a:schemeClr val="dk1"/>
              </a:buClr>
              <a:buSzPct val="100000"/>
              <a:buFont typeface="Arial"/>
              <a:buNone/>
            </a:pPr>
            <a:endParaRPr sz="1900"/>
          </a:p>
          <a:p>
            <a:pPr marL="342900" lvl="0" indent="-294640"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15748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468" name="Google Shape;468;p38"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69" name="Google Shape;469;p38"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70" name="Google Shape;470;p38"/>
          <p:cNvSpPr txBox="1">
            <a:spLocks noGrp="1"/>
          </p:cNvSpPr>
          <p:nvPr>
            <p:ph type="title"/>
          </p:nvPr>
        </p:nvSpPr>
        <p:spPr>
          <a:xfrm>
            <a:off x="1172278" y="1130253"/>
            <a:ext cx="7886700" cy="334654"/>
          </a:xfrm>
          <a:prstGeom prst="rect">
            <a:avLst/>
          </a:prstGeom>
          <a:noFill/>
          <a:ln>
            <a:noFill/>
          </a:ln>
        </p:spPr>
        <p:txBody>
          <a:bodyPr spcFirstLastPara="1" wrap="square" lIns="91425" tIns="45700" rIns="91425" bIns="45700" anchor="ctr" anchorCtr="0">
            <a:normAutofit fontScale="90000"/>
          </a:bodyPr>
          <a:lstStyle/>
          <a:p>
            <a:pPr marL="514350" lvl="0" indent="-514350" algn="l" rtl="0">
              <a:lnSpc>
                <a:spcPct val="90000"/>
              </a:lnSpc>
              <a:spcBef>
                <a:spcPts val="0"/>
              </a:spcBef>
              <a:spcAft>
                <a:spcPts val="0"/>
              </a:spcAft>
              <a:buClr>
                <a:srgbClr val="000072"/>
              </a:buClr>
              <a:buSzPct val="100000"/>
              <a:buFont typeface="Calibri"/>
              <a:buNone/>
            </a:pPr>
            <a:r>
              <a:rPr lang="en-US" sz="2200">
                <a:solidFill>
                  <a:srgbClr val="000072"/>
                </a:solidFill>
              </a:rPr>
              <a:t>How to Collect your Data: Nitrate Quality  Control Procedure (2/2)</a:t>
            </a:r>
            <a:endParaRPr/>
          </a:p>
        </p:txBody>
      </p:sp>
      <p:sp>
        <p:nvSpPr>
          <p:cNvPr id="471" name="Google Shape;471;p38"/>
          <p:cNvSpPr txBox="1">
            <a:spLocks noGrp="1"/>
          </p:cNvSpPr>
          <p:nvPr>
            <p:ph type="body" idx="2"/>
          </p:nvPr>
        </p:nvSpPr>
        <p:spPr>
          <a:xfrm>
            <a:off x="1270854" y="1808890"/>
            <a:ext cx="7384776" cy="491508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b="1" i="1"/>
              <a:t>In the Lab</a:t>
            </a:r>
            <a:endParaRPr sz="1800"/>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Repeat steps 3 and 4 with fresh water samples. You will have a total of three nitrate-nitrogen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Calculate the average of the three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If your measurement is not + or – 1 ppm (high range) of the standard, repeat the measurement. If your measurement is still not within range, talk with your teacher or a GLOBE Master Trainer about possible problems.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Put used chemicals in a waste container. Rinse glassware with distilled water. Cap all chemicals tightly.</a:t>
            </a:r>
            <a:endParaRPr/>
          </a:p>
          <a:p>
            <a:pPr marL="0" lvl="0" indent="0" algn="l" rtl="0">
              <a:lnSpc>
                <a:spcPct val="90000"/>
              </a:lnSpc>
              <a:spcBef>
                <a:spcPts val="1000"/>
              </a:spcBef>
              <a:spcAft>
                <a:spcPts val="0"/>
              </a:spcAft>
              <a:buClr>
                <a:srgbClr val="FF0000"/>
              </a:buClr>
              <a:buSzPts val="1800"/>
              <a:buNone/>
            </a:pPr>
            <a:r>
              <a:rPr lang="en-US" sz="1800" b="1">
                <a:solidFill>
                  <a:srgbClr val="FF0000"/>
                </a:solidFill>
                <a:latin typeface="Arial"/>
                <a:ea typeface="Arial"/>
                <a:cs typeface="Arial"/>
                <a:sym typeface="Arial"/>
              </a:rPr>
              <a:t>You have now completed your quality control procedure and are ready to use the Nitrate Protocol.</a:t>
            </a:r>
            <a:endParaRPr sz="18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72" name="Google Shape;472;p38" descr="Caution icon emphasizing important point!- Be sure to wear gloves and goggles during your investigation."/>
          <p:cNvPicPr preferRelativeResize="0">
            <a:picLocks noGrp="1"/>
          </p:cNvPicPr>
          <p:nvPr>
            <p:ph type="body" idx="1"/>
          </p:nvPr>
        </p:nvPicPr>
        <p:blipFill rotWithShape="1">
          <a:blip r:embed="rId5">
            <a:alphaModFix/>
          </a:blip>
          <a:srcRect/>
          <a:stretch/>
        </p:blipFill>
        <p:spPr>
          <a:xfrm>
            <a:off x="1642739" y="5552852"/>
            <a:ext cx="6631465" cy="13063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39" descr="Illustration of equipment need to conduct the Water Nitrate Protocol. "/>
          <p:cNvPicPr preferRelativeResize="0">
            <a:picLocks noGrp="1"/>
          </p:cNvPicPr>
          <p:nvPr>
            <p:ph type="body" idx="1"/>
          </p:nvPr>
        </p:nvPicPr>
        <p:blipFill rotWithShape="1">
          <a:blip r:embed="rId3">
            <a:alphaModFix/>
          </a:blip>
          <a:srcRect/>
          <a:stretch/>
        </p:blipFill>
        <p:spPr>
          <a:xfrm>
            <a:off x="5241073" y="1019231"/>
            <a:ext cx="3598655" cy="4091247"/>
          </a:xfrm>
          <a:prstGeom prst="rect">
            <a:avLst/>
          </a:prstGeom>
          <a:noFill/>
          <a:ln>
            <a:noFill/>
          </a:ln>
        </p:spPr>
      </p:pic>
      <p:sp>
        <p:nvSpPr>
          <p:cNvPr id="478" name="Google Shape;478;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479" name="Google Shape;479;p39"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80" name="Google Shape;480;p39"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81" name="Google Shape;481;p39"/>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solidFill>
                  <a:srgbClr val="000072"/>
                </a:solidFill>
              </a:rPr>
              <a:t>Water Nitrate Protocol</a:t>
            </a:r>
            <a:endParaRPr/>
          </a:p>
        </p:txBody>
      </p:sp>
      <p:sp>
        <p:nvSpPr>
          <p:cNvPr id="482" name="Google Shape;482;p39"/>
          <p:cNvSpPr txBox="1">
            <a:spLocks noGrp="1"/>
          </p:cNvSpPr>
          <p:nvPr>
            <p:ph type="body" idx="2"/>
          </p:nvPr>
        </p:nvSpPr>
        <p:spPr>
          <a:xfrm>
            <a:off x="1270854" y="1808890"/>
            <a:ext cx="7384776" cy="49150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72"/>
              </a:buClr>
              <a:buSzPts val="1800"/>
              <a:buNone/>
            </a:pPr>
            <a:r>
              <a:rPr lang="en-US" sz="1800" b="1" dirty="0">
                <a:solidFill>
                  <a:srgbClr val="000072"/>
                </a:solidFill>
              </a:rPr>
              <a:t>Assemble Equipment</a:t>
            </a:r>
            <a:r>
              <a:rPr lang="en-US" sz="1800" dirty="0">
                <a:solidFill>
                  <a:srgbClr val="000000"/>
                </a:solidFill>
              </a:rPr>
              <a:t>:</a:t>
            </a:r>
            <a:endParaRPr sz="1800" b="1" dirty="0">
              <a:solidFill>
                <a:srgbClr val="000072"/>
              </a:solidFill>
            </a:endParaRPr>
          </a:p>
          <a:p>
            <a:pPr marL="228600" lvl="0" indent="-228600" algn="l" rtl="0">
              <a:lnSpc>
                <a:spcPct val="90000"/>
              </a:lnSpc>
              <a:spcBef>
                <a:spcPts val="1000"/>
              </a:spcBef>
              <a:spcAft>
                <a:spcPts val="0"/>
              </a:spcAft>
              <a:buClr>
                <a:schemeClr val="dk1"/>
              </a:buClr>
              <a:buSzPts val="1800"/>
              <a:buFont typeface="Arial"/>
              <a:buChar char="•"/>
            </a:pPr>
            <a:r>
              <a:rPr lang="en-US" sz="1800" dirty="0"/>
              <a:t>Nitrate test kit</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Latex gloves</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Clock or watch</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Goggles</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Distilled water</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Surgical mask (if using powdered reagents)</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Chemical waste bottle</a:t>
            </a:r>
            <a:endParaRPr dirty="0"/>
          </a:p>
          <a:p>
            <a:pPr marL="0" lvl="0" indent="0" algn="l" rtl="0">
              <a:lnSpc>
                <a:spcPct val="90000"/>
              </a:lnSpc>
              <a:spcBef>
                <a:spcPts val="1000"/>
              </a:spcBef>
              <a:spcAft>
                <a:spcPts val="0"/>
              </a:spcAft>
              <a:buClr>
                <a:srgbClr val="000072"/>
              </a:buClr>
              <a:buSzPts val="1800"/>
              <a:buNone/>
            </a:pPr>
            <a:r>
              <a:rPr lang="en-US" sz="1800" b="1" dirty="0">
                <a:solidFill>
                  <a:srgbClr val="000072"/>
                </a:solidFill>
              </a:rPr>
              <a:t>Assemble Necessary Documents:</a:t>
            </a:r>
            <a:endParaRPr dirty="0"/>
          </a:p>
          <a:p>
            <a:pPr marL="228600" lvl="0" indent="-228600" algn="l" rtl="0">
              <a:lnSpc>
                <a:spcPct val="90000"/>
              </a:lnSpc>
              <a:spcBef>
                <a:spcPts val="1000"/>
              </a:spcBef>
              <a:spcAft>
                <a:spcPts val="0"/>
              </a:spcAft>
              <a:buClr>
                <a:srgbClr val="000072"/>
              </a:buClr>
              <a:buSzPts val="1800"/>
              <a:buChar char="•"/>
            </a:pPr>
            <a:r>
              <a:rPr lang="en-US" sz="1800" b="1" u="sng" dirty="0">
                <a:solidFill>
                  <a:srgbClr val="000072"/>
                </a:solidFill>
                <a:hlinkClick r:id="rId6">
                  <a:extLst>
                    <a:ext uri="{A12FA001-AC4F-418D-AE19-62706E023703}">
                      <ahyp:hlinkClr xmlns:ahyp="http://schemas.microsoft.com/office/drawing/2018/hyperlinkcolor" val="tx"/>
                    </a:ext>
                  </a:extLst>
                </a:hlinkClick>
              </a:rPr>
              <a:t>Hydrosphere Investigation Data Sheet</a:t>
            </a:r>
            <a:endParaRPr sz="1800" b="1" dirty="0">
              <a:solidFill>
                <a:srgbClr val="000072"/>
              </a:solidFill>
            </a:endParaRPr>
          </a:p>
          <a:p>
            <a:pPr marL="228600" lvl="0" indent="-228600" algn="l" rtl="0">
              <a:lnSpc>
                <a:spcPct val="90000"/>
              </a:lnSpc>
              <a:spcBef>
                <a:spcPts val="1000"/>
              </a:spcBef>
              <a:spcAft>
                <a:spcPts val="0"/>
              </a:spcAft>
              <a:buClr>
                <a:schemeClr val="dk1"/>
              </a:buClr>
              <a:buSzPts val="1800"/>
              <a:buChar char="•"/>
            </a:pPr>
            <a:r>
              <a:rPr lang="en-US" sz="1800" b="1" u="sng" dirty="0">
                <a:solidFill>
                  <a:srgbClr val="002060"/>
                </a:solidFill>
                <a:hlinkClick r:id="rId7">
                  <a:extLst>
                    <a:ext uri="{A12FA001-AC4F-418D-AE19-62706E023703}">
                      <ahyp:hlinkClr xmlns:ahyp="http://schemas.microsoft.com/office/drawing/2018/hyperlinkcolor" val="tx"/>
                    </a:ext>
                  </a:extLst>
                </a:hlinkClick>
              </a:rPr>
              <a:t>Hydrosphere Investigation Quality Control Data Sheet</a:t>
            </a:r>
            <a:endParaRPr sz="1800" b="1" dirty="0">
              <a:solidFill>
                <a:srgbClr val="002060"/>
              </a:solidFill>
            </a:endParaRPr>
          </a:p>
          <a:p>
            <a:pPr marL="228600" lvl="0" indent="-228600" algn="l" rtl="0">
              <a:lnSpc>
                <a:spcPct val="90000"/>
              </a:lnSpc>
              <a:spcBef>
                <a:spcPts val="1000"/>
              </a:spcBef>
              <a:spcAft>
                <a:spcPts val="0"/>
              </a:spcAft>
              <a:buClr>
                <a:srgbClr val="000072"/>
              </a:buClr>
              <a:buSzPts val="1800"/>
              <a:buChar char="•"/>
            </a:pPr>
            <a:r>
              <a:rPr lang="en-US" sz="1800" b="1" u="sng" dirty="0">
                <a:solidFill>
                  <a:srgbClr val="000072"/>
                </a:solidFill>
                <a:hlinkClick r:id="rId8">
                  <a:extLst>
                    <a:ext uri="{A12FA001-AC4F-418D-AE19-62706E023703}">
                      <ahyp:hlinkClr xmlns:ahyp="http://schemas.microsoft.com/office/drawing/2018/hyperlinkcolor" val="tx"/>
                    </a:ext>
                  </a:extLst>
                </a:hlinkClick>
              </a:rPr>
              <a:t>Nitrate Water Protocol</a:t>
            </a:r>
            <a:endParaRPr sz="1800" b="1" dirty="0"/>
          </a:p>
          <a:p>
            <a:pPr marL="228600" lvl="0" indent="-76200" algn="l" rtl="0">
              <a:lnSpc>
                <a:spcPct val="90000"/>
              </a:lnSpc>
              <a:spcBef>
                <a:spcPts val="1000"/>
              </a:spcBef>
              <a:spcAft>
                <a:spcPts val="0"/>
              </a:spcAft>
              <a:buClr>
                <a:schemeClr val="dk1"/>
              </a:buClr>
              <a:buSzPts val="2400"/>
              <a:buFont typeface="Arial"/>
              <a:buNone/>
            </a:pPr>
            <a:endParaRPr sz="2400" b="1" dirty="0">
              <a:solidFill>
                <a:srgbClr val="000072"/>
              </a:solidFill>
            </a:endParaRPr>
          </a:p>
          <a:p>
            <a:pPr marL="0" lvl="0" indent="0" algn="l" rtl="0">
              <a:lnSpc>
                <a:spcPct val="90000"/>
              </a:lnSpc>
              <a:spcBef>
                <a:spcPts val="1000"/>
              </a:spcBef>
              <a:spcAft>
                <a:spcPts val="0"/>
              </a:spcAft>
              <a:buClr>
                <a:schemeClr val="dk1"/>
              </a:buClr>
              <a:buSzPts val="2400"/>
              <a:buNone/>
            </a:pPr>
            <a:endParaRPr sz="2400" dirty="0"/>
          </a:p>
          <a:p>
            <a:pPr marL="228600" lvl="0" indent="-120650" algn="l" rtl="0">
              <a:lnSpc>
                <a:spcPct val="90000"/>
              </a:lnSpc>
              <a:spcBef>
                <a:spcPts val="1000"/>
              </a:spcBef>
              <a:spcAft>
                <a:spcPts val="0"/>
              </a:spcAft>
              <a:buClr>
                <a:schemeClr val="dk1"/>
              </a:buClr>
              <a:buSzPts val="1700"/>
              <a:buNone/>
            </a:pPr>
            <a:endParaRPr sz="1700" b="1" dirty="0">
              <a:solidFill>
                <a:srgbClr val="000072"/>
              </a:solidFill>
            </a:endParaRPr>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2100"/>
              <a:buNone/>
            </a:pPr>
            <a:endParaRPr sz="2100" dirty="0"/>
          </a:p>
          <a:p>
            <a:pPr marL="342900" lvl="0" indent="-222250" algn="l" rtl="0">
              <a:lnSpc>
                <a:spcPct val="90000"/>
              </a:lnSpc>
              <a:spcBef>
                <a:spcPts val="1000"/>
              </a:spcBef>
              <a:spcAft>
                <a:spcPts val="0"/>
              </a:spcAft>
              <a:buClr>
                <a:schemeClr val="dk1"/>
              </a:buClr>
              <a:buSzPts val="1900"/>
              <a:buFont typeface="Arial"/>
              <a:buNone/>
            </a:pPr>
            <a:endParaRPr sz="1900" dirty="0"/>
          </a:p>
          <a:p>
            <a:pPr marL="342900" lvl="0" indent="-222250" algn="l" rtl="0">
              <a:lnSpc>
                <a:spcPct val="90000"/>
              </a:lnSpc>
              <a:spcBef>
                <a:spcPts val="1000"/>
              </a:spcBef>
              <a:spcAft>
                <a:spcPts val="0"/>
              </a:spcAft>
              <a:buClr>
                <a:schemeClr val="dk1"/>
              </a:buClr>
              <a:buSzPts val="1900"/>
              <a:buFont typeface="Arial"/>
              <a:buNone/>
            </a:pPr>
            <a:endParaRPr sz="1900" b="1" dirty="0">
              <a:solidFill>
                <a:srgbClr val="000072"/>
              </a:solidFill>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18" name="Google Shape;118;p4" descr="Menu: What are nitrates?"/>
          <p:cNvPicPr preferRelativeResize="0">
            <a:picLocks noGrp="1"/>
          </p:cNvPicPr>
          <p:nvPr>
            <p:ph type="body" idx="2"/>
          </p:nvPr>
        </p:nvPicPr>
        <p:blipFill rotWithShape="1">
          <a:blip r:embed="rId3">
            <a:alphaModFix/>
          </a:blip>
          <a:srcRect/>
          <a:stretch/>
        </p:blipFill>
        <p:spPr>
          <a:xfrm>
            <a:off x="-1" y="-17620"/>
            <a:ext cx="1190011" cy="6875620"/>
          </a:xfrm>
          <a:prstGeom prst="rect">
            <a:avLst/>
          </a:prstGeom>
          <a:noFill/>
          <a:ln>
            <a:noFill/>
          </a:ln>
        </p:spPr>
      </p:pic>
      <p:pic>
        <p:nvPicPr>
          <p:cNvPr id="119" name="Google Shape;119;p4" descr="Banner: Nitrate Protocol"/>
          <p:cNvPicPr preferRelativeResize="0">
            <a:picLocks noGrp="1"/>
          </p:cNvPicPr>
          <p:nvPr>
            <p:ph type="body" idx="1"/>
          </p:nvPr>
        </p:nvPicPr>
        <p:blipFill rotWithShape="1">
          <a:blip r:embed="rId4">
            <a:alphaModFix/>
          </a:blip>
          <a:srcRect/>
          <a:stretch/>
        </p:blipFill>
        <p:spPr>
          <a:xfrm>
            <a:off x="1190010" y="-17620"/>
            <a:ext cx="7953990" cy="1037812"/>
          </a:xfrm>
          <a:prstGeom prst="rect">
            <a:avLst/>
          </a:prstGeom>
          <a:noFill/>
          <a:ln>
            <a:noFill/>
          </a:ln>
        </p:spPr>
      </p:pic>
      <p:sp>
        <p:nvSpPr>
          <p:cNvPr id="120" name="Google Shape;120;p4"/>
          <p:cNvSpPr txBox="1">
            <a:spLocks noGrp="1"/>
          </p:cNvSpPr>
          <p:nvPr>
            <p:ph type="title"/>
          </p:nvPr>
        </p:nvSpPr>
        <p:spPr>
          <a:xfrm>
            <a:off x="1341967" y="1203649"/>
            <a:ext cx="2685211" cy="46405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a:t>Nitrates </a:t>
            </a:r>
            <a:endParaRPr/>
          </a:p>
        </p:txBody>
      </p:sp>
      <p:sp>
        <p:nvSpPr>
          <p:cNvPr id="121" name="Google Shape;121;p4"/>
          <p:cNvSpPr txBox="1"/>
          <p:nvPr/>
        </p:nvSpPr>
        <p:spPr>
          <a:xfrm>
            <a:off x="1341967" y="1770340"/>
            <a:ext cx="4443268" cy="503365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Nitrogen can be found in many chemical forms in water. Biological and physical processes transform the chemical forms as part of the nitrogen cycle. The GLOBE Nitrate Protocol targets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usually the most important inorganic form of nitrogen because it is an essential nutrient for the growth and reproduction of many algae and other aquatic plants.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usually found only in waters with low dissolved oxygen levels, called suboxic waters.</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2" name="Google Shape;122;p4" descr="List of GLOBE Hydrosphere Protocols: Hydrosphere study site, water temperature, water transparency, conductivity, pH, Mosquito larvae, alkalinity, dissolved oxygen, salinity, Nitrates, freshwater macroinvertebrates. This is the Water Nitrate protocol."/>
          <p:cNvPicPr preferRelativeResize="0"/>
          <p:nvPr/>
        </p:nvPicPr>
        <p:blipFill rotWithShape="1">
          <a:blip r:embed="rId5">
            <a:alphaModFix/>
          </a:blip>
          <a:srcRect/>
          <a:stretch/>
        </p:blipFill>
        <p:spPr>
          <a:xfrm>
            <a:off x="6103870" y="1547296"/>
            <a:ext cx="2541366" cy="472433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488" name="Google Shape;488;p40"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89" name="Google Shape;489;p40"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90" name="Google Shape;490;p40"/>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(1/3)</a:t>
            </a:r>
            <a:endParaRPr/>
          </a:p>
        </p:txBody>
      </p:sp>
      <p:sp>
        <p:nvSpPr>
          <p:cNvPr id="491" name="Google Shape;491;p40"/>
          <p:cNvSpPr txBox="1">
            <a:spLocks noGrp="1"/>
          </p:cNvSpPr>
          <p:nvPr>
            <p:ph type="body" idx="2"/>
          </p:nvPr>
        </p:nvSpPr>
        <p:spPr>
          <a:xfrm>
            <a:off x="1270854" y="1808890"/>
            <a:ext cx="7449400" cy="4915089"/>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800"/>
              <a:buFont typeface="Calibri"/>
              <a:buAutoNum type="arabicPeriod"/>
            </a:pPr>
            <a:r>
              <a:rPr lang="en-US" sz="1800"/>
              <a:t>Fill out the top portion of your </a:t>
            </a:r>
            <a:r>
              <a:rPr lang="en-US" sz="1800" i="1"/>
              <a:t>Hydrosphere Investigation Data Sheet</a:t>
            </a:r>
            <a:r>
              <a:rPr lang="en-US" sz="1800"/>
              <a:t>. In the Nitrate section fill in the kit manufacturer and model.</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sz="1800"/>
              <a:t>Put on gloves and goggles.</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sz="1800"/>
              <a:t>Follow the instructions in your kit to measure the nitrate nitrogen. You should use the Low Range Test (0 – 1 mg/L) unless previous results indicate that your site typically has greater than 1 mg/L nitrate nitrogen. If using powdered reagents, use the surgical mask when opening these products. Use clock or watch to measure the time if your kit requires you to shake your sample.</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92" name="Google Shape;492;p40" descr=" Screen shot of data sheet showing where to enter data for your three tests"/>
          <p:cNvPicPr preferRelativeResize="0">
            <a:picLocks noGrp="1"/>
          </p:cNvPicPr>
          <p:nvPr>
            <p:ph type="body" idx="1"/>
          </p:nvPr>
        </p:nvPicPr>
        <p:blipFill rotWithShape="1">
          <a:blip r:embed="rId5">
            <a:alphaModFix/>
          </a:blip>
          <a:srcRect/>
          <a:stretch/>
        </p:blipFill>
        <p:spPr>
          <a:xfrm>
            <a:off x="3215038" y="4507932"/>
            <a:ext cx="3886200" cy="143966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93" name="Google Shape;493;p40" descr="Safety: Be sure to wear gloves and goggles during your investigation."/>
          <p:cNvPicPr preferRelativeResize="0"/>
          <p:nvPr/>
        </p:nvPicPr>
        <p:blipFill rotWithShape="1">
          <a:blip r:embed="rId6">
            <a:alphaModFix/>
          </a:blip>
          <a:srcRect/>
          <a:stretch/>
        </p:blipFill>
        <p:spPr>
          <a:xfrm>
            <a:off x="1556457" y="5947600"/>
            <a:ext cx="4309083" cy="84888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499" name="Google Shape;499;p41"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500" name="Google Shape;500;p41"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501" name="Google Shape;501;p41"/>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(2/3)</a:t>
            </a:r>
            <a:endParaRPr/>
          </a:p>
        </p:txBody>
      </p:sp>
      <p:sp>
        <p:nvSpPr>
          <p:cNvPr id="502" name="Google Shape;502;p41"/>
          <p:cNvSpPr txBox="1">
            <a:spLocks noGrp="1"/>
          </p:cNvSpPr>
          <p:nvPr>
            <p:ph type="body" idx="2"/>
          </p:nvPr>
        </p:nvSpPr>
        <p:spPr>
          <a:xfrm>
            <a:off x="1270854" y="1808890"/>
            <a:ext cx="7449400" cy="4915089"/>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800"/>
              <a:buFont typeface="Calibri"/>
              <a:buAutoNum type="arabicPeriod" startAt="4"/>
            </a:pPr>
            <a:r>
              <a:rPr lang="en-US" sz="1800"/>
              <a:t>Match the color of the treated sample water with a color in the test kit. Record the value as ppm nitrate-nitrogen for the matching color. Have two other students match a color with the treated sample water for a total of three observations. Record all three nitrate-nitrogen values on the Data Sheet.</a:t>
            </a:r>
            <a:endParaRPr/>
          </a:p>
          <a:p>
            <a:pPr marL="342900" lvl="0" indent="-342900" algn="just" rtl="0">
              <a:lnSpc>
                <a:spcPct val="90000"/>
              </a:lnSpc>
              <a:spcBef>
                <a:spcPts val="1000"/>
              </a:spcBef>
              <a:spcAft>
                <a:spcPts val="0"/>
              </a:spcAft>
              <a:buClr>
                <a:schemeClr val="dk1"/>
              </a:buClr>
              <a:buSzPts val="1800"/>
              <a:buFont typeface="Calibri"/>
              <a:buAutoNum type="arabicPeriod" startAt="4"/>
            </a:pPr>
            <a:r>
              <a:rPr lang="en-US" sz="1800"/>
              <a:t>Calculate the average of the three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4"/>
            </a:pPr>
            <a:r>
              <a:rPr lang="en-US" sz="1800"/>
              <a:t>Check to see if each of the three measurements is within 0.1 ppm of the average (or within 1.0 ppm of the average if using the high range test). If they are, record the average on the Data Sheet. If they are not, read the color measurements again (</a:t>
            </a:r>
            <a:r>
              <a:rPr lang="en-US" sz="1800" b="1"/>
              <a:t>Note: </a:t>
            </a:r>
            <a:r>
              <a:rPr lang="en-US" sz="1800"/>
              <a:t>do not read again if it has been more than 5 minutes). Calculate a new average. If the measurements are still not within range, data quality is questionable.</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503" name="Google Shape;503;p41" descr="Caution icon: It is important to shake your sample for the exact time stated in the instructions. "/>
          <p:cNvPicPr preferRelativeResize="0">
            <a:picLocks noGrp="1"/>
          </p:cNvPicPr>
          <p:nvPr>
            <p:ph type="body" idx="1"/>
          </p:nvPr>
        </p:nvPicPr>
        <p:blipFill rotWithShape="1">
          <a:blip r:embed="rId5">
            <a:alphaModFix/>
          </a:blip>
          <a:srcRect/>
          <a:stretch/>
        </p:blipFill>
        <p:spPr>
          <a:xfrm>
            <a:off x="1642740" y="5586468"/>
            <a:ext cx="6899094" cy="90411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509" name="Google Shape;509;p42"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510" name="Google Shape;510;p42"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511" name="Google Shape;511;p42"/>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(3/3)</a:t>
            </a:r>
            <a:endParaRPr/>
          </a:p>
        </p:txBody>
      </p:sp>
      <p:sp>
        <p:nvSpPr>
          <p:cNvPr id="512" name="Google Shape;512;p42"/>
          <p:cNvSpPr txBox="1">
            <a:spLocks noGrp="1"/>
          </p:cNvSpPr>
          <p:nvPr>
            <p:ph type="body" idx="2"/>
          </p:nvPr>
        </p:nvSpPr>
        <p:spPr>
          <a:xfrm>
            <a:off x="1270854" y="1808890"/>
            <a:ext cx="7449400" cy="11652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If there are low values of dissolved oxygen (e.g., less than 3.0 mg/L) and you have detected amounts of nitrate nitrogen (NO</a:t>
            </a:r>
            <a:r>
              <a:rPr lang="en-US" sz="1800" baseline="-25000"/>
              <a:t>3</a:t>
            </a:r>
            <a:r>
              <a:rPr lang="en-US" sz="1800" baseline="30000"/>
              <a:t>- </a:t>
            </a:r>
            <a:r>
              <a:rPr lang="en-US" sz="1800"/>
              <a:t>-N), you may want to measure the amounts of nitrite nitrogen (NO</a:t>
            </a:r>
            <a:r>
              <a:rPr lang="en-US" sz="1800" baseline="-25000"/>
              <a:t>2</a:t>
            </a:r>
            <a:r>
              <a:rPr lang="en-US" sz="1800" baseline="30000"/>
              <a:t>-</a:t>
            </a:r>
            <a:r>
              <a:rPr lang="en-US" sz="1800"/>
              <a:t>-N).</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p:txBody>
      </p:sp>
      <p:pic>
        <p:nvPicPr>
          <p:cNvPr id="513" name="Google Shape;513;p42" descr="screen shot of daa sheet where Nitrate and Nitrite data are entered. "/>
          <p:cNvPicPr preferRelativeResize="0">
            <a:picLocks noGrp="1"/>
          </p:cNvPicPr>
          <p:nvPr>
            <p:ph type="body" idx="1"/>
          </p:nvPr>
        </p:nvPicPr>
        <p:blipFill rotWithShape="1">
          <a:blip r:embed="rId5">
            <a:alphaModFix/>
          </a:blip>
          <a:srcRect/>
          <a:stretch/>
        </p:blipFill>
        <p:spPr>
          <a:xfrm>
            <a:off x="2145215" y="2974101"/>
            <a:ext cx="5396969" cy="19993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514" name="Google Shape;514;p42"/>
          <p:cNvSpPr txBox="1"/>
          <p:nvPr/>
        </p:nvSpPr>
        <p:spPr>
          <a:xfrm>
            <a:off x="1575511" y="5786248"/>
            <a:ext cx="7448316" cy="895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Do not report any value if the water was not tested for nitrate- leave the box on the data sheet blank.  A value of 0.0 mg/L indicates that the water was tested and no nitrate was detected.</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5" name="Google Shape;515;p42" descr="Caution icon emphasizing important point!"/>
          <p:cNvPicPr preferRelativeResize="0"/>
          <p:nvPr/>
        </p:nvPicPr>
        <p:blipFill rotWithShape="1">
          <a:blip r:embed="rId6">
            <a:alphaModFix/>
          </a:blip>
          <a:srcRect/>
          <a:stretch/>
        </p:blipFill>
        <p:spPr>
          <a:xfrm>
            <a:off x="1221733" y="5662350"/>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521" name="Google Shape;521;p43"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22" name="Google Shape;522;p43"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23" name="Google Shape;523;p43"/>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4</a:t>
            </a:r>
            <a:endParaRPr/>
          </a:p>
        </p:txBody>
      </p:sp>
      <p:sp>
        <p:nvSpPr>
          <p:cNvPr id="524" name="Google Shape;524;p43"/>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True or False: It is necessary to conduct quality control procedures using each of the three different methods for creating  Nitrate Nitrogen standard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530" name="Google Shape;530;p44"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31" name="Google Shape;531;p44"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32" name="Google Shape;532;p44"/>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4</a:t>
            </a:r>
            <a:endParaRPr/>
          </a:p>
        </p:txBody>
      </p:sp>
      <p:sp>
        <p:nvSpPr>
          <p:cNvPr id="533" name="Google Shape;533;p44"/>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True or False: It is necessary to conduct quality control procedures using each of the three different methods for creating  Nitrate Nitrogen standard</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Answer: </a:t>
            </a:r>
            <a:r>
              <a:rPr lang="en-US" sz="2400" b="1">
                <a:solidFill>
                  <a:srgbClr val="FF0000"/>
                </a:solidFill>
              </a:rPr>
              <a:t>False! You can use any one of the three methods to prepare your standard ☺</a:t>
            </a:r>
            <a:endParaRPr sz="2400" b="1">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539" name="Google Shape;539;p45"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40" name="Google Shape;540;p45"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41" name="Google Shape;541;p45"/>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5</a:t>
            </a:r>
            <a:endParaRPr/>
          </a:p>
        </p:txBody>
      </p:sp>
      <p:sp>
        <p:nvSpPr>
          <p:cNvPr id="542" name="Google Shape;542;p45"/>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When you report your data to GLOBE  you will:</a:t>
            </a:r>
            <a:endParaRPr/>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all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calculated average of your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range of the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number you like the best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548" name="Google Shape;548;p46"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49" name="Google Shape;549;p46"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50" name="Google Shape;550;p46"/>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5</a:t>
            </a:r>
            <a:endParaRPr/>
          </a:p>
        </p:txBody>
      </p:sp>
      <p:sp>
        <p:nvSpPr>
          <p:cNvPr id="551" name="Google Shape;551;p46"/>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When you report your data to GLOBE  you will:</a:t>
            </a:r>
            <a:endParaRPr/>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all three trials</a:t>
            </a:r>
            <a:endParaRPr/>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Report the calculated average of your three trials- correct ☺ </a:t>
            </a:r>
            <a:endParaRPr sz="2400" b="1">
              <a:solidFill>
                <a:srgbClr val="FF0000"/>
              </a:solidFill>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range of the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number you like the best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557" name="Google Shape;557;p47"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58" name="Google Shape;558;p47"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59" name="Google Shape;559;p47"/>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6</a:t>
            </a:r>
            <a:endParaRPr/>
          </a:p>
        </p:txBody>
      </p:sp>
      <p:sp>
        <p:nvSpPr>
          <p:cNvPr id="560" name="Google Shape;560;p47"/>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To ensure accuracy and precision, each of the three measurements you obtain should be within </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10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.01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A and D</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B and C</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pic>
        <p:nvPicPr>
          <p:cNvPr id="566" name="Google Shape;566;p48"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67" name="Google Shape;567;p48"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68" name="Google Shape;568;p48"/>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6</a:t>
            </a:r>
            <a:endParaRPr/>
          </a:p>
        </p:txBody>
      </p:sp>
      <p:sp>
        <p:nvSpPr>
          <p:cNvPr id="569" name="Google Shape;569;p48"/>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To ensure accuracy and precision, each of the three measurements you obtain should be within </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10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.01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A and D</a:t>
            </a:r>
            <a:endParaRPr/>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B and C- correct! ☺ </a:t>
            </a:r>
            <a:endParaRPr sz="2400" b="1">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575" name="Google Shape;575;p49"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76" name="Google Shape;576;p49"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77" name="Google Shape;577;p49"/>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7</a:t>
            </a:r>
            <a:endParaRPr/>
          </a:p>
        </p:txBody>
      </p:sp>
      <p:sp>
        <p:nvSpPr>
          <p:cNvPr id="578" name="Google Shape;578;p49"/>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True/False: You don’t need to wear gloves and goggles with the Nitrate Protocol because it is a chemical kit prepared commercially and therefore safe to use without safety precautions. </a:t>
            </a:r>
            <a:endParaRPr sz="2400" b="1">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7868414" y="6536350"/>
            <a:ext cx="805197" cy="18512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28" name="Google Shape;128;p5" descr="Banner: Nitrate Protocol"/>
          <p:cNvPicPr preferRelativeResize="0">
            <a:picLocks noGrp="1"/>
          </p:cNvPicPr>
          <p:nvPr>
            <p:ph type="body" idx="1"/>
          </p:nvPr>
        </p:nvPicPr>
        <p:blipFill rotWithShape="1">
          <a:blip r:embed="rId3">
            <a:alphaModFix/>
          </a:blip>
          <a:srcRect/>
          <a:stretch/>
        </p:blipFill>
        <p:spPr>
          <a:xfrm>
            <a:off x="991904" y="-17620"/>
            <a:ext cx="8152096" cy="1037812"/>
          </a:xfrm>
          <a:prstGeom prst="rect">
            <a:avLst/>
          </a:prstGeom>
          <a:noFill/>
          <a:ln>
            <a:noFill/>
          </a:ln>
        </p:spPr>
      </p:pic>
      <p:pic>
        <p:nvPicPr>
          <p:cNvPr id="129" name="Google Shape;129;p5" descr="Menu: What are nitrates?"/>
          <p:cNvPicPr preferRelativeResize="0">
            <a:picLocks noGrp="1"/>
          </p:cNvPicPr>
          <p:nvPr>
            <p:ph type="body" idx="2"/>
          </p:nvPr>
        </p:nvPicPr>
        <p:blipFill rotWithShape="1">
          <a:blip r:embed="rId4">
            <a:alphaModFix/>
          </a:blip>
          <a:srcRect/>
          <a:stretch/>
        </p:blipFill>
        <p:spPr>
          <a:xfrm>
            <a:off x="-1" y="-17620"/>
            <a:ext cx="1190011" cy="6875620"/>
          </a:xfrm>
          <a:prstGeom prst="rect">
            <a:avLst/>
          </a:prstGeom>
          <a:noFill/>
          <a:ln>
            <a:noFill/>
          </a:ln>
        </p:spPr>
      </p:pic>
      <p:sp>
        <p:nvSpPr>
          <p:cNvPr id="130" name="Google Shape;130;p5"/>
          <p:cNvSpPr txBox="1">
            <a:spLocks noGrp="1"/>
          </p:cNvSpPr>
          <p:nvPr>
            <p:ph type="title"/>
          </p:nvPr>
        </p:nvSpPr>
        <p:spPr>
          <a:xfrm>
            <a:off x="1279219" y="64341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Nitrogen Cycle </a:t>
            </a:r>
            <a:endParaRPr/>
          </a:p>
        </p:txBody>
      </p:sp>
      <p:pic>
        <p:nvPicPr>
          <p:cNvPr id="131" name="Google Shape;131;p5" descr="Diagram of the Nitrogen cycle, showing how atmospheric nitrogen is fixed by microorganisms in the soil, then moved down the soil profile by leaching and across the landscape by run off. Excess nitrogen causes cultural eutrofication of water bodies. "/>
          <p:cNvPicPr preferRelativeResize="0"/>
          <p:nvPr/>
        </p:nvPicPr>
        <p:blipFill rotWithShape="1">
          <a:blip r:embed="rId5">
            <a:alphaModFix/>
          </a:blip>
          <a:srcRect/>
          <a:stretch/>
        </p:blipFill>
        <p:spPr>
          <a:xfrm>
            <a:off x="2548629" y="1525242"/>
            <a:ext cx="5161524" cy="3882319"/>
          </a:xfrm>
          <a:prstGeom prst="rect">
            <a:avLst/>
          </a:prstGeom>
          <a:noFill/>
          <a:ln>
            <a:noFill/>
          </a:ln>
        </p:spPr>
      </p:pic>
      <p:sp>
        <p:nvSpPr>
          <p:cNvPr id="132" name="Google Shape;132;p5"/>
          <p:cNvSpPr txBox="1"/>
          <p:nvPr/>
        </p:nvSpPr>
        <p:spPr>
          <a:xfrm>
            <a:off x="1279219" y="5407562"/>
            <a:ext cx="7643064" cy="1313914"/>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The nitrate form of nitrogen found in natural waters comes from the atmosphere in rain, snow, fog or dry deposition by wind, from groundwater inputs, and from surface and below surface run-off that flows off and through surrounding land cover and soils. Decay of plant or animal matter in soil or sediments creates nitrates. Human activities can greatly affect the amounts of nitrate in water bodies. Illustration of a farmer on a tractor, with nitrogen-fixing legume plants in the foreground. These plants have a symbiotic relationship with nitrogen fixing-bacteria in their roots that obtain nitrogen from the atmosphere and change it into a form that can be used by plants.</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pic>
        <p:nvPicPr>
          <p:cNvPr id="584" name="Google Shape;584;p50"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85" name="Google Shape;585;p50"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86" name="Google Shape;586;p50"/>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7</a:t>
            </a:r>
            <a:endParaRPr/>
          </a:p>
        </p:txBody>
      </p:sp>
      <p:sp>
        <p:nvSpPr>
          <p:cNvPr id="587" name="Google Shape;587;p50"/>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True/False: You don’t need to wear gloves and goggles with the Nitrate Protocol because it is a chemical kit prepared commercially and therefore safe to use without safety precautions. </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Answer: False! Always use gloves and goggles when conducing all GLOBE hydrosphere protocols.</a:t>
            </a:r>
            <a:endParaRPr/>
          </a:p>
          <a:p>
            <a:pPr marL="0" lvl="0" indent="0" algn="l" rtl="0">
              <a:lnSpc>
                <a:spcPct val="90000"/>
              </a:lnSpc>
              <a:spcBef>
                <a:spcPts val="1000"/>
              </a:spcBef>
              <a:spcAft>
                <a:spcPts val="0"/>
              </a:spcAft>
              <a:buClr>
                <a:schemeClr val="dk1"/>
              </a:buClr>
              <a:buSzPts val="2400"/>
              <a:buNone/>
            </a:pPr>
            <a:endParaRPr sz="2400" b="1">
              <a:solidFill>
                <a:srgbClr val="FF0000"/>
              </a:solidFill>
            </a:endParaRPr>
          </a:p>
          <a:p>
            <a:pPr marL="0" lvl="0" indent="0" algn="l" rtl="0">
              <a:lnSpc>
                <a:spcPct val="90000"/>
              </a:lnSpc>
              <a:spcBef>
                <a:spcPts val="1000"/>
              </a:spcBef>
              <a:spcAft>
                <a:spcPts val="0"/>
              </a:spcAft>
              <a:buClr>
                <a:srgbClr val="002060"/>
              </a:buClr>
              <a:buSzPts val="2400"/>
              <a:buNone/>
            </a:pPr>
            <a:r>
              <a:rPr lang="en-US" sz="2400" b="1">
                <a:solidFill>
                  <a:srgbClr val="002060"/>
                </a:solidFill>
              </a:rPr>
              <a:t>Now, let’s move onto data entry and visualization!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pic>
        <p:nvPicPr>
          <p:cNvPr id="593" name="Google Shape;593;p74"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594" name="Google Shape;594;p74"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595" name="Google Shape;595;p74"/>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Hydrosphere Site Creation</a:t>
            </a:r>
            <a:br>
              <a:rPr lang="en-US">
                <a:solidFill>
                  <a:srgbClr val="000090"/>
                </a:solidFill>
              </a:rPr>
            </a:br>
            <a:endParaRPr/>
          </a:p>
        </p:txBody>
      </p:sp>
      <p:sp>
        <p:nvSpPr>
          <p:cNvPr id="596" name="Google Shape;596;p74"/>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sz="1400" b="0" i="0" u="none" strike="noStrike" cap="none">
              <a:solidFill>
                <a:srgbClr val="000000"/>
              </a:solidFill>
              <a:latin typeface="Arial"/>
              <a:ea typeface="Arial"/>
              <a:cs typeface="Arial"/>
              <a:sym typeface="Arial"/>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pic>
        <p:nvPicPr>
          <p:cNvPr id="602" name="Google Shape;602;p51"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03" name="Google Shape;603;p51"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04" name="Google Shape;604;p51"/>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Submit Your Data to GLOBE</a:t>
            </a:r>
            <a:br>
              <a:rPr lang="en-US">
                <a:solidFill>
                  <a:srgbClr val="000072"/>
                </a:solidFill>
              </a:rPr>
            </a:br>
            <a:endParaRPr/>
          </a:p>
        </p:txBody>
      </p:sp>
      <p:pic>
        <p:nvPicPr>
          <p:cNvPr id="605" name="Google Shape;605;p51" descr="Screenshot showing the GLOBE Observer App homepage. Select “Data Entry” to record data."/>
          <p:cNvPicPr preferRelativeResize="0"/>
          <p:nvPr/>
        </p:nvPicPr>
        <p:blipFill rotWithShape="1">
          <a:blip r:embed="rId5">
            <a:alphaModFix/>
          </a:blip>
          <a:srcRect/>
          <a:stretch/>
        </p:blipFill>
        <p:spPr>
          <a:xfrm>
            <a:off x="6339536" y="1608020"/>
            <a:ext cx="2294228" cy="4662225"/>
          </a:xfrm>
          <a:prstGeom prst="rect">
            <a:avLst/>
          </a:prstGeom>
          <a:noFill/>
          <a:ln>
            <a:noFill/>
          </a:ln>
        </p:spPr>
      </p:pic>
      <p:sp>
        <p:nvSpPr>
          <p:cNvPr id="606" name="Google Shape;606;p51"/>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6"/>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7"/>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pic>
        <p:nvPicPr>
          <p:cNvPr id="612" name="Google Shape;612;p75"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13" name="Google Shape;613;p75"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14" name="Google Shape;614;p75"/>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615" name="Google Shape;615;p75" descr="Screenshot showing the GLOBE Observer App homepage. Select “Data Entry” to record data."/>
          <p:cNvPicPr preferRelativeResize="0"/>
          <p:nvPr/>
        </p:nvPicPr>
        <p:blipFill rotWithShape="1">
          <a:blip r:embed="rId5">
            <a:alphaModFix/>
          </a:blip>
          <a:srcRect/>
          <a:stretch/>
        </p:blipFill>
        <p:spPr>
          <a:xfrm>
            <a:off x="1500275" y="1722160"/>
            <a:ext cx="2294228" cy="4662225"/>
          </a:xfrm>
          <a:prstGeom prst="rect">
            <a:avLst/>
          </a:prstGeom>
          <a:noFill/>
          <a:ln>
            <a:noFill/>
          </a:ln>
        </p:spPr>
      </p:pic>
      <p:pic>
        <p:nvPicPr>
          <p:cNvPr id="616" name="Google Shape;616;p75" descr="Screenshot showing the GLOBE Observer app Data Entry page. Select “New Observation” to enter data."/>
          <p:cNvPicPr preferRelativeResize="0"/>
          <p:nvPr/>
        </p:nvPicPr>
        <p:blipFill rotWithShape="1">
          <a:blip r:embed="rId6">
            <a:alphaModFix/>
          </a:blip>
          <a:srcRect/>
          <a:stretch/>
        </p:blipFill>
        <p:spPr>
          <a:xfrm>
            <a:off x="3886265" y="1722160"/>
            <a:ext cx="2297863" cy="4662225"/>
          </a:xfrm>
          <a:prstGeom prst="rect">
            <a:avLst/>
          </a:prstGeom>
          <a:noFill/>
          <a:ln>
            <a:noFill/>
          </a:ln>
        </p:spPr>
      </p:pic>
      <p:sp>
        <p:nvSpPr>
          <p:cNvPr id="617" name="Google Shape;617;p75"/>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Nitrate Protocol Data Entry</a:t>
            </a:r>
            <a:br>
              <a:rPr lang="en-US">
                <a:solidFill>
                  <a:srgbClr val="000072"/>
                </a:solidFill>
              </a:rPr>
            </a:b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pic>
        <p:nvPicPr>
          <p:cNvPr id="623" name="Google Shape;623;p76"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24" name="Google Shape;624;p76"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25" name="Google Shape;625;p76"/>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Nitrate Protocol Data Entry</a:t>
            </a:r>
            <a:br>
              <a:rPr lang="en-US">
                <a:solidFill>
                  <a:srgbClr val="000090"/>
                </a:solidFill>
              </a:rPr>
            </a:br>
            <a:endParaRPr/>
          </a:p>
        </p:txBody>
      </p:sp>
      <p:sp>
        <p:nvSpPr>
          <p:cNvPr id="626" name="Google Shape;626;p76"/>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Nitrate from the list of Hydrosphere protocols. Click Continue at the bottom of the screen.</a:t>
            </a:r>
            <a:endParaRPr sz="1400" b="0" i="0" u="none" strike="noStrike" cap="none">
              <a:solidFill>
                <a:srgbClr val="000000"/>
              </a:solidFill>
              <a:latin typeface="Arial"/>
              <a:ea typeface="Arial"/>
              <a:cs typeface="Arial"/>
              <a:sym typeface="Arial"/>
            </a:endParaRPr>
          </a:p>
        </p:txBody>
      </p:sp>
      <p:pic>
        <p:nvPicPr>
          <p:cNvPr id="627" name="Google Shape;627;p76" descr="A screenshot of a cell phone&#10;&#10;AI-generated content may be incorrect."/>
          <p:cNvPicPr preferRelativeResize="0"/>
          <p:nvPr/>
        </p:nvPicPr>
        <p:blipFill rotWithShape="1">
          <a:blip r:embed="rId5">
            <a:alphaModFix/>
          </a:blip>
          <a:srcRect/>
          <a:stretch/>
        </p:blipFill>
        <p:spPr>
          <a:xfrm>
            <a:off x="2474782" y="2302771"/>
            <a:ext cx="2097218" cy="405358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pic>
        <p:nvPicPr>
          <p:cNvPr id="633" name="Google Shape;633;p77"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34" name="Google Shape;634;p77"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35" name="Google Shape;635;p77"/>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Nitrate Protocol Site Information</a:t>
            </a:r>
            <a:br>
              <a:rPr lang="en-US">
                <a:solidFill>
                  <a:srgbClr val="000090"/>
                </a:solidFill>
              </a:rPr>
            </a:br>
            <a:endParaRPr/>
          </a:p>
        </p:txBody>
      </p:sp>
      <p:sp>
        <p:nvSpPr>
          <p:cNvPr id="636" name="Google Shape;636;p77"/>
          <p:cNvSpPr txBox="1"/>
          <p:nvPr/>
        </p:nvSpPr>
        <p:spPr>
          <a:xfrm>
            <a:off x="5158139" y="2885110"/>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637" name="Google Shape;637;p77" descr="Screenshot showing new site creation page. If you do not already have a hydrosphere site created, make one now."/>
          <p:cNvPicPr preferRelativeResize="0"/>
          <p:nvPr/>
        </p:nvPicPr>
        <p:blipFill rotWithShape="1">
          <a:blip r:embed="rId5">
            <a:alphaModFix/>
          </a:blip>
          <a:srcRect/>
          <a:stretch/>
        </p:blipFill>
        <p:spPr>
          <a:xfrm>
            <a:off x="2384769" y="2108947"/>
            <a:ext cx="2436808" cy="461252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pic>
        <p:nvPicPr>
          <p:cNvPr id="643" name="Google Shape;643;p78"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44" name="Google Shape;644;p78"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45" name="Google Shape;645;p78"/>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Nitrate Protocol Site Information</a:t>
            </a:r>
            <a:br>
              <a:rPr lang="en-US">
                <a:solidFill>
                  <a:srgbClr val="000090"/>
                </a:solidFill>
              </a:rPr>
            </a:br>
            <a:endParaRPr/>
          </a:p>
        </p:txBody>
      </p:sp>
      <p:sp>
        <p:nvSpPr>
          <p:cNvPr id="646" name="Google Shape;646;p78"/>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pic>
        <p:nvPicPr>
          <p:cNvPr id="647" name="Google Shape;647;p78"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5">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pic>
        <p:nvPicPr>
          <p:cNvPr id="653" name="Google Shape;653;p79"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54" name="Google Shape;654;p79"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55" name="Google Shape;655;p79"/>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Entering Measurement Data</a:t>
            </a:r>
            <a:br>
              <a:rPr lang="en-US">
                <a:solidFill>
                  <a:srgbClr val="000090"/>
                </a:solidFill>
              </a:rPr>
            </a:br>
            <a:endParaRPr/>
          </a:p>
        </p:txBody>
      </p:sp>
      <p:sp>
        <p:nvSpPr>
          <p:cNvPr id="656" name="Google Shape;656;p79"/>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657" name="Google Shape;657;p79" descr="Screenshot showing date and time entry page"/>
          <p:cNvPicPr preferRelativeResize="0"/>
          <p:nvPr/>
        </p:nvPicPr>
        <p:blipFill rotWithShape="1">
          <a:blip r:embed="rId5">
            <a:alphaModFix/>
          </a:blip>
          <a:srcRect/>
          <a:stretch/>
        </p:blipFill>
        <p:spPr>
          <a:xfrm>
            <a:off x="2265885" y="2235450"/>
            <a:ext cx="2306115" cy="4486026"/>
          </a:xfrm>
          <a:prstGeom prst="rect">
            <a:avLst/>
          </a:prstGeom>
          <a:noFill/>
          <a:ln>
            <a:noFill/>
          </a:ln>
        </p:spPr>
      </p:pic>
      <p:sp>
        <p:nvSpPr>
          <p:cNvPr id="2" name="Google Shape;236;p15">
            <a:extLst>
              <a:ext uri="{FF2B5EF4-FFF2-40B4-BE49-F238E27FC236}">
                <a16:creationId xmlns:a16="http://schemas.microsoft.com/office/drawing/2014/main" id="{B8DE09EB-EE42-4055-8F71-AECF0E014313}"/>
              </a:ext>
            </a:extLst>
          </p:cNvPr>
          <p:cNvSpPr txBox="1"/>
          <p:nvPr/>
        </p:nvSpPr>
        <p:spPr>
          <a:xfrm>
            <a:off x="5563117" y="4905635"/>
            <a:ext cx="3045752"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1" u="none" strike="noStrike" cap="none" dirty="0">
                <a:solidFill>
                  <a:schemeClr val="dk1"/>
                </a:solidFill>
                <a:latin typeface="Calibri"/>
                <a:ea typeface="Calibri"/>
                <a:cs typeface="Calibri"/>
                <a:sym typeface="Calibri"/>
              </a:rPr>
              <a:t>Measurement </a:t>
            </a:r>
            <a:r>
              <a:rPr lang="en-US" i="1" dirty="0">
                <a:solidFill>
                  <a:schemeClr val="dk1"/>
                </a:solidFill>
                <a:latin typeface="Calibri"/>
                <a:ea typeface="Calibri"/>
                <a:cs typeface="Calibri"/>
                <a:sym typeface="Calibri"/>
              </a:rPr>
              <a:t>d</a:t>
            </a:r>
            <a:r>
              <a:rPr lang="en-US" sz="1400" i="1" u="none" strike="noStrike" cap="none" dirty="0">
                <a:solidFill>
                  <a:schemeClr val="dk1"/>
                </a:solidFill>
                <a:latin typeface="Calibri"/>
                <a:ea typeface="Calibri"/>
                <a:cs typeface="Calibri"/>
                <a:sym typeface="Calibri"/>
              </a:rPr>
              <a:t>ata from under the ice cannot be entered into the GLOBE database because the water state must be “normal,” not frozen. However, if “frozen” is the normal state for that time, set the state to “normal” and write in the comments that the water was frozen. </a:t>
            </a:r>
            <a:endParaRPr sz="1400" i="0" u="none" strike="noStrike" cap="none" dirty="0">
              <a:solidFill>
                <a:srgbClr val="000000"/>
              </a:solidFill>
              <a:latin typeface="Arial"/>
              <a:ea typeface="Arial"/>
              <a:cs typeface="Arial"/>
              <a:sym typeface="Arial"/>
            </a:endParaRPr>
          </a:p>
        </p:txBody>
      </p:sp>
      <p:pic>
        <p:nvPicPr>
          <p:cNvPr id="3" name="Google Shape;235;p15" descr="Caution icon.">
            <a:extLst>
              <a:ext uri="{FF2B5EF4-FFF2-40B4-BE49-F238E27FC236}">
                <a16:creationId xmlns:a16="http://schemas.microsoft.com/office/drawing/2014/main" id="{8B8D06D2-BA65-217A-7BEC-B294E1E9BD62}"/>
              </a:ext>
            </a:extLst>
          </p:cNvPr>
          <p:cNvPicPr preferRelativeResize="0"/>
          <p:nvPr/>
        </p:nvPicPr>
        <p:blipFill rotWithShape="1">
          <a:blip r:embed="rId6">
            <a:alphaModFix/>
          </a:blip>
          <a:srcRect/>
          <a:stretch/>
        </p:blipFill>
        <p:spPr>
          <a:xfrm>
            <a:off x="4992240" y="5508284"/>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pic>
        <p:nvPicPr>
          <p:cNvPr id="663" name="Google Shape;663;p80"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64" name="Google Shape;664;p80"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65" name="Google Shape;665;p80"/>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Nitrate Measurement Data</a:t>
            </a:r>
            <a:br>
              <a:rPr lang="en-US" sz="2800" b="1" i="0" u="none" strike="noStrike" cap="none">
                <a:solidFill>
                  <a:srgbClr val="000090"/>
                </a:solidFill>
                <a:latin typeface="Calibri"/>
                <a:ea typeface="Calibri"/>
                <a:cs typeface="Calibri"/>
                <a:sym typeface="Calibri"/>
              </a:rPr>
            </a:br>
            <a:endParaRPr sz="2800" b="1" i="0" u="none" strike="noStrike" cap="none">
              <a:solidFill>
                <a:srgbClr val="002060"/>
              </a:solidFill>
              <a:latin typeface="Calibri"/>
              <a:ea typeface="Calibri"/>
              <a:cs typeface="Calibri"/>
              <a:sym typeface="Calibri"/>
            </a:endParaRPr>
          </a:p>
        </p:txBody>
      </p:sp>
      <p:sp>
        <p:nvSpPr>
          <p:cNvPr id="666" name="Google Shape;666;p80"/>
          <p:cNvSpPr txBox="1"/>
          <p:nvPr/>
        </p:nvSpPr>
        <p:spPr>
          <a:xfrm>
            <a:off x="5273064" y="2390818"/>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Nitrate test kit manufacturer from the dropdown list of options.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Enter the nitrate + nitrite measurement.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Enter the nitrite measurement (optional).</a:t>
            </a:r>
            <a:endParaRPr sz="1400" b="0" i="0" u="none" strike="noStrike" cap="none">
              <a:solidFill>
                <a:srgbClr val="000000"/>
              </a:solidFill>
              <a:latin typeface="Arial"/>
              <a:ea typeface="Arial"/>
              <a:cs typeface="Arial"/>
              <a:sym typeface="Arial"/>
            </a:endParaRPr>
          </a:p>
        </p:txBody>
      </p:sp>
      <p:pic>
        <p:nvPicPr>
          <p:cNvPr id="667" name="Google Shape;667;p80" descr="Screenshot of nitrate data entry. Select nitrate test kit manufacturer. Enter the nitrate + nitrite measurement data. Optional: enter the nitrite measurement in mg/L."/>
          <p:cNvPicPr preferRelativeResize="0"/>
          <p:nvPr/>
        </p:nvPicPr>
        <p:blipFill rotWithShape="1">
          <a:blip r:embed="rId5">
            <a:alphaModFix/>
          </a:blip>
          <a:srcRect/>
          <a:stretch/>
        </p:blipFill>
        <p:spPr>
          <a:xfrm>
            <a:off x="2167914" y="2068794"/>
            <a:ext cx="2404086" cy="4652682"/>
          </a:xfrm>
          <a:prstGeom prst="rect">
            <a:avLst/>
          </a:prstGeom>
          <a:noFill/>
          <a:ln>
            <a:noFill/>
          </a:ln>
        </p:spPr>
      </p:pic>
      <p:cxnSp>
        <p:nvCxnSpPr>
          <p:cNvPr id="668" name="Google Shape;668;p80"/>
          <p:cNvCxnSpPr/>
          <p:nvPr/>
        </p:nvCxnSpPr>
        <p:spPr>
          <a:xfrm flipH="1">
            <a:off x="4466183" y="2848571"/>
            <a:ext cx="806881" cy="120395"/>
          </a:xfrm>
          <a:prstGeom prst="straightConnector1">
            <a:avLst/>
          </a:prstGeom>
          <a:noFill/>
          <a:ln w="57150" cap="flat" cmpd="sng">
            <a:solidFill>
              <a:srgbClr val="FF0000"/>
            </a:solidFill>
            <a:prstDash val="solid"/>
            <a:round/>
            <a:headEnd type="none" w="sm" len="sm"/>
            <a:tailEnd type="triangle" w="med" len="med"/>
          </a:ln>
        </p:spPr>
      </p:cxnSp>
      <p:cxnSp>
        <p:nvCxnSpPr>
          <p:cNvPr id="669" name="Google Shape;669;p80"/>
          <p:cNvCxnSpPr/>
          <p:nvPr/>
        </p:nvCxnSpPr>
        <p:spPr>
          <a:xfrm flipH="1">
            <a:off x="4466183" y="5120640"/>
            <a:ext cx="806881" cy="107576"/>
          </a:xfrm>
          <a:prstGeom prst="straightConnector1">
            <a:avLst/>
          </a:prstGeom>
          <a:noFill/>
          <a:ln w="57150" cap="flat" cmpd="sng">
            <a:solidFill>
              <a:srgbClr val="FF0000"/>
            </a:solidFill>
            <a:prstDash val="solid"/>
            <a:round/>
            <a:headEnd type="none" w="sm" len="sm"/>
            <a:tailEnd type="triangle" w="med" len="med"/>
          </a:ln>
        </p:spPr>
      </p:cxnSp>
      <p:cxnSp>
        <p:nvCxnSpPr>
          <p:cNvPr id="670" name="Google Shape;670;p80"/>
          <p:cNvCxnSpPr/>
          <p:nvPr/>
        </p:nvCxnSpPr>
        <p:spPr>
          <a:xfrm flipH="1">
            <a:off x="4497576" y="4555131"/>
            <a:ext cx="806881" cy="107576"/>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pic>
        <p:nvPicPr>
          <p:cNvPr id="676" name="Google Shape;676;p81"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77" name="Google Shape;677;p81"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78" name="Google Shape;678;p81"/>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Review Data Entry and Send Data</a:t>
            </a:r>
            <a:br>
              <a:rPr lang="en-US" sz="2800" b="1" i="0" u="none" strike="noStrike" cap="none">
                <a:solidFill>
                  <a:srgbClr val="000090"/>
                </a:solidFill>
                <a:latin typeface="Calibri"/>
                <a:ea typeface="Calibri"/>
                <a:cs typeface="Calibri"/>
                <a:sym typeface="Calibri"/>
              </a:rPr>
            </a:br>
            <a:endParaRPr sz="2800" b="1" i="0" u="none" strike="noStrike" cap="none">
              <a:solidFill>
                <a:srgbClr val="002060"/>
              </a:solidFill>
              <a:latin typeface="Calibri"/>
              <a:ea typeface="Calibri"/>
              <a:cs typeface="Calibri"/>
              <a:sym typeface="Calibri"/>
            </a:endParaRPr>
          </a:p>
        </p:txBody>
      </p:sp>
      <p:sp>
        <p:nvSpPr>
          <p:cNvPr id="679" name="Google Shape;679;p81"/>
          <p:cNvSpPr txBox="1"/>
          <p:nvPr/>
        </p:nvSpPr>
        <p:spPr>
          <a:xfrm>
            <a:off x="5699139" y="2723237"/>
            <a:ext cx="2357863"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680" name="Google Shape;680;p81" descr="Screenshot showing the Nitrate data entry review page. Check that the data you entered is correct."/>
          <p:cNvPicPr preferRelativeResize="0"/>
          <p:nvPr/>
        </p:nvPicPr>
        <p:blipFill rotWithShape="1">
          <a:blip r:embed="rId5">
            <a:alphaModFix/>
          </a:blip>
          <a:srcRect/>
          <a:stretch/>
        </p:blipFill>
        <p:spPr>
          <a:xfrm>
            <a:off x="2686051" y="2058036"/>
            <a:ext cx="2412745" cy="46634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38" name="Google Shape;138;p6" descr="Banner: Nitrate Protocol"/>
          <p:cNvPicPr preferRelativeResize="0">
            <a:picLocks noGrp="1"/>
          </p:cNvPicPr>
          <p:nvPr>
            <p:ph type="body" idx="2"/>
          </p:nvPr>
        </p:nvPicPr>
        <p:blipFill rotWithShape="1">
          <a:blip r:embed="rId3">
            <a:alphaModFix/>
          </a:blip>
          <a:srcRect/>
          <a:stretch/>
        </p:blipFill>
        <p:spPr>
          <a:xfrm>
            <a:off x="1159510" y="0"/>
            <a:ext cx="7984490" cy="1042602"/>
          </a:xfrm>
          <a:prstGeom prst="rect">
            <a:avLst/>
          </a:prstGeom>
          <a:noFill/>
          <a:ln>
            <a:noFill/>
          </a:ln>
        </p:spPr>
      </p:pic>
      <p:pic>
        <p:nvPicPr>
          <p:cNvPr id="139" name="Google Shape;139;p6" descr="Menu: Why collect nitrate data?"/>
          <p:cNvPicPr preferRelativeResize="0">
            <a:picLocks noGrp="1"/>
          </p:cNvPicPr>
          <p:nvPr>
            <p:ph type="body" idx="1"/>
          </p:nvPr>
        </p:nvPicPr>
        <p:blipFill rotWithShape="1">
          <a:blip r:embed="rId4">
            <a:alphaModFix/>
          </a:blip>
          <a:srcRect/>
          <a:stretch/>
        </p:blipFill>
        <p:spPr>
          <a:xfrm>
            <a:off x="-1" y="0"/>
            <a:ext cx="1248103" cy="6858000"/>
          </a:xfrm>
          <a:prstGeom prst="rect">
            <a:avLst/>
          </a:prstGeom>
          <a:noFill/>
          <a:ln>
            <a:noFill/>
          </a:ln>
        </p:spPr>
      </p:pic>
      <p:sp>
        <p:nvSpPr>
          <p:cNvPr id="140" name="Google Shape;140;p6"/>
          <p:cNvSpPr txBox="1">
            <a:spLocks noGrp="1"/>
          </p:cNvSpPr>
          <p:nvPr>
            <p:ph type="title"/>
          </p:nvPr>
        </p:nvSpPr>
        <p:spPr>
          <a:xfrm>
            <a:off x="1316530" y="937544"/>
            <a:ext cx="5789930"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Why Collect Water Nitrate Data?</a:t>
            </a:r>
            <a:endParaRPr/>
          </a:p>
        </p:txBody>
      </p:sp>
      <p:sp>
        <p:nvSpPr>
          <p:cNvPr id="141" name="Google Shape;141;p6"/>
          <p:cNvSpPr txBox="1"/>
          <p:nvPr/>
        </p:nvSpPr>
        <p:spPr>
          <a:xfrm>
            <a:off x="1427624" y="1912051"/>
            <a:ext cx="4014171"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Scientists often call nitrogen a “limiting nutrient” because when nitrogen is found in low amounts, plants use up all the available nitrogen in the water and cannot grow or reproduce anymore. So, it “limits” the amount of plants in the water. Many plants that use nitrogen are microscopic algae, or phytoplankton. Additional amounts of nitrogen added to the water may allow the plants to grow and reproduce more.</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2" name="Google Shape;142;p6" descr="View through a100x power microscope of freshwater green algae, appearing as strands of cells. "/>
          <p:cNvPicPr preferRelativeResize="0"/>
          <p:nvPr/>
        </p:nvPicPr>
        <p:blipFill rotWithShape="1">
          <a:blip r:embed="rId5">
            <a:alphaModFix/>
          </a:blip>
          <a:srcRect/>
          <a:stretch/>
        </p:blipFill>
        <p:spPr>
          <a:xfrm>
            <a:off x="5925913" y="1912051"/>
            <a:ext cx="2805492" cy="2719464"/>
          </a:xfrm>
          <a:prstGeom prst="rect">
            <a:avLst/>
          </a:prstGeom>
          <a:noFill/>
          <a:ln>
            <a:noFill/>
          </a:ln>
        </p:spPr>
      </p:pic>
      <p:sp>
        <p:nvSpPr>
          <p:cNvPr id="143" name="Google Shape;143;p6"/>
          <p:cNvSpPr txBox="1"/>
          <p:nvPr/>
        </p:nvSpPr>
        <p:spPr>
          <a:xfrm>
            <a:off x="5925913" y="4720733"/>
            <a:ext cx="311610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Freshwater green algae, 100x.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Credit: </a:t>
            </a:r>
            <a:r>
              <a:rPr lang="en-US" sz="1200" b="0" i="1"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Rozzychan~enwiki</a:t>
            </a:r>
            <a:r>
              <a:rPr lang="en-US" sz="1200" b="0" i="1" u="none" strike="noStrike" cap="none">
                <a:solidFill>
                  <a:schemeClr val="dk1"/>
                </a:solidFill>
                <a:latin typeface="Calibri"/>
                <a:ea typeface="Calibri"/>
                <a:cs typeface="Calibri"/>
                <a:sym typeface="Calibri"/>
              </a:rPr>
              <a:t> , Creative Commons.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8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59</a:t>
            </a:fld>
            <a:endParaRPr/>
          </a:p>
        </p:txBody>
      </p:sp>
      <p:pic>
        <p:nvPicPr>
          <p:cNvPr id="686" name="Google Shape;686;p82"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87" name="Google Shape;687;p82"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88" name="Google Shape;688;p82"/>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Data System Responses</a:t>
            </a:r>
            <a:br>
              <a:rPr lang="en-US">
                <a:solidFill>
                  <a:srgbClr val="000090"/>
                </a:solidFill>
              </a:rPr>
            </a:br>
            <a:endParaRPr/>
          </a:p>
        </p:txBody>
      </p:sp>
      <p:sp>
        <p:nvSpPr>
          <p:cNvPr id="689" name="Google Shape;689;p82"/>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690" name="Google Shape;690;p82"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5">
            <a:alphaModFix/>
          </a:blip>
          <a:srcRect/>
          <a:stretch/>
        </p:blipFill>
        <p:spPr>
          <a:xfrm>
            <a:off x="4069256" y="2214345"/>
            <a:ext cx="2154697" cy="4364937"/>
          </a:xfrm>
          <a:prstGeom prst="rect">
            <a:avLst/>
          </a:prstGeom>
          <a:noFill/>
          <a:ln>
            <a:noFill/>
          </a:ln>
        </p:spPr>
      </p:pic>
      <p:pic>
        <p:nvPicPr>
          <p:cNvPr id="691" name="Google Shape;691;p82" descr="Screenshot showing a popup window which says Success, your observation has been successfully sent to GLOBE."/>
          <p:cNvPicPr preferRelativeResize="0"/>
          <p:nvPr/>
        </p:nvPicPr>
        <p:blipFill rotWithShape="1">
          <a:blip r:embed="rId6">
            <a:alphaModFix/>
          </a:blip>
          <a:srcRect/>
          <a:stretch/>
        </p:blipFill>
        <p:spPr>
          <a:xfrm>
            <a:off x="6347101" y="2214344"/>
            <a:ext cx="2274458" cy="4364938"/>
          </a:xfrm>
          <a:prstGeom prst="rect">
            <a:avLst/>
          </a:prstGeom>
          <a:noFill/>
          <a:ln>
            <a:noFill/>
          </a:ln>
        </p:spPr>
      </p:pic>
      <p:cxnSp>
        <p:nvCxnSpPr>
          <p:cNvPr id="692" name="Google Shape;692;p82"/>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693" name="Google Shape;693;p82"/>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694" name="Google Shape;694;p82"/>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60</a:t>
            </a:fld>
            <a:endParaRPr/>
          </a:p>
        </p:txBody>
      </p:sp>
      <p:pic>
        <p:nvPicPr>
          <p:cNvPr id="700" name="Google Shape;700;p54" descr="Banner: Nitrate Protocol"/>
          <p:cNvPicPr preferRelativeResize="0">
            <a:picLocks noGrp="1"/>
          </p:cNvPicPr>
          <p:nvPr>
            <p:ph type="body" idx="1"/>
          </p:nvPr>
        </p:nvPicPr>
        <p:blipFill rotWithShape="1">
          <a:blip r:embed="rId3">
            <a:alphaModFix/>
          </a:blip>
          <a:srcRect/>
          <a:stretch/>
        </p:blipFill>
        <p:spPr>
          <a:xfrm>
            <a:off x="1159510" y="0"/>
            <a:ext cx="7998283" cy="1014608"/>
          </a:xfrm>
          <a:prstGeom prst="rect">
            <a:avLst/>
          </a:prstGeom>
          <a:noFill/>
          <a:ln>
            <a:noFill/>
          </a:ln>
        </p:spPr>
      </p:pic>
      <p:pic>
        <p:nvPicPr>
          <p:cNvPr id="701" name="Google Shape;701;p54" descr="Menu: Understand the data"/>
          <p:cNvPicPr preferRelativeResize="0">
            <a:picLocks noGrp="1"/>
          </p:cNvPicPr>
          <p:nvPr>
            <p:ph type="body" idx="2"/>
          </p:nvPr>
        </p:nvPicPr>
        <p:blipFill rotWithShape="1">
          <a:blip r:embed="rId4">
            <a:alphaModFix/>
          </a:blip>
          <a:srcRect/>
          <a:stretch/>
        </p:blipFill>
        <p:spPr>
          <a:xfrm>
            <a:off x="0" y="-1"/>
            <a:ext cx="1159510" cy="6878011"/>
          </a:xfrm>
          <a:prstGeom prst="rect">
            <a:avLst/>
          </a:prstGeom>
          <a:noFill/>
          <a:ln>
            <a:noFill/>
          </a:ln>
        </p:spPr>
      </p:pic>
      <p:sp>
        <p:nvSpPr>
          <p:cNvPr id="702" name="Google Shape;702;p54"/>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1/3</a:t>
            </a:r>
            <a:endParaRPr/>
          </a:p>
        </p:txBody>
      </p:sp>
      <p:sp>
        <p:nvSpPr>
          <p:cNvPr id="703" name="Google Shape;703;p54"/>
          <p:cNvSpPr/>
          <p:nvPr/>
        </p:nvSpPr>
        <p:spPr>
          <a:xfrm>
            <a:off x="1159510" y="1847094"/>
            <a:ext cx="78867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GLOBE provides the ability to view and interact with data measured across the world. Select our </a:t>
            </a:r>
            <a:r>
              <a:rPr lang="en-US"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visualization tool</a:t>
            </a:r>
            <a:r>
              <a:rPr lang="en-US" sz="1800" b="0" i="0" u="none" strike="noStrike" cap="none">
                <a:solidFill>
                  <a:schemeClr val="dk1"/>
                </a:solidFill>
                <a:latin typeface="Calibri"/>
                <a:ea typeface="Calibri"/>
                <a:cs typeface="Calibri"/>
                <a:sym typeface="Calibri"/>
              </a:rPr>
              <a:t> to map, graph, filter and export nitrate data that have been measured across GLOBE protocols since 1995. Here are screenshots  steps you will use when you use the visualization tool: </a:t>
            </a:r>
            <a:endParaRPr sz="1400" b="0" i="0" u="none" strike="noStrike" cap="none">
              <a:solidFill>
                <a:srgbClr val="000000"/>
              </a:solidFill>
              <a:latin typeface="Arial"/>
              <a:ea typeface="Arial"/>
              <a:cs typeface="Arial"/>
              <a:sym typeface="Arial"/>
            </a:endParaRPr>
          </a:p>
        </p:txBody>
      </p:sp>
      <p:pic>
        <p:nvPicPr>
          <p:cNvPr id="704" name="Google Shape;704;p54" descr="Screenshot of the map interface, GLOBE visualization system.  Go to data layers and select Nitrate from dropdown menu."/>
          <p:cNvPicPr preferRelativeResize="0"/>
          <p:nvPr/>
        </p:nvPicPr>
        <p:blipFill rotWithShape="1">
          <a:blip r:embed="rId6">
            <a:alphaModFix/>
          </a:blip>
          <a:srcRect/>
          <a:stretch/>
        </p:blipFill>
        <p:spPr>
          <a:xfrm>
            <a:off x="1263181" y="3047423"/>
            <a:ext cx="4392901" cy="2978091"/>
          </a:xfrm>
          <a:prstGeom prst="rect">
            <a:avLst/>
          </a:prstGeom>
          <a:noFill/>
          <a:ln>
            <a:noFill/>
          </a:ln>
        </p:spPr>
      </p:pic>
      <p:sp>
        <p:nvSpPr>
          <p:cNvPr id="705" name="Google Shape;705;p54"/>
          <p:cNvSpPr/>
          <p:nvPr/>
        </p:nvSpPr>
        <p:spPr>
          <a:xfrm>
            <a:off x="1420956" y="6100547"/>
            <a:ext cx="82967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Link to step-by-step tutorials on Using the Visualization System will assist you in finding and analyzing GLOBE data: </a:t>
            </a:r>
            <a:r>
              <a:rPr lang="en-US" sz="18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PDF version</a:t>
            </a:r>
            <a:endParaRPr sz="1800" b="0" i="0" u="none" strike="noStrike" cap="none">
              <a:solidFill>
                <a:schemeClr val="dk1"/>
              </a:solidFill>
              <a:latin typeface="Calibri"/>
              <a:ea typeface="Calibri"/>
              <a:cs typeface="Calibri"/>
              <a:sym typeface="Calibri"/>
            </a:endParaRPr>
          </a:p>
        </p:txBody>
      </p:sp>
      <p:sp>
        <p:nvSpPr>
          <p:cNvPr id="706" name="Google Shape;706;p54"/>
          <p:cNvSpPr txBox="1"/>
          <p:nvPr/>
        </p:nvSpPr>
        <p:spPr>
          <a:xfrm>
            <a:off x="5854021" y="3402855"/>
            <a:ext cx="28563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Select desired Nitrate options</a:t>
            </a:r>
            <a:endParaRPr/>
          </a:p>
        </p:txBody>
      </p:sp>
      <p:cxnSp>
        <p:nvCxnSpPr>
          <p:cNvPr id="707" name="Google Shape;707;p54"/>
          <p:cNvCxnSpPr>
            <a:stCxn id="699" idx="1"/>
          </p:cNvCxnSpPr>
          <p:nvPr/>
        </p:nvCxnSpPr>
        <p:spPr>
          <a:xfrm flipH="1">
            <a:off x="3177450" y="6538914"/>
            <a:ext cx="3280500" cy="979800"/>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61</a:t>
            </a:fld>
            <a:endParaRPr/>
          </a:p>
        </p:txBody>
      </p:sp>
      <p:pic>
        <p:nvPicPr>
          <p:cNvPr id="713" name="Google Shape;713;p55" descr="Banner: Nitrate Protocol"/>
          <p:cNvPicPr preferRelativeResize="0">
            <a:picLocks noGrp="1"/>
          </p:cNvPicPr>
          <p:nvPr>
            <p:ph type="body" idx="1"/>
          </p:nvPr>
        </p:nvPicPr>
        <p:blipFill rotWithShape="1">
          <a:blip r:embed="rId3">
            <a:alphaModFix/>
          </a:blip>
          <a:srcRect/>
          <a:stretch/>
        </p:blipFill>
        <p:spPr>
          <a:xfrm>
            <a:off x="1159510" y="0"/>
            <a:ext cx="7998283" cy="1014608"/>
          </a:xfrm>
          <a:prstGeom prst="rect">
            <a:avLst/>
          </a:prstGeom>
          <a:noFill/>
          <a:ln>
            <a:noFill/>
          </a:ln>
        </p:spPr>
      </p:pic>
      <p:pic>
        <p:nvPicPr>
          <p:cNvPr id="714" name="Google Shape;714;p55" descr="Menu: Understand the data"/>
          <p:cNvPicPr preferRelativeResize="0">
            <a:picLocks noGrp="1"/>
          </p:cNvPicPr>
          <p:nvPr>
            <p:ph type="body" idx="2"/>
          </p:nvPr>
        </p:nvPicPr>
        <p:blipFill rotWithShape="1">
          <a:blip r:embed="rId4">
            <a:alphaModFix/>
          </a:blip>
          <a:srcRect/>
          <a:stretch/>
        </p:blipFill>
        <p:spPr>
          <a:xfrm>
            <a:off x="0" y="-1"/>
            <a:ext cx="1159510" cy="6878011"/>
          </a:xfrm>
          <a:prstGeom prst="rect">
            <a:avLst/>
          </a:prstGeom>
          <a:noFill/>
          <a:ln>
            <a:noFill/>
          </a:ln>
        </p:spPr>
      </p:pic>
      <p:sp>
        <p:nvSpPr>
          <p:cNvPr id="715" name="Google Shape;715;p55"/>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2/3</a:t>
            </a:r>
            <a:endParaRPr/>
          </a:p>
        </p:txBody>
      </p:sp>
      <p:sp>
        <p:nvSpPr>
          <p:cNvPr id="716" name="Google Shape;716;p55"/>
          <p:cNvSpPr txBox="1"/>
          <p:nvPr/>
        </p:nvSpPr>
        <p:spPr>
          <a:xfrm>
            <a:off x="1425084" y="1847094"/>
            <a:ext cx="7467135" cy="65472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Select the sampling site for which you need  nitrate data,  and a box will open with data summary for that site. </a:t>
            </a:r>
            <a:endParaRPr sz="1400" b="0" i="0" u="none" strike="noStrike" cap="none">
              <a:solidFill>
                <a:srgbClr val="000000"/>
              </a:solidFill>
              <a:latin typeface="Arial"/>
              <a:ea typeface="Arial"/>
              <a:cs typeface="Arial"/>
              <a:sym typeface="Arial"/>
            </a:endParaRPr>
          </a:p>
        </p:txBody>
      </p:sp>
      <p:pic>
        <p:nvPicPr>
          <p:cNvPr id="717" name="Google Shape;717;p55" descr="Identify the date or range of dates for which you wish to examine data. Locations wehre nitrate data is available for the time period you selected will be identified by icons. "/>
          <p:cNvPicPr preferRelativeResize="0"/>
          <p:nvPr/>
        </p:nvPicPr>
        <p:blipFill rotWithShape="1">
          <a:blip r:embed="rId5">
            <a:alphaModFix/>
          </a:blip>
          <a:srcRect/>
          <a:stretch/>
        </p:blipFill>
        <p:spPr>
          <a:xfrm>
            <a:off x="1511388" y="2412881"/>
            <a:ext cx="5542680" cy="4032413"/>
          </a:xfrm>
          <a:prstGeom prst="rect">
            <a:avLst/>
          </a:prstGeom>
          <a:noFill/>
          <a:ln>
            <a:noFill/>
          </a:ln>
        </p:spPr>
      </p:pic>
      <p:sp>
        <p:nvSpPr>
          <p:cNvPr id="718" name="Google Shape;718;p55"/>
          <p:cNvSpPr txBox="1"/>
          <p:nvPr/>
        </p:nvSpPr>
        <p:spPr>
          <a:xfrm>
            <a:off x="7288291" y="3439004"/>
            <a:ext cx="1527142"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Green and brown points are locations where nitrate data is available for the time period you selected</a:t>
            </a:r>
            <a:endParaRPr/>
          </a:p>
        </p:txBody>
      </p:sp>
      <p:cxnSp>
        <p:nvCxnSpPr>
          <p:cNvPr id="719" name="Google Shape;719;p55"/>
          <p:cNvCxnSpPr/>
          <p:nvPr/>
        </p:nvCxnSpPr>
        <p:spPr>
          <a:xfrm flipH="1">
            <a:off x="6457950" y="4025245"/>
            <a:ext cx="715848" cy="113122"/>
          </a:xfrm>
          <a:prstGeom prst="straightConnector1">
            <a:avLst/>
          </a:prstGeom>
          <a:noFill/>
          <a:ln w="9525" cap="flat" cmpd="sng">
            <a:solidFill>
              <a:srgbClr val="5597D3"/>
            </a:solidFill>
            <a:prstDash val="solid"/>
            <a:round/>
            <a:headEnd type="none" w="sm" len="sm"/>
            <a:tailEnd type="triangle" w="med" len="med"/>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62</a:t>
            </a:fld>
            <a:endParaRPr/>
          </a:p>
        </p:txBody>
      </p:sp>
      <p:pic>
        <p:nvPicPr>
          <p:cNvPr id="725" name="Google Shape;725;p56" descr="Banner: Nitrate Protocol"/>
          <p:cNvPicPr preferRelativeResize="0">
            <a:picLocks noGrp="1"/>
          </p:cNvPicPr>
          <p:nvPr>
            <p:ph type="body" idx="1"/>
          </p:nvPr>
        </p:nvPicPr>
        <p:blipFill rotWithShape="1">
          <a:blip r:embed="rId3">
            <a:alphaModFix/>
          </a:blip>
          <a:srcRect/>
          <a:stretch/>
        </p:blipFill>
        <p:spPr>
          <a:xfrm>
            <a:off x="1159510" y="0"/>
            <a:ext cx="7998283" cy="1014608"/>
          </a:xfrm>
          <a:prstGeom prst="rect">
            <a:avLst/>
          </a:prstGeom>
          <a:noFill/>
          <a:ln>
            <a:noFill/>
          </a:ln>
        </p:spPr>
      </p:pic>
      <p:pic>
        <p:nvPicPr>
          <p:cNvPr id="726" name="Google Shape;726;p56" descr="Menu: Understand the data"/>
          <p:cNvPicPr preferRelativeResize="0">
            <a:picLocks noGrp="1"/>
          </p:cNvPicPr>
          <p:nvPr>
            <p:ph type="body" idx="2"/>
          </p:nvPr>
        </p:nvPicPr>
        <p:blipFill rotWithShape="1">
          <a:blip r:embed="rId4">
            <a:alphaModFix/>
          </a:blip>
          <a:srcRect/>
          <a:stretch/>
        </p:blipFill>
        <p:spPr>
          <a:xfrm>
            <a:off x="0" y="-1"/>
            <a:ext cx="1159510" cy="6878011"/>
          </a:xfrm>
          <a:prstGeom prst="rect">
            <a:avLst/>
          </a:prstGeom>
          <a:noFill/>
          <a:ln>
            <a:noFill/>
          </a:ln>
        </p:spPr>
      </p:pic>
      <p:sp>
        <p:nvSpPr>
          <p:cNvPr id="727" name="Google Shape;727;p56"/>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3/3</a:t>
            </a:r>
            <a:endParaRPr/>
          </a:p>
        </p:txBody>
      </p:sp>
      <p:pic>
        <p:nvPicPr>
          <p:cNvPr id="728" name="Google Shape;728;p56" descr="Screenshot of map interface.  If you click on one of the icons, it will open to a map note providing nitrate data for that location and time. Follow instructions in the tutorial to dowload data as a .csv file for analysis. "/>
          <p:cNvPicPr preferRelativeResize="0"/>
          <p:nvPr/>
        </p:nvPicPr>
        <p:blipFill rotWithShape="1">
          <a:blip r:embed="rId5">
            <a:alphaModFix/>
          </a:blip>
          <a:srcRect/>
          <a:stretch/>
        </p:blipFill>
        <p:spPr>
          <a:xfrm>
            <a:off x="1275590" y="2035395"/>
            <a:ext cx="5487349" cy="3990119"/>
          </a:xfrm>
          <a:prstGeom prst="rect">
            <a:avLst/>
          </a:prstGeom>
          <a:noFill/>
          <a:ln>
            <a:noFill/>
          </a:ln>
        </p:spPr>
      </p:pic>
      <p:sp>
        <p:nvSpPr>
          <p:cNvPr id="729" name="Google Shape;729;p56"/>
          <p:cNvSpPr txBox="1"/>
          <p:nvPr/>
        </p:nvSpPr>
        <p:spPr>
          <a:xfrm>
            <a:off x="6980748" y="4699952"/>
            <a:ext cx="19042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Clicking on a location will open to a map note providing nitrate data for that location and time.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63</a:t>
            </a:fld>
            <a:endParaRPr/>
          </a:p>
        </p:txBody>
      </p:sp>
      <p:pic>
        <p:nvPicPr>
          <p:cNvPr id="736" name="Google Shape;736;p57"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737" name="Google Shape;737;p57" descr="Menu: Quiz yourself"/>
          <p:cNvPicPr preferRelativeResize="0">
            <a:picLocks noGrp="1"/>
          </p:cNvPicPr>
          <p:nvPr>
            <p:ph type="body" idx="2"/>
          </p:nvPr>
        </p:nvPicPr>
        <p:blipFill rotWithShape="1">
          <a:blip r:embed="rId4">
            <a:alphaModFix/>
          </a:blip>
          <a:srcRect/>
          <a:stretch/>
        </p:blipFill>
        <p:spPr>
          <a:xfrm>
            <a:off x="-5411" y="-1"/>
            <a:ext cx="1132031" cy="6858001"/>
          </a:xfrm>
          <a:prstGeom prst="rect">
            <a:avLst/>
          </a:prstGeom>
          <a:noFill/>
          <a:ln>
            <a:noFill/>
          </a:ln>
        </p:spPr>
      </p:pic>
      <p:sp>
        <p:nvSpPr>
          <p:cNvPr id="738" name="Google Shape;738;p57"/>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Review questions to help you prepare to conduct the Nitrate Protocol</a:t>
            </a:r>
            <a:endParaRPr/>
          </a:p>
        </p:txBody>
      </p:sp>
      <p:pic>
        <p:nvPicPr>
          <p:cNvPr id="739" name="Google Shape;739;p57" descr="watermark of student using a probe, measuring a parameter in a bucket sample.   Artistic background to text."/>
          <p:cNvPicPr preferRelativeResize="0"/>
          <p:nvPr/>
        </p:nvPicPr>
        <p:blipFill rotWithShape="1">
          <a:blip r:embed="rId5">
            <a:alphaModFix amt="14000"/>
          </a:blip>
          <a:srcRect/>
          <a:stretch/>
        </p:blipFill>
        <p:spPr>
          <a:xfrm>
            <a:off x="1159510" y="1325143"/>
            <a:ext cx="8015979" cy="5532857"/>
          </a:xfrm>
          <a:prstGeom prst="rect">
            <a:avLst/>
          </a:prstGeom>
          <a:noFill/>
          <a:ln>
            <a:noFill/>
          </a:ln>
        </p:spPr>
      </p:pic>
      <p:sp>
        <p:nvSpPr>
          <p:cNvPr id="740" name="Google Shape;740;p57"/>
          <p:cNvSpPr txBox="1">
            <a:spLocks noGrp="1"/>
          </p:cNvSpPr>
          <p:nvPr>
            <p:ph type="body" idx="1"/>
          </p:nvPr>
        </p:nvSpPr>
        <p:spPr>
          <a:xfrm>
            <a:off x="1281298" y="1915902"/>
            <a:ext cx="7528165" cy="435133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Why are scientists interested in nitrates in water bodies?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True/false Nitrogen is found in the atmosphere, biosphere, lithosphere and hydrosphere.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eutrophication? What role might nitrates have in the creation of eutrophic waters?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happens to dissolved oxygen in highly eutrophic waters?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are the safety precautions you should take when doing any of the hydrology protocols?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Most natural waters have nitrate levels lower than/ more than 0 mg/L NO</a:t>
            </a:r>
            <a:r>
              <a:rPr lang="en-US" b="1" baseline="-25000"/>
              <a:t>3</a:t>
            </a:r>
            <a:r>
              <a:rPr lang="en-US" b="1" baseline="30000"/>
              <a:t>- </a:t>
            </a:r>
            <a:r>
              <a:rPr lang="en-US" b="1"/>
              <a:t>-</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Why do you need to test your kit against a nitrate-nitrogen control standard?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Your three measurements should be within ___ ppm of the average if you are conducting a low range test.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do you think could cause an increase in nitrogen in a water body? What would you look for? </a:t>
            </a:r>
            <a:endParaRPr/>
          </a:p>
          <a:p>
            <a:pPr marL="228600" lvl="0" indent="-122872"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64</a:t>
            </a:fld>
            <a:endParaRPr/>
          </a:p>
        </p:txBody>
      </p:sp>
      <p:pic>
        <p:nvPicPr>
          <p:cNvPr id="746" name="Google Shape;746;p58"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747" name="Google Shape;747;p58" descr="Menu: Quiz yourself"/>
          <p:cNvPicPr preferRelativeResize="0">
            <a:picLocks noGrp="1"/>
          </p:cNvPicPr>
          <p:nvPr>
            <p:ph type="body" idx="2"/>
          </p:nvPr>
        </p:nvPicPr>
        <p:blipFill rotWithShape="1">
          <a:blip r:embed="rId4">
            <a:alphaModFix/>
          </a:blip>
          <a:srcRect/>
          <a:stretch/>
        </p:blipFill>
        <p:spPr>
          <a:xfrm>
            <a:off x="-5411" y="-1"/>
            <a:ext cx="1132031" cy="6858001"/>
          </a:xfrm>
          <a:prstGeom prst="rect">
            <a:avLst/>
          </a:prstGeom>
          <a:noFill/>
          <a:ln>
            <a:noFill/>
          </a:ln>
        </p:spPr>
      </p:pic>
      <p:sp>
        <p:nvSpPr>
          <p:cNvPr id="748" name="Google Shape;748;p58"/>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You are done! </a:t>
            </a:r>
            <a:endParaRPr/>
          </a:p>
        </p:txBody>
      </p:sp>
      <p:pic>
        <p:nvPicPr>
          <p:cNvPr id="749" name="Google Shape;749;p58" descr="watermark of student using a probe, measuring a parameter in a bucket sample.  Artistic background to the text."/>
          <p:cNvPicPr preferRelativeResize="0"/>
          <p:nvPr/>
        </p:nvPicPr>
        <p:blipFill rotWithShape="1">
          <a:blip r:embed="rId5">
            <a:alphaModFix amt="14000"/>
          </a:blip>
          <a:srcRect/>
          <a:stretch/>
        </p:blipFill>
        <p:spPr>
          <a:xfrm>
            <a:off x="1159510" y="1325143"/>
            <a:ext cx="8015979" cy="5532857"/>
          </a:xfrm>
          <a:prstGeom prst="rect">
            <a:avLst/>
          </a:prstGeom>
          <a:noFill/>
          <a:ln>
            <a:noFill/>
          </a:ln>
        </p:spPr>
      </p:pic>
      <p:sp>
        <p:nvSpPr>
          <p:cNvPr id="750" name="Google Shape;750;p58"/>
          <p:cNvSpPr txBox="1"/>
          <p:nvPr/>
        </p:nvSpPr>
        <p:spPr>
          <a:xfrm>
            <a:off x="1392673" y="1714049"/>
            <a:ext cx="7394488"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You have now completed the slide stack. If you are ready to take the quiz, sign on and take the quiz corresponding to </a:t>
            </a:r>
            <a:r>
              <a:rPr lang="en-US" sz="1600" b="1" i="0" u="none" strike="noStrike" cap="none">
                <a:solidFill>
                  <a:srgbClr val="000090"/>
                </a:solidFill>
                <a:latin typeface="Calibri"/>
                <a:ea typeface="Calibri"/>
                <a:cs typeface="Calibri"/>
                <a:sym typeface="Calibri"/>
              </a:rPr>
              <a:t>Water Nitrate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When you pass the quiz, you are ready to take </a:t>
            </a:r>
            <a:r>
              <a:rPr lang="en-US" sz="1600" b="1" i="0" u="none" strike="noStrike" cap="none">
                <a:solidFill>
                  <a:srgbClr val="000090"/>
                </a:solidFill>
                <a:latin typeface="Calibri"/>
                <a:ea typeface="Calibri"/>
                <a:cs typeface="Calibri"/>
                <a:sym typeface="Calibri"/>
              </a:rPr>
              <a:t>Water Nitrate Protocol </a:t>
            </a:r>
            <a:r>
              <a:rPr lang="en-US" sz="1600" b="0" i="0" u="none" strike="noStrike" cap="none">
                <a:solidFill>
                  <a:schemeClr val="dk1"/>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When you are done, please complete the eTraining feedback form so that we can improve this product! Thank you!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51" name="Google Shape;751;p58" descr="screenshot of the eTraining portal, showing where you can find the eTraining Feedback form on the left menu bar. "/>
          <p:cNvPicPr preferRelativeResize="0"/>
          <p:nvPr/>
        </p:nvPicPr>
        <p:blipFill rotWithShape="1">
          <a:blip r:embed="rId6">
            <a:alphaModFix/>
          </a:blip>
          <a:srcRect/>
          <a:stretch/>
        </p:blipFill>
        <p:spPr>
          <a:xfrm>
            <a:off x="4283177" y="4521585"/>
            <a:ext cx="3986580" cy="1834609"/>
          </a:xfrm>
          <a:prstGeom prst="rect">
            <a:avLst/>
          </a:prstGeom>
          <a:noFill/>
          <a:ln>
            <a:noFill/>
          </a:ln>
        </p:spPr>
      </p:pic>
      <p:cxnSp>
        <p:nvCxnSpPr>
          <p:cNvPr id="752" name="Google Shape;752;p58" descr="arrow pointing to the eTraining Feedback form"/>
          <p:cNvCxnSpPr/>
          <p:nvPr/>
        </p:nvCxnSpPr>
        <p:spPr>
          <a:xfrm>
            <a:off x="3084071" y="4480019"/>
            <a:ext cx="1331020" cy="1179522"/>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65</a:t>
            </a:fld>
            <a:endParaRPr/>
          </a:p>
        </p:txBody>
      </p:sp>
      <p:pic>
        <p:nvPicPr>
          <p:cNvPr id="758" name="Google Shape;758;p59" descr="Banner: Nitrate Protocol"/>
          <p:cNvPicPr preferRelativeResize="0">
            <a:picLocks noGrp="1"/>
          </p:cNvPicPr>
          <p:nvPr>
            <p:ph type="body" idx="1"/>
          </p:nvPr>
        </p:nvPicPr>
        <p:blipFill rotWithShape="1">
          <a:blip r:embed="rId3">
            <a:alphaModFix/>
          </a:blip>
          <a:srcRect/>
          <a:stretch/>
        </p:blipFill>
        <p:spPr>
          <a:xfrm>
            <a:off x="1069211" y="0"/>
            <a:ext cx="8076931" cy="989556"/>
          </a:xfrm>
          <a:prstGeom prst="rect">
            <a:avLst/>
          </a:prstGeom>
          <a:noFill/>
          <a:ln>
            <a:noFill/>
          </a:ln>
        </p:spPr>
      </p:pic>
      <p:pic>
        <p:nvPicPr>
          <p:cNvPr id="759" name="Google Shape;759;p59" descr="Menu: Additional information "/>
          <p:cNvPicPr preferRelativeResize="0">
            <a:picLocks noGrp="1"/>
          </p:cNvPicPr>
          <p:nvPr>
            <p:ph type="body" idx="2"/>
          </p:nvPr>
        </p:nvPicPr>
        <p:blipFill rotWithShape="1">
          <a:blip r:embed="rId4">
            <a:alphaModFix/>
          </a:blip>
          <a:srcRect/>
          <a:stretch/>
        </p:blipFill>
        <p:spPr>
          <a:xfrm>
            <a:off x="-52684" y="-12526"/>
            <a:ext cx="1221827" cy="6858000"/>
          </a:xfrm>
          <a:prstGeom prst="rect">
            <a:avLst/>
          </a:prstGeom>
          <a:noFill/>
          <a:ln>
            <a:noFill/>
          </a:ln>
        </p:spPr>
      </p:pic>
      <p:sp>
        <p:nvSpPr>
          <p:cNvPr id="760" name="Google Shape;760;p59"/>
          <p:cNvSpPr txBox="1">
            <a:spLocks noGrp="1"/>
          </p:cNvSpPr>
          <p:nvPr>
            <p:ph type="title"/>
          </p:nvPr>
        </p:nvSpPr>
        <p:spPr>
          <a:xfrm>
            <a:off x="1259442" y="77997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FAQ:  Frequently Asked Questions</a:t>
            </a:r>
            <a:endParaRPr/>
          </a:p>
        </p:txBody>
      </p:sp>
      <p:sp>
        <p:nvSpPr>
          <p:cNvPr id="761" name="Google Shape;761;p59"/>
          <p:cNvSpPr txBox="1">
            <a:spLocks noGrp="1"/>
          </p:cNvSpPr>
          <p:nvPr>
            <p:ph type="body" idx="1"/>
          </p:nvPr>
        </p:nvSpPr>
        <p:spPr>
          <a:xfrm>
            <a:off x="1441938" y="1895963"/>
            <a:ext cx="7227277"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00072"/>
              </a:buClr>
              <a:buSzPct val="100000"/>
              <a:buNone/>
            </a:pPr>
            <a:r>
              <a:rPr lang="en-US" b="1">
                <a:solidFill>
                  <a:srgbClr val="000072"/>
                </a:solidFill>
              </a:rPr>
              <a:t>Is it okay for my water to have a nitrate measurement of 0? </a:t>
            </a:r>
            <a:endParaRPr/>
          </a:p>
          <a:p>
            <a:pPr marL="0" lvl="0" indent="0" algn="l" rtl="0">
              <a:lnSpc>
                <a:spcPct val="90000"/>
              </a:lnSpc>
              <a:spcBef>
                <a:spcPts val="1000"/>
              </a:spcBef>
              <a:spcAft>
                <a:spcPts val="0"/>
              </a:spcAft>
              <a:buClr>
                <a:schemeClr val="dk1"/>
              </a:buClr>
              <a:buSzPct val="100000"/>
              <a:buNone/>
            </a:pPr>
            <a:r>
              <a:rPr lang="en-US" b="1"/>
              <a:t>Yes, a 0 ppm value indicates that the amount of nitrate (if any) in the water is below the detection limit (usually 0.1 ppm N-NO3) of the nitrate kit you are using. Many water bodies may have 0 ppm N-NO3 most of the year.</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rgbClr val="000072"/>
              </a:buClr>
              <a:buSzPct val="100000"/>
              <a:buNone/>
            </a:pPr>
            <a:r>
              <a:rPr lang="en-US" b="1">
                <a:solidFill>
                  <a:srgbClr val="000072"/>
                </a:solidFill>
              </a:rPr>
              <a:t>What happens if my water turns a different color, instead of pink, during the testing process? </a:t>
            </a:r>
            <a:endParaRPr/>
          </a:p>
          <a:p>
            <a:pPr marL="0" lvl="0" indent="0" algn="l" rtl="0">
              <a:lnSpc>
                <a:spcPct val="90000"/>
              </a:lnSpc>
              <a:spcBef>
                <a:spcPts val="1000"/>
              </a:spcBef>
              <a:spcAft>
                <a:spcPts val="0"/>
              </a:spcAft>
              <a:buClr>
                <a:schemeClr val="dk1"/>
              </a:buClr>
              <a:buSzPct val="100000"/>
              <a:buNone/>
            </a:pPr>
            <a:r>
              <a:rPr lang="en-US" b="1"/>
              <a:t>You probably cannot use the kit you are currently using, as the chemicals have expired.</a:t>
            </a:r>
            <a:endParaRPr/>
          </a:p>
          <a:p>
            <a:pPr marL="0" lvl="0" indent="0" algn="l" rtl="0">
              <a:lnSpc>
                <a:spcPct val="90000"/>
              </a:lnSpc>
              <a:spcBef>
                <a:spcPts val="1000"/>
              </a:spcBef>
              <a:spcAft>
                <a:spcPts val="0"/>
              </a:spcAft>
              <a:buClr>
                <a:schemeClr val="dk1"/>
              </a:buClr>
              <a:buSzPct val="100000"/>
              <a:buNone/>
            </a:pPr>
            <a:endParaRPr b="1">
              <a:solidFill>
                <a:srgbClr val="000072"/>
              </a:solidFill>
            </a:endParaRPr>
          </a:p>
          <a:p>
            <a:pPr marL="0" lvl="0" indent="0" algn="l" rtl="0">
              <a:lnSpc>
                <a:spcPct val="90000"/>
              </a:lnSpc>
              <a:spcBef>
                <a:spcPts val="1000"/>
              </a:spcBef>
              <a:spcAft>
                <a:spcPts val="0"/>
              </a:spcAft>
              <a:buClr>
                <a:srgbClr val="000072"/>
              </a:buClr>
              <a:buSzPct val="100000"/>
              <a:buNone/>
            </a:pPr>
            <a:r>
              <a:rPr lang="en-US" b="1">
                <a:solidFill>
                  <a:srgbClr val="000072"/>
                </a:solidFill>
              </a:rPr>
              <a:t>Is it okay for nitrate values to fluctuate a lot in a short period of time? </a:t>
            </a:r>
            <a:r>
              <a:rPr lang="en-US" b="1"/>
              <a:t>Yes, after precipitation events runoff from surrounding land cover and soils containing nitrates can go into a stream, lake, or estuary and cause the nitrate levels to rise. After the storm or snow melt, the levels may decline.</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rgbClr val="000072"/>
              </a:buClr>
              <a:buSzPct val="100000"/>
              <a:buNone/>
            </a:pPr>
            <a:r>
              <a:rPr lang="en-US" b="1">
                <a:solidFill>
                  <a:srgbClr val="000072"/>
                </a:solidFill>
              </a:rPr>
              <a:t>Is it OK to use a zinc-based nitrate kit? </a:t>
            </a:r>
            <a:r>
              <a:rPr lang="en-US" b="1"/>
              <a:t>Yes. While the cadmium-based kits give more accurate values in the low nitrate waters, we realize that school regulations do not allow some GLOBE schools to use the cadmium-based kits. If this is the situation at your school, use the zinc-based kits. Please designate on the site definition page the type of kit you are using. </a:t>
            </a:r>
            <a:endParaRPr b="1">
              <a:latin typeface="Arial"/>
              <a:ea typeface="Arial"/>
              <a:cs typeface="Arial"/>
              <a:sym typeface="Arial"/>
            </a:endParaRPr>
          </a:p>
          <a:p>
            <a:pPr marL="228600" lvl="0" indent="-131445" algn="l" rtl="0">
              <a:lnSpc>
                <a:spcPct val="90000"/>
              </a:lnSpc>
              <a:spcBef>
                <a:spcPts val="1000"/>
              </a:spcBef>
              <a:spcAft>
                <a:spcPts val="0"/>
              </a:spcAft>
              <a:buClr>
                <a:schemeClr val="dk1"/>
              </a:buClr>
              <a:buSzPct val="100000"/>
              <a:buNone/>
            </a:pPr>
            <a:endParaRPr/>
          </a:p>
        </p:txBody>
      </p:sp>
      <p:pic>
        <p:nvPicPr>
          <p:cNvPr id="762" name="Google Shape;762;p59" descr="Watermark Illustration of a student taking a water measurement using a probe"/>
          <p:cNvPicPr preferRelativeResize="0"/>
          <p:nvPr/>
        </p:nvPicPr>
        <p:blipFill rotWithShape="1">
          <a:blip r:embed="rId5">
            <a:alphaModFix amt="15000"/>
          </a:blip>
          <a:srcRect/>
          <a:stretch/>
        </p:blipFill>
        <p:spPr>
          <a:xfrm>
            <a:off x="1118480" y="1465909"/>
            <a:ext cx="7978391" cy="54210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66</a:t>
            </a:fld>
            <a:endParaRPr/>
          </a:p>
        </p:txBody>
      </p:sp>
      <p:pic>
        <p:nvPicPr>
          <p:cNvPr id="768" name="Google Shape;768;p60" descr="Banner: Nitrate Protocol"/>
          <p:cNvPicPr preferRelativeResize="0">
            <a:picLocks noGrp="1"/>
          </p:cNvPicPr>
          <p:nvPr>
            <p:ph type="body" idx="1"/>
          </p:nvPr>
        </p:nvPicPr>
        <p:blipFill rotWithShape="1">
          <a:blip r:embed="rId3">
            <a:alphaModFix/>
          </a:blip>
          <a:srcRect/>
          <a:stretch/>
        </p:blipFill>
        <p:spPr>
          <a:xfrm>
            <a:off x="1126619" y="0"/>
            <a:ext cx="8076931" cy="989556"/>
          </a:xfrm>
          <a:prstGeom prst="rect">
            <a:avLst/>
          </a:prstGeom>
          <a:noFill/>
          <a:ln>
            <a:noFill/>
          </a:ln>
        </p:spPr>
      </p:pic>
      <p:pic>
        <p:nvPicPr>
          <p:cNvPr id="769" name="Google Shape;769;p60" descr="Menu: Additional information "/>
          <p:cNvPicPr preferRelativeResize="0">
            <a:picLocks noGrp="1"/>
          </p:cNvPicPr>
          <p:nvPr>
            <p:ph type="body" idx="2"/>
          </p:nvPr>
        </p:nvPicPr>
        <p:blipFill rotWithShape="1">
          <a:blip r:embed="rId4">
            <a:alphaModFix/>
          </a:blip>
          <a:srcRect/>
          <a:stretch/>
        </p:blipFill>
        <p:spPr>
          <a:xfrm>
            <a:off x="-52684" y="-12526"/>
            <a:ext cx="1221827" cy="6858000"/>
          </a:xfrm>
          <a:prstGeom prst="rect">
            <a:avLst/>
          </a:prstGeom>
          <a:noFill/>
          <a:ln>
            <a:noFill/>
          </a:ln>
        </p:spPr>
      </p:pic>
      <p:sp>
        <p:nvSpPr>
          <p:cNvPr id="770" name="Google Shape;770;p60"/>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2800"/>
              <a:buFont typeface="Calibri"/>
              <a:buNone/>
            </a:pPr>
            <a:r>
              <a:rPr lang="en-US">
                <a:solidFill>
                  <a:srgbClr val="1F3864"/>
                </a:solidFill>
              </a:rPr>
              <a:t>Questions for Further Research and Investigation</a:t>
            </a:r>
            <a:endParaRPr/>
          </a:p>
        </p:txBody>
      </p:sp>
      <p:sp>
        <p:nvSpPr>
          <p:cNvPr id="771" name="Google Shape;771;p60"/>
          <p:cNvSpPr txBox="1">
            <a:spLocks noGrp="1"/>
          </p:cNvSpPr>
          <p:nvPr>
            <p:ph type="body" idx="1"/>
          </p:nvPr>
        </p:nvSpPr>
        <p:spPr>
          <a:xfrm>
            <a:off x="1441938" y="1895963"/>
            <a:ext cx="722727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b="1"/>
              <a:t>Why do you think there may be a seasonal pattern in nitrate data?</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Is there a relationship between the amount of nitrate at your site and the type of land cover in your watershed?</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Does temperature affect the amount of nitrate in water?</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Is there are relationship between the types of soil in the watershed and the amount of nitrate in the water body?</a:t>
            </a:r>
            <a:endParaRPr/>
          </a:p>
          <a:p>
            <a:pPr marL="228600" lvl="0" indent="-114300" algn="l" rtl="0">
              <a:lnSpc>
                <a:spcPct val="90000"/>
              </a:lnSpc>
              <a:spcBef>
                <a:spcPts val="1000"/>
              </a:spcBef>
              <a:spcAft>
                <a:spcPts val="0"/>
              </a:spcAft>
              <a:buClr>
                <a:schemeClr val="dk1"/>
              </a:buClr>
              <a:buSzPts val="1800"/>
              <a:buNone/>
            </a:pPr>
            <a:endParaRPr/>
          </a:p>
        </p:txBody>
      </p:sp>
      <p:pic>
        <p:nvPicPr>
          <p:cNvPr id="772" name="Google Shape;772;p60" descr="watermark Illustration of a student taking a water measurement using a probe"/>
          <p:cNvPicPr preferRelativeResize="0"/>
          <p:nvPr/>
        </p:nvPicPr>
        <p:blipFill rotWithShape="1">
          <a:blip r:embed="rId5">
            <a:alphaModFix amt="15000"/>
          </a:blip>
          <a:srcRect/>
          <a:stretch/>
        </p:blipFill>
        <p:spPr>
          <a:xfrm>
            <a:off x="1165609" y="1436975"/>
            <a:ext cx="7978391" cy="54210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Google Shape;777;p61" descr="Watermark Illustration of a student taking a water measurement using a probe"/>
          <p:cNvPicPr preferRelativeResize="0"/>
          <p:nvPr/>
        </p:nvPicPr>
        <p:blipFill rotWithShape="1">
          <a:blip r:embed="rId3">
            <a:alphaModFix amt="15000"/>
          </a:blip>
          <a:srcRect/>
          <a:stretch/>
        </p:blipFill>
        <p:spPr>
          <a:xfrm>
            <a:off x="1137398" y="1424449"/>
            <a:ext cx="7978391" cy="5421025"/>
          </a:xfrm>
          <a:prstGeom prst="rect">
            <a:avLst/>
          </a:prstGeom>
          <a:noFill/>
          <a:ln>
            <a:noFill/>
          </a:ln>
        </p:spPr>
      </p:pic>
      <p:sp>
        <p:nvSpPr>
          <p:cNvPr id="778" name="Google Shape;778;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67</a:t>
            </a:fld>
            <a:endParaRPr/>
          </a:p>
        </p:txBody>
      </p:sp>
      <p:pic>
        <p:nvPicPr>
          <p:cNvPr id="779" name="Google Shape;779;p61" descr="Banner: Nitrate Protocol"/>
          <p:cNvPicPr preferRelativeResize="0">
            <a:picLocks noGrp="1"/>
          </p:cNvPicPr>
          <p:nvPr>
            <p:ph type="body" idx="1"/>
          </p:nvPr>
        </p:nvPicPr>
        <p:blipFill rotWithShape="1">
          <a:blip r:embed="rId4">
            <a:alphaModFix/>
          </a:blip>
          <a:srcRect/>
          <a:stretch/>
        </p:blipFill>
        <p:spPr>
          <a:xfrm>
            <a:off x="1098804" y="0"/>
            <a:ext cx="8076931" cy="989556"/>
          </a:xfrm>
          <a:prstGeom prst="rect">
            <a:avLst/>
          </a:prstGeom>
          <a:noFill/>
          <a:ln>
            <a:noFill/>
          </a:ln>
        </p:spPr>
      </p:pic>
      <p:pic>
        <p:nvPicPr>
          <p:cNvPr id="780" name="Google Shape;780;p61" descr="Menu: Additional information "/>
          <p:cNvPicPr preferRelativeResize="0">
            <a:picLocks noGrp="1"/>
          </p:cNvPicPr>
          <p:nvPr>
            <p:ph type="body" idx="2"/>
          </p:nvPr>
        </p:nvPicPr>
        <p:blipFill rotWithShape="1">
          <a:blip r:embed="rId5">
            <a:alphaModFix/>
          </a:blip>
          <a:srcRect/>
          <a:stretch/>
        </p:blipFill>
        <p:spPr>
          <a:xfrm>
            <a:off x="-52684" y="-12526"/>
            <a:ext cx="1221827" cy="6858000"/>
          </a:xfrm>
          <a:prstGeom prst="rect">
            <a:avLst/>
          </a:prstGeom>
          <a:noFill/>
          <a:ln>
            <a:noFill/>
          </a:ln>
        </p:spPr>
      </p:pic>
      <p:sp>
        <p:nvSpPr>
          <p:cNvPr id="781" name="Google Shape;781;p61"/>
          <p:cNvSpPr txBox="1">
            <a:spLocks noGrp="1"/>
          </p:cNvSpPr>
          <p:nvPr>
            <p:ph type="title"/>
          </p:nvPr>
        </p:nvSpPr>
        <p:spPr>
          <a:xfrm>
            <a:off x="1229089" y="1169885"/>
            <a:ext cx="7886700" cy="120477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br>
              <a:rPr lang="en-US" sz="2700" dirty="0">
                <a:latin typeface="Calibri"/>
                <a:ea typeface="Calibri"/>
                <a:cs typeface="Calibri"/>
                <a:sym typeface="Calibri"/>
              </a:rPr>
            </a:br>
            <a:r>
              <a:rPr lang="en-US" sz="2700" dirty="0">
                <a:latin typeface="Calibri"/>
                <a:ea typeface="Calibri"/>
                <a:cs typeface="Calibri"/>
                <a:sym typeface="Calibri"/>
              </a:rPr>
              <a:t>We want your Feedback! </a:t>
            </a:r>
            <a:br>
              <a:rPr lang="en-US" sz="2700" dirty="0">
                <a:latin typeface="Calibri"/>
                <a:ea typeface="Calibri"/>
                <a:cs typeface="Calibri"/>
                <a:sym typeface="Calibri"/>
              </a:rPr>
            </a:br>
            <a:br>
              <a:rPr lang="en-US" sz="2000" dirty="0">
                <a:latin typeface="Calibri"/>
                <a:ea typeface="Calibri"/>
                <a:cs typeface="Calibri"/>
                <a:sym typeface="Calibri"/>
              </a:rPr>
            </a:br>
            <a:r>
              <a:rPr lang="en-US" sz="2000" b="0" dirty="0">
                <a:latin typeface="Calibri"/>
                <a:ea typeface="Calibri"/>
                <a:cs typeface="Calibri"/>
                <a:sym typeface="Calibri"/>
              </a:rPr>
              <a:t>Please provide us with feedback about this module. This is a community project and we welcome your comments, suggestions and edits! Comment here:</a:t>
            </a:r>
            <a:br>
              <a:rPr lang="en-US" sz="2000" b="0" dirty="0">
                <a:latin typeface="Calibri"/>
                <a:ea typeface="Calibri"/>
                <a:cs typeface="Calibri"/>
                <a:sym typeface="Calibri"/>
              </a:rPr>
            </a:br>
            <a:r>
              <a:rPr lang="en-US" sz="2000" u="sng" dirty="0" err="1">
                <a:solidFill>
                  <a:schemeClr val="hlink"/>
                </a:solidFill>
                <a:sym typeface="Calibri"/>
                <a:hlinkClick r:id="rId6"/>
              </a:rPr>
              <a:t>Training</a:t>
            </a:r>
            <a:r>
              <a:rPr lang="en-US" sz="2000" dirty="0" err="1">
                <a:hlinkClick r:id="rId6"/>
              </a:rPr>
              <a:t>@nasaglobe.org</a:t>
            </a:r>
            <a:br>
              <a:rPr lang="en-US" sz="2000" dirty="0">
                <a:latin typeface="Calibri"/>
                <a:ea typeface="Calibri"/>
                <a:cs typeface="Calibri"/>
                <a:sym typeface="Calibri"/>
              </a:rPr>
            </a:br>
            <a:br>
              <a:rPr lang="en-US" sz="2000" dirty="0">
                <a:latin typeface="Calibri"/>
                <a:ea typeface="Calibri"/>
                <a:cs typeface="Calibri"/>
                <a:sym typeface="Calibri"/>
              </a:rPr>
            </a:br>
            <a:r>
              <a:rPr lang="en-US" sz="2000" dirty="0"/>
              <a:t>Questions about module content? Contact GLOBE: </a:t>
            </a:r>
            <a:r>
              <a:rPr lang="en-US" sz="2000" u="sng" dirty="0" err="1">
                <a:solidFill>
                  <a:schemeClr val="hlink"/>
                </a:solidFill>
                <a:hlinkClick r:id="rId7"/>
              </a:rPr>
              <a:t>help@nasaglobe.</a:t>
            </a:r>
            <a:r>
              <a:rPr lang="en-US" sz="2000" dirty="0" err="1">
                <a:solidFill>
                  <a:srgbClr val="1F3864"/>
                </a:solidFill>
                <a:hlinkClick r:id="rId7"/>
              </a:rPr>
              <a:t>org</a:t>
            </a:r>
            <a:endParaRPr sz="2000" dirty="0">
              <a:solidFill>
                <a:srgbClr val="1F3864"/>
              </a:solidFill>
              <a:latin typeface="Calibri"/>
              <a:ea typeface="Calibri"/>
              <a:cs typeface="Calibri"/>
              <a:sym typeface="Calibri"/>
            </a:endParaRPr>
          </a:p>
        </p:txBody>
      </p:sp>
      <p:sp>
        <p:nvSpPr>
          <p:cNvPr id="782" name="Google Shape;782;p61"/>
          <p:cNvSpPr txBox="1">
            <a:spLocks noGrp="1"/>
          </p:cNvSpPr>
          <p:nvPr>
            <p:ph type="body" idx="1"/>
          </p:nvPr>
        </p:nvSpPr>
        <p:spPr>
          <a:xfrm>
            <a:off x="1288075" y="2802150"/>
            <a:ext cx="7827600" cy="39747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en-US" sz="2900" b="1"/>
              <a:t>Credits</a:t>
            </a:r>
            <a:endParaRPr/>
          </a:p>
          <a:p>
            <a:pPr marL="0" lvl="0" indent="0" algn="l" rtl="0">
              <a:lnSpc>
                <a:spcPct val="90000"/>
              </a:lnSpc>
              <a:spcBef>
                <a:spcPts val="1000"/>
              </a:spcBef>
              <a:spcAft>
                <a:spcPts val="0"/>
              </a:spcAft>
              <a:buClr>
                <a:schemeClr val="dk1"/>
              </a:buClr>
              <a:buSzPct val="100000"/>
              <a:buNone/>
            </a:pPr>
            <a:r>
              <a:rPr lang="en-US" sz="2900" b="1"/>
              <a:t>Slides:  </a:t>
            </a:r>
            <a:endParaRPr/>
          </a:p>
          <a:p>
            <a:pPr marL="0" lvl="0" indent="0" algn="l" rtl="0">
              <a:lnSpc>
                <a:spcPct val="100000"/>
              </a:lnSpc>
              <a:spcBef>
                <a:spcPts val="1000"/>
              </a:spcBef>
              <a:spcAft>
                <a:spcPts val="0"/>
              </a:spcAft>
              <a:buClr>
                <a:schemeClr val="dk1"/>
              </a:buClr>
              <a:buSzPct val="100000"/>
              <a:buNone/>
            </a:pPr>
            <a:r>
              <a:rPr lang="en-US" sz="2900"/>
              <a:t>Russanne Low, Ph.D., University of Nebraska-Lincoln, USA </a:t>
            </a:r>
            <a:endParaRPr/>
          </a:p>
          <a:p>
            <a:pPr marL="0" lvl="0" indent="0" algn="l" rtl="0">
              <a:lnSpc>
                <a:spcPct val="100000"/>
              </a:lnSpc>
              <a:spcBef>
                <a:spcPts val="1000"/>
              </a:spcBef>
              <a:spcAft>
                <a:spcPts val="0"/>
              </a:spcAft>
              <a:buClr>
                <a:schemeClr val="dk1"/>
              </a:buClr>
              <a:buSzPct val="100000"/>
              <a:buNone/>
            </a:pPr>
            <a:r>
              <a:rPr lang="en-US" sz="2900"/>
              <a:t>Rebecca Boger, Ph.D., Brooklyn College, NYC, USA</a:t>
            </a:r>
            <a:endParaRPr/>
          </a:p>
          <a:p>
            <a:pPr marL="0" lvl="0" indent="0" algn="l" rtl="0">
              <a:lnSpc>
                <a:spcPct val="90000"/>
              </a:lnSpc>
              <a:spcBef>
                <a:spcPts val="1000"/>
              </a:spcBef>
              <a:spcAft>
                <a:spcPts val="0"/>
              </a:spcAft>
              <a:buClr>
                <a:schemeClr val="dk1"/>
              </a:buClr>
              <a:buSzPct val="100000"/>
              <a:buNone/>
            </a:pPr>
            <a:r>
              <a:rPr lang="en-US" sz="2900" b="1"/>
              <a:t>Photos: </a:t>
            </a:r>
            <a:r>
              <a:rPr lang="en-US" sz="2900"/>
              <a:t>Russanne Low</a:t>
            </a:r>
            <a:endParaRPr/>
          </a:p>
          <a:p>
            <a:pPr marL="0" lvl="0" indent="0" algn="l" rtl="0">
              <a:lnSpc>
                <a:spcPct val="90000"/>
              </a:lnSpc>
              <a:spcBef>
                <a:spcPts val="1000"/>
              </a:spcBef>
              <a:spcAft>
                <a:spcPts val="0"/>
              </a:spcAft>
              <a:buClr>
                <a:schemeClr val="dk1"/>
              </a:buClr>
              <a:buSzPct val="100000"/>
              <a:buNone/>
            </a:pPr>
            <a:r>
              <a:rPr lang="en-US" sz="2900" b="1"/>
              <a:t>Art: </a:t>
            </a:r>
            <a:r>
              <a:rPr lang="en-US" sz="2900"/>
              <a:t>Jenn Glaser, </a:t>
            </a:r>
            <a:r>
              <a:rPr lang="en-US" sz="2900" i="1"/>
              <a:t>ScribeArts</a:t>
            </a:r>
            <a:endParaRPr/>
          </a:p>
          <a:p>
            <a:pPr marL="0" lvl="0" indent="0" algn="l" rtl="0">
              <a:lnSpc>
                <a:spcPct val="90000"/>
              </a:lnSpc>
              <a:spcBef>
                <a:spcPts val="1000"/>
              </a:spcBef>
              <a:spcAft>
                <a:spcPts val="0"/>
              </a:spcAft>
              <a:buClr>
                <a:schemeClr val="dk1"/>
              </a:buClr>
              <a:buSzPct val="100000"/>
              <a:buNone/>
            </a:pPr>
            <a:r>
              <a:rPr lang="en-US" sz="2900" b="1"/>
              <a:t>More Information:</a:t>
            </a:r>
            <a:endParaRPr/>
          </a:p>
          <a:p>
            <a:pPr marL="0" lvl="0" indent="0" algn="l" rtl="0">
              <a:lnSpc>
                <a:spcPct val="90000"/>
              </a:lnSpc>
              <a:spcBef>
                <a:spcPts val="1000"/>
              </a:spcBef>
              <a:spcAft>
                <a:spcPts val="0"/>
              </a:spcAft>
              <a:buClr>
                <a:schemeClr val="dk1"/>
              </a:buClr>
              <a:buSzPct val="100000"/>
              <a:buNone/>
            </a:pPr>
            <a:r>
              <a:rPr lang="en-US" sz="2900" b="1" u="sng">
                <a:solidFill>
                  <a:schemeClr val="hlink"/>
                </a:solidFill>
                <a:hlinkClick r:id="rId8"/>
              </a:rPr>
              <a:t>GLOBE Program</a:t>
            </a:r>
            <a:r>
              <a:rPr lang="en-US" sz="2900" b="1"/>
              <a:t>, </a:t>
            </a:r>
            <a:r>
              <a:rPr lang="en-US" sz="2900" b="1" u="sng">
                <a:solidFill>
                  <a:schemeClr val="hlink"/>
                </a:solidFill>
                <a:hlinkClick r:id="rId9"/>
              </a:rPr>
              <a:t>NASA Earth Science </a:t>
            </a:r>
            <a:endParaRPr sz="2900" b="1"/>
          </a:p>
          <a:p>
            <a:pPr marL="0" lvl="0" indent="0" algn="l" rtl="0">
              <a:lnSpc>
                <a:spcPct val="90000"/>
              </a:lnSpc>
              <a:spcBef>
                <a:spcPts val="1000"/>
              </a:spcBef>
              <a:spcAft>
                <a:spcPts val="0"/>
              </a:spcAft>
              <a:buClr>
                <a:schemeClr val="dk1"/>
              </a:buClr>
              <a:buSzPct val="100000"/>
              <a:buNone/>
            </a:pPr>
            <a:r>
              <a:rPr lang="en-US" sz="2900" b="1" u="sng">
                <a:solidFill>
                  <a:schemeClr val="hlink"/>
                </a:solidFill>
                <a:hlinkClick r:id="rId10"/>
              </a:rPr>
              <a:t>NASA Global Climate Change: Vital Signs of the Planet</a:t>
            </a:r>
            <a:endParaRPr sz="2900" b="1"/>
          </a:p>
          <a:p>
            <a:pPr marL="0" lvl="0" indent="0" algn="l" rtl="0">
              <a:lnSpc>
                <a:spcPct val="90000"/>
              </a:lnSpc>
              <a:spcBef>
                <a:spcPts val="1000"/>
              </a:spcBef>
              <a:spcAft>
                <a:spcPts val="0"/>
              </a:spcAft>
              <a:buClr>
                <a:schemeClr val="dk1"/>
              </a:buClr>
              <a:buSzPct val="100000"/>
              <a:buNone/>
            </a:pPr>
            <a:r>
              <a:rPr lang="en-US" sz="2900" b="1"/>
              <a:t>The GLOBE Program is sponsored by these organizations:</a:t>
            </a:r>
            <a:endParaRPr/>
          </a:p>
          <a:p>
            <a:pPr marL="0" lvl="0" indent="0" algn="l" rtl="0">
              <a:lnSpc>
                <a:spcPct val="90000"/>
              </a:lnSpc>
              <a:spcBef>
                <a:spcPts val="1000"/>
              </a:spcBef>
              <a:spcAft>
                <a:spcPts val="0"/>
              </a:spcAft>
              <a:buClr>
                <a:schemeClr val="dk1"/>
              </a:buClr>
              <a:buSzPct val="100000"/>
              <a:buNone/>
            </a:pPr>
            <a:endParaRPr sz="2900" b="1"/>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49948"/>
              <a:buFont typeface="Arial"/>
              <a:buNone/>
            </a:pPr>
            <a:r>
              <a:rPr lang="en-US" sz="2602" b="1">
                <a:solidFill>
                  <a:srgbClr val="3C4043"/>
                </a:solidFill>
                <a:highlight>
                  <a:srgbClr val="FFFFFF"/>
                </a:highlight>
                <a:latin typeface="Roboto"/>
                <a:ea typeface="Roboto"/>
                <a:cs typeface="Roboto"/>
                <a:sym typeface="Roboto"/>
              </a:rPr>
              <a:t>Version 11/17/25. Modified by GLOBE Implementation Office – Science, Training, Education, and Public Engagement. If you edit and modify this slide set for use for educational purposes, please note “modified by (and your name and date)" on this page. Thank you.</a:t>
            </a:r>
            <a:endParaRPr sz="1600"/>
          </a:p>
        </p:txBody>
      </p:sp>
      <p:pic>
        <p:nvPicPr>
          <p:cNvPr id="783" name="Google Shape;783;p61" descr="Logos for NASA, NOAA, NSF and the U.S. Department of State."/>
          <p:cNvPicPr preferRelativeResize="0"/>
          <p:nvPr/>
        </p:nvPicPr>
        <p:blipFill rotWithShape="1">
          <a:blip r:embed="rId11">
            <a:alphaModFix/>
          </a:blip>
          <a:srcRect/>
          <a:stretch/>
        </p:blipFill>
        <p:spPr>
          <a:xfrm>
            <a:off x="3610211" y="5568300"/>
            <a:ext cx="2505227" cy="5242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49" name="Google Shape;149;p7" descr="Banner: Nitrate Protocol"/>
          <p:cNvPicPr preferRelativeResize="0">
            <a:picLocks noGrp="1"/>
          </p:cNvPicPr>
          <p:nvPr>
            <p:ph type="body" idx="2"/>
          </p:nvPr>
        </p:nvPicPr>
        <p:blipFill rotWithShape="1">
          <a:blip r:embed="rId3">
            <a:alphaModFix/>
          </a:blip>
          <a:srcRect/>
          <a:stretch/>
        </p:blipFill>
        <p:spPr>
          <a:xfrm>
            <a:off x="1159510" y="0"/>
            <a:ext cx="7984490" cy="1042602"/>
          </a:xfrm>
          <a:prstGeom prst="rect">
            <a:avLst/>
          </a:prstGeom>
          <a:noFill/>
          <a:ln>
            <a:noFill/>
          </a:ln>
        </p:spPr>
      </p:pic>
      <p:pic>
        <p:nvPicPr>
          <p:cNvPr id="150" name="Google Shape;150;p7" descr="Menu: Why collect nitrate data?"/>
          <p:cNvPicPr preferRelativeResize="0">
            <a:picLocks noGrp="1"/>
          </p:cNvPicPr>
          <p:nvPr>
            <p:ph type="body" idx="1"/>
          </p:nvPr>
        </p:nvPicPr>
        <p:blipFill rotWithShape="1">
          <a:blip r:embed="rId4">
            <a:alphaModFix/>
          </a:blip>
          <a:srcRect/>
          <a:stretch/>
        </p:blipFill>
        <p:spPr>
          <a:xfrm>
            <a:off x="-1" y="0"/>
            <a:ext cx="1248103" cy="6858000"/>
          </a:xfrm>
          <a:prstGeom prst="rect">
            <a:avLst/>
          </a:prstGeom>
          <a:noFill/>
          <a:ln>
            <a:noFill/>
          </a:ln>
        </p:spPr>
      </p:pic>
      <p:sp>
        <p:nvSpPr>
          <p:cNvPr id="151" name="Google Shape;151;p7"/>
          <p:cNvSpPr txBox="1">
            <a:spLocks noGrp="1"/>
          </p:cNvSpPr>
          <p:nvPr>
            <p:ph type="title"/>
          </p:nvPr>
        </p:nvSpPr>
        <p:spPr>
          <a:xfrm>
            <a:off x="1316530" y="1042602"/>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Nitrates play a role in Cultural Eutrophication of Water Bodies </a:t>
            </a:r>
            <a:endParaRPr/>
          </a:p>
        </p:txBody>
      </p:sp>
      <p:sp>
        <p:nvSpPr>
          <p:cNvPr id="152" name="Google Shape;152;p7"/>
          <p:cNvSpPr txBox="1"/>
          <p:nvPr/>
        </p:nvSpPr>
        <p:spPr>
          <a:xfrm>
            <a:off x="1427624" y="2045117"/>
            <a:ext cx="4120781"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When an excess amount of a limiting nutrient such as nitrogen is added to a lake, stream, or estuary the water becomes highly productive. This may cause tremendous growth of algae and other plants. This process of enriching the water is called </a:t>
            </a:r>
            <a:r>
              <a:rPr lang="en-US" sz="1600" b="0" i="1" u="none" strike="noStrike" cap="none">
                <a:solidFill>
                  <a:schemeClr val="dk1"/>
                </a:solidFill>
                <a:latin typeface="Calibri"/>
                <a:ea typeface="Calibri"/>
                <a:cs typeface="Calibri"/>
                <a:sym typeface="Calibri"/>
              </a:rPr>
              <a:t>eutrophication. </a:t>
            </a:r>
            <a:r>
              <a:rPr lang="en-US" sz="1600" b="0" i="0" u="none" strike="noStrike" cap="none">
                <a:solidFill>
                  <a:schemeClr val="dk1"/>
                </a:solidFill>
                <a:latin typeface="Calibri"/>
                <a:ea typeface="Calibri"/>
                <a:cs typeface="Calibri"/>
                <a:sym typeface="Calibri"/>
              </a:rPr>
              <a:t>The resulting excess plant growth can cause taste and odor problems in lakes used for drinking water or can cause nuisance problems for users of the water body.</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Although plants and algae add valuable oxygen to the water, overgrowth can potentially lead to reduced light levels in the water body. As plants and algae die and decay, bacteria multiply and use the dissolved oxygen in the water. The amount of available dissolved oxygen in the water may become very low and harm fish and other aquatic animals.</a:t>
            </a:r>
            <a:endParaRPr sz="1600" b="1" i="0" u="none" strike="noStrike" cap="none">
              <a:solidFill>
                <a:srgbClr val="000072"/>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3" name="Google Shape;153;p7" descr="Conceptual diagram of a eutrophic water column with microscopic algae enlarged for emphasis."/>
          <p:cNvPicPr preferRelativeResize="0"/>
          <p:nvPr/>
        </p:nvPicPr>
        <p:blipFill rotWithShape="1">
          <a:blip r:embed="rId5">
            <a:alphaModFix/>
          </a:blip>
          <a:srcRect/>
          <a:stretch/>
        </p:blipFill>
        <p:spPr>
          <a:xfrm>
            <a:off x="6147889" y="1818123"/>
            <a:ext cx="1832428" cy="4264356"/>
          </a:xfrm>
          <a:prstGeom prst="rect">
            <a:avLst/>
          </a:prstGeom>
          <a:noFill/>
          <a:ln>
            <a:noFill/>
          </a:ln>
        </p:spPr>
      </p:pic>
      <p:sp>
        <p:nvSpPr>
          <p:cNvPr id="154" name="Google Shape;154;p7"/>
          <p:cNvSpPr txBox="1"/>
          <p:nvPr/>
        </p:nvSpPr>
        <p:spPr>
          <a:xfrm>
            <a:off x="5548405" y="6082479"/>
            <a:ext cx="31006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Conceptual Diagram: Eutrophic water column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 with microscopic algae enlarged for emphasis.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sldNum" idx="12"/>
          </p:nvPr>
        </p:nvSpPr>
        <p:spPr>
          <a:xfrm>
            <a:off x="6521998" y="5041723"/>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60" name="Google Shape;160;p8" descr="Banner: Nitrate Protocol"/>
          <p:cNvPicPr preferRelativeResize="0">
            <a:picLocks noGrp="1"/>
          </p:cNvPicPr>
          <p:nvPr>
            <p:ph type="body" idx="2"/>
          </p:nvPr>
        </p:nvPicPr>
        <p:blipFill rotWithShape="1">
          <a:blip r:embed="rId3">
            <a:alphaModFix/>
          </a:blip>
          <a:srcRect/>
          <a:stretch/>
        </p:blipFill>
        <p:spPr>
          <a:xfrm>
            <a:off x="1034846" y="-2"/>
            <a:ext cx="8109153" cy="1044449"/>
          </a:xfrm>
          <a:prstGeom prst="rect">
            <a:avLst/>
          </a:prstGeom>
          <a:noFill/>
          <a:ln>
            <a:noFill/>
          </a:ln>
        </p:spPr>
      </p:pic>
      <p:pic>
        <p:nvPicPr>
          <p:cNvPr id="161" name="Google Shape;161;p8" descr="Menu: How your measurements can help"/>
          <p:cNvPicPr preferRelativeResize="0">
            <a:picLocks noGrp="1"/>
          </p:cNvPicPr>
          <p:nvPr>
            <p:ph type="body" idx="1"/>
          </p:nvPr>
        </p:nvPicPr>
        <p:blipFill rotWithShape="1">
          <a:blip r:embed="rId4">
            <a:alphaModFix/>
          </a:blip>
          <a:srcRect/>
          <a:stretch/>
        </p:blipFill>
        <p:spPr>
          <a:xfrm>
            <a:off x="-38087" y="-1"/>
            <a:ext cx="1187229" cy="6858001"/>
          </a:xfrm>
          <a:prstGeom prst="rect">
            <a:avLst/>
          </a:prstGeom>
          <a:noFill/>
          <a:ln>
            <a:noFill/>
          </a:ln>
        </p:spPr>
      </p:pic>
      <p:sp>
        <p:nvSpPr>
          <p:cNvPr id="162" name="Google Shape;162;p8"/>
          <p:cNvSpPr txBox="1">
            <a:spLocks noGrp="1"/>
          </p:cNvSpPr>
          <p:nvPr>
            <p:ph type="title"/>
          </p:nvPr>
        </p:nvSpPr>
        <p:spPr>
          <a:xfrm>
            <a:off x="1246866" y="751645"/>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Case Study: Chesapeake Bay, USA-1</a:t>
            </a:r>
            <a:endParaRPr/>
          </a:p>
        </p:txBody>
      </p:sp>
      <p:sp>
        <p:nvSpPr>
          <p:cNvPr id="163" name="Google Shape;163;p8" descr="Map of dissolved Oxygen concentration in mg/L, by depth. Chesapeake Bay, Maryland, USA. The image shows how dissolved oxygen entering the bay from one of the rivers to the west  has little to no dissolved oxygen, and causes a dead zone in the bay. "/>
          <p:cNvSpPr txBox="1"/>
          <p:nvPr/>
        </p:nvSpPr>
        <p:spPr>
          <a:xfrm>
            <a:off x="1313663" y="1600802"/>
            <a:ext cx="4120781" cy="5415459"/>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just" rtl="0">
              <a:lnSpc>
                <a:spcPct val="90000"/>
              </a:lnSpc>
              <a:spcBef>
                <a:spcPts val="0"/>
              </a:spcBef>
              <a:spcAft>
                <a:spcPts val="0"/>
              </a:spcAft>
              <a:buClr>
                <a:schemeClr val="dk1"/>
              </a:buClr>
              <a:buSzPct val="100000"/>
              <a:buFont typeface="Arial"/>
              <a:buNone/>
            </a:pPr>
            <a:r>
              <a:rPr lang="en-US" sz="1800" b="0" i="0" u="none" strike="noStrike" cap="none">
                <a:solidFill>
                  <a:schemeClr val="dk1"/>
                </a:solidFill>
                <a:latin typeface="Calibri"/>
                <a:ea typeface="Calibri"/>
                <a:cs typeface="Calibri"/>
                <a:sym typeface="Calibri"/>
              </a:rPr>
              <a:t>The Chesapeake Bay is the largest estuary in the United States, located on the Mid-Atlantic Seaboard (Delaware, Maryland, Virginia). In summer 2004, a dead zone spanned more than a third of the Chesapeake Bay floor. Around the world, similar dead zones are occurring with increasing frequency in estuaries and near the mouths of major rivers.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1800" b="0" i="0" u="none" strike="noStrike" cap="none">
                <a:solidFill>
                  <a:schemeClr val="dk1"/>
                </a:solidFill>
                <a:latin typeface="Calibri"/>
                <a:ea typeface="Calibri"/>
                <a:cs typeface="Calibri"/>
                <a:sym typeface="Calibri"/>
              </a:rPr>
              <a:t>Here, local pork and chicken production creates manure, which runs off into tributaries feeding the Chesapeake Bay. Nitrogen in the water  makes algae and other single-celled plants (phytoplankton) grow excessively. As the excess algae die, bacteria that decompose the plant matter may use up virtually all the dissolved oxygen in the water, creating bottom-hugging, low-oxygen “dead zones.” This map shows measurements of dissolved oxygen for July 15–30, 2004. The graph on the right shows dissolved oxygen levels between the surface and a depth of 40 meters through the center of the Bay. Orange and red colors correspond to the dead zone.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1800" b="0" i="0" u="none" strike="noStrike" cap="none">
                <a:solidFill>
                  <a:schemeClr val="dk1"/>
                </a:solidFill>
                <a:latin typeface="Calibri"/>
                <a:ea typeface="Calibri"/>
                <a:cs typeface="Calibri"/>
                <a:sym typeface="Calibri"/>
              </a:rPr>
              <a:t>When you monitor the nitrate concentration at your study site, you are providing exactly the kind of information that is needed to understand how dead zones are created in our aquatic systems.</a:t>
            </a:r>
            <a:endParaRPr sz="1400" b="0" i="0" u="none" strike="noStrike" cap="none">
              <a:solidFill>
                <a:srgbClr val="000000"/>
              </a:solidFill>
              <a:latin typeface="Arial"/>
              <a:ea typeface="Arial"/>
              <a:cs typeface="Arial"/>
              <a:sym typeface="Arial"/>
            </a:endParaRPr>
          </a:p>
        </p:txBody>
      </p:sp>
      <p:pic>
        <p:nvPicPr>
          <p:cNvPr id="164" name="Google Shape;164;p8" descr="Map of dissolved Oxygen concentration in mg/L, by depth. Chesapeake Bay, Maryland, USA. The image shows how dissolved oxygen entering the bay from one of the rivers to the west  has little to no dissolved oxygen, and causes a dead zone in the bay. "/>
          <p:cNvPicPr preferRelativeResize="0"/>
          <p:nvPr/>
        </p:nvPicPr>
        <p:blipFill rotWithShape="1">
          <a:blip r:embed="rId5">
            <a:alphaModFix/>
          </a:blip>
          <a:srcRect/>
          <a:stretch/>
        </p:blipFill>
        <p:spPr>
          <a:xfrm>
            <a:off x="5789828" y="1600803"/>
            <a:ext cx="2954091" cy="4577090"/>
          </a:xfrm>
          <a:prstGeom prst="rect">
            <a:avLst/>
          </a:prstGeom>
          <a:noFill/>
          <a:ln>
            <a:noFill/>
          </a:ln>
        </p:spPr>
      </p:pic>
      <p:sp>
        <p:nvSpPr>
          <p:cNvPr id="165" name="Google Shape;165;p8"/>
          <p:cNvSpPr txBox="1"/>
          <p:nvPr/>
        </p:nvSpPr>
        <p:spPr>
          <a:xfrm>
            <a:off x="5715793" y="6179019"/>
            <a:ext cx="27691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Text: Earth Observatory,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Map copyright </a:t>
            </a: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Chesapeake Bay Program</a:t>
            </a:r>
            <a:r>
              <a:rPr lang="en-US" sz="1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521998" y="5041723"/>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71" name="Google Shape;171;p9" descr="Banner: Nitrate Protocol"/>
          <p:cNvPicPr preferRelativeResize="0">
            <a:picLocks noGrp="1"/>
          </p:cNvPicPr>
          <p:nvPr>
            <p:ph type="body" idx="2"/>
          </p:nvPr>
        </p:nvPicPr>
        <p:blipFill rotWithShape="1">
          <a:blip r:embed="rId3">
            <a:alphaModFix/>
          </a:blip>
          <a:srcRect/>
          <a:stretch/>
        </p:blipFill>
        <p:spPr>
          <a:xfrm>
            <a:off x="1034846" y="-2"/>
            <a:ext cx="8109153" cy="1044449"/>
          </a:xfrm>
          <a:prstGeom prst="rect">
            <a:avLst/>
          </a:prstGeom>
          <a:noFill/>
          <a:ln>
            <a:noFill/>
          </a:ln>
        </p:spPr>
      </p:pic>
      <p:pic>
        <p:nvPicPr>
          <p:cNvPr id="172" name="Google Shape;172;p9" descr="Menu: How your measurements can help"/>
          <p:cNvPicPr preferRelativeResize="0">
            <a:picLocks noGrp="1"/>
          </p:cNvPicPr>
          <p:nvPr>
            <p:ph type="body" idx="1"/>
          </p:nvPr>
        </p:nvPicPr>
        <p:blipFill rotWithShape="1">
          <a:blip r:embed="rId4">
            <a:alphaModFix/>
          </a:blip>
          <a:srcRect/>
          <a:stretch/>
        </p:blipFill>
        <p:spPr>
          <a:xfrm>
            <a:off x="-38087" y="-1"/>
            <a:ext cx="1187229" cy="6858001"/>
          </a:xfrm>
          <a:prstGeom prst="rect">
            <a:avLst/>
          </a:prstGeom>
          <a:noFill/>
          <a:ln>
            <a:noFill/>
          </a:ln>
        </p:spPr>
      </p:pic>
      <p:sp>
        <p:nvSpPr>
          <p:cNvPr id="173" name="Google Shape;173;p9"/>
          <p:cNvSpPr txBox="1">
            <a:spLocks noGrp="1"/>
          </p:cNvSpPr>
          <p:nvPr>
            <p:ph type="title"/>
          </p:nvPr>
        </p:nvSpPr>
        <p:spPr>
          <a:xfrm>
            <a:off x="1246866" y="751645"/>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Case Study: Chesapeake Bay, USA -2</a:t>
            </a:r>
            <a:endParaRPr/>
          </a:p>
        </p:txBody>
      </p:sp>
      <p:sp>
        <p:nvSpPr>
          <p:cNvPr id="174" name="Google Shape;174;p9"/>
          <p:cNvSpPr txBox="1"/>
          <p:nvPr/>
        </p:nvSpPr>
        <p:spPr>
          <a:xfrm>
            <a:off x="1313663" y="1600803"/>
            <a:ext cx="3932017"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Researchers use satellite measurements of ocean color to estimate the amount of microscopic plant life that lives in the Chesapeake Bay and other bodies of water. Ocean color depends on what is living in the water.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When large numbers of plants are growing in the water, the chlorophyll and other plant pigments affect the water’s color, making it greener, sometimes even with shades of red. The kinds and amounts of plant life are indicators of the health of marine ecosystems.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Read more here:  </a:t>
            </a:r>
            <a:r>
              <a:rPr lang="en-US" sz="18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Earth Observatory</a:t>
            </a:r>
            <a:endParaRPr sz="1800" b="0" i="0" u="none" strike="noStrike" cap="none" dirty="0">
              <a:solidFill>
                <a:schemeClr val="dk1"/>
              </a:solidFill>
              <a:latin typeface="Calibri"/>
              <a:ea typeface="Calibri"/>
              <a:cs typeface="Calibri"/>
              <a:sym typeface="Calibri"/>
            </a:endParaRPr>
          </a:p>
        </p:txBody>
      </p:sp>
      <p:pic>
        <p:nvPicPr>
          <p:cNvPr id="175" name="Google Shape;175;p9" descr="Satellite image of the Chesapeake Bay, Maryland, USA. Note differences in color exhibited near the mouths of rivers entering the bay. "/>
          <p:cNvPicPr preferRelativeResize="0"/>
          <p:nvPr/>
        </p:nvPicPr>
        <p:blipFill rotWithShape="1">
          <a:blip r:embed="rId6">
            <a:alphaModFix/>
          </a:blip>
          <a:srcRect/>
          <a:stretch/>
        </p:blipFill>
        <p:spPr>
          <a:xfrm>
            <a:off x="5410201" y="1608071"/>
            <a:ext cx="3333718" cy="3333718"/>
          </a:xfrm>
          <a:prstGeom prst="rect">
            <a:avLst/>
          </a:prstGeom>
          <a:noFill/>
          <a:ln>
            <a:noFill/>
          </a:ln>
        </p:spPr>
      </p:pic>
      <p:sp>
        <p:nvSpPr>
          <p:cNvPr id="176" name="Google Shape;176;p9"/>
          <p:cNvSpPr txBox="1"/>
          <p:nvPr/>
        </p:nvSpPr>
        <p:spPr>
          <a:xfrm>
            <a:off x="5692501" y="5043748"/>
            <a:ext cx="27691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NASA image courtesy Jeff Schmaltz, </a:t>
            </a:r>
            <a:r>
              <a:rPr lang="en-US" sz="1200" b="0" i="0" u="sng" strike="noStrike" cap="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MODIS Rapid Response</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6614</Words>
  <Application>Microsoft Macintosh PowerPoint</Application>
  <PresentationFormat>On-screen Show (4:3)</PresentationFormat>
  <Paragraphs>601</Paragraphs>
  <Slides>68</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Roboto</vt:lpstr>
      <vt:lpstr>Arial</vt:lpstr>
      <vt:lpstr>Calibri</vt:lpstr>
      <vt:lpstr>Office Theme</vt:lpstr>
      <vt:lpstr>PowerPoint Presentation</vt:lpstr>
      <vt:lpstr>Overview</vt:lpstr>
      <vt:lpstr>Overview 2 </vt:lpstr>
      <vt:lpstr>Nitrates </vt:lpstr>
      <vt:lpstr>Nitrogen Cycle </vt:lpstr>
      <vt:lpstr>Why Collect Water Nitrate Data?</vt:lpstr>
      <vt:lpstr>Nitrates play a role in Cultural Eutrophication of Water Bodies </vt:lpstr>
      <vt:lpstr>Case Study: Chesapeake Bay, USA-1</vt:lpstr>
      <vt:lpstr>Case Study: Chesapeake Bay, USA -2</vt:lpstr>
      <vt:lpstr>Protocol at a Glance</vt:lpstr>
      <vt:lpstr>Before you Begin: Simultaneous or Prior Investigations  Required to Conduct the Nitrate Protocol</vt:lpstr>
      <vt:lpstr>Site Selection: Preferred Study Sites</vt:lpstr>
      <vt:lpstr>Site Selection: Hydrosphere Study Site</vt:lpstr>
      <vt:lpstr>Overview of the Water Nitrate Protocol</vt:lpstr>
      <vt:lpstr>Understand your Nitrate Kit</vt:lpstr>
      <vt:lpstr>Measuring Nitrates and Nitrites using a Commercial Test Kit</vt:lpstr>
      <vt:lpstr>Optional: Additional Chemistry Information </vt:lpstr>
      <vt:lpstr>Time for a quick review before we move onto data collection! Question 1</vt:lpstr>
      <vt:lpstr>Time for a quick review before we move onto data collection! Answer to Question 1</vt:lpstr>
      <vt:lpstr>Time for a quick review before we move onto data collection! Question 2</vt:lpstr>
      <vt:lpstr>Time for a quick review before we move onto data collection! Answer to Question 2</vt:lpstr>
      <vt:lpstr>Time for a quick review before we move onto data collection! Question 3</vt:lpstr>
      <vt:lpstr>Time for a quick review before we move onto data collection! Answer to Question 3</vt:lpstr>
      <vt:lpstr>Sources for Equipment You Need for the Water Nitrate Protocol</vt:lpstr>
      <vt:lpstr>Ensuring Accurate Nitrate Test Measurements:  Quality Control Procedure-1</vt:lpstr>
      <vt:lpstr>Ensuring Accurate Nitrate Test Measurements:  Quality Control Procedure- 2</vt:lpstr>
      <vt:lpstr>Option 1: Equipment to make the Nitrate Standard (2 ppm)</vt:lpstr>
      <vt:lpstr>Option 1: Making the 2 ppm Nitrate Standard (1/2) </vt:lpstr>
      <vt:lpstr>Option 1: Making the 2 ppm Nitrate Standard (2/2) </vt:lpstr>
      <vt:lpstr>Option 2: Equipment to make the Nitrate Standard (2 ppm)</vt:lpstr>
      <vt:lpstr>Option 2: Making the 2 ppm Nitrate Standard (1/2) </vt:lpstr>
      <vt:lpstr>Option 2- Making the 2 ppm Nitrate Standard (2/2) </vt:lpstr>
      <vt:lpstr>Option 3: Making the 1000 ppm Nitrate Stock Solution </vt:lpstr>
      <vt:lpstr>Option 3: Making the 1000 ppm Nitrate Standard (1/2) </vt:lpstr>
      <vt:lpstr>Option 3: Making the 1000 ppm Nitrate Standard (2/2) </vt:lpstr>
      <vt:lpstr>Nitrate Quality Control Procedure</vt:lpstr>
      <vt:lpstr>How to Collect your Data: Nitrate Quality  Control Procedure (1/2)</vt:lpstr>
      <vt:lpstr>How to Collect your Data: Nitrate Quality  Control Procedure (2/2)</vt:lpstr>
      <vt:lpstr>Water Nitrate Protocol</vt:lpstr>
      <vt:lpstr>How to Collect your Data: Nitrate Protocol (1/3)</vt:lpstr>
      <vt:lpstr>How to Collect your Data: Nitrate Protocol (2/3)</vt:lpstr>
      <vt:lpstr>How to Collect your Data: Nitrate Protocol (3/3)</vt:lpstr>
      <vt:lpstr>Here’s a quick review before we move onto data entry! Question 4</vt:lpstr>
      <vt:lpstr>Here’s a quick review before we move onto data entry!  Answer to Question 4</vt:lpstr>
      <vt:lpstr>Here’s a quick review before we move onto data entry! Question 5</vt:lpstr>
      <vt:lpstr>Here’s a quick review before we move onto data entry! Answer to Question 5</vt:lpstr>
      <vt:lpstr>Here’s a quick review before we move onto data entry! Question 6</vt:lpstr>
      <vt:lpstr>Here’s a quick review before we move onto data entry! Answer to Question 6</vt:lpstr>
      <vt:lpstr>Here’s a quick review before we move onto data entry! Question 7</vt:lpstr>
      <vt:lpstr>Here’s a quick review before we move onto data entry! Answer to Question 7</vt:lpstr>
      <vt:lpstr>Hydrosphere Site Creation </vt:lpstr>
      <vt:lpstr>Submit Your Data to GLOBE </vt:lpstr>
      <vt:lpstr>Nitrate Protocol Data Entry </vt:lpstr>
      <vt:lpstr>Nitrate Protocol Data Entry </vt:lpstr>
      <vt:lpstr>Nitrate Protocol Site Information </vt:lpstr>
      <vt:lpstr>Nitrate Protocol Site Information </vt:lpstr>
      <vt:lpstr>Entering Measurement Data </vt:lpstr>
      <vt:lpstr>PowerPoint Presentation</vt:lpstr>
      <vt:lpstr>PowerPoint Presentation</vt:lpstr>
      <vt:lpstr>Data System Responses </vt:lpstr>
      <vt:lpstr>Visualize and Retrieve Nitrate Data: 1/3</vt:lpstr>
      <vt:lpstr>Visualize and Retrieve Nitrate Data: 2/3</vt:lpstr>
      <vt:lpstr>Visualize and Retrieve Nitrate Data: 3/3</vt:lpstr>
      <vt:lpstr>Review questions to help you prepare to conduct the Nitrate Protocol</vt:lpstr>
      <vt:lpstr>You are done! </vt:lpstr>
      <vt:lpstr>FAQ:  Frequently Asked Questions</vt:lpstr>
      <vt:lpstr>Questions for Further Research and Investigation</vt:lpstr>
      <vt:lpstr> We want your Feedback!   Please provide us with feedback about this module. This is a community project and we welcome your comments, suggestions and edits! Comment here: Training@nasaglobe.org  Questions about module content? Contact GLOBE: help@nasaglobe.org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Alison Mote</cp:lastModifiedBy>
  <cp:revision>2</cp:revision>
  <dcterms:created xsi:type="dcterms:W3CDTF">2016-04-23T04:12:25Z</dcterms:created>
  <dcterms:modified xsi:type="dcterms:W3CDTF">2026-02-10T16:09:13Z</dcterms:modified>
</cp:coreProperties>
</file>